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6363" r:id="rId5"/>
    <p:sldMasterId id="2147486482" r:id="rId6"/>
    <p:sldMasterId id="2147486670" r:id="rId7"/>
    <p:sldMasterId id="2147486748" r:id="rId8"/>
    <p:sldMasterId id="2147486992" r:id="rId9"/>
  </p:sldMasterIdLst>
  <p:notesMasterIdLst>
    <p:notesMasterId r:id="rId50"/>
  </p:notesMasterIdLst>
  <p:handoutMasterIdLst>
    <p:handoutMasterId r:id="rId51"/>
  </p:handoutMasterIdLst>
  <p:sldIdLst>
    <p:sldId id="580" r:id="rId10"/>
    <p:sldId id="801" r:id="rId11"/>
    <p:sldId id="807" r:id="rId12"/>
    <p:sldId id="872" r:id="rId13"/>
    <p:sldId id="805" r:id="rId14"/>
    <p:sldId id="836" r:id="rId15"/>
    <p:sldId id="907" r:id="rId16"/>
    <p:sldId id="806" r:id="rId17"/>
    <p:sldId id="698" r:id="rId18"/>
    <p:sldId id="868" r:id="rId19"/>
    <p:sldId id="853" r:id="rId20"/>
    <p:sldId id="873" r:id="rId21"/>
    <p:sldId id="854" r:id="rId22"/>
    <p:sldId id="855" r:id="rId23"/>
    <p:sldId id="904" r:id="rId24"/>
    <p:sldId id="875" r:id="rId25"/>
    <p:sldId id="905" r:id="rId26"/>
    <p:sldId id="906" r:id="rId27"/>
    <p:sldId id="894" r:id="rId28"/>
    <p:sldId id="896" r:id="rId29"/>
    <p:sldId id="897" r:id="rId30"/>
    <p:sldId id="898" r:id="rId31"/>
    <p:sldId id="899" r:id="rId32"/>
    <p:sldId id="708" r:id="rId33"/>
    <p:sldId id="887" r:id="rId34"/>
    <p:sldId id="891" r:id="rId35"/>
    <p:sldId id="638" r:id="rId36"/>
    <p:sldId id="893" r:id="rId37"/>
    <p:sldId id="881" r:id="rId38"/>
    <p:sldId id="764" r:id="rId39"/>
    <p:sldId id="876" r:id="rId40"/>
    <p:sldId id="822" r:id="rId41"/>
    <p:sldId id="823" r:id="rId42"/>
    <p:sldId id="882" r:id="rId43"/>
    <p:sldId id="796" r:id="rId44"/>
    <p:sldId id="797" r:id="rId45"/>
    <p:sldId id="892" r:id="rId46"/>
    <p:sldId id="884" r:id="rId47"/>
    <p:sldId id="864" r:id="rId48"/>
    <p:sldId id="900" r:id="rId49"/>
  </p:sldIdLst>
  <p:sldSz cx="9144000" cy="6858000" type="screen4x3"/>
  <p:notesSz cx="6858000" cy="9144000"/>
  <p:defaultTextStyle>
    <a:defPPr>
      <a:defRPr lang="en-US"/>
    </a:defPPr>
    <a:lvl1pPr algn="l" rtl="0" fontAlgn="base">
      <a:spcBef>
        <a:spcPct val="0"/>
      </a:spcBef>
      <a:spcAft>
        <a:spcPct val="0"/>
      </a:spcAft>
      <a:defRPr sz="16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600" kern="1200">
        <a:solidFill>
          <a:schemeClr val="tx1"/>
        </a:solidFill>
        <a:latin typeface="Arial" pitchFamily="34" charset="0"/>
        <a:ea typeface="+mn-ea"/>
        <a:cs typeface="Arial" pitchFamily="34" charset="0"/>
      </a:defRPr>
    </a:lvl5pPr>
    <a:lvl6pPr marL="2286000" algn="l" defTabSz="914400" rtl="0" eaLnBrk="1" latinLnBrk="0" hangingPunct="1">
      <a:defRPr sz="1600" kern="1200">
        <a:solidFill>
          <a:schemeClr val="tx1"/>
        </a:solidFill>
        <a:latin typeface="Arial" pitchFamily="34" charset="0"/>
        <a:ea typeface="+mn-ea"/>
        <a:cs typeface="Arial" pitchFamily="34" charset="0"/>
      </a:defRPr>
    </a:lvl6pPr>
    <a:lvl7pPr marL="2743200" algn="l" defTabSz="914400" rtl="0" eaLnBrk="1" latinLnBrk="0" hangingPunct="1">
      <a:defRPr sz="1600" kern="1200">
        <a:solidFill>
          <a:schemeClr val="tx1"/>
        </a:solidFill>
        <a:latin typeface="Arial" pitchFamily="34" charset="0"/>
        <a:ea typeface="+mn-ea"/>
        <a:cs typeface="Arial" pitchFamily="34" charset="0"/>
      </a:defRPr>
    </a:lvl7pPr>
    <a:lvl8pPr marL="3200400" algn="l" defTabSz="914400" rtl="0" eaLnBrk="1" latinLnBrk="0" hangingPunct="1">
      <a:defRPr sz="1600" kern="1200">
        <a:solidFill>
          <a:schemeClr val="tx1"/>
        </a:solidFill>
        <a:latin typeface="Arial" pitchFamily="34" charset="0"/>
        <a:ea typeface="+mn-ea"/>
        <a:cs typeface="Arial" pitchFamily="34" charset="0"/>
      </a:defRPr>
    </a:lvl8pPr>
    <a:lvl9pPr marL="3657600" algn="l" defTabSz="914400" rtl="0" eaLnBrk="1" latinLnBrk="0" hangingPunct="1">
      <a:defRPr sz="16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C3D69B"/>
    <a:srgbClr val="D7E4BD"/>
    <a:srgbClr val="D99694"/>
    <a:srgbClr val="E6B9B8"/>
    <a:srgbClr val="B3A2C7"/>
    <a:srgbClr val="CCC1DA"/>
    <a:srgbClr val="95B3D7"/>
    <a:srgbClr val="B9CD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53" autoAdjust="0"/>
    <p:restoredTop sz="67549" autoAdjust="0"/>
  </p:normalViewPr>
  <p:slideViewPr>
    <p:cSldViewPr snapToGrid="0">
      <p:cViewPr>
        <p:scale>
          <a:sx n="60" d="100"/>
          <a:sy n="60" d="100"/>
        </p:scale>
        <p:origin x="-420" y="-48"/>
      </p:cViewPr>
      <p:guideLst>
        <p:guide orient="horz" pos="3895"/>
        <p:guide orient="horz" pos="374"/>
        <p:guide orient="horz" pos="253"/>
        <p:guide orient="horz" pos="526"/>
        <p:guide orient="horz" pos="503"/>
        <p:guide pos="314"/>
        <p:guide pos="5474"/>
        <p:guide pos="28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32"/>
    </p:cViewPr>
  </p:sorterViewPr>
  <p:notesViewPr>
    <p:cSldViewPr snapToGrid="0">
      <p:cViewPr>
        <p:scale>
          <a:sx n="75" d="100"/>
          <a:sy n="75" d="100"/>
        </p:scale>
        <p:origin x="-2448" y="-180"/>
      </p:cViewPr>
      <p:guideLst>
        <p:guide orient="horz" pos="2880"/>
        <p:guide orient="horz" pos="5712"/>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450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450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CD06D6A6-3BBC-45D8-83CA-F3A516CE4352}" type="slidenum">
              <a:rPr lang="en-US"/>
              <a:pPr>
                <a:defRPr/>
              </a:pPr>
              <a:t>‹#›</a:t>
            </a:fld>
            <a:endParaRPr lang="en-US" dirty="0"/>
          </a:p>
        </p:txBody>
      </p:sp>
      <p:pic>
        <p:nvPicPr>
          <p:cNvPr id="154629" name="Picture 8" descr="vmware-RGB"/>
          <p:cNvPicPr>
            <a:picLocks noChangeAspect="1" noChangeArrowheads="1"/>
          </p:cNvPicPr>
          <p:nvPr/>
        </p:nvPicPr>
        <p:blipFill>
          <a:blip r:embed="rId2" cstate="print"/>
          <a:srcRect/>
          <a:stretch>
            <a:fillRect/>
          </a:stretch>
        </p:blipFill>
        <p:spPr bwMode="auto">
          <a:xfrm>
            <a:off x="404813" y="8791575"/>
            <a:ext cx="1119187" cy="2651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82947"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i="1">
                <a:latin typeface="Arial" charset="0"/>
                <a:cs typeface="Arial" charset="0"/>
              </a:defRPr>
            </a:lvl1pPr>
          </a:lstStyle>
          <a:p>
            <a:pPr>
              <a:defRPr/>
            </a:pPr>
            <a:fld id="{DF1F7186-206A-43A9-9BB7-49251121AC06}" type="slidenum">
              <a:rPr lang="en-US"/>
              <a:pPr>
                <a:defRPr/>
              </a:pPr>
              <a:t>‹#›</a:t>
            </a:fld>
            <a:endParaRPr lang="en-US" dirty="0"/>
          </a:p>
        </p:txBody>
      </p:sp>
      <p:pic>
        <p:nvPicPr>
          <p:cNvPr id="82950" name="Picture 10" descr="vmware-RGB"/>
          <p:cNvPicPr>
            <a:picLocks noChangeAspect="1" noChangeArrowheads="1"/>
          </p:cNvPicPr>
          <p:nvPr/>
        </p:nvPicPr>
        <p:blipFill>
          <a:blip r:embed="rId2"/>
          <a:srcRect/>
          <a:stretch>
            <a:fillRect/>
          </a:stretch>
        </p:blipFill>
        <p:spPr bwMode="auto">
          <a:xfrm>
            <a:off x="404813" y="8791575"/>
            <a:ext cx="1119187" cy="2651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hf sldNum="0" hdr="0" ftr="0" dt="0"/>
  <p:notesStyle>
    <a:lvl1pPr marL="171450" indent="-171450" algn="l" rtl="0" eaLnBrk="0" fontAlgn="base" hangingPunct="0">
      <a:spcBef>
        <a:spcPct val="0"/>
      </a:spcBef>
      <a:spcAft>
        <a:spcPct val="25000"/>
      </a:spcAft>
      <a:buBlip>
        <a:blip r:embed="rId3"/>
      </a:buBlip>
      <a:defRPr sz="1000" b="1" kern="1200">
        <a:solidFill>
          <a:schemeClr val="tx2"/>
        </a:solidFill>
        <a:latin typeface="Arial" charset="0"/>
        <a:ea typeface="+mn-ea"/>
        <a:cs typeface="Arial" charset="0"/>
      </a:defRPr>
    </a:lvl1pPr>
    <a:lvl2pPr marL="333375" indent="-160338" algn="l" rtl="0" eaLnBrk="0" fontAlgn="base" hangingPunct="0">
      <a:spcBef>
        <a:spcPct val="0"/>
      </a:spcBef>
      <a:spcAft>
        <a:spcPct val="25000"/>
      </a:spcAft>
      <a:buClr>
        <a:schemeClr val="accent1"/>
      </a:buClr>
      <a:buSzPct val="70000"/>
      <a:buFont typeface="Wingdings" pitchFamily="2" charset="2"/>
      <a:buChar char="n"/>
      <a:defRPr sz="1000" kern="1200">
        <a:solidFill>
          <a:schemeClr val="tx2"/>
        </a:solidFill>
        <a:latin typeface="Arial" charset="0"/>
        <a:ea typeface="+mn-ea"/>
        <a:cs typeface="Arial" charset="0"/>
      </a:defRPr>
    </a:lvl2pPr>
    <a:lvl3pPr marL="514350" indent="-179388" algn="l" rtl="0" eaLnBrk="0" fontAlgn="base" hangingPunct="0">
      <a:spcBef>
        <a:spcPct val="0"/>
      </a:spcBef>
      <a:spcAft>
        <a:spcPct val="25000"/>
      </a:spcAft>
      <a:buClr>
        <a:schemeClr val="accent1"/>
      </a:buClr>
      <a:buSzPct val="70000"/>
      <a:buFont typeface="Wingdings" pitchFamily="2" charset="2"/>
      <a:buChar char="n"/>
      <a:defRPr sz="1000" kern="1200">
        <a:solidFill>
          <a:schemeClr val="tx2"/>
        </a:solidFill>
        <a:latin typeface="Arial" charset="0"/>
        <a:ea typeface="+mn-ea"/>
        <a:cs typeface="Arial" charset="0"/>
      </a:defRPr>
    </a:lvl3pPr>
    <a:lvl4pPr marL="676275" indent="-160338" algn="l" rtl="0" eaLnBrk="0" fontAlgn="base" hangingPunct="0">
      <a:spcBef>
        <a:spcPct val="0"/>
      </a:spcBef>
      <a:spcAft>
        <a:spcPct val="25000"/>
      </a:spcAft>
      <a:buClr>
        <a:schemeClr val="accent1"/>
      </a:buClr>
      <a:buSzPct val="70000"/>
      <a:buFont typeface="Wingdings" pitchFamily="2" charset="2"/>
      <a:buChar char="n"/>
      <a:defRPr sz="1000" kern="1200">
        <a:solidFill>
          <a:schemeClr val="tx2"/>
        </a:solidFill>
        <a:latin typeface="Arial" charset="0"/>
        <a:ea typeface="+mn-ea"/>
        <a:cs typeface="Arial" charset="0"/>
      </a:defRPr>
    </a:lvl4pPr>
    <a:lvl5pPr marL="847725" indent="-169863" algn="l" rtl="0" eaLnBrk="0" fontAlgn="base" hangingPunct="0">
      <a:spcBef>
        <a:spcPct val="0"/>
      </a:spcBef>
      <a:spcAft>
        <a:spcPct val="25000"/>
      </a:spcAft>
      <a:buClr>
        <a:schemeClr val="accent1"/>
      </a:buClr>
      <a:buSzPct val="70000"/>
      <a:buFont typeface="Wingdings" pitchFamily="2" charset="2"/>
      <a:buChar char="n"/>
      <a:defRPr sz="1000" kern="1200">
        <a:solidFill>
          <a:schemeClr val="tx2"/>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1143000" y="684213"/>
            <a:ext cx="4573588" cy="3430587"/>
          </a:xfrm>
          <a:ln/>
        </p:spPr>
      </p:sp>
      <p:sp>
        <p:nvSpPr>
          <p:cNvPr id="84996" name="Rectangle 3"/>
          <p:cNvSpPr>
            <a:spLocks noGrp="1" noChangeArrowheads="1"/>
          </p:cNvSpPr>
          <p:nvPr>
            <p:ph type="body" idx="1"/>
          </p:nvPr>
        </p:nvSpPr>
        <p:spPr>
          <a:xfrm>
            <a:off x="685800" y="4343400"/>
            <a:ext cx="5486400" cy="4116388"/>
          </a:xfrm>
          <a:noFill/>
          <a:ln/>
        </p:spPr>
        <p:txBody>
          <a:bodyPr/>
          <a:lstStyle/>
          <a:p>
            <a:pPr>
              <a:lnSpc>
                <a:spcPct val="90000"/>
              </a:lnSpc>
            </a:pPr>
            <a:r>
              <a:rPr lang="en-US" sz="1200" smtClean="0">
                <a:latin typeface="Arial" pitchFamily="34" charset="0"/>
                <a:cs typeface="Arial" pitchFamily="34" charset="0"/>
              </a:rPr>
              <a:t>The Traditional Model Of IT…..has become inoperable </a:t>
            </a:r>
          </a:p>
          <a:p>
            <a:pPr lvl="1">
              <a:lnSpc>
                <a:spcPct val="90000"/>
              </a:lnSpc>
            </a:pPr>
            <a:r>
              <a:rPr lang="en-US" smtClean="0">
                <a:latin typeface="Arial" pitchFamily="34" charset="0"/>
                <a:cs typeface="Arial" pitchFamily="34" charset="0"/>
              </a:rPr>
              <a:t>The overwhelming complexity of today’s infrastructure is what keeps IT occupied most of the time; fighting fires, running routine maintenance is a task fraught with complexity</a:t>
            </a:r>
          </a:p>
          <a:p>
            <a:pPr lvl="1">
              <a:lnSpc>
                <a:spcPct val="90000"/>
              </a:lnSpc>
            </a:pPr>
            <a:r>
              <a:rPr lang="en-US" smtClean="0">
                <a:latin typeface="Arial" pitchFamily="34" charset="0"/>
                <a:cs typeface="Arial" pitchFamily="34" charset="0"/>
              </a:rPr>
              <a:t>No room to manoeuver </a:t>
            </a:r>
          </a:p>
          <a:p>
            <a:r>
              <a:rPr lang="en-US" smtClean="0">
                <a:latin typeface="Arial" pitchFamily="34" charset="0"/>
                <a:cs typeface="Arial" pitchFamily="34" charset="0"/>
              </a:rPr>
              <a:t>In today’s highly automated, technology-enabled economy, business capability has become inextricably linked to IT capability.  As IT infrastructure has become increasingly complex, it can best be described as inflexible, brittle, and costly.  In fact, the typical company spends upwards of 70% - 80% of their IT budgets to simply maintain the status-quo, leaving the business starved for new and updated capabilities.  We have reached a point where business opportunity is literally trapped in IT infrastructure.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06" tIns="45704" rIns="91406" bIns="45704" anchor="b"/>
          <a:lstStyle/>
          <a:p>
            <a:pPr algn="r"/>
            <a:fld id="{DB08300E-976F-4891-96D1-8968C2CDABB7}" type="slidenum">
              <a:rPr lang="en-US" sz="1200">
                <a:solidFill>
                  <a:srgbClr val="000000"/>
                </a:solidFill>
                <a:latin typeface="Calibri" pitchFamily="34" charset="0"/>
              </a:rPr>
              <a:pPr algn="r"/>
              <a:t>3</a:t>
            </a:fld>
            <a:endParaRPr lang="en-US" sz="1200">
              <a:solidFill>
                <a:srgbClr val="000000"/>
              </a:solidFill>
              <a:latin typeface="Calibri" pitchFamily="34" charset="0"/>
            </a:endParaRPr>
          </a:p>
        </p:txBody>
      </p:sp>
      <p:sp>
        <p:nvSpPr>
          <p:cNvPr id="8602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16" tIns="45708" rIns="91416" bIns="45708" anchor="b"/>
          <a:lstStyle/>
          <a:p>
            <a:pPr algn="r"/>
            <a:fld id="{D3F8D4B4-02AE-4B26-844F-B85D8E30D473}" type="slidenum">
              <a:rPr lang="en-US" sz="1200">
                <a:solidFill>
                  <a:srgbClr val="000000"/>
                </a:solidFill>
                <a:latin typeface="Calibri" pitchFamily="34" charset="0"/>
              </a:rPr>
              <a:pPr algn="r"/>
              <a:t>3</a:t>
            </a:fld>
            <a:endParaRPr lang="en-US" sz="1200">
              <a:solidFill>
                <a:srgbClr val="000000"/>
              </a:solidFill>
              <a:latin typeface="Calibri" pitchFamily="34" charset="0"/>
            </a:endParaRPr>
          </a:p>
        </p:txBody>
      </p:sp>
      <p:sp>
        <p:nvSpPr>
          <p:cNvPr id="86021" name="Rectangle 2"/>
          <p:cNvSpPr>
            <a:spLocks noGrp="1" noRot="1" noChangeAspect="1" noChangeArrowheads="1" noTextEdit="1"/>
          </p:cNvSpPr>
          <p:nvPr>
            <p:ph type="sldImg"/>
          </p:nvPr>
        </p:nvSpPr>
        <p:spPr>
          <a:xfrm>
            <a:off x="1144588" y="684213"/>
            <a:ext cx="4573587" cy="3430587"/>
          </a:xfrm>
          <a:ln/>
        </p:spPr>
      </p:sp>
      <p:sp>
        <p:nvSpPr>
          <p:cNvPr id="86022" name="Rectangle 7"/>
          <p:cNvSpPr>
            <a:spLocks noGrp="1"/>
          </p:cNvSpPr>
          <p:nvPr>
            <p:ph type="body" idx="1"/>
          </p:nvPr>
        </p:nvSpPr>
        <p:spPr>
          <a:noFill/>
          <a:ln/>
        </p:spPr>
        <p:txBody>
          <a:bodyPr/>
          <a:lstStyle/>
          <a:p>
            <a:pPr eaLnBrk="1" hangingPunct="1">
              <a:lnSpc>
                <a:spcPct val="90000"/>
              </a:lnSpc>
            </a:pPr>
            <a:r>
              <a:rPr lang="en-US" dirty="0" smtClean="0">
                <a:latin typeface="Arial" pitchFamily="34" charset="0"/>
                <a:cs typeface="Arial" pitchFamily="34" charset="0"/>
              </a:rPr>
              <a:t>The VMware goal is to eliminate this complexity, turn IT into a ubiquitously available service – within 3 main operating principles. </a:t>
            </a:r>
          </a:p>
          <a:p>
            <a:pPr eaLnBrk="1" hangingPunct="1">
              <a:lnSpc>
                <a:spcPct val="90000"/>
              </a:lnSpc>
            </a:pPr>
            <a:r>
              <a:rPr lang="en-US" dirty="0" smtClean="0">
                <a:latin typeface="Arial" pitchFamily="34" charset="0"/>
                <a:cs typeface="Arial" pitchFamily="34" charset="0"/>
              </a:rPr>
              <a:t>We turn IT into a service while still maintaining the lowest possible costs (providing IT as a service with maximum efficiency and lowest operational overhead)</a:t>
            </a:r>
          </a:p>
          <a:p>
            <a:pPr eaLnBrk="1" hangingPunct="1">
              <a:lnSpc>
                <a:spcPct val="90000"/>
              </a:lnSpc>
            </a:pPr>
            <a:r>
              <a:rPr lang="en-US" dirty="0" smtClean="0">
                <a:latin typeface="Arial" pitchFamily="34" charset="0"/>
                <a:cs typeface="Arial" pitchFamily="34" charset="0"/>
              </a:rPr>
              <a:t>We make it easy for  IT to provide and maintain operational control over service levels they provide to the business</a:t>
            </a:r>
          </a:p>
          <a:p>
            <a:pPr eaLnBrk="1" hangingPunct="1">
              <a:lnSpc>
                <a:spcPct val="90000"/>
              </a:lnSpc>
            </a:pPr>
            <a:r>
              <a:rPr lang="en-US" dirty="0" smtClean="0">
                <a:latin typeface="Arial" pitchFamily="34" charset="0"/>
                <a:cs typeface="Arial" pitchFamily="34" charset="0"/>
              </a:rPr>
              <a:t>We enable IT to become a service provider without locking IT into any specific application, OS or hardware architecture. We turn IT into a service – in a future proof manner</a:t>
            </a:r>
          </a:p>
          <a:p>
            <a:pPr eaLnBrk="1" hangingPunct="1">
              <a:lnSpc>
                <a:spcPct val="90000"/>
              </a:lnSpc>
            </a:pP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To break the trend of ever-decreasing flexibility, combined with ever-increasing costs – caused by the excessive hardware and plumbing in today’s datacenters, a new model for IT services is beginning to emerge – </a:t>
            </a:r>
            <a:r>
              <a:rPr lang="en-US" i="1" dirty="0" smtClean="0">
                <a:latin typeface="Arial" pitchFamily="34" charset="0"/>
                <a:cs typeface="Arial" pitchFamily="34" charset="0"/>
              </a:rPr>
              <a:t>cloud computing</a:t>
            </a:r>
            <a:r>
              <a:rPr lang="en-US" dirty="0" smtClean="0">
                <a:latin typeface="Arial" pitchFamily="34" charset="0"/>
                <a:cs typeface="Arial" pitchFamily="34" charset="0"/>
              </a:rPr>
              <a:t>. </a:t>
            </a:r>
          </a:p>
          <a:p>
            <a:r>
              <a:rPr lang="en-US" i="1" dirty="0" smtClean="0">
                <a:latin typeface="Arial" pitchFamily="34" charset="0"/>
                <a:cs typeface="Arial" pitchFamily="34" charset="0"/>
              </a:rPr>
              <a:t>Cloud computing</a:t>
            </a:r>
            <a:r>
              <a:rPr lang="en-US" dirty="0" smtClean="0">
                <a:latin typeface="Arial" pitchFamily="34" charset="0"/>
                <a:cs typeface="Arial" pitchFamily="34" charset="0"/>
              </a:rPr>
              <a:t> is a </a:t>
            </a:r>
            <a:r>
              <a:rPr lang="en-US" i="1" dirty="0" smtClean="0">
                <a:latin typeface="Arial" pitchFamily="34" charset="0"/>
                <a:cs typeface="Arial" pitchFamily="34" charset="0"/>
              </a:rPr>
              <a:t>new style of computing</a:t>
            </a:r>
            <a:r>
              <a:rPr lang="en-US" dirty="0" smtClean="0">
                <a:latin typeface="Arial" pitchFamily="34" charset="0"/>
                <a:cs typeface="Arial" pitchFamily="34" charset="0"/>
              </a:rPr>
              <a:t> where IT infrastructure is available as a ubiquitous, easily accessible, and reliable utility service conceptually similar to the telephone or electricity. </a:t>
            </a:r>
          </a:p>
          <a:p>
            <a:r>
              <a:rPr lang="en-US" dirty="0" smtClean="0">
                <a:latin typeface="Arial" pitchFamily="34" charset="0"/>
                <a:cs typeface="Arial" pitchFamily="34" charset="0"/>
              </a:rPr>
              <a:t>Early industry conversations have focused on external, public cloud infrastructure, often focused on a new breed of applications.  Most of the commonly available cloud computing options today provide a fast and easy means of getting access to infrastructure at a service – but in most cases, applications have to be rewritten or customized to take advantage of this flexibility. Also, production enterprise datacenters are usually worried about loss of security and control with these new architectures. The reality is that businesses don’t have the luxury of throwing away today’s applications in favor of new architectures.  </a:t>
            </a:r>
          </a:p>
          <a:p>
            <a:r>
              <a:rPr lang="en-US" dirty="0" smtClean="0">
                <a:latin typeface="Arial" pitchFamily="34" charset="0"/>
                <a:cs typeface="Arial" pitchFamily="34" charset="0"/>
              </a:rPr>
              <a:t>Only VMware is enabling a pragmatic approach, the first step of which is to turn today’s datacenter into an </a:t>
            </a:r>
            <a:r>
              <a:rPr lang="en-US" i="1" dirty="0" smtClean="0">
                <a:latin typeface="Arial" pitchFamily="34" charset="0"/>
                <a:cs typeface="Arial" pitchFamily="34" charset="0"/>
              </a:rPr>
              <a:t>internal</a:t>
            </a:r>
            <a:r>
              <a:rPr lang="en-US" dirty="0" smtClean="0">
                <a:latin typeface="Arial" pitchFamily="34" charset="0"/>
                <a:cs typeface="Arial" pitchFamily="34" charset="0"/>
              </a:rPr>
              <a:t> cloud.  In parallel, VMware is working with hosting and service providers to enable compatible </a:t>
            </a:r>
            <a:r>
              <a:rPr lang="en-US" i="1" dirty="0" smtClean="0">
                <a:latin typeface="Arial" pitchFamily="34" charset="0"/>
                <a:cs typeface="Arial" pitchFamily="34" charset="0"/>
              </a:rPr>
              <a:t>external</a:t>
            </a:r>
            <a:r>
              <a:rPr lang="en-US" dirty="0" smtClean="0">
                <a:latin typeface="Arial" pitchFamily="34" charset="0"/>
                <a:cs typeface="Arial" pitchFamily="34" charset="0"/>
              </a:rPr>
              <a:t> cloud infrastructures.  Through federation and common management services between clouds, VMware presents a seamless, dynamic operating environment.  This enables the bridging of internal resources with available external resources, helping businesses achieve the full flexibility and benefits of cloud computing.  The result is in essence a </a:t>
            </a:r>
            <a:r>
              <a:rPr lang="en-US" i="1" dirty="0" smtClean="0">
                <a:latin typeface="Arial" pitchFamily="34" charset="0"/>
                <a:cs typeface="Arial" pitchFamily="34" charset="0"/>
              </a:rPr>
              <a:t>private cloud</a:t>
            </a:r>
            <a:r>
              <a:rPr lang="en-US" dirty="0" smtClean="0">
                <a:latin typeface="Arial" pitchFamily="34" charset="0"/>
                <a:cs typeface="Arial" pitchFamily="34" charset="0"/>
              </a:rPr>
              <a:t>.  </a:t>
            </a:r>
          </a:p>
          <a:p>
            <a:pPr>
              <a:buFontTx/>
              <a:buNone/>
            </a:pP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xfrm>
            <a:off x="1143000" y="685800"/>
            <a:ext cx="4573588" cy="3430588"/>
          </a:xfrm>
          <a:ln/>
        </p:spPr>
      </p:sp>
      <p:sp>
        <p:nvSpPr>
          <p:cNvPr id="89091" name="Rectangle 3"/>
          <p:cNvSpPr>
            <a:spLocks noGrp="1"/>
          </p:cNvSpPr>
          <p:nvPr>
            <p:ph type="body" idx="1"/>
          </p:nvPr>
        </p:nvSpPr>
        <p:spPr>
          <a:noFill/>
          <a:ln/>
        </p:spPr>
        <p:txBody>
          <a:bodyPr/>
          <a:lstStyle/>
          <a:p>
            <a:r>
              <a:rPr lang="en-US" dirty="0" smtClean="0">
                <a:latin typeface="Arial" pitchFamily="34" charset="0"/>
                <a:cs typeface="Arial" pitchFamily="34" charset="0"/>
              </a:rPr>
              <a:t>VMware is using an evolutionary approach to deliver cloud computing internally so IT can transform itself with the least amount of disruption.</a:t>
            </a:r>
          </a:p>
          <a:p>
            <a:r>
              <a:rPr lang="en-US" dirty="0" smtClean="0">
                <a:latin typeface="Arial" pitchFamily="34" charset="0"/>
                <a:cs typeface="Arial" pitchFamily="34" charset="0"/>
              </a:rPr>
              <a:t>This is because of the unique position of virtualization in the stack –it is a software substrate that is in the unique position to abstract away hw complexity across the entire datacenter and run existing apps safely encapsulated inside virtual machines</a:t>
            </a:r>
          </a:p>
          <a:p>
            <a:r>
              <a:rPr lang="en-US" dirty="0" smtClean="0">
                <a:latin typeface="Arial" pitchFamily="34" charset="0"/>
                <a:cs typeface="Arial" pitchFamily="34" charset="0"/>
              </a:rPr>
              <a:t>Addition of policies and mgmt allows delivery of security, compliance, availability services to existing apps as well as any new apps in a uniform manner and allows true cloud computing to be possible without the need for customization or change. </a:t>
            </a:r>
          </a:p>
          <a:p>
            <a:r>
              <a:rPr lang="en-US" dirty="0" smtClean="0">
                <a:latin typeface="Arial" pitchFamily="34" charset="0"/>
                <a:cs typeface="Arial" pitchFamily="34" charset="0"/>
              </a:rPr>
              <a:t>This software substrate – that provides datacenter level virtualization across server, storage and networks –and that provides built in controls for delivering policies – is categorized as a Cloud Operating System because it transforms internal datacenters into cloud infrastructure.</a:t>
            </a:r>
          </a:p>
          <a:p>
            <a:pPr>
              <a:buFontTx/>
              <a:buNone/>
            </a:pPr>
            <a:endParaRPr lang="en-US" dirty="0"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TextEdit="1"/>
          </p:cNvSpPr>
          <p:nvPr>
            <p:ph type="sldImg"/>
          </p:nvPr>
        </p:nvSpPr>
        <p:spPr>
          <a:xfrm>
            <a:off x="1143000" y="685800"/>
            <a:ext cx="4573588" cy="3430588"/>
          </a:xfrm>
          <a:ln/>
        </p:spPr>
      </p:sp>
      <p:sp>
        <p:nvSpPr>
          <p:cNvPr id="90115" name="Rectangle 3"/>
          <p:cNvSpPr>
            <a:spLocks noGrp="1"/>
          </p:cNvSpPr>
          <p:nvPr>
            <p:ph type="body" idx="1"/>
          </p:nvPr>
        </p:nvSpPr>
        <p:spPr>
          <a:noFill/>
          <a:ln/>
        </p:spPr>
        <p:txBody>
          <a:bodyPr/>
          <a:lstStyle/>
          <a:p>
            <a:r>
              <a:rPr lang="en-US" dirty="0" smtClean="0">
                <a:latin typeface="Arial" pitchFamily="34" charset="0"/>
                <a:cs typeface="Arial" pitchFamily="34" charset="0"/>
              </a:rPr>
              <a:t>The Cloud OS becomes the common platform for datacenters and service providers, linked through federation and standards based interaction  allowing the creation of private clouds leveraging common management services</a:t>
            </a:r>
          </a:p>
          <a:p>
            <a:r>
              <a:rPr lang="en-US" dirty="0" smtClean="0">
                <a:latin typeface="Arial" pitchFamily="34" charset="0"/>
                <a:cs typeface="Arial" pitchFamily="34" charset="0"/>
              </a:rPr>
              <a:t>This allows datacenters to retain the choice of how they provide computing…without getting locked out of external clouds at a later date</a:t>
            </a:r>
          </a:p>
          <a:p>
            <a:r>
              <a:rPr lang="en-US" dirty="0" smtClean="0">
                <a:latin typeface="Arial" pitchFamily="34" charset="0"/>
                <a:cs typeface="Arial" pitchFamily="34" charset="0"/>
              </a:rPr>
              <a:t>The key things that make the VMware cloud vision different from most other competitors in the industry are the following:</a:t>
            </a:r>
          </a:p>
          <a:p>
            <a:pPr lvl="1"/>
            <a:r>
              <a:rPr lang="en-US" dirty="0" smtClean="0">
                <a:latin typeface="Arial" pitchFamily="34" charset="0"/>
                <a:cs typeface="Arial" pitchFamily="34" charset="0"/>
              </a:rPr>
              <a:t>Use your existing infrastructure and existing </a:t>
            </a:r>
            <a:r>
              <a:rPr lang="en-US" dirty="0" err="1" smtClean="0">
                <a:latin typeface="Arial" pitchFamily="34" charset="0"/>
                <a:cs typeface="Arial" pitchFamily="34" charset="0"/>
              </a:rPr>
              <a:t>skillsets</a:t>
            </a:r>
            <a:r>
              <a:rPr lang="en-US" dirty="0" smtClean="0">
                <a:latin typeface="Arial" pitchFamily="34" charset="0"/>
                <a:cs typeface="Arial" pitchFamily="34" charset="0"/>
              </a:rPr>
              <a:t>; across existing apps and new apps</a:t>
            </a:r>
          </a:p>
          <a:p>
            <a:pPr lvl="1"/>
            <a:r>
              <a:rPr lang="en-US" dirty="0" smtClean="0">
                <a:latin typeface="Arial" pitchFamily="34" charset="0"/>
                <a:cs typeface="Arial" pitchFamily="34" charset="0"/>
              </a:rPr>
              <a:t>No need to rewrite applications - Companies like Google, MS etc require you to rewrite your applications and once in their cloud, you’re locked in. “hotel </a:t>
            </a:r>
            <a:r>
              <a:rPr lang="en-US" dirty="0" err="1" smtClean="0">
                <a:latin typeface="Arial" pitchFamily="34" charset="0"/>
                <a:cs typeface="Arial" pitchFamily="34" charset="0"/>
              </a:rPr>
              <a:t>california</a:t>
            </a:r>
            <a:r>
              <a:rPr lang="en-US" dirty="0" smtClean="0">
                <a:latin typeface="Arial" pitchFamily="34" charset="0"/>
                <a:cs typeface="Arial" pitchFamily="34" charset="0"/>
              </a:rPr>
              <a:t> – </a:t>
            </a:r>
            <a:r>
              <a:rPr lang="en-US" dirty="0" err="1" smtClean="0">
                <a:latin typeface="Arial" pitchFamily="34" charset="0"/>
                <a:cs typeface="Arial" pitchFamily="34" charset="0"/>
              </a:rPr>
              <a:t>checkin</a:t>
            </a:r>
            <a:r>
              <a:rPr lang="en-US" dirty="0" smtClean="0">
                <a:latin typeface="Arial" pitchFamily="34" charset="0"/>
                <a:cs typeface="Arial" pitchFamily="34" charset="0"/>
              </a:rPr>
              <a:t>- but no checkout”</a:t>
            </a:r>
          </a:p>
          <a:p>
            <a:pPr lvl="1"/>
            <a:r>
              <a:rPr lang="en-US" dirty="0" smtClean="0">
                <a:latin typeface="Arial" pitchFamily="34" charset="0"/>
                <a:cs typeface="Arial" pitchFamily="34" charset="0"/>
              </a:rPr>
              <a:t> With the VMware model – the move to using external infrastructure to host apps can be a short term decision without long term consequences. VMware essentially makes cloud computing accessible to enterprises in a future-proof manner</a:t>
            </a:r>
          </a:p>
          <a:p>
            <a:pPr lvl="1"/>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TextEdit="1"/>
          </p:cNvSpPr>
          <p:nvPr>
            <p:ph type="sldImg"/>
          </p:nvPr>
        </p:nvSpPr>
        <p:spPr>
          <a:xfrm>
            <a:off x="1143000" y="685800"/>
            <a:ext cx="4573588" cy="3430588"/>
          </a:xfrm>
          <a:ln/>
        </p:spPr>
      </p:sp>
      <p:sp>
        <p:nvSpPr>
          <p:cNvPr id="80899" name="Rectangle 3"/>
          <p:cNvSpPr>
            <a:spLocks noGrp="1"/>
          </p:cNvSpPr>
          <p:nvPr>
            <p:ph type="body" idx="1"/>
          </p:nvPr>
        </p:nvSpPr>
        <p:spPr>
          <a:ln/>
        </p:spPr>
        <p:txBody>
          <a:bodyPr/>
          <a:lstStyle/>
          <a:p>
            <a:pPr marL="114300" indent="-114300">
              <a:spcBef>
                <a:spcPct val="30000"/>
              </a:spcBef>
              <a:spcAft>
                <a:spcPct val="0"/>
              </a:spcAft>
              <a:buClr>
                <a:schemeClr val="tx2"/>
              </a:buClr>
              <a:buFont typeface="Wingdings" pitchFamily="2" charset="2"/>
              <a:buChar char="§"/>
              <a:defRPr/>
            </a:pPr>
            <a:r>
              <a:rPr lang="en-US" sz="1800" kern="0" dirty="0" smtClean="0">
                <a:solidFill>
                  <a:srgbClr val="404040"/>
                </a:solidFill>
              </a:rPr>
              <a:t>With the introduction of VMware vSphere , the industry’s first cloud operating system, VMware paves the path to private clouds.</a:t>
            </a:r>
          </a:p>
          <a:p>
            <a:pPr marL="114300" indent="-114300">
              <a:spcBef>
                <a:spcPct val="30000"/>
              </a:spcBef>
              <a:spcAft>
                <a:spcPct val="0"/>
              </a:spcAft>
              <a:buClr>
                <a:schemeClr val="tx2"/>
              </a:buClr>
              <a:buFont typeface="Wingdings" pitchFamily="2" charset="2"/>
              <a:buChar char="§"/>
              <a:defRPr/>
            </a:pPr>
            <a:r>
              <a:rPr lang="en-US" sz="1800" kern="0" dirty="0" smtClean="0">
                <a:solidFill>
                  <a:srgbClr val="404040"/>
                </a:solidFill>
              </a:rPr>
              <a:t> The Cloud OS brings</a:t>
            </a:r>
          </a:p>
          <a:p>
            <a:pPr marL="114300" indent="-114300">
              <a:spcBef>
                <a:spcPct val="30000"/>
              </a:spcBef>
              <a:spcAft>
                <a:spcPct val="0"/>
              </a:spcAft>
              <a:buClr>
                <a:schemeClr val="tx2"/>
              </a:buClr>
              <a:buFont typeface="Wingdings" pitchFamily="2" charset="2"/>
              <a:buChar char="§"/>
              <a:defRPr/>
            </a:pPr>
            <a:r>
              <a:rPr lang="en-US" sz="1800" kern="0" dirty="0" smtClean="0">
                <a:solidFill>
                  <a:srgbClr val="404040"/>
                </a:solidFill>
              </a:rPr>
              <a:t>Aggregation and coordination of all underlying resources</a:t>
            </a:r>
          </a:p>
          <a:p>
            <a:pPr marL="514350" lvl="1" indent="-285750">
              <a:spcBef>
                <a:spcPct val="10000"/>
              </a:spcBef>
              <a:spcAft>
                <a:spcPct val="15000"/>
              </a:spcAft>
              <a:buClr>
                <a:schemeClr val="tx2"/>
              </a:buClr>
              <a:buSzPct val="75000"/>
              <a:buFont typeface="Wingdings" pitchFamily="2" charset="2"/>
              <a:buChar char="§"/>
              <a:defRPr/>
            </a:pPr>
            <a:r>
              <a:rPr lang="en-US" sz="1600" kern="0" dirty="0" smtClean="0">
                <a:solidFill>
                  <a:schemeClr val="tx1"/>
                </a:solidFill>
              </a:rPr>
              <a:t>Dramatic Performance and Scale</a:t>
            </a:r>
          </a:p>
          <a:p>
            <a:pPr marL="514350" lvl="1" indent="-285750">
              <a:spcBef>
                <a:spcPct val="10000"/>
              </a:spcBef>
              <a:spcAft>
                <a:spcPct val="15000"/>
              </a:spcAft>
              <a:buClr>
                <a:schemeClr val="tx2"/>
              </a:buClr>
              <a:buSzPct val="75000"/>
              <a:buFont typeface="Wingdings" pitchFamily="2" charset="2"/>
              <a:buChar char="§"/>
              <a:defRPr/>
            </a:pPr>
            <a:r>
              <a:rPr lang="en-US" sz="1600" kern="0" dirty="0" smtClean="0">
                <a:solidFill>
                  <a:schemeClr val="tx1"/>
                </a:solidFill>
              </a:rPr>
              <a:t>Integrated Availability &amp; Reliability</a:t>
            </a:r>
          </a:p>
          <a:p>
            <a:pPr marL="114300" indent="-114300">
              <a:spcBef>
                <a:spcPct val="30000"/>
              </a:spcBef>
              <a:spcAft>
                <a:spcPct val="0"/>
              </a:spcAft>
              <a:buClr>
                <a:schemeClr val="tx2"/>
              </a:buClr>
              <a:buFont typeface="Wingdings" pitchFamily="2" charset="2"/>
              <a:buChar char="§"/>
              <a:defRPr/>
            </a:pPr>
            <a:r>
              <a:rPr lang="en-US" sz="1800" kern="0" dirty="0" smtClean="0">
                <a:solidFill>
                  <a:srgbClr val="404040"/>
                </a:solidFill>
              </a:rPr>
              <a:t>Integrated Policy &amp; Compliance</a:t>
            </a:r>
          </a:p>
          <a:p>
            <a:pPr marL="114300" indent="-114300">
              <a:spcBef>
                <a:spcPct val="30000"/>
              </a:spcBef>
              <a:spcAft>
                <a:spcPct val="0"/>
              </a:spcAft>
              <a:buClr>
                <a:schemeClr val="tx2"/>
              </a:buClr>
              <a:buFont typeface="Wingdings" pitchFamily="2" charset="2"/>
              <a:buChar char="§"/>
              <a:defRPr/>
            </a:pPr>
            <a:r>
              <a:rPr lang="en-US" sz="1800" kern="0" dirty="0" smtClean="0">
                <a:solidFill>
                  <a:srgbClr val="404040"/>
                </a:solidFill>
              </a:rPr>
              <a:t>Extensible Management</a:t>
            </a:r>
          </a:p>
          <a:p>
            <a:pPr marL="514350" lvl="1" indent="-285750">
              <a:spcBef>
                <a:spcPct val="10000"/>
              </a:spcBef>
              <a:spcAft>
                <a:spcPct val="15000"/>
              </a:spcAft>
              <a:buClr>
                <a:schemeClr val="tx2"/>
              </a:buClr>
              <a:buSzPct val="75000"/>
              <a:buFont typeface="Wingdings" pitchFamily="2" charset="2"/>
              <a:buChar char="§"/>
              <a:defRPr/>
            </a:pPr>
            <a:r>
              <a:rPr lang="en-US" sz="1600" kern="0" dirty="0" smtClean="0">
                <a:solidFill>
                  <a:schemeClr val="tx1"/>
                </a:solidFill>
              </a:rPr>
              <a:t>Self-service Datacenter</a:t>
            </a:r>
          </a:p>
          <a:p>
            <a:pPr marL="514350" lvl="1" indent="-285750">
              <a:spcBef>
                <a:spcPct val="10000"/>
              </a:spcBef>
              <a:spcAft>
                <a:spcPct val="15000"/>
              </a:spcAft>
              <a:buClr>
                <a:schemeClr val="tx2"/>
              </a:buClr>
              <a:buSzPct val="75000"/>
              <a:buFont typeface="Wingdings" pitchFamily="2" charset="2"/>
              <a:buChar char="§"/>
              <a:defRPr/>
            </a:pPr>
            <a:r>
              <a:rPr lang="en-US" sz="1600" kern="0" dirty="0" smtClean="0">
                <a:solidFill>
                  <a:schemeClr val="tx1"/>
                </a:solidFill>
              </a:rPr>
              <a:t>Manage at Service Level</a:t>
            </a:r>
            <a:endParaRPr lang="en-US" sz="1600" b="1" kern="0" dirty="0" smtClean="0">
              <a:solidFill>
                <a:srgbClr val="E30318"/>
              </a:solidFill>
            </a:endParaRPr>
          </a:p>
          <a:p>
            <a:pPr>
              <a:defRPr/>
            </a:pPr>
            <a:endParaRPr lang="en-US" dirty="0"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r>
              <a:rPr lang="en-US" b="0" dirty="0" smtClean="0">
                <a:latin typeface="Arial" pitchFamily="34" charset="0"/>
                <a:cs typeface="Arial" pitchFamily="34" charset="0"/>
              </a:rPr>
              <a:t>VMware vSphere™ is a cloud operating system - </a:t>
            </a:r>
            <a:r>
              <a:rPr lang="en-US" dirty="0" smtClean="0">
                <a:latin typeface="Arial" pitchFamily="34" charset="0"/>
                <a:cs typeface="Arial" pitchFamily="34" charset="0"/>
              </a:rPr>
              <a:t>A </a:t>
            </a:r>
            <a:r>
              <a:rPr lang="en-US" i="1" dirty="0" smtClean="0">
                <a:latin typeface="Arial" pitchFamily="34" charset="0"/>
                <a:cs typeface="Arial" pitchFamily="34" charset="0"/>
              </a:rPr>
              <a:t>cloud operating system</a:t>
            </a:r>
            <a:r>
              <a:rPr lang="en-US" dirty="0" smtClean="0">
                <a:latin typeface="Arial" pitchFamily="34" charset="0"/>
                <a:cs typeface="Arial" pitchFamily="34" charset="0"/>
              </a:rPr>
              <a:t> is a new category of software that is specifically designed to holistically manage large collections of infrastructure – CPUs, storage, networking – as a seamless, flexible and dynamic operating environment.  Analogous to the operating system that manages the complexity of an individual machine, the cloud operating system manages the complexity of a datacenter.  Although alternative approaches may be pursued, VMware believes that virtualization is the key underpinning technology to enable the cloud.</a:t>
            </a:r>
          </a:p>
          <a:p>
            <a:r>
              <a:rPr lang="en-US" dirty="0" smtClean="0">
                <a:latin typeface="Arial" pitchFamily="34" charset="0"/>
                <a:cs typeface="Arial" pitchFamily="34" charset="0"/>
              </a:rPr>
              <a:t>The cloud OS comprises </a:t>
            </a:r>
            <a:r>
              <a:rPr lang="en-US" u="sng" dirty="0" smtClean="0">
                <a:latin typeface="Arial" pitchFamily="34" charset="0"/>
                <a:cs typeface="Arial" pitchFamily="34" charset="0"/>
              </a:rPr>
              <a:t>infrastructure services </a:t>
            </a:r>
            <a:r>
              <a:rPr lang="en-US" dirty="0" smtClean="0">
                <a:latin typeface="Arial" pitchFamily="34" charset="0"/>
                <a:cs typeface="Arial" pitchFamily="34" charset="0"/>
              </a:rPr>
              <a:t>that transform server, storage and network hardware into a shared resource and </a:t>
            </a:r>
            <a:r>
              <a:rPr lang="en-US" u="sng" dirty="0" smtClean="0">
                <a:latin typeface="Arial" pitchFamily="34" charset="0"/>
                <a:cs typeface="Arial" pitchFamily="34" charset="0"/>
              </a:rPr>
              <a:t>application services </a:t>
            </a:r>
            <a:r>
              <a:rPr lang="en-US" dirty="0" smtClean="0">
                <a:latin typeface="Arial" pitchFamily="34" charset="0"/>
                <a:cs typeface="Arial" pitchFamily="34" charset="0"/>
              </a:rPr>
              <a:t>that are built in and available to all applications that run on it.</a:t>
            </a:r>
          </a:p>
          <a:p>
            <a:r>
              <a:rPr lang="en-US" dirty="0" smtClean="0">
                <a:latin typeface="Arial" pitchFamily="34" charset="0"/>
                <a:cs typeface="Arial" pitchFamily="34" charset="0"/>
              </a:rPr>
              <a:t>Also equally important for an OS is the vibrant ecosystem that builds and complements it providing plug and play services to users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Note: </a:t>
            </a:r>
          </a:p>
          <a:p>
            <a:pPr lvl="1"/>
            <a:r>
              <a:rPr lang="en-US" dirty="0" err="1" smtClean="0">
                <a:latin typeface="Arial" pitchFamily="34" charset="0"/>
                <a:cs typeface="Arial" pitchFamily="34" charset="0"/>
              </a:rPr>
              <a:t>vCompute</a:t>
            </a:r>
            <a:r>
              <a:rPr lang="en-US" dirty="0" smtClean="0">
                <a:latin typeface="Arial" pitchFamily="34" charset="0"/>
                <a:cs typeface="Arial" pitchFamily="34" charset="0"/>
              </a:rPr>
              <a:t>, </a:t>
            </a:r>
            <a:r>
              <a:rPr lang="en-US" dirty="0" err="1" smtClean="0">
                <a:latin typeface="Arial" pitchFamily="34" charset="0"/>
                <a:cs typeface="Arial" pitchFamily="34" charset="0"/>
              </a:rPr>
              <a:t>vStorage</a:t>
            </a:r>
            <a:r>
              <a:rPr lang="en-US" dirty="0" smtClean="0">
                <a:latin typeface="Arial" pitchFamily="34" charset="0"/>
                <a:cs typeface="Arial" pitchFamily="34" charset="0"/>
              </a:rPr>
              <a:t> and </a:t>
            </a:r>
            <a:r>
              <a:rPr lang="en-US" dirty="0" err="1" smtClean="0">
                <a:latin typeface="Arial" pitchFamily="34" charset="0"/>
                <a:cs typeface="Arial" pitchFamily="34" charset="0"/>
              </a:rPr>
              <a:t>vNetwork</a:t>
            </a:r>
            <a:r>
              <a:rPr lang="en-US" dirty="0" smtClean="0">
                <a:latin typeface="Arial" pitchFamily="34" charset="0"/>
                <a:cs typeface="Arial" pitchFamily="34" charset="0"/>
              </a:rPr>
              <a:t> represent categories of functionality provided by vSphere that abstract and aggregate server, storage and network hardware and allocate it precisely and efficiently to applications.</a:t>
            </a:r>
          </a:p>
          <a:p>
            <a:pPr lvl="1"/>
            <a:r>
              <a:rPr lang="en-US" dirty="0" smtClean="0">
                <a:latin typeface="Arial" pitchFamily="34" charset="0"/>
                <a:cs typeface="Arial" pitchFamily="34" charset="0"/>
              </a:rPr>
              <a:t>Availability, Security and Scalability represent the categories of services that are provided by vSphere to all virtual machines that run on 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lIns="91430" tIns="45715" rIns="91430" bIns="45715"/>
          <a:lstStyle/>
          <a:p>
            <a:pPr marL="0" indent="0"/>
            <a:r>
              <a:rPr lang="en-US" smtClean="0">
                <a:latin typeface="Arial" pitchFamily="34" charset="0"/>
                <a:cs typeface="Arial" pitchFamily="34" charset="0"/>
              </a:rPr>
              <a:t>This is a quick summary of current and new  infrastructure Services that deliver greater capital and operational savings than any other virtualization solution. Infrastructure services are components of the cloud OS that abstract away from the underlying server, storage and networking hardware; aggregate them and deliver them precisely as needed to applications</a:t>
            </a:r>
          </a:p>
          <a:p>
            <a:pPr marL="0" indent="0"/>
            <a:r>
              <a:rPr lang="en-US" smtClean="0">
                <a:latin typeface="Arial" pitchFamily="34" charset="0"/>
                <a:cs typeface="Arial" pitchFamily="34" charset="0"/>
              </a:rPr>
              <a:t>At the highest level – vCompute services deliver the most efficient way to virtualize single servers and maximize utilization across and group of servers increasing capital and operational savings.</a:t>
            </a:r>
          </a:p>
          <a:p>
            <a:pPr marL="0" indent="0"/>
            <a:r>
              <a:rPr lang="en-US" smtClean="0">
                <a:latin typeface="Arial" pitchFamily="34" charset="0"/>
                <a:cs typeface="Arial" pitchFamily="34" charset="0"/>
              </a:rPr>
              <a:t>vStorage services deliver abstraction from the type of storage and the most efficient use of storage in virtual environments</a:t>
            </a:r>
          </a:p>
          <a:p>
            <a:pPr marL="0" indent="0"/>
            <a:r>
              <a:rPr lang="en-US" smtClean="0">
                <a:latin typeface="Arial" pitchFamily="34" charset="0"/>
                <a:cs typeface="Arial" pitchFamily="34" charset="0"/>
              </a:rPr>
              <a:t>vNetwok services deliver the most optimal way to integrate networking in virtual environments</a:t>
            </a:r>
          </a:p>
          <a:p>
            <a:pPr marL="0" indent="0"/>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3884613" y="8685213"/>
            <a:ext cx="2971800" cy="457200"/>
          </a:xfrm>
          <a:prstGeom prst="rect">
            <a:avLst/>
          </a:prstGeom>
          <a:noFill/>
          <a:ln w="9525">
            <a:noFill/>
            <a:round/>
            <a:headEnd/>
            <a:tailEnd/>
          </a:ln>
        </p:spPr>
        <p:txBody>
          <a:bodyPr lIns="89980" tIns="46789" rIns="89980" bIns="46789" anchor="b"/>
          <a:lstStyle/>
          <a:p>
            <a:pPr algn="r" defTabSz="455613">
              <a:buClr>
                <a:srgbClr val="000000"/>
              </a:buClr>
              <a:buSzPct val="100000"/>
              <a:tabLst>
                <a:tab pos="0" algn="l"/>
                <a:tab pos="912813" algn="l"/>
                <a:tab pos="1827213" algn="l"/>
                <a:tab pos="2741613" algn="l"/>
                <a:tab pos="3654425" algn="l"/>
                <a:tab pos="4568825" algn="l"/>
                <a:tab pos="5483225" algn="l"/>
                <a:tab pos="6397625" algn="l"/>
                <a:tab pos="7313613" algn="l"/>
                <a:tab pos="8226425" algn="l"/>
                <a:tab pos="9142413" algn="l"/>
                <a:tab pos="10055225" algn="l"/>
              </a:tabLst>
            </a:pPr>
            <a:fld id="{BEACD441-B7DC-447E-87A0-10AE859A746D}" type="slidenum">
              <a:rPr lang="en-US" sz="1200">
                <a:solidFill>
                  <a:srgbClr val="000000"/>
                </a:solidFill>
                <a:ea typeface="Arial Unicode MS" pitchFamily="34" charset="-128"/>
                <a:cs typeface="Arial Unicode MS" pitchFamily="34" charset="-128"/>
              </a:rPr>
              <a:pPr algn="r" defTabSz="455613">
                <a:buClr>
                  <a:srgbClr val="000000"/>
                </a:buClr>
                <a:buSzPct val="100000"/>
                <a:tabLst>
                  <a:tab pos="0" algn="l"/>
                  <a:tab pos="912813" algn="l"/>
                  <a:tab pos="1827213" algn="l"/>
                  <a:tab pos="2741613" algn="l"/>
                  <a:tab pos="3654425" algn="l"/>
                  <a:tab pos="4568825" algn="l"/>
                  <a:tab pos="5483225" algn="l"/>
                  <a:tab pos="6397625" algn="l"/>
                  <a:tab pos="7313613" algn="l"/>
                  <a:tab pos="8226425" algn="l"/>
                  <a:tab pos="9142413" algn="l"/>
                  <a:tab pos="10055225" algn="l"/>
                </a:tabLst>
              </a:pPr>
              <a:t>10</a:t>
            </a:fld>
            <a:endParaRPr lang="en-US" sz="1200">
              <a:solidFill>
                <a:srgbClr val="000000"/>
              </a:solidFill>
              <a:ea typeface="Arial Unicode MS" pitchFamily="34" charset="-128"/>
              <a:cs typeface="Arial Unicode MS" pitchFamily="34" charset="-128"/>
            </a:endParaRPr>
          </a:p>
        </p:txBody>
      </p:sp>
      <p:sp>
        <p:nvSpPr>
          <p:cNvPr id="101379" name="Text Box 3"/>
          <p:cNvSpPr txBox="1">
            <a:spLocks noChangeArrowheads="1"/>
          </p:cNvSpPr>
          <p:nvPr/>
        </p:nvSpPr>
        <p:spPr bwMode="auto">
          <a:xfrm>
            <a:off x="1143000" y="685800"/>
            <a:ext cx="4572000" cy="3430588"/>
          </a:xfrm>
          <a:prstGeom prst="rect">
            <a:avLst/>
          </a:prstGeom>
          <a:solidFill>
            <a:srgbClr val="FFFFFF"/>
          </a:solidFill>
          <a:ln w="9525">
            <a:solidFill>
              <a:srgbClr val="000000"/>
            </a:solidFill>
            <a:miter lim="800000"/>
            <a:headEnd/>
            <a:tailEnd/>
          </a:ln>
        </p:spPr>
        <p:txBody>
          <a:bodyPr wrap="none" lIns="89574" tIns="44787" rIns="89574" bIns="44787" anchor="ctr"/>
          <a:lstStyle/>
          <a:p>
            <a:pPr algn="ctr" defTabSz="893763">
              <a:lnSpc>
                <a:spcPct val="90000"/>
              </a:lnSpc>
            </a:pPr>
            <a:endParaRPr lang="en-US" sz="1400">
              <a:solidFill>
                <a:srgbClr val="FFFFFF"/>
              </a:solidFill>
              <a:ea typeface="Arial Unicode MS" pitchFamily="34" charset="-128"/>
              <a:cs typeface="Arial Unicode MS" pitchFamily="34" charset="-128"/>
            </a:endParaRPr>
          </a:p>
        </p:txBody>
      </p:sp>
      <p:sp>
        <p:nvSpPr>
          <p:cNvPr id="101380" name="Text Box 4"/>
          <p:cNvSpPr>
            <a:spLocks noGrp="1" noChangeArrowheads="1"/>
          </p:cNvSpPr>
          <p:nvPr>
            <p:ph type="body"/>
          </p:nvPr>
        </p:nvSpPr>
        <p:spPr>
          <a:xfrm>
            <a:off x="685800" y="4341813"/>
            <a:ext cx="5486400" cy="4116387"/>
          </a:xfrm>
          <a:noFill/>
          <a:ln/>
        </p:spPr>
        <p:txBody>
          <a:bodyPr lIns="91420" tIns="45709" rIns="91420" bIns="45709"/>
          <a:lstStyle/>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In terms of absolute numbers, with ESX 3.5, we address the performance requirements of a large section of workloads today.</a:t>
            </a:r>
          </a:p>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In 2009, we will now have the ability to accommodate some of the largest workloads out there.</a:t>
            </a:r>
          </a:p>
          <a:p>
            <a:pPr marL="728663" lvl="1" indent="-279400"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We’ll support VMs with up to 8 Virtual CPUs (8-way SMP)</a:t>
            </a:r>
          </a:p>
          <a:p>
            <a:pPr marL="728663" lvl="1" indent="-279400"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These VMs can be assigned up to 255GB of RAM</a:t>
            </a:r>
          </a:p>
          <a:p>
            <a:pPr marL="728663" lvl="1" indent="-279400"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We can sustain 40Gb/s of network I/O, and</a:t>
            </a:r>
          </a:p>
          <a:p>
            <a:pPr marL="728663" lvl="1" indent="-279400"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We can push up to 200,000 I/O operations per second!</a:t>
            </a:r>
          </a:p>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There aren’t a lot of workloads out there today that come close to limits we will handle.</a:t>
            </a:r>
          </a:p>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Our goal? There should not be a single workload out there which isn’t a great candidate for virtualization.</a:t>
            </a:r>
          </a:p>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We think we’re pretty close today.  In 2009 we hope we’ll have achieved this goal.</a:t>
            </a:r>
          </a:p>
          <a:p>
            <a:pPr marL="112713" indent="-112713" defTabSz="447675" eaLnBrk="1" hangingPunct="1">
              <a:lnSpc>
                <a:spcPct val="85000"/>
              </a:lnSpc>
              <a:spcBef>
                <a:spcPts val="513"/>
              </a:spcBef>
              <a:buFont typeface="Wingdings" pitchFamily="2" charset="2"/>
              <a:buChar char=""/>
              <a:tabLst>
                <a:tab pos="893763" algn="l"/>
                <a:tab pos="1792288" algn="l"/>
                <a:tab pos="2689225" algn="l"/>
                <a:tab pos="3587750" algn="l"/>
                <a:tab pos="4486275" algn="l"/>
                <a:tab pos="5383213" algn="l"/>
                <a:tab pos="6281738" algn="l"/>
                <a:tab pos="7180263" algn="l"/>
                <a:tab pos="8077200" algn="l"/>
                <a:tab pos="8975725" algn="l"/>
                <a:tab pos="9872663" algn="l"/>
              </a:tabLst>
            </a:pPr>
            <a:r>
              <a:rPr lang="en-US" sz="1200" dirty="0" smtClean="0">
                <a:latin typeface="Arial" pitchFamily="34" charset="0"/>
                <a:cs typeface="Arial" pitchFamily="34" charset="0"/>
              </a:rPr>
              <a:t>Peak means peak hours: 7 am – 7 PM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r>
              <a:rPr lang="en-US" dirty="0" smtClean="0">
                <a:latin typeface="Arial" pitchFamily="34" charset="0"/>
                <a:cs typeface="Arial" pitchFamily="34" charset="0"/>
              </a:rPr>
              <a:t>Running a resource-intensive OLTP benchmark, based on a fair-use implementation of the TPC-C* workload specification, VMware achieved 85 percent of native performance when running Oracle DB on VMware ESX. This workload, which demonstrated 8,900 database transactions per second and 60,000 disk input/outputs per second (IOPS), is the most resource-intensive load ever shown in a virtual environment to date.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119063" indent="-119063" eaLnBrk="1" fontAlgn="auto" hangingPunct="1">
              <a:lnSpc>
                <a:spcPct val="85000"/>
              </a:lnSpc>
              <a:spcBef>
                <a:spcPts val="350"/>
              </a:spcBef>
              <a:spcAft>
                <a:spcPts val="150"/>
              </a:spcAft>
              <a:buFont typeface="Wingdings" pitchFamily="2" charset="2"/>
              <a:buChar char="§"/>
              <a:defRPr/>
            </a:pPr>
            <a:r>
              <a:rPr lang="en-US" dirty="0" smtClean="0"/>
              <a:t>Some graphic here to illustrate that with the transaction performance from the previous 2 slides, </a:t>
            </a:r>
            <a:r>
              <a:rPr lang="en-US" dirty="0" err="1" smtClean="0"/>
              <a:t>vSphere</a:t>
            </a:r>
            <a:r>
              <a:rPr lang="en-US" dirty="0" smtClean="0"/>
              <a:t> can run 5x the entire VISA payment processing traffic in a single VM. </a:t>
            </a:r>
          </a:p>
          <a:p>
            <a:pPr eaLnBrk="1" hangingPunct="1">
              <a:defRPr/>
            </a:pP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r>
              <a:rPr lang="en-US" smtClean="0">
                <a:latin typeface="Arial" pitchFamily="34" charset="0"/>
                <a:cs typeface="Arial" pitchFamily="34" charset="0"/>
              </a:rPr>
              <a:t>This level of i/o and transactions are generated by a single virtual machine that we’ve tried to represent in this picture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r>
              <a:rPr lang="en-US" smtClean="0">
                <a:latin typeface="Arial" pitchFamily="34" charset="0"/>
                <a:cs typeface="Arial" pitchFamily="34" charset="0"/>
              </a:rPr>
              <a:t>To generate this level of i/o and transactions per second required a really big piece of hardware just a few years ago.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r>
              <a:rPr lang="en-US" smtClean="0">
                <a:latin typeface="Arial" pitchFamily="34" charset="0"/>
                <a:cs typeface="Arial" pitchFamily="34" charset="0"/>
              </a:rPr>
              <a:t>For a real life example of what the effect on application performance is – take a look at the above results for a 4-vCPU SQL workload.</a:t>
            </a:r>
          </a:p>
          <a:p>
            <a:pPr eaLnBrk="1" hangingPunct="1"/>
            <a:r>
              <a:rPr lang="en-US" smtClean="0">
                <a:latin typeface="Arial" pitchFamily="34" charset="0"/>
                <a:cs typeface="Arial" pitchFamily="34" charset="0"/>
              </a:rPr>
              <a:t>Performance approaches native with ESX 4.0</a:t>
            </a:r>
          </a:p>
          <a:p>
            <a:pPr eaLnBrk="1" hangingPunct="1"/>
            <a:r>
              <a:rPr lang="en-US" smtClean="0">
                <a:latin typeface="Arial" pitchFamily="34" charset="0"/>
                <a:cs typeface="Arial" pitchFamily="34" charset="0"/>
              </a:rPr>
              <a:t>industry standard workload modeling a brokerage house, a 4vCPU VM with 26GB SQL buffer cache ran at 90% of native performance with a 500 GB database performing 10,500 iops and 50Mb/s of network throughput.</a:t>
            </a:r>
          </a:p>
          <a:p>
            <a:pPr eaLnBrk="1" hangingPunct="1"/>
            <a:endParaRPr lang="en-US" smtClean="0">
              <a:latin typeface="Arial" pitchFamily="34" charset="0"/>
              <a:cs typeface="Arial"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0209FE4-2886-42BB-A42B-1E8A2FA7E341}" type="slidenum">
              <a:rPr lang="en-US" sz="1200"/>
              <a:pPr algn="r"/>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Slide Image Placeholder 1"/>
          <p:cNvSpPr>
            <a:spLocks noGrp="1" noRot="1" noChangeAspect="1" noTextEdit="1"/>
          </p:cNvSpPr>
          <p:nvPr>
            <p:ph type="sldImg"/>
          </p:nvPr>
        </p:nvSpPr>
        <p:spPr>
          <a:xfrm>
            <a:off x="1144588" y="685800"/>
            <a:ext cx="4572000" cy="3430588"/>
          </a:xfrm>
          <a:ln/>
        </p:spPr>
      </p:sp>
      <p:sp>
        <p:nvSpPr>
          <p:cNvPr id="917507" name="Notes Placeholder 2"/>
          <p:cNvSpPr>
            <a:spLocks noGrp="1"/>
          </p:cNvSpPr>
          <p:nvPr>
            <p:ph type="body" idx="1"/>
          </p:nvPr>
        </p:nvSpPr>
        <p:spPr>
          <a:xfrm>
            <a:off x="685644" y="4345010"/>
            <a:ext cx="5486713" cy="4112522"/>
          </a:xfrm>
          <a:noFill/>
        </p:spPr>
        <p:txBody>
          <a:bodyPr lIns="91420" tIns="45711" rIns="91420" bIns="45711"/>
          <a:lstStyle/>
          <a:p>
            <a:pPr marL="172530" indent="-172530">
              <a:buNone/>
            </a:pPr>
            <a:r>
              <a:rPr lang="en-US" dirty="0" smtClean="0"/>
              <a:t>For </a:t>
            </a:r>
            <a:r>
              <a:rPr lang="en-US" dirty="0"/>
              <a:t>a single VM, vSphere can provide amazing levels of performance and throughput.  That’s only half the story however, we also have to look at the performance achieved per physical host.</a:t>
            </a:r>
          </a:p>
          <a:p>
            <a:pPr marL="172530" indent="-172530">
              <a:buNone/>
            </a:pPr>
            <a:endParaRPr lang="en-US" dirty="0"/>
          </a:p>
          <a:p>
            <a:pPr marL="172530" indent="-172530">
              <a:buNone/>
            </a:pPr>
            <a:r>
              <a:rPr lang="en-US" dirty="0"/>
              <a:t>There is a major problem today – </a:t>
            </a:r>
            <a:r>
              <a:rPr lang="en-US" u="sng" dirty="0"/>
              <a:t>the application – CPU gap</a:t>
            </a:r>
            <a:r>
              <a:rPr lang="en-US" dirty="0"/>
              <a:t>.  If we look back in 2005, the largest quad-socket server had a total of 8 processor cores.  Many apps were able to scale to that number of cores and hence use the full server capacity.  In 2010, quad-socket servers will have up to 64 processor cores.  The vast majority of apps can NOT scale to that many cores, and hence in the traditional deployment model of 1 app to 1 server, will only be able to use a fraction of the server’s capacity.  Exchange for example will only scale to 8 cores, and even SQL will be limited to 32 cores – leaving the majority of the compute capacity unused.  </a:t>
            </a:r>
          </a:p>
          <a:p>
            <a:pPr marL="172530" indent="-172530">
              <a:buNone/>
            </a:pPr>
            <a:endParaRPr lang="en-US" dirty="0"/>
          </a:p>
          <a:p>
            <a:pPr marL="172530" indent="-172530">
              <a:buNone/>
            </a:pPr>
            <a:r>
              <a:rPr lang="en-US" dirty="0"/>
              <a:t>With ESX, these apps can be scaled out to tap the full capacity of these servers.  For example, you can use VMware to deploy multiple Exchange mailboxes on one physical host, and increase the total throughput achieved from that host as compared to that traditional single-mailbox deployment model.</a:t>
            </a:r>
          </a:p>
        </p:txBody>
      </p:sp>
      <p:sp>
        <p:nvSpPr>
          <p:cNvPr id="917508" name="Slide Number Placeholder 3"/>
          <p:cNvSpPr txBox="1">
            <a:spLocks noGrp="1"/>
          </p:cNvSpPr>
          <p:nvPr/>
        </p:nvSpPr>
        <p:spPr bwMode="auto">
          <a:xfrm>
            <a:off x="3885313" y="8685308"/>
            <a:ext cx="2971121" cy="457121"/>
          </a:xfrm>
          <a:prstGeom prst="rect">
            <a:avLst/>
          </a:prstGeom>
          <a:noFill/>
          <a:ln w="9525">
            <a:noFill/>
            <a:miter lim="800000"/>
            <a:headEnd/>
            <a:tailEnd/>
          </a:ln>
        </p:spPr>
        <p:txBody>
          <a:bodyPr lIns="91420" tIns="45711" rIns="91420" bIns="45711" anchor="b"/>
          <a:lstStyle/>
          <a:p>
            <a:pPr algn="r" defTabSz="914407"/>
            <a:fld id="{9D91153B-512C-421D-84C0-9CA84C3ABE9A}" type="slidenum">
              <a:rPr lang="en-US" sz="1200"/>
              <a:pPr algn="r" defTabSz="914407"/>
              <a:t>16</a:t>
            </a:fld>
            <a:endParaRPr lang="en-US"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r>
              <a:rPr lang="en-US" smtClean="0">
                <a:latin typeface="Arial" pitchFamily="34" charset="0"/>
                <a:cs typeface="Arial" pitchFamily="34" charset="0"/>
              </a:rPr>
              <a:t>We already set a world record with 3.5 recently – we hope to beat it with 4.0. Details on world record for web server performance</a:t>
            </a:r>
          </a:p>
          <a:p>
            <a:pPr eaLnBrk="1" hangingPunct="1"/>
            <a:r>
              <a:rPr lang="en-US" smtClean="0">
                <a:latin typeface="Arial" pitchFamily="34" charset="0"/>
                <a:cs typeface="Arial" pitchFamily="34" charset="0"/>
              </a:rPr>
              <a:t>The SPECweb2005 workload benchmark gives web users the most objective and representative benchmark for measuring a system's ability to act as a web server and is used by all major vendors as a basis for comparing platform capabilities and ability to support web traffic. When using the highly network-intensive SPECweb2005 workload to compare performance of VMware Infrastructure 3 to that of a similarly configured native – i.e., unvirtualized – server, the results on VMware’s virtualization platform in some cases exceeded any number recorded on any physical machine. VMware’s aggregate SPECweb2005 performance of 44,000 is higher than any 16-core system has ever recorded. </a:t>
            </a:r>
          </a:p>
          <a:p>
            <a:pPr eaLnBrk="1" hangingPunct="1"/>
            <a:r>
              <a:rPr lang="en-US" smtClean="0">
                <a:latin typeface="Arial" pitchFamily="34" charset="0"/>
                <a:cs typeface="Arial" pitchFamily="34" charset="0"/>
              </a:rPr>
              <a:t>This benchmark was on 3.5 – 4.0 is even better.</a:t>
            </a:r>
          </a:p>
          <a:p>
            <a:pPr eaLnBrk="1" hangingPunct="1"/>
            <a:endParaRPr lang="en-US" smtClean="0">
              <a:latin typeface="Arial" pitchFamily="34" charset="0"/>
              <a:cs typeface="Arial" pitchFamily="34" charset="0"/>
            </a:endParaRPr>
          </a:p>
          <a:p>
            <a:pPr eaLnBrk="1" hangingPunct="1"/>
            <a:endParaRPr lang="en-US" smtClean="0">
              <a:latin typeface="Arial" pitchFamily="34" charset="0"/>
              <a:cs typeface="Arial" pitchFamily="34" charset="0"/>
            </a:endParaRPr>
          </a:p>
        </p:txBody>
      </p:sp>
      <p:sp>
        <p:nvSpPr>
          <p:cNvPr id="107524" name="Slide Number Placeholder 3"/>
          <p:cNvSpPr>
            <a:spLocks noGrp="1"/>
          </p:cNvSpPr>
          <p:nvPr>
            <p:ph type="sldNum" sz="quarter" idx="5"/>
          </p:nvPr>
        </p:nvSpPr>
        <p:spPr>
          <a:noFill/>
        </p:spPr>
        <p:txBody>
          <a:bodyPr/>
          <a:lstStyle/>
          <a:p>
            <a:fld id="{96A9C969-6D85-4C07-9BAD-EE70C367506D}" type="slidenum">
              <a:rPr lang="en-US"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p:spPr>
        <p:txBody>
          <a:bodyPr/>
          <a:lstStyle/>
          <a:p>
            <a:pPr eaLnBrk="1" hangingPunct="1"/>
            <a:endParaRPr lang="en-US" smtClean="0">
              <a:latin typeface="Arial" charset="0"/>
              <a:cs typeface="Arial" charset="0"/>
            </a:endParaRPr>
          </a:p>
        </p:txBody>
      </p:sp>
      <p:sp>
        <p:nvSpPr>
          <p:cNvPr id="1699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0114" tIns="45057" rIns="90114" bIns="45057" anchor="b"/>
          <a:lstStyle/>
          <a:p>
            <a:pPr algn="r"/>
            <a:fld id="{C99C108C-2D23-4EC9-B7F8-E34A84E02F22}" type="slidenum">
              <a:rPr lang="en-US" sz="1000" i="1"/>
              <a:pPr algn="r"/>
              <a:t>18</a:t>
            </a:fld>
            <a:endParaRPr lang="en-US" sz="1000" i="1"/>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785" name="Slide Image Placeholder 1"/>
          <p:cNvSpPr>
            <a:spLocks noGrp="1" noRot="1" noChangeAspect="1"/>
          </p:cNvSpPr>
          <p:nvPr>
            <p:ph type="sldImg"/>
          </p:nvPr>
        </p:nvSpPr>
        <p:spPr>
          <a:ln/>
        </p:spPr>
      </p:sp>
      <p:sp>
        <p:nvSpPr>
          <p:cNvPr id="1782786" name="Notes Placeholder 2"/>
          <p:cNvSpPr>
            <a:spLocks noGrp="1"/>
          </p:cNvSpPr>
          <p:nvPr>
            <p:ph type="body" idx="1"/>
          </p:nvPr>
        </p:nvSpPr>
        <p:spPr>
          <a:noFill/>
          <a:ln/>
        </p:spPr>
        <p:txBody>
          <a:bodyPr/>
          <a:lstStyle/>
          <a:p>
            <a:pPr marL="171450" marR="0" indent="-171450" algn="l" defTabSz="914400" rtl="0" eaLnBrk="1" fontAlgn="base" latinLnBrk="0" hangingPunct="1">
              <a:lnSpc>
                <a:spcPct val="100000"/>
              </a:lnSpc>
              <a:spcBef>
                <a:spcPct val="0"/>
              </a:spcBef>
              <a:spcAft>
                <a:spcPct val="25000"/>
              </a:spcAft>
              <a:buClrTx/>
              <a:buSzTx/>
              <a:buFontTx/>
              <a:buBlip>
                <a:blip r:embed="rId3"/>
              </a:buBlip>
              <a:tabLst/>
              <a:defRPr/>
            </a:pPr>
            <a:r>
              <a:rPr lang="en-US" dirty="0" smtClean="0">
                <a:latin typeface="Arial" pitchFamily="34" charset="0"/>
                <a:cs typeface="Arial" pitchFamily="34" charset="0"/>
              </a:rPr>
              <a:t>In the area of storage</a:t>
            </a:r>
            <a:r>
              <a:rPr lang="en-US" baseline="0" dirty="0" smtClean="0">
                <a:latin typeface="Arial" pitchFamily="34" charset="0"/>
                <a:cs typeface="Arial" pitchFamily="34" charset="0"/>
              </a:rPr>
              <a:t> we added the </a:t>
            </a:r>
            <a:r>
              <a:rPr lang="en-US" dirty="0" smtClean="0">
                <a:latin typeface="Arial" pitchFamily="34" charset="0"/>
                <a:cs typeface="Arial" pitchFamily="34" charset="0"/>
              </a:rPr>
              <a:t>Thin </a:t>
            </a:r>
            <a:r>
              <a:rPr lang="en-US" dirty="0" smtClean="0">
                <a:latin typeface="Arial" pitchFamily="34" charset="0"/>
                <a:cs typeface="Arial" pitchFamily="34" charset="0"/>
              </a:rPr>
              <a:t>Provisioning </a:t>
            </a:r>
            <a:r>
              <a:rPr lang="en-US" dirty="0" smtClean="0">
                <a:latin typeface="Arial" pitchFamily="34" charset="0"/>
                <a:cs typeface="Arial" pitchFamily="34" charset="0"/>
              </a:rPr>
              <a:t>which</a:t>
            </a:r>
            <a:r>
              <a:rPr lang="en-US" baseline="0" dirty="0" smtClean="0">
                <a:latin typeface="Arial" pitchFamily="34" charset="0"/>
                <a:cs typeface="Arial" pitchFamily="34" charset="0"/>
              </a:rPr>
              <a:t> allows to make a more efficient of disk by consuming only the actual space in use. </a:t>
            </a:r>
            <a:r>
              <a:rPr lang="en-US" dirty="0" smtClean="0">
                <a:latin typeface="Arial" pitchFamily="34" charset="0"/>
                <a:cs typeface="Arial" pitchFamily="34" charset="0"/>
              </a:rPr>
              <a:t>Storage </a:t>
            </a:r>
            <a:r>
              <a:rPr lang="en-US" dirty="0" smtClean="0">
                <a:latin typeface="Arial" pitchFamily="34" charset="0"/>
                <a:cs typeface="Arial" pitchFamily="34" charset="0"/>
              </a:rPr>
              <a:t>requests more often than not are usually overestimated by users mostly to avoid having to go through the request/approval process. With </a:t>
            </a:r>
            <a:r>
              <a:rPr lang="en-US" dirty="0" err="1" smtClean="0">
                <a:latin typeface="Arial" pitchFamily="34" charset="0"/>
                <a:cs typeface="Arial" pitchFamily="34" charset="0"/>
              </a:rPr>
              <a:t>vStorage</a:t>
            </a:r>
            <a:r>
              <a:rPr lang="en-US" dirty="0" smtClean="0">
                <a:latin typeface="Arial" pitchFamily="34" charset="0"/>
                <a:cs typeface="Arial" pitchFamily="34" charset="0"/>
              </a:rPr>
              <a:t> Thin Provisioning, IT </a:t>
            </a:r>
            <a:r>
              <a:rPr lang="en-US" dirty="0" err="1" smtClean="0">
                <a:latin typeface="Arial" pitchFamily="34" charset="0"/>
                <a:cs typeface="Arial" pitchFamily="34" charset="0"/>
              </a:rPr>
              <a:t>depts</a:t>
            </a:r>
            <a:r>
              <a:rPr lang="en-US" dirty="0" smtClean="0">
                <a:latin typeface="Arial" pitchFamily="34" charset="0"/>
                <a:cs typeface="Arial" pitchFamily="34" charset="0"/>
              </a:rPr>
              <a:t> can now </a:t>
            </a:r>
            <a:r>
              <a:rPr lang="en-US" dirty="0" smtClean="0">
                <a:latin typeface="Arial" pitchFamily="34" charset="0"/>
                <a:cs typeface="Arial" pitchFamily="34" charset="0"/>
              </a:rPr>
              <a:t>use</a:t>
            </a:r>
            <a:r>
              <a:rPr lang="en-US" baseline="0" dirty="0" smtClean="0">
                <a:latin typeface="Arial" pitchFamily="34" charset="0"/>
                <a:cs typeface="Arial" pitchFamily="34" charset="0"/>
              </a:rPr>
              <a:t> storage as a pool and </a:t>
            </a:r>
            <a:r>
              <a:rPr lang="en-US" dirty="0" smtClean="0">
                <a:latin typeface="Arial" pitchFamily="34" charset="0"/>
                <a:cs typeface="Arial" pitchFamily="34" charset="0"/>
              </a:rPr>
              <a:t>assure </a:t>
            </a:r>
            <a:r>
              <a:rPr lang="en-US" dirty="0" smtClean="0">
                <a:latin typeface="Arial" pitchFamily="34" charset="0"/>
                <a:cs typeface="Arial" pitchFamily="34" charset="0"/>
              </a:rPr>
              <a:t>business users of storage space availability while deferring the actual costs of purchasing storage to when it is really needed. Full reporting and alerting on allocation and consumption ensure that virtual machines don’t really run out of storage, Storage VMotion and Volume Grow (next slide) ensure that virtual machines can either migrate to </a:t>
            </a:r>
            <a:r>
              <a:rPr lang="en-US" dirty="0" err="1" smtClean="0">
                <a:latin typeface="Arial" pitchFamily="34" charset="0"/>
                <a:cs typeface="Arial" pitchFamily="34" charset="0"/>
              </a:rPr>
              <a:t>datastores</a:t>
            </a:r>
            <a:r>
              <a:rPr lang="en-US" dirty="0" smtClean="0">
                <a:latin typeface="Arial" pitchFamily="34" charset="0"/>
                <a:cs typeface="Arial" pitchFamily="34" charset="0"/>
              </a:rPr>
              <a:t> with additional storage or volumes can be increased in size when consumption approaches allocation.</a:t>
            </a:r>
          </a:p>
          <a:p>
            <a:pPr eaLnBrk="1" hangingPunct="1"/>
            <a:endParaRPr lang="en-US" dirty="0" smtClean="0"/>
          </a:p>
        </p:txBody>
      </p:sp>
      <p:sp>
        <p:nvSpPr>
          <p:cNvPr id="1782787" name="Slide Number Placeholder 3"/>
          <p:cNvSpPr>
            <a:spLocks noGrp="1"/>
          </p:cNvSpPr>
          <p:nvPr>
            <p:ph type="sldNum" sz="quarter" idx="5"/>
          </p:nvPr>
        </p:nvSpPr>
        <p:spPr>
          <a:noFill/>
        </p:spPr>
        <p:txBody>
          <a:bodyPr/>
          <a:lstStyle/>
          <a:p>
            <a:fld id="{363EDC57-6C30-42CA-AC06-AB0CAA9DA7A4}" type="slidenum">
              <a:rPr lang="en-US" smtClean="0">
                <a:cs typeface="Arial" charset="0"/>
              </a:rPr>
              <a:pPr/>
              <a:t>19</a:t>
            </a:fld>
            <a:endParaRPr lang="en-US"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6881" name="Slide Image Placeholder 1"/>
          <p:cNvSpPr>
            <a:spLocks noGrp="1" noRot="1" noChangeAspect="1"/>
          </p:cNvSpPr>
          <p:nvPr>
            <p:ph type="sldImg"/>
          </p:nvPr>
        </p:nvSpPr>
        <p:spPr>
          <a:ln/>
        </p:spPr>
      </p:sp>
      <p:sp>
        <p:nvSpPr>
          <p:cNvPr id="1786882" name="Notes Placeholder 2"/>
          <p:cNvSpPr>
            <a:spLocks noGrp="1"/>
          </p:cNvSpPr>
          <p:nvPr>
            <p:ph type="body" idx="1"/>
          </p:nvPr>
        </p:nvSpPr>
        <p:spPr>
          <a:noFill/>
          <a:ln/>
        </p:spPr>
        <p:txBody>
          <a:bodyPr/>
          <a:lstStyle/>
          <a:p>
            <a:pPr marL="166688" marR="0" indent="-166688" algn="l" defTabSz="914400" rtl="0" eaLnBrk="1" fontAlgn="base" latinLnBrk="0" hangingPunct="1">
              <a:lnSpc>
                <a:spcPct val="80000"/>
              </a:lnSpc>
              <a:spcBef>
                <a:spcPct val="0"/>
              </a:spcBef>
              <a:spcAft>
                <a:spcPct val="25000"/>
              </a:spcAft>
              <a:buClrTx/>
              <a:buSzTx/>
              <a:buFontTx/>
              <a:buBlip>
                <a:blip r:embed="rId3"/>
              </a:buBlip>
              <a:tabLst/>
              <a:defRPr/>
            </a:pPr>
            <a:r>
              <a:rPr lang="en-US" altLang="zh-CN" sz="800" dirty="0" err="1" smtClean="0">
                <a:latin typeface="Arial" pitchFamily="34" charset="0"/>
                <a:cs typeface="Arial" pitchFamily="34" charset="0"/>
              </a:rPr>
              <a:t>vNetwork</a:t>
            </a:r>
            <a:r>
              <a:rPr lang="en-US" altLang="zh-CN" sz="800" dirty="0" smtClean="0">
                <a:latin typeface="Arial" pitchFamily="34" charset="0"/>
                <a:cs typeface="Arial" pitchFamily="34" charset="0"/>
              </a:rPr>
              <a:t> Distributed Switch enables the network to be treated as an aggregated resource… much like what we do with compute and storage already today</a:t>
            </a:r>
          </a:p>
          <a:p>
            <a:pPr marL="166688" indent="-166688" eaLnBrk="1" hangingPunct="1">
              <a:lnSpc>
                <a:spcPct val="80000"/>
              </a:lnSpc>
            </a:pPr>
            <a:endParaRPr lang="en-US" altLang="zh-CN" sz="800" dirty="0" smtClean="0">
              <a:latin typeface="Arial" pitchFamily="34" charset="0"/>
              <a:cs typeface="Arial" pitchFamily="34" charset="0"/>
            </a:endParaRPr>
          </a:p>
          <a:p>
            <a:pPr marL="166688" indent="-166688" eaLnBrk="1" hangingPunct="1">
              <a:lnSpc>
                <a:spcPct val="80000"/>
              </a:lnSpc>
            </a:pPr>
            <a:endParaRPr lang="en-US" altLang="zh-CN" sz="800" dirty="0" smtClean="0">
              <a:latin typeface="Arial" pitchFamily="34" charset="0"/>
              <a:cs typeface="Arial" pitchFamily="34" charset="0"/>
            </a:endParaRPr>
          </a:p>
          <a:p>
            <a:pPr marL="171450" marR="0" indent="-171450" algn="l" defTabSz="914400" rtl="0" eaLnBrk="1" fontAlgn="base" latinLnBrk="0" hangingPunct="1">
              <a:lnSpc>
                <a:spcPct val="100000"/>
              </a:lnSpc>
              <a:spcBef>
                <a:spcPct val="0"/>
              </a:spcBef>
              <a:spcAft>
                <a:spcPct val="25000"/>
              </a:spcAft>
              <a:buClrTx/>
              <a:buSzTx/>
              <a:buFontTx/>
              <a:buBlip>
                <a:blip r:embed="rId3"/>
              </a:buBlip>
              <a:tabLst/>
              <a:defRPr/>
            </a:pPr>
            <a:r>
              <a:rPr lang="en-US" altLang="zh-CN" sz="1000" dirty="0" err="1" smtClean="0">
                <a:latin typeface="Arial" pitchFamily="34" charset="0"/>
                <a:cs typeface="Arial" pitchFamily="34" charset="0"/>
              </a:rPr>
              <a:t>vDS</a:t>
            </a:r>
            <a:r>
              <a:rPr lang="en-US" altLang="zh-CN" sz="1000" dirty="0" smtClean="0">
                <a:latin typeface="Arial" pitchFamily="34" charset="0"/>
                <a:cs typeface="Arial" pitchFamily="34" charset="0"/>
              </a:rPr>
              <a:t> </a:t>
            </a:r>
            <a:r>
              <a:rPr lang="en-US" altLang="zh-CN" sz="1000" dirty="0" smtClean="0">
                <a:latin typeface="Arial" pitchFamily="34" charset="0"/>
                <a:cs typeface="Arial" pitchFamily="34" charset="0"/>
              </a:rPr>
              <a:t>moves away from single host virtual switch management, and moves management up to the </a:t>
            </a:r>
            <a:r>
              <a:rPr lang="en-US" altLang="zh-CN" sz="1000" dirty="0" smtClean="0">
                <a:latin typeface="Arial" pitchFamily="34" charset="0"/>
                <a:cs typeface="Arial" pitchFamily="34" charset="0"/>
              </a:rPr>
              <a:t>cluster</a:t>
            </a:r>
            <a:r>
              <a:rPr lang="en-US" altLang="zh-CN" sz="1000" baseline="0" dirty="0" smtClean="0">
                <a:latin typeface="Arial" pitchFamily="34" charset="0"/>
                <a:cs typeface="Arial" pitchFamily="34" charset="0"/>
              </a:rPr>
              <a:t> </a:t>
            </a:r>
            <a:r>
              <a:rPr lang="en-US" altLang="zh-CN" sz="1000" dirty="0" smtClean="0">
                <a:latin typeface="Arial" pitchFamily="34" charset="0"/>
                <a:cs typeface="Arial" pitchFamily="34" charset="0"/>
              </a:rPr>
              <a:t>level</a:t>
            </a:r>
            <a:r>
              <a:rPr lang="en-US" altLang="zh-CN" sz="1000" dirty="0" smtClean="0">
                <a:latin typeface="Arial" pitchFamily="34" charset="0"/>
                <a:cs typeface="Arial" pitchFamily="34" charset="0"/>
              </a:rPr>
              <a:t>. With </a:t>
            </a:r>
            <a:r>
              <a:rPr lang="en-US" altLang="zh-CN" sz="1000" dirty="0" err="1" smtClean="0">
                <a:latin typeface="Arial" pitchFamily="34" charset="0"/>
                <a:cs typeface="Arial" pitchFamily="34" charset="0"/>
              </a:rPr>
              <a:t>vDS</a:t>
            </a:r>
            <a:r>
              <a:rPr lang="en-US" altLang="zh-CN" sz="1000" dirty="0" smtClean="0">
                <a:latin typeface="Arial" pitchFamily="34" charset="0"/>
                <a:cs typeface="Arial" pitchFamily="34" charset="0"/>
              </a:rPr>
              <a:t>, no longer will you be configuring virtual switches on every host. Instead, with </a:t>
            </a:r>
            <a:r>
              <a:rPr lang="en-US" altLang="zh-CN" sz="1000" dirty="0" err="1" smtClean="0">
                <a:latin typeface="Arial" pitchFamily="34" charset="0"/>
                <a:cs typeface="Arial" pitchFamily="34" charset="0"/>
              </a:rPr>
              <a:t>vDS</a:t>
            </a:r>
            <a:r>
              <a:rPr lang="en-US" altLang="zh-CN" sz="1000" dirty="0" smtClean="0">
                <a:latin typeface="Arial" pitchFamily="34" charset="0"/>
                <a:cs typeface="Arial" pitchFamily="34" charset="0"/>
              </a:rPr>
              <a:t>, you’ll be managing a single global entity, with a single namespace and globally assured configuration, and you’ll be attaching VM’s only to that cluster or datacenter-wide entity. VDS is a new type of virtual switch which spans the entire Virtual Infrastructure…analogous in many ways to a “stacked switch”.</a:t>
            </a:r>
          </a:p>
          <a:p>
            <a:pPr marL="171450" marR="0" indent="-171450" algn="l" defTabSz="914400" rtl="0" eaLnBrk="1" fontAlgn="base" latinLnBrk="0" hangingPunct="1">
              <a:lnSpc>
                <a:spcPct val="100000"/>
              </a:lnSpc>
              <a:spcBef>
                <a:spcPct val="0"/>
              </a:spcBef>
              <a:spcAft>
                <a:spcPct val="25000"/>
              </a:spcAft>
              <a:buClrTx/>
              <a:buSzTx/>
              <a:buFontTx/>
              <a:buBlip>
                <a:blip r:embed="rId3"/>
              </a:buBlip>
              <a:tabLst/>
              <a:defRPr/>
            </a:pPr>
            <a:endParaRPr lang="en-US" altLang="zh-CN" sz="1000" dirty="0" smtClean="0">
              <a:latin typeface="Arial" pitchFamily="34" charset="0"/>
              <a:cs typeface="Arial" pitchFamily="34" charset="0"/>
            </a:endParaRPr>
          </a:p>
          <a:p>
            <a:pPr marL="166688" indent="-166688" eaLnBrk="1" hangingPunct="1">
              <a:lnSpc>
                <a:spcPct val="80000"/>
              </a:lnSpc>
            </a:pPr>
            <a:r>
              <a:rPr lang="en-US" altLang="zh-CN" sz="800" dirty="0" smtClean="0">
                <a:latin typeface="Arial" pitchFamily="34" charset="0"/>
                <a:cs typeface="Arial" pitchFamily="34" charset="0"/>
              </a:rPr>
              <a:t>Today, when virtual machines migrate from one host to another, </a:t>
            </a:r>
          </a:p>
          <a:p>
            <a:pPr marL="727075" lvl="1" indent="-279400" eaLnBrk="1" hangingPunct="1">
              <a:lnSpc>
                <a:spcPct val="80000"/>
              </a:lnSpc>
            </a:pPr>
            <a:r>
              <a:rPr lang="en-US" altLang="zh-CN" sz="800" b="1" dirty="0" smtClean="0">
                <a:latin typeface="Arial" pitchFamily="34" charset="0"/>
                <a:cs typeface="Arial" pitchFamily="34" charset="0"/>
              </a:rPr>
              <a:t>Network statistics don’t follow the VM after it migrates</a:t>
            </a:r>
          </a:p>
          <a:p>
            <a:pPr marL="727075" lvl="1" indent="-279400" eaLnBrk="1" hangingPunct="1">
              <a:lnSpc>
                <a:spcPct val="80000"/>
              </a:lnSpc>
            </a:pPr>
            <a:r>
              <a:rPr lang="en-US" altLang="zh-CN" sz="800" b="1" dirty="0" smtClean="0">
                <a:latin typeface="Arial" pitchFamily="34" charset="0"/>
                <a:cs typeface="Arial" pitchFamily="34" charset="0"/>
              </a:rPr>
              <a:t>Value-added services like inline filtering, failover teaming, etc. may not follow the VM</a:t>
            </a:r>
          </a:p>
          <a:p>
            <a:pPr marL="171450" marR="0" indent="-171450" algn="l" defTabSz="914400" rtl="0" eaLnBrk="1" fontAlgn="base" latinLnBrk="0" hangingPunct="1">
              <a:lnSpc>
                <a:spcPct val="100000"/>
              </a:lnSpc>
              <a:spcBef>
                <a:spcPct val="0"/>
              </a:spcBef>
              <a:spcAft>
                <a:spcPct val="25000"/>
              </a:spcAft>
              <a:buClrTx/>
              <a:buSzTx/>
              <a:buFontTx/>
              <a:buBlip>
                <a:blip r:embed="rId3"/>
              </a:buBlip>
              <a:tabLst/>
              <a:defRPr/>
            </a:pPr>
            <a:endParaRPr lang="en-US" altLang="zh-CN" sz="1000" dirty="0" smtClean="0">
              <a:latin typeface="Arial" pitchFamily="34" charset="0"/>
              <a:cs typeface="Arial" pitchFamily="34" charset="0"/>
            </a:endParaRPr>
          </a:p>
          <a:p>
            <a:pPr marL="171450" marR="0" indent="-171450" algn="l" defTabSz="914400" rtl="0" eaLnBrk="1" fontAlgn="base" latinLnBrk="0" hangingPunct="1">
              <a:lnSpc>
                <a:spcPct val="100000"/>
              </a:lnSpc>
              <a:spcBef>
                <a:spcPct val="0"/>
              </a:spcBef>
              <a:spcAft>
                <a:spcPct val="25000"/>
              </a:spcAft>
              <a:buClrTx/>
              <a:buSzTx/>
              <a:buFontTx/>
              <a:buBlip>
                <a:blip r:embed="rId3"/>
              </a:buBlip>
              <a:tabLst/>
              <a:defRPr/>
            </a:pPr>
            <a:r>
              <a:rPr lang="en-US" altLang="zh-CN" sz="1000" dirty="0" smtClean="0">
                <a:latin typeface="Arial" pitchFamily="34" charset="0"/>
                <a:cs typeface="Arial" pitchFamily="34" charset="0"/>
              </a:rPr>
              <a:t>By </a:t>
            </a:r>
            <a:r>
              <a:rPr lang="en-US" altLang="zh-CN" sz="1000" dirty="0" smtClean="0">
                <a:latin typeface="Arial" pitchFamily="34" charset="0"/>
                <a:cs typeface="Arial" pitchFamily="34" charset="0"/>
              </a:rPr>
              <a:t>creating </a:t>
            </a:r>
            <a:r>
              <a:rPr lang="en-US" altLang="zh-CN" sz="1000" dirty="0" err="1" smtClean="0">
                <a:latin typeface="Arial" pitchFamily="34" charset="0"/>
                <a:cs typeface="Arial" pitchFamily="34" charset="0"/>
              </a:rPr>
              <a:t>vDS</a:t>
            </a:r>
            <a:r>
              <a:rPr lang="en-US" altLang="zh-CN" sz="1000" dirty="0" smtClean="0">
                <a:latin typeface="Arial" pitchFamily="34" charset="0"/>
                <a:cs typeface="Arial" pitchFamily="34" charset="0"/>
              </a:rPr>
              <a:t>, a single cluster-wide global virtual switch, we lay the foundation for a new generation of properly mobile, networking services.</a:t>
            </a:r>
          </a:p>
          <a:p>
            <a:pPr eaLnBrk="1" hangingPunct="1"/>
            <a:endParaRPr lang="en-US" dirty="0" smtClean="0"/>
          </a:p>
        </p:txBody>
      </p:sp>
      <p:sp>
        <p:nvSpPr>
          <p:cNvPr id="1786883" name="Slide Number Placeholder 3"/>
          <p:cNvSpPr>
            <a:spLocks noGrp="1"/>
          </p:cNvSpPr>
          <p:nvPr>
            <p:ph type="sldNum" sz="quarter" idx="5"/>
          </p:nvPr>
        </p:nvSpPr>
        <p:spPr>
          <a:noFill/>
        </p:spPr>
        <p:txBody>
          <a:bodyPr/>
          <a:lstStyle/>
          <a:p>
            <a:fld id="{1F58CC33-3BD1-4BCB-91DD-2E51D6A4E88C}" type="slidenum">
              <a:rPr lang="en-US" smtClean="0">
                <a:cs typeface="Arial" charset="0"/>
              </a:rPr>
              <a:pPr/>
              <a:t>20</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29" name="Slide Image Placeholder 1"/>
          <p:cNvSpPr>
            <a:spLocks noGrp="1" noRot="1" noChangeAspect="1"/>
          </p:cNvSpPr>
          <p:nvPr>
            <p:ph type="sldImg"/>
          </p:nvPr>
        </p:nvSpPr>
        <p:spPr>
          <a:ln/>
        </p:spPr>
      </p:sp>
      <p:sp>
        <p:nvSpPr>
          <p:cNvPr id="1788930" name="Notes Placeholder 2"/>
          <p:cNvSpPr>
            <a:spLocks noGrp="1"/>
          </p:cNvSpPr>
          <p:nvPr>
            <p:ph type="body" idx="1"/>
          </p:nvPr>
        </p:nvSpPr>
        <p:spPr>
          <a:noFill/>
          <a:ln/>
        </p:spPr>
        <p:txBody>
          <a:bodyPr/>
          <a:lstStyle/>
          <a:p>
            <a:pPr eaLnBrk="1" hangingPunct="1"/>
            <a:endParaRPr lang="en-US" smtClean="0"/>
          </a:p>
        </p:txBody>
      </p:sp>
      <p:sp>
        <p:nvSpPr>
          <p:cNvPr id="1788931" name="Slide Number Placeholder 3"/>
          <p:cNvSpPr>
            <a:spLocks noGrp="1"/>
          </p:cNvSpPr>
          <p:nvPr>
            <p:ph type="sldNum" sz="quarter" idx="5"/>
          </p:nvPr>
        </p:nvSpPr>
        <p:spPr>
          <a:noFill/>
        </p:spPr>
        <p:txBody>
          <a:bodyPr/>
          <a:lstStyle/>
          <a:p>
            <a:fld id="{49C98672-7A63-4022-BB90-8AFBFFE0F6F1}" type="slidenum">
              <a:rPr lang="en-US" smtClean="0">
                <a:cs typeface="Arial" charset="0"/>
              </a:rPr>
              <a:pPr/>
              <a:t>21</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0977" name="Slide Image Placeholder 1"/>
          <p:cNvSpPr>
            <a:spLocks noGrp="1" noRot="1" noChangeAspect="1"/>
          </p:cNvSpPr>
          <p:nvPr>
            <p:ph type="sldImg"/>
          </p:nvPr>
        </p:nvSpPr>
        <p:spPr>
          <a:ln/>
        </p:spPr>
      </p:sp>
      <p:sp>
        <p:nvSpPr>
          <p:cNvPr id="1790978" name="Notes Placeholder 2"/>
          <p:cNvSpPr>
            <a:spLocks noGrp="1"/>
          </p:cNvSpPr>
          <p:nvPr>
            <p:ph type="body" idx="1"/>
          </p:nvPr>
        </p:nvSpPr>
        <p:spPr>
          <a:noFill/>
          <a:ln/>
        </p:spPr>
        <p:txBody>
          <a:bodyPr/>
          <a:lstStyle/>
          <a:p>
            <a:pPr eaLnBrk="1" hangingPunct="1"/>
            <a:endParaRPr lang="en-US" dirty="0" smtClean="0"/>
          </a:p>
        </p:txBody>
      </p:sp>
      <p:sp>
        <p:nvSpPr>
          <p:cNvPr id="1790979" name="Slide Number Placeholder 3"/>
          <p:cNvSpPr>
            <a:spLocks noGrp="1"/>
          </p:cNvSpPr>
          <p:nvPr>
            <p:ph type="sldNum" sz="quarter" idx="5"/>
          </p:nvPr>
        </p:nvSpPr>
        <p:spPr>
          <a:noFill/>
        </p:spPr>
        <p:txBody>
          <a:bodyPr/>
          <a:lstStyle/>
          <a:p>
            <a:fld id="{08623318-0820-4DEE-A0FD-8F3A2F868F4E}" type="slidenum">
              <a:rPr lang="en-US" smtClean="0">
                <a:cs typeface="Arial" charset="0"/>
              </a:rPr>
              <a:pPr/>
              <a:t>22</a:t>
            </a:fld>
            <a:endParaRPr lang="en-US"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3025" name="Slide Image Placeholder 1"/>
          <p:cNvSpPr>
            <a:spLocks noGrp="1" noRot="1" noChangeAspect="1"/>
          </p:cNvSpPr>
          <p:nvPr>
            <p:ph type="sldImg"/>
          </p:nvPr>
        </p:nvSpPr>
        <p:spPr>
          <a:ln/>
        </p:spPr>
      </p:sp>
      <p:sp>
        <p:nvSpPr>
          <p:cNvPr id="1793026" name="Notes Placeholder 2"/>
          <p:cNvSpPr>
            <a:spLocks noGrp="1"/>
          </p:cNvSpPr>
          <p:nvPr>
            <p:ph type="body" idx="1"/>
          </p:nvPr>
        </p:nvSpPr>
        <p:spPr>
          <a:noFill/>
          <a:ln/>
        </p:spPr>
        <p:txBody>
          <a:bodyPr/>
          <a:lstStyle/>
          <a:p>
            <a:pPr eaLnBrk="1" hangingPunct="1"/>
            <a:endParaRPr lang="en-US" smtClean="0"/>
          </a:p>
        </p:txBody>
      </p:sp>
      <p:sp>
        <p:nvSpPr>
          <p:cNvPr id="1793027" name="Slide Number Placeholder 3"/>
          <p:cNvSpPr>
            <a:spLocks noGrp="1"/>
          </p:cNvSpPr>
          <p:nvPr>
            <p:ph type="sldNum" sz="quarter" idx="5"/>
          </p:nvPr>
        </p:nvSpPr>
        <p:spPr>
          <a:noFill/>
        </p:spPr>
        <p:txBody>
          <a:bodyPr/>
          <a:lstStyle/>
          <a:p>
            <a:fld id="{F3ED55CA-72E9-4E68-B3FC-25FFF74D9C58}" type="slidenum">
              <a:rPr lang="en-US" smtClean="0">
                <a:cs typeface="Arial" charset="0"/>
              </a:rPr>
              <a:pPr/>
              <a:t>23</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lIns="91430" tIns="45715" rIns="91430" bIns="45715"/>
          <a:lstStyle/>
          <a:p>
            <a:pPr marL="0" indent="0"/>
            <a:r>
              <a:rPr lang="en-US" smtClean="0">
                <a:latin typeface="Arial" pitchFamily="34" charset="0"/>
                <a:cs typeface="Arial" pitchFamily="34" charset="0"/>
              </a:rPr>
              <a:t>Application Services are components of the cloud OS that provide built in controls for service levels –these are usable with any application running on any OS inside a virtual machine – and can be turned on or off easily.</a:t>
            </a:r>
          </a:p>
          <a:p>
            <a:pPr marL="0" indent="0"/>
            <a:r>
              <a:rPr lang="en-US" smtClean="0">
                <a:latin typeface="Arial" pitchFamily="34" charset="0"/>
                <a:cs typeface="Arial" pitchFamily="34" charset="0"/>
              </a:rPr>
              <a:t>This is a summary of all the new and existing application services that VMware vSphere™.</a:t>
            </a:r>
          </a:p>
          <a:p>
            <a:pPr marL="0" indent="0"/>
            <a:endParaRPr lang="en-US"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121" name="Slide Image Placeholder 1"/>
          <p:cNvSpPr>
            <a:spLocks noGrp="1" noRot="1" noChangeAspect="1"/>
          </p:cNvSpPr>
          <p:nvPr>
            <p:ph type="sldImg"/>
          </p:nvPr>
        </p:nvSpPr>
        <p:spPr>
          <a:ln/>
        </p:spPr>
      </p:sp>
      <p:sp>
        <p:nvSpPr>
          <p:cNvPr id="1797122" name="Notes Placeholder 2"/>
          <p:cNvSpPr>
            <a:spLocks noGrp="1"/>
          </p:cNvSpPr>
          <p:nvPr>
            <p:ph type="body" idx="1"/>
          </p:nvPr>
        </p:nvSpPr>
        <p:spPr>
          <a:noFill/>
          <a:ln/>
        </p:spPr>
        <p:txBody>
          <a:bodyPr/>
          <a:lstStyle/>
          <a:p>
            <a:pPr eaLnBrk="1" hangingPunct="1">
              <a:buFontTx/>
              <a:buNone/>
            </a:pPr>
            <a:r>
              <a:rPr lang="en-US" dirty="0" err="1" smtClean="0">
                <a:latin typeface="Arial" pitchFamily="34" charset="0"/>
                <a:cs typeface="Arial" pitchFamily="34" charset="0"/>
              </a:rPr>
              <a:t>vApp</a:t>
            </a:r>
            <a:r>
              <a:rPr lang="en-US" dirty="0" smtClean="0">
                <a:latin typeface="Arial" pitchFamily="34" charset="0"/>
                <a:cs typeface="Arial" pitchFamily="34" charset="0"/>
              </a:rPr>
              <a:t> is the construct that allows for existing or new applications to be packaged up into self describing entities – that can move from location to location ; and yet have the same service levels delivered. The OVF descriptor acts as a bar code allowing the requirements of the application to be specified by the administrator and interpreted and automatically delivered by the infrastructure. &lt;</a:t>
            </a:r>
            <a:r>
              <a:rPr lang="en-US" dirty="0" err="1" smtClean="0">
                <a:latin typeface="Arial" pitchFamily="34" charset="0"/>
                <a:cs typeface="Arial" pitchFamily="34" charset="0"/>
              </a:rPr>
              <a:t>vApps</a:t>
            </a:r>
            <a:r>
              <a:rPr lang="en-US" dirty="0" smtClean="0">
                <a:latin typeface="Arial" pitchFamily="34" charset="0"/>
                <a:cs typeface="Arial" pitchFamily="34" charset="0"/>
              </a:rPr>
              <a:t> can consist of one or more virtual machines&gt;</a:t>
            </a:r>
          </a:p>
          <a:p>
            <a:endParaRPr lang="en-US" dirty="0" smtClean="0">
              <a:latin typeface="Arial" pitchFamily="34" charset="0"/>
              <a:cs typeface="Arial" pitchFamily="34" charset="0"/>
            </a:endParaRPr>
          </a:p>
          <a:p>
            <a:pPr lvl="1"/>
            <a:r>
              <a:rPr lang="en-US" dirty="0" smtClean="0">
                <a:latin typeface="Arial" pitchFamily="34" charset="0"/>
                <a:cs typeface="Arial" pitchFamily="34" charset="0"/>
              </a:rPr>
              <a:t>For example, a typical application now consists of a web, application and database tier and all these tiers must be managed as one for logical consistency and to protect the application flow.  </a:t>
            </a:r>
            <a:r>
              <a:rPr lang="en-US" dirty="0" err="1" smtClean="0">
                <a:latin typeface="Arial" pitchFamily="34" charset="0"/>
                <a:cs typeface="Arial" pitchFamily="34" charset="0"/>
              </a:rPr>
              <a:t>vApps</a:t>
            </a:r>
            <a:r>
              <a:rPr lang="en-US" dirty="0" smtClean="0">
                <a:latin typeface="Arial" pitchFamily="34" charset="0"/>
                <a:cs typeface="Arial" pitchFamily="34" charset="0"/>
              </a:rPr>
              <a:t> allow you to create a container for these components such that you can clone, snapshot and manage them as an entity vs. their individual components.</a:t>
            </a:r>
            <a:endParaRPr lang="en-US" sz="1100" dirty="0" smtClean="0">
              <a:latin typeface="Arial" pitchFamily="34" charset="0"/>
              <a:cs typeface="Arial" pitchFamily="34" charset="0"/>
            </a:endParaRPr>
          </a:p>
          <a:p>
            <a:pPr eaLnBrk="1" hangingPunct="1">
              <a:buFontTx/>
              <a:buNone/>
            </a:pPr>
            <a:endParaRPr lang="en-US" dirty="0" smtClean="0">
              <a:latin typeface="Arial" pitchFamily="34" charset="0"/>
              <a:cs typeface="Arial" pitchFamily="34" charset="0"/>
            </a:endParaRPr>
          </a:p>
          <a:p>
            <a:pPr eaLnBrk="1" hangingPunct="1">
              <a:buFontTx/>
              <a:buNone/>
            </a:pPr>
            <a:r>
              <a:rPr lang="en-US" dirty="0" err="1" smtClean="0">
                <a:latin typeface="Arial" pitchFamily="34" charset="0"/>
                <a:cs typeface="Arial" pitchFamily="34" charset="0"/>
              </a:rPr>
              <a:t>vApp</a:t>
            </a:r>
            <a:r>
              <a:rPr lang="en-US" dirty="0" smtClean="0">
                <a:latin typeface="Arial" pitchFamily="34" charset="0"/>
                <a:cs typeface="Arial" pitchFamily="34" charset="0"/>
              </a:rPr>
              <a:t> becomes the unit of control for applications in vSphere environments</a:t>
            </a:r>
          </a:p>
          <a:p>
            <a:pPr eaLnBrk="1" hangingPunct="1">
              <a:buFontTx/>
              <a:buNone/>
            </a:pPr>
            <a:endParaRPr lang="en-US" dirty="0" smtClean="0">
              <a:latin typeface="Arial" pitchFamily="34" charset="0"/>
              <a:cs typeface="Arial" pitchFamily="34" charset="0"/>
            </a:endParaRPr>
          </a:p>
          <a:p>
            <a:pPr eaLnBrk="1" hangingPunct="1">
              <a:buFontTx/>
              <a:buNone/>
            </a:pPr>
            <a:r>
              <a:rPr lang="en-US" dirty="0" err="1" smtClean="0">
                <a:latin typeface="Arial" pitchFamily="34" charset="0"/>
                <a:cs typeface="Arial" pitchFamily="34" charset="0"/>
              </a:rPr>
              <a:t>vApps</a:t>
            </a:r>
            <a:r>
              <a:rPr lang="en-US" dirty="0" smtClean="0">
                <a:latin typeface="Arial" pitchFamily="34" charset="0"/>
                <a:cs typeface="Arial" pitchFamily="34" charset="0"/>
              </a:rPr>
              <a:t> simplify the deployment and ongoing management of an n-tier application in multiple virtual machines by encapsulating it into a single virtual service entity. </a:t>
            </a:r>
            <a:r>
              <a:rPr lang="en-US" dirty="0" err="1" smtClean="0">
                <a:latin typeface="Arial" pitchFamily="34" charset="0"/>
                <a:cs typeface="Arial" pitchFamily="34" charset="0"/>
              </a:rPr>
              <a:t>vApps</a:t>
            </a:r>
            <a:r>
              <a:rPr lang="en-US" dirty="0" smtClean="0">
                <a:latin typeface="Arial" pitchFamily="34" charset="0"/>
                <a:cs typeface="Arial" pitchFamily="34" charset="0"/>
              </a:rPr>
              <a:t> encapsulate not only virtual machines but also their interdependencies and resource allocations allowing for single-step power operations, cloning, deployment, and monitoring of the entire application. VMware vSphere™ now includes support for creating and running </a:t>
            </a:r>
            <a:r>
              <a:rPr lang="en-US" dirty="0" err="1" smtClean="0">
                <a:latin typeface="Arial" pitchFamily="34" charset="0"/>
                <a:cs typeface="Arial" pitchFamily="34" charset="0"/>
              </a:rPr>
              <a:t>vApps</a:t>
            </a:r>
            <a:r>
              <a:rPr lang="en-US" dirty="0" smtClean="0">
                <a:latin typeface="Arial" pitchFamily="34" charset="0"/>
                <a:cs typeface="Arial" pitchFamily="34" charset="0"/>
              </a:rPr>
              <a:t> as well as importing and exporting them in compliance with Open Virtualization Format (OVF) 1.0 standard. </a:t>
            </a:r>
          </a:p>
          <a:p>
            <a:pPr eaLnBrk="1" hangingPunct="1">
              <a:buFontTx/>
              <a:buNone/>
            </a:pPr>
            <a:endParaRPr lang="en-US" dirty="0" smtClean="0">
              <a:latin typeface="Arial" pitchFamily="34" charset="0"/>
              <a:cs typeface="Arial" pitchFamily="34" charset="0"/>
            </a:endParaRPr>
          </a:p>
          <a:p>
            <a:pPr eaLnBrk="1" hangingPunct="1">
              <a:buFontTx/>
              <a:buNone/>
            </a:pPr>
            <a:endParaRPr lang="en-US" dirty="0" smtClean="0">
              <a:latin typeface="Arial" pitchFamily="34" charset="0"/>
              <a:cs typeface="Arial" pitchFamily="34" charset="0"/>
            </a:endParaRPr>
          </a:p>
          <a:p>
            <a:pPr eaLnBrk="1" hangingPunct="1">
              <a:buFontTx/>
              <a:buNone/>
            </a:pPr>
            <a:r>
              <a:rPr lang="en-US" dirty="0" smtClean="0">
                <a:latin typeface="Arial" pitchFamily="34" charset="0"/>
                <a:cs typeface="Arial" pitchFamily="34" charset="0"/>
              </a:rPr>
              <a:t>Initially with vSphere – a </a:t>
            </a:r>
            <a:r>
              <a:rPr lang="en-US" dirty="0" err="1" smtClean="0">
                <a:latin typeface="Arial" pitchFamily="34" charset="0"/>
                <a:cs typeface="Arial" pitchFamily="34" charset="0"/>
              </a:rPr>
              <a:t>vApp</a:t>
            </a:r>
            <a:r>
              <a:rPr lang="en-US" dirty="0" smtClean="0">
                <a:latin typeface="Arial" pitchFamily="34" charset="0"/>
                <a:cs typeface="Arial" pitchFamily="34" charset="0"/>
              </a:rPr>
              <a:t> can describe network configurations of virtual machines and DRS CPU and memory requirements for virtual machines</a:t>
            </a:r>
          </a:p>
          <a:p>
            <a:pPr eaLnBrk="1" hangingPunct="1">
              <a:buFontTx/>
              <a:buNone/>
            </a:pPr>
            <a:endParaRPr lang="en-US" dirty="0" smtClean="0">
              <a:latin typeface="Arial" pitchFamily="34" charset="0"/>
              <a:cs typeface="Arial" pitchFamily="34" charset="0"/>
            </a:endParaRPr>
          </a:p>
          <a:p>
            <a:pPr>
              <a:spcAft>
                <a:spcPct val="40000"/>
              </a:spcAft>
              <a:buClr>
                <a:schemeClr val="accent1"/>
              </a:buClr>
              <a:buSzPct val="75000"/>
              <a:buFont typeface="Wingdings" pitchFamily="2" charset="2"/>
              <a:buBlip>
                <a:blip r:embed="rId3"/>
              </a:buBlip>
            </a:pPr>
            <a:r>
              <a:rPr lang="en-US" dirty="0" err="1" smtClean="0">
                <a:solidFill>
                  <a:schemeClr val="tx1"/>
                </a:solidFill>
                <a:latin typeface="Arial" pitchFamily="34" charset="0"/>
                <a:cs typeface="Arial" pitchFamily="34" charset="0"/>
              </a:rPr>
              <a:t>irtual</a:t>
            </a:r>
            <a:r>
              <a:rPr lang="en-US" dirty="0" smtClean="0">
                <a:solidFill>
                  <a:schemeClr val="tx1"/>
                </a:solidFill>
                <a:latin typeface="Arial" pitchFamily="34" charset="0"/>
                <a:cs typeface="Arial" pitchFamily="34" charset="0"/>
              </a:rPr>
              <a:t> </a:t>
            </a:r>
            <a:r>
              <a:rPr lang="en-US" dirty="0" err="1" smtClean="0">
                <a:solidFill>
                  <a:schemeClr val="tx1"/>
                </a:solidFill>
                <a:latin typeface="Arial" pitchFamily="34" charset="0"/>
                <a:cs typeface="Arial" pitchFamily="34" charset="0"/>
              </a:rPr>
              <a:t>netwVorks</a:t>
            </a:r>
            <a:r>
              <a:rPr lang="en-US" dirty="0" smtClean="0">
                <a:solidFill>
                  <a:schemeClr val="tx1"/>
                </a:solidFill>
                <a:latin typeface="Arial" pitchFamily="34" charset="0"/>
                <a:cs typeface="Arial" pitchFamily="34" charset="0"/>
              </a:rPr>
              <a:t> can be configured with a range of IP addresses</a:t>
            </a:r>
          </a:p>
          <a:p>
            <a:pPr>
              <a:spcAft>
                <a:spcPct val="40000"/>
              </a:spcAft>
              <a:buClr>
                <a:schemeClr val="accent1"/>
              </a:buClr>
              <a:buSzPct val="75000"/>
              <a:buFont typeface="Wingdings" pitchFamily="2" charset="2"/>
              <a:buBlip>
                <a:blip r:embed="rId3"/>
              </a:buBlip>
            </a:pPr>
            <a:endParaRPr lang="en-US" dirty="0" smtClean="0">
              <a:solidFill>
                <a:schemeClr val="tx1"/>
              </a:solidFill>
              <a:latin typeface="Arial" pitchFamily="34" charset="0"/>
              <a:cs typeface="Arial" pitchFamily="34" charset="0"/>
            </a:endParaRPr>
          </a:p>
          <a:p>
            <a:pPr>
              <a:spcAft>
                <a:spcPct val="40000"/>
              </a:spcAft>
              <a:buClr>
                <a:schemeClr val="accent1"/>
              </a:buClr>
              <a:buSzPct val="75000"/>
              <a:buFont typeface="Wingdings" pitchFamily="2" charset="2"/>
              <a:buBlip>
                <a:blip r:embed="rId3"/>
              </a:buBlip>
            </a:pPr>
            <a:r>
              <a:rPr lang="en-US" dirty="0" smtClean="0">
                <a:solidFill>
                  <a:schemeClr val="tx1"/>
                </a:solidFill>
                <a:latin typeface="Arial" pitchFamily="34" charset="0"/>
                <a:cs typeface="Arial" pitchFamily="34" charset="0"/>
              </a:rPr>
              <a:t>When a VM starts up inside a </a:t>
            </a:r>
            <a:r>
              <a:rPr lang="en-US" dirty="0" err="1" smtClean="0">
                <a:solidFill>
                  <a:schemeClr val="tx1"/>
                </a:solidFill>
                <a:latin typeface="Arial" pitchFamily="34" charset="0"/>
                <a:cs typeface="Arial" pitchFamily="34" charset="0"/>
              </a:rPr>
              <a:t>vApp</a:t>
            </a:r>
            <a:r>
              <a:rPr lang="en-US" dirty="0" smtClean="0">
                <a:solidFill>
                  <a:schemeClr val="tx1"/>
                </a:solidFill>
                <a:latin typeface="Arial" pitchFamily="34" charset="0"/>
                <a:cs typeface="Arial" pitchFamily="34" charset="0"/>
              </a:rPr>
              <a:t>, it is assigned an IP address</a:t>
            </a:r>
          </a:p>
          <a:p>
            <a:pPr>
              <a:spcAft>
                <a:spcPct val="40000"/>
              </a:spcAft>
              <a:buClr>
                <a:schemeClr val="accent1"/>
              </a:buClr>
              <a:buSzPct val="75000"/>
              <a:buFont typeface="Wingdings" pitchFamily="2" charset="2"/>
              <a:buBlip>
                <a:blip r:embed="rId3"/>
              </a:buBlip>
            </a:pPr>
            <a:endParaRPr lang="en-US" dirty="0" smtClean="0">
              <a:solidFill>
                <a:schemeClr val="tx1"/>
              </a:solidFill>
              <a:latin typeface="Arial" pitchFamily="34" charset="0"/>
              <a:cs typeface="Arial" pitchFamily="34" charset="0"/>
            </a:endParaRPr>
          </a:p>
          <a:p>
            <a:pPr>
              <a:spcAft>
                <a:spcPct val="40000"/>
              </a:spcAft>
              <a:buClr>
                <a:schemeClr val="accent1"/>
              </a:buClr>
              <a:buSzPct val="75000"/>
              <a:buFont typeface="Wingdings" pitchFamily="2" charset="2"/>
              <a:buBlip>
                <a:blip r:embed="rId3"/>
              </a:buBlip>
            </a:pPr>
            <a:r>
              <a:rPr lang="en-US" dirty="0" smtClean="0">
                <a:solidFill>
                  <a:schemeClr val="tx1"/>
                </a:solidFill>
                <a:latin typeface="Arial" pitchFamily="34" charset="0"/>
                <a:cs typeface="Arial" pitchFamily="34" charset="0"/>
              </a:rPr>
              <a:t>All other VMs in the </a:t>
            </a:r>
            <a:r>
              <a:rPr lang="en-US" dirty="0" err="1" smtClean="0">
                <a:solidFill>
                  <a:schemeClr val="tx1"/>
                </a:solidFill>
                <a:latin typeface="Arial" pitchFamily="34" charset="0"/>
                <a:cs typeface="Arial" pitchFamily="34" charset="0"/>
              </a:rPr>
              <a:t>vApp</a:t>
            </a:r>
            <a:r>
              <a:rPr lang="en-US" dirty="0" smtClean="0">
                <a:solidFill>
                  <a:schemeClr val="tx1"/>
                </a:solidFill>
                <a:latin typeface="Arial" pitchFamily="34" charset="0"/>
                <a:cs typeface="Arial" pitchFamily="34" charset="0"/>
              </a:rPr>
              <a:t> also get notified of the new VMs IP address</a:t>
            </a:r>
          </a:p>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marL="742950" lvl="1" indent="-285750"/>
            <a:r>
              <a:rPr lang="en-US" smtClean="0">
                <a:latin typeface="Arial" pitchFamily="34" charset="0"/>
                <a:cs typeface="Arial" pitchFamily="34" charset="0"/>
              </a:rPr>
              <a:t>Rolling out new business services becomes easy and transparent for IT: The Cloud OS allows application administrators to focus on defining the desired outcomes – what levels of availability, security and performance the application needs. The transparent infrastructure automatically interprets and ensures these policies, at the lowest possible cost with low maintenance effort required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endParaRPr lang="en-US" dirty="0"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08" tIns="45705" rIns="91408" bIns="45705" anchor="b"/>
          <a:lstStyle/>
          <a:p>
            <a:pPr algn="r"/>
            <a:fld id="{5F5652A2-5525-4E10-BC86-745FFE838F21}" type="slidenum">
              <a:rPr lang="en-US" sz="1000" i="1">
                <a:solidFill>
                  <a:srgbClr val="000000"/>
                </a:solidFill>
                <a:ea typeface="Arial Unicode MS" pitchFamily="34" charset="-128"/>
                <a:cs typeface="Arial Unicode MS" pitchFamily="34" charset="-128"/>
              </a:rPr>
              <a:pPr algn="r"/>
              <a:t>28</a:t>
            </a:fld>
            <a:endParaRPr lang="en-US" sz="1000" i="1">
              <a:solidFill>
                <a:srgbClr val="000000"/>
              </a:solidFill>
              <a:ea typeface="Arial Unicode MS" pitchFamily="34" charset="-128"/>
              <a:cs typeface="Arial Unicode MS" pitchFamily="34" charset="-128"/>
            </a:endParaRPr>
          </a:p>
        </p:txBody>
      </p:sp>
      <p:sp>
        <p:nvSpPr>
          <p:cNvPr id="118787" name="Rectangle 2"/>
          <p:cNvSpPr>
            <a:spLocks noGrp="1" noRot="1" noChangeAspect="1" noChangeArrowheads="1" noTextEdit="1"/>
          </p:cNvSpPr>
          <p:nvPr>
            <p:ph type="sldImg"/>
          </p:nvPr>
        </p:nvSpPr>
        <p:spPr>
          <a:xfrm>
            <a:off x="2060575" y="692150"/>
            <a:ext cx="2736850" cy="2054225"/>
          </a:xfrm>
          <a:ln/>
        </p:spPr>
      </p:sp>
      <p:sp>
        <p:nvSpPr>
          <p:cNvPr id="118788" name="Rectangle 3"/>
          <p:cNvSpPr>
            <a:spLocks noGrp="1" noChangeArrowheads="1"/>
          </p:cNvSpPr>
          <p:nvPr>
            <p:ph type="body" idx="1"/>
          </p:nvPr>
        </p:nvSpPr>
        <p:spPr>
          <a:xfrm>
            <a:off x="295275" y="2974975"/>
            <a:ext cx="6267450" cy="5761038"/>
          </a:xfrm>
          <a:noFill/>
          <a:ln/>
        </p:spPr>
        <p:txBody>
          <a:bodyPr lIns="91408" tIns="45705" rIns="91408" bIns="45705"/>
          <a:lstStyle/>
          <a:p>
            <a:pPr marL="166688" indent="-166688"/>
            <a:r>
              <a:rPr lang="en-US" smtClean="0">
                <a:latin typeface="Arial" pitchFamily="34" charset="0"/>
                <a:cs typeface="Arial" pitchFamily="34" charset="0"/>
              </a:rPr>
              <a:t>VMware Fault Tolerance is a component of VMware vSphere™ that ensures continuous availability for virtual machines against hardware failures. VMware FT creates virtual machine “pairs” that run in lock step - essentially mirroring the execution state of a VM.  To the external world they appear as one instance (one IP address, one application) – but they are fully redundant instances.</a:t>
            </a:r>
          </a:p>
          <a:p>
            <a:pPr marL="325438" lvl="1" indent="-155575"/>
            <a:r>
              <a:rPr lang="en-US" smtClean="0">
                <a:latin typeface="Arial" pitchFamily="34" charset="0"/>
                <a:cs typeface="Arial" pitchFamily="34" charset="0"/>
              </a:rPr>
              <a:t>In the event of an unexpected hardware failure that causes the active, primary VM to fail – a secondary, formerly passive VM immediately picks up where the primary left off, and continues to run, uninterrupted, and without any loss of network connections or transactions. </a:t>
            </a:r>
          </a:p>
          <a:p>
            <a:pPr marL="325438" lvl="1" indent="-155575"/>
            <a:r>
              <a:rPr lang="en-US" smtClean="0">
                <a:latin typeface="Arial" pitchFamily="34" charset="0"/>
                <a:cs typeface="Arial" pitchFamily="34" charset="0"/>
              </a:rPr>
              <a:t>This technology will also work across any application &amp; any OS without modifications, without scripting, and provides a much more cost-effective way of running mission critical workloads than fault-tolerant hardware dedicated entirely to individual applications.</a:t>
            </a:r>
          </a:p>
          <a:p>
            <a:pPr marL="166688" indent="-166688"/>
            <a:endParaRPr lang="en-US" smtClean="0">
              <a:latin typeface="Arial" pitchFamily="34" charset="0"/>
              <a:cs typeface="Arial" pitchFamily="34" charset="0"/>
            </a:endParaRPr>
          </a:p>
          <a:p>
            <a:pPr marL="166688" indent="-166688"/>
            <a:endParaRPr lang="en-US" smtClean="0">
              <a:latin typeface="Arial" pitchFamily="34" charset="0"/>
              <a:cs typeface="Arial" pitchFamily="34" charset="0"/>
            </a:endParaRPr>
          </a:p>
          <a:p>
            <a:pPr marL="166688" indent="-166688"/>
            <a:r>
              <a:rPr lang="en-US" smtClean="0">
                <a:latin typeface="Arial" pitchFamily="34" charset="0"/>
                <a:cs typeface="Arial" pitchFamily="34" charset="0"/>
              </a:rPr>
              <a:t>At VMware, we say that “virtual is better than physical” very frequently, and our advanced development work on providing continuous availability for VMs – to enable VMs to keep executing, completely uninterrupted by unexpected hardware failures - is one of the great examples of why this is true. We have taken technology implemented with very complex custom hardware and delivered it for commodity x86 hardware. </a:t>
            </a:r>
          </a:p>
          <a:p>
            <a:pPr marL="166688" indent="-166688"/>
            <a:r>
              <a:rPr lang="en-US" altLang="zh-CN" smtClean="0">
                <a:latin typeface="Arial" pitchFamily="34" charset="0"/>
                <a:cs typeface="Arial" pitchFamily="34" charset="0"/>
              </a:rPr>
              <a:t>We believe this technology, and all of the other business continuity benefits of virtualization will drive more and more mission critical workloads into virtual machines because they can enable HIGHER levels of availability, at a fraction of the cost &amp; complexity of physical solutions.</a:t>
            </a:r>
          </a:p>
          <a:p>
            <a:pPr marL="166688" indent="-166688"/>
            <a:r>
              <a:rPr lang="en-US" smtClean="0">
                <a:latin typeface="Arial" pitchFamily="34" charset="0"/>
                <a:cs typeface="Arial" pitchFamily="34" charset="0"/>
              </a:rPr>
              <a:t>DETAILS ( use only as needed)</a:t>
            </a:r>
          </a:p>
          <a:p>
            <a:pPr marL="166688" indent="-166688"/>
            <a:endParaRPr lang="en-US" smtClean="0">
              <a:latin typeface="Arial" pitchFamily="34" charset="0"/>
              <a:cs typeface="Arial" pitchFamily="34" charset="0"/>
            </a:endParaRPr>
          </a:p>
          <a:p>
            <a:pPr marL="166688" indent="-166688"/>
            <a:endParaRPr lang="en-US" smtClean="0">
              <a:latin typeface="Arial" pitchFamily="34" charset="0"/>
              <a:cs typeface="Arial" pitchFamily="34" charset="0"/>
            </a:endParaRPr>
          </a:p>
          <a:p>
            <a:pPr marL="325438" lvl="1" indent="-155575">
              <a:buFont typeface="Wingdings" pitchFamily="2" charset="2"/>
              <a:buNone/>
            </a:pPr>
            <a:r>
              <a:rPr lang="en-US" u="sng" smtClean="0">
                <a:latin typeface="Arial" pitchFamily="34" charset="0"/>
                <a:cs typeface="Arial" pitchFamily="34" charset="0"/>
              </a:rPr>
              <a:t>Limitations of FT initially:</a:t>
            </a:r>
            <a:r>
              <a:rPr lang="en-US" smtClean="0">
                <a:latin typeface="Arial" pitchFamily="34" charset="0"/>
                <a:cs typeface="Arial" pitchFamily="34" charset="0"/>
              </a:rPr>
              <a:t> dependent on shared storage, Uniprocessor VMs only.  Additional overhead also associated with this type of solution.  Overall performance impact still TBD, but you can expect more CPU &amp; memory resources will be required to run the 2</a:t>
            </a:r>
            <a:r>
              <a:rPr lang="en-US" baseline="30000" smtClean="0">
                <a:latin typeface="Arial" pitchFamily="34" charset="0"/>
                <a:cs typeface="Arial" pitchFamily="34" charset="0"/>
              </a:rPr>
              <a:t>nd</a:t>
            </a:r>
            <a:r>
              <a:rPr lang="en-US" smtClean="0">
                <a:latin typeface="Arial" pitchFamily="34" charset="0"/>
                <a:cs typeface="Arial" pitchFamily="34" charset="0"/>
              </a:rPr>
              <a:t> VM, and applications may experience small amounts of added latency.</a:t>
            </a:r>
          </a:p>
          <a:p>
            <a:pPr marL="325438" lvl="1" indent="-155575">
              <a:buFont typeface="Wingdings" pitchFamily="2" charset="2"/>
              <a:buNone/>
            </a:pPr>
            <a:r>
              <a:rPr lang="en-US" u="sng" smtClean="0">
                <a:latin typeface="Arial" pitchFamily="34" charset="0"/>
                <a:cs typeface="Arial" pitchFamily="34" charset="0"/>
              </a:rPr>
              <a:t>In spite of initial limitations, longer term trends are in our favor:</a:t>
            </a:r>
            <a:r>
              <a:rPr lang="en-US" smtClean="0">
                <a:latin typeface="Arial" pitchFamily="34" charset="0"/>
                <a:cs typeface="Arial" pitchFamily="34" charset="0"/>
              </a:rPr>
              <a:t>  FT will take advantage of hardware assisted virtualization in CPUs, more and more CPU cores becoming available to offload overhead, and high-speed network improvements like 10gigE to reduce latencies…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5313" name="Slide Image Placeholder 1"/>
          <p:cNvSpPr>
            <a:spLocks noGrp="1" noRot="1" noChangeAspect="1"/>
          </p:cNvSpPr>
          <p:nvPr>
            <p:ph type="sldImg"/>
          </p:nvPr>
        </p:nvSpPr>
        <p:spPr>
          <a:ln/>
        </p:spPr>
      </p:sp>
      <p:sp>
        <p:nvSpPr>
          <p:cNvPr id="1805314" name="Notes Placeholder 2"/>
          <p:cNvSpPr>
            <a:spLocks noGrp="1"/>
          </p:cNvSpPr>
          <p:nvPr>
            <p:ph type="body" idx="1"/>
          </p:nvPr>
        </p:nvSpPr>
        <p:spPr>
          <a:noFill/>
          <a:ln/>
        </p:spPr>
        <p:txBody>
          <a:bodyPr/>
          <a:lstStyle/>
          <a:p>
            <a:pPr eaLnBrk="1" hangingPunct="1">
              <a:lnSpc>
                <a:spcPct val="80000"/>
              </a:lnSpc>
              <a:defRPr/>
            </a:pPr>
            <a:r>
              <a:rPr lang="en-US" dirty="0" smtClean="0"/>
              <a:t>VMware </a:t>
            </a:r>
            <a:r>
              <a:rPr lang="en-US" dirty="0" err="1" smtClean="0"/>
              <a:t>VMSafe</a:t>
            </a:r>
            <a:r>
              <a:rPr lang="en-US" dirty="0" smtClean="0"/>
              <a:t> announced earlier in 2008, is a set of APIs that enable protection of VMs by a protection engine that :</a:t>
            </a:r>
          </a:p>
          <a:p>
            <a:pPr marL="223959" indent="-223959" eaLnBrk="1" hangingPunct="1">
              <a:lnSpc>
                <a:spcPct val="80000"/>
              </a:lnSpc>
              <a:buFontTx/>
              <a:buAutoNum type="arabicPeriod"/>
              <a:defRPr/>
            </a:pPr>
            <a:r>
              <a:rPr lang="en-US" dirty="0" smtClean="0"/>
              <a:t>Works with the hypervisor to inspect a VM’s </a:t>
            </a:r>
            <a:r>
              <a:rPr lang="en-US" dirty="0" err="1" smtClean="0"/>
              <a:t>mem</a:t>
            </a:r>
            <a:r>
              <a:rPr lang="en-US" dirty="0" smtClean="0"/>
              <a:t>, </a:t>
            </a:r>
            <a:r>
              <a:rPr lang="en-US" dirty="0" err="1" smtClean="0"/>
              <a:t>cpu</a:t>
            </a:r>
            <a:r>
              <a:rPr lang="en-US" dirty="0" smtClean="0"/>
              <a:t> and storage from a higher privilege point</a:t>
            </a:r>
          </a:p>
          <a:p>
            <a:pPr marL="223959" indent="-223959" eaLnBrk="1" hangingPunct="1">
              <a:lnSpc>
                <a:spcPct val="80000"/>
              </a:lnSpc>
              <a:buFontTx/>
              <a:buAutoNum type="arabicPeriod"/>
              <a:defRPr/>
            </a:pPr>
            <a:r>
              <a:rPr lang="en-US" dirty="0" smtClean="0"/>
              <a:t>Is isolated from the malware</a:t>
            </a:r>
          </a:p>
          <a:p>
            <a:pPr marL="223959" indent="-223959" eaLnBrk="1" hangingPunct="1">
              <a:lnSpc>
                <a:spcPct val="80000"/>
              </a:lnSpc>
              <a:buFontTx/>
              <a:buAutoNum type="arabicPeriod"/>
              <a:defRPr/>
            </a:pPr>
            <a:r>
              <a:rPr lang="en-US" dirty="0" smtClean="0"/>
              <a:t>Covers all aspects of security – not limited to network or host.</a:t>
            </a:r>
          </a:p>
          <a:p>
            <a:pPr marL="223959" indent="-223959" eaLnBrk="1" hangingPunct="1">
              <a:lnSpc>
                <a:spcPct val="80000"/>
              </a:lnSpc>
              <a:buFontTx/>
              <a:buAutoNum type="arabicPeriod"/>
              <a:defRPr/>
            </a:pPr>
            <a:endParaRPr lang="en-US" dirty="0" smtClean="0"/>
          </a:p>
          <a:p>
            <a:pPr marL="223959" indent="-223959" eaLnBrk="1" hangingPunct="1">
              <a:lnSpc>
                <a:spcPct val="80000"/>
              </a:lnSpc>
              <a:buFontTx/>
              <a:buNone/>
              <a:defRPr/>
            </a:pPr>
            <a:r>
              <a:rPr lang="en-US" dirty="0" smtClean="0"/>
              <a:t>VMware </a:t>
            </a:r>
            <a:r>
              <a:rPr lang="en-US" dirty="0" err="1" smtClean="0"/>
              <a:t>VMSafe</a:t>
            </a:r>
            <a:r>
              <a:rPr lang="en-US" dirty="0" smtClean="0"/>
              <a:t> based products from our security partner ecosystem will work with VMware vSphere™ editions to provide higher levels of security than even physical systems</a:t>
            </a:r>
          </a:p>
          <a:p>
            <a:pPr marL="223959" indent="-223959" eaLnBrk="1" hangingPunct="1">
              <a:lnSpc>
                <a:spcPct val="80000"/>
              </a:lnSpc>
              <a:buFontTx/>
              <a:buNone/>
              <a:defRPr/>
            </a:pPr>
            <a:r>
              <a:rPr lang="en-US" dirty="0" smtClean="0"/>
              <a:t>Partners who are working on </a:t>
            </a:r>
            <a:r>
              <a:rPr lang="en-US" dirty="0" err="1" smtClean="0"/>
              <a:t>VMSafe</a:t>
            </a:r>
            <a:r>
              <a:rPr lang="en-US" dirty="0" smtClean="0"/>
              <a:t> products: Symantec, trend micro, checkpoint, Internet security systems prototyped products at </a:t>
            </a:r>
            <a:r>
              <a:rPr lang="en-US" dirty="0" err="1" smtClean="0"/>
              <a:t>Vmworld</a:t>
            </a:r>
            <a:r>
              <a:rPr lang="en-US" dirty="0" smtClean="0"/>
              <a:t> 2008, McAfee also working on a product.</a:t>
            </a:r>
          </a:p>
          <a:p>
            <a:pPr marL="223959" indent="-223959" eaLnBrk="1" hangingPunct="1">
              <a:lnSpc>
                <a:spcPct val="80000"/>
              </a:lnSpc>
              <a:defRPr/>
            </a:pPr>
            <a:endParaRPr lang="en-US" dirty="0" smtClean="0"/>
          </a:p>
          <a:p>
            <a:pPr marL="223959" indent="-223959" eaLnBrk="1" hangingPunct="1">
              <a:lnSpc>
                <a:spcPct val="80000"/>
              </a:lnSpc>
              <a:defRPr/>
            </a:pPr>
            <a:r>
              <a:rPr lang="en-US" dirty="0" smtClean="0"/>
              <a:t>MORE DETAIL</a:t>
            </a:r>
          </a:p>
          <a:p>
            <a:pPr marL="223959" indent="-223959" eaLnBrk="1" hangingPunct="1">
              <a:lnSpc>
                <a:spcPct val="80000"/>
              </a:lnSpc>
              <a:buFontTx/>
              <a:buAutoNum type="arabicPeriod"/>
              <a:defRPr/>
            </a:pPr>
            <a:endParaRPr lang="en-US" dirty="0" smtClean="0"/>
          </a:p>
          <a:p>
            <a:pPr marL="223959" indent="-223959" eaLnBrk="1" hangingPunct="1">
              <a:lnSpc>
                <a:spcPct val="80000"/>
              </a:lnSpc>
              <a:buFont typeface="Arial" pitchFamily="34" charset="0"/>
              <a:buChar char="•"/>
              <a:defRPr/>
            </a:pPr>
            <a:r>
              <a:rPr lang="en-US" dirty="0" smtClean="0"/>
              <a:t>Security solutions have an inherent problem. Protection engines are running in the same context as the malware they are protecting against and as a result, malware is able to subvert these engines by simply using the same hooks into the system as the protection engine. Worse, with Longhorn and Vista, Microsoft has enabled </a:t>
            </a:r>
            <a:r>
              <a:rPr lang="en-US" dirty="0" err="1" smtClean="0"/>
              <a:t>Patchguard</a:t>
            </a:r>
            <a:r>
              <a:rPr lang="en-US" dirty="0" smtClean="0"/>
              <a:t>, effectively eliminating the kernel hooks available to both the security solutions and the malware. While this helps, it doesn’t change the fact that malware and </a:t>
            </a:r>
            <a:r>
              <a:rPr lang="en-US" dirty="0" err="1" smtClean="0"/>
              <a:t>rootkits</a:t>
            </a:r>
            <a:r>
              <a:rPr lang="en-US" dirty="0" smtClean="0"/>
              <a:t> still exist and can run in those environments. The context that these security solutions need to protect against is also not limited to one set of interactions (e.g. attacks from the network and from spyware and from </a:t>
            </a:r>
            <a:r>
              <a:rPr lang="en-US" dirty="0" err="1" smtClean="0"/>
              <a:t>rootkits</a:t>
            </a:r>
            <a:r>
              <a:rPr lang="en-US" dirty="0" smtClean="0"/>
              <a:t>). Even those solutions that are in a safe context (outside the OS), they can’t see information from other contexts (e.g. network protection has no host visibility).</a:t>
            </a:r>
          </a:p>
          <a:p>
            <a:pPr marL="223959" indent="-223959" eaLnBrk="1" hangingPunct="1">
              <a:lnSpc>
                <a:spcPct val="80000"/>
              </a:lnSpc>
              <a:buFont typeface="Arial" pitchFamily="34" charset="0"/>
              <a:buChar char="•"/>
              <a:defRPr/>
            </a:pPr>
            <a:endParaRPr lang="en-US" dirty="0" smtClean="0"/>
          </a:p>
          <a:p>
            <a:pPr marL="223959" indent="-223959" eaLnBrk="1" hangingPunct="1">
              <a:lnSpc>
                <a:spcPct val="80000"/>
              </a:lnSpc>
              <a:buFont typeface="Arial" pitchFamily="34" charset="0"/>
              <a:buChar char="•"/>
              <a:defRPr/>
            </a:pPr>
            <a:r>
              <a:rPr lang="en-US" dirty="0" smtClean="0"/>
              <a:t>Security API’s built into the hypervisor allow for 2 key advantages:</a:t>
            </a:r>
          </a:p>
          <a:p>
            <a:pPr marL="223959" indent="-223959" eaLnBrk="1" hangingPunct="1">
              <a:lnSpc>
                <a:spcPct val="80000"/>
              </a:lnSpc>
              <a:buFont typeface="Arial" pitchFamily="34" charset="0"/>
              <a:buChar char="•"/>
              <a:defRPr/>
            </a:pPr>
            <a:r>
              <a:rPr lang="en-US" dirty="0" smtClean="0"/>
              <a:t>Better Context – Provide protection from outside the OS, from a trusted context</a:t>
            </a:r>
          </a:p>
          <a:p>
            <a:pPr marL="223959" indent="-223959" eaLnBrk="1" hangingPunct="1">
              <a:lnSpc>
                <a:spcPct val="80000"/>
              </a:lnSpc>
              <a:buFont typeface="Arial" pitchFamily="34" charset="0"/>
              <a:buChar char="•"/>
              <a:defRPr/>
            </a:pPr>
            <a:r>
              <a:rPr lang="en-US" dirty="0" smtClean="0"/>
              <a:t>New Capabilities – now they can view all interactions and contexts</a:t>
            </a:r>
          </a:p>
          <a:p>
            <a:pPr marL="223959" indent="-223959" eaLnBrk="1" hangingPunct="1">
              <a:lnSpc>
                <a:spcPct val="80000"/>
              </a:lnSpc>
              <a:buFont typeface="Arial" pitchFamily="34" charset="0"/>
              <a:buChar char="•"/>
              <a:defRPr/>
            </a:pPr>
            <a:endParaRPr lang="en-US" dirty="0" smtClean="0"/>
          </a:p>
          <a:p>
            <a:pPr marL="223959" indent="-223959" eaLnBrk="1" hangingPunct="1">
              <a:lnSpc>
                <a:spcPct val="80000"/>
              </a:lnSpc>
              <a:buFont typeface="Arial" pitchFamily="34" charset="0"/>
              <a:buChar char="•"/>
              <a:defRPr/>
            </a:pPr>
            <a:r>
              <a:rPr lang="en-US" dirty="0" smtClean="0"/>
              <a:t>Now, new security solutions can be developed and integrated within the VMware virtual infrastructure and we can protect the VM by inspection of virtual components (CPU, Memory, Network and Storage). Provides complete integration with VMotion, Storage VMotion, HA, etc. for any new security solution using the API’s. The end-result is an unprecedented level of security for VMs that’s better than the physical infrastructure. These API’s are already being made available to the security ISVs ecosystem. </a:t>
            </a:r>
          </a:p>
          <a:p>
            <a:pPr marL="223959" indent="-223959" eaLnBrk="1" hangingPunct="1">
              <a:lnSpc>
                <a:spcPct val="80000"/>
              </a:lnSpc>
              <a:buFont typeface="Arial" pitchFamily="34" charset="0"/>
              <a:buChar char="•"/>
              <a:defRPr/>
            </a:pPr>
            <a:endParaRPr lang="en-US" dirty="0" smtClean="0"/>
          </a:p>
          <a:p>
            <a:pPr marL="223959" indent="-223959" eaLnBrk="1" hangingPunct="1">
              <a:lnSpc>
                <a:spcPct val="80000"/>
              </a:lnSpc>
              <a:buFont typeface="Arial" pitchFamily="34" charset="0"/>
              <a:buChar char="•"/>
              <a:defRPr/>
            </a:pPr>
            <a:r>
              <a:rPr lang="en-US" dirty="0" smtClean="0"/>
              <a:t>We utilize VC for role-based privileges to assign protection to any single VM and VMware certifies the solutions developed by our partners to ensure the security VM is created by a real security ISV and not a malicious hacker. </a:t>
            </a:r>
          </a:p>
          <a:p>
            <a:pPr marL="223959" indent="-223959" eaLnBrk="1" hangingPunct="1">
              <a:lnSpc>
                <a:spcPct val="80000"/>
              </a:lnSpc>
              <a:buFont typeface="Arial" pitchFamily="34" charset="0"/>
              <a:buChar char="•"/>
              <a:defRPr/>
            </a:pPr>
            <a:endParaRPr lang="en-US" dirty="0" smtClean="0"/>
          </a:p>
          <a:p>
            <a:pPr marL="223959" indent="-223959" eaLnBrk="1" hangingPunct="1">
              <a:lnSpc>
                <a:spcPct val="80000"/>
              </a:lnSpc>
              <a:buFont typeface="Arial" pitchFamily="34" charset="0"/>
              <a:buChar char="•"/>
              <a:defRPr/>
            </a:pPr>
            <a:r>
              <a:rPr lang="en-US" dirty="0" smtClean="0"/>
              <a:t>Some potential use cases:</a:t>
            </a:r>
          </a:p>
          <a:p>
            <a:pPr marL="223959" indent="-223959" eaLnBrk="1" hangingPunct="1">
              <a:lnSpc>
                <a:spcPct val="80000"/>
              </a:lnSpc>
              <a:buFont typeface="Arial" pitchFamily="34" charset="0"/>
              <a:buChar char="•"/>
              <a:defRPr/>
            </a:pPr>
            <a:r>
              <a:rPr lang="en-US" dirty="0" smtClean="0"/>
              <a:t>An AV virtual appliance that intercepts all storage IO and is able to scan files as they are read/written from disk. This can be done without loading an AV agent on each machine.</a:t>
            </a:r>
          </a:p>
          <a:p>
            <a:pPr marL="223959" indent="-223959" eaLnBrk="1" hangingPunct="1">
              <a:lnSpc>
                <a:spcPct val="80000"/>
              </a:lnSpc>
              <a:buFont typeface="Arial" pitchFamily="34" charset="0"/>
              <a:buChar char="•"/>
              <a:defRPr/>
            </a:pPr>
            <a:endParaRPr lang="en-US" dirty="0" smtClean="0"/>
          </a:p>
          <a:p>
            <a:pPr marL="223959" indent="-223959" eaLnBrk="1" hangingPunct="1">
              <a:lnSpc>
                <a:spcPct val="80000"/>
              </a:lnSpc>
              <a:buFont typeface="Arial" pitchFamily="34" charset="0"/>
              <a:buChar char="•"/>
              <a:defRPr/>
            </a:pPr>
            <a:r>
              <a:rPr lang="en-US" dirty="0" smtClean="0"/>
              <a:t>Inline Network Security for each ESX host. Now you can ensure that ALL network IO traffic is inspected by an inline appliance, regardless of your virtual networking setup. This includes even inter-VM traffic and allows state to be transferred from host to host during VMotion so that the security protection is never lost.</a:t>
            </a:r>
          </a:p>
          <a:p>
            <a:pPr eaLnBrk="1" hangingPunct="1">
              <a:spcBef>
                <a:spcPct val="0"/>
              </a:spcBef>
            </a:pP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lIns="91408" tIns="45704" rIns="91408" bIns="45704"/>
          <a:lstStyle/>
          <a:p>
            <a:r>
              <a:rPr lang="en-US" dirty="0" smtClean="0">
                <a:latin typeface="Arial" pitchFamily="34" charset="0"/>
                <a:cs typeface="Arial" pitchFamily="34" charset="0"/>
              </a:rPr>
              <a:t>VMware </a:t>
            </a:r>
            <a:r>
              <a:rPr lang="en-US" dirty="0" err="1" smtClean="0">
                <a:latin typeface="Arial" pitchFamily="34" charset="0"/>
                <a:cs typeface="Arial" pitchFamily="34" charset="0"/>
              </a:rPr>
              <a:t>vShield</a:t>
            </a:r>
            <a:r>
              <a:rPr lang="en-US" dirty="0" smtClean="0">
                <a:latin typeface="Arial" pitchFamily="34" charset="0"/>
                <a:cs typeface="Arial" pitchFamily="34" charset="0"/>
              </a:rPr>
              <a:t> Zones, a new security service for  VMware’s Cloud OS, vSphere, ensures strict compliance with security policies and industry regulations for user data as customers adopt cloud computing with virtual environments for increased efficiency and flexibility. Previously, compliance required diverting network traffic to external physical appliances resulting in disconnected ‘islands’ of infrastructure.  With VMware </a:t>
            </a:r>
            <a:r>
              <a:rPr lang="en-US" dirty="0" err="1" smtClean="0">
                <a:latin typeface="Arial" pitchFamily="34" charset="0"/>
                <a:cs typeface="Arial" pitchFamily="34" charset="0"/>
              </a:rPr>
              <a:t>vShield</a:t>
            </a:r>
            <a:r>
              <a:rPr lang="en-US" dirty="0" smtClean="0">
                <a:latin typeface="Arial" pitchFamily="34" charset="0"/>
                <a:cs typeface="Arial" pitchFamily="34" charset="0"/>
              </a:rPr>
              <a:t> Zones, customers can now create logical zones in the virtual datacenter  that span all of the shared physical resources, and each zone represents a distinct level of trust and confidentiality.  This allows businesses to comply with corporate security policies and regulations on data privacy while still running applications efficiently on shared computing resource pools.</a:t>
            </a:r>
          </a:p>
          <a:p>
            <a:r>
              <a:rPr lang="en-US" dirty="0" smtClean="0">
                <a:latin typeface="Arial" pitchFamily="34" charset="0"/>
                <a:cs typeface="Arial" pitchFamily="34" charset="0"/>
              </a:rPr>
              <a:t> ( this comes to VMware from our blue lane acquisition)</a:t>
            </a:r>
          </a:p>
          <a:p>
            <a:r>
              <a:rPr lang="en-US" dirty="0" smtClean="0">
                <a:latin typeface="Arial" pitchFamily="34" charset="0"/>
                <a:cs typeface="Arial" pitchFamily="34" charset="0"/>
              </a:rPr>
              <a:t>Traditional security products, such as firewall appliances, require that all network activity pass through a handful of fixed physical locations in order to be monitored.   Virtualized applications, in contrast can be  migrated between physical hosts for higher resource efficiency and improved uptime. Therefore, companies virtualizing security sensitive applications faced the choice of either leveraging virtualization capabilities such as live migration for optimal load balancing and availability, or enforcing strict security compliance. To solve that dilemma, most customers ended up dividing their virtual environments into smaller, less efficient clusters for areas such as their Internet-facing demilitarized zones (DMZ’s) or consumer credit data processing systems subject to Payment Card Industry regulations.  VMware </a:t>
            </a:r>
            <a:r>
              <a:rPr lang="en-US" dirty="0" err="1" smtClean="0">
                <a:latin typeface="Arial" pitchFamily="34" charset="0"/>
                <a:cs typeface="Arial" pitchFamily="34" charset="0"/>
              </a:rPr>
              <a:t>vShield</a:t>
            </a:r>
            <a:r>
              <a:rPr lang="en-US" dirty="0" smtClean="0">
                <a:latin typeface="Arial" pitchFamily="34" charset="0"/>
                <a:cs typeface="Arial" pitchFamily="34" charset="0"/>
              </a:rPr>
              <a:t> Zones enables customers to create security zones within enterprises or in multi-tenant cloud infrastructures, where security policies are enforced even as virtual machines dynamically migrate between hardware devices. Deployed as a virtual appliance and integrated into vCenter Server, </a:t>
            </a:r>
            <a:r>
              <a:rPr lang="en-US" dirty="0" err="1" smtClean="0">
                <a:latin typeface="Arial" pitchFamily="34" charset="0"/>
                <a:cs typeface="Arial" pitchFamily="34" charset="0"/>
              </a:rPr>
              <a:t>vShield</a:t>
            </a:r>
            <a:r>
              <a:rPr lang="en-US" dirty="0" smtClean="0">
                <a:latin typeface="Arial" pitchFamily="34" charset="0"/>
                <a:cs typeface="Arial" pitchFamily="34" charset="0"/>
              </a:rPr>
              <a:t> Zones makes it easy to centrally manage and enforce compliance with security policies across large pools of servers and virtual machines. Built-in auditing capabilities make compliance straightforward and verifiable.</a:t>
            </a:r>
          </a:p>
          <a:p>
            <a:r>
              <a:rPr lang="en-US" dirty="0" smtClean="0">
                <a:latin typeface="Arial" pitchFamily="34" charset="0"/>
                <a:cs typeface="Arial" pitchFamily="34" charset="0"/>
              </a:rPr>
              <a:t> Example : today you send network traffic to an external Network IDS/IPS box which becomes a chokepoint.  With this feature all that traffic can be handled internal to the virtual infrastructure.  Similarly, there is also the capability for packet/protocol monitoring to be on the alert for SQL insertion or other data oriented attacks.  By combining multiple layers of the security “onion” within the virtual infrastructure you can more easily pass security and compliance audits will eliminating much of the costs associated with these activities</a:t>
            </a:r>
          </a:p>
          <a:p>
            <a:endParaRPr lang="en-US" dirty="0" smtClean="0">
              <a:latin typeface="Arial" pitchFamily="34" charset="0"/>
              <a:cs typeface="Arial" pitchFamily="34" charset="0"/>
            </a:endParaRPr>
          </a:p>
        </p:txBody>
      </p:sp>
      <p:sp>
        <p:nvSpPr>
          <p:cNvPr id="123908" name="Slide Number Placeholder 3"/>
          <p:cNvSpPr txBox="1">
            <a:spLocks noGrp="1"/>
          </p:cNvSpPr>
          <p:nvPr/>
        </p:nvSpPr>
        <p:spPr bwMode="auto">
          <a:xfrm>
            <a:off x="3884613" y="8686800"/>
            <a:ext cx="2971800" cy="455613"/>
          </a:xfrm>
          <a:prstGeom prst="rect">
            <a:avLst/>
          </a:prstGeom>
          <a:noFill/>
          <a:ln w="9525">
            <a:noFill/>
            <a:miter lim="800000"/>
            <a:headEnd/>
            <a:tailEnd/>
          </a:ln>
        </p:spPr>
        <p:txBody>
          <a:bodyPr lIns="91408" tIns="45704" rIns="91408" bIns="45704" anchor="b"/>
          <a:lstStyle/>
          <a:p>
            <a:pPr algn="r" defTabSz="912813"/>
            <a:fld id="{83CEA62A-6EB6-4225-BDD1-1B28C19F7F74}" type="slidenum">
              <a:rPr lang="en-US" sz="1000" i="1"/>
              <a:pPr algn="r" defTabSz="912813"/>
              <a:t>30</a:t>
            </a:fld>
            <a:endParaRPr lang="en-US" sz="1000" i="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7"/>
          <p:cNvSpPr txBox="1">
            <a:spLocks noGrp="1" noChangeArrowheads="1"/>
          </p:cNvSpPr>
          <p:nvPr/>
        </p:nvSpPr>
        <p:spPr bwMode="auto">
          <a:xfrm>
            <a:off x="3885313" y="8685308"/>
            <a:ext cx="2971121" cy="457121"/>
          </a:xfrm>
          <a:prstGeom prst="rect">
            <a:avLst/>
          </a:prstGeom>
          <a:noFill/>
          <a:ln w="9525">
            <a:noFill/>
            <a:miter lim="800000"/>
            <a:headEnd/>
            <a:tailEnd/>
          </a:ln>
        </p:spPr>
        <p:txBody>
          <a:bodyPr lIns="91426" tIns="45713" rIns="91426" bIns="45713" anchor="b"/>
          <a:lstStyle/>
          <a:p>
            <a:pPr algn="r" defTabSz="914407"/>
            <a:fld id="{B7869B24-854C-4636-AA3C-6159ABCDBC0D}" type="slidenum">
              <a:rPr lang="en-US" sz="1200"/>
              <a:pPr algn="r" defTabSz="914407"/>
              <a:t>31</a:t>
            </a:fld>
            <a:endParaRPr lang="en-US" sz="1200" dirty="0"/>
          </a:p>
        </p:txBody>
      </p:sp>
      <p:sp>
        <p:nvSpPr>
          <p:cNvPr id="915459" name="Rectangle 7"/>
          <p:cNvSpPr txBox="1">
            <a:spLocks noGrp="1" noChangeArrowheads="1"/>
          </p:cNvSpPr>
          <p:nvPr/>
        </p:nvSpPr>
        <p:spPr bwMode="auto">
          <a:xfrm>
            <a:off x="3885313" y="8685308"/>
            <a:ext cx="2971121" cy="457121"/>
          </a:xfrm>
          <a:prstGeom prst="rect">
            <a:avLst/>
          </a:prstGeom>
          <a:noFill/>
          <a:ln w="9525">
            <a:noFill/>
            <a:miter lim="800000"/>
            <a:headEnd/>
            <a:tailEnd/>
          </a:ln>
        </p:spPr>
        <p:txBody>
          <a:bodyPr lIns="91426" tIns="45713" rIns="91426" bIns="45713" anchor="b"/>
          <a:lstStyle/>
          <a:p>
            <a:pPr algn="r" defTabSz="914407"/>
            <a:fld id="{2ABF2AD1-C909-4110-8A0E-26A84084BFAF}" type="slidenum">
              <a:rPr lang="en-US" sz="1200"/>
              <a:pPr algn="r" defTabSz="914407"/>
              <a:t>31</a:t>
            </a:fld>
            <a:endParaRPr lang="en-US" sz="1200" dirty="0"/>
          </a:p>
        </p:txBody>
      </p:sp>
      <p:sp>
        <p:nvSpPr>
          <p:cNvPr id="915460" name="Rectangle 2"/>
          <p:cNvSpPr>
            <a:spLocks noGrp="1" noRot="1" noChangeAspect="1" noChangeArrowheads="1" noTextEdit="1"/>
          </p:cNvSpPr>
          <p:nvPr>
            <p:ph type="sldImg"/>
          </p:nvPr>
        </p:nvSpPr>
        <p:spPr>
          <a:ln/>
        </p:spPr>
      </p:sp>
      <p:sp>
        <p:nvSpPr>
          <p:cNvPr id="915461" name="Rectangle 3"/>
          <p:cNvSpPr>
            <a:spLocks noGrp="1" noChangeArrowheads="1"/>
          </p:cNvSpPr>
          <p:nvPr>
            <p:ph type="body" idx="1"/>
          </p:nvPr>
        </p:nvSpPr>
        <p:spPr/>
        <p:txBody>
          <a:bodyPr/>
          <a:lstStyle/>
          <a:p>
            <a:endParaRPr lang="en-US" dirty="0"/>
          </a:p>
          <a:p>
            <a:pPr>
              <a:buFontTx/>
              <a:buNone/>
            </a:pPr>
            <a:r>
              <a:rPr lang="en-US" dirty="0"/>
              <a:t>Many applications are difficult to size – databases being a good example.  </a:t>
            </a:r>
            <a:r>
              <a:rPr lang="en-US" dirty="0" err="1"/>
              <a:t>Admins</a:t>
            </a:r>
            <a:r>
              <a:rPr lang="en-US" dirty="0"/>
              <a:t> have to forecast capacity requirements for coming 3 years, then translate that estimate into system specs (CPU, memory).  If they guess wrong, then the app has to be </a:t>
            </a:r>
            <a:r>
              <a:rPr lang="en-US" dirty="0" err="1"/>
              <a:t>reprovisioned</a:t>
            </a:r>
            <a:r>
              <a:rPr lang="en-US" dirty="0"/>
              <a:t>.  This is a cause of downtime and major disruption to the application.</a:t>
            </a:r>
          </a:p>
          <a:p>
            <a:pPr>
              <a:buFontTx/>
              <a:buNone/>
            </a:pPr>
            <a:endParaRPr lang="en-US" dirty="0"/>
          </a:p>
          <a:p>
            <a:pPr>
              <a:buFontTx/>
              <a:buNone/>
            </a:pPr>
            <a:r>
              <a:rPr lang="en-US" dirty="0"/>
              <a:t>With hot add, now applications can be provisioned in a “future proof” manner. As apps grow, as they get more and more intense over time and need more compute, memory or network/storage resources, </a:t>
            </a:r>
            <a:r>
              <a:rPr lang="en-US" dirty="0" err="1"/>
              <a:t>admins</a:t>
            </a:r>
            <a:r>
              <a:rPr lang="en-US" dirty="0"/>
              <a:t> can now scale them up dynamically and on the fly – without disrupting the app, and without requiring complex re-provisioning.</a:t>
            </a:r>
          </a:p>
          <a:p>
            <a:pPr>
              <a:buFontTx/>
              <a:buNone/>
            </a:pPr>
            <a:endParaRPr lang="en-US" dirty="0"/>
          </a:p>
          <a:p>
            <a:pPr>
              <a:buFontTx/>
              <a:buNone/>
            </a:pPr>
            <a:r>
              <a:rPr lang="en-US" dirty="0"/>
              <a:t>In this example, the transaction rate (TPS) goes up, and as a result latency increases beyond the SLA limits.  The VI Admin can hot-add capacity to the VM, and SQL 2008 automatically detects this new capacity.  In a matter of minutes – without downtime – SQL stabilizes with new capacity, and the latency goes back down to within SLA requirements.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xfrm>
            <a:off x="1143000" y="685800"/>
            <a:ext cx="4573588" cy="3430588"/>
          </a:xfrm>
          <a:ln/>
        </p:spPr>
      </p:sp>
      <p:sp>
        <p:nvSpPr>
          <p:cNvPr id="126979" name="Notes Placeholder 2"/>
          <p:cNvSpPr>
            <a:spLocks noGrp="1"/>
          </p:cNvSpPr>
          <p:nvPr>
            <p:ph type="body" idx="1"/>
          </p:nvPr>
        </p:nvSpPr>
        <p:spPr>
          <a:noFill/>
          <a:ln/>
        </p:spPr>
        <p:txBody>
          <a:bodyPr/>
          <a:lstStyle/>
          <a:p>
            <a:pPr eaLnBrk="1" hangingPunct="1"/>
            <a:r>
              <a:rPr lang="en-US" dirty="0" smtClean="0">
                <a:latin typeface="Arial" pitchFamily="34" charset="0"/>
                <a:cs typeface="Arial" pitchFamily="34" charset="0"/>
              </a:rPr>
              <a:t>I</a:t>
            </a:r>
            <a:r>
              <a:rPr lang="en-US" baseline="0" dirty="0" smtClean="0">
                <a:latin typeface="Arial" pitchFamily="34" charset="0"/>
                <a:cs typeface="Arial" pitchFamily="34" charset="0"/>
              </a:rPr>
              <a:t> mentioned at the beginning that a new management model is required to create the private cloud.  VMware delivers such model with its vCenter Suite</a:t>
            </a:r>
            <a:endParaRPr lang="en-US" dirty="0" smtClean="0">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2"/>
          <p:cNvSpPr>
            <a:spLocks noGrp="1" noRot="1" noChangeAspect="1" noChangeArrowheads="1" noTextEdit="1"/>
          </p:cNvSpPr>
          <p:nvPr>
            <p:ph type="sldImg"/>
          </p:nvPr>
        </p:nvSpPr>
        <p:spPr>
          <a:xfrm>
            <a:off x="1143000" y="685800"/>
            <a:ext cx="4573588" cy="3430588"/>
          </a:xfrm>
          <a:ln/>
        </p:spPr>
      </p:sp>
      <p:sp>
        <p:nvSpPr>
          <p:cNvPr id="129028" name="Rectangle 5"/>
          <p:cNvSpPr>
            <a:spLocks noGrp="1"/>
          </p:cNvSpPr>
          <p:nvPr>
            <p:ph type="body" idx="1"/>
          </p:nvPr>
        </p:nvSpPr>
        <p:spPr>
          <a:noFill/>
          <a:ln/>
        </p:spPr>
        <p:txBody>
          <a:bodyPr/>
          <a:lstStyle/>
          <a:p>
            <a:r>
              <a:rPr lang="en-US" sz="1000" b="1" kern="1200" dirty="0" smtClean="0">
                <a:solidFill>
                  <a:schemeClr val="tx2"/>
                </a:solidFill>
                <a:latin typeface="Arial" charset="0"/>
                <a:ea typeface="+mn-ea"/>
                <a:cs typeface="Arial" charset="0"/>
              </a:rPr>
              <a:t>This new model must focus on the properties of that service, rather than on the underlying infrastructure components. In other words, the private cloud requires a </a:t>
            </a:r>
            <a:r>
              <a:rPr lang="en-US" sz="1000" b="1" i="1" kern="1200" dirty="0" smtClean="0">
                <a:solidFill>
                  <a:schemeClr val="tx2"/>
                </a:solidFill>
                <a:latin typeface="Arial" charset="0"/>
                <a:ea typeface="+mn-ea"/>
                <a:cs typeface="Arial" charset="0"/>
              </a:rPr>
              <a:t>service level-driven management</a:t>
            </a:r>
            <a:r>
              <a:rPr lang="en-US" sz="1000" b="1" kern="1200" dirty="0" smtClean="0">
                <a:solidFill>
                  <a:schemeClr val="tx2"/>
                </a:solidFill>
                <a:latin typeface="Arial" charset="0"/>
                <a:ea typeface="+mn-ea"/>
                <a:cs typeface="Arial" charset="0"/>
              </a:rPr>
              <a:t> model that allows IT to manage what business users and application owners understand – the degree of availability and security the service needs – to enable business users and application owners to easily request services, specify desired service levels, and then consume those services without understanding the intricacies of the underlying infrastructure. At the same time, this new SLA-driven management model must also translate the humanly comprehensible language into machine instructions, so that IT can </a:t>
            </a:r>
            <a:r>
              <a:rPr lang="en-US" sz="1000" b="1" kern="1200" dirty="0" err="1" smtClean="0">
                <a:solidFill>
                  <a:schemeClr val="tx2"/>
                </a:solidFill>
                <a:latin typeface="Arial" charset="0"/>
                <a:ea typeface="+mn-ea"/>
                <a:cs typeface="Arial" charset="0"/>
              </a:rPr>
              <a:t>perfome</a:t>
            </a:r>
            <a:r>
              <a:rPr lang="en-US" sz="1000" b="1" kern="1200" baseline="0" dirty="0" smtClean="0">
                <a:solidFill>
                  <a:schemeClr val="tx2"/>
                </a:solidFill>
                <a:latin typeface="Arial" charset="0"/>
                <a:ea typeface="+mn-ea"/>
                <a:cs typeface="Arial" charset="0"/>
              </a:rPr>
              <a:t> critical management operations such as </a:t>
            </a:r>
            <a:r>
              <a:rPr lang="en-US" sz="1000" b="1" kern="1200" baseline="0" dirty="0" err="1" smtClean="0">
                <a:solidFill>
                  <a:schemeClr val="tx2"/>
                </a:solidFill>
                <a:latin typeface="Arial" charset="0"/>
                <a:ea typeface="+mn-ea"/>
                <a:cs typeface="Arial" charset="0"/>
              </a:rPr>
              <a:t>provisionig</a:t>
            </a:r>
            <a:r>
              <a:rPr lang="en-US" sz="1000" b="1" kern="1200" baseline="0" dirty="0" smtClean="0">
                <a:solidFill>
                  <a:schemeClr val="tx2"/>
                </a:solidFill>
                <a:latin typeface="Arial" charset="0"/>
                <a:ea typeface="+mn-ea"/>
                <a:cs typeface="Arial" charset="0"/>
              </a:rPr>
              <a:t>, configuration mgmt, capacity mgmt., </a:t>
            </a:r>
            <a:r>
              <a:rPr lang="en-US" sz="1000" b="1" kern="1200" baseline="0" dirty="0" err="1" smtClean="0">
                <a:solidFill>
                  <a:schemeClr val="tx2"/>
                </a:solidFill>
                <a:latin typeface="Arial" charset="0"/>
                <a:ea typeface="+mn-ea"/>
                <a:cs typeface="Arial" charset="0"/>
              </a:rPr>
              <a:t>ect</a:t>
            </a:r>
            <a:r>
              <a:rPr lang="en-US" sz="1000" b="1" kern="1200" dirty="0" smtClean="0">
                <a:solidFill>
                  <a:schemeClr val="tx2"/>
                </a:solidFill>
                <a:latin typeface="Arial" charset="0"/>
                <a:ea typeface="+mn-ea"/>
                <a:cs typeface="Arial" charset="0"/>
              </a:rPr>
              <a:t> with </a:t>
            </a:r>
            <a:r>
              <a:rPr lang="en-US" sz="1000" b="1" kern="1200" dirty="0" smtClean="0">
                <a:solidFill>
                  <a:schemeClr val="tx2"/>
                </a:solidFill>
                <a:latin typeface="Arial" charset="0"/>
                <a:ea typeface="+mn-ea"/>
                <a:cs typeface="Arial" charset="0"/>
              </a:rPr>
              <a:t>a high degree of automation, </a:t>
            </a:r>
          </a:p>
          <a:p>
            <a:endParaRPr lang="en-US" sz="1000" b="1" kern="1200" dirty="0" smtClean="0">
              <a:solidFill>
                <a:schemeClr val="tx2"/>
              </a:solidFill>
              <a:latin typeface="Arial" charset="0"/>
              <a:ea typeface="+mn-ea"/>
              <a:cs typeface="Arial" charset="0"/>
            </a:endParaRPr>
          </a:p>
          <a:p>
            <a:r>
              <a:rPr lang="en-US" sz="1000" b="1" kern="1200" dirty="0" smtClean="0">
                <a:solidFill>
                  <a:schemeClr val="tx2"/>
                </a:solidFill>
                <a:latin typeface="Arial" charset="0"/>
                <a:ea typeface="+mn-ea"/>
                <a:cs typeface="Arial" charset="0"/>
              </a:rPr>
              <a:t>With vCenter Suite we plan to release a set of</a:t>
            </a:r>
            <a:r>
              <a:rPr lang="en-US" sz="1000" b="1" kern="1200" baseline="0" dirty="0" smtClean="0">
                <a:solidFill>
                  <a:schemeClr val="tx2"/>
                </a:solidFill>
                <a:latin typeface="Arial" charset="0"/>
                <a:ea typeface="+mn-ea"/>
                <a:cs typeface="Arial" charset="0"/>
              </a:rPr>
              <a:t> tools that will enable self-service management model where application owners can request a service with a certain SLAs and will be accordingly charged back on. We believe this will greatly simplify application deployment and substantially reduce cost.</a:t>
            </a:r>
            <a:endParaRPr lang="en-US" dirty="0" smtClean="0">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r>
              <a:rPr lang="en-US" dirty="0" smtClean="0">
                <a:latin typeface="Arial" pitchFamily="34" charset="0"/>
                <a:cs typeface="Arial" pitchFamily="34" charset="0"/>
              </a:rPr>
              <a:t>Controls provided at the virtual machine ,application as well as host level are integrated with today’s enterprise systems management frameworks to enable end to end seamless physical and virtual management.</a:t>
            </a:r>
          </a:p>
          <a:p>
            <a:r>
              <a:rPr lang="en-US" dirty="0" smtClean="0">
                <a:latin typeface="Arial" pitchFamily="34" charset="0"/>
                <a:cs typeface="Arial" pitchFamily="34" charset="0"/>
              </a:rPr>
              <a:t>This slide defines the VMware position on physical infrastructure management – we believe that instead of having to rip and replace existing ESM frameworks, customers would be better served by our close integration with partners that provide physical infrastructure management</a:t>
            </a:r>
          </a:p>
          <a:p>
            <a:endParaRPr lang="en-US" dirty="0" smtClean="0">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p:spPr>
        <p:txBody>
          <a:bodyPr/>
          <a:lstStyle/>
          <a:p>
            <a:r>
              <a:rPr lang="en-US" dirty="0" smtClean="0">
                <a:latin typeface="Arial" pitchFamily="34" charset="0"/>
                <a:cs typeface="Arial" pitchFamily="34" charset="0"/>
              </a:rPr>
              <a:t>The third key</a:t>
            </a:r>
            <a:r>
              <a:rPr lang="en-US" baseline="0" dirty="0" smtClean="0">
                <a:latin typeface="Arial" pitchFamily="34" charset="0"/>
                <a:cs typeface="Arial" pitchFamily="34" charset="0"/>
              </a:rPr>
              <a:t> component is federation of internal and external cloud common management and standards. For this reason VMware has launched an industry wide VMware </a:t>
            </a:r>
            <a:r>
              <a:rPr lang="en-US" baseline="0" dirty="0" err="1" smtClean="0">
                <a:latin typeface="Arial" pitchFamily="34" charset="0"/>
                <a:cs typeface="Arial" pitchFamily="34" charset="0"/>
              </a:rPr>
              <a:t>vCloud</a:t>
            </a:r>
            <a:r>
              <a:rPr lang="en-US" baseline="0" dirty="0" smtClean="0">
                <a:latin typeface="Arial" pitchFamily="34" charset="0"/>
                <a:cs typeface="Arial" pitchFamily="34" charset="0"/>
              </a:rPr>
              <a:t> initiative to create compatible, standard based cloud offering</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The </a:t>
            </a:r>
            <a:r>
              <a:rPr lang="en-US" dirty="0" smtClean="0">
                <a:latin typeface="Arial" pitchFamily="34" charset="0"/>
                <a:cs typeface="Arial" pitchFamily="34" charset="0"/>
              </a:rPr>
              <a:t>VMware </a:t>
            </a:r>
            <a:r>
              <a:rPr lang="en-US" dirty="0" err="1" smtClean="0">
                <a:latin typeface="Arial" pitchFamily="34" charset="0"/>
                <a:cs typeface="Arial" pitchFamily="34" charset="0"/>
              </a:rPr>
              <a:t>vCloud</a:t>
            </a:r>
            <a:r>
              <a:rPr lang="en-US" dirty="0" smtClean="0">
                <a:latin typeface="Arial" pitchFamily="34" charset="0"/>
                <a:cs typeface="Arial" pitchFamily="34" charset="0"/>
              </a:rPr>
              <a:t> initiative enhances choice  by providing customers with a range of service providers that can augment and supplement their datacenter capabilities and provide capacity on demand for existing or new </a:t>
            </a:r>
            <a:r>
              <a:rPr lang="en-US" dirty="0" err="1" smtClean="0">
                <a:latin typeface="Arial" pitchFamily="34" charset="0"/>
                <a:cs typeface="Arial" pitchFamily="34" charset="0"/>
              </a:rPr>
              <a:t>vApps</a:t>
            </a:r>
            <a:endParaRPr lang="en-US" dirty="0" smtClean="0">
              <a:latin typeface="Arial" pitchFamily="34" charset="0"/>
              <a:cs typeface="Arial" pitchFamily="34" charset="0"/>
            </a:endParaRPr>
          </a:p>
          <a:p>
            <a:r>
              <a:rPr lang="en-US" dirty="0" smtClean="0">
                <a:latin typeface="Arial" pitchFamily="34" charset="0"/>
                <a:cs typeface="Arial" pitchFamily="34" charset="0"/>
              </a:rPr>
              <a:t>Depending on the range of application services, customers can choose among service providers while renting burst capacity or disaster recovery capacity.</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p:spPr>
        <p:txBody>
          <a:bodyPr/>
          <a:lstStyle/>
          <a:p>
            <a:r>
              <a:rPr lang="en-US" dirty="0" smtClean="0">
                <a:latin typeface="Arial" pitchFamily="34" charset="0"/>
                <a:cs typeface="Arial" pitchFamily="34" charset="0"/>
              </a:rPr>
              <a:t>VMware enables service providers to provide value added and differentiated external clouds that enterprise IT can choose to use.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r>
              <a:rPr lang="en-US" sz="1000" kern="1200" dirty="0" smtClean="0">
                <a:solidFill>
                  <a:schemeClr val="tx2"/>
                </a:solidFill>
                <a:latin typeface="Arial" charset="0"/>
                <a:ea typeface="+mn-ea"/>
                <a:cs typeface="Arial" charset="0"/>
              </a:rPr>
              <a:t>Cloud computing is not a decade away, not some distant vision. It’s here today. </a:t>
            </a: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endParaRPr lang="en-US" sz="1000" kern="1200" dirty="0" smtClean="0">
              <a:solidFill>
                <a:schemeClr val="tx2"/>
              </a:solidFill>
              <a:latin typeface="Arial" charset="0"/>
              <a:ea typeface="+mn-ea"/>
              <a:cs typeface="Arial" charset="0"/>
            </a:endParaRP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r>
              <a:rPr lang="en-US" sz="1000" b="1" kern="1200" dirty="0" smtClean="0">
                <a:solidFill>
                  <a:schemeClr val="tx2"/>
                </a:solidFill>
                <a:latin typeface="Arial" charset="0"/>
                <a:ea typeface="+mn-ea"/>
                <a:cs typeface="Arial" charset="0"/>
              </a:rPr>
              <a:t>Now, with the availability of VMware vSphere, the industry’s first cloud operating system, the path to the next major evolutionary stage of IT – the private cloud – is clear. </a:t>
            </a: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endParaRPr lang="en-US" sz="1000" b="1" kern="1200" dirty="0" smtClean="0">
              <a:solidFill>
                <a:schemeClr val="tx2"/>
              </a:solidFill>
              <a:latin typeface="Arial" charset="0"/>
              <a:ea typeface="+mn-ea"/>
              <a:cs typeface="Arial" charset="0"/>
            </a:endParaRP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r>
              <a:rPr lang="en-US" sz="1000" b="1" kern="1200" dirty="0" smtClean="0">
                <a:solidFill>
                  <a:schemeClr val="tx2"/>
                </a:solidFill>
                <a:latin typeface="Arial" charset="0"/>
                <a:ea typeface="+mn-ea"/>
                <a:cs typeface="Arial" charset="0"/>
              </a:rPr>
              <a:t>With vSphere</a:t>
            </a:r>
            <a:r>
              <a:rPr lang="en-US" sz="1000" b="1" kern="1200" baseline="0" dirty="0" smtClean="0">
                <a:solidFill>
                  <a:schemeClr val="tx2"/>
                </a:solidFill>
                <a:latin typeface="Arial" charset="0"/>
                <a:ea typeface="+mn-ea"/>
                <a:cs typeface="Arial" charset="0"/>
              </a:rPr>
              <a:t>, a comprehensive set of management tools and VMware </a:t>
            </a:r>
            <a:r>
              <a:rPr lang="en-US" sz="1000" b="1" kern="1200" baseline="0" dirty="0" err="1" smtClean="0">
                <a:solidFill>
                  <a:schemeClr val="tx2"/>
                </a:solidFill>
                <a:latin typeface="Arial" charset="0"/>
                <a:ea typeface="+mn-ea"/>
                <a:cs typeface="Arial" charset="0"/>
              </a:rPr>
              <a:t>vCloud</a:t>
            </a:r>
            <a:r>
              <a:rPr lang="en-US" sz="1000" b="1" kern="1200" baseline="0" dirty="0" smtClean="0">
                <a:solidFill>
                  <a:schemeClr val="tx2"/>
                </a:solidFill>
                <a:latin typeface="Arial" charset="0"/>
                <a:ea typeface="+mn-ea"/>
                <a:cs typeface="Arial" charset="0"/>
              </a:rPr>
              <a:t> </a:t>
            </a:r>
            <a:r>
              <a:rPr lang="en-US" sz="1000" b="1" kern="1200" baseline="0" dirty="0" err="1" smtClean="0">
                <a:solidFill>
                  <a:schemeClr val="tx2"/>
                </a:solidFill>
                <a:latin typeface="Arial" charset="0"/>
                <a:ea typeface="+mn-ea"/>
                <a:cs typeface="Arial" charset="0"/>
              </a:rPr>
              <a:t>initiave</a:t>
            </a:r>
            <a:r>
              <a:rPr lang="en-US" sz="1000" b="1" kern="1200" baseline="0" dirty="0" smtClean="0">
                <a:solidFill>
                  <a:schemeClr val="tx2"/>
                </a:solidFill>
                <a:latin typeface="Arial" charset="0"/>
                <a:ea typeface="+mn-ea"/>
                <a:cs typeface="Arial" charset="0"/>
              </a:rPr>
              <a:t>, </a:t>
            </a:r>
            <a:r>
              <a:rPr lang="en-US" sz="1000" b="1" kern="1200" dirty="0" smtClean="0">
                <a:solidFill>
                  <a:schemeClr val="tx2"/>
                </a:solidFill>
                <a:latin typeface="Arial" charset="0"/>
                <a:ea typeface="+mn-ea"/>
                <a:cs typeface="Arial" charset="0"/>
              </a:rPr>
              <a:t>VMware enables IT organizations to abstract applications and information from the complexity of the underlying infrastructure </a:t>
            </a: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endParaRPr lang="en-US" sz="1000" kern="1200" dirty="0" smtClean="0">
              <a:solidFill>
                <a:schemeClr val="tx2"/>
              </a:solidFill>
              <a:latin typeface="Arial" charset="0"/>
              <a:ea typeface="+mn-ea"/>
              <a:cs typeface="Arial" charset="0"/>
            </a:endParaRPr>
          </a:p>
          <a:p>
            <a:pPr marL="800100" marR="0" lvl="0" indent="-228600" algn="l" defTabSz="914400" rtl="0" eaLnBrk="0" fontAlgn="base" latinLnBrk="0" hangingPunct="0">
              <a:lnSpc>
                <a:spcPct val="100000"/>
              </a:lnSpc>
              <a:spcBef>
                <a:spcPct val="0"/>
              </a:spcBef>
              <a:spcAft>
                <a:spcPct val="25000"/>
              </a:spcAft>
              <a:buClr>
                <a:schemeClr val="accent1"/>
              </a:buClr>
              <a:buSzPct val="70000"/>
              <a:buFont typeface="Wingdings" pitchFamily="2" charset="2"/>
              <a:buChar char="n"/>
              <a:tabLst/>
              <a:defRPr/>
            </a:pPr>
            <a:r>
              <a:rPr lang="en-US" sz="1000" kern="1200" dirty="0" smtClean="0">
                <a:solidFill>
                  <a:schemeClr val="tx2"/>
                </a:solidFill>
                <a:latin typeface="Arial" charset="0"/>
                <a:ea typeface="+mn-ea"/>
                <a:cs typeface="Arial" charset="0"/>
              </a:rPr>
              <a:t>It’s not all-or-nothing. It’s not a radical, </a:t>
            </a:r>
            <a:r>
              <a:rPr lang="en-US" sz="1000" kern="1200" dirty="0" err="1" smtClean="0">
                <a:solidFill>
                  <a:schemeClr val="tx2"/>
                </a:solidFill>
                <a:latin typeface="Arial" charset="0"/>
                <a:ea typeface="+mn-ea"/>
                <a:cs typeface="Arial" charset="0"/>
              </a:rPr>
              <a:t>unaffordably</a:t>
            </a:r>
            <a:r>
              <a:rPr lang="en-US" sz="1000" kern="1200" dirty="0" smtClean="0">
                <a:solidFill>
                  <a:schemeClr val="tx2"/>
                </a:solidFill>
                <a:latin typeface="Arial" charset="0"/>
                <a:ea typeface="+mn-ea"/>
                <a:cs typeface="Arial" charset="0"/>
              </a:rPr>
              <a:t> expensive, messy and disruptive gut-rehab of the datacenter. And it’s not something that’s only for the large global enterprise either.</a:t>
            </a:r>
          </a:p>
          <a:p>
            <a:pPr marL="1143000" lvl="2" indent="-228600"/>
            <a:endParaRPr lang="en-US" altLang="ja-JP" dirty="0" smtClean="0">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r>
              <a:rPr lang="en-US" smtClean="0">
                <a:latin typeface="Arial" pitchFamily="34" charset="0"/>
                <a:cs typeface="Arial" pitchFamily="34" charset="0"/>
              </a:rPr>
              <a:t>[begin]</a:t>
            </a:r>
          </a:p>
          <a:p>
            <a:pPr lvl="1"/>
            <a:r>
              <a:rPr lang="en-US" smtClean="0">
                <a:latin typeface="Arial" pitchFamily="34" charset="0"/>
                <a:cs typeface="Arial" pitchFamily="34" charset="0"/>
              </a:rPr>
              <a:t>Let’s start with software support.</a:t>
            </a:r>
          </a:p>
          <a:p>
            <a:pPr lvl="1"/>
            <a:r>
              <a:rPr lang="en-US" smtClean="0">
                <a:latin typeface="Arial" pitchFamily="34" charset="0"/>
                <a:cs typeface="Arial" pitchFamily="34" charset="0"/>
              </a:rPr>
              <a:t>Independent analysts like Burton Group have concluded that VMware ESX has the broadest support for both guest operating systems and applications.</a:t>
            </a:r>
          </a:p>
          <a:p>
            <a:pPr lvl="1"/>
            <a:r>
              <a:rPr lang="en-US" smtClean="0">
                <a:latin typeface="Arial" pitchFamily="34" charset="0"/>
                <a:cs typeface="Arial" pitchFamily="34" charset="0"/>
              </a:rPr>
              <a:t>On the applications side, more and more ISVs now test their upcoming software on VMware before releasing them to market. For existing applications, more and more ISVs go back and re-certify on VMware. As an example, VMware ESX was the first x86 virtualization platform for SAP to announce full support for its solutions in 64-bit Windows- and Linux-based production environments. That’s a testament to the stability SAP saw in VMware ESX.</a:t>
            </a:r>
          </a:p>
          <a:p>
            <a:pPr lvl="1"/>
            <a:r>
              <a:rPr lang="en-US" smtClean="0">
                <a:latin typeface="Arial" pitchFamily="34" charset="0"/>
                <a:cs typeface="Arial" pitchFamily="34" charset="0"/>
              </a:rPr>
              <a:t>Visit vmware.com to see a comprehensive list of the software vendors with support statements for VMware products. It includes marquee software developerslike: Adobe, BMC Software, HP, IBM, McAfee, Microsoft, SAP, Sybase, and Symantec to name a few.</a:t>
            </a:r>
          </a:p>
          <a:p>
            <a:r>
              <a:rPr lang="en-US" smtClean="0">
                <a:latin typeface="Arial" pitchFamily="34" charset="0"/>
                <a:cs typeface="Arial" pitchFamily="34" charset="0"/>
              </a:rPr>
              <a:t>[next slide]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25" tIns="45713" rIns="91425" bIns="45713" anchor="b"/>
          <a:lstStyle/>
          <a:p>
            <a:pPr algn="r"/>
            <a:fld id="{48D55B9A-EFC8-463D-BE49-00ACD31192E4}" type="slidenum">
              <a:rPr lang="en-US" sz="1000" i="1"/>
              <a:pPr algn="r"/>
              <a:t>40</a:t>
            </a:fld>
            <a:endParaRPr lang="en-US" sz="1000" i="1"/>
          </a:p>
        </p:txBody>
      </p:sp>
      <p:sp>
        <p:nvSpPr>
          <p:cNvPr id="88067" name="Rectangle 7"/>
          <p:cNvSpPr txBox="1">
            <a:spLocks noGrp="1" noChangeArrowheads="1"/>
          </p:cNvSpPr>
          <p:nvPr/>
        </p:nvSpPr>
        <p:spPr bwMode="auto">
          <a:xfrm>
            <a:off x="3886200" y="8683625"/>
            <a:ext cx="2970213" cy="458788"/>
          </a:xfrm>
          <a:prstGeom prst="rect">
            <a:avLst/>
          </a:prstGeom>
          <a:noFill/>
          <a:ln w="9525">
            <a:noFill/>
            <a:miter lim="800000"/>
            <a:headEnd/>
            <a:tailEnd/>
          </a:ln>
        </p:spPr>
        <p:txBody>
          <a:bodyPr lIns="91400" tIns="45701" rIns="91400" bIns="45701" anchor="b"/>
          <a:lstStyle/>
          <a:p>
            <a:pPr algn="r" defTabSz="912813"/>
            <a:fld id="{8FD13A84-CCCA-4A6D-800E-8C7C310FC3E0}" type="slidenum">
              <a:rPr lang="en-US" sz="1100">
                <a:ea typeface="MS PGothic" pitchFamily="34" charset="-128"/>
              </a:rPr>
              <a:pPr algn="r" defTabSz="912813"/>
              <a:t>40</a:t>
            </a:fld>
            <a:endParaRPr lang="en-US" sz="1100">
              <a:ea typeface="MS PGothic" pitchFamily="34" charset="-128"/>
            </a:endParaRPr>
          </a:p>
        </p:txBody>
      </p:sp>
      <p:sp>
        <p:nvSpPr>
          <p:cNvPr id="88068" name="Rectangle 2"/>
          <p:cNvSpPr>
            <a:spLocks noGrp="1" noRot="1" noChangeAspect="1" noChangeArrowheads="1" noTextEdit="1"/>
          </p:cNvSpPr>
          <p:nvPr>
            <p:ph type="sldImg"/>
          </p:nvPr>
        </p:nvSpPr>
        <p:spPr>
          <a:xfrm>
            <a:off x="1146175" y="685800"/>
            <a:ext cx="4570413" cy="3429000"/>
          </a:xfrm>
          <a:ln/>
        </p:spPr>
      </p:sp>
      <p:sp>
        <p:nvSpPr>
          <p:cNvPr id="88069" name="Rectangle 3"/>
          <p:cNvSpPr>
            <a:spLocks noGrp="1" noChangeArrowheads="1"/>
          </p:cNvSpPr>
          <p:nvPr>
            <p:ph type="body" idx="1"/>
          </p:nvPr>
        </p:nvSpPr>
        <p:spPr>
          <a:xfrm>
            <a:off x="687388" y="4344988"/>
            <a:ext cx="5483225" cy="4113212"/>
          </a:xfrm>
          <a:noFill/>
          <a:ln/>
        </p:spPr>
        <p:txBody>
          <a:bodyPr lIns="91388" tIns="45694" rIns="91388" bIns="45694"/>
          <a:lstStyle/>
          <a:p>
            <a:r>
              <a:rPr lang="en-US" b="0" smtClean="0">
                <a:latin typeface="Arial" pitchFamily="34" charset="0"/>
                <a:cs typeface="Arial" pitchFamily="34" charset="0"/>
              </a:rPr>
              <a:t>VMware’s approach brings the benefits of cloud computing – fast deployment, low to $0 upfront cost, easy turn on and off or change, pay as you go, pay for what you use – to internal infrastructure. </a:t>
            </a:r>
          </a:p>
          <a:p>
            <a:r>
              <a:rPr lang="en-US" b="0" smtClean="0">
                <a:latin typeface="Arial" pitchFamily="34" charset="0"/>
                <a:cs typeface="Arial" pitchFamily="34" charset="0"/>
              </a:rPr>
              <a:t>It creates a win win situation for both business owners and IT – business owners can meet rapidly changing market conditions with a fast deployment mechanism and IT can retain control, manage on a tight budget, yet provide flexible, scalable computing to the business</a:t>
            </a:r>
          </a:p>
          <a:p>
            <a:r>
              <a:rPr lang="en-US" b="0" smtClean="0">
                <a:latin typeface="Arial" pitchFamily="34" charset="0"/>
                <a:cs typeface="Arial" pitchFamily="34" charset="0"/>
              </a:rPr>
              <a:t>This approach also has significant advantages over other cloud computing models that have proprietary interfaces and require custom application development  (thereby creating lock in). It not only retains the flexibility of hosting existing or future apps without customization, but also can leverage and evolve existing skillsets to this new model. </a:t>
            </a:r>
          </a:p>
          <a:p>
            <a:r>
              <a:rPr lang="en-US" b="0" smtClean="0">
                <a:latin typeface="Arial" pitchFamily="34" charset="0"/>
                <a:cs typeface="Arial" pitchFamily="34" charset="0"/>
              </a:rPr>
              <a:t>The private cloud is a logical entity that spans on site and offsite infrastructure, securely and under IT control – providing the same security of on-premise infrastructure – with the choice of any type of industry standard hardware.</a:t>
            </a:r>
          </a:p>
          <a:p>
            <a:pPr eaLnBrk="1" hangingPunct="1"/>
            <a:endParaRPr lang="en-US" b="0" smtClean="0">
              <a:latin typeface="Arial" pitchFamily="34" charset="0"/>
              <a:cs typeface="Arial" pitchFamily="34" charset="0"/>
            </a:endParaRPr>
          </a:p>
          <a:p>
            <a:pPr eaLnBrk="1" hangingPunct="1"/>
            <a:r>
              <a:rPr lang="en-US" b="0" smtClean="0">
                <a:latin typeface="Arial" pitchFamily="34" charset="0"/>
                <a:cs typeface="Arial" pitchFamily="34" charset="0"/>
              </a:rPr>
              <a:t>Key Benefits:</a:t>
            </a:r>
          </a:p>
          <a:p>
            <a:pPr eaLnBrk="1" hangingPunct="1"/>
            <a:r>
              <a:rPr lang="en-US" b="0" smtClean="0">
                <a:latin typeface="Arial" pitchFamily="34" charset="0"/>
                <a:cs typeface="Arial" pitchFamily="34" charset="0"/>
              </a:rPr>
              <a:t>Easy to get started</a:t>
            </a:r>
          </a:p>
          <a:p>
            <a:pPr eaLnBrk="1" hangingPunct="1"/>
            <a:r>
              <a:rPr lang="en-US" b="0" smtClean="0">
                <a:latin typeface="Arial" pitchFamily="34" charset="0"/>
                <a:cs typeface="Arial" pitchFamily="34" charset="0"/>
              </a:rPr>
              <a:t>No technology lock in</a:t>
            </a:r>
          </a:p>
          <a:p>
            <a:pPr eaLnBrk="1" hangingPunct="1"/>
            <a:r>
              <a:rPr lang="en-US" b="0" smtClean="0">
                <a:latin typeface="Arial" pitchFamily="34" charset="0"/>
                <a:cs typeface="Arial" pitchFamily="34" charset="0"/>
              </a:rPr>
              <a:t>No commitment</a:t>
            </a:r>
          </a:p>
          <a:p>
            <a:pPr eaLnBrk="1" hangingPunct="1"/>
            <a:r>
              <a:rPr lang="en-US" b="0" smtClean="0">
                <a:latin typeface="Arial" pitchFamily="34" charset="0"/>
                <a:cs typeface="Arial" pitchFamily="34" charset="0"/>
              </a:rPr>
              <a:t>Lower ongoing costs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Text Box 5"/>
          <p:cNvSpPr txBox="1">
            <a:spLocks noChangeArrowheads="1"/>
          </p:cNvSpPr>
          <p:nvPr userDrawn="1"/>
        </p:nvSpPr>
        <p:spPr bwMode="auto">
          <a:xfrm>
            <a:off x="387350" y="6181725"/>
            <a:ext cx="307975" cy="214313"/>
          </a:xfrm>
          <a:prstGeom prst="rect">
            <a:avLst/>
          </a:prstGeom>
          <a:noFill/>
          <a:ln w="9525">
            <a:noFill/>
            <a:miter lim="800000"/>
            <a:headEnd/>
            <a:tailEnd/>
          </a:ln>
          <a:effectLst/>
        </p:spPr>
        <p:txBody>
          <a:bodyPr wrap="none">
            <a:spAutoFit/>
          </a:bodyPr>
          <a:lstStyle/>
          <a:p>
            <a:pPr>
              <a:defRPr/>
            </a:pPr>
            <a:fld id="{AD8A61AB-2806-4673-817D-389A97E403C8}" type="slidenum">
              <a:rPr lang="en-US" sz="800">
                <a:solidFill>
                  <a:schemeClr val="tx2"/>
                </a:solidFill>
              </a:rPr>
              <a:pPr>
                <a:defRPr/>
              </a:pPr>
              <a:t>‹#›</a:t>
            </a:fld>
            <a:endParaRPr lang="en-US" sz="800" dirty="0">
              <a:solidFill>
                <a:schemeClr val="tx2"/>
              </a:solidFill>
            </a:endParaRPr>
          </a:p>
        </p:txBody>
      </p:sp>
      <p:sp>
        <p:nvSpPr>
          <p:cNvPr id="733186" name="Rectangle 2"/>
          <p:cNvSpPr>
            <a:spLocks noGrp="1" noChangeArrowheads="1"/>
          </p:cNvSpPr>
          <p:nvPr>
            <p:ph type="ctrTitle"/>
          </p:nvPr>
        </p:nvSpPr>
        <p:spPr>
          <a:xfrm>
            <a:off x="368300" y="2843213"/>
            <a:ext cx="8605838" cy="506412"/>
          </a:xfrm>
          <a:noFill/>
        </p:spPr>
        <p:txBody>
          <a:bodyPr lIns="91440" rIns="91440"/>
          <a:lstStyle>
            <a:lvl1pPr>
              <a:defRPr sz="3200">
                <a:solidFill>
                  <a:srgbClr val="404040"/>
                </a:solidFill>
              </a:defRPr>
            </a:lvl1pPr>
          </a:lstStyle>
          <a:p>
            <a:r>
              <a:rPr lang="en-US"/>
              <a:t>KClick to edit Master title style</a:t>
            </a:r>
          </a:p>
        </p:txBody>
      </p:sp>
      <p:sp>
        <p:nvSpPr>
          <p:cNvPr id="733187" name="Rectangle 3"/>
          <p:cNvSpPr>
            <a:spLocks noGrp="1" noChangeArrowheads="1"/>
          </p:cNvSpPr>
          <p:nvPr>
            <p:ph type="subTitle" idx="1"/>
          </p:nvPr>
        </p:nvSpPr>
        <p:spPr>
          <a:xfrm>
            <a:off x="368300" y="4340225"/>
            <a:ext cx="8575675" cy="427038"/>
          </a:xfrm>
        </p:spPr>
        <p:txBody>
          <a:bodyPr/>
          <a:lstStyle>
            <a:lvl1pPr marL="0" indent="0">
              <a:buFont typeface="Arial" charset="0"/>
              <a:buNone/>
              <a:defRPr b="0">
                <a:solidFill>
                  <a:schemeClr val="tx1"/>
                </a:solidFill>
              </a:defRPr>
            </a:lvl1pPr>
          </a:lstStyle>
          <a:p>
            <a:r>
              <a:rPr lang="en-US"/>
              <a:t>KClick to edit Master subtitle style</a:t>
            </a: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1213" y="1374775"/>
            <a:ext cx="3797300" cy="1795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1374775"/>
            <a:ext cx="3798887" cy="1795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tx2"/>
        </a:solidFill>
        <a:effectLst/>
      </p:bgPr>
    </p:bg>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Name">
    <p:bg>
      <p:bgPr>
        <a:solidFill>
          <a:schemeClr val="tx2"/>
        </a:solidFill>
        <a:effectLst/>
      </p:bgPr>
    </p:bg>
    <p:spTree>
      <p:nvGrpSpPr>
        <p:cNvPr id="1" name=""/>
        <p:cNvGrpSpPr/>
        <p:nvPr/>
      </p:nvGrpSpPr>
      <p:grpSpPr>
        <a:xfrm>
          <a:off x="0" y="0"/>
          <a:ext cx="0" cy="0"/>
          <a:chOff x="0" y="0"/>
          <a:chExt cx="0" cy="0"/>
        </a:xfrm>
      </p:grpSpPr>
      <p:sp>
        <p:nvSpPr>
          <p:cNvPr id="6" name="Text Box 4"/>
          <p:cNvSpPr txBox="1">
            <a:spLocks noChangeArrowheads="1"/>
          </p:cNvSpPr>
          <p:nvPr userDrawn="1"/>
        </p:nvSpPr>
        <p:spPr bwMode="auto">
          <a:xfrm>
            <a:off x="242888" y="6626225"/>
            <a:ext cx="7948612" cy="215900"/>
          </a:xfrm>
          <a:prstGeom prst="rect">
            <a:avLst/>
          </a:prstGeom>
          <a:noFill/>
          <a:ln w="9525" algn="ctr">
            <a:noFill/>
            <a:miter lim="800000"/>
            <a:headEnd/>
            <a:tailEnd/>
          </a:ln>
          <a:effectLst/>
        </p:spPr>
        <p:txBody>
          <a:bodyPr wrap="none">
            <a:spAutoFit/>
          </a:bodyPr>
          <a:lstStyle/>
          <a:p>
            <a:pPr>
              <a:defRPr/>
            </a:pPr>
            <a:r>
              <a:rPr lang="en-US" sz="800" dirty="0">
                <a:solidFill>
                  <a:srgbClr val="000000"/>
                </a:solidFill>
              </a:rPr>
              <a:t>© 2009 VMware, Inc.  All rights reserved.  No distribution, reproduction or display of this document is permitted without the express written consent of the copyright holder.</a:t>
            </a:r>
            <a:endParaRPr lang="en-US" dirty="0"/>
          </a:p>
        </p:txBody>
      </p:sp>
      <p:sp>
        <p:nvSpPr>
          <p:cNvPr id="4" name="Title 3"/>
          <p:cNvSpPr>
            <a:spLocks noGrp="1"/>
          </p:cNvSpPr>
          <p:nvPr>
            <p:ph type="title"/>
          </p:nvPr>
        </p:nvSpPr>
        <p:spPr>
          <a:xfrm>
            <a:off x="202621" y="2201739"/>
            <a:ext cx="8738759" cy="1143000"/>
          </a:xfrm>
          <a:prstGeom prst="rect">
            <a:avLst/>
          </a:prstGeom>
        </p:spPr>
        <p:txBody>
          <a:bodyPr anchor="b"/>
          <a:lstStyle>
            <a:lvl1pPr>
              <a:defRPr sz="6000">
                <a:solidFill>
                  <a:schemeClr val="bg1"/>
                </a:solidFill>
              </a:defRPr>
            </a:lvl1pPr>
          </a:lstStyle>
          <a:p>
            <a:r>
              <a:rPr lang="en-US" smtClean="0"/>
              <a:t>Click to edit Master title style</a:t>
            </a:r>
            <a:endParaRPr lang="en-US"/>
          </a:p>
        </p:txBody>
      </p:sp>
      <p:sp>
        <p:nvSpPr>
          <p:cNvPr id="5" name="Text Placeholder 2"/>
          <p:cNvSpPr>
            <a:spLocks noGrp="1"/>
          </p:cNvSpPr>
          <p:nvPr>
            <p:ph type="body" idx="10"/>
          </p:nvPr>
        </p:nvSpPr>
        <p:spPr>
          <a:xfrm>
            <a:off x="202621" y="3505745"/>
            <a:ext cx="8738759" cy="639762"/>
          </a:xfrm>
          <a:prstGeom prst="rect">
            <a:avLst/>
          </a:prstGeom>
        </p:spPr>
        <p:txBody>
          <a:bodyPr>
            <a:noAutofit/>
          </a:bodyPr>
          <a:lstStyle>
            <a:lvl1pPr marL="0" indent="0" algn="ctr">
              <a:buNone/>
              <a:defRPr sz="3600" b="0">
                <a:solidFill>
                  <a:schemeClr val="bg1"/>
                </a:solidFill>
              </a:defRPr>
            </a:lvl1pPr>
            <a:lvl2pPr marL="456200" indent="0">
              <a:buNone/>
              <a:defRPr sz="2000" b="1"/>
            </a:lvl2pPr>
            <a:lvl3pPr marL="912411" indent="0">
              <a:buNone/>
              <a:defRPr sz="1800" b="1"/>
            </a:lvl3pPr>
            <a:lvl4pPr marL="1368618" indent="0">
              <a:buNone/>
              <a:defRPr sz="1600" b="1"/>
            </a:lvl4pPr>
            <a:lvl5pPr marL="1824822" indent="0">
              <a:buNone/>
              <a:defRPr sz="1600" b="1"/>
            </a:lvl5pPr>
            <a:lvl6pPr marL="2281020" indent="0">
              <a:buNone/>
              <a:defRPr sz="1600" b="1"/>
            </a:lvl6pPr>
            <a:lvl7pPr marL="2737228" indent="0">
              <a:buNone/>
              <a:defRPr sz="1600" b="1"/>
            </a:lvl7pPr>
            <a:lvl8pPr marL="3193438" indent="0">
              <a:buNone/>
              <a:defRPr sz="1600" b="1"/>
            </a:lvl8pPr>
            <a:lvl9pPr marL="3649640" indent="0">
              <a:buNone/>
              <a:defRPr sz="1600" b="1"/>
            </a:lvl9pPr>
          </a:lstStyle>
          <a:p>
            <a:pPr lvl="0"/>
            <a:r>
              <a:rPr lang="en-US" dirty="0"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9763" y="1284288"/>
            <a:ext cx="3708400" cy="450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0563" y="1284288"/>
            <a:ext cx="3708400" cy="450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trips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16663" y="608013"/>
            <a:ext cx="1892300" cy="51831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39763" y="608013"/>
            <a:ext cx="5524500" cy="51831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trips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trips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9763" y="1284288"/>
            <a:ext cx="3708400" cy="450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0563" y="1284288"/>
            <a:ext cx="3708400" cy="450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trips dir="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16663" y="608013"/>
            <a:ext cx="1892300" cy="51831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39763" y="608013"/>
            <a:ext cx="5524500" cy="51831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sldNum" sz="quarter" idx="10"/>
          </p:nvPr>
        </p:nvSpPr>
        <p:spPr>
          <a:ln/>
        </p:spPr>
        <p:txBody>
          <a:bodyPr/>
          <a:lstStyle>
            <a:lvl1pPr>
              <a:defRPr/>
            </a:lvl1pPr>
          </a:lstStyle>
          <a:p>
            <a:pPr>
              <a:defRPr/>
            </a:pPr>
            <a:fld id="{C2E8135B-6FD3-46E5-B172-874B0D9A37CF}" type="slidenum">
              <a:rPr lang="en-US"/>
              <a:pPr>
                <a:defRPr/>
              </a:pPr>
              <a:t>‹#›</a:t>
            </a:fld>
            <a:endParaRPr lang="en-US"/>
          </a:p>
        </p:txBody>
      </p:sp>
    </p:spTree>
  </p:cSld>
  <p:clrMapOvr>
    <a:masterClrMapping/>
  </p:clrMapOvr>
  <p:transition>
    <p:strips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1"/>
          <p:cNvSpPr>
            <a:spLocks noGrp="1" noChangeArrowheads="1"/>
          </p:cNvSpPr>
          <p:nvPr>
            <p:ph type="sldNum" sz="quarter" idx="10"/>
          </p:nvPr>
        </p:nvSpPr>
        <p:spPr>
          <a:ln/>
        </p:spPr>
        <p:txBody>
          <a:bodyPr/>
          <a:lstStyle>
            <a:lvl1pPr>
              <a:defRPr/>
            </a:lvl1pPr>
          </a:lstStyle>
          <a:p>
            <a:pPr>
              <a:defRPr/>
            </a:pPr>
            <a:fld id="{14374B9F-6707-4E10-8298-63A42C79BE19}" type="slidenum">
              <a:rPr lang="en-US"/>
              <a:pPr>
                <a:defRPr/>
              </a:pPr>
              <a:t>‹#›</a:t>
            </a:fld>
            <a:endParaRPr lang="en-US"/>
          </a:p>
        </p:txBody>
      </p:sp>
    </p:spTree>
  </p:cSld>
  <p:clrMapOvr>
    <a:masterClrMapping/>
  </p:clrMapOvr>
  <p:transition>
    <p:strips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38213" y="1295400"/>
            <a:ext cx="3797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87913" y="1295400"/>
            <a:ext cx="3798887"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sldNum" sz="quarter" idx="10"/>
          </p:nvPr>
        </p:nvSpPr>
        <p:spPr>
          <a:ln/>
        </p:spPr>
        <p:txBody>
          <a:bodyPr/>
          <a:lstStyle>
            <a:lvl1pPr>
              <a:defRPr/>
            </a:lvl1pPr>
          </a:lstStyle>
          <a:p>
            <a:pPr>
              <a:defRPr/>
            </a:pPr>
            <a:fld id="{68D5EED1-A0DB-4AC3-AA14-5A9ECC0BBB16}" type="slidenum">
              <a:rPr lang="en-US"/>
              <a:pPr>
                <a:defRPr/>
              </a:pPr>
              <a:t>‹#›</a:t>
            </a:fld>
            <a:endParaRPr lang="en-US"/>
          </a:p>
        </p:txBody>
      </p:sp>
    </p:spTree>
  </p:cSld>
  <p:clrMapOvr>
    <a:masterClrMapping/>
  </p:clrMapOvr>
  <p:transition>
    <p:strips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1"/>
          <p:cNvSpPr>
            <a:spLocks noGrp="1" noChangeArrowheads="1"/>
          </p:cNvSpPr>
          <p:nvPr>
            <p:ph type="sldNum" sz="quarter" idx="10"/>
          </p:nvPr>
        </p:nvSpPr>
        <p:spPr>
          <a:ln/>
        </p:spPr>
        <p:txBody>
          <a:bodyPr/>
          <a:lstStyle>
            <a:lvl1pPr>
              <a:defRPr/>
            </a:lvl1pPr>
          </a:lstStyle>
          <a:p>
            <a:pPr>
              <a:defRPr/>
            </a:pPr>
            <a:fld id="{8FBE78B5-6675-4941-B9B5-C5A3924D98B9}" type="slidenum">
              <a:rPr lang="en-US"/>
              <a:pPr>
                <a:defRPr/>
              </a:pPr>
              <a:t>‹#›</a:t>
            </a:fld>
            <a:endParaRPr lang="en-US"/>
          </a:p>
        </p:txBody>
      </p:sp>
    </p:spTree>
  </p:cSld>
  <p:clrMapOvr>
    <a:masterClrMapping/>
  </p:clrMapOvr>
  <p:transition>
    <p:strips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1"/>
          <p:cNvSpPr>
            <a:spLocks noGrp="1" noChangeArrowheads="1"/>
          </p:cNvSpPr>
          <p:nvPr>
            <p:ph type="sldNum" sz="quarter" idx="10"/>
          </p:nvPr>
        </p:nvSpPr>
        <p:spPr>
          <a:ln/>
        </p:spPr>
        <p:txBody>
          <a:bodyPr/>
          <a:lstStyle>
            <a:lvl1pPr>
              <a:defRPr/>
            </a:lvl1pPr>
          </a:lstStyle>
          <a:p>
            <a:pPr>
              <a:defRPr/>
            </a:pPr>
            <a:fld id="{DD672B81-D372-47BC-826C-99CCC59D09AB}" type="slidenum">
              <a:rPr lang="en-US"/>
              <a:pPr>
                <a:defRPr/>
              </a:pPr>
              <a:t>‹#›</a:t>
            </a:fld>
            <a:endParaRPr lang="en-US"/>
          </a:p>
        </p:txBody>
      </p:sp>
    </p:spTree>
  </p:cSld>
  <p:clrMapOvr>
    <a:masterClrMapping/>
  </p:clrMapOvr>
  <p:transition>
    <p:strips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p:cNvSpPr>
            <a:spLocks noGrp="1" noChangeArrowheads="1"/>
          </p:cNvSpPr>
          <p:nvPr>
            <p:ph type="sldNum" sz="quarter" idx="10"/>
          </p:nvPr>
        </p:nvSpPr>
        <p:spPr>
          <a:ln/>
        </p:spPr>
        <p:txBody>
          <a:bodyPr/>
          <a:lstStyle>
            <a:lvl1pPr>
              <a:defRPr/>
            </a:lvl1pPr>
          </a:lstStyle>
          <a:p>
            <a:pPr>
              <a:defRPr/>
            </a:pPr>
            <a:fld id="{180E126E-FAC2-420D-9833-AF4C6C85FF1C}" type="slidenum">
              <a:rPr lang="en-US"/>
              <a:pPr>
                <a:defRPr/>
              </a:pPr>
              <a:t>‹#›</a:t>
            </a:fld>
            <a:endParaRPr lang="en-US"/>
          </a:p>
        </p:txBody>
      </p:sp>
    </p:spTree>
  </p:cSld>
  <p:clrMapOvr>
    <a:masterClrMapping/>
  </p:clrMapOvr>
  <p:transition>
    <p:strips dir="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sldNum" sz="quarter" idx="10"/>
          </p:nvPr>
        </p:nvSpPr>
        <p:spPr>
          <a:ln/>
        </p:spPr>
        <p:txBody>
          <a:bodyPr/>
          <a:lstStyle>
            <a:lvl1pPr>
              <a:defRPr/>
            </a:lvl1pPr>
          </a:lstStyle>
          <a:p>
            <a:pPr>
              <a:defRPr/>
            </a:pPr>
            <a:fld id="{8F315078-B40B-44F7-AC14-7260A2F89D7F}" type="slidenum">
              <a:rPr lang="en-US"/>
              <a:pPr>
                <a:defRPr/>
              </a:pPr>
              <a:t>‹#›</a:t>
            </a:fld>
            <a:endParaRPr lang="en-US"/>
          </a:p>
        </p:txBody>
      </p:sp>
    </p:spTree>
  </p:cSld>
  <p:clrMapOvr>
    <a:masterClrMapping/>
  </p:clrMapOvr>
  <p:transition>
    <p:strips dir="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sldNum" sz="quarter" idx="10"/>
          </p:nvPr>
        </p:nvSpPr>
        <p:spPr>
          <a:ln/>
        </p:spPr>
        <p:txBody>
          <a:bodyPr/>
          <a:lstStyle>
            <a:lvl1pPr>
              <a:defRPr/>
            </a:lvl1pPr>
          </a:lstStyle>
          <a:p>
            <a:pPr>
              <a:defRPr/>
            </a:pPr>
            <a:fld id="{5EFD7FA0-6B6A-45DD-824F-EA0254AFD777}" type="slidenum">
              <a:rPr lang="en-US"/>
              <a:pPr>
                <a:defRPr/>
              </a:pPr>
              <a:t>‹#›</a:t>
            </a:fld>
            <a:endParaRPr lang="en-US"/>
          </a:p>
        </p:txBody>
      </p:sp>
    </p:spTree>
  </p:cSld>
  <p:clrMapOvr>
    <a:masterClrMapping/>
  </p:clrMapOvr>
  <p:transition>
    <p:strips dir="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sldNum" sz="quarter" idx="10"/>
          </p:nvPr>
        </p:nvSpPr>
        <p:spPr>
          <a:ln/>
        </p:spPr>
        <p:txBody>
          <a:bodyPr/>
          <a:lstStyle>
            <a:lvl1pPr>
              <a:defRPr/>
            </a:lvl1pPr>
          </a:lstStyle>
          <a:p>
            <a:pPr>
              <a:defRPr/>
            </a:pPr>
            <a:fld id="{23ED994A-AEBB-4514-AA8E-4C33A7A77585}" type="slidenum">
              <a:rPr lang="en-US"/>
              <a:pPr>
                <a:defRPr/>
              </a:pPr>
              <a:t>‹#›</a:t>
            </a:fld>
            <a:endParaRPr lang="en-US"/>
          </a:p>
        </p:txBody>
      </p:sp>
    </p:spTree>
  </p:cSld>
  <p:clrMapOvr>
    <a:masterClrMapping/>
  </p:clrMapOvr>
  <p:transition>
    <p:strips dir="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0050" y="595313"/>
            <a:ext cx="1936750" cy="5272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8213" y="595313"/>
            <a:ext cx="5659437" cy="5272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sldNum" sz="quarter" idx="10"/>
          </p:nvPr>
        </p:nvSpPr>
        <p:spPr>
          <a:ln/>
        </p:spPr>
        <p:txBody>
          <a:bodyPr/>
          <a:lstStyle>
            <a:lvl1pPr>
              <a:defRPr/>
            </a:lvl1pPr>
          </a:lstStyle>
          <a:p>
            <a:pPr>
              <a:defRPr/>
            </a:pPr>
            <a:fld id="{D209D3D8-22E1-49C0-9655-CA34448A6D8C}" type="slidenum">
              <a:rPr lang="en-US"/>
              <a:pPr>
                <a:defRPr/>
              </a:pPr>
              <a:t>‹#›</a:t>
            </a:fld>
            <a:endParaRPr lang="en-US"/>
          </a:p>
        </p:txBody>
      </p:sp>
    </p:spTree>
  </p:cSld>
  <p:clrMapOvr>
    <a:masterClrMapping/>
  </p:clrMapOvr>
  <p:transition>
    <p:strips dir="rd"/>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38213" y="1295400"/>
            <a:ext cx="3797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87913" y="1295400"/>
            <a:ext cx="379888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sldNum" sz="quarter" idx="10"/>
          </p:nvPr>
        </p:nvSpPr>
        <p:spPr>
          <a:ln/>
        </p:spPr>
        <p:txBody>
          <a:bodyPr/>
          <a:lstStyle>
            <a:lvl1pPr>
              <a:defRPr/>
            </a:lvl1pPr>
          </a:lstStyle>
          <a:p>
            <a:pPr>
              <a:defRPr/>
            </a:pPr>
            <a:fld id="{D8575422-7F6E-45F1-AEBF-3DB758D48439}" type="slidenum">
              <a:rPr lang="en-US"/>
              <a:pPr>
                <a:defRPr/>
              </a:pPr>
              <a:t>‹#›</a:t>
            </a:fld>
            <a:endParaRPr lang="en-US"/>
          </a:p>
        </p:txBody>
      </p:sp>
    </p:spTree>
  </p:cSld>
  <p:clrMapOvr>
    <a:masterClrMapping/>
  </p:clrMapOvr>
  <p:transition>
    <p:strips dir="rd"/>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38213" y="1295400"/>
            <a:ext cx="7748587" cy="4572000"/>
          </a:xfrm>
        </p:spPr>
        <p:txBody>
          <a:bodyPr/>
          <a:lstStyle/>
          <a:p>
            <a:pPr lvl="0"/>
            <a:endParaRPr lang="en-US" noProof="0" smtClean="0"/>
          </a:p>
        </p:txBody>
      </p:sp>
      <p:sp>
        <p:nvSpPr>
          <p:cNvPr id="4" name="Rectangle 21"/>
          <p:cNvSpPr>
            <a:spLocks noGrp="1" noChangeArrowheads="1"/>
          </p:cNvSpPr>
          <p:nvPr>
            <p:ph type="sldNum" sz="quarter" idx="10"/>
          </p:nvPr>
        </p:nvSpPr>
        <p:spPr>
          <a:ln/>
        </p:spPr>
        <p:txBody>
          <a:bodyPr/>
          <a:lstStyle>
            <a:lvl1pPr>
              <a:defRPr/>
            </a:lvl1pPr>
          </a:lstStyle>
          <a:p>
            <a:pPr>
              <a:defRPr/>
            </a:pPr>
            <a:fld id="{7CF4ABFC-4377-4473-9C52-ADD57128E871}" type="slidenum">
              <a:rPr lang="en-US"/>
              <a:pPr>
                <a:defRPr/>
              </a:pPr>
              <a:t>‹#›</a:t>
            </a:fld>
            <a:endParaRPr lang="en-US"/>
          </a:p>
        </p:txBody>
      </p:sp>
    </p:spTree>
  </p:cSld>
  <p:clrMapOvr>
    <a:masterClrMapping/>
  </p:clrMapOvr>
  <p:transition>
    <p:strips dir="rd"/>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38213" y="1295400"/>
            <a:ext cx="3797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87913" y="1295400"/>
            <a:ext cx="379888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sldNum" sz="quarter" idx="10"/>
          </p:nvPr>
        </p:nvSpPr>
        <p:spPr>
          <a:ln/>
        </p:spPr>
        <p:txBody>
          <a:bodyPr/>
          <a:lstStyle>
            <a:lvl1pPr>
              <a:defRPr/>
            </a:lvl1pPr>
          </a:lstStyle>
          <a:p>
            <a:pPr>
              <a:defRPr/>
            </a:pPr>
            <a:fld id="{8A09C62A-05C5-4F97-A83A-B039FE6FFA90}" type="slidenum">
              <a:rPr lang="en-US"/>
              <a:pPr>
                <a:defRPr/>
              </a:pPr>
              <a:t>‹#›</a:t>
            </a:fld>
            <a:endParaRPr lang="en-US"/>
          </a:p>
        </p:txBody>
      </p:sp>
    </p:spTree>
  </p:cSld>
  <p:clrMapOvr>
    <a:masterClrMapping/>
  </p:clrMapOvr>
  <p:transition>
    <p:strips dir="r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174875" y="2362200"/>
            <a:ext cx="6497638" cy="1470025"/>
          </a:xfrm>
          <a:noFill/>
        </p:spPr>
        <p:txBody>
          <a:bodyPr wrap="square" lIns="91440" rIns="91440"/>
          <a:lstStyle>
            <a:lvl1pPr>
              <a:defRPr sz="3200">
                <a:solidFill>
                  <a:schemeClr val="tx2"/>
                </a:solidFill>
              </a:defRPr>
            </a:lvl1pPr>
          </a:lstStyle>
          <a:p>
            <a:r>
              <a:rPr lang="en-US"/>
              <a:t>Click to edit Master title style</a:t>
            </a:r>
          </a:p>
        </p:txBody>
      </p:sp>
      <p:sp>
        <p:nvSpPr>
          <p:cNvPr id="3075" name="Rectangle 3"/>
          <p:cNvSpPr>
            <a:spLocks noGrp="1" noChangeArrowheads="1"/>
          </p:cNvSpPr>
          <p:nvPr>
            <p:ph type="subTitle" idx="1"/>
          </p:nvPr>
        </p:nvSpPr>
        <p:spPr>
          <a:xfrm>
            <a:off x="3886200" y="4213225"/>
            <a:ext cx="4786313" cy="1752600"/>
          </a:xfrm>
        </p:spPr>
        <p:txBody>
          <a:bodyPr/>
          <a:lstStyle>
            <a:lvl1pPr>
              <a:defRPr b="0">
                <a:solidFill>
                  <a:schemeClr val="tx1"/>
                </a:solidFill>
              </a:defRPr>
            </a:lvl1pPr>
          </a:lstStyle>
          <a:p>
            <a:r>
              <a:rPr lang="en-US"/>
              <a:t>Click to edit Master subtitle style</a:t>
            </a:r>
          </a:p>
        </p:txBody>
      </p:sp>
    </p:spTree>
  </p:cSld>
  <p:clrMapOvr>
    <a:masterClrMapping/>
  </p:clrMapOvr>
  <p:transition>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908C5994-0FCD-4ECF-9282-3E2E4876DAC1}"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0" indent="0">
              <a:buNone/>
              <a:defRPr/>
            </a:lvl1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trips dir="rd"/>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trips dir="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A47D5B1D-0572-44B6-84D1-2F5C9FB832AA}"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38213" y="1295400"/>
            <a:ext cx="3797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87913" y="1295400"/>
            <a:ext cx="3798887"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0323A228-FA23-440D-9053-C697BF0650B0}"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82E8508B-9486-4D22-82C3-502237F12309}"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wrap="square"/>
          <a:lstStyle/>
          <a:p>
            <a:r>
              <a:rPr lang="en-US" smtClean="0"/>
              <a:t>Click to edit Master title style</a:t>
            </a:r>
            <a:endParaRPr lang="en-US"/>
          </a:p>
        </p:txBody>
      </p:sp>
    </p:spTree>
  </p:cSld>
  <p:clrMapOvr>
    <a:masterClrMapping/>
  </p:clrMapOvr>
  <p:transition>
    <p:strips dir="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trips dir="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00F80057-E76E-462A-B8FA-D2D7CDB38D2D}"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2414CE68-12A7-450D-8413-8B6721C061A6}"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trips dir="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A5AB4DFA-A2BB-488C-9653-C1A60335E226}"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98F8B597-18B7-4034-8E30-9A68B2B71BC8}"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Vertical Title 1"/>
          <p:cNvSpPr>
            <a:spLocks noGrp="1"/>
          </p:cNvSpPr>
          <p:nvPr>
            <p:ph type="title" orient="vert"/>
          </p:nvPr>
        </p:nvSpPr>
        <p:spPr>
          <a:xfrm>
            <a:off x="6750050" y="595313"/>
            <a:ext cx="1936750" cy="5272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8213" y="595313"/>
            <a:ext cx="5659437" cy="5272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5"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D4F39BC8-0965-4E51-A0F7-C92ED4F94362}"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38213" y="1295400"/>
            <a:ext cx="3797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87913" y="1295400"/>
            <a:ext cx="379888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4"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490B5ADE-2A37-4D36-9582-6FD43EE46E83}"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38213" y="1295400"/>
            <a:ext cx="7748587" cy="4572000"/>
          </a:xfrm>
        </p:spPr>
        <p:txBody>
          <a:bodyPr/>
          <a:lstStyle/>
          <a:p>
            <a:pPr lvl="0"/>
            <a:endParaRPr lang="en-US" noProof="0" smtClean="0"/>
          </a:p>
        </p:txBody>
      </p:sp>
    </p:spTree>
  </p:cSld>
  <p:clrMapOvr>
    <a:masterClrMapping/>
  </p:clrMapOvr>
  <p:transition>
    <p:strips dir="rd"/>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fidential">
    <p:spTree>
      <p:nvGrpSpPr>
        <p:cNvPr id="1" name=""/>
        <p:cNvGrpSpPr/>
        <p:nvPr/>
      </p:nvGrpSpPr>
      <p:grpSpPr>
        <a:xfrm>
          <a:off x="0" y="0"/>
          <a:ext cx="0" cy="0"/>
          <a:chOff x="0" y="0"/>
          <a:chExt cx="0" cy="0"/>
        </a:xfrm>
      </p:grpSpPr>
      <p:sp>
        <p:nvSpPr>
          <p:cNvPr id="4" name="TextBox 3"/>
          <p:cNvSpPr txBox="1"/>
          <p:nvPr userDrawn="1"/>
        </p:nvSpPr>
        <p:spPr>
          <a:xfrm>
            <a:off x="4191000" y="152400"/>
            <a:ext cx="4787900" cy="369888"/>
          </a:xfrm>
          <a:prstGeom prst="rect">
            <a:avLst/>
          </a:prstGeom>
          <a:noFill/>
        </p:spPr>
        <p:txBody>
          <a:bodyPr wrap="none">
            <a:spAutoFit/>
          </a:bodyPr>
          <a:lstStyle/>
          <a:p>
            <a:pPr algn="l" rtl="0" fontAlgn="base">
              <a:spcBef>
                <a:spcPct val="0"/>
              </a:spcBef>
              <a:spcAft>
                <a:spcPct val="0"/>
              </a:spcAft>
              <a:defRPr/>
            </a:pPr>
            <a:r>
              <a:rPr lang="en-US" b="1" kern="1200" dirty="0">
                <a:solidFill>
                  <a:srgbClr val="FF0000"/>
                </a:solidFill>
                <a:latin typeface="Arial" pitchFamily="34" charset="0"/>
                <a:ea typeface="+mn-ea"/>
                <a:cs typeface="Arial" pitchFamily="34" charset="0"/>
              </a:rPr>
              <a:t>VMWARE INTERNAL AND CONFIDENTIAL</a:t>
            </a:r>
          </a:p>
        </p:txBody>
      </p:sp>
      <p:sp>
        <p:nvSpPr>
          <p:cNvPr id="5" name="TextBox 4"/>
          <p:cNvSpPr txBox="1"/>
          <p:nvPr userDrawn="1"/>
        </p:nvSpPr>
        <p:spPr>
          <a:xfrm>
            <a:off x="228600" y="6096000"/>
            <a:ext cx="4268788" cy="338138"/>
          </a:xfrm>
          <a:prstGeom prst="rect">
            <a:avLst/>
          </a:prstGeom>
          <a:noFill/>
        </p:spPr>
        <p:txBody>
          <a:bodyPr wrap="none">
            <a:spAutoFit/>
          </a:bodyPr>
          <a:lstStyle/>
          <a:p>
            <a:pPr algn="l" rtl="0" fontAlgn="base">
              <a:spcBef>
                <a:spcPct val="0"/>
              </a:spcBef>
              <a:spcAft>
                <a:spcPct val="0"/>
              </a:spcAft>
              <a:defRPr/>
            </a:pPr>
            <a:r>
              <a:rPr lang="en-US" sz="1600" b="1" kern="1200" dirty="0">
                <a:solidFill>
                  <a:srgbClr val="FFFFFF"/>
                </a:solidFill>
                <a:latin typeface="Arial" pitchFamily="34" charset="0"/>
                <a:ea typeface="+mn-ea"/>
                <a:cs typeface="Arial" pitchFamily="34" charset="0"/>
              </a:rPr>
              <a:t>VMWARE INTERNAL AND CONFIDENTIAL</a:t>
            </a:r>
          </a:p>
        </p:txBody>
      </p:sp>
      <p:sp>
        <p:nvSpPr>
          <p:cNvPr id="6"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9B2438E7-2A2C-4C21-9538-DF7A193B29E4}"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idx="1"/>
          </p:nvPr>
        </p:nvSpPr>
        <p:spPr>
          <a:xfrm>
            <a:off x="938213" y="1295400"/>
            <a:ext cx="7748587" cy="4572000"/>
          </a:xfrm>
        </p:spPr>
        <p:txBody>
          <a:bodyPr/>
          <a:lstStyle>
            <a:lvl1pPr marL="0" indent="0">
              <a:buNone/>
              <a:defRPr/>
            </a:lvl1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trips dir="rd"/>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4"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9F0E90DD-63FF-4995-8AB1-EC2E698B3A5E}"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p:txBody>
          <a:bodyPr rtlCol="0"/>
          <a:lstStyle/>
          <a:p>
            <a:r>
              <a:rPr lang="en-US"/>
              <a:t>Click to edit Master title style</a:t>
            </a:r>
          </a:p>
        </p:txBody>
      </p:sp>
      <p:sp>
        <p:nvSpPr>
          <p:cNvPr id="3" name="Text Placeholder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5" name="Text Placeholder 4"/>
          <p:cNvSpPr txBox="1">
            <a:spLocks/>
          </p:cNvSpPr>
          <p:nvPr userDrawn="1"/>
        </p:nvSpPr>
        <p:spPr>
          <a:xfrm>
            <a:off x="4038600" y="6172200"/>
            <a:ext cx="914400" cy="304800"/>
          </a:xfrm>
          <a:prstGeom prst="rect">
            <a:avLst/>
          </a:prstGeom>
        </p:spPr>
        <p:txBody>
          <a:bodyPr/>
          <a:lstStyle>
            <a:lvl1pPr algn="ctr">
              <a:defRPr sz="1200">
                <a:solidFill>
                  <a:schemeClr val="bg1"/>
                </a:solidFill>
              </a:defRPr>
            </a:lvl1pPr>
            <a:lvl2pPr>
              <a:defRPr sz="1000"/>
            </a:lvl2pPr>
            <a:lvl3pPr>
              <a:defRPr sz="1000"/>
            </a:lvl3pPr>
            <a:lvl4pPr>
              <a:defRPr sz="1000"/>
            </a:lvl4pPr>
            <a:lvl5pPr>
              <a:defRPr sz="1000"/>
            </a:lvl5pPr>
          </a:lstStyle>
          <a:p>
            <a:pPr marL="342900" indent="-342900" rtl="0" eaLnBrk="0" fontAlgn="base" hangingPunct="0">
              <a:spcBef>
                <a:spcPct val="0"/>
              </a:spcBef>
              <a:spcAft>
                <a:spcPct val="40000"/>
              </a:spcAft>
              <a:buClr>
                <a:srgbClr val="333333"/>
              </a:buClr>
              <a:buFont typeface="Wingdings 3" pitchFamily="18" charset="2"/>
              <a:buNone/>
              <a:defRPr/>
            </a:pPr>
            <a:fld id="{B20CF1CF-45D7-432E-9862-034DD60EA8EF}" type="slidenum">
              <a:rPr lang="en-US" sz="1400" b="1" smtClean="0">
                <a:solidFill>
                  <a:srgbClr val="FFFFFF"/>
                </a:solidFill>
                <a:latin typeface="Arial"/>
                <a:ea typeface="+mn-ea"/>
                <a:cs typeface="Arial"/>
              </a:rPr>
              <a:pPr marL="342900" indent="-342900" rtl="0" eaLnBrk="0" fontAlgn="base" hangingPunct="0">
                <a:spcBef>
                  <a:spcPct val="0"/>
                </a:spcBef>
                <a:spcAft>
                  <a:spcPct val="40000"/>
                </a:spcAft>
                <a:buClr>
                  <a:srgbClr val="333333"/>
                </a:buClr>
                <a:buFont typeface="Wingdings 3" pitchFamily="18" charset="2"/>
                <a:buNone/>
                <a:defRPr/>
              </a:pPr>
              <a:t>‹#›</a:t>
            </a:fld>
            <a:endParaRPr lang="en-US" sz="1400" b="1" dirty="0">
              <a:solidFill>
                <a:srgbClr val="FFFFFF"/>
              </a:solidFill>
              <a:latin typeface="Arial"/>
              <a:ea typeface="+mn-ea"/>
              <a:cs typeface="Arial"/>
            </a:endParaRPr>
          </a:p>
        </p:txBody>
      </p:sp>
      <p:sp>
        <p:nvSpPr>
          <p:cNvPr id="2" name="Title 1"/>
          <p:cNvSpPr>
            <a:spLocks noGrp="1"/>
          </p:cNvSpPr>
          <p:nvPr>
            <p:ph type="title"/>
          </p:nvPr>
        </p:nvSpPr>
        <p:spPr>
          <a:xfrm>
            <a:off x="981075" y="595313"/>
            <a:ext cx="4291013" cy="4032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38213" y="1295400"/>
            <a:ext cx="37973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87913" y="1295400"/>
            <a:ext cx="379888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5.jpe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5.jpe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3.png"/><Relationship Id="rId2" Type="http://schemas.openxmlformats.org/officeDocument/2006/relationships/slideLayout" Target="../slideLayouts/slideLayout31.xml"/><Relationship Id="rId16" Type="http://schemas.openxmlformats.org/officeDocument/2006/relationships/image" Target="../media/image2.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jpe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5.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5.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image" Target="../media/image3.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image" Target="../media/image2.png"/><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gray">
          <a:xfrm>
            <a:off x="977900" y="595313"/>
            <a:ext cx="7513638" cy="403225"/>
          </a:xfrm>
          <a:prstGeom prst="rect">
            <a:avLst/>
          </a:prstGeom>
          <a:solidFill>
            <a:schemeClr val="bg1"/>
          </a:solidFill>
          <a:ln w="9525">
            <a:noFill/>
            <a:miter lim="800000"/>
            <a:headEnd/>
            <a:tailEnd/>
          </a:ln>
        </p:spPr>
        <p:txBody>
          <a:bodyPr vert="horz" wrap="square" lIns="45720" tIns="45720" rIns="45720" bIns="45720" numCol="1" anchor="ctr" anchorCtr="0" compatLnSpc="1">
            <a:prstTxWarp prst="textNoShape">
              <a:avLst/>
            </a:prstTxWarp>
            <a:spAutoFit/>
          </a:bodyPr>
          <a:lstStyle/>
          <a:p>
            <a:pPr lvl="0"/>
            <a:r>
              <a:rPr lang="en-US" smtClean="0"/>
              <a:t>Click to edit Master title style</a:t>
            </a:r>
          </a:p>
        </p:txBody>
      </p:sp>
      <p:sp>
        <p:nvSpPr>
          <p:cNvPr id="8195" name="Rectangle 3"/>
          <p:cNvSpPr>
            <a:spLocks noGrp="1" noChangeArrowheads="1"/>
          </p:cNvSpPr>
          <p:nvPr>
            <p:ph type="body" idx="1"/>
          </p:nvPr>
        </p:nvSpPr>
        <p:spPr bwMode="gray">
          <a:xfrm>
            <a:off x="811213" y="1374775"/>
            <a:ext cx="7748587" cy="1795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6989" r:id="rId1"/>
    <p:sldLayoutId id="2147486949" r:id="rId2"/>
    <p:sldLayoutId id="2147486950" r:id="rId3"/>
    <p:sldLayoutId id="2147486951" r:id="rId4"/>
    <p:sldLayoutId id="2147486952" r:id="rId5"/>
    <p:sldLayoutId id="2147486990" r:id="rId6"/>
    <p:sldLayoutId id="2147486991" r:id="rId7"/>
  </p:sldLayoutIdLst>
  <p:transition>
    <p:strips dir="rd"/>
  </p:transition>
  <p:timing>
    <p:tnLst>
      <p:par>
        <p:cTn id="1" dur="indefinite" restart="never" nodeType="tmRoot"/>
      </p:par>
    </p:tnLst>
  </p:timing>
  <p:hf sldNum="0" hdr="0" dt="0"/>
  <p:txStyles>
    <p:titleStyle>
      <a:lvl1pPr algn="l" rtl="0" eaLnBrk="0" fontAlgn="base" hangingPunct="0">
        <a:lnSpc>
          <a:spcPct val="85000"/>
        </a:lnSpc>
        <a:spcBef>
          <a:spcPct val="0"/>
        </a:spcBef>
        <a:spcAft>
          <a:spcPct val="0"/>
        </a:spcAft>
        <a:defRPr sz="2400" b="1">
          <a:solidFill>
            <a:schemeClr val="tx2"/>
          </a:solidFill>
          <a:latin typeface="+mj-lt"/>
          <a:ea typeface="+mj-ea"/>
          <a:cs typeface="+mj-cs"/>
        </a:defRPr>
      </a:lvl1pPr>
      <a:lvl2pPr algn="l" rtl="0" eaLnBrk="0" fontAlgn="base" hangingPunct="0">
        <a:lnSpc>
          <a:spcPct val="85000"/>
        </a:lnSpc>
        <a:spcBef>
          <a:spcPct val="0"/>
        </a:spcBef>
        <a:spcAft>
          <a:spcPct val="0"/>
        </a:spcAft>
        <a:defRPr sz="2400" b="1">
          <a:solidFill>
            <a:schemeClr val="tx2"/>
          </a:solidFill>
          <a:latin typeface="Arial" charset="0"/>
          <a:cs typeface="Arial" charset="0"/>
        </a:defRPr>
      </a:lvl2pPr>
      <a:lvl3pPr algn="l" rtl="0" eaLnBrk="0" fontAlgn="base" hangingPunct="0">
        <a:lnSpc>
          <a:spcPct val="85000"/>
        </a:lnSpc>
        <a:spcBef>
          <a:spcPct val="0"/>
        </a:spcBef>
        <a:spcAft>
          <a:spcPct val="0"/>
        </a:spcAft>
        <a:defRPr sz="2400" b="1">
          <a:solidFill>
            <a:schemeClr val="tx2"/>
          </a:solidFill>
          <a:latin typeface="Arial" charset="0"/>
          <a:cs typeface="Arial" charset="0"/>
        </a:defRPr>
      </a:lvl3pPr>
      <a:lvl4pPr algn="l" rtl="0" eaLnBrk="0" fontAlgn="base" hangingPunct="0">
        <a:lnSpc>
          <a:spcPct val="85000"/>
        </a:lnSpc>
        <a:spcBef>
          <a:spcPct val="0"/>
        </a:spcBef>
        <a:spcAft>
          <a:spcPct val="0"/>
        </a:spcAft>
        <a:defRPr sz="2400" b="1">
          <a:solidFill>
            <a:schemeClr val="tx2"/>
          </a:solidFill>
          <a:latin typeface="Arial" charset="0"/>
          <a:cs typeface="Arial" charset="0"/>
        </a:defRPr>
      </a:lvl4pPr>
      <a:lvl5pPr algn="l" rtl="0" eaLnBrk="0" fontAlgn="base" hangingPunct="0">
        <a:lnSpc>
          <a:spcPct val="85000"/>
        </a:lnSpc>
        <a:spcBef>
          <a:spcPct val="0"/>
        </a:spcBef>
        <a:spcAft>
          <a:spcPct val="0"/>
        </a:spcAft>
        <a:defRPr sz="2400" b="1">
          <a:solidFill>
            <a:schemeClr val="tx2"/>
          </a:solidFill>
          <a:latin typeface="Arial" charset="0"/>
          <a:cs typeface="Arial" charset="0"/>
        </a:defRPr>
      </a:lvl5pPr>
      <a:lvl6pPr marL="457200" algn="l" rtl="0" fontAlgn="base">
        <a:lnSpc>
          <a:spcPct val="85000"/>
        </a:lnSpc>
        <a:spcBef>
          <a:spcPct val="0"/>
        </a:spcBef>
        <a:spcAft>
          <a:spcPct val="0"/>
        </a:spcAft>
        <a:defRPr sz="2400" b="1">
          <a:solidFill>
            <a:schemeClr val="tx2"/>
          </a:solidFill>
          <a:latin typeface="Arial" charset="0"/>
          <a:cs typeface="Arial" charset="0"/>
        </a:defRPr>
      </a:lvl6pPr>
      <a:lvl7pPr marL="914400" algn="l" rtl="0" fontAlgn="base">
        <a:lnSpc>
          <a:spcPct val="85000"/>
        </a:lnSpc>
        <a:spcBef>
          <a:spcPct val="0"/>
        </a:spcBef>
        <a:spcAft>
          <a:spcPct val="0"/>
        </a:spcAft>
        <a:defRPr sz="2400" b="1">
          <a:solidFill>
            <a:schemeClr val="tx2"/>
          </a:solidFill>
          <a:latin typeface="Arial" charset="0"/>
          <a:cs typeface="Arial" charset="0"/>
        </a:defRPr>
      </a:lvl7pPr>
      <a:lvl8pPr marL="1371600" algn="l" rtl="0" fontAlgn="base">
        <a:lnSpc>
          <a:spcPct val="85000"/>
        </a:lnSpc>
        <a:spcBef>
          <a:spcPct val="0"/>
        </a:spcBef>
        <a:spcAft>
          <a:spcPct val="0"/>
        </a:spcAft>
        <a:defRPr sz="2400" b="1">
          <a:solidFill>
            <a:schemeClr val="tx2"/>
          </a:solidFill>
          <a:latin typeface="Arial" charset="0"/>
          <a:cs typeface="Arial" charset="0"/>
        </a:defRPr>
      </a:lvl8pPr>
      <a:lvl9pPr marL="1828800" algn="l" rtl="0" fontAlgn="base">
        <a:lnSpc>
          <a:spcPct val="85000"/>
        </a:lnSpc>
        <a:spcBef>
          <a:spcPct val="0"/>
        </a:spcBef>
        <a:spcAft>
          <a:spcPct val="0"/>
        </a:spcAft>
        <a:defRPr sz="2400" b="1">
          <a:solidFill>
            <a:schemeClr val="tx2"/>
          </a:solidFill>
          <a:latin typeface="Arial" charset="0"/>
          <a:cs typeface="Arial" charset="0"/>
        </a:defRPr>
      </a:lvl9pPr>
    </p:titleStyle>
    <p:bodyStyle>
      <a:lvl1pPr marL="114300" indent="-114300" algn="l" rtl="0" eaLnBrk="0" fontAlgn="base" hangingPunct="0">
        <a:spcBef>
          <a:spcPct val="30000"/>
        </a:spcBef>
        <a:spcAft>
          <a:spcPct val="0"/>
        </a:spcAft>
        <a:buClr>
          <a:schemeClr val="tx2"/>
        </a:buClr>
        <a:buFont typeface="Arial" pitchFamily="34" charset="0"/>
        <a:buChar char=" "/>
        <a:defRPr sz="2200" b="1">
          <a:solidFill>
            <a:srgbClr val="404040"/>
          </a:solidFill>
          <a:latin typeface="+mn-lt"/>
          <a:ea typeface="+mn-ea"/>
          <a:cs typeface="+mn-cs"/>
        </a:defRPr>
      </a:lvl1pPr>
      <a:lvl2pPr marL="514350" indent="-285750" algn="l" rtl="0" eaLnBrk="0" fontAlgn="base" hangingPunct="0">
        <a:spcBef>
          <a:spcPct val="10000"/>
        </a:spcBef>
        <a:spcAft>
          <a:spcPct val="15000"/>
        </a:spcAft>
        <a:buClr>
          <a:schemeClr val="folHlink"/>
        </a:buClr>
        <a:buSzPct val="75000"/>
        <a:buFont typeface="Wingdings 3" pitchFamily="18" charset="2"/>
        <a:buBlip>
          <a:blip r:embed="rId10"/>
        </a:buBlip>
        <a:defRPr sz="2000">
          <a:solidFill>
            <a:schemeClr val="tx1"/>
          </a:solidFill>
          <a:latin typeface="+mn-lt"/>
          <a:cs typeface="+mn-cs"/>
        </a:defRPr>
      </a:lvl2pPr>
      <a:lvl3pPr marL="857250" indent="-228600" algn="l" rtl="0" eaLnBrk="0" fontAlgn="base" hangingPunct="0">
        <a:spcBef>
          <a:spcPct val="10000"/>
        </a:spcBef>
        <a:spcAft>
          <a:spcPct val="15000"/>
        </a:spcAft>
        <a:buClr>
          <a:schemeClr val="accent1"/>
        </a:buClr>
        <a:buSzPct val="80000"/>
        <a:buFont typeface="Wingdings" pitchFamily="2" charset="2"/>
        <a:buBlip>
          <a:blip r:embed="rId11"/>
        </a:buBlip>
        <a:defRPr>
          <a:solidFill>
            <a:schemeClr val="tx1"/>
          </a:solidFill>
          <a:latin typeface="+mn-lt"/>
          <a:cs typeface="+mn-cs"/>
        </a:defRPr>
      </a:lvl3pPr>
      <a:lvl4pPr marL="1200150" indent="-228600" algn="l" rtl="0" eaLnBrk="0" fontAlgn="base" hangingPunct="0">
        <a:spcBef>
          <a:spcPct val="10000"/>
        </a:spcBef>
        <a:spcAft>
          <a:spcPct val="15000"/>
        </a:spcAft>
        <a:buClr>
          <a:schemeClr val="tx2"/>
        </a:buClr>
        <a:buSzPct val="65000"/>
        <a:buFont typeface="Wingdings" pitchFamily="2" charset="2"/>
        <a:buChar char="p"/>
        <a:defRPr>
          <a:solidFill>
            <a:schemeClr val="tx1"/>
          </a:solidFill>
          <a:latin typeface="+mn-lt"/>
          <a:cs typeface="+mn-cs"/>
        </a:defRPr>
      </a:lvl4pPr>
      <a:lvl5pPr marL="1543050" indent="-228600" algn="l" rtl="0" eaLnBrk="0" fontAlgn="base" hangingPunct="0">
        <a:spcBef>
          <a:spcPct val="10000"/>
        </a:spcBef>
        <a:spcAft>
          <a:spcPct val="15000"/>
        </a:spcAft>
        <a:buClr>
          <a:schemeClr val="tx2"/>
        </a:buClr>
        <a:buSzPct val="65000"/>
        <a:buFont typeface="Wingdings" pitchFamily="2" charset="2"/>
        <a:buChar char="p"/>
        <a:defRPr>
          <a:solidFill>
            <a:schemeClr val="tx1"/>
          </a:solidFill>
          <a:latin typeface="+mn-lt"/>
          <a:cs typeface="+mn-cs"/>
        </a:defRPr>
      </a:lvl5pPr>
      <a:lvl6pPr marL="2000250" indent="-228600" algn="l" rtl="0" fontAlgn="base">
        <a:spcBef>
          <a:spcPct val="10000"/>
        </a:spcBef>
        <a:spcAft>
          <a:spcPct val="15000"/>
        </a:spcAft>
        <a:buClr>
          <a:schemeClr val="tx2"/>
        </a:buClr>
        <a:buSzPct val="65000"/>
        <a:buFont typeface="Wingdings" pitchFamily="2" charset="2"/>
        <a:buChar char="p"/>
        <a:defRPr>
          <a:solidFill>
            <a:schemeClr val="tx1"/>
          </a:solidFill>
          <a:latin typeface="+mn-lt"/>
          <a:cs typeface="+mn-cs"/>
        </a:defRPr>
      </a:lvl6pPr>
      <a:lvl7pPr marL="2457450" indent="-228600" algn="l" rtl="0" fontAlgn="base">
        <a:spcBef>
          <a:spcPct val="10000"/>
        </a:spcBef>
        <a:spcAft>
          <a:spcPct val="15000"/>
        </a:spcAft>
        <a:buClr>
          <a:schemeClr val="tx2"/>
        </a:buClr>
        <a:buSzPct val="65000"/>
        <a:buFont typeface="Wingdings" pitchFamily="2" charset="2"/>
        <a:buChar char="p"/>
        <a:defRPr>
          <a:solidFill>
            <a:schemeClr val="tx1"/>
          </a:solidFill>
          <a:latin typeface="+mn-lt"/>
          <a:cs typeface="+mn-cs"/>
        </a:defRPr>
      </a:lvl7pPr>
      <a:lvl8pPr marL="2914650" indent="-228600" algn="l" rtl="0" fontAlgn="base">
        <a:spcBef>
          <a:spcPct val="10000"/>
        </a:spcBef>
        <a:spcAft>
          <a:spcPct val="15000"/>
        </a:spcAft>
        <a:buClr>
          <a:schemeClr val="tx2"/>
        </a:buClr>
        <a:buSzPct val="65000"/>
        <a:buFont typeface="Wingdings" pitchFamily="2" charset="2"/>
        <a:buChar char="p"/>
        <a:defRPr>
          <a:solidFill>
            <a:schemeClr val="tx1"/>
          </a:solidFill>
          <a:latin typeface="+mn-lt"/>
          <a:cs typeface="+mn-cs"/>
        </a:defRPr>
      </a:lvl8pPr>
      <a:lvl9pPr marL="3371850" indent="-228600" algn="l" rtl="0" fontAlgn="base">
        <a:spcBef>
          <a:spcPct val="10000"/>
        </a:spcBef>
        <a:spcAft>
          <a:spcPct val="15000"/>
        </a:spcAft>
        <a:buClr>
          <a:schemeClr val="tx2"/>
        </a:buClr>
        <a:buSzPct val="65000"/>
        <a:buFont typeface="Wingdings" pitchFamily="2" charset="2"/>
        <a:buChar char="p"/>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39763" y="608013"/>
            <a:ext cx="3951287" cy="376237"/>
          </a:xfrm>
          <a:prstGeom prst="rect">
            <a:avLst/>
          </a:prstGeom>
          <a:solidFill>
            <a:schemeClr val="bg1"/>
          </a:solidFill>
          <a:ln w="9525">
            <a:noFill/>
            <a:miter lim="800000"/>
            <a:headEnd/>
            <a:tailEnd/>
          </a:ln>
        </p:spPr>
        <p:txBody>
          <a:bodyPr vert="horz" wrap="none" lIns="45720" tIns="45720" rIns="45720" bIns="45720" numCol="1" anchor="ctr" anchorCtr="0" compatLnSpc="1">
            <a:prstTxWarp prst="textNoShape">
              <a:avLst/>
            </a:prstTxWarp>
            <a:spAutoFit/>
          </a:bodyPr>
          <a:lstStyle/>
          <a:p>
            <a:pPr lvl="0"/>
            <a:r>
              <a:rPr lang="en-US" smtClean="0"/>
              <a:t>Click to edit Master title style</a:t>
            </a:r>
          </a:p>
        </p:txBody>
      </p:sp>
      <p:sp>
        <p:nvSpPr>
          <p:cNvPr id="9219" name="Rectangle 3"/>
          <p:cNvSpPr>
            <a:spLocks noGrp="1" noChangeArrowheads="1"/>
          </p:cNvSpPr>
          <p:nvPr>
            <p:ph type="body" idx="1"/>
          </p:nvPr>
        </p:nvSpPr>
        <p:spPr bwMode="auto">
          <a:xfrm>
            <a:off x="639763" y="1284288"/>
            <a:ext cx="7569200" cy="4506912"/>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100" name="Text Box 4"/>
          <p:cNvSpPr txBox="1">
            <a:spLocks noChangeArrowheads="1"/>
          </p:cNvSpPr>
          <p:nvPr userDrawn="1"/>
        </p:nvSpPr>
        <p:spPr bwMode="auto">
          <a:xfrm>
            <a:off x="4356100" y="6127750"/>
            <a:ext cx="400050" cy="284163"/>
          </a:xfrm>
          <a:prstGeom prst="rect">
            <a:avLst/>
          </a:prstGeom>
          <a:noFill/>
          <a:ln w="9525" algn="ctr">
            <a:noFill/>
            <a:miter lim="800000"/>
            <a:headEnd/>
            <a:tailEnd/>
          </a:ln>
          <a:effectLst/>
        </p:spPr>
        <p:txBody>
          <a:bodyPr wrap="none">
            <a:spAutoFit/>
          </a:bodyPr>
          <a:lstStyle/>
          <a:p>
            <a:pPr algn="ctr">
              <a:lnSpc>
                <a:spcPct val="90000"/>
              </a:lnSpc>
              <a:defRPr/>
            </a:pPr>
            <a:fld id="{D8C47C81-DC31-42C1-A617-B0C31FA39425}" type="slidenum">
              <a:rPr lang="en-US" sz="1400" b="1">
                <a:solidFill>
                  <a:srgbClr val="FFFFFF"/>
                </a:solidFill>
                <a:latin typeface="Arial" charset="0"/>
                <a:cs typeface="Arial Unicode MS" charset="0"/>
              </a:rPr>
              <a:pPr algn="ctr">
                <a:lnSpc>
                  <a:spcPct val="90000"/>
                </a:lnSpc>
                <a:defRPr/>
              </a:pPr>
              <a:t>‹#›</a:t>
            </a:fld>
            <a:endParaRPr lang="en-US" sz="1400" b="1">
              <a:solidFill>
                <a:srgbClr val="FFFFFF"/>
              </a:solidFill>
              <a:latin typeface="Arial" charset="0"/>
              <a:cs typeface="Arial Unicode MS" charset="0"/>
            </a:endParaRPr>
          </a:p>
        </p:txBody>
      </p:sp>
      <p:sp>
        <p:nvSpPr>
          <p:cNvPr id="6149" name="Text Box 5"/>
          <p:cNvSpPr txBox="1">
            <a:spLocks noChangeArrowheads="1"/>
          </p:cNvSpPr>
          <p:nvPr userDrawn="1"/>
        </p:nvSpPr>
        <p:spPr bwMode="auto">
          <a:xfrm>
            <a:off x="7510463" y="6488113"/>
            <a:ext cx="1524000" cy="244475"/>
          </a:xfrm>
          <a:prstGeom prst="rect">
            <a:avLst/>
          </a:prstGeom>
          <a:noFill/>
          <a:ln w="9525">
            <a:noFill/>
            <a:miter lim="800000"/>
            <a:headEnd/>
            <a:tailEnd/>
          </a:ln>
          <a:effectLst/>
        </p:spPr>
        <p:txBody>
          <a:bodyPr>
            <a:spAutoFit/>
          </a:bodyPr>
          <a:lstStyle/>
          <a:p>
            <a:pPr algn="r">
              <a:spcBef>
                <a:spcPct val="50000"/>
              </a:spcBef>
              <a:defRPr/>
            </a:pPr>
            <a:r>
              <a:rPr lang="en-US" sz="1000">
                <a:solidFill>
                  <a:srgbClr val="000000"/>
                </a:solidFill>
                <a:cs typeface="Arial"/>
              </a:rPr>
              <a:t>VMware Confidential</a:t>
            </a:r>
          </a:p>
        </p:txBody>
      </p:sp>
    </p:spTree>
  </p:cSld>
  <p:clrMap bg1="lt1" tx1="dk1" bg2="lt2" tx2="dk2" accent1="accent1" accent2="accent2" accent3="accent3" accent4="accent4" accent5="accent5" accent6="accent6" hlink="hlink" folHlink="folHlink"/>
  <p:sldLayoutIdLst>
    <p:sldLayoutId id="2147486954" r:id="rId1"/>
    <p:sldLayoutId id="2147486955" r:id="rId2"/>
    <p:sldLayoutId id="2147486956" r:id="rId3"/>
    <p:sldLayoutId id="2147486957" r:id="rId4"/>
    <p:sldLayoutId id="2147486958" r:id="rId5"/>
    <p:sldLayoutId id="2147486959" r:id="rId6"/>
    <p:sldLayoutId id="2147486960" r:id="rId7"/>
    <p:sldLayoutId id="2147486961" r:id="rId8"/>
    <p:sldLayoutId id="2147486962" r:id="rId9"/>
    <p:sldLayoutId id="2147486963" r:id="rId10"/>
    <p:sldLayoutId id="2147486964" r:id="rId11"/>
  </p:sldLayoutIdLst>
  <p:transition>
    <p:strips dir="rd"/>
  </p:transition>
  <p:hf sldNum="0" hdr="0" dt="0"/>
  <p:txStyles>
    <p:titleStyle>
      <a:lvl1pPr algn="l" rtl="0" eaLnBrk="0" fontAlgn="base" hangingPunct="0">
        <a:lnSpc>
          <a:spcPct val="85000"/>
        </a:lnSpc>
        <a:spcBef>
          <a:spcPct val="0"/>
        </a:spcBef>
        <a:spcAft>
          <a:spcPct val="0"/>
        </a:spcAft>
        <a:defRPr sz="2200" b="1">
          <a:solidFill>
            <a:schemeClr val="accent1"/>
          </a:solidFill>
          <a:latin typeface="+mj-lt"/>
          <a:ea typeface="+mj-ea"/>
          <a:cs typeface="+mj-cs"/>
        </a:defRPr>
      </a:lvl1pPr>
      <a:lvl2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2pPr>
      <a:lvl3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3pPr>
      <a:lvl4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4pPr>
      <a:lvl5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5pPr>
      <a:lvl6pPr marL="457200" algn="l" rtl="0" fontAlgn="base">
        <a:lnSpc>
          <a:spcPct val="85000"/>
        </a:lnSpc>
        <a:spcBef>
          <a:spcPct val="0"/>
        </a:spcBef>
        <a:spcAft>
          <a:spcPct val="0"/>
        </a:spcAft>
        <a:defRPr sz="2200" b="1">
          <a:solidFill>
            <a:schemeClr val="accent1"/>
          </a:solidFill>
          <a:latin typeface="Arial" pitchFamily="34" charset="0"/>
          <a:cs typeface="Arial" pitchFamily="34" charset="0"/>
        </a:defRPr>
      </a:lvl6pPr>
      <a:lvl7pPr marL="914400" algn="l" rtl="0" fontAlgn="base">
        <a:lnSpc>
          <a:spcPct val="85000"/>
        </a:lnSpc>
        <a:spcBef>
          <a:spcPct val="0"/>
        </a:spcBef>
        <a:spcAft>
          <a:spcPct val="0"/>
        </a:spcAft>
        <a:defRPr sz="2200" b="1">
          <a:solidFill>
            <a:schemeClr val="accent1"/>
          </a:solidFill>
          <a:latin typeface="Arial" pitchFamily="34" charset="0"/>
          <a:cs typeface="Arial" pitchFamily="34" charset="0"/>
        </a:defRPr>
      </a:lvl7pPr>
      <a:lvl8pPr marL="1371600" algn="l" rtl="0" fontAlgn="base">
        <a:lnSpc>
          <a:spcPct val="85000"/>
        </a:lnSpc>
        <a:spcBef>
          <a:spcPct val="0"/>
        </a:spcBef>
        <a:spcAft>
          <a:spcPct val="0"/>
        </a:spcAft>
        <a:defRPr sz="2200" b="1">
          <a:solidFill>
            <a:schemeClr val="accent1"/>
          </a:solidFill>
          <a:latin typeface="Arial" pitchFamily="34" charset="0"/>
          <a:cs typeface="Arial" pitchFamily="34" charset="0"/>
        </a:defRPr>
      </a:lvl8pPr>
      <a:lvl9pPr marL="1828800" algn="l" rtl="0" fontAlgn="base">
        <a:lnSpc>
          <a:spcPct val="85000"/>
        </a:lnSpc>
        <a:spcBef>
          <a:spcPct val="0"/>
        </a:spcBef>
        <a:spcAft>
          <a:spcPct val="0"/>
        </a:spcAft>
        <a:defRPr sz="2200" b="1">
          <a:solidFill>
            <a:schemeClr val="accent1"/>
          </a:solidFill>
          <a:latin typeface="Arial" pitchFamily="34" charset="0"/>
          <a:cs typeface="Arial" pitchFamily="34" charset="0"/>
        </a:defRPr>
      </a:lvl9pPr>
    </p:titleStyle>
    <p:bodyStyle>
      <a:lvl1pPr marL="282575" indent="-282575" algn="l" rtl="0" eaLnBrk="0" fontAlgn="base" hangingPunct="0">
        <a:spcBef>
          <a:spcPct val="0"/>
        </a:spcBef>
        <a:spcAft>
          <a:spcPct val="40000"/>
        </a:spcAft>
        <a:buClr>
          <a:schemeClr val="accent1"/>
        </a:buClr>
        <a:buSzPct val="75000"/>
        <a:buFont typeface="Wingdings" pitchFamily="2" charset="2"/>
        <a:buBlip>
          <a:blip r:embed="rId14"/>
        </a:buBlip>
        <a:defRPr sz="2400" b="1">
          <a:solidFill>
            <a:schemeClr val="tx1"/>
          </a:solidFill>
          <a:latin typeface="+mn-lt"/>
          <a:ea typeface="+mn-ea"/>
          <a:cs typeface="+mn-cs"/>
        </a:defRPr>
      </a:lvl1pPr>
      <a:lvl2pPr marL="631825" indent="-234950" algn="l" rtl="0" eaLnBrk="0" fontAlgn="base" hangingPunct="0">
        <a:spcBef>
          <a:spcPct val="0"/>
        </a:spcBef>
        <a:spcAft>
          <a:spcPct val="40000"/>
        </a:spcAft>
        <a:buClr>
          <a:schemeClr val="accent1"/>
        </a:buClr>
        <a:buSzPct val="75000"/>
        <a:buFont typeface="Wingdings" pitchFamily="2" charset="2"/>
        <a:buBlip>
          <a:blip r:embed="rId14"/>
        </a:buBlip>
        <a:defRPr sz="2000">
          <a:solidFill>
            <a:schemeClr val="tx1"/>
          </a:solidFill>
          <a:latin typeface="+mn-lt"/>
          <a:cs typeface="+mn-cs"/>
        </a:defRPr>
      </a:lvl2pPr>
      <a:lvl3pPr marL="1084263" indent="-280988" algn="l" rtl="0" eaLnBrk="0" fontAlgn="base" hangingPunct="0">
        <a:spcBef>
          <a:spcPct val="0"/>
        </a:spcBef>
        <a:spcAft>
          <a:spcPct val="40000"/>
        </a:spcAft>
        <a:buClr>
          <a:schemeClr val="accent1"/>
        </a:buClr>
        <a:buSzPct val="75000"/>
        <a:buFont typeface="Wingdings" pitchFamily="2" charset="2"/>
        <a:buBlip>
          <a:blip r:embed="rId14"/>
        </a:buBlip>
        <a:defRPr>
          <a:solidFill>
            <a:schemeClr val="tx1"/>
          </a:solidFill>
          <a:latin typeface="+mn-lt"/>
          <a:cs typeface="+mn-cs"/>
        </a:defRPr>
      </a:lvl3pPr>
      <a:lvl4pPr marL="1377950" indent="-179388" algn="l" rtl="0" eaLnBrk="0" fontAlgn="base" hangingPunct="0">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4pPr>
      <a:lvl5pPr marL="1492250" indent="336550" algn="l" rtl="0" eaLnBrk="0" fontAlgn="base" hangingPunct="0">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5pPr>
      <a:lvl6pPr marL="19494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6pPr>
      <a:lvl7pPr marL="24066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7pPr>
      <a:lvl8pPr marL="28638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8pPr>
      <a:lvl9pPr marL="33210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639763" y="608013"/>
            <a:ext cx="3951287" cy="376237"/>
          </a:xfrm>
          <a:prstGeom prst="rect">
            <a:avLst/>
          </a:prstGeom>
          <a:solidFill>
            <a:schemeClr val="bg1"/>
          </a:solidFill>
          <a:ln w="9525">
            <a:noFill/>
            <a:miter lim="800000"/>
            <a:headEnd/>
            <a:tailEnd/>
          </a:ln>
        </p:spPr>
        <p:txBody>
          <a:bodyPr vert="horz" wrap="none" lIns="45720" tIns="45720" rIns="45720" bIns="45720" numCol="1" anchor="ctr" anchorCtr="0" compatLnSpc="1">
            <a:prstTxWarp prst="textNoShape">
              <a:avLst/>
            </a:prstTxWarp>
            <a:spAutoFit/>
          </a:bodyPr>
          <a:lstStyle/>
          <a:p>
            <a:pPr lvl="0"/>
            <a:r>
              <a:rPr lang="en-US" smtClean="0"/>
              <a:t>Click to edit Master title style</a:t>
            </a:r>
          </a:p>
        </p:txBody>
      </p:sp>
      <p:sp>
        <p:nvSpPr>
          <p:cNvPr id="10243" name="Rectangle 3"/>
          <p:cNvSpPr>
            <a:spLocks noGrp="1" noChangeArrowheads="1"/>
          </p:cNvSpPr>
          <p:nvPr>
            <p:ph type="body" idx="1"/>
          </p:nvPr>
        </p:nvSpPr>
        <p:spPr bwMode="auto">
          <a:xfrm>
            <a:off x="639763" y="1284288"/>
            <a:ext cx="7569200" cy="4506912"/>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100" name="Text Box 4"/>
          <p:cNvSpPr txBox="1">
            <a:spLocks noChangeArrowheads="1"/>
          </p:cNvSpPr>
          <p:nvPr userDrawn="1"/>
        </p:nvSpPr>
        <p:spPr bwMode="auto">
          <a:xfrm>
            <a:off x="4356100" y="6127750"/>
            <a:ext cx="400050" cy="284163"/>
          </a:xfrm>
          <a:prstGeom prst="rect">
            <a:avLst/>
          </a:prstGeom>
          <a:noFill/>
          <a:ln w="9525" algn="ctr">
            <a:noFill/>
            <a:miter lim="800000"/>
            <a:headEnd/>
            <a:tailEnd/>
          </a:ln>
          <a:effectLst/>
        </p:spPr>
        <p:txBody>
          <a:bodyPr wrap="none">
            <a:spAutoFit/>
          </a:bodyPr>
          <a:lstStyle/>
          <a:p>
            <a:pPr algn="ctr">
              <a:lnSpc>
                <a:spcPct val="90000"/>
              </a:lnSpc>
              <a:defRPr/>
            </a:pPr>
            <a:fld id="{2C8D834E-FC21-48FE-93F1-18184F97AE30}" type="slidenum">
              <a:rPr lang="en-US" sz="1400" b="1">
                <a:solidFill>
                  <a:srgbClr val="FFFFFF"/>
                </a:solidFill>
                <a:latin typeface="Arial" charset="0"/>
                <a:cs typeface="Arial Unicode MS" charset="0"/>
              </a:rPr>
              <a:pPr algn="ctr">
                <a:lnSpc>
                  <a:spcPct val="90000"/>
                </a:lnSpc>
                <a:defRPr/>
              </a:pPr>
              <a:t>‹#›</a:t>
            </a:fld>
            <a:endParaRPr lang="en-US" sz="1400" b="1">
              <a:solidFill>
                <a:srgbClr val="FFFFFF"/>
              </a:solidFill>
              <a:latin typeface="Arial" charset="0"/>
              <a:cs typeface="Arial Unicode MS" charset="0"/>
            </a:endParaRPr>
          </a:p>
        </p:txBody>
      </p:sp>
      <p:sp>
        <p:nvSpPr>
          <p:cNvPr id="6149" name="Text Box 5"/>
          <p:cNvSpPr txBox="1">
            <a:spLocks noChangeArrowheads="1"/>
          </p:cNvSpPr>
          <p:nvPr userDrawn="1"/>
        </p:nvSpPr>
        <p:spPr bwMode="auto">
          <a:xfrm>
            <a:off x="7510463" y="6488113"/>
            <a:ext cx="1524000" cy="244475"/>
          </a:xfrm>
          <a:prstGeom prst="rect">
            <a:avLst/>
          </a:prstGeom>
          <a:noFill/>
          <a:ln w="9525">
            <a:noFill/>
            <a:miter lim="800000"/>
            <a:headEnd/>
            <a:tailEnd/>
          </a:ln>
          <a:effectLst/>
        </p:spPr>
        <p:txBody>
          <a:bodyPr>
            <a:spAutoFit/>
          </a:bodyPr>
          <a:lstStyle/>
          <a:p>
            <a:pPr algn="r">
              <a:spcBef>
                <a:spcPct val="50000"/>
              </a:spcBef>
              <a:defRPr/>
            </a:pPr>
            <a:r>
              <a:rPr lang="en-US" sz="1000">
                <a:solidFill>
                  <a:srgbClr val="000000"/>
                </a:solidFill>
                <a:cs typeface="Arial"/>
              </a:rPr>
              <a:t>VMware Confidential</a:t>
            </a:r>
          </a:p>
        </p:txBody>
      </p:sp>
    </p:spTree>
  </p:cSld>
  <p:clrMap bg1="lt1" tx1="dk1" bg2="lt2" tx2="dk2" accent1="accent1" accent2="accent2" accent3="accent3" accent4="accent4" accent5="accent5" accent6="accent6" hlink="hlink" folHlink="folHlink"/>
  <p:sldLayoutIdLst>
    <p:sldLayoutId id="2147486965" r:id="rId1"/>
    <p:sldLayoutId id="2147486966" r:id="rId2"/>
    <p:sldLayoutId id="2147486967" r:id="rId3"/>
    <p:sldLayoutId id="2147486968" r:id="rId4"/>
    <p:sldLayoutId id="2147486969" r:id="rId5"/>
    <p:sldLayoutId id="2147486970" r:id="rId6"/>
    <p:sldLayoutId id="2147486971" r:id="rId7"/>
    <p:sldLayoutId id="2147486972" r:id="rId8"/>
    <p:sldLayoutId id="2147486973" r:id="rId9"/>
    <p:sldLayoutId id="2147486974" r:id="rId10"/>
    <p:sldLayoutId id="2147486975" r:id="rId11"/>
  </p:sldLayoutIdLst>
  <p:transition>
    <p:strips dir="rd"/>
  </p:transition>
  <p:hf sldNum="0" hdr="0" dt="0"/>
  <p:txStyles>
    <p:titleStyle>
      <a:lvl1pPr algn="l" rtl="0" eaLnBrk="0" fontAlgn="base" hangingPunct="0">
        <a:lnSpc>
          <a:spcPct val="85000"/>
        </a:lnSpc>
        <a:spcBef>
          <a:spcPct val="0"/>
        </a:spcBef>
        <a:spcAft>
          <a:spcPct val="0"/>
        </a:spcAft>
        <a:defRPr sz="2200" b="1">
          <a:solidFill>
            <a:schemeClr val="accent1"/>
          </a:solidFill>
          <a:latin typeface="+mj-lt"/>
          <a:ea typeface="+mj-ea"/>
          <a:cs typeface="+mj-cs"/>
        </a:defRPr>
      </a:lvl1pPr>
      <a:lvl2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2pPr>
      <a:lvl3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3pPr>
      <a:lvl4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4pPr>
      <a:lvl5pPr algn="l" rtl="0" eaLnBrk="0" fontAlgn="base" hangingPunct="0">
        <a:lnSpc>
          <a:spcPct val="85000"/>
        </a:lnSpc>
        <a:spcBef>
          <a:spcPct val="0"/>
        </a:spcBef>
        <a:spcAft>
          <a:spcPct val="0"/>
        </a:spcAft>
        <a:defRPr sz="2200" b="1">
          <a:solidFill>
            <a:schemeClr val="accent1"/>
          </a:solidFill>
          <a:latin typeface="Arial" pitchFamily="34" charset="0"/>
          <a:cs typeface="Arial" pitchFamily="34" charset="0"/>
        </a:defRPr>
      </a:lvl5pPr>
      <a:lvl6pPr marL="457200" algn="l" rtl="0" fontAlgn="base">
        <a:lnSpc>
          <a:spcPct val="85000"/>
        </a:lnSpc>
        <a:spcBef>
          <a:spcPct val="0"/>
        </a:spcBef>
        <a:spcAft>
          <a:spcPct val="0"/>
        </a:spcAft>
        <a:defRPr sz="2200" b="1">
          <a:solidFill>
            <a:schemeClr val="accent1"/>
          </a:solidFill>
          <a:latin typeface="Arial" pitchFamily="34" charset="0"/>
          <a:cs typeface="Arial" pitchFamily="34" charset="0"/>
        </a:defRPr>
      </a:lvl6pPr>
      <a:lvl7pPr marL="914400" algn="l" rtl="0" fontAlgn="base">
        <a:lnSpc>
          <a:spcPct val="85000"/>
        </a:lnSpc>
        <a:spcBef>
          <a:spcPct val="0"/>
        </a:spcBef>
        <a:spcAft>
          <a:spcPct val="0"/>
        </a:spcAft>
        <a:defRPr sz="2200" b="1">
          <a:solidFill>
            <a:schemeClr val="accent1"/>
          </a:solidFill>
          <a:latin typeface="Arial" pitchFamily="34" charset="0"/>
          <a:cs typeface="Arial" pitchFamily="34" charset="0"/>
        </a:defRPr>
      </a:lvl7pPr>
      <a:lvl8pPr marL="1371600" algn="l" rtl="0" fontAlgn="base">
        <a:lnSpc>
          <a:spcPct val="85000"/>
        </a:lnSpc>
        <a:spcBef>
          <a:spcPct val="0"/>
        </a:spcBef>
        <a:spcAft>
          <a:spcPct val="0"/>
        </a:spcAft>
        <a:defRPr sz="2200" b="1">
          <a:solidFill>
            <a:schemeClr val="accent1"/>
          </a:solidFill>
          <a:latin typeface="Arial" pitchFamily="34" charset="0"/>
          <a:cs typeface="Arial" pitchFamily="34" charset="0"/>
        </a:defRPr>
      </a:lvl8pPr>
      <a:lvl9pPr marL="1828800" algn="l" rtl="0" fontAlgn="base">
        <a:lnSpc>
          <a:spcPct val="85000"/>
        </a:lnSpc>
        <a:spcBef>
          <a:spcPct val="0"/>
        </a:spcBef>
        <a:spcAft>
          <a:spcPct val="0"/>
        </a:spcAft>
        <a:defRPr sz="2200" b="1">
          <a:solidFill>
            <a:schemeClr val="accent1"/>
          </a:solidFill>
          <a:latin typeface="Arial" pitchFamily="34" charset="0"/>
          <a:cs typeface="Arial" pitchFamily="34" charset="0"/>
        </a:defRPr>
      </a:lvl9pPr>
    </p:titleStyle>
    <p:bodyStyle>
      <a:lvl1pPr marL="282575" indent="-282575" algn="l" rtl="0" eaLnBrk="0" fontAlgn="base" hangingPunct="0">
        <a:spcBef>
          <a:spcPct val="0"/>
        </a:spcBef>
        <a:spcAft>
          <a:spcPct val="40000"/>
        </a:spcAft>
        <a:buClr>
          <a:schemeClr val="accent1"/>
        </a:buClr>
        <a:buSzPct val="75000"/>
        <a:buFont typeface="Wingdings" pitchFamily="2" charset="2"/>
        <a:buBlip>
          <a:blip r:embed="rId14"/>
        </a:buBlip>
        <a:defRPr sz="2400" b="1">
          <a:solidFill>
            <a:schemeClr val="tx1"/>
          </a:solidFill>
          <a:latin typeface="+mn-lt"/>
          <a:ea typeface="+mn-ea"/>
          <a:cs typeface="+mn-cs"/>
        </a:defRPr>
      </a:lvl1pPr>
      <a:lvl2pPr marL="631825" indent="-234950" algn="l" rtl="0" eaLnBrk="0" fontAlgn="base" hangingPunct="0">
        <a:spcBef>
          <a:spcPct val="0"/>
        </a:spcBef>
        <a:spcAft>
          <a:spcPct val="40000"/>
        </a:spcAft>
        <a:buClr>
          <a:schemeClr val="accent1"/>
        </a:buClr>
        <a:buSzPct val="75000"/>
        <a:buFont typeface="Wingdings" pitchFamily="2" charset="2"/>
        <a:buBlip>
          <a:blip r:embed="rId14"/>
        </a:buBlip>
        <a:defRPr sz="2000">
          <a:solidFill>
            <a:schemeClr val="tx1"/>
          </a:solidFill>
          <a:latin typeface="+mn-lt"/>
          <a:cs typeface="+mn-cs"/>
        </a:defRPr>
      </a:lvl2pPr>
      <a:lvl3pPr marL="1084263" indent="-280988" algn="l" rtl="0" eaLnBrk="0" fontAlgn="base" hangingPunct="0">
        <a:spcBef>
          <a:spcPct val="0"/>
        </a:spcBef>
        <a:spcAft>
          <a:spcPct val="40000"/>
        </a:spcAft>
        <a:buClr>
          <a:schemeClr val="accent1"/>
        </a:buClr>
        <a:buSzPct val="75000"/>
        <a:buFont typeface="Wingdings" pitchFamily="2" charset="2"/>
        <a:buBlip>
          <a:blip r:embed="rId14"/>
        </a:buBlip>
        <a:defRPr>
          <a:solidFill>
            <a:schemeClr val="tx1"/>
          </a:solidFill>
          <a:latin typeface="+mn-lt"/>
          <a:cs typeface="+mn-cs"/>
        </a:defRPr>
      </a:lvl3pPr>
      <a:lvl4pPr marL="1377950" indent="-179388" algn="l" rtl="0" eaLnBrk="0" fontAlgn="base" hangingPunct="0">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4pPr>
      <a:lvl5pPr marL="1492250" indent="336550" algn="l" rtl="0" eaLnBrk="0" fontAlgn="base" hangingPunct="0">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5pPr>
      <a:lvl6pPr marL="19494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6pPr>
      <a:lvl7pPr marL="24066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7pPr>
      <a:lvl8pPr marL="28638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8pPr>
      <a:lvl9pPr marL="3321050" algn="l" rtl="0" fontAlgn="base">
        <a:spcBef>
          <a:spcPct val="0"/>
        </a:spcBef>
        <a:spcAft>
          <a:spcPct val="40000"/>
        </a:spcAft>
        <a:buClr>
          <a:schemeClr val="accent1"/>
        </a:buClr>
        <a:buSzPct val="75000"/>
        <a:buFont typeface="Wingdings" pitchFamily="2" charset="2"/>
        <a:buBlip>
          <a:blip r:embed="rId14"/>
        </a:buBlip>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981075" y="595313"/>
            <a:ext cx="4291013" cy="403225"/>
          </a:xfrm>
          <a:prstGeom prst="rect">
            <a:avLst/>
          </a:prstGeom>
          <a:solidFill>
            <a:schemeClr val="bg1"/>
          </a:solidFill>
          <a:ln w="9525">
            <a:noFill/>
            <a:miter lim="800000"/>
            <a:headEnd/>
            <a:tailEnd/>
          </a:ln>
        </p:spPr>
        <p:txBody>
          <a:bodyPr vert="horz" wrap="none" lIns="45720" tIns="45720" rIns="45720" bIns="45720" numCol="1" anchor="ctr" anchorCtr="0" compatLnSpc="1">
            <a:prstTxWarp prst="textNoShape">
              <a:avLst/>
            </a:prstTxWarp>
            <a:spAutoFit/>
          </a:bodyPr>
          <a:lstStyle/>
          <a:p>
            <a:pPr lvl="0"/>
            <a:r>
              <a:rPr lang="en-US" smtClean="0"/>
              <a:t>Click to edit Master title style</a:t>
            </a:r>
          </a:p>
        </p:txBody>
      </p:sp>
      <p:sp>
        <p:nvSpPr>
          <p:cNvPr id="11267" name="Rectangle 3"/>
          <p:cNvSpPr>
            <a:spLocks noGrp="1" noChangeArrowheads="1"/>
          </p:cNvSpPr>
          <p:nvPr>
            <p:ph type="body" idx="1"/>
          </p:nvPr>
        </p:nvSpPr>
        <p:spPr bwMode="auto">
          <a:xfrm>
            <a:off x="938213" y="1295400"/>
            <a:ext cx="7748587"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5" name="Rectangle 21"/>
          <p:cNvSpPr>
            <a:spLocks noGrp="1" noChangeArrowheads="1"/>
          </p:cNvSpPr>
          <p:nvPr>
            <p:ph type="sldNum" sz="quarter" idx="4"/>
          </p:nvPr>
        </p:nvSpPr>
        <p:spPr bwMode="auto">
          <a:xfrm>
            <a:off x="3505200" y="62293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fld id="{8BA5CFE2-CE48-4447-9412-3D8B10E382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976" r:id="rId1"/>
    <p:sldLayoutId id="2147486977" r:id="rId2"/>
    <p:sldLayoutId id="2147486978" r:id="rId3"/>
    <p:sldLayoutId id="2147486979" r:id="rId4"/>
    <p:sldLayoutId id="2147486980" r:id="rId5"/>
    <p:sldLayoutId id="2147486981" r:id="rId6"/>
    <p:sldLayoutId id="2147486982" r:id="rId7"/>
    <p:sldLayoutId id="2147486983" r:id="rId8"/>
    <p:sldLayoutId id="2147486984" r:id="rId9"/>
    <p:sldLayoutId id="2147486985" r:id="rId10"/>
    <p:sldLayoutId id="2147486986" r:id="rId11"/>
    <p:sldLayoutId id="2147486987" r:id="rId12"/>
    <p:sldLayoutId id="2147486988" r:id="rId13"/>
  </p:sldLayoutIdLst>
  <p:transition>
    <p:strips dir="rd"/>
  </p:transition>
  <p:hf sldNum="0" hdr="0" dt="0"/>
  <p:txStyles>
    <p:titleStyle>
      <a:lvl1pPr algn="l" rtl="0" eaLnBrk="0" fontAlgn="base" hangingPunct="0">
        <a:lnSpc>
          <a:spcPct val="85000"/>
        </a:lnSpc>
        <a:spcBef>
          <a:spcPct val="0"/>
        </a:spcBef>
        <a:spcAft>
          <a:spcPct val="0"/>
        </a:spcAft>
        <a:defRPr sz="2400" b="1">
          <a:solidFill>
            <a:schemeClr val="accent1"/>
          </a:solidFill>
          <a:latin typeface="+mj-lt"/>
          <a:ea typeface="+mj-ea"/>
          <a:cs typeface="+mj-cs"/>
        </a:defRPr>
      </a:lvl1pPr>
      <a:lvl2pPr algn="l" rtl="0" eaLnBrk="0" fontAlgn="base" hangingPunct="0">
        <a:lnSpc>
          <a:spcPct val="85000"/>
        </a:lnSpc>
        <a:spcBef>
          <a:spcPct val="0"/>
        </a:spcBef>
        <a:spcAft>
          <a:spcPct val="0"/>
        </a:spcAft>
        <a:defRPr sz="2400" b="1">
          <a:solidFill>
            <a:schemeClr val="accent1"/>
          </a:solidFill>
          <a:latin typeface="Arial" pitchFamily="34" charset="0"/>
          <a:cs typeface="Arial" pitchFamily="34" charset="0"/>
        </a:defRPr>
      </a:lvl2pPr>
      <a:lvl3pPr algn="l" rtl="0" eaLnBrk="0" fontAlgn="base" hangingPunct="0">
        <a:lnSpc>
          <a:spcPct val="85000"/>
        </a:lnSpc>
        <a:spcBef>
          <a:spcPct val="0"/>
        </a:spcBef>
        <a:spcAft>
          <a:spcPct val="0"/>
        </a:spcAft>
        <a:defRPr sz="2400" b="1">
          <a:solidFill>
            <a:schemeClr val="accent1"/>
          </a:solidFill>
          <a:latin typeface="Arial" pitchFamily="34" charset="0"/>
          <a:cs typeface="Arial" pitchFamily="34" charset="0"/>
        </a:defRPr>
      </a:lvl3pPr>
      <a:lvl4pPr algn="l" rtl="0" eaLnBrk="0" fontAlgn="base" hangingPunct="0">
        <a:lnSpc>
          <a:spcPct val="85000"/>
        </a:lnSpc>
        <a:spcBef>
          <a:spcPct val="0"/>
        </a:spcBef>
        <a:spcAft>
          <a:spcPct val="0"/>
        </a:spcAft>
        <a:defRPr sz="2400" b="1">
          <a:solidFill>
            <a:schemeClr val="accent1"/>
          </a:solidFill>
          <a:latin typeface="Arial" pitchFamily="34" charset="0"/>
          <a:cs typeface="Arial" pitchFamily="34" charset="0"/>
        </a:defRPr>
      </a:lvl4pPr>
      <a:lvl5pPr algn="l" rtl="0" eaLnBrk="0" fontAlgn="base" hangingPunct="0">
        <a:lnSpc>
          <a:spcPct val="85000"/>
        </a:lnSpc>
        <a:spcBef>
          <a:spcPct val="0"/>
        </a:spcBef>
        <a:spcAft>
          <a:spcPct val="0"/>
        </a:spcAft>
        <a:defRPr sz="2400" b="1">
          <a:solidFill>
            <a:schemeClr val="accent1"/>
          </a:solidFill>
          <a:latin typeface="Arial" pitchFamily="34" charset="0"/>
          <a:cs typeface="Arial" pitchFamily="34" charset="0"/>
        </a:defRPr>
      </a:lvl5pPr>
      <a:lvl6pPr marL="457200" algn="l" rtl="0" fontAlgn="base">
        <a:lnSpc>
          <a:spcPct val="85000"/>
        </a:lnSpc>
        <a:spcBef>
          <a:spcPct val="0"/>
        </a:spcBef>
        <a:spcAft>
          <a:spcPct val="0"/>
        </a:spcAft>
        <a:defRPr sz="2400" b="1">
          <a:solidFill>
            <a:schemeClr val="accent1"/>
          </a:solidFill>
          <a:latin typeface="Arial" pitchFamily="34" charset="0"/>
          <a:cs typeface="Arial" pitchFamily="34" charset="0"/>
        </a:defRPr>
      </a:lvl6pPr>
      <a:lvl7pPr marL="914400" algn="l" rtl="0" fontAlgn="base">
        <a:lnSpc>
          <a:spcPct val="85000"/>
        </a:lnSpc>
        <a:spcBef>
          <a:spcPct val="0"/>
        </a:spcBef>
        <a:spcAft>
          <a:spcPct val="0"/>
        </a:spcAft>
        <a:defRPr sz="2400" b="1">
          <a:solidFill>
            <a:schemeClr val="accent1"/>
          </a:solidFill>
          <a:latin typeface="Arial" pitchFamily="34" charset="0"/>
          <a:cs typeface="Arial" pitchFamily="34" charset="0"/>
        </a:defRPr>
      </a:lvl7pPr>
      <a:lvl8pPr marL="1371600" algn="l" rtl="0" fontAlgn="base">
        <a:lnSpc>
          <a:spcPct val="85000"/>
        </a:lnSpc>
        <a:spcBef>
          <a:spcPct val="0"/>
        </a:spcBef>
        <a:spcAft>
          <a:spcPct val="0"/>
        </a:spcAft>
        <a:defRPr sz="2400" b="1">
          <a:solidFill>
            <a:schemeClr val="accent1"/>
          </a:solidFill>
          <a:latin typeface="Arial" pitchFamily="34" charset="0"/>
          <a:cs typeface="Arial" pitchFamily="34" charset="0"/>
        </a:defRPr>
      </a:lvl8pPr>
      <a:lvl9pPr marL="1828800" algn="l" rtl="0" fontAlgn="base">
        <a:lnSpc>
          <a:spcPct val="85000"/>
        </a:lnSpc>
        <a:spcBef>
          <a:spcPct val="0"/>
        </a:spcBef>
        <a:spcAft>
          <a:spcPct val="0"/>
        </a:spcAft>
        <a:defRPr sz="2400" b="1">
          <a:solidFill>
            <a:schemeClr val="accent1"/>
          </a:solidFill>
          <a:latin typeface="Arial" pitchFamily="34" charset="0"/>
          <a:cs typeface="Arial" pitchFamily="34" charset="0"/>
        </a:defRPr>
      </a:lvl9pPr>
    </p:titleStyle>
    <p:bodyStyle>
      <a:lvl1pPr marL="342900" indent="-342900" algn="l" rtl="0" eaLnBrk="0" fontAlgn="base" hangingPunct="0">
        <a:spcBef>
          <a:spcPct val="0"/>
        </a:spcBef>
        <a:spcAft>
          <a:spcPct val="40000"/>
        </a:spcAft>
        <a:buClr>
          <a:schemeClr val="tx2"/>
        </a:buClr>
        <a:buFont typeface="Wingdings 3" pitchFamily="18" charset="2"/>
        <a:defRPr sz="2200" b="1">
          <a:solidFill>
            <a:schemeClr val="tx2"/>
          </a:solidFill>
          <a:latin typeface="+mn-lt"/>
          <a:ea typeface="+mn-ea"/>
          <a:cs typeface="+mn-cs"/>
        </a:defRPr>
      </a:lvl1pPr>
      <a:lvl2pPr marL="300038" indent="-298450" algn="l" rtl="0" eaLnBrk="0" fontAlgn="base" hangingPunct="0">
        <a:spcBef>
          <a:spcPct val="0"/>
        </a:spcBef>
        <a:spcAft>
          <a:spcPct val="40000"/>
        </a:spcAft>
        <a:buClr>
          <a:schemeClr val="folHlink"/>
        </a:buClr>
        <a:buSzPct val="75000"/>
        <a:buFont typeface="Wingdings 3" pitchFamily="18" charset="2"/>
        <a:buBlip>
          <a:blip r:embed="rId16"/>
        </a:buBlip>
        <a:defRPr sz="2000">
          <a:solidFill>
            <a:schemeClr val="tx1"/>
          </a:solidFill>
          <a:latin typeface="+mn-lt"/>
          <a:cs typeface="+mn-cs"/>
        </a:defRPr>
      </a:lvl2pPr>
      <a:lvl3pPr marL="569913" indent="-268288" algn="l" rtl="0" eaLnBrk="0" fontAlgn="base" hangingPunct="0">
        <a:spcBef>
          <a:spcPct val="0"/>
        </a:spcBef>
        <a:spcAft>
          <a:spcPct val="40000"/>
        </a:spcAft>
        <a:buClr>
          <a:schemeClr val="accent1"/>
        </a:buClr>
        <a:buSzPct val="80000"/>
        <a:buFont typeface="Wingdings" pitchFamily="2" charset="2"/>
        <a:buBlip>
          <a:blip r:embed="rId17"/>
        </a:buBlip>
        <a:defRPr>
          <a:solidFill>
            <a:schemeClr val="tx1"/>
          </a:solidFill>
          <a:latin typeface="+mn-lt"/>
          <a:cs typeface="+mn-cs"/>
        </a:defRPr>
      </a:lvl3pPr>
      <a:lvl4pPr marL="855663" indent="-284163" algn="l" rtl="0" eaLnBrk="0" fontAlgn="base" hangingPunct="0">
        <a:spcBef>
          <a:spcPct val="0"/>
        </a:spcBef>
        <a:spcAft>
          <a:spcPct val="40000"/>
        </a:spcAft>
        <a:buClr>
          <a:schemeClr val="accent1"/>
        </a:buClr>
        <a:buSzPct val="65000"/>
        <a:buFont typeface="Wingdings" pitchFamily="2" charset="2"/>
        <a:buChar char="p"/>
        <a:defRPr>
          <a:solidFill>
            <a:schemeClr val="tx1"/>
          </a:solidFill>
          <a:latin typeface="+mn-lt"/>
          <a:cs typeface="+mn-cs"/>
        </a:defRPr>
      </a:lvl4pPr>
      <a:lvl5pPr marL="1141413" indent="-284163" algn="l" rtl="0" eaLnBrk="0" fontAlgn="base" hangingPunct="0">
        <a:spcBef>
          <a:spcPct val="0"/>
        </a:spcBef>
        <a:spcAft>
          <a:spcPct val="40000"/>
        </a:spcAft>
        <a:buClr>
          <a:schemeClr val="accent1"/>
        </a:buClr>
        <a:buSzPct val="65000"/>
        <a:buFont typeface="Wingdings" pitchFamily="2" charset="2"/>
        <a:buChar char="p"/>
        <a:defRPr>
          <a:solidFill>
            <a:schemeClr val="tx1"/>
          </a:solidFill>
          <a:latin typeface="+mn-lt"/>
          <a:cs typeface="+mn-cs"/>
        </a:defRPr>
      </a:lvl5pPr>
      <a:lvl6pPr marL="15986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6pPr>
      <a:lvl7pPr marL="20558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7pPr>
      <a:lvl8pPr marL="25130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8pPr>
      <a:lvl9pPr marL="29702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8"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81075" y="595313"/>
            <a:ext cx="4291013" cy="403225"/>
          </a:xfrm>
          <a:prstGeom prst="rect">
            <a:avLst/>
          </a:prstGeom>
          <a:solidFill>
            <a:schemeClr val="bg1"/>
          </a:solidFill>
          <a:ln w="9525">
            <a:noFill/>
            <a:miter lim="800000"/>
            <a:headEnd/>
            <a:tailEnd/>
          </a:ln>
        </p:spPr>
        <p:txBody>
          <a:bodyPr vert="horz" wrap="none" lIns="45720" tIns="45720" rIns="45720" bIns="45720" numCol="1" anchor="ctr"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938213" y="1295400"/>
            <a:ext cx="7748587"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6993" r:id="rId1"/>
    <p:sldLayoutId id="2147486994" r:id="rId2"/>
    <p:sldLayoutId id="2147486995" r:id="rId3"/>
    <p:sldLayoutId id="2147486996" r:id="rId4"/>
    <p:sldLayoutId id="2147486997" r:id="rId5"/>
    <p:sldLayoutId id="2147486998" r:id="rId6"/>
    <p:sldLayoutId id="2147486999" r:id="rId7"/>
    <p:sldLayoutId id="2147487000" r:id="rId8"/>
    <p:sldLayoutId id="2147487001" r:id="rId9"/>
    <p:sldLayoutId id="2147487002" r:id="rId10"/>
    <p:sldLayoutId id="2147487003" r:id="rId11"/>
    <p:sldLayoutId id="2147487004" r:id="rId12"/>
    <p:sldLayoutId id="2147487005" r:id="rId13"/>
    <p:sldLayoutId id="2147487006" r:id="rId14"/>
    <p:sldLayoutId id="2147487007" r:id="rId15"/>
    <p:sldLayoutId id="2147487008" r:id="rId16"/>
  </p:sldLayoutIdLst>
  <p:transition>
    <p:strips dir="rd"/>
  </p:transition>
  <p:hf sldNum="0" hdr="0" dt="0"/>
  <p:txStyles>
    <p:titleStyle>
      <a:lvl1pPr algn="l" rtl="0" eaLnBrk="0" fontAlgn="base" hangingPunct="0">
        <a:lnSpc>
          <a:spcPct val="85000"/>
        </a:lnSpc>
        <a:spcBef>
          <a:spcPct val="0"/>
        </a:spcBef>
        <a:spcAft>
          <a:spcPct val="0"/>
        </a:spcAft>
        <a:defRPr sz="2400" b="1">
          <a:solidFill>
            <a:schemeClr val="accent1"/>
          </a:solidFill>
          <a:latin typeface="+mj-lt"/>
          <a:ea typeface="+mj-ea"/>
          <a:cs typeface="+mj-cs"/>
        </a:defRPr>
      </a:lvl1pPr>
      <a:lvl2pPr algn="l" rtl="0" eaLnBrk="0" fontAlgn="base" hangingPunct="0">
        <a:lnSpc>
          <a:spcPct val="85000"/>
        </a:lnSpc>
        <a:spcBef>
          <a:spcPct val="0"/>
        </a:spcBef>
        <a:spcAft>
          <a:spcPct val="0"/>
        </a:spcAft>
        <a:defRPr sz="2400" b="1">
          <a:solidFill>
            <a:schemeClr val="accent1"/>
          </a:solidFill>
          <a:latin typeface="Arial" charset="0"/>
          <a:cs typeface="Arial" charset="0"/>
        </a:defRPr>
      </a:lvl2pPr>
      <a:lvl3pPr algn="l" rtl="0" eaLnBrk="0" fontAlgn="base" hangingPunct="0">
        <a:lnSpc>
          <a:spcPct val="85000"/>
        </a:lnSpc>
        <a:spcBef>
          <a:spcPct val="0"/>
        </a:spcBef>
        <a:spcAft>
          <a:spcPct val="0"/>
        </a:spcAft>
        <a:defRPr sz="2400" b="1">
          <a:solidFill>
            <a:schemeClr val="accent1"/>
          </a:solidFill>
          <a:latin typeface="Arial" charset="0"/>
          <a:cs typeface="Arial" charset="0"/>
        </a:defRPr>
      </a:lvl3pPr>
      <a:lvl4pPr algn="l" rtl="0" eaLnBrk="0" fontAlgn="base" hangingPunct="0">
        <a:lnSpc>
          <a:spcPct val="85000"/>
        </a:lnSpc>
        <a:spcBef>
          <a:spcPct val="0"/>
        </a:spcBef>
        <a:spcAft>
          <a:spcPct val="0"/>
        </a:spcAft>
        <a:defRPr sz="2400" b="1">
          <a:solidFill>
            <a:schemeClr val="accent1"/>
          </a:solidFill>
          <a:latin typeface="Arial" charset="0"/>
          <a:cs typeface="Arial" charset="0"/>
        </a:defRPr>
      </a:lvl4pPr>
      <a:lvl5pPr algn="l" rtl="0" eaLnBrk="0" fontAlgn="base" hangingPunct="0">
        <a:lnSpc>
          <a:spcPct val="85000"/>
        </a:lnSpc>
        <a:spcBef>
          <a:spcPct val="0"/>
        </a:spcBef>
        <a:spcAft>
          <a:spcPct val="0"/>
        </a:spcAft>
        <a:defRPr sz="2400" b="1">
          <a:solidFill>
            <a:schemeClr val="accent1"/>
          </a:solidFill>
          <a:latin typeface="Arial" charset="0"/>
          <a:cs typeface="Arial" charset="0"/>
        </a:defRPr>
      </a:lvl5pPr>
      <a:lvl6pPr marL="457200" algn="l" rtl="0" fontAlgn="base">
        <a:lnSpc>
          <a:spcPct val="85000"/>
        </a:lnSpc>
        <a:spcBef>
          <a:spcPct val="0"/>
        </a:spcBef>
        <a:spcAft>
          <a:spcPct val="0"/>
        </a:spcAft>
        <a:defRPr sz="2400" b="1">
          <a:solidFill>
            <a:schemeClr val="accent1"/>
          </a:solidFill>
          <a:latin typeface="Arial" charset="0"/>
          <a:cs typeface="Arial" charset="0"/>
        </a:defRPr>
      </a:lvl6pPr>
      <a:lvl7pPr marL="914400" algn="l" rtl="0" fontAlgn="base">
        <a:lnSpc>
          <a:spcPct val="85000"/>
        </a:lnSpc>
        <a:spcBef>
          <a:spcPct val="0"/>
        </a:spcBef>
        <a:spcAft>
          <a:spcPct val="0"/>
        </a:spcAft>
        <a:defRPr sz="2400" b="1">
          <a:solidFill>
            <a:schemeClr val="accent1"/>
          </a:solidFill>
          <a:latin typeface="Arial" charset="0"/>
          <a:cs typeface="Arial" charset="0"/>
        </a:defRPr>
      </a:lvl7pPr>
      <a:lvl8pPr marL="1371600" algn="l" rtl="0" fontAlgn="base">
        <a:lnSpc>
          <a:spcPct val="85000"/>
        </a:lnSpc>
        <a:spcBef>
          <a:spcPct val="0"/>
        </a:spcBef>
        <a:spcAft>
          <a:spcPct val="0"/>
        </a:spcAft>
        <a:defRPr sz="2400" b="1">
          <a:solidFill>
            <a:schemeClr val="accent1"/>
          </a:solidFill>
          <a:latin typeface="Arial" charset="0"/>
          <a:cs typeface="Arial" charset="0"/>
        </a:defRPr>
      </a:lvl8pPr>
      <a:lvl9pPr marL="1828800" algn="l" rtl="0" fontAlgn="base">
        <a:lnSpc>
          <a:spcPct val="85000"/>
        </a:lnSpc>
        <a:spcBef>
          <a:spcPct val="0"/>
        </a:spcBef>
        <a:spcAft>
          <a:spcPct val="0"/>
        </a:spcAft>
        <a:defRPr sz="2400" b="1">
          <a:solidFill>
            <a:schemeClr val="accent1"/>
          </a:solidFill>
          <a:latin typeface="Arial" charset="0"/>
          <a:cs typeface="Arial" charset="0"/>
        </a:defRPr>
      </a:lvl9pPr>
    </p:titleStyle>
    <p:bodyStyle>
      <a:lvl1pPr marL="342900" indent="-342900" algn="l" rtl="0" eaLnBrk="0" fontAlgn="base" hangingPunct="0">
        <a:spcBef>
          <a:spcPct val="0"/>
        </a:spcBef>
        <a:spcAft>
          <a:spcPct val="40000"/>
        </a:spcAft>
        <a:buClr>
          <a:schemeClr val="tx2"/>
        </a:buClr>
        <a:buFont typeface="Wingdings 3" pitchFamily="18" charset="2"/>
        <a:defRPr sz="2200" b="1">
          <a:solidFill>
            <a:schemeClr val="tx2"/>
          </a:solidFill>
          <a:latin typeface="+mn-lt"/>
          <a:ea typeface="+mn-ea"/>
          <a:cs typeface="+mn-cs"/>
        </a:defRPr>
      </a:lvl1pPr>
      <a:lvl2pPr marL="300038" indent="-298450" algn="l" rtl="0" eaLnBrk="0" fontAlgn="base" hangingPunct="0">
        <a:spcBef>
          <a:spcPct val="0"/>
        </a:spcBef>
        <a:spcAft>
          <a:spcPct val="40000"/>
        </a:spcAft>
        <a:buClr>
          <a:schemeClr val="folHlink"/>
        </a:buClr>
        <a:buSzPct val="75000"/>
        <a:buFont typeface="Wingdings 3" pitchFamily="18" charset="2"/>
        <a:buBlip>
          <a:blip r:embed="rId19"/>
        </a:buBlip>
        <a:defRPr sz="2000">
          <a:solidFill>
            <a:schemeClr val="tx1"/>
          </a:solidFill>
          <a:latin typeface="+mn-lt"/>
          <a:cs typeface="+mn-cs"/>
        </a:defRPr>
      </a:lvl2pPr>
      <a:lvl3pPr marL="569913" indent="-268288" algn="l" rtl="0" eaLnBrk="0" fontAlgn="base" hangingPunct="0">
        <a:spcBef>
          <a:spcPct val="0"/>
        </a:spcBef>
        <a:spcAft>
          <a:spcPct val="40000"/>
        </a:spcAft>
        <a:buClr>
          <a:schemeClr val="accent1"/>
        </a:buClr>
        <a:buSzPct val="80000"/>
        <a:buFont typeface="Wingdings" pitchFamily="2" charset="2"/>
        <a:buBlip>
          <a:blip r:embed="rId20"/>
        </a:buBlip>
        <a:defRPr sz="2400">
          <a:solidFill>
            <a:schemeClr val="tx1"/>
          </a:solidFill>
          <a:latin typeface="+mn-lt"/>
          <a:cs typeface="+mn-cs"/>
        </a:defRPr>
      </a:lvl3pPr>
      <a:lvl4pPr marL="855663" indent="-284163" algn="l" rtl="0" eaLnBrk="0" fontAlgn="base" hangingPunct="0">
        <a:spcBef>
          <a:spcPct val="0"/>
        </a:spcBef>
        <a:spcAft>
          <a:spcPct val="40000"/>
        </a:spcAft>
        <a:buClr>
          <a:schemeClr val="accent1"/>
        </a:buClr>
        <a:buSzPct val="65000"/>
        <a:buFont typeface="Wingdings" pitchFamily="2" charset="2"/>
        <a:buChar char="p"/>
        <a:defRPr sz="2000">
          <a:solidFill>
            <a:schemeClr val="tx1"/>
          </a:solidFill>
          <a:latin typeface="+mn-lt"/>
          <a:cs typeface="+mn-cs"/>
        </a:defRPr>
      </a:lvl4pPr>
      <a:lvl5pPr marL="1141413" indent="-284163" algn="l" rtl="0" eaLnBrk="0" fontAlgn="base" hangingPunct="0">
        <a:spcBef>
          <a:spcPct val="0"/>
        </a:spcBef>
        <a:spcAft>
          <a:spcPct val="40000"/>
        </a:spcAft>
        <a:buClr>
          <a:schemeClr val="accent1"/>
        </a:buClr>
        <a:buSzPct val="65000"/>
        <a:buFont typeface="Wingdings" pitchFamily="2" charset="2"/>
        <a:buChar char="p"/>
        <a:defRPr sz="2000">
          <a:solidFill>
            <a:schemeClr val="tx1"/>
          </a:solidFill>
          <a:latin typeface="+mn-lt"/>
          <a:cs typeface="+mn-cs"/>
        </a:defRPr>
      </a:lvl5pPr>
      <a:lvl6pPr marL="15986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6pPr>
      <a:lvl7pPr marL="20558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7pPr>
      <a:lvl8pPr marL="25130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8pPr>
      <a:lvl9pPr marL="2970213" indent="-284163" algn="l" rtl="0" fontAlgn="base">
        <a:spcBef>
          <a:spcPct val="0"/>
        </a:spcBef>
        <a:spcAft>
          <a:spcPct val="40000"/>
        </a:spcAft>
        <a:buClr>
          <a:schemeClr val="accent1"/>
        </a:buClr>
        <a:buSzPct val="65000"/>
        <a:buFont typeface="Wingdings" pitchFamily="2" charset="2"/>
        <a:buChar char="p"/>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oleObject" Target="../embeddings/Microsoft_Office_Excel_97-2003_Worksheet1.xls"/><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43.png"/><Relationship Id="rId9"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70.emf"/><Relationship Id="rId5" Type="http://schemas.openxmlformats.org/officeDocument/2006/relationships/image" Target="../media/image69.emf"/><Relationship Id="rId4" Type="http://schemas.openxmlformats.org/officeDocument/2006/relationships/image" Target="../media/image68.emf"/></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3" Type="http://schemas.openxmlformats.org/officeDocument/2006/relationships/image" Target="../media/image84.jpeg"/><Relationship Id="rId18" Type="http://schemas.openxmlformats.org/officeDocument/2006/relationships/image" Target="../media/image89.png"/><Relationship Id="rId26" Type="http://schemas.openxmlformats.org/officeDocument/2006/relationships/image" Target="http://www.vmware.com/files/images/partners/vmware_ready/vmware_ready_bt.jpg" TargetMode="External"/><Relationship Id="rId39" Type="http://schemas.openxmlformats.org/officeDocument/2006/relationships/image" Target="../media/image107.png"/><Relationship Id="rId21" Type="http://schemas.openxmlformats.org/officeDocument/2006/relationships/image" Target="../media/image92.png"/><Relationship Id="rId34" Type="http://schemas.openxmlformats.org/officeDocument/2006/relationships/image" Target="../media/image102.jpeg"/><Relationship Id="rId42" Type="http://schemas.openxmlformats.org/officeDocument/2006/relationships/image" Target="http://www.vmware.com/files/images/logos/emc.gif" TargetMode="External"/><Relationship Id="rId47" Type="http://schemas.openxmlformats.org/officeDocument/2006/relationships/image" Target="../media/image114.png"/><Relationship Id="rId50" Type="http://schemas.openxmlformats.org/officeDocument/2006/relationships/image" Target="../media/image117.png"/><Relationship Id="rId55" Type="http://schemas.openxmlformats.org/officeDocument/2006/relationships/image" Target="../media/image122.png"/><Relationship Id="rId63" Type="http://schemas.openxmlformats.org/officeDocument/2006/relationships/image" Target="../media/image129.png"/><Relationship Id="rId68" Type="http://schemas.openxmlformats.org/officeDocument/2006/relationships/image" Target="../media/image132.png"/><Relationship Id="rId76" Type="http://schemas.openxmlformats.org/officeDocument/2006/relationships/image" Target="../media/image138.png"/><Relationship Id="rId7" Type="http://schemas.openxmlformats.org/officeDocument/2006/relationships/image" Target="../media/image78.png"/><Relationship Id="rId71" Type="http://schemas.openxmlformats.org/officeDocument/2006/relationships/image" Target="http://www.vmware.com/files/images/logos/cisco_logo.gif" TargetMode="External"/><Relationship Id="rId2" Type="http://schemas.openxmlformats.org/officeDocument/2006/relationships/notesSlide" Target="../notesSlides/notesSlide36.xml"/><Relationship Id="rId16" Type="http://schemas.openxmlformats.org/officeDocument/2006/relationships/image" Target="../media/image87.png"/><Relationship Id="rId29" Type="http://schemas.openxmlformats.org/officeDocument/2006/relationships/image" Target="../media/image97.jpeg"/><Relationship Id="rId11" Type="http://schemas.openxmlformats.org/officeDocument/2006/relationships/image" Target="../media/image82.png"/><Relationship Id="rId24" Type="http://schemas.openxmlformats.org/officeDocument/2006/relationships/image" Target="../media/image94.png"/><Relationship Id="rId32" Type="http://schemas.openxmlformats.org/officeDocument/2006/relationships/image" Target="../media/image100.png"/><Relationship Id="rId37" Type="http://schemas.openxmlformats.org/officeDocument/2006/relationships/image" Target="../media/image105.png"/><Relationship Id="rId40" Type="http://schemas.openxmlformats.org/officeDocument/2006/relationships/image" Target="../media/image108.jpeg"/><Relationship Id="rId45" Type="http://schemas.openxmlformats.org/officeDocument/2006/relationships/image" Target="../media/image112.png"/><Relationship Id="rId53" Type="http://schemas.openxmlformats.org/officeDocument/2006/relationships/image" Target="../media/image120.png"/><Relationship Id="rId58" Type="http://schemas.openxmlformats.org/officeDocument/2006/relationships/image" Target="../media/image125.png"/><Relationship Id="rId66" Type="http://schemas.openxmlformats.org/officeDocument/2006/relationships/image" Target="../media/image131.png"/><Relationship Id="rId74" Type="http://schemas.openxmlformats.org/officeDocument/2006/relationships/image" Target="../media/image136.png"/><Relationship Id="rId79" Type="http://schemas.openxmlformats.org/officeDocument/2006/relationships/image" Target="../media/image141.jpeg"/><Relationship Id="rId5" Type="http://schemas.openxmlformats.org/officeDocument/2006/relationships/image" Target="../media/image76.png"/><Relationship Id="rId61" Type="http://schemas.openxmlformats.org/officeDocument/2006/relationships/image" Target="../media/image128.png"/><Relationship Id="rId82" Type="http://schemas.openxmlformats.org/officeDocument/2006/relationships/image" Target="../media/image143.png"/><Relationship Id="rId10" Type="http://schemas.openxmlformats.org/officeDocument/2006/relationships/image" Target="../media/image81.jpeg"/><Relationship Id="rId19" Type="http://schemas.openxmlformats.org/officeDocument/2006/relationships/image" Target="../media/image90.jpeg"/><Relationship Id="rId31" Type="http://schemas.openxmlformats.org/officeDocument/2006/relationships/image" Target="../media/image99.png"/><Relationship Id="rId44" Type="http://schemas.openxmlformats.org/officeDocument/2006/relationships/image" Target="../media/image111.png"/><Relationship Id="rId52" Type="http://schemas.openxmlformats.org/officeDocument/2006/relationships/image" Target="../media/image119.png"/><Relationship Id="rId60" Type="http://schemas.openxmlformats.org/officeDocument/2006/relationships/image" Target="../media/image127.png"/><Relationship Id="rId65" Type="http://schemas.openxmlformats.org/officeDocument/2006/relationships/image" Target="http://www.vmware.com/files/images/logos/ioko_logo.gif" TargetMode="External"/><Relationship Id="rId73" Type="http://schemas.openxmlformats.org/officeDocument/2006/relationships/image" Target="../media/image135.png"/><Relationship Id="rId78" Type="http://schemas.openxmlformats.org/officeDocument/2006/relationships/image" Target="../media/image140.png"/><Relationship Id="rId81" Type="http://schemas.openxmlformats.org/officeDocument/2006/relationships/hyperlink" Target="http://www.itstructures.com/" TargetMode="External"/><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 Id="rId22" Type="http://schemas.openxmlformats.org/officeDocument/2006/relationships/image" Target="../media/image93.png"/><Relationship Id="rId27" Type="http://schemas.openxmlformats.org/officeDocument/2006/relationships/image" Target="../media/image96.png"/><Relationship Id="rId30" Type="http://schemas.openxmlformats.org/officeDocument/2006/relationships/image" Target="../media/image98.png"/><Relationship Id="rId35" Type="http://schemas.openxmlformats.org/officeDocument/2006/relationships/image" Target="../media/image103.jpeg"/><Relationship Id="rId43" Type="http://schemas.openxmlformats.org/officeDocument/2006/relationships/image" Target="../media/image110.png"/><Relationship Id="rId48" Type="http://schemas.openxmlformats.org/officeDocument/2006/relationships/image" Target="../media/image115.png"/><Relationship Id="rId56" Type="http://schemas.openxmlformats.org/officeDocument/2006/relationships/image" Target="../media/image123.png"/><Relationship Id="rId64" Type="http://schemas.openxmlformats.org/officeDocument/2006/relationships/image" Target="../media/image130.png"/><Relationship Id="rId69" Type="http://schemas.openxmlformats.org/officeDocument/2006/relationships/image" Target="http://www.atosorigin.com/general/images/AtosOrigin_Olympic_Games_Logo.gif" TargetMode="External"/><Relationship Id="rId77" Type="http://schemas.openxmlformats.org/officeDocument/2006/relationships/image" Target="../media/image139.jpeg"/><Relationship Id="rId8" Type="http://schemas.openxmlformats.org/officeDocument/2006/relationships/image" Target="../media/image79.png"/><Relationship Id="rId51" Type="http://schemas.openxmlformats.org/officeDocument/2006/relationships/image" Target="../media/image118.png"/><Relationship Id="rId72" Type="http://schemas.openxmlformats.org/officeDocument/2006/relationships/image" Target="../media/image134.png"/><Relationship Id="rId80" Type="http://schemas.openxmlformats.org/officeDocument/2006/relationships/image" Target="../media/image142.png"/><Relationship Id="rId3" Type="http://schemas.openxmlformats.org/officeDocument/2006/relationships/image" Target="../media/image74.png"/><Relationship Id="rId12" Type="http://schemas.openxmlformats.org/officeDocument/2006/relationships/image" Target="../media/image83.png"/><Relationship Id="rId17" Type="http://schemas.openxmlformats.org/officeDocument/2006/relationships/image" Target="../media/image88.png"/><Relationship Id="rId25" Type="http://schemas.openxmlformats.org/officeDocument/2006/relationships/image" Target="../media/image95.jpeg"/><Relationship Id="rId33" Type="http://schemas.openxmlformats.org/officeDocument/2006/relationships/image" Target="../media/image101.png"/><Relationship Id="rId38" Type="http://schemas.openxmlformats.org/officeDocument/2006/relationships/image" Target="../media/image106.png"/><Relationship Id="rId46" Type="http://schemas.openxmlformats.org/officeDocument/2006/relationships/image" Target="../media/image113.png"/><Relationship Id="rId59" Type="http://schemas.openxmlformats.org/officeDocument/2006/relationships/image" Target="../media/image126.png"/><Relationship Id="rId67" Type="http://schemas.openxmlformats.org/officeDocument/2006/relationships/image" Target="http://www.logica.com/img/interface/logica-logo.gif" TargetMode="External"/><Relationship Id="rId20" Type="http://schemas.openxmlformats.org/officeDocument/2006/relationships/image" Target="../media/image91.png"/><Relationship Id="rId41" Type="http://schemas.openxmlformats.org/officeDocument/2006/relationships/image" Target="../media/image109.png"/><Relationship Id="rId54" Type="http://schemas.openxmlformats.org/officeDocument/2006/relationships/image" Target="../media/image121.png"/><Relationship Id="rId62" Type="http://schemas.openxmlformats.org/officeDocument/2006/relationships/image" Target="http://www.weblease.net/images/wl02.gif" TargetMode="External"/><Relationship Id="rId70" Type="http://schemas.openxmlformats.org/officeDocument/2006/relationships/image" Target="../media/image133.png"/><Relationship Id="rId75" Type="http://schemas.openxmlformats.org/officeDocument/2006/relationships/image" Target="../media/image137.png"/><Relationship Id="rId83" Type="http://schemas.openxmlformats.org/officeDocument/2006/relationships/image" Target="../media/image144.png"/><Relationship Id="rId1" Type="http://schemas.openxmlformats.org/officeDocument/2006/relationships/slideLayout" Target="../slideLayouts/slideLayout4.xml"/><Relationship Id="rId6" Type="http://schemas.openxmlformats.org/officeDocument/2006/relationships/image" Target="../media/image77.png"/><Relationship Id="rId15" Type="http://schemas.openxmlformats.org/officeDocument/2006/relationships/image" Target="../media/image86.jpeg"/><Relationship Id="rId23" Type="http://schemas.openxmlformats.org/officeDocument/2006/relationships/image" Target="http://www.vmware.com/files/images/logos/intel.gif" TargetMode="External"/><Relationship Id="rId28" Type="http://schemas.openxmlformats.org/officeDocument/2006/relationships/image" Target="http://upload.wikimedia.org/wikipedia/en/thumb/5/51/Telef%C3%B3nica_Logo.svg/200px-Telef%C3%B3nica_Logo.svg.png" TargetMode="External"/><Relationship Id="rId36" Type="http://schemas.openxmlformats.org/officeDocument/2006/relationships/image" Target="../media/image104.png"/><Relationship Id="rId49" Type="http://schemas.openxmlformats.org/officeDocument/2006/relationships/image" Target="../media/image116.png"/><Relationship Id="rId57" Type="http://schemas.openxmlformats.org/officeDocument/2006/relationships/image" Target="../media/image124.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txBox="1">
            <a:spLocks noChangeArrowheads="1"/>
          </p:cNvSpPr>
          <p:nvPr/>
        </p:nvSpPr>
        <p:spPr bwMode="auto">
          <a:xfrm>
            <a:off x="1044575" y="2641600"/>
            <a:ext cx="7683500" cy="877888"/>
          </a:xfrm>
          <a:prstGeom prst="rect">
            <a:avLst/>
          </a:prstGeom>
          <a:noFill/>
          <a:ln w="9525">
            <a:noFill/>
            <a:miter lim="800000"/>
            <a:headEnd/>
            <a:tailEnd/>
          </a:ln>
        </p:spPr>
        <p:txBody>
          <a:bodyPr anchor="ctr">
            <a:spAutoFit/>
          </a:bodyPr>
          <a:lstStyle/>
          <a:p>
            <a:pPr eaLnBrk="0" hangingPunct="0">
              <a:lnSpc>
                <a:spcPct val="85000"/>
              </a:lnSpc>
            </a:pPr>
            <a:r>
              <a:rPr lang="en-US" sz="3200" dirty="0" smtClean="0">
                <a:latin typeface="Calibri" pitchFamily="34" charset="0"/>
              </a:rPr>
              <a:t>Enterprise Cloud - </a:t>
            </a:r>
            <a:r>
              <a:rPr lang="en-US" sz="3200" dirty="0">
                <a:latin typeface="Calibri" pitchFamily="34" charset="0"/>
              </a:rPr>
              <a:t/>
            </a:r>
            <a:br>
              <a:rPr lang="en-US" sz="3200" dirty="0">
                <a:latin typeface="Calibri" pitchFamily="34" charset="0"/>
              </a:rPr>
            </a:br>
            <a:r>
              <a:rPr lang="en-US" sz="2800" dirty="0">
                <a:latin typeface="Calibri" pitchFamily="34" charset="0"/>
              </a:rPr>
              <a:t>The </a:t>
            </a:r>
            <a:r>
              <a:rPr lang="en-US" sz="2800" dirty="0" smtClean="0">
                <a:latin typeface="Calibri" pitchFamily="34" charset="0"/>
              </a:rPr>
              <a:t>Evolution to Next Generation Computing </a:t>
            </a:r>
            <a:endParaRPr lang="en-US" sz="3200" b="1" dirty="0">
              <a:solidFill>
                <a:schemeClr val="tx2"/>
              </a:solidFill>
            </a:endParaRPr>
          </a:p>
        </p:txBody>
      </p:sp>
      <p:sp>
        <p:nvSpPr>
          <p:cNvPr id="3" name="Rectangle 2"/>
          <p:cNvSpPr txBox="1">
            <a:spLocks noChangeArrowheads="1"/>
          </p:cNvSpPr>
          <p:nvPr/>
        </p:nvSpPr>
        <p:spPr bwMode="auto">
          <a:xfrm>
            <a:off x="4570413" y="4488823"/>
            <a:ext cx="4341593" cy="563231"/>
          </a:xfrm>
          <a:prstGeom prst="rect">
            <a:avLst/>
          </a:prstGeom>
          <a:noFill/>
          <a:ln w="9525">
            <a:noFill/>
            <a:miter lim="800000"/>
            <a:headEnd/>
            <a:tailEnd/>
          </a:ln>
        </p:spPr>
        <p:txBody>
          <a:bodyPr wrap="square" anchor="ctr">
            <a:spAutoFit/>
          </a:bodyPr>
          <a:lstStyle/>
          <a:p>
            <a:pPr eaLnBrk="0" hangingPunct="0">
              <a:lnSpc>
                <a:spcPct val="85000"/>
              </a:lnSpc>
            </a:pPr>
            <a:r>
              <a:rPr lang="en-US" sz="1800" b="1" dirty="0" smtClean="0">
                <a:latin typeface="Calibri" pitchFamily="34" charset="0"/>
              </a:rPr>
              <a:t>Alberto Farronato</a:t>
            </a:r>
          </a:p>
          <a:p>
            <a:pPr eaLnBrk="0" hangingPunct="0">
              <a:lnSpc>
                <a:spcPct val="85000"/>
              </a:lnSpc>
            </a:pPr>
            <a:r>
              <a:rPr lang="en-US" sz="1800" b="1" dirty="0" smtClean="0">
                <a:latin typeface="Calibri" pitchFamily="34" charset="0"/>
              </a:rPr>
              <a:t>VMware, Product Marketing Manager</a:t>
            </a:r>
            <a:endParaRPr lang="en-US" sz="1800" b="1" dirty="0">
              <a:solidFill>
                <a:schemeClr val="tx2"/>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3"/>
          <p:cNvSpPr>
            <a:spLocks noChangeArrowheads="1"/>
          </p:cNvSpPr>
          <p:nvPr/>
        </p:nvSpPr>
        <p:spPr bwMode="auto">
          <a:xfrm rot="10800000">
            <a:off x="415925" y="1160463"/>
            <a:ext cx="4071938" cy="4535487"/>
          </a:xfrm>
          <a:prstGeom prst="rect">
            <a:avLst/>
          </a:prstGeom>
          <a:gradFill rotWithShape="0">
            <a:gsLst>
              <a:gs pos="0">
                <a:srgbClr val="1B3E70">
                  <a:alpha val="25000"/>
                </a:srgbClr>
              </a:gs>
              <a:gs pos="100000">
                <a:schemeClr val="bg1">
                  <a:alpha val="25000"/>
                </a:schemeClr>
              </a:gs>
            </a:gsLst>
            <a:lin ang="5400000"/>
          </a:gradFill>
          <a:ln w="31750" algn="ctr">
            <a:noFill/>
            <a:round/>
            <a:headEnd/>
            <a:tailEnd/>
          </a:ln>
        </p:spPr>
        <p:txBody>
          <a:bodyPr wrap="none"/>
          <a:lstStyle/>
          <a:p>
            <a:endParaRPr lang="en-US"/>
          </a:p>
        </p:txBody>
      </p:sp>
      <p:pic>
        <p:nvPicPr>
          <p:cNvPr id="28" name="Picture 21" descr="iStock_000001472634Medium.jpg"/>
          <p:cNvPicPr>
            <a:picLocks noChangeAspect="1"/>
          </p:cNvPicPr>
          <p:nvPr/>
        </p:nvPicPr>
        <p:blipFill>
          <a:blip r:embed="rId4" cstate="print"/>
          <a:stretch>
            <a:fillRect/>
          </a:stretch>
        </p:blipFill>
        <p:spPr bwMode="auto">
          <a:xfrm>
            <a:off x="4570413" y="3578044"/>
            <a:ext cx="4297100" cy="2274115"/>
          </a:xfrm>
          <a:prstGeom prst="rect">
            <a:avLst/>
          </a:prstGeom>
          <a:noFill/>
          <a:ln>
            <a:noFill/>
          </a:ln>
          <a:effectLst>
            <a:softEdge rad="127000"/>
          </a:effectLst>
        </p:spPr>
      </p:pic>
      <p:sp>
        <p:nvSpPr>
          <p:cNvPr id="1029" name="Title 18"/>
          <p:cNvSpPr>
            <a:spLocks noGrp="1"/>
          </p:cNvSpPr>
          <p:nvPr>
            <p:ph type="title"/>
          </p:nvPr>
        </p:nvSpPr>
        <p:spPr>
          <a:xfrm>
            <a:off x="498475" y="593725"/>
            <a:ext cx="8191500" cy="354013"/>
          </a:xfrm>
        </p:spPr>
        <p:txBody>
          <a:bodyPr/>
          <a:lstStyle/>
          <a:p>
            <a:pPr eaLnBrk="1" hangingPunct="1"/>
            <a:r>
              <a:rPr lang="en-US" sz="2000" smtClean="0"/>
              <a:t>The Problem</a:t>
            </a:r>
          </a:p>
        </p:txBody>
      </p:sp>
      <p:sp>
        <p:nvSpPr>
          <p:cNvPr id="1030" name="Content Placeholder 23"/>
          <p:cNvSpPr>
            <a:spLocks noGrp="1"/>
          </p:cNvSpPr>
          <p:nvPr>
            <p:ph sz="half" idx="1"/>
          </p:nvPr>
        </p:nvSpPr>
        <p:spPr>
          <a:xfrm>
            <a:off x="4887913" y="1295400"/>
            <a:ext cx="3798887" cy="2185988"/>
          </a:xfrm>
        </p:spPr>
        <p:txBody>
          <a:bodyPr/>
          <a:lstStyle/>
          <a:p>
            <a:pPr eaLnBrk="1" hangingPunct="1"/>
            <a:r>
              <a:rPr lang="en-US" sz="2000" smtClean="0"/>
              <a:t>Overwhelming complexity</a:t>
            </a:r>
          </a:p>
          <a:p>
            <a:pPr eaLnBrk="1" hangingPunct="1"/>
            <a:r>
              <a:rPr lang="en-US" sz="2000" smtClean="0"/>
              <a:t>&gt;70% of IT budgets just to keep the lights on</a:t>
            </a:r>
          </a:p>
          <a:p>
            <a:pPr eaLnBrk="1" hangingPunct="1"/>
            <a:r>
              <a:rPr lang="en-US" sz="2000" smtClean="0"/>
              <a:t>&lt;30% of IT budgets goes to innovation and competitive advantage</a:t>
            </a:r>
          </a:p>
        </p:txBody>
      </p:sp>
      <p:graphicFrame>
        <p:nvGraphicFramePr>
          <p:cNvPr id="1026" name="Chart 37"/>
          <p:cNvGraphicFramePr>
            <a:graphicFrameLocks/>
          </p:cNvGraphicFramePr>
          <p:nvPr/>
        </p:nvGraphicFramePr>
        <p:xfrm>
          <a:off x="754063" y="1838325"/>
          <a:ext cx="3546475" cy="3627438"/>
        </p:xfrm>
        <a:graphic>
          <a:graphicData uri="http://schemas.openxmlformats.org/presentationml/2006/ole">
            <p:oleObj spid="_x0000_s1026" name="Chart" r:id="rId5" imgW="2828925" imgH="2886075" progId="Excel.Sheet.8">
              <p:embed/>
            </p:oleObj>
          </a:graphicData>
        </a:graphic>
      </p:graphicFrame>
      <p:sp>
        <p:nvSpPr>
          <p:cNvPr id="42" name="Text Box 62"/>
          <p:cNvSpPr txBox="1">
            <a:spLocks noChangeArrowheads="1"/>
          </p:cNvSpPr>
          <p:nvPr/>
        </p:nvSpPr>
        <p:spPr bwMode="auto">
          <a:xfrm>
            <a:off x="369888" y="1173163"/>
            <a:ext cx="4162425" cy="369887"/>
          </a:xfrm>
          <a:prstGeom prst="rect">
            <a:avLst/>
          </a:prstGeom>
          <a:noFill/>
          <a:ln w="9525">
            <a:noFill/>
            <a:miter lim="800000"/>
            <a:headEnd/>
            <a:tailEnd/>
          </a:ln>
        </p:spPr>
        <p:txBody>
          <a:bodyPr anchor="ctr" anchorCtr="1">
            <a:spAutoFit/>
          </a:bodyPr>
          <a:lstStyle/>
          <a:p>
            <a:pPr algn="ctr">
              <a:defRPr/>
            </a:pPr>
            <a:r>
              <a:rPr lang="en-US" sz="1800" b="1" dirty="0">
                <a:solidFill>
                  <a:schemeClr val="accent1">
                    <a:lumMod val="50000"/>
                  </a:schemeClr>
                </a:solidFill>
                <a:latin typeface="Arial" charset="0"/>
                <a:cs typeface="Arial" charset="0"/>
              </a:rPr>
              <a:t>Where the IT Budget Goes</a:t>
            </a:r>
          </a:p>
        </p:txBody>
      </p:sp>
      <p:sp>
        <p:nvSpPr>
          <p:cNvPr id="1032" name="Rectangle 14"/>
          <p:cNvSpPr>
            <a:spLocks noChangeArrowheads="1"/>
          </p:cNvSpPr>
          <p:nvPr/>
        </p:nvSpPr>
        <p:spPr bwMode="auto">
          <a:xfrm>
            <a:off x="2520950" y="3141663"/>
            <a:ext cx="1457325" cy="674687"/>
          </a:xfrm>
          <a:prstGeom prst="rect">
            <a:avLst/>
          </a:prstGeom>
          <a:noFill/>
          <a:ln w="38100" algn="ctr">
            <a:noFill/>
            <a:miter lim="800000"/>
            <a:headEnd/>
            <a:tailEnd/>
          </a:ln>
        </p:spPr>
        <p:txBody>
          <a:bodyPr>
            <a:spAutoFit/>
          </a:bodyPr>
          <a:lstStyle/>
          <a:p>
            <a:pPr algn="ctr">
              <a:lnSpc>
                <a:spcPct val="90000"/>
              </a:lnSpc>
            </a:pPr>
            <a:r>
              <a:rPr lang="en-US" sz="1400" b="1">
                <a:solidFill>
                  <a:schemeClr val="bg1"/>
                </a:solidFill>
                <a:ea typeface="Arial Unicode MS" pitchFamily="34" charset="-128"/>
                <a:cs typeface="Arial Unicode MS" pitchFamily="34" charset="-128"/>
              </a:rPr>
              <a:t>42%</a:t>
            </a:r>
            <a:br>
              <a:rPr lang="en-US" sz="1400" b="1">
                <a:solidFill>
                  <a:schemeClr val="bg1"/>
                </a:solidFill>
                <a:ea typeface="Arial Unicode MS" pitchFamily="34" charset="-128"/>
                <a:cs typeface="Arial Unicode MS" pitchFamily="34" charset="-128"/>
              </a:rPr>
            </a:br>
            <a:r>
              <a:rPr lang="en-US" sz="1400" b="1">
                <a:solidFill>
                  <a:schemeClr val="bg1"/>
                </a:solidFill>
                <a:ea typeface="Arial Unicode MS" pitchFamily="34" charset="-128"/>
                <a:cs typeface="Arial Unicode MS" pitchFamily="34" charset="-128"/>
              </a:rPr>
              <a:t>Infrastructure Maintenance</a:t>
            </a:r>
          </a:p>
        </p:txBody>
      </p:sp>
      <p:sp>
        <p:nvSpPr>
          <p:cNvPr id="1033" name="Rectangle 15"/>
          <p:cNvSpPr>
            <a:spLocks noChangeArrowheads="1"/>
          </p:cNvSpPr>
          <p:nvPr/>
        </p:nvSpPr>
        <p:spPr bwMode="auto">
          <a:xfrm>
            <a:off x="1276350" y="4092575"/>
            <a:ext cx="1801813" cy="673100"/>
          </a:xfrm>
          <a:prstGeom prst="rect">
            <a:avLst/>
          </a:prstGeom>
          <a:noFill/>
          <a:ln w="38100" algn="ctr">
            <a:noFill/>
            <a:miter lim="800000"/>
            <a:headEnd/>
            <a:tailEnd/>
          </a:ln>
        </p:spPr>
        <p:txBody>
          <a:bodyPr>
            <a:spAutoFit/>
          </a:bodyPr>
          <a:lstStyle/>
          <a:p>
            <a:pPr algn="ctr">
              <a:lnSpc>
                <a:spcPct val="90000"/>
              </a:lnSpc>
            </a:pPr>
            <a:r>
              <a:rPr lang="en-US" sz="1400" b="1">
                <a:solidFill>
                  <a:schemeClr val="bg1"/>
                </a:solidFill>
                <a:ea typeface="Arial Unicode MS" pitchFamily="34" charset="-128"/>
                <a:cs typeface="Arial Unicode MS" pitchFamily="34" charset="-128"/>
              </a:rPr>
              <a:t>30%</a:t>
            </a:r>
            <a:br>
              <a:rPr lang="en-US" sz="1400" b="1">
                <a:solidFill>
                  <a:schemeClr val="bg1"/>
                </a:solidFill>
                <a:ea typeface="Arial Unicode MS" pitchFamily="34" charset="-128"/>
                <a:cs typeface="Arial Unicode MS" pitchFamily="34" charset="-128"/>
              </a:rPr>
            </a:br>
            <a:r>
              <a:rPr lang="en-US" sz="1400" b="1">
                <a:solidFill>
                  <a:schemeClr val="bg1"/>
                </a:solidFill>
                <a:ea typeface="Arial Unicode MS" pitchFamily="34" charset="-128"/>
                <a:cs typeface="Arial Unicode MS" pitchFamily="34" charset="-128"/>
              </a:rPr>
              <a:t>Application</a:t>
            </a:r>
          </a:p>
          <a:p>
            <a:pPr algn="ctr">
              <a:lnSpc>
                <a:spcPct val="90000"/>
              </a:lnSpc>
            </a:pPr>
            <a:r>
              <a:rPr lang="en-US" sz="1400" b="1">
                <a:solidFill>
                  <a:schemeClr val="bg1"/>
                </a:solidFill>
                <a:ea typeface="Arial Unicode MS" pitchFamily="34" charset="-128"/>
                <a:cs typeface="Arial Unicode MS" pitchFamily="34" charset="-128"/>
              </a:rPr>
              <a:t>Maintenance</a:t>
            </a:r>
          </a:p>
        </p:txBody>
      </p:sp>
      <p:sp>
        <p:nvSpPr>
          <p:cNvPr id="1034" name="Rectangle 16"/>
          <p:cNvSpPr>
            <a:spLocks noChangeArrowheads="1"/>
          </p:cNvSpPr>
          <p:nvPr/>
        </p:nvSpPr>
        <p:spPr bwMode="auto">
          <a:xfrm>
            <a:off x="762000" y="2930525"/>
            <a:ext cx="1801813" cy="674688"/>
          </a:xfrm>
          <a:prstGeom prst="rect">
            <a:avLst/>
          </a:prstGeom>
          <a:noFill/>
          <a:ln w="38100" algn="ctr">
            <a:noFill/>
            <a:miter lim="800000"/>
            <a:headEnd/>
            <a:tailEnd/>
          </a:ln>
        </p:spPr>
        <p:txBody>
          <a:bodyPr>
            <a:spAutoFit/>
          </a:bodyPr>
          <a:lstStyle/>
          <a:p>
            <a:pPr algn="ctr">
              <a:lnSpc>
                <a:spcPct val="90000"/>
              </a:lnSpc>
            </a:pPr>
            <a:r>
              <a:rPr lang="en-US" sz="1400" b="1">
                <a:solidFill>
                  <a:schemeClr val="bg1"/>
                </a:solidFill>
                <a:ea typeface="Arial Unicode MS" pitchFamily="34" charset="-128"/>
                <a:cs typeface="Arial Unicode MS" pitchFamily="34" charset="-128"/>
              </a:rPr>
              <a:t>23%</a:t>
            </a:r>
            <a:br>
              <a:rPr lang="en-US" sz="1400" b="1">
                <a:solidFill>
                  <a:schemeClr val="bg1"/>
                </a:solidFill>
                <a:ea typeface="Arial Unicode MS" pitchFamily="34" charset="-128"/>
                <a:cs typeface="Arial Unicode MS" pitchFamily="34" charset="-128"/>
              </a:rPr>
            </a:br>
            <a:r>
              <a:rPr lang="en-US" sz="1400" b="1">
                <a:solidFill>
                  <a:schemeClr val="bg1"/>
                </a:solidFill>
                <a:ea typeface="Arial Unicode MS" pitchFamily="34" charset="-128"/>
                <a:cs typeface="Arial Unicode MS" pitchFamily="34" charset="-128"/>
              </a:rPr>
              <a:t>Application Investment</a:t>
            </a:r>
          </a:p>
        </p:txBody>
      </p:sp>
      <p:sp>
        <p:nvSpPr>
          <p:cNvPr id="1035" name="Rectangle 17"/>
          <p:cNvSpPr>
            <a:spLocks noChangeArrowheads="1"/>
          </p:cNvSpPr>
          <p:nvPr/>
        </p:nvSpPr>
        <p:spPr bwMode="auto">
          <a:xfrm>
            <a:off x="717550" y="1573213"/>
            <a:ext cx="1447800" cy="674687"/>
          </a:xfrm>
          <a:prstGeom prst="rect">
            <a:avLst/>
          </a:prstGeom>
          <a:noFill/>
          <a:ln w="38100" algn="ctr">
            <a:noFill/>
            <a:miter lim="800000"/>
            <a:headEnd/>
            <a:tailEnd/>
          </a:ln>
        </p:spPr>
        <p:txBody>
          <a:bodyPr>
            <a:spAutoFit/>
          </a:bodyPr>
          <a:lstStyle/>
          <a:p>
            <a:pPr algn="ctr">
              <a:lnSpc>
                <a:spcPct val="90000"/>
              </a:lnSpc>
            </a:pPr>
            <a:r>
              <a:rPr lang="en-US" sz="1400" b="1">
                <a:ea typeface="Arial Unicode MS" pitchFamily="34" charset="-128"/>
                <a:cs typeface="Arial Unicode MS" pitchFamily="34" charset="-128"/>
              </a:rPr>
              <a:t>5%</a:t>
            </a:r>
            <a:br>
              <a:rPr lang="en-US" sz="1400" b="1">
                <a:ea typeface="Arial Unicode MS" pitchFamily="34" charset="-128"/>
                <a:cs typeface="Arial Unicode MS" pitchFamily="34" charset="-128"/>
              </a:rPr>
            </a:br>
            <a:r>
              <a:rPr lang="en-US" sz="1400" b="1">
                <a:ea typeface="Arial Unicode MS" pitchFamily="34" charset="-128"/>
                <a:cs typeface="Arial Unicode MS" pitchFamily="34" charset="-128"/>
              </a:rPr>
              <a:t>Infrastructure Investment</a:t>
            </a:r>
          </a:p>
        </p:txBody>
      </p:sp>
      <p:cxnSp>
        <p:nvCxnSpPr>
          <p:cNvPr id="1036" name="Straight Connector 47"/>
          <p:cNvCxnSpPr>
            <a:cxnSpLocks noChangeShapeType="1"/>
          </p:cNvCxnSpPr>
          <p:nvPr/>
        </p:nvCxnSpPr>
        <p:spPr bwMode="auto">
          <a:xfrm rot="16200000" flipH="1">
            <a:off x="1935957" y="2108994"/>
            <a:ext cx="436562" cy="254000"/>
          </a:xfrm>
          <a:prstGeom prst="line">
            <a:avLst/>
          </a:prstGeom>
          <a:noFill/>
          <a:ln w="25400" cap="rnd" algn="ctr">
            <a:solidFill>
              <a:schemeClr val="tx2"/>
            </a:solidFill>
            <a:round/>
            <a:headEnd/>
            <a:tailEnd type="oval" w="med" len="med"/>
          </a:ln>
        </p:spPr>
      </p:cxnSp>
      <p:sp>
        <p:nvSpPr>
          <p:cNvPr id="50" name="Rectangle 9"/>
          <p:cNvSpPr>
            <a:spLocks noChangeArrowheads="1"/>
          </p:cNvSpPr>
          <p:nvPr/>
        </p:nvSpPr>
        <p:spPr bwMode="auto">
          <a:xfrm>
            <a:off x="319088" y="5313363"/>
            <a:ext cx="4264025" cy="663575"/>
          </a:xfrm>
          <a:prstGeom prst="rect">
            <a:avLst/>
          </a:prstGeom>
          <a:gradFill>
            <a:gsLst>
              <a:gs pos="0">
                <a:schemeClr val="bg1"/>
              </a:gs>
              <a:gs pos="30000">
                <a:srgbClr val="1B3E70"/>
              </a:gs>
              <a:gs pos="80000">
                <a:srgbClr val="1B3E70"/>
              </a:gs>
              <a:gs pos="100000">
                <a:schemeClr val="bg1"/>
              </a:gs>
            </a:gsLst>
            <a:lin ang="10800000" scaled="0"/>
          </a:gradFill>
          <a:ln w="22225">
            <a:noFill/>
            <a:miter lim="800000"/>
            <a:headEnd/>
            <a:tailEnd/>
          </a:ln>
        </p:spPr>
        <p:txBody>
          <a:bodyPr wrap="none" anchor="ctr"/>
          <a:lstStyle/>
          <a:p>
            <a:pPr algn="ctr">
              <a:lnSpc>
                <a:spcPct val="85000"/>
              </a:lnSpc>
              <a:buClr>
                <a:schemeClr val="tx1"/>
              </a:buClr>
              <a:buFont typeface="Wingdings" pitchFamily="2" charset="2"/>
              <a:buNone/>
              <a:defRPr/>
            </a:pPr>
            <a:r>
              <a:rPr lang="en-US" b="1" i="1" dirty="0">
                <a:solidFill>
                  <a:schemeClr val="bg1"/>
                </a:solidFill>
              </a:rPr>
              <a:t>Your Business Can Change </a:t>
            </a:r>
            <a:br>
              <a:rPr lang="en-US" b="1" i="1" dirty="0">
                <a:solidFill>
                  <a:schemeClr val="bg1"/>
                </a:solidFill>
              </a:rPr>
            </a:br>
            <a:r>
              <a:rPr lang="en-US" b="1" i="1" dirty="0">
                <a:solidFill>
                  <a:schemeClr val="bg1"/>
                </a:solidFill>
              </a:rPr>
              <a:t>Only as Fast as Your IT Can </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title"/>
          </p:nvPr>
        </p:nvSpPr>
        <p:spPr>
          <a:xfrm>
            <a:off x="498475" y="593725"/>
            <a:ext cx="8191500" cy="354013"/>
          </a:xfrm>
        </p:spPr>
        <p:txBody>
          <a:bodyPr/>
          <a:lstStyle/>
          <a:p>
            <a:pPr eaLnBrk="1" hangingPunct="1"/>
            <a:r>
              <a:rPr lang="en-US" sz="2000" smtClean="0"/>
              <a:t>The Goal</a:t>
            </a:r>
          </a:p>
        </p:txBody>
      </p:sp>
      <p:pic>
        <p:nvPicPr>
          <p:cNvPr id="16387" name="Picture 21" descr="iStock_000001472634Medium.jpg"/>
          <p:cNvPicPr>
            <a:picLocks noChangeAspect="1"/>
          </p:cNvPicPr>
          <p:nvPr/>
        </p:nvPicPr>
        <p:blipFill>
          <a:blip r:embed="rId3" cstate="print"/>
          <a:srcRect b="23555"/>
          <a:stretch>
            <a:fillRect/>
          </a:stretch>
        </p:blipFill>
        <p:spPr bwMode="auto">
          <a:xfrm>
            <a:off x="228600" y="1346200"/>
            <a:ext cx="8661400" cy="4533900"/>
          </a:xfrm>
          <a:prstGeom prst="rect">
            <a:avLst/>
          </a:prstGeom>
          <a:noFill/>
          <a:ln w="9525">
            <a:noFill/>
            <a:miter lim="800000"/>
            <a:headEnd/>
            <a:tailEnd/>
          </a:ln>
        </p:spPr>
      </p:pic>
      <p:sp>
        <p:nvSpPr>
          <p:cNvPr id="20" name="Rectangle 19"/>
          <p:cNvSpPr/>
          <p:nvPr/>
        </p:nvSpPr>
        <p:spPr bwMode="auto">
          <a:xfrm>
            <a:off x="228600" y="1341438"/>
            <a:ext cx="8661400" cy="4541837"/>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6389" name="Rectangle 15"/>
          <p:cNvSpPr>
            <a:spLocks noChangeArrowheads="1"/>
          </p:cNvSpPr>
          <p:nvPr/>
        </p:nvSpPr>
        <p:spPr bwMode="auto">
          <a:xfrm>
            <a:off x="193675" y="2024063"/>
            <a:ext cx="2527300" cy="3232150"/>
          </a:xfrm>
          <a:prstGeom prst="rect">
            <a:avLst/>
          </a:prstGeom>
          <a:noFill/>
          <a:ln w="9525">
            <a:noFill/>
            <a:miter lim="800000"/>
            <a:headEnd/>
            <a:tailEnd/>
          </a:ln>
        </p:spPr>
        <p:txBody>
          <a:bodyPr anchor="ctr">
            <a:spAutoFit/>
          </a:bodyPr>
          <a:lstStyle/>
          <a:p>
            <a:pPr algn="r"/>
            <a:r>
              <a:rPr lang="en-US" sz="4400" b="1">
                <a:solidFill>
                  <a:srgbClr val="FFFFFF"/>
                </a:solidFill>
              </a:rPr>
              <a:t>IT</a:t>
            </a:r>
            <a:br>
              <a:rPr lang="en-US" sz="4400" b="1">
                <a:solidFill>
                  <a:srgbClr val="FFFFFF"/>
                </a:solidFill>
              </a:rPr>
            </a:br>
            <a:r>
              <a:rPr lang="en-US" sz="4400" b="1">
                <a:solidFill>
                  <a:srgbClr val="FFFFFF"/>
                </a:solidFill>
              </a:rPr>
              <a:t>as a Service</a:t>
            </a:r>
          </a:p>
          <a:p>
            <a:pPr algn="r"/>
            <a:r>
              <a:rPr lang="en-US" sz="2400">
                <a:solidFill>
                  <a:srgbClr val="FFFFFF"/>
                </a:solidFill>
              </a:rPr>
              <a:t>(Internally or </a:t>
            </a:r>
            <a:br>
              <a:rPr lang="en-US" sz="2400">
                <a:solidFill>
                  <a:srgbClr val="FFFFFF"/>
                </a:solidFill>
              </a:rPr>
            </a:br>
            <a:r>
              <a:rPr lang="en-US" sz="2400">
                <a:solidFill>
                  <a:srgbClr val="FFFFFF"/>
                </a:solidFill>
              </a:rPr>
              <a:t>Externally </a:t>
            </a:r>
            <a:br>
              <a:rPr lang="en-US" sz="2400">
                <a:solidFill>
                  <a:srgbClr val="FFFFFF"/>
                </a:solidFill>
              </a:rPr>
            </a:br>
            <a:r>
              <a:rPr lang="en-US" sz="2400">
                <a:solidFill>
                  <a:srgbClr val="FFFFFF"/>
                </a:solidFill>
              </a:rPr>
              <a:t>Provisioned) </a:t>
            </a:r>
          </a:p>
        </p:txBody>
      </p:sp>
      <p:cxnSp>
        <p:nvCxnSpPr>
          <p:cNvPr id="23" name="Straight Connector 22"/>
          <p:cNvCxnSpPr/>
          <p:nvPr/>
        </p:nvCxnSpPr>
        <p:spPr>
          <a:xfrm rot="5400000">
            <a:off x="1219200" y="3665538"/>
            <a:ext cx="3179763" cy="1587"/>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391" name="Group 28"/>
          <p:cNvGrpSpPr>
            <a:grpSpLocks/>
          </p:cNvGrpSpPr>
          <p:nvPr/>
        </p:nvGrpSpPr>
        <p:grpSpPr bwMode="auto">
          <a:xfrm>
            <a:off x="3656013" y="2081213"/>
            <a:ext cx="4260850" cy="3170237"/>
            <a:chOff x="4874201" y="2715699"/>
            <a:chExt cx="5677686" cy="3169645"/>
          </a:xfrm>
        </p:grpSpPr>
        <p:grpSp>
          <p:nvGrpSpPr>
            <p:cNvPr id="16392" name="Group 21"/>
            <p:cNvGrpSpPr>
              <a:grpSpLocks/>
            </p:cNvGrpSpPr>
            <p:nvPr/>
          </p:nvGrpSpPr>
          <p:grpSpPr bwMode="auto">
            <a:xfrm>
              <a:off x="4874201" y="2715699"/>
              <a:ext cx="5677686" cy="907993"/>
              <a:chOff x="4136870" y="2631548"/>
              <a:chExt cx="7152347" cy="1143826"/>
            </a:xfrm>
          </p:grpSpPr>
          <p:sp>
            <p:nvSpPr>
              <p:cNvPr id="16399" name="Rectangle 17"/>
              <p:cNvSpPr>
                <a:spLocks noChangeArrowheads="1"/>
              </p:cNvSpPr>
              <p:nvPr/>
            </p:nvSpPr>
            <p:spPr bwMode="auto">
              <a:xfrm>
                <a:off x="5196392" y="2806086"/>
                <a:ext cx="6092825" cy="969288"/>
              </a:xfrm>
              <a:prstGeom prst="rect">
                <a:avLst/>
              </a:prstGeom>
              <a:noFill/>
              <a:ln w="9525">
                <a:noFill/>
                <a:miter lim="800000"/>
                <a:headEnd/>
                <a:tailEnd/>
              </a:ln>
            </p:spPr>
            <p:txBody>
              <a:bodyPr>
                <a:spAutoFit/>
              </a:bodyPr>
              <a:lstStyle/>
              <a:p>
                <a:r>
                  <a:rPr lang="en-US" sz="4400">
                    <a:solidFill>
                      <a:srgbClr val="FFFFFF"/>
                    </a:solidFill>
                  </a:rPr>
                  <a:t>Efficiency</a:t>
                </a:r>
                <a:endParaRPr lang="en-US" sz="2000">
                  <a:solidFill>
                    <a:srgbClr val="FFFFFF"/>
                  </a:solidFill>
                </a:endParaRPr>
              </a:p>
            </p:txBody>
          </p:sp>
          <p:pic>
            <p:nvPicPr>
              <p:cNvPr id="16400" name="Picture 212" descr="ICON_CheckMark_Q308"/>
              <p:cNvPicPr>
                <a:picLocks noChangeAspect="1" noChangeArrowheads="1"/>
              </p:cNvPicPr>
              <p:nvPr/>
            </p:nvPicPr>
            <p:blipFill>
              <a:blip r:embed="rId4" cstate="print"/>
              <a:srcRect/>
              <a:stretch>
                <a:fillRect/>
              </a:stretch>
            </p:blipFill>
            <p:spPr bwMode="auto">
              <a:xfrm>
                <a:off x="4136870" y="2631548"/>
                <a:ext cx="1422030" cy="938213"/>
              </a:xfrm>
              <a:prstGeom prst="rect">
                <a:avLst/>
              </a:prstGeom>
              <a:noFill/>
              <a:ln w="9525">
                <a:noFill/>
                <a:miter lim="800000"/>
                <a:headEnd/>
                <a:tailEnd/>
              </a:ln>
            </p:spPr>
          </p:pic>
        </p:grpSp>
        <p:grpSp>
          <p:nvGrpSpPr>
            <p:cNvPr id="16393" name="Group 22"/>
            <p:cNvGrpSpPr>
              <a:grpSpLocks/>
            </p:cNvGrpSpPr>
            <p:nvPr/>
          </p:nvGrpSpPr>
          <p:grpSpPr bwMode="auto">
            <a:xfrm>
              <a:off x="4874201" y="3846525"/>
              <a:ext cx="5677686" cy="907993"/>
              <a:chOff x="4136870" y="2631548"/>
              <a:chExt cx="7152347" cy="1143826"/>
            </a:xfrm>
          </p:grpSpPr>
          <p:sp>
            <p:nvSpPr>
              <p:cNvPr id="16397" name="Rectangle 23"/>
              <p:cNvSpPr>
                <a:spLocks noChangeArrowheads="1"/>
              </p:cNvSpPr>
              <p:nvPr/>
            </p:nvSpPr>
            <p:spPr bwMode="auto">
              <a:xfrm>
                <a:off x="5196392" y="2806086"/>
                <a:ext cx="6092825" cy="969288"/>
              </a:xfrm>
              <a:prstGeom prst="rect">
                <a:avLst/>
              </a:prstGeom>
              <a:noFill/>
              <a:ln w="9525">
                <a:noFill/>
                <a:miter lim="800000"/>
                <a:headEnd/>
                <a:tailEnd/>
              </a:ln>
            </p:spPr>
            <p:txBody>
              <a:bodyPr>
                <a:spAutoFit/>
              </a:bodyPr>
              <a:lstStyle/>
              <a:p>
                <a:r>
                  <a:rPr lang="en-US" sz="4400">
                    <a:solidFill>
                      <a:srgbClr val="FFFFFF"/>
                    </a:solidFill>
                  </a:rPr>
                  <a:t>Control</a:t>
                </a:r>
              </a:p>
            </p:txBody>
          </p:sp>
          <p:pic>
            <p:nvPicPr>
              <p:cNvPr id="16398" name="Picture 212" descr="ICON_CheckMark_Q308"/>
              <p:cNvPicPr>
                <a:picLocks noChangeAspect="1" noChangeArrowheads="1"/>
              </p:cNvPicPr>
              <p:nvPr/>
            </p:nvPicPr>
            <p:blipFill>
              <a:blip r:embed="rId4" cstate="print"/>
              <a:srcRect/>
              <a:stretch>
                <a:fillRect/>
              </a:stretch>
            </p:blipFill>
            <p:spPr bwMode="auto">
              <a:xfrm>
                <a:off x="4136870" y="2631548"/>
                <a:ext cx="1422030" cy="938213"/>
              </a:xfrm>
              <a:prstGeom prst="rect">
                <a:avLst/>
              </a:prstGeom>
              <a:noFill/>
              <a:ln w="9525">
                <a:noFill/>
                <a:miter lim="800000"/>
                <a:headEnd/>
                <a:tailEnd/>
              </a:ln>
            </p:spPr>
          </p:pic>
        </p:grpSp>
        <p:grpSp>
          <p:nvGrpSpPr>
            <p:cNvPr id="16394" name="Group 25"/>
            <p:cNvGrpSpPr>
              <a:grpSpLocks/>
            </p:cNvGrpSpPr>
            <p:nvPr/>
          </p:nvGrpSpPr>
          <p:grpSpPr bwMode="auto">
            <a:xfrm>
              <a:off x="4874201" y="4977351"/>
              <a:ext cx="5677686" cy="907993"/>
              <a:chOff x="4136870" y="2631548"/>
              <a:chExt cx="7152347" cy="1143826"/>
            </a:xfrm>
          </p:grpSpPr>
          <p:sp>
            <p:nvSpPr>
              <p:cNvPr id="16395" name="Rectangle 26"/>
              <p:cNvSpPr>
                <a:spLocks noChangeArrowheads="1"/>
              </p:cNvSpPr>
              <p:nvPr/>
            </p:nvSpPr>
            <p:spPr bwMode="auto">
              <a:xfrm>
                <a:off x="5196392" y="2806086"/>
                <a:ext cx="6092825" cy="969288"/>
              </a:xfrm>
              <a:prstGeom prst="rect">
                <a:avLst/>
              </a:prstGeom>
              <a:noFill/>
              <a:ln w="9525">
                <a:noFill/>
                <a:miter lim="800000"/>
                <a:headEnd/>
                <a:tailEnd/>
              </a:ln>
            </p:spPr>
            <p:txBody>
              <a:bodyPr>
                <a:spAutoFit/>
              </a:bodyPr>
              <a:lstStyle/>
              <a:p>
                <a:r>
                  <a:rPr lang="en-US" sz="4400">
                    <a:solidFill>
                      <a:srgbClr val="FFFFFF"/>
                    </a:solidFill>
                  </a:rPr>
                  <a:t>Choice</a:t>
                </a:r>
              </a:p>
            </p:txBody>
          </p:sp>
          <p:pic>
            <p:nvPicPr>
              <p:cNvPr id="16396" name="Picture 212" descr="ICON_CheckMark_Q308"/>
              <p:cNvPicPr>
                <a:picLocks noChangeAspect="1" noChangeArrowheads="1"/>
              </p:cNvPicPr>
              <p:nvPr/>
            </p:nvPicPr>
            <p:blipFill>
              <a:blip r:embed="rId4" cstate="print"/>
              <a:srcRect/>
              <a:stretch>
                <a:fillRect/>
              </a:stretch>
            </p:blipFill>
            <p:spPr bwMode="auto">
              <a:xfrm>
                <a:off x="4136870" y="2631548"/>
                <a:ext cx="1422030" cy="938213"/>
              </a:xfrm>
              <a:prstGeom prst="rect">
                <a:avLst/>
              </a:prstGeom>
              <a:noFill/>
              <a:ln w="9525">
                <a:noFill/>
                <a:miter lim="800000"/>
                <a:headEnd/>
                <a:tailEnd/>
              </a:ln>
            </p:spPr>
          </p:pic>
        </p:grpSp>
      </p:gr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5334000" y="3473450"/>
            <a:ext cx="3022600" cy="1860550"/>
            <a:chOff x="5867400" y="4038600"/>
            <a:chExt cx="3022600" cy="1860550"/>
          </a:xfrm>
        </p:grpSpPr>
        <p:grpSp>
          <p:nvGrpSpPr>
            <p:cNvPr id="3" name="Group 8"/>
            <p:cNvGrpSpPr>
              <a:grpSpLocks/>
            </p:cNvGrpSpPr>
            <p:nvPr/>
          </p:nvGrpSpPr>
          <p:grpSpPr bwMode="auto">
            <a:xfrm>
              <a:off x="5867400" y="4038600"/>
              <a:ext cx="3022600" cy="1860550"/>
              <a:chOff x="-2304" y="988"/>
              <a:chExt cx="1904" cy="1172"/>
            </a:xfrm>
          </p:grpSpPr>
          <p:sp>
            <p:nvSpPr>
              <p:cNvPr id="147460" name="AutoShape 9"/>
              <p:cNvSpPr>
                <a:spLocks noChangeAspect="1" noChangeArrowheads="1" noTextEdit="1"/>
              </p:cNvSpPr>
              <p:nvPr/>
            </p:nvSpPr>
            <p:spPr bwMode="auto">
              <a:xfrm>
                <a:off x="-2124" y="1154"/>
                <a:ext cx="1531" cy="1006"/>
              </a:xfrm>
              <a:prstGeom prst="rect">
                <a:avLst/>
              </a:prstGeom>
              <a:noFill/>
              <a:ln w="9525">
                <a:noFill/>
                <a:miter lim="800000"/>
                <a:headEnd/>
                <a:tailEnd/>
              </a:ln>
            </p:spPr>
            <p:txBody>
              <a:bodyPr/>
              <a:lstStyle/>
              <a:p>
                <a:pPr algn="l"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61" name="Freeform 10"/>
              <p:cNvSpPr>
                <a:spLocks noEditPoints="1"/>
              </p:cNvSpPr>
              <p:nvPr/>
            </p:nvSpPr>
            <p:spPr bwMode="auto">
              <a:xfrm>
                <a:off x="-2116" y="1156"/>
                <a:ext cx="1529" cy="1004"/>
              </a:xfrm>
              <a:custGeom>
                <a:avLst/>
                <a:gdLst>
                  <a:gd name="T0" fmla="*/ 1202392 w 647"/>
                  <a:gd name="T1" fmla="*/ 974045 h 425"/>
                  <a:gd name="T2" fmla="*/ 318942 w 647"/>
                  <a:gd name="T3" fmla="*/ 974045 h 425"/>
                  <a:gd name="T4" fmla="*/ 318942 w 647"/>
                  <a:gd name="T5" fmla="*/ 974045 h 425"/>
                  <a:gd name="T6" fmla="*/ 0 w 647"/>
                  <a:gd name="T7" fmla="*/ 652815 h 425"/>
                  <a:gd name="T8" fmla="*/ 0 w 647"/>
                  <a:gd name="T9" fmla="*/ 652815 h 425"/>
                  <a:gd name="T10" fmla="*/ 96344 w 647"/>
                  <a:gd name="T11" fmla="*/ 432750 h 425"/>
                  <a:gd name="T12" fmla="*/ 96344 w 647"/>
                  <a:gd name="T13" fmla="*/ 432750 h 425"/>
                  <a:gd name="T14" fmla="*/ 318942 w 647"/>
                  <a:gd name="T15" fmla="*/ 343302 h 425"/>
                  <a:gd name="T16" fmla="*/ 318942 w 647"/>
                  <a:gd name="T17" fmla="*/ 343302 h 425"/>
                  <a:gd name="T18" fmla="*/ 347546 w 647"/>
                  <a:gd name="T19" fmla="*/ 343302 h 425"/>
                  <a:gd name="T20" fmla="*/ 347546 w 647"/>
                  <a:gd name="T21" fmla="*/ 343302 h 425"/>
                  <a:gd name="T22" fmla="*/ 744966 w 647"/>
                  <a:gd name="T23" fmla="*/ 0 h 425"/>
                  <a:gd name="T24" fmla="*/ 744966 w 647"/>
                  <a:gd name="T25" fmla="*/ 0 h 425"/>
                  <a:gd name="T26" fmla="*/ 1027573 w 647"/>
                  <a:gd name="T27" fmla="*/ 112429 h 425"/>
                  <a:gd name="T28" fmla="*/ 1027573 w 647"/>
                  <a:gd name="T29" fmla="*/ 112429 h 425"/>
                  <a:gd name="T30" fmla="*/ 1143200 w 647"/>
                  <a:gd name="T31" fmla="*/ 346016 h 425"/>
                  <a:gd name="T32" fmla="*/ 1143200 w 647"/>
                  <a:gd name="T33" fmla="*/ 346016 h 425"/>
                  <a:gd name="T34" fmla="*/ 1178875 w 647"/>
                  <a:gd name="T35" fmla="*/ 343302 h 425"/>
                  <a:gd name="T36" fmla="*/ 1178875 w 647"/>
                  <a:gd name="T37" fmla="*/ 343302 h 425"/>
                  <a:gd name="T38" fmla="*/ 1397872 w 647"/>
                  <a:gd name="T39" fmla="*/ 432750 h 425"/>
                  <a:gd name="T40" fmla="*/ 1397872 w 647"/>
                  <a:gd name="T41" fmla="*/ 432750 h 425"/>
                  <a:gd name="T42" fmla="*/ 1487223 w 647"/>
                  <a:gd name="T43" fmla="*/ 652815 h 425"/>
                  <a:gd name="T44" fmla="*/ 1487223 w 647"/>
                  <a:gd name="T45" fmla="*/ 652815 h 425"/>
                  <a:gd name="T46" fmla="*/ 1487223 w 647"/>
                  <a:gd name="T47" fmla="*/ 652815 h 425"/>
                  <a:gd name="T48" fmla="*/ 1406567 w 647"/>
                  <a:gd name="T49" fmla="*/ 866400 h 425"/>
                  <a:gd name="T50" fmla="*/ 1406567 w 647"/>
                  <a:gd name="T51" fmla="*/ 866400 h 425"/>
                  <a:gd name="T52" fmla="*/ 1207262 w 647"/>
                  <a:gd name="T53" fmla="*/ 974045 h 425"/>
                  <a:gd name="T54" fmla="*/ 1207262 w 647"/>
                  <a:gd name="T55" fmla="*/ 974045 h 425"/>
                  <a:gd name="T56" fmla="*/ 1204549 w 647"/>
                  <a:gd name="T57" fmla="*/ 974045 h 425"/>
                  <a:gd name="T58" fmla="*/ 1202392 w 647"/>
                  <a:gd name="T59" fmla="*/ 974045 h 425"/>
                  <a:gd name="T60" fmla="*/ 147065 w 647"/>
                  <a:gd name="T61" fmla="*/ 486158 h 425"/>
                  <a:gd name="T62" fmla="*/ 74016 w 647"/>
                  <a:gd name="T63" fmla="*/ 652815 h 425"/>
                  <a:gd name="T64" fmla="*/ 74016 w 647"/>
                  <a:gd name="T65" fmla="*/ 652815 h 425"/>
                  <a:gd name="T66" fmla="*/ 147065 w 647"/>
                  <a:gd name="T67" fmla="*/ 827353 h 425"/>
                  <a:gd name="T68" fmla="*/ 147065 w 647"/>
                  <a:gd name="T69" fmla="*/ 827353 h 425"/>
                  <a:gd name="T70" fmla="*/ 318942 w 647"/>
                  <a:gd name="T71" fmla="*/ 899950 h 425"/>
                  <a:gd name="T72" fmla="*/ 318942 w 647"/>
                  <a:gd name="T73" fmla="*/ 899950 h 425"/>
                  <a:gd name="T74" fmla="*/ 1202392 w 647"/>
                  <a:gd name="T75" fmla="*/ 899950 h 425"/>
                  <a:gd name="T76" fmla="*/ 1202392 w 647"/>
                  <a:gd name="T77" fmla="*/ 899950 h 425"/>
                  <a:gd name="T78" fmla="*/ 1352272 w 647"/>
                  <a:gd name="T79" fmla="*/ 820722 h 425"/>
                  <a:gd name="T80" fmla="*/ 1352272 w 647"/>
                  <a:gd name="T81" fmla="*/ 820722 h 425"/>
                  <a:gd name="T82" fmla="*/ 1413498 w 647"/>
                  <a:gd name="T83" fmla="*/ 652815 h 425"/>
                  <a:gd name="T84" fmla="*/ 1413498 w 647"/>
                  <a:gd name="T85" fmla="*/ 652815 h 425"/>
                  <a:gd name="T86" fmla="*/ 1178875 w 647"/>
                  <a:gd name="T87" fmla="*/ 417180 h 425"/>
                  <a:gd name="T88" fmla="*/ 1178875 w 647"/>
                  <a:gd name="T89" fmla="*/ 417180 h 425"/>
                  <a:gd name="T90" fmla="*/ 1126634 w 647"/>
                  <a:gd name="T91" fmla="*/ 423721 h 425"/>
                  <a:gd name="T92" fmla="*/ 1126634 w 647"/>
                  <a:gd name="T93" fmla="*/ 423721 h 425"/>
                  <a:gd name="T94" fmla="*/ 1071061 w 647"/>
                  <a:gd name="T95" fmla="*/ 450839 h 425"/>
                  <a:gd name="T96" fmla="*/ 1071061 w 647"/>
                  <a:gd name="T97" fmla="*/ 391789 h 425"/>
                  <a:gd name="T98" fmla="*/ 744966 w 647"/>
                  <a:gd name="T99" fmla="*/ 73883 h 425"/>
                  <a:gd name="T100" fmla="*/ 744966 w 647"/>
                  <a:gd name="T101" fmla="*/ 73883 h 425"/>
                  <a:gd name="T102" fmla="*/ 416162 w 647"/>
                  <a:gd name="T103" fmla="*/ 393703 h 425"/>
                  <a:gd name="T104" fmla="*/ 416162 w 647"/>
                  <a:gd name="T105" fmla="*/ 393703 h 425"/>
                  <a:gd name="T106" fmla="*/ 411582 w 647"/>
                  <a:gd name="T107" fmla="*/ 476257 h 425"/>
                  <a:gd name="T108" fmla="*/ 353946 w 647"/>
                  <a:gd name="T109" fmla="*/ 419240 h 425"/>
                  <a:gd name="T110" fmla="*/ 349078 w 647"/>
                  <a:gd name="T111" fmla="*/ 417180 h 425"/>
                  <a:gd name="T112" fmla="*/ 349078 w 647"/>
                  <a:gd name="T113" fmla="*/ 417180 h 425"/>
                  <a:gd name="T114" fmla="*/ 318942 w 647"/>
                  <a:gd name="T115" fmla="*/ 417180 h 425"/>
                  <a:gd name="T116" fmla="*/ 318942 w 647"/>
                  <a:gd name="T117" fmla="*/ 417180 h 425"/>
                  <a:gd name="T118" fmla="*/ 318942 w 647"/>
                  <a:gd name="T119" fmla="*/ 417180 h 425"/>
                  <a:gd name="T120" fmla="*/ 318942 w 647"/>
                  <a:gd name="T121" fmla="*/ 417180 h 425"/>
                  <a:gd name="T122" fmla="*/ 147065 w 647"/>
                  <a:gd name="T123" fmla="*/ 486158 h 4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7"/>
                  <a:gd name="T187" fmla="*/ 0 h 425"/>
                  <a:gd name="T188" fmla="*/ 647 w 647"/>
                  <a:gd name="T189" fmla="*/ 425 h 4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7" h="425">
                    <a:moveTo>
                      <a:pt x="523" y="425"/>
                    </a:moveTo>
                    <a:cubicBezTo>
                      <a:pt x="523" y="425"/>
                      <a:pt x="523" y="425"/>
                      <a:pt x="139" y="425"/>
                    </a:cubicBezTo>
                    <a:cubicBezTo>
                      <a:pt x="139" y="425"/>
                      <a:pt x="139" y="425"/>
                      <a:pt x="139" y="425"/>
                    </a:cubicBezTo>
                    <a:cubicBezTo>
                      <a:pt x="63" y="425"/>
                      <a:pt x="1" y="361"/>
                      <a:pt x="0" y="285"/>
                    </a:cubicBezTo>
                    <a:cubicBezTo>
                      <a:pt x="0" y="285"/>
                      <a:pt x="0" y="285"/>
                      <a:pt x="0" y="285"/>
                    </a:cubicBezTo>
                    <a:cubicBezTo>
                      <a:pt x="0" y="247"/>
                      <a:pt x="17" y="213"/>
                      <a:pt x="42" y="189"/>
                    </a:cubicBezTo>
                    <a:cubicBezTo>
                      <a:pt x="42" y="189"/>
                      <a:pt x="42" y="189"/>
                      <a:pt x="42" y="189"/>
                    </a:cubicBezTo>
                    <a:cubicBezTo>
                      <a:pt x="67" y="165"/>
                      <a:pt x="102" y="150"/>
                      <a:pt x="139" y="150"/>
                    </a:cubicBezTo>
                    <a:cubicBezTo>
                      <a:pt x="139" y="150"/>
                      <a:pt x="139" y="150"/>
                      <a:pt x="139" y="150"/>
                    </a:cubicBezTo>
                    <a:cubicBezTo>
                      <a:pt x="143" y="150"/>
                      <a:pt x="147" y="150"/>
                      <a:pt x="151" y="150"/>
                    </a:cubicBezTo>
                    <a:cubicBezTo>
                      <a:pt x="151" y="150"/>
                      <a:pt x="151" y="150"/>
                      <a:pt x="151" y="150"/>
                    </a:cubicBezTo>
                    <a:cubicBezTo>
                      <a:pt x="166" y="64"/>
                      <a:pt x="239" y="0"/>
                      <a:pt x="324" y="0"/>
                    </a:cubicBezTo>
                    <a:cubicBezTo>
                      <a:pt x="324" y="0"/>
                      <a:pt x="324" y="0"/>
                      <a:pt x="324" y="0"/>
                    </a:cubicBezTo>
                    <a:cubicBezTo>
                      <a:pt x="371" y="0"/>
                      <a:pt x="415" y="19"/>
                      <a:pt x="447" y="49"/>
                    </a:cubicBezTo>
                    <a:cubicBezTo>
                      <a:pt x="447" y="49"/>
                      <a:pt x="447" y="49"/>
                      <a:pt x="447" y="49"/>
                    </a:cubicBezTo>
                    <a:cubicBezTo>
                      <a:pt x="474" y="75"/>
                      <a:pt x="492" y="111"/>
                      <a:pt x="497" y="151"/>
                    </a:cubicBezTo>
                    <a:cubicBezTo>
                      <a:pt x="497" y="151"/>
                      <a:pt x="497" y="151"/>
                      <a:pt x="497" y="151"/>
                    </a:cubicBezTo>
                    <a:cubicBezTo>
                      <a:pt x="503" y="150"/>
                      <a:pt x="508" y="150"/>
                      <a:pt x="513" y="150"/>
                    </a:cubicBezTo>
                    <a:cubicBezTo>
                      <a:pt x="513" y="150"/>
                      <a:pt x="513" y="150"/>
                      <a:pt x="513" y="150"/>
                    </a:cubicBezTo>
                    <a:cubicBezTo>
                      <a:pt x="551" y="150"/>
                      <a:pt x="584" y="165"/>
                      <a:pt x="608" y="189"/>
                    </a:cubicBezTo>
                    <a:cubicBezTo>
                      <a:pt x="608" y="189"/>
                      <a:pt x="608" y="189"/>
                      <a:pt x="608" y="189"/>
                    </a:cubicBezTo>
                    <a:cubicBezTo>
                      <a:pt x="632" y="213"/>
                      <a:pt x="647" y="247"/>
                      <a:pt x="647" y="285"/>
                    </a:cubicBezTo>
                    <a:cubicBezTo>
                      <a:pt x="647" y="285"/>
                      <a:pt x="647" y="285"/>
                      <a:pt x="647" y="285"/>
                    </a:cubicBezTo>
                    <a:cubicBezTo>
                      <a:pt x="647" y="285"/>
                      <a:pt x="647" y="285"/>
                      <a:pt x="647" y="285"/>
                    </a:cubicBezTo>
                    <a:cubicBezTo>
                      <a:pt x="647" y="320"/>
                      <a:pt x="634" y="353"/>
                      <a:pt x="612" y="378"/>
                    </a:cubicBezTo>
                    <a:cubicBezTo>
                      <a:pt x="612" y="378"/>
                      <a:pt x="612" y="378"/>
                      <a:pt x="612" y="378"/>
                    </a:cubicBezTo>
                    <a:cubicBezTo>
                      <a:pt x="591" y="404"/>
                      <a:pt x="560" y="422"/>
                      <a:pt x="525" y="425"/>
                    </a:cubicBezTo>
                    <a:cubicBezTo>
                      <a:pt x="525" y="425"/>
                      <a:pt x="525" y="425"/>
                      <a:pt x="525" y="425"/>
                    </a:cubicBezTo>
                    <a:cubicBezTo>
                      <a:pt x="524" y="425"/>
                      <a:pt x="524" y="425"/>
                      <a:pt x="524" y="425"/>
                    </a:cubicBezTo>
                    <a:cubicBezTo>
                      <a:pt x="523" y="425"/>
                      <a:pt x="523" y="425"/>
                      <a:pt x="523" y="425"/>
                    </a:cubicBezTo>
                    <a:close/>
                    <a:moveTo>
                      <a:pt x="64" y="212"/>
                    </a:moveTo>
                    <a:cubicBezTo>
                      <a:pt x="44" y="230"/>
                      <a:pt x="32" y="256"/>
                      <a:pt x="32" y="285"/>
                    </a:cubicBezTo>
                    <a:cubicBezTo>
                      <a:pt x="32" y="285"/>
                      <a:pt x="32" y="285"/>
                      <a:pt x="32" y="285"/>
                    </a:cubicBezTo>
                    <a:cubicBezTo>
                      <a:pt x="32" y="314"/>
                      <a:pt x="45" y="341"/>
                      <a:pt x="64" y="361"/>
                    </a:cubicBezTo>
                    <a:cubicBezTo>
                      <a:pt x="64" y="361"/>
                      <a:pt x="64" y="361"/>
                      <a:pt x="64" y="361"/>
                    </a:cubicBezTo>
                    <a:cubicBezTo>
                      <a:pt x="84" y="381"/>
                      <a:pt x="111" y="393"/>
                      <a:pt x="139" y="393"/>
                    </a:cubicBezTo>
                    <a:cubicBezTo>
                      <a:pt x="139" y="393"/>
                      <a:pt x="139" y="393"/>
                      <a:pt x="139" y="393"/>
                    </a:cubicBezTo>
                    <a:cubicBezTo>
                      <a:pt x="477" y="393"/>
                      <a:pt x="518" y="393"/>
                      <a:pt x="523" y="393"/>
                    </a:cubicBezTo>
                    <a:cubicBezTo>
                      <a:pt x="523" y="393"/>
                      <a:pt x="523" y="393"/>
                      <a:pt x="523" y="393"/>
                    </a:cubicBezTo>
                    <a:cubicBezTo>
                      <a:pt x="548" y="390"/>
                      <a:pt x="571" y="377"/>
                      <a:pt x="588" y="358"/>
                    </a:cubicBezTo>
                    <a:cubicBezTo>
                      <a:pt x="588" y="358"/>
                      <a:pt x="588" y="358"/>
                      <a:pt x="588" y="358"/>
                    </a:cubicBezTo>
                    <a:cubicBezTo>
                      <a:pt x="605" y="338"/>
                      <a:pt x="615" y="312"/>
                      <a:pt x="615" y="285"/>
                    </a:cubicBezTo>
                    <a:cubicBezTo>
                      <a:pt x="615" y="285"/>
                      <a:pt x="615" y="285"/>
                      <a:pt x="615" y="285"/>
                    </a:cubicBezTo>
                    <a:cubicBezTo>
                      <a:pt x="615" y="226"/>
                      <a:pt x="571" y="182"/>
                      <a:pt x="513" y="182"/>
                    </a:cubicBezTo>
                    <a:cubicBezTo>
                      <a:pt x="513" y="182"/>
                      <a:pt x="513" y="182"/>
                      <a:pt x="513" y="182"/>
                    </a:cubicBezTo>
                    <a:cubicBezTo>
                      <a:pt x="503" y="182"/>
                      <a:pt x="496" y="182"/>
                      <a:pt x="490" y="185"/>
                    </a:cubicBezTo>
                    <a:cubicBezTo>
                      <a:pt x="490" y="185"/>
                      <a:pt x="490" y="185"/>
                      <a:pt x="490" y="185"/>
                    </a:cubicBezTo>
                    <a:cubicBezTo>
                      <a:pt x="466" y="197"/>
                      <a:pt x="466" y="197"/>
                      <a:pt x="466" y="197"/>
                    </a:cubicBezTo>
                    <a:cubicBezTo>
                      <a:pt x="466" y="171"/>
                      <a:pt x="466" y="171"/>
                      <a:pt x="466" y="171"/>
                    </a:cubicBezTo>
                    <a:cubicBezTo>
                      <a:pt x="466" y="93"/>
                      <a:pt x="402" y="32"/>
                      <a:pt x="324" y="32"/>
                    </a:cubicBezTo>
                    <a:cubicBezTo>
                      <a:pt x="324" y="32"/>
                      <a:pt x="324" y="32"/>
                      <a:pt x="324" y="32"/>
                    </a:cubicBezTo>
                    <a:cubicBezTo>
                      <a:pt x="251" y="32"/>
                      <a:pt x="186" y="93"/>
                      <a:pt x="181" y="172"/>
                    </a:cubicBezTo>
                    <a:cubicBezTo>
                      <a:pt x="181" y="172"/>
                      <a:pt x="181" y="172"/>
                      <a:pt x="181" y="172"/>
                    </a:cubicBezTo>
                    <a:cubicBezTo>
                      <a:pt x="179" y="208"/>
                      <a:pt x="179" y="208"/>
                      <a:pt x="179" y="208"/>
                    </a:cubicBezTo>
                    <a:cubicBezTo>
                      <a:pt x="154" y="183"/>
                      <a:pt x="154" y="183"/>
                      <a:pt x="154" y="183"/>
                    </a:cubicBezTo>
                    <a:cubicBezTo>
                      <a:pt x="154" y="183"/>
                      <a:pt x="153" y="183"/>
                      <a:pt x="152" y="182"/>
                    </a:cubicBezTo>
                    <a:cubicBezTo>
                      <a:pt x="152" y="182"/>
                      <a:pt x="152" y="182"/>
                      <a:pt x="152" y="182"/>
                    </a:cubicBezTo>
                    <a:cubicBezTo>
                      <a:pt x="149" y="182"/>
                      <a:pt x="144" y="182"/>
                      <a:pt x="139" y="182"/>
                    </a:cubicBezTo>
                    <a:cubicBezTo>
                      <a:pt x="139" y="182"/>
                      <a:pt x="139" y="182"/>
                      <a:pt x="139" y="182"/>
                    </a:cubicBezTo>
                    <a:cubicBezTo>
                      <a:pt x="139" y="182"/>
                      <a:pt x="139" y="182"/>
                      <a:pt x="139" y="182"/>
                    </a:cubicBezTo>
                    <a:cubicBezTo>
                      <a:pt x="139" y="182"/>
                      <a:pt x="139" y="182"/>
                      <a:pt x="139" y="182"/>
                    </a:cubicBezTo>
                    <a:cubicBezTo>
                      <a:pt x="110" y="182"/>
                      <a:pt x="83" y="193"/>
                      <a:pt x="64" y="212"/>
                    </a:cubicBezTo>
                    <a:close/>
                  </a:path>
                </a:pathLst>
              </a:custGeom>
              <a:solidFill>
                <a:srgbClr val="FFFFFF"/>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62" name="Freeform 11"/>
              <p:cNvSpPr>
                <a:spLocks/>
              </p:cNvSpPr>
              <p:nvPr/>
            </p:nvSpPr>
            <p:spPr bwMode="auto">
              <a:xfrm>
                <a:off x="-2304"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63" name="Freeform 12"/>
              <p:cNvSpPr>
                <a:spLocks/>
              </p:cNvSpPr>
              <p:nvPr/>
            </p:nvSpPr>
            <p:spPr bwMode="auto">
              <a:xfrm>
                <a:off x="-1440"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64" name="Freeform 13"/>
              <p:cNvSpPr>
                <a:spLocks/>
              </p:cNvSpPr>
              <p:nvPr/>
            </p:nvSpPr>
            <p:spPr bwMode="auto">
              <a:xfrm>
                <a:off x="-2086" y="1194"/>
                <a:ext cx="1453" cy="928"/>
              </a:xfrm>
              <a:custGeom>
                <a:avLst/>
                <a:gdLst>
                  <a:gd name="T0" fmla="*/ 1410655 w 615"/>
                  <a:gd name="T1" fmla="*/ 613661 h 393"/>
                  <a:gd name="T2" fmla="*/ 1139832 w 615"/>
                  <a:gd name="T3" fmla="*/ 342179 h 393"/>
                  <a:gd name="T4" fmla="*/ 1068697 w 615"/>
                  <a:gd name="T5" fmla="*/ 353620 h 393"/>
                  <a:gd name="T6" fmla="*/ 706841 w 615"/>
                  <a:gd name="T7" fmla="*/ 0 h 393"/>
                  <a:gd name="T8" fmla="*/ 341918 w 615"/>
                  <a:gd name="T9" fmla="*/ 353620 h 393"/>
                  <a:gd name="T10" fmla="*/ 282600 w 615"/>
                  <a:gd name="T11" fmla="*/ 342179 h 393"/>
                  <a:gd name="T12" fmla="*/ 0 w 615"/>
                  <a:gd name="T13" fmla="*/ 613661 h 393"/>
                  <a:gd name="T14" fmla="*/ 282600 w 615"/>
                  <a:gd name="T15" fmla="*/ 896880 h 393"/>
                  <a:gd name="T16" fmla="*/ 1162790 w 615"/>
                  <a:gd name="T17" fmla="*/ 896880 h 393"/>
                  <a:gd name="T18" fmla="*/ 1162790 w 615"/>
                  <a:gd name="T19" fmla="*/ 896880 h 393"/>
                  <a:gd name="T20" fmla="*/ 1410655 w 615"/>
                  <a:gd name="T21" fmla="*/ 613661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16A2DD"/>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grpSp>
        <p:sp>
          <p:nvSpPr>
            <p:cNvPr id="147465" name="Rectangle 14"/>
            <p:cNvSpPr>
              <a:spLocks noChangeArrowheads="1"/>
            </p:cNvSpPr>
            <p:nvPr/>
          </p:nvSpPr>
          <p:spPr bwMode="auto">
            <a:xfrm>
              <a:off x="6477000" y="4953000"/>
              <a:ext cx="1752600" cy="615553"/>
            </a:xfrm>
            <a:prstGeom prst="rect">
              <a:avLst/>
            </a:prstGeom>
            <a:noFill/>
            <a:ln w="9525">
              <a:noFill/>
              <a:miter lim="800000"/>
              <a:headEnd/>
              <a:tailEnd/>
            </a:ln>
          </p:spPr>
          <p:txBody>
            <a:bodyPr>
              <a:spAutoFit/>
            </a:bodyPr>
            <a:lstStyle/>
            <a:p>
              <a:pPr algn="ctr" rtl="0" fontAlgn="base">
                <a:lnSpc>
                  <a:spcPct val="85000"/>
                </a:lnSpc>
                <a:spcBef>
                  <a:spcPct val="0"/>
                </a:spcBef>
                <a:spcAft>
                  <a:spcPct val="0"/>
                </a:spcAft>
              </a:pPr>
              <a:r>
                <a:rPr lang="en-US" sz="2000" b="1" kern="1200">
                  <a:solidFill>
                    <a:srgbClr val="FFFFFF"/>
                  </a:solidFill>
                  <a:latin typeface="Arial" charset="0"/>
                  <a:ea typeface="+mn-ea"/>
                  <a:cs typeface="Arial" charset="0"/>
                </a:rPr>
                <a:t>Cloud</a:t>
              </a:r>
              <a:br>
                <a:rPr lang="en-US" sz="2000" b="1" kern="1200">
                  <a:solidFill>
                    <a:srgbClr val="FFFFFF"/>
                  </a:solidFill>
                  <a:latin typeface="Arial" charset="0"/>
                  <a:ea typeface="+mn-ea"/>
                  <a:cs typeface="Arial" charset="0"/>
                </a:rPr>
              </a:br>
              <a:r>
                <a:rPr lang="en-US" sz="2000" b="1" kern="1200">
                  <a:solidFill>
                    <a:srgbClr val="FFFFFF"/>
                  </a:solidFill>
                  <a:latin typeface="Arial" charset="0"/>
                  <a:ea typeface="+mn-ea"/>
                  <a:cs typeface="Arial" charset="0"/>
                </a:rPr>
                <a:t>Computing</a:t>
              </a:r>
            </a:p>
          </p:txBody>
        </p:sp>
      </p:grpSp>
      <p:grpSp>
        <p:nvGrpSpPr>
          <p:cNvPr id="4" name="Group 32"/>
          <p:cNvGrpSpPr>
            <a:grpSpLocks/>
          </p:cNvGrpSpPr>
          <p:nvPr/>
        </p:nvGrpSpPr>
        <p:grpSpPr bwMode="auto">
          <a:xfrm>
            <a:off x="5691188" y="1600200"/>
            <a:ext cx="2257425" cy="1922463"/>
            <a:chOff x="5690394" y="2208213"/>
            <a:chExt cx="2259012" cy="1922462"/>
          </a:xfrm>
        </p:grpSpPr>
        <p:sp>
          <p:nvSpPr>
            <p:cNvPr id="14351" name="AutoShape 15"/>
            <p:cNvSpPr>
              <a:spLocks noChangeArrowheads="1"/>
            </p:cNvSpPr>
            <p:nvPr/>
          </p:nvSpPr>
          <p:spPr bwMode="auto">
            <a:xfrm rot="5400000">
              <a:off x="5858669" y="2039938"/>
              <a:ext cx="1922462" cy="2259012"/>
            </a:xfrm>
            <a:prstGeom prst="homePlate">
              <a:avLst>
                <a:gd name="adj" fmla="val 32810"/>
              </a:avLst>
            </a:prstGeom>
            <a:gradFill rotWithShape="0">
              <a:gsLst>
                <a:gs pos="0">
                  <a:schemeClr val="hlink">
                    <a:gamma/>
                    <a:tint val="0"/>
                    <a:invGamma/>
                    <a:alpha val="0"/>
                  </a:schemeClr>
                </a:gs>
                <a:gs pos="100000">
                  <a:schemeClr val="hlink">
                    <a:alpha val="50000"/>
                  </a:schemeClr>
                </a:gs>
              </a:gsLst>
              <a:lin ang="5400000" scaled="1"/>
            </a:gradFill>
            <a:ln w="9525" algn="ctr">
              <a:noFill/>
              <a:miter lim="800000"/>
              <a:headEnd/>
              <a:tailEnd/>
            </a:ln>
            <a:effectLst/>
          </p:spPr>
          <p:txBody>
            <a:bodyPr rot="10800000" vert="eaVert" wrap="none" anchor="ctr"/>
            <a:lstStyle/>
            <a:p>
              <a:pPr algn="l" rtl="0" fontAlgn="base">
                <a:spcBef>
                  <a:spcPct val="0"/>
                </a:spcBef>
                <a:spcAft>
                  <a:spcPct val="0"/>
                </a:spcAft>
                <a:defRPr/>
              </a:pPr>
              <a:endParaRPr lang="en-US" sz="1600" kern="1200">
                <a:solidFill>
                  <a:srgbClr val="000000"/>
                </a:solidFill>
                <a:latin typeface="Arial" charset="0"/>
                <a:ea typeface="ＭＳ Ｐゴシック" pitchFamily="-110" charset="-128"/>
                <a:cs typeface="Arial" charset="0"/>
              </a:endParaRPr>
            </a:p>
          </p:txBody>
        </p:sp>
        <p:sp>
          <p:nvSpPr>
            <p:cNvPr id="147468" name="Rectangle 16"/>
            <p:cNvSpPr>
              <a:spLocks noChangeArrowheads="1"/>
            </p:cNvSpPr>
            <p:nvPr/>
          </p:nvSpPr>
          <p:spPr bwMode="auto">
            <a:xfrm>
              <a:off x="5791200" y="2212538"/>
              <a:ext cx="2057400" cy="1292662"/>
            </a:xfrm>
            <a:prstGeom prst="rect">
              <a:avLst/>
            </a:prstGeom>
            <a:noFill/>
            <a:ln w="9525">
              <a:noFill/>
              <a:miter lim="800000"/>
              <a:headEnd/>
              <a:tailEnd/>
            </a:ln>
          </p:spPr>
          <p:txBody>
            <a:bodyPr anchor="ctr">
              <a:spAutoFit/>
            </a:bodyPr>
            <a:lstStyle/>
            <a:p>
              <a:pPr algn="ctr" rtl="0" fontAlgn="base">
                <a:spcBef>
                  <a:spcPct val="0"/>
                </a:spcBef>
                <a:spcAft>
                  <a:spcPct val="0"/>
                </a:spcAft>
              </a:pPr>
              <a:r>
                <a:rPr lang="en-US" sz="2600" b="1" kern="1200">
                  <a:solidFill>
                    <a:srgbClr val="667DCC"/>
                  </a:solidFill>
                  <a:latin typeface="Arial" charset="0"/>
                  <a:ea typeface="+mn-ea"/>
                  <a:cs typeface="Arial" charset="0"/>
                </a:rPr>
                <a:t>Efficient</a:t>
              </a:r>
            </a:p>
            <a:p>
              <a:pPr algn="ctr" rtl="0" fontAlgn="base">
                <a:spcBef>
                  <a:spcPct val="0"/>
                </a:spcBef>
                <a:spcAft>
                  <a:spcPct val="0"/>
                </a:spcAft>
              </a:pPr>
              <a:r>
                <a:rPr lang="en-US" sz="2600" b="1" kern="1200">
                  <a:solidFill>
                    <a:srgbClr val="667DCC"/>
                  </a:solidFill>
                  <a:latin typeface="Arial" charset="0"/>
                  <a:ea typeface="+mn-ea"/>
                  <a:cs typeface="Arial" charset="0"/>
                </a:rPr>
                <a:t>Flexible</a:t>
              </a:r>
            </a:p>
            <a:p>
              <a:pPr algn="ctr" rtl="0" fontAlgn="base">
                <a:spcBef>
                  <a:spcPct val="0"/>
                </a:spcBef>
                <a:spcAft>
                  <a:spcPct val="0"/>
                </a:spcAft>
              </a:pPr>
              <a:r>
                <a:rPr lang="en-US" sz="2600" b="1" kern="1200">
                  <a:solidFill>
                    <a:srgbClr val="667DCC"/>
                  </a:solidFill>
                  <a:latin typeface="Arial" charset="0"/>
                  <a:ea typeface="+mn-ea"/>
                  <a:cs typeface="Arial" charset="0"/>
                </a:rPr>
                <a:t>Dynamic</a:t>
              </a:r>
            </a:p>
          </p:txBody>
        </p:sp>
      </p:grpSp>
      <p:grpSp>
        <p:nvGrpSpPr>
          <p:cNvPr id="5" name="Group 31"/>
          <p:cNvGrpSpPr>
            <a:grpSpLocks/>
          </p:cNvGrpSpPr>
          <p:nvPr/>
        </p:nvGrpSpPr>
        <p:grpSpPr bwMode="auto">
          <a:xfrm>
            <a:off x="788988" y="1600200"/>
            <a:ext cx="2259012" cy="1922463"/>
            <a:chOff x="788988" y="2208213"/>
            <a:chExt cx="2259012" cy="1922462"/>
          </a:xfrm>
        </p:grpSpPr>
        <p:sp>
          <p:nvSpPr>
            <p:cNvPr id="14356" name="AutoShape 20"/>
            <p:cNvSpPr>
              <a:spLocks noChangeArrowheads="1"/>
            </p:cNvSpPr>
            <p:nvPr/>
          </p:nvSpPr>
          <p:spPr bwMode="auto">
            <a:xfrm rot="5400000">
              <a:off x="957263" y="2039938"/>
              <a:ext cx="1922462" cy="2259012"/>
            </a:xfrm>
            <a:prstGeom prst="homePlate">
              <a:avLst>
                <a:gd name="adj" fmla="val 32810"/>
              </a:avLst>
            </a:prstGeom>
            <a:gradFill rotWithShape="0">
              <a:gsLst>
                <a:gs pos="0">
                  <a:schemeClr val="hlink">
                    <a:gamma/>
                    <a:tint val="0"/>
                    <a:invGamma/>
                    <a:alpha val="0"/>
                  </a:schemeClr>
                </a:gs>
                <a:gs pos="100000">
                  <a:schemeClr val="hlink">
                    <a:alpha val="50000"/>
                  </a:schemeClr>
                </a:gs>
              </a:gsLst>
              <a:lin ang="5400000" scaled="1"/>
            </a:gradFill>
            <a:ln w="9525" algn="ctr">
              <a:noFill/>
              <a:miter lim="800000"/>
              <a:headEnd/>
              <a:tailEnd/>
            </a:ln>
            <a:effectLst/>
          </p:spPr>
          <p:txBody>
            <a:bodyPr rot="10800000" vert="eaVert" wrap="none" anchor="ctr"/>
            <a:lstStyle/>
            <a:p>
              <a:pPr algn="ctr" rtl="0" fontAlgn="base">
                <a:spcBef>
                  <a:spcPct val="0"/>
                </a:spcBef>
                <a:spcAft>
                  <a:spcPct val="0"/>
                </a:spcAft>
                <a:defRPr/>
              </a:pPr>
              <a:endParaRPr lang="en-US" sz="1600" kern="1200">
                <a:solidFill>
                  <a:srgbClr val="000000"/>
                </a:solidFill>
                <a:latin typeface="Arial" charset="0"/>
                <a:ea typeface="ＭＳ Ｐゴシック" pitchFamily="-110" charset="-128"/>
                <a:cs typeface="Arial" charset="0"/>
              </a:endParaRPr>
            </a:p>
          </p:txBody>
        </p:sp>
        <p:sp>
          <p:nvSpPr>
            <p:cNvPr id="147471" name="Rectangle 21"/>
            <p:cNvSpPr>
              <a:spLocks noChangeArrowheads="1"/>
            </p:cNvSpPr>
            <p:nvPr/>
          </p:nvSpPr>
          <p:spPr bwMode="auto">
            <a:xfrm>
              <a:off x="962819" y="2212538"/>
              <a:ext cx="1911350" cy="1292662"/>
            </a:xfrm>
            <a:prstGeom prst="rect">
              <a:avLst/>
            </a:prstGeom>
            <a:noFill/>
            <a:ln w="9525">
              <a:noFill/>
              <a:miter lim="800000"/>
              <a:headEnd/>
              <a:tailEnd/>
            </a:ln>
          </p:spPr>
          <p:txBody>
            <a:bodyPr anchor="ctr">
              <a:spAutoFit/>
            </a:bodyPr>
            <a:lstStyle/>
            <a:p>
              <a:pPr algn="ctr" rtl="0" fontAlgn="base">
                <a:spcBef>
                  <a:spcPct val="0"/>
                </a:spcBef>
                <a:spcAft>
                  <a:spcPct val="0"/>
                </a:spcAft>
              </a:pPr>
              <a:r>
                <a:rPr lang="en-US" sz="2600" b="1" kern="1200">
                  <a:solidFill>
                    <a:srgbClr val="667DCC"/>
                  </a:solidFill>
                  <a:latin typeface="Arial" charset="0"/>
                  <a:ea typeface="+mn-ea"/>
                  <a:cs typeface="Arial" charset="0"/>
                </a:rPr>
                <a:t>Trusted</a:t>
              </a:r>
            </a:p>
            <a:p>
              <a:pPr algn="ctr" rtl="0" fontAlgn="base">
                <a:spcBef>
                  <a:spcPct val="0"/>
                </a:spcBef>
                <a:spcAft>
                  <a:spcPct val="0"/>
                </a:spcAft>
              </a:pPr>
              <a:r>
                <a:rPr lang="en-US" sz="2600" b="1" kern="1200">
                  <a:solidFill>
                    <a:srgbClr val="667DCC"/>
                  </a:solidFill>
                  <a:latin typeface="Arial" charset="0"/>
                  <a:ea typeface="+mn-ea"/>
                  <a:cs typeface="Arial" charset="0"/>
                </a:rPr>
                <a:t>Reliable </a:t>
              </a:r>
            </a:p>
            <a:p>
              <a:pPr algn="ctr" rtl="0" fontAlgn="base">
                <a:spcBef>
                  <a:spcPct val="0"/>
                </a:spcBef>
                <a:spcAft>
                  <a:spcPct val="0"/>
                </a:spcAft>
              </a:pPr>
              <a:r>
                <a:rPr lang="en-US" sz="2600" b="1" kern="1200">
                  <a:solidFill>
                    <a:srgbClr val="667DCC"/>
                  </a:solidFill>
                  <a:latin typeface="Arial" charset="0"/>
                  <a:ea typeface="+mn-ea"/>
                  <a:cs typeface="Arial" charset="0"/>
                </a:rPr>
                <a:t>Secure</a:t>
              </a:r>
            </a:p>
          </p:txBody>
        </p:sp>
      </p:grpSp>
      <p:sp>
        <p:nvSpPr>
          <p:cNvPr id="27" name="Rectangle 9"/>
          <p:cNvSpPr>
            <a:spLocks noChangeArrowheads="1"/>
          </p:cNvSpPr>
          <p:nvPr/>
        </p:nvSpPr>
        <p:spPr bwMode="auto">
          <a:xfrm>
            <a:off x="1082675" y="4040188"/>
            <a:ext cx="1624013" cy="912812"/>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rtl="0" fontAlgn="base">
              <a:spcBef>
                <a:spcPct val="0"/>
              </a:spcBef>
              <a:spcAft>
                <a:spcPct val="0"/>
              </a:spcAft>
            </a:pPr>
            <a:r>
              <a:rPr lang="en-US" sz="1600" b="1" kern="1200">
                <a:solidFill>
                  <a:srgbClr val="FFFFFF"/>
                </a:solidFill>
                <a:latin typeface="Arial" charset="0"/>
                <a:ea typeface="+mn-ea"/>
                <a:cs typeface="Arial" charset="0"/>
              </a:rPr>
              <a:t>DATACENTER</a:t>
            </a:r>
            <a:r>
              <a:rPr lang="en-US" sz="1200" b="1" kern="1200">
                <a:solidFill>
                  <a:srgbClr val="FFFFFF"/>
                </a:solidFill>
                <a:latin typeface="Arial" charset="0"/>
                <a:ea typeface="+mn-ea"/>
                <a:cs typeface="Arial" charset="0"/>
              </a:rPr>
              <a:t> </a:t>
            </a:r>
            <a:endParaRPr lang="en-US" sz="1200" kern="1200">
              <a:solidFill>
                <a:srgbClr val="FFFFFF"/>
              </a:solidFill>
              <a:latin typeface="Arial" charset="0"/>
              <a:ea typeface="+mn-ea"/>
              <a:cs typeface="Arial" charset="0"/>
            </a:endParaRPr>
          </a:p>
          <a:p>
            <a:pPr algn="ctr" rtl="0" fontAlgn="base">
              <a:spcBef>
                <a:spcPct val="0"/>
              </a:spcBef>
              <a:spcAft>
                <a:spcPct val="0"/>
              </a:spcAft>
            </a:pPr>
            <a:r>
              <a:rPr lang="en-US" sz="1600" b="1" kern="1200">
                <a:solidFill>
                  <a:srgbClr val="FFFFFF"/>
                </a:solidFill>
                <a:latin typeface="Arial" charset="0"/>
                <a:ea typeface="+mn-ea"/>
                <a:cs typeface="Arial" charset="0"/>
              </a:rPr>
              <a:t>TODAY</a:t>
            </a:r>
          </a:p>
        </p:txBody>
      </p:sp>
      <p:sp>
        <p:nvSpPr>
          <p:cNvPr id="147473" name="Title 27"/>
          <p:cNvSpPr>
            <a:spLocks noGrp="1"/>
          </p:cNvSpPr>
          <p:nvPr>
            <p:ph type="title" idx="4294967295"/>
          </p:nvPr>
        </p:nvSpPr>
        <p:spPr>
          <a:xfrm>
            <a:off x="981075" y="595313"/>
            <a:ext cx="3989388" cy="406400"/>
          </a:xfrm>
        </p:spPr>
        <p:txBody>
          <a:bodyPr/>
          <a:lstStyle/>
          <a:p>
            <a:r>
              <a:rPr lang="en-US" smtClean="0"/>
              <a:t>The Path to IT as a Service</a:t>
            </a:r>
          </a:p>
        </p:txBody>
      </p:sp>
      <p:sp>
        <p:nvSpPr>
          <p:cNvPr id="34" name="Right Arrow 33"/>
          <p:cNvSpPr>
            <a:spLocks noChangeArrowheads="1"/>
          </p:cNvSpPr>
          <p:nvPr/>
        </p:nvSpPr>
        <p:spPr bwMode="auto">
          <a:xfrm>
            <a:off x="2819400" y="4268788"/>
            <a:ext cx="2514600" cy="533400"/>
          </a:xfrm>
          <a:prstGeom prst="rightArrow">
            <a:avLst>
              <a:gd name="adj1" fmla="val 100000"/>
              <a:gd name="adj2" fmla="val 28722"/>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rtl="0" fontAlgn="base">
              <a:spcBef>
                <a:spcPct val="0"/>
              </a:spcBef>
              <a:spcAft>
                <a:spcPct val="0"/>
              </a:spcAft>
            </a:pPr>
            <a:endParaRPr lang="en-US" sz="1200" kern="1200">
              <a:solidFill>
                <a:srgbClr val="FFFFFF"/>
              </a:solidFill>
              <a:latin typeface="Arial" charset="0"/>
              <a:ea typeface="+mn-ea"/>
              <a:cs typeface="Arial" charset="0"/>
            </a:endParaRPr>
          </a:p>
        </p:txBody>
      </p:sp>
      <p:grpSp>
        <p:nvGrpSpPr>
          <p:cNvPr id="6" name="Group 42"/>
          <p:cNvGrpSpPr>
            <a:grpSpLocks/>
          </p:cNvGrpSpPr>
          <p:nvPr/>
        </p:nvGrpSpPr>
        <p:grpSpPr bwMode="auto">
          <a:xfrm>
            <a:off x="5334000" y="3473450"/>
            <a:ext cx="3022600" cy="1860550"/>
            <a:chOff x="5867398" y="4038600"/>
            <a:chExt cx="3022601" cy="1860550"/>
          </a:xfrm>
        </p:grpSpPr>
        <p:grpSp>
          <p:nvGrpSpPr>
            <p:cNvPr id="7" name="Group 8"/>
            <p:cNvGrpSpPr>
              <a:grpSpLocks/>
            </p:cNvGrpSpPr>
            <p:nvPr/>
          </p:nvGrpSpPr>
          <p:grpSpPr bwMode="auto">
            <a:xfrm>
              <a:off x="5867398" y="4038600"/>
              <a:ext cx="3022601" cy="1860550"/>
              <a:chOff x="-2304" y="988"/>
              <a:chExt cx="1904" cy="1172"/>
            </a:xfrm>
          </p:grpSpPr>
          <p:sp>
            <p:nvSpPr>
              <p:cNvPr id="147477" name="AutoShape 9"/>
              <p:cNvSpPr>
                <a:spLocks noChangeAspect="1" noChangeArrowheads="1" noTextEdit="1"/>
              </p:cNvSpPr>
              <p:nvPr/>
            </p:nvSpPr>
            <p:spPr bwMode="auto">
              <a:xfrm>
                <a:off x="-2124" y="1154"/>
                <a:ext cx="1531" cy="1006"/>
              </a:xfrm>
              <a:prstGeom prst="rect">
                <a:avLst/>
              </a:prstGeom>
              <a:noFill/>
              <a:ln w="9525">
                <a:noFill/>
                <a:miter lim="800000"/>
                <a:headEnd/>
                <a:tailEnd/>
              </a:ln>
            </p:spPr>
            <p:txBody>
              <a:bodyPr/>
              <a:lstStyle/>
              <a:p>
                <a:pPr algn="l"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78" name="Freeform 10"/>
              <p:cNvSpPr>
                <a:spLocks noEditPoints="1"/>
              </p:cNvSpPr>
              <p:nvPr/>
            </p:nvSpPr>
            <p:spPr bwMode="auto">
              <a:xfrm>
                <a:off x="-2116" y="1156"/>
                <a:ext cx="1529" cy="1004"/>
              </a:xfrm>
              <a:custGeom>
                <a:avLst/>
                <a:gdLst>
                  <a:gd name="T0" fmla="*/ 1202392 w 647"/>
                  <a:gd name="T1" fmla="*/ 974045 h 425"/>
                  <a:gd name="T2" fmla="*/ 318942 w 647"/>
                  <a:gd name="T3" fmla="*/ 974045 h 425"/>
                  <a:gd name="T4" fmla="*/ 318942 w 647"/>
                  <a:gd name="T5" fmla="*/ 974045 h 425"/>
                  <a:gd name="T6" fmla="*/ 0 w 647"/>
                  <a:gd name="T7" fmla="*/ 652815 h 425"/>
                  <a:gd name="T8" fmla="*/ 0 w 647"/>
                  <a:gd name="T9" fmla="*/ 652815 h 425"/>
                  <a:gd name="T10" fmla="*/ 96344 w 647"/>
                  <a:gd name="T11" fmla="*/ 432750 h 425"/>
                  <a:gd name="T12" fmla="*/ 96344 w 647"/>
                  <a:gd name="T13" fmla="*/ 432750 h 425"/>
                  <a:gd name="T14" fmla="*/ 318942 w 647"/>
                  <a:gd name="T15" fmla="*/ 343302 h 425"/>
                  <a:gd name="T16" fmla="*/ 318942 w 647"/>
                  <a:gd name="T17" fmla="*/ 343302 h 425"/>
                  <a:gd name="T18" fmla="*/ 347546 w 647"/>
                  <a:gd name="T19" fmla="*/ 343302 h 425"/>
                  <a:gd name="T20" fmla="*/ 347546 w 647"/>
                  <a:gd name="T21" fmla="*/ 343302 h 425"/>
                  <a:gd name="T22" fmla="*/ 744966 w 647"/>
                  <a:gd name="T23" fmla="*/ 0 h 425"/>
                  <a:gd name="T24" fmla="*/ 744966 w 647"/>
                  <a:gd name="T25" fmla="*/ 0 h 425"/>
                  <a:gd name="T26" fmla="*/ 1027573 w 647"/>
                  <a:gd name="T27" fmla="*/ 112429 h 425"/>
                  <a:gd name="T28" fmla="*/ 1027573 w 647"/>
                  <a:gd name="T29" fmla="*/ 112429 h 425"/>
                  <a:gd name="T30" fmla="*/ 1143200 w 647"/>
                  <a:gd name="T31" fmla="*/ 346016 h 425"/>
                  <a:gd name="T32" fmla="*/ 1143200 w 647"/>
                  <a:gd name="T33" fmla="*/ 346016 h 425"/>
                  <a:gd name="T34" fmla="*/ 1178875 w 647"/>
                  <a:gd name="T35" fmla="*/ 343302 h 425"/>
                  <a:gd name="T36" fmla="*/ 1178875 w 647"/>
                  <a:gd name="T37" fmla="*/ 343302 h 425"/>
                  <a:gd name="T38" fmla="*/ 1397872 w 647"/>
                  <a:gd name="T39" fmla="*/ 432750 h 425"/>
                  <a:gd name="T40" fmla="*/ 1397872 w 647"/>
                  <a:gd name="T41" fmla="*/ 432750 h 425"/>
                  <a:gd name="T42" fmla="*/ 1487223 w 647"/>
                  <a:gd name="T43" fmla="*/ 652815 h 425"/>
                  <a:gd name="T44" fmla="*/ 1487223 w 647"/>
                  <a:gd name="T45" fmla="*/ 652815 h 425"/>
                  <a:gd name="T46" fmla="*/ 1487223 w 647"/>
                  <a:gd name="T47" fmla="*/ 652815 h 425"/>
                  <a:gd name="T48" fmla="*/ 1406567 w 647"/>
                  <a:gd name="T49" fmla="*/ 866400 h 425"/>
                  <a:gd name="T50" fmla="*/ 1406567 w 647"/>
                  <a:gd name="T51" fmla="*/ 866400 h 425"/>
                  <a:gd name="T52" fmla="*/ 1207262 w 647"/>
                  <a:gd name="T53" fmla="*/ 974045 h 425"/>
                  <a:gd name="T54" fmla="*/ 1207262 w 647"/>
                  <a:gd name="T55" fmla="*/ 974045 h 425"/>
                  <a:gd name="T56" fmla="*/ 1204549 w 647"/>
                  <a:gd name="T57" fmla="*/ 974045 h 425"/>
                  <a:gd name="T58" fmla="*/ 1202392 w 647"/>
                  <a:gd name="T59" fmla="*/ 974045 h 425"/>
                  <a:gd name="T60" fmla="*/ 147065 w 647"/>
                  <a:gd name="T61" fmla="*/ 486158 h 425"/>
                  <a:gd name="T62" fmla="*/ 74016 w 647"/>
                  <a:gd name="T63" fmla="*/ 652815 h 425"/>
                  <a:gd name="T64" fmla="*/ 74016 w 647"/>
                  <a:gd name="T65" fmla="*/ 652815 h 425"/>
                  <a:gd name="T66" fmla="*/ 147065 w 647"/>
                  <a:gd name="T67" fmla="*/ 827353 h 425"/>
                  <a:gd name="T68" fmla="*/ 147065 w 647"/>
                  <a:gd name="T69" fmla="*/ 827353 h 425"/>
                  <a:gd name="T70" fmla="*/ 318942 w 647"/>
                  <a:gd name="T71" fmla="*/ 899950 h 425"/>
                  <a:gd name="T72" fmla="*/ 318942 w 647"/>
                  <a:gd name="T73" fmla="*/ 899950 h 425"/>
                  <a:gd name="T74" fmla="*/ 1202392 w 647"/>
                  <a:gd name="T75" fmla="*/ 899950 h 425"/>
                  <a:gd name="T76" fmla="*/ 1202392 w 647"/>
                  <a:gd name="T77" fmla="*/ 899950 h 425"/>
                  <a:gd name="T78" fmla="*/ 1352272 w 647"/>
                  <a:gd name="T79" fmla="*/ 820722 h 425"/>
                  <a:gd name="T80" fmla="*/ 1352272 w 647"/>
                  <a:gd name="T81" fmla="*/ 820722 h 425"/>
                  <a:gd name="T82" fmla="*/ 1413498 w 647"/>
                  <a:gd name="T83" fmla="*/ 652815 h 425"/>
                  <a:gd name="T84" fmla="*/ 1413498 w 647"/>
                  <a:gd name="T85" fmla="*/ 652815 h 425"/>
                  <a:gd name="T86" fmla="*/ 1178875 w 647"/>
                  <a:gd name="T87" fmla="*/ 417180 h 425"/>
                  <a:gd name="T88" fmla="*/ 1178875 w 647"/>
                  <a:gd name="T89" fmla="*/ 417180 h 425"/>
                  <a:gd name="T90" fmla="*/ 1126634 w 647"/>
                  <a:gd name="T91" fmla="*/ 423721 h 425"/>
                  <a:gd name="T92" fmla="*/ 1126634 w 647"/>
                  <a:gd name="T93" fmla="*/ 423721 h 425"/>
                  <a:gd name="T94" fmla="*/ 1071061 w 647"/>
                  <a:gd name="T95" fmla="*/ 450839 h 425"/>
                  <a:gd name="T96" fmla="*/ 1071061 w 647"/>
                  <a:gd name="T97" fmla="*/ 391789 h 425"/>
                  <a:gd name="T98" fmla="*/ 744966 w 647"/>
                  <a:gd name="T99" fmla="*/ 73883 h 425"/>
                  <a:gd name="T100" fmla="*/ 744966 w 647"/>
                  <a:gd name="T101" fmla="*/ 73883 h 425"/>
                  <a:gd name="T102" fmla="*/ 416162 w 647"/>
                  <a:gd name="T103" fmla="*/ 393703 h 425"/>
                  <a:gd name="T104" fmla="*/ 416162 w 647"/>
                  <a:gd name="T105" fmla="*/ 393703 h 425"/>
                  <a:gd name="T106" fmla="*/ 411582 w 647"/>
                  <a:gd name="T107" fmla="*/ 476257 h 425"/>
                  <a:gd name="T108" fmla="*/ 353946 w 647"/>
                  <a:gd name="T109" fmla="*/ 419240 h 425"/>
                  <a:gd name="T110" fmla="*/ 349078 w 647"/>
                  <a:gd name="T111" fmla="*/ 417180 h 425"/>
                  <a:gd name="T112" fmla="*/ 349078 w 647"/>
                  <a:gd name="T113" fmla="*/ 417180 h 425"/>
                  <a:gd name="T114" fmla="*/ 318942 w 647"/>
                  <a:gd name="T115" fmla="*/ 417180 h 425"/>
                  <a:gd name="T116" fmla="*/ 318942 w 647"/>
                  <a:gd name="T117" fmla="*/ 417180 h 425"/>
                  <a:gd name="T118" fmla="*/ 318942 w 647"/>
                  <a:gd name="T119" fmla="*/ 417180 h 425"/>
                  <a:gd name="T120" fmla="*/ 318942 w 647"/>
                  <a:gd name="T121" fmla="*/ 417180 h 425"/>
                  <a:gd name="T122" fmla="*/ 147065 w 647"/>
                  <a:gd name="T123" fmla="*/ 486158 h 4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7"/>
                  <a:gd name="T187" fmla="*/ 0 h 425"/>
                  <a:gd name="T188" fmla="*/ 647 w 647"/>
                  <a:gd name="T189" fmla="*/ 425 h 4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7" h="425">
                    <a:moveTo>
                      <a:pt x="523" y="425"/>
                    </a:moveTo>
                    <a:cubicBezTo>
                      <a:pt x="523" y="425"/>
                      <a:pt x="523" y="425"/>
                      <a:pt x="139" y="425"/>
                    </a:cubicBezTo>
                    <a:cubicBezTo>
                      <a:pt x="139" y="425"/>
                      <a:pt x="139" y="425"/>
                      <a:pt x="139" y="425"/>
                    </a:cubicBezTo>
                    <a:cubicBezTo>
                      <a:pt x="63" y="425"/>
                      <a:pt x="1" y="361"/>
                      <a:pt x="0" y="285"/>
                    </a:cubicBezTo>
                    <a:cubicBezTo>
                      <a:pt x="0" y="285"/>
                      <a:pt x="0" y="285"/>
                      <a:pt x="0" y="285"/>
                    </a:cubicBezTo>
                    <a:cubicBezTo>
                      <a:pt x="0" y="247"/>
                      <a:pt x="17" y="213"/>
                      <a:pt x="42" y="189"/>
                    </a:cubicBezTo>
                    <a:cubicBezTo>
                      <a:pt x="42" y="189"/>
                      <a:pt x="42" y="189"/>
                      <a:pt x="42" y="189"/>
                    </a:cubicBezTo>
                    <a:cubicBezTo>
                      <a:pt x="67" y="165"/>
                      <a:pt x="102" y="150"/>
                      <a:pt x="139" y="150"/>
                    </a:cubicBezTo>
                    <a:cubicBezTo>
                      <a:pt x="139" y="150"/>
                      <a:pt x="139" y="150"/>
                      <a:pt x="139" y="150"/>
                    </a:cubicBezTo>
                    <a:cubicBezTo>
                      <a:pt x="143" y="150"/>
                      <a:pt x="147" y="150"/>
                      <a:pt x="151" y="150"/>
                    </a:cubicBezTo>
                    <a:cubicBezTo>
                      <a:pt x="151" y="150"/>
                      <a:pt x="151" y="150"/>
                      <a:pt x="151" y="150"/>
                    </a:cubicBezTo>
                    <a:cubicBezTo>
                      <a:pt x="166" y="64"/>
                      <a:pt x="239" y="0"/>
                      <a:pt x="324" y="0"/>
                    </a:cubicBezTo>
                    <a:cubicBezTo>
                      <a:pt x="324" y="0"/>
                      <a:pt x="324" y="0"/>
                      <a:pt x="324" y="0"/>
                    </a:cubicBezTo>
                    <a:cubicBezTo>
                      <a:pt x="371" y="0"/>
                      <a:pt x="415" y="19"/>
                      <a:pt x="447" y="49"/>
                    </a:cubicBezTo>
                    <a:cubicBezTo>
                      <a:pt x="447" y="49"/>
                      <a:pt x="447" y="49"/>
                      <a:pt x="447" y="49"/>
                    </a:cubicBezTo>
                    <a:cubicBezTo>
                      <a:pt x="474" y="75"/>
                      <a:pt x="492" y="111"/>
                      <a:pt x="497" y="151"/>
                    </a:cubicBezTo>
                    <a:cubicBezTo>
                      <a:pt x="497" y="151"/>
                      <a:pt x="497" y="151"/>
                      <a:pt x="497" y="151"/>
                    </a:cubicBezTo>
                    <a:cubicBezTo>
                      <a:pt x="503" y="150"/>
                      <a:pt x="508" y="150"/>
                      <a:pt x="513" y="150"/>
                    </a:cubicBezTo>
                    <a:cubicBezTo>
                      <a:pt x="513" y="150"/>
                      <a:pt x="513" y="150"/>
                      <a:pt x="513" y="150"/>
                    </a:cubicBezTo>
                    <a:cubicBezTo>
                      <a:pt x="551" y="150"/>
                      <a:pt x="584" y="165"/>
                      <a:pt x="608" y="189"/>
                    </a:cubicBezTo>
                    <a:cubicBezTo>
                      <a:pt x="608" y="189"/>
                      <a:pt x="608" y="189"/>
                      <a:pt x="608" y="189"/>
                    </a:cubicBezTo>
                    <a:cubicBezTo>
                      <a:pt x="632" y="213"/>
                      <a:pt x="647" y="247"/>
                      <a:pt x="647" y="285"/>
                    </a:cubicBezTo>
                    <a:cubicBezTo>
                      <a:pt x="647" y="285"/>
                      <a:pt x="647" y="285"/>
                      <a:pt x="647" y="285"/>
                    </a:cubicBezTo>
                    <a:cubicBezTo>
                      <a:pt x="647" y="285"/>
                      <a:pt x="647" y="285"/>
                      <a:pt x="647" y="285"/>
                    </a:cubicBezTo>
                    <a:cubicBezTo>
                      <a:pt x="647" y="320"/>
                      <a:pt x="634" y="353"/>
                      <a:pt x="612" y="378"/>
                    </a:cubicBezTo>
                    <a:cubicBezTo>
                      <a:pt x="612" y="378"/>
                      <a:pt x="612" y="378"/>
                      <a:pt x="612" y="378"/>
                    </a:cubicBezTo>
                    <a:cubicBezTo>
                      <a:pt x="591" y="404"/>
                      <a:pt x="560" y="422"/>
                      <a:pt x="525" y="425"/>
                    </a:cubicBezTo>
                    <a:cubicBezTo>
                      <a:pt x="525" y="425"/>
                      <a:pt x="525" y="425"/>
                      <a:pt x="525" y="425"/>
                    </a:cubicBezTo>
                    <a:cubicBezTo>
                      <a:pt x="524" y="425"/>
                      <a:pt x="524" y="425"/>
                      <a:pt x="524" y="425"/>
                    </a:cubicBezTo>
                    <a:cubicBezTo>
                      <a:pt x="523" y="425"/>
                      <a:pt x="523" y="425"/>
                      <a:pt x="523" y="425"/>
                    </a:cubicBezTo>
                    <a:close/>
                    <a:moveTo>
                      <a:pt x="64" y="212"/>
                    </a:moveTo>
                    <a:cubicBezTo>
                      <a:pt x="44" y="230"/>
                      <a:pt x="32" y="256"/>
                      <a:pt x="32" y="285"/>
                    </a:cubicBezTo>
                    <a:cubicBezTo>
                      <a:pt x="32" y="285"/>
                      <a:pt x="32" y="285"/>
                      <a:pt x="32" y="285"/>
                    </a:cubicBezTo>
                    <a:cubicBezTo>
                      <a:pt x="32" y="314"/>
                      <a:pt x="45" y="341"/>
                      <a:pt x="64" y="361"/>
                    </a:cubicBezTo>
                    <a:cubicBezTo>
                      <a:pt x="64" y="361"/>
                      <a:pt x="64" y="361"/>
                      <a:pt x="64" y="361"/>
                    </a:cubicBezTo>
                    <a:cubicBezTo>
                      <a:pt x="84" y="381"/>
                      <a:pt x="111" y="393"/>
                      <a:pt x="139" y="393"/>
                    </a:cubicBezTo>
                    <a:cubicBezTo>
                      <a:pt x="139" y="393"/>
                      <a:pt x="139" y="393"/>
                      <a:pt x="139" y="393"/>
                    </a:cubicBezTo>
                    <a:cubicBezTo>
                      <a:pt x="477" y="393"/>
                      <a:pt x="518" y="393"/>
                      <a:pt x="523" y="393"/>
                    </a:cubicBezTo>
                    <a:cubicBezTo>
                      <a:pt x="523" y="393"/>
                      <a:pt x="523" y="393"/>
                      <a:pt x="523" y="393"/>
                    </a:cubicBezTo>
                    <a:cubicBezTo>
                      <a:pt x="548" y="390"/>
                      <a:pt x="571" y="377"/>
                      <a:pt x="588" y="358"/>
                    </a:cubicBezTo>
                    <a:cubicBezTo>
                      <a:pt x="588" y="358"/>
                      <a:pt x="588" y="358"/>
                      <a:pt x="588" y="358"/>
                    </a:cubicBezTo>
                    <a:cubicBezTo>
                      <a:pt x="605" y="338"/>
                      <a:pt x="615" y="312"/>
                      <a:pt x="615" y="285"/>
                    </a:cubicBezTo>
                    <a:cubicBezTo>
                      <a:pt x="615" y="285"/>
                      <a:pt x="615" y="285"/>
                      <a:pt x="615" y="285"/>
                    </a:cubicBezTo>
                    <a:cubicBezTo>
                      <a:pt x="615" y="226"/>
                      <a:pt x="571" y="182"/>
                      <a:pt x="513" y="182"/>
                    </a:cubicBezTo>
                    <a:cubicBezTo>
                      <a:pt x="513" y="182"/>
                      <a:pt x="513" y="182"/>
                      <a:pt x="513" y="182"/>
                    </a:cubicBezTo>
                    <a:cubicBezTo>
                      <a:pt x="503" y="182"/>
                      <a:pt x="496" y="182"/>
                      <a:pt x="490" y="185"/>
                    </a:cubicBezTo>
                    <a:cubicBezTo>
                      <a:pt x="490" y="185"/>
                      <a:pt x="490" y="185"/>
                      <a:pt x="490" y="185"/>
                    </a:cubicBezTo>
                    <a:cubicBezTo>
                      <a:pt x="466" y="197"/>
                      <a:pt x="466" y="197"/>
                      <a:pt x="466" y="197"/>
                    </a:cubicBezTo>
                    <a:cubicBezTo>
                      <a:pt x="466" y="171"/>
                      <a:pt x="466" y="171"/>
                      <a:pt x="466" y="171"/>
                    </a:cubicBezTo>
                    <a:cubicBezTo>
                      <a:pt x="466" y="93"/>
                      <a:pt x="402" y="32"/>
                      <a:pt x="324" y="32"/>
                    </a:cubicBezTo>
                    <a:cubicBezTo>
                      <a:pt x="324" y="32"/>
                      <a:pt x="324" y="32"/>
                      <a:pt x="324" y="32"/>
                    </a:cubicBezTo>
                    <a:cubicBezTo>
                      <a:pt x="251" y="32"/>
                      <a:pt x="186" y="93"/>
                      <a:pt x="181" y="172"/>
                    </a:cubicBezTo>
                    <a:cubicBezTo>
                      <a:pt x="181" y="172"/>
                      <a:pt x="181" y="172"/>
                      <a:pt x="181" y="172"/>
                    </a:cubicBezTo>
                    <a:cubicBezTo>
                      <a:pt x="179" y="208"/>
                      <a:pt x="179" y="208"/>
                      <a:pt x="179" y="208"/>
                    </a:cubicBezTo>
                    <a:cubicBezTo>
                      <a:pt x="154" y="183"/>
                      <a:pt x="154" y="183"/>
                      <a:pt x="154" y="183"/>
                    </a:cubicBezTo>
                    <a:cubicBezTo>
                      <a:pt x="154" y="183"/>
                      <a:pt x="153" y="183"/>
                      <a:pt x="152" y="182"/>
                    </a:cubicBezTo>
                    <a:cubicBezTo>
                      <a:pt x="152" y="182"/>
                      <a:pt x="152" y="182"/>
                      <a:pt x="152" y="182"/>
                    </a:cubicBezTo>
                    <a:cubicBezTo>
                      <a:pt x="149" y="182"/>
                      <a:pt x="144" y="182"/>
                      <a:pt x="139" y="182"/>
                    </a:cubicBezTo>
                    <a:cubicBezTo>
                      <a:pt x="139" y="182"/>
                      <a:pt x="139" y="182"/>
                      <a:pt x="139" y="182"/>
                    </a:cubicBezTo>
                    <a:cubicBezTo>
                      <a:pt x="139" y="182"/>
                      <a:pt x="139" y="182"/>
                      <a:pt x="139" y="182"/>
                    </a:cubicBezTo>
                    <a:cubicBezTo>
                      <a:pt x="139" y="182"/>
                      <a:pt x="139" y="182"/>
                      <a:pt x="139" y="182"/>
                    </a:cubicBezTo>
                    <a:cubicBezTo>
                      <a:pt x="110" y="182"/>
                      <a:pt x="83" y="193"/>
                      <a:pt x="64" y="212"/>
                    </a:cubicBezTo>
                    <a:close/>
                  </a:path>
                </a:pathLst>
              </a:custGeom>
              <a:solidFill>
                <a:srgbClr val="FFFFFF"/>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79" name="Freeform 11"/>
              <p:cNvSpPr>
                <a:spLocks/>
              </p:cNvSpPr>
              <p:nvPr/>
            </p:nvSpPr>
            <p:spPr bwMode="auto">
              <a:xfrm>
                <a:off x="-2304"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0" name="Freeform 12"/>
              <p:cNvSpPr>
                <a:spLocks/>
              </p:cNvSpPr>
              <p:nvPr/>
            </p:nvSpPr>
            <p:spPr bwMode="auto">
              <a:xfrm>
                <a:off x="-1440"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1" name="Freeform 13"/>
              <p:cNvSpPr>
                <a:spLocks/>
              </p:cNvSpPr>
              <p:nvPr/>
            </p:nvSpPr>
            <p:spPr bwMode="auto">
              <a:xfrm>
                <a:off x="-2086" y="1194"/>
                <a:ext cx="1453" cy="928"/>
              </a:xfrm>
              <a:custGeom>
                <a:avLst/>
                <a:gdLst>
                  <a:gd name="T0" fmla="*/ 1410655 w 615"/>
                  <a:gd name="T1" fmla="*/ 613661 h 393"/>
                  <a:gd name="T2" fmla="*/ 1139832 w 615"/>
                  <a:gd name="T3" fmla="*/ 342179 h 393"/>
                  <a:gd name="T4" fmla="*/ 1068697 w 615"/>
                  <a:gd name="T5" fmla="*/ 353620 h 393"/>
                  <a:gd name="T6" fmla="*/ 706841 w 615"/>
                  <a:gd name="T7" fmla="*/ 0 h 393"/>
                  <a:gd name="T8" fmla="*/ 341918 w 615"/>
                  <a:gd name="T9" fmla="*/ 353620 h 393"/>
                  <a:gd name="T10" fmla="*/ 282600 w 615"/>
                  <a:gd name="T11" fmla="*/ 342179 h 393"/>
                  <a:gd name="T12" fmla="*/ 0 w 615"/>
                  <a:gd name="T13" fmla="*/ 613661 h 393"/>
                  <a:gd name="T14" fmla="*/ 282600 w 615"/>
                  <a:gd name="T15" fmla="*/ 896880 h 393"/>
                  <a:gd name="T16" fmla="*/ 1162790 w 615"/>
                  <a:gd name="T17" fmla="*/ 896880 h 393"/>
                  <a:gd name="T18" fmla="*/ 1162790 w 615"/>
                  <a:gd name="T19" fmla="*/ 896880 h 393"/>
                  <a:gd name="T20" fmla="*/ 1410655 w 615"/>
                  <a:gd name="T21" fmla="*/ 613661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16A2DD"/>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grpSp>
        <p:sp>
          <p:nvSpPr>
            <p:cNvPr id="147482" name="Rectangle 14"/>
            <p:cNvSpPr>
              <a:spLocks noChangeArrowheads="1"/>
            </p:cNvSpPr>
            <p:nvPr/>
          </p:nvSpPr>
          <p:spPr bwMode="auto">
            <a:xfrm>
              <a:off x="6477000" y="4953000"/>
              <a:ext cx="1752600" cy="615553"/>
            </a:xfrm>
            <a:prstGeom prst="rect">
              <a:avLst/>
            </a:prstGeom>
            <a:noFill/>
            <a:ln w="9525">
              <a:noFill/>
              <a:miter lim="800000"/>
              <a:headEnd/>
              <a:tailEnd/>
            </a:ln>
          </p:spPr>
          <p:txBody>
            <a:bodyPr>
              <a:spAutoFit/>
            </a:bodyPr>
            <a:lstStyle/>
            <a:p>
              <a:pPr algn="ctr" rtl="0" fontAlgn="base">
                <a:lnSpc>
                  <a:spcPct val="85000"/>
                </a:lnSpc>
                <a:spcBef>
                  <a:spcPct val="0"/>
                </a:spcBef>
                <a:spcAft>
                  <a:spcPct val="0"/>
                </a:spcAft>
              </a:pPr>
              <a:r>
                <a:rPr lang="en-US" sz="2000" b="1" kern="1200">
                  <a:solidFill>
                    <a:srgbClr val="FFFFFF"/>
                  </a:solidFill>
                  <a:latin typeface="Arial" charset="0"/>
                  <a:ea typeface="+mn-ea"/>
                  <a:cs typeface="Arial" charset="0"/>
                </a:rPr>
                <a:t>External Cloud</a:t>
              </a:r>
            </a:p>
          </p:txBody>
        </p:sp>
      </p:grpSp>
      <p:grpSp>
        <p:nvGrpSpPr>
          <p:cNvPr id="8" name="Group 34"/>
          <p:cNvGrpSpPr>
            <a:grpSpLocks/>
          </p:cNvGrpSpPr>
          <p:nvPr/>
        </p:nvGrpSpPr>
        <p:grpSpPr bwMode="auto">
          <a:xfrm>
            <a:off x="304800" y="3473450"/>
            <a:ext cx="3022600" cy="1860550"/>
            <a:chOff x="5867398" y="4038600"/>
            <a:chExt cx="3022601" cy="1860550"/>
          </a:xfrm>
        </p:grpSpPr>
        <p:grpSp>
          <p:nvGrpSpPr>
            <p:cNvPr id="9" name="Group 8"/>
            <p:cNvGrpSpPr>
              <a:grpSpLocks/>
            </p:cNvGrpSpPr>
            <p:nvPr/>
          </p:nvGrpSpPr>
          <p:grpSpPr bwMode="auto">
            <a:xfrm>
              <a:off x="5867398" y="4038600"/>
              <a:ext cx="3022601" cy="1860550"/>
              <a:chOff x="-2304" y="988"/>
              <a:chExt cx="1904" cy="1172"/>
            </a:xfrm>
          </p:grpSpPr>
          <p:sp>
            <p:nvSpPr>
              <p:cNvPr id="147485" name="AutoShape 9"/>
              <p:cNvSpPr>
                <a:spLocks noChangeAspect="1" noChangeArrowheads="1" noTextEdit="1"/>
              </p:cNvSpPr>
              <p:nvPr/>
            </p:nvSpPr>
            <p:spPr bwMode="auto">
              <a:xfrm>
                <a:off x="-2124" y="1154"/>
                <a:ext cx="1531" cy="1006"/>
              </a:xfrm>
              <a:prstGeom prst="rect">
                <a:avLst/>
              </a:prstGeom>
              <a:noFill/>
              <a:ln w="9525">
                <a:noFill/>
                <a:miter lim="800000"/>
                <a:headEnd/>
                <a:tailEnd/>
              </a:ln>
            </p:spPr>
            <p:txBody>
              <a:bodyPr/>
              <a:lstStyle/>
              <a:p>
                <a:pPr algn="l"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6" name="Freeform 10"/>
              <p:cNvSpPr>
                <a:spLocks noEditPoints="1"/>
              </p:cNvSpPr>
              <p:nvPr/>
            </p:nvSpPr>
            <p:spPr bwMode="auto">
              <a:xfrm>
                <a:off x="-2116" y="1156"/>
                <a:ext cx="1529" cy="1004"/>
              </a:xfrm>
              <a:custGeom>
                <a:avLst/>
                <a:gdLst>
                  <a:gd name="T0" fmla="*/ 1202392 w 647"/>
                  <a:gd name="T1" fmla="*/ 974045 h 425"/>
                  <a:gd name="T2" fmla="*/ 318942 w 647"/>
                  <a:gd name="T3" fmla="*/ 974045 h 425"/>
                  <a:gd name="T4" fmla="*/ 318942 w 647"/>
                  <a:gd name="T5" fmla="*/ 974045 h 425"/>
                  <a:gd name="T6" fmla="*/ 0 w 647"/>
                  <a:gd name="T7" fmla="*/ 652815 h 425"/>
                  <a:gd name="T8" fmla="*/ 0 w 647"/>
                  <a:gd name="T9" fmla="*/ 652815 h 425"/>
                  <a:gd name="T10" fmla="*/ 96344 w 647"/>
                  <a:gd name="T11" fmla="*/ 432750 h 425"/>
                  <a:gd name="T12" fmla="*/ 96344 w 647"/>
                  <a:gd name="T13" fmla="*/ 432750 h 425"/>
                  <a:gd name="T14" fmla="*/ 318942 w 647"/>
                  <a:gd name="T15" fmla="*/ 343302 h 425"/>
                  <a:gd name="T16" fmla="*/ 318942 w 647"/>
                  <a:gd name="T17" fmla="*/ 343302 h 425"/>
                  <a:gd name="T18" fmla="*/ 347546 w 647"/>
                  <a:gd name="T19" fmla="*/ 343302 h 425"/>
                  <a:gd name="T20" fmla="*/ 347546 w 647"/>
                  <a:gd name="T21" fmla="*/ 343302 h 425"/>
                  <a:gd name="T22" fmla="*/ 744966 w 647"/>
                  <a:gd name="T23" fmla="*/ 0 h 425"/>
                  <a:gd name="T24" fmla="*/ 744966 w 647"/>
                  <a:gd name="T25" fmla="*/ 0 h 425"/>
                  <a:gd name="T26" fmla="*/ 1027573 w 647"/>
                  <a:gd name="T27" fmla="*/ 112429 h 425"/>
                  <a:gd name="T28" fmla="*/ 1027573 w 647"/>
                  <a:gd name="T29" fmla="*/ 112429 h 425"/>
                  <a:gd name="T30" fmla="*/ 1143200 w 647"/>
                  <a:gd name="T31" fmla="*/ 346016 h 425"/>
                  <a:gd name="T32" fmla="*/ 1143200 w 647"/>
                  <a:gd name="T33" fmla="*/ 346016 h 425"/>
                  <a:gd name="T34" fmla="*/ 1178875 w 647"/>
                  <a:gd name="T35" fmla="*/ 343302 h 425"/>
                  <a:gd name="T36" fmla="*/ 1178875 w 647"/>
                  <a:gd name="T37" fmla="*/ 343302 h 425"/>
                  <a:gd name="T38" fmla="*/ 1397872 w 647"/>
                  <a:gd name="T39" fmla="*/ 432750 h 425"/>
                  <a:gd name="T40" fmla="*/ 1397872 w 647"/>
                  <a:gd name="T41" fmla="*/ 432750 h 425"/>
                  <a:gd name="T42" fmla="*/ 1487223 w 647"/>
                  <a:gd name="T43" fmla="*/ 652815 h 425"/>
                  <a:gd name="T44" fmla="*/ 1487223 w 647"/>
                  <a:gd name="T45" fmla="*/ 652815 h 425"/>
                  <a:gd name="T46" fmla="*/ 1487223 w 647"/>
                  <a:gd name="T47" fmla="*/ 652815 h 425"/>
                  <a:gd name="T48" fmla="*/ 1406567 w 647"/>
                  <a:gd name="T49" fmla="*/ 866400 h 425"/>
                  <a:gd name="T50" fmla="*/ 1406567 w 647"/>
                  <a:gd name="T51" fmla="*/ 866400 h 425"/>
                  <a:gd name="T52" fmla="*/ 1207262 w 647"/>
                  <a:gd name="T53" fmla="*/ 974045 h 425"/>
                  <a:gd name="T54" fmla="*/ 1207262 w 647"/>
                  <a:gd name="T55" fmla="*/ 974045 h 425"/>
                  <a:gd name="T56" fmla="*/ 1204549 w 647"/>
                  <a:gd name="T57" fmla="*/ 974045 h 425"/>
                  <a:gd name="T58" fmla="*/ 1202392 w 647"/>
                  <a:gd name="T59" fmla="*/ 974045 h 425"/>
                  <a:gd name="T60" fmla="*/ 147065 w 647"/>
                  <a:gd name="T61" fmla="*/ 486158 h 425"/>
                  <a:gd name="T62" fmla="*/ 74016 w 647"/>
                  <a:gd name="T63" fmla="*/ 652815 h 425"/>
                  <a:gd name="T64" fmla="*/ 74016 w 647"/>
                  <a:gd name="T65" fmla="*/ 652815 h 425"/>
                  <a:gd name="T66" fmla="*/ 147065 w 647"/>
                  <a:gd name="T67" fmla="*/ 827353 h 425"/>
                  <a:gd name="T68" fmla="*/ 147065 w 647"/>
                  <a:gd name="T69" fmla="*/ 827353 h 425"/>
                  <a:gd name="T70" fmla="*/ 318942 w 647"/>
                  <a:gd name="T71" fmla="*/ 899950 h 425"/>
                  <a:gd name="T72" fmla="*/ 318942 w 647"/>
                  <a:gd name="T73" fmla="*/ 899950 h 425"/>
                  <a:gd name="T74" fmla="*/ 1202392 w 647"/>
                  <a:gd name="T75" fmla="*/ 899950 h 425"/>
                  <a:gd name="T76" fmla="*/ 1202392 w 647"/>
                  <a:gd name="T77" fmla="*/ 899950 h 425"/>
                  <a:gd name="T78" fmla="*/ 1352272 w 647"/>
                  <a:gd name="T79" fmla="*/ 820722 h 425"/>
                  <a:gd name="T80" fmla="*/ 1352272 w 647"/>
                  <a:gd name="T81" fmla="*/ 820722 h 425"/>
                  <a:gd name="T82" fmla="*/ 1413498 w 647"/>
                  <a:gd name="T83" fmla="*/ 652815 h 425"/>
                  <a:gd name="T84" fmla="*/ 1413498 w 647"/>
                  <a:gd name="T85" fmla="*/ 652815 h 425"/>
                  <a:gd name="T86" fmla="*/ 1178875 w 647"/>
                  <a:gd name="T87" fmla="*/ 417180 h 425"/>
                  <a:gd name="T88" fmla="*/ 1178875 w 647"/>
                  <a:gd name="T89" fmla="*/ 417180 h 425"/>
                  <a:gd name="T90" fmla="*/ 1126634 w 647"/>
                  <a:gd name="T91" fmla="*/ 423721 h 425"/>
                  <a:gd name="T92" fmla="*/ 1126634 w 647"/>
                  <a:gd name="T93" fmla="*/ 423721 h 425"/>
                  <a:gd name="T94" fmla="*/ 1071061 w 647"/>
                  <a:gd name="T95" fmla="*/ 450839 h 425"/>
                  <a:gd name="T96" fmla="*/ 1071061 w 647"/>
                  <a:gd name="T97" fmla="*/ 391789 h 425"/>
                  <a:gd name="T98" fmla="*/ 744966 w 647"/>
                  <a:gd name="T99" fmla="*/ 73883 h 425"/>
                  <a:gd name="T100" fmla="*/ 744966 w 647"/>
                  <a:gd name="T101" fmla="*/ 73883 h 425"/>
                  <a:gd name="T102" fmla="*/ 416162 w 647"/>
                  <a:gd name="T103" fmla="*/ 393703 h 425"/>
                  <a:gd name="T104" fmla="*/ 416162 w 647"/>
                  <a:gd name="T105" fmla="*/ 393703 h 425"/>
                  <a:gd name="T106" fmla="*/ 411582 w 647"/>
                  <a:gd name="T107" fmla="*/ 476257 h 425"/>
                  <a:gd name="T108" fmla="*/ 353946 w 647"/>
                  <a:gd name="T109" fmla="*/ 419240 h 425"/>
                  <a:gd name="T110" fmla="*/ 349078 w 647"/>
                  <a:gd name="T111" fmla="*/ 417180 h 425"/>
                  <a:gd name="T112" fmla="*/ 349078 w 647"/>
                  <a:gd name="T113" fmla="*/ 417180 h 425"/>
                  <a:gd name="T114" fmla="*/ 318942 w 647"/>
                  <a:gd name="T115" fmla="*/ 417180 h 425"/>
                  <a:gd name="T116" fmla="*/ 318942 w 647"/>
                  <a:gd name="T117" fmla="*/ 417180 h 425"/>
                  <a:gd name="T118" fmla="*/ 318942 w 647"/>
                  <a:gd name="T119" fmla="*/ 417180 h 425"/>
                  <a:gd name="T120" fmla="*/ 318942 w 647"/>
                  <a:gd name="T121" fmla="*/ 417180 h 425"/>
                  <a:gd name="T122" fmla="*/ 147065 w 647"/>
                  <a:gd name="T123" fmla="*/ 486158 h 4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7"/>
                  <a:gd name="T187" fmla="*/ 0 h 425"/>
                  <a:gd name="T188" fmla="*/ 647 w 647"/>
                  <a:gd name="T189" fmla="*/ 425 h 4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7" h="425">
                    <a:moveTo>
                      <a:pt x="523" y="425"/>
                    </a:moveTo>
                    <a:cubicBezTo>
                      <a:pt x="523" y="425"/>
                      <a:pt x="523" y="425"/>
                      <a:pt x="139" y="425"/>
                    </a:cubicBezTo>
                    <a:cubicBezTo>
                      <a:pt x="139" y="425"/>
                      <a:pt x="139" y="425"/>
                      <a:pt x="139" y="425"/>
                    </a:cubicBezTo>
                    <a:cubicBezTo>
                      <a:pt x="63" y="425"/>
                      <a:pt x="1" y="361"/>
                      <a:pt x="0" y="285"/>
                    </a:cubicBezTo>
                    <a:cubicBezTo>
                      <a:pt x="0" y="285"/>
                      <a:pt x="0" y="285"/>
                      <a:pt x="0" y="285"/>
                    </a:cubicBezTo>
                    <a:cubicBezTo>
                      <a:pt x="0" y="247"/>
                      <a:pt x="17" y="213"/>
                      <a:pt x="42" y="189"/>
                    </a:cubicBezTo>
                    <a:cubicBezTo>
                      <a:pt x="42" y="189"/>
                      <a:pt x="42" y="189"/>
                      <a:pt x="42" y="189"/>
                    </a:cubicBezTo>
                    <a:cubicBezTo>
                      <a:pt x="67" y="165"/>
                      <a:pt x="102" y="150"/>
                      <a:pt x="139" y="150"/>
                    </a:cubicBezTo>
                    <a:cubicBezTo>
                      <a:pt x="139" y="150"/>
                      <a:pt x="139" y="150"/>
                      <a:pt x="139" y="150"/>
                    </a:cubicBezTo>
                    <a:cubicBezTo>
                      <a:pt x="143" y="150"/>
                      <a:pt x="147" y="150"/>
                      <a:pt x="151" y="150"/>
                    </a:cubicBezTo>
                    <a:cubicBezTo>
                      <a:pt x="151" y="150"/>
                      <a:pt x="151" y="150"/>
                      <a:pt x="151" y="150"/>
                    </a:cubicBezTo>
                    <a:cubicBezTo>
                      <a:pt x="166" y="64"/>
                      <a:pt x="239" y="0"/>
                      <a:pt x="324" y="0"/>
                    </a:cubicBezTo>
                    <a:cubicBezTo>
                      <a:pt x="324" y="0"/>
                      <a:pt x="324" y="0"/>
                      <a:pt x="324" y="0"/>
                    </a:cubicBezTo>
                    <a:cubicBezTo>
                      <a:pt x="371" y="0"/>
                      <a:pt x="415" y="19"/>
                      <a:pt x="447" y="49"/>
                    </a:cubicBezTo>
                    <a:cubicBezTo>
                      <a:pt x="447" y="49"/>
                      <a:pt x="447" y="49"/>
                      <a:pt x="447" y="49"/>
                    </a:cubicBezTo>
                    <a:cubicBezTo>
                      <a:pt x="474" y="75"/>
                      <a:pt x="492" y="111"/>
                      <a:pt x="497" y="151"/>
                    </a:cubicBezTo>
                    <a:cubicBezTo>
                      <a:pt x="497" y="151"/>
                      <a:pt x="497" y="151"/>
                      <a:pt x="497" y="151"/>
                    </a:cubicBezTo>
                    <a:cubicBezTo>
                      <a:pt x="503" y="150"/>
                      <a:pt x="508" y="150"/>
                      <a:pt x="513" y="150"/>
                    </a:cubicBezTo>
                    <a:cubicBezTo>
                      <a:pt x="513" y="150"/>
                      <a:pt x="513" y="150"/>
                      <a:pt x="513" y="150"/>
                    </a:cubicBezTo>
                    <a:cubicBezTo>
                      <a:pt x="551" y="150"/>
                      <a:pt x="584" y="165"/>
                      <a:pt x="608" y="189"/>
                    </a:cubicBezTo>
                    <a:cubicBezTo>
                      <a:pt x="608" y="189"/>
                      <a:pt x="608" y="189"/>
                      <a:pt x="608" y="189"/>
                    </a:cubicBezTo>
                    <a:cubicBezTo>
                      <a:pt x="632" y="213"/>
                      <a:pt x="647" y="247"/>
                      <a:pt x="647" y="285"/>
                    </a:cubicBezTo>
                    <a:cubicBezTo>
                      <a:pt x="647" y="285"/>
                      <a:pt x="647" y="285"/>
                      <a:pt x="647" y="285"/>
                    </a:cubicBezTo>
                    <a:cubicBezTo>
                      <a:pt x="647" y="285"/>
                      <a:pt x="647" y="285"/>
                      <a:pt x="647" y="285"/>
                    </a:cubicBezTo>
                    <a:cubicBezTo>
                      <a:pt x="647" y="320"/>
                      <a:pt x="634" y="353"/>
                      <a:pt x="612" y="378"/>
                    </a:cubicBezTo>
                    <a:cubicBezTo>
                      <a:pt x="612" y="378"/>
                      <a:pt x="612" y="378"/>
                      <a:pt x="612" y="378"/>
                    </a:cubicBezTo>
                    <a:cubicBezTo>
                      <a:pt x="591" y="404"/>
                      <a:pt x="560" y="422"/>
                      <a:pt x="525" y="425"/>
                    </a:cubicBezTo>
                    <a:cubicBezTo>
                      <a:pt x="525" y="425"/>
                      <a:pt x="525" y="425"/>
                      <a:pt x="525" y="425"/>
                    </a:cubicBezTo>
                    <a:cubicBezTo>
                      <a:pt x="524" y="425"/>
                      <a:pt x="524" y="425"/>
                      <a:pt x="524" y="425"/>
                    </a:cubicBezTo>
                    <a:cubicBezTo>
                      <a:pt x="523" y="425"/>
                      <a:pt x="523" y="425"/>
                      <a:pt x="523" y="425"/>
                    </a:cubicBezTo>
                    <a:close/>
                    <a:moveTo>
                      <a:pt x="64" y="212"/>
                    </a:moveTo>
                    <a:cubicBezTo>
                      <a:pt x="44" y="230"/>
                      <a:pt x="32" y="256"/>
                      <a:pt x="32" y="285"/>
                    </a:cubicBezTo>
                    <a:cubicBezTo>
                      <a:pt x="32" y="285"/>
                      <a:pt x="32" y="285"/>
                      <a:pt x="32" y="285"/>
                    </a:cubicBezTo>
                    <a:cubicBezTo>
                      <a:pt x="32" y="314"/>
                      <a:pt x="45" y="341"/>
                      <a:pt x="64" y="361"/>
                    </a:cubicBezTo>
                    <a:cubicBezTo>
                      <a:pt x="64" y="361"/>
                      <a:pt x="64" y="361"/>
                      <a:pt x="64" y="361"/>
                    </a:cubicBezTo>
                    <a:cubicBezTo>
                      <a:pt x="84" y="381"/>
                      <a:pt x="111" y="393"/>
                      <a:pt x="139" y="393"/>
                    </a:cubicBezTo>
                    <a:cubicBezTo>
                      <a:pt x="139" y="393"/>
                      <a:pt x="139" y="393"/>
                      <a:pt x="139" y="393"/>
                    </a:cubicBezTo>
                    <a:cubicBezTo>
                      <a:pt x="477" y="393"/>
                      <a:pt x="518" y="393"/>
                      <a:pt x="523" y="393"/>
                    </a:cubicBezTo>
                    <a:cubicBezTo>
                      <a:pt x="523" y="393"/>
                      <a:pt x="523" y="393"/>
                      <a:pt x="523" y="393"/>
                    </a:cubicBezTo>
                    <a:cubicBezTo>
                      <a:pt x="548" y="390"/>
                      <a:pt x="571" y="377"/>
                      <a:pt x="588" y="358"/>
                    </a:cubicBezTo>
                    <a:cubicBezTo>
                      <a:pt x="588" y="358"/>
                      <a:pt x="588" y="358"/>
                      <a:pt x="588" y="358"/>
                    </a:cubicBezTo>
                    <a:cubicBezTo>
                      <a:pt x="605" y="338"/>
                      <a:pt x="615" y="312"/>
                      <a:pt x="615" y="285"/>
                    </a:cubicBezTo>
                    <a:cubicBezTo>
                      <a:pt x="615" y="285"/>
                      <a:pt x="615" y="285"/>
                      <a:pt x="615" y="285"/>
                    </a:cubicBezTo>
                    <a:cubicBezTo>
                      <a:pt x="615" y="226"/>
                      <a:pt x="571" y="182"/>
                      <a:pt x="513" y="182"/>
                    </a:cubicBezTo>
                    <a:cubicBezTo>
                      <a:pt x="513" y="182"/>
                      <a:pt x="513" y="182"/>
                      <a:pt x="513" y="182"/>
                    </a:cubicBezTo>
                    <a:cubicBezTo>
                      <a:pt x="503" y="182"/>
                      <a:pt x="496" y="182"/>
                      <a:pt x="490" y="185"/>
                    </a:cubicBezTo>
                    <a:cubicBezTo>
                      <a:pt x="490" y="185"/>
                      <a:pt x="490" y="185"/>
                      <a:pt x="490" y="185"/>
                    </a:cubicBezTo>
                    <a:cubicBezTo>
                      <a:pt x="466" y="197"/>
                      <a:pt x="466" y="197"/>
                      <a:pt x="466" y="197"/>
                    </a:cubicBezTo>
                    <a:cubicBezTo>
                      <a:pt x="466" y="171"/>
                      <a:pt x="466" y="171"/>
                      <a:pt x="466" y="171"/>
                    </a:cubicBezTo>
                    <a:cubicBezTo>
                      <a:pt x="466" y="93"/>
                      <a:pt x="402" y="32"/>
                      <a:pt x="324" y="32"/>
                    </a:cubicBezTo>
                    <a:cubicBezTo>
                      <a:pt x="324" y="32"/>
                      <a:pt x="324" y="32"/>
                      <a:pt x="324" y="32"/>
                    </a:cubicBezTo>
                    <a:cubicBezTo>
                      <a:pt x="251" y="32"/>
                      <a:pt x="186" y="93"/>
                      <a:pt x="181" y="172"/>
                    </a:cubicBezTo>
                    <a:cubicBezTo>
                      <a:pt x="181" y="172"/>
                      <a:pt x="181" y="172"/>
                      <a:pt x="181" y="172"/>
                    </a:cubicBezTo>
                    <a:cubicBezTo>
                      <a:pt x="179" y="208"/>
                      <a:pt x="179" y="208"/>
                      <a:pt x="179" y="208"/>
                    </a:cubicBezTo>
                    <a:cubicBezTo>
                      <a:pt x="154" y="183"/>
                      <a:pt x="154" y="183"/>
                      <a:pt x="154" y="183"/>
                    </a:cubicBezTo>
                    <a:cubicBezTo>
                      <a:pt x="154" y="183"/>
                      <a:pt x="153" y="183"/>
                      <a:pt x="152" y="182"/>
                    </a:cubicBezTo>
                    <a:cubicBezTo>
                      <a:pt x="152" y="182"/>
                      <a:pt x="152" y="182"/>
                      <a:pt x="152" y="182"/>
                    </a:cubicBezTo>
                    <a:cubicBezTo>
                      <a:pt x="149" y="182"/>
                      <a:pt x="144" y="182"/>
                      <a:pt x="139" y="182"/>
                    </a:cubicBezTo>
                    <a:cubicBezTo>
                      <a:pt x="139" y="182"/>
                      <a:pt x="139" y="182"/>
                      <a:pt x="139" y="182"/>
                    </a:cubicBezTo>
                    <a:cubicBezTo>
                      <a:pt x="139" y="182"/>
                      <a:pt x="139" y="182"/>
                      <a:pt x="139" y="182"/>
                    </a:cubicBezTo>
                    <a:cubicBezTo>
                      <a:pt x="139" y="182"/>
                      <a:pt x="139" y="182"/>
                      <a:pt x="139" y="182"/>
                    </a:cubicBezTo>
                    <a:cubicBezTo>
                      <a:pt x="110" y="182"/>
                      <a:pt x="83" y="193"/>
                      <a:pt x="64" y="212"/>
                    </a:cubicBezTo>
                    <a:close/>
                  </a:path>
                </a:pathLst>
              </a:custGeom>
              <a:solidFill>
                <a:srgbClr val="FFFFFF"/>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7" name="Freeform 11"/>
              <p:cNvSpPr>
                <a:spLocks/>
              </p:cNvSpPr>
              <p:nvPr/>
            </p:nvSpPr>
            <p:spPr bwMode="auto">
              <a:xfrm>
                <a:off x="-2304"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8" name="Freeform 12"/>
              <p:cNvSpPr>
                <a:spLocks/>
              </p:cNvSpPr>
              <p:nvPr/>
            </p:nvSpPr>
            <p:spPr bwMode="auto">
              <a:xfrm>
                <a:off x="-1440" y="988"/>
                <a:ext cx="1040" cy="664"/>
              </a:xfrm>
              <a:custGeom>
                <a:avLst/>
                <a:gdLst>
                  <a:gd name="T0" fmla="*/ 69579 w 615"/>
                  <a:gd name="T1" fmla="*/ 30149 h 393"/>
                  <a:gd name="T2" fmla="*/ 56150 w 615"/>
                  <a:gd name="T3" fmla="*/ 16771 h 393"/>
                  <a:gd name="T4" fmla="*/ 52715 w 615"/>
                  <a:gd name="T5" fmla="*/ 17408 h 393"/>
                  <a:gd name="T6" fmla="*/ 34848 w 615"/>
                  <a:gd name="T7" fmla="*/ 0 h 393"/>
                  <a:gd name="T8" fmla="*/ 16850 w 615"/>
                  <a:gd name="T9" fmla="*/ 17408 h 393"/>
                  <a:gd name="T10" fmla="*/ 13907 w 615"/>
                  <a:gd name="T11" fmla="*/ 16771 h 393"/>
                  <a:gd name="T12" fmla="*/ 0 w 615"/>
                  <a:gd name="T13" fmla="*/ 30149 h 393"/>
                  <a:gd name="T14" fmla="*/ 13907 w 615"/>
                  <a:gd name="T15" fmla="*/ 44101 h 393"/>
                  <a:gd name="T16" fmla="*/ 57296 w 615"/>
                  <a:gd name="T17" fmla="*/ 44101 h 393"/>
                  <a:gd name="T18" fmla="*/ 57296 w 615"/>
                  <a:gd name="T19" fmla="*/ 44101 h 393"/>
                  <a:gd name="T20" fmla="*/ 69579 w 615"/>
                  <a:gd name="T21" fmla="*/ 30149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6ACBEE">
                  <a:alpha val="50195"/>
                </a:srgbClr>
              </a:solidFill>
              <a:ln w="9525">
                <a:noFill/>
                <a:round/>
                <a:headEnd/>
                <a:tailEnd/>
              </a:ln>
            </p:spPr>
            <p:txBody>
              <a:bodyPr wrap="none" anchor="ct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sp>
            <p:nvSpPr>
              <p:cNvPr id="147489" name="Freeform 13"/>
              <p:cNvSpPr>
                <a:spLocks/>
              </p:cNvSpPr>
              <p:nvPr/>
            </p:nvSpPr>
            <p:spPr bwMode="auto">
              <a:xfrm>
                <a:off x="-2086" y="1194"/>
                <a:ext cx="1453" cy="928"/>
              </a:xfrm>
              <a:custGeom>
                <a:avLst/>
                <a:gdLst>
                  <a:gd name="T0" fmla="*/ 1410655 w 615"/>
                  <a:gd name="T1" fmla="*/ 613661 h 393"/>
                  <a:gd name="T2" fmla="*/ 1139832 w 615"/>
                  <a:gd name="T3" fmla="*/ 342179 h 393"/>
                  <a:gd name="T4" fmla="*/ 1068697 w 615"/>
                  <a:gd name="T5" fmla="*/ 353620 h 393"/>
                  <a:gd name="T6" fmla="*/ 706841 w 615"/>
                  <a:gd name="T7" fmla="*/ 0 h 393"/>
                  <a:gd name="T8" fmla="*/ 341918 w 615"/>
                  <a:gd name="T9" fmla="*/ 353620 h 393"/>
                  <a:gd name="T10" fmla="*/ 282600 w 615"/>
                  <a:gd name="T11" fmla="*/ 342179 h 393"/>
                  <a:gd name="T12" fmla="*/ 0 w 615"/>
                  <a:gd name="T13" fmla="*/ 613661 h 393"/>
                  <a:gd name="T14" fmla="*/ 282600 w 615"/>
                  <a:gd name="T15" fmla="*/ 896880 h 393"/>
                  <a:gd name="T16" fmla="*/ 1162790 w 615"/>
                  <a:gd name="T17" fmla="*/ 896880 h 393"/>
                  <a:gd name="T18" fmla="*/ 1162790 w 615"/>
                  <a:gd name="T19" fmla="*/ 896880 h 393"/>
                  <a:gd name="T20" fmla="*/ 1410655 w 615"/>
                  <a:gd name="T21" fmla="*/ 613661 h 3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5"/>
                  <a:gd name="T34" fmla="*/ 0 h 393"/>
                  <a:gd name="T35" fmla="*/ 615 w 615"/>
                  <a:gd name="T36" fmla="*/ 393 h 3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5" h="393">
                    <a:moveTo>
                      <a:pt x="615" y="269"/>
                    </a:moveTo>
                    <a:cubicBezTo>
                      <a:pt x="615" y="202"/>
                      <a:pt x="564" y="150"/>
                      <a:pt x="497" y="150"/>
                    </a:cubicBezTo>
                    <a:cubicBezTo>
                      <a:pt x="487" y="150"/>
                      <a:pt x="477" y="150"/>
                      <a:pt x="466" y="155"/>
                    </a:cubicBezTo>
                    <a:cubicBezTo>
                      <a:pt x="466" y="67"/>
                      <a:pt x="395" y="0"/>
                      <a:pt x="308" y="0"/>
                    </a:cubicBezTo>
                    <a:cubicBezTo>
                      <a:pt x="226" y="0"/>
                      <a:pt x="154" y="67"/>
                      <a:pt x="149" y="155"/>
                    </a:cubicBezTo>
                    <a:cubicBezTo>
                      <a:pt x="144" y="150"/>
                      <a:pt x="134" y="150"/>
                      <a:pt x="123" y="150"/>
                    </a:cubicBezTo>
                    <a:cubicBezTo>
                      <a:pt x="57" y="150"/>
                      <a:pt x="0" y="202"/>
                      <a:pt x="0" y="269"/>
                    </a:cubicBezTo>
                    <a:cubicBezTo>
                      <a:pt x="0" y="336"/>
                      <a:pt x="57" y="393"/>
                      <a:pt x="123" y="393"/>
                    </a:cubicBezTo>
                    <a:cubicBezTo>
                      <a:pt x="507" y="393"/>
                      <a:pt x="507" y="393"/>
                      <a:pt x="507" y="393"/>
                    </a:cubicBezTo>
                    <a:cubicBezTo>
                      <a:pt x="507" y="393"/>
                      <a:pt x="507" y="393"/>
                      <a:pt x="507" y="393"/>
                    </a:cubicBezTo>
                    <a:cubicBezTo>
                      <a:pt x="569" y="388"/>
                      <a:pt x="615" y="331"/>
                      <a:pt x="615" y="269"/>
                    </a:cubicBezTo>
                  </a:path>
                </a:pathLst>
              </a:custGeom>
              <a:solidFill>
                <a:srgbClr val="16A2DD"/>
              </a:solidFill>
              <a:ln w="9525">
                <a:noFill/>
                <a:round/>
                <a:headEnd/>
                <a:tailEnd/>
              </a:ln>
            </p:spPr>
            <p:txBody>
              <a:bodyPr/>
              <a:lstStyle/>
              <a:p>
                <a:pPr algn="ctr" rtl="0" fontAlgn="base">
                  <a:spcBef>
                    <a:spcPct val="0"/>
                  </a:spcBef>
                  <a:spcAft>
                    <a:spcPct val="0"/>
                  </a:spcAft>
                </a:pPr>
                <a:endParaRPr lang="en-US" sz="1600" kern="1200">
                  <a:solidFill>
                    <a:srgbClr val="000000"/>
                  </a:solidFill>
                  <a:latin typeface="Arial" charset="0"/>
                  <a:ea typeface="+mn-ea"/>
                  <a:cs typeface="Arial" charset="0"/>
                </a:endParaRPr>
              </a:p>
            </p:txBody>
          </p:sp>
        </p:grpSp>
        <p:sp>
          <p:nvSpPr>
            <p:cNvPr id="147490" name="Rectangle 14"/>
            <p:cNvSpPr>
              <a:spLocks noChangeArrowheads="1"/>
            </p:cNvSpPr>
            <p:nvPr/>
          </p:nvSpPr>
          <p:spPr bwMode="auto">
            <a:xfrm>
              <a:off x="6477000" y="4953000"/>
              <a:ext cx="1752600" cy="615553"/>
            </a:xfrm>
            <a:prstGeom prst="rect">
              <a:avLst/>
            </a:prstGeom>
            <a:noFill/>
            <a:ln w="9525">
              <a:noFill/>
              <a:miter lim="800000"/>
              <a:headEnd/>
              <a:tailEnd/>
            </a:ln>
          </p:spPr>
          <p:txBody>
            <a:bodyPr>
              <a:spAutoFit/>
            </a:bodyPr>
            <a:lstStyle/>
            <a:p>
              <a:pPr algn="ctr" rtl="0" fontAlgn="base">
                <a:lnSpc>
                  <a:spcPct val="85000"/>
                </a:lnSpc>
                <a:spcBef>
                  <a:spcPct val="0"/>
                </a:spcBef>
                <a:spcAft>
                  <a:spcPct val="0"/>
                </a:spcAft>
              </a:pPr>
              <a:r>
                <a:rPr lang="en-US" sz="2000" b="1" kern="1200">
                  <a:solidFill>
                    <a:srgbClr val="FFFFFF"/>
                  </a:solidFill>
                  <a:latin typeface="Arial" charset="0"/>
                  <a:ea typeface="+mn-ea"/>
                  <a:cs typeface="Arial" charset="0"/>
                </a:rPr>
                <a:t>Internal Cloud</a:t>
              </a:r>
            </a:p>
          </p:txBody>
        </p:sp>
      </p:grpSp>
      <p:grpSp>
        <p:nvGrpSpPr>
          <p:cNvPr id="10" name="Group 60"/>
          <p:cNvGrpSpPr>
            <a:grpSpLocks/>
          </p:cNvGrpSpPr>
          <p:nvPr/>
        </p:nvGrpSpPr>
        <p:grpSpPr bwMode="auto">
          <a:xfrm>
            <a:off x="2209800" y="1524000"/>
            <a:ext cx="4186238" cy="3408363"/>
            <a:chOff x="2478088" y="1392238"/>
            <a:chExt cx="4186237" cy="3408362"/>
          </a:xfrm>
        </p:grpSpPr>
        <p:pic>
          <p:nvPicPr>
            <p:cNvPr id="147492" name="Picture 27" descr="ICON_Cloud_Q308"/>
            <p:cNvPicPr>
              <a:picLocks noChangeAspect="1" noChangeArrowheads="1"/>
            </p:cNvPicPr>
            <p:nvPr/>
          </p:nvPicPr>
          <p:blipFill>
            <a:blip r:embed="rId3" cstate="print"/>
            <a:srcRect/>
            <a:stretch>
              <a:fillRect/>
            </a:stretch>
          </p:blipFill>
          <p:spPr bwMode="auto">
            <a:xfrm>
              <a:off x="2478088" y="1392238"/>
              <a:ext cx="4186237" cy="2635250"/>
            </a:xfrm>
            <a:prstGeom prst="rect">
              <a:avLst/>
            </a:prstGeom>
            <a:noFill/>
            <a:ln w="9525">
              <a:noFill/>
              <a:miter lim="800000"/>
              <a:headEnd/>
              <a:tailEnd/>
            </a:ln>
          </p:spPr>
        </p:pic>
        <p:sp>
          <p:nvSpPr>
            <p:cNvPr id="65" name="TextBox 64"/>
            <p:cNvSpPr txBox="1"/>
            <p:nvPr/>
          </p:nvSpPr>
          <p:spPr bwMode="auto">
            <a:xfrm>
              <a:off x="2897188" y="2284413"/>
              <a:ext cx="3349624" cy="368300"/>
            </a:xfrm>
            <a:prstGeom prst="rect">
              <a:avLst/>
            </a:prstGeom>
            <a:noFill/>
          </p:spPr>
          <p:txBody>
            <a:bodyPr>
              <a:spAutoFit/>
            </a:bodyPr>
            <a:lstStyle/>
            <a:p>
              <a:pPr algn="ctr" rtl="0" fontAlgn="base">
                <a:spcBef>
                  <a:spcPct val="0"/>
                </a:spcBef>
                <a:spcAft>
                  <a:spcPct val="0"/>
                </a:spcAft>
                <a:defRPr/>
              </a:pPr>
              <a:r>
                <a:rPr lang="en-US" b="1" i="1" kern="1200" dirty="0">
                  <a:solidFill>
                    <a:srgbClr val="7D9BC6">
                      <a:lumMod val="50000"/>
                    </a:srgbClr>
                  </a:solidFill>
                  <a:latin typeface="Arial" charset="0"/>
                  <a:ea typeface="+mn-ea"/>
                  <a:cs typeface="Arial" charset="0"/>
                </a:rPr>
                <a:t>Private Cloud</a:t>
              </a:r>
            </a:p>
          </p:txBody>
        </p:sp>
        <p:grpSp>
          <p:nvGrpSpPr>
            <p:cNvPr id="11" name="Group 106"/>
            <p:cNvGrpSpPr>
              <a:grpSpLocks/>
            </p:cNvGrpSpPr>
            <p:nvPr/>
          </p:nvGrpSpPr>
          <p:grpSpPr bwMode="auto">
            <a:xfrm>
              <a:off x="3270249" y="2817808"/>
              <a:ext cx="2643187" cy="714374"/>
              <a:chOff x="4483172" y="3683446"/>
              <a:chExt cx="3524080" cy="779462"/>
            </a:xfrm>
          </p:grpSpPr>
          <p:sp>
            <p:nvSpPr>
              <p:cNvPr id="69" name="Rectangle 68"/>
              <p:cNvSpPr/>
              <p:nvPr/>
            </p:nvSpPr>
            <p:spPr>
              <a:xfrm>
                <a:off x="4483172" y="3879154"/>
                <a:ext cx="442928" cy="388046"/>
              </a:xfrm>
              <a:prstGeom prst="rect">
                <a:avLst/>
              </a:prstGeom>
              <a:solidFill>
                <a:srgbClr val="DE700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en-US" sz="400" kern="1200" dirty="0">
                    <a:solidFill>
                      <a:srgbClr val="FFFFFF">
                        <a:alpha val="25000"/>
                      </a:srgbClr>
                    </a:solidFill>
                    <a:latin typeface="Arial"/>
                    <a:ea typeface="+mn-ea"/>
                    <a:cs typeface="Arial"/>
                  </a:rPr>
                  <a:t>App</a:t>
                </a:r>
              </a:p>
              <a:p>
                <a:pPr algn="ctr" rtl="0" fontAlgn="base">
                  <a:spcBef>
                    <a:spcPct val="0"/>
                  </a:spcBef>
                  <a:spcAft>
                    <a:spcPct val="0"/>
                  </a:spcAft>
                  <a:defRPr/>
                </a:pPr>
                <a:r>
                  <a:rPr lang="en-US" sz="400" kern="1200" dirty="0">
                    <a:solidFill>
                      <a:srgbClr val="FFFFFF">
                        <a:alpha val="25000"/>
                      </a:srgbClr>
                    </a:solidFill>
                    <a:latin typeface="Arial"/>
                    <a:ea typeface="+mn-ea"/>
                    <a:cs typeface="Arial"/>
                  </a:rPr>
                  <a:t>Loads</a:t>
                </a:r>
              </a:p>
            </p:txBody>
          </p:sp>
          <p:sp>
            <p:nvSpPr>
              <p:cNvPr id="70" name="Rectangle 69"/>
              <p:cNvSpPr/>
              <p:nvPr/>
            </p:nvSpPr>
            <p:spPr>
              <a:xfrm>
                <a:off x="7564324" y="3879154"/>
                <a:ext cx="442928" cy="388046"/>
              </a:xfrm>
              <a:prstGeom prst="rect">
                <a:avLst/>
              </a:prstGeom>
              <a:solidFill>
                <a:srgbClr val="DE700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en-US" sz="400" kern="1200" dirty="0">
                    <a:solidFill>
                      <a:srgbClr val="FFFFFF">
                        <a:alpha val="25000"/>
                      </a:srgbClr>
                    </a:solidFill>
                    <a:latin typeface="Arial"/>
                    <a:ea typeface="+mn-ea"/>
                    <a:cs typeface="Arial"/>
                  </a:rPr>
                  <a:t>App</a:t>
                </a:r>
              </a:p>
              <a:p>
                <a:pPr algn="ctr" rtl="0" fontAlgn="base">
                  <a:spcBef>
                    <a:spcPct val="0"/>
                  </a:spcBef>
                  <a:spcAft>
                    <a:spcPct val="0"/>
                  </a:spcAft>
                  <a:defRPr/>
                </a:pPr>
                <a:r>
                  <a:rPr lang="en-US" sz="400" kern="1200" dirty="0">
                    <a:solidFill>
                      <a:srgbClr val="FFFFFF">
                        <a:alpha val="25000"/>
                      </a:srgbClr>
                    </a:solidFill>
                    <a:latin typeface="Arial"/>
                    <a:ea typeface="+mn-ea"/>
                    <a:cs typeface="Arial"/>
                  </a:rPr>
                  <a:t>Loads</a:t>
                </a:r>
              </a:p>
            </p:txBody>
          </p:sp>
          <p:sp>
            <p:nvSpPr>
              <p:cNvPr id="71" name="Rectangle 70"/>
              <p:cNvSpPr/>
              <p:nvPr/>
            </p:nvSpPr>
            <p:spPr>
              <a:xfrm>
                <a:off x="4967813" y="3726754"/>
                <a:ext cx="790836" cy="692846"/>
              </a:xfrm>
              <a:prstGeom prst="rect">
                <a:avLst/>
              </a:prstGeom>
              <a:solidFill>
                <a:srgbClr val="DE700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en-US" sz="1100" kern="1200" dirty="0">
                    <a:solidFill>
                      <a:srgbClr val="FFFFFF">
                        <a:alpha val="50000"/>
                      </a:srgbClr>
                    </a:solidFill>
                    <a:latin typeface="Arial"/>
                    <a:ea typeface="+mn-ea"/>
                    <a:cs typeface="Arial"/>
                  </a:rPr>
                  <a:t>App</a:t>
                </a:r>
              </a:p>
              <a:p>
                <a:pPr algn="ctr" rtl="0" fontAlgn="base">
                  <a:spcBef>
                    <a:spcPct val="0"/>
                  </a:spcBef>
                  <a:spcAft>
                    <a:spcPct val="0"/>
                  </a:spcAft>
                  <a:defRPr/>
                </a:pPr>
                <a:r>
                  <a:rPr lang="en-US" sz="1100" kern="1200" dirty="0">
                    <a:solidFill>
                      <a:srgbClr val="FFFFFF">
                        <a:alpha val="50000"/>
                      </a:srgbClr>
                    </a:solidFill>
                    <a:latin typeface="Arial"/>
                    <a:ea typeface="+mn-ea"/>
                    <a:cs typeface="Arial"/>
                  </a:rPr>
                  <a:t>Loads</a:t>
                </a:r>
              </a:p>
            </p:txBody>
          </p:sp>
          <p:sp>
            <p:nvSpPr>
              <p:cNvPr id="72" name="Rectangle 71"/>
              <p:cNvSpPr/>
              <p:nvPr/>
            </p:nvSpPr>
            <p:spPr>
              <a:xfrm>
                <a:off x="6731775" y="3726754"/>
                <a:ext cx="790836" cy="692846"/>
              </a:xfrm>
              <a:prstGeom prst="rect">
                <a:avLst/>
              </a:prstGeom>
              <a:solidFill>
                <a:srgbClr val="DE700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en-US" sz="1100" kern="1200" dirty="0">
                    <a:solidFill>
                      <a:srgbClr val="FFFFFF">
                        <a:alpha val="50000"/>
                      </a:srgbClr>
                    </a:solidFill>
                    <a:latin typeface="Arial"/>
                    <a:ea typeface="+mn-ea"/>
                    <a:cs typeface="Arial"/>
                  </a:rPr>
                  <a:t>App</a:t>
                </a:r>
              </a:p>
              <a:p>
                <a:pPr algn="ctr" rtl="0" fontAlgn="base">
                  <a:spcBef>
                    <a:spcPct val="0"/>
                  </a:spcBef>
                  <a:spcAft>
                    <a:spcPct val="0"/>
                  </a:spcAft>
                  <a:defRPr/>
                </a:pPr>
                <a:r>
                  <a:rPr lang="en-US" sz="1100" kern="1200" dirty="0">
                    <a:solidFill>
                      <a:srgbClr val="FFFFFF">
                        <a:alpha val="50000"/>
                      </a:srgbClr>
                    </a:solidFill>
                    <a:latin typeface="Arial"/>
                    <a:ea typeface="+mn-ea"/>
                    <a:cs typeface="Arial"/>
                  </a:rPr>
                  <a:t>Loads</a:t>
                </a:r>
              </a:p>
            </p:txBody>
          </p:sp>
          <p:sp>
            <p:nvSpPr>
              <p:cNvPr id="73" name="Rectangle 72"/>
              <p:cNvSpPr/>
              <p:nvPr/>
            </p:nvSpPr>
            <p:spPr>
              <a:xfrm>
                <a:off x="5799678" y="3683451"/>
                <a:ext cx="888957" cy="779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base">
                  <a:spcBef>
                    <a:spcPct val="0"/>
                  </a:spcBef>
                  <a:spcAft>
                    <a:spcPct val="0"/>
                  </a:spcAft>
                  <a:defRPr/>
                </a:pPr>
                <a:r>
                  <a:rPr lang="en-US" sz="1400" kern="1200" dirty="0">
                    <a:solidFill>
                      <a:srgbClr val="FFFFFF"/>
                    </a:solidFill>
                    <a:latin typeface="Arial"/>
                    <a:ea typeface="+mn-ea"/>
                    <a:cs typeface="Arial"/>
                  </a:rPr>
                  <a:t>App</a:t>
                </a:r>
              </a:p>
              <a:p>
                <a:pPr algn="ctr" rtl="0" fontAlgn="base">
                  <a:spcBef>
                    <a:spcPct val="0"/>
                  </a:spcBef>
                  <a:spcAft>
                    <a:spcPct val="0"/>
                  </a:spcAft>
                  <a:defRPr/>
                </a:pPr>
                <a:r>
                  <a:rPr lang="en-US" sz="1400" kern="1200" dirty="0">
                    <a:solidFill>
                      <a:srgbClr val="FFFFFF"/>
                    </a:solidFill>
                    <a:latin typeface="Arial"/>
                    <a:ea typeface="+mn-ea"/>
                    <a:cs typeface="Arial"/>
                  </a:rPr>
                  <a:t>Loads</a:t>
                </a:r>
              </a:p>
            </p:txBody>
          </p:sp>
        </p:grpSp>
        <p:sp>
          <p:nvSpPr>
            <p:cNvPr id="147500" name="Left-Right Arrow 66"/>
            <p:cNvSpPr>
              <a:spLocks noChangeArrowheads="1"/>
            </p:cNvSpPr>
            <p:nvPr/>
          </p:nvSpPr>
          <p:spPr bwMode="auto">
            <a:xfrm>
              <a:off x="2992438" y="3698875"/>
              <a:ext cx="3122612" cy="552450"/>
            </a:xfrm>
            <a:prstGeom prst="leftRightArrow">
              <a:avLst>
                <a:gd name="adj1" fmla="val 62667"/>
                <a:gd name="adj2" fmla="val 50007"/>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rtl="0" fontAlgn="base">
                <a:lnSpc>
                  <a:spcPct val="90000"/>
                </a:lnSpc>
                <a:spcBef>
                  <a:spcPct val="0"/>
                </a:spcBef>
                <a:spcAft>
                  <a:spcPct val="0"/>
                </a:spcAft>
              </a:pPr>
              <a:r>
                <a:rPr lang="en-US" sz="1400" b="1" kern="1200">
                  <a:solidFill>
                    <a:srgbClr val="FFFFFF"/>
                  </a:solidFill>
                  <a:latin typeface="Arial" charset="0"/>
                  <a:ea typeface="+mn-ea"/>
                  <a:cs typeface="Arial" charset="0"/>
                </a:rPr>
                <a:t>Federation &amp; Choice</a:t>
              </a:r>
            </a:p>
          </p:txBody>
        </p:sp>
        <p:sp>
          <p:nvSpPr>
            <p:cNvPr id="147501" name="Left-Right Arrow 67"/>
            <p:cNvSpPr>
              <a:spLocks noChangeArrowheads="1"/>
            </p:cNvSpPr>
            <p:nvPr/>
          </p:nvSpPr>
          <p:spPr bwMode="auto">
            <a:xfrm>
              <a:off x="3257550" y="4246563"/>
              <a:ext cx="2592388" cy="554037"/>
            </a:xfrm>
            <a:prstGeom prst="leftRightArrow">
              <a:avLst>
                <a:gd name="adj1" fmla="val 62667"/>
                <a:gd name="adj2" fmla="val 49997"/>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rtl="0" fontAlgn="base">
                <a:lnSpc>
                  <a:spcPct val="90000"/>
                </a:lnSpc>
                <a:spcBef>
                  <a:spcPct val="0"/>
                </a:spcBef>
                <a:spcAft>
                  <a:spcPct val="0"/>
                </a:spcAft>
              </a:pPr>
              <a:r>
                <a:rPr lang="en-US" sz="1400" b="1" kern="1200">
                  <a:solidFill>
                    <a:srgbClr val="FFFFFF"/>
                  </a:solidFill>
                  <a:latin typeface="Arial" charset="0"/>
                  <a:ea typeface="+mn-ea"/>
                  <a:cs typeface="Arial" charset="0"/>
                </a:rPr>
                <a:t>Standards</a:t>
              </a:r>
            </a:p>
          </p:txBody>
        </p:sp>
      </p:grpSp>
      <p:sp>
        <p:nvSpPr>
          <p:cNvPr id="47" name="Rectangle 27"/>
          <p:cNvSpPr>
            <a:spLocks noChangeArrowheads="1"/>
          </p:cNvSpPr>
          <p:nvPr/>
        </p:nvSpPr>
        <p:spPr bwMode="auto">
          <a:xfrm>
            <a:off x="790902" y="5349766"/>
            <a:ext cx="7848600" cy="492125"/>
          </a:xfrm>
          <a:prstGeom prst="rect">
            <a:avLst/>
          </a:prstGeom>
          <a:noFill/>
          <a:ln w="9525">
            <a:noFill/>
            <a:miter lim="800000"/>
            <a:headEnd/>
            <a:tailEnd/>
          </a:ln>
        </p:spPr>
        <p:txBody>
          <a:bodyPr anchor="ctr">
            <a:spAutoFit/>
          </a:bodyPr>
          <a:lstStyle/>
          <a:p>
            <a:pPr algn="l" rtl="0" fontAlgn="base">
              <a:spcBef>
                <a:spcPct val="0"/>
              </a:spcBef>
              <a:spcAft>
                <a:spcPct val="0"/>
              </a:spcAft>
            </a:pPr>
            <a:r>
              <a:rPr lang="en-US" sz="2600" b="1" kern="1200" dirty="0">
                <a:solidFill>
                  <a:srgbClr val="667DCC"/>
                </a:solidFill>
                <a:latin typeface="Arial" charset="0"/>
                <a:ea typeface="+mn-ea"/>
                <a:cs typeface="Arial" charset="0"/>
              </a:rPr>
              <a:t>Efficient  • Reliable • Flexible • Secure • Dynamic</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par>
                                <p:cTn id="20" presetID="1" presetClass="exit"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3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22" presetClass="exit" presetSubtype="1" fill="hold" nodeType="withEffect">
                                  <p:stCondLst>
                                    <p:cond delay="0"/>
                                  </p:stCondLst>
                                  <p:childTnLst>
                                    <p:animEffect transition="out" filter="wipe(up)">
                                      <p:cBhvr>
                                        <p:cTn id="29" dur="1000"/>
                                        <p:tgtEl>
                                          <p:spTgt spid="5"/>
                                        </p:tgtEl>
                                      </p:cBhvr>
                                    </p:animEffect>
                                    <p:set>
                                      <p:cBhvr>
                                        <p:cTn id="30" dur="1" fill="hold">
                                          <p:stCondLst>
                                            <p:cond delay="999"/>
                                          </p:stCondLst>
                                        </p:cTn>
                                        <p:tgtEl>
                                          <p:spTgt spid="5"/>
                                        </p:tgtEl>
                                        <p:attrNameLst>
                                          <p:attrName>style.visibility</p:attrName>
                                        </p:attrNameLst>
                                      </p:cBhvr>
                                      <p:to>
                                        <p:strVal val="hidden"/>
                                      </p:to>
                                    </p:set>
                                  </p:childTnLst>
                                </p:cTn>
                              </p:par>
                              <p:par>
                                <p:cTn id="31" presetID="22" presetClass="exit" presetSubtype="1" fill="hold" nodeType="withEffect">
                                  <p:stCondLst>
                                    <p:cond delay="0"/>
                                  </p:stCondLst>
                                  <p:childTnLst>
                                    <p:animEffect transition="out" filter="wipe(up)">
                                      <p:cBhvr>
                                        <p:cTn id="32" dur="1000"/>
                                        <p:tgtEl>
                                          <p:spTgt spid="4"/>
                                        </p:tgtEl>
                                      </p:cBhvr>
                                    </p:animEffect>
                                    <p:set>
                                      <p:cBhvr>
                                        <p:cTn id="33" dur="1" fill="hold">
                                          <p:stCondLst>
                                            <p:cond delay="999"/>
                                          </p:stCondLst>
                                        </p:cTn>
                                        <p:tgtEl>
                                          <p:spTgt spid="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animBg="1"/>
      <p:bldP spid="34" grpId="1" animBg="1"/>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 name="Round Same Side Corner Rectangle 53"/>
          <p:cNvSpPr>
            <a:spLocks noChangeArrowheads="1"/>
          </p:cNvSpPr>
          <p:nvPr/>
        </p:nvSpPr>
        <p:spPr bwMode="auto">
          <a:xfrm>
            <a:off x="498475" y="2320925"/>
            <a:ext cx="3481388" cy="3571875"/>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19459" name="Title 39"/>
          <p:cNvSpPr>
            <a:spLocks noGrp="1"/>
          </p:cNvSpPr>
          <p:nvPr>
            <p:ph type="title"/>
          </p:nvPr>
        </p:nvSpPr>
        <p:spPr>
          <a:xfrm>
            <a:off x="498475" y="593725"/>
            <a:ext cx="8191500" cy="354013"/>
          </a:xfrm>
        </p:spPr>
        <p:txBody>
          <a:bodyPr wrap="none"/>
          <a:lstStyle/>
          <a:p>
            <a:pPr eaLnBrk="1" hangingPunct="1"/>
            <a:r>
              <a:rPr lang="en-US" sz="2000" smtClean="0"/>
              <a:t>The Cloud… as Architecture</a:t>
            </a:r>
          </a:p>
        </p:txBody>
      </p:sp>
      <p:grpSp>
        <p:nvGrpSpPr>
          <p:cNvPr id="19460" name="Group 55"/>
          <p:cNvGrpSpPr>
            <a:grpSpLocks/>
          </p:cNvGrpSpPr>
          <p:nvPr/>
        </p:nvGrpSpPr>
        <p:grpSpPr bwMode="auto">
          <a:xfrm>
            <a:off x="1222375" y="1420813"/>
            <a:ext cx="2033588" cy="1281112"/>
            <a:chOff x="6513155" y="4360244"/>
            <a:chExt cx="1251675" cy="790476"/>
          </a:xfrm>
        </p:grpSpPr>
        <p:pic>
          <p:nvPicPr>
            <p:cNvPr id="19481" name="Picture 200" descr="4-01943_Icon-Cloud.png"/>
            <p:cNvPicPr>
              <a:picLocks noChangeAspect="1"/>
            </p:cNvPicPr>
            <p:nvPr/>
          </p:nvPicPr>
          <p:blipFill>
            <a:blip r:embed="rId3" cstate="print"/>
            <a:srcRect/>
            <a:stretch>
              <a:fillRect/>
            </a:stretch>
          </p:blipFill>
          <p:spPr bwMode="auto">
            <a:xfrm>
              <a:off x="6513155" y="4360244"/>
              <a:ext cx="1251675" cy="790476"/>
            </a:xfrm>
            <a:prstGeom prst="rect">
              <a:avLst/>
            </a:prstGeom>
            <a:noFill/>
            <a:ln w="9525">
              <a:noFill/>
              <a:miter lim="800000"/>
              <a:headEnd/>
              <a:tailEnd/>
            </a:ln>
          </p:spPr>
        </p:pic>
        <p:sp>
          <p:nvSpPr>
            <p:cNvPr id="51" name="TextBox 50"/>
            <p:cNvSpPr txBox="1"/>
            <p:nvPr/>
          </p:nvSpPr>
          <p:spPr bwMode="auto">
            <a:xfrm>
              <a:off x="6614774" y="4637449"/>
              <a:ext cx="1048437" cy="360465"/>
            </a:xfrm>
            <a:prstGeom prst="rect">
              <a:avLst/>
            </a:prstGeom>
            <a:noFill/>
          </p:spPr>
          <p:txBody>
            <a:bodyPr>
              <a:spAutoFit/>
            </a:bodyPr>
            <a:lstStyle/>
            <a:p>
              <a:pPr algn="ctr">
                <a:defRPr/>
              </a:pPr>
              <a:r>
                <a:rPr lang="en-US" i="1" dirty="0">
                  <a:solidFill>
                    <a:schemeClr val="accent1">
                      <a:lumMod val="50000"/>
                    </a:schemeClr>
                  </a:solidFill>
                  <a:latin typeface="Arial" charset="0"/>
                  <a:cs typeface="Arial" charset="0"/>
                </a:rPr>
                <a:t>Datacenter/ Cloud</a:t>
              </a:r>
            </a:p>
          </p:txBody>
        </p:sp>
      </p:grpSp>
      <p:sp>
        <p:nvSpPr>
          <p:cNvPr id="17430" name="Rectangle 55"/>
          <p:cNvSpPr>
            <a:spLocks noChangeArrowheads="1"/>
          </p:cNvSpPr>
          <p:nvPr/>
        </p:nvSpPr>
        <p:spPr bwMode="auto">
          <a:xfrm>
            <a:off x="2393950" y="3416300"/>
            <a:ext cx="1284288" cy="419100"/>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lnSpc>
                <a:spcPct val="90000"/>
              </a:lnSpc>
            </a:pPr>
            <a:r>
              <a:rPr lang="en-US" sz="1400" b="1">
                <a:solidFill>
                  <a:schemeClr val="bg1"/>
                </a:solidFill>
              </a:rPr>
              <a:t>New Apps</a:t>
            </a:r>
          </a:p>
        </p:txBody>
      </p:sp>
      <p:sp>
        <p:nvSpPr>
          <p:cNvPr id="17431" name="Pentagon 58"/>
          <p:cNvSpPr>
            <a:spLocks noChangeArrowheads="1"/>
          </p:cNvSpPr>
          <p:nvPr/>
        </p:nvSpPr>
        <p:spPr bwMode="auto">
          <a:xfrm flipH="1">
            <a:off x="3838575" y="3416300"/>
            <a:ext cx="4851400" cy="419100"/>
          </a:xfrm>
          <a:prstGeom prst="homePlate">
            <a:avLst>
              <a:gd name="adj" fmla="val 50001"/>
            </a:avLst>
          </a:prstGeom>
          <a:gradFill rotWithShape="0">
            <a:gsLst>
              <a:gs pos="0">
                <a:srgbClr val="FEAB58"/>
              </a:gs>
              <a:gs pos="100000">
                <a:srgbClr val="E76F32"/>
              </a:gs>
            </a:gsLst>
            <a:lin ang="5400000"/>
          </a:gradFill>
          <a:ln w="19050" algn="ctr">
            <a:solidFill>
              <a:srgbClr val="E76F32"/>
            </a:solidFill>
            <a:round/>
            <a:headEnd/>
            <a:tailEnd/>
          </a:ln>
        </p:spPr>
        <p:txBody>
          <a:bodyPr wrap="none" lIns="365760" anchor="ctr"/>
          <a:lstStyle/>
          <a:p>
            <a:pPr>
              <a:lnSpc>
                <a:spcPct val="90000"/>
              </a:lnSpc>
            </a:pPr>
            <a:r>
              <a:rPr lang="en-US" sz="1400">
                <a:solidFill>
                  <a:schemeClr val="bg1"/>
                </a:solidFill>
              </a:rPr>
              <a:t>Existing and multiple future app models</a:t>
            </a:r>
          </a:p>
        </p:txBody>
      </p:sp>
      <p:sp>
        <p:nvSpPr>
          <p:cNvPr id="17432" name="Rectangle 60"/>
          <p:cNvSpPr>
            <a:spLocks noChangeArrowheads="1"/>
          </p:cNvSpPr>
          <p:nvPr/>
        </p:nvSpPr>
        <p:spPr bwMode="auto">
          <a:xfrm>
            <a:off x="800100" y="3416300"/>
            <a:ext cx="1430338" cy="419100"/>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lnSpc>
                <a:spcPct val="90000"/>
              </a:lnSpc>
            </a:pPr>
            <a:r>
              <a:rPr lang="en-US" sz="1400" b="1">
                <a:solidFill>
                  <a:schemeClr val="bg1"/>
                </a:solidFill>
              </a:rPr>
              <a:t>Existing Apps</a:t>
            </a:r>
          </a:p>
        </p:txBody>
      </p:sp>
      <p:grpSp>
        <p:nvGrpSpPr>
          <p:cNvPr id="19464" name="Group 97"/>
          <p:cNvGrpSpPr>
            <a:grpSpLocks/>
          </p:cNvGrpSpPr>
          <p:nvPr/>
        </p:nvGrpSpPr>
        <p:grpSpPr bwMode="auto">
          <a:xfrm>
            <a:off x="800100" y="5345113"/>
            <a:ext cx="7889875" cy="419100"/>
            <a:chOff x="800550" y="5345187"/>
            <a:chExt cx="7889421" cy="419100"/>
          </a:xfrm>
        </p:grpSpPr>
        <p:sp>
          <p:nvSpPr>
            <p:cNvPr id="19479" name="Rectangle 71"/>
            <p:cNvSpPr>
              <a:spLocks noChangeArrowheads="1"/>
            </p:cNvSpPr>
            <p:nvPr/>
          </p:nvSpPr>
          <p:spPr bwMode="auto">
            <a:xfrm>
              <a:off x="800550" y="5345187"/>
              <a:ext cx="2876524" cy="419100"/>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nchor="ctr"/>
            <a:lstStyle/>
            <a:p>
              <a:pPr algn="ctr">
                <a:lnSpc>
                  <a:spcPct val="90000"/>
                </a:lnSpc>
              </a:pPr>
              <a:r>
                <a:rPr lang="en-US" sz="1400" b="1">
                  <a:solidFill>
                    <a:schemeClr val="bg1"/>
                  </a:solidFill>
                </a:rPr>
                <a:t>Hardware</a:t>
              </a:r>
            </a:p>
          </p:txBody>
        </p:sp>
        <p:sp>
          <p:nvSpPr>
            <p:cNvPr id="19480" name="Pentagon 72"/>
            <p:cNvSpPr>
              <a:spLocks noChangeArrowheads="1"/>
            </p:cNvSpPr>
            <p:nvPr/>
          </p:nvSpPr>
          <p:spPr bwMode="auto">
            <a:xfrm flipH="1">
              <a:off x="3838469" y="5345187"/>
              <a:ext cx="4851502" cy="419100"/>
            </a:xfrm>
            <a:prstGeom prst="homePlate">
              <a:avLst>
                <a:gd name="adj" fmla="val 50002"/>
              </a:avLst>
            </a:prstGeom>
            <a:gradFill rotWithShape="0">
              <a:gsLst>
                <a:gs pos="0">
                  <a:srgbClr val="2D66B9"/>
                </a:gs>
                <a:gs pos="100000">
                  <a:srgbClr val="1B3E70"/>
                </a:gs>
              </a:gsLst>
              <a:lin ang="5400000"/>
            </a:gradFill>
            <a:ln w="19050" algn="ctr">
              <a:solidFill>
                <a:srgbClr val="1B3E70"/>
              </a:solidFill>
              <a:round/>
              <a:headEnd/>
              <a:tailEnd/>
            </a:ln>
          </p:spPr>
          <p:txBody>
            <a:bodyPr wrap="none" lIns="365760" anchor="ctr"/>
            <a:lstStyle/>
            <a:p>
              <a:pPr>
                <a:lnSpc>
                  <a:spcPct val="90000"/>
                </a:lnSpc>
              </a:pPr>
              <a:r>
                <a:rPr lang="en-US" sz="1400">
                  <a:solidFill>
                    <a:schemeClr val="bg1"/>
                  </a:solidFill>
                </a:rPr>
                <a:t>Industry Standard building blocks</a:t>
              </a:r>
            </a:p>
          </p:txBody>
        </p:sp>
      </p:grpSp>
      <p:grpSp>
        <p:nvGrpSpPr>
          <p:cNvPr id="4" name="Group 98"/>
          <p:cNvGrpSpPr>
            <a:grpSpLocks/>
          </p:cNvGrpSpPr>
          <p:nvPr/>
        </p:nvGrpSpPr>
        <p:grpSpPr bwMode="auto">
          <a:xfrm>
            <a:off x="800100" y="4864100"/>
            <a:ext cx="7889875" cy="419100"/>
            <a:chOff x="799577" y="4864174"/>
            <a:chExt cx="7890388" cy="419100"/>
          </a:xfrm>
        </p:grpSpPr>
        <p:sp>
          <p:nvSpPr>
            <p:cNvPr id="19477" name="Rectangle 77"/>
            <p:cNvSpPr>
              <a:spLocks noChangeArrowheads="1"/>
            </p:cNvSpPr>
            <p:nvPr/>
          </p:nvSpPr>
          <p:spPr bwMode="auto">
            <a:xfrm>
              <a:off x="799577" y="4864174"/>
              <a:ext cx="2878470" cy="419100"/>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lnSpc>
                  <a:spcPct val="90000"/>
                </a:lnSpc>
              </a:pPr>
              <a:r>
                <a:rPr lang="en-US" sz="1400" b="1">
                  <a:solidFill>
                    <a:schemeClr val="bg1"/>
                  </a:solidFill>
                </a:rPr>
                <a:t>Software</a:t>
              </a:r>
            </a:p>
          </p:txBody>
        </p:sp>
        <p:sp>
          <p:nvSpPr>
            <p:cNvPr id="19478" name="Pentagon 78"/>
            <p:cNvSpPr>
              <a:spLocks noChangeArrowheads="1"/>
            </p:cNvSpPr>
            <p:nvPr/>
          </p:nvSpPr>
          <p:spPr bwMode="auto">
            <a:xfrm flipH="1">
              <a:off x="3837960" y="4864174"/>
              <a:ext cx="4852005" cy="419100"/>
            </a:xfrm>
            <a:prstGeom prst="homePlate">
              <a:avLst>
                <a:gd name="adj" fmla="val 50007"/>
              </a:avLst>
            </a:prstGeom>
            <a:gradFill rotWithShape="0">
              <a:gsLst>
                <a:gs pos="0">
                  <a:srgbClr val="646464"/>
                </a:gs>
                <a:gs pos="100000">
                  <a:srgbClr val="3C3C3C"/>
                </a:gs>
              </a:gsLst>
              <a:lin ang="5400000"/>
            </a:gradFill>
            <a:ln w="19050" algn="ctr">
              <a:solidFill>
                <a:srgbClr val="3C3C3C"/>
              </a:solidFill>
              <a:round/>
              <a:headEnd/>
              <a:tailEnd/>
            </a:ln>
          </p:spPr>
          <p:txBody>
            <a:bodyPr lIns="365760" anchor="ctr"/>
            <a:lstStyle/>
            <a:p>
              <a:pPr>
                <a:lnSpc>
                  <a:spcPct val="90000"/>
                </a:lnSpc>
              </a:pPr>
              <a:r>
                <a:rPr lang="en-US" sz="1400">
                  <a:solidFill>
                    <a:schemeClr val="bg1"/>
                  </a:solidFill>
                </a:rPr>
                <a:t>Scale and availability through software</a:t>
              </a:r>
            </a:p>
          </p:txBody>
        </p:sp>
      </p:grpSp>
      <p:grpSp>
        <p:nvGrpSpPr>
          <p:cNvPr id="5" name="Group 99"/>
          <p:cNvGrpSpPr>
            <a:grpSpLocks/>
          </p:cNvGrpSpPr>
          <p:nvPr/>
        </p:nvGrpSpPr>
        <p:grpSpPr bwMode="auto">
          <a:xfrm>
            <a:off x="800100" y="4384675"/>
            <a:ext cx="7889875" cy="419100"/>
            <a:chOff x="799577" y="4384749"/>
            <a:chExt cx="7890388" cy="419100"/>
          </a:xfrm>
        </p:grpSpPr>
        <p:sp>
          <p:nvSpPr>
            <p:cNvPr id="19475" name="Rectangle 83"/>
            <p:cNvSpPr>
              <a:spLocks noChangeArrowheads="1"/>
            </p:cNvSpPr>
            <p:nvPr/>
          </p:nvSpPr>
          <p:spPr bwMode="auto">
            <a:xfrm>
              <a:off x="799577" y="4384749"/>
              <a:ext cx="2878470" cy="419100"/>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lnSpc>
                  <a:spcPct val="90000"/>
                </a:lnSpc>
              </a:pPr>
              <a:r>
                <a:rPr lang="en-US" sz="1400" b="1">
                  <a:solidFill>
                    <a:schemeClr val="bg1"/>
                  </a:solidFill>
                </a:rPr>
                <a:t>Policies</a:t>
              </a:r>
            </a:p>
          </p:txBody>
        </p:sp>
        <p:sp>
          <p:nvSpPr>
            <p:cNvPr id="19476" name="Pentagon 84"/>
            <p:cNvSpPr>
              <a:spLocks noChangeArrowheads="1"/>
            </p:cNvSpPr>
            <p:nvPr/>
          </p:nvSpPr>
          <p:spPr bwMode="auto">
            <a:xfrm flipH="1">
              <a:off x="3837960" y="4384749"/>
              <a:ext cx="4852005" cy="419100"/>
            </a:xfrm>
            <a:prstGeom prst="homePlate">
              <a:avLst>
                <a:gd name="adj" fmla="val 50007"/>
              </a:avLst>
            </a:prstGeom>
            <a:gradFill rotWithShape="0">
              <a:gsLst>
                <a:gs pos="0">
                  <a:srgbClr val="646464"/>
                </a:gs>
                <a:gs pos="100000">
                  <a:srgbClr val="3C3C3C"/>
                </a:gs>
              </a:gsLst>
              <a:lin ang="5400000"/>
            </a:gradFill>
            <a:ln w="19050" algn="ctr">
              <a:solidFill>
                <a:srgbClr val="3C3C3C"/>
              </a:solidFill>
              <a:round/>
              <a:headEnd/>
              <a:tailEnd/>
            </a:ln>
          </p:spPr>
          <p:txBody>
            <a:bodyPr lIns="365760" anchor="ctr"/>
            <a:lstStyle/>
            <a:p>
              <a:pPr>
                <a:lnSpc>
                  <a:spcPct val="90000"/>
                </a:lnSpc>
              </a:pPr>
              <a:r>
                <a:rPr lang="en-US" sz="1400">
                  <a:solidFill>
                    <a:schemeClr val="bg1"/>
                  </a:solidFill>
                </a:rPr>
                <a:t>Security, Compliance…</a:t>
              </a:r>
            </a:p>
          </p:txBody>
        </p:sp>
      </p:grpSp>
      <p:grpSp>
        <p:nvGrpSpPr>
          <p:cNvPr id="6" name="Group 100"/>
          <p:cNvGrpSpPr>
            <a:grpSpLocks/>
          </p:cNvGrpSpPr>
          <p:nvPr/>
        </p:nvGrpSpPr>
        <p:grpSpPr bwMode="auto">
          <a:xfrm>
            <a:off x="800100" y="3897313"/>
            <a:ext cx="7889875" cy="419100"/>
            <a:chOff x="799577" y="3897387"/>
            <a:chExt cx="7890388" cy="419100"/>
          </a:xfrm>
        </p:grpSpPr>
        <p:sp>
          <p:nvSpPr>
            <p:cNvPr id="19473" name="Rectangle 89"/>
            <p:cNvSpPr>
              <a:spLocks noChangeArrowheads="1"/>
            </p:cNvSpPr>
            <p:nvPr/>
          </p:nvSpPr>
          <p:spPr bwMode="auto">
            <a:xfrm>
              <a:off x="799577" y="3897387"/>
              <a:ext cx="2878470" cy="419100"/>
            </a:xfrm>
            <a:prstGeom prst="rect">
              <a:avLst/>
            </a:prstGeom>
            <a:gradFill rotWithShape="0">
              <a:gsLst>
                <a:gs pos="0">
                  <a:srgbClr val="B1D37F"/>
                </a:gs>
                <a:gs pos="100000">
                  <a:srgbClr val="88BB40"/>
                </a:gs>
              </a:gsLst>
              <a:lin ang="5400000"/>
            </a:gradFill>
            <a:ln w="19050" algn="ctr">
              <a:solidFill>
                <a:srgbClr val="88BB40"/>
              </a:solidFill>
              <a:round/>
              <a:headEnd/>
              <a:tailEnd/>
            </a:ln>
          </p:spPr>
          <p:txBody>
            <a:bodyPr wrap="none" anchor="ctr"/>
            <a:lstStyle/>
            <a:p>
              <a:pPr algn="ctr">
                <a:lnSpc>
                  <a:spcPct val="90000"/>
                </a:lnSpc>
              </a:pPr>
              <a:r>
                <a:rPr lang="en-US" sz="1400" b="1">
                  <a:solidFill>
                    <a:schemeClr val="bg1"/>
                  </a:solidFill>
                </a:rPr>
                <a:t>Management</a:t>
              </a:r>
            </a:p>
          </p:txBody>
        </p:sp>
        <p:sp>
          <p:nvSpPr>
            <p:cNvPr id="19474" name="Pentagon 90"/>
            <p:cNvSpPr>
              <a:spLocks noChangeArrowheads="1"/>
            </p:cNvSpPr>
            <p:nvPr/>
          </p:nvSpPr>
          <p:spPr bwMode="auto">
            <a:xfrm flipH="1">
              <a:off x="3837960" y="3897387"/>
              <a:ext cx="4852005" cy="419100"/>
            </a:xfrm>
            <a:prstGeom prst="homePlate">
              <a:avLst>
                <a:gd name="adj" fmla="val 50007"/>
              </a:avLst>
            </a:prstGeom>
            <a:gradFill rotWithShape="0">
              <a:gsLst>
                <a:gs pos="0">
                  <a:srgbClr val="B1D37F"/>
                </a:gs>
                <a:gs pos="100000">
                  <a:srgbClr val="88BB40"/>
                </a:gs>
              </a:gsLst>
              <a:lin ang="5400000"/>
            </a:gradFill>
            <a:ln w="19050" algn="ctr">
              <a:solidFill>
                <a:srgbClr val="88BB40"/>
              </a:solidFill>
              <a:round/>
              <a:headEnd/>
              <a:tailEnd/>
            </a:ln>
          </p:spPr>
          <p:txBody>
            <a:bodyPr wrap="none" lIns="365760" anchor="ctr"/>
            <a:lstStyle/>
            <a:p>
              <a:pPr>
                <a:lnSpc>
                  <a:spcPct val="90000"/>
                </a:lnSpc>
              </a:pPr>
              <a:r>
                <a:rPr lang="en-US" sz="1400">
                  <a:solidFill>
                    <a:schemeClr val="bg1"/>
                  </a:solidFill>
                </a:rPr>
                <a:t>SLA management model</a:t>
              </a:r>
            </a:p>
          </p:txBody>
        </p:sp>
      </p:grpSp>
      <p:sp>
        <p:nvSpPr>
          <p:cNvPr id="19468" name="Rectangle 133"/>
          <p:cNvSpPr>
            <a:spLocks noChangeArrowheads="1"/>
          </p:cNvSpPr>
          <p:nvPr/>
        </p:nvSpPr>
        <p:spPr bwMode="auto">
          <a:xfrm>
            <a:off x="4227513" y="2559050"/>
            <a:ext cx="4465637" cy="647700"/>
          </a:xfrm>
          <a:prstGeom prst="rect">
            <a:avLst/>
          </a:prstGeom>
          <a:noFill/>
          <a:ln w="9525">
            <a:noFill/>
            <a:miter lim="800000"/>
            <a:headEnd/>
            <a:tailEnd/>
          </a:ln>
        </p:spPr>
        <p:txBody>
          <a:bodyPr>
            <a:spAutoFit/>
          </a:bodyPr>
          <a:lstStyle/>
          <a:p>
            <a:r>
              <a:rPr lang="en-US" sz="1800" b="1"/>
              <a:t>Virtualization</a:t>
            </a:r>
            <a:r>
              <a:rPr lang="en-US" sz="1800"/>
              <a:t> is the key to making all of this happen in an </a:t>
            </a:r>
            <a:r>
              <a:rPr lang="en-US" sz="1800" b="1"/>
              <a:t>evolutionary</a:t>
            </a:r>
            <a:r>
              <a:rPr lang="en-US" sz="1800"/>
              <a:t> way</a:t>
            </a:r>
          </a:p>
        </p:txBody>
      </p:sp>
      <p:grpSp>
        <p:nvGrpSpPr>
          <p:cNvPr id="7" name="Group 25"/>
          <p:cNvGrpSpPr>
            <a:grpSpLocks/>
          </p:cNvGrpSpPr>
          <p:nvPr/>
        </p:nvGrpSpPr>
        <p:grpSpPr bwMode="auto">
          <a:xfrm>
            <a:off x="646113" y="2759075"/>
            <a:ext cx="3201987" cy="2470150"/>
            <a:chOff x="719138" y="2800350"/>
            <a:chExt cx="3038475" cy="3098800"/>
          </a:xfrm>
        </p:grpSpPr>
        <p:sp>
          <p:nvSpPr>
            <p:cNvPr id="93" name="Rounded Rectangle 92"/>
            <p:cNvSpPr/>
            <p:nvPr/>
          </p:nvSpPr>
          <p:spPr>
            <a:xfrm>
              <a:off x="719138" y="2963654"/>
              <a:ext cx="3038475" cy="2935496"/>
            </a:xfrm>
            <a:prstGeom prst="roundRect">
              <a:avLst>
                <a:gd name="adj" fmla="val 6254"/>
              </a:avLst>
            </a:prstGeom>
            <a:noFill/>
            <a:ln>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Rectangle 133"/>
            <p:cNvSpPr>
              <a:spLocks noChangeArrowheads="1"/>
            </p:cNvSpPr>
            <p:nvPr/>
          </p:nvSpPr>
          <p:spPr bwMode="auto">
            <a:xfrm>
              <a:off x="1241870" y="2800350"/>
              <a:ext cx="1993011" cy="338558"/>
            </a:xfrm>
            <a:prstGeom prst="rect">
              <a:avLst/>
            </a:prstGeom>
            <a:solidFill>
              <a:schemeClr val="tx2">
                <a:lumMod val="20000"/>
                <a:lumOff val="80000"/>
              </a:schemeClr>
            </a:solidFill>
            <a:ln w="31750" cap="flat" cmpd="sng" algn="ctr">
              <a:solidFill>
                <a:srgbClr val="002060"/>
              </a:solidFill>
              <a:prstDash val="solid"/>
              <a:round/>
              <a:headEnd type="none" w="med" len="med"/>
              <a:tailEnd type="none" w="med" len="med"/>
            </a:ln>
            <a:effectLst/>
          </p:spPr>
          <p:txBody>
            <a:bodyPr>
              <a:spAutoFit/>
            </a:bodyPr>
            <a:lstStyle/>
            <a:p>
              <a:pPr algn="ctr">
                <a:defRPr/>
              </a:pPr>
              <a:r>
                <a:rPr lang="en-US" dirty="0">
                  <a:latin typeface="Arial" charset="0"/>
                  <a:cs typeface="Arial" charset="0"/>
                </a:rPr>
                <a:t>Cloud OS</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3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74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743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0" grpId="0" animBg="1"/>
      <p:bldP spid="17431" grpId="0" animBg="1"/>
      <p:bldP spid="1743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38"/>
          <p:cNvSpPr>
            <a:spLocks noGrp="1"/>
          </p:cNvSpPr>
          <p:nvPr>
            <p:ph type="title"/>
          </p:nvPr>
        </p:nvSpPr>
        <p:spPr>
          <a:xfrm>
            <a:off x="498475" y="593725"/>
            <a:ext cx="8191500" cy="354013"/>
          </a:xfrm>
        </p:spPr>
        <p:txBody>
          <a:bodyPr/>
          <a:lstStyle/>
          <a:p>
            <a:pPr eaLnBrk="1" hangingPunct="1"/>
            <a:r>
              <a:rPr lang="en-US" sz="2000" smtClean="0"/>
              <a:t>Cloud OS - The Underpinning For Cloud Infrastructures</a:t>
            </a:r>
          </a:p>
        </p:txBody>
      </p:sp>
      <p:pic>
        <p:nvPicPr>
          <p:cNvPr id="45" name="Picture 27" descr="ICON_Cloud_Q308"/>
          <p:cNvPicPr>
            <a:picLocks noChangeAspect="1" noChangeArrowheads="1"/>
          </p:cNvPicPr>
          <p:nvPr/>
        </p:nvPicPr>
        <p:blipFill>
          <a:blip r:embed="rId3" cstate="print"/>
          <a:srcRect/>
          <a:stretch>
            <a:fillRect/>
          </a:stretch>
        </p:blipFill>
        <p:spPr bwMode="auto">
          <a:xfrm>
            <a:off x="2478088" y="1392238"/>
            <a:ext cx="4186237" cy="2635250"/>
          </a:xfrm>
          <a:prstGeom prst="rect">
            <a:avLst/>
          </a:prstGeom>
          <a:noFill/>
          <a:ln w="9525">
            <a:noFill/>
            <a:miter lim="800000"/>
            <a:headEnd/>
            <a:tailEnd/>
          </a:ln>
        </p:spPr>
      </p:pic>
      <p:sp>
        <p:nvSpPr>
          <p:cNvPr id="46" name="TextBox 45"/>
          <p:cNvSpPr txBox="1"/>
          <p:nvPr/>
        </p:nvSpPr>
        <p:spPr bwMode="auto">
          <a:xfrm>
            <a:off x="2897188" y="2284413"/>
            <a:ext cx="3349625" cy="368300"/>
          </a:xfrm>
          <a:prstGeom prst="rect">
            <a:avLst/>
          </a:prstGeom>
          <a:noFill/>
        </p:spPr>
        <p:txBody>
          <a:bodyPr>
            <a:spAutoFit/>
          </a:bodyPr>
          <a:lstStyle/>
          <a:p>
            <a:pPr algn="ctr">
              <a:defRPr/>
            </a:pPr>
            <a:r>
              <a:rPr lang="en-US" sz="1800" b="1" i="1" dirty="0">
                <a:solidFill>
                  <a:schemeClr val="accent1">
                    <a:lumMod val="50000"/>
                  </a:schemeClr>
                </a:solidFill>
                <a:latin typeface="Arial" charset="0"/>
                <a:cs typeface="Arial" charset="0"/>
              </a:rPr>
              <a:t>Private Cloud</a:t>
            </a:r>
          </a:p>
        </p:txBody>
      </p:sp>
      <p:grpSp>
        <p:nvGrpSpPr>
          <p:cNvPr id="2" name="Group 22"/>
          <p:cNvGrpSpPr>
            <a:grpSpLocks/>
          </p:cNvGrpSpPr>
          <p:nvPr/>
        </p:nvGrpSpPr>
        <p:grpSpPr bwMode="auto">
          <a:xfrm>
            <a:off x="5510213" y="2579688"/>
            <a:ext cx="3448050" cy="2136775"/>
            <a:chOff x="5510213" y="2580177"/>
            <a:chExt cx="3448050" cy="2136286"/>
          </a:xfrm>
        </p:grpSpPr>
        <p:pic>
          <p:nvPicPr>
            <p:cNvPr id="20502" name="Picture 200" descr="4-01943_Icon-Cloud.png"/>
            <p:cNvPicPr>
              <a:picLocks noChangeAspect="1"/>
            </p:cNvPicPr>
            <p:nvPr/>
          </p:nvPicPr>
          <p:blipFill>
            <a:blip r:embed="rId4" cstate="print"/>
            <a:srcRect/>
            <a:stretch>
              <a:fillRect/>
            </a:stretch>
          </p:blipFill>
          <p:spPr bwMode="auto">
            <a:xfrm>
              <a:off x="6424613" y="2990483"/>
              <a:ext cx="2533650" cy="1597025"/>
            </a:xfrm>
            <a:prstGeom prst="rect">
              <a:avLst/>
            </a:prstGeom>
            <a:noFill/>
            <a:ln w="9525">
              <a:noFill/>
              <a:miter lim="800000"/>
              <a:headEnd/>
              <a:tailEnd/>
            </a:ln>
          </p:spPr>
        </p:pic>
        <p:pic>
          <p:nvPicPr>
            <p:cNvPr id="20503" name="Picture 200" descr="4-01943_Icon-Cloud.png"/>
            <p:cNvPicPr>
              <a:picLocks noChangeAspect="1"/>
            </p:cNvPicPr>
            <p:nvPr/>
          </p:nvPicPr>
          <p:blipFill>
            <a:blip r:embed="rId4" cstate="print"/>
            <a:srcRect/>
            <a:stretch>
              <a:fillRect/>
            </a:stretch>
          </p:blipFill>
          <p:spPr bwMode="auto">
            <a:xfrm>
              <a:off x="5943967" y="2580177"/>
              <a:ext cx="2533650" cy="1597025"/>
            </a:xfrm>
            <a:prstGeom prst="rect">
              <a:avLst/>
            </a:prstGeom>
            <a:noFill/>
            <a:ln w="9525">
              <a:noFill/>
              <a:miter lim="800000"/>
              <a:headEnd/>
              <a:tailEnd/>
            </a:ln>
          </p:spPr>
        </p:pic>
        <p:pic>
          <p:nvPicPr>
            <p:cNvPr id="20504" name="Picture 200" descr="4-01943_Icon-Cloud.png"/>
            <p:cNvPicPr>
              <a:picLocks noChangeAspect="1"/>
            </p:cNvPicPr>
            <p:nvPr/>
          </p:nvPicPr>
          <p:blipFill>
            <a:blip r:embed="rId4" cstate="print"/>
            <a:srcRect/>
            <a:stretch>
              <a:fillRect/>
            </a:stretch>
          </p:blipFill>
          <p:spPr bwMode="auto">
            <a:xfrm>
              <a:off x="5510213" y="3119438"/>
              <a:ext cx="2533650" cy="1597025"/>
            </a:xfrm>
            <a:prstGeom prst="rect">
              <a:avLst/>
            </a:prstGeom>
            <a:noFill/>
            <a:ln w="9525">
              <a:noFill/>
              <a:miter lim="800000"/>
              <a:headEnd/>
              <a:tailEnd/>
            </a:ln>
          </p:spPr>
        </p:pic>
      </p:grpSp>
      <p:pic>
        <p:nvPicPr>
          <p:cNvPr id="51" name="Picture 200" descr="4-01943_Icon-Cloud.png"/>
          <p:cNvPicPr>
            <a:picLocks noChangeAspect="1"/>
          </p:cNvPicPr>
          <p:nvPr/>
        </p:nvPicPr>
        <p:blipFill>
          <a:blip r:embed="rId5" cstate="print"/>
          <a:srcRect/>
          <a:stretch>
            <a:fillRect/>
          </a:stretch>
        </p:blipFill>
        <p:spPr bwMode="auto">
          <a:xfrm>
            <a:off x="1152525" y="3119438"/>
            <a:ext cx="2533650" cy="1597025"/>
          </a:xfrm>
          <a:prstGeom prst="rect">
            <a:avLst/>
          </a:prstGeom>
          <a:noFill/>
          <a:ln w="9525">
            <a:noFill/>
            <a:miter lim="800000"/>
            <a:headEnd/>
            <a:tailEnd/>
          </a:ln>
        </p:spPr>
      </p:pic>
      <p:sp>
        <p:nvSpPr>
          <p:cNvPr id="52" name="TextBox 51"/>
          <p:cNvSpPr txBox="1"/>
          <p:nvPr/>
        </p:nvSpPr>
        <p:spPr bwMode="auto">
          <a:xfrm>
            <a:off x="1046163" y="4740275"/>
            <a:ext cx="1890712" cy="585788"/>
          </a:xfrm>
          <a:prstGeom prst="rect">
            <a:avLst/>
          </a:prstGeom>
          <a:noFill/>
        </p:spPr>
        <p:txBody>
          <a:bodyPr>
            <a:spAutoFit/>
          </a:bodyPr>
          <a:lstStyle/>
          <a:p>
            <a:pPr algn="ctr">
              <a:defRPr/>
            </a:pPr>
            <a:r>
              <a:rPr lang="en-US" i="1" dirty="0">
                <a:solidFill>
                  <a:schemeClr val="accent1">
                    <a:lumMod val="50000"/>
                  </a:schemeClr>
                </a:solidFill>
                <a:latin typeface="Arial" charset="0"/>
                <a:cs typeface="Arial" charset="0"/>
              </a:rPr>
              <a:t>Internal </a:t>
            </a:r>
            <a:br>
              <a:rPr lang="en-US" i="1" dirty="0">
                <a:solidFill>
                  <a:schemeClr val="accent1">
                    <a:lumMod val="50000"/>
                  </a:schemeClr>
                </a:solidFill>
                <a:latin typeface="Arial" charset="0"/>
                <a:cs typeface="Arial" charset="0"/>
              </a:rPr>
            </a:br>
            <a:r>
              <a:rPr lang="en-US" i="1" dirty="0">
                <a:solidFill>
                  <a:schemeClr val="accent1">
                    <a:lumMod val="50000"/>
                  </a:schemeClr>
                </a:solidFill>
                <a:latin typeface="Arial" charset="0"/>
                <a:cs typeface="Arial" charset="0"/>
              </a:rPr>
              <a:t>Clouds</a:t>
            </a:r>
          </a:p>
        </p:txBody>
      </p:sp>
      <p:grpSp>
        <p:nvGrpSpPr>
          <p:cNvPr id="3" name="Group 106"/>
          <p:cNvGrpSpPr>
            <a:grpSpLocks/>
          </p:cNvGrpSpPr>
          <p:nvPr/>
        </p:nvGrpSpPr>
        <p:grpSpPr bwMode="auto">
          <a:xfrm>
            <a:off x="3270250" y="2817813"/>
            <a:ext cx="2643188" cy="714375"/>
            <a:chOff x="4483172" y="3683446"/>
            <a:chExt cx="3524080" cy="779462"/>
          </a:xfrm>
        </p:grpSpPr>
        <p:sp>
          <p:nvSpPr>
            <p:cNvPr id="61" name="Rectangle 60"/>
            <p:cNvSpPr/>
            <p:nvPr/>
          </p:nvSpPr>
          <p:spPr>
            <a:xfrm>
              <a:off x="4483172" y="3879154"/>
              <a:ext cx="442928" cy="388046"/>
            </a:xfrm>
            <a:prstGeom prst="rect">
              <a:avLst/>
            </a:prstGeom>
            <a:solidFill>
              <a:srgbClr val="DE700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 dirty="0">
                  <a:solidFill>
                    <a:srgbClr val="FFFFFF">
                      <a:alpha val="25000"/>
                    </a:srgbClr>
                  </a:solidFill>
                </a:rPr>
                <a:t>App</a:t>
              </a:r>
            </a:p>
            <a:p>
              <a:pPr algn="ctr">
                <a:defRPr/>
              </a:pPr>
              <a:r>
                <a:rPr lang="en-US" sz="400" dirty="0">
                  <a:solidFill>
                    <a:srgbClr val="FFFFFF">
                      <a:alpha val="25000"/>
                    </a:srgbClr>
                  </a:solidFill>
                </a:rPr>
                <a:t>Loads</a:t>
              </a:r>
            </a:p>
          </p:txBody>
        </p:sp>
        <p:sp>
          <p:nvSpPr>
            <p:cNvPr id="63" name="Rectangle 62"/>
            <p:cNvSpPr/>
            <p:nvPr/>
          </p:nvSpPr>
          <p:spPr>
            <a:xfrm>
              <a:off x="7564324" y="3879154"/>
              <a:ext cx="442928" cy="388046"/>
            </a:xfrm>
            <a:prstGeom prst="rect">
              <a:avLst/>
            </a:prstGeom>
            <a:solidFill>
              <a:srgbClr val="DE7008">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 dirty="0">
                  <a:solidFill>
                    <a:srgbClr val="FFFFFF">
                      <a:alpha val="25000"/>
                    </a:srgbClr>
                  </a:solidFill>
                </a:rPr>
                <a:t>App</a:t>
              </a:r>
            </a:p>
            <a:p>
              <a:pPr algn="ctr">
                <a:defRPr/>
              </a:pPr>
              <a:r>
                <a:rPr lang="en-US" sz="400" dirty="0">
                  <a:solidFill>
                    <a:srgbClr val="FFFFFF">
                      <a:alpha val="25000"/>
                    </a:srgbClr>
                  </a:solidFill>
                </a:rPr>
                <a:t>Loads</a:t>
              </a:r>
            </a:p>
          </p:txBody>
        </p:sp>
        <p:sp>
          <p:nvSpPr>
            <p:cNvPr id="64" name="Rectangle 63"/>
            <p:cNvSpPr/>
            <p:nvPr/>
          </p:nvSpPr>
          <p:spPr>
            <a:xfrm>
              <a:off x="4967813" y="3726754"/>
              <a:ext cx="790836" cy="692846"/>
            </a:xfrm>
            <a:prstGeom prst="rect">
              <a:avLst/>
            </a:prstGeom>
            <a:solidFill>
              <a:srgbClr val="DE700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rgbClr val="FFFFFF">
                      <a:alpha val="50000"/>
                    </a:srgbClr>
                  </a:solidFill>
                </a:rPr>
                <a:t>App</a:t>
              </a:r>
            </a:p>
            <a:p>
              <a:pPr algn="ctr">
                <a:defRPr/>
              </a:pPr>
              <a:r>
                <a:rPr lang="en-US" sz="1100" dirty="0">
                  <a:solidFill>
                    <a:srgbClr val="FFFFFF">
                      <a:alpha val="50000"/>
                    </a:srgbClr>
                  </a:solidFill>
                </a:rPr>
                <a:t>Loads</a:t>
              </a:r>
            </a:p>
          </p:txBody>
        </p:sp>
        <p:sp>
          <p:nvSpPr>
            <p:cNvPr id="65" name="Rectangle 64"/>
            <p:cNvSpPr/>
            <p:nvPr/>
          </p:nvSpPr>
          <p:spPr>
            <a:xfrm>
              <a:off x="6731775" y="3726754"/>
              <a:ext cx="790836" cy="692846"/>
            </a:xfrm>
            <a:prstGeom prst="rect">
              <a:avLst/>
            </a:prstGeom>
            <a:solidFill>
              <a:srgbClr val="DE700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rgbClr val="FFFFFF">
                      <a:alpha val="50000"/>
                    </a:srgbClr>
                  </a:solidFill>
                </a:rPr>
                <a:t>App</a:t>
              </a:r>
            </a:p>
            <a:p>
              <a:pPr algn="ctr">
                <a:defRPr/>
              </a:pPr>
              <a:r>
                <a:rPr lang="en-US" sz="1100" dirty="0">
                  <a:solidFill>
                    <a:srgbClr val="FFFFFF">
                      <a:alpha val="50000"/>
                    </a:srgbClr>
                  </a:solidFill>
                </a:rPr>
                <a:t>Loads</a:t>
              </a:r>
            </a:p>
          </p:txBody>
        </p:sp>
        <p:sp>
          <p:nvSpPr>
            <p:cNvPr id="66" name="Rectangle 65"/>
            <p:cNvSpPr/>
            <p:nvPr/>
          </p:nvSpPr>
          <p:spPr>
            <a:xfrm>
              <a:off x="5799675" y="3683446"/>
              <a:ext cx="888957" cy="779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FFFFFF"/>
                  </a:solidFill>
                </a:rPr>
                <a:t>App</a:t>
              </a:r>
            </a:p>
            <a:p>
              <a:pPr algn="ctr">
                <a:defRPr/>
              </a:pPr>
              <a:r>
                <a:rPr lang="en-US" sz="1400" dirty="0">
                  <a:solidFill>
                    <a:srgbClr val="FFFFFF"/>
                  </a:solidFill>
                </a:rPr>
                <a:t>Loads</a:t>
              </a:r>
            </a:p>
          </p:txBody>
        </p:sp>
      </p:grpSp>
      <p:sp>
        <p:nvSpPr>
          <p:cNvPr id="68" name="Rectangle 67"/>
          <p:cNvSpPr>
            <a:spLocks noChangeArrowheads="1"/>
          </p:cNvSpPr>
          <p:nvPr/>
        </p:nvSpPr>
        <p:spPr bwMode="auto">
          <a:xfrm>
            <a:off x="1006475" y="4030663"/>
            <a:ext cx="1971675" cy="441325"/>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nchor="ctr"/>
          <a:lstStyle/>
          <a:p>
            <a:pPr algn="ctr">
              <a:lnSpc>
                <a:spcPct val="90000"/>
              </a:lnSpc>
            </a:pPr>
            <a:r>
              <a:rPr lang="en-US" sz="1400" b="1">
                <a:solidFill>
                  <a:schemeClr val="bg1"/>
                </a:solidFill>
              </a:rPr>
              <a:t>Cloud OS</a:t>
            </a:r>
          </a:p>
        </p:txBody>
      </p:sp>
      <p:sp>
        <p:nvSpPr>
          <p:cNvPr id="73" name="Rectangle 72"/>
          <p:cNvSpPr>
            <a:spLocks noChangeArrowheads="1"/>
          </p:cNvSpPr>
          <p:nvPr/>
        </p:nvSpPr>
        <p:spPr bwMode="auto">
          <a:xfrm>
            <a:off x="1006475" y="3490913"/>
            <a:ext cx="1971675" cy="439737"/>
          </a:xfrm>
          <a:prstGeom prst="rect">
            <a:avLst/>
          </a:prstGeom>
          <a:gradFill rotWithShape="0">
            <a:gsLst>
              <a:gs pos="0">
                <a:srgbClr val="B1D37F"/>
              </a:gs>
              <a:gs pos="100000">
                <a:srgbClr val="88BB40"/>
              </a:gs>
            </a:gsLst>
            <a:lin ang="5400000"/>
          </a:gradFill>
          <a:ln w="19050" algn="ctr">
            <a:solidFill>
              <a:srgbClr val="88BB40"/>
            </a:solidFill>
            <a:round/>
            <a:headEnd/>
            <a:tailEnd/>
          </a:ln>
        </p:spPr>
        <p:txBody>
          <a:bodyPr wrap="none" anchor="ctr"/>
          <a:lstStyle/>
          <a:p>
            <a:pPr algn="ctr">
              <a:lnSpc>
                <a:spcPct val="90000"/>
              </a:lnSpc>
            </a:pPr>
            <a:r>
              <a:rPr lang="en-US" sz="1400" b="1">
                <a:solidFill>
                  <a:schemeClr val="bg1"/>
                </a:solidFill>
              </a:rPr>
              <a:t>Management</a:t>
            </a:r>
          </a:p>
        </p:txBody>
      </p:sp>
      <p:sp>
        <p:nvSpPr>
          <p:cNvPr id="87" name="Left-Right Arrow 86"/>
          <p:cNvSpPr>
            <a:spLocks noChangeArrowheads="1"/>
          </p:cNvSpPr>
          <p:nvPr/>
        </p:nvSpPr>
        <p:spPr bwMode="auto">
          <a:xfrm>
            <a:off x="2992438" y="3698875"/>
            <a:ext cx="3122612" cy="552450"/>
          </a:xfrm>
          <a:prstGeom prst="leftRightArrow">
            <a:avLst>
              <a:gd name="adj1" fmla="val 62667"/>
              <a:gd name="adj2" fmla="val 50007"/>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lnSpc>
                <a:spcPct val="90000"/>
              </a:lnSpc>
            </a:pPr>
            <a:r>
              <a:rPr lang="en-US" sz="1400" b="1">
                <a:solidFill>
                  <a:schemeClr val="bg1"/>
                </a:solidFill>
              </a:rPr>
              <a:t>Federation &amp; Choice</a:t>
            </a:r>
          </a:p>
        </p:txBody>
      </p:sp>
      <p:sp>
        <p:nvSpPr>
          <p:cNvPr id="92" name="Left-Right Arrow 91"/>
          <p:cNvSpPr>
            <a:spLocks noChangeArrowheads="1"/>
          </p:cNvSpPr>
          <p:nvPr/>
        </p:nvSpPr>
        <p:spPr bwMode="auto">
          <a:xfrm>
            <a:off x="3257550" y="4246563"/>
            <a:ext cx="2592388" cy="554037"/>
          </a:xfrm>
          <a:prstGeom prst="leftRightArrow">
            <a:avLst>
              <a:gd name="adj1" fmla="val 62667"/>
              <a:gd name="adj2" fmla="val 49997"/>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lnSpc>
                <a:spcPct val="90000"/>
              </a:lnSpc>
            </a:pPr>
            <a:r>
              <a:rPr lang="en-US" sz="1400" b="1">
                <a:solidFill>
                  <a:schemeClr val="bg1"/>
                </a:solidFill>
              </a:rPr>
              <a:t>Standards</a:t>
            </a:r>
          </a:p>
        </p:txBody>
      </p:sp>
      <p:sp>
        <p:nvSpPr>
          <p:cNvPr id="95" name="TextBox 94"/>
          <p:cNvSpPr txBox="1"/>
          <p:nvPr/>
        </p:nvSpPr>
        <p:spPr bwMode="auto">
          <a:xfrm>
            <a:off x="6200775" y="4740275"/>
            <a:ext cx="1890713" cy="585788"/>
          </a:xfrm>
          <a:prstGeom prst="rect">
            <a:avLst/>
          </a:prstGeom>
          <a:noFill/>
        </p:spPr>
        <p:txBody>
          <a:bodyPr>
            <a:spAutoFit/>
          </a:bodyPr>
          <a:lstStyle/>
          <a:p>
            <a:pPr algn="ctr">
              <a:defRPr/>
            </a:pPr>
            <a:r>
              <a:rPr lang="en-US" i="1" dirty="0">
                <a:solidFill>
                  <a:schemeClr val="accent1">
                    <a:lumMod val="50000"/>
                  </a:schemeClr>
                </a:solidFill>
                <a:latin typeface="Arial" charset="0"/>
                <a:cs typeface="Arial" charset="0"/>
              </a:rPr>
              <a:t>External</a:t>
            </a:r>
            <a:br>
              <a:rPr lang="en-US" i="1" dirty="0">
                <a:solidFill>
                  <a:schemeClr val="accent1">
                    <a:lumMod val="50000"/>
                  </a:schemeClr>
                </a:solidFill>
                <a:latin typeface="Arial" charset="0"/>
                <a:cs typeface="Arial" charset="0"/>
              </a:rPr>
            </a:br>
            <a:r>
              <a:rPr lang="en-US" i="1" dirty="0">
                <a:solidFill>
                  <a:schemeClr val="accent1">
                    <a:lumMod val="50000"/>
                  </a:schemeClr>
                </a:solidFill>
                <a:latin typeface="Arial" charset="0"/>
                <a:cs typeface="Arial" charset="0"/>
              </a:rPr>
              <a:t>Clouds</a:t>
            </a:r>
          </a:p>
        </p:txBody>
      </p:sp>
      <p:sp>
        <p:nvSpPr>
          <p:cNvPr id="96" name="Rectangle 95"/>
          <p:cNvSpPr>
            <a:spLocks noChangeArrowheads="1"/>
          </p:cNvSpPr>
          <p:nvPr/>
        </p:nvSpPr>
        <p:spPr bwMode="auto">
          <a:xfrm>
            <a:off x="6161088" y="4030663"/>
            <a:ext cx="1971675" cy="441325"/>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nchor="ctr"/>
          <a:lstStyle/>
          <a:p>
            <a:pPr algn="ctr">
              <a:lnSpc>
                <a:spcPct val="90000"/>
              </a:lnSpc>
            </a:pPr>
            <a:r>
              <a:rPr lang="en-US" sz="1400" b="1">
                <a:solidFill>
                  <a:schemeClr val="bg1"/>
                </a:solidFill>
              </a:rPr>
              <a:t>Cloud OS</a:t>
            </a:r>
          </a:p>
        </p:txBody>
      </p:sp>
      <p:sp>
        <p:nvSpPr>
          <p:cNvPr id="98" name="Rectangle 97"/>
          <p:cNvSpPr>
            <a:spLocks noChangeArrowheads="1"/>
          </p:cNvSpPr>
          <p:nvPr/>
        </p:nvSpPr>
        <p:spPr bwMode="auto">
          <a:xfrm>
            <a:off x="6161088" y="3490913"/>
            <a:ext cx="1971675" cy="439737"/>
          </a:xfrm>
          <a:prstGeom prst="rect">
            <a:avLst/>
          </a:prstGeom>
          <a:gradFill rotWithShape="0">
            <a:gsLst>
              <a:gs pos="0">
                <a:srgbClr val="B1D37F"/>
              </a:gs>
              <a:gs pos="100000">
                <a:srgbClr val="88BB40"/>
              </a:gs>
            </a:gsLst>
            <a:lin ang="5400000"/>
          </a:gradFill>
          <a:ln w="19050" algn="ctr">
            <a:solidFill>
              <a:srgbClr val="88BB40"/>
            </a:solidFill>
            <a:round/>
            <a:headEnd/>
            <a:tailEnd/>
          </a:ln>
        </p:spPr>
        <p:txBody>
          <a:bodyPr wrap="none" anchor="ctr"/>
          <a:lstStyle/>
          <a:p>
            <a:pPr algn="ctr">
              <a:lnSpc>
                <a:spcPct val="90000"/>
              </a:lnSpc>
            </a:pPr>
            <a:r>
              <a:rPr lang="en-US" sz="1400" b="1">
                <a:solidFill>
                  <a:schemeClr val="bg1"/>
                </a:solidFill>
              </a:rPr>
              <a:t>Management</a:t>
            </a:r>
          </a:p>
        </p:txBody>
      </p:sp>
      <p:sp>
        <p:nvSpPr>
          <p:cNvPr id="24" name="Rectangle 27"/>
          <p:cNvSpPr>
            <a:spLocks noChangeArrowheads="1"/>
          </p:cNvSpPr>
          <p:nvPr/>
        </p:nvSpPr>
        <p:spPr bwMode="auto">
          <a:xfrm>
            <a:off x="790902" y="5349766"/>
            <a:ext cx="7848600" cy="492125"/>
          </a:xfrm>
          <a:prstGeom prst="rect">
            <a:avLst/>
          </a:prstGeom>
          <a:noFill/>
          <a:ln w="9525">
            <a:noFill/>
            <a:miter lim="800000"/>
            <a:headEnd/>
            <a:tailEnd/>
          </a:ln>
        </p:spPr>
        <p:txBody>
          <a:bodyPr anchor="ctr">
            <a:spAutoFit/>
          </a:bodyPr>
          <a:lstStyle/>
          <a:p>
            <a:pPr algn="l" rtl="0" fontAlgn="base">
              <a:spcBef>
                <a:spcPct val="0"/>
              </a:spcBef>
              <a:spcAft>
                <a:spcPct val="0"/>
              </a:spcAft>
            </a:pPr>
            <a:r>
              <a:rPr lang="en-US" sz="2600" b="1" kern="1200" dirty="0">
                <a:solidFill>
                  <a:srgbClr val="667DCC"/>
                </a:solidFill>
                <a:latin typeface="Arial" charset="0"/>
                <a:ea typeface="+mn-ea"/>
                <a:cs typeface="Arial" charset="0"/>
              </a:rPr>
              <a:t>Efficient  • Reliable • Flexible • Secure • Dynamic</a:t>
            </a:r>
          </a:p>
        </p:txBody>
      </p:sp>
      <p:sp>
        <p:nvSpPr>
          <p:cNvPr id="25" name="Oval 24"/>
          <p:cNvSpPr/>
          <p:nvPr/>
        </p:nvSpPr>
        <p:spPr>
          <a:xfrm>
            <a:off x="1040524" y="4083276"/>
            <a:ext cx="378373" cy="331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a:t>
            </a:r>
            <a:endParaRPr lang="en-US" b="1" dirty="0">
              <a:solidFill>
                <a:schemeClr val="tx1"/>
              </a:solidFill>
            </a:endParaRPr>
          </a:p>
        </p:txBody>
      </p:sp>
      <p:sp>
        <p:nvSpPr>
          <p:cNvPr id="28" name="Oval 27"/>
          <p:cNvSpPr/>
          <p:nvPr/>
        </p:nvSpPr>
        <p:spPr>
          <a:xfrm>
            <a:off x="6222124" y="4093787"/>
            <a:ext cx="378373" cy="331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a:t>
            </a:r>
            <a:endParaRPr lang="en-US" b="1" dirty="0">
              <a:solidFill>
                <a:schemeClr val="tx1"/>
              </a:solidFill>
            </a:endParaRPr>
          </a:p>
        </p:txBody>
      </p:sp>
      <p:sp>
        <p:nvSpPr>
          <p:cNvPr id="29" name="Oval 28"/>
          <p:cNvSpPr/>
          <p:nvPr/>
        </p:nvSpPr>
        <p:spPr>
          <a:xfrm>
            <a:off x="1035269" y="3526228"/>
            <a:ext cx="378373" cy="331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a:t>
            </a:r>
            <a:endParaRPr lang="en-US" b="1" dirty="0">
              <a:solidFill>
                <a:schemeClr val="tx1"/>
              </a:solidFill>
            </a:endParaRPr>
          </a:p>
        </p:txBody>
      </p:sp>
      <p:sp>
        <p:nvSpPr>
          <p:cNvPr id="30" name="Oval 29"/>
          <p:cNvSpPr/>
          <p:nvPr/>
        </p:nvSpPr>
        <p:spPr>
          <a:xfrm>
            <a:off x="6201103" y="3552503"/>
            <a:ext cx="378373" cy="331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a:t>
            </a:r>
            <a:endParaRPr lang="en-US" b="1" dirty="0">
              <a:solidFill>
                <a:schemeClr val="tx1"/>
              </a:solidFill>
            </a:endParaRPr>
          </a:p>
        </p:txBody>
      </p:sp>
      <p:sp>
        <p:nvSpPr>
          <p:cNvPr id="31" name="Oval 30"/>
          <p:cNvSpPr/>
          <p:nvPr/>
        </p:nvSpPr>
        <p:spPr>
          <a:xfrm>
            <a:off x="3578772" y="4099041"/>
            <a:ext cx="378373" cy="331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3</a:t>
            </a:r>
            <a:endParaRPr lang="en-US" b="1" dirty="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2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20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0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3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4"/>
          <p:cNvSpPr>
            <a:spLocks noGrp="1"/>
          </p:cNvSpPr>
          <p:nvPr>
            <p:ph type="title"/>
          </p:nvPr>
        </p:nvSpPr>
        <p:spPr>
          <a:xfrm>
            <a:off x="498475" y="593725"/>
            <a:ext cx="8191500" cy="354013"/>
          </a:xfrm>
        </p:spPr>
        <p:txBody>
          <a:bodyPr/>
          <a:lstStyle/>
          <a:p>
            <a:r>
              <a:rPr lang="en-US" sz="2000" smtClean="0"/>
              <a:t>VMware Leads the Way to the Private Cloud</a:t>
            </a:r>
          </a:p>
        </p:txBody>
      </p:sp>
      <p:grpSp>
        <p:nvGrpSpPr>
          <p:cNvPr id="2" name="Group 40"/>
          <p:cNvGrpSpPr>
            <a:grpSpLocks/>
          </p:cNvGrpSpPr>
          <p:nvPr/>
        </p:nvGrpSpPr>
        <p:grpSpPr bwMode="auto">
          <a:xfrm>
            <a:off x="498475" y="1233488"/>
            <a:ext cx="1993900" cy="4418012"/>
            <a:chOff x="498475" y="1233712"/>
            <a:chExt cx="1993900" cy="4417788"/>
          </a:xfrm>
        </p:grpSpPr>
        <p:sp>
          <p:nvSpPr>
            <p:cNvPr id="21521" name="Right Arrow 8"/>
            <p:cNvSpPr>
              <a:spLocks noChangeArrowheads="1"/>
            </p:cNvSpPr>
            <p:nvPr/>
          </p:nvSpPr>
          <p:spPr bwMode="auto">
            <a:xfrm>
              <a:off x="498475" y="5065486"/>
              <a:ext cx="1993900" cy="586014"/>
            </a:xfrm>
            <a:prstGeom prst="homePlate">
              <a:avLst>
                <a:gd name="adj" fmla="val 16288"/>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400" b="1" i="1">
                  <a:solidFill>
                    <a:schemeClr val="bg1"/>
                  </a:solidFill>
                </a:rPr>
                <a:t>1999</a:t>
              </a:r>
            </a:p>
          </p:txBody>
        </p:sp>
        <p:sp>
          <p:nvSpPr>
            <p:cNvPr id="34" name="Round Same Side Corner Rectangle 33"/>
            <p:cNvSpPr/>
            <p:nvPr/>
          </p:nvSpPr>
          <p:spPr bwMode="auto">
            <a:xfrm rot="16200000">
              <a:off x="-458691" y="2190878"/>
              <a:ext cx="3825681" cy="1911350"/>
            </a:xfrm>
            <a:prstGeom prst="round2SameRect">
              <a:avLst>
                <a:gd name="adj1" fmla="val 0"/>
                <a:gd name="adj2" fmla="val 0"/>
              </a:avLst>
            </a:prstGeom>
            <a:gradFill flip="none" rotWithShape="1">
              <a:gsLst>
                <a:gs pos="0">
                  <a:schemeClr val="bg1">
                    <a:lumMod val="75000"/>
                    <a:alpha val="46000"/>
                  </a:schemeClr>
                </a:gs>
                <a:gs pos="100000">
                  <a:schemeClr val="bg1">
                    <a:alpha val="46000"/>
                  </a:schemeClr>
                </a:gs>
              </a:gsLst>
              <a:lin ang="0" scaled="1"/>
              <a:tileRect/>
            </a:gradFill>
            <a:ln w="31750" algn="ctr">
              <a:noFill/>
              <a:round/>
              <a:headEnd/>
              <a:tailEnd/>
            </a:ln>
          </p:spPr>
          <p:txBody>
            <a:bodyPr wrap="none"/>
            <a:lstStyle/>
            <a:p>
              <a:pPr>
                <a:defRPr/>
              </a:pPr>
              <a:endParaRPr lang="en-US">
                <a:latin typeface="Arial" charset="0"/>
                <a:cs typeface="Arial" charset="0"/>
              </a:endParaRPr>
            </a:p>
          </p:txBody>
        </p:sp>
        <p:sp>
          <p:nvSpPr>
            <p:cNvPr id="35" name="Content Placeholder 12"/>
            <p:cNvSpPr txBox="1">
              <a:spLocks/>
            </p:cNvSpPr>
            <p:nvPr/>
          </p:nvSpPr>
          <p:spPr bwMode="auto">
            <a:xfrm>
              <a:off x="717550" y="1565482"/>
              <a:ext cx="1473200" cy="738151"/>
            </a:xfrm>
            <a:prstGeom prst="rect">
              <a:avLst/>
            </a:prstGeom>
            <a:noFill/>
            <a:ln w="9525">
              <a:noFill/>
              <a:miter lim="800000"/>
              <a:headEnd/>
              <a:tailEnd/>
            </a:ln>
          </p:spPr>
          <p:txBody>
            <a:bodyPr lIns="0" tIns="0" rIns="0" bIns="0">
              <a:spAutoFit/>
            </a:bodyPr>
            <a:lstStyle/>
            <a:p>
              <a:pPr marL="0" lvl="1" indent="1588" algn="ctr" eaLnBrk="0" hangingPunct="0">
                <a:spcAft>
                  <a:spcPct val="40000"/>
                </a:spcAft>
                <a:buClr>
                  <a:schemeClr val="accent1"/>
                </a:buClr>
                <a:buSzPct val="75000"/>
                <a:defRPr/>
              </a:pPr>
              <a:r>
                <a:rPr lang="en-US" b="1" kern="0" dirty="0">
                  <a:latin typeface="+mn-lt"/>
                  <a:cs typeface="+mn-cs"/>
                </a:rPr>
                <a:t>The </a:t>
              </a:r>
              <a:br>
                <a:rPr lang="en-US" b="1" kern="0" dirty="0">
                  <a:latin typeface="+mn-lt"/>
                  <a:cs typeface="+mn-cs"/>
                </a:rPr>
              </a:br>
              <a:r>
                <a:rPr lang="en-US" b="1" kern="0" dirty="0">
                  <a:latin typeface="+mn-lt"/>
                  <a:cs typeface="+mn-cs"/>
                </a:rPr>
                <a:t>Client Hypervisor</a:t>
              </a:r>
            </a:p>
          </p:txBody>
        </p:sp>
      </p:grpSp>
      <p:grpSp>
        <p:nvGrpSpPr>
          <p:cNvPr id="3" name="Group 41"/>
          <p:cNvGrpSpPr>
            <a:grpSpLocks/>
          </p:cNvGrpSpPr>
          <p:nvPr/>
        </p:nvGrpSpPr>
        <p:grpSpPr bwMode="auto">
          <a:xfrm>
            <a:off x="2562225" y="1233488"/>
            <a:ext cx="2008188" cy="4418012"/>
            <a:chOff x="2562680" y="1233712"/>
            <a:chExt cx="2007733" cy="4417788"/>
          </a:xfrm>
        </p:grpSpPr>
        <p:sp>
          <p:nvSpPr>
            <p:cNvPr id="21518" name="Right Arrow 8"/>
            <p:cNvSpPr>
              <a:spLocks noChangeArrowheads="1"/>
            </p:cNvSpPr>
            <p:nvPr/>
          </p:nvSpPr>
          <p:spPr bwMode="auto">
            <a:xfrm>
              <a:off x="2576513" y="5065486"/>
              <a:ext cx="1993900" cy="586014"/>
            </a:xfrm>
            <a:prstGeom prst="chevron">
              <a:avLst>
                <a:gd name="adj" fmla="val 16288"/>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400" b="1" i="1">
                  <a:solidFill>
                    <a:schemeClr val="bg1"/>
                  </a:solidFill>
                </a:rPr>
                <a:t>2000</a:t>
              </a:r>
            </a:p>
          </p:txBody>
        </p:sp>
        <p:sp>
          <p:nvSpPr>
            <p:cNvPr id="33" name="Round Same Side Corner Rectangle 32"/>
            <p:cNvSpPr/>
            <p:nvPr/>
          </p:nvSpPr>
          <p:spPr bwMode="auto">
            <a:xfrm rot="16200000">
              <a:off x="1606091" y="2190301"/>
              <a:ext cx="3825681" cy="1912505"/>
            </a:xfrm>
            <a:prstGeom prst="round2SameRect">
              <a:avLst>
                <a:gd name="adj1" fmla="val 0"/>
                <a:gd name="adj2" fmla="val 0"/>
              </a:avLst>
            </a:prstGeom>
            <a:gradFill flip="none" rotWithShape="1">
              <a:gsLst>
                <a:gs pos="0">
                  <a:schemeClr val="bg1">
                    <a:lumMod val="75000"/>
                    <a:alpha val="46000"/>
                  </a:schemeClr>
                </a:gs>
                <a:gs pos="100000">
                  <a:schemeClr val="bg1">
                    <a:alpha val="46000"/>
                  </a:schemeClr>
                </a:gs>
              </a:gsLst>
              <a:lin ang="0" scaled="1"/>
              <a:tileRect/>
            </a:gradFill>
            <a:ln w="31750" algn="ctr">
              <a:noFill/>
              <a:round/>
              <a:headEnd/>
              <a:tailEnd/>
            </a:ln>
          </p:spPr>
          <p:txBody>
            <a:bodyPr wrap="none"/>
            <a:lstStyle/>
            <a:p>
              <a:pPr>
                <a:defRPr/>
              </a:pPr>
              <a:endParaRPr lang="en-US">
                <a:latin typeface="Arial" charset="0"/>
                <a:cs typeface="Arial" charset="0"/>
              </a:endParaRPr>
            </a:p>
          </p:txBody>
        </p:sp>
        <p:sp>
          <p:nvSpPr>
            <p:cNvPr id="36" name="Content Placeholder 12"/>
            <p:cNvSpPr txBox="1">
              <a:spLocks/>
            </p:cNvSpPr>
            <p:nvPr/>
          </p:nvSpPr>
          <p:spPr bwMode="auto">
            <a:xfrm>
              <a:off x="2886457" y="1565482"/>
              <a:ext cx="1263364" cy="738151"/>
            </a:xfrm>
            <a:prstGeom prst="rect">
              <a:avLst/>
            </a:prstGeom>
            <a:noFill/>
            <a:ln w="9525">
              <a:noFill/>
              <a:miter lim="800000"/>
              <a:headEnd/>
              <a:tailEnd/>
            </a:ln>
          </p:spPr>
          <p:txBody>
            <a:bodyPr lIns="0" tIns="0" rIns="0" bIns="0">
              <a:spAutoFit/>
            </a:bodyPr>
            <a:lstStyle/>
            <a:p>
              <a:pPr marL="0" lvl="1" indent="1588" algn="ctr" eaLnBrk="0" hangingPunct="0">
                <a:spcAft>
                  <a:spcPct val="40000"/>
                </a:spcAft>
                <a:buClr>
                  <a:schemeClr val="accent1"/>
                </a:buClr>
                <a:buSzPct val="75000"/>
                <a:defRPr/>
              </a:pPr>
              <a:r>
                <a:rPr lang="en-US" b="1" kern="0" dirty="0">
                  <a:latin typeface="+mn-lt"/>
                  <a:cs typeface="+mn-cs"/>
                </a:rPr>
                <a:t>The </a:t>
              </a:r>
              <a:br>
                <a:rPr lang="en-US" b="1" kern="0" dirty="0">
                  <a:latin typeface="+mn-lt"/>
                  <a:cs typeface="+mn-cs"/>
                </a:rPr>
              </a:br>
              <a:r>
                <a:rPr lang="en-US" b="1" kern="0" dirty="0">
                  <a:latin typeface="+mn-lt"/>
                  <a:cs typeface="+mn-cs"/>
                </a:rPr>
                <a:t>Server Hypervisor</a:t>
              </a:r>
            </a:p>
          </p:txBody>
        </p:sp>
      </p:grpSp>
      <p:grpSp>
        <p:nvGrpSpPr>
          <p:cNvPr id="4" name="Group 42"/>
          <p:cNvGrpSpPr>
            <a:grpSpLocks/>
          </p:cNvGrpSpPr>
          <p:nvPr/>
        </p:nvGrpSpPr>
        <p:grpSpPr bwMode="auto">
          <a:xfrm>
            <a:off x="4618038" y="1233488"/>
            <a:ext cx="1993900" cy="4418012"/>
            <a:chOff x="4618038" y="1233712"/>
            <a:chExt cx="1993900" cy="4417788"/>
          </a:xfrm>
        </p:grpSpPr>
        <p:sp>
          <p:nvSpPr>
            <p:cNvPr id="21515" name="Right Arrow 8"/>
            <p:cNvSpPr>
              <a:spLocks noChangeArrowheads="1"/>
            </p:cNvSpPr>
            <p:nvPr/>
          </p:nvSpPr>
          <p:spPr bwMode="auto">
            <a:xfrm>
              <a:off x="4618038" y="5065486"/>
              <a:ext cx="1993900" cy="586014"/>
            </a:xfrm>
            <a:prstGeom prst="chevron">
              <a:avLst>
                <a:gd name="adj" fmla="val 16288"/>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400" b="1" i="1">
                  <a:solidFill>
                    <a:schemeClr val="bg1"/>
                  </a:solidFill>
                </a:rPr>
                <a:t>2003</a:t>
              </a:r>
            </a:p>
          </p:txBody>
        </p:sp>
        <p:sp>
          <p:nvSpPr>
            <p:cNvPr id="32" name="Round Same Side Corner Rectangle 31"/>
            <p:cNvSpPr/>
            <p:nvPr/>
          </p:nvSpPr>
          <p:spPr bwMode="auto">
            <a:xfrm rot="16200000">
              <a:off x="3670397" y="2190878"/>
              <a:ext cx="3825681" cy="1911350"/>
            </a:xfrm>
            <a:prstGeom prst="round2SameRect">
              <a:avLst>
                <a:gd name="adj1" fmla="val 0"/>
                <a:gd name="adj2" fmla="val 0"/>
              </a:avLst>
            </a:prstGeom>
            <a:gradFill flip="none" rotWithShape="1">
              <a:gsLst>
                <a:gs pos="0">
                  <a:schemeClr val="bg1">
                    <a:lumMod val="75000"/>
                    <a:alpha val="46000"/>
                  </a:schemeClr>
                </a:gs>
                <a:gs pos="100000">
                  <a:schemeClr val="bg1">
                    <a:alpha val="46000"/>
                  </a:schemeClr>
                </a:gs>
              </a:gsLst>
              <a:lin ang="0" scaled="1"/>
              <a:tileRect/>
            </a:gradFill>
            <a:ln w="31750" algn="ctr">
              <a:noFill/>
              <a:round/>
              <a:headEnd/>
              <a:tailEnd/>
            </a:ln>
          </p:spPr>
          <p:txBody>
            <a:bodyPr wrap="none"/>
            <a:lstStyle/>
            <a:p>
              <a:pPr>
                <a:defRPr/>
              </a:pPr>
              <a:endParaRPr lang="en-US">
                <a:latin typeface="Arial" charset="0"/>
                <a:cs typeface="Arial" charset="0"/>
              </a:endParaRPr>
            </a:p>
          </p:txBody>
        </p:sp>
        <p:sp>
          <p:nvSpPr>
            <p:cNvPr id="37" name="Content Placeholder 12"/>
            <p:cNvSpPr txBox="1">
              <a:spLocks/>
            </p:cNvSpPr>
            <p:nvPr/>
          </p:nvSpPr>
          <p:spPr bwMode="auto">
            <a:xfrm>
              <a:off x="4654550" y="1565482"/>
              <a:ext cx="1857375" cy="492100"/>
            </a:xfrm>
            <a:prstGeom prst="rect">
              <a:avLst/>
            </a:prstGeom>
            <a:noFill/>
            <a:ln w="9525">
              <a:noFill/>
              <a:miter lim="800000"/>
              <a:headEnd/>
              <a:tailEnd/>
            </a:ln>
          </p:spPr>
          <p:txBody>
            <a:bodyPr lIns="0" tIns="0" rIns="0" bIns="0">
              <a:spAutoFit/>
            </a:bodyPr>
            <a:lstStyle/>
            <a:p>
              <a:pPr marL="0" lvl="1" indent="1588" algn="ctr" eaLnBrk="0" hangingPunct="0">
                <a:spcAft>
                  <a:spcPct val="40000"/>
                </a:spcAft>
                <a:buClr>
                  <a:schemeClr val="accent1"/>
                </a:buClr>
                <a:buSzPct val="75000"/>
                <a:defRPr/>
              </a:pPr>
              <a:r>
                <a:rPr lang="en-US" b="1" kern="0" dirty="0">
                  <a:latin typeface="+mn-lt"/>
                  <a:cs typeface="+mn-cs"/>
                </a:rPr>
                <a:t>Virtual Infrastructure</a:t>
              </a:r>
            </a:p>
          </p:txBody>
        </p:sp>
      </p:grpSp>
      <p:grpSp>
        <p:nvGrpSpPr>
          <p:cNvPr id="5" name="Group 43"/>
          <p:cNvGrpSpPr>
            <a:grpSpLocks/>
          </p:cNvGrpSpPr>
          <p:nvPr/>
        </p:nvGrpSpPr>
        <p:grpSpPr bwMode="auto">
          <a:xfrm>
            <a:off x="6691313" y="1233488"/>
            <a:ext cx="1998662" cy="4418012"/>
            <a:chOff x="6691090" y="1233712"/>
            <a:chExt cx="1998885" cy="4417788"/>
          </a:xfrm>
        </p:grpSpPr>
        <p:sp>
          <p:nvSpPr>
            <p:cNvPr id="20" name="Round Same Side Corner Rectangle 19"/>
            <p:cNvSpPr/>
            <p:nvPr/>
          </p:nvSpPr>
          <p:spPr bwMode="auto">
            <a:xfrm rot="16200000">
              <a:off x="5734031" y="2190771"/>
              <a:ext cx="3825681" cy="1911563"/>
            </a:xfrm>
            <a:prstGeom prst="round2SameRect">
              <a:avLst>
                <a:gd name="adj1" fmla="val 0"/>
                <a:gd name="adj2" fmla="val 0"/>
              </a:avLst>
            </a:prstGeom>
            <a:gradFill flip="none" rotWithShape="1">
              <a:gsLst>
                <a:gs pos="0">
                  <a:schemeClr val="accent2">
                    <a:alpha val="46000"/>
                  </a:schemeClr>
                </a:gs>
                <a:gs pos="100000">
                  <a:schemeClr val="bg1">
                    <a:alpha val="25000"/>
                  </a:schemeClr>
                </a:gs>
              </a:gsLst>
              <a:lin ang="0" scaled="1"/>
              <a:tileRect/>
            </a:gradFill>
            <a:ln w="31750" algn="ctr">
              <a:noFill/>
              <a:round/>
              <a:headEnd/>
              <a:tailEnd/>
            </a:ln>
          </p:spPr>
          <p:txBody>
            <a:bodyPr wrap="none"/>
            <a:lstStyle/>
            <a:p>
              <a:pPr>
                <a:defRPr/>
              </a:pPr>
              <a:endParaRPr lang="en-US">
                <a:latin typeface="Arial" charset="0"/>
                <a:cs typeface="Arial" charset="0"/>
              </a:endParaRPr>
            </a:p>
          </p:txBody>
        </p:sp>
        <p:sp>
          <p:nvSpPr>
            <p:cNvPr id="23" name="Right Arrow 8"/>
            <p:cNvSpPr>
              <a:spLocks noChangeArrowheads="1"/>
            </p:cNvSpPr>
            <p:nvPr/>
          </p:nvSpPr>
          <p:spPr bwMode="auto">
            <a:xfrm>
              <a:off x="6695853" y="5065743"/>
              <a:ext cx="1994122" cy="585757"/>
            </a:xfrm>
            <a:prstGeom prst="chevron">
              <a:avLst>
                <a:gd name="adj" fmla="val 16345"/>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defRPr/>
              </a:pPr>
              <a:r>
                <a:rPr lang="en-US" sz="2400" b="1" i="1" dirty="0">
                  <a:solidFill>
                    <a:schemeClr val="bg1"/>
                  </a:solidFill>
                  <a:effectLst>
                    <a:outerShdw blurRad="38100" dist="38100" dir="2700000" algn="tl">
                      <a:srgbClr val="000000">
                        <a:alpha val="43137"/>
                      </a:srgbClr>
                    </a:outerShdw>
                  </a:effectLst>
                </a:rPr>
                <a:t>2009+</a:t>
              </a:r>
            </a:p>
          </p:txBody>
        </p:sp>
        <p:sp>
          <p:nvSpPr>
            <p:cNvPr id="38" name="Content Placeholder 12"/>
            <p:cNvSpPr txBox="1">
              <a:spLocks/>
            </p:cNvSpPr>
            <p:nvPr/>
          </p:nvSpPr>
          <p:spPr bwMode="auto">
            <a:xfrm>
              <a:off x="7184857" y="1565482"/>
              <a:ext cx="924028" cy="738151"/>
            </a:xfrm>
            <a:prstGeom prst="rect">
              <a:avLst/>
            </a:prstGeom>
            <a:noFill/>
            <a:ln w="9525">
              <a:noFill/>
              <a:miter lim="800000"/>
              <a:headEnd/>
              <a:tailEnd/>
            </a:ln>
          </p:spPr>
          <p:txBody>
            <a:bodyPr lIns="0" tIns="0" rIns="0" bIns="0">
              <a:spAutoFit/>
            </a:bodyPr>
            <a:lstStyle/>
            <a:p>
              <a:pPr marL="0" lvl="1" indent="1588" algn="ctr" eaLnBrk="0" hangingPunct="0">
                <a:spcAft>
                  <a:spcPct val="40000"/>
                </a:spcAft>
                <a:buClr>
                  <a:schemeClr val="accent1"/>
                </a:buClr>
                <a:buSzPct val="75000"/>
                <a:defRPr/>
              </a:pPr>
              <a:r>
                <a:rPr lang="en-US" b="1" kern="0" dirty="0">
                  <a:latin typeface="+mn-lt"/>
                  <a:cs typeface="+mn-cs"/>
                </a:rPr>
                <a:t>The Cloud OS</a:t>
              </a:r>
            </a:p>
          </p:txBody>
        </p:sp>
        <p:sp>
          <p:nvSpPr>
            <p:cNvPr id="39" name="Content Placeholder 12"/>
            <p:cNvSpPr txBox="1">
              <a:spLocks/>
            </p:cNvSpPr>
            <p:nvPr/>
          </p:nvSpPr>
          <p:spPr bwMode="auto">
            <a:xfrm>
              <a:off x="6778412" y="2830656"/>
              <a:ext cx="1736919" cy="1231838"/>
            </a:xfrm>
            <a:prstGeom prst="rect">
              <a:avLst/>
            </a:prstGeom>
            <a:noFill/>
            <a:ln w="9525">
              <a:noFill/>
              <a:miter lim="800000"/>
              <a:headEnd/>
              <a:tailEnd/>
            </a:ln>
          </p:spPr>
          <p:txBody>
            <a:bodyPr lIns="0" tIns="0" rIns="0" bIns="0">
              <a:spAutoFit/>
            </a:bodyPr>
            <a:lstStyle/>
            <a:p>
              <a:pPr marL="0" lvl="1" indent="1588" algn="ctr" eaLnBrk="0" hangingPunct="0">
                <a:spcAft>
                  <a:spcPct val="40000"/>
                </a:spcAft>
                <a:buClr>
                  <a:schemeClr val="accent1"/>
                </a:buClr>
                <a:buSzPct val="75000"/>
                <a:defRPr/>
              </a:pPr>
              <a:r>
                <a:rPr lang="en-US" b="1" i="1" kern="0" dirty="0">
                  <a:latin typeface="+mn-lt"/>
                  <a:cs typeface="+mn-cs"/>
                </a:rPr>
                <a:t>VMware vSphere™</a:t>
              </a:r>
              <a:r>
                <a:rPr lang="en-US" i="1" kern="0" dirty="0">
                  <a:latin typeface="+mn-lt"/>
                  <a:cs typeface="+mn-cs"/>
                </a:rPr>
                <a:t/>
              </a:r>
              <a:br>
                <a:rPr lang="en-US" i="1" kern="0" dirty="0">
                  <a:latin typeface="+mn-lt"/>
                  <a:cs typeface="+mn-cs"/>
                </a:rPr>
              </a:br>
              <a:r>
                <a:rPr lang="en-US" i="1" kern="0" dirty="0">
                  <a:latin typeface="+mn-lt"/>
                  <a:cs typeface="+mn-cs"/>
                </a:rPr>
                <a:t>Foundation for Internal and External Clouds</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 Same Side Corner Rectangle 53"/>
          <p:cNvSpPr>
            <a:spLocks noChangeAspect="1" noChangeArrowheads="1"/>
          </p:cNvSpPr>
          <p:nvPr/>
        </p:nvSpPr>
        <p:spPr bwMode="auto">
          <a:xfrm>
            <a:off x="315913" y="1549400"/>
            <a:ext cx="8426450" cy="4008438"/>
          </a:xfrm>
          <a:prstGeom prst="round2SameRect">
            <a:avLst>
              <a:gd name="adj1" fmla="val 3958"/>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3" name="Round Same Side Corner Rectangle 53"/>
          <p:cNvSpPr>
            <a:spLocks noChangeAspect="1" noChangeArrowheads="1"/>
          </p:cNvSpPr>
          <p:nvPr/>
        </p:nvSpPr>
        <p:spPr bwMode="auto">
          <a:xfrm rot="16200000">
            <a:off x="3727450" y="-1117599"/>
            <a:ext cx="1512887" cy="8031162"/>
          </a:xfrm>
          <a:prstGeom prst="round2SameRect">
            <a:avLst>
              <a:gd name="adj1" fmla="val 3958"/>
              <a:gd name="adj2" fmla="val 4534"/>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vert="vert" wrap="none" tIns="91440" bIns="91440" anchor="ctr"/>
          <a:lstStyle/>
          <a:p>
            <a:pPr>
              <a:defRPr/>
            </a:pPr>
            <a:r>
              <a:rPr lang="en-US" sz="1400" b="1" dirty="0">
                <a:solidFill>
                  <a:schemeClr val="tx1">
                    <a:lumMod val="75000"/>
                    <a:lumOff val="25000"/>
                  </a:schemeClr>
                </a:solidFill>
              </a:rPr>
              <a:t>Application </a:t>
            </a:r>
            <a:br>
              <a:rPr lang="en-US" sz="1400" b="1" dirty="0">
                <a:solidFill>
                  <a:schemeClr val="tx1">
                    <a:lumMod val="75000"/>
                    <a:lumOff val="25000"/>
                  </a:schemeClr>
                </a:solidFill>
              </a:rPr>
            </a:br>
            <a:r>
              <a:rPr lang="en-US" sz="1400" b="1" dirty="0">
                <a:solidFill>
                  <a:schemeClr val="tx1">
                    <a:lumMod val="75000"/>
                    <a:lumOff val="25000"/>
                  </a:schemeClr>
                </a:solidFill>
              </a:rPr>
              <a:t>Services</a:t>
            </a:r>
          </a:p>
        </p:txBody>
      </p:sp>
      <p:sp>
        <p:nvSpPr>
          <p:cNvPr id="23556" name="Freeform 6"/>
          <p:cNvSpPr>
            <a:spLocks/>
          </p:cNvSpPr>
          <p:nvPr/>
        </p:nvSpPr>
        <p:spPr bwMode="auto">
          <a:xfrm>
            <a:off x="6678613" y="2443163"/>
            <a:ext cx="1535112" cy="1087437"/>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 name="Round Same Side Corner Rectangle 53"/>
          <p:cNvSpPr>
            <a:spLocks noChangeAspect="1" noChangeArrowheads="1"/>
          </p:cNvSpPr>
          <p:nvPr/>
        </p:nvSpPr>
        <p:spPr bwMode="auto">
          <a:xfrm rot="16200000">
            <a:off x="3720307" y="464344"/>
            <a:ext cx="1511300" cy="8047037"/>
          </a:xfrm>
          <a:prstGeom prst="round2SameRect">
            <a:avLst>
              <a:gd name="adj1" fmla="val 3958"/>
              <a:gd name="adj2" fmla="val 6801"/>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vert="vert" wrap="none" tIns="91440" bIns="91440" anchor="ctr"/>
          <a:lstStyle/>
          <a:p>
            <a:pPr>
              <a:defRPr/>
            </a:pPr>
            <a:r>
              <a:rPr lang="en-US" sz="1400" b="1" dirty="0">
                <a:solidFill>
                  <a:schemeClr val="tx1">
                    <a:lumMod val="75000"/>
                    <a:lumOff val="25000"/>
                  </a:schemeClr>
                </a:solidFill>
              </a:rPr>
              <a:t>Infrastructure </a:t>
            </a:r>
            <a:br>
              <a:rPr lang="en-US" sz="1400" b="1" dirty="0">
                <a:solidFill>
                  <a:schemeClr val="tx1">
                    <a:lumMod val="75000"/>
                    <a:lumOff val="25000"/>
                  </a:schemeClr>
                </a:solidFill>
              </a:rPr>
            </a:br>
            <a:r>
              <a:rPr lang="en-US" sz="1400" b="1" dirty="0">
                <a:solidFill>
                  <a:schemeClr val="tx1">
                    <a:lumMod val="75000"/>
                    <a:lumOff val="25000"/>
                  </a:schemeClr>
                </a:solidFill>
              </a:rPr>
              <a:t>Services</a:t>
            </a:r>
          </a:p>
        </p:txBody>
      </p:sp>
      <p:sp>
        <p:nvSpPr>
          <p:cNvPr id="23558" name="Freeform 6"/>
          <p:cNvSpPr>
            <a:spLocks/>
          </p:cNvSpPr>
          <p:nvPr/>
        </p:nvSpPr>
        <p:spPr bwMode="auto">
          <a:xfrm rot="10800000">
            <a:off x="6678613" y="3729038"/>
            <a:ext cx="1535112" cy="10890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23559" name="Title 1"/>
          <p:cNvSpPr>
            <a:spLocks noGrp="1"/>
          </p:cNvSpPr>
          <p:nvPr>
            <p:ph type="title"/>
          </p:nvPr>
        </p:nvSpPr>
        <p:spPr>
          <a:xfrm>
            <a:off x="498475" y="593725"/>
            <a:ext cx="8191500" cy="354013"/>
          </a:xfrm>
        </p:spPr>
        <p:txBody>
          <a:bodyPr/>
          <a:lstStyle/>
          <a:p>
            <a:pPr eaLnBrk="1" hangingPunct="1"/>
            <a:r>
              <a:rPr lang="en-US" sz="2000" dirty="0" smtClean="0"/>
              <a:t>VMware vSphere™ – Architecture</a:t>
            </a:r>
          </a:p>
        </p:txBody>
      </p:sp>
      <p:sp>
        <p:nvSpPr>
          <p:cNvPr id="23560" name="Rectangle 9"/>
          <p:cNvSpPr>
            <a:spLocks noChangeAspect="1" noChangeArrowheads="1"/>
          </p:cNvSpPr>
          <p:nvPr/>
        </p:nvSpPr>
        <p:spPr bwMode="auto">
          <a:xfrm>
            <a:off x="6897688" y="2405063"/>
            <a:ext cx="1095375" cy="1095375"/>
          </a:xfrm>
          <a:prstGeom prst="rect">
            <a:avLst/>
          </a:prstGeom>
          <a:noFill/>
          <a:ln w="19050" algn="ctr">
            <a:noFill/>
            <a:round/>
            <a:headEnd/>
            <a:tailEnd/>
          </a:ln>
        </p:spPr>
        <p:txBody>
          <a:bodyPr wrap="none" anchor="ctr"/>
          <a:lstStyle/>
          <a:p>
            <a:pPr algn="ctr"/>
            <a:r>
              <a:rPr lang="en-US">
                <a:solidFill>
                  <a:schemeClr val="bg1"/>
                </a:solidFill>
              </a:rPr>
              <a:t>Scalability</a:t>
            </a:r>
          </a:p>
        </p:txBody>
      </p:sp>
      <p:grpSp>
        <p:nvGrpSpPr>
          <p:cNvPr id="2" name="Group 83"/>
          <p:cNvGrpSpPr>
            <a:grpSpLocks/>
          </p:cNvGrpSpPr>
          <p:nvPr/>
        </p:nvGrpSpPr>
        <p:grpSpPr bwMode="auto">
          <a:xfrm>
            <a:off x="6670675" y="1290638"/>
            <a:ext cx="1550988" cy="1393825"/>
            <a:chOff x="5076031" y="1519238"/>
            <a:chExt cx="922715" cy="1161822"/>
          </a:xfrm>
        </p:grpSpPr>
        <p:sp>
          <p:nvSpPr>
            <p:cNvPr id="23587" name="Freeform 22"/>
            <p:cNvSpPr>
              <a:spLocks/>
            </p:cNvSpPr>
            <p:nvPr/>
          </p:nvSpPr>
          <p:spPr bwMode="auto">
            <a:xfrm>
              <a:off x="5084759" y="1522412"/>
              <a:ext cx="913987"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77" name="Rectangle 9"/>
            <p:cNvSpPr>
              <a:spLocks noChangeArrowheads="1"/>
            </p:cNvSpPr>
            <p:nvPr/>
          </p:nvSpPr>
          <p:spPr bwMode="auto">
            <a:xfrm>
              <a:off x="5076031" y="1519238"/>
              <a:ext cx="912326" cy="913049"/>
            </a:xfrm>
            <a:prstGeom prst="rect">
              <a:avLst/>
            </a:prstGeom>
            <a:noFill/>
            <a:ln w="19050" algn="ctr">
              <a:noFill/>
              <a:round/>
              <a:headEnd/>
              <a:tailEnd/>
            </a:ln>
          </p:spPr>
          <p:txBody>
            <a:bodyPr wrap="none"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Dynamic Resource </a:t>
              </a:r>
              <a:br>
                <a:rPr lang="en-US" sz="1200" kern="0" dirty="0">
                  <a:latin typeface="+mn-lt"/>
                  <a:cs typeface="+mn-cs"/>
                </a:rPr>
              </a:br>
              <a:r>
                <a:rPr lang="en-US" sz="1200" kern="0" dirty="0">
                  <a:latin typeface="+mn-lt"/>
                  <a:cs typeface="+mn-cs"/>
                </a:rPr>
                <a:t>Sizing</a:t>
              </a:r>
            </a:p>
          </p:txBody>
        </p:sp>
      </p:grpSp>
      <p:grpSp>
        <p:nvGrpSpPr>
          <p:cNvPr id="4" name="Group 82"/>
          <p:cNvGrpSpPr>
            <a:grpSpLocks/>
          </p:cNvGrpSpPr>
          <p:nvPr/>
        </p:nvGrpSpPr>
        <p:grpSpPr bwMode="auto">
          <a:xfrm>
            <a:off x="6678613" y="4589463"/>
            <a:ext cx="1535112" cy="1390650"/>
            <a:chOff x="5076031" y="4501833"/>
            <a:chExt cx="913988" cy="1158648"/>
          </a:xfrm>
        </p:grpSpPr>
        <p:sp>
          <p:nvSpPr>
            <p:cNvPr id="23585" name="Freeform 22"/>
            <p:cNvSpPr>
              <a:spLocks/>
            </p:cNvSpPr>
            <p:nvPr/>
          </p:nvSpPr>
          <p:spPr bwMode="auto">
            <a:xfrm rot="10800000">
              <a:off x="5076031" y="4501833"/>
              <a:ext cx="913988"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80" name="Rectangle 9"/>
            <p:cNvSpPr>
              <a:spLocks noChangeArrowheads="1"/>
            </p:cNvSpPr>
            <p:nvPr/>
          </p:nvSpPr>
          <p:spPr bwMode="auto">
            <a:xfrm>
              <a:off x="5076031" y="4738588"/>
              <a:ext cx="912098" cy="912634"/>
            </a:xfrm>
            <a:prstGeom prst="rect">
              <a:avLst/>
            </a:prstGeom>
            <a:noFill/>
            <a:ln w="19050" algn="ctr">
              <a:noFill/>
              <a:round/>
              <a:headEnd/>
              <a:tailEnd/>
            </a:ln>
          </p:spPr>
          <p:txBody>
            <a:bodyPr wrap="none"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Network </a:t>
              </a:r>
              <a:br>
                <a:rPr lang="en-US" sz="1200" kern="0" dirty="0">
                  <a:latin typeface="+mn-lt"/>
                  <a:cs typeface="+mn-cs"/>
                </a:rPr>
              </a:br>
              <a:r>
                <a:rPr lang="en-US" sz="1200" kern="0" dirty="0">
                  <a:latin typeface="+mn-lt"/>
                  <a:cs typeface="+mn-cs"/>
                </a:rPr>
                <a:t>Management</a:t>
              </a:r>
            </a:p>
          </p:txBody>
        </p:sp>
      </p:grpSp>
      <p:sp>
        <p:nvSpPr>
          <p:cNvPr id="23563" name="Rectangle 9"/>
          <p:cNvSpPr>
            <a:spLocks noChangeAspect="1" noChangeArrowheads="1"/>
          </p:cNvSpPr>
          <p:nvPr/>
        </p:nvSpPr>
        <p:spPr bwMode="auto">
          <a:xfrm>
            <a:off x="703263" y="3376613"/>
            <a:ext cx="2097087" cy="561975"/>
          </a:xfrm>
          <a:prstGeom prst="rect">
            <a:avLst/>
          </a:prstGeom>
          <a:gradFill rotWithShape="0">
            <a:gsLst>
              <a:gs pos="0">
                <a:srgbClr val="DCDCDC"/>
              </a:gs>
              <a:gs pos="100000">
                <a:srgbClr val="B4B4B4"/>
              </a:gs>
            </a:gsLst>
            <a:lin ang="5400000"/>
          </a:gradFill>
          <a:ln w="19050" algn="ctr">
            <a:solidFill>
              <a:srgbClr val="B4B4B4"/>
            </a:solidFill>
            <a:round/>
            <a:headEnd/>
            <a:tailEnd/>
          </a:ln>
        </p:spPr>
        <p:txBody>
          <a:bodyPr wrap="none" anchor="ctr"/>
          <a:lstStyle/>
          <a:p>
            <a:pPr algn="ctr"/>
            <a:r>
              <a:rPr lang="en-US" b="1" i="1"/>
              <a:t>vSphere 4.0</a:t>
            </a:r>
          </a:p>
        </p:txBody>
      </p:sp>
      <p:sp>
        <p:nvSpPr>
          <p:cNvPr id="23564" name="Freeform 6"/>
          <p:cNvSpPr>
            <a:spLocks/>
          </p:cNvSpPr>
          <p:nvPr/>
        </p:nvSpPr>
        <p:spPr bwMode="auto">
          <a:xfrm>
            <a:off x="4926013" y="2443163"/>
            <a:ext cx="1536700" cy="1087437"/>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grpSp>
        <p:nvGrpSpPr>
          <p:cNvPr id="6" name="Group 83"/>
          <p:cNvGrpSpPr>
            <a:grpSpLocks/>
          </p:cNvGrpSpPr>
          <p:nvPr/>
        </p:nvGrpSpPr>
        <p:grpSpPr bwMode="auto">
          <a:xfrm>
            <a:off x="4918075" y="1290638"/>
            <a:ext cx="1550988" cy="1393825"/>
            <a:chOff x="5076031" y="1519238"/>
            <a:chExt cx="922718" cy="1161823"/>
          </a:xfrm>
        </p:grpSpPr>
        <p:sp>
          <p:nvSpPr>
            <p:cNvPr id="23583" name="Freeform 22"/>
            <p:cNvSpPr>
              <a:spLocks/>
            </p:cNvSpPr>
            <p:nvPr/>
          </p:nvSpPr>
          <p:spPr bwMode="auto">
            <a:xfrm>
              <a:off x="5084762" y="1522413"/>
              <a:ext cx="913987"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42" name="Rectangle 9"/>
            <p:cNvSpPr>
              <a:spLocks noChangeArrowheads="1"/>
            </p:cNvSpPr>
            <p:nvPr/>
          </p:nvSpPr>
          <p:spPr bwMode="auto">
            <a:xfrm>
              <a:off x="5076031" y="1519238"/>
              <a:ext cx="912329" cy="913050"/>
            </a:xfrm>
            <a:prstGeom prst="rect">
              <a:avLst/>
            </a:prstGeom>
            <a:noFill/>
            <a:ln w="19050" algn="ctr">
              <a:noFill/>
              <a:round/>
              <a:headEnd/>
              <a:tailEnd/>
            </a:ln>
          </p:spPr>
          <p:txBody>
            <a:bodyPr wrap="none"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Firewall</a:t>
              </a:r>
            </a:p>
            <a:p>
              <a:pPr marL="111125" lvl="1" indent="-111125">
                <a:spcAft>
                  <a:spcPts val="300"/>
                </a:spcAft>
                <a:buClr>
                  <a:schemeClr val="accent1"/>
                </a:buClr>
                <a:buSzPct val="75000"/>
                <a:buFontTx/>
                <a:buBlip>
                  <a:blip r:embed="rId3"/>
                </a:buBlip>
                <a:defRPr/>
              </a:pPr>
              <a:r>
                <a:rPr lang="en-US" sz="1200" kern="0" dirty="0">
                  <a:latin typeface="+mn-lt"/>
                  <a:cs typeface="+mn-cs"/>
                </a:rPr>
                <a:t>Anti-virus</a:t>
              </a:r>
            </a:p>
            <a:p>
              <a:pPr marL="111125" lvl="1" indent="-111125">
                <a:spcAft>
                  <a:spcPts val="300"/>
                </a:spcAft>
                <a:buClr>
                  <a:schemeClr val="accent1"/>
                </a:buClr>
                <a:buSzPct val="75000"/>
                <a:buFontTx/>
                <a:buBlip>
                  <a:blip r:embed="rId3"/>
                </a:buBlip>
                <a:defRPr/>
              </a:pPr>
              <a:r>
                <a:rPr lang="en-US" sz="1200" kern="0" dirty="0">
                  <a:latin typeface="+mn-lt"/>
                  <a:cs typeface="+mn-cs"/>
                </a:rPr>
                <a:t>Intrusion Prevention</a:t>
              </a:r>
            </a:p>
            <a:p>
              <a:pPr marL="111125" lvl="1" indent="-111125">
                <a:spcAft>
                  <a:spcPts val="300"/>
                </a:spcAft>
                <a:buClr>
                  <a:schemeClr val="accent1"/>
                </a:buClr>
                <a:buSzPct val="75000"/>
                <a:buFontTx/>
                <a:buBlip>
                  <a:blip r:embed="rId3"/>
                </a:buBlip>
                <a:defRPr/>
              </a:pPr>
              <a:r>
                <a:rPr lang="en-US" sz="1200" kern="0" dirty="0">
                  <a:latin typeface="+mn-lt"/>
                  <a:cs typeface="+mn-cs"/>
                </a:rPr>
                <a:t>Intrusion Detection</a:t>
              </a:r>
            </a:p>
          </p:txBody>
        </p:sp>
      </p:grpSp>
      <p:sp>
        <p:nvSpPr>
          <p:cNvPr id="23566" name="Rectangle 9"/>
          <p:cNvSpPr>
            <a:spLocks noChangeAspect="1" noChangeArrowheads="1"/>
          </p:cNvSpPr>
          <p:nvPr/>
        </p:nvSpPr>
        <p:spPr bwMode="auto">
          <a:xfrm>
            <a:off x="5146675" y="2405063"/>
            <a:ext cx="1095375" cy="1095375"/>
          </a:xfrm>
          <a:prstGeom prst="rect">
            <a:avLst/>
          </a:prstGeom>
          <a:noFill/>
          <a:ln w="19050" algn="ctr">
            <a:noFill/>
            <a:round/>
            <a:headEnd/>
            <a:tailEnd/>
          </a:ln>
        </p:spPr>
        <p:txBody>
          <a:bodyPr wrap="none" anchor="ctr"/>
          <a:lstStyle/>
          <a:p>
            <a:pPr algn="ctr"/>
            <a:r>
              <a:rPr lang="en-US">
                <a:solidFill>
                  <a:schemeClr val="bg1"/>
                </a:solidFill>
              </a:rPr>
              <a:t>Security</a:t>
            </a:r>
          </a:p>
        </p:txBody>
      </p:sp>
      <p:sp>
        <p:nvSpPr>
          <p:cNvPr id="23567" name="Freeform 6"/>
          <p:cNvSpPr>
            <a:spLocks/>
          </p:cNvSpPr>
          <p:nvPr/>
        </p:nvSpPr>
        <p:spPr bwMode="auto">
          <a:xfrm>
            <a:off x="3208338" y="2443163"/>
            <a:ext cx="1535112" cy="1087437"/>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grpSp>
        <p:nvGrpSpPr>
          <p:cNvPr id="7" name="Group 83"/>
          <p:cNvGrpSpPr>
            <a:grpSpLocks/>
          </p:cNvGrpSpPr>
          <p:nvPr/>
        </p:nvGrpSpPr>
        <p:grpSpPr bwMode="auto">
          <a:xfrm>
            <a:off x="3200400" y="1266825"/>
            <a:ext cx="1550988" cy="1393825"/>
            <a:chOff x="5076031" y="1519238"/>
            <a:chExt cx="922714" cy="1161822"/>
          </a:xfrm>
        </p:grpSpPr>
        <p:sp>
          <p:nvSpPr>
            <p:cNvPr id="23581" name="Freeform 22"/>
            <p:cNvSpPr>
              <a:spLocks/>
            </p:cNvSpPr>
            <p:nvPr/>
          </p:nvSpPr>
          <p:spPr bwMode="auto">
            <a:xfrm>
              <a:off x="5084758" y="1522412"/>
              <a:ext cx="913987"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46" name="Rectangle 9"/>
            <p:cNvSpPr>
              <a:spLocks noChangeArrowheads="1"/>
            </p:cNvSpPr>
            <p:nvPr/>
          </p:nvSpPr>
          <p:spPr bwMode="auto">
            <a:xfrm>
              <a:off x="5076031" y="1519238"/>
              <a:ext cx="912325" cy="913049"/>
            </a:xfrm>
            <a:prstGeom prst="rect">
              <a:avLst/>
            </a:prstGeom>
            <a:noFill/>
            <a:ln w="19050" algn="ctr">
              <a:noFill/>
              <a:round/>
              <a:headEnd/>
              <a:tailEnd/>
            </a:ln>
          </p:spPr>
          <p:txBody>
            <a:bodyPr wrap="none"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Clustering</a:t>
              </a:r>
            </a:p>
            <a:p>
              <a:pPr marL="111125" lvl="1" indent="-111125">
                <a:spcAft>
                  <a:spcPts val="300"/>
                </a:spcAft>
                <a:buClr>
                  <a:schemeClr val="accent1"/>
                </a:buClr>
                <a:buSzPct val="75000"/>
                <a:buFontTx/>
                <a:buBlip>
                  <a:blip r:embed="rId3"/>
                </a:buBlip>
                <a:defRPr/>
              </a:pPr>
              <a:r>
                <a:rPr lang="en-US" sz="1200" kern="0" dirty="0">
                  <a:latin typeface="+mn-lt"/>
                  <a:cs typeface="+mn-cs"/>
                </a:rPr>
                <a:t>Data Protection</a:t>
              </a:r>
            </a:p>
          </p:txBody>
        </p:sp>
      </p:grpSp>
      <p:sp>
        <p:nvSpPr>
          <p:cNvPr id="23569" name="Rectangle 9"/>
          <p:cNvSpPr>
            <a:spLocks noChangeAspect="1" noChangeArrowheads="1"/>
          </p:cNvSpPr>
          <p:nvPr/>
        </p:nvSpPr>
        <p:spPr bwMode="auto">
          <a:xfrm>
            <a:off x="3427413" y="2427288"/>
            <a:ext cx="1095375" cy="1095375"/>
          </a:xfrm>
          <a:prstGeom prst="rect">
            <a:avLst/>
          </a:prstGeom>
          <a:noFill/>
          <a:ln w="19050" algn="ctr">
            <a:noFill/>
            <a:round/>
            <a:headEnd/>
            <a:tailEnd/>
          </a:ln>
        </p:spPr>
        <p:txBody>
          <a:bodyPr wrap="none" anchor="ctr"/>
          <a:lstStyle/>
          <a:p>
            <a:pPr algn="ctr"/>
            <a:r>
              <a:rPr lang="en-US">
                <a:solidFill>
                  <a:schemeClr val="bg1"/>
                </a:solidFill>
              </a:rPr>
              <a:t>Availability</a:t>
            </a:r>
          </a:p>
        </p:txBody>
      </p:sp>
      <p:sp>
        <p:nvSpPr>
          <p:cNvPr id="23570" name="Rectangle 9"/>
          <p:cNvSpPr>
            <a:spLocks noChangeAspect="1" noChangeArrowheads="1"/>
          </p:cNvSpPr>
          <p:nvPr/>
        </p:nvSpPr>
        <p:spPr bwMode="auto">
          <a:xfrm>
            <a:off x="6897688" y="3659188"/>
            <a:ext cx="1095375" cy="1095375"/>
          </a:xfrm>
          <a:prstGeom prst="rect">
            <a:avLst/>
          </a:prstGeom>
          <a:noFill/>
          <a:ln w="19050" algn="ctr">
            <a:noFill/>
            <a:round/>
            <a:headEnd/>
            <a:tailEnd/>
          </a:ln>
        </p:spPr>
        <p:txBody>
          <a:bodyPr wrap="none" anchor="ctr"/>
          <a:lstStyle/>
          <a:p>
            <a:pPr algn="ctr"/>
            <a:r>
              <a:rPr lang="en-US">
                <a:solidFill>
                  <a:schemeClr val="bg1"/>
                </a:solidFill>
              </a:rPr>
              <a:t>vNetwork</a:t>
            </a:r>
          </a:p>
        </p:txBody>
      </p:sp>
      <p:sp>
        <p:nvSpPr>
          <p:cNvPr id="23571" name="Freeform 6"/>
          <p:cNvSpPr>
            <a:spLocks/>
          </p:cNvSpPr>
          <p:nvPr/>
        </p:nvSpPr>
        <p:spPr bwMode="auto">
          <a:xfrm rot="10800000">
            <a:off x="4926013" y="3729038"/>
            <a:ext cx="1536700" cy="10890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grpSp>
        <p:nvGrpSpPr>
          <p:cNvPr id="8" name="Group 82"/>
          <p:cNvGrpSpPr>
            <a:grpSpLocks/>
          </p:cNvGrpSpPr>
          <p:nvPr/>
        </p:nvGrpSpPr>
        <p:grpSpPr bwMode="auto">
          <a:xfrm>
            <a:off x="4926013" y="4565650"/>
            <a:ext cx="1536700" cy="1390650"/>
            <a:chOff x="5076031" y="4501833"/>
            <a:chExt cx="913988" cy="1158648"/>
          </a:xfrm>
        </p:grpSpPr>
        <p:sp>
          <p:nvSpPr>
            <p:cNvPr id="23579" name="Freeform 22"/>
            <p:cNvSpPr>
              <a:spLocks/>
            </p:cNvSpPr>
            <p:nvPr/>
          </p:nvSpPr>
          <p:spPr bwMode="auto">
            <a:xfrm rot="10800000">
              <a:off x="5076031" y="4501833"/>
              <a:ext cx="913988"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52" name="Rectangle 9"/>
            <p:cNvSpPr>
              <a:spLocks noChangeArrowheads="1"/>
            </p:cNvSpPr>
            <p:nvPr/>
          </p:nvSpPr>
          <p:spPr bwMode="auto">
            <a:xfrm>
              <a:off x="5076031" y="4738589"/>
              <a:ext cx="912100" cy="912634"/>
            </a:xfrm>
            <a:prstGeom prst="rect">
              <a:avLst/>
            </a:prstGeom>
            <a:noFill/>
            <a:ln w="19050" algn="ctr">
              <a:noFill/>
              <a:round/>
              <a:headEnd/>
              <a:tailEnd/>
            </a:ln>
          </p:spPr>
          <p:txBody>
            <a:bodyPr wrap="none"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Storage</a:t>
              </a:r>
              <a:br>
                <a:rPr lang="en-US" sz="1200" kern="0" dirty="0">
                  <a:latin typeface="+mn-lt"/>
                  <a:cs typeface="+mn-cs"/>
                </a:rPr>
              </a:br>
              <a:r>
                <a:rPr lang="en-US" sz="1200" kern="0" dirty="0">
                  <a:latin typeface="+mn-lt"/>
                  <a:cs typeface="+mn-cs"/>
                </a:rPr>
                <a:t>Management </a:t>
              </a:r>
              <a:br>
                <a:rPr lang="en-US" sz="1200" kern="0" dirty="0">
                  <a:latin typeface="+mn-lt"/>
                  <a:cs typeface="+mn-cs"/>
                </a:rPr>
              </a:br>
              <a:r>
                <a:rPr lang="en-US" sz="1200" kern="0" dirty="0">
                  <a:latin typeface="+mn-lt"/>
                  <a:cs typeface="+mn-cs"/>
                </a:rPr>
                <a:t>&amp; Replication</a:t>
              </a:r>
            </a:p>
            <a:p>
              <a:pPr marL="111125" lvl="1" indent="-111125">
                <a:spcAft>
                  <a:spcPts val="300"/>
                </a:spcAft>
                <a:buClr>
                  <a:schemeClr val="accent1"/>
                </a:buClr>
                <a:buSzPct val="75000"/>
                <a:buFontTx/>
                <a:buBlip>
                  <a:blip r:embed="rId3"/>
                </a:buBlip>
                <a:defRPr/>
              </a:pPr>
              <a:r>
                <a:rPr lang="en-US" sz="1200" kern="0" dirty="0">
                  <a:latin typeface="+mn-lt"/>
                  <a:cs typeface="+mn-cs"/>
                </a:rPr>
                <a:t>Storage Virtual </a:t>
              </a:r>
              <a:br>
                <a:rPr lang="en-US" sz="1200" kern="0" dirty="0">
                  <a:latin typeface="+mn-lt"/>
                  <a:cs typeface="+mn-cs"/>
                </a:rPr>
              </a:br>
              <a:r>
                <a:rPr lang="en-US" sz="1200" kern="0" dirty="0">
                  <a:latin typeface="+mn-lt"/>
                  <a:cs typeface="+mn-cs"/>
                </a:rPr>
                <a:t>Appliances</a:t>
              </a:r>
            </a:p>
          </p:txBody>
        </p:sp>
      </p:grpSp>
      <p:sp>
        <p:nvSpPr>
          <p:cNvPr id="23573" name="Rectangle 9"/>
          <p:cNvSpPr>
            <a:spLocks noChangeAspect="1" noChangeArrowheads="1"/>
          </p:cNvSpPr>
          <p:nvPr/>
        </p:nvSpPr>
        <p:spPr bwMode="auto">
          <a:xfrm>
            <a:off x="5146675" y="3635375"/>
            <a:ext cx="1095375" cy="1095375"/>
          </a:xfrm>
          <a:prstGeom prst="rect">
            <a:avLst/>
          </a:prstGeom>
          <a:noFill/>
          <a:ln w="19050" algn="ctr">
            <a:noFill/>
            <a:round/>
            <a:headEnd/>
            <a:tailEnd/>
          </a:ln>
        </p:spPr>
        <p:txBody>
          <a:bodyPr wrap="none" anchor="ctr"/>
          <a:lstStyle/>
          <a:p>
            <a:pPr algn="ctr"/>
            <a:r>
              <a:rPr lang="en-US">
                <a:solidFill>
                  <a:schemeClr val="bg1"/>
                </a:solidFill>
              </a:rPr>
              <a:t>vStorage</a:t>
            </a:r>
          </a:p>
        </p:txBody>
      </p:sp>
      <p:sp>
        <p:nvSpPr>
          <p:cNvPr id="23574" name="Freeform 6"/>
          <p:cNvSpPr>
            <a:spLocks/>
          </p:cNvSpPr>
          <p:nvPr/>
        </p:nvSpPr>
        <p:spPr bwMode="auto">
          <a:xfrm rot="10800000">
            <a:off x="3208338" y="3729038"/>
            <a:ext cx="1535112" cy="10890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grpSp>
        <p:nvGrpSpPr>
          <p:cNvPr id="9" name="Group 82"/>
          <p:cNvGrpSpPr>
            <a:grpSpLocks/>
          </p:cNvGrpSpPr>
          <p:nvPr/>
        </p:nvGrpSpPr>
        <p:grpSpPr bwMode="auto">
          <a:xfrm>
            <a:off x="3208338" y="4565650"/>
            <a:ext cx="1535112" cy="1390650"/>
            <a:chOff x="5034332" y="4501833"/>
            <a:chExt cx="955687" cy="1158648"/>
          </a:xfrm>
        </p:grpSpPr>
        <p:sp>
          <p:nvSpPr>
            <p:cNvPr id="23577" name="Freeform 22"/>
            <p:cNvSpPr>
              <a:spLocks/>
            </p:cNvSpPr>
            <p:nvPr/>
          </p:nvSpPr>
          <p:spPr bwMode="auto">
            <a:xfrm rot="10800000">
              <a:off x="5034332" y="4501833"/>
              <a:ext cx="955687" cy="1158648"/>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endParaRPr lang="en-US" sz="1400" b="1">
                <a:solidFill>
                  <a:schemeClr val="bg1"/>
                </a:solidFill>
              </a:endParaRPr>
            </a:p>
          </p:txBody>
        </p:sp>
        <p:sp>
          <p:nvSpPr>
            <p:cNvPr id="57" name="Rectangle 9"/>
            <p:cNvSpPr>
              <a:spLocks noChangeArrowheads="1"/>
            </p:cNvSpPr>
            <p:nvPr/>
          </p:nvSpPr>
          <p:spPr bwMode="auto">
            <a:xfrm>
              <a:off x="5034332" y="4738589"/>
              <a:ext cx="912202" cy="912634"/>
            </a:xfrm>
            <a:prstGeom prst="rect">
              <a:avLst/>
            </a:prstGeom>
            <a:noFill/>
            <a:ln w="19050" algn="ctr">
              <a:noFill/>
              <a:round/>
              <a:headEnd/>
              <a:tailEnd/>
            </a:ln>
          </p:spPr>
          <p:txBody>
            <a:bodyPr anchor="ctr"/>
            <a:lstStyle/>
            <a:p>
              <a:pPr marL="111125" lvl="1" indent="-111125">
                <a:spcAft>
                  <a:spcPts val="300"/>
                </a:spcAft>
                <a:buClr>
                  <a:schemeClr val="accent1"/>
                </a:buClr>
                <a:buSzPct val="75000"/>
                <a:buFontTx/>
                <a:buBlip>
                  <a:blip r:embed="rId3"/>
                </a:buBlip>
                <a:defRPr/>
              </a:pPr>
              <a:r>
                <a:rPr lang="en-US" sz="1200" kern="0" dirty="0">
                  <a:latin typeface="+mn-lt"/>
                  <a:cs typeface="+mn-cs"/>
                </a:rPr>
                <a:t>Hardware Assist</a:t>
              </a:r>
            </a:p>
            <a:p>
              <a:pPr marL="111125" lvl="1" indent="-111125">
                <a:spcAft>
                  <a:spcPts val="300"/>
                </a:spcAft>
                <a:buClr>
                  <a:schemeClr val="accent1"/>
                </a:buClr>
                <a:buSzPct val="75000"/>
                <a:buFontTx/>
                <a:buBlip>
                  <a:blip r:embed="rId3"/>
                </a:buBlip>
                <a:defRPr/>
              </a:pPr>
              <a:r>
                <a:rPr lang="en-US" sz="1200" kern="0" dirty="0">
                  <a:latin typeface="+mn-lt"/>
                  <a:cs typeface="+mn-cs"/>
                </a:rPr>
                <a:t>Enhanced Live </a:t>
              </a:r>
              <a:br>
                <a:rPr lang="en-US" sz="1200" kern="0" dirty="0">
                  <a:latin typeface="+mn-lt"/>
                  <a:cs typeface="+mn-cs"/>
                </a:rPr>
              </a:br>
              <a:r>
                <a:rPr lang="en-US" sz="1200" kern="0" dirty="0">
                  <a:latin typeface="+mn-lt"/>
                  <a:cs typeface="+mn-cs"/>
                </a:rPr>
                <a:t>Migration Compatibility</a:t>
              </a:r>
            </a:p>
          </p:txBody>
        </p:sp>
      </p:grpSp>
      <p:sp>
        <p:nvSpPr>
          <p:cNvPr id="23576" name="Rectangle 9"/>
          <p:cNvSpPr>
            <a:spLocks noChangeAspect="1" noChangeArrowheads="1"/>
          </p:cNvSpPr>
          <p:nvPr/>
        </p:nvSpPr>
        <p:spPr bwMode="auto">
          <a:xfrm>
            <a:off x="3427413" y="3635375"/>
            <a:ext cx="1095375" cy="1095375"/>
          </a:xfrm>
          <a:prstGeom prst="rect">
            <a:avLst/>
          </a:prstGeom>
          <a:noFill/>
          <a:ln w="19050" algn="ctr">
            <a:noFill/>
            <a:round/>
            <a:headEnd/>
            <a:tailEnd/>
          </a:ln>
        </p:spPr>
        <p:txBody>
          <a:bodyPr wrap="none" anchor="ctr"/>
          <a:lstStyle/>
          <a:p>
            <a:pPr algn="ctr"/>
            <a:r>
              <a:rPr lang="en-US">
                <a:solidFill>
                  <a:schemeClr val="bg1"/>
                </a:solidFill>
              </a:rPr>
              <a:t>vCompute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reeform 6"/>
          <p:cNvSpPr>
            <a:spLocks/>
          </p:cNvSpPr>
          <p:nvPr/>
        </p:nvSpPr>
        <p:spPr bwMode="auto">
          <a:xfrm>
            <a:off x="5510213" y="1970088"/>
            <a:ext cx="1617662"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vNetwork</a:t>
            </a:r>
          </a:p>
        </p:txBody>
      </p:sp>
      <p:sp>
        <p:nvSpPr>
          <p:cNvPr id="26658" name="Freeform 22"/>
          <p:cNvSpPr>
            <a:spLocks/>
          </p:cNvSpPr>
          <p:nvPr/>
        </p:nvSpPr>
        <p:spPr bwMode="auto">
          <a:xfrm>
            <a:off x="5502275" y="1098550"/>
            <a:ext cx="1617663"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spcAft>
                <a:spcPts val="300"/>
              </a:spcAft>
              <a:buClr>
                <a:schemeClr val="accent1"/>
              </a:buClr>
              <a:buSzPct val="75000"/>
              <a:buFontTx/>
              <a:buBlip>
                <a:blip r:embed="rId3"/>
              </a:buBlip>
              <a:defRPr/>
            </a:pPr>
            <a:r>
              <a:rPr lang="en-US" sz="1100" kern="0" dirty="0"/>
              <a:t>Network Management</a:t>
            </a:r>
          </a:p>
        </p:txBody>
      </p:sp>
      <p:sp>
        <p:nvSpPr>
          <p:cNvPr id="28676" name="Freeform 6"/>
          <p:cNvSpPr>
            <a:spLocks/>
          </p:cNvSpPr>
          <p:nvPr/>
        </p:nvSpPr>
        <p:spPr bwMode="auto">
          <a:xfrm>
            <a:off x="3619500" y="1970088"/>
            <a:ext cx="1619250"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vStorage</a:t>
            </a:r>
          </a:p>
        </p:txBody>
      </p:sp>
      <p:sp>
        <p:nvSpPr>
          <p:cNvPr id="26656" name="Freeform 22"/>
          <p:cNvSpPr>
            <a:spLocks/>
          </p:cNvSpPr>
          <p:nvPr/>
        </p:nvSpPr>
        <p:spPr bwMode="auto">
          <a:xfrm>
            <a:off x="1693863" y="1098550"/>
            <a:ext cx="1617662"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spcAft>
                <a:spcPts val="300"/>
              </a:spcAft>
              <a:buClr>
                <a:srgbClr val="E96B12"/>
              </a:buClr>
              <a:buSzPct val="75000"/>
              <a:buFontTx/>
              <a:buBlip>
                <a:blip r:embed="rId3"/>
              </a:buBlip>
              <a:defRPr/>
            </a:pPr>
            <a:r>
              <a:rPr lang="en-US" sz="1100" kern="0" dirty="0">
                <a:solidFill>
                  <a:srgbClr val="000000"/>
                </a:solidFill>
                <a:latin typeface="Arial"/>
                <a:cs typeface="Arial"/>
              </a:rPr>
              <a:t>Hardware assist</a:t>
            </a:r>
          </a:p>
          <a:p>
            <a:pPr marL="111125" lvl="1" indent="-111125">
              <a:spcAft>
                <a:spcPts val="300"/>
              </a:spcAft>
              <a:buClr>
                <a:srgbClr val="E96B12"/>
              </a:buClr>
              <a:buSzPct val="75000"/>
              <a:buFontTx/>
              <a:buBlip>
                <a:blip r:embed="rId3"/>
              </a:buBlip>
              <a:defRPr/>
            </a:pPr>
            <a:r>
              <a:rPr lang="en-US" sz="1100" kern="0" dirty="0">
                <a:solidFill>
                  <a:srgbClr val="000000"/>
                </a:solidFill>
                <a:latin typeface="Arial"/>
                <a:cs typeface="Arial"/>
              </a:rPr>
              <a:t>Extended Live </a:t>
            </a:r>
            <a:br>
              <a:rPr lang="en-US" sz="1100" kern="0" dirty="0">
                <a:solidFill>
                  <a:srgbClr val="000000"/>
                </a:solidFill>
                <a:latin typeface="Arial"/>
                <a:cs typeface="Arial"/>
              </a:rPr>
            </a:br>
            <a:r>
              <a:rPr lang="en-US" sz="1100" kern="0" dirty="0">
                <a:solidFill>
                  <a:srgbClr val="000000"/>
                </a:solidFill>
                <a:latin typeface="Arial"/>
                <a:cs typeface="Arial"/>
              </a:rPr>
              <a:t>Migration Compatibility</a:t>
            </a:r>
          </a:p>
        </p:txBody>
      </p:sp>
      <p:sp>
        <p:nvSpPr>
          <p:cNvPr id="28678" name="Freeform 6"/>
          <p:cNvSpPr>
            <a:spLocks/>
          </p:cNvSpPr>
          <p:nvPr/>
        </p:nvSpPr>
        <p:spPr bwMode="auto">
          <a:xfrm>
            <a:off x="1693863" y="1970088"/>
            <a:ext cx="1617662"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vCompute</a:t>
            </a:r>
          </a:p>
        </p:txBody>
      </p:sp>
      <p:sp>
        <p:nvSpPr>
          <p:cNvPr id="25607" name="Rectangle 53"/>
          <p:cNvSpPr>
            <a:spLocks noChangeArrowheads="1"/>
          </p:cNvSpPr>
          <p:nvPr/>
        </p:nvSpPr>
        <p:spPr bwMode="auto">
          <a:xfrm>
            <a:off x="1693863" y="3035300"/>
            <a:ext cx="1617662" cy="1012825"/>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25608" name="Rectangle 54"/>
          <p:cNvSpPr>
            <a:spLocks noChangeArrowheads="1"/>
          </p:cNvSpPr>
          <p:nvPr/>
        </p:nvSpPr>
        <p:spPr bwMode="auto">
          <a:xfrm>
            <a:off x="3603625" y="3035300"/>
            <a:ext cx="1619250" cy="1012825"/>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25609" name="Rectangle 55"/>
          <p:cNvSpPr>
            <a:spLocks noChangeArrowheads="1"/>
          </p:cNvSpPr>
          <p:nvPr/>
        </p:nvSpPr>
        <p:spPr bwMode="auto">
          <a:xfrm>
            <a:off x="5502275" y="3035300"/>
            <a:ext cx="1617663" cy="1012825"/>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28682" name="Rectangle 63"/>
          <p:cNvSpPr>
            <a:spLocks noChangeArrowheads="1"/>
          </p:cNvSpPr>
          <p:nvPr/>
        </p:nvSpPr>
        <p:spPr bwMode="auto">
          <a:xfrm>
            <a:off x="1693863" y="4054475"/>
            <a:ext cx="1617662"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sp>
        <p:nvSpPr>
          <p:cNvPr id="28683" name="Rectangle 64"/>
          <p:cNvSpPr>
            <a:spLocks noChangeArrowheads="1"/>
          </p:cNvSpPr>
          <p:nvPr/>
        </p:nvSpPr>
        <p:spPr bwMode="auto">
          <a:xfrm>
            <a:off x="3619500" y="4054475"/>
            <a:ext cx="1619250"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sp>
        <p:nvSpPr>
          <p:cNvPr id="28684" name="Rectangle 65"/>
          <p:cNvSpPr>
            <a:spLocks noChangeArrowheads="1"/>
          </p:cNvSpPr>
          <p:nvPr/>
        </p:nvSpPr>
        <p:spPr bwMode="auto">
          <a:xfrm>
            <a:off x="5502275" y="4054475"/>
            <a:ext cx="1617663"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sp>
        <p:nvSpPr>
          <p:cNvPr id="28685" name="Rectangle 44"/>
          <p:cNvSpPr>
            <a:spLocks noGrp="1" noChangeArrowheads="1"/>
          </p:cNvSpPr>
          <p:nvPr>
            <p:ph type="title" idx="4294967295"/>
          </p:nvPr>
        </p:nvSpPr>
        <p:spPr>
          <a:xfrm>
            <a:off x="498475" y="593725"/>
            <a:ext cx="8191500" cy="354013"/>
          </a:xfrm>
        </p:spPr>
        <p:txBody>
          <a:bodyPr/>
          <a:lstStyle/>
          <a:p>
            <a:pPr eaLnBrk="1" hangingPunct="1"/>
            <a:r>
              <a:rPr lang="en-US" sz="2000" dirty="0" smtClean="0"/>
              <a:t>Infrastructure Services – Abstraction and Aggregation </a:t>
            </a:r>
          </a:p>
        </p:txBody>
      </p:sp>
      <p:cxnSp>
        <p:nvCxnSpPr>
          <p:cNvPr id="28686" name="Straight Connector 58"/>
          <p:cNvCxnSpPr>
            <a:cxnSpLocks noChangeShapeType="1"/>
          </p:cNvCxnSpPr>
          <p:nvPr/>
        </p:nvCxnSpPr>
        <p:spPr bwMode="auto">
          <a:xfrm rot="10800000" flipH="1">
            <a:off x="1041400" y="4021138"/>
            <a:ext cx="7294563" cy="1587"/>
          </a:xfrm>
          <a:prstGeom prst="line">
            <a:avLst/>
          </a:prstGeom>
          <a:noFill/>
          <a:ln w="25400" algn="ctr">
            <a:solidFill>
              <a:srgbClr val="1B3E70"/>
            </a:solidFill>
            <a:round/>
            <a:headEnd/>
            <a:tailEnd/>
          </a:ln>
        </p:spPr>
      </p:cxnSp>
      <p:grpSp>
        <p:nvGrpSpPr>
          <p:cNvPr id="28687" name="Group 10"/>
          <p:cNvGrpSpPr>
            <a:grpSpLocks/>
          </p:cNvGrpSpPr>
          <p:nvPr/>
        </p:nvGrpSpPr>
        <p:grpSpPr bwMode="auto">
          <a:xfrm>
            <a:off x="293688" y="5053013"/>
            <a:ext cx="8556625" cy="954087"/>
            <a:chOff x="277" y="2348"/>
            <a:chExt cx="5793" cy="926"/>
          </a:xfrm>
        </p:grpSpPr>
        <p:sp>
          <p:nvSpPr>
            <p:cNvPr id="72" name="Rectangle 61"/>
            <p:cNvSpPr>
              <a:spLocks noChangeArrowheads="1"/>
            </p:cNvSpPr>
            <p:nvPr/>
          </p:nvSpPr>
          <p:spPr bwMode="auto">
            <a:xfrm>
              <a:off x="277" y="2348"/>
              <a:ext cx="5793" cy="864"/>
            </a:xfrm>
            <a:prstGeom prst="rect">
              <a:avLst/>
            </a:prstGeom>
            <a:gradFill>
              <a:gsLst>
                <a:gs pos="0">
                  <a:schemeClr val="bg1"/>
                </a:gs>
                <a:gs pos="30000">
                  <a:srgbClr val="1B3E70"/>
                </a:gs>
                <a:gs pos="80000">
                  <a:srgbClr val="1B3E70"/>
                </a:gs>
                <a:gs pos="100000">
                  <a:schemeClr val="bg1"/>
                </a:gs>
              </a:gsLst>
              <a:lin ang="10800000" scaled="0"/>
            </a:gradFill>
            <a:ln w="22225">
              <a:noFill/>
              <a:miter lim="800000"/>
              <a:headEnd/>
              <a:tailEnd/>
            </a:ln>
          </p:spPr>
          <p:txBody>
            <a:bodyPr wrap="none" anchor="ctr"/>
            <a:lstStyle/>
            <a:p>
              <a:pPr>
                <a:defRPr/>
              </a:pPr>
              <a:endParaRPr lang="de-DE" sz="1100">
                <a:solidFill>
                  <a:srgbClr val="000000"/>
                </a:solidFill>
                <a:latin typeface="Arial" charset="0"/>
                <a:cs typeface="Arial" charset="0"/>
              </a:endParaRPr>
            </a:p>
          </p:txBody>
        </p:sp>
        <p:sp>
          <p:nvSpPr>
            <p:cNvPr id="28698" name="Text Box 62"/>
            <p:cNvSpPr txBox="1">
              <a:spLocks noChangeArrowheads="1"/>
            </p:cNvSpPr>
            <p:nvPr/>
          </p:nvSpPr>
          <p:spPr bwMode="auto">
            <a:xfrm>
              <a:off x="286" y="2377"/>
              <a:ext cx="5774" cy="897"/>
            </a:xfrm>
            <a:prstGeom prst="rect">
              <a:avLst/>
            </a:prstGeom>
            <a:noFill/>
            <a:ln w="9525">
              <a:noFill/>
              <a:miter lim="800000"/>
              <a:headEnd/>
              <a:tailEnd/>
            </a:ln>
          </p:spPr>
          <p:txBody>
            <a:bodyPr anchor="ctr" anchorCtr="1">
              <a:spAutoFit/>
            </a:bodyPr>
            <a:lstStyle/>
            <a:p>
              <a:pPr algn="ctr"/>
              <a:r>
                <a:rPr lang="en-US" sz="1800" b="1">
                  <a:solidFill>
                    <a:srgbClr val="FFFFFF"/>
                  </a:solidFill>
                </a:rPr>
                <a:t>Highest consolidation ratios in the industry</a:t>
              </a:r>
            </a:p>
            <a:p>
              <a:pPr algn="ctr"/>
              <a:r>
                <a:rPr lang="en-US" sz="1800" b="1">
                  <a:solidFill>
                    <a:srgbClr val="FFFFFF"/>
                  </a:solidFill>
                </a:rPr>
                <a:t>Most efficient use of hardware resources</a:t>
              </a:r>
            </a:p>
            <a:p>
              <a:pPr algn="ctr"/>
              <a:r>
                <a:rPr lang="en-US" sz="1800" b="1">
                  <a:solidFill>
                    <a:srgbClr val="FFFFFF"/>
                  </a:solidFill>
                </a:rPr>
                <a:t>Low operational overhead</a:t>
              </a:r>
            </a:p>
          </p:txBody>
        </p:sp>
      </p:grpSp>
      <p:sp>
        <p:nvSpPr>
          <p:cNvPr id="74" name="Rectangle 42"/>
          <p:cNvSpPr>
            <a:spLocks noChangeArrowheads="1"/>
          </p:cNvSpPr>
          <p:nvPr/>
        </p:nvSpPr>
        <p:spPr bwMode="auto">
          <a:xfrm>
            <a:off x="1689100" y="3043238"/>
            <a:ext cx="1651000" cy="795602"/>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Storage/network optimizations</a:t>
            </a:r>
          </a:p>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Power </a:t>
            </a:r>
            <a:r>
              <a:rPr lang="en-US" sz="1200" dirty="0" smtClean="0">
                <a:latin typeface="+mn-lt"/>
                <a:cs typeface="+mn-cs"/>
              </a:rPr>
              <a:t>Management</a:t>
            </a:r>
            <a:endParaRPr lang="en-US" sz="1200" dirty="0">
              <a:latin typeface="+mn-lt"/>
              <a:cs typeface="+mn-cs"/>
            </a:endParaRPr>
          </a:p>
        </p:txBody>
      </p:sp>
      <p:sp>
        <p:nvSpPr>
          <p:cNvPr id="75" name="Rectangle 42"/>
          <p:cNvSpPr>
            <a:spLocks noChangeArrowheads="1"/>
          </p:cNvSpPr>
          <p:nvPr/>
        </p:nvSpPr>
        <p:spPr bwMode="auto">
          <a:xfrm>
            <a:off x="1689100" y="4038600"/>
            <a:ext cx="1651000" cy="63023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CPU/Memory optimization</a:t>
            </a:r>
          </a:p>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DRS</a:t>
            </a:r>
          </a:p>
        </p:txBody>
      </p:sp>
      <p:sp>
        <p:nvSpPr>
          <p:cNvPr id="76" name="Rectangle 42"/>
          <p:cNvSpPr>
            <a:spLocks noChangeArrowheads="1"/>
          </p:cNvSpPr>
          <p:nvPr/>
        </p:nvSpPr>
        <p:spPr bwMode="auto">
          <a:xfrm>
            <a:off x="3608388" y="3043238"/>
            <a:ext cx="1641475" cy="833437"/>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vStorage Thin Provisioning</a:t>
            </a:r>
          </a:p>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Volume Grow</a:t>
            </a:r>
          </a:p>
          <a:p>
            <a:pPr marL="166688" indent="-166688">
              <a:lnSpc>
                <a:spcPct val="90000"/>
              </a:lnSpc>
              <a:spcAft>
                <a:spcPts val="300"/>
              </a:spcAft>
              <a:buClr>
                <a:schemeClr val="accent1"/>
              </a:buClr>
              <a:buSzPct val="75000"/>
              <a:defRPr/>
            </a:pPr>
            <a:endParaRPr lang="en-US" sz="1200" dirty="0">
              <a:latin typeface="+mn-lt"/>
              <a:cs typeface="+mn-cs"/>
            </a:endParaRPr>
          </a:p>
        </p:txBody>
      </p:sp>
      <p:sp>
        <p:nvSpPr>
          <p:cNvPr id="77" name="Rectangle 42"/>
          <p:cNvSpPr>
            <a:spLocks noChangeArrowheads="1"/>
          </p:cNvSpPr>
          <p:nvPr/>
        </p:nvSpPr>
        <p:spPr bwMode="auto">
          <a:xfrm>
            <a:off x="3613150" y="4038600"/>
            <a:ext cx="1652588" cy="258763"/>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vStorage VMFS</a:t>
            </a:r>
          </a:p>
        </p:txBody>
      </p:sp>
      <p:sp>
        <p:nvSpPr>
          <p:cNvPr id="78" name="Rectangle 42"/>
          <p:cNvSpPr>
            <a:spLocks noChangeArrowheads="1"/>
          </p:cNvSpPr>
          <p:nvPr/>
        </p:nvSpPr>
        <p:spPr bwMode="auto">
          <a:xfrm>
            <a:off x="5483225" y="3043238"/>
            <a:ext cx="1636713" cy="962025"/>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err="1">
                <a:latin typeface="+mn-lt"/>
                <a:cs typeface="+mn-cs"/>
              </a:rPr>
              <a:t>vNetwork</a:t>
            </a:r>
            <a:r>
              <a:rPr lang="en-US" sz="1200" dirty="0">
                <a:latin typeface="+mn-lt"/>
                <a:cs typeface="+mn-cs"/>
              </a:rPr>
              <a:t> Distributed Switch</a:t>
            </a:r>
          </a:p>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Third party distributed virtual switches</a:t>
            </a:r>
          </a:p>
        </p:txBody>
      </p:sp>
      <p:sp>
        <p:nvSpPr>
          <p:cNvPr id="79" name="Rectangle 42"/>
          <p:cNvSpPr>
            <a:spLocks noChangeArrowheads="1"/>
          </p:cNvSpPr>
          <p:nvPr/>
        </p:nvSpPr>
        <p:spPr bwMode="auto">
          <a:xfrm>
            <a:off x="5483225" y="4038600"/>
            <a:ext cx="1636713" cy="42545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latin typeface="+mn-lt"/>
                <a:cs typeface="+mn-cs"/>
              </a:rPr>
              <a:t>vNetwork Standard Switch</a:t>
            </a:r>
          </a:p>
        </p:txBody>
      </p:sp>
      <p:sp>
        <p:nvSpPr>
          <p:cNvPr id="28694" name="TextBox 36"/>
          <p:cNvSpPr txBox="1">
            <a:spLocks noChangeArrowheads="1"/>
          </p:cNvSpPr>
          <p:nvPr/>
        </p:nvSpPr>
        <p:spPr bwMode="auto">
          <a:xfrm rot="-5400000">
            <a:off x="1072357" y="4387056"/>
            <a:ext cx="877888" cy="244475"/>
          </a:xfrm>
          <a:prstGeom prst="rect">
            <a:avLst/>
          </a:prstGeom>
          <a:noFill/>
          <a:ln w="9525">
            <a:noFill/>
            <a:miter lim="800000"/>
            <a:headEnd/>
            <a:tailEnd/>
          </a:ln>
        </p:spPr>
        <p:txBody>
          <a:bodyPr wrap="none">
            <a:spAutoFit/>
          </a:bodyPr>
          <a:lstStyle/>
          <a:p>
            <a:pPr algn="ctr">
              <a:lnSpc>
                <a:spcPct val="90000"/>
              </a:lnSpc>
            </a:pPr>
            <a:r>
              <a:rPr lang="en-US" sz="1100" b="1">
                <a:solidFill>
                  <a:srgbClr val="262626"/>
                </a:solidFill>
                <a:ea typeface="Arial Unicode MS" pitchFamily="34" charset="-128"/>
                <a:cs typeface="Arial Unicode MS" pitchFamily="34" charset="-128"/>
              </a:rPr>
              <a:t>CURRENT</a:t>
            </a:r>
          </a:p>
        </p:txBody>
      </p:sp>
      <p:sp>
        <p:nvSpPr>
          <p:cNvPr id="28695" name="TextBox 37"/>
          <p:cNvSpPr txBox="1">
            <a:spLocks noChangeArrowheads="1"/>
          </p:cNvSpPr>
          <p:nvPr/>
        </p:nvSpPr>
        <p:spPr bwMode="auto">
          <a:xfrm rot="-5400000">
            <a:off x="1254126" y="3328987"/>
            <a:ext cx="514350" cy="244475"/>
          </a:xfrm>
          <a:prstGeom prst="rect">
            <a:avLst/>
          </a:prstGeom>
          <a:noFill/>
          <a:ln w="9525">
            <a:noFill/>
            <a:miter lim="800000"/>
            <a:headEnd/>
            <a:tailEnd/>
          </a:ln>
        </p:spPr>
        <p:txBody>
          <a:bodyPr wrap="none">
            <a:spAutoFit/>
          </a:bodyPr>
          <a:lstStyle/>
          <a:p>
            <a:pPr algn="ctr">
              <a:lnSpc>
                <a:spcPct val="90000"/>
              </a:lnSpc>
            </a:pPr>
            <a:r>
              <a:rPr lang="en-US" sz="1100" b="1">
                <a:solidFill>
                  <a:srgbClr val="262626"/>
                </a:solidFill>
                <a:ea typeface="Arial Unicode MS" pitchFamily="34" charset="-128"/>
                <a:cs typeface="Arial Unicode MS" pitchFamily="34" charset="-128"/>
              </a:rPr>
              <a:t>NEW</a:t>
            </a:r>
          </a:p>
        </p:txBody>
      </p:sp>
      <p:sp>
        <p:nvSpPr>
          <p:cNvPr id="26652" name="Freeform 22"/>
          <p:cNvSpPr>
            <a:spLocks/>
          </p:cNvSpPr>
          <p:nvPr/>
        </p:nvSpPr>
        <p:spPr bwMode="auto">
          <a:xfrm>
            <a:off x="3619500" y="1098550"/>
            <a:ext cx="1619250"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spcAft>
                <a:spcPts val="300"/>
              </a:spcAft>
              <a:buClr>
                <a:schemeClr val="accent1"/>
              </a:buClr>
              <a:buSzPct val="75000"/>
              <a:buFontTx/>
              <a:buBlip>
                <a:blip r:embed="rId3"/>
              </a:buBlip>
              <a:defRPr/>
            </a:pPr>
            <a:r>
              <a:rPr lang="en-US" sz="1100" kern="0" dirty="0"/>
              <a:t>Storage Management</a:t>
            </a:r>
            <a:br>
              <a:rPr lang="en-US" sz="1100" kern="0" dirty="0"/>
            </a:br>
            <a:r>
              <a:rPr lang="en-US" sz="1100" kern="0" dirty="0"/>
              <a:t>&amp; Replication</a:t>
            </a:r>
          </a:p>
          <a:p>
            <a:pPr marL="111125" lvl="1" indent="-111125">
              <a:spcAft>
                <a:spcPts val="300"/>
              </a:spcAft>
              <a:buClr>
                <a:schemeClr val="accent1"/>
              </a:buClr>
              <a:buSzPct val="75000"/>
              <a:buFontTx/>
              <a:buBlip>
                <a:blip r:embed="rId3"/>
              </a:buBlip>
              <a:defRPr/>
            </a:pPr>
            <a:r>
              <a:rPr lang="en-US" sz="1100" kern="0" dirty="0"/>
              <a:t>Storage Virtual </a:t>
            </a:r>
            <a:br>
              <a:rPr lang="en-US" sz="1100" kern="0" dirty="0"/>
            </a:br>
            <a:r>
              <a:rPr lang="en-US" sz="1100" kern="0" dirty="0"/>
              <a:t>Appliances</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2"/>
          <p:cNvPicPr>
            <a:picLocks noChangeAspect="1" noChangeArrowheads="1"/>
          </p:cNvPicPr>
          <p:nvPr/>
        </p:nvPicPr>
        <p:blipFill>
          <a:blip r:embed="rId3" cstate="print"/>
          <a:srcRect/>
          <a:stretch>
            <a:fillRect/>
          </a:stretch>
        </p:blipFill>
        <p:spPr bwMode="auto">
          <a:xfrm>
            <a:off x="1125538" y="1219200"/>
            <a:ext cx="6877050" cy="4224338"/>
          </a:xfrm>
          <a:prstGeom prst="rect">
            <a:avLst/>
          </a:prstGeom>
          <a:noFill/>
          <a:ln w="9525">
            <a:noFill/>
            <a:miter lim="800000"/>
            <a:headEnd/>
            <a:tailEnd/>
          </a:ln>
        </p:spPr>
      </p:pic>
      <p:pic>
        <p:nvPicPr>
          <p:cNvPr id="30723" name="Picture 62"/>
          <p:cNvPicPr>
            <a:picLocks noChangeAspect="1" noChangeArrowheads="1"/>
          </p:cNvPicPr>
          <p:nvPr/>
        </p:nvPicPr>
        <p:blipFill>
          <a:blip r:embed="rId3" cstate="print"/>
          <a:srcRect r="54433"/>
          <a:stretch>
            <a:fillRect/>
          </a:stretch>
        </p:blipFill>
        <p:spPr bwMode="auto">
          <a:xfrm>
            <a:off x="1133475" y="1185863"/>
            <a:ext cx="3133725" cy="4224337"/>
          </a:xfrm>
          <a:prstGeom prst="rect">
            <a:avLst/>
          </a:prstGeom>
          <a:noFill/>
          <a:ln w="9525">
            <a:noFill/>
            <a:miter lim="800000"/>
            <a:headEnd/>
            <a:tailEnd/>
          </a:ln>
        </p:spPr>
      </p:pic>
      <p:pic>
        <p:nvPicPr>
          <p:cNvPr id="66" name="Picture 62"/>
          <p:cNvPicPr>
            <a:picLocks noChangeAspect="1" noChangeArrowheads="1"/>
          </p:cNvPicPr>
          <p:nvPr/>
        </p:nvPicPr>
        <p:blipFill>
          <a:blip r:embed="rId3" cstate="print"/>
          <a:srcRect r="30194"/>
          <a:stretch>
            <a:fillRect/>
          </a:stretch>
        </p:blipFill>
        <p:spPr bwMode="auto">
          <a:xfrm>
            <a:off x="1173163" y="1219200"/>
            <a:ext cx="4800600" cy="4224338"/>
          </a:xfrm>
          <a:prstGeom prst="rect">
            <a:avLst/>
          </a:prstGeom>
          <a:noFill/>
          <a:ln w="9525">
            <a:noFill/>
            <a:miter lim="800000"/>
            <a:headEnd/>
            <a:tailEnd/>
          </a:ln>
        </p:spPr>
      </p:pic>
      <p:grpSp>
        <p:nvGrpSpPr>
          <p:cNvPr id="30725" name="Group 2"/>
          <p:cNvGrpSpPr>
            <a:grpSpLocks/>
          </p:cNvGrpSpPr>
          <p:nvPr/>
        </p:nvGrpSpPr>
        <p:grpSpPr bwMode="auto">
          <a:xfrm>
            <a:off x="4267200" y="5056188"/>
            <a:ext cx="3709988" cy="387350"/>
            <a:chOff x="2688" y="3570"/>
            <a:chExt cx="2337" cy="244"/>
          </a:xfrm>
        </p:grpSpPr>
        <p:sp>
          <p:nvSpPr>
            <p:cNvPr id="30767" name="AutoShape 4"/>
            <p:cNvSpPr>
              <a:spLocks noChangeArrowheads="1"/>
            </p:cNvSpPr>
            <p:nvPr/>
          </p:nvSpPr>
          <p:spPr bwMode="auto">
            <a:xfrm>
              <a:off x="2688" y="3570"/>
              <a:ext cx="1071" cy="244"/>
            </a:xfrm>
            <a:custGeom>
              <a:avLst/>
              <a:gdLst>
                <a:gd name="T0" fmla="*/ 0 w 922"/>
                <a:gd name="T1" fmla="*/ 0 h 210"/>
                <a:gd name="T2" fmla="*/ 0 w 922"/>
                <a:gd name="T3" fmla="*/ 22016 h 210"/>
                <a:gd name="T4" fmla="*/ 95817 w 922"/>
                <a:gd name="T5" fmla="*/ 22016 h 210"/>
                <a:gd name="T6" fmla="*/ 95817 w 922"/>
                <a:gd name="T7" fmla="*/ 9556 h 210"/>
                <a:gd name="T8" fmla="*/ 0 w 922"/>
                <a:gd name="T9" fmla="*/ 0 h 210"/>
                <a:gd name="T10" fmla="*/ 0 60000 65536"/>
                <a:gd name="T11" fmla="*/ 0 60000 65536"/>
                <a:gd name="T12" fmla="*/ 0 60000 65536"/>
                <a:gd name="T13" fmla="*/ 0 60000 65536"/>
                <a:gd name="T14" fmla="*/ 0 60000 65536"/>
                <a:gd name="T15" fmla="*/ 0 w 922"/>
                <a:gd name="T16" fmla="*/ 0 h 210"/>
                <a:gd name="T17" fmla="*/ 922 w 922"/>
                <a:gd name="T18" fmla="*/ 210 h 210"/>
              </a:gdLst>
              <a:ahLst/>
              <a:cxnLst>
                <a:cxn ang="T10">
                  <a:pos x="T0" y="T1"/>
                </a:cxn>
                <a:cxn ang="T11">
                  <a:pos x="T2" y="T3"/>
                </a:cxn>
                <a:cxn ang="T12">
                  <a:pos x="T4" y="T5"/>
                </a:cxn>
                <a:cxn ang="T13">
                  <a:pos x="T6" y="T7"/>
                </a:cxn>
                <a:cxn ang="T14">
                  <a:pos x="T8" y="T9"/>
                </a:cxn>
              </a:cxnLst>
              <a:rect l="T15" t="T16" r="T17" b="T18"/>
              <a:pathLst>
                <a:path w="922" h="210">
                  <a:moveTo>
                    <a:pt x="0" y="0"/>
                  </a:moveTo>
                  <a:cubicBezTo>
                    <a:pt x="0" y="210"/>
                    <a:pt x="0" y="210"/>
                    <a:pt x="0" y="210"/>
                  </a:cubicBezTo>
                  <a:cubicBezTo>
                    <a:pt x="922" y="210"/>
                    <a:pt x="922" y="210"/>
                    <a:pt x="922" y="210"/>
                  </a:cubicBezTo>
                  <a:cubicBezTo>
                    <a:pt x="922" y="92"/>
                    <a:pt x="922" y="92"/>
                    <a:pt x="922" y="92"/>
                  </a:cubicBezTo>
                  <a:cubicBezTo>
                    <a:pt x="603" y="69"/>
                    <a:pt x="284" y="39"/>
                    <a:pt x="0" y="0"/>
                  </a:cubicBezTo>
                  <a:close/>
                </a:path>
              </a:pathLst>
            </a:custGeom>
            <a:solidFill>
              <a:srgbClr val="D4D7DC"/>
            </a:solidFill>
            <a:ln w="9525">
              <a:noFill/>
              <a:round/>
              <a:headEnd/>
              <a:tailEnd/>
            </a:ln>
          </p:spPr>
          <p:txBody>
            <a:bodyPr wrap="none" anchor="ctr"/>
            <a:lstStyle/>
            <a:p>
              <a:pPr algn="ctr">
                <a:lnSpc>
                  <a:spcPct val="90000"/>
                </a:lnSpc>
              </a:pPr>
              <a:endParaRPr lang="en-US" sz="1400">
                <a:solidFill>
                  <a:srgbClr val="FFFFFF"/>
                </a:solidFill>
                <a:ea typeface="Arial Unicode MS" pitchFamily="34" charset="-128"/>
                <a:cs typeface="Arial Unicode MS" pitchFamily="34" charset="-128"/>
              </a:endParaRPr>
            </a:p>
          </p:txBody>
        </p:sp>
        <p:sp>
          <p:nvSpPr>
            <p:cNvPr id="30768" name="AutoShape 5"/>
            <p:cNvSpPr>
              <a:spLocks noChangeArrowheads="1"/>
            </p:cNvSpPr>
            <p:nvPr/>
          </p:nvSpPr>
          <p:spPr bwMode="auto">
            <a:xfrm>
              <a:off x="3754" y="3677"/>
              <a:ext cx="1271" cy="137"/>
            </a:xfrm>
            <a:custGeom>
              <a:avLst/>
              <a:gdLst>
                <a:gd name="T0" fmla="*/ 111149 w 1095"/>
                <a:gd name="T1" fmla="*/ 4854 h 118"/>
                <a:gd name="T2" fmla="*/ 0 w 1095"/>
                <a:gd name="T3" fmla="*/ 0 h 118"/>
                <a:gd name="T4" fmla="*/ 0 w 1095"/>
                <a:gd name="T5" fmla="*/ 12119 h 118"/>
                <a:gd name="T6" fmla="*/ 111149 w 1095"/>
                <a:gd name="T7" fmla="*/ 12119 h 118"/>
                <a:gd name="T8" fmla="*/ 111149 w 1095"/>
                <a:gd name="T9" fmla="*/ 4854 h 118"/>
                <a:gd name="T10" fmla="*/ 0 60000 65536"/>
                <a:gd name="T11" fmla="*/ 0 60000 65536"/>
                <a:gd name="T12" fmla="*/ 0 60000 65536"/>
                <a:gd name="T13" fmla="*/ 0 60000 65536"/>
                <a:gd name="T14" fmla="*/ 0 60000 65536"/>
                <a:gd name="T15" fmla="*/ 0 w 1095"/>
                <a:gd name="T16" fmla="*/ 0 h 118"/>
                <a:gd name="T17" fmla="*/ 1095 w 1095"/>
                <a:gd name="T18" fmla="*/ 118 h 118"/>
              </a:gdLst>
              <a:ahLst/>
              <a:cxnLst>
                <a:cxn ang="T10">
                  <a:pos x="T0" y="T1"/>
                </a:cxn>
                <a:cxn ang="T11">
                  <a:pos x="T2" y="T3"/>
                </a:cxn>
                <a:cxn ang="T12">
                  <a:pos x="T4" y="T5"/>
                </a:cxn>
                <a:cxn ang="T13">
                  <a:pos x="T6" y="T7"/>
                </a:cxn>
                <a:cxn ang="T14">
                  <a:pos x="T8" y="T9"/>
                </a:cxn>
              </a:cxnLst>
              <a:rect l="T15" t="T16" r="T17" b="T18"/>
              <a:pathLst>
                <a:path w="1095" h="118">
                  <a:moveTo>
                    <a:pt x="1095" y="47"/>
                  </a:moveTo>
                  <a:cubicBezTo>
                    <a:pt x="775" y="43"/>
                    <a:pt x="388" y="28"/>
                    <a:pt x="0" y="0"/>
                  </a:cubicBezTo>
                  <a:cubicBezTo>
                    <a:pt x="0" y="118"/>
                    <a:pt x="0" y="118"/>
                    <a:pt x="0" y="118"/>
                  </a:cubicBezTo>
                  <a:cubicBezTo>
                    <a:pt x="1095" y="118"/>
                    <a:pt x="1095" y="118"/>
                    <a:pt x="1095" y="118"/>
                  </a:cubicBezTo>
                  <a:lnTo>
                    <a:pt x="1095" y="47"/>
                  </a:lnTo>
                  <a:close/>
                </a:path>
              </a:pathLst>
            </a:custGeom>
            <a:solidFill>
              <a:srgbClr val="D4D7DC"/>
            </a:solidFill>
            <a:ln w="9525">
              <a:noFill/>
              <a:round/>
              <a:headEnd/>
              <a:tailEnd/>
            </a:ln>
          </p:spPr>
          <p:txBody>
            <a:bodyPr wrap="none" anchor="ctr"/>
            <a:lstStyle/>
            <a:p>
              <a:pPr algn="ctr">
                <a:lnSpc>
                  <a:spcPct val="90000"/>
                </a:lnSpc>
              </a:pPr>
              <a:endParaRPr lang="en-US" sz="1400">
                <a:solidFill>
                  <a:srgbClr val="FFFFFF"/>
                </a:solidFill>
                <a:ea typeface="Arial Unicode MS" pitchFamily="34" charset="-128"/>
                <a:cs typeface="Arial Unicode MS" pitchFamily="34" charset="-128"/>
              </a:endParaRPr>
            </a:p>
          </p:txBody>
        </p:sp>
      </p:grpSp>
      <p:sp>
        <p:nvSpPr>
          <p:cNvPr id="57348" name="AutoShape 8"/>
          <p:cNvSpPr>
            <a:spLocks noChangeArrowheads="1"/>
          </p:cNvSpPr>
          <p:nvPr/>
        </p:nvSpPr>
        <p:spPr bwMode="auto">
          <a:xfrm>
            <a:off x="1106488" y="1654175"/>
            <a:ext cx="3168650" cy="3789363"/>
          </a:xfrm>
          <a:custGeom>
            <a:avLst/>
            <a:gdLst>
              <a:gd name="T0" fmla="*/ 2147483647 w 1719"/>
              <a:gd name="T1" fmla="*/ 2147483647 h 2056"/>
              <a:gd name="T2" fmla="*/ 2147483647 w 1719"/>
              <a:gd name="T3" fmla="*/ 0 h 2056"/>
              <a:gd name="T4" fmla="*/ 2147483647 w 1719"/>
              <a:gd name="T5" fmla="*/ 2147483647 h 2056"/>
              <a:gd name="T6" fmla="*/ 2147483647 w 1719"/>
              <a:gd name="T7" fmla="*/ 2147483647 h 2056"/>
              <a:gd name="T8" fmla="*/ 2147483647 w 1719"/>
              <a:gd name="T9" fmla="*/ 2147483647 h 2056"/>
              <a:gd name="T10" fmla="*/ 2147483647 w 1719"/>
              <a:gd name="T11" fmla="*/ 2147483647 h 2056"/>
              <a:gd name="T12" fmla="*/ 0 60000 65536"/>
              <a:gd name="T13" fmla="*/ 0 60000 65536"/>
              <a:gd name="T14" fmla="*/ 0 60000 65536"/>
              <a:gd name="T15" fmla="*/ 0 60000 65536"/>
              <a:gd name="T16" fmla="*/ 0 60000 65536"/>
              <a:gd name="T17" fmla="*/ 0 60000 65536"/>
              <a:gd name="T18" fmla="*/ 0 w 1719"/>
              <a:gd name="T19" fmla="*/ 0 h 2056"/>
              <a:gd name="T20" fmla="*/ 1719 w 1719"/>
              <a:gd name="T21" fmla="*/ 2056 h 2056"/>
            </a:gdLst>
            <a:ahLst/>
            <a:cxnLst>
              <a:cxn ang="T12">
                <a:pos x="T0" y="T1"/>
              </a:cxn>
              <a:cxn ang="T13">
                <a:pos x="T2" y="T3"/>
              </a:cxn>
              <a:cxn ang="T14">
                <a:pos x="T4" y="T5"/>
              </a:cxn>
              <a:cxn ang="T15">
                <a:pos x="T6" y="T7"/>
              </a:cxn>
              <a:cxn ang="T16">
                <a:pos x="T8" y="T9"/>
              </a:cxn>
              <a:cxn ang="T17">
                <a:pos x="T10" y="T11"/>
              </a:cxn>
            </a:cxnLst>
            <a:rect l="T18" t="T19" r="T20" b="T21"/>
            <a:pathLst>
              <a:path w="1719" h="2056">
                <a:moveTo>
                  <a:pt x="834" y="1637"/>
                </a:moveTo>
                <a:cubicBezTo>
                  <a:pt x="409" y="1414"/>
                  <a:pt x="417" y="0"/>
                  <a:pt x="208" y="0"/>
                </a:cubicBezTo>
                <a:cubicBezTo>
                  <a:pt x="0" y="0"/>
                  <a:pt x="19" y="2056"/>
                  <a:pt x="19" y="2056"/>
                </a:cubicBezTo>
                <a:cubicBezTo>
                  <a:pt x="1719" y="2056"/>
                  <a:pt x="1719" y="2056"/>
                  <a:pt x="1719" y="2056"/>
                </a:cubicBezTo>
                <a:cubicBezTo>
                  <a:pt x="1719" y="1846"/>
                  <a:pt x="1719" y="1846"/>
                  <a:pt x="1719" y="1846"/>
                </a:cubicBezTo>
                <a:cubicBezTo>
                  <a:pt x="1324" y="1792"/>
                  <a:pt x="997" y="1722"/>
                  <a:pt x="834" y="1637"/>
                </a:cubicBezTo>
                <a:close/>
              </a:path>
            </a:pathLst>
          </a:custGeom>
          <a:solidFill>
            <a:schemeClr val="tx1">
              <a:lumMod val="65000"/>
              <a:lumOff val="35000"/>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30727" name="Rectangle 9"/>
          <p:cNvSpPr>
            <a:spLocks noChangeArrowheads="1"/>
          </p:cNvSpPr>
          <p:nvPr/>
        </p:nvSpPr>
        <p:spPr bwMode="auto">
          <a:xfrm rot="-5400000">
            <a:off x="-41275" y="3152775"/>
            <a:ext cx="1930400" cy="368300"/>
          </a:xfrm>
          <a:prstGeom prst="rect">
            <a:avLst/>
          </a:prstGeom>
          <a:noFill/>
          <a:ln w="9525">
            <a:noFill/>
            <a:round/>
            <a:headEnd/>
            <a:tailEnd/>
          </a:ln>
        </p:spPr>
        <p:txBody>
          <a:bodyPr wrap="none" lIns="90000" tIns="46800" rIns="90000" bIns="46800">
            <a:spAutoFit/>
          </a:bodyPr>
          <a:lstStyle/>
          <a:p>
            <a:pPr algn="ctr" defTabSz="457200">
              <a:buClr>
                <a:srgbClr val="00596E"/>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596E"/>
                </a:solidFill>
                <a:ea typeface="Arial Unicode MS" pitchFamily="34" charset="-128"/>
                <a:cs typeface="Arial Unicode MS" pitchFamily="34" charset="-128"/>
              </a:rPr>
              <a:t>% of Applications</a:t>
            </a:r>
          </a:p>
        </p:txBody>
      </p:sp>
      <p:sp>
        <p:nvSpPr>
          <p:cNvPr id="30728" name="Rectangle 10"/>
          <p:cNvSpPr>
            <a:spLocks noChangeArrowheads="1"/>
          </p:cNvSpPr>
          <p:nvPr/>
        </p:nvSpPr>
        <p:spPr bwMode="auto">
          <a:xfrm>
            <a:off x="2398713" y="5565775"/>
            <a:ext cx="4238625" cy="371475"/>
          </a:xfrm>
          <a:prstGeom prst="rect">
            <a:avLst/>
          </a:prstGeom>
          <a:noFill/>
          <a:ln w="9525">
            <a:noFill/>
            <a:round/>
            <a:headEnd/>
            <a:tailEnd/>
          </a:ln>
        </p:spPr>
        <p:txBody>
          <a:bodyPr wrap="none" lIns="90000" tIns="46800" rIns="90000" bIns="46800">
            <a:spAutoFit/>
          </a:bodyPr>
          <a:lstStyle/>
          <a:p>
            <a:pPr algn="ctr" defTabSz="457200">
              <a:buClr>
                <a:srgbClr val="00596E"/>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596E"/>
                </a:solidFill>
                <a:ea typeface="Arial Unicode MS" pitchFamily="34" charset="-128"/>
                <a:cs typeface="Arial Unicode MS" pitchFamily="34" charset="-128"/>
              </a:rPr>
              <a:t>Application Performance Requirements</a:t>
            </a:r>
          </a:p>
        </p:txBody>
      </p:sp>
      <p:sp>
        <p:nvSpPr>
          <p:cNvPr id="4" name="Rectangle 11"/>
          <p:cNvSpPr>
            <a:spLocks noChangeArrowheads="1"/>
          </p:cNvSpPr>
          <p:nvPr/>
        </p:nvSpPr>
        <p:spPr bwMode="auto">
          <a:xfrm>
            <a:off x="2852738" y="1947863"/>
            <a:ext cx="1414462" cy="420687"/>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6" name="Rectangle 12"/>
          <p:cNvSpPr>
            <a:spLocks noChangeArrowheads="1"/>
          </p:cNvSpPr>
          <p:nvPr/>
        </p:nvSpPr>
        <p:spPr bwMode="auto">
          <a:xfrm>
            <a:off x="2852738" y="2400300"/>
            <a:ext cx="1414462" cy="420688"/>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53" name="Rectangle 13"/>
          <p:cNvSpPr>
            <a:spLocks noChangeArrowheads="1"/>
          </p:cNvSpPr>
          <p:nvPr/>
        </p:nvSpPr>
        <p:spPr bwMode="auto">
          <a:xfrm>
            <a:off x="2852738" y="2852738"/>
            <a:ext cx="1414462" cy="420687"/>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54" name="Rectangle 14"/>
          <p:cNvSpPr>
            <a:spLocks noChangeArrowheads="1"/>
          </p:cNvSpPr>
          <p:nvPr/>
        </p:nvSpPr>
        <p:spPr bwMode="auto">
          <a:xfrm>
            <a:off x="2852738" y="3305175"/>
            <a:ext cx="1414462" cy="420688"/>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30733" name="Rectangle 23"/>
          <p:cNvSpPr>
            <a:spLocks noChangeArrowheads="1"/>
          </p:cNvSpPr>
          <p:nvPr/>
        </p:nvSpPr>
        <p:spPr bwMode="auto">
          <a:xfrm>
            <a:off x="2916238" y="1303338"/>
            <a:ext cx="1289050" cy="512762"/>
          </a:xfrm>
          <a:prstGeom prst="rect">
            <a:avLst/>
          </a:prstGeom>
          <a:noFill/>
          <a:ln w="9525">
            <a:noFill/>
            <a:round/>
            <a:headEnd/>
            <a:tailEnd/>
          </a:ln>
        </p:spPr>
        <p:txBody>
          <a:bodyPr lIns="90000" tIns="46800" rIns="90000" bIns="46800">
            <a:spAutoFit/>
          </a:bodyPr>
          <a:lstStyle/>
          <a:p>
            <a:pPr algn="ctr" defTabSz="457200">
              <a:lnSpc>
                <a:spcPct val="85000"/>
              </a:lnSpc>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0000"/>
                </a:solidFill>
                <a:ea typeface="Arial Unicode MS" pitchFamily="34" charset="-128"/>
                <a:cs typeface="Arial Unicode MS" pitchFamily="34" charset="-128"/>
              </a:rPr>
              <a:t>95% of applications</a:t>
            </a:r>
          </a:p>
        </p:txBody>
      </p:sp>
      <p:sp>
        <p:nvSpPr>
          <p:cNvPr id="30734" name="Rectangle 24"/>
          <p:cNvSpPr>
            <a:spLocks noChangeArrowheads="1"/>
          </p:cNvSpPr>
          <p:nvPr/>
        </p:nvSpPr>
        <p:spPr bwMode="auto">
          <a:xfrm>
            <a:off x="2986088" y="3371850"/>
            <a:ext cx="1149350" cy="274638"/>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&lt; 100 at peak </a:t>
            </a:r>
          </a:p>
        </p:txBody>
      </p:sp>
      <p:sp>
        <p:nvSpPr>
          <p:cNvPr id="30735" name="Rectangle 25"/>
          <p:cNvSpPr>
            <a:spLocks noChangeArrowheads="1"/>
          </p:cNvSpPr>
          <p:nvPr/>
        </p:nvSpPr>
        <p:spPr bwMode="auto">
          <a:xfrm>
            <a:off x="3035300" y="2922588"/>
            <a:ext cx="1049338" cy="274637"/>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&lt; 2.4Mbits/s </a:t>
            </a:r>
          </a:p>
        </p:txBody>
      </p:sp>
      <p:sp>
        <p:nvSpPr>
          <p:cNvPr id="30736" name="Rectangle 26"/>
          <p:cNvSpPr>
            <a:spLocks noChangeArrowheads="1"/>
          </p:cNvSpPr>
          <p:nvPr/>
        </p:nvSpPr>
        <p:spPr bwMode="auto">
          <a:xfrm>
            <a:off x="2960688" y="2466975"/>
            <a:ext cx="1201737" cy="274638"/>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&lt; 4 GB at peak</a:t>
            </a:r>
          </a:p>
        </p:txBody>
      </p:sp>
      <p:sp>
        <p:nvSpPr>
          <p:cNvPr id="30737" name="Rectangle 27"/>
          <p:cNvSpPr>
            <a:spLocks noChangeArrowheads="1"/>
          </p:cNvSpPr>
          <p:nvPr/>
        </p:nvSpPr>
        <p:spPr bwMode="auto">
          <a:xfrm>
            <a:off x="3057525" y="2009775"/>
            <a:ext cx="1004888" cy="276225"/>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1 to 2 CPUs</a:t>
            </a:r>
          </a:p>
        </p:txBody>
      </p:sp>
      <p:sp>
        <p:nvSpPr>
          <p:cNvPr id="30738" name="Rectangle 28"/>
          <p:cNvSpPr>
            <a:spLocks noChangeArrowheads="1"/>
          </p:cNvSpPr>
          <p:nvPr/>
        </p:nvSpPr>
        <p:spPr bwMode="auto">
          <a:xfrm>
            <a:off x="1143000" y="6611938"/>
            <a:ext cx="2479675" cy="215900"/>
          </a:xfrm>
          <a:prstGeom prst="rect">
            <a:avLst/>
          </a:prstGeom>
          <a:noFill/>
          <a:ln w="9525">
            <a:noFill/>
            <a:round/>
            <a:headEnd/>
            <a:tailEnd/>
          </a:ln>
        </p:spPr>
        <p:txBody>
          <a:bodyPr wrap="none" lIns="90000" tIns="46800" rIns="90000" bIns="46800">
            <a:spAutoFit/>
          </a:bodyPr>
          <a:lstStyle/>
          <a:p>
            <a:pPr defTabSz="457200">
              <a:buClr>
                <a:srgbClr val="000000"/>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a:solidFill>
                  <a:srgbClr val="000000"/>
                </a:solidFill>
                <a:ea typeface="Arial Unicode MS" pitchFamily="34" charset="-128"/>
                <a:cs typeface="Arial Unicode MS" pitchFamily="34" charset="-128"/>
              </a:rPr>
              <a:t>1. Source: VMware Capacity Planner assessments</a:t>
            </a:r>
          </a:p>
        </p:txBody>
      </p:sp>
      <p:grpSp>
        <p:nvGrpSpPr>
          <p:cNvPr id="3" name="Group 29"/>
          <p:cNvGrpSpPr>
            <a:grpSpLocks/>
          </p:cNvGrpSpPr>
          <p:nvPr/>
        </p:nvGrpSpPr>
        <p:grpSpPr bwMode="auto">
          <a:xfrm>
            <a:off x="4275138" y="1231900"/>
            <a:ext cx="1700212" cy="4211638"/>
            <a:chOff x="2693" y="1161"/>
            <a:chExt cx="1071" cy="2653"/>
          </a:xfrm>
        </p:grpSpPr>
        <p:grpSp>
          <p:nvGrpSpPr>
            <p:cNvPr id="30755" name="Group 30"/>
            <p:cNvGrpSpPr>
              <a:grpSpLocks/>
            </p:cNvGrpSpPr>
            <p:nvPr/>
          </p:nvGrpSpPr>
          <p:grpSpPr bwMode="auto">
            <a:xfrm>
              <a:off x="2693" y="1206"/>
              <a:ext cx="1071" cy="2608"/>
              <a:chOff x="2693" y="1206"/>
              <a:chExt cx="1071" cy="2608"/>
            </a:xfrm>
          </p:grpSpPr>
          <p:sp>
            <p:nvSpPr>
              <p:cNvPr id="57392" name="Rectangle 32"/>
              <p:cNvSpPr>
                <a:spLocks noChangeArrowheads="1"/>
              </p:cNvSpPr>
              <p:nvPr/>
            </p:nvSpPr>
            <p:spPr bwMode="auto">
              <a:xfrm>
                <a:off x="2698" y="1612"/>
                <a:ext cx="1061"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93" name="Rectangle 33"/>
              <p:cNvSpPr>
                <a:spLocks noChangeArrowheads="1"/>
              </p:cNvSpPr>
              <p:nvPr/>
            </p:nvSpPr>
            <p:spPr bwMode="auto">
              <a:xfrm>
                <a:off x="2698" y="1897"/>
                <a:ext cx="1061"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94" name="Rectangle 34"/>
              <p:cNvSpPr>
                <a:spLocks noChangeArrowheads="1"/>
              </p:cNvSpPr>
              <p:nvPr/>
            </p:nvSpPr>
            <p:spPr bwMode="auto">
              <a:xfrm>
                <a:off x="2698" y="2182"/>
                <a:ext cx="1061"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95" name="Rectangle 35"/>
              <p:cNvSpPr>
                <a:spLocks noChangeArrowheads="1"/>
              </p:cNvSpPr>
              <p:nvPr/>
            </p:nvSpPr>
            <p:spPr bwMode="auto">
              <a:xfrm>
                <a:off x="2698" y="2467"/>
                <a:ext cx="1061"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30761" name="Rectangle 36"/>
              <p:cNvSpPr>
                <a:spLocks noChangeArrowheads="1"/>
              </p:cNvSpPr>
              <p:nvPr/>
            </p:nvSpPr>
            <p:spPr bwMode="auto">
              <a:xfrm>
                <a:off x="2822" y="1206"/>
                <a:ext cx="812" cy="191"/>
              </a:xfrm>
              <a:prstGeom prst="rect">
                <a:avLst/>
              </a:prstGeom>
              <a:noFill/>
              <a:ln w="9525">
                <a:noFill/>
                <a:round/>
                <a:headEnd/>
                <a:tailEnd/>
              </a:ln>
            </p:spPr>
            <p:txBody>
              <a:bodyPr lIns="90000" tIns="46800" rIns="90000" bIns="46800">
                <a:spAutoFit/>
              </a:bodyPr>
              <a:lstStyle/>
              <a:p>
                <a:pPr algn="ctr" defTabSz="457200">
                  <a:lnSpc>
                    <a:spcPct val="85000"/>
                  </a:lnSpc>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0000"/>
                    </a:solidFill>
                    <a:ea typeface="Arial Unicode MS" pitchFamily="34" charset="-128"/>
                    <a:cs typeface="Arial Unicode MS" pitchFamily="34" charset="-128"/>
                  </a:rPr>
                  <a:t>ESX 3.5</a:t>
                </a:r>
              </a:p>
            </p:txBody>
          </p:sp>
          <p:sp>
            <p:nvSpPr>
              <p:cNvPr id="30762" name="Rectangle 37"/>
              <p:cNvSpPr>
                <a:spLocks noChangeArrowheads="1"/>
              </p:cNvSpPr>
              <p:nvPr/>
            </p:nvSpPr>
            <p:spPr bwMode="auto">
              <a:xfrm>
                <a:off x="2985" y="2509"/>
                <a:ext cx="486" cy="173"/>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100,000</a:t>
                </a:r>
              </a:p>
            </p:txBody>
          </p:sp>
          <p:sp>
            <p:nvSpPr>
              <p:cNvPr id="30763" name="Rectangle 38"/>
              <p:cNvSpPr>
                <a:spLocks noChangeArrowheads="1"/>
              </p:cNvSpPr>
              <p:nvPr/>
            </p:nvSpPr>
            <p:spPr bwMode="auto">
              <a:xfrm>
                <a:off x="3017" y="2226"/>
                <a:ext cx="424" cy="173"/>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9 Gb/s</a:t>
                </a:r>
              </a:p>
            </p:txBody>
          </p:sp>
          <p:sp>
            <p:nvSpPr>
              <p:cNvPr id="30764" name="Rectangle 39"/>
              <p:cNvSpPr>
                <a:spLocks noChangeArrowheads="1"/>
              </p:cNvSpPr>
              <p:nvPr/>
            </p:nvSpPr>
            <p:spPr bwMode="auto">
              <a:xfrm>
                <a:off x="2853" y="1938"/>
                <a:ext cx="751" cy="174"/>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64 GB per VM</a:t>
                </a:r>
              </a:p>
            </p:txBody>
          </p:sp>
          <p:sp>
            <p:nvSpPr>
              <p:cNvPr id="30765" name="Rectangle 40"/>
              <p:cNvSpPr>
                <a:spLocks noChangeArrowheads="1"/>
              </p:cNvSpPr>
              <p:nvPr/>
            </p:nvSpPr>
            <p:spPr bwMode="auto">
              <a:xfrm>
                <a:off x="2960" y="1651"/>
                <a:ext cx="536" cy="174"/>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4 VCPUs</a:t>
                </a:r>
              </a:p>
            </p:txBody>
          </p:sp>
          <p:sp>
            <p:nvSpPr>
              <p:cNvPr id="57401" name="AutoShape 41"/>
              <p:cNvSpPr>
                <a:spLocks noChangeArrowheads="1"/>
              </p:cNvSpPr>
              <p:nvPr/>
            </p:nvSpPr>
            <p:spPr bwMode="auto">
              <a:xfrm>
                <a:off x="2693" y="3570"/>
                <a:ext cx="1071" cy="244"/>
              </a:xfrm>
              <a:custGeom>
                <a:avLst/>
                <a:gdLst>
                  <a:gd name="T0" fmla="*/ 0 w 922"/>
                  <a:gd name="T1" fmla="*/ 0 h 210"/>
                  <a:gd name="T2" fmla="*/ 0 w 922"/>
                  <a:gd name="T3" fmla="*/ 8948 h 210"/>
                  <a:gd name="T4" fmla="*/ 39002 w 922"/>
                  <a:gd name="T5" fmla="*/ 8948 h 210"/>
                  <a:gd name="T6" fmla="*/ 39002 w 922"/>
                  <a:gd name="T7" fmla="*/ 3883 h 210"/>
                  <a:gd name="T8" fmla="*/ 0 w 922"/>
                  <a:gd name="T9" fmla="*/ 0 h 210"/>
                  <a:gd name="T10" fmla="*/ 0 60000 65536"/>
                  <a:gd name="T11" fmla="*/ 0 60000 65536"/>
                  <a:gd name="T12" fmla="*/ 0 60000 65536"/>
                  <a:gd name="T13" fmla="*/ 0 60000 65536"/>
                  <a:gd name="T14" fmla="*/ 0 60000 65536"/>
                  <a:gd name="T15" fmla="*/ 0 w 922"/>
                  <a:gd name="T16" fmla="*/ 0 h 210"/>
                  <a:gd name="T17" fmla="*/ 922 w 922"/>
                  <a:gd name="T18" fmla="*/ 210 h 210"/>
                </a:gdLst>
                <a:ahLst/>
                <a:cxnLst>
                  <a:cxn ang="T10">
                    <a:pos x="T0" y="T1"/>
                  </a:cxn>
                  <a:cxn ang="T11">
                    <a:pos x="T2" y="T3"/>
                  </a:cxn>
                  <a:cxn ang="T12">
                    <a:pos x="T4" y="T5"/>
                  </a:cxn>
                  <a:cxn ang="T13">
                    <a:pos x="T6" y="T7"/>
                  </a:cxn>
                  <a:cxn ang="T14">
                    <a:pos x="T8" y="T9"/>
                  </a:cxn>
                </a:cxnLst>
                <a:rect l="T15" t="T16" r="T17" b="T18"/>
                <a:pathLst>
                  <a:path w="922" h="210">
                    <a:moveTo>
                      <a:pt x="0" y="0"/>
                    </a:moveTo>
                    <a:cubicBezTo>
                      <a:pt x="0" y="210"/>
                      <a:pt x="0" y="210"/>
                      <a:pt x="0" y="210"/>
                    </a:cubicBezTo>
                    <a:cubicBezTo>
                      <a:pt x="922" y="210"/>
                      <a:pt x="922" y="210"/>
                      <a:pt x="922" y="210"/>
                    </a:cubicBezTo>
                    <a:cubicBezTo>
                      <a:pt x="922" y="92"/>
                      <a:pt x="922" y="92"/>
                      <a:pt x="922" y="92"/>
                    </a:cubicBezTo>
                    <a:cubicBezTo>
                      <a:pt x="603" y="69"/>
                      <a:pt x="284" y="39"/>
                      <a:pt x="0" y="0"/>
                    </a:cubicBezTo>
                    <a:close/>
                  </a:path>
                </a:pathLst>
              </a:custGeom>
              <a:solidFill>
                <a:schemeClr val="tx1">
                  <a:lumMod val="65000"/>
                  <a:lumOff val="35000"/>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grpSp>
        <p:sp>
          <p:nvSpPr>
            <p:cNvPr id="30756" name="Line 42"/>
            <p:cNvSpPr>
              <a:spLocks noChangeShapeType="1"/>
            </p:cNvSpPr>
            <p:nvPr/>
          </p:nvSpPr>
          <p:spPr bwMode="auto">
            <a:xfrm>
              <a:off x="2693" y="1161"/>
              <a:ext cx="1" cy="2652"/>
            </a:xfrm>
            <a:prstGeom prst="line">
              <a:avLst/>
            </a:prstGeom>
            <a:noFill/>
            <a:ln w="19080">
              <a:solidFill>
                <a:srgbClr val="FFFFFF"/>
              </a:solidFill>
              <a:miter lim="800000"/>
              <a:headEnd/>
              <a:tailEnd/>
            </a:ln>
          </p:spPr>
          <p:txBody>
            <a:bodyPr/>
            <a:lstStyle/>
            <a:p>
              <a:endParaRPr lang="en-US"/>
            </a:p>
          </p:txBody>
        </p:sp>
      </p:grpSp>
      <p:grpSp>
        <p:nvGrpSpPr>
          <p:cNvPr id="7" name="Group 43"/>
          <p:cNvGrpSpPr>
            <a:grpSpLocks/>
          </p:cNvGrpSpPr>
          <p:nvPr/>
        </p:nvGrpSpPr>
        <p:grpSpPr bwMode="auto">
          <a:xfrm>
            <a:off x="5959475" y="1231900"/>
            <a:ext cx="2017713" cy="4211638"/>
            <a:chOff x="3754" y="1161"/>
            <a:chExt cx="1271" cy="2653"/>
          </a:xfrm>
        </p:grpSpPr>
        <p:grpSp>
          <p:nvGrpSpPr>
            <p:cNvPr id="30743" name="Group 44"/>
            <p:cNvGrpSpPr>
              <a:grpSpLocks/>
            </p:cNvGrpSpPr>
            <p:nvPr/>
          </p:nvGrpSpPr>
          <p:grpSpPr bwMode="auto">
            <a:xfrm>
              <a:off x="3754" y="1206"/>
              <a:ext cx="1271" cy="2608"/>
              <a:chOff x="3754" y="1206"/>
              <a:chExt cx="1271" cy="2608"/>
            </a:xfrm>
          </p:grpSpPr>
          <p:sp>
            <p:nvSpPr>
              <p:cNvPr id="57379" name="Rectangle 46"/>
              <p:cNvSpPr>
                <a:spLocks noChangeArrowheads="1"/>
              </p:cNvSpPr>
              <p:nvPr/>
            </p:nvSpPr>
            <p:spPr bwMode="auto">
              <a:xfrm>
                <a:off x="3759" y="1612"/>
                <a:ext cx="1266"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80" name="Rectangle 47"/>
              <p:cNvSpPr>
                <a:spLocks noChangeArrowheads="1"/>
              </p:cNvSpPr>
              <p:nvPr/>
            </p:nvSpPr>
            <p:spPr bwMode="auto">
              <a:xfrm>
                <a:off x="3759" y="1897"/>
                <a:ext cx="1266"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81" name="Rectangle 48"/>
              <p:cNvSpPr>
                <a:spLocks noChangeArrowheads="1"/>
              </p:cNvSpPr>
              <p:nvPr/>
            </p:nvSpPr>
            <p:spPr bwMode="auto">
              <a:xfrm>
                <a:off x="3759" y="2182"/>
                <a:ext cx="1266"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57382" name="Rectangle 49"/>
              <p:cNvSpPr>
                <a:spLocks noChangeArrowheads="1"/>
              </p:cNvSpPr>
              <p:nvPr/>
            </p:nvSpPr>
            <p:spPr bwMode="auto">
              <a:xfrm>
                <a:off x="3759" y="2467"/>
                <a:ext cx="1266" cy="265"/>
              </a:xfrm>
              <a:prstGeom prst="rect">
                <a:avLst/>
              </a:prstGeom>
              <a:solidFill>
                <a:schemeClr val="accent1">
                  <a:lumMod val="75000"/>
                  <a:alpha val="85097"/>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sp>
            <p:nvSpPr>
              <p:cNvPr id="30749" name="Rectangle 50"/>
              <p:cNvSpPr>
                <a:spLocks noChangeArrowheads="1"/>
              </p:cNvSpPr>
              <p:nvPr/>
            </p:nvSpPr>
            <p:spPr bwMode="auto">
              <a:xfrm>
                <a:off x="3986" y="1206"/>
                <a:ext cx="812" cy="189"/>
              </a:xfrm>
              <a:prstGeom prst="rect">
                <a:avLst/>
              </a:prstGeom>
              <a:noFill/>
              <a:ln w="9525">
                <a:noFill/>
                <a:round/>
                <a:headEnd/>
                <a:tailEnd/>
              </a:ln>
            </p:spPr>
            <p:txBody>
              <a:bodyPr lIns="90000" tIns="46800" rIns="90000" bIns="46800">
                <a:spAutoFit/>
              </a:bodyPr>
              <a:lstStyle/>
              <a:p>
                <a:pPr algn="ctr" defTabSz="457200">
                  <a:lnSpc>
                    <a:spcPct val="85000"/>
                  </a:lnSpc>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solidFill>
                      <a:srgbClr val="000000"/>
                    </a:solidFill>
                    <a:ea typeface="Arial Unicode MS" pitchFamily="34" charset="-128"/>
                    <a:cs typeface="Arial Unicode MS" pitchFamily="34" charset="-128"/>
                  </a:rPr>
                  <a:t>ESX 4.0</a:t>
                </a:r>
              </a:p>
            </p:txBody>
          </p:sp>
          <p:sp>
            <p:nvSpPr>
              <p:cNvPr id="30750" name="Rectangle 51"/>
              <p:cNvSpPr>
                <a:spLocks noChangeArrowheads="1"/>
              </p:cNvSpPr>
              <p:nvPr/>
            </p:nvSpPr>
            <p:spPr bwMode="auto">
              <a:xfrm>
                <a:off x="4148" y="2509"/>
                <a:ext cx="547" cy="176"/>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200,000+</a:t>
                </a:r>
              </a:p>
            </p:txBody>
          </p:sp>
          <p:sp>
            <p:nvSpPr>
              <p:cNvPr id="30751" name="Rectangle 52"/>
              <p:cNvSpPr>
                <a:spLocks noChangeArrowheads="1"/>
              </p:cNvSpPr>
              <p:nvPr/>
            </p:nvSpPr>
            <p:spPr bwMode="auto">
              <a:xfrm>
                <a:off x="4153" y="2226"/>
                <a:ext cx="565" cy="176"/>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dirty="0">
                    <a:solidFill>
                      <a:srgbClr val="FFFFFF"/>
                    </a:solidFill>
                    <a:ea typeface="Arial Unicode MS" pitchFamily="34" charset="-128"/>
                    <a:cs typeface="Arial Unicode MS" pitchFamily="34" charset="-128"/>
                  </a:rPr>
                  <a:t> </a:t>
                </a:r>
                <a:r>
                  <a:rPr lang="en-US" sz="1200" dirty="0" smtClean="0">
                    <a:solidFill>
                      <a:srgbClr val="FFFFFF"/>
                    </a:solidFill>
                    <a:ea typeface="Arial Unicode MS" pitchFamily="34" charset="-128"/>
                    <a:cs typeface="Arial Unicode MS" pitchFamily="34" charset="-128"/>
                  </a:rPr>
                  <a:t>20 </a:t>
                </a:r>
                <a:r>
                  <a:rPr lang="en-US" sz="1200" dirty="0" err="1" smtClean="0">
                    <a:solidFill>
                      <a:srgbClr val="FFFFFF"/>
                    </a:solidFill>
                    <a:ea typeface="Arial Unicode MS" pitchFamily="34" charset="-128"/>
                    <a:cs typeface="Arial Unicode MS" pitchFamily="34" charset="-128"/>
                  </a:rPr>
                  <a:t>Gb</a:t>
                </a:r>
                <a:r>
                  <a:rPr lang="en-US" sz="1200" dirty="0" smtClean="0">
                    <a:solidFill>
                      <a:srgbClr val="FFFFFF"/>
                    </a:solidFill>
                    <a:ea typeface="Arial Unicode MS" pitchFamily="34" charset="-128"/>
                    <a:cs typeface="Arial Unicode MS" pitchFamily="34" charset="-128"/>
                  </a:rPr>
                  <a:t>/s +</a:t>
                </a:r>
                <a:endParaRPr lang="en-US" sz="1200" dirty="0">
                  <a:solidFill>
                    <a:srgbClr val="FFFFFF"/>
                  </a:solidFill>
                  <a:ea typeface="Arial Unicode MS" pitchFamily="34" charset="-128"/>
                  <a:cs typeface="Arial Unicode MS" pitchFamily="34" charset="-128"/>
                </a:endParaRPr>
              </a:p>
            </p:txBody>
          </p:sp>
          <p:sp>
            <p:nvSpPr>
              <p:cNvPr id="30752" name="Rectangle 53"/>
              <p:cNvSpPr>
                <a:spLocks noChangeArrowheads="1"/>
              </p:cNvSpPr>
              <p:nvPr/>
            </p:nvSpPr>
            <p:spPr bwMode="auto">
              <a:xfrm>
                <a:off x="3977" y="1939"/>
                <a:ext cx="829" cy="173"/>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255 GB per VM </a:t>
                </a:r>
              </a:p>
            </p:txBody>
          </p:sp>
          <p:sp>
            <p:nvSpPr>
              <p:cNvPr id="30753" name="Rectangle 54"/>
              <p:cNvSpPr>
                <a:spLocks noChangeArrowheads="1"/>
              </p:cNvSpPr>
              <p:nvPr/>
            </p:nvSpPr>
            <p:spPr bwMode="auto">
              <a:xfrm>
                <a:off x="4124" y="1651"/>
                <a:ext cx="536" cy="174"/>
              </a:xfrm>
              <a:prstGeom prst="rect">
                <a:avLst/>
              </a:prstGeom>
              <a:noFill/>
              <a:ln w="9525">
                <a:noFill/>
                <a:round/>
                <a:headEnd/>
                <a:tailEnd/>
              </a:ln>
            </p:spPr>
            <p:txBody>
              <a:bodyPr wrap="none" lIns="90000" tIns="46800" rIns="90000" bIns="46800">
                <a:spAutoFit/>
              </a:bodyPr>
              <a:lstStyle/>
              <a:p>
                <a:pPr algn="ctr" defTabSz="457200">
                  <a:buClr>
                    <a:srgbClr val="FFFFFF"/>
                  </a:buClr>
                  <a:buSzPct val="100000"/>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a:solidFill>
                      <a:srgbClr val="FFFFFF"/>
                    </a:solidFill>
                    <a:ea typeface="Arial Unicode MS" pitchFamily="34" charset="-128"/>
                    <a:cs typeface="Arial Unicode MS" pitchFamily="34" charset="-128"/>
                  </a:rPr>
                  <a:t> 8 VCPUs</a:t>
                </a:r>
              </a:p>
            </p:txBody>
          </p:sp>
          <p:sp>
            <p:nvSpPr>
              <p:cNvPr id="57388" name="AutoShape 55"/>
              <p:cNvSpPr>
                <a:spLocks noChangeArrowheads="1"/>
              </p:cNvSpPr>
              <p:nvPr/>
            </p:nvSpPr>
            <p:spPr bwMode="auto">
              <a:xfrm>
                <a:off x="3754" y="3677"/>
                <a:ext cx="1271" cy="137"/>
              </a:xfrm>
              <a:custGeom>
                <a:avLst/>
                <a:gdLst>
                  <a:gd name="T0" fmla="*/ 45448 w 1095"/>
                  <a:gd name="T1" fmla="*/ 1982 h 118"/>
                  <a:gd name="T2" fmla="*/ 0 w 1095"/>
                  <a:gd name="T3" fmla="*/ 0 h 118"/>
                  <a:gd name="T4" fmla="*/ 0 w 1095"/>
                  <a:gd name="T5" fmla="*/ 4947 h 118"/>
                  <a:gd name="T6" fmla="*/ 45448 w 1095"/>
                  <a:gd name="T7" fmla="*/ 4947 h 118"/>
                  <a:gd name="T8" fmla="*/ 45448 w 1095"/>
                  <a:gd name="T9" fmla="*/ 1982 h 118"/>
                  <a:gd name="T10" fmla="*/ 0 60000 65536"/>
                  <a:gd name="T11" fmla="*/ 0 60000 65536"/>
                  <a:gd name="T12" fmla="*/ 0 60000 65536"/>
                  <a:gd name="T13" fmla="*/ 0 60000 65536"/>
                  <a:gd name="T14" fmla="*/ 0 60000 65536"/>
                  <a:gd name="T15" fmla="*/ 0 w 1095"/>
                  <a:gd name="T16" fmla="*/ 0 h 118"/>
                  <a:gd name="T17" fmla="*/ 1095 w 1095"/>
                  <a:gd name="T18" fmla="*/ 118 h 118"/>
                </a:gdLst>
                <a:ahLst/>
                <a:cxnLst>
                  <a:cxn ang="T10">
                    <a:pos x="T0" y="T1"/>
                  </a:cxn>
                  <a:cxn ang="T11">
                    <a:pos x="T2" y="T3"/>
                  </a:cxn>
                  <a:cxn ang="T12">
                    <a:pos x="T4" y="T5"/>
                  </a:cxn>
                  <a:cxn ang="T13">
                    <a:pos x="T6" y="T7"/>
                  </a:cxn>
                  <a:cxn ang="T14">
                    <a:pos x="T8" y="T9"/>
                  </a:cxn>
                </a:cxnLst>
                <a:rect l="T15" t="T16" r="T17" b="T18"/>
                <a:pathLst>
                  <a:path w="1095" h="118">
                    <a:moveTo>
                      <a:pt x="1095" y="47"/>
                    </a:moveTo>
                    <a:cubicBezTo>
                      <a:pt x="775" y="43"/>
                      <a:pt x="388" y="28"/>
                      <a:pt x="0" y="0"/>
                    </a:cubicBezTo>
                    <a:cubicBezTo>
                      <a:pt x="0" y="118"/>
                      <a:pt x="0" y="118"/>
                      <a:pt x="0" y="118"/>
                    </a:cubicBezTo>
                    <a:cubicBezTo>
                      <a:pt x="1095" y="118"/>
                      <a:pt x="1095" y="118"/>
                      <a:pt x="1095" y="118"/>
                    </a:cubicBezTo>
                    <a:lnTo>
                      <a:pt x="1095" y="47"/>
                    </a:lnTo>
                    <a:close/>
                  </a:path>
                </a:pathLst>
              </a:custGeom>
              <a:solidFill>
                <a:schemeClr val="tx1">
                  <a:lumMod val="65000"/>
                  <a:lumOff val="35000"/>
                </a:schemeClr>
              </a:solidFill>
              <a:ln w="9525">
                <a:noFill/>
                <a:round/>
                <a:headEnd/>
                <a:tailEnd/>
              </a:ln>
            </p:spPr>
            <p:txBody>
              <a:bodyPr wrap="none" anchor="ctr"/>
              <a:lstStyle/>
              <a:p>
                <a:pPr algn="ctr">
                  <a:lnSpc>
                    <a:spcPct val="90000"/>
                  </a:lnSpc>
                  <a:defRPr/>
                </a:pPr>
                <a:endParaRPr lang="en-US" sz="1400">
                  <a:solidFill>
                    <a:srgbClr val="FFFFFF"/>
                  </a:solidFill>
                  <a:ea typeface="Arial Unicode MS" pitchFamily="34" charset="-128"/>
                  <a:cs typeface="Arial Unicode MS" pitchFamily="34" charset="-128"/>
                </a:endParaRPr>
              </a:p>
            </p:txBody>
          </p:sp>
        </p:grpSp>
        <p:sp>
          <p:nvSpPr>
            <p:cNvPr id="30744" name="Line 56"/>
            <p:cNvSpPr>
              <a:spLocks noChangeShapeType="1"/>
            </p:cNvSpPr>
            <p:nvPr/>
          </p:nvSpPr>
          <p:spPr bwMode="auto">
            <a:xfrm>
              <a:off x="3764" y="1161"/>
              <a:ext cx="1" cy="2652"/>
            </a:xfrm>
            <a:prstGeom prst="line">
              <a:avLst/>
            </a:prstGeom>
            <a:noFill/>
            <a:ln w="19080">
              <a:solidFill>
                <a:srgbClr val="FFFFFF"/>
              </a:solidFill>
              <a:miter lim="800000"/>
              <a:headEnd/>
              <a:tailEnd/>
            </a:ln>
          </p:spPr>
          <p:txBody>
            <a:bodyPr/>
            <a:lstStyle/>
            <a:p>
              <a:endParaRPr lang="en-US"/>
            </a:p>
          </p:txBody>
        </p:sp>
      </p:grpSp>
      <p:sp>
        <p:nvSpPr>
          <p:cNvPr id="30741" name="Rectangle 61"/>
          <p:cNvSpPr>
            <a:spLocks noGrp="1" noChangeArrowheads="1"/>
          </p:cNvSpPr>
          <p:nvPr>
            <p:ph type="title" idx="4294967295"/>
          </p:nvPr>
        </p:nvSpPr>
        <p:spPr>
          <a:xfrm>
            <a:off x="981075" y="381000"/>
            <a:ext cx="6791325" cy="720725"/>
          </a:xfrm>
        </p:spPr>
        <p:txBody>
          <a:bodyPr wrap="square" rIns="73152" anchor="t"/>
          <a:lstStyle/>
          <a:p>
            <a:pPr eaLnBrk="1" hangingPunct="1"/>
            <a:r>
              <a:rPr lang="en-US" smtClean="0"/>
              <a:t>vSphere 4 Delivers Performance for Demanding Applications</a:t>
            </a:r>
          </a:p>
        </p:txBody>
      </p:sp>
      <p:pic>
        <p:nvPicPr>
          <p:cNvPr id="30742" name="Picture 63"/>
          <p:cNvPicPr>
            <a:picLocks noChangeAspect="1" noChangeArrowheads="1"/>
          </p:cNvPicPr>
          <p:nvPr/>
        </p:nvPicPr>
        <p:blipFill>
          <a:blip r:embed="rId4" cstate="print"/>
          <a:srcRect/>
          <a:stretch>
            <a:fillRect/>
          </a:stretch>
        </p:blipFill>
        <p:spPr bwMode="auto">
          <a:xfrm>
            <a:off x="1905000" y="1946275"/>
            <a:ext cx="974725" cy="180498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6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387350" y="595313"/>
            <a:ext cx="7970838" cy="682625"/>
          </a:xfrm>
        </p:spPr>
        <p:txBody>
          <a:bodyPr lIns="53986" tIns="26993" rIns="53986" bIns="26993"/>
          <a:lstStyle/>
          <a:p>
            <a:pPr eaLnBrk="1" hangingPunct="1"/>
            <a:r>
              <a:rPr lang="en-US" smtClean="0"/>
              <a:t>Single VM Performance: Well-Known Database OLTP Workload</a:t>
            </a:r>
            <a:r>
              <a:rPr lang="en-US" baseline="30000" smtClean="0"/>
              <a:t>†</a:t>
            </a:r>
          </a:p>
        </p:txBody>
      </p:sp>
      <p:graphicFrame>
        <p:nvGraphicFramePr>
          <p:cNvPr id="4098" name="Chart 2"/>
          <p:cNvGraphicFramePr>
            <a:graphicFrameLocks/>
          </p:cNvGraphicFramePr>
          <p:nvPr/>
        </p:nvGraphicFramePr>
        <p:xfrm>
          <a:off x="2220913" y="1270000"/>
          <a:ext cx="6592887" cy="4391025"/>
        </p:xfrm>
        <a:graphic>
          <a:graphicData uri="http://schemas.openxmlformats.org/presentationml/2006/ole">
            <p:oleObj spid="_x0000_s4098" r:id="rId4" imgW="11571211" imgH="7706012" progId="Excel.Sheet.8">
              <p:embed/>
            </p:oleObj>
          </a:graphicData>
        </a:graphic>
      </p:graphicFrame>
      <p:sp>
        <p:nvSpPr>
          <p:cNvPr id="16" name="Rectangle 15"/>
          <p:cNvSpPr/>
          <p:nvPr/>
        </p:nvSpPr>
        <p:spPr>
          <a:xfrm>
            <a:off x="5618163" y="3736975"/>
            <a:ext cx="401637" cy="157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0093" tIns="65046" rIns="130093" bIns="65046" anchor="ctr"/>
          <a:lstStyle/>
          <a:p>
            <a:pPr algn="ctr">
              <a:defRPr/>
            </a:pPr>
            <a:endParaRPr lang="en-US" sz="1050"/>
          </a:p>
        </p:txBody>
      </p:sp>
      <p:sp>
        <p:nvSpPr>
          <p:cNvPr id="17" name="TextBox 18"/>
          <p:cNvSpPr txBox="1">
            <a:spLocks noChangeArrowheads="1"/>
          </p:cNvSpPr>
          <p:nvPr/>
        </p:nvSpPr>
        <p:spPr bwMode="auto">
          <a:xfrm rot="16200000">
            <a:off x="542925" y="3305175"/>
            <a:ext cx="2751138" cy="319088"/>
          </a:xfrm>
          <a:prstGeom prst="rect">
            <a:avLst/>
          </a:prstGeom>
          <a:noFill/>
          <a:ln w="9525">
            <a:noFill/>
            <a:miter lim="800000"/>
            <a:headEnd/>
            <a:tailEnd/>
          </a:ln>
        </p:spPr>
        <p:txBody>
          <a:bodyPr wrap="none" lIns="130093" tIns="65046" rIns="130093" bIns="65046">
            <a:spAutoFit/>
          </a:bodyPr>
          <a:lstStyle/>
          <a:p>
            <a:pPr>
              <a:defRPr/>
            </a:pPr>
            <a:r>
              <a:rPr lang="en-US" sz="1050">
                <a:cs typeface="+mn-cs"/>
              </a:rPr>
              <a:t>Transaction Rate (Ratio to 1-way VM)</a:t>
            </a:r>
          </a:p>
        </p:txBody>
      </p:sp>
      <p:sp>
        <p:nvSpPr>
          <p:cNvPr id="22" name="Rectangle 21"/>
          <p:cNvSpPr/>
          <p:nvPr/>
        </p:nvSpPr>
        <p:spPr>
          <a:xfrm>
            <a:off x="4206875" y="4540250"/>
            <a:ext cx="401638" cy="771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0093" tIns="65046" rIns="130093" bIns="65046" anchor="ctr"/>
          <a:lstStyle/>
          <a:p>
            <a:pPr algn="ctr">
              <a:defRPr/>
            </a:pPr>
            <a:endParaRPr lang="en-US" sz="1050"/>
          </a:p>
        </p:txBody>
      </p:sp>
      <p:sp>
        <p:nvSpPr>
          <p:cNvPr id="24" name="Rectangle 23"/>
          <p:cNvSpPr/>
          <p:nvPr/>
        </p:nvSpPr>
        <p:spPr>
          <a:xfrm>
            <a:off x="7038975" y="2238375"/>
            <a:ext cx="401638" cy="3073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0093" tIns="65046" rIns="130093" bIns="65046" anchor="ctr"/>
          <a:lstStyle/>
          <a:p>
            <a:pPr algn="ctr">
              <a:defRPr/>
            </a:pPr>
            <a:endParaRPr lang="en-US" sz="1050"/>
          </a:p>
        </p:txBody>
      </p:sp>
      <p:sp>
        <p:nvSpPr>
          <p:cNvPr id="25" name="Rectangle 24"/>
          <p:cNvSpPr/>
          <p:nvPr/>
        </p:nvSpPr>
        <p:spPr>
          <a:xfrm>
            <a:off x="2779713" y="4926013"/>
            <a:ext cx="401637" cy="3857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0093" tIns="65046" rIns="130093" bIns="65046" anchor="ctr"/>
          <a:lstStyle/>
          <a:p>
            <a:pPr algn="ctr">
              <a:defRPr/>
            </a:pPr>
            <a:endParaRPr lang="en-US" sz="1050"/>
          </a:p>
        </p:txBody>
      </p:sp>
      <p:sp>
        <p:nvSpPr>
          <p:cNvPr id="26" name="TextBox 16"/>
          <p:cNvSpPr txBox="1">
            <a:spLocks noChangeArrowheads="1"/>
          </p:cNvSpPr>
          <p:nvPr/>
        </p:nvSpPr>
        <p:spPr bwMode="auto">
          <a:xfrm>
            <a:off x="2703513" y="1501775"/>
            <a:ext cx="3424237" cy="912813"/>
          </a:xfrm>
          <a:prstGeom prst="rect">
            <a:avLst/>
          </a:prstGeom>
          <a:solidFill>
            <a:schemeClr val="bg1"/>
          </a:solidFill>
          <a:ln w="9525">
            <a:solidFill>
              <a:schemeClr val="tx1"/>
            </a:solidFill>
            <a:miter lim="800000"/>
            <a:headEnd/>
            <a:tailEnd/>
          </a:ln>
        </p:spPr>
        <p:txBody>
          <a:bodyPr wrap="none" lIns="130093" tIns="65046" rIns="130093" bIns="65046">
            <a:spAutoFit/>
          </a:bodyPr>
          <a:lstStyle/>
          <a:p>
            <a:pPr>
              <a:lnSpc>
                <a:spcPct val="85000"/>
              </a:lnSpc>
              <a:spcBef>
                <a:spcPts val="150"/>
              </a:spcBef>
              <a:spcAft>
                <a:spcPts val="350"/>
              </a:spcAft>
              <a:defRPr/>
            </a:pPr>
            <a:r>
              <a:rPr lang="en-US" sz="1050" dirty="0">
                <a:cs typeface="+mn-cs"/>
              </a:rPr>
              <a:t>Next Generation Intel</a:t>
            </a:r>
            <a:r>
              <a:rPr lang="en-US" sz="1050" baseline="30000" dirty="0">
                <a:cs typeface="+mn-cs"/>
              </a:rPr>
              <a:t>®</a:t>
            </a:r>
            <a:r>
              <a:rPr lang="en-US" sz="1050" dirty="0">
                <a:cs typeface="+mn-cs"/>
              </a:rPr>
              <a:t> Xeon</a:t>
            </a:r>
            <a:r>
              <a:rPr lang="en-US" sz="1050" baseline="30000" dirty="0">
                <a:cs typeface="+mn-cs"/>
              </a:rPr>
              <a:t>®</a:t>
            </a:r>
            <a:r>
              <a:rPr lang="en-US" sz="1050" dirty="0">
                <a:cs typeface="+mn-cs"/>
              </a:rPr>
              <a:t> based 8-pCPU server</a:t>
            </a:r>
          </a:p>
          <a:p>
            <a:pPr>
              <a:lnSpc>
                <a:spcPct val="85000"/>
              </a:lnSpc>
              <a:spcBef>
                <a:spcPts val="150"/>
              </a:spcBef>
              <a:spcAft>
                <a:spcPts val="350"/>
              </a:spcAft>
              <a:defRPr/>
            </a:pPr>
            <a:r>
              <a:rPr lang="en-US" sz="1050" dirty="0">
                <a:cs typeface="+mn-cs"/>
              </a:rPr>
              <a:t>RHEL 5.1</a:t>
            </a:r>
          </a:p>
          <a:p>
            <a:pPr>
              <a:lnSpc>
                <a:spcPct val="85000"/>
              </a:lnSpc>
              <a:spcBef>
                <a:spcPts val="150"/>
              </a:spcBef>
              <a:spcAft>
                <a:spcPts val="350"/>
              </a:spcAft>
              <a:defRPr/>
            </a:pPr>
            <a:r>
              <a:rPr lang="en-US" sz="1050" dirty="0">
                <a:cs typeface="+mn-cs"/>
              </a:rPr>
              <a:t>Oracle 11gR1</a:t>
            </a:r>
          </a:p>
          <a:p>
            <a:pPr>
              <a:lnSpc>
                <a:spcPct val="85000"/>
              </a:lnSpc>
              <a:spcBef>
                <a:spcPts val="150"/>
              </a:spcBef>
              <a:spcAft>
                <a:spcPts val="350"/>
              </a:spcAft>
              <a:defRPr/>
            </a:pPr>
            <a:r>
              <a:rPr lang="en-US" sz="1050" dirty="0">
                <a:cs typeface="+mn-cs"/>
              </a:rPr>
              <a:t>In-house ESX Server</a:t>
            </a:r>
          </a:p>
        </p:txBody>
      </p:sp>
      <p:sp>
        <p:nvSpPr>
          <p:cNvPr id="27" name="Rectangle 26"/>
          <p:cNvSpPr/>
          <p:nvPr/>
        </p:nvSpPr>
        <p:spPr>
          <a:xfrm>
            <a:off x="8280400" y="3348038"/>
            <a:ext cx="65088" cy="619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0093" tIns="65046" rIns="130093" bIns="65046" anchor="ctr"/>
          <a:lstStyle/>
          <a:p>
            <a:pPr algn="ctr">
              <a:defRPr/>
            </a:pPr>
            <a:endParaRPr lang="en-US" sz="1050"/>
          </a:p>
        </p:txBody>
      </p:sp>
      <p:sp>
        <p:nvSpPr>
          <p:cNvPr id="4107" name="TextBox 5"/>
          <p:cNvSpPr txBox="1">
            <a:spLocks noChangeArrowheads="1"/>
          </p:cNvSpPr>
          <p:nvPr/>
        </p:nvSpPr>
        <p:spPr bwMode="auto">
          <a:xfrm>
            <a:off x="292100" y="5370513"/>
            <a:ext cx="2516188" cy="647700"/>
          </a:xfrm>
          <a:prstGeom prst="rect">
            <a:avLst/>
          </a:prstGeom>
          <a:noFill/>
          <a:ln w="9525">
            <a:noFill/>
            <a:miter lim="800000"/>
            <a:headEnd/>
            <a:tailEnd/>
          </a:ln>
        </p:spPr>
        <p:txBody>
          <a:bodyPr lIns="130093" tIns="65046" rIns="130093" bIns="65046">
            <a:spAutoFit/>
          </a:bodyPr>
          <a:lstStyle/>
          <a:p>
            <a:pPr marL="160338" lvl="1"/>
            <a:r>
              <a:rPr lang="en-US" sz="1000" baseline="32000"/>
              <a:t>†</a:t>
            </a:r>
            <a:r>
              <a:rPr lang="en-US" sz="1000"/>
              <a:t> A fair-use implementation of the TPC-C workload; results are not TPC-C compliant</a:t>
            </a:r>
          </a:p>
        </p:txBody>
      </p:sp>
      <p:grpSp>
        <p:nvGrpSpPr>
          <p:cNvPr id="2" name="Group 38"/>
          <p:cNvGrpSpPr>
            <a:grpSpLocks/>
          </p:cNvGrpSpPr>
          <p:nvPr/>
        </p:nvGrpSpPr>
        <p:grpSpPr bwMode="auto">
          <a:xfrm>
            <a:off x="311150" y="1343025"/>
            <a:ext cx="8443913" cy="4454525"/>
            <a:chOff x="311285" y="1342802"/>
            <a:chExt cx="8443609" cy="4454883"/>
          </a:xfrm>
        </p:grpSpPr>
        <p:sp>
          <p:nvSpPr>
            <p:cNvPr id="40" name="Rectangle 39"/>
            <p:cNvSpPr/>
            <p:nvPr/>
          </p:nvSpPr>
          <p:spPr>
            <a:xfrm>
              <a:off x="311285" y="1342802"/>
              <a:ext cx="8443609" cy="4454883"/>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807" tIns="38403" rIns="76807" bIns="38403" anchor="ctr"/>
            <a:lstStyle/>
            <a:p>
              <a:pPr algn="ctr">
                <a:defRPr/>
              </a:pPr>
              <a:endParaRPr lang="en-US"/>
            </a:p>
          </p:txBody>
        </p:sp>
        <p:sp>
          <p:nvSpPr>
            <p:cNvPr id="4110" name="Content Placeholder 2"/>
            <p:cNvSpPr txBox="1">
              <a:spLocks/>
            </p:cNvSpPr>
            <p:nvPr/>
          </p:nvSpPr>
          <p:spPr bwMode="auto">
            <a:xfrm>
              <a:off x="633774" y="2018743"/>
              <a:ext cx="7798630" cy="3103000"/>
            </a:xfrm>
            <a:prstGeom prst="rect">
              <a:avLst/>
            </a:prstGeom>
            <a:noFill/>
            <a:ln w="9525">
              <a:noFill/>
              <a:miter lim="800000"/>
              <a:headEnd/>
              <a:tailEnd/>
            </a:ln>
          </p:spPr>
          <p:txBody>
            <a:bodyPr lIns="76807" tIns="38403" rIns="76807" bIns="38403">
              <a:spAutoFit/>
            </a:bodyPr>
            <a:lstStyle/>
            <a:p>
              <a:pPr marL="0" lvl="1" algn="ctr">
                <a:lnSpc>
                  <a:spcPct val="85000"/>
                </a:lnSpc>
                <a:spcBef>
                  <a:spcPts val="425"/>
                </a:spcBef>
                <a:spcAft>
                  <a:spcPts val="175"/>
                </a:spcAft>
                <a:buClr>
                  <a:schemeClr val="tx2"/>
                </a:buClr>
              </a:pPr>
              <a:r>
                <a:rPr lang="en-US" sz="2800" b="1">
                  <a:solidFill>
                    <a:schemeClr val="tx2"/>
                  </a:solidFill>
                </a:rPr>
                <a:t>&lt; 15% overhead for 8 vCPU VM</a:t>
              </a:r>
            </a:p>
            <a:p>
              <a:pPr marL="0" lvl="1" algn="ctr">
                <a:lnSpc>
                  <a:spcPct val="85000"/>
                </a:lnSpc>
                <a:spcBef>
                  <a:spcPts val="425"/>
                </a:spcBef>
                <a:spcAft>
                  <a:spcPts val="175"/>
                </a:spcAft>
                <a:buClr>
                  <a:schemeClr val="tx2"/>
                </a:buClr>
              </a:pPr>
              <a:endParaRPr lang="en-US" sz="2800" b="1">
                <a:solidFill>
                  <a:schemeClr val="tx2"/>
                </a:solidFill>
              </a:endParaRPr>
            </a:p>
            <a:p>
              <a:pPr marL="0" lvl="1" algn="ctr">
                <a:lnSpc>
                  <a:spcPct val="85000"/>
                </a:lnSpc>
                <a:spcBef>
                  <a:spcPts val="425"/>
                </a:spcBef>
                <a:spcAft>
                  <a:spcPts val="175"/>
                </a:spcAft>
                <a:buClr>
                  <a:schemeClr val="tx2"/>
                </a:buClr>
              </a:pPr>
              <a:r>
                <a:rPr lang="en-US" sz="2800" b="1">
                  <a:solidFill>
                    <a:schemeClr val="tx2"/>
                  </a:solidFill>
                </a:rPr>
                <a:t>8,900 total DB transactions per second</a:t>
              </a:r>
            </a:p>
            <a:p>
              <a:pPr marL="0" lvl="1" algn="ctr">
                <a:lnSpc>
                  <a:spcPct val="85000"/>
                </a:lnSpc>
                <a:spcBef>
                  <a:spcPts val="425"/>
                </a:spcBef>
                <a:spcAft>
                  <a:spcPts val="175"/>
                </a:spcAft>
                <a:buClr>
                  <a:schemeClr val="tx2"/>
                </a:buClr>
              </a:pPr>
              <a:endParaRPr lang="en-US" sz="2800" b="1">
                <a:solidFill>
                  <a:schemeClr val="tx2"/>
                </a:solidFill>
              </a:endParaRPr>
            </a:p>
            <a:p>
              <a:pPr marL="0" lvl="1" algn="ctr">
                <a:lnSpc>
                  <a:spcPct val="85000"/>
                </a:lnSpc>
                <a:spcBef>
                  <a:spcPts val="425"/>
                </a:spcBef>
                <a:spcAft>
                  <a:spcPts val="175"/>
                </a:spcAft>
                <a:buClr>
                  <a:schemeClr val="tx2"/>
                </a:buClr>
              </a:pPr>
              <a:r>
                <a:rPr lang="en-US" sz="2800" b="1">
                  <a:solidFill>
                    <a:schemeClr val="tx2"/>
                  </a:solidFill>
                </a:rPr>
                <a:t>Near-perfect scalability from 1 to 8 vCPUs</a:t>
              </a:r>
            </a:p>
            <a:p>
              <a:pPr marL="0" lvl="1" algn="ctr">
                <a:lnSpc>
                  <a:spcPct val="85000"/>
                </a:lnSpc>
                <a:spcBef>
                  <a:spcPts val="425"/>
                </a:spcBef>
                <a:spcAft>
                  <a:spcPts val="175"/>
                </a:spcAft>
                <a:buClr>
                  <a:schemeClr val="tx2"/>
                </a:buClr>
              </a:pPr>
              <a:endParaRPr lang="en-US" sz="2800" b="1">
                <a:solidFill>
                  <a:schemeClr val="tx2"/>
                </a:solidFill>
              </a:endParaRPr>
            </a:p>
            <a:p>
              <a:pPr marL="0" lvl="1" algn="ctr">
                <a:lnSpc>
                  <a:spcPct val="85000"/>
                </a:lnSpc>
                <a:spcBef>
                  <a:spcPts val="425"/>
                </a:spcBef>
                <a:spcAft>
                  <a:spcPts val="175"/>
                </a:spcAft>
                <a:buClr>
                  <a:schemeClr val="tx2"/>
                </a:buClr>
              </a:pPr>
              <a:r>
                <a:rPr lang="en-US" sz="2800" b="1">
                  <a:solidFill>
                    <a:schemeClr val="tx2"/>
                  </a:solidFill>
                </a:rPr>
                <a:t>60,000 I/O operations/second</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4"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idx="4294967295"/>
          </p:nvPr>
        </p:nvSpPr>
        <p:spPr/>
        <p:txBody>
          <a:bodyPr/>
          <a:lstStyle/>
          <a:p>
            <a:pPr eaLnBrk="1" hangingPunct="1"/>
            <a:r>
              <a:rPr lang="en-US" smtClean="0"/>
              <a:t>Comparison to VISA</a:t>
            </a:r>
          </a:p>
        </p:txBody>
      </p:sp>
      <p:sp>
        <p:nvSpPr>
          <p:cNvPr id="8" name="Trapezoid 7"/>
          <p:cNvSpPr/>
          <p:nvPr/>
        </p:nvSpPr>
        <p:spPr bwMode="auto">
          <a:xfrm rot="16200000">
            <a:off x="1336478" y="2251728"/>
            <a:ext cx="3410616" cy="3066779"/>
          </a:xfrm>
          <a:prstGeom prst="trapezoid">
            <a:avLst>
              <a:gd name="adj" fmla="val 34646"/>
            </a:avLst>
          </a:prstGeom>
          <a:gradFill flip="none" rotWithShape="1">
            <a:gsLst>
              <a:gs pos="0">
                <a:srgbClr val="D4D7DC">
                  <a:shade val="30000"/>
                  <a:satMod val="115000"/>
                </a:srgbClr>
              </a:gs>
              <a:gs pos="50000">
                <a:srgbClr val="D4D7DC">
                  <a:shade val="67500"/>
                  <a:satMod val="115000"/>
                </a:srgbClr>
              </a:gs>
              <a:gs pos="100000">
                <a:srgbClr val="D4D7DC">
                  <a:shade val="100000"/>
                  <a:satMod val="115000"/>
                </a:srgbClr>
              </a:gs>
            </a:gsLst>
            <a:path path="circle">
              <a:fillToRect t="100000" r="100000"/>
            </a:path>
            <a:tileRect l="-100000" b="-100000"/>
          </a:gradFill>
          <a:ln w="31750" cap="flat" cmpd="sng" algn="ctr">
            <a:noFill/>
            <a:prstDash val="solid"/>
            <a:round/>
            <a:headEnd type="none" w="med" len="med"/>
            <a:tailEnd type="none" w="med" len="med"/>
          </a:ln>
          <a:effectLst/>
        </p:spPr>
        <p:txBody>
          <a:bodyPr vert="vert" wrap="none" tIns="91440" bIns="91440" anchor="ctr"/>
          <a:lstStyle/>
          <a:p>
            <a:pPr algn="ctr">
              <a:defRPr/>
            </a:pPr>
            <a:endParaRPr lang="en-US" sz="1400" b="1" dirty="0">
              <a:solidFill>
                <a:schemeClr val="tx1">
                  <a:lumMod val="75000"/>
                  <a:lumOff val="25000"/>
                </a:schemeClr>
              </a:solidFill>
              <a:latin typeface="Arial" pitchFamily="34" charset="0"/>
              <a:cs typeface="Arial" pitchFamily="34" charset="0"/>
            </a:endParaRPr>
          </a:p>
        </p:txBody>
      </p:sp>
      <p:pic>
        <p:nvPicPr>
          <p:cNvPr id="41986" name="Picture 2" descr="C:\Users\Dan.DUARTE\Desktop\visa-gold.png"/>
          <p:cNvPicPr>
            <a:picLocks noChangeAspect="1" noChangeArrowheads="1"/>
          </p:cNvPicPr>
          <p:nvPr/>
        </p:nvPicPr>
        <p:blipFill>
          <a:blip r:embed="rId3" cstate="print"/>
          <a:srcRect/>
          <a:stretch>
            <a:fillRect/>
          </a:stretch>
        </p:blipFill>
        <p:spPr bwMode="auto">
          <a:xfrm>
            <a:off x="-1254125" y="3538538"/>
            <a:ext cx="762000" cy="477837"/>
          </a:xfrm>
          <a:prstGeom prst="rect">
            <a:avLst/>
          </a:prstGeom>
          <a:noFill/>
          <a:ln w="9525">
            <a:noFill/>
            <a:miter lim="800000"/>
            <a:headEnd/>
            <a:tailEnd/>
          </a:ln>
        </p:spPr>
      </p:pic>
      <p:pic>
        <p:nvPicPr>
          <p:cNvPr id="18" name="Picture 2" descr="C:\Users\Dan.DUARTE\Desktop\visa-gold.png"/>
          <p:cNvPicPr>
            <a:picLocks noChangeAspect="1" noChangeArrowheads="1"/>
          </p:cNvPicPr>
          <p:nvPr/>
        </p:nvPicPr>
        <p:blipFill>
          <a:blip r:embed="rId3" cstate="print"/>
          <a:srcRect/>
          <a:stretch>
            <a:fillRect/>
          </a:stretch>
        </p:blipFill>
        <p:spPr bwMode="auto">
          <a:xfrm>
            <a:off x="1143000" y="3538538"/>
            <a:ext cx="762000" cy="477837"/>
          </a:xfrm>
          <a:prstGeom prst="rect">
            <a:avLst/>
          </a:prstGeom>
          <a:noFill/>
          <a:ln w="9525">
            <a:noFill/>
            <a:miter lim="800000"/>
            <a:headEnd/>
            <a:tailEnd/>
          </a:ln>
        </p:spPr>
      </p:pic>
      <p:sp>
        <p:nvSpPr>
          <p:cNvPr id="166920" name="AutoShape 5"/>
          <p:cNvSpPr>
            <a:spLocks noChangeAspect="1" noChangeArrowheads="1" noTextEdit="1"/>
          </p:cNvSpPr>
          <p:nvPr/>
        </p:nvSpPr>
        <p:spPr bwMode="auto">
          <a:xfrm>
            <a:off x="3125788" y="1901825"/>
            <a:ext cx="2890837" cy="2890838"/>
          </a:xfrm>
          <a:prstGeom prst="rect">
            <a:avLst/>
          </a:prstGeom>
          <a:noFill/>
          <a:ln w="9525">
            <a:noFill/>
            <a:miter lim="800000"/>
            <a:headEnd/>
            <a:tailEnd/>
          </a:ln>
        </p:spPr>
        <p:txBody>
          <a:bodyPr/>
          <a:lstStyle/>
          <a:p>
            <a:endParaRPr lang="en-US"/>
          </a:p>
        </p:txBody>
      </p:sp>
      <p:pic>
        <p:nvPicPr>
          <p:cNvPr id="20" name="Picture 2" descr="C:\Users\Dan.DUARTE\Desktop\visa-gold.png"/>
          <p:cNvPicPr>
            <a:picLocks noChangeAspect="1" noChangeArrowheads="1"/>
          </p:cNvPicPr>
          <p:nvPr/>
        </p:nvPicPr>
        <p:blipFill>
          <a:blip r:embed="rId4" cstate="print"/>
          <a:srcRect/>
          <a:stretch>
            <a:fillRect/>
          </a:stretch>
        </p:blipFill>
        <p:spPr bwMode="auto">
          <a:xfrm>
            <a:off x="1295400" y="3952875"/>
            <a:ext cx="431800" cy="269875"/>
          </a:xfrm>
          <a:prstGeom prst="rect">
            <a:avLst/>
          </a:prstGeom>
          <a:noFill/>
          <a:ln w="9525">
            <a:noFill/>
            <a:miter lim="800000"/>
            <a:headEnd/>
            <a:tailEnd/>
          </a:ln>
        </p:spPr>
      </p:pic>
      <p:pic>
        <p:nvPicPr>
          <p:cNvPr id="24" name="Picture 2" descr="C:\Users\Dan.DUARTE\Desktop\visa-gold.png"/>
          <p:cNvPicPr>
            <a:picLocks noChangeAspect="1" noChangeArrowheads="1"/>
          </p:cNvPicPr>
          <p:nvPr/>
        </p:nvPicPr>
        <p:blipFill>
          <a:blip r:embed="rId4" cstate="print"/>
          <a:srcRect/>
          <a:stretch>
            <a:fillRect/>
          </a:stretch>
        </p:blipFill>
        <p:spPr bwMode="auto">
          <a:xfrm>
            <a:off x="1295400" y="3276600"/>
            <a:ext cx="431800" cy="269875"/>
          </a:xfrm>
          <a:prstGeom prst="rect">
            <a:avLst/>
          </a:prstGeom>
          <a:noFill/>
          <a:ln w="9525">
            <a:noFill/>
            <a:miter lim="800000"/>
            <a:headEnd/>
            <a:tailEnd/>
          </a:ln>
        </p:spPr>
      </p:pic>
      <p:pic>
        <p:nvPicPr>
          <p:cNvPr id="166923" name="Picture 150" descr="ICON_VM_basic_label_Q308"/>
          <p:cNvPicPr>
            <a:picLocks noChangeAspect="1" noChangeArrowheads="1"/>
          </p:cNvPicPr>
          <p:nvPr/>
        </p:nvPicPr>
        <p:blipFill>
          <a:blip r:embed="rId5" cstate="print"/>
          <a:srcRect/>
          <a:stretch>
            <a:fillRect/>
          </a:stretch>
        </p:blipFill>
        <p:spPr bwMode="auto">
          <a:xfrm>
            <a:off x="928688" y="3082925"/>
            <a:ext cx="1196975" cy="1390650"/>
          </a:xfrm>
          <a:prstGeom prst="rect">
            <a:avLst/>
          </a:prstGeom>
          <a:noFill/>
          <a:ln w="9525">
            <a:noFill/>
            <a:miter lim="800000"/>
            <a:headEnd/>
            <a:tailEnd/>
          </a:ln>
        </p:spPr>
      </p:pic>
      <p:grpSp>
        <p:nvGrpSpPr>
          <p:cNvPr id="2" name="Group 18"/>
          <p:cNvGrpSpPr>
            <a:grpSpLocks/>
          </p:cNvGrpSpPr>
          <p:nvPr/>
        </p:nvGrpSpPr>
        <p:grpSpPr bwMode="auto">
          <a:xfrm>
            <a:off x="3482975" y="1908175"/>
            <a:ext cx="3773488" cy="3773488"/>
            <a:chOff x="3482788" y="1907798"/>
            <a:chExt cx="3774142" cy="3774142"/>
          </a:xfrm>
        </p:grpSpPr>
        <p:sp>
          <p:nvSpPr>
            <p:cNvPr id="9" name="Oval 8"/>
            <p:cNvSpPr/>
            <p:nvPr/>
          </p:nvSpPr>
          <p:spPr bwMode="auto">
            <a:xfrm>
              <a:off x="3482788" y="1907798"/>
              <a:ext cx="3774142" cy="3774142"/>
            </a:xfrm>
            <a:prstGeom prst="ellipse">
              <a:avLst/>
            </a:prstGeom>
            <a:gradFill flip="none" rotWithShape="1">
              <a:gsLst>
                <a:gs pos="0">
                  <a:schemeClr val="tx2"/>
                </a:gs>
                <a:gs pos="100000">
                  <a:schemeClr val="tx2">
                    <a:lumMod val="50000"/>
                  </a:schemeClr>
                </a:gs>
              </a:gsLst>
              <a:path path="circle">
                <a:fillToRect l="50000" t="50000" r="50000" b="50000"/>
              </a:path>
              <a:tileRect/>
            </a:gradFill>
            <a:ln w="31750" cap="flat" cmpd="sng" algn="ctr">
              <a:solidFill>
                <a:schemeClr val="tx2"/>
              </a:solidFill>
              <a:prstDash val="solid"/>
              <a:round/>
              <a:headEnd type="none" w="med" len="med"/>
              <a:tailEnd type="none" w="med" len="med"/>
            </a:ln>
            <a:effectLst>
              <a:outerShdw blurRad="152400" dist="317500" dir="5400000" sx="90000" sy="-19000" rotWithShape="0">
                <a:prstClr val="black">
                  <a:alpha val="15000"/>
                </a:prstClr>
              </a:outerShdw>
            </a:effectLst>
          </p:spPr>
          <p:txBody>
            <a:bodyPr vert="vert" wrap="none" tIns="91440" bIns="91440" anchor="ctr"/>
            <a:lstStyle/>
            <a:p>
              <a:pPr algn="ctr">
                <a:defRPr/>
              </a:pPr>
              <a:endParaRPr lang="en-US" sz="1400" b="1" dirty="0">
                <a:solidFill>
                  <a:schemeClr val="tx1">
                    <a:lumMod val="75000"/>
                    <a:lumOff val="25000"/>
                  </a:schemeClr>
                </a:solidFill>
                <a:latin typeface="Arial" pitchFamily="34" charset="0"/>
                <a:cs typeface="Arial" pitchFamily="34" charset="0"/>
              </a:endParaRPr>
            </a:p>
          </p:txBody>
        </p:sp>
        <p:sp>
          <p:nvSpPr>
            <p:cNvPr id="10" name="Oval 9"/>
            <p:cNvSpPr/>
            <p:nvPr/>
          </p:nvSpPr>
          <p:spPr bwMode="auto">
            <a:xfrm>
              <a:off x="4100433" y="1990362"/>
              <a:ext cx="2605538" cy="1703683"/>
            </a:xfrm>
            <a:prstGeom prst="ellipse">
              <a:avLst/>
            </a:prstGeom>
            <a:gradFill flip="none" rotWithShape="1">
              <a:gsLst>
                <a:gs pos="0">
                  <a:schemeClr val="bg1">
                    <a:alpha val="20000"/>
                  </a:schemeClr>
                </a:gs>
                <a:gs pos="100000">
                  <a:schemeClr val="bg1">
                    <a:alpha val="0"/>
                  </a:schemeClr>
                </a:gs>
              </a:gsLst>
              <a:lin ang="5400000" scaled="0"/>
              <a:tileRect/>
            </a:gradFill>
            <a:ln w="31750" cap="flat" cmpd="sng" algn="ctr">
              <a:noFill/>
              <a:prstDash val="solid"/>
              <a:round/>
              <a:headEnd type="none" w="med" len="med"/>
              <a:tailEnd type="none" w="med" len="med"/>
            </a:ln>
            <a:effectLst/>
          </p:spPr>
          <p:txBody>
            <a:bodyPr vert="vert" wrap="none" tIns="91440" bIns="91440" anchor="ctr"/>
            <a:lstStyle/>
            <a:p>
              <a:pPr algn="ctr">
                <a:defRPr/>
              </a:pPr>
              <a:endParaRPr lang="en-US" sz="1400" b="1" dirty="0">
                <a:solidFill>
                  <a:schemeClr val="tx1">
                    <a:lumMod val="75000"/>
                    <a:lumOff val="25000"/>
                  </a:schemeClr>
                </a:solidFill>
                <a:latin typeface="Arial" pitchFamily="34" charset="0"/>
                <a:cs typeface="Arial" pitchFamily="34" charset="0"/>
              </a:endParaRPr>
            </a:p>
          </p:txBody>
        </p:sp>
        <p:grpSp>
          <p:nvGrpSpPr>
            <p:cNvPr id="3" name="Group 20"/>
            <p:cNvGrpSpPr>
              <a:grpSpLocks/>
            </p:cNvGrpSpPr>
            <p:nvPr/>
          </p:nvGrpSpPr>
          <p:grpSpPr bwMode="auto">
            <a:xfrm>
              <a:off x="5549159" y="3343111"/>
              <a:ext cx="1007060" cy="555703"/>
              <a:chOff x="3249613" y="2744788"/>
              <a:chExt cx="2635250" cy="1454150"/>
            </a:xfrm>
          </p:grpSpPr>
          <p:sp>
            <p:nvSpPr>
              <p:cNvPr id="166930" name="Freeform 8"/>
              <p:cNvSpPr>
                <a:spLocks/>
              </p:cNvSpPr>
              <p:nvPr/>
            </p:nvSpPr>
            <p:spPr bwMode="auto">
              <a:xfrm>
                <a:off x="3440113" y="3598863"/>
                <a:ext cx="2303462" cy="600075"/>
              </a:xfrm>
              <a:custGeom>
                <a:avLst/>
                <a:gdLst>
                  <a:gd name="T0" fmla="*/ 0 w 614"/>
                  <a:gd name="T1" fmla="*/ 2147483647 h 160"/>
                  <a:gd name="T2" fmla="*/ 2147483647 w 614"/>
                  <a:gd name="T3" fmla="*/ 2147483647 h 160"/>
                  <a:gd name="T4" fmla="*/ 2147483647 w 614"/>
                  <a:gd name="T5" fmla="*/ 2147483647 h 160"/>
                  <a:gd name="T6" fmla="*/ 0 w 614"/>
                  <a:gd name="T7" fmla="*/ 2147483647 h 160"/>
                  <a:gd name="T8" fmla="*/ 0 w 614"/>
                  <a:gd name="T9" fmla="*/ 2147483647 h 160"/>
                  <a:gd name="T10" fmla="*/ 0 60000 65536"/>
                  <a:gd name="T11" fmla="*/ 0 60000 65536"/>
                  <a:gd name="T12" fmla="*/ 0 60000 65536"/>
                  <a:gd name="T13" fmla="*/ 0 60000 65536"/>
                  <a:gd name="T14" fmla="*/ 0 60000 65536"/>
                  <a:gd name="T15" fmla="*/ 0 w 614"/>
                  <a:gd name="T16" fmla="*/ 0 h 160"/>
                  <a:gd name="T17" fmla="*/ 614 w 614"/>
                  <a:gd name="T18" fmla="*/ 160 h 160"/>
                </a:gdLst>
                <a:ahLst/>
                <a:cxnLst>
                  <a:cxn ang="T10">
                    <a:pos x="T0" y="T1"/>
                  </a:cxn>
                  <a:cxn ang="T11">
                    <a:pos x="T2" y="T3"/>
                  </a:cxn>
                  <a:cxn ang="T12">
                    <a:pos x="T4" y="T5"/>
                  </a:cxn>
                  <a:cxn ang="T13">
                    <a:pos x="T6" y="T7"/>
                  </a:cxn>
                  <a:cxn ang="T14">
                    <a:pos x="T8" y="T9"/>
                  </a:cxn>
                </a:cxnLst>
                <a:rect l="T15" t="T16" r="T17" b="T18"/>
                <a:pathLst>
                  <a:path w="614" h="160">
                    <a:moveTo>
                      <a:pt x="0" y="160"/>
                    </a:moveTo>
                    <a:cubicBezTo>
                      <a:pt x="143" y="98"/>
                      <a:pt x="345" y="43"/>
                      <a:pt x="611" y="98"/>
                    </a:cubicBezTo>
                    <a:cubicBezTo>
                      <a:pt x="614" y="31"/>
                      <a:pt x="614" y="31"/>
                      <a:pt x="614" y="31"/>
                    </a:cubicBezTo>
                    <a:cubicBezTo>
                      <a:pt x="333" y="0"/>
                      <a:pt x="131" y="90"/>
                      <a:pt x="0" y="153"/>
                    </a:cubicBezTo>
                    <a:cubicBezTo>
                      <a:pt x="0" y="160"/>
                      <a:pt x="0" y="160"/>
                      <a:pt x="0" y="160"/>
                    </a:cubicBezTo>
                    <a:close/>
                  </a:path>
                </a:pathLst>
              </a:custGeom>
              <a:solidFill>
                <a:schemeClr val="bg1"/>
              </a:solidFill>
              <a:ln w="9525">
                <a:noFill/>
                <a:round/>
                <a:headEnd/>
                <a:tailEnd/>
              </a:ln>
            </p:spPr>
            <p:txBody>
              <a:bodyPr/>
              <a:lstStyle/>
              <a:p>
                <a:endParaRPr lang="en-US"/>
              </a:p>
            </p:txBody>
          </p:sp>
          <p:sp>
            <p:nvSpPr>
              <p:cNvPr id="166931" name="Freeform 9"/>
              <p:cNvSpPr>
                <a:spLocks/>
              </p:cNvSpPr>
              <p:nvPr/>
            </p:nvSpPr>
            <p:spPr bwMode="auto">
              <a:xfrm>
                <a:off x="4003675" y="2759075"/>
                <a:ext cx="441325" cy="768350"/>
              </a:xfrm>
              <a:custGeom>
                <a:avLst/>
                <a:gdLst>
                  <a:gd name="T0" fmla="*/ 0 w 278"/>
                  <a:gd name="T1" fmla="*/ 2147483647 h 484"/>
                  <a:gd name="T2" fmla="*/ 2147483647 w 278"/>
                  <a:gd name="T3" fmla="*/ 0 h 484"/>
                  <a:gd name="T4" fmla="*/ 2147483647 w 278"/>
                  <a:gd name="T5" fmla="*/ 0 h 484"/>
                  <a:gd name="T6" fmla="*/ 2147483647 w 278"/>
                  <a:gd name="T7" fmla="*/ 2147483647 h 484"/>
                  <a:gd name="T8" fmla="*/ 0 w 278"/>
                  <a:gd name="T9" fmla="*/ 2147483647 h 484"/>
                  <a:gd name="T10" fmla="*/ 0 w 278"/>
                  <a:gd name="T11" fmla="*/ 2147483647 h 484"/>
                  <a:gd name="T12" fmla="*/ 0 60000 65536"/>
                  <a:gd name="T13" fmla="*/ 0 60000 65536"/>
                  <a:gd name="T14" fmla="*/ 0 60000 65536"/>
                  <a:gd name="T15" fmla="*/ 0 60000 65536"/>
                  <a:gd name="T16" fmla="*/ 0 60000 65536"/>
                  <a:gd name="T17" fmla="*/ 0 60000 65536"/>
                  <a:gd name="T18" fmla="*/ 0 w 278"/>
                  <a:gd name="T19" fmla="*/ 0 h 484"/>
                  <a:gd name="T20" fmla="*/ 278 w 278"/>
                  <a:gd name="T21" fmla="*/ 484 h 484"/>
                </a:gdLst>
                <a:ahLst/>
                <a:cxnLst>
                  <a:cxn ang="T12">
                    <a:pos x="T0" y="T1"/>
                  </a:cxn>
                  <a:cxn ang="T13">
                    <a:pos x="T2" y="T3"/>
                  </a:cxn>
                  <a:cxn ang="T14">
                    <a:pos x="T4" y="T5"/>
                  </a:cxn>
                  <a:cxn ang="T15">
                    <a:pos x="T6" y="T7"/>
                  </a:cxn>
                  <a:cxn ang="T16">
                    <a:pos x="T8" y="T9"/>
                  </a:cxn>
                  <a:cxn ang="T17">
                    <a:pos x="T10" y="T11"/>
                  </a:cxn>
                </a:cxnLst>
                <a:rect l="T18" t="T19" r="T20" b="T21"/>
                <a:pathLst>
                  <a:path w="278" h="484">
                    <a:moveTo>
                      <a:pt x="0" y="484"/>
                    </a:moveTo>
                    <a:lnTo>
                      <a:pt x="146" y="0"/>
                    </a:lnTo>
                    <a:lnTo>
                      <a:pt x="278" y="0"/>
                    </a:lnTo>
                    <a:lnTo>
                      <a:pt x="130" y="484"/>
                    </a:lnTo>
                    <a:lnTo>
                      <a:pt x="0" y="484"/>
                    </a:lnTo>
                    <a:close/>
                  </a:path>
                </a:pathLst>
              </a:custGeom>
              <a:solidFill>
                <a:schemeClr val="bg1"/>
              </a:solidFill>
              <a:ln w="9525">
                <a:noFill/>
                <a:round/>
                <a:headEnd/>
                <a:tailEnd/>
              </a:ln>
            </p:spPr>
            <p:txBody>
              <a:bodyPr/>
              <a:lstStyle/>
              <a:p>
                <a:endParaRPr lang="en-US"/>
              </a:p>
            </p:txBody>
          </p:sp>
          <p:sp>
            <p:nvSpPr>
              <p:cNvPr id="166932" name="Freeform 10"/>
              <p:cNvSpPr>
                <a:spLocks/>
              </p:cNvSpPr>
              <p:nvPr/>
            </p:nvSpPr>
            <p:spPr bwMode="auto">
              <a:xfrm>
                <a:off x="3249613" y="2759075"/>
                <a:ext cx="877887" cy="768350"/>
              </a:xfrm>
              <a:custGeom>
                <a:avLst/>
                <a:gdLst>
                  <a:gd name="T0" fmla="*/ 2147483647 w 234"/>
                  <a:gd name="T1" fmla="*/ 0 h 205"/>
                  <a:gd name="T2" fmla="*/ 2147483647 w 234"/>
                  <a:gd name="T3" fmla="*/ 2147483647 h 205"/>
                  <a:gd name="T4" fmla="*/ 2147483647 w 234"/>
                  <a:gd name="T5" fmla="*/ 2147483647 h 205"/>
                  <a:gd name="T6" fmla="*/ 2147483647 w 234"/>
                  <a:gd name="T7" fmla="*/ 2147483647 h 205"/>
                  <a:gd name="T8" fmla="*/ 2147483647 w 234"/>
                  <a:gd name="T9" fmla="*/ 2147483647 h 205"/>
                  <a:gd name="T10" fmla="*/ 2147483647 w 234"/>
                  <a:gd name="T11" fmla="*/ 0 h 205"/>
                  <a:gd name="T12" fmla="*/ 2147483647 w 234"/>
                  <a:gd name="T13" fmla="*/ 0 h 205"/>
                  <a:gd name="T14" fmla="*/ 0 w 234"/>
                  <a:gd name="T15" fmla="*/ 2147483647 h 205"/>
                  <a:gd name="T16" fmla="*/ 2147483647 w 234"/>
                  <a:gd name="T17" fmla="*/ 2147483647 h 205"/>
                  <a:gd name="T18" fmla="*/ 2147483647 w 234"/>
                  <a:gd name="T19" fmla="*/ 2147483647 h 205"/>
                  <a:gd name="T20" fmla="*/ 2147483647 w 234"/>
                  <a:gd name="T21" fmla="*/ 2147483647 h 205"/>
                  <a:gd name="T22" fmla="*/ 2147483647 w 234"/>
                  <a:gd name="T23" fmla="*/ 0 h 205"/>
                  <a:gd name="T24" fmla="*/ 2147483647 w 234"/>
                  <a:gd name="T25" fmla="*/ 0 h 2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4"/>
                  <a:gd name="T40" fmla="*/ 0 h 205"/>
                  <a:gd name="T41" fmla="*/ 234 w 234"/>
                  <a:gd name="T42" fmla="*/ 205 h 2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4" h="205">
                    <a:moveTo>
                      <a:pt x="176" y="0"/>
                    </a:moveTo>
                    <a:cubicBezTo>
                      <a:pt x="126" y="87"/>
                      <a:pt x="126" y="87"/>
                      <a:pt x="126" y="87"/>
                    </a:cubicBezTo>
                    <a:cubicBezTo>
                      <a:pt x="114" y="110"/>
                      <a:pt x="106" y="122"/>
                      <a:pt x="103" y="136"/>
                    </a:cubicBezTo>
                    <a:cubicBezTo>
                      <a:pt x="102" y="136"/>
                      <a:pt x="102" y="136"/>
                      <a:pt x="102" y="136"/>
                    </a:cubicBezTo>
                    <a:cubicBezTo>
                      <a:pt x="103" y="118"/>
                      <a:pt x="100" y="95"/>
                      <a:pt x="100" y="83"/>
                    </a:cubicBezTo>
                    <a:cubicBezTo>
                      <a:pt x="94" y="0"/>
                      <a:pt x="94" y="0"/>
                      <a:pt x="94" y="0"/>
                    </a:cubicBezTo>
                    <a:cubicBezTo>
                      <a:pt x="1" y="0"/>
                      <a:pt x="1" y="0"/>
                      <a:pt x="1" y="0"/>
                    </a:cubicBezTo>
                    <a:cubicBezTo>
                      <a:pt x="0" y="6"/>
                      <a:pt x="0" y="6"/>
                      <a:pt x="0" y="6"/>
                    </a:cubicBezTo>
                    <a:cubicBezTo>
                      <a:pt x="24" y="6"/>
                      <a:pt x="38" y="18"/>
                      <a:pt x="42" y="43"/>
                    </a:cubicBezTo>
                    <a:cubicBezTo>
                      <a:pt x="60" y="205"/>
                      <a:pt x="60" y="205"/>
                      <a:pt x="60" y="205"/>
                    </a:cubicBezTo>
                    <a:cubicBezTo>
                      <a:pt x="118" y="205"/>
                      <a:pt x="118" y="205"/>
                      <a:pt x="118" y="205"/>
                    </a:cubicBezTo>
                    <a:cubicBezTo>
                      <a:pt x="234" y="0"/>
                      <a:pt x="234" y="0"/>
                      <a:pt x="234" y="0"/>
                    </a:cubicBezTo>
                    <a:cubicBezTo>
                      <a:pt x="176" y="0"/>
                      <a:pt x="176" y="0"/>
                      <a:pt x="176" y="0"/>
                    </a:cubicBezTo>
                    <a:close/>
                  </a:path>
                </a:pathLst>
              </a:custGeom>
              <a:solidFill>
                <a:schemeClr val="bg1"/>
              </a:solidFill>
              <a:ln w="9525">
                <a:noFill/>
                <a:round/>
                <a:headEnd/>
                <a:tailEnd/>
              </a:ln>
            </p:spPr>
            <p:txBody>
              <a:bodyPr/>
              <a:lstStyle/>
              <a:p>
                <a:endParaRPr lang="en-US"/>
              </a:p>
            </p:txBody>
          </p:sp>
          <p:sp>
            <p:nvSpPr>
              <p:cNvPr id="166933" name="Freeform 11"/>
              <p:cNvSpPr>
                <a:spLocks noEditPoints="1"/>
              </p:cNvSpPr>
              <p:nvPr/>
            </p:nvSpPr>
            <p:spPr bwMode="auto">
              <a:xfrm>
                <a:off x="4984750" y="2762250"/>
                <a:ext cx="754062" cy="765175"/>
              </a:xfrm>
              <a:custGeom>
                <a:avLst/>
                <a:gdLst>
                  <a:gd name="T0" fmla="*/ 2147483647 w 201"/>
                  <a:gd name="T1" fmla="*/ 2147483647 h 204"/>
                  <a:gd name="T2" fmla="*/ 2147483647 w 201"/>
                  <a:gd name="T3" fmla="*/ 2147483647 h 204"/>
                  <a:gd name="T4" fmla="*/ 2147483647 w 201"/>
                  <a:gd name="T5" fmla="*/ 2147483647 h 204"/>
                  <a:gd name="T6" fmla="*/ 2147483647 w 201"/>
                  <a:gd name="T7" fmla="*/ 2147483647 h 204"/>
                  <a:gd name="T8" fmla="*/ 0 w 201"/>
                  <a:gd name="T9" fmla="*/ 2147483647 h 204"/>
                  <a:gd name="T10" fmla="*/ 2147483647 w 201"/>
                  <a:gd name="T11" fmla="*/ 0 h 204"/>
                  <a:gd name="T12" fmla="*/ 2147483647 w 201"/>
                  <a:gd name="T13" fmla="*/ 0 h 204"/>
                  <a:gd name="T14" fmla="*/ 2147483647 w 201"/>
                  <a:gd name="T15" fmla="*/ 2147483647 h 204"/>
                  <a:gd name="T16" fmla="*/ 2147483647 w 201"/>
                  <a:gd name="T17" fmla="*/ 2147483647 h 204"/>
                  <a:gd name="T18" fmla="*/ 2147483647 w 201"/>
                  <a:gd name="T19" fmla="*/ 2147483647 h 204"/>
                  <a:gd name="T20" fmla="*/ 2147483647 w 201"/>
                  <a:gd name="T21" fmla="*/ 2147483647 h 204"/>
                  <a:gd name="T22" fmla="*/ 2147483647 w 201"/>
                  <a:gd name="T23" fmla="*/ 2147483647 h 204"/>
                  <a:gd name="T24" fmla="*/ 2147483647 w 201"/>
                  <a:gd name="T25" fmla="*/ 2147483647 h 204"/>
                  <a:gd name="T26" fmla="*/ 2147483647 w 201"/>
                  <a:gd name="T27" fmla="*/ 2147483647 h 204"/>
                  <a:gd name="T28" fmla="*/ 2147483647 w 201"/>
                  <a:gd name="T29" fmla="*/ 2147483647 h 204"/>
                  <a:gd name="T30" fmla="*/ 2147483647 w 201"/>
                  <a:gd name="T31" fmla="*/ 2147483647 h 2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1"/>
                  <a:gd name="T49" fmla="*/ 0 h 204"/>
                  <a:gd name="T50" fmla="*/ 201 w 201"/>
                  <a:gd name="T51" fmla="*/ 204 h 2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1" h="204">
                    <a:moveTo>
                      <a:pt x="145" y="204"/>
                    </a:moveTo>
                    <a:cubicBezTo>
                      <a:pt x="143" y="174"/>
                      <a:pt x="143" y="174"/>
                      <a:pt x="143" y="174"/>
                    </a:cubicBezTo>
                    <a:cubicBezTo>
                      <a:pt x="74" y="174"/>
                      <a:pt x="74" y="174"/>
                      <a:pt x="74" y="174"/>
                    </a:cubicBezTo>
                    <a:cubicBezTo>
                      <a:pt x="60" y="204"/>
                      <a:pt x="60" y="204"/>
                      <a:pt x="60" y="204"/>
                    </a:cubicBezTo>
                    <a:cubicBezTo>
                      <a:pt x="0" y="204"/>
                      <a:pt x="0" y="204"/>
                      <a:pt x="0" y="204"/>
                    </a:cubicBezTo>
                    <a:cubicBezTo>
                      <a:pt x="109" y="0"/>
                      <a:pt x="109" y="0"/>
                      <a:pt x="109" y="0"/>
                    </a:cubicBezTo>
                    <a:cubicBezTo>
                      <a:pt x="183" y="0"/>
                      <a:pt x="183" y="0"/>
                      <a:pt x="183" y="0"/>
                    </a:cubicBezTo>
                    <a:cubicBezTo>
                      <a:pt x="201" y="204"/>
                      <a:pt x="201" y="204"/>
                      <a:pt x="201" y="204"/>
                    </a:cubicBezTo>
                    <a:cubicBezTo>
                      <a:pt x="145" y="204"/>
                      <a:pt x="145" y="204"/>
                      <a:pt x="145" y="204"/>
                    </a:cubicBezTo>
                    <a:close/>
                    <a:moveTo>
                      <a:pt x="138" y="83"/>
                    </a:moveTo>
                    <a:cubicBezTo>
                      <a:pt x="138" y="68"/>
                      <a:pt x="137" y="48"/>
                      <a:pt x="138" y="35"/>
                    </a:cubicBezTo>
                    <a:cubicBezTo>
                      <a:pt x="137" y="35"/>
                      <a:pt x="137" y="35"/>
                      <a:pt x="137" y="35"/>
                    </a:cubicBezTo>
                    <a:cubicBezTo>
                      <a:pt x="134" y="45"/>
                      <a:pt x="120" y="76"/>
                      <a:pt x="113" y="91"/>
                    </a:cubicBezTo>
                    <a:cubicBezTo>
                      <a:pt x="93" y="136"/>
                      <a:pt x="93" y="136"/>
                      <a:pt x="93" y="136"/>
                    </a:cubicBezTo>
                    <a:cubicBezTo>
                      <a:pt x="141" y="136"/>
                      <a:pt x="141" y="136"/>
                      <a:pt x="141" y="136"/>
                    </a:cubicBezTo>
                    <a:cubicBezTo>
                      <a:pt x="138" y="83"/>
                      <a:pt x="138" y="83"/>
                      <a:pt x="138" y="83"/>
                    </a:cubicBezTo>
                    <a:close/>
                  </a:path>
                </a:pathLst>
              </a:custGeom>
              <a:solidFill>
                <a:schemeClr val="bg1"/>
              </a:solidFill>
              <a:ln w="9525">
                <a:noFill/>
                <a:round/>
                <a:headEnd/>
                <a:tailEnd/>
              </a:ln>
            </p:spPr>
            <p:txBody>
              <a:bodyPr/>
              <a:lstStyle/>
              <a:p>
                <a:endParaRPr lang="en-US"/>
              </a:p>
            </p:txBody>
          </p:sp>
          <p:sp>
            <p:nvSpPr>
              <p:cNvPr id="166934" name="Freeform 12"/>
              <p:cNvSpPr>
                <a:spLocks/>
              </p:cNvSpPr>
              <p:nvPr/>
            </p:nvSpPr>
            <p:spPr bwMode="auto">
              <a:xfrm>
                <a:off x="4348163" y="2744788"/>
                <a:ext cx="731837" cy="804862"/>
              </a:xfrm>
              <a:custGeom>
                <a:avLst/>
                <a:gdLst>
                  <a:gd name="T0" fmla="*/ 2147483647 w 195"/>
                  <a:gd name="T1" fmla="*/ 2147483647 h 215"/>
                  <a:gd name="T2" fmla="*/ 0 w 195"/>
                  <a:gd name="T3" fmla="*/ 2147483647 h 215"/>
                  <a:gd name="T4" fmla="*/ 2147483647 w 195"/>
                  <a:gd name="T5" fmla="*/ 2147483647 h 215"/>
                  <a:gd name="T6" fmla="*/ 2147483647 w 195"/>
                  <a:gd name="T7" fmla="*/ 2147483647 h 215"/>
                  <a:gd name="T8" fmla="*/ 2147483647 w 195"/>
                  <a:gd name="T9" fmla="*/ 2147483647 h 215"/>
                  <a:gd name="T10" fmla="*/ 2147483647 w 195"/>
                  <a:gd name="T11" fmla="*/ 2147483647 h 215"/>
                  <a:gd name="T12" fmla="*/ 2147483647 w 195"/>
                  <a:gd name="T13" fmla="*/ 2147483647 h 215"/>
                  <a:gd name="T14" fmla="*/ 2147483647 w 195"/>
                  <a:gd name="T15" fmla="*/ 2147483647 h 215"/>
                  <a:gd name="T16" fmla="*/ 2147483647 w 195"/>
                  <a:gd name="T17" fmla="*/ 0 h 215"/>
                  <a:gd name="T18" fmla="*/ 2147483647 w 195"/>
                  <a:gd name="T19" fmla="*/ 2147483647 h 215"/>
                  <a:gd name="T20" fmla="*/ 2147483647 w 195"/>
                  <a:gd name="T21" fmla="*/ 2147483647 h 215"/>
                  <a:gd name="T22" fmla="*/ 2147483647 w 195"/>
                  <a:gd name="T23" fmla="*/ 2147483647 h 215"/>
                  <a:gd name="T24" fmla="*/ 2147483647 w 195"/>
                  <a:gd name="T25" fmla="*/ 2147483647 h 215"/>
                  <a:gd name="T26" fmla="*/ 2147483647 w 195"/>
                  <a:gd name="T27" fmla="*/ 2147483647 h 215"/>
                  <a:gd name="T28" fmla="*/ 2147483647 w 195"/>
                  <a:gd name="T29" fmla="*/ 2147483647 h 215"/>
                  <a:gd name="T30" fmla="*/ 2147483647 w 195"/>
                  <a:gd name="T31" fmla="*/ 2147483647 h 215"/>
                  <a:gd name="T32" fmla="*/ 2147483647 w 195"/>
                  <a:gd name="T33" fmla="*/ 2147483647 h 2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5"/>
                  <a:gd name="T52" fmla="*/ 0 h 215"/>
                  <a:gd name="T53" fmla="*/ 195 w 195"/>
                  <a:gd name="T54" fmla="*/ 215 h 2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5" h="215">
                    <a:moveTo>
                      <a:pt x="84" y="215"/>
                    </a:moveTo>
                    <a:cubicBezTo>
                      <a:pt x="45" y="215"/>
                      <a:pt x="19" y="203"/>
                      <a:pt x="0" y="192"/>
                    </a:cubicBezTo>
                    <a:cubicBezTo>
                      <a:pt x="27" y="151"/>
                      <a:pt x="27" y="151"/>
                      <a:pt x="27" y="151"/>
                    </a:cubicBezTo>
                    <a:cubicBezTo>
                      <a:pt x="43" y="161"/>
                      <a:pt x="56" y="171"/>
                      <a:pt x="87" y="171"/>
                    </a:cubicBezTo>
                    <a:cubicBezTo>
                      <a:pt x="96" y="171"/>
                      <a:pt x="106" y="169"/>
                      <a:pt x="111" y="160"/>
                    </a:cubicBezTo>
                    <a:cubicBezTo>
                      <a:pt x="119" y="146"/>
                      <a:pt x="109" y="139"/>
                      <a:pt x="87" y="127"/>
                    </a:cubicBezTo>
                    <a:cubicBezTo>
                      <a:pt x="77" y="120"/>
                      <a:pt x="77" y="120"/>
                      <a:pt x="77" y="120"/>
                    </a:cubicBezTo>
                    <a:cubicBezTo>
                      <a:pt x="45" y="98"/>
                      <a:pt x="31" y="77"/>
                      <a:pt x="46" y="41"/>
                    </a:cubicBezTo>
                    <a:cubicBezTo>
                      <a:pt x="55" y="18"/>
                      <a:pt x="81" y="0"/>
                      <a:pt x="123" y="0"/>
                    </a:cubicBezTo>
                    <a:cubicBezTo>
                      <a:pt x="152" y="0"/>
                      <a:pt x="179" y="12"/>
                      <a:pt x="195" y="25"/>
                    </a:cubicBezTo>
                    <a:cubicBezTo>
                      <a:pt x="165" y="60"/>
                      <a:pt x="165" y="60"/>
                      <a:pt x="165" y="60"/>
                    </a:cubicBezTo>
                    <a:cubicBezTo>
                      <a:pt x="149" y="48"/>
                      <a:pt x="137" y="42"/>
                      <a:pt x="122" y="42"/>
                    </a:cubicBezTo>
                    <a:cubicBezTo>
                      <a:pt x="110" y="42"/>
                      <a:pt x="101" y="46"/>
                      <a:pt x="98" y="52"/>
                    </a:cubicBezTo>
                    <a:cubicBezTo>
                      <a:pt x="92" y="64"/>
                      <a:pt x="100" y="71"/>
                      <a:pt x="117" y="82"/>
                    </a:cubicBezTo>
                    <a:cubicBezTo>
                      <a:pt x="130" y="90"/>
                      <a:pt x="130" y="90"/>
                      <a:pt x="130" y="90"/>
                    </a:cubicBezTo>
                    <a:cubicBezTo>
                      <a:pt x="169" y="115"/>
                      <a:pt x="178" y="140"/>
                      <a:pt x="168" y="164"/>
                    </a:cubicBezTo>
                    <a:cubicBezTo>
                      <a:pt x="151" y="206"/>
                      <a:pt x="118" y="215"/>
                      <a:pt x="84" y="215"/>
                    </a:cubicBezTo>
                    <a:close/>
                  </a:path>
                </a:pathLst>
              </a:custGeom>
              <a:solidFill>
                <a:schemeClr val="bg1"/>
              </a:solidFill>
              <a:ln w="9525">
                <a:noFill/>
                <a:round/>
                <a:headEnd/>
                <a:tailEnd/>
              </a:ln>
            </p:spPr>
            <p:txBody>
              <a:bodyPr/>
              <a:lstStyle/>
              <a:p>
                <a:endParaRPr lang="en-US"/>
              </a:p>
            </p:txBody>
          </p:sp>
          <p:sp>
            <p:nvSpPr>
              <p:cNvPr id="166935" name="Freeform 13"/>
              <p:cNvSpPr>
                <a:spLocks noEditPoints="1"/>
              </p:cNvSpPr>
              <p:nvPr/>
            </p:nvSpPr>
            <p:spPr bwMode="auto">
              <a:xfrm>
                <a:off x="5738813" y="2762250"/>
                <a:ext cx="146050" cy="150812"/>
              </a:xfrm>
              <a:custGeom>
                <a:avLst/>
                <a:gdLst>
                  <a:gd name="T0" fmla="*/ 2147483647 w 39"/>
                  <a:gd name="T1" fmla="*/ 2147483647 h 40"/>
                  <a:gd name="T2" fmla="*/ 2147483647 w 39"/>
                  <a:gd name="T3" fmla="*/ 2147483647 h 40"/>
                  <a:gd name="T4" fmla="*/ 2147483647 w 39"/>
                  <a:gd name="T5" fmla="*/ 2147483647 h 40"/>
                  <a:gd name="T6" fmla="*/ 2147483647 w 39"/>
                  <a:gd name="T7" fmla="*/ 2147483647 h 40"/>
                  <a:gd name="T8" fmla="*/ 2147483647 w 39"/>
                  <a:gd name="T9" fmla="*/ 2147483647 h 40"/>
                  <a:gd name="T10" fmla="*/ 2147483647 w 39"/>
                  <a:gd name="T11" fmla="*/ 2147483647 h 40"/>
                  <a:gd name="T12" fmla="*/ 2147483647 w 39"/>
                  <a:gd name="T13" fmla="*/ 2147483647 h 40"/>
                  <a:gd name="T14" fmla="*/ 2147483647 w 39"/>
                  <a:gd name="T15" fmla="*/ 2147483647 h 40"/>
                  <a:gd name="T16" fmla="*/ 2147483647 w 39"/>
                  <a:gd name="T17" fmla="*/ 2147483647 h 40"/>
                  <a:gd name="T18" fmla="*/ 2147483647 w 39"/>
                  <a:gd name="T19" fmla="*/ 2147483647 h 40"/>
                  <a:gd name="T20" fmla="*/ 2147483647 w 39"/>
                  <a:gd name="T21" fmla="*/ 2147483647 h 40"/>
                  <a:gd name="T22" fmla="*/ 2147483647 w 39"/>
                  <a:gd name="T23" fmla="*/ 2147483647 h 40"/>
                  <a:gd name="T24" fmla="*/ 2147483647 w 39"/>
                  <a:gd name="T25" fmla="*/ 2147483647 h 40"/>
                  <a:gd name="T26" fmla="*/ 2147483647 w 39"/>
                  <a:gd name="T27" fmla="*/ 2147483647 h 40"/>
                  <a:gd name="T28" fmla="*/ 2147483647 w 39"/>
                  <a:gd name="T29" fmla="*/ 2147483647 h 40"/>
                  <a:gd name="T30" fmla="*/ 2147483647 w 39"/>
                  <a:gd name="T31" fmla="*/ 2147483647 h 40"/>
                  <a:gd name="T32" fmla="*/ 2147483647 w 39"/>
                  <a:gd name="T33" fmla="*/ 2147483647 h 40"/>
                  <a:gd name="T34" fmla="*/ 2147483647 w 39"/>
                  <a:gd name="T35" fmla="*/ 2147483647 h 40"/>
                  <a:gd name="T36" fmla="*/ 0 w 39"/>
                  <a:gd name="T37" fmla="*/ 2147483647 h 40"/>
                  <a:gd name="T38" fmla="*/ 2147483647 w 39"/>
                  <a:gd name="T39" fmla="*/ 0 h 40"/>
                  <a:gd name="T40" fmla="*/ 2147483647 w 39"/>
                  <a:gd name="T41" fmla="*/ 2147483647 h 40"/>
                  <a:gd name="T42" fmla="*/ 2147483647 w 39"/>
                  <a:gd name="T43" fmla="*/ 2147483647 h 40"/>
                  <a:gd name="T44" fmla="*/ 2147483647 w 39"/>
                  <a:gd name="T45" fmla="*/ 2147483647 h 40"/>
                  <a:gd name="T46" fmla="*/ 2147483647 w 39"/>
                  <a:gd name="T47" fmla="*/ 2147483647 h 40"/>
                  <a:gd name="T48" fmla="*/ 2147483647 w 39"/>
                  <a:gd name="T49" fmla="*/ 2147483647 h 40"/>
                  <a:gd name="T50" fmla="*/ 2147483647 w 39"/>
                  <a:gd name="T51" fmla="*/ 2147483647 h 40"/>
                  <a:gd name="T52" fmla="*/ 2147483647 w 39"/>
                  <a:gd name="T53" fmla="*/ 2147483647 h 4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9"/>
                  <a:gd name="T82" fmla="*/ 0 h 40"/>
                  <a:gd name="T83" fmla="*/ 39 w 39"/>
                  <a:gd name="T84" fmla="*/ 40 h 4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9" h="40">
                    <a:moveTo>
                      <a:pt x="15" y="31"/>
                    </a:moveTo>
                    <a:cubicBezTo>
                      <a:pt x="12" y="31"/>
                      <a:pt x="12" y="31"/>
                      <a:pt x="12" y="31"/>
                    </a:cubicBezTo>
                    <a:cubicBezTo>
                      <a:pt x="12" y="9"/>
                      <a:pt x="12" y="9"/>
                      <a:pt x="12" y="9"/>
                    </a:cubicBezTo>
                    <a:cubicBezTo>
                      <a:pt x="20" y="9"/>
                      <a:pt x="20" y="9"/>
                      <a:pt x="20" y="9"/>
                    </a:cubicBezTo>
                    <a:cubicBezTo>
                      <a:pt x="26" y="9"/>
                      <a:pt x="28" y="11"/>
                      <a:pt x="28" y="15"/>
                    </a:cubicBezTo>
                    <a:cubicBezTo>
                      <a:pt x="28" y="19"/>
                      <a:pt x="26" y="21"/>
                      <a:pt x="22" y="21"/>
                    </a:cubicBezTo>
                    <a:cubicBezTo>
                      <a:pt x="29" y="31"/>
                      <a:pt x="29" y="31"/>
                      <a:pt x="29" y="31"/>
                    </a:cubicBezTo>
                    <a:cubicBezTo>
                      <a:pt x="25" y="31"/>
                      <a:pt x="25" y="31"/>
                      <a:pt x="25" y="31"/>
                    </a:cubicBezTo>
                    <a:cubicBezTo>
                      <a:pt x="19" y="22"/>
                      <a:pt x="19" y="22"/>
                      <a:pt x="19" y="22"/>
                    </a:cubicBezTo>
                    <a:cubicBezTo>
                      <a:pt x="15" y="22"/>
                      <a:pt x="15" y="22"/>
                      <a:pt x="15" y="22"/>
                    </a:cubicBezTo>
                    <a:cubicBezTo>
                      <a:pt x="15" y="31"/>
                      <a:pt x="15" y="31"/>
                      <a:pt x="15" y="31"/>
                    </a:cubicBezTo>
                    <a:close/>
                    <a:moveTo>
                      <a:pt x="19" y="18"/>
                    </a:moveTo>
                    <a:cubicBezTo>
                      <a:pt x="22" y="18"/>
                      <a:pt x="25" y="18"/>
                      <a:pt x="25" y="15"/>
                    </a:cubicBezTo>
                    <a:cubicBezTo>
                      <a:pt x="25" y="12"/>
                      <a:pt x="22" y="12"/>
                      <a:pt x="20" y="12"/>
                    </a:cubicBezTo>
                    <a:cubicBezTo>
                      <a:pt x="15" y="12"/>
                      <a:pt x="15" y="12"/>
                      <a:pt x="15" y="12"/>
                    </a:cubicBezTo>
                    <a:cubicBezTo>
                      <a:pt x="15" y="18"/>
                      <a:pt x="15" y="18"/>
                      <a:pt x="15" y="18"/>
                    </a:cubicBezTo>
                    <a:cubicBezTo>
                      <a:pt x="19" y="18"/>
                      <a:pt x="19" y="18"/>
                      <a:pt x="19" y="18"/>
                    </a:cubicBezTo>
                    <a:close/>
                    <a:moveTo>
                      <a:pt x="19" y="40"/>
                    </a:moveTo>
                    <a:cubicBezTo>
                      <a:pt x="8" y="40"/>
                      <a:pt x="0" y="31"/>
                      <a:pt x="0" y="20"/>
                    </a:cubicBezTo>
                    <a:cubicBezTo>
                      <a:pt x="0" y="8"/>
                      <a:pt x="9" y="0"/>
                      <a:pt x="19" y="0"/>
                    </a:cubicBezTo>
                    <a:cubicBezTo>
                      <a:pt x="30" y="0"/>
                      <a:pt x="39" y="8"/>
                      <a:pt x="39" y="20"/>
                    </a:cubicBezTo>
                    <a:cubicBezTo>
                      <a:pt x="39" y="32"/>
                      <a:pt x="30" y="40"/>
                      <a:pt x="19" y="40"/>
                    </a:cubicBezTo>
                    <a:close/>
                    <a:moveTo>
                      <a:pt x="19" y="3"/>
                    </a:moveTo>
                    <a:cubicBezTo>
                      <a:pt x="11" y="3"/>
                      <a:pt x="4" y="10"/>
                      <a:pt x="4" y="20"/>
                    </a:cubicBezTo>
                    <a:cubicBezTo>
                      <a:pt x="4" y="29"/>
                      <a:pt x="10" y="36"/>
                      <a:pt x="19" y="36"/>
                    </a:cubicBezTo>
                    <a:cubicBezTo>
                      <a:pt x="28" y="36"/>
                      <a:pt x="35" y="29"/>
                      <a:pt x="35" y="20"/>
                    </a:cubicBezTo>
                    <a:cubicBezTo>
                      <a:pt x="35" y="10"/>
                      <a:pt x="28" y="3"/>
                      <a:pt x="19" y="3"/>
                    </a:cubicBezTo>
                    <a:close/>
                  </a:path>
                </a:pathLst>
              </a:custGeom>
              <a:solidFill>
                <a:schemeClr val="bg1"/>
              </a:solidFill>
              <a:ln w="9525">
                <a:noFill/>
                <a:round/>
                <a:headEnd/>
                <a:tailEnd/>
              </a:ln>
            </p:spPr>
            <p:txBody>
              <a:bodyPr/>
              <a:lstStyle/>
              <a:p>
                <a:endParaRPr lang="en-US"/>
              </a:p>
            </p:txBody>
          </p:sp>
        </p:grpSp>
        <p:sp>
          <p:nvSpPr>
            <p:cNvPr id="166936" name="Rectangle 22"/>
            <p:cNvSpPr>
              <a:spLocks noChangeArrowheads="1"/>
            </p:cNvSpPr>
            <p:nvPr/>
          </p:nvSpPr>
          <p:spPr bwMode="auto">
            <a:xfrm>
              <a:off x="4095573" y="2799643"/>
              <a:ext cx="1441420" cy="1446550"/>
            </a:xfrm>
            <a:prstGeom prst="rect">
              <a:avLst/>
            </a:prstGeom>
            <a:noFill/>
            <a:ln w="9525">
              <a:noFill/>
              <a:miter lim="800000"/>
              <a:headEnd/>
              <a:tailEnd/>
            </a:ln>
          </p:spPr>
          <p:txBody>
            <a:bodyPr wrap="none">
              <a:spAutoFit/>
            </a:bodyPr>
            <a:lstStyle/>
            <a:p>
              <a:r>
                <a:rPr lang="en-US" sz="8800" b="1">
                  <a:solidFill>
                    <a:schemeClr val="bg1"/>
                  </a:solidFill>
                </a:rPr>
                <a:t>5x</a:t>
              </a:r>
            </a:p>
          </p:txBody>
        </p:sp>
        <p:sp>
          <p:nvSpPr>
            <p:cNvPr id="166937" name="Rectangle 21"/>
            <p:cNvSpPr>
              <a:spLocks noChangeArrowheads="1"/>
            </p:cNvSpPr>
            <p:nvPr/>
          </p:nvSpPr>
          <p:spPr bwMode="auto">
            <a:xfrm>
              <a:off x="4063626" y="4018377"/>
              <a:ext cx="2749550" cy="615553"/>
            </a:xfrm>
            <a:prstGeom prst="rect">
              <a:avLst/>
            </a:prstGeom>
            <a:noFill/>
            <a:ln w="9525">
              <a:noFill/>
              <a:miter lim="800000"/>
              <a:headEnd/>
              <a:tailEnd/>
            </a:ln>
          </p:spPr>
          <p:txBody>
            <a:bodyPr>
              <a:spAutoFit/>
            </a:bodyPr>
            <a:lstStyle/>
            <a:p>
              <a:pPr algn="ctr">
                <a:lnSpc>
                  <a:spcPct val="85000"/>
                </a:lnSpc>
              </a:pPr>
              <a:r>
                <a:rPr lang="en-US" sz="2000">
                  <a:solidFill>
                    <a:schemeClr val="bg1"/>
                  </a:solidFill>
                </a:rPr>
                <a:t>Global payment processing traffic </a:t>
              </a:r>
            </a:p>
          </p:txBody>
        </p:sp>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fill="hold" nodeType="withEffect">
                                  <p:stCondLst>
                                    <p:cond delay="0"/>
                                  </p:stCondLst>
                                  <p:childTnLst>
                                    <p:animMotion origin="layout" path="M -3.88889E-6 -4.44444E-6 L 0.26355 -4.44444E-6 " pathEditMode="relative" rAng="0" ptsTypes="AA">
                                      <p:cBhvr>
                                        <p:cTn id="6" dur="2000" fill="hold"/>
                                        <p:tgtEl>
                                          <p:spTgt spid="41986"/>
                                        </p:tgtEl>
                                        <p:attrNameLst>
                                          <p:attrName>ppt_x</p:attrName>
                                          <p:attrName>ppt_y</p:attrName>
                                        </p:attrNameLst>
                                      </p:cBhvr>
                                      <p:rCtr x="132" y="0"/>
                                    </p:animMotion>
                                  </p:childTnLst>
                                </p:cTn>
                              </p:par>
                            </p:childTnLst>
                          </p:cTn>
                        </p:par>
                        <p:par>
                          <p:cTn id="7" fill="hold">
                            <p:stCondLst>
                              <p:cond delay="2000"/>
                            </p:stCondLst>
                            <p:childTnLst>
                              <p:par>
                                <p:cTn id="8" presetID="2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35" presetClass="path" presetSubtype="0" repeatCount="indefinite" accel="50000" decel="50000" fill="hold" nodeType="withEffect">
                                  <p:stCondLst>
                                    <p:cond delay="0"/>
                                  </p:stCondLst>
                                  <p:childTnLst>
                                    <p:animMotion origin="layout" path="M 0.00139 -4.44444E-6 L 0.43576 -4.44444E-6 " pathEditMode="relative" rAng="0" ptsTypes="AA">
                                      <p:cBhvr>
                                        <p:cTn id="15" dur="2000" fill="hold"/>
                                        <p:tgtEl>
                                          <p:spTgt spid="18"/>
                                        </p:tgtEl>
                                        <p:attrNameLst>
                                          <p:attrName>ppt_x</p:attrName>
                                          <p:attrName>ppt_y</p:attrName>
                                        </p:attrNameLst>
                                      </p:cBhvr>
                                      <p:rCtr x="217" y="0"/>
                                    </p:animMotion>
                                  </p:childTnLst>
                                </p:cTn>
                              </p:par>
                              <p:par>
                                <p:cTn id="16" presetID="35" presetClass="path" presetSubtype="0" repeatCount="indefinite" accel="50000" decel="50000" fill="hold" nodeType="withEffect">
                                  <p:stCondLst>
                                    <p:cond delay="0"/>
                                  </p:stCondLst>
                                  <p:childTnLst>
                                    <p:animMotion origin="layout" path="M 3.33333E-6 -4.81481E-6 L 0.43576 0.13473 " pathEditMode="relative" rAng="0" ptsTypes="AA">
                                      <p:cBhvr>
                                        <p:cTn id="17" dur="2000" fill="hold"/>
                                        <p:tgtEl>
                                          <p:spTgt spid="20"/>
                                        </p:tgtEl>
                                        <p:attrNameLst>
                                          <p:attrName>ppt_x</p:attrName>
                                          <p:attrName>ppt_y</p:attrName>
                                        </p:attrNameLst>
                                      </p:cBhvr>
                                      <p:rCtr x="218" y="67"/>
                                    </p:animMotion>
                                  </p:childTnLst>
                                </p:cTn>
                              </p:par>
                              <p:par>
                                <p:cTn id="18" presetID="35" presetClass="path" presetSubtype="0" repeatCount="indefinite" accel="50000" decel="50000" fill="hold" nodeType="withEffect">
                                  <p:stCondLst>
                                    <p:cond delay="0"/>
                                  </p:stCondLst>
                                  <p:childTnLst>
                                    <p:animMotion origin="layout" path="M 2.22222E-6 -3.7037E-6 L 0.43576 -0.13032 " pathEditMode="relative" rAng="0" ptsTypes="AA">
                                      <p:cBhvr>
                                        <p:cTn id="19" dur="2000" fill="hold"/>
                                        <p:tgtEl>
                                          <p:spTgt spid="24"/>
                                        </p:tgtEl>
                                        <p:attrNameLst>
                                          <p:attrName>ppt_x</p:attrName>
                                          <p:attrName>ppt_y</p:attrName>
                                        </p:attrNameLst>
                                      </p:cBhvr>
                                      <p:rCtr x="218" y="-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4"/>
          <p:cNvSpPr>
            <a:spLocks noGrp="1"/>
          </p:cNvSpPr>
          <p:nvPr>
            <p:ph type="title"/>
          </p:nvPr>
        </p:nvSpPr>
        <p:spPr bwMode="auto">
          <a:xfrm>
            <a:off x="112713" y="274638"/>
            <a:ext cx="8918575" cy="1143000"/>
          </a:xfrm>
          <a:noFill/>
        </p:spPr>
        <p:txBody>
          <a:bodyPr lIns="53986" tIns="26993" rIns="53986" bIns="26993" anchor="t"/>
          <a:lstStyle/>
          <a:p>
            <a:pPr eaLnBrk="1" hangingPunct="1"/>
            <a:endParaRPr lang="en-US" smtClean="0"/>
          </a:p>
        </p:txBody>
      </p:sp>
      <p:pic>
        <p:nvPicPr>
          <p:cNvPr id="31747" name="Picture 3"/>
          <p:cNvPicPr>
            <a:picLocks noChangeAspect="1" noChangeArrowheads="1"/>
          </p:cNvPicPr>
          <p:nvPr/>
        </p:nvPicPr>
        <p:blipFill>
          <a:blip r:embed="rId3" cstate="print"/>
          <a:srcRect/>
          <a:stretch>
            <a:fillRect/>
          </a:stretch>
        </p:blipFill>
        <p:spPr bwMode="auto">
          <a:xfrm>
            <a:off x="-822325" y="0"/>
            <a:ext cx="11295063" cy="6858000"/>
          </a:xfrm>
          <a:prstGeom prst="rect">
            <a:avLst/>
          </a:prstGeom>
          <a:noFill/>
          <a:ln w="9525">
            <a:noFill/>
            <a:miter lim="800000"/>
            <a:headEnd/>
            <a:tailEnd/>
          </a:ln>
        </p:spPr>
      </p:pic>
      <p:pic>
        <p:nvPicPr>
          <p:cNvPr id="31748" name="Picture 150" descr="ICON_VM_basic_label_Q308"/>
          <p:cNvPicPr>
            <a:picLocks noChangeAspect="1" noChangeArrowheads="1"/>
          </p:cNvPicPr>
          <p:nvPr/>
        </p:nvPicPr>
        <p:blipFill>
          <a:blip r:embed="rId4" cstate="print"/>
          <a:srcRect/>
          <a:stretch>
            <a:fillRect/>
          </a:stretch>
        </p:blipFill>
        <p:spPr bwMode="auto">
          <a:xfrm>
            <a:off x="4257675" y="4184650"/>
            <a:ext cx="166688" cy="200025"/>
          </a:xfrm>
          <a:prstGeom prst="rect">
            <a:avLst/>
          </a:prstGeom>
          <a:noFill/>
          <a:ln w="9525">
            <a:noFill/>
            <a:miter lim="800000"/>
            <a:headEnd/>
            <a:tailEnd/>
          </a:ln>
        </p:spPr>
      </p:pic>
      <p:sp>
        <p:nvSpPr>
          <p:cNvPr id="6" name="Right Arrow 5"/>
          <p:cNvSpPr/>
          <p:nvPr/>
        </p:nvSpPr>
        <p:spPr>
          <a:xfrm rot="2387061">
            <a:off x="3032125" y="3254375"/>
            <a:ext cx="1354138" cy="962025"/>
          </a:xfrm>
          <a:prstGeom prst="rightArrow">
            <a:avLst>
              <a:gd name="adj1" fmla="val 55000"/>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6807" tIns="38403" rIns="76807" bIns="38403" anchor="ctr"/>
          <a:lstStyle/>
          <a:p>
            <a:pPr algn="ctr">
              <a:defRPr/>
            </a:pPr>
            <a:endParaRPr lang="en-US"/>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9213" y="5283200"/>
            <a:ext cx="3303587" cy="403225"/>
          </a:xfrm>
        </p:spPr>
        <p:txBody>
          <a:bodyPr lIns="76807" tIns="38403" rIns="76807" bIns="38403"/>
          <a:lstStyle/>
          <a:p>
            <a:pPr eaLnBrk="1" hangingPunct="1"/>
            <a:r>
              <a:rPr lang="en-US" sz="1700" smtClean="0">
                <a:solidFill>
                  <a:schemeClr val="tx1"/>
                </a:solidFill>
              </a:rPr>
              <a:t>Sun Fire 15k (ca. 2002)</a:t>
            </a:r>
            <a:br>
              <a:rPr lang="en-US" sz="1700" smtClean="0">
                <a:solidFill>
                  <a:schemeClr val="tx1"/>
                </a:solidFill>
              </a:rPr>
            </a:br>
            <a:endParaRPr lang="en-US" sz="1700" smtClean="0">
              <a:solidFill>
                <a:schemeClr val="tx1"/>
              </a:solidFill>
            </a:endParaRPr>
          </a:p>
        </p:txBody>
      </p:sp>
      <p:pic>
        <p:nvPicPr>
          <p:cNvPr id="32771" name="Picture 150" descr="ICON_VM_basic_label_Q308"/>
          <p:cNvPicPr>
            <a:picLocks noChangeAspect="1" noChangeArrowheads="1"/>
          </p:cNvPicPr>
          <p:nvPr/>
        </p:nvPicPr>
        <p:blipFill>
          <a:blip r:embed="rId3" cstate="print"/>
          <a:srcRect/>
          <a:stretch>
            <a:fillRect/>
          </a:stretch>
        </p:blipFill>
        <p:spPr bwMode="auto">
          <a:xfrm>
            <a:off x="903288" y="2628900"/>
            <a:ext cx="1427162" cy="1657350"/>
          </a:xfrm>
          <a:prstGeom prst="rect">
            <a:avLst/>
          </a:prstGeom>
          <a:noFill/>
          <a:ln w="9525">
            <a:noFill/>
            <a:miter lim="800000"/>
            <a:headEnd/>
            <a:tailEnd/>
          </a:ln>
        </p:spPr>
      </p:pic>
      <p:sp>
        <p:nvSpPr>
          <p:cNvPr id="4" name="TextBox 3"/>
          <p:cNvSpPr txBox="1">
            <a:spLocks noChangeArrowheads="1"/>
          </p:cNvSpPr>
          <p:nvPr/>
        </p:nvSpPr>
        <p:spPr bwMode="auto">
          <a:xfrm>
            <a:off x="1604963" y="3163888"/>
            <a:ext cx="771525" cy="847725"/>
          </a:xfrm>
          <a:prstGeom prst="rect">
            <a:avLst/>
          </a:prstGeom>
          <a:noFill/>
          <a:ln w="9525">
            <a:noFill/>
            <a:miter lim="800000"/>
            <a:headEnd/>
            <a:tailEnd/>
          </a:ln>
        </p:spPr>
        <p:txBody>
          <a:bodyPr lIns="76807" tIns="38403" rIns="76807" bIns="38403">
            <a:spAutoFit/>
          </a:bodyPr>
          <a:lstStyle/>
          <a:p>
            <a:r>
              <a:rPr lang="en-US" sz="5000">
                <a:sym typeface="Wingdings" pitchFamily="2" charset="2"/>
              </a:rPr>
              <a:t>;)</a:t>
            </a:r>
            <a:endParaRPr lang="en-US" sz="600"/>
          </a:p>
        </p:txBody>
      </p:sp>
      <p:pic>
        <p:nvPicPr>
          <p:cNvPr id="3074" name="Picture 2" descr="http://journal.mycom.co.jp/news/2001/10/04/09l.jpg"/>
          <p:cNvPicPr>
            <a:picLocks noChangeAspect="1" noChangeArrowheads="1"/>
          </p:cNvPicPr>
          <p:nvPr/>
        </p:nvPicPr>
        <p:blipFill>
          <a:blip r:embed="rId4" cstate="print"/>
          <a:srcRect/>
          <a:stretch>
            <a:fillRect/>
          </a:stretch>
        </p:blipFill>
        <p:spPr bwMode="auto">
          <a:xfrm>
            <a:off x="5456238" y="836613"/>
            <a:ext cx="3005137" cy="4281487"/>
          </a:xfrm>
          <a:prstGeom prst="rect">
            <a:avLst/>
          </a:prstGeom>
          <a:noFill/>
          <a:ln w="9525">
            <a:noFill/>
            <a:miter lim="800000"/>
            <a:headEnd/>
            <a:tailEnd/>
          </a:ln>
        </p:spPr>
      </p:pic>
      <p:sp>
        <p:nvSpPr>
          <p:cNvPr id="6" name="TextBox 5"/>
          <p:cNvSpPr txBox="1">
            <a:spLocks noChangeArrowheads="1"/>
          </p:cNvSpPr>
          <p:nvPr/>
        </p:nvSpPr>
        <p:spPr bwMode="auto">
          <a:xfrm>
            <a:off x="3348038" y="2208213"/>
            <a:ext cx="1195387" cy="2216150"/>
          </a:xfrm>
          <a:prstGeom prst="rect">
            <a:avLst/>
          </a:prstGeom>
          <a:noFill/>
          <a:ln w="9525">
            <a:noFill/>
            <a:miter lim="800000"/>
            <a:headEnd/>
            <a:tailEnd/>
          </a:ln>
        </p:spPr>
        <p:txBody>
          <a:bodyPr wrap="none" lIns="76807" tIns="38403" rIns="76807" bIns="38403">
            <a:spAutoFit/>
          </a:bodyPr>
          <a:lstStyle/>
          <a:p>
            <a:r>
              <a:rPr lang="en-US" sz="13900"/>
              <a:t>=</a:t>
            </a:r>
            <a:endParaRPr lang="en-US"/>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3" presetClass="entr" presetSubtype="10" fill="hold" nodeType="afterEffect">
                                  <p:stCondLst>
                                    <p:cond delay="1000"/>
                                  </p:stCondLst>
                                  <p:childTnLst>
                                    <p:set>
                                      <p:cBhvr>
                                        <p:cTn id="9" dur="1" fill="hold">
                                          <p:stCondLst>
                                            <p:cond delay="0"/>
                                          </p:stCondLst>
                                        </p:cTn>
                                        <p:tgtEl>
                                          <p:spTgt spid="3074"/>
                                        </p:tgtEl>
                                        <p:attrNameLst>
                                          <p:attrName>style.visibility</p:attrName>
                                        </p:attrNameLst>
                                      </p:cBhvr>
                                      <p:to>
                                        <p:strVal val="visible"/>
                                      </p:to>
                                    </p:set>
                                    <p:animEffect transition="in" filter="blinds(horizontal)">
                                      <p:cBhvr>
                                        <p:cTn id="10" dur="500"/>
                                        <p:tgtEl>
                                          <p:spTgt spid="3074"/>
                                        </p:tgtEl>
                                      </p:cBhvr>
                                    </p:animEffect>
                                  </p:childTnLst>
                                </p:cTn>
                              </p:par>
                              <p:par>
                                <p:cTn id="11" presetID="3" presetClass="entr" presetSubtype="1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3"/>
          <p:cNvSpPr>
            <a:spLocks noChangeArrowheads="1"/>
          </p:cNvSpPr>
          <p:nvPr/>
        </p:nvSpPr>
        <p:spPr bwMode="auto">
          <a:xfrm rot="10800000">
            <a:off x="471488" y="1295400"/>
            <a:ext cx="3935412" cy="4159250"/>
          </a:xfrm>
          <a:prstGeom prst="rect">
            <a:avLst/>
          </a:prstGeom>
          <a:gradFill rotWithShape="0">
            <a:gsLst>
              <a:gs pos="0">
                <a:srgbClr val="1B3E70">
                  <a:alpha val="25000"/>
                </a:srgbClr>
              </a:gs>
              <a:gs pos="100000">
                <a:schemeClr val="bg1">
                  <a:alpha val="25000"/>
                </a:schemeClr>
              </a:gs>
            </a:gsLst>
            <a:lin ang="5400000"/>
          </a:gradFill>
          <a:ln w="31750" algn="ctr">
            <a:noFill/>
            <a:round/>
            <a:headEnd/>
            <a:tailEnd/>
          </a:ln>
        </p:spPr>
        <p:txBody>
          <a:bodyPr wrap="none"/>
          <a:lstStyle/>
          <a:p>
            <a:endParaRPr lang="en-US"/>
          </a:p>
        </p:txBody>
      </p:sp>
      <p:graphicFrame>
        <p:nvGraphicFramePr>
          <p:cNvPr id="5122" name="Chart 37"/>
          <p:cNvGraphicFramePr>
            <a:graphicFrameLocks/>
          </p:cNvGraphicFramePr>
          <p:nvPr/>
        </p:nvGraphicFramePr>
        <p:xfrm>
          <a:off x="498475" y="798513"/>
          <a:ext cx="3908425" cy="4840287"/>
        </p:xfrm>
        <a:graphic>
          <a:graphicData uri="http://schemas.openxmlformats.org/presentationml/2006/ole">
            <p:oleObj spid="_x0000_s161794" name="Chart" r:id="rId4" imgW="2743200" imgH="3057659" progId="Excel.Sheet.8">
              <p:embed/>
            </p:oleObj>
          </a:graphicData>
        </a:graphic>
      </p:graphicFrame>
      <p:sp>
        <p:nvSpPr>
          <p:cNvPr id="12" name="Text Box 62"/>
          <p:cNvSpPr txBox="1">
            <a:spLocks noChangeArrowheads="1"/>
          </p:cNvSpPr>
          <p:nvPr/>
        </p:nvSpPr>
        <p:spPr bwMode="auto">
          <a:xfrm>
            <a:off x="1047750" y="1295400"/>
            <a:ext cx="2782888" cy="369888"/>
          </a:xfrm>
          <a:prstGeom prst="rect">
            <a:avLst/>
          </a:prstGeom>
          <a:noFill/>
          <a:ln w="9525">
            <a:noFill/>
            <a:miter lim="800000"/>
            <a:headEnd/>
            <a:tailEnd/>
          </a:ln>
        </p:spPr>
        <p:txBody>
          <a:bodyPr anchor="ctr" anchorCtr="1">
            <a:spAutoFit/>
          </a:bodyPr>
          <a:lstStyle/>
          <a:p>
            <a:pPr algn="ctr">
              <a:defRPr/>
            </a:pPr>
            <a:r>
              <a:rPr lang="en-US" sz="1800" b="1" dirty="0">
                <a:solidFill>
                  <a:schemeClr val="accent1">
                    <a:lumMod val="50000"/>
                  </a:schemeClr>
                </a:solidFill>
                <a:latin typeface="Arial" charset="0"/>
                <a:cs typeface="Arial" charset="0"/>
              </a:rPr>
              <a:t>Relative Scaling Ratio</a:t>
            </a:r>
          </a:p>
        </p:txBody>
      </p:sp>
      <p:sp>
        <p:nvSpPr>
          <p:cNvPr id="13" name="Text Box 36"/>
          <p:cNvSpPr txBox="1">
            <a:spLocks noChangeArrowheads="1"/>
          </p:cNvSpPr>
          <p:nvPr/>
        </p:nvSpPr>
        <p:spPr bwMode="auto">
          <a:xfrm>
            <a:off x="723900" y="3930650"/>
            <a:ext cx="631825"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51.08</a:t>
            </a:r>
          </a:p>
        </p:txBody>
      </p:sp>
      <p:sp>
        <p:nvSpPr>
          <p:cNvPr id="15" name="Text Box 41"/>
          <p:cNvSpPr txBox="1">
            <a:spLocks noChangeArrowheads="1"/>
          </p:cNvSpPr>
          <p:nvPr/>
        </p:nvSpPr>
        <p:spPr bwMode="auto">
          <a:xfrm>
            <a:off x="942975" y="5427663"/>
            <a:ext cx="812800"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1 </a:t>
            </a:r>
            <a:r>
              <a:rPr lang="en-US" sz="1400" b="1" dirty="0" err="1">
                <a:solidFill>
                  <a:schemeClr val="tx2"/>
                </a:solidFill>
                <a:ea typeface="Arial Unicode MS" pitchFamily="34" charset="-128"/>
                <a:cs typeface="Arial Unicode MS" pitchFamily="34" charset="-128"/>
              </a:rPr>
              <a:t>vCPU</a:t>
            </a:r>
            <a:endParaRPr lang="en-US" sz="1400" b="1" dirty="0">
              <a:solidFill>
                <a:schemeClr val="tx2"/>
              </a:solidFill>
              <a:ea typeface="Arial Unicode MS" pitchFamily="34" charset="-128"/>
              <a:cs typeface="Arial Unicode MS" pitchFamily="34" charset="-128"/>
            </a:endParaRPr>
          </a:p>
        </p:txBody>
      </p:sp>
      <p:sp>
        <p:nvSpPr>
          <p:cNvPr id="17" name="Text Box 41"/>
          <p:cNvSpPr txBox="1">
            <a:spLocks noChangeArrowheads="1"/>
          </p:cNvSpPr>
          <p:nvPr/>
        </p:nvSpPr>
        <p:spPr bwMode="auto">
          <a:xfrm>
            <a:off x="2057400" y="5427663"/>
            <a:ext cx="812800"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2 </a:t>
            </a:r>
            <a:r>
              <a:rPr lang="en-US" sz="1400" b="1" dirty="0" err="1">
                <a:solidFill>
                  <a:schemeClr val="tx2"/>
                </a:solidFill>
                <a:ea typeface="Arial Unicode MS" pitchFamily="34" charset="-128"/>
                <a:cs typeface="Arial Unicode MS" pitchFamily="34" charset="-128"/>
              </a:rPr>
              <a:t>vCPU</a:t>
            </a:r>
            <a:endParaRPr lang="en-US" sz="1400" b="1" dirty="0">
              <a:solidFill>
                <a:schemeClr val="tx2"/>
              </a:solidFill>
              <a:ea typeface="Arial Unicode MS" pitchFamily="34" charset="-128"/>
              <a:cs typeface="Arial Unicode MS" pitchFamily="34" charset="-128"/>
            </a:endParaRPr>
          </a:p>
        </p:txBody>
      </p:sp>
      <p:sp>
        <p:nvSpPr>
          <p:cNvPr id="18" name="Text Box 41"/>
          <p:cNvSpPr txBox="1">
            <a:spLocks noChangeArrowheads="1"/>
          </p:cNvSpPr>
          <p:nvPr/>
        </p:nvSpPr>
        <p:spPr bwMode="auto">
          <a:xfrm>
            <a:off x="3200400" y="5427663"/>
            <a:ext cx="812800"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4 </a:t>
            </a:r>
            <a:r>
              <a:rPr lang="en-US" sz="1400" b="1" dirty="0" err="1">
                <a:solidFill>
                  <a:schemeClr val="tx2"/>
                </a:solidFill>
                <a:ea typeface="Arial Unicode MS" pitchFamily="34" charset="-128"/>
                <a:cs typeface="Arial Unicode MS" pitchFamily="34" charset="-128"/>
              </a:rPr>
              <a:t>vCPU</a:t>
            </a:r>
            <a:endParaRPr lang="en-US" sz="1400" b="1" dirty="0">
              <a:solidFill>
                <a:schemeClr val="tx2"/>
              </a:solidFill>
              <a:ea typeface="Arial Unicode MS" pitchFamily="34" charset="-128"/>
              <a:cs typeface="Arial Unicode MS" pitchFamily="34" charset="-128"/>
            </a:endParaRPr>
          </a:p>
        </p:txBody>
      </p:sp>
      <p:sp>
        <p:nvSpPr>
          <p:cNvPr id="19" name="Text Box 36"/>
          <p:cNvSpPr txBox="1">
            <a:spLocks noChangeArrowheads="1"/>
          </p:cNvSpPr>
          <p:nvPr/>
        </p:nvSpPr>
        <p:spPr bwMode="auto">
          <a:xfrm>
            <a:off x="1276350" y="4064000"/>
            <a:ext cx="631825"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45.22</a:t>
            </a:r>
          </a:p>
        </p:txBody>
      </p:sp>
      <p:sp>
        <p:nvSpPr>
          <p:cNvPr id="20" name="Text Box 36"/>
          <p:cNvSpPr txBox="1">
            <a:spLocks noChangeArrowheads="1"/>
          </p:cNvSpPr>
          <p:nvPr/>
        </p:nvSpPr>
        <p:spPr bwMode="auto">
          <a:xfrm>
            <a:off x="1828800" y="3035300"/>
            <a:ext cx="631825"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94.04</a:t>
            </a:r>
          </a:p>
        </p:txBody>
      </p:sp>
      <p:sp>
        <p:nvSpPr>
          <p:cNvPr id="21" name="Text Box 36"/>
          <p:cNvSpPr txBox="1">
            <a:spLocks noChangeArrowheads="1"/>
          </p:cNvSpPr>
          <p:nvPr/>
        </p:nvSpPr>
        <p:spPr bwMode="auto">
          <a:xfrm>
            <a:off x="2400300" y="3321050"/>
            <a:ext cx="631825"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79.88</a:t>
            </a:r>
          </a:p>
        </p:txBody>
      </p:sp>
      <p:sp>
        <p:nvSpPr>
          <p:cNvPr id="22" name="Text Box 36"/>
          <p:cNvSpPr txBox="1">
            <a:spLocks noChangeArrowheads="1"/>
          </p:cNvSpPr>
          <p:nvPr/>
        </p:nvSpPr>
        <p:spPr bwMode="auto">
          <a:xfrm>
            <a:off x="2914650" y="1901825"/>
            <a:ext cx="731838"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147.24</a:t>
            </a:r>
          </a:p>
        </p:txBody>
      </p:sp>
      <p:sp>
        <p:nvSpPr>
          <p:cNvPr id="23" name="Text Box 36"/>
          <p:cNvSpPr txBox="1">
            <a:spLocks noChangeArrowheads="1"/>
          </p:cNvSpPr>
          <p:nvPr/>
        </p:nvSpPr>
        <p:spPr bwMode="auto">
          <a:xfrm>
            <a:off x="3486150" y="2206625"/>
            <a:ext cx="731838" cy="285750"/>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90000"/>
              </a:lnSpc>
              <a:defRPr/>
            </a:pPr>
            <a:r>
              <a:rPr lang="en-US" sz="1400" b="1" dirty="0">
                <a:solidFill>
                  <a:schemeClr val="tx2"/>
                </a:solidFill>
                <a:ea typeface="Arial Unicode MS" pitchFamily="34" charset="-128"/>
                <a:cs typeface="Arial Unicode MS" pitchFamily="34" charset="-128"/>
              </a:rPr>
              <a:t>133.12</a:t>
            </a:r>
          </a:p>
        </p:txBody>
      </p:sp>
      <p:sp>
        <p:nvSpPr>
          <p:cNvPr id="24" name="Rectangle 23"/>
          <p:cNvSpPr/>
          <p:nvPr/>
        </p:nvSpPr>
        <p:spPr bwMode="auto">
          <a:xfrm>
            <a:off x="688975" y="1924050"/>
            <a:ext cx="92075" cy="182563"/>
          </a:xfrm>
          <a:prstGeom prst="rect">
            <a:avLst/>
          </a:prstGeom>
          <a:gradFill>
            <a:gsLst>
              <a:gs pos="0">
                <a:srgbClr val="B1D37F"/>
              </a:gs>
              <a:gs pos="100000">
                <a:srgbClr val="88BB40"/>
              </a:gs>
            </a:gsLst>
            <a:lin ang="5400000" scaled="0"/>
          </a:gradFill>
          <a:ln>
            <a:solidFill>
              <a:schemeClr val="bg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endParaRPr lang="en-US">
              <a:solidFill>
                <a:schemeClr val="tx1"/>
              </a:solidFill>
            </a:endParaRPr>
          </a:p>
        </p:txBody>
      </p:sp>
      <p:sp>
        <p:nvSpPr>
          <p:cNvPr id="25" name="Rectangle 24"/>
          <p:cNvSpPr/>
          <p:nvPr/>
        </p:nvSpPr>
        <p:spPr bwMode="auto">
          <a:xfrm>
            <a:off x="688975" y="2228850"/>
            <a:ext cx="92075" cy="182563"/>
          </a:xfrm>
          <a:prstGeom prst="rect">
            <a:avLst/>
          </a:prstGeom>
          <a:gradFill>
            <a:gsLst>
              <a:gs pos="0">
                <a:srgbClr val="7CB4DE"/>
              </a:gs>
              <a:gs pos="100000">
                <a:srgbClr val="4B99D2"/>
              </a:gs>
            </a:gsLst>
            <a:lin ang="5400000" scaled="0"/>
          </a:gradFill>
          <a:ln>
            <a:solidFill>
              <a:srgbClr val="4B99D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endParaRPr lang="en-US">
              <a:solidFill>
                <a:schemeClr val="tx1"/>
              </a:solidFill>
            </a:endParaRPr>
          </a:p>
        </p:txBody>
      </p:sp>
      <p:sp>
        <p:nvSpPr>
          <p:cNvPr id="26" name="Text Box 41"/>
          <p:cNvSpPr txBox="1">
            <a:spLocks noChangeArrowheads="1"/>
          </p:cNvSpPr>
          <p:nvPr/>
        </p:nvSpPr>
        <p:spPr bwMode="auto">
          <a:xfrm>
            <a:off x="781050" y="1884363"/>
            <a:ext cx="415925" cy="258762"/>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90000"/>
              </a:lnSpc>
              <a:defRPr/>
            </a:pPr>
            <a:r>
              <a:rPr lang="en-US" sz="1200" dirty="0">
                <a:solidFill>
                  <a:schemeClr val="tx2"/>
                </a:solidFill>
                <a:ea typeface="Arial Unicode MS" pitchFamily="34" charset="-128"/>
                <a:cs typeface="Arial Unicode MS" pitchFamily="34" charset="-128"/>
              </a:rPr>
              <a:t>VM</a:t>
            </a:r>
          </a:p>
        </p:txBody>
      </p:sp>
      <p:sp>
        <p:nvSpPr>
          <p:cNvPr id="27" name="Text Box 41"/>
          <p:cNvSpPr txBox="1">
            <a:spLocks noChangeArrowheads="1"/>
          </p:cNvSpPr>
          <p:nvPr/>
        </p:nvSpPr>
        <p:spPr bwMode="auto">
          <a:xfrm>
            <a:off x="781050" y="2189163"/>
            <a:ext cx="619125" cy="258762"/>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90000"/>
              </a:lnSpc>
              <a:defRPr/>
            </a:pPr>
            <a:r>
              <a:rPr lang="en-US" sz="1200" dirty="0">
                <a:solidFill>
                  <a:schemeClr val="tx2"/>
                </a:solidFill>
                <a:ea typeface="Arial Unicode MS" pitchFamily="34" charset="-128"/>
                <a:cs typeface="Arial Unicode MS" pitchFamily="34" charset="-128"/>
              </a:rPr>
              <a:t>Native</a:t>
            </a:r>
          </a:p>
        </p:txBody>
      </p:sp>
      <p:sp>
        <p:nvSpPr>
          <p:cNvPr id="5138" name="Title 1"/>
          <p:cNvSpPr>
            <a:spLocks noGrp="1"/>
          </p:cNvSpPr>
          <p:nvPr>
            <p:ph type="title"/>
          </p:nvPr>
        </p:nvSpPr>
        <p:spPr>
          <a:xfrm>
            <a:off x="498475" y="595313"/>
            <a:ext cx="8191500" cy="354012"/>
          </a:xfrm>
        </p:spPr>
        <p:txBody>
          <a:bodyPr/>
          <a:lstStyle/>
          <a:p>
            <a:pPr eaLnBrk="1" hangingPunct="1"/>
            <a:r>
              <a:rPr lang="en-US" sz="2000" smtClean="0"/>
              <a:t>ESX 4.0 Performance with SQL Server 2008</a:t>
            </a:r>
          </a:p>
        </p:txBody>
      </p:sp>
      <p:sp>
        <p:nvSpPr>
          <p:cNvPr id="5139" name="Content Placeholder 29"/>
          <p:cNvSpPr>
            <a:spLocks noGrp="1"/>
          </p:cNvSpPr>
          <p:nvPr>
            <p:ph sz="half" idx="1"/>
          </p:nvPr>
        </p:nvSpPr>
        <p:spPr>
          <a:xfrm>
            <a:off x="4887913" y="1295400"/>
            <a:ext cx="3798887" cy="2825750"/>
          </a:xfrm>
        </p:spPr>
        <p:txBody>
          <a:bodyPr/>
          <a:lstStyle/>
          <a:p>
            <a:pPr eaLnBrk="1" hangingPunct="1"/>
            <a:r>
              <a:rPr lang="en-US" sz="2400" smtClean="0">
                <a:solidFill>
                  <a:schemeClr val="accent2"/>
                </a:solidFill>
              </a:rPr>
              <a:t>ESX</a:t>
            </a:r>
            <a:r>
              <a:rPr lang="en-US" sz="2400" smtClean="0"/>
              <a:t> achieves </a:t>
            </a:r>
            <a:r>
              <a:rPr lang="en-US" sz="2400" smtClean="0">
                <a:solidFill>
                  <a:schemeClr val="accent2"/>
                </a:solidFill>
              </a:rPr>
              <a:t>90% </a:t>
            </a:r>
            <a:br>
              <a:rPr lang="en-US" sz="2400" smtClean="0">
                <a:solidFill>
                  <a:schemeClr val="accent2"/>
                </a:solidFill>
              </a:rPr>
            </a:br>
            <a:r>
              <a:rPr lang="en-US" sz="2400" smtClean="0">
                <a:solidFill>
                  <a:schemeClr val="accent2"/>
                </a:solidFill>
              </a:rPr>
              <a:t>of native performance </a:t>
            </a:r>
            <a:r>
              <a:rPr lang="en-US" sz="2400" smtClean="0"/>
              <a:t>on 4.0 vCPU VM</a:t>
            </a:r>
          </a:p>
          <a:p>
            <a:pPr eaLnBrk="1" hangingPunct="1"/>
            <a:r>
              <a:rPr lang="en-US" sz="2400" smtClean="0"/>
              <a:t>Workload transaction latency unchanged between ESX 4.0 </a:t>
            </a:r>
            <a:br>
              <a:rPr lang="en-US" sz="2400" smtClean="0"/>
            </a:br>
            <a:r>
              <a:rPr lang="en-US" sz="2400" smtClean="0"/>
              <a:t>and Native </a:t>
            </a:r>
          </a:p>
        </p:txBody>
      </p:sp>
      <p:sp>
        <p:nvSpPr>
          <p:cNvPr id="5140" name="Rectangle 3"/>
          <p:cNvSpPr>
            <a:spLocks noChangeArrowheads="1"/>
          </p:cNvSpPr>
          <p:nvPr/>
        </p:nvSpPr>
        <p:spPr bwMode="auto">
          <a:xfrm>
            <a:off x="474663" y="1801813"/>
            <a:ext cx="2971800" cy="4338637"/>
          </a:xfrm>
          <a:prstGeom prst="rect">
            <a:avLst/>
          </a:prstGeom>
          <a:noFill/>
          <a:ln w="9525">
            <a:noFill/>
            <a:miter lim="800000"/>
            <a:headEnd/>
            <a:tailEnd/>
          </a:ln>
        </p:spPr>
        <p:txBody>
          <a:bodyPr/>
          <a:lstStyle/>
          <a:p>
            <a:pPr marL="271463" indent="-271463"/>
            <a:endParaRPr lang="en-GB" sz="200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Title 1"/>
          <p:cNvSpPr>
            <a:spLocks/>
          </p:cNvSpPr>
          <p:nvPr/>
        </p:nvSpPr>
        <p:spPr bwMode="auto">
          <a:xfrm>
            <a:off x="387350" y="609600"/>
            <a:ext cx="8451850" cy="365125"/>
          </a:xfrm>
          <a:prstGeom prst="rect">
            <a:avLst/>
          </a:prstGeom>
          <a:solidFill>
            <a:schemeClr val="bg1"/>
          </a:solidFill>
          <a:ln w="9525">
            <a:noFill/>
            <a:miter lim="800000"/>
            <a:headEnd/>
            <a:tailEnd/>
          </a:ln>
          <a:effectLst/>
        </p:spPr>
        <p:txBody>
          <a:bodyPr lIns="53986" tIns="26993" rIns="53986" bIns="26993" anchor="ctr">
            <a:spAutoFit/>
          </a:bodyPr>
          <a:lstStyle/>
          <a:p>
            <a:pPr>
              <a:lnSpc>
                <a:spcPct val="85000"/>
              </a:lnSpc>
            </a:pPr>
            <a:r>
              <a:rPr lang="en-US" sz="2400" b="1">
                <a:solidFill>
                  <a:schemeClr val="accent1"/>
                </a:solidFill>
              </a:rPr>
              <a:t>Scale Out with vSphere to Exceed Physical Performance</a:t>
            </a:r>
            <a:endParaRPr lang="en-US" sz="2400" b="1" baseline="30000">
              <a:solidFill>
                <a:schemeClr val="accent1"/>
              </a:solidFill>
            </a:endParaRPr>
          </a:p>
        </p:txBody>
      </p:sp>
      <p:sp>
        <p:nvSpPr>
          <p:cNvPr id="916483" name="AutoShape 3"/>
          <p:cNvSpPr>
            <a:spLocks noChangeArrowheads="1"/>
          </p:cNvSpPr>
          <p:nvPr/>
        </p:nvSpPr>
        <p:spPr bwMode="auto">
          <a:xfrm>
            <a:off x="609600" y="1066800"/>
            <a:ext cx="8153400" cy="4876800"/>
          </a:xfrm>
          <a:prstGeom prst="roundRect">
            <a:avLst>
              <a:gd name="adj" fmla="val 7204"/>
            </a:avLst>
          </a:prstGeom>
          <a:gradFill rotWithShape="1">
            <a:gsLst>
              <a:gs pos="0">
                <a:srgbClr val="FFFFFF"/>
              </a:gs>
              <a:gs pos="100000">
                <a:srgbClr val="C7D3E7"/>
              </a:gs>
            </a:gsLst>
            <a:lin ang="5400000" scaled="1"/>
          </a:gradFill>
          <a:ln w="34925">
            <a:solidFill>
              <a:schemeClr val="bg2"/>
            </a:solidFill>
            <a:round/>
            <a:headEnd/>
            <a:tailEnd/>
          </a:ln>
          <a:effectLst/>
        </p:spPr>
        <p:txBody>
          <a:bodyPr wrap="none" anchor="ctr"/>
          <a:lstStyle/>
          <a:p>
            <a:endParaRPr lang="en-US"/>
          </a:p>
        </p:txBody>
      </p:sp>
      <p:sp>
        <p:nvSpPr>
          <p:cNvPr id="916484" name="Rectangle 4"/>
          <p:cNvSpPr>
            <a:spLocks noChangeArrowheads="1"/>
          </p:cNvSpPr>
          <p:nvPr/>
        </p:nvSpPr>
        <p:spPr bwMode="auto">
          <a:xfrm rot="16200000">
            <a:off x="-293687" y="3189287"/>
            <a:ext cx="2628900" cy="669925"/>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a:solidFill>
                  <a:schemeClr val="tx2"/>
                </a:solidFill>
              </a:rPr>
              <a:t>Max scalability (# cores)</a:t>
            </a:r>
          </a:p>
        </p:txBody>
      </p:sp>
      <p:sp>
        <p:nvSpPr>
          <p:cNvPr id="916485" name="Rectangle 5"/>
          <p:cNvSpPr>
            <a:spLocks noChangeArrowheads="1"/>
          </p:cNvSpPr>
          <p:nvPr/>
        </p:nvSpPr>
        <p:spPr bwMode="auto">
          <a:xfrm>
            <a:off x="1539875" y="1447800"/>
            <a:ext cx="3108325" cy="731838"/>
          </a:xfrm>
          <a:prstGeom prst="rect">
            <a:avLst/>
          </a:prstGeom>
          <a:noFill/>
          <a:ln w="9525">
            <a:noFill/>
            <a:miter lim="800000"/>
            <a:headEnd/>
            <a:tailEnd/>
          </a:ln>
          <a:effectLst/>
        </p:spPr>
        <p:txBody>
          <a:bodyPr/>
          <a:lstStyle/>
          <a:p>
            <a:pPr algn="ctr">
              <a:buClr>
                <a:schemeClr val="accent1"/>
              </a:buClr>
              <a:buFont typeface="Arial" pitchFamily="34" charset="0"/>
              <a:buNone/>
            </a:pPr>
            <a:r>
              <a:rPr lang="en-US" sz="2200" b="1">
                <a:solidFill>
                  <a:schemeClr val="folHlink"/>
                </a:solidFill>
              </a:rPr>
              <a:t>2005</a:t>
            </a:r>
          </a:p>
        </p:txBody>
      </p:sp>
      <p:sp>
        <p:nvSpPr>
          <p:cNvPr id="916486" name="Line 6"/>
          <p:cNvSpPr>
            <a:spLocks noChangeShapeType="1"/>
          </p:cNvSpPr>
          <p:nvPr/>
        </p:nvSpPr>
        <p:spPr bwMode="auto">
          <a:xfrm flipH="1" flipV="1">
            <a:off x="1447800" y="1752600"/>
            <a:ext cx="0" cy="3733800"/>
          </a:xfrm>
          <a:prstGeom prst="line">
            <a:avLst/>
          </a:prstGeom>
          <a:noFill/>
          <a:ln w="28575">
            <a:solidFill>
              <a:srgbClr val="808080"/>
            </a:solidFill>
            <a:round/>
            <a:headEnd/>
            <a:tailEnd/>
          </a:ln>
          <a:effectLst/>
        </p:spPr>
        <p:txBody>
          <a:bodyPr/>
          <a:lstStyle/>
          <a:p>
            <a:endParaRPr lang="en-US"/>
          </a:p>
        </p:txBody>
      </p:sp>
      <p:sp>
        <p:nvSpPr>
          <p:cNvPr id="916487" name="Rectangle 7"/>
          <p:cNvSpPr>
            <a:spLocks noChangeArrowheads="1"/>
          </p:cNvSpPr>
          <p:nvPr/>
        </p:nvSpPr>
        <p:spPr bwMode="auto">
          <a:xfrm>
            <a:off x="1143000" y="4883150"/>
            <a:ext cx="279400" cy="290513"/>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8</a:t>
            </a:r>
          </a:p>
        </p:txBody>
      </p:sp>
      <p:sp>
        <p:nvSpPr>
          <p:cNvPr id="916488" name="Line 8"/>
          <p:cNvSpPr>
            <a:spLocks noChangeShapeType="1"/>
          </p:cNvSpPr>
          <p:nvPr/>
        </p:nvSpPr>
        <p:spPr bwMode="auto">
          <a:xfrm>
            <a:off x="1524000" y="5029200"/>
            <a:ext cx="2865438" cy="1588"/>
          </a:xfrm>
          <a:prstGeom prst="line">
            <a:avLst/>
          </a:prstGeom>
          <a:noFill/>
          <a:ln w="9525">
            <a:solidFill>
              <a:srgbClr val="808080"/>
            </a:solidFill>
            <a:prstDash val="dash"/>
            <a:round/>
            <a:headEnd/>
            <a:tailEnd/>
          </a:ln>
          <a:effectLst/>
        </p:spPr>
        <p:txBody>
          <a:bodyPr/>
          <a:lstStyle/>
          <a:p>
            <a:endParaRPr lang="en-US"/>
          </a:p>
        </p:txBody>
      </p:sp>
      <p:sp>
        <p:nvSpPr>
          <p:cNvPr id="916489" name="Line 9"/>
          <p:cNvSpPr>
            <a:spLocks noChangeShapeType="1"/>
          </p:cNvSpPr>
          <p:nvPr/>
        </p:nvSpPr>
        <p:spPr bwMode="auto">
          <a:xfrm>
            <a:off x="1447800" y="4572000"/>
            <a:ext cx="7010400" cy="0"/>
          </a:xfrm>
          <a:prstGeom prst="line">
            <a:avLst/>
          </a:prstGeom>
          <a:noFill/>
          <a:ln w="9525">
            <a:solidFill>
              <a:srgbClr val="808080"/>
            </a:solidFill>
            <a:prstDash val="dash"/>
            <a:round/>
            <a:headEnd/>
            <a:tailEnd/>
          </a:ln>
          <a:effectLst/>
        </p:spPr>
        <p:txBody>
          <a:bodyPr/>
          <a:lstStyle/>
          <a:p>
            <a:endParaRPr lang="en-US"/>
          </a:p>
        </p:txBody>
      </p:sp>
      <p:sp>
        <p:nvSpPr>
          <p:cNvPr id="916490" name="Line 10"/>
          <p:cNvSpPr>
            <a:spLocks noChangeShapeType="1"/>
          </p:cNvSpPr>
          <p:nvPr/>
        </p:nvSpPr>
        <p:spPr bwMode="auto">
          <a:xfrm flipV="1">
            <a:off x="1447800" y="4114800"/>
            <a:ext cx="7010400" cy="6350"/>
          </a:xfrm>
          <a:prstGeom prst="line">
            <a:avLst/>
          </a:prstGeom>
          <a:noFill/>
          <a:ln w="9525">
            <a:solidFill>
              <a:srgbClr val="808080"/>
            </a:solidFill>
            <a:prstDash val="dash"/>
            <a:round/>
            <a:headEnd/>
            <a:tailEnd/>
          </a:ln>
          <a:effectLst/>
        </p:spPr>
        <p:txBody>
          <a:bodyPr/>
          <a:lstStyle/>
          <a:p>
            <a:endParaRPr lang="en-US"/>
          </a:p>
        </p:txBody>
      </p:sp>
      <p:sp>
        <p:nvSpPr>
          <p:cNvPr id="916491" name="Line 11"/>
          <p:cNvSpPr>
            <a:spLocks noChangeShapeType="1"/>
          </p:cNvSpPr>
          <p:nvPr/>
        </p:nvSpPr>
        <p:spPr bwMode="auto">
          <a:xfrm flipV="1">
            <a:off x="1447800" y="3657600"/>
            <a:ext cx="7010400" cy="6350"/>
          </a:xfrm>
          <a:prstGeom prst="line">
            <a:avLst/>
          </a:prstGeom>
          <a:noFill/>
          <a:ln w="9525">
            <a:solidFill>
              <a:srgbClr val="808080"/>
            </a:solidFill>
            <a:prstDash val="dash"/>
            <a:round/>
            <a:headEnd/>
            <a:tailEnd/>
          </a:ln>
          <a:effectLst/>
        </p:spPr>
        <p:txBody>
          <a:bodyPr/>
          <a:lstStyle/>
          <a:p>
            <a:endParaRPr lang="en-US"/>
          </a:p>
        </p:txBody>
      </p:sp>
      <p:sp>
        <p:nvSpPr>
          <p:cNvPr id="916492" name="Line 12"/>
          <p:cNvSpPr>
            <a:spLocks noChangeShapeType="1"/>
          </p:cNvSpPr>
          <p:nvPr/>
        </p:nvSpPr>
        <p:spPr bwMode="auto">
          <a:xfrm>
            <a:off x="1447800" y="3200400"/>
            <a:ext cx="7010400" cy="0"/>
          </a:xfrm>
          <a:prstGeom prst="line">
            <a:avLst/>
          </a:prstGeom>
          <a:noFill/>
          <a:ln w="9525">
            <a:solidFill>
              <a:srgbClr val="808080"/>
            </a:solidFill>
            <a:prstDash val="dash"/>
            <a:round/>
            <a:headEnd/>
            <a:tailEnd/>
          </a:ln>
          <a:effectLst/>
        </p:spPr>
        <p:txBody>
          <a:bodyPr/>
          <a:lstStyle/>
          <a:p>
            <a:endParaRPr lang="en-US"/>
          </a:p>
        </p:txBody>
      </p:sp>
      <p:sp>
        <p:nvSpPr>
          <p:cNvPr id="916493" name="Line 13"/>
          <p:cNvSpPr>
            <a:spLocks noChangeShapeType="1"/>
          </p:cNvSpPr>
          <p:nvPr/>
        </p:nvSpPr>
        <p:spPr bwMode="auto">
          <a:xfrm>
            <a:off x="1447800" y="2743200"/>
            <a:ext cx="7010400" cy="0"/>
          </a:xfrm>
          <a:prstGeom prst="line">
            <a:avLst/>
          </a:prstGeom>
          <a:noFill/>
          <a:ln w="9525">
            <a:solidFill>
              <a:srgbClr val="808080"/>
            </a:solidFill>
            <a:prstDash val="dash"/>
            <a:round/>
            <a:headEnd/>
            <a:tailEnd/>
          </a:ln>
          <a:effectLst/>
        </p:spPr>
        <p:txBody>
          <a:bodyPr/>
          <a:lstStyle/>
          <a:p>
            <a:endParaRPr lang="en-US"/>
          </a:p>
        </p:txBody>
      </p:sp>
      <p:sp>
        <p:nvSpPr>
          <p:cNvPr id="916494" name="Line 14"/>
          <p:cNvSpPr>
            <a:spLocks noChangeShapeType="1"/>
          </p:cNvSpPr>
          <p:nvPr/>
        </p:nvSpPr>
        <p:spPr bwMode="auto">
          <a:xfrm>
            <a:off x="1447800" y="2286000"/>
            <a:ext cx="7010400" cy="0"/>
          </a:xfrm>
          <a:prstGeom prst="line">
            <a:avLst/>
          </a:prstGeom>
          <a:noFill/>
          <a:ln w="9525">
            <a:solidFill>
              <a:srgbClr val="808080"/>
            </a:solidFill>
            <a:prstDash val="dash"/>
            <a:round/>
            <a:headEnd/>
            <a:tailEnd/>
          </a:ln>
          <a:effectLst/>
        </p:spPr>
        <p:txBody>
          <a:bodyPr/>
          <a:lstStyle/>
          <a:p>
            <a:endParaRPr lang="en-US"/>
          </a:p>
        </p:txBody>
      </p:sp>
      <p:sp>
        <p:nvSpPr>
          <p:cNvPr id="916495" name="Line 15"/>
          <p:cNvSpPr>
            <a:spLocks noChangeShapeType="1"/>
          </p:cNvSpPr>
          <p:nvPr/>
        </p:nvSpPr>
        <p:spPr bwMode="auto">
          <a:xfrm>
            <a:off x="1447800" y="1828800"/>
            <a:ext cx="7010400" cy="0"/>
          </a:xfrm>
          <a:prstGeom prst="line">
            <a:avLst/>
          </a:prstGeom>
          <a:noFill/>
          <a:ln w="9525">
            <a:solidFill>
              <a:srgbClr val="808080"/>
            </a:solidFill>
            <a:prstDash val="dash"/>
            <a:round/>
            <a:headEnd/>
            <a:tailEnd/>
          </a:ln>
          <a:effectLst/>
        </p:spPr>
        <p:txBody>
          <a:bodyPr/>
          <a:lstStyle/>
          <a:p>
            <a:endParaRPr lang="en-US"/>
          </a:p>
        </p:txBody>
      </p:sp>
      <p:sp>
        <p:nvSpPr>
          <p:cNvPr id="916496" name="Rectangle 16"/>
          <p:cNvSpPr>
            <a:spLocks noChangeArrowheads="1"/>
          </p:cNvSpPr>
          <p:nvPr/>
        </p:nvSpPr>
        <p:spPr bwMode="auto">
          <a:xfrm>
            <a:off x="990600" y="4425950"/>
            <a:ext cx="425450" cy="290513"/>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16</a:t>
            </a:r>
          </a:p>
        </p:txBody>
      </p:sp>
      <p:sp>
        <p:nvSpPr>
          <p:cNvPr id="916497" name="Rectangle 17"/>
          <p:cNvSpPr>
            <a:spLocks noChangeArrowheads="1"/>
          </p:cNvSpPr>
          <p:nvPr/>
        </p:nvSpPr>
        <p:spPr bwMode="auto">
          <a:xfrm>
            <a:off x="990600" y="3962400"/>
            <a:ext cx="425450" cy="290513"/>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24</a:t>
            </a:r>
          </a:p>
        </p:txBody>
      </p:sp>
      <p:sp>
        <p:nvSpPr>
          <p:cNvPr id="916498" name="Rectangle 18"/>
          <p:cNvSpPr>
            <a:spLocks noChangeArrowheads="1"/>
          </p:cNvSpPr>
          <p:nvPr/>
        </p:nvSpPr>
        <p:spPr bwMode="auto">
          <a:xfrm>
            <a:off x="990600" y="3519488"/>
            <a:ext cx="425450" cy="290512"/>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32</a:t>
            </a:r>
          </a:p>
        </p:txBody>
      </p:sp>
      <p:sp>
        <p:nvSpPr>
          <p:cNvPr id="916499" name="Rectangle 19"/>
          <p:cNvSpPr>
            <a:spLocks noChangeArrowheads="1"/>
          </p:cNvSpPr>
          <p:nvPr/>
        </p:nvSpPr>
        <p:spPr bwMode="auto">
          <a:xfrm>
            <a:off x="990600" y="3055938"/>
            <a:ext cx="425450" cy="290512"/>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40</a:t>
            </a:r>
          </a:p>
        </p:txBody>
      </p:sp>
      <p:sp>
        <p:nvSpPr>
          <p:cNvPr id="916500" name="Rectangle 20"/>
          <p:cNvSpPr>
            <a:spLocks noChangeArrowheads="1"/>
          </p:cNvSpPr>
          <p:nvPr/>
        </p:nvSpPr>
        <p:spPr bwMode="auto">
          <a:xfrm>
            <a:off x="990600" y="2605088"/>
            <a:ext cx="425450" cy="290512"/>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48</a:t>
            </a:r>
          </a:p>
        </p:txBody>
      </p:sp>
      <p:sp>
        <p:nvSpPr>
          <p:cNvPr id="916501" name="Rectangle 21"/>
          <p:cNvSpPr>
            <a:spLocks noChangeArrowheads="1"/>
          </p:cNvSpPr>
          <p:nvPr/>
        </p:nvSpPr>
        <p:spPr bwMode="auto">
          <a:xfrm>
            <a:off x="990600" y="2141538"/>
            <a:ext cx="425450" cy="290512"/>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56</a:t>
            </a:r>
          </a:p>
        </p:txBody>
      </p:sp>
      <p:sp>
        <p:nvSpPr>
          <p:cNvPr id="916502" name="Rectangle 22"/>
          <p:cNvSpPr>
            <a:spLocks noChangeArrowheads="1"/>
          </p:cNvSpPr>
          <p:nvPr/>
        </p:nvSpPr>
        <p:spPr bwMode="auto">
          <a:xfrm>
            <a:off x="990600" y="1690688"/>
            <a:ext cx="425450" cy="290512"/>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sz="1200">
                <a:solidFill>
                  <a:schemeClr val="tx2"/>
                </a:solidFill>
              </a:rPr>
              <a:t>64</a:t>
            </a:r>
          </a:p>
        </p:txBody>
      </p:sp>
      <p:sp>
        <p:nvSpPr>
          <p:cNvPr id="916503" name="Rectangle 23"/>
          <p:cNvSpPr>
            <a:spLocks noChangeArrowheads="1"/>
          </p:cNvSpPr>
          <p:nvPr/>
        </p:nvSpPr>
        <p:spPr bwMode="auto">
          <a:xfrm>
            <a:off x="1600200" y="5387975"/>
            <a:ext cx="419100" cy="98425"/>
          </a:xfrm>
          <a:prstGeom prst="rect">
            <a:avLst/>
          </a:prstGeom>
          <a:solidFill>
            <a:schemeClr val="accent2"/>
          </a:solidFill>
          <a:ln w="9525">
            <a:noFill/>
            <a:miter lim="800000"/>
            <a:headEnd/>
            <a:tailEnd/>
          </a:ln>
          <a:effectLst/>
        </p:spPr>
        <p:txBody>
          <a:bodyPr wrap="none" anchor="ctr"/>
          <a:lstStyle/>
          <a:p>
            <a:endParaRPr lang="en-US"/>
          </a:p>
        </p:txBody>
      </p:sp>
      <p:sp>
        <p:nvSpPr>
          <p:cNvPr id="916504" name="Rectangle 24"/>
          <p:cNvSpPr>
            <a:spLocks noChangeArrowheads="1"/>
          </p:cNvSpPr>
          <p:nvPr/>
        </p:nvSpPr>
        <p:spPr bwMode="auto">
          <a:xfrm>
            <a:off x="5045075" y="1401763"/>
            <a:ext cx="3108325" cy="731837"/>
          </a:xfrm>
          <a:prstGeom prst="rect">
            <a:avLst/>
          </a:prstGeom>
          <a:noFill/>
          <a:ln w="9525">
            <a:noFill/>
            <a:miter lim="800000"/>
            <a:headEnd/>
            <a:tailEnd/>
          </a:ln>
          <a:effectLst/>
        </p:spPr>
        <p:txBody>
          <a:bodyPr/>
          <a:lstStyle/>
          <a:p>
            <a:pPr algn="ctr">
              <a:buClr>
                <a:schemeClr val="accent1"/>
              </a:buClr>
              <a:buFont typeface="Arial" pitchFamily="34" charset="0"/>
              <a:buNone/>
            </a:pPr>
            <a:r>
              <a:rPr lang="en-US" sz="2200" b="1">
                <a:solidFill>
                  <a:schemeClr val="folHlink"/>
                </a:solidFill>
              </a:rPr>
              <a:t>2010</a:t>
            </a:r>
          </a:p>
        </p:txBody>
      </p:sp>
      <p:sp>
        <p:nvSpPr>
          <p:cNvPr id="916505" name="Rectangle 25"/>
          <p:cNvSpPr>
            <a:spLocks noChangeArrowheads="1"/>
          </p:cNvSpPr>
          <p:nvPr/>
        </p:nvSpPr>
        <p:spPr bwMode="auto">
          <a:xfrm>
            <a:off x="2286000" y="5257800"/>
            <a:ext cx="419100" cy="228600"/>
          </a:xfrm>
          <a:prstGeom prst="rect">
            <a:avLst/>
          </a:prstGeom>
          <a:solidFill>
            <a:srgbClr val="FFCC00"/>
          </a:solidFill>
          <a:ln w="9525">
            <a:noFill/>
            <a:miter lim="800000"/>
            <a:headEnd/>
            <a:tailEnd/>
          </a:ln>
          <a:effectLst/>
        </p:spPr>
        <p:txBody>
          <a:bodyPr wrap="none" anchor="ctr"/>
          <a:lstStyle/>
          <a:p>
            <a:endParaRPr lang="en-US"/>
          </a:p>
        </p:txBody>
      </p:sp>
      <p:sp>
        <p:nvSpPr>
          <p:cNvPr id="916506" name="Rectangle 26"/>
          <p:cNvSpPr>
            <a:spLocks noChangeArrowheads="1"/>
          </p:cNvSpPr>
          <p:nvPr/>
        </p:nvSpPr>
        <p:spPr bwMode="auto">
          <a:xfrm>
            <a:off x="2933700" y="5029200"/>
            <a:ext cx="419100" cy="457200"/>
          </a:xfrm>
          <a:prstGeom prst="rect">
            <a:avLst/>
          </a:prstGeom>
          <a:solidFill>
            <a:srgbClr val="FF6600"/>
          </a:solidFill>
          <a:ln w="9525">
            <a:noFill/>
            <a:miter lim="800000"/>
            <a:headEnd/>
            <a:tailEnd/>
          </a:ln>
          <a:effectLst/>
        </p:spPr>
        <p:txBody>
          <a:bodyPr wrap="none" anchor="ctr"/>
          <a:lstStyle/>
          <a:p>
            <a:endParaRPr lang="en-US"/>
          </a:p>
        </p:txBody>
      </p:sp>
      <p:sp>
        <p:nvSpPr>
          <p:cNvPr id="916507" name="Rectangle 27"/>
          <p:cNvSpPr>
            <a:spLocks noChangeArrowheads="1"/>
          </p:cNvSpPr>
          <p:nvPr/>
        </p:nvSpPr>
        <p:spPr bwMode="auto">
          <a:xfrm>
            <a:off x="3619500" y="5029200"/>
            <a:ext cx="419100" cy="457200"/>
          </a:xfrm>
          <a:prstGeom prst="rect">
            <a:avLst/>
          </a:prstGeom>
          <a:solidFill>
            <a:srgbClr val="808080"/>
          </a:solidFill>
          <a:ln w="9525">
            <a:noFill/>
            <a:miter lim="800000"/>
            <a:headEnd/>
            <a:tailEnd/>
          </a:ln>
          <a:effectLst/>
        </p:spPr>
        <p:txBody>
          <a:bodyPr wrap="none" anchor="ctr"/>
          <a:lstStyle/>
          <a:p>
            <a:pPr algn="ctr"/>
            <a:endParaRPr lang="en-US"/>
          </a:p>
        </p:txBody>
      </p:sp>
      <p:sp>
        <p:nvSpPr>
          <p:cNvPr id="916508" name="Rectangle 28"/>
          <p:cNvSpPr>
            <a:spLocks noChangeArrowheads="1"/>
          </p:cNvSpPr>
          <p:nvPr/>
        </p:nvSpPr>
        <p:spPr bwMode="auto">
          <a:xfrm>
            <a:off x="4305300" y="5029200"/>
            <a:ext cx="419100" cy="457200"/>
          </a:xfrm>
          <a:prstGeom prst="rect">
            <a:avLst/>
          </a:prstGeom>
          <a:solidFill>
            <a:schemeClr val="hlink"/>
          </a:solidFill>
          <a:ln w="9525">
            <a:noFill/>
            <a:miter lim="800000"/>
            <a:headEnd/>
            <a:tailEnd/>
          </a:ln>
          <a:effectLst/>
        </p:spPr>
        <p:txBody>
          <a:bodyPr wrap="none" anchor="ctr"/>
          <a:lstStyle/>
          <a:p>
            <a:endParaRPr lang="en-US"/>
          </a:p>
        </p:txBody>
      </p:sp>
      <p:sp>
        <p:nvSpPr>
          <p:cNvPr id="916509" name="Line 29"/>
          <p:cNvSpPr>
            <a:spLocks noChangeShapeType="1"/>
          </p:cNvSpPr>
          <p:nvPr/>
        </p:nvSpPr>
        <p:spPr bwMode="auto">
          <a:xfrm>
            <a:off x="4953000" y="1600200"/>
            <a:ext cx="0" cy="3886200"/>
          </a:xfrm>
          <a:prstGeom prst="line">
            <a:avLst/>
          </a:prstGeom>
          <a:noFill/>
          <a:ln w="44450">
            <a:solidFill>
              <a:srgbClr val="FF9900"/>
            </a:solidFill>
            <a:prstDash val="dash"/>
            <a:round/>
            <a:headEnd/>
            <a:tailEnd/>
          </a:ln>
          <a:effectLst/>
        </p:spPr>
        <p:txBody>
          <a:bodyPr/>
          <a:lstStyle/>
          <a:p>
            <a:endParaRPr lang="en-US"/>
          </a:p>
        </p:txBody>
      </p:sp>
      <p:sp>
        <p:nvSpPr>
          <p:cNvPr id="916510" name="Rectangle 30"/>
          <p:cNvSpPr>
            <a:spLocks noChangeArrowheads="1"/>
          </p:cNvSpPr>
          <p:nvPr/>
        </p:nvSpPr>
        <p:spPr bwMode="auto">
          <a:xfrm>
            <a:off x="1371600" y="5486400"/>
            <a:ext cx="838200" cy="290513"/>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Average</a:t>
            </a:r>
          </a:p>
          <a:p>
            <a:pPr algn="ctr">
              <a:lnSpc>
                <a:spcPct val="90000"/>
              </a:lnSpc>
              <a:buClr>
                <a:schemeClr val="accent1"/>
              </a:buClr>
              <a:buFont typeface="Arial" pitchFamily="34" charset="0"/>
              <a:buNone/>
            </a:pPr>
            <a:r>
              <a:rPr lang="en-US" sz="1200">
                <a:solidFill>
                  <a:schemeClr val="tx2"/>
                </a:solidFill>
              </a:rPr>
              <a:t>App</a:t>
            </a:r>
          </a:p>
        </p:txBody>
      </p:sp>
      <p:sp>
        <p:nvSpPr>
          <p:cNvPr id="916511" name="Rectangle 31"/>
          <p:cNvSpPr>
            <a:spLocks noChangeArrowheads="1"/>
          </p:cNvSpPr>
          <p:nvPr/>
        </p:nvSpPr>
        <p:spPr bwMode="auto">
          <a:xfrm>
            <a:off x="20574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Exchange</a:t>
            </a:r>
          </a:p>
        </p:txBody>
      </p:sp>
      <p:sp>
        <p:nvSpPr>
          <p:cNvPr id="916512" name="Rectangle 32"/>
          <p:cNvSpPr>
            <a:spLocks noChangeArrowheads="1"/>
          </p:cNvSpPr>
          <p:nvPr/>
        </p:nvSpPr>
        <p:spPr bwMode="auto">
          <a:xfrm>
            <a:off x="27432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Web</a:t>
            </a:r>
          </a:p>
          <a:p>
            <a:pPr algn="ctr">
              <a:lnSpc>
                <a:spcPct val="90000"/>
              </a:lnSpc>
              <a:buClr>
                <a:schemeClr val="accent1"/>
              </a:buClr>
              <a:buFont typeface="Arial" pitchFamily="34" charset="0"/>
              <a:buNone/>
            </a:pPr>
            <a:r>
              <a:rPr lang="en-US" sz="1200">
                <a:solidFill>
                  <a:schemeClr val="tx2"/>
                </a:solidFill>
              </a:rPr>
              <a:t>Servers</a:t>
            </a:r>
          </a:p>
        </p:txBody>
      </p:sp>
      <p:sp>
        <p:nvSpPr>
          <p:cNvPr id="916513" name="Rectangle 33"/>
          <p:cNvSpPr>
            <a:spLocks noChangeArrowheads="1"/>
          </p:cNvSpPr>
          <p:nvPr/>
        </p:nvSpPr>
        <p:spPr bwMode="auto">
          <a:xfrm>
            <a:off x="33528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SQL</a:t>
            </a:r>
          </a:p>
          <a:p>
            <a:pPr algn="ctr">
              <a:lnSpc>
                <a:spcPct val="90000"/>
              </a:lnSpc>
              <a:buClr>
                <a:schemeClr val="accent1"/>
              </a:buClr>
              <a:buFont typeface="Arial" pitchFamily="34" charset="0"/>
              <a:buNone/>
            </a:pPr>
            <a:r>
              <a:rPr lang="en-US" sz="1200">
                <a:solidFill>
                  <a:schemeClr val="tx2"/>
                </a:solidFill>
              </a:rPr>
              <a:t>Server</a:t>
            </a:r>
          </a:p>
        </p:txBody>
      </p:sp>
      <p:sp>
        <p:nvSpPr>
          <p:cNvPr id="916514" name="Rectangle 34"/>
          <p:cNvSpPr>
            <a:spLocks noChangeArrowheads="1"/>
          </p:cNvSpPr>
          <p:nvPr/>
        </p:nvSpPr>
        <p:spPr bwMode="auto">
          <a:xfrm>
            <a:off x="40386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b="1">
                <a:solidFill>
                  <a:schemeClr val="tx2"/>
                </a:solidFill>
              </a:rPr>
              <a:t>ESX</a:t>
            </a:r>
          </a:p>
          <a:p>
            <a:pPr algn="ctr">
              <a:lnSpc>
                <a:spcPct val="90000"/>
              </a:lnSpc>
              <a:buClr>
                <a:schemeClr val="accent1"/>
              </a:buClr>
              <a:buFont typeface="Arial" pitchFamily="34" charset="0"/>
              <a:buNone/>
            </a:pPr>
            <a:r>
              <a:rPr lang="en-US" sz="1200" b="1">
                <a:solidFill>
                  <a:schemeClr val="tx2"/>
                </a:solidFill>
              </a:rPr>
              <a:t>Scale-out</a:t>
            </a:r>
          </a:p>
        </p:txBody>
      </p:sp>
      <p:sp>
        <p:nvSpPr>
          <p:cNvPr id="916515" name="Line 35"/>
          <p:cNvSpPr>
            <a:spLocks noChangeShapeType="1"/>
          </p:cNvSpPr>
          <p:nvPr/>
        </p:nvSpPr>
        <p:spPr bwMode="auto">
          <a:xfrm>
            <a:off x="1447800" y="5029200"/>
            <a:ext cx="7010400" cy="0"/>
          </a:xfrm>
          <a:prstGeom prst="line">
            <a:avLst/>
          </a:prstGeom>
          <a:noFill/>
          <a:ln w="9525">
            <a:solidFill>
              <a:srgbClr val="808080"/>
            </a:solidFill>
            <a:prstDash val="dash"/>
            <a:round/>
            <a:headEnd/>
            <a:tailEnd/>
          </a:ln>
          <a:effectLst/>
        </p:spPr>
        <p:txBody>
          <a:bodyPr/>
          <a:lstStyle/>
          <a:p>
            <a:endParaRPr lang="en-US"/>
          </a:p>
        </p:txBody>
      </p:sp>
      <p:sp>
        <p:nvSpPr>
          <p:cNvPr id="916516" name="Rectangle 36"/>
          <p:cNvSpPr>
            <a:spLocks noChangeArrowheads="1"/>
          </p:cNvSpPr>
          <p:nvPr/>
        </p:nvSpPr>
        <p:spPr bwMode="auto">
          <a:xfrm>
            <a:off x="5181600" y="5257800"/>
            <a:ext cx="419100" cy="228600"/>
          </a:xfrm>
          <a:prstGeom prst="rect">
            <a:avLst/>
          </a:prstGeom>
          <a:solidFill>
            <a:schemeClr val="accent2"/>
          </a:solidFill>
          <a:ln w="9525">
            <a:noFill/>
            <a:miter lim="800000"/>
            <a:headEnd/>
            <a:tailEnd/>
          </a:ln>
          <a:effectLst/>
        </p:spPr>
        <p:txBody>
          <a:bodyPr wrap="none" anchor="ctr"/>
          <a:lstStyle/>
          <a:p>
            <a:endParaRPr lang="en-US"/>
          </a:p>
        </p:txBody>
      </p:sp>
      <p:sp>
        <p:nvSpPr>
          <p:cNvPr id="916517" name="Rectangle 37"/>
          <p:cNvSpPr>
            <a:spLocks noChangeArrowheads="1"/>
          </p:cNvSpPr>
          <p:nvPr/>
        </p:nvSpPr>
        <p:spPr bwMode="auto">
          <a:xfrm>
            <a:off x="5867400" y="5029200"/>
            <a:ext cx="419100" cy="457200"/>
          </a:xfrm>
          <a:prstGeom prst="rect">
            <a:avLst/>
          </a:prstGeom>
          <a:solidFill>
            <a:srgbClr val="FFCC00"/>
          </a:solidFill>
          <a:ln w="9525" algn="ctr">
            <a:noFill/>
            <a:miter lim="800000"/>
            <a:headEnd/>
            <a:tailEnd/>
          </a:ln>
          <a:effectLst/>
        </p:spPr>
        <p:txBody>
          <a:bodyPr wrap="none" anchor="ctr"/>
          <a:lstStyle/>
          <a:p>
            <a:endParaRPr lang="en-US"/>
          </a:p>
        </p:txBody>
      </p:sp>
      <p:sp>
        <p:nvSpPr>
          <p:cNvPr id="916518" name="Rectangle 38"/>
          <p:cNvSpPr>
            <a:spLocks noChangeArrowheads="1"/>
          </p:cNvSpPr>
          <p:nvPr/>
        </p:nvSpPr>
        <p:spPr bwMode="auto">
          <a:xfrm>
            <a:off x="6515100" y="5029200"/>
            <a:ext cx="419100" cy="457200"/>
          </a:xfrm>
          <a:prstGeom prst="rect">
            <a:avLst/>
          </a:prstGeom>
          <a:solidFill>
            <a:srgbClr val="FF6600"/>
          </a:solidFill>
          <a:ln w="9525" algn="ctr">
            <a:noFill/>
            <a:miter lim="800000"/>
            <a:headEnd/>
            <a:tailEnd/>
          </a:ln>
          <a:effectLst/>
        </p:spPr>
        <p:txBody>
          <a:bodyPr wrap="none" anchor="ctr"/>
          <a:lstStyle/>
          <a:p>
            <a:endParaRPr lang="en-US"/>
          </a:p>
        </p:txBody>
      </p:sp>
      <p:sp>
        <p:nvSpPr>
          <p:cNvPr id="916519" name="Rectangle 39"/>
          <p:cNvSpPr>
            <a:spLocks noChangeArrowheads="1"/>
          </p:cNvSpPr>
          <p:nvPr/>
        </p:nvSpPr>
        <p:spPr bwMode="auto">
          <a:xfrm>
            <a:off x="7200900" y="3657600"/>
            <a:ext cx="419100" cy="1828800"/>
          </a:xfrm>
          <a:prstGeom prst="rect">
            <a:avLst/>
          </a:prstGeom>
          <a:solidFill>
            <a:srgbClr val="808080"/>
          </a:solidFill>
          <a:ln w="9525">
            <a:noFill/>
            <a:miter lim="800000"/>
            <a:headEnd/>
            <a:tailEnd/>
          </a:ln>
          <a:effectLst/>
        </p:spPr>
        <p:txBody>
          <a:bodyPr wrap="none" anchor="ctr"/>
          <a:lstStyle/>
          <a:p>
            <a:pPr algn="ctr"/>
            <a:endParaRPr lang="en-US"/>
          </a:p>
        </p:txBody>
      </p:sp>
      <p:sp>
        <p:nvSpPr>
          <p:cNvPr id="916520" name="Rectangle 40"/>
          <p:cNvSpPr>
            <a:spLocks noChangeArrowheads="1"/>
          </p:cNvSpPr>
          <p:nvPr/>
        </p:nvSpPr>
        <p:spPr bwMode="auto">
          <a:xfrm>
            <a:off x="7886700" y="1828800"/>
            <a:ext cx="419100" cy="3657600"/>
          </a:xfrm>
          <a:prstGeom prst="rect">
            <a:avLst/>
          </a:prstGeom>
          <a:solidFill>
            <a:schemeClr val="hlink"/>
          </a:solidFill>
          <a:ln w="9525">
            <a:noFill/>
            <a:miter lim="800000"/>
            <a:headEnd/>
            <a:tailEnd/>
          </a:ln>
          <a:effectLst/>
        </p:spPr>
        <p:txBody>
          <a:bodyPr wrap="none" anchor="ctr"/>
          <a:lstStyle/>
          <a:p>
            <a:endParaRPr lang="en-US"/>
          </a:p>
        </p:txBody>
      </p:sp>
      <p:sp>
        <p:nvSpPr>
          <p:cNvPr id="916521" name="Rectangle 41"/>
          <p:cNvSpPr>
            <a:spLocks noChangeArrowheads="1"/>
          </p:cNvSpPr>
          <p:nvPr/>
        </p:nvSpPr>
        <p:spPr bwMode="auto">
          <a:xfrm>
            <a:off x="4953000" y="5486400"/>
            <a:ext cx="838200" cy="290513"/>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Average</a:t>
            </a:r>
          </a:p>
          <a:p>
            <a:pPr algn="ctr">
              <a:lnSpc>
                <a:spcPct val="90000"/>
              </a:lnSpc>
              <a:buClr>
                <a:schemeClr val="accent1"/>
              </a:buClr>
              <a:buFont typeface="Arial" pitchFamily="34" charset="0"/>
              <a:buNone/>
            </a:pPr>
            <a:r>
              <a:rPr lang="en-US" sz="1200">
                <a:solidFill>
                  <a:schemeClr val="tx2"/>
                </a:solidFill>
              </a:rPr>
              <a:t>App</a:t>
            </a:r>
          </a:p>
        </p:txBody>
      </p:sp>
      <p:sp>
        <p:nvSpPr>
          <p:cNvPr id="916522" name="Rectangle 42"/>
          <p:cNvSpPr>
            <a:spLocks noChangeArrowheads="1"/>
          </p:cNvSpPr>
          <p:nvPr/>
        </p:nvSpPr>
        <p:spPr bwMode="auto">
          <a:xfrm>
            <a:off x="56388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Exchange</a:t>
            </a:r>
          </a:p>
        </p:txBody>
      </p:sp>
      <p:sp>
        <p:nvSpPr>
          <p:cNvPr id="916523" name="Rectangle 43"/>
          <p:cNvSpPr>
            <a:spLocks noChangeArrowheads="1"/>
          </p:cNvSpPr>
          <p:nvPr/>
        </p:nvSpPr>
        <p:spPr bwMode="auto">
          <a:xfrm>
            <a:off x="63246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Web</a:t>
            </a:r>
          </a:p>
          <a:p>
            <a:pPr algn="ctr">
              <a:lnSpc>
                <a:spcPct val="90000"/>
              </a:lnSpc>
              <a:buClr>
                <a:schemeClr val="accent1"/>
              </a:buClr>
              <a:buFont typeface="Arial" pitchFamily="34" charset="0"/>
              <a:buNone/>
            </a:pPr>
            <a:r>
              <a:rPr lang="en-US" sz="1200">
                <a:solidFill>
                  <a:schemeClr val="tx2"/>
                </a:solidFill>
              </a:rPr>
              <a:t>Servers</a:t>
            </a:r>
          </a:p>
        </p:txBody>
      </p:sp>
      <p:sp>
        <p:nvSpPr>
          <p:cNvPr id="916524" name="Rectangle 44"/>
          <p:cNvSpPr>
            <a:spLocks noChangeArrowheads="1"/>
          </p:cNvSpPr>
          <p:nvPr/>
        </p:nvSpPr>
        <p:spPr bwMode="auto">
          <a:xfrm>
            <a:off x="69342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a:solidFill>
                  <a:schemeClr val="tx2"/>
                </a:solidFill>
              </a:rPr>
              <a:t>SQL</a:t>
            </a:r>
          </a:p>
          <a:p>
            <a:pPr algn="ctr">
              <a:lnSpc>
                <a:spcPct val="90000"/>
              </a:lnSpc>
              <a:buClr>
                <a:schemeClr val="accent1"/>
              </a:buClr>
              <a:buFont typeface="Arial" pitchFamily="34" charset="0"/>
              <a:buNone/>
            </a:pPr>
            <a:r>
              <a:rPr lang="en-US" sz="1200">
                <a:solidFill>
                  <a:schemeClr val="tx2"/>
                </a:solidFill>
              </a:rPr>
              <a:t>Server</a:t>
            </a:r>
          </a:p>
        </p:txBody>
      </p:sp>
      <p:sp>
        <p:nvSpPr>
          <p:cNvPr id="916525" name="Rectangle 45"/>
          <p:cNvSpPr>
            <a:spLocks noChangeArrowheads="1"/>
          </p:cNvSpPr>
          <p:nvPr/>
        </p:nvSpPr>
        <p:spPr bwMode="auto">
          <a:xfrm>
            <a:off x="7620000" y="5500688"/>
            <a:ext cx="914400" cy="290512"/>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200" b="1">
                <a:solidFill>
                  <a:schemeClr val="tx2"/>
                </a:solidFill>
              </a:rPr>
              <a:t>ESX</a:t>
            </a:r>
          </a:p>
          <a:p>
            <a:pPr algn="ctr">
              <a:lnSpc>
                <a:spcPct val="90000"/>
              </a:lnSpc>
              <a:buClr>
                <a:schemeClr val="accent1"/>
              </a:buClr>
              <a:buFont typeface="Arial" pitchFamily="34" charset="0"/>
              <a:buNone/>
            </a:pPr>
            <a:r>
              <a:rPr lang="en-US" sz="1200" b="1">
                <a:solidFill>
                  <a:schemeClr val="tx2"/>
                </a:solidFill>
              </a:rPr>
              <a:t>Scale-out</a:t>
            </a:r>
          </a:p>
        </p:txBody>
      </p:sp>
      <p:sp>
        <p:nvSpPr>
          <p:cNvPr id="916526" name="Line 46"/>
          <p:cNvSpPr>
            <a:spLocks noChangeShapeType="1"/>
          </p:cNvSpPr>
          <p:nvPr/>
        </p:nvSpPr>
        <p:spPr bwMode="auto">
          <a:xfrm>
            <a:off x="1447800" y="5029200"/>
            <a:ext cx="3505200" cy="0"/>
          </a:xfrm>
          <a:prstGeom prst="line">
            <a:avLst/>
          </a:prstGeom>
          <a:noFill/>
          <a:ln w="44450">
            <a:solidFill>
              <a:srgbClr val="FF9900"/>
            </a:solidFill>
            <a:round/>
            <a:headEnd/>
            <a:tailEnd/>
          </a:ln>
          <a:effectLst/>
        </p:spPr>
        <p:txBody>
          <a:bodyPr/>
          <a:lstStyle/>
          <a:p>
            <a:endParaRPr lang="en-US"/>
          </a:p>
        </p:txBody>
      </p:sp>
      <p:sp>
        <p:nvSpPr>
          <p:cNvPr id="916527" name="Line 47"/>
          <p:cNvSpPr>
            <a:spLocks noChangeShapeType="1"/>
          </p:cNvSpPr>
          <p:nvPr/>
        </p:nvSpPr>
        <p:spPr bwMode="auto">
          <a:xfrm flipV="1">
            <a:off x="1447800" y="5486400"/>
            <a:ext cx="7162800" cy="1588"/>
          </a:xfrm>
          <a:prstGeom prst="line">
            <a:avLst/>
          </a:prstGeom>
          <a:noFill/>
          <a:ln w="28575">
            <a:solidFill>
              <a:srgbClr val="808080"/>
            </a:solidFill>
            <a:round/>
            <a:headEnd/>
            <a:tailEnd/>
          </a:ln>
          <a:effectLst/>
        </p:spPr>
        <p:txBody>
          <a:bodyPr/>
          <a:lstStyle/>
          <a:p>
            <a:endParaRPr lang="en-US"/>
          </a:p>
        </p:txBody>
      </p:sp>
      <p:sp>
        <p:nvSpPr>
          <p:cNvPr id="916528" name="Line 48"/>
          <p:cNvSpPr>
            <a:spLocks noChangeShapeType="1"/>
          </p:cNvSpPr>
          <p:nvPr/>
        </p:nvSpPr>
        <p:spPr bwMode="auto">
          <a:xfrm>
            <a:off x="4953000" y="1828800"/>
            <a:ext cx="3581400" cy="0"/>
          </a:xfrm>
          <a:prstGeom prst="line">
            <a:avLst/>
          </a:prstGeom>
          <a:noFill/>
          <a:ln w="44450">
            <a:solidFill>
              <a:srgbClr val="FF9900"/>
            </a:solidFill>
            <a:round/>
            <a:headEnd/>
            <a:tailEnd/>
          </a:ln>
          <a:effectLst/>
        </p:spPr>
        <p:txBody>
          <a:bodyPr/>
          <a:lstStyle/>
          <a:p>
            <a:endParaRPr lang="en-US"/>
          </a:p>
        </p:txBody>
      </p:sp>
      <p:pic>
        <p:nvPicPr>
          <p:cNvPr id="916529" name="Picture 49" descr="ICON_Server_Left_NoShadow_Q"/>
          <p:cNvPicPr>
            <a:picLocks noChangeAspect="1" noChangeArrowheads="1"/>
          </p:cNvPicPr>
          <p:nvPr/>
        </p:nvPicPr>
        <p:blipFill>
          <a:blip r:embed="rId3" cstate="print"/>
          <a:srcRect/>
          <a:stretch>
            <a:fillRect/>
          </a:stretch>
        </p:blipFill>
        <p:spPr bwMode="auto">
          <a:xfrm>
            <a:off x="1905000" y="3505200"/>
            <a:ext cx="890588" cy="1371600"/>
          </a:xfrm>
          <a:prstGeom prst="rect">
            <a:avLst/>
          </a:prstGeom>
          <a:noFill/>
        </p:spPr>
      </p:pic>
      <p:pic>
        <p:nvPicPr>
          <p:cNvPr id="916530" name="Picture 50" descr="ICON_Server_Left_NoShadow_Q"/>
          <p:cNvPicPr>
            <a:picLocks noChangeAspect="1" noChangeArrowheads="1"/>
          </p:cNvPicPr>
          <p:nvPr/>
        </p:nvPicPr>
        <p:blipFill>
          <a:blip r:embed="rId3" cstate="print"/>
          <a:srcRect/>
          <a:stretch>
            <a:fillRect/>
          </a:stretch>
        </p:blipFill>
        <p:spPr bwMode="auto">
          <a:xfrm>
            <a:off x="5257800" y="1905000"/>
            <a:ext cx="890588" cy="1371600"/>
          </a:xfrm>
          <a:prstGeom prst="rect">
            <a:avLst/>
          </a:prstGeom>
          <a:noFill/>
        </p:spPr>
      </p:pic>
      <p:sp>
        <p:nvSpPr>
          <p:cNvPr id="916531" name="Rectangle 51"/>
          <p:cNvSpPr>
            <a:spLocks noChangeArrowheads="1"/>
          </p:cNvSpPr>
          <p:nvPr/>
        </p:nvSpPr>
        <p:spPr bwMode="auto">
          <a:xfrm>
            <a:off x="2971800" y="3733800"/>
            <a:ext cx="1676400" cy="762000"/>
          </a:xfrm>
          <a:prstGeom prst="rect">
            <a:avLst/>
          </a:prstGeom>
          <a:noFill/>
          <a:ln w="9525">
            <a:noFill/>
            <a:miter lim="800000"/>
            <a:headEnd/>
            <a:tailEnd/>
          </a:ln>
          <a:effectLst/>
        </p:spPr>
        <p:txBody>
          <a:bodyPr/>
          <a:lstStyle/>
          <a:p>
            <a:pPr>
              <a:lnSpc>
                <a:spcPct val="90000"/>
              </a:lnSpc>
              <a:buClr>
                <a:schemeClr val="accent1"/>
              </a:buClr>
              <a:buFont typeface="Arial" pitchFamily="34" charset="0"/>
              <a:buNone/>
            </a:pPr>
            <a:r>
              <a:rPr lang="en-US" sz="1800">
                <a:solidFill>
                  <a:schemeClr val="tx2"/>
                </a:solidFill>
              </a:rPr>
              <a:t>Quad-Socket</a:t>
            </a:r>
          </a:p>
          <a:p>
            <a:pPr>
              <a:lnSpc>
                <a:spcPct val="90000"/>
              </a:lnSpc>
              <a:buClr>
                <a:schemeClr val="accent1"/>
              </a:buClr>
              <a:buFont typeface="Arial" pitchFamily="34" charset="0"/>
              <a:buNone/>
            </a:pPr>
            <a:endParaRPr lang="en-US" sz="1800">
              <a:solidFill>
                <a:schemeClr val="tx2"/>
              </a:solidFill>
            </a:endParaRPr>
          </a:p>
          <a:p>
            <a:pPr>
              <a:lnSpc>
                <a:spcPct val="90000"/>
              </a:lnSpc>
              <a:buClr>
                <a:schemeClr val="accent1"/>
              </a:buClr>
              <a:buFont typeface="Arial" pitchFamily="34" charset="0"/>
              <a:buNone/>
            </a:pPr>
            <a:r>
              <a:rPr lang="en-US" sz="1800">
                <a:solidFill>
                  <a:schemeClr val="tx2"/>
                </a:solidFill>
              </a:rPr>
              <a:t>Dual-Core</a:t>
            </a:r>
          </a:p>
        </p:txBody>
      </p:sp>
      <p:sp>
        <p:nvSpPr>
          <p:cNvPr id="916532" name="Rectangle 52"/>
          <p:cNvSpPr>
            <a:spLocks noChangeArrowheads="1"/>
          </p:cNvSpPr>
          <p:nvPr/>
        </p:nvSpPr>
        <p:spPr bwMode="auto">
          <a:xfrm>
            <a:off x="6172200" y="2209800"/>
            <a:ext cx="1676400" cy="762000"/>
          </a:xfrm>
          <a:prstGeom prst="rect">
            <a:avLst/>
          </a:prstGeom>
          <a:noFill/>
          <a:ln w="9525">
            <a:noFill/>
            <a:miter lim="800000"/>
            <a:headEnd/>
            <a:tailEnd/>
          </a:ln>
          <a:effectLst/>
        </p:spPr>
        <p:txBody>
          <a:bodyPr/>
          <a:lstStyle/>
          <a:p>
            <a:pPr>
              <a:lnSpc>
                <a:spcPct val="90000"/>
              </a:lnSpc>
              <a:buClr>
                <a:schemeClr val="accent1"/>
              </a:buClr>
              <a:buFont typeface="Arial" pitchFamily="34" charset="0"/>
              <a:buNone/>
            </a:pPr>
            <a:r>
              <a:rPr lang="en-US" sz="1800">
                <a:solidFill>
                  <a:schemeClr val="tx2"/>
                </a:solidFill>
              </a:rPr>
              <a:t>Quad-Socket</a:t>
            </a:r>
          </a:p>
          <a:p>
            <a:pPr>
              <a:lnSpc>
                <a:spcPct val="90000"/>
              </a:lnSpc>
              <a:buClr>
                <a:schemeClr val="accent1"/>
              </a:buClr>
              <a:buFont typeface="Arial" pitchFamily="34" charset="0"/>
              <a:buNone/>
            </a:pPr>
            <a:endParaRPr lang="en-US" sz="1800">
              <a:solidFill>
                <a:schemeClr val="tx2"/>
              </a:solidFill>
            </a:endParaRPr>
          </a:p>
          <a:p>
            <a:pPr>
              <a:lnSpc>
                <a:spcPct val="90000"/>
              </a:lnSpc>
              <a:buClr>
                <a:schemeClr val="accent1"/>
              </a:buClr>
              <a:buFont typeface="Arial" pitchFamily="34" charset="0"/>
              <a:buNone/>
            </a:pPr>
            <a:r>
              <a:rPr lang="en-US" sz="1800">
                <a:solidFill>
                  <a:schemeClr val="tx2"/>
                </a:solidFill>
              </a:rPr>
              <a:t>16-Core</a:t>
            </a:r>
          </a:p>
        </p:txBody>
      </p:sp>
      <p:sp>
        <p:nvSpPr>
          <p:cNvPr id="916533" name="Rectangle 53"/>
          <p:cNvSpPr>
            <a:spLocks noChangeArrowheads="1"/>
          </p:cNvSpPr>
          <p:nvPr/>
        </p:nvSpPr>
        <p:spPr bwMode="auto">
          <a:xfrm>
            <a:off x="990600" y="1143000"/>
            <a:ext cx="7620000" cy="457200"/>
          </a:xfrm>
          <a:prstGeom prst="rect">
            <a:avLst/>
          </a:prstGeom>
          <a:noFill/>
          <a:ln w="9525">
            <a:noFill/>
            <a:miter lim="800000"/>
            <a:headEnd/>
            <a:tailEnd/>
          </a:ln>
          <a:effectLst/>
        </p:spPr>
        <p:txBody>
          <a:bodyPr/>
          <a:lstStyle/>
          <a:p>
            <a:pPr algn="ctr">
              <a:lnSpc>
                <a:spcPct val="90000"/>
              </a:lnSpc>
              <a:buClr>
                <a:schemeClr val="accent1"/>
              </a:buClr>
              <a:buFont typeface="Arial" pitchFamily="34" charset="0"/>
              <a:buNone/>
            </a:pPr>
            <a:r>
              <a:rPr lang="en-US" sz="1800" b="1">
                <a:solidFill>
                  <a:schemeClr val="tx2"/>
                </a:solidFill>
              </a:rPr>
              <a:t>How many cores can your app scale to on a quad-socket x86?</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a:xfrm>
            <a:off x="498475" y="593725"/>
            <a:ext cx="8191500" cy="354013"/>
          </a:xfrm>
        </p:spPr>
        <p:txBody>
          <a:bodyPr/>
          <a:lstStyle/>
          <a:p>
            <a:pPr eaLnBrk="1" hangingPunct="1"/>
            <a:r>
              <a:rPr lang="en-US" sz="2000" smtClean="0"/>
              <a:t>Multi-core + VMware = Record Performance</a:t>
            </a:r>
          </a:p>
        </p:txBody>
      </p:sp>
      <p:grpSp>
        <p:nvGrpSpPr>
          <p:cNvPr id="2" name="Group 37"/>
          <p:cNvGrpSpPr>
            <a:grpSpLocks/>
          </p:cNvGrpSpPr>
          <p:nvPr/>
        </p:nvGrpSpPr>
        <p:grpSpPr bwMode="auto">
          <a:xfrm>
            <a:off x="1528763" y="4087813"/>
            <a:ext cx="6086475" cy="1738312"/>
            <a:chOff x="1339798" y="3736711"/>
            <a:chExt cx="6085934" cy="1738059"/>
          </a:xfrm>
        </p:grpSpPr>
        <p:grpSp>
          <p:nvGrpSpPr>
            <p:cNvPr id="3" name="Group 24"/>
            <p:cNvGrpSpPr>
              <a:grpSpLocks/>
            </p:cNvGrpSpPr>
            <p:nvPr/>
          </p:nvGrpSpPr>
          <p:grpSpPr bwMode="auto">
            <a:xfrm>
              <a:off x="5060544" y="3736711"/>
              <a:ext cx="683690" cy="493776"/>
              <a:chOff x="5131742" y="2550205"/>
              <a:chExt cx="683690" cy="493776"/>
            </a:xfrm>
          </p:grpSpPr>
          <p:sp>
            <p:nvSpPr>
              <p:cNvPr id="33816" name="Rectangle 8"/>
              <p:cNvSpPr>
                <a:spLocks noChangeArrowheads="1"/>
              </p:cNvSpPr>
              <p:nvPr/>
            </p:nvSpPr>
            <p:spPr bwMode="auto">
              <a:xfrm>
                <a:off x="5131742" y="2550205"/>
                <a:ext cx="683690" cy="493776"/>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200"/>
              </a:p>
            </p:txBody>
          </p:sp>
          <p:grpSp>
            <p:nvGrpSpPr>
              <p:cNvPr id="4" name="Group 113"/>
              <p:cNvGrpSpPr>
                <a:grpSpLocks/>
              </p:cNvGrpSpPr>
              <p:nvPr/>
            </p:nvGrpSpPr>
            <p:grpSpPr bwMode="auto">
              <a:xfrm>
                <a:off x="5171999" y="2598297"/>
                <a:ext cx="603177" cy="397592"/>
                <a:chOff x="2105432" y="1843086"/>
                <a:chExt cx="655458" cy="432054"/>
              </a:xfrm>
            </p:grpSpPr>
            <p:sp>
              <p:nvSpPr>
                <p:cNvPr id="33818"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700" b="1">
                      <a:solidFill>
                        <a:schemeClr val="bg1"/>
                      </a:solidFill>
                    </a:rPr>
                    <a:t>OS</a:t>
                  </a:r>
                </a:p>
              </p:txBody>
            </p:sp>
            <p:sp>
              <p:nvSpPr>
                <p:cNvPr id="33819"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700" b="1">
                      <a:solidFill>
                        <a:schemeClr val="bg1"/>
                      </a:solidFill>
                    </a:rPr>
                    <a:t>APP</a:t>
                  </a:r>
                  <a:endParaRPr lang="en-US" sz="800" b="1">
                    <a:solidFill>
                      <a:schemeClr val="bg1"/>
                    </a:solidFill>
                  </a:endParaRPr>
                </a:p>
              </p:txBody>
            </p:sp>
          </p:grpSp>
        </p:grpSp>
        <p:pic>
          <p:nvPicPr>
            <p:cNvPr id="33801" name="Picture 13" descr="ICON_Server_flat_Q408.png"/>
            <p:cNvPicPr>
              <a:picLocks noChangeAspect="1"/>
            </p:cNvPicPr>
            <p:nvPr/>
          </p:nvPicPr>
          <p:blipFill>
            <a:blip r:embed="rId3" cstate="print"/>
            <a:srcRect/>
            <a:stretch>
              <a:fillRect/>
            </a:stretch>
          </p:blipFill>
          <p:spPr bwMode="auto">
            <a:xfrm>
              <a:off x="1339798" y="4883065"/>
              <a:ext cx="2364269" cy="591705"/>
            </a:xfrm>
            <a:prstGeom prst="rect">
              <a:avLst/>
            </a:prstGeom>
            <a:noFill/>
            <a:ln w="9525">
              <a:noFill/>
              <a:miter lim="800000"/>
              <a:headEnd/>
              <a:tailEnd/>
            </a:ln>
          </p:spPr>
        </p:pic>
        <p:sp>
          <p:nvSpPr>
            <p:cNvPr id="33802" name="Rectangle 6"/>
            <p:cNvSpPr>
              <a:spLocks noChangeArrowheads="1"/>
            </p:cNvSpPr>
            <p:nvPr/>
          </p:nvSpPr>
          <p:spPr bwMode="auto">
            <a:xfrm>
              <a:off x="1362750" y="4310657"/>
              <a:ext cx="2365188" cy="492237"/>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nchor="ctr"/>
            <a:lstStyle/>
            <a:p>
              <a:pPr algn="ctr"/>
              <a:r>
                <a:rPr lang="en-US" sz="1200" b="1">
                  <a:solidFill>
                    <a:schemeClr val="bg1"/>
                  </a:solidFill>
                </a:rPr>
                <a:t>Operating System</a:t>
              </a:r>
            </a:p>
          </p:txBody>
        </p:sp>
        <p:sp>
          <p:nvSpPr>
            <p:cNvPr id="33803" name="Rectangle 6"/>
            <p:cNvSpPr>
              <a:spLocks noChangeArrowheads="1"/>
            </p:cNvSpPr>
            <p:nvPr/>
          </p:nvSpPr>
          <p:spPr bwMode="auto">
            <a:xfrm>
              <a:off x="1362750" y="3738250"/>
              <a:ext cx="2365188" cy="492237"/>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nchor="ctr"/>
            <a:lstStyle/>
            <a:p>
              <a:pPr algn="ctr"/>
              <a:r>
                <a:rPr lang="en-US" sz="1200" b="1">
                  <a:solidFill>
                    <a:schemeClr val="bg1"/>
                  </a:solidFill>
                </a:rPr>
                <a:t>Application</a:t>
              </a:r>
            </a:p>
          </p:txBody>
        </p:sp>
        <p:pic>
          <p:nvPicPr>
            <p:cNvPr id="33804" name="Picture 20" descr="ICON_Server_flat_Q408.png"/>
            <p:cNvPicPr>
              <a:picLocks noChangeAspect="1"/>
            </p:cNvPicPr>
            <p:nvPr/>
          </p:nvPicPr>
          <p:blipFill>
            <a:blip r:embed="rId3" cstate="print"/>
            <a:srcRect/>
            <a:stretch>
              <a:fillRect/>
            </a:stretch>
          </p:blipFill>
          <p:spPr bwMode="auto">
            <a:xfrm>
              <a:off x="5037592" y="4883065"/>
              <a:ext cx="2364269" cy="591705"/>
            </a:xfrm>
            <a:prstGeom prst="rect">
              <a:avLst/>
            </a:prstGeom>
            <a:noFill/>
            <a:ln w="9525">
              <a:noFill/>
              <a:miter lim="800000"/>
              <a:headEnd/>
              <a:tailEnd/>
            </a:ln>
          </p:spPr>
        </p:pic>
        <p:sp>
          <p:nvSpPr>
            <p:cNvPr id="33805" name="Rectangle 6"/>
            <p:cNvSpPr>
              <a:spLocks noChangeArrowheads="1"/>
            </p:cNvSpPr>
            <p:nvPr/>
          </p:nvSpPr>
          <p:spPr bwMode="auto">
            <a:xfrm>
              <a:off x="5060544" y="4310657"/>
              <a:ext cx="2365188" cy="492237"/>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nchor="ctr"/>
            <a:lstStyle/>
            <a:p>
              <a:pPr algn="ctr"/>
              <a:r>
                <a:rPr lang="en-US" sz="1200" b="1">
                  <a:solidFill>
                    <a:schemeClr val="bg1"/>
                  </a:solidFill>
                </a:rPr>
                <a:t>VMware</a:t>
              </a:r>
            </a:p>
          </p:txBody>
        </p:sp>
        <p:grpSp>
          <p:nvGrpSpPr>
            <p:cNvPr id="5" name="Group 25"/>
            <p:cNvGrpSpPr>
              <a:grpSpLocks/>
            </p:cNvGrpSpPr>
            <p:nvPr/>
          </p:nvGrpSpPr>
          <p:grpSpPr bwMode="auto">
            <a:xfrm>
              <a:off x="5901293" y="3736711"/>
              <a:ext cx="683690" cy="493776"/>
              <a:chOff x="5131742" y="2550205"/>
              <a:chExt cx="683690" cy="493776"/>
            </a:xfrm>
          </p:grpSpPr>
          <p:sp>
            <p:nvSpPr>
              <p:cNvPr id="33812" name="Rectangle 8"/>
              <p:cNvSpPr>
                <a:spLocks noChangeArrowheads="1"/>
              </p:cNvSpPr>
              <p:nvPr/>
            </p:nvSpPr>
            <p:spPr bwMode="auto">
              <a:xfrm>
                <a:off x="5131742" y="2550205"/>
                <a:ext cx="683690" cy="493776"/>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200"/>
              </a:p>
            </p:txBody>
          </p:sp>
          <p:grpSp>
            <p:nvGrpSpPr>
              <p:cNvPr id="6" name="Group 113"/>
              <p:cNvGrpSpPr>
                <a:grpSpLocks/>
              </p:cNvGrpSpPr>
              <p:nvPr/>
            </p:nvGrpSpPr>
            <p:grpSpPr bwMode="auto">
              <a:xfrm>
                <a:off x="5171999" y="2598297"/>
                <a:ext cx="603177" cy="397592"/>
                <a:chOff x="2105432" y="1843086"/>
                <a:chExt cx="655458" cy="432054"/>
              </a:xfrm>
            </p:grpSpPr>
            <p:sp>
              <p:nvSpPr>
                <p:cNvPr id="33814"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700" b="1">
                      <a:solidFill>
                        <a:schemeClr val="bg1"/>
                      </a:solidFill>
                    </a:rPr>
                    <a:t>OS</a:t>
                  </a:r>
                </a:p>
              </p:txBody>
            </p:sp>
            <p:sp>
              <p:nvSpPr>
                <p:cNvPr id="33815"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700" b="1">
                      <a:solidFill>
                        <a:schemeClr val="bg1"/>
                      </a:solidFill>
                    </a:rPr>
                    <a:t>APP</a:t>
                  </a:r>
                  <a:endParaRPr lang="en-US" sz="800" b="1">
                    <a:solidFill>
                      <a:schemeClr val="bg1"/>
                    </a:solidFill>
                  </a:endParaRPr>
                </a:p>
              </p:txBody>
            </p:sp>
          </p:grpSp>
        </p:grpSp>
        <p:grpSp>
          <p:nvGrpSpPr>
            <p:cNvPr id="7" name="Group 30"/>
            <p:cNvGrpSpPr>
              <a:grpSpLocks/>
            </p:cNvGrpSpPr>
            <p:nvPr/>
          </p:nvGrpSpPr>
          <p:grpSpPr bwMode="auto">
            <a:xfrm>
              <a:off x="6742042" y="3736711"/>
              <a:ext cx="683690" cy="493776"/>
              <a:chOff x="5131742" y="2550205"/>
              <a:chExt cx="683690" cy="493776"/>
            </a:xfrm>
          </p:grpSpPr>
          <p:sp>
            <p:nvSpPr>
              <p:cNvPr id="33808" name="Rectangle 8"/>
              <p:cNvSpPr>
                <a:spLocks noChangeArrowheads="1"/>
              </p:cNvSpPr>
              <p:nvPr/>
            </p:nvSpPr>
            <p:spPr bwMode="auto">
              <a:xfrm>
                <a:off x="5131742" y="2550205"/>
                <a:ext cx="683690" cy="493776"/>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200"/>
              </a:p>
            </p:txBody>
          </p:sp>
          <p:grpSp>
            <p:nvGrpSpPr>
              <p:cNvPr id="8" name="Group 113"/>
              <p:cNvGrpSpPr>
                <a:grpSpLocks/>
              </p:cNvGrpSpPr>
              <p:nvPr/>
            </p:nvGrpSpPr>
            <p:grpSpPr bwMode="auto">
              <a:xfrm>
                <a:off x="5171999" y="2598297"/>
                <a:ext cx="603177" cy="397592"/>
                <a:chOff x="2105432" y="1843086"/>
                <a:chExt cx="655458" cy="432054"/>
              </a:xfrm>
            </p:grpSpPr>
            <p:sp>
              <p:nvSpPr>
                <p:cNvPr id="33810"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700" b="1">
                      <a:solidFill>
                        <a:schemeClr val="bg1"/>
                      </a:solidFill>
                    </a:rPr>
                    <a:t>OS</a:t>
                  </a:r>
                </a:p>
              </p:txBody>
            </p:sp>
            <p:sp>
              <p:nvSpPr>
                <p:cNvPr id="33811"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700" b="1">
                      <a:solidFill>
                        <a:schemeClr val="bg1"/>
                      </a:solidFill>
                    </a:rPr>
                    <a:t>APP</a:t>
                  </a:r>
                  <a:endParaRPr lang="en-US" sz="800" b="1">
                    <a:solidFill>
                      <a:schemeClr val="bg1"/>
                    </a:solidFill>
                  </a:endParaRPr>
                </a:p>
              </p:txBody>
            </p:sp>
          </p:grpSp>
        </p:grpSp>
      </p:grpSp>
      <p:pic>
        <p:nvPicPr>
          <p:cNvPr id="33796" name="Picture 3"/>
          <p:cNvPicPr>
            <a:picLocks noChangeAspect="1" noChangeArrowheads="1"/>
          </p:cNvPicPr>
          <p:nvPr/>
        </p:nvPicPr>
        <p:blipFill>
          <a:blip r:embed="rId4" cstate="print"/>
          <a:srcRect/>
          <a:stretch>
            <a:fillRect/>
          </a:stretch>
        </p:blipFill>
        <p:spPr bwMode="auto">
          <a:xfrm>
            <a:off x="1970088" y="1620838"/>
            <a:ext cx="5187950" cy="1952625"/>
          </a:xfrm>
          <a:prstGeom prst="rect">
            <a:avLst/>
          </a:prstGeom>
          <a:noFill/>
          <a:ln w="9525">
            <a:noFill/>
            <a:miter lim="800000"/>
            <a:headEnd/>
            <a:tailEnd/>
          </a:ln>
        </p:spPr>
      </p:pic>
      <p:pic>
        <p:nvPicPr>
          <p:cNvPr id="37" name="Picture 2"/>
          <p:cNvPicPr>
            <a:picLocks noChangeAspect="1" noChangeArrowheads="1"/>
          </p:cNvPicPr>
          <p:nvPr/>
        </p:nvPicPr>
        <p:blipFill>
          <a:blip r:embed="rId5" cstate="print"/>
          <a:srcRect/>
          <a:stretch>
            <a:fillRect/>
          </a:stretch>
        </p:blipFill>
        <p:spPr bwMode="auto">
          <a:xfrm>
            <a:off x="1984375" y="1630363"/>
            <a:ext cx="5173663" cy="1933575"/>
          </a:xfrm>
          <a:prstGeom prst="rect">
            <a:avLst/>
          </a:prstGeom>
          <a:noFill/>
          <a:ln w="9525">
            <a:noFill/>
            <a:miter lim="800000"/>
            <a:headEnd/>
            <a:tailEnd/>
          </a:ln>
        </p:spPr>
      </p:pic>
      <p:pic>
        <p:nvPicPr>
          <p:cNvPr id="33798" name="Picture 12" descr="Outlook"/>
          <p:cNvPicPr>
            <a:picLocks noChangeArrowheads="1"/>
          </p:cNvPicPr>
          <p:nvPr/>
        </p:nvPicPr>
        <p:blipFill>
          <a:blip r:embed="rId6" cstate="print"/>
          <a:srcRect/>
          <a:stretch>
            <a:fillRect/>
          </a:stretch>
        </p:blipFill>
        <p:spPr bwMode="auto">
          <a:xfrm>
            <a:off x="6715125" y="1231900"/>
            <a:ext cx="514350" cy="685800"/>
          </a:xfrm>
          <a:prstGeom prst="rect">
            <a:avLst/>
          </a:prstGeom>
          <a:noFill/>
          <a:ln w="9525">
            <a:noFill/>
            <a:miter lim="800000"/>
            <a:headEnd/>
            <a:tailEnd/>
          </a:ln>
        </p:spPr>
      </p:pic>
      <p:pic>
        <p:nvPicPr>
          <p:cNvPr id="40" name="Picture 5"/>
          <p:cNvPicPr>
            <a:picLocks noChangeArrowheads="1"/>
          </p:cNvPicPr>
          <p:nvPr/>
        </p:nvPicPr>
        <p:blipFill>
          <a:blip r:embed="rId7" cstate="print"/>
          <a:srcRect/>
          <a:stretch>
            <a:fillRect/>
          </a:stretch>
        </p:blipFill>
        <p:spPr bwMode="auto">
          <a:xfrm>
            <a:off x="6583363" y="1109663"/>
            <a:ext cx="971550" cy="8763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3"/>
          <p:cNvSpPr>
            <a:spLocks noGrp="1"/>
          </p:cNvSpPr>
          <p:nvPr>
            <p:ph type="title" idx="4294967295"/>
          </p:nvPr>
        </p:nvSpPr>
        <p:spPr>
          <a:xfrm>
            <a:off x="981075" y="595313"/>
            <a:ext cx="6867525" cy="403225"/>
          </a:xfrm>
        </p:spPr>
        <p:txBody>
          <a:bodyPr/>
          <a:lstStyle/>
          <a:p>
            <a:pPr eaLnBrk="1" hangingPunct="1"/>
            <a:r>
              <a:rPr lang="en-US" smtClean="0"/>
              <a:t>Multi-Core + VMware = Record Performance</a:t>
            </a:r>
          </a:p>
        </p:txBody>
      </p:sp>
      <p:pic>
        <p:nvPicPr>
          <p:cNvPr id="168963" name="Picture 14" descr="C:\Users\Dan.DUARTE\Desktop\ebay-logo.png"/>
          <p:cNvPicPr>
            <a:picLocks noChangeAspect="1" noChangeArrowheads="1"/>
          </p:cNvPicPr>
          <p:nvPr/>
        </p:nvPicPr>
        <p:blipFill>
          <a:blip r:embed="rId3" cstate="print"/>
          <a:srcRect/>
          <a:stretch>
            <a:fillRect/>
          </a:stretch>
        </p:blipFill>
        <p:spPr bwMode="auto">
          <a:xfrm>
            <a:off x="368300" y="3416300"/>
            <a:ext cx="2133600" cy="915988"/>
          </a:xfrm>
          <a:prstGeom prst="rect">
            <a:avLst/>
          </a:prstGeom>
          <a:noFill/>
          <a:ln w="9525">
            <a:noFill/>
            <a:miter lim="800000"/>
            <a:headEnd/>
            <a:tailEnd/>
          </a:ln>
        </p:spPr>
      </p:pic>
      <p:sp>
        <p:nvSpPr>
          <p:cNvPr id="18" name="Line 5"/>
          <p:cNvSpPr>
            <a:spLocks noChangeShapeType="1"/>
          </p:cNvSpPr>
          <p:nvPr/>
        </p:nvSpPr>
        <p:spPr bwMode="auto">
          <a:xfrm>
            <a:off x="2647950" y="2238375"/>
            <a:ext cx="0" cy="3273425"/>
          </a:xfrm>
          <a:prstGeom prst="line">
            <a:avLst/>
          </a:prstGeom>
          <a:noFill/>
          <a:ln w="38100">
            <a:solidFill>
              <a:schemeClr val="tx2"/>
            </a:solidFill>
            <a:round/>
            <a:headEnd/>
            <a:tailEnd/>
          </a:ln>
          <a:effectLst/>
        </p:spPr>
        <p:txBody>
          <a:bodyPr wrap="none" anchor="ctr"/>
          <a:lstStyle/>
          <a:p>
            <a:pPr>
              <a:defRPr/>
            </a:pPr>
            <a:endParaRPr lang="en-US">
              <a:ln>
                <a:solidFill>
                  <a:schemeClr val="tx2"/>
                </a:solidFill>
              </a:ln>
              <a:latin typeface="Arial" pitchFamily="34" charset="0"/>
              <a:cs typeface="Arial" pitchFamily="34" charset="0"/>
            </a:endParaRPr>
          </a:p>
        </p:txBody>
      </p:sp>
      <p:sp>
        <p:nvSpPr>
          <p:cNvPr id="168965" name="AutoShape 5"/>
          <p:cNvSpPr>
            <a:spLocks noChangeAspect="1" noChangeArrowheads="1" noTextEdit="1"/>
          </p:cNvSpPr>
          <p:nvPr/>
        </p:nvSpPr>
        <p:spPr bwMode="auto">
          <a:xfrm>
            <a:off x="3148013" y="1517650"/>
            <a:ext cx="2890837" cy="2890838"/>
          </a:xfrm>
          <a:prstGeom prst="rect">
            <a:avLst/>
          </a:prstGeom>
          <a:noFill/>
          <a:ln w="9525">
            <a:noFill/>
            <a:miter lim="800000"/>
            <a:headEnd/>
            <a:tailEnd/>
          </a:ln>
        </p:spPr>
        <p:txBody>
          <a:bodyPr/>
          <a:lstStyle/>
          <a:p>
            <a:endParaRPr lang="en-US"/>
          </a:p>
        </p:txBody>
      </p:sp>
      <p:sp>
        <p:nvSpPr>
          <p:cNvPr id="11" name="Oval 10"/>
          <p:cNvSpPr/>
          <p:nvPr/>
        </p:nvSpPr>
        <p:spPr bwMode="auto">
          <a:xfrm>
            <a:off x="3504439" y="1523241"/>
            <a:ext cx="3773740" cy="3774110"/>
          </a:xfrm>
          <a:prstGeom prst="ellipse">
            <a:avLst/>
          </a:prstGeom>
          <a:gradFill flip="none" rotWithShape="1">
            <a:gsLst>
              <a:gs pos="0">
                <a:schemeClr val="tx2"/>
              </a:gs>
              <a:gs pos="100000">
                <a:schemeClr val="tx2">
                  <a:lumMod val="50000"/>
                </a:schemeClr>
              </a:gs>
            </a:gsLst>
            <a:path path="circle">
              <a:fillToRect l="50000" t="50000" r="50000" b="50000"/>
            </a:path>
            <a:tileRect/>
          </a:gradFill>
          <a:ln w="31750" cap="flat" cmpd="sng" algn="ctr">
            <a:solidFill>
              <a:schemeClr val="tx2"/>
            </a:solidFill>
            <a:prstDash val="solid"/>
            <a:round/>
            <a:headEnd type="none" w="med" len="med"/>
            <a:tailEnd type="none" w="med" len="med"/>
          </a:ln>
          <a:effectLst>
            <a:outerShdw blurRad="152400" dist="317500" dir="5400000" sx="90000" sy="-19000" rotWithShape="0">
              <a:prstClr val="black">
                <a:alpha val="15000"/>
              </a:prstClr>
            </a:outerShdw>
          </a:effectLst>
        </p:spPr>
        <p:txBody>
          <a:bodyPr vert="vert" wrap="none" tIns="91440" bIns="91440" anchor="ctr"/>
          <a:lstStyle/>
          <a:p>
            <a:pPr algn="ctr">
              <a:defRPr/>
            </a:pPr>
            <a:endParaRPr lang="en-US" sz="1400" b="1" dirty="0">
              <a:solidFill>
                <a:schemeClr val="tx1">
                  <a:lumMod val="75000"/>
                  <a:lumOff val="25000"/>
                </a:schemeClr>
              </a:solidFill>
              <a:latin typeface="Arial" pitchFamily="34" charset="0"/>
              <a:cs typeface="Arial" pitchFamily="34" charset="0"/>
            </a:endParaRPr>
          </a:p>
        </p:txBody>
      </p:sp>
      <p:sp>
        <p:nvSpPr>
          <p:cNvPr id="12" name="Oval 11"/>
          <p:cNvSpPr/>
          <p:nvPr/>
        </p:nvSpPr>
        <p:spPr bwMode="auto">
          <a:xfrm>
            <a:off x="4122738" y="1606550"/>
            <a:ext cx="2605087" cy="1703388"/>
          </a:xfrm>
          <a:prstGeom prst="ellipse">
            <a:avLst/>
          </a:prstGeom>
          <a:gradFill flip="none" rotWithShape="1">
            <a:gsLst>
              <a:gs pos="0">
                <a:schemeClr val="bg1">
                  <a:alpha val="20000"/>
                </a:schemeClr>
              </a:gs>
              <a:gs pos="100000">
                <a:schemeClr val="bg1">
                  <a:alpha val="0"/>
                </a:schemeClr>
              </a:gs>
            </a:gsLst>
            <a:lin ang="5400000" scaled="0"/>
            <a:tileRect/>
          </a:gradFill>
          <a:ln w="31750" cap="flat" cmpd="sng" algn="ctr">
            <a:noFill/>
            <a:prstDash val="solid"/>
            <a:round/>
            <a:headEnd type="none" w="med" len="med"/>
            <a:tailEnd type="none" w="med" len="med"/>
          </a:ln>
          <a:effectLst/>
        </p:spPr>
        <p:txBody>
          <a:bodyPr vert="vert" wrap="none" tIns="91440" bIns="91440" anchor="ctr"/>
          <a:lstStyle/>
          <a:p>
            <a:pPr algn="ctr">
              <a:defRPr/>
            </a:pPr>
            <a:endParaRPr lang="en-US" sz="1400" b="1" dirty="0">
              <a:solidFill>
                <a:schemeClr val="tx1">
                  <a:lumMod val="75000"/>
                  <a:lumOff val="25000"/>
                </a:schemeClr>
              </a:solidFill>
              <a:latin typeface="Arial" pitchFamily="34" charset="0"/>
              <a:cs typeface="Arial" pitchFamily="34" charset="0"/>
            </a:endParaRPr>
          </a:p>
        </p:txBody>
      </p:sp>
      <p:sp>
        <p:nvSpPr>
          <p:cNvPr id="168972" name="Rectangle 13"/>
          <p:cNvSpPr>
            <a:spLocks noChangeArrowheads="1"/>
          </p:cNvSpPr>
          <p:nvPr/>
        </p:nvSpPr>
        <p:spPr bwMode="auto">
          <a:xfrm>
            <a:off x="4117975" y="2416175"/>
            <a:ext cx="1428750" cy="1433513"/>
          </a:xfrm>
          <a:prstGeom prst="rect">
            <a:avLst/>
          </a:prstGeom>
          <a:noFill/>
          <a:ln w="9525">
            <a:noFill/>
            <a:miter lim="800000"/>
            <a:headEnd/>
            <a:tailEnd/>
          </a:ln>
        </p:spPr>
        <p:txBody>
          <a:bodyPr wrap="none">
            <a:spAutoFit/>
          </a:bodyPr>
          <a:lstStyle/>
          <a:p>
            <a:r>
              <a:rPr lang="en-US" sz="8800" b="1">
                <a:solidFill>
                  <a:schemeClr val="bg1"/>
                </a:solidFill>
              </a:rPr>
              <a:t>3x</a:t>
            </a:r>
          </a:p>
        </p:txBody>
      </p:sp>
      <p:sp>
        <p:nvSpPr>
          <p:cNvPr id="168973" name="Rectangle 14"/>
          <p:cNvSpPr>
            <a:spLocks noChangeArrowheads="1"/>
          </p:cNvSpPr>
          <p:nvPr/>
        </p:nvSpPr>
        <p:spPr bwMode="auto">
          <a:xfrm>
            <a:off x="4086225" y="3633788"/>
            <a:ext cx="2749550" cy="868362"/>
          </a:xfrm>
          <a:prstGeom prst="rect">
            <a:avLst/>
          </a:prstGeom>
          <a:noFill/>
          <a:ln w="9525">
            <a:noFill/>
            <a:miter lim="800000"/>
            <a:headEnd/>
            <a:tailEnd/>
          </a:ln>
        </p:spPr>
        <p:txBody>
          <a:bodyPr>
            <a:spAutoFit/>
          </a:bodyPr>
          <a:lstStyle/>
          <a:p>
            <a:pPr algn="ctr">
              <a:lnSpc>
                <a:spcPct val="85000"/>
              </a:lnSpc>
            </a:pPr>
            <a:r>
              <a:rPr lang="en-US" sz="2000">
                <a:solidFill>
                  <a:schemeClr val="bg1"/>
                </a:solidFill>
              </a:rPr>
              <a:t>eBay’s daily web traffic on a single server</a:t>
            </a:r>
          </a:p>
        </p:txBody>
      </p:sp>
      <p:sp>
        <p:nvSpPr>
          <p:cNvPr id="168974" name="Text Box 14"/>
          <p:cNvSpPr txBox="1">
            <a:spLocks noChangeArrowheads="1"/>
          </p:cNvSpPr>
          <p:nvPr/>
        </p:nvSpPr>
        <p:spPr bwMode="auto">
          <a:xfrm>
            <a:off x="3794125" y="6172200"/>
            <a:ext cx="549275"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lgn="ctr">
              <a:spcBef>
                <a:spcPct val="50000"/>
              </a:spcBef>
            </a:pPr>
            <a:r>
              <a:rPr lang="en-US">
                <a:solidFill>
                  <a:schemeClr val="bg1"/>
                </a:solidFill>
              </a:rPr>
              <a:t>22</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63" presetClass="path" presetSubtype="0" accel="50000" decel="50000" fill="hold" nodeType="withEffect">
                                  <p:stCondLst>
                                    <p:cond delay="0"/>
                                  </p:stCondLst>
                                  <p:childTnLst>
                                    <p:animMotion origin="layout" path="M -3.33333E-6 1.85185E-6 L 0.13855 1.85185E-6 " pathEditMode="relative" rAng="0" ptsTypes="AA">
                                      <p:cBhvr>
                                        <p:cTn id="9" dur="1000" spd="-100000" fill="hold"/>
                                        <p:tgtEl>
                                          <p:spTgt spid="18"/>
                                        </p:tgtEl>
                                        <p:attrNameLst>
                                          <p:attrName>ppt_x</p:attrName>
                                          <p:attrName>ppt_y</p:attrName>
                                        </p:attrNameLst>
                                      </p:cBhvr>
                                      <p:rCtr x="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61" name="Title 1"/>
          <p:cNvSpPr>
            <a:spLocks noGrp="1"/>
          </p:cNvSpPr>
          <p:nvPr>
            <p:ph type="title"/>
          </p:nvPr>
        </p:nvSpPr>
        <p:spPr>
          <a:xfrm>
            <a:off x="977900" y="612775"/>
            <a:ext cx="5713413" cy="368300"/>
          </a:xfrm>
        </p:spPr>
        <p:txBody>
          <a:bodyPr lIns="53986" tIns="26993" rIns="53986" bIns="26993"/>
          <a:lstStyle/>
          <a:p>
            <a:pPr eaLnBrk="1" hangingPunct="1"/>
            <a:r>
              <a:rPr lang="en-US" dirty="0" err="1" smtClean="0"/>
              <a:t>vStorage</a:t>
            </a:r>
            <a:r>
              <a:rPr lang="en-US" dirty="0" smtClean="0"/>
              <a:t>: Thin Provisioning</a:t>
            </a:r>
          </a:p>
        </p:txBody>
      </p:sp>
      <p:sp>
        <p:nvSpPr>
          <p:cNvPr id="6" name="Rectangle 238"/>
          <p:cNvSpPr txBox="1">
            <a:spLocks noChangeArrowheads="1"/>
          </p:cNvSpPr>
          <p:nvPr/>
        </p:nvSpPr>
        <p:spPr>
          <a:xfrm>
            <a:off x="182563" y="236538"/>
            <a:ext cx="6499225" cy="920750"/>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7" name="Rectangle 2"/>
          <p:cNvSpPr>
            <a:spLocks noChangeArrowheads="1"/>
          </p:cNvSpPr>
          <p:nvPr/>
        </p:nvSpPr>
        <p:spPr bwMode="auto">
          <a:xfrm>
            <a:off x="4800600" y="954088"/>
            <a:ext cx="2198688" cy="4826000"/>
          </a:xfrm>
          <a:prstGeom prst="rect">
            <a:avLst/>
          </a:prstGeom>
          <a:solidFill>
            <a:schemeClr val="tx2">
              <a:lumMod val="50000"/>
            </a:schemeClr>
          </a:solidFill>
          <a:ln w="9525">
            <a:noFill/>
            <a:round/>
            <a:headEnd/>
            <a:tailEnd/>
          </a:ln>
        </p:spPr>
        <p:txBody>
          <a:bodyPr wrap="none" lIns="76807" tIns="38403" rIns="76807" bIns="38403" anchor="ctr"/>
          <a:lstStyle/>
          <a:p>
            <a:pPr algn="ctr">
              <a:buClr>
                <a:srgbClr val="000000"/>
              </a:buClr>
              <a:buSzPct val="100000"/>
              <a:defRPr/>
            </a:pPr>
            <a:endParaRPr lang="en-US">
              <a:solidFill>
                <a:schemeClr val="bg1"/>
              </a:solidFill>
              <a:cs typeface="+mn-cs"/>
            </a:endParaRPr>
          </a:p>
        </p:txBody>
      </p:sp>
      <p:sp>
        <p:nvSpPr>
          <p:cNvPr id="8" name="Rectangle 3"/>
          <p:cNvSpPr>
            <a:spLocks noChangeArrowheads="1"/>
          </p:cNvSpPr>
          <p:nvPr/>
        </p:nvSpPr>
        <p:spPr bwMode="auto">
          <a:xfrm>
            <a:off x="4862513" y="1017588"/>
            <a:ext cx="2073275" cy="4699000"/>
          </a:xfrm>
          <a:prstGeom prst="rect">
            <a:avLst/>
          </a:prstGeom>
          <a:solidFill>
            <a:schemeClr val="tx2">
              <a:lumMod val="20000"/>
              <a:lumOff val="80000"/>
            </a:schemeClr>
          </a:solidFill>
          <a:ln w="9525">
            <a:noFill/>
            <a:round/>
            <a:headEnd/>
            <a:tailEnd/>
          </a:ln>
        </p:spPr>
        <p:txBody>
          <a:bodyPr wrap="none" lIns="76807" tIns="38403" rIns="76807" bIns="38403" anchor="ctr"/>
          <a:lstStyle/>
          <a:p>
            <a:pPr algn="ctr">
              <a:buClr>
                <a:srgbClr val="000000"/>
              </a:buClr>
              <a:buSzPct val="100000"/>
              <a:buFont typeface="Arial" charset="0"/>
              <a:buNone/>
              <a:defRPr/>
            </a:pPr>
            <a:endParaRPr lang="en-US">
              <a:solidFill>
                <a:schemeClr val="bg1"/>
              </a:solidFill>
              <a:cs typeface="+mn-cs"/>
            </a:endParaRPr>
          </a:p>
        </p:txBody>
      </p:sp>
      <p:sp>
        <p:nvSpPr>
          <p:cNvPr id="1781765" name="Rectangle 4"/>
          <p:cNvSpPr>
            <a:spLocks noChangeArrowheads="1"/>
          </p:cNvSpPr>
          <p:nvPr/>
        </p:nvSpPr>
        <p:spPr bwMode="auto">
          <a:xfrm>
            <a:off x="4905375" y="2032000"/>
            <a:ext cx="1987550" cy="423863"/>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buFont typeface="Arial" charset="0"/>
              <a:buNone/>
            </a:pPr>
            <a:endParaRPr lang="en-US">
              <a:solidFill>
                <a:schemeClr val="bg1"/>
              </a:solidFill>
            </a:endParaRPr>
          </a:p>
        </p:txBody>
      </p:sp>
      <p:sp>
        <p:nvSpPr>
          <p:cNvPr id="12" name="Rectangle 7"/>
          <p:cNvSpPr>
            <a:spLocks noChangeArrowheads="1"/>
          </p:cNvSpPr>
          <p:nvPr/>
        </p:nvSpPr>
        <p:spPr bwMode="auto">
          <a:xfrm>
            <a:off x="4864100" y="3336925"/>
            <a:ext cx="2071688" cy="1095375"/>
          </a:xfrm>
          <a:prstGeom prst="rect">
            <a:avLst/>
          </a:prstGeom>
          <a:solidFill>
            <a:schemeClr val="tx2">
              <a:lumMod val="40000"/>
              <a:lumOff val="60000"/>
            </a:schemeClr>
          </a:solidFill>
          <a:ln w="9525">
            <a:noFill/>
            <a:round/>
            <a:headEnd/>
            <a:tailEnd/>
          </a:ln>
        </p:spPr>
        <p:txBody>
          <a:bodyPr wrap="none" lIns="76807" tIns="38403" rIns="76807" bIns="38403" anchor="ctr"/>
          <a:lstStyle/>
          <a:p>
            <a:pPr algn="ctr">
              <a:defRPr/>
            </a:pPr>
            <a:endParaRPr lang="en-US" sz="2000" b="1" dirty="0">
              <a:cs typeface="+mn-cs"/>
            </a:endParaRPr>
          </a:p>
        </p:txBody>
      </p:sp>
      <p:sp>
        <p:nvSpPr>
          <p:cNvPr id="13" name="Rectangle 8"/>
          <p:cNvSpPr>
            <a:spLocks noChangeArrowheads="1"/>
          </p:cNvSpPr>
          <p:nvPr/>
        </p:nvSpPr>
        <p:spPr bwMode="auto">
          <a:xfrm>
            <a:off x="4864100" y="4500563"/>
            <a:ext cx="2071688" cy="1222375"/>
          </a:xfrm>
          <a:prstGeom prst="rect">
            <a:avLst/>
          </a:prstGeom>
          <a:solidFill>
            <a:schemeClr val="tx2">
              <a:lumMod val="40000"/>
              <a:lumOff val="60000"/>
            </a:schemeClr>
          </a:solidFill>
          <a:ln w="9525">
            <a:noFill/>
            <a:round/>
            <a:headEnd/>
            <a:tailEnd/>
          </a:ln>
        </p:spPr>
        <p:txBody>
          <a:bodyPr wrap="none" lIns="76807" tIns="38403" rIns="76807" bIns="38403" anchor="ctr"/>
          <a:lstStyle/>
          <a:p>
            <a:pPr algn="ctr">
              <a:defRPr/>
            </a:pPr>
            <a:endParaRPr lang="en-US" sz="2000" b="1" dirty="0">
              <a:cs typeface="+mn-cs"/>
            </a:endParaRPr>
          </a:p>
        </p:txBody>
      </p:sp>
      <p:sp>
        <p:nvSpPr>
          <p:cNvPr id="14" name="Rectangle 9"/>
          <p:cNvSpPr>
            <a:spLocks noChangeArrowheads="1"/>
          </p:cNvSpPr>
          <p:nvPr/>
        </p:nvSpPr>
        <p:spPr bwMode="auto">
          <a:xfrm>
            <a:off x="3998913" y="3336925"/>
            <a:ext cx="866775" cy="1093788"/>
          </a:xfrm>
          <a:prstGeom prst="rect">
            <a:avLst/>
          </a:prstGeom>
          <a:solidFill>
            <a:schemeClr val="tx2">
              <a:lumMod val="50000"/>
            </a:schemeClr>
          </a:solidFill>
          <a:ln w="9525">
            <a:noFill/>
            <a:round/>
            <a:headEnd/>
            <a:tailEnd/>
          </a:ln>
        </p:spPr>
        <p:txBody>
          <a:bodyPr wrap="none" lIns="76807" tIns="38403" rIns="76807" bIns="38403" anchor="ctr"/>
          <a:lstStyle/>
          <a:p>
            <a:pPr algn="ctr">
              <a:buClr>
                <a:srgbClr val="000000"/>
              </a:buClr>
              <a:buSzPct val="100000"/>
              <a:buFont typeface="Arial" charset="0"/>
              <a:buNone/>
              <a:defRPr/>
            </a:pPr>
            <a:endParaRPr lang="en-US">
              <a:solidFill>
                <a:schemeClr val="bg1"/>
              </a:solidFill>
              <a:cs typeface="+mn-cs"/>
            </a:endParaRPr>
          </a:p>
        </p:txBody>
      </p:sp>
      <p:sp>
        <p:nvSpPr>
          <p:cNvPr id="15" name="Rectangle 10"/>
          <p:cNvSpPr>
            <a:spLocks noChangeArrowheads="1"/>
          </p:cNvSpPr>
          <p:nvPr/>
        </p:nvSpPr>
        <p:spPr bwMode="auto">
          <a:xfrm>
            <a:off x="3998913" y="4500563"/>
            <a:ext cx="866775" cy="1222375"/>
          </a:xfrm>
          <a:prstGeom prst="rect">
            <a:avLst/>
          </a:prstGeom>
          <a:solidFill>
            <a:schemeClr val="tx2">
              <a:lumMod val="50000"/>
            </a:schemeClr>
          </a:solidFill>
          <a:ln w="9525">
            <a:noFill/>
            <a:round/>
            <a:headEnd/>
            <a:tailEnd/>
          </a:ln>
        </p:spPr>
        <p:txBody>
          <a:bodyPr wrap="none" lIns="76807" tIns="38403" rIns="76807" bIns="38403" anchor="ctr"/>
          <a:lstStyle/>
          <a:p>
            <a:pPr algn="ctr">
              <a:buClr>
                <a:srgbClr val="000000"/>
              </a:buClr>
              <a:buSzPct val="100000"/>
              <a:buFont typeface="Arial" charset="0"/>
              <a:buNone/>
              <a:defRPr/>
            </a:pPr>
            <a:endParaRPr lang="en-US">
              <a:solidFill>
                <a:schemeClr val="bg1"/>
              </a:solidFill>
              <a:cs typeface="+mn-cs"/>
            </a:endParaRPr>
          </a:p>
        </p:txBody>
      </p:sp>
      <p:sp>
        <p:nvSpPr>
          <p:cNvPr id="1781770" name="Rectangle 11"/>
          <p:cNvSpPr>
            <a:spLocks noChangeArrowheads="1"/>
          </p:cNvSpPr>
          <p:nvPr/>
        </p:nvSpPr>
        <p:spPr bwMode="auto">
          <a:xfrm>
            <a:off x="4140200" y="3635375"/>
            <a:ext cx="706438" cy="509588"/>
          </a:xfrm>
          <a:prstGeom prst="rect">
            <a:avLst/>
          </a:prstGeom>
          <a:noFill/>
          <a:ln w="9525">
            <a:noFill/>
            <a:round/>
            <a:headEnd/>
            <a:tailEnd/>
          </a:ln>
        </p:spPr>
        <p:txBody>
          <a:bodyPr wrap="none" lIns="75597" tIns="39311" rIns="75597" bIns="39311">
            <a:spAutoFit/>
          </a:bodyPr>
          <a:lstStyle/>
          <a:p>
            <a:pPr>
              <a:buClr>
                <a:srgbClr val="0000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400" b="1">
                <a:solidFill>
                  <a:schemeClr val="bg1"/>
                </a:solidFill>
              </a:rPr>
              <a:t>Virtual</a:t>
            </a:r>
            <a:br>
              <a:rPr lang="en-US" sz="1400" b="1">
                <a:solidFill>
                  <a:schemeClr val="bg1"/>
                </a:solidFill>
              </a:rPr>
            </a:br>
            <a:r>
              <a:rPr lang="en-US" sz="1400" b="1">
                <a:solidFill>
                  <a:schemeClr val="bg1"/>
                </a:solidFill>
              </a:rPr>
              <a:t>Disks</a:t>
            </a:r>
          </a:p>
        </p:txBody>
      </p:sp>
      <p:sp>
        <p:nvSpPr>
          <p:cNvPr id="1781771" name="Rectangle 12"/>
          <p:cNvSpPr>
            <a:spLocks noChangeArrowheads="1"/>
          </p:cNvSpPr>
          <p:nvPr/>
        </p:nvSpPr>
        <p:spPr bwMode="auto">
          <a:xfrm>
            <a:off x="4098925" y="4808538"/>
            <a:ext cx="877888" cy="509587"/>
          </a:xfrm>
          <a:prstGeom prst="rect">
            <a:avLst/>
          </a:prstGeom>
          <a:noFill/>
          <a:ln w="9525">
            <a:noFill/>
            <a:round/>
            <a:headEnd/>
            <a:tailEnd/>
          </a:ln>
        </p:spPr>
        <p:txBody>
          <a:bodyPr wrap="none" lIns="75597" tIns="39311" rIns="75597" bIns="39311">
            <a:spAutoFit/>
          </a:bodyPr>
          <a:lstStyle/>
          <a:p>
            <a:pPr>
              <a:buClr>
                <a:srgbClr val="0000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400" b="1">
                <a:solidFill>
                  <a:schemeClr val="bg1"/>
                </a:solidFill>
              </a:rPr>
              <a:t>Physical</a:t>
            </a:r>
            <a:br>
              <a:rPr lang="en-US" sz="1400" b="1">
                <a:solidFill>
                  <a:schemeClr val="bg1"/>
                </a:solidFill>
              </a:rPr>
            </a:br>
            <a:r>
              <a:rPr lang="en-US" sz="1400" b="1">
                <a:solidFill>
                  <a:schemeClr val="bg1"/>
                </a:solidFill>
              </a:rPr>
              <a:t>Storage</a:t>
            </a:r>
          </a:p>
        </p:txBody>
      </p:sp>
      <p:grpSp>
        <p:nvGrpSpPr>
          <p:cNvPr id="2" name="Group 13"/>
          <p:cNvGrpSpPr>
            <a:grpSpLocks/>
          </p:cNvGrpSpPr>
          <p:nvPr/>
        </p:nvGrpSpPr>
        <p:grpSpPr bwMode="auto">
          <a:xfrm>
            <a:off x="5132388" y="1901825"/>
            <a:ext cx="1533525" cy="1401763"/>
            <a:chOff x="1117" y="1625"/>
            <a:chExt cx="1287" cy="883"/>
          </a:xfrm>
        </p:grpSpPr>
        <p:sp>
          <p:nvSpPr>
            <p:cNvPr id="19" name="Line 14"/>
            <p:cNvSpPr>
              <a:spLocks noChangeShapeType="1"/>
            </p:cNvSpPr>
            <p:nvPr/>
          </p:nvSpPr>
          <p:spPr bwMode="auto">
            <a:xfrm>
              <a:off x="1117" y="1625"/>
              <a:ext cx="1" cy="884"/>
            </a:xfrm>
            <a:prstGeom prst="line">
              <a:avLst/>
            </a:prstGeom>
            <a:noFill/>
            <a:ln w="38160" cap="rnd">
              <a:solidFill>
                <a:schemeClr val="tx2">
                  <a:lumMod val="50000"/>
                </a:schemeClr>
              </a:solidFill>
              <a:prstDash val="sysDot"/>
              <a:miter lim="800000"/>
              <a:headEnd/>
              <a:tailEnd type="triangle" w="med" len="med"/>
            </a:ln>
          </p:spPr>
          <p:txBody>
            <a:bodyPr/>
            <a:lstStyle/>
            <a:p>
              <a:pPr>
                <a:defRPr/>
              </a:pPr>
              <a:endParaRPr lang="en-US">
                <a:cs typeface="+mn-cs"/>
              </a:endParaRPr>
            </a:p>
          </p:txBody>
        </p:sp>
        <p:sp>
          <p:nvSpPr>
            <p:cNvPr id="20" name="Line 15"/>
            <p:cNvSpPr>
              <a:spLocks noChangeShapeType="1"/>
            </p:cNvSpPr>
            <p:nvPr/>
          </p:nvSpPr>
          <p:spPr bwMode="auto">
            <a:xfrm>
              <a:off x="1760" y="1625"/>
              <a:ext cx="0" cy="884"/>
            </a:xfrm>
            <a:prstGeom prst="line">
              <a:avLst/>
            </a:prstGeom>
            <a:noFill/>
            <a:ln w="38160" cap="rnd">
              <a:solidFill>
                <a:schemeClr val="tx2">
                  <a:lumMod val="50000"/>
                </a:schemeClr>
              </a:solidFill>
              <a:prstDash val="sysDot"/>
              <a:miter lim="800000"/>
              <a:headEnd/>
              <a:tailEnd type="triangle" w="med" len="med"/>
            </a:ln>
          </p:spPr>
          <p:txBody>
            <a:bodyPr/>
            <a:lstStyle/>
            <a:p>
              <a:pPr>
                <a:defRPr/>
              </a:pPr>
              <a:endParaRPr lang="en-US">
                <a:cs typeface="+mn-cs"/>
              </a:endParaRPr>
            </a:p>
          </p:txBody>
        </p:sp>
        <p:sp>
          <p:nvSpPr>
            <p:cNvPr id="21" name="Line 16"/>
            <p:cNvSpPr>
              <a:spLocks noChangeShapeType="1"/>
            </p:cNvSpPr>
            <p:nvPr/>
          </p:nvSpPr>
          <p:spPr bwMode="auto">
            <a:xfrm>
              <a:off x="2405" y="1625"/>
              <a:ext cx="1" cy="884"/>
            </a:xfrm>
            <a:prstGeom prst="line">
              <a:avLst/>
            </a:prstGeom>
            <a:noFill/>
            <a:ln w="38160" cap="rnd">
              <a:solidFill>
                <a:schemeClr val="tx2">
                  <a:lumMod val="50000"/>
                </a:schemeClr>
              </a:solidFill>
              <a:prstDash val="sysDot"/>
              <a:miter lim="800000"/>
              <a:headEnd/>
              <a:tailEnd type="triangle" w="med" len="med"/>
            </a:ln>
          </p:spPr>
          <p:txBody>
            <a:bodyPr/>
            <a:lstStyle/>
            <a:p>
              <a:pPr>
                <a:defRPr/>
              </a:pPr>
              <a:endParaRPr lang="en-US">
                <a:cs typeface="+mn-cs"/>
              </a:endParaRPr>
            </a:p>
          </p:txBody>
        </p:sp>
      </p:grpSp>
      <p:grpSp>
        <p:nvGrpSpPr>
          <p:cNvPr id="3" name="Group 17"/>
          <p:cNvGrpSpPr>
            <a:grpSpLocks/>
          </p:cNvGrpSpPr>
          <p:nvPr/>
        </p:nvGrpSpPr>
        <p:grpSpPr bwMode="auto">
          <a:xfrm>
            <a:off x="4905375" y="1081088"/>
            <a:ext cx="452438" cy="860425"/>
            <a:chOff x="926" y="1108"/>
            <a:chExt cx="381" cy="542"/>
          </a:xfrm>
        </p:grpSpPr>
        <p:sp>
          <p:nvSpPr>
            <p:cNvPr id="1781828" name="Rectangle 18"/>
            <p:cNvSpPr>
              <a:spLocks noChangeArrowheads="1"/>
            </p:cNvSpPr>
            <p:nvPr/>
          </p:nvSpPr>
          <p:spPr bwMode="auto">
            <a:xfrm>
              <a:off x="926" y="1108"/>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9" name="Rectangle 19"/>
            <p:cNvSpPr>
              <a:spLocks noChangeArrowheads="1"/>
            </p:cNvSpPr>
            <p:nvPr/>
          </p:nvSpPr>
          <p:spPr bwMode="auto">
            <a:xfrm>
              <a:off x="953" y="1130"/>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30" name="Rectangle 20"/>
            <p:cNvSpPr>
              <a:spLocks noChangeArrowheads="1"/>
            </p:cNvSpPr>
            <p:nvPr/>
          </p:nvSpPr>
          <p:spPr bwMode="auto">
            <a:xfrm>
              <a:off x="953" y="1379"/>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31" name="Rectangle 21"/>
            <p:cNvSpPr>
              <a:spLocks noChangeArrowheads="1"/>
            </p:cNvSpPr>
            <p:nvPr/>
          </p:nvSpPr>
          <p:spPr bwMode="auto">
            <a:xfrm>
              <a:off x="1023" y="1200"/>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1832" name="Rectangle 22"/>
            <p:cNvSpPr>
              <a:spLocks noChangeArrowheads="1"/>
            </p:cNvSpPr>
            <p:nvPr/>
          </p:nvSpPr>
          <p:spPr bwMode="auto">
            <a:xfrm>
              <a:off x="1043" y="1444"/>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grpSp>
        <p:nvGrpSpPr>
          <p:cNvPr id="4" name="Group 23"/>
          <p:cNvGrpSpPr>
            <a:grpSpLocks/>
          </p:cNvGrpSpPr>
          <p:nvPr/>
        </p:nvGrpSpPr>
        <p:grpSpPr bwMode="auto">
          <a:xfrm>
            <a:off x="5672138" y="1081088"/>
            <a:ext cx="454025" cy="860425"/>
            <a:chOff x="1570" y="1108"/>
            <a:chExt cx="381" cy="542"/>
          </a:xfrm>
        </p:grpSpPr>
        <p:sp>
          <p:nvSpPr>
            <p:cNvPr id="1781823" name="Rectangle 24"/>
            <p:cNvSpPr>
              <a:spLocks noChangeArrowheads="1"/>
            </p:cNvSpPr>
            <p:nvPr/>
          </p:nvSpPr>
          <p:spPr bwMode="auto">
            <a:xfrm>
              <a:off x="1570" y="1108"/>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4" name="Rectangle 25"/>
            <p:cNvSpPr>
              <a:spLocks noChangeArrowheads="1"/>
            </p:cNvSpPr>
            <p:nvPr/>
          </p:nvSpPr>
          <p:spPr bwMode="auto">
            <a:xfrm>
              <a:off x="1597" y="1130"/>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5" name="Rectangle 26"/>
            <p:cNvSpPr>
              <a:spLocks noChangeArrowheads="1"/>
            </p:cNvSpPr>
            <p:nvPr/>
          </p:nvSpPr>
          <p:spPr bwMode="auto">
            <a:xfrm>
              <a:off x="1597" y="1379"/>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6" name="Rectangle 27"/>
            <p:cNvSpPr>
              <a:spLocks noChangeArrowheads="1"/>
            </p:cNvSpPr>
            <p:nvPr/>
          </p:nvSpPr>
          <p:spPr bwMode="auto">
            <a:xfrm>
              <a:off x="1667" y="1200"/>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1827" name="Rectangle 28"/>
            <p:cNvSpPr>
              <a:spLocks noChangeArrowheads="1"/>
            </p:cNvSpPr>
            <p:nvPr/>
          </p:nvSpPr>
          <p:spPr bwMode="auto">
            <a:xfrm>
              <a:off x="1687" y="1444"/>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grpSp>
        <p:nvGrpSpPr>
          <p:cNvPr id="5" name="Group 29"/>
          <p:cNvGrpSpPr>
            <a:grpSpLocks/>
          </p:cNvGrpSpPr>
          <p:nvPr/>
        </p:nvGrpSpPr>
        <p:grpSpPr bwMode="auto">
          <a:xfrm>
            <a:off x="6440488" y="1081088"/>
            <a:ext cx="452437" cy="860425"/>
            <a:chOff x="2215" y="1108"/>
            <a:chExt cx="381" cy="542"/>
          </a:xfrm>
        </p:grpSpPr>
        <p:sp>
          <p:nvSpPr>
            <p:cNvPr id="1781818" name="Rectangle 30"/>
            <p:cNvSpPr>
              <a:spLocks noChangeArrowheads="1"/>
            </p:cNvSpPr>
            <p:nvPr/>
          </p:nvSpPr>
          <p:spPr bwMode="auto">
            <a:xfrm>
              <a:off x="2215" y="1108"/>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9" name="Rectangle 31"/>
            <p:cNvSpPr>
              <a:spLocks noChangeArrowheads="1"/>
            </p:cNvSpPr>
            <p:nvPr/>
          </p:nvSpPr>
          <p:spPr bwMode="auto">
            <a:xfrm>
              <a:off x="2243" y="1130"/>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0" name="Rectangle 32"/>
            <p:cNvSpPr>
              <a:spLocks noChangeArrowheads="1"/>
            </p:cNvSpPr>
            <p:nvPr/>
          </p:nvSpPr>
          <p:spPr bwMode="auto">
            <a:xfrm>
              <a:off x="2243" y="1379"/>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21" name="Rectangle 33"/>
            <p:cNvSpPr>
              <a:spLocks noChangeArrowheads="1"/>
            </p:cNvSpPr>
            <p:nvPr/>
          </p:nvSpPr>
          <p:spPr bwMode="auto">
            <a:xfrm>
              <a:off x="2312" y="1200"/>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1822" name="Rectangle 34"/>
            <p:cNvSpPr>
              <a:spLocks noChangeArrowheads="1"/>
            </p:cNvSpPr>
            <p:nvPr/>
          </p:nvSpPr>
          <p:spPr bwMode="auto">
            <a:xfrm>
              <a:off x="2333" y="1444"/>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sp>
        <p:nvSpPr>
          <p:cNvPr id="1781776" name="Rectangle 35"/>
          <p:cNvSpPr>
            <a:spLocks noChangeArrowheads="1"/>
          </p:cNvSpPr>
          <p:nvPr/>
        </p:nvSpPr>
        <p:spPr bwMode="auto">
          <a:xfrm>
            <a:off x="5484813" y="2106613"/>
            <a:ext cx="925512" cy="233362"/>
          </a:xfrm>
          <a:prstGeom prst="rect">
            <a:avLst/>
          </a:prstGeom>
          <a:noFill/>
          <a:ln w="9525">
            <a:noFill/>
            <a:round/>
            <a:headEnd/>
            <a:tailEnd/>
          </a:ln>
        </p:spPr>
        <p:txBody>
          <a:bodyPr wrap="none" lIns="75597" tIns="39311" rIns="75597" bIns="39311"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VMware ESX</a:t>
            </a:r>
          </a:p>
        </p:txBody>
      </p:sp>
      <p:sp>
        <p:nvSpPr>
          <p:cNvPr id="1781777" name="Rectangle 36"/>
          <p:cNvSpPr>
            <a:spLocks noChangeArrowheads="1"/>
          </p:cNvSpPr>
          <p:nvPr/>
        </p:nvSpPr>
        <p:spPr bwMode="auto">
          <a:xfrm>
            <a:off x="4914900" y="4160838"/>
            <a:ext cx="487363" cy="233362"/>
          </a:xfrm>
          <a:prstGeom prst="rect">
            <a:avLst/>
          </a:prstGeom>
          <a:noFill/>
          <a:ln w="9525">
            <a:noFill/>
            <a:round/>
            <a:headEnd/>
            <a:tailEnd/>
          </a:ln>
        </p:spPr>
        <p:txBody>
          <a:bodyPr wrap="none" lIns="75597" tIns="39311" rIns="75597" bIns="39311">
            <a:spAutoFit/>
          </a:bodyPr>
          <a:lstStyle/>
          <a:p>
            <a:pPr algn="ctr">
              <a:buClr>
                <a:srgbClr val="0000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000000"/>
                </a:solidFill>
              </a:rPr>
              <a:t>20GB</a:t>
            </a:r>
          </a:p>
        </p:txBody>
      </p:sp>
      <p:sp>
        <p:nvSpPr>
          <p:cNvPr id="1781778" name="Rectangle 37"/>
          <p:cNvSpPr>
            <a:spLocks noChangeArrowheads="1"/>
          </p:cNvSpPr>
          <p:nvPr/>
        </p:nvSpPr>
        <p:spPr bwMode="auto">
          <a:xfrm>
            <a:off x="5683250" y="4160838"/>
            <a:ext cx="485775" cy="233362"/>
          </a:xfrm>
          <a:prstGeom prst="rect">
            <a:avLst/>
          </a:prstGeom>
          <a:noFill/>
          <a:ln w="9525">
            <a:noFill/>
            <a:round/>
            <a:headEnd/>
            <a:tailEnd/>
          </a:ln>
        </p:spPr>
        <p:txBody>
          <a:bodyPr wrap="none" lIns="75597" tIns="39311" rIns="75597" bIns="39311">
            <a:spAutoFit/>
          </a:bodyPr>
          <a:lstStyle/>
          <a:p>
            <a:pPr>
              <a:buClr>
                <a:srgbClr val="0000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000000"/>
                </a:solidFill>
              </a:rPr>
              <a:t>40GB</a:t>
            </a:r>
          </a:p>
        </p:txBody>
      </p:sp>
      <p:sp>
        <p:nvSpPr>
          <p:cNvPr id="1781779" name="AutoShape 38"/>
          <p:cNvSpPr>
            <a:spLocks noChangeArrowheads="1"/>
          </p:cNvSpPr>
          <p:nvPr/>
        </p:nvSpPr>
        <p:spPr bwMode="auto">
          <a:xfrm>
            <a:off x="4938713" y="3856038"/>
            <a:ext cx="385762" cy="304800"/>
          </a:xfrm>
          <a:prstGeom prst="can">
            <a:avLst>
              <a:gd name="adj" fmla="val 50000"/>
            </a:avLst>
          </a:prstGeom>
          <a:solidFill>
            <a:srgbClr val="535353"/>
          </a:solidFill>
          <a:ln w="9525">
            <a:noFill/>
            <a:round/>
            <a:headEnd/>
            <a:tailEnd/>
          </a:ln>
        </p:spPr>
        <p:txBody>
          <a:bodyPr wrap="none" lIns="76807" tIns="38403" rIns="76807" bIns="38403" anchor="ctr"/>
          <a:lstStyle/>
          <a:p>
            <a:pPr algn="ctr">
              <a:buClr>
                <a:srgbClr val="000000"/>
              </a:buClr>
              <a:buSzPct val="100000"/>
              <a:buFont typeface="Arial" charset="0"/>
              <a:buNone/>
            </a:pPr>
            <a:endParaRPr lang="en-US">
              <a:solidFill>
                <a:schemeClr val="bg1"/>
              </a:solidFill>
            </a:endParaRPr>
          </a:p>
        </p:txBody>
      </p:sp>
      <p:sp>
        <p:nvSpPr>
          <p:cNvPr id="1781780" name="AutoShape 39"/>
          <p:cNvSpPr>
            <a:spLocks noChangeArrowheads="1"/>
          </p:cNvSpPr>
          <p:nvPr/>
        </p:nvSpPr>
        <p:spPr bwMode="auto">
          <a:xfrm>
            <a:off x="5705475" y="3703638"/>
            <a:ext cx="385763" cy="457200"/>
          </a:xfrm>
          <a:prstGeom prst="can">
            <a:avLst>
              <a:gd name="adj" fmla="val 30140"/>
            </a:avLst>
          </a:prstGeom>
          <a:solidFill>
            <a:srgbClr val="535353"/>
          </a:solidFill>
          <a:ln w="9525">
            <a:noFill/>
            <a:round/>
            <a:headEnd/>
            <a:tailEnd/>
          </a:ln>
        </p:spPr>
        <p:txBody>
          <a:bodyPr wrap="none" lIns="76807" tIns="38403" rIns="76807" bIns="38403" anchor="ctr"/>
          <a:lstStyle/>
          <a:p>
            <a:pPr algn="ctr">
              <a:buClr>
                <a:srgbClr val="000000"/>
              </a:buClr>
              <a:buSzPct val="100000"/>
              <a:buFont typeface="Arial" charset="0"/>
              <a:buNone/>
            </a:pPr>
            <a:endParaRPr lang="en-US">
              <a:solidFill>
                <a:schemeClr val="bg1"/>
              </a:solidFill>
            </a:endParaRPr>
          </a:p>
        </p:txBody>
      </p:sp>
      <p:sp>
        <p:nvSpPr>
          <p:cNvPr id="1781781" name="AutoShape 40"/>
          <p:cNvSpPr>
            <a:spLocks noChangeArrowheads="1"/>
          </p:cNvSpPr>
          <p:nvPr/>
        </p:nvSpPr>
        <p:spPr bwMode="auto">
          <a:xfrm>
            <a:off x="6462713" y="3425825"/>
            <a:ext cx="385762" cy="735013"/>
          </a:xfrm>
          <a:prstGeom prst="can">
            <a:avLst>
              <a:gd name="adj" fmla="val 23738"/>
            </a:avLst>
          </a:prstGeom>
          <a:solidFill>
            <a:srgbClr val="535353"/>
          </a:solidFill>
          <a:ln w="9525">
            <a:noFill/>
            <a:round/>
            <a:headEnd/>
            <a:tailEnd/>
          </a:ln>
        </p:spPr>
        <p:txBody>
          <a:bodyPr wrap="none" lIns="76807" tIns="38403" rIns="76807" bIns="38403" anchor="ctr"/>
          <a:lstStyle/>
          <a:p>
            <a:pPr algn="ctr">
              <a:buClr>
                <a:srgbClr val="000000"/>
              </a:buClr>
              <a:buSzPct val="100000"/>
              <a:buFont typeface="Arial" charset="0"/>
              <a:buNone/>
            </a:pPr>
            <a:endParaRPr lang="en-US">
              <a:solidFill>
                <a:schemeClr val="bg1"/>
              </a:solidFill>
            </a:endParaRPr>
          </a:p>
        </p:txBody>
      </p:sp>
      <p:sp>
        <p:nvSpPr>
          <p:cNvPr id="1781782" name="Rectangle 41"/>
          <p:cNvSpPr>
            <a:spLocks noChangeArrowheads="1"/>
          </p:cNvSpPr>
          <p:nvPr/>
        </p:nvSpPr>
        <p:spPr bwMode="auto">
          <a:xfrm>
            <a:off x="6408738" y="4160838"/>
            <a:ext cx="557212" cy="233362"/>
          </a:xfrm>
          <a:prstGeom prst="rect">
            <a:avLst/>
          </a:prstGeom>
          <a:noFill/>
          <a:ln w="9525">
            <a:noFill/>
            <a:round/>
            <a:headEnd/>
            <a:tailEnd/>
          </a:ln>
        </p:spPr>
        <p:txBody>
          <a:bodyPr wrap="none" lIns="75597" tIns="39311" rIns="75597" bIns="39311">
            <a:spAutoFit/>
          </a:bodyPr>
          <a:lstStyle/>
          <a:p>
            <a:pPr>
              <a:buClr>
                <a:srgbClr val="0000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000000"/>
                </a:solidFill>
              </a:rPr>
              <a:t>100GB</a:t>
            </a:r>
          </a:p>
        </p:txBody>
      </p:sp>
      <p:grpSp>
        <p:nvGrpSpPr>
          <p:cNvPr id="9" name="Group 42"/>
          <p:cNvGrpSpPr>
            <a:grpSpLocks/>
          </p:cNvGrpSpPr>
          <p:nvPr/>
        </p:nvGrpSpPr>
        <p:grpSpPr bwMode="auto">
          <a:xfrm>
            <a:off x="4937125" y="3854450"/>
            <a:ext cx="387350" cy="212725"/>
            <a:chOff x="953" y="2855"/>
            <a:chExt cx="325" cy="134"/>
          </a:xfrm>
        </p:grpSpPr>
        <p:sp>
          <p:nvSpPr>
            <p:cNvPr id="1781815" name="Oval 43"/>
            <p:cNvSpPr>
              <a:spLocks noChangeArrowheads="1"/>
            </p:cNvSpPr>
            <p:nvPr/>
          </p:nvSpPr>
          <p:spPr bwMode="auto">
            <a:xfrm>
              <a:off x="953" y="2893"/>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6" name="Rectangle 44"/>
            <p:cNvSpPr>
              <a:spLocks noChangeArrowheads="1"/>
            </p:cNvSpPr>
            <p:nvPr/>
          </p:nvSpPr>
          <p:spPr bwMode="auto">
            <a:xfrm>
              <a:off x="953" y="2899"/>
              <a:ext cx="326" cy="44"/>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7" name="Oval 45"/>
            <p:cNvSpPr>
              <a:spLocks noChangeArrowheads="1"/>
            </p:cNvSpPr>
            <p:nvPr/>
          </p:nvSpPr>
          <p:spPr bwMode="auto">
            <a:xfrm>
              <a:off x="953" y="2855"/>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grpSp>
        <p:nvGrpSpPr>
          <p:cNvPr id="10" name="Group 46"/>
          <p:cNvGrpSpPr>
            <a:grpSpLocks/>
          </p:cNvGrpSpPr>
          <p:nvPr/>
        </p:nvGrpSpPr>
        <p:grpSpPr bwMode="auto">
          <a:xfrm>
            <a:off x="5705475" y="3694113"/>
            <a:ext cx="385763" cy="276225"/>
            <a:chOff x="1598" y="2754"/>
            <a:chExt cx="325" cy="193"/>
          </a:xfrm>
        </p:grpSpPr>
        <p:sp>
          <p:nvSpPr>
            <p:cNvPr id="1781812" name="Oval 47"/>
            <p:cNvSpPr>
              <a:spLocks noChangeArrowheads="1"/>
            </p:cNvSpPr>
            <p:nvPr/>
          </p:nvSpPr>
          <p:spPr bwMode="auto">
            <a:xfrm>
              <a:off x="1598" y="2851"/>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3" name="Rectangle 48"/>
            <p:cNvSpPr>
              <a:spLocks noChangeArrowheads="1"/>
            </p:cNvSpPr>
            <p:nvPr/>
          </p:nvSpPr>
          <p:spPr bwMode="auto">
            <a:xfrm>
              <a:off x="1598" y="2798"/>
              <a:ext cx="326" cy="107"/>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4" name="Oval 49"/>
            <p:cNvSpPr>
              <a:spLocks noChangeArrowheads="1"/>
            </p:cNvSpPr>
            <p:nvPr/>
          </p:nvSpPr>
          <p:spPr bwMode="auto">
            <a:xfrm>
              <a:off x="1598" y="2754"/>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grpSp>
        <p:nvGrpSpPr>
          <p:cNvPr id="11" name="Group 50"/>
          <p:cNvGrpSpPr>
            <a:grpSpLocks/>
          </p:cNvGrpSpPr>
          <p:nvPr/>
        </p:nvGrpSpPr>
        <p:grpSpPr bwMode="auto">
          <a:xfrm>
            <a:off x="6461125" y="3408363"/>
            <a:ext cx="387350" cy="333375"/>
            <a:chOff x="2233" y="2574"/>
            <a:chExt cx="325" cy="243"/>
          </a:xfrm>
        </p:grpSpPr>
        <p:sp>
          <p:nvSpPr>
            <p:cNvPr id="1781809" name="Oval 51"/>
            <p:cNvSpPr>
              <a:spLocks noChangeArrowheads="1"/>
            </p:cNvSpPr>
            <p:nvPr/>
          </p:nvSpPr>
          <p:spPr bwMode="auto">
            <a:xfrm>
              <a:off x="2233" y="2721"/>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0" name="Rectangle 52"/>
            <p:cNvSpPr>
              <a:spLocks noChangeArrowheads="1"/>
            </p:cNvSpPr>
            <p:nvPr/>
          </p:nvSpPr>
          <p:spPr bwMode="auto">
            <a:xfrm>
              <a:off x="2233" y="2618"/>
              <a:ext cx="326" cy="158"/>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11" name="Oval 53"/>
            <p:cNvSpPr>
              <a:spLocks noChangeArrowheads="1"/>
            </p:cNvSpPr>
            <p:nvPr/>
          </p:nvSpPr>
          <p:spPr bwMode="auto">
            <a:xfrm>
              <a:off x="2233" y="2574"/>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sp>
        <p:nvSpPr>
          <p:cNvPr id="59" name="Line 54"/>
          <p:cNvSpPr>
            <a:spLocks noChangeShapeType="1"/>
          </p:cNvSpPr>
          <p:nvPr/>
        </p:nvSpPr>
        <p:spPr bwMode="auto">
          <a:xfrm>
            <a:off x="5130800" y="3698875"/>
            <a:ext cx="1588" cy="214313"/>
          </a:xfrm>
          <a:prstGeom prst="line">
            <a:avLst/>
          </a:prstGeom>
          <a:noFill/>
          <a:ln w="19080">
            <a:solidFill>
              <a:srgbClr val="5B7800"/>
            </a:solidFill>
            <a:miter lim="800000"/>
            <a:headEnd/>
            <a:tailEnd type="triangle" w="med" len="med"/>
          </a:ln>
        </p:spPr>
        <p:txBody>
          <a:bodyPr lIns="76807" tIns="38403" rIns="76807" bIns="38403"/>
          <a:lstStyle/>
          <a:p>
            <a:endParaRPr lang="en-US"/>
          </a:p>
        </p:txBody>
      </p:sp>
      <p:sp>
        <p:nvSpPr>
          <p:cNvPr id="60" name="Rectangle 55"/>
          <p:cNvSpPr>
            <a:spLocks noChangeArrowheads="1"/>
          </p:cNvSpPr>
          <p:nvPr/>
        </p:nvSpPr>
        <p:spPr bwMode="auto">
          <a:xfrm>
            <a:off x="4938713" y="3494088"/>
            <a:ext cx="422275" cy="201612"/>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10GB</a:t>
            </a:r>
          </a:p>
        </p:txBody>
      </p:sp>
      <p:sp>
        <p:nvSpPr>
          <p:cNvPr id="61" name="Line 56"/>
          <p:cNvSpPr>
            <a:spLocks noChangeShapeType="1"/>
          </p:cNvSpPr>
          <p:nvPr/>
        </p:nvSpPr>
        <p:spPr bwMode="auto">
          <a:xfrm>
            <a:off x="5894388" y="3548063"/>
            <a:ext cx="0" cy="214312"/>
          </a:xfrm>
          <a:prstGeom prst="line">
            <a:avLst/>
          </a:prstGeom>
          <a:noFill/>
          <a:ln w="19080">
            <a:solidFill>
              <a:srgbClr val="5B7800"/>
            </a:solidFill>
            <a:miter lim="800000"/>
            <a:headEnd/>
            <a:tailEnd type="triangle" w="med" len="med"/>
          </a:ln>
        </p:spPr>
        <p:txBody>
          <a:bodyPr lIns="76807" tIns="38403" rIns="76807" bIns="38403"/>
          <a:lstStyle/>
          <a:p>
            <a:endParaRPr lang="en-US"/>
          </a:p>
        </p:txBody>
      </p:sp>
      <p:sp>
        <p:nvSpPr>
          <p:cNvPr id="62" name="Rectangle 57"/>
          <p:cNvSpPr>
            <a:spLocks noChangeArrowheads="1"/>
          </p:cNvSpPr>
          <p:nvPr/>
        </p:nvSpPr>
        <p:spPr bwMode="auto">
          <a:xfrm>
            <a:off x="5700713" y="3343275"/>
            <a:ext cx="422275" cy="201613"/>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20GB</a:t>
            </a:r>
          </a:p>
        </p:txBody>
      </p:sp>
      <p:sp>
        <p:nvSpPr>
          <p:cNvPr id="63" name="Rectangle 58"/>
          <p:cNvSpPr>
            <a:spLocks noChangeArrowheads="1"/>
          </p:cNvSpPr>
          <p:nvPr/>
        </p:nvSpPr>
        <p:spPr bwMode="auto">
          <a:xfrm>
            <a:off x="6465888" y="3513138"/>
            <a:ext cx="420687" cy="203200"/>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40GB</a:t>
            </a:r>
          </a:p>
        </p:txBody>
      </p:sp>
      <p:sp>
        <p:nvSpPr>
          <p:cNvPr id="1781791" name="AutoShape 39"/>
          <p:cNvSpPr>
            <a:spLocks noChangeArrowheads="1"/>
          </p:cNvSpPr>
          <p:nvPr/>
        </p:nvSpPr>
        <p:spPr bwMode="auto">
          <a:xfrm>
            <a:off x="4895850" y="4808538"/>
            <a:ext cx="1944688" cy="762000"/>
          </a:xfrm>
          <a:prstGeom prst="can">
            <a:avLst>
              <a:gd name="adj" fmla="val 30176"/>
            </a:avLst>
          </a:prstGeom>
          <a:solidFill>
            <a:srgbClr val="535353"/>
          </a:solidFill>
          <a:ln w="9525">
            <a:noFill/>
            <a:round/>
            <a:headEnd/>
            <a:tailEnd/>
          </a:ln>
        </p:spPr>
        <p:txBody>
          <a:bodyPr wrap="none" lIns="76807" tIns="38403" rIns="76807" bIns="38403" anchor="ctr"/>
          <a:lstStyle/>
          <a:p>
            <a:pPr algn="ctr">
              <a:buClr>
                <a:srgbClr val="000000"/>
              </a:buClr>
              <a:buSzPct val="100000"/>
              <a:buFont typeface="Arial" charset="0"/>
              <a:buNone/>
            </a:pPr>
            <a:endParaRPr lang="en-US">
              <a:solidFill>
                <a:schemeClr val="bg1"/>
              </a:solidFill>
            </a:endParaRPr>
          </a:p>
        </p:txBody>
      </p:sp>
      <p:grpSp>
        <p:nvGrpSpPr>
          <p:cNvPr id="16" name="Group 42"/>
          <p:cNvGrpSpPr>
            <a:grpSpLocks/>
          </p:cNvGrpSpPr>
          <p:nvPr/>
        </p:nvGrpSpPr>
        <p:grpSpPr bwMode="auto">
          <a:xfrm>
            <a:off x="4968875" y="5248275"/>
            <a:ext cx="385763" cy="212725"/>
            <a:chOff x="953" y="2855"/>
            <a:chExt cx="325" cy="134"/>
          </a:xfrm>
        </p:grpSpPr>
        <p:sp>
          <p:nvSpPr>
            <p:cNvPr id="1781806" name="Oval 43"/>
            <p:cNvSpPr>
              <a:spLocks noChangeArrowheads="1"/>
            </p:cNvSpPr>
            <p:nvPr/>
          </p:nvSpPr>
          <p:spPr bwMode="auto">
            <a:xfrm>
              <a:off x="953" y="2893"/>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7" name="Rectangle 44"/>
            <p:cNvSpPr>
              <a:spLocks noChangeArrowheads="1"/>
            </p:cNvSpPr>
            <p:nvPr/>
          </p:nvSpPr>
          <p:spPr bwMode="auto">
            <a:xfrm>
              <a:off x="953" y="2899"/>
              <a:ext cx="326" cy="44"/>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8" name="Oval 45"/>
            <p:cNvSpPr>
              <a:spLocks noChangeArrowheads="1"/>
            </p:cNvSpPr>
            <p:nvPr/>
          </p:nvSpPr>
          <p:spPr bwMode="auto">
            <a:xfrm>
              <a:off x="953" y="2855"/>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grpSp>
        <p:nvGrpSpPr>
          <p:cNvPr id="17" name="Group 46"/>
          <p:cNvGrpSpPr>
            <a:grpSpLocks/>
          </p:cNvGrpSpPr>
          <p:nvPr/>
        </p:nvGrpSpPr>
        <p:grpSpPr bwMode="auto">
          <a:xfrm>
            <a:off x="5675313" y="5151438"/>
            <a:ext cx="387350" cy="303212"/>
            <a:chOff x="1598" y="2754"/>
            <a:chExt cx="325" cy="193"/>
          </a:xfrm>
        </p:grpSpPr>
        <p:sp>
          <p:nvSpPr>
            <p:cNvPr id="1781803" name="Oval 47"/>
            <p:cNvSpPr>
              <a:spLocks noChangeArrowheads="1"/>
            </p:cNvSpPr>
            <p:nvPr/>
          </p:nvSpPr>
          <p:spPr bwMode="auto">
            <a:xfrm>
              <a:off x="1598" y="2851"/>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4" name="Rectangle 48"/>
            <p:cNvSpPr>
              <a:spLocks noChangeArrowheads="1"/>
            </p:cNvSpPr>
            <p:nvPr/>
          </p:nvSpPr>
          <p:spPr bwMode="auto">
            <a:xfrm>
              <a:off x="1598" y="2798"/>
              <a:ext cx="326" cy="107"/>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5" name="Oval 49"/>
            <p:cNvSpPr>
              <a:spLocks noChangeArrowheads="1"/>
            </p:cNvSpPr>
            <p:nvPr/>
          </p:nvSpPr>
          <p:spPr bwMode="auto">
            <a:xfrm>
              <a:off x="1598" y="2754"/>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grpSp>
        <p:nvGrpSpPr>
          <p:cNvPr id="18" name="Group 50"/>
          <p:cNvGrpSpPr>
            <a:grpSpLocks/>
          </p:cNvGrpSpPr>
          <p:nvPr/>
        </p:nvGrpSpPr>
        <p:grpSpPr bwMode="auto">
          <a:xfrm>
            <a:off x="6383338" y="5072063"/>
            <a:ext cx="385762" cy="381000"/>
            <a:chOff x="2233" y="2574"/>
            <a:chExt cx="325" cy="243"/>
          </a:xfrm>
        </p:grpSpPr>
        <p:sp>
          <p:nvSpPr>
            <p:cNvPr id="1781800" name="Oval 51"/>
            <p:cNvSpPr>
              <a:spLocks noChangeArrowheads="1"/>
            </p:cNvSpPr>
            <p:nvPr/>
          </p:nvSpPr>
          <p:spPr bwMode="auto">
            <a:xfrm>
              <a:off x="2233" y="2721"/>
              <a:ext cx="326" cy="97"/>
            </a:xfrm>
            <a:prstGeom prst="ellipse">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1" name="Rectangle 52"/>
            <p:cNvSpPr>
              <a:spLocks noChangeArrowheads="1"/>
            </p:cNvSpPr>
            <p:nvPr/>
          </p:nvSpPr>
          <p:spPr bwMode="auto">
            <a:xfrm>
              <a:off x="2233" y="2618"/>
              <a:ext cx="326" cy="158"/>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1802" name="Oval 53"/>
            <p:cNvSpPr>
              <a:spLocks noChangeArrowheads="1"/>
            </p:cNvSpPr>
            <p:nvPr/>
          </p:nvSpPr>
          <p:spPr bwMode="auto">
            <a:xfrm>
              <a:off x="2233" y="2574"/>
              <a:ext cx="326" cy="97"/>
            </a:xfrm>
            <a:prstGeom prst="ellipse">
              <a:avLst/>
            </a:prstGeom>
            <a:solidFill>
              <a:srgbClr val="B1E40E"/>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grpSp>
      <p:sp>
        <p:nvSpPr>
          <p:cNvPr id="77" name="Rectangle 55"/>
          <p:cNvSpPr>
            <a:spLocks noChangeArrowheads="1"/>
          </p:cNvSpPr>
          <p:nvPr/>
        </p:nvSpPr>
        <p:spPr bwMode="auto">
          <a:xfrm>
            <a:off x="4994275" y="5199063"/>
            <a:ext cx="363538" cy="203200"/>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5GB</a:t>
            </a:r>
          </a:p>
        </p:txBody>
      </p:sp>
      <p:sp>
        <p:nvSpPr>
          <p:cNvPr id="78" name="Rectangle 58"/>
          <p:cNvSpPr>
            <a:spLocks noChangeArrowheads="1"/>
          </p:cNvSpPr>
          <p:nvPr/>
        </p:nvSpPr>
        <p:spPr bwMode="auto">
          <a:xfrm>
            <a:off x="6384925" y="5195888"/>
            <a:ext cx="422275" cy="201612"/>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40GB</a:t>
            </a:r>
          </a:p>
        </p:txBody>
      </p:sp>
      <p:sp>
        <p:nvSpPr>
          <p:cNvPr id="79" name="Rectangle 57"/>
          <p:cNvSpPr>
            <a:spLocks noChangeArrowheads="1"/>
          </p:cNvSpPr>
          <p:nvPr/>
        </p:nvSpPr>
        <p:spPr bwMode="auto">
          <a:xfrm>
            <a:off x="5664200" y="5249863"/>
            <a:ext cx="450850" cy="201612"/>
          </a:xfrm>
          <a:prstGeom prst="rect">
            <a:avLst/>
          </a:prstGeom>
          <a:noFill/>
          <a:ln w="9525">
            <a:noFill/>
            <a:round/>
            <a:headEnd/>
            <a:tailEnd/>
          </a:ln>
        </p:spPr>
        <p:txBody>
          <a:bodyPr wrap="none" lIns="75597" tIns="39311" rIns="75597" bIns="39311">
            <a:spAutoFit/>
          </a:bodyPr>
          <a:lstStyle/>
          <a:p>
            <a:pPr algn="ctr">
              <a:buClr>
                <a:srgbClr val="5B7800"/>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800" b="1"/>
              <a:t>20 GB</a:t>
            </a:r>
          </a:p>
        </p:txBody>
      </p:sp>
      <p:pic>
        <p:nvPicPr>
          <p:cNvPr id="1781798"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6076950" y="2635250"/>
            <a:ext cx="461963" cy="482600"/>
          </a:xfrm>
          <a:prstGeom prst="rect">
            <a:avLst/>
          </a:prstGeom>
          <a:noFill/>
          <a:ln w="9525">
            <a:noFill/>
            <a:miter lim="800000"/>
            <a:headEnd/>
            <a:tailEnd/>
          </a:ln>
        </p:spPr>
      </p:pic>
      <p:pic>
        <p:nvPicPr>
          <p:cNvPr id="1781799"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5292725" y="2635250"/>
            <a:ext cx="461963" cy="4826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par>
                                <p:cTn id="10" presetID="22" presetClass="entr" presetSubtype="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slide(fromTop)">
                                      <p:cBhvr>
                                        <p:cTn id="29" dur="1000"/>
                                        <p:tgtEl>
                                          <p:spTgt spid="59"/>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slide(fromTop)">
                                      <p:cBhvr>
                                        <p:cTn id="32" dur="1000"/>
                                        <p:tgtEl>
                                          <p:spTgt spid="61"/>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22" presetClass="entr" presetSubtype="1"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par>
                                <p:cTn id="40" presetID="22" presetClass="entr" presetSubtype="1"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par>
                                <p:cTn id="43" presetID="22" presetClass="entr" presetSubtype="1"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fade">
                                      <p:cBhvr>
                                        <p:cTn id="53" dur="500"/>
                                        <p:tgtEl>
                                          <p:spTgt spid="7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fade">
                                      <p:cBhvr>
                                        <p:cTn id="5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animBg="1"/>
      <p:bldP spid="62" grpId="0"/>
      <p:bldP spid="63" grpId="0"/>
      <p:bldP spid="77" grpId="0"/>
      <p:bldP spid="78" grpId="0"/>
      <p:bldP spid="7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857" name="Title 1"/>
          <p:cNvSpPr>
            <a:spLocks noGrp="1"/>
          </p:cNvSpPr>
          <p:nvPr>
            <p:ph type="title"/>
          </p:nvPr>
        </p:nvSpPr>
        <p:spPr>
          <a:xfrm>
            <a:off x="977900" y="612775"/>
            <a:ext cx="4392613" cy="368300"/>
          </a:xfrm>
        </p:spPr>
        <p:txBody>
          <a:bodyPr lIns="53986" tIns="26993" rIns="53986" bIns="26993"/>
          <a:lstStyle/>
          <a:p>
            <a:pPr eaLnBrk="1" hangingPunct="1"/>
            <a:r>
              <a:rPr lang="en-US" smtClean="0"/>
              <a:t>vNetwork: Distributed Switch</a:t>
            </a:r>
          </a:p>
        </p:txBody>
      </p:sp>
      <p:sp>
        <p:nvSpPr>
          <p:cNvPr id="6" name="Rectangle 180"/>
          <p:cNvSpPr txBox="1">
            <a:spLocks noChangeArrowheads="1"/>
          </p:cNvSpPr>
          <p:nvPr/>
        </p:nvSpPr>
        <p:spPr>
          <a:xfrm>
            <a:off x="182563" y="442913"/>
            <a:ext cx="6499225" cy="506412"/>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115717" name="Rectangle 82"/>
          <p:cNvSpPr>
            <a:spLocks noChangeArrowheads="1"/>
          </p:cNvSpPr>
          <p:nvPr/>
        </p:nvSpPr>
        <p:spPr bwMode="auto">
          <a:xfrm>
            <a:off x="2587625"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buFont typeface="Arial" charset="0"/>
              <a:buNone/>
              <a:defRPr/>
            </a:pPr>
            <a:endParaRPr lang="en-US" sz="1600">
              <a:solidFill>
                <a:schemeClr val="bg1"/>
              </a:solidFill>
              <a:cs typeface="+mn-cs"/>
            </a:endParaRPr>
          </a:p>
        </p:txBody>
      </p:sp>
      <p:sp>
        <p:nvSpPr>
          <p:cNvPr id="115718" name="Rectangle 83"/>
          <p:cNvSpPr>
            <a:spLocks noChangeArrowheads="1"/>
          </p:cNvSpPr>
          <p:nvPr/>
        </p:nvSpPr>
        <p:spPr bwMode="auto">
          <a:xfrm>
            <a:off x="2301875" y="4543425"/>
            <a:ext cx="822325"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861" name="Rectangle 84"/>
          <p:cNvSpPr>
            <a:spLocks noChangeArrowheads="1"/>
          </p:cNvSpPr>
          <p:nvPr/>
        </p:nvSpPr>
        <p:spPr bwMode="auto">
          <a:xfrm>
            <a:off x="2360613" y="4621213"/>
            <a:ext cx="704850"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sz="1600">
              <a:solidFill>
                <a:schemeClr val="bg1"/>
              </a:solidFill>
            </a:endParaRPr>
          </a:p>
        </p:txBody>
      </p:sp>
      <p:grpSp>
        <p:nvGrpSpPr>
          <p:cNvPr id="2" name="Group 89"/>
          <p:cNvGrpSpPr>
            <a:grpSpLocks/>
          </p:cNvGrpSpPr>
          <p:nvPr/>
        </p:nvGrpSpPr>
        <p:grpSpPr bwMode="auto">
          <a:xfrm>
            <a:off x="2160588" y="3009900"/>
            <a:ext cx="1104900" cy="1154113"/>
            <a:chOff x="580" y="2076"/>
            <a:chExt cx="888" cy="696"/>
          </a:xfrm>
        </p:grpSpPr>
        <p:sp>
          <p:nvSpPr>
            <p:cNvPr id="1785918"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9" name="Rectangle 78"/>
            <p:cNvSpPr>
              <a:spLocks noChangeArrowheads="1"/>
            </p:cNvSpPr>
            <p:nvPr/>
          </p:nvSpPr>
          <p:spPr bwMode="auto">
            <a:xfrm>
              <a:off x="623" y="2116"/>
              <a:ext cx="802" cy="616"/>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20" name="Rectangle 79"/>
            <p:cNvSpPr>
              <a:spLocks noChangeArrowheads="1"/>
            </p:cNvSpPr>
            <p:nvPr/>
          </p:nvSpPr>
          <p:spPr bwMode="auto">
            <a:xfrm>
              <a:off x="665" y="2299"/>
              <a:ext cx="769" cy="205"/>
            </a:xfrm>
            <a:prstGeom prst="rect">
              <a:avLst/>
            </a:prstGeom>
            <a:noFill/>
            <a:ln w="9525">
              <a:noFill/>
              <a:round/>
              <a:headEnd/>
              <a:tailEnd/>
            </a:ln>
          </p:spPr>
          <p:txBody>
            <a:bodyPr wrap="none" lIns="90000" tIns="46800" rIns="90000" bIns="46800">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600" b="1">
                  <a:solidFill>
                    <a:srgbClr val="FFFFFF"/>
                  </a:solidFill>
                </a:rPr>
                <a:t>vSwitch</a:t>
              </a:r>
            </a:p>
          </p:txBody>
        </p:sp>
      </p:grpSp>
      <p:sp>
        <p:nvSpPr>
          <p:cNvPr id="115721" name="Rectangle 82"/>
          <p:cNvSpPr>
            <a:spLocks noChangeArrowheads="1"/>
          </p:cNvSpPr>
          <p:nvPr/>
        </p:nvSpPr>
        <p:spPr bwMode="auto">
          <a:xfrm>
            <a:off x="4430713"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buFont typeface="Arial" charset="0"/>
              <a:buNone/>
              <a:defRPr/>
            </a:pPr>
            <a:endParaRPr lang="en-US" sz="1600">
              <a:solidFill>
                <a:schemeClr val="bg1"/>
              </a:solidFill>
              <a:cs typeface="+mn-cs"/>
            </a:endParaRPr>
          </a:p>
        </p:txBody>
      </p:sp>
      <p:sp>
        <p:nvSpPr>
          <p:cNvPr id="115722" name="Rectangle 83"/>
          <p:cNvSpPr>
            <a:spLocks noChangeArrowheads="1"/>
          </p:cNvSpPr>
          <p:nvPr/>
        </p:nvSpPr>
        <p:spPr bwMode="auto">
          <a:xfrm>
            <a:off x="4144963" y="4543425"/>
            <a:ext cx="822325"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865" name="Rectangle 84"/>
          <p:cNvSpPr>
            <a:spLocks noChangeArrowheads="1"/>
          </p:cNvSpPr>
          <p:nvPr/>
        </p:nvSpPr>
        <p:spPr bwMode="auto">
          <a:xfrm>
            <a:off x="4203700" y="4621213"/>
            <a:ext cx="706438"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sz="1600">
              <a:solidFill>
                <a:schemeClr val="bg1"/>
              </a:solidFill>
            </a:endParaRPr>
          </a:p>
        </p:txBody>
      </p:sp>
      <p:grpSp>
        <p:nvGrpSpPr>
          <p:cNvPr id="3" name="Group 101"/>
          <p:cNvGrpSpPr>
            <a:grpSpLocks/>
          </p:cNvGrpSpPr>
          <p:nvPr/>
        </p:nvGrpSpPr>
        <p:grpSpPr bwMode="auto">
          <a:xfrm>
            <a:off x="4003675" y="3009900"/>
            <a:ext cx="1106488" cy="1154113"/>
            <a:chOff x="580" y="2076"/>
            <a:chExt cx="888" cy="696"/>
          </a:xfrm>
        </p:grpSpPr>
        <p:sp>
          <p:nvSpPr>
            <p:cNvPr id="1785915"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6" name="Rectangle 78"/>
            <p:cNvSpPr>
              <a:spLocks noChangeArrowheads="1"/>
            </p:cNvSpPr>
            <p:nvPr/>
          </p:nvSpPr>
          <p:spPr bwMode="auto">
            <a:xfrm>
              <a:off x="623" y="2116"/>
              <a:ext cx="802" cy="616"/>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7" name="Rectangle 79"/>
            <p:cNvSpPr>
              <a:spLocks noChangeArrowheads="1"/>
            </p:cNvSpPr>
            <p:nvPr/>
          </p:nvSpPr>
          <p:spPr bwMode="auto">
            <a:xfrm>
              <a:off x="665" y="2299"/>
              <a:ext cx="769" cy="205"/>
            </a:xfrm>
            <a:prstGeom prst="rect">
              <a:avLst/>
            </a:prstGeom>
            <a:noFill/>
            <a:ln w="9525">
              <a:noFill/>
              <a:round/>
              <a:headEnd/>
              <a:tailEnd/>
            </a:ln>
          </p:spPr>
          <p:txBody>
            <a:bodyPr wrap="none" lIns="90000" tIns="46800" rIns="90000" bIns="46800">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600" b="1">
                  <a:solidFill>
                    <a:srgbClr val="FFFFFF"/>
                  </a:solidFill>
                </a:rPr>
                <a:t>vSwitch</a:t>
              </a:r>
            </a:p>
          </p:txBody>
        </p:sp>
      </p:grpSp>
      <p:sp>
        <p:nvSpPr>
          <p:cNvPr id="115725" name="Rectangle 82"/>
          <p:cNvSpPr>
            <a:spLocks noChangeArrowheads="1"/>
          </p:cNvSpPr>
          <p:nvPr/>
        </p:nvSpPr>
        <p:spPr bwMode="auto">
          <a:xfrm>
            <a:off x="6273800"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buFont typeface="Arial" charset="0"/>
              <a:buNone/>
              <a:defRPr/>
            </a:pPr>
            <a:r>
              <a:rPr lang="en-US" sz="1600" dirty="0">
                <a:solidFill>
                  <a:schemeClr val="bg1"/>
                </a:solidFill>
                <a:cs typeface="+mn-cs"/>
              </a:rPr>
              <a:t>V</a:t>
            </a:r>
          </a:p>
        </p:txBody>
      </p:sp>
      <p:sp>
        <p:nvSpPr>
          <p:cNvPr id="115726" name="Rectangle 83"/>
          <p:cNvSpPr>
            <a:spLocks noChangeArrowheads="1"/>
          </p:cNvSpPr>
          <p:nvPr/>
        </p:nvSpPr>
        <p:spPr bwMode="auto">
          <a:xfrm>
            <a:off x="5989638" y="4543425"/>
            <a:ext cx="822325"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869" name="Rectangle 84"/>
          <p:cNvSpPr>
            <a:spLocks noChangeArrowheads="1"/>
          </p:cNvSpPr>
          <p:nvPr/>
        </p:nvSpPr>
        <p:spPr bwMode="auto">
          <a:xfrm>
            <a:off x="6048375" y="4621213"/>
            <a:ext cx="704850"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sz="1600">
              <a:solidFill>
                <a:schemeClr val="bg1"/>
              </a:solidFill>
            </a:endParaRPr>
          </a:p>
        </p:txBody>
      </p:sp>
      <p:grpSp>
        <p:nvGrpSpPr>
          <p:cNvPr id="4" name="Group 119"/>
          <p:cNvGrpSpPr>
            <a:grpSpLocks/>
          </p:cNvGrpSpPr>
          <p:nvPr/>
        </p:nvGrpSpPr>
        <p:grpSpPr bwMode="auto">
          <a:xfrm>
            <a:off x="5846763" y="3009900"/>
            <a:ext cx="1106487" cy="1154113"/>
            <a:chOff x="580" y="2076"/>
            <a:chExt cx="888" cy="696"/>
          </a:xfrm>
        </p:grpSpPr>
        <p:sp>
          <p:nvSpPr>
            <p:cNvPr id="1785912"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3" name="Rectangle 78"/>
            <p:cNvSpPr>
              <a:spLocks noChangeArrowheads="1"/>
            </p:cNvSpPr>
            <p:nvPr/>
          </p:nvSpPr>
          <p:spPr bwMode="auto">
            <a:xfrm>
              <a:off x="623" y="2116"/>
              <a:ext cx="802" cy="616"/>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4" name="Rectangle 79"/>
            <p:cNvSpPr>
              <a:spLocks noChangeArrowheads="1"/>
            </p:cNvSpPr>
            <p:nvPr/>
          </p:nvSpPr>
          <p:spPr bwMode="auto">
            <a:xfrm>
              <a:off x="665" y="2299"/>
              <a:ext cx="769" cy="205"/>
            </a:xfrm>
            <a:prstGeom prst="rect">
              <a:avLst/>
            </a:prstGeom>
            <a:noFill/>
            <a:ln w="9525">
              <a:noFill/>
              <a:round/>
              <a:headEnd/>
              <a:tailEnd/>
            </a:ln>
          </p:spPr>
          <p:txBody>
            <a:bodyPr wrap="none" lIns="90000" tIns="46800" rIns="90000" bIns="46800">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600" b="1">
                  <a:solidFill>
                    <a:srgbClr val="FFFFFF"/>
                  </a:solidFill>
                </a:rPr>
                <a:t>vSwitch</a:t>
              </a:r>
            </a:p>
          </p:txBody>
        </p:sp>
      </p:grpSp>
      <p:grpSp>
        <p:nvGrpSpPr>
          <p:cNvPr id="5" name="Group 92"/>
          <p:cNvGrpSpPr>
            <a:grpSpLocks/>
          </p:cNvGrpSpPr>
          <p:nvPr/>
        </p:nvGrpSpPr>
        <p:grpSpPr bwMode="auto">
          <a:xfrm>
            <a:off x="4202113" y="2268538"/>
            <a:ext cx="693737" cy="390525"/>
            <a:chOff x="2736" y="1392"/>
            <a:chExt cx="383" cy="235"/>
          </a:xfrm>
        </p:grpSpPr>
        <p:sp>
          <p:nvSpPr>
            <p:cNvPr id="115768" name="Rectangle 87"/>
            <p:cNvSpPr>
              <a:spLocks noChangeArrowheads="1"/>
            </p:cNvSpPr>
            <p:nvPr/>
          </p:nvSpPr>
          <p:spPr bwMode="auto">
            <a:xfrm>
              <a:off x="2736" y="1392"/>
              <a:ext cx="383" cy="23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910" name="Rectangle 89"/>
            <p:cNvSpPr>
              <a:spLocks noChangeArrowheads="1"/>
            </p:cNvSpPr>
            <p:nvPr/>
          </p:nvSpPr>
          <p:spPr bwMode="auto">
            <a:xfrm>
              <a:off x="2763" y="1430"/>
              <a:ext cx="330" cy="159"/>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11" name="Rectangle 91"/>
            <p:cNvSpPr>
              <a:spLocks noChangeArrowheads="1"/>
            </p:cNvSpPr>
            <p:nvPr/>
          </p:nvSpPr>
          <p:spPr bwMode="auto">
            <a:xfrm>
              <a:off x="2789" y="1454"/>
              <a:ext cx="276"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chemeClr val="bg1"/>
                  </a:solidFill>
                </a:rPr>
                <a:t>Net State</a:t>
              </a:r>
            </a:p>
          </p:txBody>
        </p:sp>
      </p:grpSp>
      <p:grpSp>
        <p:nvGrpSpPr>
          <p:cNvPr id="7" name="Group 156"/>
          <p:cNvGrpSpPr>
            <a:grpSpLocks/>
          </p:cNvGrpSpPr>
          <p:nvPr/>
        </p:nvGrpSpPr>
        <p:grpSpPr bwMode="auto">
          <a:xfrm>
            <a:off x="6049963" y="2268538"/>
            <a:ext cx="690562" cy="390525"/>
            <a:chOff x="4227" y="1673"/>
            <a:chExt cx="401" cy="245"/>
          </a:xfrm>
        </p:grpSpPr>
        <p:sp>
          <p:nvSpPr>
            <p:cNvPr id="115765" name="Rectangle 87"/>
            <p:cNvSpPr>
              <a:spLocks noChangeArrowheads="1"/>
            </p:cNvSpPr>
            <p:nvPr/>
          </p:nvSpPr>
          <p:spPr bwMode="auto">
            <a:xfrm>
              <a:off x="4227" y="1673"/>
              <a:ext cx="401" cy="24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907" name="Rectangle 89"/>
            <p:cNvSpPr>
              <a:spLocks noChangeArrowheads="1"/>
            </p:cNvSpPr>
            <p:nvPr/>
          </p:nvSpPr>
          <p:spPr bwMode="auto">
            <a:xfrm>
              <a:off x="4255" y="1713"/>
              <a:ext cx="346" cy="165"/>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08" name="Rectangle 91"/>
            <p:cNvSpPr>
              <a:spLocks noChangeArrowheads="1"/>
            </p:cNvSpPr>
            <p:nvPr/>
          </p:nvSpPr>
          <p:spPr bwMode="auto">
            <a:xfrm>
              <a:off x="4284" y="1738"/>
              <a:ext cx="290" cy="8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Net State</a:t>
              </a:r>
            </a:p>
          </p:txBody>
        </p:sp>
      </p:grpSp>
      <p:sp>
        <p:nvSpPr>
          <p:cNvPr id="74" name="Rectangle 82"/>
          <p:cNvSpPr>
            <a:spLocks noChangeArrowheads="1"/>
          </p:cNvSpPr>
          <p:nvPr/>
        </p:nvSpPr>
        <p:spPr bwMode="auto">
          <a:xfrm>
            <a:off x="2582863" y="2628900"/>
            <a:ext cx="239712" cy="652463"/>
          </a:xfrm>
          <a:prstGeom prst="rect">
            <a:avLst/>
          </a:prstGeom>
          <a:solidFill>
            <a:schemeClr val="tx2">
              <a:lumMod val="40000"/>
              <a:lumOff val="60000"/>
            </a:schemeClr>
          </a:solidFill>
          <a:ln w="9525">
            <a:solidFill>
              <a:schemeClr val="tx2">
                <a:lumMod val="40000"/>
                <a:lumOff val="60000"/>
              </a:schemeClr>
            </a:solidFill>
            <a:round/>
            <a:headEnd/>
            <a:tailEnd/>
          </a:ln>
        </p:spPr>
        <p:txBody>
          <a:bodyPr wrap="none" lIns="76807" tIns="38403" rIns="76807" bIns="38403" anchor="ctr"/>
          <a:lstStyle/>
          <a:p>
            <a:pPr algn="ctr">
              <a:buClr>
                <a:srgbClr val="000000"/>
              </a:buClr>
              <a:buSzPct val="100000"/>
              <a:buFont typeface="Arial" charset="0"/>
              <a:buNone/>
              <a:defRPr/>
            </a:pPr>
            <a:endParaRPr lang="en-US" sz="1600">
              <a:solidFill>
                <a:schemeClr val="bg1"/>
              </a:solidFill>
              <a:cs typeface="+mn-cs"/>
            </a:endParaRPr>
          </a:p>
        </p:txBody>
      </p:sp>
      <p:grpSp>
        <p:nvGrpSpPr>
          <p:cNvPr id="8" name="Group 25"/>
          <p:cNvGrpSpPr>
            <a:grpSpLocks/>
          </p:cNvGrpSpPr>
          <p:nvPr/>
        </p:nvGrpSpPr>
        <p:grpSpPr bwMode="auto">
          <a:xfrm>
            <a:off x="4318000" y="1427163"/>
            <a:ext cx="476250" cy="898525"/>
            <a:chOff x="736" y="1217"/>
            <a:chExt cx="383" cy="542"/>
          </a:xfrm>
        </p:grpSpPr>
        <p:sp>
          <p:nvSpPr>
            <p:cNvPr id="1785901"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02"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03"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04" name="Rectangle 29"/>
            <p:cNvSpPr>
              <a:spLocks noChangeArrowheads="1"/>
            </p:cNvSpPr>
            <p:nvPr/>
          </p:nvSpPr>
          <p:spPr bwMode="auto">
            <a:xfrm>
              <a:off x="838" y="1309"/>
              <a:ext cx="180"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App</a:t>
              </a:r>
            </a:p>
          </p:txBody>
        </p:sp>
        <p:sp>
          <p:nvSpPr>
            <p:cNvPr id="1785905" name="Rectangle 30"/>
            <p:cNvSpPr>
              <a:spLocks noChangeArrowheads="1"/>
            </p:cNvSpPr>
            <p:nvPr/>
          </p:nvSpPr>
          <p:spPr bwMode="auto">
            <a:xfrm>
              <a:off x="858" y="1555"/>
              <a:ext cx="134"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OS</a:t>
              </a:r>
            </a:p>
          </p:txBody>
        </p:sp>
      </p:grpSp>
      <p:grpSp>
        <p:nvGrpSpPr>
          <p:cNvPr id="9" name="Group 168"/>
          <p:cNvGrpSpPr>
            <a:grpSpLocks/>
          </p:cNvGrpSpPr>
          <p:nvPr/>
        </p:nvGrpSpPr>
        <p:grpSpPr bwMode="auto">
          <a:xfrm>
            <a:off x="2368550" y="1427163"/>
            <a:ext cx="655638" cy="1231900"/>
            <a:chOff x="1042" y="1142"/>
            <a:chExt cx="551" cy="776"/>
          </a:xfrm>
        </p:grpSpPr>
        <p:grpSp>
          <p:nvGrpSpPr>
            <p:cNvPr id="10" name="Group 92"/>
            <p:cNvGrpSpPr>
              <a:grpSpLocks/>
            </p:cNvGrpSpPr>
            <p:nvPr/>
          </p:nvGrpSpPr>
          <p:grpSpPr bwMode="auto">
            <a:xfrm>
              <a:off x="1042" y="1673"/>
              <a:ext cx="551" cy="245"/>
              <a:chOff x="2736" y="1392"/>
              <a:chExt cx="383" cy="235"/>
            </a:xfrm>
          </p:grpSpPr>
          <p:sp>
            <p:nvSpPr>
              <p:cNvPr id="115757" name="Rectangle 87"/>
              <p:cNvSpPr>
                <a:spLocks noChangeArrowheads="1"/>
              </p:cNvSpPr>
              <p:nvPr/>
            </p:nvSpPr>
            <p:spPr bwMode="auto">
              <a:xfrm>
                <a:off x="2736" y="1392"/>
                <a:ext cx="383" cy="23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899" name="Rectangle 89"/>
              <p:cNvSpPr>
                <a:spLocks noChangeArrowheads="1"/>
              </p:cNvSpPr>
              <p:nvPr/>
            </p:nvSpPr>
            <p:spPr bwMode="auto">
              <a:xfrm>
                <a:off x="2763" y="1430"/>
                <a:ext cx="330" cy="159"/>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900" name="Rectangle 91"/>
              <p:cNvSpPr>
                <a:spLocks noChangeArrowheads="1"/>
              </p:cNvSpPr>
              <p:nvPr/>
            </p:nvSpPr>
            <p:spPr bwMode="auto">
              <a:xfrm>
                <a:off x="2782" y="1454"/>
                <a:ext cx="292"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chemeClr val="bg1"/>
                    </a:solidFill>
                  </a:rPr>
                  <a:t>Net State</a:t>
                </a:r>
              </a:p>
            </p:txBody>
          </p:sp>
        </p:grpSp>
        <p:grpSp>
          <p:nvGrpSpPr>
            <p:cNvPr id="11" name="Group 25"/>
            <p:cNvGrpSpPr>
              <a:grpSpLocks/>
            </p:cNvGrpSpPr>
            <p:nvPr/>
          </p:nvGrpSpPr>
          <p:grpSpPr bwMode="auto">
            <a:xfrm>
              <a:off x="1131" y="1142"/>
              <a:ext cx="401" cy="566"/>
              <a:chOff x="736" y="1217"/>
              <a:chExt cx="383" cy="542"/>
            </a:xfrm>
          </p:grpSpPr>
          <p:sp>
            <p:nvSpPr>
              <p:cNvPr id="1785893"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94"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95"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96" name="Rectangle 29"/>
              <p:cNvSpPr>
                <a:spLocks noChangeArrowheads="1"/>
              </p:cNvSpPr>
              <p:nvPr/>
            </p:nvSpPr>
            <p:spPr bwMode="auto">
              <a:xfrm>
                <a:off x="838" y="1309"/>
                <a:ext cx="180"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App</a:t>
                </a:r>
              </a:p>
            </p:txBody>
          </p:sp>
          <p:sp>
            <p:nvSpPr>
              <p:cNvPr id="1785897" name="Rectangle 30"/>
              <p:cNvSpPr>
                <a:spLocks noChangeArrowheads="1"/>
              </p:cNvSpPr>
              <p:nvPr/>
            </p:nvSpPr>
            <p:spPr bwMode="auto">
              <a:xfrm>
                <a:off x="858" y="1555"/>
                <a:ext cx="134"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OS</a:t>
                </a:r>
              </a:p>
            </p:txBody>
          </p:sp>
        </p:grpSp>
      </p:grpSp>
      <p:grpSp>
        <p:nvGrpSpPr>
          <p:cNvPr id="12" name="Group 25"/>
          <p:cNvGrpSpPr>
            <a:grpSpLocks/>
          </p:cNvGrpSpPr>
          <p:nvPr/>
        </p:nvGrpSpPr>
        <p:grpSpPr bwMode="auto">
          <a:xfrm>
            <a:off x="6161088" y="1427163"/>
            <a:ext cx="477837" cy="898525"/>
            <a:chOff x="736" y="1217"/>
            <a:chExt cx="383" cy="542"/>
          </a:xfrm>
        </p:grpSpPr>
        <p:sp>
          <p:nvSpPr>
            <p:cNvPr id="1785886"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87"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88"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sz="1600">
                <a:solidFill>
                  <a:schemeClr val="bg1"/>
                </a:solidFill>
              </a:endParaRPr>
            </a:p>
          </p:txBody>
        </p:sp>
        <p:sp>
          <p:nvSpPr>
            <p:cNvPr id="1785889" name="Rectangle 29"/>
            <p:cNvSpPr>
              <a:spLocks noChangeArrowheads="1"/>
            </p:cNvSpPr>
            <p:nvPr/>
          </p:nvSpPr>
          <p:spPr bwMode="auto">
            <a:xfrm>
              <a:off x="838" y="1309"/>
              <a:ext cx="180"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App</a:t>
              </a:r>
            </a:p>
          </p:txBody>
        </p:sp>
        <p:sp>
          <p:nvSpPr>
            <p:cNvPr id="1785890" name="Rectangle 30"/>
            <p:cNvSpPr>
              <a:spLocks noChangeArrowheads="1"/>
            </p:cNvSpPr>
            <p:nvPr/>
          </p:nvSpPr>
          <p:spPr bwMode="auto">
            <a:xfrm>
              <a:off x="858" y="1555"/>
              <a:ext cx="134" cy="84"/>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900" b="1">
                  <a:solidFill>
                    <a:srgbClr val="FFFFFF"/>
                  </a:solidFill>
                </a:rPr>
                <a:t>OS</a:t>
              </a:r>
            </a:p>
          </p:txBody>
        </p:sp>
      </p:grpSp>
      <p:pic>
        <p:nvPicPr>
          <p:cNvPr id="1785877"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2441575" y="4983163"/>
            <a:ext cx="522288" cy="547687"/>
          </a:xfrm>
          <a:prstGeom prst="rect">
            <a:avLst/>
          </a:prstGeom>
          <a:noFill/>
          <a:ln w="9525">
            <a:noFill/>
            <a:miter lim="800000"/>
            <a:headEnd/>
            <a:tailEnd/>
          </a:ln>
        </p:spPr>
      </p:pic>
      <p:pic>
        <p:nvPicPr>
          <p:cNvPr id="1785878"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4300538" y="4983163"/>
            <a:ext cx="522287" cy="547687"/>
          </a:xfrm>
          <a:prstGeom prst="rect">
            <a:avLst/>
          </a:prstGeom>
          <a:noFill/>
          <a:ln w="9525">
            <a:noFill/>
            <a:miter lim="800000"/>
            <a:headEnd/>
            <a:tailEnd/>
          </a:ln>
        </p:spPr>
      </p:pic>
      <p:pic>
        <p:nvPicPr>
          <p:cNvPr id="1785879"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6088063" y="4941888"/>
            <a:ext cx="522287" cy="546100"/>
          </a:xfrm>
          <a:prstGeom prst="rect">
            <a:avLst/>
          </a:prstGeom>
          <a:noFill/>
          <a:ln w="9525">
            <a:noFill/>
            <a:miter lim="800000"/>
            <a:headEnd/>
            <a:tailEnd/>
          </a:ln>
        </p:spPr>
      </p:pic>
      <p:pic>
        <p:nvPicPr>
          <p:cNvPr id="1785880"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6202363" y="5094288"/>
            <a:ext cx="522287" cy="547687"/>
          </a:xfrm>
          <a:prstGeom prst="rect">
            <a:avLst/>
          </a:prstGeom>
          <a:noFill/>
          <a:ln w="9525">
            <a:noFill/>
            <a:miter lim="800000"/>
            <a:headEnd/>
            <a:tailEnd/>
          </a:ln>
        </p:spPr>
      </p:pic>
      <p:grpSp>
        <p:nvGrpSpPr>
          <p:cNvPr id="13" name="Group 160"/>
          <p:cNvGrpSpPr>
            <a:grpSpLocks/>
          </p:cNvGrpSpPr>
          <p:nvPr/>
        </p:nvGrpSpPr>
        <p:grpSpPr bwMode="auto">
          <a:xfrm>
            <a:off x="2160588" y="3009900"/>
            <a:ext cx="4783137" cy="1154113"/>
            <a:chOff x="868" y="2139"/>
            <a:chExt cx="4016" cy="728"/>
          </a:xfrm>
        </p:grpSpPr>
        <p:sp>
          <p:nvSpPr>
            <p:cNvPr id="115742" name="Rectangle 77"/>
            <p:cNvSpPr>
              <a:spLocks noChangeArrowheads="1"/>
            </p:cNvSpPr>
            <p:nvPr/>
          </p:nvSpPr>
          <p:spPr bwMode="auto">
            <a:xfrm>
              <a:off x="868" y="2139"/>
              <a:ext cx="4016" cy="728"/>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sz="1600">
                <a:solidFill>
                  <a:schemeClr val="bg1"/>
                </a:solidFill>
                <a:cs typeface="+mn-cs"/>
              </a:endParaRPr>
            </a:p>
          </p:txBody>
        </p:sp>
        <p:sp>
          <p:nvSpPr>
            <p:cNvPr id="1785884" name="Rectangle 78"/>
            <p:cNvSpPr>
              <a:spLocks noChangeArrowheads="1"/>
            </p:cNvSpPr>
            <p:nvPr/>
          </p:nvSpPr>
          <p:spPr bwMode="auto">
            <a:xfrm>
              <a:off x="913" y="2181"/>
              <a:ext cx="3926" cy="644"/>
            </a:xfrm>
            <a:prstGeom prst="rect">
              <a:avLst/>
            </a:prstGeom>
            <a:solidFill>
              <a:schemeClr val="tx2"/>
            </a:solidFill>
            <a:ln w="9525">
              <a:noFill/>
              <a:round/>
              <a:headEnd/>
              <a:tailEnd/>
            </a:ln>
          </p:spPr>
          <p:txBody>
            <a:bodyPr wrap="none" anchor="ctr"/>
            <a:lstStyle/>
            <a:p>
              <a:pPr algn="ctr">
                <a:buClr>
                  <a:srgbClr val="000000"/>
                </a:buClr>
                <a:buSzPct val="100000"/>
              </a:pPr>
              <a:endParaRPr lang="en-US" sz="1600">
                <a:solidFill>
                  <a:schemeClr val="bg1"/>
                </a:solidFill>
              </a:endParaRPr>
            </a:p>
          </p:txBody>
        </p:sp>
        <p:sp>
          <p:nvSpPr>
            <p:cNvPr id="1785885" name="Rectangle 79"/>
            <p:cNvSpPr>
              <a:spLocks noChangeArrowheads="1"/>
            </p:cNvSpPr>
            <p:nvPr/>
          </p:nvSpPr>
          <p:spPr bwMode="auto">
            <a:xfrm>
              <a:off x="1736" y="2372"/>
              <a:ext cx="2490" cy="215"/>
            </a:xfrm>
            <a:prstGeom prst="rect">
              <a:avLst/>
            </a:prstGeom>
            <a:noFill/>
            <a:ln w="9525">
              <a:noFill/>
              <a:round/>
              <a:headEnd/>
              <a:tailEnd/>
            </a:ln>
          </p:spPr>
          <p:txBody>
            <a:bodyPr wrap="none" lIns="90000" tIns="46800" rIns="90000" bIns="46800">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600" b="1">
                  <a:solidFill>
                    <a:srgbClr val="FFFFFF"/>
                  </a:solidFill>
                </a:rPr>
                <a:t>vNetwork Distributed Switch</a:t>
              </a:r>
            </a:p>
          </p:txBody>
        </p:sp>
      </p:grpSp>
      <p:pic>
        <p:nvPicPr>
          <p:cNvPr id="1785922" name="Picture 212" descr="ICON_CheckMark_Q308"/>
          <p:cNvPicPr>
            <a:picLocks noChangeAspect="1" noChangeArrowheads="1"/>
          </p:cNvPicPr>
          <p:nvPr/>
        </p:nvPicPr>
        <p:blipFill>
          <a:blip r:embed="rId4" cstate="print"/>
          <a:srcRect/>
          <a:stretch>
            <a:fillRect/>
          </a:stretch>
        </p:blipFill>
        <p:spPr bwMode="auto">
          <a:xfrm>
            <a:off x="5645150" y="1997075"/>
            <a:ext cx="555625" cy="48736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left)">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3.39456E-6 4.07407E-6 L 0.28774 0.00092 " pathEditMode="relative" rAng="0" ptsTypes="AA">
                                      <p:cBhvr>
                                        <p:cTn id="13" dur="2000" fill="hold"/>
                                        <p:tgtEl>
                                          <p:spTgt spid="9"/>
                                        </p:tgtEl>
                                        <p:attrNameLst>
                                          <p:attrName>ppt_x</p:attrName>
                                          <p:attrName>ppt_y</p:attrName>
                                        </p:attrNameLst>
                                      </p:cBhvr>
                                      <p:rCtr x="144" y="0"/>
                                    </p:animMotion>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1785922"/>
                                        </p:tgtEl>
                                        <p:attrNameLst>
                                          <p:attrName>style.visibility</p:attrName>
                                        </p:attrNameLst>
                                      </p:cBhvr>
                                      <p:to>
                                        <p:strVal val="visible"/>
                                      </p:to>
                                    </p:set>
                                    <p:animEffect transition="in" filter="fade">
                                      <p:cBhvr>
                                        <p:cTn id="17" dur="2000"/>
                                        <p:tgtEl>
                                          <p:spTgt spid="1785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905" name="Title 1"/>
          <p:cNvSpPr>
            <a:spLocks noGrp="1"/>
          </p:cNvSpPr>
          <p:nvPr>
            <p:ph type="title"/>
          </p:nvPr>
        </p:nvSpPr>
        <p:spPr>
          <a:xfrm>
            <a:off x="977900" y="612775"/>
            <a:ext cx="3986213" cy="368300"/>
          </a:xfrm>
        </p:spPr>
        <p:txBody>
          <a:bodyPr lIns="53986" tIns="26993" rIns="53986" bIns="26993"/>
          <a:lstStyle/>
          <a:p>
            <a:pPr eaLnBrk="1" hangingPunct="1"/>
            <a:r>
              <a:rPr lang="en-US" smtClean="0"/>
              <a:t>vNetwork: Switch Plug-Ins</a:t>
            </a:r>
          </a:p>
        </p:txBody>
      </p:sp>
      <p:sp>
        <p:nvSpPr>
          <p:cNvPr id="70" name="Rectangle 178"/>
          <p:cNvSpPr txBox="1">
            <a:spLocks noChangeArrowheads="1"/>
          </p:cNvSpPr>
          <p:nvPr/>
        </p:nvSpPr>
        <p:spPr>
          <a:xfrm>
            <a:off x="182563" y="236538"/>
            <a:ext cx="6499225" cy="920750"/>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117765" name="Rectangle 82"/>
          <p:cNvSpPr>
            <a:spLocks noChangeArrowheads="1"/>
          </p:cNvSpPr>
          <p:nvPr/>
        </p:nvSpPr>
        <p:spPr bwMode="auto">
          <a:xfrm>
            <a:off x="2586038"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17766" name="Rectangle 83"/>
          <p:cNvSpPr>
            <a:spLocks noChangeArrowheads="1"/>
          </p:cNvSpPr>
          <p:nvPr/>
        </p:nvSpPr>
        <p:spPr bwMode="auto">
          <a:xfrm>
            <a:off x="2301875" y="4543425"/>
            <a:ext cx="820738"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09" name="Rectangle 84"/>
          <p:cNvSpPr>
            <a:spLocks noChangeArrowheads="1"/>
          </p:cNvSpPr>
          <p:nvPr/>
        </p:nvSpPr>
        <p:spPr bwMode="auto">
          <a:xfrm>
            <a:off x="2360613" y="4621213"/>
            <a:ext cx="704850"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a:solidFill>
                <a:schemeClr val="bg1"/>
              </a:solidFill>
            </a:endParaRPr>
          </a:p>
        </p:txBody>
      </p:sp>
      <p:grpSp>
        <p:nvGrpSpPr>
          <p:cNvPr id="2" name="Group 10"/>
          <p:cNvGrpSpPr>
            <a:grpSpLocks/>
          </p:cNvGrpSpPr>
          <p:nvPr/>
        </p:nvGrpSpPr>
        <p:grpSpPr bwMode="auto">
          <a:xfrm>
            <a:off x="2159000" y="3009900"/>
            <a:ext cx="1160463" cy="1154113"/>
            <a:chOff x="580" y="2076"/>
            <a:chExt cx="932" cy="696"/>
          </a:xfrm>
        </p:grpSpPr>
        <p:sp>
          <p:nvSpPr>
            <p:cNvPr id="1787982"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83" name="Rectangle 78"/>
            <p:cNvSpPr>
              <a:spLocks noChangeArrowheads="1"/>
            </p:cNvSpPr>
            <p:nvPr/>
          </p:nvSpPr>
          <p:spPr bwMode="auto">
            <a:xfrm>
              <a:off x="623" y="2116"/>
              <a:ext cx="802" cy="616"/>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84" name="Rectangle 79"/>
            <p:cNvSpPr>
              <a:spLocks noChangeArrowheads="1"/>
            </p:cNvSpPr>
            <p:nvPr/>
          </p:nvSpPr>
          <p:spPr bwMode="auto">
            <a:xfrm>
              <a:off x="665" y="2299"/>
              <a:ext cx="847" cy="224"/>
            </a:xfrm>
            <a:prstGeom prst="rect">
              <a:avLst/>
            </a:prstGeom>
            <a:noFill/>
            <a:ln w="9525">
              <a:noFill/>
              <a:round/>
              <a:headEnd/>
              <a:tailEnd/>
            </a:ln>
          </p:spPr>
          <p:txBody>
            <a:bodyPr wrap="none" lIns="90000" tIns="46800" rIns="90000" bIns="46800">
              <a:spAutoFit/>
            </a:bodyPr>
            <a:lstStyle/>
            <a:p>
              <a:pP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b="1">
                  <a:solidFill>
                    <a:srgbClr val="FFFFFF"/>
                  </a:solidFill>
                </a:rPr>
                <a:t>vSwitch</a:t>
              </a:r>
            </a:p>
          </p:txBody>
        </p:sp>
      </p:grpSp>
      <p:sp>
        <p:nvSpPr>
          <p:cNvPr id="117769" name="Rectangle 82"/>
          <p:cNvSpPr>
            <a:spLocks noChangeArrowheads="1"/>
          </p:cNvSpPr>
          <p:nvPr/>
        </p:nvSpPr>
        <p:spPr bwMode="auto">
          <a:xfrm>
            <a:off x="4429125"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17770" name="Rectangle 83"/>
          <p:cNvSpPr>
            <a:spLocks noChangeArrowheads="1"/>
          </p:cNvSpPr>
          <p:nvPr/>
        </p:nvSpPr>
        <p:spPr bwMode="auto">
          <a:xfrm>
            <a:off x="4144963" y="4543425"/>
            <a:ext cx="820737"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13" name="Rectangle 84"/>
          <p:cNvSpPr>
            <a:spLocks noChangeArrowheads="1"/>
          </p:cNvSpPr>
          <p:nvPr/>
        </p:nvSpPr>
        <p:spPr bwMode="auto">
          <a:xfrm>
            <a:off x="4203700" y="4621213"/>
            <a:ext cx="704850"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a:solidFill>
                <a:schemeClr val="bg1"/>
              </a:solidFill>
            </a:endParaRPr>
          </a:p>
        </p:txBody>
      </p:sp>
      <p:grpSp>
        <p:nvGrpSpPr>
          <p:cNvPr id="3" name="Group 22"/>
          <p:cNvGrpSpPr>
            <a:grpSpLocks/>
          </p:cNvGrpSpPr>
          <p:nvPr/>
        </p:nvGrpSpPr>
        <p:grpSpPr bwMode="auto">
          <a:xfrm>
            <a:off x="4003675" y="3009900"/>
            <a:ext cx="1160463" cy="1154113"/>
            <a:chOff x="580" y="2076"/>
            <a:chExt cx="932" cy="696"/>
          </a:xfrm>
        </p:grpSpPr>
        <p:sp>
          <p:nvSpPr>
            <p:cNvPr id="1787979"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80" name="Rectangle 78"/>
            <p:cNvSpPr>
              <a:spLocks noChangeArrowheads="1"/>
            </p:cNvSpPr>
            <p:nvPr/>
          </p:nvSpPr>
          <p:spPr bwMode="auto">
            <a:xfrm>
              <a:off x="623" y="2116"/>
              <a:ext cx="802" cy="616"/>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81" name="Rectangle 79"/>
            <p:cNvSpPr>
              <a:spLocks noChangeArrowheads="1"/>
            </p:cNvSpPr>
            <p:nvPr/>
          </p:nvSpPr>
          <p:spPr bwMode="auto">
            <a:xfrm>
              <a:off x="665" y="2299"/>
              <a:ext cx="847" cy="224"/>
            </a:xfrm>
            <a:prstGeom prst="rect">
              <a:avLst/>
            </a:prstGeom>
            <a:noFill/>
            <a:ln w="9525">
              <a:noFill/>
              <a:round/>
              <a:headEnd/>
              <a:tailEnd/>
            </a:ln>
          </p:spPr>
          <p:txBody>
            <a:bodyPr wrap="none" lIns="90000" tIns="46800" rIns="90000" bIns="46800">
              <a:spAutoFit/>
            </a:bodyPr>
            <a:lstStyle/>
            <a:p>
              <a:pP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b="1">
                  <a:solidFill>
                    <a:srgbClr val="FFFFFF"/>
                  </a:solidFill>
                </a:rPr>
                <a:t>vSwitch</a:t>
              </a:r>
            </a:p>
          </p:txBody>
        </p:sp>
      </p:grpSp>
      <p:sp>
        <p:nvSpPr>
          <p:cNvPr id="117773" name="Rectangle 82"/>
          <p:cNvSpPr>
            <a:spLocks noChangeArrowheads="1"/>
          </p:cNvSpPr>
          <p:nvPr/>
        </p:nvSpPr>
        <p:spPr bwMode="auto">
          <a:xfrm>
            <a:off x="6273800" y="2652713"/>
            <a:ext cx="238125" cy="1968500"/>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17774" name="Rectangle 83"/>
          <p:cNvSpPr>
            <a:spLocks noChangeArrowheads="1"/>
          </p:cNvSpPr>
          <p:nvPr/>
        </p:nvSpPr>
        <p:spPr bwMode="auto">
          <a:xfrm>
            <a:off x="5989638" y="4543425"/>
            <a:ext cx="820737" cy="134937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17" name="Rectangle 84"/>
          <p:cNvSpPr>
            <a:spLocks noChangeArrowheads="1"/>
          </p:cNvSpPr>
          <p:nvPr/>
        </p:nvSpPr>
        <p:spPr bwMode="auto">
          <a:xfrm>
            <a:off x="6046788" y="4621213"/>
            <a:ext cx="704850" cy="1195387"/>
          </a:xfrm>
          <a:prstGeom prst="rect">
            <a:avLst/>
          </a:prstGeom>
          <a:solidFill>
            <a:schemeClr val="tx2"/>
          </a:solidFill>
          <a:ln w="9525">
            <a:noFill/>
            <a:round/>
            <a:headEnd/>
            <a:tailEnd/>
          </a:ln>
        </p:spPr>
        <p:txBody>
          <a:bodyPr wrap="none" lIns="76807" tIns="38403" rIns="76807" bIns="38403" anchor="ctr"/>
          <a:lstStyle/>
          <a:p>
            <a:pPr algn="ctr">
              <a:buClr>
                <a:srgbClr val="000000"/>
              </a:buClr>
              <a:buSzPct val="100000"/>
            </a:pPr>
            <a:endParaRPr lang="en-US">
              <a:solidFill>
                <a:schemeClr val="bg1"/>
              </a:solidFill>
            </a:endParaRPr>
          </a:p>
        </p:txBody>
      </p:sp>
      <p:grpSp>
        <p:nvGrpSpPr>
          <p:cNvPr id="4" name="Group 40"/>
          <p:cNvGrpSpPr>
            <a:grpSpLocks/>
          </p:cNvGrpSpPr>
          <p:nvPr/>
        </p:nvGrpSpPr>
        <p:grpSpPr bwMode="auto">
          <a:xfrm>
            <a:off x="5846763" y="3009900"/>
            <a:ext cx="1160462" cy="1154113"/>
            <a:chOff x="580" y="2076"/>
            <a:chExt cx="932" cy="696"/>
          </a:xfrm>
        </p:grpSpPr>
        <p:sp>
          <p:nvSpPr>
            <p:cNvPr id="1787976" name="Rectangle 77"/>
            <p:cNvSpPr>
              <a:spLocks noChangeArrowheads="1"/>
            </p:cNvSpPr>
            <p:nvPr/>
          </p:nvSpPr>
          <p:spPr bwMode="auto">
            <a:xfrm>
              <a:off x="580" y="2076"/>
              <a:ext cx="888" cy="696"/>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77" name="Rectangle 78"/>
            <p:cNvSpPr>
              <a:spLocks noChangeArrowheads="1"/>
            </p:cNvSpPr>
            <p:nvPr/>
          </p:nvSpPr>
          <p:spPr bwMode="auto">
            <a:xfrm>
              <a:off x="623" y="2116"/>
              <a:ext cx="802" cy="616"/>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78" name="Rectangle 79"/>
            <p:cNvSpPr>
              <a:spLocks noChangeArrowheads="1"/>
            </p:cNvSpPr>
            <p:nvPr/>
          </p:nvSpPr>
          <p:spPr bwMode="auto">
            <a:xfrm>
              <a:off x="665" y="2299"/>
              <a:ext cx="847" cy="224"/>
            </a:xfrm>
            <a:prstGeom prst="rect">
              <a:avLst/>
            </a:prstGeom>
            <a:noFill/>
            <a:ln w="9525">
              <a:noFill/>
              <a:round/>
              <a:headEnd/>
              <a:tailEnd/>
            </a:ln>
          </p:spPr>
          <p:txBody>
            <a:bodyPr wrap="none" lIns="90000" tIns="46800" rIns="90000" bIns="46800">
              <a:spAutoFit/>
            </a:bodyPr>
            <a:lstStyle/>
            <a:p>
              <a:pP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b="1">
                  <a:solidFill>
                    <a:srgbClr val="FFFFFF"/>
                  </a:solidFill>
                </a:rPr>
                <a:t>vSwitch</a:t>
              </a:r>
            </a:p>
          </p:txBody>
        </p:sp>
      </p:grpSp>
      <p:grpSp>
        <p:nvGrpSpPr>
          <p:cNvPr id="5" name="Group 92"/>
          <p:cNvGrpSpPr>
            <a:grpSpLocks/>
          </p:cNvGrpSpPr>
          <p:nvPr/>
        </p:nvGrpSpPr>
        <p:grpSpPr bwMode="auto">
          <a:xfrm>
            <a:off x="4200525" y="2268538"/>
            <a:ext cx="693738" cy="390525"/>
            <a:chOff x="2736" y="1392"/>
            <a:chExt cx="383" cy="235"/>
          </a:xfrm>
        </p:grpSpPr>
        <p:sp>
          <p:nvSpPr>
            <p:cNvPr id="117831" name="Rectangle 87"/>
            <p:cNvSpPr>
              <a:spLocks noChangeArrowheads="1"/>
            </p:cNvSpPr>
            <p:nvPr/>
          </p:nvSpPr>
          <p:spPr bwMode="auto">
            <a:xfrm>
              <a:off x="2736" y="1392"/>
              <a:ext cx="383" cy="23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74" name="Rectangle 89"/>
            <p:cNvSpPr>
              <a:spLocks noChangeArrowheads="1"/>
            </p:cNvSpPr>
            <p:nvPr/>
          </p:nvSpPr>
          <p:spPr bwMode="auto">
            <a:xfrm>
              <a:off x="2763" y="1430"/>
              <a:ext cx="330" cy="159"/>
            </a:xfrm>
            <a:prstGeom prst="rect">
              <a:avLst/>
            </a:prstGeom>
            <a:solidFill>
              <a:srgbClr val="7DBA0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75" name="Rectangle 91"/>
            <p:cNvSpPr>
              <a:spLocks noChangeArrowheads="1"/>
            </p:cNvSpPr>
            <p:nvPr/>
          </p:nvSpPr>
          <p:spPr bwMode="auto">
            <a:xfrm>
              <a:off x="2789" y="1454"/>
              <a:ext cx="306"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chemeClr val="bg1"/>
                  </a:solidFill>
                </a:rPr>
                <a:t>Net State</a:t>
              </a:r>
            </a:p>
          </p:txBody>
        </p:sp>
      </p:grpSp>
      <p:grpSp>
        <p:nvGrpSpPr>
          <p:cNvPr id="6" name="Group 140"/>
          <p:cNvGrpSpPr>
            <a:grpSpLocks/>
          </p:cNvGrpSpPr>
          <p:nvPr/>
        </p:nvGrpSpPr>
        <p:grpSpPr bwMode="auto">
          <a:xfrm>
            <a:off x="6048375" y="2268538"/>
            <a:ext cx="692150" cy="390525"/>
            <a:chOff x="4227" y="1673"/>
            <a:chExt cx="401" cy="245"/>
          </a:xfrm>
        </p:grpSpPr>
        <p:sp>
          <p:nvSpPr>
            <p:cNvPr id="117828" name="Rectangle 87"/>
            <p:cNvSpPr>
              <a:spLocks noChangeArrowheads="1"/>
            </p:cNvSpPr>
            <p:nvPr/>
          </p:nvSpPr>
          <p:spPr bwMode="auto">
            <a:xfrm>
              <a:off x="4227" y="1673"/>
              <a:ext cx="401" cy="24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71" name="Rectangle 89"/>
            <p:cNvSpPr>
              <a:spLocks noChangeArrowheads="1"/>
            </p:cNvSpPr>
            <p:nvPr/>
          </p:nvSpPr>
          <p:spPr bwMode="auto">
            <a:xfrm>
              <a:off x="4255" y="1713"/>
              <a:ext cx="346" cy="165"/>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72" name="Rectangle 91"/>
            <p:cNvSpPr>
              <a:spLocks noChangeArrowheads="1"/>
            </p:cNvSpPr>
            <p:nvPr/>
          </p:nvSpPr>
          <p:spPr bwMode="auto">
            <a:xfrm>
              <a:off x="4284" y="1738"/>
              <a:ext cx="322"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Net State</a:t>
              </a:r>
            </a:p>
          </p:txBody>
        </p:sp>
      </p:grpSp>
      <p:grpSp>
        <p:nvGrpSpPr>
          <p:cNvPr id="7" name="Group 144"/>
          <p:cNvGrpSpPr>
            <a:grpSpLocks/>
          </p:cNvGrpSpPr>
          <p:nvPr/>
        </p:nvGrpSpPr>
        <p:grpSpPr bwMode="auto">
          <a:xfrm>
            <a:off x="2159000" y="3009900"/>
            <a:ext cx="4783138" cy="1154113"/>
            <a:chOff x="868" y="2139"/>
            <a:chExt cx="4016" cy="728"/>
          </a:xfrm>
        </p:grpSpPr>
        <p:sp>
          <p:nvSpPr>
            <p:cNvPr id="117825" name="Rectangle 77"/>
            <p:cNvSpPr>
              <a:spLocks noChangeArrowheads="1"/>
            </p:cNvSpPr>
            <p:nvPr/>
          </p:nvSpPr>
          <p:spPr bwMode="auto">
            <a:xfrm>
              <a:off x="868" y="2139"/>
              <a:ext cx="4016" cy="728"/>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18" name="Rectangle 78"/>
            <p:cNvSpPr>
              <a:spLocks noChangeArrowheads="1"/>
            </p:cNvSpPr>
            <p:nvPr/>
          </p:nvSpPr>
          <p:spPr bwMode="auto">
            <a:xfrm>
              <a:off x="913" y="2181"/>
              <a:ext cx="3924" cy="644"/>
            </a:xfrm>
            <a:prstGeom prst="rect">
              <a:avLst/>
            </a:prstGeom>
            <a:solidFill>
              <a:schemeClr val="tx2">
                <a:lumMod val="75000"/>
              </a:schemeClr>
            </a:solidFill>
            <a:ln w="9525">
              <a:noFill/>
              <a:round/>
              <a:headEnd/>
              <a:tailEnd/>
            </a:ln>
          </p:spPr>
          <p:txBody>
            <a:bodyPr wrap="none" anchor="ctr"/>
            <a:lstStyle/>
            <a:p>
              <a:pPr algn="ctr">
                <a:buClr>
                  <a:srgbClr val="000000"/>
                </a:buClr>
                <a:buSzPct val="100000"/>
                <a:buFont typeface="Arial" charset="0"/>
                <a:buNone/>
                <a:defRPr/>
              </a:pPr>
              <a:endParaRPr lang="en-US">
                <a:solidFill>
                  <a:schemeClr val="bg1"/>
                </a:solidFill>
                <a:cs typeface="+mn-cs"/>
              </a:endParaRPr>
            </a:p>
          </p:txBody>
        </p:sp>
        <p:sp>
          <p:nvSpPr>
            <p:cNvPr id="1787969" name="Rectangle 79"/>
            <p:cNvSpPr>
              <a:spLocks noChangeArrowheads="1"/>
            </p:cNvSpPr>
            <p:nvPr/>
          </p:nvSpPr>
          <p:spPr bwMode="auto">
            <a:xfrm>
              <a:off x="1736" y="2372"/>
              <a:ext cx="2780" cy="234"/>
            </a:xfrm>
            <a:prstGeom prst="rect">
              <a:avLst/>
            </a:prstGeom>
            <a:noFill/>
            <a:ln w="9525">
              <a:noFill/>
              <a:round/>
              <a:headEnd/>
              <a:tailEnd/>
            </a:ln>
          </p:spPr>
          <p:txBody>
            <a:bodyPr wrap="none" lIns="90000" tIns="46800" rIns="90000" bIns="46800">
              <a:spAutoFit/>
            </a:bodyPr>
            <a:lstStyle/>
            <a:p>
              <a:pP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b="1">
                  <a:solidFill>
                    <a:srgbClr val="FFFFFF"/>
                  </a:solidFill>
                </a:rPr>
                <a:t>vNetwork Distributed Switch</a:t>
              </a:r>
            </a:p>
          </p:txBody>
        </p:sp>
      </p:grpSp>
      <p:grpSp>
        <p:nvGrpSpPr>
          <p:cNvPr id="8" name="Group 127"/>
          <p:cNvGrpSpPr>
            <a:grpSpLocks/>
          </p:cNvGrpSpPr>
          <p:nvPr/>
        </p:nvGrpSpPr>
        <p:grpSpPr bwMode="auto">
          <a:xfrm>
            <a:off x="2360613" y="3230563"/>
            <a:ext cx="4391025" cy="722312"/>
            <a:chOff x="1657" y="2296"/>
            <a:chExt cx="2446" cy="366"/>
          </a:xfrm>
        </p:grpSpPr>
        <p:sp>
          <p:nvSpPr>
            <p:cNvPr id="121" name="AutoShape 115"/>
            <p:cNvSpPr>
              <a:spLocks noChangeArrowheads="1"/>
            </p:cNvSpPr>
            <p:nvPr/>
          </p:nvSpPr>
          <p:spPr bwMode="auto">
            <a:xfrm flipH="1">
              <a:off x="1657" y="2296"/>
              <a:ext cx="2446" cy="366"/>
            </a:xfrm>
            <a:prstGeom prst="rect">
              <a:avLst/>
            </a:prstGeom>
            <a:solidFill>
              <a:schemeClr val="tx2">
                <a:lumMod val="20000"/>
                <a:lumOff val="80000"/>
              </a:schemeClr>
            </a:solidFill>
            <a:ln w="12700">
              <a:noFill/>
              <a:miter lim="800000"/>
              <a:headEnd/>
              <a:tailEnd/>
            </a:ln>
          </p:spPr>
          <p:txBody>
            <a:bodyPr wrap="none" lIns="73025" tIns="36511" rIns="73025" bIns="36511" anchor="ctr"/>
            <a:lstStyle/>
            <a:p>
              <a:pPr algn="r" defTabSz="684064">
                <a:defRPr/>
              </a:pPr>
              <a:r>
                <a:rPr lang="en-US" b="1" dirty="0">
                  <a:solidFill>
                    <a:schemeClr val="tx2">
                      <a:lumMod val="50000"/>
                    </a:schemeClr>
                  </a:solidFill>
                </a:rPr>
                <a:t>Nexus 1000V  </a:t>
              </a:r>
            </a:p>
          </p:txBody>
        </p:sp>
        <p:grpSp>
          <p:nvGrpSpPr>
            <p:cNvPr id="9" name="Group 213"/>
            <p:cNvGrpSpPr>
              <a:grpSpLocks/>
            </p:cNvGrpSpPr>
            <p:nvPr/>
          </p:nvGrpSpPr>
          <p:grpSpPr bwMode="auto">
            <a:xfrm>
              <a:off x="1777" y="2306"/>
              <a:ext cx="604" cy="317"/>
              <a:chOff x="3272" y="1316"/>
              <a:chExt cx="1889" cy="1002"/>
            </a:xfrm>
          </p:grpSpPr>
          <p:sp>
            <p:nvSpPr>
              <p:cNvPr id="1787952" name="AutoShape 214"/>
              <p:cNvSpPr>
                <a:spLocks noChangeAspect="1" noChangeArrowheads="1" noTextEdit="1"/>
              </p:cNvSpPr>
              <p:nvPr/>
            </p:nvSpPr>
            <p:spPr bwMode="auto">
              <a:xfrm>
                <a:off x="3272" y="1316"/>
                <a:ext cx="1889" cy="1002"/>
              </a:xfrm>
              <a:prstGeom prst="rect">
                <a:avLst/>
              </a:prstGeom>
              <a:noFill/>
              <a:ln w="9525">
                <a:noFill/>
                <a:miter lim="800000"/>
                <a:headEnd/>
                <a:tailEnd/>
              </a:ln>
            </p:spPr>
            <p:txBody>
              <a:bodyPr/>
              <a:lstStyle/>
              <a:p>
                <a:endParaRPr lang="en-US"/>
              </a:p>
            </p:txBody>
          </p:sp>
          <p:sp>
            <p:nvSpPr>
              <p:cNvPr id="1787953" name="Rectangle 215"/>
              <p:cNvSpPr>
                <a:spLocks noChangeArrowheads="1"/>
              </p:cNvSpPr>
              <p:nvPr/>
            </p:nvSpPr>
            <p:spPr bwMode="auto">
              <a:xfrm>
                <a:off x="3803" y="1980"/>
                <a:ext cx="86" cy="325"/>
              </a:xfrm>
              <a:prstGeom prst="rect">
                <a:avLst/>
              </a:prstGeom>
              <a:solidFill>
                <a:srgbClr val="B21A1A"/>
              </a:solidFill>
              <a:ln w="9525">
                <a:noFill/>
                <a:miter lim="800000"/>
                <a:headEnd/>
                <a:tailEnd/>
              </a:ln>
            </p:spPr>
            <p:txBody>
              <a:bodyPr/>
              <a:lstStyle/>
              <a:p>
                <a:endParaRPr lang="en-US" sz="2000"/>
              </a:p>
            </p:txBody>
          </p:sp>
          <p:sp>
            <p:nvSpPr>
              <p:cNvPr id="1787954" name="Freeform 216"/>
              <p:cNvSpPr>
                <a:spLocks/>
              </p:cNvSpPr>
              <p:nvPr/>
            </p:nvSpPr>
            <p:spPr bwMode="auto">
              <a:xfrm>
                <a:off x="4304" y="1971"/>
                <a:ext cx="249" cy="343"/>
              </a:xfrm>
              <a:custGeom>
                <a:avLst/>
                <a:gdLst>
                  <a:gd name="T0" fmla="*/ 2147483647 w 58"/>
                  <a:gd name="T1" fmla="*/ 2147483647 h 80"/>
                  <a:gd name="T2" fmla="*/ 2147483647 w 58"/>
                  <a:gd name="T3" fmla="*/ 2147483647 h 80"/>
                  <a:gd name="T4" fmla="*/ 2147483647 w 58"/>
                  <a:gd name="T5" fmla="*/ 2147483647 h 80"/>
                  <a:gd name="T6" fmla="*/ 2147483647 w 58"/>
                  <a:gd name="T7" fmla="*/ 2147483647 h 80"/>
                  <a:gd name="T8" fmla="*/ 2147483647 w 58"/>
                  <a:gd name="T9" fmla="*/ 2147483647 h 80"/>
                  <a:gd name="T10" fmla="*/ 2147483647 w 58"/>
                  <a:gd name="T11" fmla="*/ 2147483647 h 80"/>
                  <a:gd name="T12" fmla="*/ 2147483647 w 58"/>
                  <a:gd name="T13" fmla="*/ 2147483647 h 80"/>
                  <a:gd name="T14" fmla="*/ 0 w 58"/>
                  <a:gd name="T15" fmla="*/ 2147483647 h 80"/>
                  <a:gd name="T16" fmla="*/ 2147483647 w 58"/>
                  <a:gd name="T17" fmla="*/ 0 h 80"/>
                  <a:gd name="T18" fmla="*/ 2147483647 w 58"/>
                  <a:gd name="T19" fmla="*/ 2147483647 h 80"/>
                  <a:gd name="T20" fmla="*/ 2147483647 w 58"/>
                  <a:gd name="T21" fmla="*/ 2147483647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w="9525">
                <a:noFill/>
                <a:round/>
                <a:headEnd/>
                <a:tailEnd/>
              </a:ln>
            </p:spPr>
            <p:txBody>
              <a:bodyPr/>
              <a:lstStyle/>
              <a:p>
                <a:endParaRPr lang="en-US" sz="2000"/>
              </a:p>
            </p:txBody>
          </p:sp>
          <p:sp>
            <p:nvSpPr>
              <p:cNvPr id="1787955" name="Freeform 217"/>
              <p:cNvSpPr>
                <a:spLocks/>
              </p:cNvSpPr>
              <p:nvPr/>
            </p:nvSpPr>
            <p:spPr bwMode="auto">
              <a:xfrm>
                <a:off x="3443" y="1971"/>
                <a:ext cx="249" cy="343"/>
              </a:xfrm>
              <a:custGeom>
                <a:avLst/>
                <a:gdLst>
                  <a:gd name="T0" fmla="*/ 2147483647 w 58"/>
                  <a:gd name="T1" fmla="*/ 2147483647 h 80"/>
                  <a:gd name="T2" fmla="*/ 2147483647 w 58"/>
                  <a:gd name="T3" fmla="*/ 2147483647 h 80"/>
                  <a:gd name="T4" fmla="*/ 2147483647 w 58"/>
                  <a:gd name="T5" fmla="*/ 2147483647 h 80"/>
                  <a:gd name="T6" fmla="*/ 2147483647 w 58"/>
                  <a:gd name="T7" fmla="*/ 2147483647 h 80"/>
                  <a:gd name="T8" fmla="*/ 2147483647 w 58"/>
                  <a:gd name="T9" fmla="*/ 2147483647 h 80"/>
                  <a:gd name="T10" fmla="*/ 2147483647 w 58"/>
                  <a:gd name="T11" fmla="*/ 2147483647 h 80"/>
                  <a:gd name="T12" fmla="*/ 2147483647 w 58"/>
                  <a:gd name="T13" fmla="*/ 2147483647 h 80"/>
                  <a:gd name="T14" fmla="*/ 0 w 58"/>
                  <a:gd name="T15" fmla="*/ 2147483647 h 80"/>
                  <a:gd name="T16" fmla="*/ 2147483647 w 58"/>
                  <a:gd name="T17" fmla="*/ 0 h 80"/>
                  <a:gd name="T18" fmla="*/ 2147483647 w 58"/>
                  <a:gd name="T19" fmla="*/ 2147483647 h 80"/>
                  <a:gd name="T20" fmla="*/ 2147483647 w 58"/>
                  <a:gd name="T21" fmla="*/ 2147483647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w="9525">
                <a:noFill/>
                <a:round/>
                <a:headEnd/>
                <a:tailEnd/>
              </a:ln>
            </p:spPr>
            <p:txBody>
              <a:bodyPr/>
              <a:lstStyle/>
              <a:p>
                <a:endParaRPr lang="en-US" sz="2000"/>
              </a:p>
            </p:txBody>
          </p:sp>
          <p:sp>
            <p:nvSpPr>
              <p:cNvPr id="1787956" name="Freeform 218"/>
              <p:cNvSpPr>
                <a:spLocks noEditPoints="1"/>
              </p:cNvSpPr>
              <p:nvPr/>
            </p:nvSpPr>
            <p:spPr bwMode="auto">
              <a:xfrm>
                <a:off x="4643" y="1971"/>
                <a:ext cx="342" cy="343"/>
              </a:xfrm>
              <a:custGeom>
                <a:avLst/>
                <a:gdLst>
                  <a:gd name="T0" fmla="*/ 2147483647 w 80"/>
                  <a:gd name="T1" fmla="*/ 2147483647 h 80"/>
                  <a:gd name="T2" fmla="*/ 2147483647 w 80"/>
                  <a:gd name="T3" fmla="*/ 2147483647 h 80"/>
                  <a:gd name="T4" fmla="*/ 0 w 80"/>
                  <a:gd name="T5" fmla="*/ 2147483647 h 80"/>
                  <a:gd name="T6" fmla="*/ 2147483647 w 80"/>
                  <a:gd name="T7" fmla="*/ 0 h 80"/>
                  <a:gd name="T8" fmla="*/ 2147483647 w 80"/>
                  <a:gd name="T9" fmla="*/ 2147483647 h 80"/>
                  <a:gd name="T10" fmla="*/ 2147483647 w 80"/>
                  <a:gd name="T11" fmla="*/ 2147483647 h 80"/>
                  <a:gd name="T12" fmla="*/ 2147483647 w 80"/>
                  <a:gd name="T13" fmla="*/ 2147483647 h 80"/>
                  <a:gd name="T14" fmla="*/ 2147483647 w 80"/>
                  <a:gd name="T15" fmla="*/ 2147483647 h 80"/>
                  <a:gd name="T16" fmla="*/ 2147483647 w 80"/>
                  <a:gd name="T17" fmla="*/ 2147483647 h 80"/>
                  <a:gd name="T18" fmla="*/ 2147483647 w 80"/>
                  <a:gd name="T19" fmla="*/ 2147483647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80"/>
                  <a:gd name="T32" fmla="*/ 80 w 8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w="9525">
                <a:noFill/>
                <a:round/>
                <a:headEnd/>
                <a:tailEnd/>
              </a:ln>
            </p:spPr>
            <p:txBody>
              <a:bodyPr/>
              <a:lstStyle/>
              <a:p>
                <a:endParaRPr lang="en-US" sz="2000"/>
              </a:p>
            </p:txBody>
          </p:sp>
          <p:sp>
            <p:nvSpPr>
              <p:cNvPr id="1787957" name="Freeform 219"/>
              <p:cNvSpPr>
                <a:spLocks/>
              </p:cNvSpPr>
              <p:nvPr/>
            </p:nvSpPr>
            <p:spPr bwMode="auto">
              <a:xfrm>
                <a:off x="4000" y="1971"/>
                <a:ext cx="223" cy="343"/>
              </a:xfrm>
              <a:custGeom>
                <a:avLst/>
                <a:gdLst>
                  <a:gd name="T0" fmla="*/ 2147483647 w 52"/>
                  <a:gd name="T1" fmla="*/ 2147483647 h 80"/>
                  <a:gd name="T2" fmla="*/ 2147483647 w 52"/>
                  <a:gd name="T3" fmla="*/ 2147483647 h 80"/>
                  <a:gd name="T4" fmla="*/ 2147483647 w 52"/>
                  <a:gd name="T5" fmla="*/ 2147483647 h 80"/>
                  <a:gd name="T6" fmla="*/ 2147483647 w 52"/>
                  <a:gd name="T7" fmla="*/ 2147483647 h 80"/>
                  <a:gd name="T8" fmla="*/ 2147483647 w 52"/>
                  <a:gd name="T9" fmla="*/ 2147483647 h 80"/>
                  <a:gd name="T10" fmla="*/ 2147483647 w 52"/>
                  <a:gd name="T11" fmla="*/ 2147483647 h 80"/>
                  <a:gd name="T12" fmla="*/ 2147483647 w 52"/>
                  <a:gd name="T13" fmla="*/ 2147483647 h 80"/>
                  <a:gd name="T14" fmla="*/ 0 w 52"/>
                  <a:gd name="T15" fmla="*/ 2147483647 h 80"/>
                  <a:gd name="T16" fmla="*/ 0 w 52"/>
                  <a:gd name="T17" fmla="*/ 2147483647 h 80"/>
                  <a:gd name="T18" fmla="*/ 2147483647 w 52"/>
                  <a:gd name="T19" fmla="*/ 2147483647 h 80"/>
                  <a:gd name="T20" fmla="*/ 2147483647 w 52"/>
                  <a:gd name="T21" fmla="*/ 2147483647 h 80"/>
                  <a:gd name="T22" fmla="*/ 2147483647 w 52"/>
                  <a:gd name="T23" fmla="*/ 2147483647 h 80"/>
                  <a:gd name="T24" fmla="*/ 2147483647 w 52"/>
                  <a:gd name="T25" fmla="*/ 2147483647 h 80"/>
                  <a:gd name="T26" fmla="*/ 0 w 52"/>
                  <a:gd name="T27" fmla="*/ 2147483647 h 80"/>
                  <a:gd name="T28" fmla="*/ 2147483647 w 52"/>
                  <a:gd name="T29" fmla="*/ 0 h 80"/>
                  <a:gd name="T30" fmla="*/ 2147483647 w 52"/>
                  <a:gd name="T31" fmla="*/ 2147483647 h 80"/>
                  <a:gd name="T32" fmla="*/ 2147483647 w 52"/>
                  <a:gd name="T33" fmla="*/ 2147483647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0"/>
                  <a:gd name="T53" fmla="*/ 52 w 5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w="9525">
                <a:noFill/>
                <a:round/>
                <a:headEnd/>
                <a:tailEnd/>
              </a:ln>
            </p:spPr>
            <p:txBody>
              <a:bodyPr/>
              <a:lstStyle/>
              <a:p>
                <a:endParaRPr lang="en-US" sz="2000"/>
              </a:p>
            </p:txBody>
          </p:sp>
          <p:sp>
            <p:nvSpPr>
              <p:cNvPr id="1787958" name="Freeform 220"/>
              <p:cNvSpPr>
                <a:spLocks/>
              </p:cNvSpPr>
              <p:nvPr/>
            </p:nvSpPr>
            <p:spPr bwMode="auto">
              <a:xfrm>
                <a:off x="3272" y="1586"/>
                <a:ext cx="81" cy="167"/>
              </a:xfrm>
              <a:custGeom>
                <a:avLst/>
                <a:gdLst>
                  <a:gd name="T0" fmla="*/ 2147483647 w 19"/>
                  <a:gd name="T1" fmla="*/ 2147483647 h 39"/>
                  <a:gd name="T2" fmla="*/ 2147483647 w 19"/>
                  <a:gd name="T3" fmla="*/ 0 h 39"/>
                  <a:gd name="T4" fmla="*/ 0 w 19"/>
                  <a:gd name="T5" fmla="*/ 2147483647 h 39"/>
                  <a:gd name="T6" fmla="*/ 0 w 19"/>
                  <a:gd name="T7" fmla="*/ 2147483647 h 39"/>
                  <a:gd name="T8" fmla="*/ 2147483647 w 19"/>
                  <a:gd name="T9" fmla="*/ 2147483647 h 39"/>
                  <a:gd name="T10" fmla="*/ 2147483647 w 19"/>
                  <a:gd name="T11" fmla="*/ 2147483647 h 39"/>
                  <a:gd name="T12" fmla="*/ 2147483647 w 19"/>
                  <a:gd name="T13" fmla="*/ 2147483647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w="9525">
                <a:noFill/>
                <a:round/>
                <a:headEnd/>
                <a:tailEnd/>
              </a:ln>
            </p:spPr>
            <p:txBody>
              <a:bodyPr/>
              <a:lstStyle/>
              <a:p>
                <a:endParaRPr lang="en-US" sz="2000"/>
              </a:p>
            </p:txBody>
          </p:sp>
          <p:sp>
            <p:nvSpPr>
              <p:cNvPr id="1787959" name="Freeform 221"/>
              <p:cNvSpPr>
                <a:spLocks/>
              </p:cNvSpPr>
              <p:nvPr/>
            </p:nvSpPr>
            <p:spPr bwMode="auto">
              <a:xfrm>
                <a:off x="3499" y="1474"/>
                <a:ext cx="81" cy="279"/>
              </a:xfrm>
              <a:custGeom>
                <a:avLst/>
                <a:gdLst>
                  <a:gd name="T0" fmla="*/ 2147483647 w 19"/>
                  <a:gd name="T1" fmla="*/ 2147483647 h 65"/>
                  <a:gd name="T2" fmla="*/ 2147483647 w 19"/>
                  <a:gd name="T3" fmla="*/ 0 h 65"/>
                  <a:gd name="T4" fmla="*/ 0 w 19"/>
                  <a:gd name="T5" fmla="*/ 2147483647 h 65"/>
                  <a:gd name="T6" fmla="*/ 0 w 19"/>
                  <a:gd name="T7" fmla="*/ 2147483647 h 65"/>
                  <a:gd name="T8" fmla="*/ 2147483647 w 19"/>
                  <a:gd name="T9" fmla="*/ 2147483647 h 65"/>
                  <a:gd name="T10" fmla="*/ 2147483647 w 19"/>
                  <a:gd name="T11" fmla="*/ 2147483647 h 65"/>
                  <a:gd name="T12" fmla="*/ 2147483647 w 19"/>
                  <a:gd name="T13" fmla="*/ 2147483647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w="9525">
                <a:noFill/>
                <a:round/>
                <a:headEnd/>
                <a:tailEnd/>
              </a:ln>
            </p:spPr>
            <p:txBody>
              <a:bodyPr/>
              <a:lstStyle/>
              <a:p>
                <a:endParaRPr lang="en-US" sz="2000"/>
              </a:p>
            </p:txBody>
          </p:sp>
          <p:sp>
            <p:nvSpPr>
              <p:cNvPr id="1787960" name="Freeform 222"/>
              <p:cNvSpPr>
                <a:spLocks/>
              </p:cNvSpPr>
              <p:nvPr/>
            </p:nvSpPr>
            <p:spPr bwMode="auto">
              <a:xfrm>
                <a:off x="3722" y="1320"/>
                <a:ext cx="81" cy="514"/>
              </a:xfrm>
              <a:custGeom>
                <a:avLst/>
                <a:gdLst>
                  <a:gd name="T0" fmla="*/ 2147483647 w 19"/>
                  <a:gd name="T1" fmla="*/ 2147483647 h 120"/>
                  <a:gd name="T2" fmla="*/ 2147483647 w 19"/>
                  <a:gd name="T3" fmla="*/ 0 h 120"/>
                  <a:gd name="T4" fmla="*/ 0 w 19"/>
                  <a:gd name="T5" fmla="*/ 2147483647 h 120"/>
                  <a:gd name="T6" fmla="*/ 0 w 19"/>
                  <a:gd name="T7" fmla="*/ 2147483647 h 120"/>
                  <a:gd name="T8" fmla="*/ 2147483647 w 19"/>
                  <a:gd name="T9" fmla="*/ 2147483647 h 120"/>
                  <a:gd name="T10" fmla="*/ 2147483647 w 19"/>
                  <a:gd name="T11" fmla="*/ 2147483647 h 120"/>
                  <a:gd name="T12" fmla="*/ 2147483647 w 19"/>
                  <a:gd name="T13" fmla="*/ 2147483647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sz="2000"/>
              </a:p>
            </p:txBody>
          </p:sp>
          <p:sp>
            <p:nvSpPr>
              <p:cNvPr id="1787961" name="Freeform 223"/>
              <p:cNvSpPr>
                <a:spLocks/>
              </p:cNvSpPr>
              <p:nvPr/>
            </p:nvSpPr>
            <p:spPr bwMode="auto">
              <a:xfrm>
                <a:off x="3949" y="1474"/>
                <a:ext cx="81" cy="279"/>
              </a:xfrm>
              <a:custGeom>
                <a:avLst/>
                <a:gdLst>
                  <a:gd name="T0" fmla="*/ 2147483647 w 19"/>
                  <a:gd name="T1" fmla="*/ 2147483647 h 65"/>
                  <a:gd name="T2" fmla="*/ 2147483647 w 19"/>
                  <a:gd name="T3" fmla="*/ 0 h 65"/>
                  <a:gd name="T4" fmla="*/ 0 w 19"/>
                  <a:gd name="T5" fmla="*/ 2147483647 h 65"/>
                  <a:gd name="T6" fmla="*/ 0 w 19"/>
                  <a:gd name="T7" fmla="*/ 2147483647 h 65"/>
                  <a:gd name="T8" fmla="*/ 2147483647 w 19"/>
                  <a:gd name="T9" fmla="*/ 2147483647 h 65"/>
                  <a:gd name="T10" fmla="*/ 2147483647 w 19"/>
                  <a:gd name="T11" fmla="*/ 2147483647 h 65"/>
                  <a:gd name="T12" fmla="*/ 2147483647 w 19"/>
                  <a:gd name="T13" fmla="*/ 2147483647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w="9525">
                <a:noFill/>
                <a:round/>
                <a:headEnd/>
                <a:tailEnd/>
              </a:ln>
            </p:spPr>
            <p:txBody>
              <a:bodyPr/>
              <a:lstStyle/>
              <a:p>
                <a:endParaRPr lang="en-US" sz="2000"/>
              </a:p>
            </p:txBody>
          </p:sp>
          <p:sp>
            <p:nvSpPr>
              <p:cNvPr id="1787962" name="Freeform 224"/>
              <p:cNvSpPr>
                <a:spLocks/>
              </p:cNvSpPr>
              <p:nvPr/>
            </p:nvSpPr>
            <p:spPr bwMode="auto">
              <a:xfrm>
                <a:off x="4171" y="1586"/>
                <a:ext cx="86" cy="167"/>
              </a:xfrm>
              <a:custGeom>
                <a:avLst/>
                <a:gdLst>
                  <a:gd name="T0" fmla="*/ 2147483647 w 20"/>
                  <a:gd name="T1" fmla="*/ 2147483647 h 39"/>
                  <a:gd name="T2" fmla="*/ 2147483647 w 20"/>
                  <a:gd name="T3" fmla="*/ 0 h 39"/>
                  <a:gd name="T4" fmla="*/ 0 w 20"/>
                  <a:gd name="T5" fmla="*/ 2147483647 h 39"/>
                  <a:gd name="T6" fmla="*/ 0 w 20"/>
                  <a:gd name="T7" fmla="*/ 2147483647 h 39"/>
                  <a:gd name="T8" fmla="*/ 2147483647 w 20"/>
                  <a:gd name="T9" fmla="*/ 2147483647 h 39"/>
                  <a:gd name="T10" fmla="*/ 2147483647 w 20"/>
                  <a:gd name="T11" fmla="*/ 2147483647 h 39"/>
                  <a:gd name="T12" fmla="*/ 2147483647 w 20"/>
                  <a:gd name="T13" fmla="*/ 2147483647 h 39"/>
                  <a:gd name="T14" fmla="*/ 0 60000 65536"/>
                  <a:gd name="T15" fmla="*/ 0 60000 65536"/>
                  <a:gd name="T16" fmla="*/ 0 60000 65536"/>
                  <a:gd name="T17" fmla="*/ 0 60000 65536"/>
                  <a:gd name="T18" fmla="*/ 0 60000 65536"/>
                  <a:gd name="T19" fmla="*/ 0 60000 65536"/>
                  <a:gd name="T20" fmla="*/ 0 60000 65536"/>
                  <a:gd name="T21" fmla="*/ 0 w 20"/>
                  <a:gd name="T22" fmla="*/ 0 h 39"/>
                  <a:gd name="T23" fmla="*/ 20 w 2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w="9525">
                <a:noFill/>
                <a:round/>
                <a:headEnd/>
                <a:tailEnd/>
              </a:ln>
            </p:spPr>
            <p:txBody>
              <a:bodyPr/>
              <a:lstStyle/>
              <a:p>
                <a:endParaRPr lang="en-US" sz="2000"/>
              </a:p>
            </p:txBody>
          </p:sp>
          <p:sp>
            <p:nvSpPr>
              <p:cNvPr id="1787963" name="Freeform 225"/>
              <p:cNvSpPr>
                <a:spLocks/>
              </p:cNvSpPr>
              <p:nvPr/>
            </p:nvSpPr>
            <p:spPr bwMode="auto">
              <a:xfrm>
                <a:off x="4398" y="1474"/>
                <a:ext cx="82" cy="279"/>
              </a:xfrm>
              <a:custGeom>
                <a:avLst/>
                <a:gdLst>
                  <a:gd name="T0" fmla="*/ 2147483647 w 19"/>
                  <a:gd name="T1" fmla="*/ 2147483647 h 65"/>
                  <a:gd name="T2" fmla="*/ 2147483647 w 19"/>
                  <a:gd name="T3" fmla="*/ 0 h 65"/>
                  <a:gd name="T4" fmla="*/ 0 w 19"/>
                  <a:gd name="T5" fmla="*/ 2147483647 h 65"/>
                  <a:gd name="T6" fmla="*/ 0 w 19"/>
                  <a:gd name="T7" fmla="*/ 2147483647 h 65"/>
                  <a:gd name="T8" fmla="*/ 2147483647 w 19"/>
                  <a:gd name="T9" fmla="*/ 2147483647 h 65"/>
                  <a:gd name="T10" fmla="*/ 2147483647 w 19"/>
                  <a:gd name="T11" fmla="*/ 2147483647 h 65"/>
                  <a:gd name="T12" fmla="*/ 2147483647 w 19"/>
                  <a:gd name="T13" fmla="*/ 2147483647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sz="2000"/>
              </a:p>
            </p:txBody>
          </p:sp>
          <p:sp>
            <p:nvSpPr>
              <p:cNvPr id="1787964" name="Freeform 226"/>
              <p:cNvSpPr>
                <a:spLocks/>
              </p:cNvSpPr>
              <p:nvPr/>
            </p:nvSpPr>
            <p:spPr bwMode="auto">
              <a:xfrm>
                <a:off x="4625" y="1320"/>
                <a:ext cx="82" cy="514"/>
              </a:xfrm>
              <a:custGeom>
                <a:avLst/>
                <a:gdLst>
                  <a:gd name="T0" fmla="*/ 2147483647 w 19"/>
                  <a:gd name="T1" fmla="*/ 2147483647 h 120"/>
                  <a:gd name="T2" fmla="*/ 2147483647 w 19"/>
                  <a:gd name="T3" fmla="*/ 0 h 120"/>
                  <a:gd name="T4" fmla="*/ 0 w 19"/>
                  <a:gd name="T5" fmla="*/ 2147483647 h 120"/>
                  <a:gd name="T6" fmla="*/ 0 w 19"/>
                  <a:gd name="T7" fmla="*/ 2147483647 h 120"/>
                  <a:gd name="T8" fmla="*/ 2147483647 w 19"/>
                  <a:gd name="T9" fmla="*/ 2147483647 h 120"/>
                  <a:gd name="T10" fmla="*/ 2147483647 w 19"/>
                  <a:gd name="T11" fmla="*/ 2147483647 h 120"/>
                  <a:gd name="T12" fmla="*/ 2147483647 w 19"/>
                  <a:gd name="T13" fmla="*/ 2147483647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w="9525">
                <a:noFill/>
                <a:round/>
                <a:headEnd/>
                <a:tailEnd/>
              </a:ln>
            </p:spPr>
            <p:txBody>
              <a:bodyPr/>
              <a:lstStyle/>
              <a:p>
                <a:endParaRPr lang="en-US" sz="2000"/>
              </a:p>
            </p:txBody>
          </p:sp>
          <p:sp>
            <p:nvSpPr>
              <p:cNvPr id="1787965" name="Freeform 227"/>
              <p:cNvSpPr>
                <a:spLocks/>
              </p:cNvSpPr>
              <p:nvPr/>
            </p:nvSpPr>
            <p:spPr bwMode="auto">
              <a:xfrm>
                <a:off x="4848" y="1474"/>
                <a:ext cx="82" cy="279"/>
              </a:xfrm>
              <a:custGeom>
                <a:avLst/>
                <a:gdLst>
                  <a:gd name="T0" fmla="*/ 2147483647 w 19"/>
                  <a:gd name="T1" fmla="*/ 2147483647 h 65"/>
                  <a:gd name="T2" fmla="*/ 2147483647 w 19"/>
                  <a:gd name="T3" fmla="*/ 0 h 65"/>
                  <a:gd name="T4" fmla="*/ 0 w 19"/>
                  <a:gd name="T5" fmla="*/ 2147483647 h 65"/>
                  <a:gd name="T6" fmla="*/ 0 w 19"/>
                  <a:gd name="T7" fmla="*/ 2147483647 h 65"/>
                  <a:gd name="T8" fmla="*/ 2147483647 w 19"/>
                  <a:gd name="T9" fmla="*/ 2147483647 h 65"/>
                  <a:gd name="T10" fmla="*/ 2147483647 w 19"/>
                  <a:gd name="T11" fmla="*/ 2147483647 h 65"/>
                  <a:gd name="T12" fmla="*/ 2147483647 w 19"/>
                  <a:gd name="T13" fmla="*/ 2147483647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w="9525">
                <a:noFill/>
                <a:round/>
                <a:headEnd/>
                <a:tailEnd/>
              </a:ln>
            </p:spPr>
            <p:txBody>
              <a:bodyPr/>
              <a:lstStyle/>
              <a:p>
                <a:endParaRPr lang="en-US" sz="2000"/>
              </a:p>
            </p:txBody>
          </p:sp>
          <p:sp>
            <p:nvSpPr>
              <p:cNvPr id="1787966" name="Freeform 228"/>
              <p:cNvSpPr>
                <a:spLocks/>
              </p:cNvSpPr>
              <p:nvPr/>
            </p:nvSpPr>
            <p:spPr bwMode="auto">
              <a:xfrm>
                <a:off x="5075" y="1586"/>
                <a:ext cx="82" cy="167"/>
              </a:xfrm>
              <a:custGeom>
                <a:avLst/>
                <a:gdLst>
                  <a:gd name="T0" fmla="*/ 2147483647 w 19"/>
                  <a:gd name="T1" fmla="*/ 2147483647 h 39"/>
                  <a:gd name="T2" fmla="*/ 2147483647 w 19"/>
                  <a:gd name="T3" fmla="*/ 0 h 39"/>
                  <a:gd name="T4" fmla="*/ 0 w 19"/>
                  <a:gd name="T5" fmla="*/ 2147483647 h 39"/>
                  <a:gd name="T6" fmla="*/ 0 w 19"/>
                  <a:gd name="T7" fmla="*/ 2147483647 h 39"/>
                  <a:gd name="T8" fmla="*/ 2147483647 w 19"/>
                  <a:gd name="T9" fmla="*/ 2147483647 h 39"/>
                  <a:gd name="T10" fmla="*/ 2147483647 w 19"/>
                  <a:gd name="T11" fmla="*/ 2147483647 h 39"/>
                  <a:gd name="T12" fmla="*/ 2147483647 w 19"/>
                  <a:gd name="T13" fmla="*/ 2147483647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w="9525">
                <a:noFill/>
                <a:round/>
                <a:headEnd/>
                <a:tailEnd/>
              </a:ln>
            </p:spPr>
            <p:txBody>
              <a:bodyPr/>
              <a:lstStyle/>
              <a:p>
                <a:endParaRPr lang="en-US" sz="2000"/>
              </a:p>
            </p:txBody>
          </p:sp>
        </p:grpSp>
      </p:grpSp>
      <p:grpSp>
        <p:nvGrpSpPr>
          <p:cNvPr id="10" name="Group 162"/>
          <p:cNvGrpSpPr>
            <a:grpSpLocks/>
          </p:cNvGrpSpPr>
          <p:nvPr/>
        </p:nvGrpSpPr>
        <p:grpSpPr bwMode="auto">
          <a:xfrm>
            <a:off x="2366963" y="1427163"/>
            <a:ext cx="655637" cy="1231900"/>
            <a:chOff x="1042" y="1142"/>
            <a:chExt cx="551" cy="776"/>
          </a:xfrm>
        </p:grpSpPr>
        <p:grpSp>
          <p:nvGrpSpPr>
            <p:cNvPr id="11" name="Group 92"/>
            <p:cNvGrpSpPr>
              <a:grpSpLocks/>
            </p:cNvGrpSpPr>
            <p:nvPr/>
          </p:nvGrpSpPr>
          <p:grpSpPr bwMode="auto">
            <a:xfrm>
              <a:off x="1042" y="1673"/>
              <a:ext cx="551" cy="245"/>
              <a:chOff x="2736" y="1392"/>
              <a:chExt cx="383" cy="235"/>
            </a:xfrm>
          </p:grpSpPr>
          <p:sp>
            <p:nvSpPr>
              <p:cNvPr id="117805" name="Rectangle 87"/>
              <p:cNvSpPr>
                <a:spLocks noChangeArrowheads="1"/>
              </p:cNvSpPr>
              <p:nvPr/>
            </p:nvSpPr>
            <p:spPr bwMode="auto">
              <a:xfrm>
                <a:off x="2736" y="1392"/>
                <a:ext cx="383" cy="235"/>
              </a:xfrm>
              <a:prstGeom prst="rect">
                <a:avLst/>
              </a:prstGeom>
              <a:solidFill>
                <a:schemeClr val="accent5">
                  <a:lumMod val="60000"/>
                  <a:lumOff val="40000"/>
                </a:schemeClr>
              </a:solidFill>
              <a:ln w="9525">
                <a:noFill/>
                <a:round/>
                <a:headEnd/>
                <a:tailEnd/>
              </a:ln>
            </p:spPr>
            <p:txBody>
              <a:bodyPr wrap="none" anchor="ctr"/>
              <a:lstStyle/>
              <a:p>
                <a:pPr algn="ctr">
                  <a:buClr>
                    <a:srgbClr val="000000"/>
                  </a:buClr>
                  <a:buSzPct val="100000"/>
                  <a:defRPr/>
                </a:pPr>
                <a:endParaRPr lang="en-US">
                  <a:solidFill>
                    <a:schemeClr val="bg1"/>
                  </a:solidFill>
                  <a:cs typeface="+mn-cs"/>
                </a:endParaRPr>
              </a:p>
            </p:txBody>
          </p:sp>
          <p:sp>
            <p:nvSpPr>
              <p:cNvPr id="1787948" name="Rectangle 89"/>
              <p:cNvSpPr>
                <a:spLocks noChangeArrowheads="1"/>
              </p:cNvSpPr>
              <p:nvPr/>
            </p:nvSpPr>
            <p:spPr bwMode="auto">
              <a:xfrm>
                <a:off x="2763" y="1430"/>
                <a:ext cx="330" cy="159"/>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49" name="Rectangle 91"/>
              <p:cNvSpPr>
                <a:spLocks noChangeArrowheads="1"/>
              </p:cNvSpPr>
              <p:nvPr/>
            </p:nvSpPr>
            <p:spPr bwMode="auto">
              <a:xfrm>
                <a:off x="2782" y="1454"/>
                <a:ext cx="324"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chemeClr val="bg1"/>
                    </a:solidFill>
                  </a:rPr>
                  <a:t>Net State</a:t>
                </a:r>
              </a:p>
            </p:txBody>
          </p:sp>
        </p:grpSp>
        <p:grpSp>
          <p:nvGrpSpPr>
            <p:cNvPr id="12" name="Group 25"/>
            <p:cNvGrpSpPr>
              <a:grpSpLocks/>
            </p:cNvGrpSpPr>
            <p:nvPr/>
          </p:nvGrpSpPr>
          <p:grpSpPr bwMode="auto">
            <a:xfrm>
              <a:off x="1131" y="1142"/>
              <a:ext cx="401" cy="566"/>
              <a:chOff x="736" y="1217"/>
              <a:chExt cx="383" cy="542"/>
            </a:xfrm>
          </p:grpSpPr>
          <p:sp>
            <p:nvSpPr>
              <p:cNvPr id="1787942"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43"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44"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45" name="Rectangle 29"/>
              <p:cNvSpPr>
                <a:spLocks noChangeArrowheads="1"/>
              </p:cNvSpPr>
              <p:nvPr/>
            </p:nvSpPr>
            <p:spPr bwMode="auto">
              <a:xfrm>
                <a:off x="838" y="1309"/>
                <a:ext cx="201"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7946" name="Rectangle 30"/>
              <p:cNvSpPr>
                <a:spLocks noChangeArrowheads="1"/>
              </p:cNvSpPr>
              <p:nvPr/>
            </p:nvSpPr>
            <p:spPr bwMode="auto">
              <a:xfrm>
                <a:off x="858" y="1555"/>
                <a:ext cx="148"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grpSp>
      <p:grpSp>
        <p:nvGrpSpPr>
          <p:cNvPr id="13" name="Group 25"/>
          <p:cNvGrpSpPr>
            <a:grpSpLocks/>
          </p:cNvGrpSpPr>
          <p:nvPr/>
        </p:nvGrpSpPr>
        <p:grpSpPr bwMode="auto">
          <a:xfrm>
            <a:off x="4316413" y="1427163"/>
            <a:ext cx="477837" cy="898525"/>
            <a:chOff x="736" y="1217"/>
            <a:chExt cx="383" cy="542"/>
          </a:xfrm>
        </p:grpSpPr>
        <p:sp>
          <p:nvSpPr>
            <p:cNvPr id="1787935"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6"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7"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8" name="Rectangle 29"/>
            <p:cNvSpPr>
              <a:spLocks noChangeArrowheads="1"/>
            </p:cNvSpPr>
            <p:nvPr/>
          </p:nvSpPr>
          <p:spPr bwMode="auto">
            <a:xfrm>
              <a:off x="838" y="1309"/>
              <a:ext cx="200"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7939" name="Rectangle 30"/>
            <p:cNvSpPr>
              <a:spLocks noChangeArrowheads="1"/>
            </p:cNvSpPr>
            <p:nvPr/>
          </p:nvSpPr>
          <p:spPr bwMode="auto">
            <a:xfrm>
              <a:off x="858" y="1555"/>
              <a:ext cx="148"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grpSp>
        <p:nvGrpSpPr>
          <p:cNvPr id="14" name="Group 25"/>
          <p:cNvGrpSpPr>
            <a:grpSpLocks/>
          </p:cNvGrpSpPr>
          <p:nvPr/>
        </p:nvGrpSpPr>
        <p:grpSpPr bwMode="auto">
          <a:xfrm>
            <a:off x="6161088" y="1427163"/>
            <a:ext cx="476250" cy="898525"/>
            <a:chOff x="736" y="1217"/>
            <a:chExt cx="383" cy="542"/>
          </a:xfrm>
        </p:grpSpPr>
        <p:sp>
          <p:nvSpPr>
            <p:cNvPr id="1787930" name="Rectangle 26"/>
            <p:cNvSpPr>
              <a:spLocks noChangeArrowheads="1"/>
            </p:cNvSpPr>
            <p:nvPr/>
          </p:nvSpPr>
          <p:spPr bwMode="auto">
            <a:xfrm>
              <a:off x="736" y="1217"/>
              <a:ext cx="383"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1" name="Rectangle 27"/>
            <p:cNvSpPr>
              <a:spLocks noChangeArrowheads="1"/>
            </p:cNvSpPr>
            <p:nvPr/>
          </p:nvSpPr>
          <p:spPr bwMode="auto">
            <a:xfrm>
              <a:off x="764" y="1239"/>
              <a:ext cx="330"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2" name="Rectangle 28"/>
            <p:cNvSpPr>
              <a:spLocks noChangeArrowheads="1"/>
            </p:cNvSpPr>
            <p:nvPr/>
          </p:nvSpPr>
          <p:spPr bwMode="auto">
            <a:xfrm>
              <a:off x="764" y="1488"/>
              <a:ext cx="330"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ndParaRPr>
            </a:p>
          </p:txBody>
        </p:sp>
        <p:sp>
          <p:nvSpPr>
            <p:cNvPr id="1787933" name="Rectangle 29"/>
            <p:cNvSpPr>
              <a:spLocks noChangeArrowheads="1"/>
            </p:cNvSpPr>
            <p:nvPr/>
          </p:nvSpPr>
          <p:spPr bwMode="auto">
            <a:xfrm>
              <a:off x="838" y="1309"/>
              <a:ext cx="201"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App</a:t>
              </a:r>
            </a:p>
          </p:txBody>
        </p:sp>
        <p:sp>
          <p:nvSpPr>
            <p:cNvPr id="1787934" name="Rectangle 30"/>
            <p:cNvSpPr>
              <a:spLocks noChangeArrowheads="1"/>
            </p:cNvSpPr>
            <p:nvPr/>
          </p:nvSpPr>
          <p:spPr bwMode="auto">
            <a:xfrm>
              <a:off x="858" y="1555"/>
              <a:ext cx="148" cy="93"/>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rPr>
                <a:t>OS</a:t>
              </a:r>
            </a:p>
          </p:txBody>
        </p:sp>
      </p:grpSp>
      <p:pic>
        <p:nvPicPr>
          <p:cNvPr id="1787926"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2441575" y="4983163"/>
            <a:ext cx="522288" cy="547687"/>
          </a:xfrm>
          <a:prstGeom prst="rect">
            <a:avLst/>
          </a:prstGeom>
          <a:noFill/>
          <a:ln w="9525">
            <a:noFill/>
            <a:miter lim="800000"/>
            <a:headEnd/>
            <a:tailEnd/>
          </a:ln>
        </p:spPr>
      </p:pic>
      <p:pic>
        <p:nvPicPr>
          <p:cNvPr id="1787927"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4300538" y="4983163"/>
            <a:ext cx="522287" cy="547687"/>
          </a:xfrm>
          <a:prstGeom prst="rect">
            <a:avLst/>
          </a:prstGeom>
          <a:noFill/>
          <a:ln w="9525">
            <a:noFill/>
            <a:miter lim="800000"/>
            <a:headEnd/>
            <a:tailEnd/>
          </a:ln>
        </p:spPr>
      </p:pic>
      <p:pic>
        <p:nvPicPr>
          <p:cNvPr id="1787928"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6088063" y="4941888"/>
            <a:ext cx="522287" cy="546100"/>
          </a:xfrm>
          <a:prstGeom prst="rect">
            <a:avLst/>
          </a:prstGeom>
          <a:noFill/>
          <a:ln w="9525">
            <a:noFill/>
            <a:miter lim="800000"/>
            <a:headEnd/>
            <a:tailEnd/>
          </a:ln>
        </p:spPr>
      </p:pic>
      <p:pic>
        <p:nvPicPr>
          <p:cNvPr id="1787929" name="Picture 3" descr="\\Mvfs\projects\VMWare\Resources\icons\2009 Icons\PNG files\Icon PNGs\ICON_Server_Q408.png"/>
          <p:cNvPicPr>
            <a:picLocks noChangeAspect="1" noChangeArrowheads="1"/>
          </p:cNvPicPr>
          <p:nvPr/>
        </p:nvPicPr>
        <p:blipFill>
          <a:blip r:embed="rId3" cstate="print"/>
          <a:srcRect/>
          <a:stretch>
            <a:fillRect/>
          </a:stretch>
        </p:blipFill>
        <p:spPr bwMode="auto">
          <a:xfrm>
            <a:off x="6202363" y="5094288"/>
            <a:ext cx="522287" cy="547687"/>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3" name="Title 1"/>
          <p:cNvSpPr>
            <a:spLocks noGrp="1"/>
          </p:cNvSpPr>
          <p:nvPr>
            <p:ph type="title"/>
          </p:nvPr>
        </p:nvSpPr>
        <p:spPr>
          <a:xfrm>
            <a:off x="977900" y="595313"/>
            <a:ext cx="4333875" cy="403225"/>
          </a:xfrm>
        </p:spPr>
        <p:txBody>
          <a:bodyPr lIns="53986" tIns="26993" rIns="53986" bIns="26993"/>
          <a:lstStyle/>
          <a:p>
            <a:pPr eaLnBrk="1" hangingPunct="1"/>
            <a:r>
              <a:rPr lang="en-US" smtClean="0"/>
              <a:t>Building the Giant Computer</a:t>
            </a:r>
          </a:p>
        </p:txBody>
      </p:sp>
      <p:sp>
        <p:nvSpPr>
          <p:cNvPr id="6" name="Rectangle 22"/>
          <p:cNvSpPr txBox="1">
            <a:spLocks noChangeArrowheads="1"/>
          </p:cNvSpPr>
          <p:nvPr/>
        </p:nvSpPr>
        <p:spPr>
          <a:xfrm>
            <a:off x="182563" y="236538"/>
            <a:ext cx="6499225" cy="920750"/>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7" name="Rectangle 3"/>
          <p:cNvSpPr txBox="1">
            <a:spLocks noChangeArrowheads="1"/>
          </p:cNvSpPr>
          <p:nvPr/>
        </p:nvSpPr>
        <p:spPr bwMode="auto">
          <a:xfrm>
            <a:off x="1233488" y="5102443"/>
            <a:ext cx="6461125" cy="520700"/>
          </a:xfrm>
          <a:prstGeom prst="rect">
            <a:avLst/>
          </a:prstGeom>
          <a:noFill/>
          <a:ln w="9525">
            <a:noFill/>
            <a:miter lim="800000"/>
            <a:headEnd/>
            <a:tailEnd/>
          </a:ln>
        </p:spPr>
        <p:txBody>
          <a:bodyPr lIns="76807" tIns="38403" rIns="76807" bIns="38403"/>
          <a:lstStyle/>
          <a:p>
            <a:pPr marL="250825" lvl="1" indent="-249238" algn="ctr">
              <a:spcAft>
                <a:spcPct val="40000"/>
              </a:spcAft>
              <a:buClr>
                <a:schemeClr val="accent2"/>
              </a:buClr>
            </a:pPr>
            <a:r>
              <a:rPr lang="en-US" sz="2400" b="1" dirty="0">
                <a:solidFill>
                  <a:schemeClr val="tx2"/>
                </a:solidFill>
              </a:rPr>
              <a:t>VMware DRS automatically balances VMs</a:t>
            </a:r>
          </a:p>
        </p:txBody>
      </p:sp>
      <p:grpSp>
        <p:nvGrpSpPr>
          <p:cNvPr id="2" name="Group 7"/>
          <p:cNvGrpSpPr>
            <a:grpSpLocks/>
          </p:cNvGrpSpPr>
          <p:nvPr/>
        </p:nvGrpSpPr>
        <p:grpSpPr bwMode="auto">
          <a:xfrm>
            <a:off x="4357688" y="1952625"/>
            <a:ext cx="2030412" cy="2762250"/>
            <a:chOff x="4055" y="1241"/>
            <a:chExt cx="1705" cy="1739"/>
          </a:xfrm>
        </p:grpSpPr>
        <p:pic>
          <p:nvPicPr>
            <p:cNvPr id="1789970" name="Picture 533" descr="4-01896_Cloud02.png"/>
            <p:cNvPicPr>
              <a:picLocks noChangeAspect="1"/>
            </p:cNvPicPr>
            <p:nvPr/>
          </p:nvPicPr>
          <p:blipFill>
            <a:blip r:embed="rId3" cstate="print"/>
            <a:srcRect/>
            <a:stretch>
              <a:fillRect/>
            </a:stretch>
          </p:blipFill>
          <p:spPr bwMode="auto">
            <a:xfrm>
              <a:off x="4055" y="2259"/>
              <a:ext cx="1705" cy="721"/>
            </a:xfrm>
            <a:prstGeom prst="rect">
              <a:avLst/>
            </a:prstGeom>
            <a:noFill/>
            <a:ln w="9525">
              <a:noFill/>
              <a:miter lim="800000"/>
              <a:headEnd/>
              <a:tailEnd/>
            </a:ln>
          </p:spPr>
        </p:pic>
        <p:pic>
          <p:nvPicPr>
            <p:cNvPr id="1789971" name="Picture 31" descr="4-01896_vCloud02.png"/>
            <p:cNvPicPr>
              <a:picLocks noChangeAspect="1"/>
            </p:cNvPicPr>
            <p:nvPr/>
          </p:nvPicPr>
          <p:blipFill>
            <a:blip r:embed="rId4" cstate="print"/>
            <a:srcRect/>
            <a:stretch>
              <a:fillRect/>
            </a:stretch>
          </p:blipFill>
          <p:spPr bwMode="auto">
            <a:xfrm>
              <a:off x="4452" y="1241"/>
              <a:ext cx="951" cy="1518"/>
            </a:xfrm>
            <a:prstGeom prst="rect">
              <a:avLst/>
            </a:prstGeom>
            <a:noFill/>
            <a:ln w="9525">
              <a:noFill/>
              <a:miter lim="800000"/>
              <a:headEnd/>
              <a:tailEnd/>
            </a:ln>
          </p:spPr>
        </p:pic>
      </p:grpSp>
      <p:grpSp>
        <p:nvGrpSpPr>
          <p:cNvPr id="3" name="Group 24"/>
          <p:cNvGrpSpPr>
            <a:grpSpLocks/>
          </p:cNvGrpSpPr>
          <p:nvPr/>
        </p:nvGrpSpPr>
        <p:grpSpPr bwMode="auto">
          <a:xfrm>
            <a:off x="3871913" y="2819400"/>
            <a:ext cx="1300162" cy="793750"/>
            <a:chOff x="5133975" y="7191375"/>
            <a:chExt cx="1733550" cy="793750"/>
          </a:xfrm>
        </p:grpSpPr>
        <p:pic>
          <p:nvPicPr>
            <p:cNvPr id="1789968" name="Picture 30" descr="G:\Craft\Resource DVD\34\DVD_ART34\Artwork_Imagery\Shapes\Arrows\Straight\green arrow.png"/>
            <p:cNvPicPr>
              <a:picLocks noChangeAspect="1" noChangeArrowheads="1"/>
            </p:cNvPicPr>
            <p:nvPr/>
          </p:nvPicPr>
          <p:blipFill>
            <a:blip r:embed="rId5" cstate="print"/>
            <a:srcRect/>
            <a:stretch>
              <a:fillRect/>
            </a:stretch>
          </p:blipFill>
          <p:spPr bwMode="auto">
            <a:xfrm>
              <a:off x="5133975" y="7191375"/>
              <a:ext cx="1733550" cy="793750"/>
            </a:xfrm>
            <a:prstGeom prst="rect">
              <a:avLst/>
            </a:prstGeom>
            <a:noFill/>
            <a:ln w="9525">
              <a:noFill/>
              <a:miter lim="800000"/>
              <a:headEnd/>
              <a:tailEnd/>
            </a:ln>
          </p:spPr>
        </p:pic>
        <p:sp>
          <p:nvSpPr>
            <p:cNvPr id="13" name="TextBox 5"/>
            <p:cNvSpPr txBox="1">
              <a:spLocks noChangeArrowheads="1"/>
            </p:cNvSpPr>
            <p:nvPr/>
          </p:nvSpPr>
          <p:spPr bwMode="auto">
            <a:xfrm>
              <a:off x="5595409" y="7439025"/>
              <a:ext cx="245533" cy="215900"/>
            </a:xfrm>
            <a:prstGeom prst="rect">
              <a:avLst/>
            </a:prstGeom>
            <a:noFill/>
            <a:ln w="9525">
              <a:noFill/>
              <a:miter lim="800000"/>
              <a:headEnd/>
              <a:tailEnd/>
            </a:ln>
          </p:spPr>
          <p:txBody>
            <a:bodyPr wrap="none">
              <a:spAutoFit/>
            </a:bodyPr>
            <a:lstStyle/>
            <a:p>
              <a:pPr marL="336031" indent="-336031">
                <a:defRPr/>
              </a:pPr>
              <a:endParaRPr lang="en-US" sz="800" dirty="0">
                <a:solidFill>
                  <a:schemeClr val="bg1"/>
                </a:solidFill>
                <a:effectLst>
                  <a:outerShdw blurRad="38100" dist="38100" dir="2700000" algn="tl">
                    <a:srgbClr val="C0C0C0"/>
                  </a:outerShdw>
                </a:effectLst>
              </a:endParaRPr>
            </a:p>
          </p:txBody>
        </p:sp>
      </p:grpSp>
      <p:grpSp>
        <p:nvGrpSpPr>
          <p:cNvPr id="4" name="Group 13"/>
          <p:cNvGrpSpPr>
            <a:grpSpLocks/>
          </p:cNvGrpSpPr>
          <p:nvPr/>
        </p:nvGrpSpPr>
        <p:grpSpPr bwMode="auto">
          <a:xfrm>
            <a:off x="2524125" y="1658938"/>
            <a:ext cx="2244725" cy="2098675"/>
            <a:chOff x="2515" y="1055"/>
            <a:chExt cx="1884" cy="1322"/>
          </a:xfrm>
        </p:grpSpPr>
        <p:pic>
          <p:nvPicPr>
            <p:cNvPr id="1789963" name="Picture 30" descr="4-01896_vCloud04.png"/>
            <p:cNvPicPr>
              <a:picLocks noChangeAspect="1"/>
            </p:cNvPicPr>
            <p:nvPr/>
          </p:nvPicPr>
          <p:blipFill>
            <a:blip r:embed="rId6" cstate="print"/>
            <a:srcRect/>
            <a:stretch>
              <a:fillRect/>
            </a:stretch>
          </p:blipFill>
          <p:spPr bwMode="auto">
            <a:xfrm>
              <a:off x="2515" y="1055"/>
              <a:ext cx="1884" cy="1322"/>
            </a:xfrm>
            <a:prstGeom prst="rect">
              <a:avLst/>
            </a:prstGeom>
            <a:noFill/>
            <a:ln w="9525">
              <a:noFill/>
              <a:miter lim="800000"/>
              <a:headEnd/>
              <a:tailEnd/>
            </a:ln>
          </p:spPr>
        </p:pic>
        <p:grpSp>
          <p:nvGrpSpPr>
            <p:cNvPr id="5" name="Group 26"/>
            <p:cNvGrpSpPr>
              <a:grpSpLocks/>
            </p:cNvGrpSpPr>
            <p:nvPr/>
          </p:nvGrpSpPr>
          <p:grpSpPr bwMode="auto">
            <a:xfrm>
              <a:off x="3538" y="1686"/>
              <a:ext cx="429" cy="504"/>
              <a:chOff x="2640013" y="4000500"/>
              <a:chExt cx="681037" cy="800100"/>
            </a:xfrm>
          </p:grpSpPr>
          <p:pic>
            <p:nvPicPr>
              <p:cNvPr id="1789965" name="Picture 777" descr="Picture2.png"/>
              <p:cNvPicPr>
                <a:picLocks noChangeAspect="1"/>
              </p:cNvPicPr>
              <p:nvPr/>
            </p:nvPicPr>
            <p:blipFill>
              <a:blip r:embed="rId7" cstate="print"/>
              <a:srcRect/>
              <a:stretch>
                <a:fillRect/>
              </a:stretch>
            </p:blipFill>
            <p:spPr bwMode="auto">
              <a:xfrm>
                <a:off x="2640013" y="4000500"/>
                <a:ext cx="212725" cy="519113"/>
              </a:xfrm>
              <a:prstGeom prst="rect">
                <a:avLst/>
              </a:prstGeom>
              <a:noFill/>
              <a:ln w="9525">
                <a:noFill/>
                <a:miter lim="800000"/>
                <a:headEnd/>
                <a:tailEnd/>
              </a:ln>
            </p:spPr>
          </p:pic>
          <p:pic>
            <p:nvPicPr>
              <p:cNvPr id="1789966" name="Picture 778" descr="Picture2.png"/>
              <p:cNvPicPr>
                <a:picLocks noChangeAspect="1"/>
              </p:cNvPicPr>
              <p:nvPr/>
            </p:nvPicPr>
            <p:blipFill>
              <a:blip r:embed="rId8" cstate="print"/>
              <a:srcRect/>
              <a:stretch>
                <a:fillRect/>
              </a:stretch>
            </p:blipFill>
            <p:spPr bwMode="auto">
              <a:xfrm>
                <a:off x="2873375" y="4140200"/>
                <a:ext cx="214313" cy="519113"/>
              </a:xfrm>
              <a:prstGeom prst="rect">
                <a:avLst/>
              </a:prstGeom>
              <a:noFill/>
              <a:ln w="9525">
                <a:noFill/>
                <a:miter lim="800000"/>
                <a:headEnd/>
                <a:tailEnd/>
              </a:ln>
            </p:spPr>
          </p:pic>
          <p:pic>
            <p:nvPicPr>
              <p:cNvPr id="1789967" name="Picture 779" descr="Picture2.png"/>
              <p:cNvPicPr>
                <a:picLocks noChangeAspect="1"/>
              </p:cNvPicPr>
              <p:nvPr/>
            </p:nvPicPr>
            <p:blipFill>
              <a:blip r:embed="rId7" cstate="print"/>
              <a:srcRect/>
              <a:stretch>
                <a:fillRect/>
              </a:stretch>
            </p:blipFill>
            <p:spPr bwMode="auto">
              <a:xfrm>
                <a:off x="3108325" y="4281488"/>
                <a:ext cx="212725" cy="519112"/>
              </a:xfrm>
              <a:prstGeom prst="rect">
                <a:avLst/>
              </a:prstGeom>
              <a:noFill/>
              <a:ln w="9525">
                <a:noFill/>
                <a:miter lim="800000"/>
                <a:headEnd/>
                <a:tailEnd/>
              </a:ln>
            </p:spPr>
          </p:pic>
        </p:grpSp>
      </p:grpSp>
      <p:sp>
        <p:nvSpPr>
          <p:cNvPr id="20" name="Rectangle 3"/>
          <p:cNvSpPr txBox="1">
            <a:spLocks noChangeArrowheads="1"/>
          </p:cNvSpPr>
          <p:nvPr/>
        </p:nvSpPr>
        <p:spPr bwMode="auto">
          <a:xfrm>
            <a:off x="1233488" y="5071487"/>
            <a:ext cx="6461125" cy="582613"/>
          </a:xfrm>
          <a:prstGeom prst="rect">
            <a:avLst/>
          </a:prstGeom>
          <a:noFill/>
          <a:ln w="9525">
            <a:noFill/>
            <a:miter lim="800000"/>
            <a:headEnd/>
            <a:tailEnd/>
          </a:ln>
        </p:spPr>
        <p:txBody>
          <a:bodyPr lIns="76807" tIns="38403" rIns="76807" bIns="38403"/>
          <a:lstStyle/>
          <a:p>
            <a:pPr algn="ctr">
              <a:spcAft>
                <a:spcPct val="40000"/>
              </a:spcAft>
              <a:buClr>
                <a:schemeClr val="tx2"/>
              </a:buClr>
            </a:pPr>
            <a:r>
              <a:rPr lang="en-US" sz="2400" b="1" dirty="0" smtClean="0">
                <a:solidFill>
                  <a:schemeClr val="tx2"/>
                </a:solidFill>
              </a:rPr>
              <a:t>32-Nodes </a:t>
            </a:r>
            <a:r>
              <a:rPr lang="en-US" sz="2400" b="1" dirty="0">
                <a:solidFill>
                  <a:schemeClr val="tx2"/>
                </a:solidFill>
              </a:rPr>
              <a:t>per cluster</a:t>
            </a:r>
          </a:p>
        </p:txBody>
      </p:sp>
      <p:sp>
        <p:nvSpPr>
          <p:cNvPr id="21" name="Rectangle 3"/>
          <p:cNvSpPr txBox="1">
            <a:spLocks noChangeArrowheads="1"/>
          </p:cNvSpPr>
          <p:nvPr/>
        </p:nvSpPr>
        <p:spPr bwMode="auto">
          <a:xfrm>
            <a:off x="1233488" y="5121493"/>
            <a:ext cx="6461125" cy="482600"/>
          </a:xfrm>
          <a:prstGeom prst="rect">
            <a:avLst/>
          </a:prstGeom>
          <a:noFill/>
          <a:ln w="9525">
            <a:noFill/>
            <a:miter lim="800000"/>
            <a:headEnd/>
            <a:tailEnd/>
          </a:ln>
        </p:spPr>
        <p:txBody>
          <a:bodyPr lIns="76807" tIns="38403" rIns="76807" bIns="38403"/>
          <a:lstStyle/>
          <a:p>
            <a:pPr algn="ctr">
              <a:spcAft>
                <a:spcPct val="40000"/>
              </a:spcAft>
              <a:buClr>
                <a:schemeClr val="tx2"/>
              </a:buClr>
            </a:pPr>
            <a:r>
              <a:rPr lang="en-US" sz="2000" b="1">
                <a:solidFill>
                  <a:schemeClr val="tx2"/>
                </a:solidFill>
              </a:rPr>
              <a:t>4,096 processor cores</a:t>
            </a:r>
            <a:endParaRPr lang="en-US" sz="2400" b="1">
              <a:solidFill>
                <a:schemeClr val="tx2"/>
              </a:solidFill>
            </a:endParaRPr>
          </a:p>
        </p:txBody>
      </p:sp>
      <p:sp>
        <p:nvSpPr>
          <p:cNvPr id="22" name="Rectangle 3"/>
          <p:cNvSpPr txBox="1">
            <a:spLocks noChangeArrowheads="1"/>
          </p:cNvSpPr>
          <p:nvPr/>
        </p:nvSpPr>
        <p:spPr bwMode="auto">
          <a:xfrm>
            <a:off x="1233488" y="5082600"/>
            <a:ext cx="6461125" cy="560387"/>
          </a:xfrm>
          <a:prstGeom prst="rect">
            <a:avLst/>
          </a:prstGeom>
          <a:noFill/>
          <a:ln w="9525">
            <a:noFill/>
            <a:miter lim="800000"/>
            <a:headEnd/>
            <a:tailEnd/>
          </a:ln>
        </p:spPr>
        <p:txBody>
          <a:bodyPr lIns="76807" tIns="38403" rIns="76807" bIns="38403"/>
          <a:lstStyle/>
          <a:p>
            <a:pPr algn="ctr">
              <a:spcAft>
                <a:spcPct val="40000"/>
              </a:spcAft>
              <a:buClr>
                <a:schemeClr val="tx2"/>
              </a:buClr>
            </a:pPr>
            <a:r>
              <a:rPr lang="en-US" sz="2000" b="1" dirty="0">
                <a:solidFill>
                  <a:schemeClr val="tx2"/>
                </a:solidFill>
              </a:rPr>
              <a:t>64TB of RAM</a:t>
            </a:r>
            <a:endParaRPr lang="en-US" sz="2400" b="1" dirty="0">
              <a:solidFill>
                <a:schemeClr val="tx2"/>
              </a:solidFill>
            </a:endParaRPr>
          </a:p>
        </p:txBody>
      </p:sp>
      <p:sp>
        <p:nvSpPr>
          <p:cNvPr id="23" name="Rectangle 3"/>
          <p:cNvSpPr txBox="1">
            <a:spLocks noChangeArrowheads="1"/>
          </p:cNvSpPr>
          <p:nvPr/>
        </p:nvSpPr>
        <p:spPr bwMode="auto">
          <a:xfrm>
            <a:off x="1233488" y="5127843"/>
            <a:ext cx="6461125" cy="469900"/>
          </a:xfrm>
          <a:prstGeom prst="rect">
            <a:avLst/>
          </a:prstGeom>
          <a:noFill/>
          <a:ln w="9525">
            <a:noFill/>
            <a:miter lim="800000"/>
            <a:headEnd/>
            <a:tailEnd/>
          </a:ln>
        </p:spPr>
        <p:txBody>
          <a:bodyPr lIns="76807" tIns="38403" rIns="76807" bIns="38403"/>
          <a:lstStyle/>
          <a:p>
            <a:pPr algn="ctr">
              <a:spcAft>
                <a:spcPct val="40000"/>
              </a:spcAft>
              <a:buClr>
                <a:schemeClr val="tx2"/>
              </a:buClr>
            </a:pPr>
            <a:r>
              <a:rPr lang="en-US" sz="2000" b="1" dirty="0">
                <a:solidFill>
                  <a:schemeClr val="tx2"/>
                </a:solidFill>
              </a:rPr>
              <a:t>6 Million IOPs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20"/>
                                        </p:tgtEl>
                                      </p:cBhvr>
                                    </p:animEffect>
                                    <p:set>
                                      <p:cBhvr>
                                        <p:cTn id="25" dur="1" fill="hold">
                                          <p:stCondLst>
                                            <p:cond delay="1999"/>
                                          </p:stCondLst>
                                        </p:cTn>
                                        <p:tgtEl>
                                          <p:spTgt spid="20"/>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2000"/>
                                        <p:tgtEl>
                                          <p:spTgt spid="21"/>
                                        </p:tgtEl>
                                      </p:cBhvr>
                                    </p:animEffect>
                                    <p:set>
                                      <p:cBhvr>
                                        <p:cTn id="33" dur="1" fill="hold">
                                          <p:stCondLst>
                                            <p:cond delay="1999"/>
                                          </p:stCondLst>
                                        </p:cTn>
                                        <p:tgtEl>
                                          <p:spTgt spid="21"/>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2000"/>
                                        <p:tgtEl>
                                          <p:spTgt spid="22"/>
                                        </p:tgtEl>
                                      </p:cBhvr>
                                    </p:animEffect>
                                    <p:set>
                                      <p:cBhvr>
                                        <p:cTn id="41" dur="1" fill="hold">
                                          <p:stCondLst>
                                            <p:cond delay="1999"/>
                                          </p:stCondLst>
                                        </p:cTn>
                                        <p:tgtEl>
                                          <p:spTgt spid="22"/>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2000"/>
                                        <p:tgtEl>
                                          <p:spTgt spid="23"/>
                                        </p:tgtEl>
                                      </p:cBhvr>
                                    </p:animEffect>
                                    <p:set>
                                      <p:cBhvr>
                                        <p:cTn id="49" dur="1" fill="hold">
                                          <p:stCondLst>
                                            <p:cond delay="1999"/>
                                          </p:stCondLst>
                                        </p:cTn>
                                        <p:tgtEl>
                                          <p:spTgt spid="23"/>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P spid="21" grpId="1"/>
      <p:bldP spid="22" grpId="0"/>
      <p:bldP spid="22" grpId="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01" name="Title 1"/>
          <p:cNvSpPr>
            <a:spLocks noGrp="1"/>
          </p:cNvSpPr>
          <p:nvPr>
            <p:ph type="title"/>
          </p:nvPr>
        </p:nvSpPr>
        <p:spPr>
          <a:xfrm>
            <a:off x="977900" y="303213"/>
            <a:ext cx="5973763" cy="987425"/>
          </a:xfrm>
        </p:spPr>
        <p:txBody>
          <a:bodyPr lIns="53986" tIns="26993" rIns="53986" bIns="26993"/>
          <a:lstStyle/>
          <a:p>
            <a:pPr eaLnBrk="1" hangingPunct="1"/>
            <a:r>
              <a:rPr lang="en-US" smtClean="0"/>
              <a:t/>
            </a:r>
            <a:br>
              <a:rPr lang="en-US" smtClean="0"/>
            </a:br>
            <a:r>
              <a:rPr lang="en-US" smtClean="0"/>
              <a:t>Distributed Power Management:</a:t>
            </a:r>
            <a:br>
              <a:rPr lang="en-US" smtClean="0"/>
            </a:br>
            <a:r>
              <a:rPr lang="en-US" smtClean="0"/>
              <a:t>Make the Giant Computer Power Thrifty</a:t>
            </a:r>
          </a:p>
        </p:txBody>
      </p:sp>
      <p:sp>
        <p:nvSpPr>
          <p:cNvPr id="7" name="Rectangle 144"/>
          <p:cNvSpPr txBox="1">
            <a:spLocks noChangeArrowheads="1"/>
          </p:cNvSpPr>
          <p:nvPr/>
        </p:nvSpPr>
        <p:spPr>
          <a:xfrm>
            <a:off x="182563" y="442913"/>
            <a:ext cx="6499225" cy="506412"/>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1792003" name="Rectangle 129"/>
          <p:cNvSpPr>
            <a:spLocks noChangeArrowheads="1"/>
          </p:cNvSpPr>
          <p:nvPr/>
        </p:nvSpPr>
        <p:spPr bwMode="auto">
          <a:xfrm>
            <a:off x="2346325" y="2390775"/>
            <a:ext cx="4537075" cy="2752725"/>
          </a:xfrm>
          <a:prstGeom prst="rect">
            <a:avLst/>
          </a:prstGeom>
          <a:solidFill>
            <a:schemeClr val="bg1"/>
          </a:solidFill>
          <a:ln w="9525" algn="ctr">
            <a:noFill/>
            <a:miter lim="800000"/>
            <a:headEnd/>
            <a:tailEnd/>
          </a:ln>
        </p:spPr>
        <p:txBody>
          <a:bodyPr wrap="none" lIns="76807" tIns="38403" rIns="76807" bIns="38403" anchor="ctr"/>
          <a:lstStyle/>
          <a:p>
            <a:endParaRPr lang="en-US"/>
          </a:p>
        </p:txBody>
      </p:sp>
      <p:sp>
        <p:nvSpPr>
          <p:cNvPr id="59" name="Rectangle 17"/>
          <p:cNvSpPr>
            <a:spLocks noChangeArrowheads="1"/>
          </p:cNvSpPr>
          <p:nvPr/>
        </p:nvSpPr>
        <p:spPr bwMode="auto">
          <a:xfrm>
            <a:off x="2292350" y="5289550"/>
            <a:ext cx="4649788" cy="573088"/>
          </a:xfrm>
          <a:prstGeom prst="rect">
            <a:avLst/>
          </a:prstGeom>
          <a:noFill/>
          <a:ln w="9525" algn="ctr">
            <a:noFill/>
            <a:miter lim="800000"/>
            <a:headEnd/>
            <a:tailEnd/>
          </a:ln>
        </p:spPr>
        <p:txBody>
          <a:bodyPr wrap="none" lIns="76807" tIns="38403" rIns="76807" bIns="38403" anchor="ctr"/>
          <a:lstStyle/>
          <a:p>
            <a:pPr algn="ctr"/>
            <a:r>
              <a:rPr lang="en-US" b="1"/>
              <a:t>50% Savings During VMmark™</a:t>
            </a:r>
          </a:p>
        </p:txBody>
      </p:sp>
      <p:sp>
        <p:nvSpPr>
          <p:cNvPr id="1792005" name="Line 25"/>
          <p:cNvSpPr>
            <a:spLocks noChangeShapeType="1"/>
          </p:cNvSpPr>
          <p:nvPr/>
        </p:nvSpPr>
        <p:spPr bwMode="auto">
          <a:xfrm>
            <a:off x="2343150" y="2400300"/>
            <a:ext cx="0" cy="2752725"/>
          </a:xfrm>
          <a:prstGeom prst="line">
            <a:avLst/>
          </a:prstGeom>
          <a:noFill/>
          <a:ln w="19050">
            <a:solidFill>
              <a:srgbClr val="4D4D4D"/>
            </a:solidFill>
            <a:round/>
            <a:headEnd/>
            <a:tailEnd/>
          </a:ln>
        </p:spPr>
        <p:txBody>
          <a:bodyPr wrap="none" lIns="76807" tIns="38403" rIns="76807" bIns="38403" anchor="ctr"/>
          <a:lstStyle/>
          <a:p>
            <a:endParaRPr lang="en-US"/>
          </a:p>
        </p:txBody>
      </p:sp>
      <p:sp>
        <p:nvSpPr>
          <p:cNvPr id="1792006" name="Line 26"/>
          <p:cNvSpPr>
            <a:spLocks noChangeShapeType="1"/>
          </p:cNvSpPr>
          <p:nvPr/>
        </p:nvSpPr>
        <p:spPr bwMode="auto">
          <a:xfrm>
            <a:off x="2343150" y="5153025"/>
            <a:ext cx="4543425" cy="0"/>
          </a:xfrm>
          <a:prstGeom prst="line">
            <a:avLst/>
          </a:prstGeom>
          <a:noFill/>
          <a:ln w="19050">
            <a:solidFill>
              <a:srgbClr val="4D4D4D"/>
            </a:solidFill>
            <a:round/>
            <a:headEnd/>
            <a:tailEnd/>
          </a:ln>
        </p:spPr>
        <p:txBody>
          <a:bodyPr wrap="none" lIns="76807" tIns="38403" rIns="76807" bIns="38403" anchor="ctr"/>
          <a:lstStyle/>
          <a:p>
            <a:endParaRPr lang="en-US"/>
          </a:p>
        </p:txBody>
      </p:sp>
      <p:grpSp>
        <p:nvGrpSpPr>
          <p:cNvPr id="2" name="Group 43"/>
          <p:cNvGrpSpPr>
            <a:grpSpLocks/>
          </p:cNvGrpSpPr>
          <p:nvPr/>
        </p:nvGrpSpPr>
        <p:grpSpPr bwMode="auto">
          <a:xfrm>
            <a:off x="1901825" y="2262188"/>
            <a:ext cx="468313" cy="3008312"/>
            <a:chOff x="783" y="1659"/>
            <a:chExt cx="392" cy="1895"/>
          </a:xfrm>
        </p:grpSpPr>
        <p:sp>
          <p:nvSpPr>
            <p:cNvPr id="1792035" name="Text Box 29"/>
            <p:cNvSpPr txBox="1">
              <a:spLocks noChangeArrowheads="1"/>
            </p:cNvSpPr>
            <p:nvPr/>
          </p:nvSpPr>
          <p:spPr bwMode="auto">
            <a:xfrm>
              <a:off x="942" y="3399"/>
              <a:ext cx="214" cy="155"/>
            </a:xfrm>
            <a:prstGeom prst="rect">
              <a:avLst/>
            </a:prstGeom>
            <a:noFill/>
            <a:ln w="9525" algn="ctr">
              <a:noFill/>
              <a:miter lim="800000"/>
              <a:headEnd/>
              <a:tailEnd/>
            </a:ln>
          </p:spPr>
          <p:txBody>
            <a:bodyPr wrap="none">
              <a:spAutoFit/>
            </a:bodyPr>
            <a:lstStyle/>
            <a:p>
              <a:r>
                <a:rPr lang="en-US" sz="1000" b="1"/>
                <a:t>0</a:t>
              </a:r>
            </a:p>
          </p:txBody>
        </p:sp>
        <p:sp>
          <p:nvSpPr>
            <p:cNvPr id="1792036" name="Text Box 30"/>
            <p:cNvSpPr txBox="1">
              <a:spLocks noChangeArrowheads="1"/>
            </p:cNvSpPr>
            <p:nvPr/>
          </p:nvSpPr>
          <p:spPr bwMode="auto">
            <a:xfrm>
              <a:off x="836" y="3225"/>
              <a:ext cx="333" cy="155"/>
            </a:xfrm>
            <a:prstGeom prst="rect">
              <a:avLst/>
            </a:prstGeom>
            <a:noFill/>
            <a:ln w="9525" algn="ctr">
              <a:noFill/>
              <a:miter lim="800000"/>
              <a:headEnd/>
              <a:tailEnd/>
            </a:ln>
          </p:spPr>
          <p:txBody>
            <a:bodyPr wrap="none">
              <a:spAutoFit/>
            </a:bodyPr>
            <a:lstStyle/>
            <a:p>
              <a:r>
                <a:rPr lang="en-US" sz="1000" b="1"/>
                <a:t>200</a:t>
              </a:r>
            </a:p>
          </p:txBody>
        </p:sp>
        <p:sp>
          <p:nvSpPr>
            <p:cNvPr id="1792037" name="Text Box 31"/>
            <p:cNvSpPr txBox="1">
              <a:spLocks noChangeArrowheads="1"/>
            </p:cNvSpPr>
            <p:nvPr/>
          </p:nvSpPr>
          <p:spPr bwMode="auto">
            <a:xfrm>
              <a:off x="836" y="3051"/>
              <a:ext cx="333" cy="155"/>
            </a:xfrm>
            <a:prstGeom prst="rect">
              <a:avLst/>
            </a:prstGeom>
            <a:noFill/>
            <a:ln w="9525" algn="ctr">
              <a:noFill/>
              <a:miter lim="800000"/>
              <a:headEnd/>
              <a:tailEnd/>
            </a:ln>
          </p:spPr>
          <p:txBody>
            <a:bodyPr wrap="none">
              <a:spAutoFit/>
            </a:bodyPr>
            <a:lstStyle/>
            <a:p>
              <a:r>
                <a:rPr lang="en-US" sz="1000" b="1"/>
                <a:t>400</a:t>
              </a:r>
            </a:p>
          </p:txBody>
        </p:sp>
        <p:sp>
          <p:nvSpPr>
            <p:cNvPr id="1792038" name="Text Box 32"/>
            <p:cNvSpPr txBox="1">
              <a:spLocks noChangeArrowheads="1"/>
            </p:cNvSpPr>
            <p:nvPr/>
          </p:nvSpPr>
          <p:spPr bwMode="auto">
            <a:xfrm>
              <a:off x="836" y="2877"/>
              <a:ext cx="333" cy="155"/>
            </a:xfrm>
            <a:prstGeom prst="rect">
              <a:avLst/>
            </a:prstGeom>
            <a:noFill/>
            <a:ln w="9525" algn="ctr">
              <a:noFill/>
              <a:miter lim="800000"/>
              <a:headEnd/>
              <a:tailEnd/>
            </a:ln>
          </p:spPr>
          <p:txBody>
            <a:bodyPr wrap="none">
              <a:spAutoFit/>
            </a:bodyPr>
            <a:lstStyle/>
            <a:p>
              <a:r>
                <a:rPr lang="en-US" sz="1000" b="1"/>
                <a:t>600</a:t>
              </a:r>
            </a:p>
          </p:txBody>
        </p:sp>
        <p:sp>
          <p:nvSpPr>
            <p:cNvPr id="1792039" name="Text Box 33"/>
            <p:cNvSpPr txBox="1">
              <a:spLocks noChangeArrowheads="1"/>
            </p:cNvSpPr>
            <p:nvPr/>
          </p:nvSpPr>
          <p:spPr bwMode="auto">
            <a:xfrm>
              <a:off x="836" y="2703"/>
              <a:ext cx="333" cy="155"/>
            </a:xfrm>
            <a:prstGeom prst="rect">
              <a:avLst/>
            </a:prstGeom>
            <a:noFill/>
            <a:ln w="9525" algn="ctr">
              <a:noFill/>
              <a:miter lim="800000"/>
              <a:headEnd/>
              <a:tailEnd/>
            </a:ln>
          </p:spPr>
          <p:txBody>
            <a:bodyPr wrap="none">
              <a:spAutoFit/>
            </a:bodyPr>
            <a:lstStyle/>
            <a:p>
              <a:r>
                <a:rPr lang="en-US" sz="1000" b="1"/>
                <a:t>800</a:t>
              </a:r>
            </a:p>
          </p:txBody>
        </p:sp>
        <p:sp>
          <p:nvSpPr>
            <p:cNvPr id="1792040" name="Text Box 34"/>
            <p:cNvSpPr txBox="1">
              <a:spLocks noChangeArrowheads="1"/>
            </p:cNvSpPr>
            <p:nvPr/>
          </p:nvSpPr>
          <p:spPr bwMode="auto">
            <a:xfrm>
              <a:off x="783" y="2529"/>
              <a:ext cx="392" cy="155"/>
            </a:xfrm>
            <a:prstGeom prst="rect">
              <a:avLst/>
            </a:prstGeom>
            <a:noFill/>
            <a:ln w="9525" algn="ctr">
              <a:noFill/>
              <a:miter lim="800000"/>
              <a:headEnd/>
              <a:tailEnd/>
            </a:ln>
          </p:spPr>
          <p:txBody>
            <a:bodyPr wrap="none">
              <a:spAutoFit/>
            </a:bodyPr>
            <a:lstStyle/>
            <a:p>
              <a:r>
                <a:rPr lang="en-US" sz="1000" b="1"/>
                <a:t>1000</a:t>
              </a:r>
            </a:p>
          </p:txBody>
        </p:sp>
        <p:sp>
          <p:nvSpPr>
            <p:cNvPr id="1792041" name="Text Box 35"/>
            <p:cNvSpPr txBox="1">
              <a:spLocks noChangeArrowheads="1"/>
            </p:cNvSpPr>
            <p:nvPr/>
          </p:nvSpPr>
          <p:spPr bwMode="auto">
            <a:xfrm>
              <a:off x="783" y="2355"/>
              <a:ext cx="392" cy="155"/>
            </a:xfrm>
            <a:prstGeom prst="rect">
              <a:avLst/>
            </a:prstGeom>
            <a:noFill/>
            <a:ln w="9525" algn="ctr">
              <a:noFill/>
              <a:miter lim="800000"/>
              <a:headEnd/>
              <a:tailEnd/>
            </a:ln>
          </p:spPr>
          <p:txBody>
            <a:bodyPr wrap="none">
              <a:spAutoFit/>
            </a:bodyPr>
            <a:lstStyle/>
            <a:p>
              <a:r>
                <a:rPr lang="en-US" sz="1000" b="1"/>
                <a:t>1200</a:t>
              </a:r>
            </a:p>
          </p:txBody>
        </p:sp>
        <p:sp>
          <p:nvSpPr>
            <p:cNvPr id="1792042" name="Text Box 36"/>
            <p:cNvSpPr txBox="1">
              <a:spLocks noChangeArrowheads="1"/>
            </p:cNvSpPr>
            <p:nvPr/>
          </p:nvSpPr>
          <p:spPr bwMode="auto">
            <a:xfrm>
              <a:off x="783" y="2181"/>
              <a:ext cx="392" cy="155"/>
            </a:xfrm>
            <a:prstGeom prst="rect">
              <a:avLst/>
            </a:prstGeom>
            <a:noFill/>
            <a:ln w="9525" algn="ctr">
              <a:noFill/>
              <a:miter lim="800000"/>
              <a:headEnd/>
              <a:tailEnd/>
            </a:ln>
          </p:spPr>
          <p:txBody>
            <a:bodyPr wrap="none">
              <a:spAutoFit/>
            </a:bodyPr>
            <a:lstStyle/>
            <a:p>
              <a:r>
                <a:rPr lang="en-US" sz="1000" b="1"/>
                <a:t>1400</a:t>
              </a:r>
            </a:p>
          </p:txBody>
        </p:sp>
        <p:sp>
          <p:nvSpPr>
            <p:cNvPr id="1792043" name="Text Box 37"/>
            <p:cNvSpPr txBox="1">
              <a:spLocks noChangeArrowheads="1"/>
            </p:cNvSpPr>
            <p:nvPr/>
          </p:nvSpPr>
          <p:spPr bwMode="auto">
            <a:xfrm>
              <a:off x="783" y="2007"/>
              <a:ext cx="392" cy="155"/>
            </a:xfrm>
            <a:prstGeom prst="rect">
              <a:avLst/>
            </a:prstGeom>
            <a:noFill/>
            <a:ln w="9525" algn="ctr">
              <a:noFill/>
              <a:miter lim="800000"/>
              <a:headEnd/>
              <a:tailEnd/>
            </a:ln>
          </p:spPr>
          <p:txBody>
            <a:bodyPr wrap="none">
              <a:spAutoFit/>
            </a:bodyPr>
            <a:lstStyle/>
            <a:p>
              <a:r>
                <a:rPr lang="en-US" sz="1000" b="1"/>
                <a:t>1600</a:t>
              </a:r>
            </a:p>
          </p:txBody>
        </p:sp>
        <p:sp>
          <p:nvSpPr>
            <p:cNvPr id="1792044" name="Text Box 38"/>
            <p:cNvSpPr txBox="1">
              <a:spLocks noChangeArrowheads="1"/>
            </p:cNvSpPr>
            <p:nvPr/>
          </p:nvSpPr>
          <p:spPr bwMode="auto">
            <a:xfrm>
              <a:off x="783" y="1833"/>
              <a:ext cx="392" cy="155"/>
            </a:xfrm>
            <a:prstGeom prst="rect">
              <a:avLst/>
            </a:prstGeom>
            <a:noFill/>
            <a:ln w="9525" algn="ctr">
              <a:noFill/>
              <a:miter lim="800000"/>
              <a:headEnd/>
              <a:tailEnd/>
            </a:ln>
          </p:spPr>
          <p:txBody>
            <a:bodyPr wrap="none">
              <a:spAutoFit/>
            </a:bodyPr>
            <a:lstStyle/>
            <a:p>
              <a:r>
                <a:rPr lang="en-US" sz="1000" b="1"/>
                <a:t>1800</a:t>
              </a:r>
            </a:p>
          </p:txBody>
        </p:sp>
        <p:sp>
          <p:nvSpPr>
            <p:cNvPr id="1792045" name="Text Box 39"/>
            <p:cNvSpPr txBox="1">
              <a:spLocks noChangeArrowheads="1"/>
            </p:cNvSpPr>
            <p:nvPr/>
          </p:nvSpPr>
          <p:spPr bwMode="auto">
            <a:xfrm>
              <a:off x="783" y="1659"/>
              <a:ext cx="392" cy="155"/>
            </a:xfrm>
            <a:prstGeom prst="rect">
              <a:avLst/>
            </a:prstGeom>
            <a:noFill/>
            <a:ln w="9525" algn="ctr">
              <a:noFill/>
              <a:miter lim="800000"/>
              <a:headEnd/>
              <a:tailEnd/>
            </a:ln>
          </p:spPr>
          <p:txBody>
            <a:bodyPr wrap="none">
              <a:spAutoFit/>
            </a:bodyPr>
            <a:lstStyle/>
            <a:p>
              <a:r>
                <a:rPr lang="en-US" sz="1000" b="1"/>
                <a:t>2000</a:t>
              </a:r>
            </a:p>
          </p:txBody>
        </p:sp>
      </p:grpSp>
      <p:sp>
        <p:nvSpPr>
          <p:cNvPr id="1792008" name="Text Box 40"/>
          <p:cNvSpPr txBox="1">
            <a:spLocks noChangeArrowheads="1"/>
          </p:cNvSpPr>
          <p:nvPr/>
        </p:nvSpPr>
        <p:spPr bwMode="auto">
          <a:xfrm rot="-5400000">
            <a:off x="1404144" y="3488532"/>
            <a:ext cx="774700" cy="354012"/>
          </a:xfrm>
          <a:prstGeom prst="rect">
            <a:avLst/>
          </a:prstGeom>
          <a:noFill/>
          <a:ln w="9525" algn="ctr">
            <a:noFill/>
            <a:miter lim="800000"/>
            <a:headEnd/>
            <a:tailEnd/>
          </a:ln>
        </p:spPr>
        <p:txBody>
          <a:bodyPr wrap="none" lIns="76807" tIns="38403" rIns="76807" bIns="38403">
            <a:spAutoFit/>
          </a:bodyPr>
          <a:lstStyle/>
          <a:p>
            <a:r>
              <a:rPr lang="en-US" b="1"/>
              <a:t>Watts</a:t>
            </a:r>
          </a:p>
        </p:txBody>
      </p:sp>
      <p:grpSp>
        <p:nvGrpSpPr>
          <p:cNvPr id="3" name="Group 91"/>
          <p:cNvGrpSpPr>
            <a:grpSpLocks/>
          </p:cNvGrpSpPr>
          <p:nvPr/>
        </p:nvGrpSpPr>
        <p:grpSpPr bwMode="auto">
          <a:xfrm>
            <a:off x="2265363" y="2400300"/>
            <a:ext cx="77787" cy="2752725"/>
            <a:chOff x="1062" y="1740"/>
            <a:chExt cx="66" cy="1734"/>
          </a:xfrm>
        </p:grpSpPr>
        <p:sp>
          <p:nvSpPr>
            <p:cNvPr id="1792024" name="Line 44"/>
            <p:cNvSpPr>
              <a:spLocks noChangeShapeType="1"/>
            </p:cNvSpPr>
            <p:nvPr/>
          </p:nvSpPr>
          <p:spPr bwMode="auto">
            <a:xfrm>
              <a:off x="1062" y="2433"/>
              <a:ext cx="66" cy="0"/>
            </a:xfrm>
            <a:prstGeom prst="line">
              <a:avLst/>
            </a:prstGeom>
            <a:noFill/>
            <a:ln w="19050">
              <a:solidFill>
                <a:srgbClr val="4D4D4D"/>
              </a:solidFill>
              <a:round/>
              <a:headEnd/>
              <a:tailEnd/>
            </a:ln>
          </p:spPr>
          <p:txBody>
            <a:bodyPr wrap="none" anchor="ctr"/>
            <a:lstStyle/>
            <a:p>
              <a:endParaRPr lang="en-US"/>
            </a:p>
          </p:txBody>
        </p:sp>
        <p:sp>
          <p:nvSpPr>
            <p:cNvPr id="1792025" name="Line 45"/>
            <p:cNvSpPr>
              <a:spLocks noChangeShapeType="1"/>
            </p:cNvSpPr>
            <p:nvPr/>
          </p:nvSpPr>
          <p:spPr bwMode="auto">
            <a:xfrm>
              <a:off x="1062" y="2607"/>
              <a:ext cx="66" cy="0"/>
            </a:xfrm>
            <a:prstGeom prst="line">
              <a:avLst/>
            </a:prstGeom>
            <a:noFill/>
            <a:ln w="19050">
              <a:solidFill>
                <a:srgbClr val="4D4D4D"/>
              </a:solidFill>
              <a:round/>
              <a:headEnd/>
              <a:tailEnd/>
            </a:ln>
          </p:spPr>
          <p:txBody>
            <a:bodyPr wrap="none" anchor="ctr"/>
            <a:lstStyle/>
            <a:p>
              <a:endParaRPr lang="en-US"/>
            </a:p>
          </p:txBody>
        </p:sp>
        <p:sp>
          <p:nvSpPr>
            <p:cNvPr id="1792026" name="Line 46"/>
            <p:cNvSpPr>
              <a:spLocks noChangeShapeType="1"/>
            </p:cNvSpPr>
            <p:nvPr/>
          </p:nvSpPr>
          <p:spPr bwMode="auto">
            <a:xfrm>
              <a:off x="1062" y="1740"/>
              <a:ext cx="66" cy="0"/>
            </a:xfrm>
            <a:prstGeom prst="line">
              <a:avLst/>
            </a:prstGeom>
            <a:noFill/>
            <a:ln w="19050">
              <a:solidFill>
                <a:srgbClr val="4D4D4D"/>
              </a:solidFill>
              <a:round/>
              <a:headEnd/>
              <a:tailEnd/>
            </a:ln>
          </p:spPr>
          <p:txBody>
            <a:bodyPr wrap="none" anchor="ctr"/>
            <a:lstStyle/>
            <a:p>
              <a:endParaRPr lang="en-US"/>
            </a:p>
          </p:txBody>
        </p:sp>
        <p:sp>
          <p:nvSpPr>
            <p:cNvPr id="1792027" name="Line 47"/>
            <p:cNvSpPr>
              <a:spLocks noChangeShapeType="1"/>
            </p:cNvSpPr>
            <p:nvPr/>
          </p:nvSpPr>
          <p:spPr bwMode="auto">
            <a:xfrm>
              <a:off x="1062" y="2780"/>
              <a:ext cx="66" cy="0"/>
            </a:xfrm>
            <a:prstGeom prst="line">
              <a:avLst/>
            </a:prstGeom>
            <a:noFill/>
            <a:ln w="19050">
              <a:solidFill>
                <a:srgbClr val="4D4D4D"/>
              </a:solidFill>
              <a:round/>
              <a:headEnd/>
              <a:tailEnd/>
            </a:ln>
          </p:spPr>
          <p:txBody>
            <a:bodyPr wrap="none" anchor="ctr"/>
            <a:lstStyle/>
            <a:p>
              <a:endParaRPr lang="en-US"/>
            </a:p>
          </p:txBody>
        </p:sp>
        <p:sp>
          <p:nvSpPr>
            <p:cNvPr id="1792028" name="Line 48"/>
            <p:cNvSpPr>
              <a:spLocks noChangeShapeType="1"/>
            </p:cNvSpPr>
            <p:nvPr/>
          </p:nvSpPr>
          <p:spPr bwMode="auto">
            <a:xfrm>
              <a:off x="1062" y="2953"/>
              <a:ext cx="66" cy="0"/>
            </a:xfrm>
            <a:prstGeom prst="line">
              <a:avLst/>
            </a:prstGeom>
            <a:noFill/>
            <a:ln w="19050">
              <a:solidFill>
                <a:srgbClr val="4D4D4D"/>
              </a:solidFill>
              <a:round/>
              <a:headEnd/>
              <a:tailEnd/>
            </a:ln>
          </p:spPr>
          <p:txBody>
            <a:bodyPr wrap="none" anchor="ctr"/>
            <a:lstStyle/>
            <a:p>
              <a:endParaRPr lang="en-US"/>
            </a:p>
          </p:txBody>
        </p:sp>
        <p:sp>
          <p:nvSpPr>
            <p:cNvPr id="1792029" name="Line 49"/>
            <p:cNvSpPr>
              <a:spLocks noChangeShapeType="1"/>
            </p:cNvSpPr>
            <p:nvPr/>
          </p:nvSpPr>
          <p:spPr bwMode="auto">
            <a:xfrm>
              <a:off x="1062" y="3127"/>
              <a:ext cx="66" cy="0"/>
            </a:xfrm>
            <a:prstGeom prst="line">
              <a:avLst/>
            </a:prstGeom>
            <a:noFill/>
            <a:ln w="19050">
              <a:solidFill>
                <a:srgbClr val="4D4D4D"/>
              </a:solidFill>
              <a:round/>
              <a:headEnd/>
              <a:tailEnd/>
            </a:ln>
          </p:spPr>
          <p:txBody>
            <a:bodyPr wrap="none" anchor="ctr"/>
            <a:lstStyle/>
            <a:p>
              <a:endParaRPr lang="en-US"/>
            </a:p>
          </p:txBody>
        </p:sp>
        <p:sp>
          <p:nvSpPr>
            <p:cNvPr id="1792030" name="Line 50"/>
            <p:cNvSpPr>
              <a:spLocks noChangeShapeType="1"/>
            </p:cNvSpPr>
            <p:nvPr/>
          </p:nvSpPr>
          <p:spPr bwMode="auto">
            <a:xfrm>
              <a:off x="1062" y="3300"/>
              <a:ext cx="66" cy="0"/>
            </a:xfrm>
            <a:prstGeom prst="line">
              <a:avLst/>
            </a:prstGeom>
            <a:noFill/>
            <a:ln w="19050">
              <a:solidFill>
                <a:srgbClr val="4D4D4D"/>
              </a:solidFill>
              <a:round/>
              <a:headEnd/>
              <a:tailEnd/>
            </a:ln>
          </p:spPr>
          <p:txBody>
            <a:bodyPr wrap="none" anchor="ctr"/>
            <a:lstStyle/>
            <a:p>
              <a:endParaRPr lang="en-US"/>
            </a:p>
          </p:txBody>
        </p:sp>
        <p:sp>
          <p:nvSpPr>
            <p:cNvPr id="1792031" name="Line 51"/>
            <p:cNvSpPr>
              <a:spLocks noChangeShapeType="1"/>
            </p:cNvSpPr>
            <p:nvPr/>
          </p:nvSpPr>
          <p:spPr bwMode="auto">
            <a:xfrm>
              <a:off x="1062" y="3474"/>
              <a:ext cx="66" cy="0"/>
            </a:xfrm>
            <a:prstGeom prst="line">
              <a:avLst/>
            </a:prstGeom>
            <a:noFill/>
            <a:ln w="19050">
              <a:solidFill>
                <a:srgbClr val="4D4D4D"/>
              </a:solidFill>
              <a:round/>
              <a:headEnd/>
              <a:tailEnd/>
            </a:ln>
          </p:spPr>
          <p:txBody>
            <a:bodyPr wrap="none" anchor="ctr"/>
            <a:lstStyle/>
            <a:p>
              <a:endParaRPr lang="en-US"/>
            </a:p>
          </p:txBody>
        </p:sp>
        <p:sp>
          <p:nvSpPr>
            <p:cNvPr id="1792032" name="Line 52"/>
            <p:cNvSpPr>
              <a:spLocks noChangeShapeType="1"/>
            </p:cNvSpPr>
            <p:nvPr/>
          </p:nvSpPr>
          <p:spPr bwMode="auto">
            <a:xfrm>
              <a:off x="1062" y="1913"/>
              <a:ext cx="66" cy="0"/>
            </a:xfrm>
            <a:prstGeom prst="line">
              <a:avLst/>
            </a:prstGeom>
            <a:noFill/>
            <a:ln w="19050">
              <a:solidFill>
                <a:srgbClr val="4D4D4D"/>
              </a:solidFill>
              <a:round/>
              <a:headEnd/>
              <a:tailEnd/>
            </a:ln>
          </p:spPr>
          <p:txBody>
            <a:bodyPr wrap="none" anchor="ctr"/>
            <a:lstStyle/>
            <a:p>
              <a:endParaRPr lang="en-US"/>
            </a:p>
          </p:txBody>
        </p:sp>
        <p:sp>
          <p:nvSpPr>
            <p:cNvPr id="1792033" name="Line 53"/>
            <p:cNvSpPr>
              <a:spLocks noChangeShapeType="1"/>
            </p:cNvSpPr>
            <p:nvPr/>
          </p:nvSpPr>
          <p:spPr bwMode="auto">
            <a:xfrm>
              <a:off x="1062" y="2086"/>
              <a:ext cx="66" cy="0"/>
            </a:xfrm>
            <a:prstGeom prst="line">
              <a:avLst/>
            </a:prstGeom>
            <a:noFill/>
            <a:ln w="19050">
              <a:solidFill>
                <a:srgbClr val="4D4D4D"/>
              </a:solidFill>
              <a:round/>
              <a:headEnd/>
              <a:tailEnd/>
            </a:ln>
          </p:spPr>
          <p:txBody>
            <a:bodyPr wrap="none" anchor="ctr"/>
            <a:lstStyle/>
            <a:p>
              <a:endParaRPr lang="en-US"/>
            </a:p>
          </p:txBody>
        </p:sp>
        <p:sp>
          <p:nvSpPr>
            <p:cNvPr id="1792034" name="Line 54"/>
            <p:cNvSpPr>
              <a:spLocks noChangeShapeType="1"/>
            </p:cNvSpPr>
            <p:nvPr/>
          </p:nvSpPr>
          <p:spPr bwMode="auto">
            <a:xfrm>
              <a:off x="1062" y="2260"/>
              <a:ext cx="66" cy="0"/>
            </a:xfrm>
            <a:prstGeom prst="line">
              <a:avLst/>
            </a:prstGeom>
            <a:noFill/>
            <a:ln w="19050">
              <a:solidFill>
                <a:srgbClr val="4D4D4D"/>
              </a:solidFill>
              <a:round/>
              <a:headEnd/>
              <a:tailEnd/>
            </a:ln>
          </p:spPr>
          <p:txBody>
            <a:bodyPr wrap="none" anchor="ctr"/>
            <a:lstStyle/>
            <a:p>
              <a:endParaRPr lang="en-US"/>
            </a:p>
          </p:txBody>
        </p:sp>
      </p:grpSp>
      <p:sp>
        <p:nvSpPr>
          <p:cNvPr id="87" name="Rectangle 14"/>
          <p:cNvSpPr>
            <a:spLocks noChangeArrowheads="1"/>
          </p:cNvSpPr>
          <p:nvPr/>
        </p:nvSpPr>
        <p:spPr bwMode="auto">
          <a:xfrm>
            <a:off x="2454275" y="2419350"/>
            <a:ext cx="842963" cy="292100"/>
          </a:xfrm>
          <a:prstGeom prst="rect">
            <a:avLst/>
          </a:prstGeom>
          <a:noFill/>
          <a:ln w="9525">
            <a:noFill/>
            <a:miter lim="800000"/>
            <a:headEnd/>
            <a:tailEnd/>
          </a:ln>
        </p:spPr>
        <p:txBody>
          <a:bodyPr wrap="none" lIns="76807" tIns="38403" rIns="76807" bIns="38403">
            <a:spAutoFit/>
          </a:bodyPr>
          <a:lstStyle/>
          <a:p>
            <a:r>
              <a:rPr lang="en-US" sz="1400" b="1">
                <a:solidFill>
                  <a:srgbClr val="FF0000"/>
                </a:solidFill>
              </a:rPr>
              <a:t>No DPM</a:t>
            </a:r>
          </a:p>
        </p:txBody>
      </p:sp>
      <p:grpSp>
        <p:nvGrpSpPr>
          <p:cNvPr id="4" name="Group 139"/>
          <p:cNvGrpSpPr>
            <a:grpSpLocks/>
          </p:cNvGrpSpPr>
          <p:nvPr/>
        </p:nvGrpSpPr>
        <p:grpSpPr bwMode="auto">
          <a:xfrm>
            <a:off x="2306638" y="2482850"/>
            <a:ext cx="4602162" cy="935038"/>
            <a:chOff x="1152" y="1660"/>
            <a:chExt cx="3864" cy="589"/>
          </a:xfrm>
        </p:grpSpPr>
        <p:sp>
          <p:nvSpPr>
            <p:cNvPr id="1792014" name="Freeform 28"/>
            <p:cNvSpPr>
              <a:spLocks/>
            </p:cNvSpPr>
            <p:nvPr/>
          </p:nvSpPr>
          <p:spPr bwMode="auto">
            <a:xfrm>
              <a:off x="1182" y="1704"/>
              <a:ext cx="3786" cy="354"/>
            </a:xfrm>
            <a:custGeom>
              <a:avLst/>
              <a:gdLst>
                <a:gd name="T0" fmla="*/ 0 w 3786"/>
                <a:gd name="T1" fmla="*/ 354 h 354"/>
                <a:gd name="T2" fmla="*/ 438 w 3786"/>
                <a:gd name="T3" fmla="*/ 258 h 354"/>
                <a:gd name="T4" fmla="*/ 1140 w 3786"/>
                <a:gd name="T5" fmla="*/ 36 h 354"/>
                <a:gd name="T6" fmla="*/ 2100 w 3786"/>
                <a:gd name="T7" fmla="*/ 0 h 354"/>
                <a:gd name="T8" fmla="*/ 3144 w 3786"/>
                <a:gd name="T9" fmla="*/ 0 h 354"/>
                <a:gd name="T10" fmla="*/ 3300 w 3786"/>
                <a:gd name="T11" fmla="*/ 78 h 354"/>
                <a:gd name="T12" fmla="*/ 3456 w 3786"/>
                <a:gd name="T13" fmla="*/ 120 h 354"/>
                <a:gd name="T14" fmla="*/ 3642 w 3786"/>
                <a:gd name="T15" fmla="*/ 210 h 354"/>
                <a:gd name="T16" fmla="*/ 3786 w 3786"/>
                <a:gd name="T17" fmla="*/ 348 h 3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86"/>
                <a:gd name="T28" fmla="*/ 0 h 354"/>
                <a:gd name="T29" fmla="*/ 3786 w 3786"/>
                <a:gd name="T30" fmla="*/ 354 h 3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86" h="354">
                  <a:moveTo>
                    <a:pt x="0" y="354"/>
                  </a:moveTo>
                  <a:lnTo>
                    <a:pt x="438" y="258"/>
                  </a:lnTo>
                  <a:lnTo>
                    <a:pt x="1140" y="36"/>
                  </a:lnTo>
                  <a:lnTo>
                    <a:pt x="2100" y="0"/>
                  </a:lnTo>
                  <a:lnTo>
                    <a:pt x="3144" y="0"/>
                  </a:lnTo>
                  <a:lnTo>
                    <a:pt x="3300" y="78"/>
                  </a:lnTo>
                  <a:lnTo>
                    <a:pt x="3456" y="120"/>
                  </a:lnTo>
                  <a:lnTo>
                    <a:pt x="3642" y="210"/>
                  </a:lnTo>
                  <a:lnTo>
                    <a:pt x="3786" y="348"/>
                  </a:lnTo>
                </a:path>
              </a:pathLst>
            </a:custGeom>
            <a:noFill/>
            <a:ln w="38100">
              <a:solidFill>
                <a:srgbClr val="FF0000"/>
              </a:solidFill>
              <a:round/>
              <a:headEnd/>
              <a:tailEnd/>
            </a:ln>
          </p:spPr>
          <p:txBody>
            <a:bodyPr wrap="none" anchor="ctr"/>
            <a:lstStyle/>
            <a:p>
              <a:endParaRPr lang="en-US"/>
            </a:p>
          </p:txBody>
        </p:sp>
        <p:sp>
          <p:nvSpPr>
            <p:cNvPr id="1792015" name="Rectangle 130"/>
            <p:cNvSpPr>
              <a:spLocks noChangeArrowheads="1"/>
            </p:cNvSpPr>
            <p:nvPr/>
          </p:nvSpPr>
          <p:spPr bwMode="auto">
            <a:xfrm>
              <a:off x="1152" y="2016"/>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16" name="Rectangle 131"/>
            <p:cNvSpPr>
              <a:spLocks noChangeArrowheads="1"/>
            </p:cNvSpPr>
            <p:nvPr/>
          </p:nvSpPr>
          <p:spPr bwMode="auto">
            <a:xfrm>
              <a:off x="1592" y="1916"/>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17" name="Rectangle 132"/>
            <p:cNvSpPr>
              <a:spLocks noChangeArrowheads="1"/>
            </p:cNvSpPr>
            <p:nvPr/>
          </p:nvSpPr>
          <p:spPr bwMode="auto">
            <a:xfrm>
              <a:off x="2272" y="1702"/>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18" name="Rectangle 133"/>
            <p:cNvSpPr>
              <a:spLocks noChangeArrowheads="1"/>
            </p:cNvSpPr>
            <p:nvPr/>
          </p:nvSpPr>
          <p:spPr bwMode="auto">
            <a:xfrm>
              <a:off x="3232" y="1660"/>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19" name="Rectangle 134"/>
            <p:cNvSpPr>
              <a:spLocks noChangeArrowheads="1"/>
            </p:cNvSpPr>
            <p:nvPr/>
          </p:nvSpPr>
          <p:spPr bwMode="auto">
            <a:xfrm>
              <a:off x="4288" y="1660"/>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20" name="Rectangle 135"/>
            <p:cNvSpPr>
              <a:spLocks noChangeArrowheads="1"/>
            </p:cNvSpPr>
            <p:nvPr/>
          </p:nvSpPr>
          <p:spPr bwMode="auto">
            <a:xfrm>
              <a:off x="4936" y="2000"/>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21" name="Rectangle 136"/>
            <p:cNvSpPr>
              <a:spLocks noChangeArrowheads="1"/>
            </p:cNvSpPr>
            <p:nvPr/>
          </p:nvSpPr>
          <p:spPr bwMode="auto">
            <a:xfrm>
              <a:off x="4776" y="1870"/>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22" name="Rectangle 137"/>
            <p:cNvSpPr>
              <a:spLocks noChangeArrowheads="1"/>
            </p:cNvSpPr>
            <p:nvPr/>
          </p:nvSpPr>
          <p:spPr bwMode="auto">
            <a:xfrm>
              <a:off x="4584" y="1780"/>
              <a:ext cx="80" cy="233"/>
            </a:xfrm>
            <a:prstGeom prst="rect">
              <a:avLst/>
            </a:prstGeom>
            <a:solidFill>
              <a:srgbClr val="FF0000"/>
            </a:solidFill>
            <a:ln w="9525" algn="ctr">
              <a:noFill/>
              <a:miter lim="800000"/>
              <a:headEnd/>
              <a:tailEnd/>
            </a:ln>
          </p:spPr>
          <p:txBody>
            <a:bodyPr anchor="ctr">
              <a:spAutoFit/>
            </a:bodyPr>
            <a:lstStyle/>
            <a:p>
              <a:endParaRPr lang="en-US"/>
            </a:p>
          </p:txBody>
        </p:sp>
        <p:sp>
          <p:nvSpPr>
            <p:cNvPr id="1792023" name="Rectangle 138"/>
            <p:cNvSpPr>
              <a:spLocks noChangeArrowheads="1"/>
            </p:cNvSpPr>
            <p:nvPr/>
          </p:nvSpPr>
          <p:spPr bwMode="auto">
            <a:xfrm>
              <a:off x="4440" y="1734"/>
              <a:ext cx="80" cy="233"/>
            </a:xfrm>
            <a:prstGeom prst="rect">
              <a:avLst/>
            </a:prstGeom>
            <a:solidFill>
              <a:srgbClr val="FF0000"/>
            </a:solidFill>
            <a:ln w="9525" algn="ctr">
              <a:noFill/>
              <a:miter lim="800000"/>
              <a:headEnd/>
              <a:tailEnd/>
            </a:ln>
          </p:spPr>
          <p:txBody>
            <a:bodyPr anchor="ctr">
              <a:spAutoFit/>
            </a:bodyPr>
            <a:lstStyle/>
            <a:p>
              <a:endParaRPr lang="en-US"/>
            </a:p>
          </p:txBody>
        </p:sp>
      </p:grpSp>
      <p:sp>
        <p:nvSpPr>
          <p:cNvPr id="99" name="Rectangle 15"/>
          <p:cNvSpPr>
            <a:spLocks noChangeArrowheads="1"/>
          </p:cNvSpPr>
          <p:nvPr/>
        </p:nvSpPr>
        <p:spPr bwMode="auto">
          <a:xfrm>
            <a:off x="2454275" y="4502150"/>
            <a:ext cx="990600" cy="292100"/>
          </a:xfrm>
          <a:prstGeom prst="rect">
            <a:avLst/>
          </a:prstGeom>
          <a:noFill/>
          <a:ln w="9525">
            <a:noFill/>
            <a:miter lim="800000"/>
            <a:headEnd/>
            <a:tailEnd/>
          </a:ln>
        </p:spPr>
        <p:txBody>
          <a:bodyPr wrap="none" lIns="76807" tIns="38403" rIns="76807" bIns="38403">
            <a:spAutoFit/>
          </a:bodyPr>
          <a:lstStyle/>
          <a:p>
            <a:r>
              <a:rPr lang="en-US" sz="1400" b="1">
                <a:solidFill>
                  <a:schemeClr val="tx2"/>
                </a:solidFill>
              </a:rPr>
              <a:t>With DPM</a:t>
            </a:r>
          </a:p>
        </p:txBody>
      </p:sp>
      <p:sp>
        <p:nvSpPr>
          <p:cNvPr id="100" name="Freeform 23"/>
          <p:cNvSpPr>
            <a:spLocks/>
          </p:cNvSpPr>
          <p:nvPr/>
        </p:nvSpPr>
        <p:spPr bwMode="auto">
          <a:xfrm>
            <a:off x="2346325" y="2543175"/>
            <a:ext cx="4527550" cy="1900238"/>
          </a:xfrm>
          <a:custGeom>
            <a:avLst/>
            <a:gdLst>
              <a:gd name="T0" fmla="*/ 2147483647 w 3033"/>
              <a:gd name="T1" fmla="*/ 2147483647 h 955"/>
              <a:gd name="T2" fmla="*/ 2147483647 w 3033"/>
              <a:gd name="T3" fmla="*/ 2147483647 h 955"/>
              <a:gd name="T4" fmla="*/ 2147483647 w 3033"/>
              <a:gd name="T5" fmla="*/ 2147483647 h 955"/>
              <a:gd name="T6" fmla="*/ 2147483647 w 3033"/>
              <a:gd name="T7" fmla="*/ 2147483647 h 955"/>
              <a:gd name="T8" fmla="*/ 2147483647 w 3033"/>
              <a:gd name="T9" fmla="*/ 2147483647 h 955"/>
              <a:gd name="T10" fmla="*/ 2147483647 w 3033"/>
              <a:gd name="T11" fmla="*/ 2147483647 h 955"/>
              <a:gd name="T12" fmla="*/ 2147483647 w 3033"/>
              <a:gd name="T13" fmla="*/ 2147483647 h 955"/>
              <a:gd name="T14" fmla="*/ 2147483647 w 3033"/>
              <a:gd name="T15" fmla="*/ 2147483647 h 955"/>
              <a:gd name="T16" fmla="*/ 2147483647 w 3033"/>
              <a:gd name="T17" fmla="*/ 2147483647 h 955"/>
              <a:gd name="T18" fmla="*/ 2147483647 w 3033"/>
              <a:gd name="T19" fmla="*/ 2147483647 h 955"/>
              <a:gd name="T20" fmla="*/ 2147483647 w 3033"/>
              <a:gd name="T21" fmla="*/ 2147483647 h 955"/>
              <a:gd name="T22" fmla="*/ 2147483647 w 3033"/>
              <a:gd name="T23" fmla="*/ 2147483647 h 955"/>
              <a:gd name="T24" fmla="*/ 2147483647 w 3033"/>
              <a:gd name="T25" fmla="*/ 2147483647 h 955"/>
              <a:gd name="T26" fmla="*/ 2147483647 w 3033"/>
              <a:gd name="T27" fmla="*/ 2147483647 h 955"/>
              <a:gd name="T28" fmla="*/ 2147483647 w 3033"/>
              <a:gd name="T29" fmla="*/ 2147483647 h 955"/>
              <a:gd name="T30" fmla="*/ 2147483647 w 3033"/>
              <a:gd name="T31" fmla="*/ 2147483647 h 955"/>
              <a:gd name="T32" fmla="*/ 2147483647 w 3033"/>
              <a:gd name="T33" fmla="*/ 2147483647 h 955"/>
              <a:gd name="T34" fmla="*/ 2147483647 w 3033"/>
              <a:gd name="T35" fmla="*/ 2147483647 h 955"/>
              <a:gd name="T36" fmla="*/ 2147483647 w 3033"/>
              <a:gd name="T37" fmla="*/ 2147483647 h 955"/>
              <a:gd name="T38" fmla="*/ 2147483647 w 3033"/>
              <a:gd name="T39" fmla="*/ 2147483647 h 955"/>
              <a:gd name="T40" fmla="*/ 2147483647 w 3033"/>
              <a:gd name="T41" fmla="*/ 2147483647 h 955"/>
              <a:gd name="T42" fmla="*/ 2147483647 w 3033"/>
              <a:gd name="T43" fmla="*/ 2147483647 h 955"/>
              <a:gd name="T44" fmla="*/ 2147483647 w 3033"/>
              <a:gd name="T45" fmla="*/ 2147483647 h 955"/>
              <a:gd name="T46" fmla="*/ 2147483647 w 3033"/>
              <a:gd name="T47" fmla="*/ 2147483647 h 955"/>
              <a:gd name="T48" fmla="*/ 2147483647 w 3033"/>
              <a:gd name="T49" fmla="*/ 2147483647 h 955"/>
              <a:gd name="T50" fmla="*/ 2147483647 w 3033"/>
              <a:gd name="T51" fmla="*/ 2147483647 h 955"/>
              <a:gd name="T52" fmla="*/ 2147483647 w 3033"/>
              <a:gd name="T53" fmla="*/ 2147483647 h 955"/>
              <a:gd name="T54" fmla="*/ 2147483647 w 3033"/>
              <a:gd name="T55" fmla="*/ 2147483647 h 955"/>
              <a:gd name="T56" fmla="*/ 2147483647 w 3033"/>
              <a:gd name="T57" fmla="*/ 2147483647 h 955"/>
              <a:gd name="T58" fmla="*/ 2147483647 w 3033"/>
              <a:gd name="T59" fmla="*/ 2147483647 h 955"/>
              <a:gd name="T60" fmla="*/ 2147483647 w 3033"/>
              <a:gd name="T61" fmla="*/ 2147483647 h 955"/>
              <a:gd name="T62" fmla="*/ 2147483647 w 3033"/>
              <a:gd name="T63" fmla="*/ 2147483647 h 955"/>
              <a:gd name="T64" fmla="*/ 2147483647 w 3033"/>
              <a:gd name="T65" fmla="*/ 2147483647 h 955"/>
              <a:gd name="T66" fmla="*/ 2147483647 w 3033"/>
              <a:gd name="T67" fmla="*/ 2147483647 h 955"/>
              <a:gd name="T68" fmla="*/ 2147483647 w 3033"/>
              <a:gd name="T69" fmla="*/ 2147483647 h 955"/>
              <a:gd name="T70" fmla="*/ 2147483647 w 3033"/>
              <a:gd name="T71" fmla="*/ 2147483647 h 955"/>
              <a:gd name="T72" fmla="*/ 2147483647 w 3033"/>
              <a:gd name="T73" fmla="*/ 2147483647 h 955"/>
              <a:gd name="T74" fmla="*/ 2147483647 w 3033"/>
              <a:gd name="T75" fmla="*/ 2147483647 h 955"/>
              <a:gd name="T76" fmla="*/ 2147483647 w 3033"/>
              <a:gd name="T77" fmla="*/ 2147483647 h 955"/>
              <a:gd name="T78" fmla="*/ 2147483647 w 3033"/>
              <a:gd name="T79" fmla="*/ 2147483647 h 955"/>
              <a:gd name="T80" fmla="*/ 2147483647 w 3033"/>
              <a:gd name="T81" fmla="*/ 2147483647 h 955"/>
              <a:gd name="T82" fmla="*/ 2147483647 w 3033"/>
              <a:gd name="T83" fmla="*/ 2147483647 h 955"/>
              <a:gd name="T84" fmla="*/ 2147483647 w 3033"/>
              <a:gd name="T85" fmla="*/ 2147483647 h 9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33"/>
              <a:gd name="T130" fmla="*/ 0 h 955"/>
              <a:gd name="T131" fmla="*/ 3033 w 3033"/>
              <a:gd name="T132" fmla="*/ 955 h 9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33" h="955">
                <a:moveTo>
                  <a:pt x="0" y="937"/>
                </a:moveTo>
                <a:cubicBezTo>
                  <a:pt x="16" y="939"/>
                  <a:pt x="28" y="939"/>
                  <a:pt x="28" y="939"/>
                </a:cubicBezTo>
                <a:cubicBezTo>
                  <a:pt x="51" y="948"/>
                  <a:pt x="51" y="948"/>
                  <a:pt x="51" y="948"/>
                </a:cubicBezTo>
                <a:cubicBezTo>
                  <a:pt x="51" y="948"/>
                  <a:pt x="65" y="932"/>
                  <a:pt x="72" y="932"/>
                </a:cubicBezTo>
                <a:cubicBezTo>
                  <a:pt x="79" y="932"/>
                  <a:pt x="93" y="948"/>
                  <a:pt x="106" y="939"/>
                </a:cubicBezTo>
                <a:cubicBezTo>
                  <a:pt x="120" y="930"/>
                  <a:pt x="125" y="934"/>
                  <a:pt x="134" y="937"/>
                </a:cubicBezTo>
                <a:cubicBezTo>
                  <a:pt x="143" y="939"/>
                  <a:pt x="157" y="937"/>
                  <a:pt x="164" y="939"/>
                </a:cubicBezTo>
                <a:cubicBezTo>
                  <a:pt x="171" y="941"/>
                  <a:pt x="224" y="955"/>
                  <a:pt x="231" y="937"/>
                </a:cubicBezTo>
                <a:cubicBezTo>
                  <a:pt x="238" y="918"/>
                  <a:pt x="241" y="874"/>
                  <a:pt x="280" y="909"/>
                </a:cubicBezTo>
                <a:cubicBezTo>
                  <a:pt x="319" y="943"/>
                  <a:pt x="333" y="923"/>
                  <a:pt x="333" y="923"/>
                </a:cubicBezTo>
                <a:cubicBezTo>
                  <a:pt x="361" y="904"/>
                  <a:pt x="361" y="904"/>
                  <a:pt x="361" y="904"/>
                </a:cubicBezTo>
                <a:cubicBezTo>
                  <a:pt x="377" y="691"/>
                  <a:pt x="377" y="691"/>
                  <a:pt x="377" y="691"/>
                </a:cubicBezTo>
                <a:cubicBezTo>
                  <a:pt x="409" y="682"/>
                  <a:pt x="409" y="682"/>
                  <a:pt x="409" y="682"/>
                </a:cubicBezTo>
                <a:cubicBezTo>
                  <a:pt x="409" y="682"/>
                  <a:pt x="437" y="657"/>
                  <a:pt x="442" y="673"/>
                </a:cubicBezTo>
                <a:cubicBezTo>
                  <a:pt x="446" y="689"/>
                  <a:pt x="453" y="712"/>
                  <a:pt x="453" y="712"/>
                </a:cubicBezTo>
                <a:cubicBezTo>
                  <a:pt x="481" y="675"/>
                  <a:pt x="481" y="675"/>
                  <a:pt x="481" y="675"/>
                </a:cubicBezTo>
                <a:cubicBezTo>
                  <a:pt x="481" y="675"/>
                  <a:pt x="513" y="682"/>
                  <a:pt x="532" y="684"/>
                </a:cubicBezTo>
                <a:cubicBezTo>
                  <a:pt x="550" y="687"/>
                  <a:pt x="555" y="682"/>
                  <a:pt x="574" y="671"/>
                </a:cubicBezTo>
                <a:cubicBezTo>
                  <a:pt x="592" y="659"/>
                  <a:pt x="601" y="650"/>
                  <a:pt x="620" y="652"/>
                </a:cubicBezTo>
                <a:cubicBezTo>
                  <a:pt x="638" y="654"/>
                  <a:pt x="650" y="643"/>
                  <a:pt x="650" y="643"/>
                </a:cubicBezTo>
                <a:cubicBezTo>
                  <a:pt x="671" y="650"/>
                  <a:pt x="671" y="650"/>
                  <a:pt x="671" y="650"/>
                </a:cubicBezTo>
                <a:cubicBezTo>
                  <a:pt x="701" y="645"/>
                  <a:pt x="701" y="645"/>
                  <a:pt x="701" y="645"/>
                </a:cubicBezTo>
                <a:cubicBezTo>
                  <a:pt x="731" y="624"/>
                  <a:pt x="731" y="624"/>
                  <a:pt x="731" y="624"/>
                </a:cubicBezTo>
                <a:cubicBezTo>
                  <a:pt x="763" y="622"/>
                  <a:pt x="763" y="622"/>
                  <a:pt x="763" y="622"/>
                </a:cubicBezTo>
                <a:cubicBezTo>
                  <a:pt x="763" y="622"/>
                  <a:pt x="784" y="608"/>
                  <a:pt x="795" y="615"/>
                </a:cubicBezTo>
                <a:cubicBezTo>
                  <a:pt x="807" y="622"/>
                  <a:pt x="846" y="606"/>
                  <a:pt x="858" y="608"/>
                </a:cubicBezTo>
                <a:cubicBezTo>
                  <a:pt x="869" y="611"/>
                  <a:pt x="902" y="613"/>
                  <a:pt x="902" y="613"/>
                </a:cubicBezTo>
                <a:cubicBezTo>
                  <a:pt x="902" y="613"/>
                  <a:pt x="964" y="606"/>
                  <a:pt x="971" y="606"/>
                </a:cubicBezTo>
                <a:cubicBezTo>
                  <a:pt x="978" y="606"/>
                  <a:pt x="1045" y="608"/>
                  <a:pt x="1057" y="608"/>
                </a:cubicBezTo>
                <a:cubicBezTo>
                  <a:pt x="1068" y="608"/>
                  <a:pt x="1078" y="597"/>
                  <a:pt x="1098" y="604"/>
                </a:cubicBezTo>
                <a:cubicBezTo>
                  <a:pt x="1098" y="604"/>
                  <a:pt x="1110" y="599"/>
                  <a:pt x="1122" y="599"/>
                </a:cubicBezTo>
                <a:cubicBezTo>
                  <a:pt x="1133" y="599"/>
                  <a:pt x="1191" y="599"/>
                  <a:pt x="1191" y="599"/>
                </a:cubicBezTo>
                <a:cubicBezTo>
                  <a:pt x="1191" y="599"/>
                  <a:pt x="1198" y="402"/>
                  <a:pt x="1219" y="358"/>
                </a:cubicBezTo>
                <a:cubicBezTo>
                  <a:pt x="1219" y="358"/>
                  <a:pt x="1242" y="349"/>
                  <a:pt x="1265" y="352"/>
                </a:cubicBezTo>
                <a:cubicBezTo>
                  <a:pt x="1265" y="352"/>
                  <a:pt x="1281" y="338"/>
                  <a:pt x="1297" y="345"/>
                </a:cubicBezTo>
                <a:cubicBezTo>
                  <a:pt x="1313" y="352"/>
                  <a:pt x="1323" y="345"/>
                  <a:pt x="1330" y="345"/>
                </a:cubicBezTo>
                <a:cubicBezTo>
                  <a:pt x="1337" y="345"/>
                  <a:pt x="1360" y="326"/>
                  <a:pt x="1360" y="326"/>
                </a:cubicBezTo>
                <a:cubicBezTo>
                  <a:pt x="1360" y="326"/>
                  <a:pt x="1390" y="326"/>
                  <a:pt x="1401" y="326"/>
                </a:cubicBezTo>
                <a:cubicBezTo>
                  <a:pt x="1413" y="326"/>
                  <a:pt x="1450" y="308"/>
                  <a:pt x="1459" y="308"/>
                </a:cubicBezTo>
                <a:cubicBezTo>
                  <a:pt x="1468" y="308"/>
                  <a:pt x="1498" y="310"/>
                  <a:pt x="1508" y="310"/>
                </a:cubicBezTo>
                <a:cubicBezTo>
                  <a:pt x="1517" y="310"/>
                  <a:pt x="1545" y="303"/>
                  <a:pt x="1545" y="303"/>
                </a:cubicBezTo>
                <a:cubicBezTo>
                  <a:pt x="1545" y="303"/>
                  <a:pt x="1561" y="282"/>
                  <a:pt x="1568" y="222"/>
                </a:cubicBezTo>
                <a:cubicBezTo>
                  <a:pt x="1575" y="162"/>
                  <a:pt x="1584" y="67"/>
                  <a:pt x="1584" y="67"/>
                </a:cubicBezTo>
                <a:cubicBezTo>
                  <a:pt x="1598" y="67"/>
                  <a:pt x="1598" y="67"/>
                  <a:pt x="1598" y="67"/>
                </a:cubicBezTo>
                <a:cubicBezTo>
                  <a:pt x="1598" y="67"/>
                  <a:pt x="1605" y="51"/>
                  <a:pt x="1614" y="58"/>
                </a:cubicBezTo>
                <a:cubicBezTo>
                  <a:pt x="1623" y="65"/>
                  <a:pt x="1632" y="65"/>
                  <a:pt x="1651" y="58"/>
                </a:cubicBezTo>
                <a:cubicBezTo>
                  <a:pt x="1669" y="51"/>
                  <a:pt x="1679" y="23"/>
                  <a:pt x="1702" y="30"/>
                </a:cubicBezTo>
                <a:cubicBezTo>
                  <a:pt x="1702" y="30"/>
                  <a:pt x="1725" y="16"/>
                  <a:pt x="1737" y="19"/>
                </a:cubicBezTo>
                <a:cubicBezTo>
                  <a:pt x="1748" y="21"/>
                  <a:pt x="1762" y="23"/>
                  <a:pt x="1762" y="23"/>
                </a:cubicBezTo>
                <a:cubicBezTo>
                  <a:pt x="1780" y="5"/>
                  <a:pt x="1780" y="5"/>
                  <a:pt x="1780" y="5"/>
                </a:cubicBezTo>
                <a:cubicBezTo>
                  <a:pt x="1780" y="5"/>
                  <a:pt x="1813" y="14"/>
                  <a:pt x="1848" y="16"/>
                </a:cubicBezTo>
                <a:cubicBezTo>
                  <a:pt x="1882" y="19"/>
                  <a:pt x="1928" y="16"/>
                  <a:pt x="1928" y="16"/>
                </a:cubicBezTo>
                <a:cubicBezTo>
                  <a:pt x="1961" y="19"/>
                  <a:pt x="1961" y="19"/>
                  <a:pt x="1961" y="19"/>
                </a:cubicBezTo>
                <a:cubicBezTo>
                  <a:pt x="1986" y="12"/>
                  <a:pt x="1986" y="12"/>
                  <a:pt x="1986" y="12"/>
                </a:cubicBezTo>
                <a:cubicBezTo>
                  <a:pt x="2005" y="21"/>
                  <a:pt x="2005" y="21"/>
                  <a:pt x="2005" y="21"/>
                </a:cubicBezTo>
                <a:cubicBezTo>
                  <a:pt x="2049" y="14"/>
                  <a:pt x="2049" y="14"/>
                  <a:pt x="2049" y="14"/>
                </a:cubicBezTo>
                <a:cubicBezTo>
                  <a:pt x="2074" y="16"/>
                  <a:pt x="2074" y="16"/>
                  <a:pt x="2074" y="16"/>
                </a:cubicBezTo>
                <a:cubicBezTo>
                  <a:pt x="2093" y="7"/>
                  <a:pt x="2093" y="7"/>
                  <a:pt x="2093" y="7"/>
                </a:cubicBezTo>
                <a:cubicBezTo>
                  <a:pt x="2093" y="7"/>
                  <a:pt x="2104" y="14"/>
                  <a:pt x="2120" y="14"/>
                </a:cubicBezTo>
                <a:cubicBezTo>
                  <a:pt x="2137" y="14"/>
                  <a:pt x="2141" y="9"/>
                  <a:pt x="2174" y="14"/>
                </a:cubicBezTo>
                <a:cubicBezTo>
                  <a:pt x="2206" y="19"/>
                  <a:pt x="2215" y="9"/>
                  <a:pt x="2222" y="12"/>
                </a:cubicBezTo>
                <a:cubicBezTo>
                  <a:pt x="2229" y="14"/>
                  <a:pt x="2254" y="9"/>
                  <a:pt x="2266" y="14"/>
                </a:cubicBezTo>
                <a:cubicBezTo>
                  <a:pt x="2278" y="19"/>
                  <a:pt x="2289" y="0"/>
                  <a:pt x="2301" y="7"/>
                </a:cubicBezTo>
                <a:cubicBezTo>
                  <a:pt x="2312" y="14"/>
                  <a:pt x="2338" y="7"/>
                  <a:pt x="2338" y="7"/>
                </a:cubicBezTo>
                <a:cubicBezTo>
                  <a:pt x="2338" y="7"/>
                  <a:pt x="2340" y="16"/>
                  <a:pt x="2349" y="16"/>
                </a:cubicBezTo>
                <a:cubicBezTo>
                  <a:pt x="2359" y="16"/>
                  <a:pt x="2372" y="16"/>
                  <a:pt x="2382" y="16"/>
                </a:cubicBezTo>
                <a:cubicBezTo>
                  <a:pt x="2391" y="16"/>
                  <a:pt x="2421" y="9"/>
                  <a:pt x="2421" y="9"/>
                </a:cubicBezTo>
                <a:cubicBezTo>
                  <a:pt x="2451" y="14"/>
                  <a:pt x="2451" y="14"/>
                  <a:pt x="2451" y="14"/>
                </a:cubicBezTo>
                <a:cubicBezTo>
                  <a:pt x="2451" y="14"/>
                  <a:pt x="2553" y="9"/>
                  <a:pt x="2562" y="12"/>
                </a:cubicBezTo>
                <a:cubicBezTo>
                  <a:pt x="2571" y="14"/>
                  <a:pt x="2606" y="14"/>
                  <a:pt x="2629" y="208"/>
                </a:cubicBezTo>
                <a:cubicBezTo>
                  <a:pt x="2652" y="234"/>
                  <a:pt x="2652" y="234"/>
                  <a:pt x="2652" y="234"/>
                </a:cubicBezTo>
                <a:cubicBezTo>
                  <a:pt x="2668" y="280"/>
                  <a:pt x="2668" y="280"/>
                  <a:pt x="2668" y="280"/>
                </a:cubicBezTo>
                <a:cubicBezTo>
                  <a:pt x="2668" y="280"/>
                  <a:pt x="2678" y="284"/>
                  <a:pt x="2689" y="284"/>
                </a:cubicBezTo>
                <a:cubicBezTo>
                  <a:pt x="2701" y="284"/>
                  <a:pt x="2719" y="284"/>
                  <a:pt x="2719" y="284"/>
                </a:cubicBezTo>
                <a:cubicBezTo>
                  <a:pt x="2735" y="204"/>
                  <a:pt x="2735" y="204"/>
                  <a:pt x="2735" y="204"/>
                </a:cubicBezTo>
                <a:cubicBezTo>
                  <a:pt x="2747" y="204"/>
                  <a:pt x="2747" y="204"/>
                  <a:pt x="2747" y="204"/>
                </a:cubicBezTo>
                <a:cubicBezTo>
                  <a:pt x="2786" y="275"/>
                  <a:pt x="2786" y="275"/>
                  <a:pt x="2786" y="275"/>
                </a:cubicBezTo>
                <a:cubicBezTo>
                  <a:pt x="2800" y="379"/>
                  <a:pt x="2800" y="379"/>
                  <a:pt x="2800" y="379"/>
                </a:cubicBezTo>
                <a:cubicBezTo>
                  <a:pt x="2809" y="220"/>
                  <a:pt x="2809" y="220"/>
                  <a:pt x="2809" y="220"/>
                </a:cubicBezTo>
                <a:cubicBezTo>
                  <a:pt x="2809" y="220"/>
                  <a:pt x="2823" y="238"/>
                  <a:pt x="2826" y="252"/>
                </a:cubicBezTo>
                <a:cubicBezTo>
                  <a:pt x="2828" y="266"/>
                  <a:pt x="2846" y="654"/>
                  <a:pt x="2858" y="738"/>
                </a:cubicBezTo>
                <a:cubicBezTo>
                  <a:pt x="2888" y="738"/>
                  <a:pt x="2888" y="738"/>
                  <a:pt x="2888" y="738"/>
                </a:cubicBezTo>
                <a:cubicBezTo>
                  <a:pt x="2888" y="738"/>
                  <a:pt x="2916" y="703"/>
                  <a:pt x="2925" y="675"/>
                </a:cubicBezTo>
                <a:cubicBezTo>
                  <a:pt x="2934" y="647"/>
                  <a:pt x="2934" y="659"/>
                  <a:pt x="2934" y="659"/>
                </a:cubicBezTo>
                <a:cubicBezTo>
                  <a:pt x="2934" y="659"/>
                  <a:pt x="2969" y="661"/>
                  <a:pt x="2976" y="680"/>
                </a:cubicBezTo>
                <a:cubicBezTo>
                  <a:pt x="2983" y="698"/>
                  <a:pt x="3001" y="793"/>
                  <a:pt x="3006" y="927"/>
                </a:cubicBezTo>
                <a:cubicBezTo>
                  <a:pt x="3033" y="934"/>
                  <a:pt x="3033" y="934"/>
                  <a:pt x="3033" y="934"/>
                </a:cubicBezTo>
              </a:path>
            </a:pathLst>
          </a:custGeom>
          <a:noFill/>
          <a:ln w="19050">
            <a:solidFill>
              <a:schemeClr val="tx2"/>
            </a:solidFill>
            <a:miter lim="800000"/>
            <a:headEnd/>
            <a:tailEnd/>
          </a:ln>
        </p:spPr>
        <p:txBody>
          <a:bodyPr lIns="76807" tIns="38403" rIns="76807" bIns="38403"/>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1000"/>
                                        <p:tgtEl>
                                          <p:spTgt spid="8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wipe(left)">
                                      <p:cBhvr>
                                        <p:cTn id="15" dur="2000"/>
                                        <p:tgtEl>
                                          <p:spTgt spid="10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1000"/>
                                        <p:tgtEl>
                                          <p:spTgt spid="99"/>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7" grpId="0"/>
      <p:bldP spid="99" grpId="0"/>
      <p:bldP spid="10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4"/>
          <p:cNvSpPr>
            <a:spLocks noGrp="1" noChangeArrowheads="1"/>
          </p:cNvSpPr>
          <p:nvPr>
            <p:ph type="title" idx="4294967295"/>
          </p:nvPr>
        </p:nvSpPr>
        <p:spPr>
          <a:xfrm>
            <a:off x="498475" y="593725"/>
            <a:ext cx="8191500" cy="350838"/>
          </a:xfrm>
        </p:spPr>
        <p:txBody>
          <a:bodyPr/>
          <a:lstStyle/>
          <a:p>
            <a:pPr eaLnBrk="1" hangingPunct="1"/>
            <a:r>
              <a:rPr lang="en-US" sz="2000" smtClean="0"/>
              <a:t>Application Services Provide Built in Service Level Controls</a:t>
            </a:r>
          </a:p>
        </p:txBody>
      </p:sp>
      <p:sp>
        <p:nvSpPr>
          <p:cNvPr id="40963" name="Freeform 6"/>
          <p:cNvSpPr>
            <a:spLocks/>
          </p:cNvSpPr>
          <p:nvPr/>
        </p:nvSpPr>
        <p:spPr bwMode="auto">
          <a:xfrm>
            <a:off x="5510213" y="1970088"/>
            <a:ext cx="1617662"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Scalability</a:t>
            </a:r>
          </a:p>
        </p:txBody>
      </p:sp>
      <p:sp>
        <p:nvSpPr>
          <p:cNvPr id="37" name="Freeform 22"/>
          <p:cNvSpPr>
            <a:spLocks/>
          </p:cNvSpPr>
          <p:nvPr/>
        </p:nvSpPr>
        <p:spPr bwMode="auto">
          <a:xfrm>
            <a:off x="5502275" y="1098550"/>
            <a:ext cx="1617663"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lnSpc>
                <a:spcPct val="90000"/>
              </a:lnSpc>
              <a:spcAft>
                <a:spcPts val="300"/>
              </a:spcAft>
              <a:buClr>
                <a:schemeClr val="accent1"/>
              </a:buClr>
              <a:buSzPct val="75000"/>
              <a:buFontTx/>
              <a:buBlip>
                <a:blip r:embed="rId3"/>
              </a:buBlip>
              <a:defRPr/>
            </a:pPr>
            <a:r>
              <a:rPr lang="en-US" sz="1100" kern="0" dirty="0"/>
              <a:t>Dynamic Resource </a:t>
            </a:r>
            <a:br>
              <a:rPr lang="en-US" sz="1100" kern="0" dirty="0"/>
            </a:br>
            <a:r>
              <a:rPr lang="en-US" sz="1100" kern="0" dirty="0"/>
              <a:t>Sizing</a:t>
            </a:r>
          </a:p>
        </p:txBody>
      </p:sp>
      <p:sp>
        <p:nvSpPr>
          <p:cNvPr id="40965" name="Freeform 6"/>
          <p:cNvSpPr>
            <a:spLocks/>
          </p:cNvSpPr>
          <p:nvPr/>
        </p:nvSpPr>
        <p:spPr bwMode="auto">
          <a:xfrm>
            <a:off x="3619500" y="1970088"/>
            <a:ext cx="1619250"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Security</a:t>
            </a:r>
          </a:p>
        </p:txBody>
      </p:sp>
      <p:sp>
        <p:nvSpPr>
          <p:cNvPr id="40" name="Freeform 22"/>
          <p:cNvSpPr>
            <a:spLocks/>
          </p:cNvSpPr>
          <p:nvPr/>
        </p:nvSpPr>
        <p:spPr bwMode="auto">
          <a:xfrm>
            <a:off x="1693863" y="1098550"/>
            <a:ext cx="1617662"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lnSpc>
                <a:spcPct val="90000"/>
              </a:lnSpc>
              <a:spcAft>
                <a:spcPts val="300"/>
              </a:spcAft>
              <a:buClr>
                <a:srgbClr val="E96B12"/>
              </a:buClr>
              <a:buSzPct val="75000"/>
              <a:buFontTx/>
              <a:buBlip>
                <a:blip r:embed="rId3"/>
              </a:buBlip>
              <a:defRPr/>
            </a:pPr>
            <a:r>
              <a:rPr lang="en-US" sz="1100" kern="0" dirty="0">
                <a:solidFill>
                  <a:srgbClr val="000000"/>
                </a:solidFill>
                <a:latin typeface="Arial"/>
                <a:cs typeface="Arial"/>
              </a:rPr>
              <a:t>Clustering</a:t>
            </a:r>
          </a:p>
          <a:p>
            <a:pPr marL="111125" lvl="1" indent="-111125">
              <a:lnSpc>
                <a:spcPct val="90000"/>
              </a:lnSpc>
              <a:spcAft>
                <a:spcPts val="300"/>
              </a:spcAft>
              <a:buClr>
                <a:srgbClr val="E96B12"/>
              </a:buClr>
              <a:buSzPct val="75000"/>
              <a:buFontTx/>
              <a:buBlip>
                <a:blip r:embed="rId3"/>
              </a:buBlip>
              <a:defRPr/>
            </a:pPr>
            <a:r>
              <a:rPr lang="en-US" sz="1100" kern="0" dirty="0">
                <a:solidFill>
                  <a:srgbClr val="000000"/>
                </a:solidFill>
                <a:latin typeface="Arial"/>
                <a:cs typeface="Arial"/>
              </a:rPr>
              <a:t>Data Protection</a:t>
            </a:r>
          </a:p>
        </p:txBody>
      </p:sp>
      <p:sp>
        <p:nvSpPr>
          <p:cNvPr id="40967" name="Freeform 6"/>
          <p:cNvSpPr>
            <a:spLocks/>
          </p:cNvSpPr>
          <p:nvPr/>
        </p:nvSpPr>
        <p:spPr bwMode="auto">
          <a:xfrm>
            <a:off x="1693863" y="1970088"/>
            <a:ext cx="1617662" cy="10509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a:solidFill>
                  <a:schemeClr val="bg1"/>
                </a:solidFill>
              </a:rPr>
              <a:t>Availability</a:t>
            </a:r>
          </a:p>
        </p:txBody>
      </p:sp>
      <p:sp>
        <p:nvSpPr>
          <p:cNvPr id="42" name="Rectangle 53"/>
          <p:cNvSpPr>
            <a:spLocks noChangeArrowheads="1"/>
          </p:cNvSpPr>
          <p:nvPr/>
        </p:nvSpPr>
        <p:spPr bwMode="auto">
          <a:xfrm>
            <a:off x="1693863" y="3035300"/>
            <a:ext cx="1617662" cy="1627188"/>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43" name="Rectangle 54"/>
          <p:cNvSpPr>
            <a:spLocks noChangeArrowheads="1"/>
          </p:cNvSpPr>
          <p:nvPr/>
        </p:nvSpPr>
        <p:spPr bwMode="auto">
          <a:xfrm>
            <a:off x="3603625" y="3035300"/>
            <a:ext cx="1619250" cy="1627188"/>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44" name="Rectangle 55"/>
          <p:cNvSpPr>
            <a:spLocks noChangeArrowheads="1"/>
          </p:cNvSpPr>
          <p:nvPr/>
        </p:nvSpPr>
        <p:spPr bwMode="auto">
          <a:xfrm>
            <a:off x="5502275" y="3035300"/>
            <a:ext cx="1617663" cy="1627188"/>
          </a:xfrm>
          <a:prstGeom prst="rect">
            <a:avLst/>
          </a:prstGeom>
          <a:gradFill rotWithShape="0">
            <a:gsLst>
              <a:gs pos="0">
                <a:schemeClr val="accent1">
                  <a:lumMod val="60000"/>
                  <a:lumOff val="40000"/>
                </a:schemeClr>
              </a:gs>
              <a:gs pos="100000">
                <a:schemeClr val="bg1">
                  <a:alpha val="25000"/>
                </a:schemeClr>
              </a:gs>
            </a:gsLst>
            <a:lin ang="5400000"/>
          </a:gradFill>
          <a:ln w="31750" algn="ctr">
            <a:noFill/>
            <a:round/>
            <a:headEnd/>
            <a:tailEnd/>
          </a:ln>
        </p:spPr>
        <p:txBody>
          <a:bodyPr wrap="none"/>
          <a:lstStyle/>
          <a:p>
            <a:pPr>
              <a:defRPr/>
            </a:pPr>
            <a:endParaRPr lang="en-US"/>
          </a:p>
        </p:txBody>
      </p:sp>
      <p:sp>
        <p:nvSpPr>
          <p:cNvPr id="40971" name="Rectangle 63"/>
          <p:cNvSpPr>
            <a:spLocks noChangeArrowheads="1"/>
          </p:cNvSpPr>
          <p:nvPr/>
        </p:nvSpPr>
        <p:spPr bwMode="auto">
          <a:xfrm>
            <a:off x="1693863" y="4718050"/>
            <a:ext cx="1617662"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sp>
        <p:nvSpPr>
          <p:cNvPr id="40972" name="Rectangle 64"/>
          <p:cNvSpPr>
            <a:spLocks noChangeArrowheads="1"/>
          </p:cNvSpPr>
          <p:nvPr/>
        </p:nvSpPr>
        <p:spPr bwMode="auto">
          <a:xfrm>
            <a:off x="3619500" y="4718050"/>
            <a:ext cx="1619250"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sp>
        <p:nvSpPr>
          <p:cNvPr id="40973" name="Rectangle 65"/>
          <p:cNvSpPr>
            <a:spLocks noChangeArrowheads="1"/>
          </p:cNvSpPr>
          <p:nvPr/>
        </p:nvSpPr>
        <p:spPr bwMode="auto">
          <a:xfrm>
            <a:off x="5502275" y="4718050"/>
            <a:ext cx="1617663" cy="1012825"/>
          </a:xfrm>
          <a:prstGeom prst="rect">
            <a:avLst/>
          </a:prstGeom>
          <a:gradFill rotWithShape="0">
            <a:gsLst>
              <a:gs pos="0">
                <a:schemeClr val="tx1">
                  <a:alpha val="25000"/>
                </a:schemeClr>
              </a:gs>
              <a:gs pos="100000">
                <a:schemeClr val="bg1">
                  <a:alpha val="25000"/>
                </a:schemeClr>
              </a:gs>
            </a:gsLst>
            <a:lin ang="5400000"/>
          </a:gradFill>
          <a:ln w="31750" algn="ctr">
            <a:noFill/>
            <a:round/>
            <a:headEnd/>
            <a:tailEnd/>
          </a:ln>
        </p:spPr>
        <p:txBody>
          <a:bodyPr wrap="none"/>
          <a:lstStyle/>
          <a:p>
            <a:endParaRPr lang="en-US"/>
          </a:p>
        </p:txBody>
      </p:sp>
      <p:cxnSp>
        <p:nvCxnSpPr>
          <p:cNvPr id="40974" name="Straight Connector 58"/>
          <p:cNvCxnSpPr>
            <a:cxnSpLocks noChangeShapeType="1"/>
          </p:cNvCxnSpPr>
          <p:nvPr/>
        </p:nvCxnSpPr>
        <p:spPr bwMode="auto">
          <a:xfrm rot="10800000" flipH="1">
            <a:off x="1041400" y="4683125"/>
            <a:ext cx="7294563" cy="1588"/>
          </a:xfrm>
          <a:prstGeom prst="line">
            <a:avLst/>
          </a:prstGeom>
          <a:noFill/>
          <a:ln w="25400" algn="ctr">
            <a:solidFill>
              <a:srgbClr val="1B3E70"/>
            </a:solidFill>
            <a:round/>
            <a:headEnd/>
            <a:tailEnd/>
          </a:ln>
        </p:spPr>
      </p:cxnSp>
      <p:sp>
        <p:nvSpPr>
          <p:cNvPr id="52" name="Rectangle 42"/>
          <p:cNvSpPr>
            <a:spLocks noChangeArrowheads="1"/>
          </p:cNvSpPr>
          <p:nvPr/>
        </p:nvSpPr>
        <p:spPr bwMode="auto">
          <a:xfrm>
            <a:off x="1689100" y="3043238"/>
            <a:ext cx="1651000" cy="795337"/>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t>VMware Fault Tolerance</a:t>
            </a:r>
          </a:p>
          <a:p>
            <a:pPr marL="166688" indent="-166688">
              <a:lnSpc>
                <a:spcPct val="90000"/>
              </a:lnSpc>
              <a:spcAft>
                <a:spcPts val="300"/>
              </a:spcAft>
              <a:buClr>
                <a:schemeClr val="accent1"/>
              </a:buClr>
              <a:buSzPct val="75000"/>
              <a:buFontTx/>
              <a:buBlip>
                <a:blip r:embed="rId3"/>
              </a:buBlip>
              <a:defRPr/>
            </a:pPr>
            <a:r>
              <a:rPr lang="en-US" sz="1200" dirty="0"/>
              <a:t>VMware Data Recovery</a:t>
            </a:r>
          </a:p>
        </p:txBody>
      </p:sp>
      <p:sp>
        <p:nvSpPr>
          <p:cNvPr id="53" name="Rectangle 42"/>
          <p:cNvSpPr>
            <a:spLocks noChangeArrowheads="1"/>
          </p:cNvSpPr>
          <p:nvPr/>
        </p:nvSpPr>
        <p:spPr bwMode="auto">
          <a:xfrm>
            <a:off x="1689100" y="4702175"/>
            <a:ext cx="1651000" cy="923925"/>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t>HA, </a:t>
            </a:r>
            <a:r>
              <a:rPr lang="en-US" sz="1200" dirty="0" err="1"/>
              <a:t>VMotion</a:t>
            </a:r>
            <a:r>
              <a:rPr lang="en-US" sz="1200" dirty="0"/>
              <a:t>, Storage </a:t>
            </a:r>
            <a:r>
              <a:rPr lang="en-US" sz="1200" dirty="0" err="1"/>
              <a:t>VMotion</a:t>
            </a:r>
            <a:r>
              <a:rPr lang="en-US" sz="1200" dirty="0"/>
              <a:t>, NIC/HBA teaming provide resiliency to downtime</a:t>
            </a:r>
          </a:p>
        </p:txBody>
      </p:sp>
      <p:sp>
        <p:nvSpPr>
          <p:cNvPr id="54" name="Rectangle 42"/>
          <p:cNvSpPr>
            <a:spLocks noChangeArrowheads="1"/>
          </p:cNvSpPr>
          <p:nvPr/>
        </p:nvSpPr>
        <p:spPr bwMode="auto">
          <a:xfrm>
            <a:off x="3608388" y="3043238"/>
            <a:ext cx="1641475" cy="62865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t>VMware </a:t>
            </a:r>
            <a:r>
              <a:rPr lang="en-US" sz="1200" dirty="0" err="1"/>
              <a:t>VMsafe</a:t>
            </a:r>
            <a:endParaRPr lang="en-US" sz="1200" dirty="0"/>
          </a:p>
          <a:p>
            <a:pPr marL="166688" indent="-166688">
              <a:lnSpc>
                <a:spcPct val="90000"/>
              </a:lnSpc>
              <a:spcAft>
                <a:spcPts val="300"/>
              </a:spcAft>
              <a:buClr>
                <a:schemeClr val="accent1"/>
              </a:buClr>
              <a:buSzPct val="75000"/>
              <a:buFontTx/>
              <a:buBlip>
                <a:blip r:embed="rId3"/>
              </a:buBlip>
              <a:defRPr/>
            </a:pPr>
            <a:r>
              <a:rPr lang="en-US" sz="1200" dirty="0"/>
              <a:t>VMware </a:t>
            </a:r>
            <a:r>
              <a:rPr lang="en-US" sz="1200" dirty="0" err="1"/>
              <a:t>vShield</a:t>
            </a:r>
            <a:r>
              <a:rPr lang="en-US" sz="1200" dirty="0"/>
              <a:t> Zones</a:t>
            </a:r>
          </a:p>
        </p:txBody>
      </p:sp>
      <p:sp>
        <p:nvSpPr>
          <p:cNvPr id="55" name="Rectangle 42"/>
          <p:cNvSpPr>
            <a:spLocks noChangeArrowheads="1"/>
          </p:cNvSpPr>
          <p:nvPr/>
        </p:nvSpPr>
        <p:spPr bwMode="auto">
          <a:xfrm>
            <a:off x="3613150" y="4702175"/>
            <a:ext cx="1652588" cy="757238"/>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err="1"/>
              <a:t>ESXi</a:t>
            </a:r>
            <a:r>
              <a:rPr lang="en-US" sz="1200" dirty="0"/>
              <a:t> locked down interfaces, no general purpose OS dependence</a:t>
            </a:r>
          </a:p>
        </p:txBody>
      </p:sp>
      <p:sp>
        <p:nvSpPr>
          <p:cNvPr id="56" name="Rectangle 42"/>
          <p:cNvSpPr>
            <a:spLocks noChangeArrowheads="1"/>
          </p:cNvSpPr>
          <p:nvPr/>
        </p:nvSpPr>
        <p:spPr bwMode="auto">
          <a:xfrm>
            <a:off x="5483225" y="3043238"/>
            <a:ext cx="1636713" cy="1536700"/>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t>Hot add of virtual CPU, memory </a:t>
            </a:r>
          </a:p>
          <a:p>
            <a:pPr marL="166688" indent="-166688">
              <a:lnSpc>
                <a:spcPct val="90000"/>
              </a:lnSpc>
              <a:spcAft>
                <a:spcPts val="300"/>
              </a:spcAft>
              <a:buClr>
                <a:schemeClr val="accent1"/>
              </a:buClr>
              <a:buSzPct val="75000"/>
              <a:buFontTx/>
              <a:buBlip>
                <a:blip r:embed="rId3"/>
              </a:buBlip>
              <a:defRPr/>
            </a:pPr>
            <a:r>
              <a:rPr lang="en-US" sz="1200" dirty="0"/>
              <a:t>Hot plug devices</a:t>
            </a:r>
          </a:p>
          <a:p>
            <a:pPr marL="166688" indent="-166688">
              <a:lnSpc>
                <a:spcPct val="90000"/>
              </a:lnSpc>
              <a:spcAft>
                <a:spcPts val="300"/>
              </a:spcAft>
              <a:buClr>
                <a:schemeClr val="accent1"/>
              </a:buClr>
              <a:buSzPct val="75000"/>
              <a:buFontTx/>
              <a:buBlip>
                <a:blip r:embed="rId3"/>
              </a:buBlip>
              <a:defRPr/>
            </a:pPr>
            <a:r>
              <a:rPr lang="en-US" sz="1200" dirty="0"/>
              <a:t>Hot extend or virtual disks</a:t>
            </a:r>
          </a:p>
          <a:p>
            <a:pPr marL="166688" indent="-166688">
              <a:lnSpc>
                <a:spcPct val="90000"/>
              </a:lnSpc>
              <a:spcAft>
                <a:spcPts val="300"/>
              </a:spcAft>
              <a:buClr>
                <a:schemeClr val="accent1"/>
              </a:buClr>
              <a:buSzPct val="75000"/>
              <a:buFontTx/>
              <a:buBlip>
                <a:blip r:embed="rId3"/>
              </a:buBlip>
              <a:defRPr/>
            </a:pPr>
            <a:r>
              <a:rPr lang="en-US" sz="1200" dirty="0"/>
              <a:t>8-way SMP and 255 GB of virtual machine RAM</a:t>
            </a:r>
          </a:p>
        </p:txBody>
      </p:sp>
      <p:sp>
        <p:nvSpPr>
          <p:cNvPr id="57" name="Rectangle 42"/>
          <p:cNvSpPr>
            <a:spLocks noChangeArrowheads="1"/>
          </p:cNvSpPr>
          <p:nvPr/>
        </p:nvSpPr>
        <p:spPr bwMode="auto">
          <a:xfrm>
            <a:off x="5483225" y="4702175"/>
            <a:ext cx="1636713" cy="923925"/>
          </a:xfrm>
          <a:prstGeom prst="rect">
            <a:avLst/>
          </a:prstGeom>
          <a:noFill/>
          <a:ln w="9525" algn="ctr">
            <a:noFill/>
            <a:miter lim="800000"/>
            <a:headEnd/>
            <a:tailEnd/>
          </a:ln>
          <a:effectLst>
            <a:prstShdw prst="shdw17" dist="17961" dir="2700000">
              <a:schemeClr val="accent1">
                <a:gamma/>
                <a:shade val="60000"/>
                <a:invGamma/>
              </a:schemeClr>
            </a:prstShdw>
          </a:effectLst>
        </p:spPr>
        <p:txBody>
          <a:bodyPr>
            <a:spAutoFit/>
          </a:bodyPr>
          <a:lstStyle/>
          <a:p>
            <a:pPr marL="166688" indent="-166688">
              <a:lnSpc>
                <a:spcPct val="90000"/>
              </a:lnSpc>
              <a:spcAft>
                <a:spcPts val="300"/>
              </a:spcAft>
              <a:buClr>
                <a:schemeClr val="accent1"/>
              </a:buClr>
              <a:buSzPct val="75000"/>
              <a:buFontTx/>
              <a:buBlip>
                <a:blip r:embed="rId3"/>
              </a:buBlip>
              <a:defRPr/>
            </a:pPr>
            <a:r>
              <a:rPr lang="en-US" sz="1200" dirty="0"/>
              <a:t>DRS shares and reservations allow apps to shrink and grow based on priority</a:t>
            </a:r>
          </a:p>
        </p:txBody>
      </p:sp>
      <p:sp>
        <p:nvSpPr>
          <p:cNvPr id="40981" name="TextBox 36"/>
          <p:cNvSpPr txBox="1">
            <a:spLocks noChangeArrowheads="1"/>
          </p:cNvSpPr>
          <p:nvPr/>
        </p:nvSpPr>
        <p:spPr bwMode="auto">
          <a:xfrm rot="-5400000">
            <a:off x="1072357" y="5050631"/>
            <a:ext cx="877888" cy="244475"/>
          </a:xfrm>
          <a:prstGeom prst="rect">
            <a:avLst/>
          </a:prstGeom>
          <a:noFill/>
          <a:ln w="9525">
            <a:noFill/>
            <a:miter lim="800000"/>
            <a:headEnd/>
            <a:tailEnd/>
          </a:ln>
        </p:spPr>
        <p:txBody>
          <a:bodyPr wrap="none">
            <a:spAutoFit/>
          </a:bodyPr>
          <a:lstStyle/>
          <a:p>
            <a:pPr algn="ctr">
              <a:lnSpc>
                <a:spcPct val="90000"/>
              </a:lnSpc>
            </a:pPr>
            <a:r>
              <a:rPr lang="en-US" sz="1100" b="1">
                <a:solidFill>
                  <a:srgbClr val="262626"/>
                </a:solidFill>
                <a:ea typeface="Arial Unicode MS" pitchFamily="34" charset="-128"/>
                <a:cs typeface="Arial Unicode MS" pitchFamily="34" charset="-128"/>
              </a:rPr>
              <a:t>CURRENT</a:t>
            </a:r>
          </a:p>
        </p:txBody>
      </p:sp>
      <p:sp>
        <p:nvSpPr>
          <p:cNvPr id="40982" name="TextBox 37"/>
          <p:cNvSpPr txBox="1">
            <a:spLocks noChangeArrowheads="1"/>
          </p:cNvSpPr>
          <p:nvPr/>
        </p:nvSpPr>
        <p:spPr bwMode="auto">
          <a:xfrm rot="-5400000">
            <a:off x="1254126" y="3328987"/>
            <a:ext cx="514350" cy="244475"/>
          </a:xfrm>
          <a:prstGeom prst="rect">
            <a:avLst/>
          </a:prstGeom>
          <a:noFill/>
          <a:ln w="9525">
            <a:noFill/>
            <a:miter lim="800000"/>
            <a:headEnd/>
            <a:tailEnd/>
          </a:ln>
        </p:spPr>
        <p:txBody>
          <a:bodyPr wrap="none">
            <a:spAutoFit/>
          </a:bodyPr>
          <a:lstStyle/>
          <a:p>
            <a:pPr algn="ctr">
              <a:lnSpc>
                <a:spcPct val="90000"/>
              </a:lnSpc>
            </a:pPr>
            <a:r>
              <a:rPr lang="en-US" sz="1100" b="1">
                <a:solidFill>
                  <a:srgbClr val="262626"/>
                </a:solidFill>
                <a:ea typeface="Arial Unicode MS" pitchFamily="34" charset="-128"/>
                <a:cs typeface="Arial Unicode MS" pitchFamily="34" charset="-128"/>
              </a:rPr>
              <a:t>NEW</a:t>
            </a:r>
          </a:p>
        </p:txBody>
      </p:sp>
      <p:sp>
        <p:nvSpPr>
          <p:cNvPr id="60" name="Freeform 22"/>
          <p:cNvSpPr>
            <a:spLocks/>
          </p:cNvSpPr>
          <p:nvPr/>
        </p:nvSpPr>
        <p:spPr bwMode="auto">
          <a:xfrm>
            <a:off x="3619500" y="1098550"/>
            <a:ext cx="1619250" cy="1052513"/>
          </a:xfrm>
          <a:custGeom>
            <a:avLst/>
            <a:gdLst>
              <a:gd name="T0" fmla="*/ 2147483647 w 386"/>
              <a:gd name="T1" fmla="*/ 0 h 494"/>
              <a:gd name="T2" fmla="*/ 0 w 386"/>
              <a:gd name="T3" fmla="*/ 0 h 494"/>
              <a:gd name="T4" fmla="*/ 0 w 386"/>
              <a:gd name="T5" fmla="*/ 2147483647 h 494"/>
              <a:gd name="T6" fmla="*/ 2147483647 w 386"/>
              <a:gd name="T7" fmla="*/ 2147483647 h 494"/>
              <a:gd name="T8" fmla="*/ 2147483647 w 386"/>
              <a:gd name="T9" fmla="*/ 2147483647 h 494"/>
              <a:gd name="T10" fmla="*/ 2147483647 w 386"/>
              <a:gd name="T11" fmla="*/ 2147483647 h 494"/>
              <a:gd name="T12" fmla="*/ 2147483647 w 386"/>
              <a:gd name="T13" fmla="*/ 2147483647 h 494"/>
              <a:gd name="T14" fmla="*/ 2147483647 w 386"/>
              <a:gd name="T15" fmla="*/ 2147483647 h 494"/>
              <a:gd name="T16" fmla="*/ 2147483647 w 386"/>
              <a:gd name="T17" fmla="*/ 2147483647 h 494"/>
              <a:gd name="T18" fmla="*/ 2147483647 w 386"/>
              <a:gd name="T19" fmla="*/ 2147483647 h 494"/>
              <a:gd name="T20" fmla="*/ 2147483647 w 386"/>
              <a:gd name="T21" fmla="*/ 2147483647 h 494"/>
              <a:gd name="T22" fmla="*/ 2147483647 w 386"/>
              <a:gd name="T23" fmla="*/ 2147483647 h 494"/>
              <a:gd name="T24" fmla="*/ 2147483647 w 386"/>
              <a:gd name="T25" fmla="*/ 2147483647 h 494"/>
              <a:gd name="T26" fmla="*/ 2147483647 w 386"/>
              <a:gd name="T27" fmla="*/ 2147483647 h 494"/>
              <a:gd name="T28" fmla="*/ 2147483647 w 386"/>
              <a:gd name="T29" fmla="*/ 0 h 4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6"/>
              <a:gd name="T46" fmla="*/ 0 h 494"/>
              <a:gd name="T47" fmla="*/ 386 w 386"/>
              <a:gd name="T48" fmla="*/ 494 h 4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6" h="494">
                <a:moveTo>
                  <a:pt x="386" y="0"/>
                </a:moveTo>
                <a:cubicBezTo>
                  <a:pt x="0" y="0"/>
                  <a:pt x="0" y="0"/>
                  <a:pt x="0" y="0"/>
                </a:cubicBezTo>
                <a:cubicBezTo>
                  <a:pt x="0" y="387"/>
                  <a:pt x="0" y="387"/>
                  <a:pt x="0" y="387"/>
                </a:cubicBezTo>
                <a:cubicBezTo>
                  <a:pt x="77" y="387"/>
                  <a:pt x="77" y="387"/>
                  <a:pt x="77" y="387"/>
                </a:cubicBezTo>
                <a:cubicBezTo>
                  <a:pt x="77" y="478"/>
                  <a:pt x="77" y="478"/>
                  <a:pt x="77" y="478"/>
                </a:cubicBezTo>
                <a:cubicBezTo>
                  <a:pt x="77" y="487"/>
                  <a:pt x="84" y="494"/>
                  <a:pt x="92" y="494"/>
                </a:cubicBezTo>
                <a:cubicBezTo>
                  <a:pt x="101" y="494"/>
                  <a:pt x="108" y="487"/>
                  <a:pt x="108" y="478"/>
                </a:cubicBezTo>
                <a:cubicBezTo>
                  <a:pt x="108" y="387"/>
                  <a:pt x="108" y="387"/>
                  <a:pt x="108" y="387"/>
                </a:cubicBezTo>
                <a:cubicBezTo>
                  <a:pt x="279" y="387"/>
                  <a:pt x="279" y="387"/>
                  <a:pt x="279" y="387"/>
                </a:cubicBezTo>
                <a:cubicBezTo>
                  <a:pt x="279" y="478"/>
                  <a:pt x="279" y="478"/>
                  <a:pt x="279" y="478"/>
                </a:cubicBezTo>
                <a:cubicBezTo>
                  <a:pt x="279" y="487"/>
                  <a:pt x="286" y="494"/>
                  <a:pt x="295" y="494"/>
                </a:cubicBezTo>
                <a:cubicBezTo>
                  <a:pt x="303" y="494"/>
                  <a:pt x="310" y="487"/>
                  <a:pt x="310" y="478"/>
                </a:cubicBezTo>
                <a:cubicBezTo>
                  <a:pt x="310" y="387"/>
                  <a:pt x="310" y="387"/>
                  <a:pt x="310" y="387"/>
                </a:cubicBezTo>
                <a:cubicBezTo>
                  <a:pt x="386" y="387"/>
                  <a:pt x="386" y="387"/>
                  <a:pt x="386" y="387"/>
                </a:cubicBezTo>
                <a:lnTo>
                  <a:pt x="386" y="0"/>
                </a:lnTo>
                <a:close/>
              </a:path>
            </a:pathLst>
          </a:custGeom>
          <a:gradFill rotWithShape="0">
            <a:gsLst>
              <a:gs pos="0">
                <a:srgbClr val="FEAB58"/>
              </a:gs>
              <a:gs pos="100000">
                <a:srgbClr val="E76F32"/>
              </a:gs>
            </a:gsLst>
            <a:lin ang="5400000"/>
          </a:gradFill>
          <a:ln w="19050" algn="ctr">
            <a:solidFill>
              <a:srgbClr val="E76F32"/>
            </a:solidFill>
            <a:round/>
            <a:headEnd/>
            <a:tailEnd/>
          </a:ln>
        </p:spPr>
        <p:txBody>
          <a:bodyPr wrap="none"/>
          <a:lstStyle/>
          <a:p>
            <a:pPr marL="111125" lvl="1" indent="-111125">
              <a:lnSpc>
                <a:spcPct val="90000"/>
              </a:lnSpc>
              <a:spcAft>
                <a:spcPts val="300"/>
              </a:spcAft>
              <a:buClr>
                <a:schemeClr val="accent1"/>
              </a:buClr>
              <a:buSzPct val="75000"/>
              <a:buFontTx/>
              <a:buBlip>
                <a:blip r:embed="rId3"/>
              </a:buBlip>
              <a:defRPr/>
            </a:pPr>
            <a:r>
              <a:rPr lang="en-US" sz="1100" kern="0" dirty="0"/>
              <a:t>Firewall</a:t>
            </a:r>
          </a:p>
          <a:p>
            <a:pPr marL="111125" lvl="1" indent="-111125">
              <a:lnSpc>
                <a:spcPct val="90000"/>
              </a:lnSpc>
              <a:spcAft>
                <a:spcPts val="300"/>
              </a:spcAft>
              <a:buClr>
                <a:schemeClr val="accent1"/>
              </a:buClr>
              <a:buSzPct val="75000"/>
              <a:buFontTx/>
              <a:buBlip>
                <a:blip r:embed="rId3"/>
              </a:buBlip>
              <a:defRPr/>
            </a:pPr>
            <a:r>
              <a:rPr lang="en-US" sz="1100" kern="0" dirty="0"/>
              <a:t>Anti-virus</a:t>
            </a:r>
          </a:p>
          <a:p>
            <a:pPr marL="111125" lvl="1" indent="-111125">
              <a:lnSpc>
                <a:spcPct val="90000"/>
              </a:lnSpc>
              <a:spcAft>
                <a:spcPts val="300"/>
              </a:spcAft>
              <a:buClr>
                <a:schemeClr val="accent1"/>
              </a:buClr>
              <a:buSzPct val="75000"/>
              <a:buFontTx/>
              <a:buBlip>
                <a:blip r:embed="rId3"/>
              </a:buBlip>
              <a:defRPr/>
            </a:pPr>
            <a:r>
              <a:rPr lang="en-US" sz="1100" kern="0" dirty="0"/>
              <a:t>Intrusion Detection</a:t>
            </a:r>
          </a:p>
          <a:p>
            <a:pPr marL="111125" lvl="1" indent="-111125">
              <a:lnSpc>
                <a:spcPct val="90000"/>
              </a:lnSpc>
              <a:spcAft>
                <a:spcPts val="300"/>
              </a:spcAft>
              <a:buClr>
                <a:schemeClr val="accent1"/>
              </a:buClr>
              <a:buSzPct val="75000"/>
              <a:buFontTx/>
              <a:buBlip>
                <a:blip r:embed="rId3"/>
              </a:buBlip>
              <a:defRPr/>
            </a:pPr>
            <a:r>
              <a:rPr lang="en-US" sz="1100" kern="0" dirty="0"/>
              <a:t>Intrusion Prevention</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097" name="Title 1"/>
          <p:cNvSpPr>
            <a:spLocks noGrp="1"/>
          </p:cNvSpPr>
          <p:nvPr>
            <p:ph type="title"/>
          </p:nvPr>
        </p:nvSpPr>
        <p:spPr>
          <a:xfrm>
            <a:off x="977900" y="595313"/>
            <a:ext cx="3986213" cy="403225"/>
          </a:xfrm>
        </p:spPr>
        <p:txBody>
          <a:bodyPr lIns="53986" tIns="26993" rIns="53986" bIns="26993"/>
          <a:lstStyle/>
          <a:p>
            <a:pPr eaLnBrk="1" hangingPunct="1"/>
            <a:r>
              <a:rPr lang="en-US" smtClean="0"/>
              <a:t>Attach Policy to Your VMs</a:t>
            </a:r>
          </a:p>
        </p:txBody>
      </p:sp>
      <p:sp>
        <p:nvSpPr>
          <p:cNvPr id="3" name="Rectangle 218"/>
          <p:cNvSpPr txBox="1">
            <a:spLocks noChangeArrowheads="1"/>
          </p:cNvSpPr>
          <p:nvPr/>
        </p:nvSpPr>
        <p:spPr>
          <a:xfrm>
            <a:off x="182563" y="442913"/>
            <a:ext cx="6499225" cy="506412"/>
          </a:xfrm>
          <a:prstGeom prst="rect">
            <a:avLst/>
          </a:prstGeom>
        </p:spPr>
        <p:txBody>
          <a:bodyPr lIns="76807" tIns="38403" rIns="76807" bIns="38403" anchor="ctr"/>
          <a:lstStyle/>
          <a:p>
            <a:pPr algn="ctr">
              <a:lnSpc>
                <a:spcPct val="85000"/>
              </a:lnSpc>
              <a:defRPr/>
            </a:pPr>
            <a:endParaRPr lang="en-US" sz="3400" b="1" dirty="0">
              <a:solidFill>
                <a:schemeClr val="tx2"/>
              </a:solidFill>
              <a:latin typeface="+mj-lt"/>
              <a:ea typeface="+mj-ea"/>
              <a:cs typeface="+mj-cs"/>
            </a:endParaRPr>
          </a:p>
        </p:txBody>
      </p:sp>
      <p:sp>
        <p:nvSpPr>
          <p:cNvPr id="7" name="AutoShape 151"/>
          <p:cNvSpPr>
            <a:spLocks noChangeArrowheads="1"/>
          </p:cNvSpPr>
          <p:nvPr/>
        </p:nvSpPr>
        <p:spPr bwMode="auto">
          <a:xfrm rot="-5400000">
            <a:off x="2979738" y="2481263"/>
            <a:ext cx="3000375" cy="409575"/>
          </a:xfrm>
          <a:prstGeom prst="flowChartManualOperation">
            <a:avLst/>
          </a:prstGeom>
          <a:solidFill>
            <a:schemeClr val="tx2"/>
          </a:solidFill>
          <a:ln w="9525">
            <a:noFill/>
            <a:miter lim="800000"/>
            <a:headEnd/>
            <a:tailEnd/>
          </a:ln>
        </p:spPr>
        <p:txBody>
          <a:bodyPr wrap="none" lIns="76807" tIns="38403" rIns="76807" bIns="38403" anchor="ctr"/>
          <a:lstStyle/>
          <a:p>
            <a:endParaRPr lang="en-US"/>
          </a:p>
        </p:txBody>
      </p:sp>
      <p:grpSp>
        <p:nvGrpSpPr>
          <p:cNvPr id="2" name="Group 152"/>
          <p:cNvGrpSpPr>
            <a:grpSpLocks/>
          </p:cNvGrpSpPr>
          <p:nvPr/>
        </p:nvGrpSpPr>
        <p:grpSpPr bwMode="auto">
          <a:xfrm>
            <a:off x="2357438" y="4248150"/>
            <a:ext cx="4268787" cy="1693863"/>
            <a:chOff x="1088" y="2976"/>
            <a:chExt cx="3585" cy="1170"/>
          </a:xfrm>
        </p:grpSpPr>
        <p:sp>
          <p:nvSpPr>
            <p:cNvPr id="125988" name="Rectangle 153"/>
            <p:cNvSpPr>
              <a:spLocks noChangeArrowheads="1"/>
            </p:cNvSpPr>
            <p:nvPr/>
          </p:nvSpPr>
          <p:spPr bwMode="auto">
            <a:xfrm>
              <a:off x="1088" y="2976"/>
              <a:ext cx="3585" cy="1170"/>
            </a:xfrm>
            <a:prstGeom prst="rect">
              <a:avLst/>
            </a:prstGeom>
            <a:solidFill>
              <a:schemeClr val="tx2">
                <a:lumMod val="40000"/>
                <a:lumOff val="60000"/>
              </a:schemeClr>
            </a:solidFill>
            <a:ln w="9525">
              <a:noFill/>
              <a:miter lim="800000"/>
              <a:headEnd/>
              <a:tailEnd/>
            </a:ln>
          </p:spPr>
          <p:txBody>
            <a:bodyPr wrap="none" anchor="ctr"/>
            <a:lstStyle/>
            <a:p>
              <a:pPr>
                <a:defRPr/>
              </a:pPr>
              <a:endParaRPr lang="en-US">
                <a:cs typeface="+mn-cs"/>
              </a:endParaRPr>
            </a:p>
          </p:txBody>
        </p:sp>
        <p:grpSp>
          <p:nvGrpSpPr>
            <p:cNvPr id="4" name="Group 154"/>
            <p:cNvGrpSpPr>
              <a:grpSpLocks/>
            </p:cNvGrpSpPr>
            <p:nvPr/>
          </p:nvGrpSpPr>
          <p:grpSpPr bwMode="auto">
            <a:xfrm>
              <a:off x="1237" y="3135"/>
              <a:ext cx="3286" cy="604"/>
              <a:chOff x="1289" y="4367"/>
              <a:chExt cx="3286" cy="604"/>
            </a:xfrm>
          </p:grpSpPr>
          <p:sp>
            <p:nvSpPr>
              <p:cNvPr id="1796133" name="Rectangle 155"/>
              <p:cNvSpPr>
                <a:spLocks noChangeArrowheads="1"/>
              </p:cNvSpPr>
              <p:nvPr/>
            </p:nvSpPr>
            <p:spPr bwMode="auto">
              <a:xfrm>
                <a:off x="1289" y="4367"/>
                <a:ext cx="3286" cy="604"/>
              </a:xfrm>
              <a:prstGeom prst="rect">
                <a:avLst/>
              </a:prstGeom>
              <a:solidFill>
                <a:srgbClr val="00A3E0"/>
              </a:solidFill>
              <a:ln w="9525">
                <a:noFill/>
                <a:miter lim="800000"/>
                <a:headEnd/>
                <a:tailEnd/>
              </a:ln>
            </p:spPr>
            <p:txBody>
              <a:bodyPr wrap="none" anchor="ctr"/>
              <a:lstStyle/>
              <a:p>
                <a:endParaRPr lang="en-US"/>
              </a:p>
            </p:txBody>
          </p:sp>
          <p:grpSp>
            <p:nvGrpSpPr>
              <p:cNvPr id="5" name="Group 156"/>
              <p:cNvGrpSpPr>
                <a:grpSpLocks/>
              </p:cNvGrpSpPr>
              <p:nvPr/>
            </p:nvGrpSpPr>
            <p:grpSpPr bwMode="auto">
              <a:xfrm>
                <a:off x="1422" y="4414"/>
                <a:ext cx="3150" cy="510"/>
                <a:chOff x="-384" y="4169"/>
                <a:chExt cx="3150" cy="510"/>
              </a:xfrm>
            </p:grpSpPr>
            <p:sp>
              <p:nvSpPr>
                <p:cNvPr id="1796135" name="Rectangle 157"/>
                <p:cNvSpPr>
                  <a:spLocks noChangeArrowheads="1"/>
                </p:cNvSpPr>
                <p:nvPr/>
              </p:nvSpPr>
              <p:spPr bwMode="auto">
                <a:xfrm>
                  <a:off x="-384" y="4259"/>
                  <a:ext cx="860" cy="281"/>
                </a:xfrm>
                <a:prstGeom prst="rect">
                  <a:avLst/>
                </a:prstGeom>
                <a:noFill/>
                <a:ln w="38100">
                  <a:noFill/>
                  <a:miter lim="800000"/>
                  <a:headEnd/>
                  <a:tailEnd/>
                </a:ln>
              </p:spPr>
              <p:txBody>
                <a:bodyPr wrap="none" anchor="ctr">
                  <a:spAutoFit/>
                </a:bodyPr>
                <a:lstStyle/>
                <a:p>
                  <a:pPr algn="ctr">
                    <a:lnSpc>
                      <a:spcPct val="85000"/>
                    </a:lnSpc>
                  </a:pPr>
                  <a:r>
                    <a:rPr lang="en-US" sz="1200" b="1">
                      <a:solidFill>
                        <a:schemeClr val="bg1"/>
                      </a:solidFill>
                    </a:rPr>
                    <a:t>Application</a:t>
                  </a:r>
                  <a:r>
                    <a:rPr lang="en-US" sz="1200">
                      <a:solidFill>
                        <a:schemeClr val="bg1"/>
                      </a:solidFill>
                    </a:rPr>
                    <a:t/>
                  </a:r>
                  <a:br>
                    <a:rPr lang="en-US" sz="1200">
                      <a:solidFill>
                        <a:schemeClr val="bg1"/>
                      </a:solidFill>
                    </a:rPr>
                  </a:br>
                  <a:r>
                    <a:rPr lang="en-US" sz="1200">
                      <a:solidFill>
                        <a:schemeClr val="bg1"/>
                      </a:solidFill>
                    </a:rPr>
                    <a:t>vServices</a:t>
                  </a:r>
                </a:p>
              </p:txBody>
            </p:sp>
            <p:grpSp>
              <p:nvGrpSpPr>
                <p:cNvPr id="6" name="Group 158"/>
                <p:cNvGrpSpPr>
                  <a:grpSpLocks/>
                </p:cNvGrpSpPr>
                <p:nvPr/>
              </p:nvGrpSpPr>
              <p:grpSpPr bwMode="auto">
                <a:xfrm>
                  <a:off x="525" y="4169"/>
                  <a:ext cx="2241" cy="510"/>
                  <a:chOff x="2437" y="1968"/>
                  <a:chExt cx="2241" cy="510"/>
                </a:xfrm>
              </p:grpSpPr>
              <p:sp>
                <p:nvSpPr>
                  <p:cNvPr id="16" name="Rectangle 159"/>
                  <p:cNvSpPr>
                    <a:spLocks noChangeArrowheads="1"/>
                  </p:cNvSpPr>
                  <p:nvPr/>
                </p:nvSpPr>
                <p:spPr bwMode="auto">
                  <a:xfrm>
                    <a:off x="3928" y="1968"/>
                    <a:ext cx="700" cy="510"/>
                  </a:xfrm>
                  <a:prstGeom prst="rect">
                    <a:avLst/>
                  </a:prstGeom>
                  <a:solidFill>
                    <a:schemeClr val="tx2">
                      <a:lumMod val="50000"/>
                    </a:schemeClr>
                  </a:solidFill>
                  <a:ln w="9525">
                    <a:noFill/>
                    <a:miter lim="800000"/>
                    <a:headEnd/>
                    <a:tailEnd/>
                  </a:ln>
                </p:spPr>
                <p:txBody>
                  <a:bodyPr wrap="none" anchor="ctr"/>
                  <a:lstStyle/>
                  <a:p>
                    <a:pPr>
                      <a:defRPr/>
                    </a:pPr>
                    <a:endParaRPr lang="en-US">
                      <a:cs typeface="+mn-cs"/>
                    </a:endParaRPr>
                  </a:p>
                </p:txBody>
              </p:sp>
              <p:sp>
                <p:nvSpPr>
                  <p:cNvPr id="17" name="Rectangle 160"/>
                  <p:cNvSpPr>
                    <a:spLocks noChangeArrowheads="1"/>
                  </p:cNvSpPr>
                  <p:nvPr/>
                </p:nvSpPr>
                <p:spPr bwMode="auto">
                  <a:xfrm>
                    <a:off x="3179" y="1968"/>
                    <a:ext cx="700" cy="510"/>
                  </a:xfrm>
                  <a:prstGeom prst="rect">
                    <a:avLst/>
                  </a:prstGeom>
                  <a:solidFill>
                    <a:schemeClr val="tx2">
                      <a:lumMod val="50000"/>
                    </a:schemeClr>
                  </a:solidFill>
                  <a:ln w="9525">
                    <a:noFill/>
                    <a:miter lim="800000"/>
                    <a:headEnd/>
                    <a:tailEnd/>
                  </a:ln>
                </p:spPr>
                <p:txBody>
                  <a:bodyPr wrap="none" anchor="ctr"/>
                  <a:lstStyle/>
                  <a:p>
                    <a:pPr>
                      <a:defRPr/>
                    </a:pPr>
                    <a:endParaRPr lang="en-US">
                      <a:cs typeface="+mn-cs"/>
                    </a:endParaRPr>
                  </a:p>
                </p:txBody>
              </p:sp>
              <p:sp>
                <p:nvSpPr>
                  <p:cNvPr id="18" name="Rectangle 161"/>
                  <p:cNvSpPr>
                    <a:spLocks noChangeArrowheads="1"/>
                  </p:cNvSpPr>
                  <p:nvPr/>
                </p:nvSpPr>
                <p:spPr bwMode="auto">
                  <a:xfrm>
                    <a:off x="2439" y="1968"/>
                    <a:ext cx="700" cy="510"/>
                  </a:xfrm>
                  <a:prstGeom prst="rect">
                    <a:avLst/>
                  </a:prstGeom>
                  <a:solidFill>
                    <a:schemeClr val="tx2">
                      <a:lumMod val="50000"/>
                    </a:schemeClr>
                  </a:solidFill>
                  <a:ln w="9525">
                    <a:noFill/>
                    <a:miter lim="800000"/>
                    <a:headEnd/>
                    <a:tailEnd/>
                  </a:ln>
                </p:spPr>
                <p:txBody>
                  <a:bodyPr wrap="none" anchor="ctr"/>
                  <a:lstStyle/>
                  <a:p>
                    <a:pPr>
                      <a:defRPr/>
                    </a:pPr>
                    <a:endParaRPr lang="en-US">
                      <a:cs typeface="+mn-cs"/>
                    </a:endParaRPr>
                  </a:p>
                </p:txBody>
              </p:sp>
              <p:sp>
                <p:nvSpPr>
                  <p:cNvPr id="1796140" name="Rectangle 162"/>
                  <p:cNvSpPr>
                    <a:spLocks noChangeArrowheads="1"/>
                  </p:cNvSpPr>
                  <p:nvPr/>
                </p:nvSpPr>
                <p:spPr bwMode="auto">
                  <a:xfrm>
                    <a:off x="2485" y="2141"/>
                    <a:ext cx="718" cy="163"/>
                  </a:xfrm>
                  <a:prstGeom prst="rect">
                    <a:avLst/>
                  </a:prstGeom>
                  <a:noFill/>
                  <a:ln w="38100">
                    <a:noFill/>
                    <a:miter lim="800000"/>
                    <a:headEnd/>
                    <a:tailEnd/>
                  </a:ln>
                </p:spPr>
                <p:txBody>
                  <a:bodyPr wrap="none">
                    <a:spAutoFit/>
                  </a:bodyPr>
                  <a:lstStyle/>
                  <a:p>
                    <a:pPr algn="ctr">
                      <a:lnSpc>
                        <a:spcPct val="85000"/>
                      </a:lnSpc>
                    </a:pPr>
                    <a:r>
                      <a:rPr lang="en-US" sz="1100">
                        <a:solidFill>
                          <a:schemeClr val="bg1"/>
                        </a:solidFill>
                      </a:rPr>
                      <a:t>Availability</a:t>
                    </a:r>
                  </a:p>
                </p:txBody>
              </p:sp>
              <p:sp>
                <p:nvSpPr>
                  <p:cNvPr id="1796141" name="Rectangle 163"/>
                  <p:cNvSpPr>
                    <a:spLocks noChangeArrowheads="1"/>
                  </p:cNvSpPr>
                  <p:nvPr/>
                </p:nvSpPr>
                <p:spPr bwMode="auto">
                  <a:xfrm>
                    <a:off x="3290" y="2141"/>
                    <a:ext cx="583" cy="163"/>
                  </a:xfrm>
                  <a:prstGeom prst="rect">
                    <a:avLst/>
                  </a:prstGeom>
                  <a:noFill/>
                  <a:ln w="38100">
                    <a:noFill/>
                    <a:miter lim="800000"/>
                    <a:headEnd/>
                    <a:tailEnd/>
                  </a:ln>
                </p:spPr>
                <p:txBody>
                  <a:bodyPr wrap="none">
                    <a:spAutoFit/>
                  </a:bodyPr>
                  <a:lstStyle/>
                  <a:p>
                    <a:pPr algn="ctr">
                      <a:lnSpc>
                        <a:spcPct val="85000"/>
                      </a:lnSpc>
                    </a:pPr>
                    <a:r>
                      <a:rPr lang="en-US" sz="1100">
                        <a:solidFill>
                          <a:schemeClr val="bg1"/>
                        </a:solidFill>
                      </a:rPr>
                      <a:t>Security</a:t>
                    </a:r>
                  </a:p>
                </p:txBody>
              </p:sp>
              <p:sp>
                <p:nvSpPr>
                  <p:cNvPr id="1796142" name="Rectangle 164"/>
                  <p:cNvSpPr>
                    <a:spLocks noChangeArrowheads="1"/>
                  </p:cNvSpPr>
                  <p:nvPr/>
                </p:nvSpPr>
                <p:spPr bwMode="auto">
                  <a:xfrm>
                    <a:off x="3987" y="2141"/>
                    <a:ext cx="691" cy="163"/>
                  </a:xfrm>
                  <a:prstGeom prst="rect">
                    <a:avLst/>
                  </a:prstGeom>
                  <a:noFill/>
                  <a:ln w="38100">
                    <a:noFill/>
                    <a:miter lim="800000"/>
                    <a:headEnd/>
                    <a:tailEnd/>
                  </a:ln>
                </p:spPr>
                <p:txBody>
                  <a:bodyPr wrap="none">
                    <a:spAutoFit/>
                  </a:bodyPr>
                  <a:lstStyle/>
                  <a:p>
                    <a:pPr algn="ctr">
                      <a:lnSpc>
                        <a:spcPct val="85000"/>
                      </a:lnSpc>
                    </a:pPr>
                    <a:r>
                      <a:rPr lang="en-US" sz="1100">
                        <a:solidFill>
                          <a:schemeClr val="bg1"/>
                        </a:solidFill>
                      </a:rPr>
                      <a:t>Scalability</a:t>
                    </a:r>
                  </a:p>
                </p:txBody>
              </p:sp>
            </p:grpSp>
          </p:grpSp>
        </p:grpSp>
        <p:sp>
          <p:nvSpPr>
            <p:cNvPr id="11" name="Text Box 165"/>
            <p:cNvSpPr txBox="1">
              <a:spLocks noChangeArrowheads="1"/>
            </p:cNvSpPr>
            <p:nvPr/>
          </p:nvSpPr>
          <p:spPr bwMode="auto">
            <a:xfrm>
              <a:off x="2188" y="3846"/>
              <a:ext cx="1517" cy="193"/>
            </a:xfrm>
            <a:prstGeom prst="rect">
              <a:avLst/>
            </a:prstGeom>
            <a:noFill/>
            <a:ln w="9525">
              <a:noFill/>
              <a:miter lim="800000"/>
              <a:headEnd/>
              <a:tailEnd/>
            </a:ln>
          </p:spPr>
          <p:txBody>
            <a:bodyPr wrap="none">
              <a:spAutoFit/>
            </a:bodyPr>
            <a:lstStyle/>
            <a:p>
              <a:pPr>
                <a:defRPr/>
              </a:pPr>
              <a:r>
                <a:rPr lang="en-US" sz="1200" b="1" dirty="0">
                  <a:solidFill>
                    <a:schemeClr val="tx2">
                      <a:lumMod val="50000"/>
                    </a:schemeClr>
                  </a:solidFill>
                  <a:cs typeface="+mn-cs"/>
                </a:rPr>
                <a:t>VMware Infrastructure</a:t>
              </a:r>
            </a:p>
          </p:txBody>
        </p:sp>
      </p:grpSp>
      <p:sp>
        <p:nvSpPr>
          <p:cNvPr id="125959" name="Rectangle 167"/>
          <p:cNvSpPr>
            <a:spLocks noChangeArrowheads="1"/>
          </p:cNvSpPr>
          <p:nvPr/>
        </p:nvSpPr>
        <p:spPr bwMode="auto">
          <a:xfrm>
            <a:off x="4475163" y="1754188"/>
            <a:ext cx="1939925" cy="1801812"/>
          </a:xfrm>
          <a:prstGeom prst="rect">
            <a:avLst/>
          </a:prstGeom>
          <a:solidFill>
            <a:schemeClr val="accent5">
              <a:lumMod val="40000"/>
              <a:lumOff val="60000"/>
            </a:schemeClr>
          </a:solidFill>
          <a:ln w="9525">
            <a:noFill/>
            <a:miter lim="800000"/>
            <a:headEnd/>
            <a:tailEnd/>
          </a:ln>
        </p:spPr>
        <p:txBody>
          <a:bodyPr wrap="none" lIns="76807" tIns="38403" rIns="76807" bIns="38403" anchor="ctr"/>
          <a:lstStyle/>
          <a:p>
            <a:pPr>
              <a:defRPr/>
            </a:pPr>
            <a:endParaRPr lang="en-US">
              <a:cs typeface="+mn-cs"/>
            </a:endParaRPr>
          </a:p>
        </p:txBody>
      </p:sp>
      <p:sp>
        <p:nvSpPr>
          <p:cNvPr id="24" name="Rectangle 168"/>
          <p:cNvSpPr>
            <a:spLocks noChangeArrowheads="1"/>
          </p:cNvSpPr>
          <p:nvPr/>
        </p:nvSpPr>
        <p:spPr bwMode="auto">
          <a:xfrm>
            <a:off x="4527550" y="1825625"/>
            <a:ext cx="1835150" cy="1660525"/>
          </a:xfrm>
          <a:prstGeom prst="rect">
            <a:avLst/>
          </a:prstGeom>
          <a:solidFill>
            <a:schemeClr val="tx2">
              <a:lumMod val="50000"/>
            </a:schemeClr>
          </a:solidFill>
          <a:ln w="9525">
            <a:noFill/>
            <a:miter lim="800000"/>
            <a:headEnd/>
            <a:tailEnd/>
          </a:ln>
        </p:spPr>
        <p:txBody>
          <a:bodyPr wrap="none" lIns="76807" tIns="38403" rIns="76807" bIns="38403" anchor="ctr"/>
          <a:lstStyle/>
          <a:p>
            <a:pPr>
              <a:defRPr/>
            </a:pPr>
            <a:endParaRPr lang="en-US">
              <a:cs typeface="+mn-cs"/>
            </a:endParaRPr>
          </a:p>
        </p:txBody>
      </p:sp>
      <p:sp>
        <p:nvSpPr>
          <p:cNvPr id="1796103" name="Text Box 169"/>
          <p:cNvSpPr txBox="1">
            <a:spLocks noChangeArrowheads="1"/>
          </p:cNvSpPr>
          <p:nvPr/>
        </p:nvSpPr>
        <p:spPr bwMode="auto">
          <a:xfrm>
            <a:off x="5172075" y="3022600"/>
            <a:ext cx="539750" cy="261938"/>
          </a:xfrm>
          <a:prstGeom prst="rect">
            <a:avLst/>
          </a:prstGeom>
          <a:noFill/>
          <a:ln w="9525">
            <a:noFill/>
            <a:miter lim="800000"/>
            <a:headEnd/>
            <a:tailEnd/>
          </a:ln>
        </p:spPr>
        <p:txBody>
          <a:bodyPr wrap="none" lIns="76807" tIns="38403" rIns="76807" bIns="38403">
            <a:spAutoFit/>
          </a:bodyPr>
          <a:lstStyle/>
          <a:p>
            <a:r>
              <a:rPr lang="en-US" sz="1200" b="1">
                <a:solidFill>
                  <a:schemeClr val="bg1"/>
                </a:solidFill>
              </a:rPr>
              <a:t>vApp</a:t>
            </a:r>
          </a:p>
        </p:txBody>
      </p:sp>
      <p:sp>
        <p:nvSpPr>
          <p:cNvPr id="45" name="Rectangle 189"/>
          <p:cNvSpPr>
            <a:spLocks noChangeArrowheads="1"/>
          </p:cNvSpPr>
          <p:nvPr/>
        </p:nvSpPr>
        <p:spPr bwMode="auto">
          <a:xfrm>
            <a:off x="2752725" y="1187450"/>
            <a:ext cx="1533525" cy="3009900"/>
          </a:xfrm>
          <a:prstGeom prst="rect">
            <a:avLst/>
          </a:prstGeom>
          <a:solidFill>
            <a:schemeClr val="accent5">
              <a:lumMod val="40000"/>
              <a:lumOff val="60000"/>
            </a:schemeClr>
          </a:solidFill>
          <a:ln w="9525">
            <a:noFill/>
            <a:miter lim="800000"/>
            <a:headEnd/>
            <a:tailEnd/>
          </a:ln>
        </p:spPr>
        <p:txBody>
          <a:bodyPr wrap="none" lIns="76807" tIns="38403" rIns="76807" bIns="38403" anchor="ctr"/>
          <a:lstStyle/>
          <a:p>
            <a:pPr>
              <a:defRPr/>
            </a:pPr>
            <a:endParaRPr lang="en-US">
              <a:cs typeface="+mn-cs"/>
            </a:endParaRPr>
          </a:p>
        </p:txBody>
      </p:sp>
      <p:sp>
        <p:nvSpPr>
          <p:cNvPr id="46" name="Rectangle 191"/>
          <p:cNvSpPr>
            <a:spLocks noChangeArrowheads="1"/>
          </p:cNvSpPr>
          <p:nvPr/>
        </p:nvSpPr>
        <p:spPr bwMode="auto">
          <a:xfrm>
            <a:off x="2808288" y="1268413"/>
            <a:ext cx="1409700" cy="2846387"/>
          </a:xfrm>
          <a:prstGeom prst="rect">
            <a:avLst/>
          </a:prstGeom>
          <a:solidFill>
            <a:schemeClr val="tx2"/>
          </a:solidFill>
          <a:ln w="9525">
            <a:noFill/>
            <a:miter lim="800000"/>
            <a:headEnd/>
            <a:tailEnd/>
          </a:ln>
        </p:spPr>
        <p:txBody>
          <a:bodyPr wrap="none" lIns="76807" tIns="38403" rIns="76807" bIns="38403" anchor="ctr"/>
          <a:lstStyle/>
          <a:p>
            <a:endParaRPr lang="en-US"/>
          </a:p>
        </p:txBody>
      </p:sp>
      <p:sp>
        <p:nvSpPr>
          <p:cNvPr id="47" name="Text Box 192"/>
          <p:cNvSpPr txBox="1">
            <a:spLocks noChangeArrowheads="1"/>
          </p:cNvSpPr>
          <p:nvPr/>
        </p:nvSpPr>
        <p:spPr bwMode="auto">
          <a:xfrm>
            <a:off x="2836863" y="1331913"/>
            <a:ext cx="1314450" cy="2339975"/>
          </a:xfrm>
          <a:prstGeom prst="rect">
            <a:avLst/>
          </a:prstGeom>
          <a:noFill/>
          <a:ln w="9525">
            <a:noFill/>
            <a:miter lim="800000"/>
            <a:headEnd/>
            <a:tailEnd/>
          </a:ln>
        </p:spPr>
        <p:txBody>
          <a:bodyPr lIns="76807" tIns="38403" rIns="76807" bIns="38403">
            <a:spAutoFit/>
          </a:bodyPr>
          <a:lstStyle/>
          <a:p>
            <a:r>
              <a:rPr lang="en-US" sz="1400" b="1">
                <a:solidFill>
                  <a:schemeClr val="bg1"/>
                </a:solidFill>
              </a:rPr>
              <a:t>Availability</a:t>
            </a:r>
            <a:r>
              <a:rPr lang="en-US" sz="1400">
                <a:solidFill>
                  <a:schemeClr val="bg1"/>
                </a:solidFill>
              </a:rPr>
              <a:t> = 99.99% uptime</a:t>
            </a:r>
          </a:p>
          <a:p>
            <a:endParaRPr lang="en-US" sz="1400">
              <a:solidFill>
                <a:schemeClr val="bg1"/>
              </a:solidFill>
            </a:endParaRPr>
          </a:p>
          <a:p>
            <a:r>
              <a:rPr lang="en-US" sz="1400" b="1">
                <a:solidFill>
                  <a:schemeClr val="bg1"/>
                </a:solidFill>
              </a:rPr>
              <a:t>Security</a:t>
            </a:r>
            <a:r>
              <a:rPr lang="en-US" sz="1400">
                <a:solidFill>
                  <a:schemeClr val="bg1"/>
                </a:solidFill>
              </a:rPr>
              <a:t> = High</a:t>
            </a:r>
          </a:p>
          <a:p>
            <a:endParaRPr lang="en-US" sz="1400" b="1">
              <a:solidFill>
                <a:schemeClr val="bg1"/>
              </a:solidFill>
            </a:endParaRPr>
          </a:p>
          <a:p>
            <a:r>
              <a:rPr lang="en-US" sz="1400" b="1">
                <a:solidFill>
                  <a:schemeClr val="bg1"/>
                </a:solidFill>
              </a:rPr>
              <a:t>Max Latency </a:t>
            </a:r>
            <a:r>
              <a:rPr lang="en-US" sz="1400">
                <a:solidFill>
                  <a:schemeClr val="bg1"/>
                </a:solidFill>
              </a:rPr>
              <a:t>= 500ms</a:t>
            </a:r>
          </a:p>
          <a:p>
            <a:pPr>
              <a:spcBef>
                <a:spcPct val="50000"/>
              </a:spcBef>
            </a:pPr>
            <a:endParaRPr lang="en-US" sz="1400">
              <a:solidFill>
                <a:schemeClr val="bg1"/>
              </a:solidFill>
            </a:endParaRPr>
          </a:p>
        </p:txBody>
      </p:sp>
      <p:sp>
        <p:nvSpPr>
          <p:cNvPr id="48" name="Rectangle 193"/>
          <p:cNvSpPr>
            <a:spLocks noChangeArrowheads="1"/>
          </p:cNvSpPr>
          <p:nvPr/>
        </p:nvSpPr>
        <p:spPr bwMode="auto">
          <a:xfrm>
            <a:off x="2808288" y="3084513"/>
            <a:ext cx="1409700" cy="1030287"/>
          </a:xfrm>
          <a:prstGeom prst="rect">
            <a:avLst/>
          </a:prstGeom>
          <a:solidFill>
            <a:schemeClr val="tx2">
              <a:lumMod val="50000"/>
            </a:schemeClr>
          </a:solidFill>
          <a:ln w="9525">
            <a:noFill/>
            <a:miter lim="800000"/>
            <a:headEnd/>
            <a:tailEnd/>
          </a:ln>
        </p:spPr>
        <p:txBody>
          <a:bodyPr wrap="none" lIns="76807" tIns="38403" rIns="76807" bIns="38403" anchor="ctr"/>
          <a:lstStyle/>
          <a:p>
            <a:pPr>
              <a:defRPr/>
            </a:pPr>
            <a:endParaRPr lang="en-US">
              <a:cs typeface="+mn-cs"/>
            </a:endParaRPr>
          </a:p>
        </p:txBody>
      </p:sp>
      <p:grpSp>
        <p:nvGrpSpPr>
          <p:cNvPr id="8" name="Group 194"/>
          <p:cNvGrpSpPr>
            <a:grpSpLocks/>
          </p:cNvGrpSpPr>
          <p:nvPr/>
        </p:nvGrpSpPr>
        <p:grpSpPr bwMode="auto">
          <a:xfrm>
            <a:off x="3455988" y="3224213"/>
            <a:ext cx="666750" cy="368300"/>
            <a:chOff x="568" y="2408"/>
            <a:chExt cx="560" cy="232"/>
          </a:xfrm>
        </p:grpSpPr>
        <p:sp>
          <p:nvSpPr>
            <p:cNvPr id="1796128" name="Rectangle 195"/>
            <p:cNvSpPr>
              <a:spLocks noChangeArrowheads="1"/>
            </p:cNvSpPr>
            <p:nvPr/>
          </p:nvSpPr>
          <p:spPr bwMode="auto">
            <a:xfrm>
              <a:off x="568" y="2408"/>
              <a:ext cx="560" cy="232"/>
            </a:xfrm>
            <a:prstGeom prst="rect">
              <a:avLst/>
            </a:prstGeom>
            <a:solidFill>
              <a:schemeClr val="bg1"/>
            </a:solidFill>
            <a:ln w="9525">
              <a:noFill/>
              <a:miter lim="800000"/>
              <a:headEnd/>
              <a:tailEnd/>
            </a:ln>
          </p:spPr>
          <p:txBody>
            <a:bodyPr wrap="none" anchor="ctr"/>
            <a:lstStyle/>
            <a:p>
              <a:endParaRPr lang="en-US"/>
            </a:p>
          </p:txBody>
        </p:sp>
        <p:pic>
          <p:nvPicPr>
            <p:cNvPr id="1796129" name="Picture 53"/>
            <p:cNvPicPr>
              <a:picLocks noChangeAspect="1" noChangeArrowheads="1"/>
            </p:cNvPicPr>
            <p:nvPr/>
          </p:nvPicPr>
          <p:blipFill>
            <a:blip r:embed="rId3" cstate="print"/>
            <a:srcRect t="50435"/>
            <a:stretch>
              <a:fillRect/>
            </a:stretch>
          </p:blipFill>
          <p:spPr bwMode="auto">
            <a:xfrm>
              <a:off x="603" y="2439"/>
              <a:ext cx="490" cy="171"/>
            </a:xfrm>
            <a:prstGeom prst="rect">
              <a:avLst/>
            </a:prstGeom>
            <a:noFill/>
            <a:ln w="76200">
              <a:noFill/>
              <a:miter lim="800000"/>
              <a:headEnd/>
              <a:tailEnd/>
            </a:ln>
          </p:spPr>
        </p:pic>
      </p:grpSp>
      <p:sp>
        <p:nvSpPr>
          <p:cNvPr id="52" name="Text Box 197"/>
          <p:cNvSpPr txBox="1">
            <a:spLocks noChangeArrowheads="1"/>
          </p:cNvSpPr>
          <p:nvPr/>
        </p:nvSpPr>
        <p:spPr bwMode="auto">
          <a:xfrm>
            <a:off x="2836863" y="3567113"/>
            <a:ext cx="1314450" cy="385762"/>
          </a:xfrm>
          <a:prstGeom prst="rect">
            <a:avLst/>
          </a:prstGeom>
          <a:noFill/>
          <a:ln w="9525">
            <a:noFill/>
            <a:miter lim="800000"/>
            <a:headEnd/>
            <a:tailEnd/>
          </a:ln>
        </p:spPr>
        <p:txBody>
          <a:bodyPr lIns="76807" tIns="38403" rIns="76807" bIns="38403">
            <a:spAutoFit/>
          </a:bodyPr>
          <a:lstStyle/>
          <a:p>
            <a:r>
              <a:rPr lang="en-US" sz="1000" b="1">
                <a:solidFill>
                  <a:schemeClr val="bg1"/>
                </a:solidFill>
              </a:rPr>
              <a:t>SLA</a:t>
            </a:r>
          </a:p>
          <a:p>
            <a:r>
              <a:rPr lang="en-US" sz="1000" b="1">
                <a:solidFill>
                  <a:schemeClr val="bg1"/>
                </a:solidFill>
              </a:rPr>
              <a:t>Definitions</a:t>
            </a:r>
            <a:endParaRPr lang="en-US" sz="1000">
              <a:solidFill>
                <a:schemeClr val="bg1"/>
              </a:solidFill>
            </a:endParaRPr>
          </a:p>
        </p:txBody>
      </p:sp>
      <p:grpSp>
        <p:nvGrpSpPr>
          <p:cNvPr id="9" name="Group 66"/>
          <p:cNvGrpSpPr>
            <a:grpSpLocks/>
          </p:cNvGrpSpPr>
          <p:nvPr/>
        </p:nvGrpSpPr>
        <p:grpSpPr bwMode="auto">
          <a:xfrm>
            <a:off x="4700588" y="2047875"/>
            <a:ext cx="454025" cy="860425"/>
            <a:chOff x="3270" y="1819"/>
            <a:chExt cx="381" cy="542"/>
          </a:xfrm>
        </p:grpSpPr>
        <p:sp>
          <p:nvSpPr>
            <p:cNvPr id="1796123" name="Rectangle 67"/>
            <p:cNvSpPr>
              <a:spLocks noChangeArrowheads="1"/>
            </p:cNvSpPr>
            <p:nvPr/>
          </p:nvSpPr>
          <p:spPr bwMode="auto">
            <a:xfrm>
              <a:off x="3270" y="1819"/>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24" name="Rectangle 68"/>
            <p:cNvSpPr>
              <a:spLocks noChangeArrowheads="1"/>
            </p:cNvSpPr>
            <p:nvPr/>
          </p:nvSpPr>
          <p:spPr bwMode="auto">
            <a:xfrm>
              <a:off x="3297" y="1841"/>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25" name="Rectangle 69"/>
            <p:cNvSpPr>
              <a:spLocks noChangeArrowheads="1"/>
            </p:cNvSpPr>
            <p:nvPr/>
          </p:nvSpPr>
          <p:spPr bwMode="auto">
            <a:xfrm>
              <a:off x="3297" y="2090"/>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26" name="Rectangle 70"/>
            <p:cNvSpPr>
              <a:spLocks noChangeArrowheads="1"/>
            </p:cNvSpPr>
            <p:nvPr/>
          </p:nvSpPr>
          <p:spPr bwMode="auto">
            <a:xfrm>
              <a:off x="3367" y="1911"/>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App</a:t>
              </a:r>
            </a:p>
          </p:txBody>
        </p:sp>
        <p:sp>
          <p:nvSpPr>
            <p:cNvPr id="1796127" name="Rectangle 71"/>
            <p:cNvSpPr>
              <a:spLocks noChangeArrowheads="1"/>
            </p:cNvSpPr>
            <p:nvPr/>
          </p:nvSpPr>
          <p:spPr bwMode="auto">
            <a:xfrm>
              <a:off x="3388" y="2155"/>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OS</a:t>
              </a:r>
            </a:p>
          </p:txBody>
        </p:sp>
      </p:grpSp>
      <p:grpSp>
        <p:nvGrpSpPr>
          <p:cNvPr id="10" name="Group 66"/>
          <p:cNvGrpSpPr>
            <a:grpSpLocks/>
          </p:cNvGrpSpPr>
          <p:nvPr/>
        </p:nvGrpSpPr>
        <p:grpSpPr bwMode="auto">
          <a:xfrm>
            <a:off x="5219700" y="2047875"/>
            <a:ext cx="452438" cy="860425"/>
            <a:chOff x="3270" y="1819"/>
            <a:chExt cx="381" cy="542"/>
          </a:xfrm>
        </p:grpSpPr>
        <p:sp>
          <p:nvSpPr>
            <p:cNvPr id="1796118" name="Rectangle 67"/>
            <p:cNvSpPr>
              <a:spLocks noChangeArrowheads="1"/>
            </p:cNvSpPr>
            <p:nvPr/>
          </p:nvSpPr>
          <p:spPr bwMode="auto">
            <a:xfrm>
              <a:off x="3270" y="1819"/>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19" name="Rectangle 68"/>
            <p:cNvSpPr>
              <a:spLocks noChangeArrowheads="1"/>
            </p:cNvSpPr>
            <p:nvPr/>
          </p:nvSpPr>
          <p:spPr bwMode="auto">
            <a:xfrm>
              <a:off x="3297" y="1841"/>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20" name="Rectangle 69"/>
            <p:cNvSpPr>
              <a:spLocks noChangeArrowheads="1"/>
            </p:cNvSpPr>
            <p:nvPr/>
          </p:nvSpPr>
          <p:spPr bwMode="auto">
            <a:xfrm>
              <a:off x="3297" y="2090"/>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21" name="Rectangle 70"/>
            <p:cNvSpPr>
              <a:spLocks noChangeArrowheads="1"/>
            </p:cNvSpPr>
            <p:nvPr/>
          </p:nvSpPr>
          <p:spPr bwMode="auto">
            <a:xfrm>
              <a:off x="3367" y="1911"/>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App</a:t>
              </a:r>
            </a:p>
          </p:txBody>
        </p:sp>
        <p:sp>
          <p:nvSpPr>
            <p:cNvPr id="1796122" name="Rectangle 71"/>
            <p:cNvSpPr>
              <a:spLocks noChangeArrowheads="1"/>
            </p:cNvSpPr>
            <p:nvPr/>
          </p:nvSpPr>
          <p:spPr bwMode="auto">
            <a:xfrm>
              <a:off x="3388" y="2155"/>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OS</a:t>
              </a:r>
            </a:p>
          </p:txBody>
        </p:sp>
      </p:grpSp>
      <p:grpSp>
        <p:nvGrpSpPr>
          <p:cNvPr id="12" name="Group 66"/>
          <p:cNvGrpSpPr>
            <a:grpSpLocks/>
          </p:cNvGrpSpPr>
          <p:nvPr/>
        </p:nvGrpSpPr>
        <p:grpSpPr bwMode="auto">
          <a:xfrm>
            <a:off x="5737225" y="2047875"/>
            <a:ext cx="454025" cy="860425"/>
            <a:chOff x="3270" y="1819"/>
            <a:chExt cx="381" cy="542"/>
          </a:xfrm>
        </p:grpSpPr>
        <p:sp>
          <p:nvSpPr>
            <p:cNvPr id="1796113" name="Rectangle 67"/>
            <p:cNvSpPr>
              <a:spLocks noChangeArrowheads="1"/>
            </p:cNvSpPr>
            <p:nvPr/>
          </p:nvSpPr>
          <p:spPr bwMode="auto">
            <a:xfrm>
              <a:off x="3270" y="1819"/>
              <a:ext cx="381" cy="542"/>
            </a:xfrm>
            <a:prstGeom prst="rect">
              <a:avLst/>
            </a:prstGeom>
            <a:solidFill>
              <a:srgbClr val="D4D7DC"/>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14" name="Rectangle 68"/>
            <p:cNvSpPr>
              <a:spLocks noChangeArrowheads="1"/>
            </p:cNvSpPr>
            <p:nvPr/>
          </p:nvSpPr>
          <p:spPr bwMode="auto">
            <a:xfrm>
              <a:off x="3297" y="1841"/>
              <a:ext cx="328" cy="249"/>
            </a:xfrm>
            <a:prstGeom prst="rect">
              <a:avLst/>
            </a:prstGeom>
            <a:solidFill>
              <a:srgbClr val="DE7008"/>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15" name="Rectangle 69"/>
            <p:cNvSpPr>
              <a:spLocks noChangeArrowheads="1"/>
            </p:cNvSpPr>
            <p:nvPr/>
          </p:nvSpPr>
          <p:spPr bwMode="auto">
            <a:xfrm>
              <a:off x="3297" y="2090"/>
              <a:ext cx="328" cy="243"/>
            </a:xfrm>
            <a:prstGeom prst="rect">
              <a:avLst/>
            </a:prstGeom>
            <a:solidFill>
              <a:srgbClr val="00A3E0"/>
            </a:solidFill>
            <a:ln w="9525">
              <a:noFill/>
              <a:round/>
              <a:headEnd/>
              <a:tailEnd/>
            </a:ln>
          </p:spPr>
          <p:txBody>
            <a:bodyPr wrap="none" anchor="ctr"/>
            <a:lstStyle/>
            <a:p>
              <a:pPr algn="ctr">
                <a:buClr>
                  <a:srgbClr val="000000"/>
                </a:buClr>
                <a:buSzPct val="100000"/>
                <a:buFont typeface="Arial" charset="0"/>
                <a:buNone/>
              </a:pPr>
              <a:endParaRPr lang="en-US">
                <a:solidFill>
                  <a:schemeClr val="bg1"/>
                </a:solidFill>
                <a:ea typeface="Arial Unicode MS" pitchFamily="34" charset="-128"/>
                <a:cs typeface="Arial Unicode MS" pitchFamily="34" charset="-128"/>
              </a:endParaRPr>
            </a:p>
          </p:txBody>
        </p:sp>
        <p:sp>
          <p:nvSpPr>
            <p:cNvPr id="1796116" name="Rectangle 70"/>
            <p:cNvSpPr>
              <a:spLocks noChangeArrowheads="1"/>
            </p:cNvSpPr>
            <p:nvPr/>
          </p:nvSpPr>
          <p:spPr bwMode="auto">
            <a:xfrm>
              <a:off x="3367" y="1911"/>
              <a:ext cx="210"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App</a:t>
              </a:r>
            </a:p>
          </p:txBody>
        </p:sp>
        <p:sp>
          <p:nvSpPr>
            <p:cNvPr id="1796117" name="Rectangle 71"/>
            <p:cNvSpPr>
              <a:spLocks noChangeArrowheads="1"/>
            </p:cNvSpPr>
            <p:nvPr/>
          </p:nvSpPr>
          <p:spPr bwMode="auto">
            <a:xfrm>
              <a:off x="3388" y="2155"/>
              <a:ext cx="155" cy="97"/>
            </a:xfrm>
            <a:prstGeom prst="rect">
              <a:avLst/>
            </a:prstGeom>
            <a:noFill/>
            <a:ln w="9525">
              <a:noFill/>
              <a:round/>
              <a:headEnd/>
              <a:tailEnd/>
            </a:ln>
          </p:spPr>
          <p:txBody>
            <a:bodyPr wrap="none" lIns="0" tIns="0" rIns="0" bIns="0" anchor="ctr">
              <a:spAutoFit/>
            </a:bodyPr>
            <a:lstStyle/>
            <a:p>
              <a:pPr algn="ctr">
                <a:buClr>
                  <a:srgbClr val="FFFFFF"/>
                </a:buClr>
                <a:buSzPct val="100000"/>
                <a:tabLst>
                  <a:tab pos="0" algn="l"/>
                  <a:tab pos="766763" algn="l"/>
                  <a:tab pos="1535113" algn="l"/>
                  <a:tab pos="2303463" algn="l"/>
                  <a:tab pos="3070225" algn="l"/>
                  <a:tab pos="3838575" algn="l"/>
                  <a:tab pos="4606925" algn="l"/>
                  <a:tab pos="5375275" algn="l"/>
                  <a:tab pos="6143625" algn="l"/>
                  <a:tab pos="6911975" algn="l"/>
                  <a:tab pos="7678738" algn="l"/>
                  <a:tab pos="8447088" algn="l"/>
                </a:tabLst>
              </a:pPr>
              <a:r>
                <a:rPr lang="en-US" sz="1000" b="1">
                  <a:solidFill>
                    <a:srgbClr val="FFFFFF"/>
                  </a:solidFill>
                  <a:ea typeface="Arial Unicode MS" pitchFamily="34" charset="-128"/>
                  <a:cs typeface="Arial Unicode MS" pitchFamily="34" charset="-128"/>
                </a:rPr>
                <a:t>OS</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5" grpId="0" animBg="1"/>
      <p:bldP spid="46" grpId="0" animBg="1"/>
      <p:bldP spid="47" grpId="0"/>
      <p:bldP spid="48" grpId="0" animBg="1"/>
      <p:bldP spid="5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ound Same Side Corner Rectangle 53"/>
          <p:cNvSpPr>
            <a:spLocks noChangeArrowheads="1"/>
          </p:cNvSpPr>
          <p:nvPr/>
        </p:nvSpPr>
        <p:spPr bwMode="auto">
          <a:xfrm>
            <a:off x="957263" y="1284288"/>
            <a:ext cx="7229475" cy="3790950"/>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grpSp>
        <p:nvGrpSpPr>
          <p:cNvPr id="2" name="Group 37"/>
          <p:cNvGrpSpPr>
            <a:grpSpLocks/>
          </p:cNvGrpSpPr>
          <p:nvPr/>
        </p:nvGrpSpPr>
        <p:grpSpPr bwMode="auto">
          <a:xfrm>
            <a:off x="4291013" y="1428750"/>
            <a:ext cx="4160837" cy="3411538"/>
            <a:chOff x="4015936" y="1272300"/>
            <a:chExt cx="4160668" cy="3410947"/>
          </a:xfrm>
        </p:grpSpPr>
        <p:pic>
          <p:nvPicPr>
            <p:cNvPr id="25630" name="Picture 31" descr="4-01943_Security.png"/>
            <p:cNvPicPr>
              <a:picLocks noChangeAspect="1"/>
            </p:cNvPicPr>
            <p:nvPr/>
          </p:nvPicPr>
          <p:blipFill>
            <a:blip r:embed="rId3" cstate="print"/>
            <a:srcRect/>
            <a:stretch>
              <a:fillRect/>
            </a:stretch>
          </p:blipFill>
          <p:spPr bwMode="auto">
            <a:xfrm>
              <a:off x="4015936" y="2424092"/>
              <a:ext cx="2650526" cy="1107363"/>
            </a:xfrm>
            <a:prstGeom prst="rect">
              <a:avLst/>
            </a:prstGeom>
            <a:noFill/>
            <a:ln w="9525">
              <a:noFill/>
              <a:miter lim="800000"/>
              <a:headEnd/>
              <a:tailEnd/>
            </a:ln>
          </p:spPr>
        </p:pic>
        <p:pic>
          <p:nvPicPr>
            <p:cNvPr id="25631" name="Picture 32" descr="4-01943_Availability.png"/>
            <p:cNvPicPr>
              <a:picLocks noChangeAspect="1"/>
            </p:cNvPicPr>
            <p:nvPr/>
          </p:nvPicPr>
          <p:blipFill>
            <a:blip r:embed="rId4" cstate="print"/>
            <a:srcRect/>
            <a:stretch>
              <a:fillRect/>
            </a:stretch>
          </p:blipFill>
          <p:spPr bwMode="auto">
            <a:xfrm>
              <a:off x="4015936" y="1272300"/>
              <a:ext cx="2650526" cy="1107363"/>
            </a:xfrm>
            <a:prstGeom prst="rect">
              <a:avLst/>
            </a:prstGeom>
            <a:noFill/>
            <a:ln w="9525">
              <a:noFill/>
              <a:miter lim="800000"/>
              <a:headEnd/>
              <a:tailEnd/>
            </a:ln>
          </p:spPr>
        </p:pic>
        <p:pic>
          <p:nvPicPr>
            <p:cNvPr id="25632" name="Picture 33" descr="4-01943_Scalability.png"/>
            <p:cNvPicPr>
              <a:picLocks noChangeAspect="1"/>
            </p:cNvPicPr>
            <p:nvPr/>
          </p:nvPicPr>
          <p:blipFill>
            <a:blip r:embed="rId5" cstate="print"/>
            <a:srcRect/>
            <a:stretch>
              <a:fillRect/>
            </a:stretch>
          </p:blipFill>
          <p:spPr bwMode="auto">
            <a:xfrm>
              <a:off x="4015936" y="3575884"/>
              <a:ext cx="2650526" cy="1107363"/>
            </a:xfrm>
            <a:prstGeom prst="rect">
              <a:avLst/>
            </a:prstGeom>
            <a:noFill/>
            <a:ln w="9525">
              <a:noFill/>
              <a:miter lim="800000"/>
              <a:headEnd/>
              <a:tailEnd/>
            </a:ln>
          </p:spPr>
        </p:pic>
        <p:sp>
          <p:nvSpPr>
            <p:cNvPr id="3" name="Text Box 387"/>
            <p:cNvSpPr txBox="1">
              <a:spLocks noChangeArrowheads="1"/>
            </p:cNvSpPr>
            <p:nvPr/>
          </p:nvSpPr>
          <p:spPr bwMode="auto">
            <a:xfrm>
              <a:off x="6751087" y="1656408"/>
              <a:ext cx="1258837" cy="287288"/>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b="1" dirty="0">
                  <a:latin typeface="Arial" charset="0"/>
                  <a:ea typeface="Arial Unicode MS" pitchFamily="34" charset="-128"/>
                  <a:cs typeface="Arial Unicode MS" pitchFamily="34" charset="-128"/>
                </a:rPr>
                <a:t>Availability</a:t>
              </a:r>
            </a:p>
          </p:txBody>
        </p:sp>
        <p:sp>
          <p:nvSpPr>
            <p:cNvPr id="4" name="Text Box 387"/>
            <p:cNvSpPr txBox="1">
              <a:spLocks noChangeArrowheads="1"/>
            </p:cNvSpPr>
            <p:nvPr/>
          </p:nvSpPr>
          <p:spPr bwMode="auto">
            <a:xfrm>
              <a:off x="6751087" y="2821432"/>
              <a:ext cx="985798" cy="287288"/>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b="1" dirty="0">
                  <a:latin typeface="Arial" charset="0"/>
                  <a:ea typeface="Arial Unicode MS" pitchFamily="34" charset="-128"/>
                  <a:cs typeface="Arial Unicode MS" pitchFamily="34" charset="-128"/>
                </a:rPr>
                <a:t>Security</a:t>
              </a:r>
            </a:p>
          </p:txBody>
        </p:sp>
        <p:sp>
          <p:nvSpPr>
            <p:cNvPr id="5" name="Text Box 387"/>
            <p:cNvSpPr txBox="1">
              <a:spLocks noChangeArrowheads="1"/>
            </p:cNvSpPr>
            <p:nvPr/>
          </p:nvSpPr>
          <p:spPr bwMode="auto">
            <a:xfrm>
              <a:off x="6751087" y="3986455"/>
              <a:ext cx="1425517" cy="287288"/>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b="1">
                  <a:ea typeface="Arial Unicode MS" pitchFamily="34" charset="-128"/>
                  <a:cs typeface="Arial Unicode MS" pitchFamily="34" charset="-128"/>
                </a:rPr>
                <a:t>Performance</a:t>
              </a:r>
            </a:p>
          </p:txBody>
        </p:sp>
      </p:grpSp>
      <p:sp>
        <p:nvSpPr>
          <p:cNvPr id="25604" name="Rectangle 63"/>
          <p:cNvSpPr>
            <a:spLocks noGrp="1" noChangeArrowheads="1"/>
          </p:cNvSpPr>
          <p:nvPr>
            <p:ph type="title" idx="4294967295"/>
          </p:nvPr>
        </p:nvSpPr>
        <p:spPr>
          <a:xfrm>
            <a:off x="498475" y="608013"/>
            <a:ext cx="8191500" cy="354012"/>
          </a:xfrm>
        </p:spPr>
        <p:txBody>
          <a:bodyPr rIns="73152" anchor="t"/>
          <a:lstStyle/>
          <a:p>
            <a:pPr eaLnBrk="1" hangingPunct="1"/>
            <a:r>
              <a:rPr lang="en-US" sz="2000" smtClean="0"/>
              <a:t>Rolling Out a New Business Service</a:t>
            </a:r>
          </a:p>
        </p:txBody>
      </p:sp>
      <p:pic>
        <p:nvPicPr>
          <p:cNvPr id="107" name="Picture 106" descr="4-01943_Icon-Checkmark.png"/>
          <p:cNvPicPr>
            <a:picLocks noChangeAspect="1"/>
          </p:cNvPicPr>
          <p:nvPr/>
        </p:nvPicPr>
        <p:blipFill>
          <a:blip r:embed="rId6" cstate="print"/>
          <a:srcRect/>
          <a:stretch>
            <a:fillRect/>
          </a:stretch>
        </p:blipFill>
        <p:spPr bwMode="auto">
          <a:xfrm>
            <a:off x="5308600" y="1689100"/>
            <a:ext cx="519113" cy="457200"/>
          </a:xfrm>
          <a:prstGeom prst="rect">
            <a:avLst/>
          </a:prstGeom>
          <a:noFill/>
          <a:ln w="9525">
            <a:noFill/>
            <a:miter lim="800000"/>
            <a:headEnd/>
            <a:tailEnd/>
          </a:ln>
        </p:spPr>
      </p:pic>
      <p:pic>
        <p:nvPicPr>
          <p:cNvPr id="108" name="Picture 107" descr="4-01943_Icon-Checkmark.png"/>
          <p:cNvPicPr>
            <a:picLocks noChangeAspect="1"/>
          </p:cNvPicPr>
          <p:nvPr/>
        </p:nvPicPr>
        <p:blipFill>
          <a:blip r:embed="rId6" cstate="print"/>
          <a:srcRect/>
          <a:stretch>
            <a:fillRect/>
          </a:stretch>
        </p:blipFill>
        <p:spPr bwMode="auto">
          <a:xfrm>
            <a:off x="5308600" y="2497138"/>
            <a:ext cx="519113" cy="457200"/>
          </a:xfrm>
          <a:prstGeom prst="rect">
            <a:avLst/>
          </a:prstGeom>
          <a:noFill/>
          <a:ln w="9525">
            <a:noFill/>
            <a:miter lim="800000"/>
            <a:headEnd/>
            <a:tailEnd/>
          </a:ln>
        </p:spPr>
      </p:pic>
      <p:pic>
        <p:nvPicPr>
          <p:cNvPr id="109" name="Picture 108" descr="4-01943_Icon-Checkmark.png"/>
          <p:cNvPicPr>
            <a:picLocks noChangeAspect="1"/>
          </p:cNvPicPr>
          <p:nvPr/>
        </p:nvPicPr>
        <p:blipFill>
          <a:blip r:embed="rId6" cstate="print"/>
          <a:srcRect/>
          <a:stretch>
            <a:fillRect/>
          </a:stretch>
        </p:blipFill>
        <p:spPr bwMode="auto">
          <a:xfrm>
            <a:off x="5308600" y="3305175"/>
            <a:ext cx="519113" cy="457200"/>
          </a:xfrm>
          <a:prstGeom prst="rect">
            <a:avLst/>
          </a:prstGeom>
          <a:noFill/>
          <a:ln w="9525">
            <a:noFill/>
            <a:miter lim="800000"/>
            <a:headEnd/>
            <a:tailEnd/>
          </a:ln>
        </p:spPr>
      </p:pic>
      <p:pic>
        <p:nvPicPr>
          <p:cNvPr id="110" name="Picture 109" descr="4-01943_Icon-Checkmark.png"/>
          <p:cNvPicPr>
            <a:picLocks noChangeAspect="1"/>
          </p:cNvPicPr>
          <p:nvPr/>
        </p:nvPicPr>
        <p:blipFill>
          <a:blip r:embed="rId6" cstate="print"/>
          <a:srcRect/>
          <a:stretch>
            <a:fillRect/>
          </a:stretch>
        </p:blipFill>
        <p:spPr bwMode="auto">
          <a:xfrm>
            <a:off x="5308600" y="4113213"/>
            <a:ext cx="519113" cy="457200"/>
          </a:xfrm>
          <a:prstGeom prst="rect">
            <a:avLst/>
          </a:prstGeom>
          <a:noFill/>
          <a:ln w="9525">
            <a:noFill/>
            <a:miter lim="800000"/>
            <a:headEnd/>
            <a:tailEnd/>
          </a:ln>
        </p:spPr>
      </p:pic>
      <p:sp>
        <p:nvSpPr>
          <p:cNvPr id="111" name="Text Box 387"/>
          <p:cNvSpPr txBox="1">
            <a:spLocks noChangeArrowheads="1"/>
          </p:cNvSpPr>
          <p:nvPr/>
        </p:nvSpPr>
        <p:spPr bwMode="auto">
          <a:xfrm>
            <a:off x="6061075" y="1774825"/>
            <a:ext cx="1393825" cy="314325"/>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sz="1800" b="1" dirty="0">
                <a:latin typeface="Arial" charset="0"/>
                <a:ea typeface="Arial Unicode MS" pitchFamily="34" charset="-128"/>
                <a:cs typeface="Arial Unicode MS" pitchFamily="34" charset="-128"/>
              </a:rPr>
              <a:t>Availability</a:t>
            </a:r>
          </a:p>
        </p:txBody>
      </p:sp>
      <p:sp>
        <p:nvSpPr>
          <p:cNvPr id="112" name="Text Box 387"/>
          <p:cNvSpPr txBox="1">
            <a:spLocks noChangeArrowheads="1"/>
          </p:cNvSpPr>
          <p:nvPr/>
        </p:nvSpPr>
        <p:spPr bwMode="auto">
          <a:xfrm>
            <a:off x="6061075" y="2582863"/>
            <a:ext cx="1095375" cy="312737"/>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sz="1800" b="1" dirty="0">
                <a:latin typeface="Arial" charset="0"/>
                <a:ea typeface="Arial Unicode MS" pitchFamily="34" charset="-128"/>
                <a:cs typeface="Arial Unicode MS" pitchFamily="34" charset="-128"/>
              </a:rPr>
              <a:t>Security</a:t>
            </a:r>
          </a:p>
        </p:txBody>
      </p:sp>
      <p:sp>
        <p:nvSpPr>
          <p:cNvPr id="118" name="Rectangle 117"/>
          <p:cNvSpPr>
            <a:spLocks noChangeArrowheads="1"/>
          </p:cNvSpPr>
          <p:nvPr/>
        </p:nvSpPr>
        <p:spPr bwMode="auto">
          <a:xfrm>
            <a:off x="6030913" y="4171950"/>
            <a:ext cx="1568450" cy="338138"/>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lstStyle/>
          <a:p>
            <a:endParaRPr lang="en-US"/>
          </a:p>
        </p:txBody>
      </p:sp>
      <p:sp>
        <p:nvSpPr>
          <p:cNvPr id="113" name="Text Box 387"/>
          <p:cNvSpPr txBox="1">
            <a:spLocks noChangeArrowheads="1"/>
          </p:cNvSpPr>
          <p:nvPr/>
        </p:nvSpPr>
        <p:spPr bwMode="auto">
          <a:xfrm>
            <a:off x="6061075" y="3389313"/>
            <a:ext cx="1595438" cy="314325"/>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nSpc>
                <a:spcPct val="80000"/>
              </a:lnSpc>
              <a:defRPr/>
            </a:pPr>
            <a:r>
              <a:rPr lang="en-US" sz="1800" b="1" dirty="0"/>
              <a:t>Performance</a:t>
            </a:r>
          </a:p>
        </p:txBody>
      </p:sp>
      <p:sp>
        <p:nvSpPr>
          <p:cNvPr id="114" name="Text Box 387"/>
          <p:cNvSpPr txBox="1">
            <a:spLocks noChangeArrowheads="1"/>
          </p:cNvSpPr>
          <p:nvPr/>
        </p:nvSpPr>
        <p:spPr bwMode="auto">
          <a:xfrm>
            <a:off x="6061075" y="4197350"/>
            <a:ext cx="1854200" cy="314325"/>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anchor="ctr">
            <a:spAutoFit/>
          </a:bodyPr>
          <a:lstStyle/>
          <a:p>
            <a:pPr>
              <a:lnSpc>
                <a:spcPct val="80000"/>
              </a:lnSpc>
              <a:defRPr/>
            </a:pPr>
            <a:r>
              <a:rPr lang="en-US" sz="1800" b="1" dirty="0">
                <a:solidFill>
                  <a:schemeClr val="bg1"/>
                </a:solidFill>
                <a:latin typeface="Arial" charset="0"/>
                <a:ea typeface="Arial Unicode MS" pitchFamily="34" charset="-128"/>
                <a:cs typeface="Arial Unicode MS" pitchFamily="34" charset="-128"/>
              </a:rPr>
              <a:t>Lowest TCO</a:t>
            </a:r>
          </a:p>
        </p:txBody>
      </p:sp>
      <p:grpSp>
        <p:nvGrpSpPr>
          <p:cNvPr id="6" name="Group 73"/>
          <p:cNvGrpSpPr>
            <a:grpSpLocks/>
          </p:cNvGrpSpPr>
          <p:nvPr/>
        </p:nvGrpSpPr>
        <p:grpSpPr bwMode="auto">
          <a:xfrm>
            <a:off x="150813" y="5183188"/>
            <a:ext cx="8842375" cy="750887"/>
            <a:chOff x="96" y="3335"/>
            <a:chExt cx="5569" cy="473"/>
          </a:xfrm>
        </p:grpSpPr>
        <p:sp>
          <p:nvSpPr>
            <p:cNvPr id="54" name="Text Box 71"/>
            <p:cNvSpPr txBox="1">
              <a:spLocks noChangeArrowheads="1"/>
            </p:cNvSpPr>
            <p:nvPr/>
          </p:nvSpPr>
          <p:spPr bwMode="auto">
            <a:xfrm>
              <a:off x="225" y="3335"/>
              <a:ext cx="5311" cy="473"/>
            </a:xfrm>
            <a:prstGeom prst="rect">
              <a:avLst/>
            </a:prstGeom>
            <a:gradFill>
              <a:gsLst>
                <a:gs pos="0">
                  <a:schemeClr val="bg1"/>
                </a:gs>
                <a:gs pos="30000">
                  <a:srgbClr val="1B3E70"/>
                </a:gs>
                <a:gs pos="80000">
                  <a:srgbClr val="1B3E70"/>
                </a:gs>
                <a:gs pos="100000">
                  <a:schemeClr val="bg1"/>
                </a:gs>
              </a:gsLst>
              <a:lin ang="10800000" scaled="0"/>
            </a:gradFill>
            <a:ln w="22225">
              <a:noFill/>
              <a:miter lim="800000"/>
              <a:headEnd/>
              <a:tailEnd/>
            </a:ln>
          </p:spPr>
          <p:txBody>
            <a:bodyPr wrap="none" anchor="ctr"/>
            <a:lstStyle/>
            <a:p>
              <a:pPr>
                <a:defRPr/>
              </a:pPr>
              <a:endParaRPr lang="de-DE" sz="1100">
                <a:solidFill>
                  <a:srgbClr val="000000"/>
                </a:solidFill>
                <a:latin typeface="Arial" charset="0"/>
                <a:cs typeface="Arial" charset="0"/>
              </a:endParaRPr>
            </a:p>
          </p:txBody>
        </p:sp>
        <p:sp>
          <p:nvSpPr>
            <p:cNvPr id="25629" name="Text Box 62"/>
            <p:cNvSpPr txBox="1">
              <a:spLocks noChangeArrowheads="1"/>
            </p:cNvSpPr>
            <p:nvPr/>
          </p:nvSpPr>
          <p:spPr bwMode="auto">
            <a:xfrm>
              <a:off x="96" y="3446"/>
              <a:ext cx="5569" cy="250"/>
            </a:xfrm>
            <a:prstGeom prst="rect">
              <a:avLst/>
            </a:prstGeom>
            <a:noFill/>
            <a:ln w="9525">
              <a:noFill/>
              <a:miter lim="800000"/>
              <a:headEnd/>
              <a:tailEnd/>
            </a:ln>
          </p:spPr>
          <p:txBody>
            <a:bodyPr anchor="ctr" anchorCtr="1">
              <a:spAutoFit/>
            </a:bodyPr>
            <a:lstStyle/>
            <a:p>
              <a:pPr algn="ctr"/>
              <a:r>
                <a:rPr lang="en-US" sz="2000" b="1">
                  <a:solidFill>
                    <a:srgbClr val="FFFFFF"/>
                  </a:solidFill>
                </a:rPr>
                <a:t>Becomes a Matter of Specifying Required SLAs</a:t>
              </a:r>
            </a:p>
          </p:txBody>
        </p:sp>
      </p:grpSp>
      <p:grpSp>
        <p:nvGrpSpPr>
          <p:cNvPr id="7" name="Group 44"/>
          <p:cNvGrpSpPr>
            <a:grpSpLocks/>
          </p:cNvGrpSpPr>
          <p:nvPr/>
        </p:nvGrpSpPr>
        <p:grpSpPr bwMode="auto">
          <a:xfrm>
            <a:off x="457200" y="2287588"/>
            <a:ext cx="2174875" cy="1746250"/>
            <a:chOff x="558800" y="2288224"/>
            <a:chExt cx="2174240" cy="1745296"/>
          </a:xfrm>
        </p:grpSpPr>
        <p:sp>
          <p:nvSpPr>
            <p:cNvPr id="25626" name="Rectangle 3"/>
            <p:cNvSpPr>
              <a:spLocks noChangeArrowheads="1"/>
            </p:cNvSpPr>
            <p:nvPr/>
          </p:nvSpPr>
          <p:spPr bwMode="auto">
            <a:xfrm>
              <a:off x="558800" y="2288224"/>
              <a:ext cx="2174240" cy="1745296"/>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lstStyle/>
            <a:p>
              <a:endParaRPr lang="en-US"/>
            </a:p>
          </p:txBody>
        </p:sp>
        <p:sp>
          <p:nvSpPr>
            <p:cNvPr id="25627" name="TextBox 46"/>
            <p:cNvSpPr txBox="1">
              <a:spLocks noChangeArrowheads="1"/>
            </p:cNvSpPr>
            <p:nvPr/>
          </p:nvSpPr>
          <p:spPr bwMode="auto">
            <a:xfrm>
              <a:off x="619760" y="2868485"/>
              <a:ext cx="1524000" cy="584775"/>
            </a:xfrm>
            <a:prstGeom prst="rect">
              <a:avLst/>
            </a:prstGeom>
            <a:noFill/>
            <a:ln w="9525">
              <a:noFill/>
              <a:miter lim="800000"/>
              <a:headEnd/>
              <a:tailEnd/>
            </a:ln>
          </p:spPr>
          <p:txBody>
            <a:bodyPr>
              <a:spAutoFit/>
            </a:bodyPr>
            <a:lstStyle/>
            <a:p>
              <a:r>
                <a:rPr lang="en-US" sz="3200" b="1">
                  <a:solidFill>
                    <a:schemeClr val="bg1"/>
                  </a:solidFill>
                </a:rPr>
                <a:t>APP</a:t>
              </a:r>
            </a:p>
          </p:txBody>
        </p:sp>
      </p:grpSp>
      <p:grpSp>
        <p:nvGrpSpPr>
          <p:cNvPr id="8" name="Group 37"/>
          <p:cNvGrpSpPr>
            <a:grpSpLocks/>
          </p:cNvGrpSpPr>
          <p:nvPr/>
        </p:nvGrpSpPr>
        <p:grpSpPr bwMode="auto">
          <a:xfrm>
            <a:off x="1530350" y="2449513"/>
            <a:ext cx="1028700" cy="1395412"/>
            <a:chOff x="4015936" y="1272300"/>
            <a:chExt cx="2650526" cy="3410947"/>
          </a:xfrm>
        </p:grpSpPr>
        <p:pic>
          <p:nvPicPr>
            <p:cNvPr id="25623" name="Picture 31" descr="4-01943_Security.png"/>
            <p:cNvPicPr>
              <a:picLocks noChangeAspect="1"/>
            </p:cNvPicPr>
            <p:nvPr/>
          </p:nvPicPr>
          <p:blipFill>
            <a:blip r:embed="rId7" cstate="print"/>
            <a:srcRect/>
            <a:stretch>
              <a:fillRect/>
            </a:stretch>
          </p:blipFill>
          <p:spPr bwMode="auto">
            <a:xfrm>
              <a:off x="4015936" y="2424092"/>
              <a:ext cx="2650526" cy="1107363"/>
            </a:xfrm>
            <a:prstGeom prst="rect">
              <a:avLst/>
            </a:prstGeom>
            <a:noFill/>
            <a:ln w="9525">
              <a:noFill/>
              <a:miter lim="800000"/>
              <a:headEnd/>
              <a:tailEnd/>
            </a:ln>
          </p:spPr>
        </p:pic>
        <p:pic>
          <p:nvPicPr>
            <p:cNvPr id="25624" name="Picture 32" descr="4-01943_Availability.png"/>
            <p:cNvPicPr>
              <a:picLocks noChangeAspect="1"/>
            </p:cNvPicPr>
            <p:nvPr/>
          </p:nvPicPr>
          <p:blipFill>
            <a:blip r:embed="rId8" cstate="print"/>
            <a:srcRect/>
            <a:stretch>
              <a:fillRect/>
            </a:stretch>
          </p:blipFill>
          <p:spPr bwMode="auto">
            <a:xfrm>
              <a:off x="4015936" y="1272300"/>
              <a:ext cx="2650526" cy="1107363"/>
            </a:xfrm>
            <a:prstGeom prst="rect">
              <a:avLst/>
            </a:prstGeom>
            <a:noFill/>
            <a:ln w="9525">
              <a:noFill/>
              <a:miter lim="800000"/>
              <a:headEnd/>
              <a:tailEnd/>
            </a:ln>
          </p:spPr>
        </p:pic>
        <p:pic>
          <p:nvPicPr>
            <p:cNvPr id="25625" name="Picture 33" descr="4-01943_Scalability.png"/>
            <p:cNvPicPr>
              <a:picLocks noChangeAspect="1"/>
            </p:cNvPicPr>
            <p:nvPr/>
          </p:nvPicPr>
          <p:blipFill>
            <a:blip r:embed="rId9" cstate="print"/>
            <a:srcRect/>
            <a:stretch>
              <a:fillRect/>
            </a:stretch>
          </p:blipFill>
          <p:spPr bwMode="auto">
            <a:xfrm>
              <a:off x="4015936" y="3575884"/>
              <a:ext cx="2650526" cy="1107363"/>
            </a:xfrm>
            <a:prstGeom prst="rect">
              <a:avLst/>
            </a:prstGeom>
            <a:noFill/>
            <a:ln w="9525">
              <a:noFill/>
              <a:miter lim="800000"/>
              <a:headEnd/>
              <a:tailEnd/>
            </a:ln>
          </p:spPr>
        </p:pic>
      </p:grpSp>
      <p:grpSp>
        <p:nvGrpSpPr>
          <p:cNvPr id="9" name="Group 64"/>
          <p:cNvGrpSpPr>
            <a:grpSpLocks/>
          </p:cNvGrpSpPr>
          <p:nvPr/>
        </p:nvGrpSpPr>
        <p:grpSpPr bwMode="auto">
          <a:xfrm>
            <a:off x="2863850" y="2301875"/>
            <a:ext cx="2263775" cy="1663700"/>
            <a:chOff x="2772575" y="2301240"/>
            <a:chExt cx="2262983" cy="1664236"/>
          </a:xfrm>
        </p:grpSpPr>
        <p:pic>
          <p:nvPicPr>
            <p:cNvPr id="25618" name="Picture 200" descr="4-01943_Icon-Cloud.png"/>
            <p:cNvPicPr>
              <a:picLocks noChangeAspect="1"/>
            </p:cNvPicPr>
            <p:nvPr/>
          </p:nvPicPr>
          <p:blipFill>
            <a:blip r:embed="rId10" cstate="print"/>
            <a:srcRect/>
            <a:stretch>
              <a:fillRect/>
            </a:stretch>
          </p:blipFill>
          <p:spPr bwMode="auto">
            <a:xfrm>
              <a:off x="3778415" y="3175000"/>
              <a:ext cx="1257143" cy="790476"/>
            </a:xfrm>
            <a:prstGeom prst="rect">
              <a:avLst/>
            </a:prstGeom>
            <a:noFill/>
            <a:ln w="9525">
              <a:noFill/>
              <a:miter lim="800000"/>
              <a:headEnd/>
              <a:tailEnd/>
            </a:ln>
          </p:spPr>
        </p:pic>
        <p:pic>
          <p:nvPicPr>
            <p:cNvPr id="25619" name="Picture 200" descr="4-01943_Icon-Cloud.png"/>
            <p:cNvPicPr>
              <a:picLocks noChangeAspect="1"/>
            </p:cNvPicPr>
            <p:nvPr/>
          </p:nvPicPr>
          <p:blipFill>
            <a:blip r:embed="rId10" cstate="print"/>
            <a:srcRect/>
            <a:stretch>
              <a:fillRect/>
            </a:stretch>
          </p:blipFill>
          <p:spPr bwMode="auto">
            <a:xfrm>
              <a:off x="2772575" y="2301240"/>
              <a:ext cx="1257143" cy="790476"/>
            </a:xfrm>
            <a:prstGeom prst="rect">
              <a:avLst/>
            </a:prstGeom>
            <a:noFill/>
            <a:ln w="9525">
              <a:noFill/>
              <a:miter lim="800000"/>
              <a:headEnd/>
              <a:tailEnd/>
            </a:ln>
          </p:spPr>
        </p:pic>
        <p:grpSp>
          <p:nvGrpSpPr>
            <p:cNvPr id="10" name="Group 60"/>
            <p:cNvGrpSpPr>
              <a:grpSpLocks/>
            </p:cNvGrpSpPr>
            <p:nvPr/>
          </p:nvGrpSpPr>
          <p:grpSpPr bwMode="auto">
            <a:xfrm>
              <a:off x="2773680" y="2413000"/>
              <a:ext cx="2066925" cy="1314450"/>
              <a:chOff x="2773680" y="2413000"/>
              <a:chExt cx="2066925" cy="1314450"/>
            </a:xfrm>
          </p:grpSpPr>
          <p:pic>
            <p:nvPicPr>
              <p:cNvPr id="25621" name="Picture 27" descr="ICON_Cloud_Q308"/>
              <p:cNvPicPr>
                <a:picLocks noChangeAspect="1" noChangeArrowheads="1"/>
              </p:cNvPicPr>
              <p:nvPr/>
            </p:nvPicPr>
            <p:blipFill>
              <a:blip r:embed="rId11" cstate="print"/>
              <a:srcRect/>
              <a:stretch>
                <a:fillRect/>
              </a:stretch>
            </p:blipFill>
            <p:spPr bwMode="auto">
              <a:xfrm>
                <a:off x="2773680" y="2413000"/>
                <a:ext cx="2066925" cy="1314450"/>
              </a:xfrm>
              <a:prstGeom prst="rect">
                <a:avLst/>
              </a:prstGeom>
              <a:noFill/>
              <a:ln w="9525">
                <a:noFill/>
                <a:miter lim="800000"/>
                <a:headEnd/>
                <a:tailEnd/>
              </a:ln>
            </p:spPr>
          </p:pic>
          <p:sp>
            <p:nvSpPr>
              <p:cNvPr id="60" name="TextBox 59"/>
              <p:cNvSpPr txBox="1"/>
              <p:nvPr/>
            </p:nvSpPr>
            <p:spPr>
              <a:xfrm>
                <a:off x="3172485" y="2796699"/>
                <a:ext cx="1269556" cy="708253"/>
              </a:xfrm>
              <a:prstGeom prst="rect">
                <a:avLst/>
              </a:prstGeom>
              <a:noFill/>
            </p:spPr>
            <p:txBody>
              <a:bodyPr>
                <a:spAutoFit/>
              </a:bodyPr>
              <a:lstStyle/>
              <a:p>
                <a:pPr algn="ctr">
                  <a:defRPr/>
                </a:pPr>
                <a:r>
                  <a:rPr lang="en-US" sz="2000" b="1" dirty="0">
                    <a:solidFill>
                      <a:schemeClr val="accent1">
                        <a:lumMod val="50000"/>
                      </a:schemeClr>
                    </a:solidFill>
                    <a:latin typeface="Arial" charset="0"/>
                    <a:cs typeface="Arial" charset="0"/>
                  </a:rPr>
                  <a:t>Internal </a:t>
                </a:r>
                <a:br>
                  <a:rPr lang="en-US" sz="2000" b="1" dirty="0">
                    <a:solidFill>
                      <a:schemeClr val="accent1">
                        <a:lumMod val="50000"/>
                      </a:schemeClr>
                    </a:solidFill>
                    <a:latin typeface="Arial" charset="0"/>
                    <a:cs typeface="Arial" charset="0"/>
                  </a:rPr>
                </a:br>
                <a:r>
                  <a:rPr lang="en-US" sz="2000" b="1" dirty="0">
                    <a:solidFill>
                      <a:schemeClr val="accent1">
                        <a:lumMod val="50000"/>
                      </a:schemeClr>
                    </a:solidFill>
                    <a:latin typeface="Arial" charset="0"/>
                    <a:cs typeface="Arial" charset="0"/>
                  </a:rPr>
                  <a:t>Cloud</a:t>
                </a: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fill="hold" nodeType="clickEffect">
                                  <p:stCondLst>
                                    <p:cond delay="0"/>
                                  </p:stCondLst>
                                  <p:childTnLst>
                                    <p:animMotion origin="layout" path="M 8.33333E-7 -1.96532E-6 L -0.50556 -1.96532E-6 " pathEditMode="relative" rAng="0" ptsTypes="AA">
                                      <p:cBhvr>
                                        <p:cTn id="6" dur="1000" fill="hold"/>
                                        <p:tgtEl>
                                          <p:spTgt spid="2"/>
                                        </p:tgtEl>
                                        <p:attrNameLst>
                                          <p:attrName>ppt_x</p:attrName>
                                          <p:attrName>ppt_y</p:attrName>
                                        </p:attrNameLst>
                                      </p:cBhvr>
                                      <p:rCtr x="-253" y="0"/>
                                    </p:animMotion>
                                  </p:childTnLst>
                                </p:cTn>
                              </p:par>
                              <p:par>
                                <p:cTn id="7" presetID="53" presetClass="exit" presetSubtype="0" fill="hold" nodeType="withEffect">
                                  <p:stCondLst>
                                    <p:cond delay="0"/>
                                  </p:stCondLst>
                                  <p:childTnLst>
                                    <p:anim calcmode="lin" valueType="num">
                                      <p:cBhvr>
                                        <p:cTn id="8" dur="1000"/>
                                        <p:tgtEl>
                                          <p:spTgt spid="2"/>
                                        </p:tgtEl>
                                        <p:attrNameLst>
                                          <p:attrName>ppt_w</p:attrName>
                                        </p:attrNameLst>
                                      </p:cBhvr>
                                      <p:tavLst>
                                        <p:tav tm="0">
                                          <p:val>
                                            <p:strVal val="ppt_w"/>
                                          </p:val>
                                        </p:tav>
                                        <p:tav tm="100000">
                                          <p:val>
                                            <p:fltVal val="0"/>
                                          </p:val>
                                        </p:tav>
                                      </p:tavLst>
                                    </p:anim>
                                    <p:anim calcmode="lin" valueType="num">
                                      <p:cBhvr>
                                        <p:cTn id="9" dur="1000"/>
                                        <p:tgtEl>
                                          <p:spTgt spid="2"/>
                                        </p:tgtEl>
                                        <p:attrNameLst>
                                          <p:attrName>ppt_h</p:attrName>
                                        </p:attrNameLst>
                                      </p:cBhvr>
                                      <p:tavLst>
                                        <p:tav tm="0">
                                          <p:val>
                                            <p:strVal val="ppt_h"/>
                                          </p:val>
                                        </p:tav>
                                        <p:tav tm="100000">
                                          <p:val>
                                            <p:fltVal val="0"/>
                                          </p:val>
                                        </p:tav>
                                      </p:tavLst>
                                    </p:anim>
                                    <p:animEffect transition="out" filter="fade">
                                      <p:cBhvr>
                                        <p:cTn id="10" dur="1000"/>
                                        <p:tgtEl>
                                          <p:spTgt spid="2"/>
                                        </p:tgtEl>
                                      </p:cBhvr>
                                    </p:animEffect>
                                    <p:set>
                                      <p:cBhvr>
                                        <p:cTn id="11" dur="1" fill="hold">
                                          <p:stCondLst>
                                            <p:cond delay="999"/>
                                          </p:stCondLst>
                                        </p:cTn>
                                        <p:tgtEl>
                                          <p:spTgt spid="2"/>
                                        </p:tgtEl>
                                        <p:attrNameLst>
                                          <p:attrName>style.visibility</p:attrName>
                                        </p:attrNameLst>
                                      </p:cBhvr>
                                      <p:to>
                                        <p:strVal val="hidden"/>
                                      </p:to>
                                    </p:se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2000"/>
                                        <p:tgtEl>
                                          <p:spTgt spid="52"/>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fade">
                                      <p:cBhvr>
                                        <p:cTn id="26" dur="1000"/>
                                        <p:tgtEl>
                                          <p:spTgt spid="10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fade">
                                      <p:cBhvr>
                                        <p:cTn id="29" dur="1000"/>
                                        <p:tgtEl>
                                          <p:spTgt spid="1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8"/>
                                        </p:tgtEl>
                                        <p:attrNameLst>
                                          <p:attrName>style.visibility</p:attrName>
                                        </p:attrNameLst>
                                      </p:cBhvr>
                                      <p:to>
                                        <p:strVal val="visible"/>
                                      </p:to>
                                    </p:set>
                                    <p:animEffect transition="in" filter="fade">
                                      <p:cBhvr>
                                        <p:cTn id="34" dur="1000"/>
                                        <p:tgtEl>
                                          <p:spTgt spid="10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fade">
                                      <p:cBhvr>
                                        <p:cTn id="37" dur="1000"/>
                                        <p:tgtEl>
                                          <p:spTgt spid="1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fade">
                                      <p:cBhvr>
                                        <p:cTn id="42" dur="1000"/>
                                        <p:tgtEl>
                                          <p:spTgt spid="10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fade">
                                      <p:cBhvr>
                                        <p:cTn id="45" dur="1000"/>
                                        <p:tgtEl>
                                          <p:spTgt spid="1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10"/>
                                        </p:tgtEl>
                                        <p:attrNameLst>
                                          <p:attrName>style.visibility</p:attrName>
                                        </p:attrNameLst>
                                      </p:cBhvr>
                                      <p:to>
                                        <p:strVal val="visible"/>
                                      </p:to>
                                    </p:set>
                                    <p:animEffect transition="in" filter="fade">
                                      <p:cBhvr>
                                        <p:cTn id="50" dur="1000"/>
                                        <p:tgtEl>
                                          <p:spTgt spid="1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4"/>
                                        </p:tgtEl>
                                        <p:attrNameLst>
                                          <p:attrName>style.visibility</p:attrName>
                                        </p:attrNameLst>
                                      </p:cBhvr>
                                      <p:to>
                                        <p:strVal val="visible"/>
                                      </p:to>
                                    </p:set>
                                    <p:animEffect transition="in" filter="fade">
                                      <p:cBhvr>
                                        <p:cTn id="53" dur="1000"/>
                                        <p:tgtEl>
                                          <p:spTgt spid="1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8"/>
                                        </p:tgtEl>
                                        <p:attrNameLst>
                                          <p:attrName>style.visibility</p:attrName>
                                        </p:attrNameLst>
                                      </p:cBhvr>
                                      <p:to>
                                        <p:strVal val="visible"/>
                                      </p:to>
                                    </p:set>
                                    <p:animEffect transition="in" filter="fade">
                                      <p:cBhvr>
                                        <p:cTn id="56" dur="1000"/>
                                        <p:tgtEl>
                                          <p:spTgt spid="118"/>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111" grpId="0"/>
      <p:bldP spid="112" grpId="0"/>
      <p:bldP spid="118" grpId="0" animBg="1"/>
      <p:bldP spid="113" grpId="0"/>
      <p:bldP spid="1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3"/>
          <p:cNvSpPr>
            <a:spLocks noChangeArrowheads="1"/>
          </p:cNvSpPr>
          <p:nvPr/>
        </p:nvSpPr>
        <p:spPr bwMode="gray">
          <a:xfrm>
            <a:off x="3360738" y="1162050"/>
            <a:ext cx="2443162" cy="4727575"/>
          </a:xfrm>
          <a:prstGeom prst="roundRect">
            <a:avLst>
              <a:gd name="adj" fmla="val 10056"/>
            </a:avLst>
          </a:prstGeom>
          <a:gradFill rotWithShape="0">
            <a:gsLst>
              <a:gs pos="0">
                <a:srgbClr val="B4B4B4">
                  <a:alpha val="25000"/>
                </a:srgbClr>
              </a:gs>
              <a:gs pos="100000">
                <a:schemeClr val="bg1">
                  <a:alpha val="25000"/>
                </a:schemeClr>
              </a:gs>
            </a:gsLst>
            <a:lin ang="5400000"/>
          </a:gradFill>
          <a:ln w="31750" algn="ctr">
            <a:noFill/>
            <a:round/>
            <a:headEnd/>
            <a:tailEnd/>
          </a:ln>
        </p:spPr>
        <p:txBody>
          <a:bodyPr wrap="none"/>
          <a:lstStyle/>
          <a:p>
            <a:endParaRPr lang="en-US"/>
          </a:p>
        </p:txBody>
      </p:sp>
      <p:sp>
        <p:nvSpPr>
          <p:cNvPr id="41987" name="AutoShape 3"/>
          <p:cNvSpPr>
            <a:spLocks noChangeArrowheads="1"/>
          </p:cNvSpPr>
          <p:nvPr/>
        </p:nvSpPr>
        <p:spPr bwMode="gray">
          <a:xfrm>
            <a:off x="6075363" y="1162050"/>
            <a:ext cx="2443162" cy="4727575"/>
          </a:xfrm>
          <a:prstGeom prst="roundRect">
            <a:avLst>
              <a:gd name="adj" fmla="val 10056"/>
            </a:avLst>
          </a:prstGeom>
          <a:gradFill rotWithShape="0">
            <a:gsLst>
              <a:gs pos="0">
                <a:srgbClr val="B4B4B4">
                  <a:alpha val="25000"/>
                </a:srgbClr>
              </a:gs>
              <a:gs pos="100000">
                <a:schemeClr val="bg1">
                  <a:alpha val="25000"/>
                </a:schemeClr>
              </a:gs>
            </a:gsLst>
            <a:lin ang="5400000"/>
          </a:gradFill>
          <a:ln w="31750" algn="ctr">
            <a:noFill/>
            <a:round/>
            <a:headEnd/>
            <a:tailEnd/>
          </a:ln>
        </p:spPr>
        <p:txBody>
          <a:bodyPr wrap="none"/>
          <a:lstStyle/>
          <a:p>
            <a:endParaRPr lang="en-US"/>
          </a:p>
        </p:txBody>
      </p:sp>
      <p:sp>
        <p:nvSpPr>
          <p:cNvPr id="41988" name="Rectangle 44"/>
          <p:cNvSpPr>
            <a:spLocks noGrp="1" noChangeArrowheads="1"/>
          </p:cNvSpPr>
          <p:nvPr>
            <p:ph type="title" idx="4294967295"/>
          </p:nvPr>
        </p:nvSpPr>
        <p:spPr>
          <a:xfrm>
            <a:off x="498475" y="596900"/>
            <a:ext cx="8191500" cy="354013"/>
          </a:xfrm>
        </p:spPr>
        <p:txBody>
          <a:bodyPr/>
          <a:lstStyle/>
          <a:p>
            <a:pPr eaLnBrk="1" hangingPunct="1"/>
            <a:r>
              <a:rPr lang="en-US" sz="2000" smtClean="0"/>
              <a:t>VMware Solutions Maximize Uptime</a:t>
            </a:r>
          </a:p>
        </p:txBody>
      </p:sp>
      <p:sp>
        <p:nvSpPr>
          <p:cNvPr id="41989" name="TextBox 37"/>
          <p:cNvSpPr txBox="1">
            <a:spLocks noChangeArrowheads="1"/>
          </p:cNvSpPr>
          <p:nvPr/>
        </p:nvSpPr>
        <p:spPr bwMode="auto">
          <a:xfrm>
            <a:off x="3554413" y="1225550"/>
            <a:ext cx="2020887" cy="314325"/>
          </a:xfrm>
          <a:prstGeom prst="rect">
            <a:avLst/>
          </a:prstGeom>
          <a:noFill/>
          <a:ln w="9525">
            <a:noFill/>
            <a:miter lim="800000"/>
            <a:headEnd/>
            <a:tailEnd/>
          </a:ln>
        </p:spPr>
        <p:txBody>
          <a:bodyPr wrap="none">
            <a:spAutoFit/>
          </a:bodyPr>
          <a:lstStyle/>
          <a:p>
            <a:pPr algn="ctr">
              <a:lnSpc>
                <a:spcPct val="90000"/>
              </a:lnSpc>
            </a:pPr>
            <a:r>
              <a:rPr lang="en-US" b="1">
                <a:solidFill>
                  <a:srgbClr val="262626"/>
                </a:solidFill>
                <a:ea typeface="Arial Unicode MS" pitchFamily="34" charset="-128"/>
                <a:cs typeface="Arial Unicode MS" pitchFamily="34" charset="-128"/>
              </a:rPr>
              <a:t>Planned Downtime</a:t>
            </a:r>
          </a:p>
        </p:txBody>
      </p:sp>
      <p:sp>
        <p:nvSpPr>
          <p:cNvPr id="41990" name="TextBox 37"/>
          <p:cNvSpPr txBox="1">
            <a:spLocks noChangeArrowheads="1"/>
          </p:cNvSpPr>
          <p:nvPr/>
        </p:nvSpPr>
        <p:spPr bwMode="auto">
          <a:xfrm>
            <a:off x="6153150" y="1225550"/>
            <a:ext cx="2281238" cy="314325"/>
          </a:xfrm>
          <a:prstGeom prst="rect">
            <a:avLst/>
          </a:prstGeom>
          <a:noFill/>
          <a:ln w="9525">
            <a:noFill/>
            <a:miter lim="800000"/>
            <a:headEnd/>
            <a:tailEnd/>
          </a:ln>
        </p:spPr>
        <p:txBody>
          <a:bodyPr wrap="none">
            <a:spAutoFit/>
          </a:bodyPr>
          <a:lstStyle/>
          <a:p>
            <a:pPr algn="ctr">
              <a:lnSpc>
                <a:spcPct val="90000"/>
              </a:lnSpc>
            </a:pPr>
            <a:r>
              <a:rPr lang="en-US" b="1">
                <a:solidFill>
                  <a:srgbClr val="262626"/>
                </a:solidFill>
                <a:ea typeface="Arial Unicode MS" pitchFamily="34" charset="-128"/>
                <a:cs typeface="Arial Unicode MS" pitchFamily="34" charset="-128"/>
              </a:rPr>
              <a:t>Unplanned Downtime</a:t>
            </a:r>
          </a:p>
        </p:txBody>
      </p:sp>
      <p:sp>
        <p:nvSpPr>
          <p:cNvPr id="41991" name="AutoShape 4"/>
          <p:cNvSpPr>
            <a:spLocks noChangeArrowheads="1"/>
          </p:cNvSpPr>
          <p:nvPr/>
        </p:nvSpPr>
        <p:spPr bwMode="gray">
          <a:xfrm>
            <a:off x="3551238" y="4937125"/>
            <a:ext cx="2044700" cy="639763"/>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Network </a:t>
            </a:r>
            <a:br>
              <a:rPr lang="en-US" b="1">
                <a:solidFill>
                  <a:schemeClr val="bg1"/>
                </a:solidFill>
              </a:rPr>
            </a:br>
            <a:r>
              <a:rPr lang="en-US" b="1">
                <a:solidFill>
                  <a:schemeClr val="bg1"/>
                </a:solidFill>
              </a:rPr>
              <a:t>Redundancy</a:t>
            </a:r>
          </a:p>
        </p:txBody>
      </p:sp>
      <p:sp>
        <p:nvSpPr>
          <p:cNvPr id="41992" name="AutoShape 4"/>
          <p:cNvSpPr>
            <a:spLocks noChangeArrowheads="1"/>
          </p:cNvSpPr>
          <p:nvPr/>
        </p:nvSpPr>
        <p:spPr bwMode="gray">
          <a:xfrm>
            <a:off x="3551238" y="4021138"/>
            <a:ext cx="2044700" cy="641350"/>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Storage vMotion</a:t>
            </a:r>
          </a:p>
        </p:txBody>
      </p:sp>
      <p:sp>
        <p:nvSpPr>
          <p:cNvPr id="41993" name="AutoShape 4"/>
          <p:cNvSpPr>
            <a:spLocks noChangeArrowheads="1"/>
          </p:cNvSpPr>
          <p:nvPr/>
        </p:nvSpPr>
        <p:spPr bwMode="gray">
          <a:xfrm>
            <a:off x="3551238" y="3073400"/>
            <a:ext cx="2044700" cy="641350"/>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VMotion</a:t>
            </a:r>
          </a:p>
        </p:txBody>
      </p:sp>
      <p:sp>
        <p:nvSpPr>
          <p:cNvPr id="41994" name="AutoShape 4"/>
          <p:cNvSpPr>
            <a:spLocks noChangeArrowheads="1"/>
          </p:cNvSpPr>
          <p:nvPr/>
        </p:nvSpPr>
        <p:spPr bwMode="gray">
          <a:xfrm>
            <a:off x="6262688" y="4937125"/>
            <a:ext cx="2046287" cy="639763"/>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NIC &amp; HBA </a:t>
            </a:r>
            <a:br>
              <a:rPr lang="en-US" b="1">
                <a:solidFill>
                  <a:schemeClr val="bg1"/>
                </a:solidFill>
              </a:rPr>
            </a:br>
            <a:r>
              <a:rPr lang="en-US" b="1">
                <a:solidFill>
                  <a:schemeClr val="bg1"/>
                </a:solidFill>
              </a:rPr>
              <a:t>Teaming</a:t>
            </a:r>
          </a:p>
        </p:txBody>
      </p:sp>
      <p:sp>
        <p:nvSpPr>
          <p:cNvPr id="41995" name="AutoShape 4"/>
          <p:cNvSpPr>
            <a:spLocks noChangeArrowheads="1"/>
          </p:cNvSpPr>
          <p:nvPr/>
        </p:nvSpPr>
        <p:spPr bwMode="gray">
          <a:xfrm>
            <a:off x="6262688" y="4021138"/>
            <a:ext cx="2046287" cy="641350"/>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VCB</a:t>
            </a:r>
          </a:p>
        </p:txBody>
      </p:sp>
      <p:sp>
        <p:nvSpPr>
          <p:cNvPr id="41996" name="AutoShape 4"/>
          <p:cNvSpPr>
            <a:spLocks noChangeArrowheads="1"/>
          </p:cNvSpPr>
          <p:nvPr/>
        </p:nvSpPr>
        <p:spPr bwMode="gray">
          <a:xfrm>
            <a:off x="6262688" y="3073400"/>
            <a:ext cx="2046287" cy="641350"/>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HA</a:t>
            </a:r>
          </a:p>
        </p:txBody>
      </p:sp>
      <p:sp>
        <p:nvSpPr>
          <p:cNvPr id="41997" name="AutoShape 4"/>
          <p:cNvSpPr>
            <a:spLocks noChangeArrowheads="1"/>
          </p:cNvSpPr>
          <p:nvPr/>
        </p:nvSpPr>
        <p:spPr bwMode="gray">
          <a:xfrm>
            <a:off x="6262688" y="1797050"/>
            <a:ext cx="2046287" cy="639763"/>
          </a:xfrm>
          <a:prstGeom prst="roundRect">
            <a:avLst>
              <a:gd name="adj" fmla="val 9880"/>
            </a:avLst>
          </a:pr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r>
              <a:rPr lang="en-US" b="1">
                <a:solidFill>
                  <a:schemeClr val="bg1"/>
                </a:solidFill>
              </a:rPr>
              <a:t>VM Failure </a:t>
            </a:r>
            <a:br>
              <a:rPr lang="en-US" b="1">
                <a:solidFill>
                  <a:schemeClr val="bg1"/>
                </a:solidFill>
              </a:rPr>
            </a:br>
            <a:r>
              <a:rPr lang="en-US" b="1">
                <a:solidFill>
                  <a:schemeClr val="bg1"/>
                </a:solidFill>
              </a:rPr>
              <a:t>Monitoring</a:t>
            </a:r>
          </a:p>
        </p:txBody>
      </p:sp>
      <p:sp>
        <p:nvSpPr>
          <p:cNvPr id="42001" name="AutoShape 3"/>
          <p:cNvSpPr>
            <a:spLocks noChangeArrowheads="1"/>
          </p:cNvSpPr>
          <p:nvPr/>
        </p:nvSpPr>
        <p:spPr bwMode="gray">
          <a:xfrm>
            <a:off x="627063" y="1162050"/>
            <a:ext cx="2443162" cy="4727575"/>
          </a:xfrm>
          <a:prstGeom prst="roundRect">
            <a:avLst>
              <a:gd name="adj" fmla="val 10056"/>
            </a:avLst>
          </a:prstGeom>
          <a:gradFill rotWithShape="0">
            <a:gsLst>
              <a:gs pos="0">
                <a:srgbClr val="B4B4B4">
                  <a:alpha val="25000"/>
                </a:srgbClr>
              </a:gs>
              <a:gs pos="100000">
                <a:schemeClr val="bg1">
                  <a:alpha val="25000"/>
                </a:schemeClr>
              </a:gs>
            </a:gsLst>
            <a:lin ang="5400000"/>
          </a:gradFill>
          <a:ln w="31750" algn="ctr">
            <a:noFill/>
            <a:round/>
            <a:headEnd/>
            <a:tailEnd/>
          </a:ln>
        </p:spPr>
        <p:txBody>
          <a:bodyPr wrap="none"/>
          <a:lstStyle/>
          <a:p>
            <a:endParaRPr lang="en-US"/>
          </a:p>
        </p:txBody>
      </p:sp>
      <p:sp>
        <p:nvSpPr>
          <p:cNvPr id="42002" name="AutoShape 104"/>
          <p:cNvSpPr>
            <a:spLocks noChangeArrowheads="1"/>
          </p:cNvSpPr>
          <p:nvPr/>
        </p:nvSpPr>
        <p:spPr bwMode="auto">
          <a:xfrm>
            <a:off x="636588" y="2714625"/>
            <a:ext cx="2424112" cy="3016250"/>
          </a:xfrm>
          <a:prstGeom prst="roundRect">
            <a:avLst>
              <a:gd name="adj" fmla="val 8954"/>
            </a:avLst>
          </a:prstGeom>
          <a:gradFill rotWithShape="0">
            <a:gsLst>
              <a:gs pos="0">
                <a:srgbClr val="B4B4B4">
                  <a:alpha val="25000"/>
                </a:srgbClr>
              </a:gs>
              <a:gs pos="100000">
                <a:schemeClr val="bg1">
                  <a:alpha val="25000"/>
                </a:schemeClr>
              </a:gs>
            </a:gsLst>
            <a:lin ang="5400000"/>
          </a:gradFill>
          <a:ln w="31750" algn="ctr">
            <a:noFill/>
            <a:round/>
            <a:headEnd/>
            <a:tailEnd/>
          </a:ln>
        </p:spPr>
        <p:txBody>
          <a:bodyPr wrap="none"/>
          <a:lstStyle/>
          <a:p>
            <a:endParaRPr lang="en-US"/>
          </a:p>
        </p:txBody>
      </p:sp>
      <p:grpSp>
        <p:nvGrpSpPr>
          <p:cNvPr id="42003" name="Group 62"/>
          <p:cNvGrpSpPr>
            <a:grpSpLocks/>
          </p:cNvGrpSpPr>
          <p:nvPr/>
        </p:nvGrpSpPr>
        <p:grpSpPr bwMode="auto">
          <a:xfrm>
            <a:off x="1149350" y="2933700"/>
            <a:ext cx="1398588" cy="884238"/>
            <a:chOff x="1489418" y="2943225"/>
            <a:chExt cx="1398621" cy="883690"/>
          </a:xfrm>
        </p:grpSpPr>
        <p:sp>
          <p:nvSpPr>
            <p:cNvPr id="42042" name="Text Box 14"/>
            <p:cNvSpPr txBox="1">
              <a:spLocks noChangeArrowheads="1"/>
            </p:cNvSpPr>
            <p:nvPr/>
          </p:nvSpPr>
          <p:spPr bwMode="gray">
            <a:xfrm>
              <a:off x="1687078" y="2943225"/>
              <a:ext cx="1003300" cy="279757"/>
            </a:xfrm>
            <a:prstGeom prst="rect">
              <a:avLst/>
            </a:prstGeom>
            <a:noFill/>
            <a:ln w="9525" algn="ctr">
              <a:noFill/>
              <a:miter lim="800000"/>
              <a:headEnd/>
              <a:tailEnd/>
            </a:ln>
          </p:spPr>
          <p:txBody>
            <a:bodyPr>
              <a:spAutoFit/>
            </a:bodyPr>
            <a:lstStyle/>
            <a:p>
              <a:pPr algn="ctr">
                <a:lnSpc>
                  <a:spcPct val="87000"/>
                </a:lnSpc>
                <a:buClr>
                  <a:schemeClr val="tx2"/>
                </a:buClr>
                <a:buSzPct val="80000"/>
              </a:pPr>
              <a:r>
                <a:rPr lang="en-US" sz="1400" i="1">
                  <a:ea typeface="Arial Unicode MS" pitchFamily="34" charset="-128"/>
                  <a:cs typeface="Arial Unicode MS" pitchFamily="34" charset="-128"/>
                </a:rPr>
                <a:t>Server </a:t>
              </a:r>
            </a:p>
          </p:txBody>
        </p:sp>
        <p:grpSp>
          <p:nvGrpSpPr>
            <p:cNvPr id="42043" name="Group 60"/>
            <p:cNvGrpSpPr>
              <a:grpSpLocks/>
            </p:cNvGrpSpPr>
            <p:nvPr/>
          </p:nvGrpSpPr>
          <p:grpSpPr bwMode="auto">
            <a:xfrm>
              <a:off x="1489418" y="3234607"/>
              <a:ext cx="1398621" cy="592308"/>
              <a:chOff x="738188" y="2541588"/>
              <a:chExt cx="1608137" cy="681037"/>
            </a:xfrm>
          </p:grpSpPr>
          <p:pic>
            <p:nvPicPr>
              <p:cNvPr id="42044" name="Picture 97" descr="ICON_Server_flat_Q408.png"/>
              <p:cNvPicPr>
                <a:picLocks noChangeAspect="1"/>
              </p:cNvPicPr>
              <p:nvPr/>
            </p:nvPicPr>
            <p:blipFill>
              <a:blip r:embed="rId4" cstate="print"/>
              <a:srcRect/>
              <a:stretch>
                <a:fillRect/>
              </a:stretch>
            </p:blipFill>
            <p:spPr bwMode="auto">
              <a:xfrm>
                <a:off x="738188" y="2820988"/>
                <a:ext cx="1608137" cy="401637"/>
              </a:xfrm>
              <a:prstGeom prst="rect">
                <a:avLst/>
              </a:prstGeom>
              <a:noFill/>
              <a:ln w="9525">
                <a:noFill/>
                <a:miter lim="800000"/>
                <a:headEnd/>
                <a:tailEnd/>
              </a:ln>
            </p:spPr>
          </p:pic>
          <p:sp>
            <p:nvSpPr>
              <p:cNvPr id="42045" name="Rectangle 5"/>
              <p:cNvSpPr>
                <a:spLocks noChangeArrowheads="1"/>
              </p:cNvSpPr>
              <p:nvPr/>
            </p:nvSpPr>
            <p:spPr bwMode="auto">
              <a:xfrm>
                <a:off x="744538" y="2541588"/>
                <a:ext cx="1601787" cy="254000"/>
              </a:xfrm>
              <a:prstGeom prst="rect">
                <a:avLst/>
              </a:prstGeom>
              <a:gradFill rotWithShape="0">
                <a:gsLst>
                  <a:gs pos="0">
                    <a:srgbClr val="7CB4DE"/>
                  </a:gs>
                  <a:gs pos="100000">
                    <a:srgbClr val="4B99D2"/>
                  </a:gs>
                </a:gsLst>
                <a:lin ang="5400000"/>
              </a:gradFill>
              <a:ln w="19050" algn="ctr">
                <a:solidFill>
                  <a:srgbClr val="4B99D2"/>
                </a:solidFill>
                <a:round/>
                <a:headEnd/>
                <a:tailEnd/>
              </a:ln>
            </p:spPr>
            <p:txBody>
              <a:bodyPr wrap="none" anchor="ctr"/>
              <a:lstStyle/>
              <a:p>
                <a:pPr algn="ctr"/>
                <a:r>
                  <a:rPr lang="en-US" sz="1200" b="1">
                    <a:solidFill>
                      <a:schemeClr val="bg1"/>
                    </a:solidFill>
                  </a:rPr>
                  <a:t>ESX</a:t>
                </a:r>
              </a:p>
            </p:txBody>
          </p:sp>
        </p:grpSp>
      </p:grpSp>
      <p:grpSp>
        <p:nvGrpSpPr>
          <p:cNvPr id="42004" name="Group 57"/>
          <p:cNvGrpSpPr>
            <a:grpSpLocks/>
          </p:cNvGrpSpPr>
          <p:nvPr/>
        </p:nvGrpSpPr>
        <p:grpSpPr bwMode="auto">
          <a:xfrm>
            <a:off x="923925" y="1779588"/>
            <a:ext cx="1851025" cy="673100"/>
            <a:chOff x="920757" y="1640713"/>
            <a:chExt cx="1851025" cy="673762"/>
          </a:xfrm>
        </p:grpSpPr>
        <p:sp>
          <p:nvSpPr>
            <p:cNvPr id="42015" name="AutoShape 11"/>
            <p:cNvSpPr>
              <a:spLocks noChangeArrowheads="1"/>
            </p:cNvSpPr>
            <p:nvPr/>
          </p:nvSpPr>
          <p:spPr bwMode="gray">
            <a:xfrm flipV="1">
              <a:off x="920757" y="1640713"/>
              <a:ext cx="1851025" cy="225425"/>
            </a:xfrm>
            <a:prstGeom prst="roundRect">
              <a:avLst>
                <a:gd name="adj" fmla="val 5347"/>
              </a:avLst>
            </a:prstGeom>
            <a:noFill/>
            <a:ln w="9525" algn="ctr">
              <a:noFill/>
              <a:round/>
              <a:headEnd/>
              <a:tailEnd/>
            </a:ln>
          </p:spPr>
          <p:txBody>
            <a:bodyPr rot="10800000" wrap="none" anchor="ctr"/>
            <a:lstStyle/>
            <a:p>
              <a:pPr algn="ctr">
                <a:lnSpc>
                  <a:spcPct val="87000"/>
                </a:lnSpc>
                <a:buClr>
                  <a:schemeClr val="tx2"/>
                </a:buClr>
                <a:buSzPct val="80000"/>
              </a:pPr>
              <a:r>
                <a:rPr lang="en-US" sz="1400" i="1">
                  <a:ea typeface="Arial Unicode MS" pitchFamily="34" charset="-128"/>
                  <a:cs typeface="Arial Unicode MS" pitchFamily="34" charset="-128"/>
                </a:rPr>
                <a:t>Virtual Machines</a:t>
              </a:r>
            </a:p>
          </p:txBody>
        </p:sp>
        <p:grpSp>
          <p:nvGrpSpPr>
            <p:cNvPr id="42016" name="Group 56"/>
            <p:cNvGrpSpPr>
              <a:grpSpLocks/>
            </p:cNvGrpSpPr>
            <p:nvPr/>
          </p:nvGrpSpPr>
          <p:grpSpPr bwMode="auto">
            <a:xfrm>
              <a:off x="1043788" y="1882675"/>
              <a:ext cx="1604962" cy="431800"/>
              <a:chOff x="757238" y="1892300"/>
              <a:chExt cx="1604962" cy="431800"/>
            </a:xfrm>
          </p:grpSpPr>
          <p:grpSp>
            <p:nvGrpSpPr>
              <p:cNvPr id="42017" name="Group 78"/>
              <p:cNvGrpSpPr>
                <a:grpSpLocks/>
              </p:cNvGrpSpPr>
              <p:nvPr/>
            </p:nvGrpSpPr>
            <p:grpSpPr bwMode="auto">
              <a:xfrm>
                <a:off x="949325" y="1892300"/>
                <a:ext cx="519113" cy="374650"/>
                <a:chOff x="2070100" y="1806575"/>
                <a:chExt cx="742950" cy="536575"/>
              </a:xfrm>
            </p:grpSpPr>
            <p:sp>
              <p:nvSpPr>
                <p:cNvPr id="42038"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a:p>
              </p:txBody>
            </p:sp>
            <p:grpSp>
              <p:nvGrpSpPr>
                <p:cNvPr id="42039" name="Group 118"/>
                <p:cNvGrpSpPr>
                  <a:grpSpLocks/>
                </p:cNvGrpSpPr>
                <p:nvPr/>
              </p:nvGrpSpPr>
              <p:grpSpPr bwMode="auto">
                <a:xfrm>
                  <a:off x="2113846" y="1858835"/>
                  <a:ext cx="655458" cy="432054"/>
                  <a:chOff x="2105432" y="1843086"/>
                  <a:chExt cx="655458" cy="432054"/>
                </a:xfrm>
              </p:grpSpPr>
              <p:sp>
                <p:nvSpPr>
                  <p:cNvPr id="42040"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900" b="1">
                        <a:solidFill>
                          <a:schemeClr val="bg1"/>
                        </a:solidFill>
                      </a:rPr>
                      <a:t>OS</a:t>
                    </a:r>
                  </a:p>
                </p:txBody>
              </p:sp>
              <p:sp>
                <p:nvSpPr>
                  <p:cNvPr id="42041"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900" b="1">
                        <a:solidFill>
                          <a:schemeClr val="bg1"/>
                        </a:solidFill>
                      </a:rPr>
                      <a:t>APP</a:t>
                    </a:r>
                    <a:endParaRPr lang="en-US" sz="1000" b="1">
                      <a:solidFill>
                        <a:schemeClr val="bg1"/>
                      </a:solidFill>
                    </a:endParaRPr>
                  </a:p>
                </p:txBody>
              </p:sp>
            </p:grpSp>
          </p:grpSp>
          <p:grpSp>
            <p:nvGrpSpPr>
              <p:cNvPr id="42018" name="Group 83"/>
              <p:cNvGrpSpPr>
                <a:grpSpLocks/>
              </p:cNvGrpSpPr>
              <p:nvPr/>
            </p:nvGrpSpPr>
            <p:grpSpPr bwMode="auto">
              <a:xfrm>
                <a:off x="1492250" y="1892300"/>
                <a:ext cx="519113" cy="374650"/>
                <a:chOff x="2070100" y="1806575"/>
                <a:chExt cx="742950" cy="536575"/>
              </a:xfrm>
            </p:grpSpPr>
            <p:sp>
              <p:nvSpPr>
                <p:cNvPr id="42034"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a:p>
              </p:txBody>
            </p:sp>
            <p:grpSp>
              <p:nvGrpSpPr>
                <p:cNvPr id="42035" name="Group 123"/>
                <p:cNvGrpSpPr>
                  <a:grpSpLocks/>
                </p:cNvGrpSpPr>
                <p:nvPr/>
              </p:nvGrpSpPr>
              <p:grpSpPr bwMode="auto">
                <a:xfrm>
                  <a:off x="2113846" y="1858835"/>
                  <a:ext cx="655458" cy="432054"/>
                  <a:chOff x="2105432" y="1843086"/>
                  <a:chExt cx="655458" cy="432054"/>
                </a:xfrm>
              </p:grpSpPr>
              <p:sp>
                <p:nvSpPr>
                  <p:cNvPr id="42036"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900" b="1">
                        <a:solidFill>
                          <a:schemeClr val="bg1"/>
                        </a:solidFill>
                      </a:rPr>
                      <a:t>OS</a:t>
                    </a:r>
                  </a:p>
                </p:txBody>
              </p:sp>
              <p:sp>
                <p:nvSpPr>
                  <p:cNvPr id="42037"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900" b="1">
                        <a:solidFill>
                          <a:schemeClr val="bg1"/>
                        </a:solidFill>
                      </a:rPr>
                      <a:t>APP</a:t>
                    </a:r>
                    <a:endParaRPr lang="en-US" sz="1000" b="1">
                      <a:solidFill>
                        <a:schemeClr val="bg1"/>
                      </a:solidFill>
                    </a:endParaRPr>
                  </a:p>
                </p:txBody>
              </p:sp>
            </p:grpSp>
          </p:grpSp>
          <p:grpSp>
            <p:nvGrpSpPr>
              <p:cNvPr id="42019" name="Group 99"/>
              <p:cNvGrpSpPr>
                <a:grpSpLocks/>
              </p:cNvGrpSpPr>
              <p:nvPr/>
            </p:nvGrpSpPr>
            <p:grpSpPr bwMode="auto">
              <a:xfrm>
                <a:off x="757238" y="1949450"/>
                <a:ext cx="519112" cy="374650"/>
                <a:chOff x="2070100" y="1806575"/>
                <a:chExt cx="742950" cy="536575"/>
              </a:xfrm>
            </p:grpSpPr>
            <p:sp>
              <p:nvSpPr>
                <p:cNvPr id="42030"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a:p>
              </p:txBody>
            </p:sp>
            <p:grpSp>
              <p:nvGrpSpPr>
                <p:cNvPr id="42031" name="Group 88"/>
                <p:cNvGrpSpPr>
                  <a:grpSpLocks/>
                </p:cNvGrpSpPr>
                <p:nvPr/>
              </p:nvGrpSpPr>
              <p:grpSpPr bwMode="auto">
                <a:xfrm>
                  <a:off x="2113846" y="1858835"/>
                  <a:ext cx="655458" cy="432054"/>
                  <a:chOff x="2105432" y="1843086"/>
                  <a:chExt cx="655458" cy="432054"/>
                </a:xfrm>
              </p:grpSpPr>
              <p:sp>
                <p:nvSpPr>
                  <p:cNvPr id="42032"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900" b="1">
                        <a:solidFill>
                          <a:schemeClr val="bg1"/>
                        </a:solidFill>
                      </a:rPr>
                      <a:t>OS</a:t>
                    </a:r>
                  </a:p>
                </p:txBody>
              </p:sp>
              <p:sp>
                <p:nvSpPr>
                  <p:cNvPr id="42033"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900" b="1">
                        <a:solidFill>
                          <a:schemeClr val="bg1"/>
                        </a:solidFill>
                      </a:rPr>
                      <a:t>APP</a:t>
                    </a:r>
                    <a:endParaRPr lang="en-US" sz="1000" b="1">
                      <a:solidFill>
                        <a:schemeClr val="bg1"/>
                      </a:solidFill>
                    </a:endParaRPr>
                  </a:p>
                </p:txBody>
              </p:sp>
            </p:grpSp>
          </p:grpSp>
          <p:grpSp>
            <p:nvGrpSpPr>
              <p:cNvPr id="42020" name="Group 104"/>
              <p:cNvGrpSpPr>
                <a:grpSpLocks/>
              </p:cNvGrpSpPr>
              <p:nvPr/>
            </p:nvGrpSpPr>
            <p:grpSpPr bwMode="auto">
              <a:xfrm>
                <a:off x="1300163" y="1949450"/>
                <a:ext cx="519112" cy="374650"/>
                <a:chOff x="2070100" y="1806575"/>
                <a:chExt cx="742950" cy="536575"/>
              </a:xfrm>
            </p:grpSpPr>
            <p:sp>
              <p:nvSpPr>
                <p:cNvPr id="42026"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a:p>
              </p:txBody>
            </p:sp>
            <p:grpSp>
              <p:nvGrpSpPr>
                <p:cNvPr id="42027" name="Group 108"/>
                <p:cNvGrpSpPr>
                  <a:grpSpLocks/>
                </p:cNvGrpSpPr>
                <p:nvPr/>
              </p:nvGrpSpPr>
              <p:grpSpPr bwMode="auto">
                <a:xfrm>
                  <a:off x="2113846" y="1858835"/>
                  <a:ext cx="655458" cy="432054"/>
                  <a:chOff x="2105432" y="1843086"/>
                  <a:chExt cx="655458" cy="432054"/>
                </a:xfrm>
              </p:grpSpPr>
              <p:sp>
                <p:nvSpPr>
                  <p:cNvPr id="42028"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900" b="1">
                        <a:solidFill>
                          <a:schemeClr val="bg1"/>
                        </a:solidFill>
                      </a:rPr>
                      <a:t>OS</a:t>
                    </a:r>
                  </a:p>
                </p:txBody>
              </p:sp>
              <p:sp>
                <p:nvSpPr>
                  <p:cNvPr id="42029"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900" b="1">
                        <a:solidFill>
                          <a:schemeClr val="bg1"/>
                        </a:solidFill>
                      </a:rPr>
                      <a:t>APP</a:t>
                    </a:r>
                    <a:endParaRPr lang="en-US" sz="1000" b="1">
                      <a:solidFill>
                        <a:schemeClr val="bg1"/>
                      </a:solidFill>
                    </a:endParaRPr>
                  </a:p>
                </p:txBody>
              </p:sp>
            </p:grpSp>
          </p:grpSp>
          <p:grpSp>
            <p:nvGrpSpPr>
              <p:cNvPr id="42021" name="Group 109"/>
              <p:cNvGrpSpPr>
                <a:grpSpLocks/>
              </p:cNvGrpSpPr>
              <p:nvPr/>
            </p:nvGrpSpPr>
            <p:grpSpPr bwMode="auto">
              <a:xfrm>
                <a:off x="1843088" y="1949450"/>
                <a:ext cx="519112" cy="374650"/>
                <a:chOff x="2070100" y="1806575"/>
                <a:chExt cx="742950" cy="536575"/>
              </a:xfrm>
            </p:grpSpPr>
            <p:sp>
              <p:nvSpPr>
                <p:cNvPr id="42022"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a:p>
              </p:txBody>
            </p:sp>
            <p:grpSp>
              <p:nvGrpSpPr>
                <p:cNvPr id="42023" name="Group 113"/>
                <p:cNvGrpSpPr>
                  <a:grpSpLocks/>
                </p:cNvGrpSpPr>
                <p:nvPr/>
              </p:nvGrpSpPr>
              <p:grpSpPr bwMode="auto">
                <a:xfrm>
                  <a:off x="2113846" y="1858835"/>
                  <a:ext cx="655458" cy="432054"/>
                  <a:chOff x="2105432" y="1843086"/>
                  <a:chExt cx="655458" cy="432054"/>
                </a:xfrm>
              </p:grpSpPr>
              <p:sp>
                <p:nvSpPr>
                  <p:cNvPr id="42024"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900" b="1">
                        <a:solidFill>
                          <a:schemeClr val="bg1"/>
                        </a:solidFill>
                      </a:rPr>
                      <a:t>OS</a:t>
                    </a:r>
                  </a:p>
                </p:txBody>
              </p:sp>
              <p:sp>
                <p:nvSpPr>
                  <p:cNvPr id="42025"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900" b="1">
                        <a:solidFill>
                          <a:schemeClr val="bg1"/>
                        </a:solidFill>
                      </a:rPr>
                      <a:t>APP</a:t>
                    </a:r>
                    <a:endParaRPr lang="en-US" sz="1000" b="1">
                      <a:solidFill>
                        <a:schemeClr val="bg1"/>
                      </a:solidFill>
                    </a:endParaRPr>
                  </a:p>
                </p:txBody>
              </p:sp>
            </p:grpSp>
          </p:grpSp>
        </p:grpSp>
      </p:grpSp>
      <p:grpSp>
        <p:nvGrpSpPr>
          <p:cNvPr id="42005" name="Group 64"/>
          <p:cNvGrpSpPr>
            <a:grpSpLocks/>
          </p:cNvGrpSpPr>
          <p:nvPr/>
        </p:nvGrpSpPr>
        <p:grpSpPr bwMode="auto">
          <a:xfrm>
            <a:off x="1106488" y="4935538"/>
            <a:ext cx="1485900" cy="720725"/>
            <a:chOff x="1492250" y="4894263"/>
            <a:chExt cx="1485900" cy="721350"/>
          </a:xfrm>
        </p:grpSpPr>
        <p:pic>
          <p:nvPicPr>
            <p:cNvPr id="42013" name="Picture 358" descr="ICON_NetworkSwitch_Q308"/>
            <p:cNvPicPr>
              <a:picLocks noChangeAspect="1" noChangeArrowheads="1"/>
            </p:cNvPicPr>
            <p:nvPr/>
          </p:nvPicPr>
          <p:blipFill>
            <a:blip r:embed="rId5" cstate="print"/>
            <a:srcRect/>
            <a:stretch>
              <a:fillRect/>
            </a:stretch>
          </p:blipFill>
          <p:spPr bwMode="auto">
            <a:xfrm>
              <a:off x="1891506" y="5125075"/>
              <a:ext cx="687388" cy="490538"/>
            </a:xfrm>
            <a:prstGeom prst="rect">
              <a:avLst/>
            </a:prstGeom>
            <a:noFill/>
            <a:ln w="9525">
              <a:noFill/>
              <a:miter lim="800000"/>
              <a:headEnd/>
              <a:tailEnd/>
            </a:ln>
          </p:spPr>
        </p:pic>
        <p:sp>
          <p:nvSpPr>
            <p:cNvPr id="42014" name="Text Box 9"/>
            <p:cNvSpPr txBox="1">
              <a:spLocks noChangeArrowheads="1"/>
            </p:cNvSpPr>
            <p:nvPr/>
          </p:nvSpPr>
          <p:spPr bwMode="gray">
            <a:xfrm>
              <a:off x="1492250" y="4894263"/>
              <a:ext cx="1485900" cy="279757"/>
            </a:xfrm>
            <a:prstGeom prst="rect">
              <a:avLst/>
            </a:prstGeom>
            <a:noFill/>
            <a:ln w="9525" algn="ctr">
              <a:noFill/>
              <a:miter lim="800000"/>
              <a:headEnd/>
              <a:tailEnd/>
            </a:ln>
          </p:spPr>
          <p:txBody>
            <a:bodyPr>
              <a:spAutoFit/>
            </a:bodyPr>
            <a:lstStyle/>
            <a:p>
              <a:pPr algn="ctr">
                <a:lnSpc>
                  <a:spcPct val="87000"/>
                </a:lnSpc>
                <a:buClr>
                  <a:schemeClr val="tx2"/>
                </a:buClr>
                <a:buSzPct val="80000"/>
              </a:pPr>
              <a:r>
                <a:rPr lang="en-US" sz="1400" i="1">
                  <a:ea typeface="Arial Unicode MS" pitchFamily="34" charset="-128"/>
                  <a:cs typeface="Arial Unicode MS" pitchFamily="34" charset="-128"/>
                </a:rPr>
                <a:t>Interconnect</a:t>
              </a:r>
            </a:p>
          </p:txBody>
        </p:sp>
      </p:grpSp>
      <p:grpSp>
        <p:nvGrpSpPr>
          <p:cNvPr id="42006" name="Group 63"/>
          <p:cNvGrpSpPr>
            <a:grpSpLocks/>
          </p:cNvGrpSpPr>
          <p:nvPr/>
        </p:nvGrpSpPr>
        <p:grpSpPr bwMode="auto">
          <a:xfrm>
            <a:off x="1300163" y="3913188"/>
            <a:ext cx="1096962" cy="857250"/>
            <a:chOff x="1691481" y="4013200"/>
            <a:chExt cx="1096962" cy="857048"/>
          </a:xfrm>
        </p:grpSpPr>
        <p:sp>
          <p:nvSpPr>
            <p:cNvPr id="42009" name="Text Box 31"/>
            <p:cNvSpPr txBox="1">
              <a:spLocks noChangeArrowheads="1"/>
            </p:cNvSpPr>
            <p:nvPr/>
          </p:nvSpPr>
          <p:spPr bwMode="gray">
            <a:xfrm>
              <a:off x="1691481" y="4013200"/>
              <a:ext cx="1096962" cy="279757"/>
            </a:xfrm>
            <a:prstGeom prst="rect">
              <a:avLst/>
            </a:prstGeom>
            <a:noFill/>
            <a:ln w="9525" algn="ctr">
              <a:noFill/>
              <a:miter lim="800000"/>
              <a:headEnd/>
              <a:tailEnd/>
            </a:ln>
          </p:spPr>
          <p:txBody>
            <a:bodyPr>
              <a:spAutoFit/>
            </a:bodyPr>
            <a:lstStyle/>
            <a:p>
              <a:pPr algn="ctr">
                <a:lnSpc>
                  <a:spcPct val="87000"/>
                </a:lnSpc>
                <a:buClr>
                  <a:schemeClr val="tx2"/>
                </a:buClr>
                <a:buSzPct val="80000"/>
              </a:pPr>
              <a:r>
                <a:rPr lang="en-US" sz="1400" i="1">
                  <a:ea typeface="Arial Unicode MS" pitchFamily="34" charset="-128"/>
                  <a:cs typeface="Arial Unicode MS" pitchFamily="34" charset="-128"/>
                </a:rPr>
                <a:t>Storage </a:t>
              </a:r>
            </a:p>
          </p:txBody>
        </p:sp>
        <p:grpSp>
          <p:nvGrpSpPr>
            <p:cNvPr id="42010" name="Group 61"/>
            <p:cNvGrpSpPr>
              <a:grpSpLocks/>
            </p:cNvGrpSpPr>
            <p:nvPr/>
          </p:nvGrpSpPr>
          <p:grpSpPr bwMode="auto">
            <a:xfrm>
              <a:off x="1733224" y="4266998"/>
              <a:ext cx="1013477" cy="603250"/>
              <a:chOff x="1009650" y="3833863"/>
              <a:chExt cx="1013477" cy="603250"/>
            </a:xfrm>
          </p:grpSpPr>
          <p:pic>
            <p:nvPicPr>
              <p:cNvPr id="42011" name="Picture 367" descr="ICON_Storage_1up_blue_Q30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09650" y="3833863"/>
                <a:ext cx="493713" cy="603250"/>
              </a:xfrm>
              <a:prstGeom prst="rect">
                <a:avLst/>
              </a:prstGeom>
              <a:noFill/>
              <a:ln w="9525">
                <a:noFill/>
                <a:miter lim="800000"/>
                <a:headEnd/>
                <a:tailEnd/>
              </a:ln>
            </p:spPr>
          </p:pic>
          <p:pic>
            <p:nvPicPr>
              <p:cNvPr id="42012" name="Picture 367" descr="ICON_Storage_1up_blue_Q30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529414" y="3833863"/>
                <a:ext cx="493713" cy="603250"/>
              </a:xfrm>
              <a:prstGeom prst="rect">
                <a:avLst/>
              </a:prstGeom>
              <a:noFill/>
              <a:ln w="9525">
                <a:noFill/>
                <a:miter lim="800000"/>
                <a:headEnd/>
                <a:tailEnd/>
              </a:ln>
            </p:spPr>
          </p:pic>
        </p:grpSp>
      </p:grpSp>
      <p:sp>
        <p:nvSpPr>
          <p:cNvPr id="144" name="AutoShape 165"/>
          <p:cNvSpPr>
            <a:spLocks noChangeArrowheads="1"/>
          </p:cNvSpPr>
          <p:nvPr/>
        </p:nvSpPr>
        <p:spPr bwMode="auto">
          <a:xfrm>
            <a:off x="628650" y="1162050"/>
            <a:ext cx="2441575" cy="4727575"/>
          </a:xfrm>
          <a:prstGeom prst="round2SameRect">
            <a:avLst>
              <a:gd name="adj1" fmla="val 10388"/>
              <a:gd name="adj2" fmla="val 0"/>
            </a:avLst>
          </a:prstGeom>
          <a:gradFill rotWithShape="0">
            <a:gsLst>
              <a:gs pos="50000">
                <a:srgbClr val="E76F32">
                  <a:alpha val="65000"/>
                </a:srgbClr>
              </a:gs>
              <a:gs pos="100000">
                <a:schemeClr val="bg1">
                  <a:alpha val="65000"/>
                </a:schemeClr>
              </a:gs>
            </a:gsLst>
            <a:lin ang="5400000"/>
          </a:gradFill>
          <a:ln w="31750" algn="ctr">
            <a:noFill/>
            <a:round/>
            <a:headEnd/>
            <a:tailEnd/>
          </a:ln>
        </p:spPr>
        <p:txBody>
          <a:bodyPr wrap="none"/>
          <a:lstStyle/>
          <a:p>
            <a:pPr>
              <a:defRPr/>
            </a:pPr>
            <a:endParaRPr lang="en-US">
              <a:latin typeface="Arial" charset="0"/>
              <a:cs typeface="Arial" charset="0"/>
            </a:endParaRPr>
          </a:p>
        </p:txBody>
      </p:sp>
      <p:sp>
        <p:nvSpPr>
          <p:cNvPr id="122" name="AutoShape 165"/>
          <p:cNvSpPr>
            <a:spLocks noChangeArrowheads="1"/>
          </p:cNvSpPr>
          <p:nvPr/>
        </p:nvSpPr>
        <p:spPr bwMode="auto">
          <a:xfrm>
            <a:off x="3402013" y="1176338"/>
            <a:ext cx="5160962" cy="4727575"/>
          </a:xfrm>
          <a:prstGeom prst="round2SameRect">
            <a:avLst>
              <a:gd name="adj1" fmla="val 5467"/>
              <a:gd name="adj2" fmla="val 0"/>
            </a:avLst>
          </a:prstGeom>
          <a:gradFill rotWithShape="0">
            <a:gsLst>
              <a:gs pos="50000">
                <a:srgbClr val="2767B2">
                  <a:alpha val="65000"/>
                </a:srgbClr>
              </a:gs>
              <a:gs pos="100000">
                <a:schemeClr val="bg1">
                  <a:alpha val="65000"/>
                </a:schemeClr>
              </a:gs>
            </a:gsLst>
            <a:lin ang="5400000"/>
          </a:gradFill>
          <a:ln w="31750" algn="ctr">
            <a:noFill/>
            <a:round/>
            <a:headEnd/>
            <a:tailEnd/>
          </a:ln>
        </p:spPr>
        <p:txBody>
          <a:bodyPr wrap="none"/>
          <a:lstStyle/>
          <a:p>
            <a:pPr algn="ctr">
              <a:defRPr/>
            </a:pPr>
            <a:endParaRPr lang="en-US" sz="2800" b="1" i="1" dirty="0">
              <a:solidFill>
                <a:schemeClr val="bg1"/>
              </a:solidFill>
              <a:latin typeface="Arial" charset="0"/>
              <a:cs typeface="Arial" charset="0"/>
            </a:endParaRPr>
          </a:p>
          <a:p>
            <a:pPr algn="ctr">
              <a:defRPr/>
            </a:pPr>
            <a:endParaRPr lang="en-US" sz="2800" b="1" i="1" dirty="0">
              <a:solidFill>
                <a:schemeClr val="bg1"/>
              </a:solidFill>
              <a:latin typeface="Arial" charset="0"/>
              <a:cs typeface="Arial" charset="0"/>
            </a:endParaRPr>
          </a:p>
          <a:p>
            <a:pPr algn="ctr">
              <a:defRPr/>
            </a:pPr>
            <a:endParaRPr lang="en-US" sz="2800" b="1" i="1" dirty="0">
              <a:solidFill>
                <a:schemeClr val="bg1"/>
              </a:solidFill>
              <a:latin typeface="Arial" charset="0"/>
              <a:cs typeface="Arial" charset="0"/>
            </a:endParaRPr>
          </a:p>
          <a:p>
            <a:pPr algn="ctr">
              <a:defRPr/>
            </a:pPr>
            <a:r>
              <a:rPr lang="en-US" sz="2800" b="1" i="1" dirty="0">
                <a:solidFill>
                  <a:schemeClr val="bg1"/>
                </a:solidFill>
                <a:latin typeface="Arial" charset="0"/>
                <a:cs typeface="Arial" charset="0"/>
              </a:rPr>
              <a:t>Site Recovery Manager</a:t>
            </a: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Isosceles Triangle 42"/>
          <p:cNvSpPr>
            <a:spLocks noChangeArrowheads="1"/>
          </p:cNvSpPr>
          <p:nvPr/>
        </p:nvSpPr>
        <p:spPr bwMode="auto">
          <a:xfrm rot="-664464">
            <a:off x="1704975" y="1465263"/>
            <a:ext cx="2692400" cy="1371600"/>
          </a:xfrm>
          <a:prstGeom prst="triangle">
            <a:avLst>
              <a:gd name="adj" fmla="val 39949"/>
            </a:avLst>
          </a:prstGeom>
          <a:gradFill rotWithShape="1">
            <a:gsLst>
              <a:gs pos="0">
                <a:srgbClr val="88BB40">
                  <a:alpha val="53998"/>
                </a:srgbClr>
              </a:gs>
              <a:gs pos="100000">
                <a:schemeClr val="bg1">
                  <a:alpha val="25000"/>
                </a:schemeClr>
              </a:gs>
            </a:gsLst>
            <a:lin ang="5400000"/>
          </a:gradFill>
          <a:ln w="31750" algn="ctr">
            <a:noFill/>
            <a:round/>
            <a:headEnd/>
            <a:tailEnd/>
          </a:ln>
        </p:spPr>
        <p:txBody>
          <a:bodyPr wrap="none"/>
          <a:lstStyle/>
          <a:p>
            <a:pPr>
              <a:lnSpc>
                <a:spcPct val="90000"/>
              </a:lnSpc>
            </a:pPr>
            <a:endParaRPr lang="en-US"/>
          </a:p>
        </p:txBody>
      </p:sp>
      <p:sp>
        <p:nvSpPr>
          <p:cNvPr id="51" name="Isosceles Triangle 50"/>
          <p:cNvSpPr>
            <a:spLocks noChangeArrowheads="1"/>
          </p:cNvSpPr>
          <p:nvPr/>
        </p:nvSpPr>
        <p:spPr bwMode="auto">
          <a:xfrm rot="-2700000">
            <a:off x="2770188" y="1689100"/>
            <a:ext cx="1371600" cy="1371600"/>
          </a:xfrm>
          <a:prstGeom prst="triangle">
            <a:avLst>
              <a:gd name="adj" fmla="val 49477"/>
            </a:avLst>
          </a:prstGeom>
          <a:gradFill rotWithShape="1">
            <a:gsLst>
              <a:gs pos="0">
                <a:srgbClr val="88BB40">
                  <a:alpha val="56998"/>
                </a:srgbClr>
              </a:gs>
              <a:gs pos="100000">
                <a:schemeClr val="bg1">
                  <a:alpha val="25000"/>
                </a:schemeClr>
              </a:gs>
            </a:gsLst>
            <a:lin ang="5400000"/>
          </a:gradFill>
          <a:ln w="31750" algn="ctr">
            <a:noFill/>
            <a:round/>
            <a:headEnd/>
            <a:tailEnd/>
          </a:ln>
        </p:spPr>
        <p:txBody>
          <a:bodyPr wrap="none"/>
          <a:lstStyle/>
          <a:p>
            <a:pPr>
              <a:lnSpc>
                <a:spcPct val="90000"/>
              </a:lnSpc>
            </a:pPr>
            <a:endParaRPr lang="en-US"/>
          </a:p>
        </p:txBody>
      </p:sp>
      <p:sp>
        <p:nvSpPr>
          <p:cNvPr id="41" name="Isosceles Triangle 40"/>
          <p:cNvSpPr>
            <a:spLocks noChangeArrowheads="1"/>
          </p:cNvSpPr>
          <p:nvPr/>
        </p:nvSpPr>
        <p:spPr bwMode="auto">
          <a:xfrm>
            <a:off x="609600" y="1393825"/>
            <a:ext cx="3894138" cy="1371600"/>
          </a:xfrm>
          <a:prstGeom prst="triangle">
            <a:avLst>
              <a:gd name="adj" fmla="val 49477"/>
            </a:avLst>
          </a:prstGeom>
          <a:gradFill rotWithShape="1">
            <a:gsLst>
              <a:gs pos="0">
                <a:srgbClr val="88BB40">
                  <a:alpha val="56998"/>
                </a:srgbClr>
              </a:gs>
              <a:gs pos="100000">
                <a:schemeClr val="bg1">
                  <a:alpha val="25000"/>
                </a:schemeClr>
              </a:gs>
            </a:gsLst>
            <a:lin ang="5400000"/>
          </a:gradFill>
          <a:ln w="31750" algn="ctr">
            <a:noFill/>
            <a:round/>
            <a:headEnd/>
            <a:tailEnd/>
          </a:ln>
        </p:spPr>
        <p:txBody>
          <a:bodyPr wrap="none"/>
          <a:lstStyle/>
          <a:p>
            <a:pPr>
              <a:lnSpc>
                <a:spcPct val="90000"/>
              </a:lnSpc>
            </a:pPr>
            <a:endParaRPr lang="en-US"/>
          </a:p>
        </p:txBody>
      </p:sp>
      <p:sp>
        <p:nvSpPr>
          <p:cNvPr id="43013" name="Rectangle 9"/>
          <p:cNvSpPr>
            <a:spLocks noChangeArrowheads="1"/>
          </p:cNvSpPr>
          <p:nvPr/>
        </p:nvSpPr>
        <p:spPr bwMode="auto">
          <a:xfrm>
            <a:off x="1963738" y="1331913"/>
            <a:ext cx="1185862" cy="877887"/>
          </a:xfrm>
          <a:prstGeom prst="roundRect">
            <a:avLst>
              <a:gd name="adj" fmla="val 16667"/>
            </a:avLst>
          </a:prstGeom>
          <a:gradFill rotWithShape="0">
            <a:gsLst>
              <a:gs pos="0">
                <a:srgbClr val="646464"/>
              </a:gs>
              <a:gs pos="100000">
                <a:srgbClr val="3C3C3C"/>
              </a:gs>
            </a:gsLst>
            <a:lin ang="5400000"/>
          </a:gradFill>
          <a:ln w="19050" algn="ctr">
            <a:solidFill>
              <a:srgbClr val="3C3C3C"/>
            </a:solidFill>
            <a:round/>
            <a:headEnd/>
            <a:tailEnd/>
          </a:ln>
        </p:spPr>
        <p:txBody>
          <a:bodyPr wrap="none"/>
          <a:lstStyle/>
          <a:p>
            <a:endParaRPr lang="en-US"/>
          </a:p>
        </p:txBody>
      </p:sp>
      <p:sp>
        <p:nvSpPr>
          <p:cNvPr id="39" name="Round Same Side Corner Rectangle 38"/>
          <p:cNvSpPr/>
          <p:nvPr/>
        </p:nvSpPr>
        <p:spPr bwMode="auto">
          <a:xfrm>
            <a:off x="4889500" y="1212850"/>
            <a:ext cx="3763963" cy="3578225"/>
          </a:xfrm>
          <a:prstGeom prst="round2SameRect">
            <a:avLst>
              <a:gd name="adj1" fmla="val 3589"/>
              <a:gd name="adj2" fmla="val 0"/>
            </a:avLst>
          </a:prstGeom>
          <a:gradFill rotWithShape="0">
            <a:gsLst>
              <a:gs pos="0">
                <a:srgbClr val="3C3C3C">
                  <a:alpha val="25000"/>
                </a:srgbClr>
              </a:gs>
              <a:gs pos="100000">
                <a:schemeClr val="bg1">
                  <a:alpha val="25000"/>
                </a:schemeClr>
              </a:gs>
            </a:gsLst>
            <a:lin ang="5400000"/>
          </a:gradFill>
          <a:ln w="31750" algn="ctr">
            <a:noFill/>
            <a:round/>
            <a:headEnd/>
            <a:tailEnd/>
          </a:ln>
        </p:spPr>
        <p:txBody>
          <a:bodyPr wrap="none"/>
          <a:lstStyle/>
          <a:p>
            <a:pPr>
              <a:defRPr/>
            </a:pPr>
            <a:endParaRPr lang="en-US">
              <a:latin typeface="Arial" charset="0"/>
              <a:cs typeface="Arial" charset="0"/>
            </a:endParaRPr>
          </a:p>
        </p:txBody>
      </p:sp>
      <p:sp>
        <p:nvSpPr>
          <p:cNvPr id="43015" name="Rectangle 103"/>
          <p:cNvSpPr>
            <a:spLocks noGrp="1" noChangeArrowheads="1"/>
          </p:cNvSpPr>
          <p:nvPr>
            <p:ph type="title" idx="4294967295"/>
          </p:nvPr>
        </p:nvSpPr>
        <p:spPr>
          <a:xfrm>
            <a:off x="498475" y="596900"/>
            <a:ext cx="8191500" cy="354013"/>
          </a:xfrm>
        </p:spPr>
        <p:txBody>
          <a:bodyPr rIns="73152" anchor="t"/>
          <a:lstStyle/>
          <a:p>
            <a:pPr eaLnBrk="1" hangingPunct="1"/>
            <a:r>
              <a:rPr lang="en-US" sz="2000" smtClean="0"/>
              <a:t>VMware Fault Tolerance</a:t>
            </a:r>
          </a:p>
        </p:txBody>
      </p:sp>
      <p:sp>
        <p:nvSpPr>
          <p:cNvPr id="63" name="Rectangle 3"/>
          <p:cNvSpPr txBox="1">
            <a:spLocks noChangeArrowheads="1"/>
          </p:cNvSpPr>
          <p:nvPr/>
        </p:nvSpPr>
        <p:spPr bwMode="auto">
          <a:xfrm>
            <a:off x="5019675" y="1263650"/>
            <a:ext cx="3179763" cy="3441700"/>
          </a:xfrm>
          <a:prstGeom prst="rect">
            <a:avLst/>
          </a:prstGeom>
          <a:noFill/>
          <a:ln w="9525">
            <a:noFill/>
            <a:miter lim="800000"/>
            <a:headEnd/>
            <a:tailEnd/>
          </a:ln>
          <a:effectLst/>
        </p:spPr>
        <p:txBody>
          <a:bodyPr>
            <a:spAutoFit/>
          </a:bodyPr>
          <a:lstStyle/>
          <a:p>
            <a:pPr marL="285750" lvl="1" indent="-285750">
              <a:spcAft>
                <a:spcPct val="40000"/>
              </a:spcAft>
              <a:buClr>
                <a:schemeClr val="accent1"/>
              </a:buClr>
              <a:buSzPct val="75000"/>
              <a:buFontTx/>
              <a:buBlip>
                <a:blip r:embed="rId3"/>
              </a:buBlip>
              <a:defRPr/>
            </a:pPr>
            <a:r>
              <a:rPr lang="en-US" dirty="0">
                <a:latin typeface="+mn-lt"/>
                <a:cs typeface="+mn-cs"/>
              </a:rPr>
              <a:t>Single identical VMs running in lockstep on separate hosts</a:t>
            </a:r>
          </a:p>
          <a:p>
            <a:pPr marL="285750" lvl="1" indent="-285750">
              <a:spcAft>
                <a:spcPct val="40000"/>
              </a:spcAft>
              <a:buClr>
                <a:schemeClr val="accent1"/>
              </a:buClr>
              <a:buSzPct val="75000"/>
              <a:buFontTx/>
              <a:buBlip>
                <a:blip r:embed="rId3"/>
              </a:buBlip>
              <a:defRPr/>
            </a:pPr>
            <a:r>
              <a:rPr lang="en-US" dirty="0">
                <a:latin typeface="+mn-lt"/>
                <a:cs typeface="+mn-cs"/>
              </a:rPr>
              <a:t>Zero downtime, zero data loss failover for all virtual machines in case of hardware failures</a:t>
            </a:r>
          </a:p>
          <a:p>
            <a:pPr marL="285750" lvl="1" indent="-285750">
              <a:spcAft>
                <a:spcPct val="40000"/>
              </a:spcAft>
              <a:buClr>
                <a:schemeClr val="accent1"/>
              </a:buClr>
              <a:buSzPct val="75000"/>
              <a:buFontTx/>
              <a:buBlip>
                <a:blip r:embed="rId3"/>
              </a:buBlip>
              <a:defRPr/>
            </a:pPr>
            <a:r>
              <a:rPr lang="en-US" dirty="0">
                <a:latin typeface="+mn-lt"/>
                <a:cs typeface="+mn-cs"/>
              </a:rPr>
              <a:t>Zero downtime, zero data loss</a:t>
            </a:r>
          </a:p>
          <a:p>
            <a:pPr marL="285750" lvl="1" indent="-285750">
              <a:spcAft>
                <a:spcPct val="40000"/>
              </a:spcAft>
              <a:buClr>
                <a:schemeClr val="accent1"/>
              </a:buClr>
              <a:buSzPct val="75000"/>
              <a:buFontTx/>
              <a:buBlip>
                <a:blip r:embed="rId3"/>
              </a:buBlip>
              <a:defRPr/>
            </a:pPr>
            <a:r>
              <a:rPr lang="en-US" dirty="0">
                <a:latin typeface="+mn-lt"/>
                <a:cs typeface="+mn-cs"/>
              </a:rPr>
              <a:t>No complex clustering or specialized hardware required</a:t>
            </a:r>
          </a:p>
          <a:p>
            <a:pPr marL="285750" lvl="1" indent="-285750">
              <a:spcAft>
                <a:spcPct val="40000"/>
              </a:spcAft>
              <a:buClr>
                <a:schemeClr val="accent1"/>
              </a:buClr>
              <a:buSzPct val="75000"/>
              <a:buFontTx/>
              <a:buBlip>
                <a:blip r:embed="rId3"/>
              </a:buBlip>
              <a:defRPr/>
            </a:pPr>
            <a:r>
              <a:rPr lang="en-US" dirty="0">
                <a:latin typeface="+mn-lt"/>
                <a:cs typeface="+mn-cs"/>
              </a:rPr>
              <a:t>Single common mechanism for all applications and OS-</a:t>
            </a:r>
            <a:r>
              <a:rPr lang="en-US" dirty="0" err="1">
                <a:latin typeface="+mn-lt"/>
                <a:cs typeface="+mn-cs"/>
              </a:rPr>
              <a:t>es</a:t>
            </a:r>
            <a:endParaRPr lang="en-US" dirty="0">
              <a:latin typeface="+mn-lt"/>
              <a:cs typeface="+mn-cs"/>
            </a:endParaRPr>
          </a:p>
        </p:txBody>
      </p:sp>
      <p:sp>
        <p:nvSpPr>
          <p:cNvPr id="43018" name="Rectangle 10"/>
          <p:cNvSpPr>
            <a:spLocks noChangeArrowheads="1"/>
          </p:cNvSpPr>
          <p:nvPr/>
        </p:nvSpPr>
        <p:spPr bwMode="auto">
          <a:xfrm>
            <a:off x="6411913" y="177800"/>
            <a:ext cx="1247775" cy="415925"/>
          </a:xfrm>
          <a:prstGeom prst="rect">
            <a:avLst/>
          </a:prstGeom>
          <a:solidFill>
            <a:schemeClr val="bg1">
              <a:alpha val="74901"/>
            </a:schemeClr>
          </a:solidFill>
          <a:ln w="9525" algn="ctr">
            <a:noFill/>
            <a:round/>
            <a:headEnd/>
            <a:tailEnd/>
          </a:ln>
        </p:spPr>
        <p:txBody>
          <a:bodyPr wrap="none"/>
          <a:lstStyle/>
          <a:p>
            <a:endParaRPr lang="en-US"/>
          </a:p>
        </p:txBody>
      </p:sp>
      <p:sp>
        <p:nvSpPr>
          <p:cNvPr id="43019" name="Rectangle 10"/>
          <p:cNvSpPr>
            <a:spLocks noChangeArrowheads="1"/>
          </p:cNvSpPr>
          <p:nvPr/>
        </p:nvSpPr>
        <p:spPr bwMode="auto">
          <a:xfrm>
            <a:off x="7693025" y="177800"/>
            <a:ext cx="1247775" cy="415925"/>
          </a:xfrm>
          <a:prstGeom prst="rect">
            <a:avLst/>
          </a:prstGeom>
          <a:solidFill>
            <a:schemeClr val="bg1">
              <a:alpha val="74901"/>
            </a:schemeClr>
          </a:solidFill>
          <a:ln w="9525" algn="ctr">
            <a:noFill/>
            <a:round/>
            <a:headEnd/>
            <a:tailEnd/>
          </a:ln>
        </p:spPr>
        <p:txBody>
          <a:bodyPr wrap="none"/>
          <a:lstStyle/>
          <a:p>
            <a:endParaRPr lang="en-US"/>
          </a:p>
        </p:txBody>
      </p:sp>
      <p:pic>
        <p:nvPicPr>
          <p:cNvPr id="43020" name="Picture 90" descr="ICON_Server_flat_Q408.png"/>
          <p:cNvPicPr>
            <a:picLocks noChangeAspect="1"/>
          </p:cNvPicPr>
          <p:nvPr/>
        </p:nvPicPr>
        <p:blipFill>
          <a:blip r:embed="rId4" cstate="print"/>
          <a:srcRect/>
          <a:stretch>
            <a:fillRect/>
          </a:stretch>
        </p:blipFill>
        <p:spPr bwMode="auto">
          <a:xfrm>
            <a:off x="334963" y="3546475"/>
            <a:ext cx="1471612" cy="368300"/>
          </a:xfrm>
          <a:prstGeom prst="rect">
            <a:avLst/>
          </a:prstGeom>
          <a:noFill/>
          <a:ln w="9525">
            <a:noFill/>
            <a:miter lim="800000"/>
            <a:headEnd/>
            <a:tailEnd/>
          </a:ln>
        </p:spPr>
      </p:pic>
      <p:sp>
        <p:nvSpPr>
          <p:cNvPr id="43021" name="Rectangle 6"/>
          <p:cNvSpPr>
            <a:spLocks noChangeArrowheads="1"/>
          </p:cNvSpPr>
          <p:nvPr/>
        </p:nvSpPr>
        <p:spPr bwMode="auto">
          <a:xfrm>
            <a:off x="349250" y="3195638"/>
            <a:ext cx="4432300" cy="306387"/>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lstStyle/>
          <a:p>
            <a:pPr algn="ctr"/>
            <a:r>
              <a:rPr lang="en-US" sz="1200" b="1">
                <a:solidFill>
                  <a:schemeClr val="bg1"/>
                </a:solidFill>
              </a:rPr>
              <a:t>VMware vSphere™</a:t>
            </a:r>
          </a:p>
        </p:txBody>
      </p:sp>
      <p:pic>
        <p:nvPicPr>
          <p:cNvPr id="43022" name="Picture 92" descr="ICON_Server_flat_Q408.png"/>
          <p:cNvPicPr>
            <a:picLocks noChangeAspect="1"/>
          </p:cNvPicPr>
          <p:nvPr/>
        </p:nvPicPr>
        <p:blipFill>
          <a:blip r:embed="rId4" cstate="print"/>
          <a:srcRect/>
          <a:stretch>
            <a:fillRect/>
          </a:stretch>
        </p:blipFill>
        <p:spPr bwMode="auto">
          <a:xfrm>
            <a:off x="3319463" y="3546475"/>
            <a:ext cx="1471612" cy="368300"/>
          </a:xfrm>
          <a:prstGeom prst="rect">
            <a:avLst/>
          </a:prstGeom>
          <a:noFill/>
          <a:ln w="9525">
            <a:noFill/>
            <a:miter lim="800000"/>
            <a:headEnd/>
            <a:tailEnd/>
          </a:ln>
        </p:spPr>
      </p:pic>
      <p:pic>
        <p:nvPicPr>
          <p:cNvPr id="43023" name="Picture 93" descr="ICON_Server_flat_Q408.png"/>
          <p:cNvPicPr>
            <a:picLocks noChangeAspect="1"/>
          </p:cNvPicPr>
          <p:nvPr/>
        </p:nvPicPr>
        <p:blipFill>
          <a:blip r:embed="rId4" cstate="print"/>
          <a:srcRect/>
          <a:stretch>
            <a:fillRect/>
          </a:stretch>
        </p:blipFill>
        <p:spPr bwMode="auto">
          <a:xfrm>
            <a:off x="1828800" y="3546475"/>
            <a:ext cx="1471613" cy="368300"/>
          </a:xfrm>
          <a:prstGeom prst="rect">
            <a:avLst/>
          </a:prstGeom>
          <a:noFill/>
          <a:ln w="9525">
            <a:noFill/>
            <a:miter lim="800000"/>
            <a:headEnd/>
            <a:tailEnd/>
          </a:ln>
        </p:spPr>
      </p:pic>
      <p:grpSp>
        <p:nvGrpSpPr>
          <p:cNvPr id="3" name="Group 104"/>
          <p:cNvGrpSpPr>
            <a:grpSpLocks/>
          </p:cNvGrpSpPr>
          <p:nvPr/>
        </p:nvGrpSpPr>
        <p:grpSpPr bwMode="auto">
          <a:xfrm>
            <a:off x="2060575" y="1419225"/>
            <a:ext cx="468313" cy="468313"/>
            <a:chOff x="3346" y="260"/>
            <a:chExt cx="1637" cy="1640"/>
          </a:xfrm>
        </p:grpSpPr>
        <p:sp>
          <p:nvSpPr>
            <p:cNvPr id="43050" name="Freeform 105"/>
            <p:cNvSpPr>
              <a:spLocks/>
            </p:cNvSpPr>
            <p:nvPr/>
          </p:nvSpPr>
          <p:spPr bwMode="auto">
            <a:xfrm>
              <a:off x="4109" y="263"/>
              <a:ext cx="874" cy="1635"/>
            </a:xfrm>
            <a:custGeom>
              <a:avLst/>
              <a:gdLst>
                <a:gd name="T0" fmla="*/ 158 w 874"/>
                <a:gd name="T1" fmla="*/ 1534 h 1635"/>
                <a:gd name="T2" fmla="*/ 519 w 874"/>
                <a:gd name="T3" fmla="*/ 1378 h 1635"/>
                <a:gd name="T4" fmla="*/ 732 w 874"/>
                <a:gd name="T5" fmla="*/ 1059 h 1635"/>
                <a:gd name="T6" fmla="*/ 770 w 874"/>
                <a:gd name="T7" fmla="*/ 716 h 1635"/>
                <a:gd name="T8" fmla="*/ 614 w 874"/>
                <a:gd name="T9" fmla="*/ 355 h 1635"/>
                <a:gd name="T10" fmla="*/ 321 w 874"/>
                <a:gd name="T11" fmla="*/ 147 h 1635"/>
                <a:gd name="T12" fmla="*/ 0 w 874"/>
                <a:gd name="T13" fmla="*/ 104 h 1635"/>
                <a:gd name="T14" fmla="*/ 71 w 874"/>
                <a:gd name="T15" fmla="*/ 227 h 1635"/>
                <a:gd name="T16" fmla="*/ 108 w 874"/>
                <a:gd name="T17" fmla="*/ 229 h 1635"/>
                <a:gd name="T18" fmla="*/ 137 w 874"/>
                <a:gd name="T19" fmla="*/ 232 h 1635"/>
                <a:gd name="T20" fmla="*/ 165 w 874"/>
                <a:gd name="T21" fmla="*/ 239 h 1635"/>
                <a:gd name="T22" fmla="*/ 196 w 874"/>
                <a:gd name="T23" fmla="*/ 246 h 1635"/>
                <a:gd name="T24" fmla="*/ 226 w 874"/>
                <a:gd name="T25" fmla="*/ 253 h 1635"/>
                <a:gd name="T26" fmla="*/ 260 w 874"/>
                <a:gd name="T27" fmla="*/ 265 h 1635"/>
                <a:gd name="T28" fmla="*/ 295 w 874"/>
                <a:gd name="T29" fmla="*/ 277 h 1635"/>
                <a:gd name="T30" fmla="*/ 328 w 874"/>
                <a:gd name="T31" fmla="*/ 293 h 1635"/>
                <a:gd name="T32" fmla="*/ 363 w 874"/>
                <a:gd name="T33" fmla="*/ 312 h 1635"/>
                <a:gd name="T34" fmla="*/ 397 w 874"/>
                <a:gd name="T35" fmla="*/ 336 h 1635"/>
                <a:gd name="T36" fmla="*/ 430 w 874"/>
                <a:gd name="T37" fmla="*/ 362 h 1635"/>
                <a:gd name="T38" fmla="*/ 460 w 874"/>
                <a:gd name="T39" fmla="*/ 392 h 1635"/>
                <a:gd name="T40" fmla="*/ 486 w 874"/>
                <a:gd name="T41" fmla="*/ 418 h 1635"/>
                <a:gd name="T42" fmla="*/ 510 w 874"/>
                <a:gd name="T43" fmla="*/ 444 h 1635"/>
                <a:gd name="T44" fmla="*/ 531 w 874"/>
                <a:gd name="T45" fmla="*/ 470 h 1635"/>
                <a:gd name="T46" fmla="*/ 550 w 874"/>
                <a:gd name="T47" fmla="*/ 496 h 1635"/>
                <a:gd name="T48" fmla="*/ 567 w 874"/>
                <a:gd name="T49" fmla="*/ 525 h 1635"/>
                <a:gd name="T50" fmla="*/ 581 w 874"/>
                <a:gd name="T51" fmla="*/ 553 h 1635"/>
                <a:gd name="T52" fmla="*/ 595 w 874"/>
                <a:gd name="T53" fmla="*/ 581 h 1635"/>
                <a:gd name="T54" fmla="*/ 607 w 874"/>
                <a:gd name="T55" fmla="*/ 610 h 1635"/>
                <a:gd name="T56" fmla="*/ 616 w 874"/>
                <a:gd name="T57" fmla="*/ 638 h 1635"/>
                <a:gd name="T58" fmla="*/ 623 w 874"/>
                <a:gd name="T59" fmla="*/ 664 h 1635"/>
                <a:gd name="T60" fmla="*/ 628 w 874"/>
                <a:gd name="T61" fmla="*/ 693 h 1635"/>
                <a:gd name="T62" fmla="*/ 635 w 874"/>
                <a:gd name="T63" fmla="*/ 721 h 1635"/>
                <a:gd name="T64" fmla="*/ 640 w 874"/>
                <a:gd name="T65" fmla="*/ 744 h 1635"/>
                <a:gd name="T66" fmla="*/ 642 w 874"/>
                <a:gd name="T67" fmla="*/ 770 h 1635"/>
                <a:gd name="T68" fmla="*/ 647 w 874"/>
                <a:gd name="T69" fmla="*/ 811 h 1635"/>
                <a:gd name="T70" fmla="*/ 647 w 874"/>
                <a:gd name="T71" fmla="*/ 837 h 1635"/>
                <a:gd name="T72" fmla="*/ 645 w 874"/>
                <a:gd name="T73" fmla="*/ 872 h 1635"/>
                <a:gd name="T74" fmla="*/ 635 w 874"/>
                <a:gd name="T75" fmla="*/ 912 h 1635"/>
                <a:gd name="T76" fmla="*/ 630 w 874"/>
                <a:gd name="T77" fmla="*/ 938 h 1635"/>
                <a:gd name="T78" fmla="*/ 623 w 874"/>
                <a:gd name="T79" fmla="*/ 967 h 1635"/>
                <a:gd name="T80" fmla="*/ 616 w 874"/>
                <a:gd name="T81" fmla="*/ 997 h 1635"/>
                <a:gd name="T82" fmla="*/ 604 w 874"/>
                <a:gd name="T83" fmla="*/ 1026 h 1635"/>
                <a:gd name="T84" fmla="*/ 593 w 874"/>
                <a:gd name="T85" fmla="*/ 1059 h 1635"/>
                <a:gd name="T86" fmla="*/ 578 w 874"/>
                <a:gd name="T87" fmla="*/ 1092 h 1635"/>
                <a:gd name="T88" fmla="*/ 562 w 874"/>
                <a:gd name="T89" fmla="*/ 1123 h 1635"/>
                <a:gd name="T90" fmla="*/ 543 w 874"/>
                <a:gd name="T91" fmla="*/ 1153 h 1635"/>
                <a:gd name="T92" fmla="*/ 519 w 874"/>
                <a:gd name="T93" fmla="*/ 1184 h 1635"/>
                <a:gd name="T94" fmla="*/ 496 w 874"/>
                <a:gd name="T95" fmla="*/ 1215 h 1635"/>
                <a:gd name="T96" fmla="*/ 472 w 874"/>
                <a:gd name="T97" fmla="*/ 1236 h 1635"/>
                <a:gd name="T98" fmla="*/ 453 w 874"/>
                <a:gd name="T99" fmla="*/ 1253 h 1635"/>
                <a:gd name="T100" fmla="*/ 423 w 874"/>
                <a:gd name="T101" fmla="*/ 1279 h 1635"/>
                <a:gd name="T102" fmla="*/ 380 w 874"/>
                <a:gd name="T103" fmla="*/ 1309 h 1635"/>
                <a:gd name="T104" fmla="*/ 347 w 874"/>
                <a:gd name="T105" fmla="*/ 1330 h 1635"/>
                <a:gd name="T106" fmla="*/ 319 w 874"/>
                <a:gd name="T107" fmla="*/ 1345 h 1635"/>
                <a:gd name="T108" fmla="*/ 283 w 874"/>
                <a:gd name="T109" fmla="*/ 1361 h 1635"/>
                <a:gd name="T110" fmla="*/ 248 w 874"/>
                <a:gd name="T111" fmla="*/ 1373 h 1635"/>
                <a:gd name="T112" fmla="*/ 205 w 874"/>
                <a:gd name="T113" fmla="*/ 1385 h 1635"/>
                <a:gd name="T114" fmla="*/ 163 w 874"/>
                <a:gd name="T115" fmla="*/ 1397 h 1635"/>
                <a:gd name="T116" fmla="*/ 113 w 874"/>
                <a:gd name="T117" fmla="*/ 1404 h 1635"/>
                <a:gd name="T118" fmla="*/ 63 w 874"/>
                <a:gd name="T119" fmla="*/ 1408 h 16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4"/>
                <a:gd name="T181" fmla="*/ 0 h 1635"/>
                <a:gd name="T182" fmla="*/ 874 w 874"/>
                <a:gd name="T183" fmla="*/ 1635 h 163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4" h="1635">
                  <a:moveTo>
                    <a:pt x="52" y="1411"/>
                  </a:moveTo>
                  <a:lnTo>
                    <a:pt x="56" y="1635"/>
                  </a:lnTo>
                  <a:lnTo>
                    <a:pt x="115" y="1631"/>
                  </a:lnTo>
                  <a:lnTo>
                    <a:pt x="158" y="1534"/>
                  </a:lnTo>
                  <a:lnTo>
                    <a:pt x="311" y="1491"/>
                  </a:lnTo>
                  <a:lnTo>
                    <a:pt x="441" y="1543"/>
                  </a:lnTo>
                  <a:lnTo>
                    <a:pt x="505" y="1503"/>
                  </a:lnTo>
                  <a:lnTo>
                    <a:pt x="519" y="1378"/>
                  </a:lnTo>
                  <a:lnTo>
                    <a:pt x="614" y="1283"/>
                  </a:lnTo>
                  <a:lnTo>
                    <a:pt x="734" y="1279"/>
                  </a:lnTo>
                  <a:lnTo>
                    <a:pt x="789" y="1196"/>
                  </a:lnTo>
                  <a:lnTo>
                    <a:pt x="732" y="1059"/>
                  </a:lnTo>
                  <a:lnTo>
                    <a:pt x="775" y="926"/>
                  </a:lnTo>
                  <a:lnTo>
                    <a:pt x="869" y="860"/>
                  </a:lnTo>
                  <a:lnTo>
                    <a:pt x="874" y="768"/>
                  </a:lnTo>
                  <a:lnTo>
                    <a:pt x="770" y="716"/>
                  </a:lnTo>
                  <a:lnTo>
                    <a:pt x="727" y="565"/>
                  </a:lnTo>
                  <a:lnTo>
                    <a:pt x="779" y="428"/>
                  </a:lnTo>
                  <a:lnTo>
                    <a:pt x="746" y="374"/>
                  </a:lnTo>
                  <a:lnTo>
                    <a:pt x="614" y="355"/>
                  </a:lnTo>
                  <a:lnTo>
                    <a:pt x="526" y="272"/>
                  </a:lnTo>
                  <a:lnTo>
                    <a:pt x="519" y="137"/>
                  </a:lnTo>
                  <a:lnTo>
                    <a:pt x="446" y="92"/>
                  </a:lnTo>
                  <a:lnTo>
                    <a:pt x="321" y="147"/>
                  </a:lnTo>
                  <a:lnTo>
                    <a:pt x="163" y="102"/>
                  </a:lnTo>
                  <a:lnTo>
                    <a:pt x="146" y="3"/>
                  </a:lnTo>
                  <a:lnTo>
                    <a:pt x="49" y="0"/>
                  </a:lnTo>
                  <a:lnTo>
                    <a:pt x="0" y="104"/>
                  </a:lnTo>
                  <a:lnTo>
                    <a:pt x="56" y="227"/>
                  </a:lnTo>
                  <a:lnTo>
                    <a:pt x="59" y="227"/>
                  </a:lnTo>
                  <a:lnTo>
                    <a:pt x="66" y="227"/>
                  </a:lnTo>
                  <a:lnTo>
                    <a:pt x="71" y="227"/>
                  </a:lnTo>
                  <a:lnTo>
                    <a:pt x="80" y="227"/>
                  </a:lnTo>
                  <a:lnTo>
                    <a:pt x="87" y="227"/>
                  </a:lnTo>
                  <a:lnTo>
                    <a:pt x="97" y="229"/>
                  </a:lnTo>
                  <a:lnTo>
                    <a:pt x="108" y="229"/>
                  </a:lnTo>
                  <a:lnTo>
                    <a:pt x="118" y="229"/>
                  </a:lnTo>
                  <a:lnTo>
                    <a:pt x="125" y="229"/>
                  </a:lnTo>
                  <a:lnTo>
                    <a:pt x="132" y="232"/>
                  </a:lnTo>
                  <a:lnTo>
                    <a:pt x="137" y="232"/>
                  </a:lnTo>
                  <a:lnTo>
                    <a:pt x="144" y="234"/>
                  </a:lnTo>
                  <a:lnTo>
                    <a:pt x="151" y="234"/>
                  </a:lnTo>
                  <a:lnTo>
                    <a:pt x="158" y="236"/>
                  </a:lnTo>
                  <a:lnTo>
                    <a:pt x="165" y="239"/>
                  </a:lnTo>
                  <a:lnTo>
                    <a:pt x="172" y="241"/>
                  </a:lnTo>
                  <a:lnTo>
                    <a:pt x="179" y="241"/>
                  </a:lnTo>
                  <a:lnTo>
                    <a:pt x="186" y="244"/>
                  </a:lnTo>
                  <a:lnTo>
                    <a:pt x="196" y="246"/>
                  </a:lnTo>
                  <a:lnTo>
                    <a:pt x="203" y="248"/>
                  </a:lnTo>
                  <a:lnTo>
                    <a:pt x="210" y="248"/>
                  </a:lnTo>
                  <a:lnTo>
                    <a:pt x="219" y="251"/>
                  </a:lnTo>
                  <a:lnTo>
                    <a:pt x="226" y="253"/>
                  </a:lnTo>
                  <a:lnTo>
                    <a:pt x="236" y="255"/>
                  </a:lnTo>
                  <a:lnTo>
                    <a:pt x="243" y="258"/>
                  </a:lnTo>
                  <a:lnTo>
                    <a:pt x="252" y="262"/>
                  </a:lnTo>
                  <a:lnTo>
                    <a:pt x="260" y="265"/>
                  </a:lnTo>
                  <a:lnTo>
                    <a:pt x="269" y="270"/>
                  </a:lnTo>
                  <a:lnTo>
                    <a:pt x="276" y="272"/>
                  </a:lnTo>
                  <a:lnTo>
                    <a:pt x="286" y="274"/>
                  </a:lnTo>
                  <a:lnTo>
                    <a:pt x="295" y="277"/>
                  </a:lnTo>
                  <a:lnTo>
                    <a:pt x="302" y="281"/>
                  </a:lnTo>
                  <a:lnTo>
                    <a:pt x="311" y="286"/>
                  </a:lnTo>
                  <a:lnTo>
                    <a:pt x="321" y="288"/>
                  </a:lnTo>
                  <a:lnTo>
                    <a:pt x="328" y="293"/>
                  </a:lnTo>
                  <a:lnTo>
                    <a:pt x="340" y="300"/>
                  </a:lnTo>
                  <a:lnTo>
                    <a:pt x="347" y="303"/>
                  </a:lnTo>
                  <a:lnTo>
                    <a:pt x="356" y="307"/>
                  </a:lnTo>
                  <a:lnTo>
                    <a:pt x="363" y="312"/>
                  </a:lnTo>
                  <a:lnTo>
                    <a:pt x="373" y="319"/>
                  </a:lnTo>
                  <a:lnTo>
                    <a:pt x="380" y="322"/>
                  </a:lnTo>
                  <a:lnTo>
                    <a:pt x="389" y="329"/>
                  </a:lnTo>
                  <a:lnTo>
                    <a:pt x="397" y="336"/>
                  </a:lnTo>
                  <a:lnTo>
                    <a:pt x="406" y="343"/>
                  </a:lnTo>
                  <a:lnTo>
                    <a:pt x="413" y="348"/>
                  </a:lnTo>
                  <a:lnTo>
                    <a:pt x="423" y="355"/>
                  </a:lnTo>
                  <a:lnTo>
                    <a:pt x="430" y="362"/>
                  </a:lnTo>
                  <a:lnTo>
                    <a:pt x="437" y="369"/>
                  </a:lnTo>
                  <a:lnTo>
                    <a:pt x="444" y="376"/>
                  </a:lnTo>
                  <a:lnTo>
                    <a:pt x="453" y="383"/>
                  </a:lnTo>
                  <a:lnTo>
                    <a:pt x="460" y="392"/>
                  </a:lnTo>
                  <a:lnTo>
                    <a:pt x="470" y="400"/>
                  </a:lnTo>
                  <a:lnTo>
                    <a:pt x="475" y="407"/>
                  </a:lnTo>
                  <a:lnTo>
                    <a:pt x="482" y="411"/>
                  </a:lnTo>
                  <a:lnTo>
                    <a:pt x="486" y="418"/>
                  </a:lnTo>
                  <a:lnTo>
                    <a:pt x="493" y="423"/>
                  </a:lnTo>
                  <a:lnTo>
                    <a:pt x="500" y="430"/>
                  </a:lnTo>
                  <a:lnTo>
                    <a:pt x="505" y="437"/>
                  </a:lnTo>
                  <a:lnTo>
                    <a:pt x="510" y="444"/>
                  </a:lnTo>
                  <a:lnTo>
                    <a:pt x="517" y="449"/>
                  </a:lnTo>
                  <a:lnTo>
                    <a:pt x="522" y="456"/>
                  </a:lnTo>
                  <a:lnTo>
                    <a:pt x="526" y="463"/>
                  </a:lnTo>
                  <a:lnTo>
                    <a:pt x="531" y="470"/>
                  </a:lnTo>
                  <a:lnTo>
                    <a:pt x="536" y="477"/>
                  </a:lnTo>
                  <a:lnTo>
                    <a:pt x="541" y="485"/>
                  </a:lnTo>
                  <a:lnTo>
                    <a:pt x="545" y="489"/>
                  </a:lnTo>
                  <a:lnTo>
                    <a:pt x="550" y="496"/>
                  </a:lnTo>
                  <a:lnTo>
                    <a:pt x="555" y="503"/>
                  </a:lnTo>
                  <a:lnTo>
                    <a:pt x="560" y="511"/>
                  </a:lnTo>
                  <a:lnTo>
                    <a:pt x="564" y="518"/>
                  </a:lnTo>
                  <a:lnTo>
                    <a:pt x="567" y="525"/>
                  </a:lnTo>
                  <a:lnTo>
                    <a:pt x="571" y="532"/>
                  </a:lnTo>
                  <a:lnTo>
                    <a:pt x="576" y="539"/>
                  </a:lnTo>
                  <a:lnTo>
                    <a:pt x="578" y="546"/>
                  </a:lnTo>
                  <a:lnTo>
                    <a:pt x="581" y="553"/>
                  </a:lnTo>
                  <a:lnTo>
                    <a:pt x="586" y="560"/>
                  </a:lnTo>
                  <a:lnTo>
                    <a:pt x="588" y="567"/>
                  </a:lnTo>
                  <a:lnTo>
                    <a:pt x="593" y="574"/>
                  </a:lnTo>
                  <a:lnTo>
                    <a:pt x="595" y="581"/>
                  </a:lnTo>
                  <a:lnTo>
                    <a:pt x="600" y="589"/>
                  </a:lnTo>
                  <a:lnTo>
                    <a:pt x="600" y="596"/>
                  </a:lnTo>
                  <a:lnTo>
                    <a:pt x="604" y="603"/>
                  </a:lnTo>
                  <a:lnTo>
                    <a:pt x="607" y="610"/>
                  </a:lnTo>
                  <a:lnTo>
                    <a:pt x="609" y="617"/>
                  </a:lnTo>
                  <a:lnTo>
                    <a:pt x="612" y="624"/>
                  </a:lnTo>
                  <a:lnTo>
                    <a:pt x="614" y="631"/>
                  </a:lnTo>
                  <a:lnTo>
                    <a:pt x="616" y="638"/>
                  </a:lnTo>
                  <a:lnTo>
                    <a:pt x="619" y="645"/>
                  </a:lnTo>
                  <a:lnTo>
                    <a:pt x="619" y="652"/>
                  </a:lnTo>
                  <a:lnTo>
                    <a:pt x="621" y="659"/>
                  </a:lnTo>
                  <a:lnTo>
                    <a:pt x="623" y="664"/>
                  </a:lnTo>
                  <a:lnTo>
                    <a:pt x="626" y="674"/>
                  </a:lnTo>
                  <a:lnTo>
                    <a:pt x="628" y="681"/>
                  </a:lnTo>
                  <a:lnTo>
                    <a:pt x="628" y="685"/>
                  </a:lnTo>
                  <a:lnTo>
                    <a:pt x="628" y="693"/>
                  </a:lnTo>
                  <a:lnTo>
                    <a:pt x="630" y="700"/>
                  </a:lnTo>
                  <a:lnTo>
                    <a:pt x="633" y="707"/>
                  </a:lnTo>
                  <a:lnTo>
                    <a:pt x="633" y="714"/>
                  </a:lnTo>
                  <a:lnTo>
                    <a:pt x="635" y="721"/>
                  </a:lnTo>
                  <a:lnTo>
                    <a:pt x="638" y="728"/>
                  </a:lnTo>
                  <a:lnTo>
                    <a:pt x="638" y="733"/>
                  </a:lnTo>
                  <a:lnTo>
                    <a:pt x="638" y="740"/>
                  </a:lnTo>
                  <a:lnTo>
                    <a:pt x="640" y="744"/>
                  </a:lnTo>
                  <a:lnTo>
                    <a:pt x="640" y="752"/>
                  </a:lnTo>
                  <a:lnTo>
                    <a:pt x="640" y="759"/>
                  </a:lnTo>
                  <a:lnTo>
                    <a:pt x="642" y="763"/>
                  </a:lnTo>
                  <a:lnTo>
                    <a:pt x="642" y="770"/>
                  </a:lnTo>
                  <a:lnTo>
                    <a:pt x="645" y="778"/>
                  </a:lnTo>
                  <a:lnTo>
                    <a:pt x="645" y="787"/>
                  </a:lnTo>
                  <a:lnTo>
                    <a:pt x="647" y="801"/>
                  </a:lnTo>
                  <a:lnTo>
                    <a:pt x="647" y="811"/>
                  </a:lnTo>
                  <a:lnTo>
                    <a:pt x="647" y="822"/>
                  </a:lnTo>
                  <a:lnTo>
                    <a:pt x="647" y="827"/>
                  </a:lnTo>
                  <a:lnTo>
                    <a:pt x="647" y="832"/>
                  </a:lnTo>
                  <a:lnTo>
                    <a:pt x="647" y="837"/>
                  </a:lnTo>
                  <a:lnTo>
                    <a:pt x="647" y="846"/>
                  </a:lnTo>
                  <a:lnTo>
                    <a:pt x="647" y="853"/>
                  </a:lnTo>
                  <a:lnTo>
                    <a:pt x="645" y="863"/>
                  </a:lnTo>
                  <a:lnTo>
                    <a:pt x="645" y="872"/>
                  </a:lnTo>
                  <a:lnTo>
                    <a:pt x="642" y="884"/>
                  </a:lnTo>
                  <a:lnTo>
                    <a:pt x="640" y="893"/>
                  </a:lnTo>
                  <a:lnTo>
                    <a:pt x="638" y="905"/>
                  </a:lnTo>
                  <a:lnTo>
                    <a:pt x="635" y="912"/>
                  </a:lnTo>
                  <a:lnTo>
                    <a:pt x="635" y="919"/>
                  </a:lnTo>
                  <a:lnTo>
                    <a:pt x="633" y="926"/>
                  </a:lnTo>
                  <a:lnTo>
                    <a:pt x="633" y="931"/>
                  </a:lnTo>
                  <a:lnTo>
                    <a:pt x="630" y="938"/>
                  </a:lnTo>
                  <a:lnTo>
                    <a:pt x="630" y="945"/>
                  </a:lnTo>
                  <a:lnTo>
                    <a:pt x="628" y="952"/>
                  </a:lnTo>
                  <a:lnTo>
                    <a:pt x="628" y="960"/>
                  </a:lnTo>
                  <a:lnTo>
                    <a:pt x="623" y="967"/>
                  </a:lnTo>
                  <a:lnTo>
                    <a:pt x="623" y="976"/>
                  </a:lnTo>
                  <a:lnTo>
                    <a:pt x="621" y="983"/>
                  </a:lnTo>
                  <a:lnTo>
                    <a:pt x="621" y="990"/>
                  </a:lnTo>
                  <a:lnTo>
                    <a:pt x="616" y="997"/>
                  </a:lnTo>
                  <a:lnTo>
                    <a:pt x="614" y="1004"/>
                  </a:lnTo>
                  <a:lnTo>
                    <a:pt x="612" y="1012"/>
                  </a:lnTo>
                  <a:lnTo>
                    <a:pt x="609" y="1021"/>
                  </a:lnTo>
                  <a:lnTo>
                    <a:pt x="604" y="1026"/>
                  </a:lnTo>
                  <a:lnTo>
                    <a:pt x="604" y="1035"/>
                  </a:lnTo>
                  <a:lnTo>
                    <a:pt x="600" y="1042"/>
                  </a:lnTo>
                  <a:lnTo>
                    <a:pt x="597" y="1052"/>
                  </a:lnTo>
                  <a:lnTo>
                    <a:pt x="593" y="1059"/>
                  </a:lnTo>
                  <a:lnTo>
                    <a:pt x="590" y="1068"/>
                  </a:lnTo>
                  <a:lnTo>
                    <a:pt x="586" y="1073"/>
                  </a:lnTo>
                  <a:lnTo>
                    <a:pt x="583" y="1082"/>
                  </a:lnTo>
                  <a:lnTo>
                    <a:pt x="578" y="1092"/>
                  </a:lnTo>
                  <a:lnTo>
                    <a:pt x="576" y="1099"/>
                  </a:lnTo>
                  <a:lnTo>
                    <a:pt x="571" y="1106"/>
                  </a:lnTo>
                  <a:lnTo>
                    <a:pt x="567" y="1115"/>
                  </a:lnTo>
                  <a:lnTo>
                    <a:pt x="562" y="1123"/>
                  </a:lnTo>
                  <a:lnTo>
                    <a:pt x="557" y="1130"/>
                  </a:lnTo>
                  <a:lnTo>
                    <a:pt x="552" y="1139"/>
                  </a:lnTo>
                  <a:lnTo>
                    <a:pt x="548" y="1146"/>
                  </a:lnTo>
                  <a:lnTo>
                    <a:pt x="543" y="1153"/>
                  </a:lnTo>
                  <a:lnTo>
                    <a:pt x="536" y="1163"/>
                  </a:lnTo>
                  <a:lnTo>
                    <a:pt x="531" y="1170"/>
                  </a:lnTo>
                  <a:lnTo>
                    <a:pt x="526" y="1177"/>
                  </a:lnTo>
                  <a:lnTo>
                    <a:pt x="519" y="1184"/>
                  </a:lnTo>
                  <a:lnTo>
                    <a:pt x="515" y="1193"/>
                  </a:lnTo>
                  <a:lnTo>
                    <a:pt x="508" y="1198"/>
                  </a:lnTo>
                  <a:lnTo>
                    <a:pt x="503" y="1208"/>
                  </a:lnTo>
                  <a:lnTo>
                    <a:pt x="496" y="1215"/>
                  </a:lnTo>
                  <a:lnTo>
                    <a:pt x="489" y="1219"/>
                  </a:lnTo>
                  <a:lnTo>
                    <a:pt x="482" y="1227"/>
                  </a:lnTo>
                  <a:lnTo>
                    <a:pt x="475" y="1236"/>
                  </a:lnTo>
                  <a:lnTo>
                    <a:pt x="472" y="1236"/>
                  </a:lnTo>
                  <a:lnTo>
                    <a:pt x="467" y="1241"/>
                  </a:lnTo>
                  <a:lnTo>
                    <a:pt x="463" y="1245"/>
                  </a:lnTo>
                  <a:lnTo>
                    <a:pt x="460" y="1248"/>
                  </a:lnTo>
                  <a:lnTo>
                    <a:pt x="453" y="1253"/>
                  </a:lnTo>
                  <a:lnTo>
                    <a:pt x="449" y="1260"/>
                  </a:lnTo>
                  <a:lnTo>
                    <a:pt x="439" y="1264"/>
                  </a:lnTo>
                  <a:lnTo>
                    <a:pt x="432" y="1271"/>
                  </a:lnTo>
                  <a:lnTo>
                    <a:pt x="423" y="1279"/>
                  </a:lnTo>
                  <a:lnTo>
                    <a:pt x="415" y="1288"/>
                  </a:lnTo>
                  <a:lnTo>
                    <a:pt x="404" y="1293"/>
                  </a:lnTo>
                  <a:lnTo>
                    <a:pt x="392" y="1302"/>
                  </a:lnTo>
                  <a:lnTo>
                    <a:pt x="380" y="1309"/>
                  </a:lnTo>
                  <a:lnTo>
                    <a:pt x="368" y="1319"/>
                  </a:lnTo>
                  <a:lnTo>
                    <a:pt x="361" y="1321"/>
                  </a:lnTo>
                  <a:lnTo>
                    <a:pt x="354" y="1326"/>
                  </a:lnTo>
                  <a:lnTo>
                    <a:pt x="347" y="1330"/>
                  </a:lnTo>
                  <a:lnTo>
                    <a:pt x="342" y="1335"/>
                  </a:lnTo>
                  <a:lnTo>
                    <a:pt x="333" y="1338"/>
                  </a:lnTo>
                  <a:lnTo>
                    <a:pt x="326" y="1340"/>
                  </a:lnTo>
                  <a:lnTo>
                    <a:pt x="319" y="1345"/>
                  </a:lnTo>
                  <a:lnTo>
                    <a:pt x="309" y="1349"/>
                  </a:lnTo>
                  <a:lnTo>
                    <a:pt x="300" y="1354"/>
                  </a:lnTo>
                  <a:lnTo>
                    <a:pt x="293" y="1356"/>
                  </a:lnTo>
                  <a:lnTo>
                    <a:pt x="283" y="1361"/>
                  </a:lnTo>
                  <a:lnTo>
                    <a:pt x="274" y="1364"/>
                  </a:lnTo>
                  <a:lnTo>
                    <a:pt x="264" y="1366"/>
                  </a:lnTo>
                  <a:lnTo>
                    <a:pt x="255" y="1371"/>
                  </a:lnTo>
                  <a:lnTo>
                    <a:pt x="248" y="1373"/>
                  </a:lnTo>
                  <a:lnTo>
                    <a:pt x="238" y="1378"/>
                  </a:lnTo>
                  <a:lnTo>
                    <a:pt x="226" y="1380"/>
                  </a:lnTo>
                  <a:lnTo>
                    <a:pt x="217" y="1385"/>
                  </a:lnTo>
                  <a:lnTo>
                    <a:pt x="205" y="1385"/>
                  </a:lnTo>
                  <a:lnTo>
                    <a:pt x="196" y="1390"/>
                  </a:lnTo>
                  <a:lnTo>
                    <a:pt x="184" y="1392"/>
                  </a:lnTo>
                  <a:lnTo>
                    <a:pt x="174" y="1394"/>
                  </a:lnTo>
                  <a:lnTo>
                    <a:pt x="163" y="1397"/>
                  </a:lnTo>
                  <a:lnTo>
                    <a:pt x="151" y="1399"/>
                  </a:lnTo>
                  <a:lnTo>
                    <a:pt x="139" y="1399"/>
                  </a:lnTo>
                  <a:lnTo>
                    <a:pt x="127" y="1401"/>
                  </a:lnTo>
                  <a:lnTo>
                    <a:pt x="113" y="1404"/>
                  </a:lnTo>
                  <a:lnTo>
                    <a:pt x="104" y="1406"/>
                  </a:lnTo>
                  <a:lnTo>
                    <a:pt x="89" y="1406"/>
                  </a:lnTo>
                  <a:lnTo>
                    <a:pt x="78" y="1408"/>
                  </a:lnTo>
                  <a:lnTo>
                    <a:pt x="63" y="1408"/>
                  </a:lnTo>
                  <a:lnTo>
                    <a:pt x="52" y="1411"/>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sp>
          <p:nvSpPr>
            <p:cNvPr id="43051" name="Freeform 106"/>
            <p:cNvSpPr>
              <a:spLocks/>
            </p:cNvSpPr>
            <p:nvPr/>
          </p:nvSpPr>
          <p:spPr bwMode="auto">
            <a:xfrm>
              <a:off x="3346" y="260"/>
              <a:ext cx="874" cy="1640"/>
            </a:xfrm>
            <a:custGeom>
              <a:avLst/>
              <a:gdLst>
                <a:gd name="T0" fmla="*/ 560 w 874"/>
                <a:gd name="T1" fmla="*/ 144 h 1640"/>
                <a:gd name="T2" fmla="*/ 154 w 874"/>
                <a:gd name="T3" fmla="*/ 329 h 1640"/>
                <a:gd name="T4" fmla="*/ 2 w 874"/>
                <a:gd name="T5" fmla="*/ 735 h 1640"/>
                <a:gd name="T6" fmla="*/ 0 w 874"/>
                <a:gd name="T7" fmla="*/ 787 h 1640"/>
                <a:gd name="T8" fmla="*/ 0 w 874"/>
                <a:gd name="T9" fmla="*/ 839 h 1640"/>
                <a:gd name="T10" fmla="*/ 0 w 874"/>
                <a:gd name="T11" fmla="*/ 891 h 1640"/>
                <a:gd name="T12" fmla="*/ 260 w 874"/>
                <a:gd name="T13" fmla="*/ 1281 h 1640"/>
                <a:gd name="T14" fmla="*/ 711 w 874"/>
                <a:gd name="T15" fmla="*/ 1534 h 1640"/>
                <a:gd name="T16" fmla="*/ 815 w 874"/>
                <a:gd name="T17" fmla="*/ 1411 h 1640"/>
                <a:gd name="T18" fmla="*/ 773 w 874"/>
                <a:gd name="T19" fmla="*/ 1408 h 1640"/>
                <a:gd name="T20" fmla="*/ 730 w 874"/>
                <a:gd name="T21" fmla="*/ 1401 h 1640"/>
                <a:gd name="T22" fmla="*/ 697 w 874"/>
                <a:gd name="T23" fmla="*/ 1394 h 1640"/>
                <a:gd name="T24" fmla="*/ 657 w 874"/>
                <a:gd name="T25" fmla="*/ 1385 h 1640"/>
                <a:gd name="T26" fmla="*/ 617 w 874"/>
                <a:gd name="T27" fmla="*/ 1373 h 1640"/>
                <a:gd name="T28" fmla="*/ 572 w 874"/>
                <a:gd name="T29" fmla="*/ 1356 h 1640"/>
                <a:gd name="T30" fmla="*/ 529 w 874"/>
                <a:gd name="T31" fmla="*/ 1335 h 1640"/>
                <a:gd name="T32" fmla="*/ 484 w 874"/>
                <a:gd name="T33" fmla="*/ 1309 h 1640"/>
                <a:gd name="T34" fmla="*/ 444 w 874"/>
                <a:gd name="T35" fmla="*/ 1279 h 1640"/>
                <a:gd name="T36" fmla="*/ 406 w 874"/>
                <a:gd name="T37" fmla="*/ 1241 h 1640"/>
                <a:gd name="T38" fmla="*/ 373 w 874"/>
                <a:gd name="T39" fmla="*/ 1210 h 1640"/>
                <a:gd name="T40" fmla="*/ 345 w 874"/>
                <a:gd name="T41" fmla="*/ 1177 h 1640"/>
                <a:gd name="T42" fmla="*/ 321 w 874"/>
                <a:gd name="T43" fmla="*/ 1144 h 1640"/>
                <a:gd name="T44" fmla="*/ 298 w 874"/>
                <a:gd name="T45" fmla="*/ 1108 h 1640"/>
                <a:gd name="T46" fmla="*/ 281 w 874"/>
                <a:gd name="T47" fmla="*/ 1073 h 1640"/>
                <a:gd name="T48" fmla="*/ 267 w 874"/>
                <a:gd name="T49" fmla="*/ 1037 h 1640"/>
                <a:gd name="T50" fmla="*/ 255 w 874"/>
                <a:gd name="T51" fmla="*/ 1002 h 1640"/>
                <a:gd name="T52" fmla="*/ 246 w 874"/>
                <a:gd name="T53" fmla="*/ 967 h 1640"/>
                <a:gd name="T54" fmla="*/ 236 w 874"/>
                <a:gd name="T55" fmla="*/ 934 h 1640"/>
                <a:gd name="T56" fmla="*/ 232 w 874"/>
                <a:gd name="T57" fmla="*/ 900 h 1640"/>
                <a:gd name="T58" fmla="*/ 227 w 874"/>
                <a:gd name="T59" fmla="*/ 856 h 1640"/>
                <a:gd name="T60" fmla="*/ 224 w 874"/>
                <a:gd name="T61" fmla="*/ 806 h 1640"/>
                <a:gd name="T62" fmla="*/ 224 w 874"/>
                <a:gd name="T63" fmla="*/ 770 h 1640"/>
                <a:gd name="T64" fmla="*/ 232 w 874"/>
                <a:gd name="T65" fmla="*/ 721 h 1640"/>
                <a:gd name="T66" fmla="*/ 239 w 874"/>
                <a:gd name="T67" fmla="*/ 685 h 1640"/>
                <a:gd name="T68" fmla="*/ 248 w 874"/>
                <a:gd name="T69" fmla="*/ 652 h 1640"/>
                <a:gd name="T70" fmla="*/ 260 w 874"/>
                <a:gd name="T71" fmla="*/ 615 h 1640"/>
                <a:gd name="T72" fmla="*/ 274 w 874"/>
                <a:gd name="T73" fmla="*/ 572 h 1640"/>
                <a:gd name="T74" fmla="*/ 293 w 874"/>
                <a:gd name="T75" fmla="*/ 534 h 1640"/>
                <a:gd name="T76" fmla="*/ 317 w 874"/>
                <a:gd name="T77" fmla="*/ 494 h 1640"/>
                <a:gd name="T78" fmla="*/ 343 w 874"/>
                <a:gd name="T79" fmla="*/ 459 h 1640"/>
                <a:gd name="T80" fmla="*/ 376 w 874"/>
                <a:gd name="T81" fmla="*/ 423 h 1640"/>
                <a:gd name="T82" fmla="*/ 404 w 874"/>
                <a:gd name="T83" fmla="*/ 397 h 1640"/>
                <a:gd name="T84" fmla="*/ 430 w 874"/>
                <a:gd name="T85" fmla="*/ 369 h 1640"/>
                <a:gd name="T86" fmla="*/ 477 w 874"/>
                <a:gd name="T87" fmla="*/ 333 h 1640"/>
                <a:gd name="T88" fmla="*/ 508 w 874"/>
                <a:gd name="T89" fmla="*/ 314 h 1640"/>
                <a:gd name="T90" fmla="*/ 543 w 874"/>
                <a:gd name="T91" fmla="*/ 293 h 1640"/>
                <a:gd name="T92" fmla="*/ 586 w 874"/>
                <a:gd name="T93" fmla="*/ 272 h 1640"/>
                <a:gd name="T94" fmla="*/ 633 w 874"/>
                <a:gd name="T95" fmla="*/ 258 h 1640"/>
                <a:gd name="T96" fmla="*/ 685 w 874"/>
                <a:gd name="T97" fmla="*/ 241 h 1640"/>
                <a:gd name="T98" fmla="*/ 744 w 874"/>
                <a:gd name="T99" fmla="*/ 232 h 1640"/>
                <a:gd name="T100" fmla="*/ 806 w 874"/>
                <a:gd name="T101" fmla="*/ 227 h 16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74"/>
                <a:gd name="T154" fmla="*/ 0 h 1640"/>
                <a:gd name="T155" fmla="*/ 874 w 874"/>
                <a:gd name="T156" fmla="*/ 1640 h 16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74" h="1640">
                  <a:moveTo>
                    <a:pt x="820" y="227"/>
                  </a:moveTo>
                  <a:lnTo>
                    <a:pt x="817" y="0"/>
                  </a:lnTo>
                  <a:lnTo>
                    <a:pt x="742" y="0"/>
                  </a:lnTo>
                  <a:lnTo>
                    <a:pt x="713" y="102"/>
                  </a:lnTo>
                  <a:lnTo>
                    <a:pt x="560" y="144"/>
                  </a:lnTo>
                  <a:lnTo>
                    <a:pt x="458" y="73"/>
                  </a:lnTo>
                  <a:lnTo>
                    <a:pt x="347" y="142"/>
                  </a:lnTo>
                  <a:lnTo>
                    <a:pt x="352" y="258"/>
                  </a:lnTo>
                  <a:lnTo>
                    <a:pt x="269" y="348"/>
                  </a:lnTo>
                  <a:lnTo>
                    <a:pt x="154" y="329"/>
                  </a:lnTo>
                  <a:lnTo>
                    <a:pt x="78" y="456"/>
                  </a:lnTo>
                  <a:lnTo>
                    <a:pt x="144" y="551"/>
                  </a:lnTo>
                  <a:lnTo>
                    <a:pt x="99" y="711"/>
                  </a:lnTo>
                  <a:lnTo>
                    <a:pt x="2" y="728"/>
                  </a:lnTo>
                  <a:lnTo>
                    <a:pt x="2" y="735"/>
                  </a:lnTo>
                  <a:lnTo>
                    <a:pt x="0" y="747"/>
                  </a:lnTo>
                  <a:lnTo>
                    <a:pt x="0" y="756"/>
                  </a:lnTo>
                  <a:lnTo>
                    <a:pt x="0" y="766"/>
                  </a:lnTo>
                  <a:lnTo>
                    <a:pt x="0" y="778"/>
                  </a:lnTo>
                  <a:lnTo>
                    <a:pt x="0" y="787"/>
                  </a:lnTo>
                  <a:lnTo>
                    <a:pt x="0" y="796"/>
                  </a:lnTo>
                  <a:lnTo>
                    <a:pt x="0" y="808"/>
                  </a:lnTo>
                  <a:lnTo>
                    <a:pt x="0" y="818"/>
                  </a:lnTo>
                  <a:lnTo>
                    <a:pt x="0" y="830"/>
                  </a:lnTo>
                  <a:lnTo>
                    <a:pt x="0" y="839"/>
                  </a:lnTo>
                  <a:lnTo>
                    <a:pt x="0" y="848"/>
                  </a:lnTo>
                  <a:lnTo>
                    <a:pt x="0" y="858"/>
                  </a:lnTo>
                  <a:lnTo>
                    <a:pt x="0" y="870"/>
                  </a:lnTo>
                  <a:lnTo>
                    <a:pt x="0" y="879"/>
                  </a:lnTo>
                  <a:lnTo>
                    <a:pt x="0" y="891"/>
                  </a:lnTo>
                  <a:lnTo>
                    <a:pt x="102" y="919"/>
                  </a:lnTo>
                  <a:lnTo>
                    <a:pt x="144" y="1073"/>
                  </a:lnTo>
                  <a:lnTo>
                    <a:pt x="85" y="1191"/>
                  </a:lnTo>
                  <a:lnTo>
                    <a:pt x="118" y="1255"/>
                  </a:lnTo>
                  <a:lnTo>
                    <a:pt x="260" y="1281"/>
                  </a:lnTo>
                  <a:lnTo>
                    <a:pt x="345" y="1364"/>
                  </a:lnTo>
                  <a:lnTo>
                    <a:pt x="357" y="1501"/>
                  </a:lnTo>
                  <a:lnTo>
                    <a:pt x="425" y="1543"/>
                  </a:lnTo>
                  <a:lnTo>
                    <a:pt x="550" y="1489"/>
                  </a:lnTo>
                  <a:lnTo>
                    <a:pt x="711" y="1534"/>
                  </a:lnTo>
                  <a:lnTo>
                    <a:pt x="775" y="1640"/>
                  </a:lnTo>
                  <a:lnTo>
                    <a:pt x="822" y="1635"/>
                  </a:lnTo>
                  <a:lnTo>
                    <a:pt x="874" y="1531"/>
                  </a:lnTo>
                  <a:lnTo>
                    <a:pt x="817" y="1411"/>
                  </a:lnTo>
                  <a:lnTo>
                    <a:pt x="815" y="1411"/>
                  </a:lnTo>
                  <a:lnTo>
                    <a:pt x="806" y="1411"/>
                  </a:lnTo>
                  <a:lnTo>
                    <a:pt x="796" y="1411"/>
                  </a:lnTo>
                  <a:lnTo>
                    <a:pt x="791" y="1411"/>
                  </a:lnTo>
                  <a:lnTo>
                    <a:pt x="782" y="1408"/>
                  </a:lnTo>
                  <a:lnTo>
                    <a:pt x="773" y="1408"/>
                  </a:lnTo>
                  <a:lnTo>
                    <a:pt x="763" y="1406"/>
                  </a:lnTo>
                  <a:lnTo>
                    <a:pt x="751" y="1404"/>
                  </a:lnTo>
                  <a:lnTo>
                    <a:pt x="744" y="1404"/>
                  </a:lnTo>
                  <a:lnTo>
                    <a:pt x="737" y="1401"/>
                  </a:lnTo>
                  <a:lnTo>
                    <a:pt x="730" y="1401"/>
                  </a:lnTo>
                  <a:lnTo>
                    <a:pt x="725" y="1401"/>
                  </a:lnTo>
                  <a:lnTo>
                    <a:pt x="718" y="1399"/>
                  </a:lnTo>
                  <a:lnTo>
                    <a:pt x="711" y="1397"/>
                  </a:lnTo>
                  <a:lnTo>
                    <a:pt x="702" y="1397"/>
                  </a:lnTo>
                  <a:lnTo>
                    <a:pt x="697" y="1394"/>
                  </a:lnTo>
                  <a:lnTo>
                    <a:pt x="688" y="1392"/>
                  </a:lnTo>
                  <a:lnTo>
                    <a:pt x="680" y="1392"/>
                  </a:lnTo>
                  <a:lnTo>
                    <a:pt x="673" y="1390"/>
                  </a:lnTo>
                  <a:lnTo>
                    <a:pt x="666" y="1387"/>
                  </a:lnTo>
                  <a:lnTo>
                    <a:pt x="657" y="1385"/>
                  </a:lnTo>
                  <a:lnTo>
                    <a:pt x="650" y="1382"/>
                  </a:lnTo>
                  <a:lnTo>
                    <a:pt x="640" y="1380"/>
                  </a:lnTo>
                  <a:lnTo>
                    <a:pt x="633" y="1378"/>
                  </a:lnTo>
                  <a:lnTo>
                    <a:pt x="624" y="1375"/>
                  </a:lnTo>
                  <a:lnTo>
                    <a:pt x="617" y="1373"/>
                  </a:lnTo>
                  <a:lnTo>
                    <a:pt x="607" y="1368"/>
                  </a:lnTo>
                  <a:lnTo>
                    <a:pt x="600" y="1366"/>
                  </a:lnTo>
                  <a:lnTo>
                    <a:pt x="591" y="1361"/>
                  </a:lnTo>
                  <a:lnTo>
                    <a:pt x="581" y="1359"/>
                  </a:lnTo>
                  <a:lnTo>
                    <a:pt x="572" y="1356"/>
                  </a:lnTo>
                  <a:lnTo>
                    <a:pt x="565" y="1352"/>
                  </a:lnTo>
                  <a:lnTo>
                    <a:pt x="555" y="1347"/>
                  </a:lnTo>
                  <a:lnTo>
                    <a:pt x="546" y="1342"/>
                  </a:lnTo>
                  <a:lnTo>
                    <a:pt x="536" y="1338"/>
                  </a:lnTo>
                  <a:lnTo>
                    <a:pt x="529" y="1335"/>
                  </a:lnTo>
                  <a:lnTo>
                    <a:pt x="520" y="1330"/>
                  </a:lnTo>
                  <a:lnTo>
                    <a:pt x="510" y="1326"/>
                  </a:lnTo>
                  <a:lnTo>
                    <a:pt x="503" y="1319"/>
                  </a:lnTo>
                  <a:lnTo>
                    <a:pt x="494" y="1314"/>
                  </a:lnTo>
                  <a:lnTo>
                    <a:pt x="484" y="1309"/>
                  </a:lnTo>
                  <a:lnTo>
                    <a:pt x="477" y="1302"/>
                  </a:lnTo>
                  <a:lnTo>
                    <a:pt x="468" y="1297"/>
                  </a:lnTo>
                  <a:lnTo>
                    <a:pt x="461" y="1290"/>
                  </a:lnTo>
                  <a:lnTo>
                    <a:pt x="451" y="1286"/>
                  </a:lnTo>
                  <a:lnTo>
                    <a:pt x="444" y="1279"/>
                  </a:lnTo>
                  <a:lnTo>
                    <a:pt x="435" y="1271"/>
                  </a:lnTo>
                  <a:lnTo>
                    <a:pt x="430" y="1264"/>
                  </a:lnTo>
                  <a:lnTo>
                    <a:pt x="421" y="1257"/>
                  </a:lnTo>
                  <a:lnTo>
                    <a:pt x="413" y="1250"/>
                  </a:lnTo>
                  <a:lnTo>
                    <a:pt x="406" y="1241"/>
                  </a:lnTo>
                  <a:lnTo>
                    <a:pt x="399" y="1236"/>
                  </a:lnTo>
                  <a:lnTo>
                    <a:pt x="392" y="1229"/>
                  </a:lnTo>
                  <a:lnTo>
                    <a:pt x="387" y="1222"/>
                  </a:lnTo>
                  <a:lnTo>
                    <a:pt x="380" y="1215"/>
                  </a:lnTo>
                  <a:lnTo>
                    <a:pt x="373" y="1210"/>
                  </a:lnTo>
                  <a:lnTo>
                    <a:pt x="366" y="1203"/>
                  </a:lnTo>
                  <a:lnTo>
                    <a:pt x="361" y="1196"/>
                  </a:lnTo>
                  <a:lnTo>
                    <a:pt x="357" y="1191"/>
                  </a:lnTo>
                  <a:lnTo>
                    <a:pt x="352" y="1184"/>
                  </a:lnTo>
                  <a:lnTo>
                    <a:pt x="345" y="1177"/>
                  </a:lnTo>
                  <a:lnTo>
                    <a:pt x="340" y="1170"/>
                  </a:lnTo>
                  <a:lnTo>
                    <a:pt x="336" y="1165"/>
                  </a:lnTo>
                  <a:lnTo>
                    <a:pt x="331" y="1158"/>
                  </a:lnTo>
                  <a:lnTo>
                    <a:pt x="326" y="1151"/>
                  </a:lnTo>
                  <a:lnTo>
                    <a:pt x="321" y="1144"/>
                  </a:lnTo>
                  <a:lnTo>
                    <a:pt x="317" y="1137"/>
                  </a:lnTo>
                  <a:lnTo>
                    <a:pt x="314" y="1130"/>
                  </a:lnTo>
                  <a:lnTo>
                    <a:pt x="307" y="1123"/>
                  </a:lnTo>
                  <a:lnTo>
                    <a:pt x="302" y="1115"/>
                  </a:lnTo>
                  <a:lnTo>
                    <a:pt x="298" y="1108"/>
                  </a:lnTo>
                  <a:lnTo>
                    <a:pt x="295" y="1101"/>
                  </a:lnTo>
                  <a:lnTo>
                    <a:pt x="293" y="1094"/>
                  </a:lnTo>
                  <a:lnTo>
                    <a:pt x="288" y="1087"/>
                  </a:lnTo>
                  <a:lnTo>
                    <a:pt x="286" y="1080"/>
                  </a:lnTo>
                  <a:lnTo>
                    <a:pt x="281" y="1073"/>
                  </a:lnTo>
                  <a:lnTo>
                    <a:pt x="279" y="1066"/>
                  </a:lnTo>
                  <a:lnTo>
                    <a:pt x="274" y="1059"/>
                  </a:lnTo>
                  <a:lnTo>
                    <a:pt x="272" y="1052"/>
                  </a:lnTo>
                  <a:lnTo>
                    <a:pt x="269" y="1045"/>
                  </a:lnTo>
                  <a:lnTo>
                    <a:pt x="267" y="1037"/>
                  </a:lnTo>
                  <a:lnTo>
                    <a:pt x="265" y="1030"/>
                  </a:lnTo>
                  <a:lnTo>
                    <a:pt x="262" y="1023"/>
                  </a:lnTo>
                  <a:lnTo>
                    <a:pt x="260" y="1019"/>
                  </a:lnTo>
                  <a:lnTo>
                    <a:pt x="258" y="1009"/>
                  </a:lnTo>
                  <a:lnTo>
                    <a:pt x="255" y="1002"/>
                  </a:lnTo>
                  <a:lnTo>
                    <a:pt x="253" y="995"/>
                  </a:lnTo>
                  <a:lnTo>
                    <a:pt x="250" y="988"/>
                  </a:lnTo>
                  <a:lnTo>
                    <a:pt x="248" y="981"/>
                  </a:lnTo>
                  <a:lnTo>
                    <a:pt x="248" y="974"/>
                  </a:lnTo>
                  <a:lnTo>
                    <a:pt x="246" y="967"/>
                  </a:lnTo>
                  <a:lnTo>
                    <a:pt x="243" y="960"/>
                  </a:lnTo>
                  <a:lnTo>
                    <a:pt x="241" y="952"/>
                  </a:lnTo>
                  <a:lnTo>
                    <a:pt x="241" y="948"/>
                  </a:lnTo>
                  <a:lnTo>
                    <a:pt x="239" y="941"/>
                  </a:lnTo>
                  <a:lnTo>
                    <a:pt x="236" y="934"/>
                  </a:lnTo>
                  <a:lnTo>
                    <a:pt x="236" y="926"/>
                  </a:lnTo>
                  <a:lnTo>
                    <a:pt x="234" y="919"/>
                  </a:lnTo>
                  <a:lnTo>
                    <a:pt x="234" y="912"/>
                  </a:lnTo>
                  <a:lnTo>
                    <a:pt x="234" y="908"/>
                  </a:lnTo>
                  <a:lnTo>
                    <a:pt x="232" y="900"/>
                  </a:lnTo>
                  <a:lnTo>
                    <a:pt x="229" y="893"/>
                  </a:lnTo>
                  <a:lnTo>
                    <a:pt x="229" y="886"/>
                  </a:lnTo>
                  <a:lnTo>
                    <a:pt x="229" y="879"/>
                  </a:lnTo>
                  <a:lnTo>
                    <a:pt x="227" y="867"/>
                  </a:lnTo>
                  <a:lnTo>
                    <a:pt x="227" y="856"/>
                  </a:lnTo>
                  <a:lnTo>
                    <a:pt x="224" y="844"/>
                  </a:lnTo>
                  <a:lnTo>
                    <a:pt x="224" y="832"/>
                  </a:lnTo>
                  <a:lnTo>
                    <a:pt x="224" y="822"/>
                  </a:lnTo>
                  <a:lnTo>
                    <a:pt x="224" y="813"/>
                  </a:lnTo>
                  <a:lnTo>
                    <a:pt x="224" y="806"/>
                  </a:lnTo>
                  <a:lnTo>
                    <a:pt x="224" y="801"/>
                  </a:lnTo>
                  <a:lnTo>
                    <a:pt x="224" y="794"/>
                  </a:lnTo>
                  <a:lnTo>
                    <a:pt x="224" y="787"/>
                  </a:lnTo>
                  <a:lnTo>
                    <a:pt x="224" y="780"/>
                  </a:lnTo>
                  <a:lnTo>
                    <a:pt x="224" y="770"/>
                  </a:lnTo>
                  <a:lnTo>
                    <a:pt x="227" y="761"/>
                  </a:lnTo>
                  <a:lnTo>
                    <a:pt x="229" y="752"/>
                  </a:lnTo>
                  <a:lnTo>
                    <a:pt x="229" y="737"/>
                  </a:lnTo>
                  <a:lnTo>
                    <a:pt x="232" y="728"/>
                  </a:lnTo>
                  <a:lnTo>
                    <a:pt x="232" y="721"/>
                  </a:lnTo>
                  <a:lnTo>
                    <a:pt x="234" y="714"/>
                  </a:lnTo>
                  <a:lnTo>
                    <a:pt x="234" y="707"/>
                  </a:lnTo>
                  <a:lnTo>
                    <a:pt x="236" y="702"/>
                  </a:lnTo>
                  <a:lnTo>
                    <a:pt x="236" y="693"/>
                  </a:lnTo>
                  <a:lnTo>
                    <a:pt x="239" y="685"/>
                  </a:lnTo>
                  <a:lnTo>
                    <a:pt x="241" y="681"/>
                  </a:lnTo>
                  <a:lnTo>
                    <a:pt x="243" y="674"/>
                  </a:lnTo>
                  <a:lnTo>
                    <a:pt x="243" y="664"/>
                  </a:lnTo>
                  <a:lnTo>
                    <a:pt x="246" y="659"/>
                  </a:lnTo>
                  <a:lnTo>
                    <a:pt x="248" y="652"/>
                  </a:lnTo>
                  <a:lnTo>
                    <a:pt x="250" y="645"/>
                  </a:lnTo>
                  <a:lnTo>
                    <a:pt x="253" y="636"/>
                  </a:lnTo>
                  <a:lnTo>
                    <a:pt x="255" y="629"/>
                  </a:lnTo>
                  <a:lnTo>
                    <a:pt x="258" y="619"/>
                  </a:lnTo>
                  <a:lnTo>
                    <a:pt x="260" y="615"/>
                  </a:lnTo>
                  <a:lnTo>
                    <a:pt x="262" y="605"/>
                  </a:lnTo>
                  <a:lnTo>
                    <a:pt x="265" y="598"/>
                  </a:lnTo>
                  <a:lnTo>
                    <a:pt x="269" y="589"/>
                  </a:lnTo>
                  <a:lnTo>
                    <a:pt x="272" y="581"/>
                  </a:lnTo>
                  <a:lnTo>
                    <a:pt x="274" y="572"/>
                  </a:lnTo>
                  <a:lnTo>
                    <a:pt x="279" y="565"/>
                  </a:lnTo>
                  <a:lnTo>
                    <a:pt x="281" y="558"/>
                  </a:lnTo>
                  <a:lnTo>
                    <a:pt x="286" y="551"/>
                  </a:lnTo>
                  <a:lnTo>
                    <a:pt x="288" y="541"/>
                  </a:lnTo>
                  <a:lnTo>
                    <a:pt x="293" y="534"/>
                  </a:lnTo>
                  <a:lnTo>
                    <a:pt x="298" y="527"/>
                  </a:lnTo>
                  <a:lnTo>
                    <a:pt x="302" y="520"/>
                  </a:lnTo>
                  <a:lnTo>
                    <a:pt x="307" y="511"/>
                  </a:lnTo>
                  <a:lnTo>
                    <a:pt x="312" y="503"/>
                  </a:lnTo>
                  <a:lnTo>
                    <a:pt x="317" y="494"/>
                  </a:lnTo>
                  <a:lnTo>
                    <a:pt x="321" y="489"/>
                  </a:lnTo>
                  <a:lnTo>
                    <a:pt x="326" y="480"/>
                  </a:lnTo>
                  <a:lnTo>
                    <a:pt x="331" y="473"/>
                  </a:lnTo>
                  <a:lnTo>
                    <a:pt x="338" y="466"/>
                  </a:lnTo>
                  <a:lnTo>
                    <a:pt x="343" y="459"/>
                  </a:lnTo>
                  <a:lnTo>
                    <a:pt x="350" y="449"/>
                  </a:lnTo>
                  <a:lnTo>
                    <a:pt x="354" y="444"/>
                  </a:lnTo>
                  <a:lnTo>
                    <a:pt x="361" y="437"/>
                  </a:lnTo>
                  <a:lnTo>
                    <a:pt x="369" y="430"/>
                  </a:lnTo>
                  <a:lnTo>
                    <a:pt x="376" y="423"/>
                  </a:lnTo>
                  <a:lnTo>
                    <a:pt x="383" y="416"/>
                  </a:lnTo>
                  <a:lnTo>
                    <a:pt x="390" y="409"/>
                  </a:lnTo>
                  <a:lnTo>
                    <a:pt x="397" y="404"/>
                  </a:lnTo>
                  <a:lnTo>
                    <a:pt x="399" y="402"/>
                  </a:lnTo>
                  <a:lnTo>
                    <a:pt x="404" y="397"/>
                  </a:lnTo>
                  <a:lnTo>
                    <a:pt x="406" y="392"/>
                  </a:lnTo>
                  <a:lnTo>
                    <a:pt x="411" y="388"/>
                  </a:lnTo>
                  <a:lnTo>
                    <a:pt x="416" y="381"/>
                  </a:lnTo>
                  <a:lnTo>
                    <a:pt x="423" y="376"/>
                  </a:lnTo>
                  <a:lnTo>
                    <a:pt x="430" y="369"/>
                  </a:lnTo>
                  <a:lnTo>
                    <a:pt x="437" y="364"/>
                  </a:lnTo>
                  <a:lnTo>
                    <a:pt x="447" y="355"/>
                  </a:lnTo>
                  <a:lnTo>
                    <a:pt x="456" y="348"/>
                  </a:lnTo>
                  <a:lnTo>
                    <a:pt x="465" y="340"/>
                  </a:lnTo>
                  <a:lnTo>
                    <a:pt x="477" y="333"/>
                  </a:lnTo>
                  <a:lnTo>
                    <a:pt x="482" y="329"/>
                  </a:lnTo>
                  <a:lnTo>
                    <a:pt x="489" y="324"/>
                  </a:lnTo>
                  <a:lnTo>
                    <a:pt x="496" y="322"/>
                  </a:lnTo>
                  <a:lnTo>
                    <a:pt x="503" y="319"/>
                  </a:lnTo>
                  <a:lnTo>
                    <a:pt x="508" y="314"/>
                  </a:lnTo>
                  <a:lnTo>
                    <a:pt x="515" y="310"/>
                  </a:lnTo>
                  <a:lnTo>
                    <a:pt x="522" y="305"/>
                  </a:lnTo>
                  <a:lnTo>
                    <a:pt x="529" y="300"/>
                  </a:lnTo>
                  <a:lnTo>
                    <a:pt x="536" y="298"/>
                  </a:lnTo>
                  <a:lnTo>
                    <a:pt x="543" y="293"/>
                  </a:lnTo>
                  <a:lnTo>
                    <a:pt x="553" y="288"/>
                  </a:lnTo>
                  <a:lnTo>
                    <a:pt x="560" y="286"/>
                  </a:lnTo>
                  <a:lnTo>
                    <a:pt x="569" y="281"/>
                  </a:lnTo>
                  <a:lnTo>
                    <a:pt x="576" y="277"/>
                  </a:lnTo>
                  <a:lnTo>
                    <a:pt x="586" y="272"/>
                  </a:lnTo>
                  <a:lnTo>
                    <a:pt x="595" y="270"/>
                  </a:lnTo>
                  <a:lnTo>
                    <a:pt x="602" y="267"/>
                  </a:lnTo>
                  <a:lnTo>
                    <a:pt x="614" y="262"/>
                  </a:lnTo>
                  <a:lnTo>
                    <a:pt x="624" y="260"/>
                  </a:lnTo>
                  <a:lnTo>
                    <a:pt x="633" y="258"/>
                  </a:lnTo>
                  <a:lnTo>
                    <a:pt x="643" y="253"/>
                  </a:lnTo>
                  <a:lnTo>
                    <a:pt x="652" y="251"/>
                  </a:lnTo>
                  <a:lnTo>
                    <a:pt x="664" y="248"/>
                  </a:lnTo>
                  <a:lnTo>
                    <a:pt x="673" y="246"/>
                  </a:lnTo>
                  <a:lnTo>
                    <a:pt x="685" y="241"/>
                  </a:lnTo>
                  <a:lnTo>
                    <a:pt x="697" y="239"/>
                  </a:lnTo>
                  <a:lnTo>
                    <a:pt x="706" y="236"/>
                  </a:lnTo>
                  <a:lnTo>
                    <a:pt x="721" y="236"/>
                  </a:lnTo>
                  <a:lnTo>
                    <a:pt x="730" y="232"/>
                  </a:lnTo>
                  <a:lnTo>
                    <a:pt x="744" y="232"/>
                  </a:lnTo>
                  <a:lnTo>
                    <a:pt x="754" y="229"/>
                  </a:lnTo>
                  <a:lnTo>
                    <a:pt x="768" y="229"/>
                  </a:lnTo>
                  <a:lnTo>
                    <a:pt x="780" y="227"/>
                  </a:lnTo>
                  <a:lnTo>
                    <a:pt x="791" y="227"/>
                  </a:lnTo>
                  <a:lnTo>
                    <a:pt x="806" y="227"/>
                  </a:lnTo>
                  <a:lnTo>
                    <a:pt x="820" y="227"/>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grpSp>
      <p:grpSp>
        <p:nvGrpSpPr>
          <p:cNvPr id="4" name="Group 110"/>
          <p:cNvGrpSpPr>
            <a:grpSpLocks/>
          </p:cNvGrpSpPr>
          <p:nvPr/>
        </p:nvGrpSpPr>
        <p:grpSpPr bwMode="auto">
          <a:xfrm>
            <a:off x="2611438" y="1500188"/>
            <a:ext cx="447675" cy="449262"/>
            <a:chOff x="3346" y="260"/>
            <a:chExt cx="1637" cy="1640"/>
          </a:xfrm>
        </p:grpSpPr>
        <p:sp>
          <p:nvSpPr>
            <p:cNvPr id="43048" name="Freeform 111"/>
            <p:cNvSpPr>
              <a:spLocks/>
            </p:cNvSpPr>
            <p:nvPr/>
          </p:nvSpPr>
          <p:spPr bwMode="auto">
            <a:xfrm>
              <a:off x="4109" y="263"/>
              <a:ext cx="874" cy="1635"/>
            </a:xfrm>
            <a:custGeom>
              <a:avLst/>
              <a:gdLst>
                <a:gd name="T0" fmla="*/ 158 w 874"/>
                <a:gd name="T1" fmla="*/ 1534 h 1635"/>
                <a:gd name="T2" fmla="*/ 519 w 874"/>
                <a:gd name="T3" fmla="*/ 1378 h 1635"/>
                <a:gd name="T4" fmla="*/ 732 w 874"/>
                <a:gd name="T5" fmla="*/ 1059 h 1635"/>
                <a:gd name="T6" fmla="*/ 770 w 874"/>
                <a:gd name="T7" fmla="*/ 716 h 1635"/>
                <a:gd name="T8" fmla="*/ 614 w 874"/>
                <a:gd name="T9" fmla="*/ 355 h 1635"/>
                <a:gd name="T10" fmla="*/ 321 w 874"/>
                <a:gd name="T11" fmla="*/ 147 h 1635"/>
                <a:gd name="T12" fmla="*/ 0 w 874"/>
                <a:gd name="T13" fmla="*/ 104 h 1635"/>
                <a:gd name="T14" fmla="*/ 71 w 874"/>
                <a:gd name="T15" fmla="*/ 227 h 1635"/>
                <a:gd name="T16" fmla="*/ 108 w 874"/>
                <a:gd name="T17" fmla="*/ 229 h 1635"/>
                <a:gd name="T18" fmla="*/ 137 w 874"/>
                <a:gd name="T19" fmla="*/ 232 h 1635"/>
                <a:gd name="T20" fmla="*/ 165 w 874"/>
                <a:gd name="T21" fmla="*/ 239 h 1635"/>
                <a:gd name="T22" fmla="*/ 196 w 874"/>
                <a:gd name="T23" fmla="*/ 246 h 1635"/>
                <a:gd name="T24" fmla="*/ 226 w 874"/>
                <a:gd name="T25" fmla="*/ 253 h 1635"/>
                <a:gd name="T26" fmla="*/ 260 w 874"/>
                <a:gd name="T27" fmla="*/ 265 h 1635"/>
                <a:gd name="T28" fmla="*/ 295 w 874"/>
                <a:gd name="T29" fmla="*/ 277 h 1635"/>
                <a:gd name="T30" fmla="*/ 328 w 874"/>
                <a:gd name="T31" fmla="*/ 293 h 1635"/>
                <a:gd name="T32" fmla="*/ 363 w 874"/>
                <a:gd name="T33" fmla="*/ 312 h 1635"/>
                <a:gd name="T34" fmla="*/ 397 w 874"/>
                <a:gd name="T35" fmla="*/ 336 h 1635"/>
                <a:gd name="T36" fmla="*/ 430 w 874"/>
                <a:gd name="T37" fmla="*/ 362 h 1635"/>
                <a:gd name="T38" fmla="*/ 460 w 874"/>
                <a:gd name="T39" fmla="*/ 392 h 1635"/>
                <a:gd name="T40" fmla="*/ 486 w 874"/>
                <a:gd name="T41" fmla="*/ 418 h 1635"/>
                <a:gd name="T42" fmla="*/ 510 w 874"/>
                <a:gd name="T43" fmla="*/ 444 h 1635"/>
                <a:gd name="T44" fmla="*/ 531 w 874"/>
                <a:gd name="T45" fmla="*/ 470 h 1635"/>
                <a:gd name="T46" fmla="*/ 550 w 874"/>
                <a:gd name="T47" fmla="*/ 496 h 1635"/>
                <a:gd name="T48" fmla="*/ 567 w 874"/>
                <a:gd name="T49" fmla="*/ 525 h 1635"/>
                <a:gd name="T50" fmla="*/ 581 w 874"/>
                <a:gd name="T51" fmla="*/ 553 h 1635"/>
                <a:gd name="T52" fmla="*/ 595 w 874"/>
                <a:gd name="T53" fmla="*/ 581 h 1635"/>
                <a:gd name="T54" fmla="*/ 607 w 874"/>
                <a:gd name="T55" fmla="*/ 610 h 1635"/>
                <a:gd name="T56" fmla="*/ 616 w 874"/>
                <a:gd name="T57" fmla="*/ 638 h 1635"/>
                <a:gd name="T58" fmla="*/ 623 w 874"/>
                <a:gd name="T59" fmla="*/ 664 h 1635"/>
                <a:gd name="T60" fmla="*/ 628 w 874"/>
                <a:gd name="T61" fmla="*/ 693 h 1635"/>
                <a:gd name="T62" fmla="*/ 635 w 874"/>
                <a:gd name="T63" fmla="*/ 721 h 1635"/>
                <a:gd name="T64" fmla="*/ 640 w 874"/>
                <a:gd name="T65" fmla="*/ 744 h 1635"/>
                <a:gd name="T66" fmla="*/ 642 w 874"/>
                <a:gd name="T67" fmla="*/ 770 h 1635"/>
                <a:gd name="T68" fmla="*/ 647 w 874"/>
                <a:gd name="T69" fmla="*/ 811 h 1635"/>
                <a:gd name="T70" fmla="*/ 647 w 874"/>
                <a:gd name="T71" fmla="*/ 837 h 1635"/>
                <a:gd name="T72" fmla="*/ 645 w 874"/>
                <a:gd name="T73" fmla="*/ 872 h 1635"/>
                <a:gd name="T74" fmla="*/ 635 w 874"/>
                <a:gd name="T75" fmla="*/ 912 h 1635"/>
                <a:gd name="T76" fmla="*/ 630 w 874"/>
                <a:gd name="T77" fmla="*/ 938 h 1635"/>
                <a:gd name="T78" fmla="*/ 623 w 874"/>
                <a:gd name="T79" fmla="*/ 967 h 1635"/>
                <a:gd name="T80" fmla="*/ 616 w 874"/>
                <a:gd name="T81" fmla="*/ 997 h 1635"/>
                <a:gd name="T82" fmla="*/ 604 w 874"/>
                <a:gd name="T83" fmla="*/ 1026 h 1635"/>
                <a:gd name="T84" fmla="*/ 593 w 874"/>
                <a:gd name="T85" fmla="*/ 1059 h 1635"/>
                <a:gd name="T86" fmla="*/ 578 w 874"/>
                <a:gd name="T87" fmla="*/ 1092 h 1635"/>
                <a:gd name="T88" fmla="*/ 562 w 874"/>
                <a:gd name="T89" fmla="*/ 1123 h 1635"/>
                <a:gd name="T90" fmla="*/ 543 w 874"/>
                <a:gd name="T91" fmla="*/ 1153 h 1635"/>
                <a:gd name="T92" fmla="*/ 519 w 874"/>
                <a:gd name="T93" fmla="*/ 1184 h 1635"/>
                <a:gd name="T94" fmla="*/ 496 w 874"/>
                <a:gd name="T95" fmla="*/ 1215 h 1635"/>
                <a:gd name="T96" fmla="*/ 472 w 874"/>
                <a:gd name="T97" fmla="*/ 1236 h 1635"/>
                <a:gd name="T98" fmla="*/ 453 w 874"/>
                <a:gd name="T99" fmla="*/ 1253 h 1635"/>
                <a:gd name="T100" fmla="*/ 423 w 874"/>
                <a:gd name="T101" fmla="*/ 1279 h 1635"/>
                <a:gd name="T102" fmla="*/ 380 w 874"/>
                <a:gd name="T103" fmla="*/ 1309 h 1635"/>
                <a:gd name="T104" fmla="*/ 347 w 874"/>
                <a:gd name="T105" fmla="*/ 1330 h 1635"/>
                <a:gd name="T106" fmla="*/ 319 w 874"/>
                <a:gd name="T107" fmla="*/ 1345 h 1635"/>
                <a:gd name="T108" fmla="*/ 283 w 874"/>
                <a:gd name="T109" fmla="*/ 1361 h 1635"/>
                <a:gd name="T110" fmla="*/ 248 w 874"/>
                <a:gd name="T111" fmla="*/ 1373 h 1635"/>
                <a:gd name="T112" fmla="*/ 205 w 874"/>
                <a:gd name="T113" fmla="*/ 1385 h 1635"/>
                <a:gd name="T114" fmla="*/ 163 w 874"/>
                <a:gd name="T115" fmla="*/ 1397 h 1635"/>
                <a:gd name="T116" fmla="*/ 113 w 874"/>
                <a:gd name="T117" fmla="*/ 1404 h 1635"/>
                <a:gd name="T118" fmla="*/ 63 w 874"/>
                <a:gd name="T119" fmla="*/ 1408 h 16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4"/>
                <a:gd name="T181" fmla="*/ 0 h 1635"/>
                <a:gd name="T182" fmla="*/ 874 w 874"/>
                <a:gd name="T183" fmla="*/ 1635 h 163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4" h="1635">
                  <a:moveTo>
                    <a:pt x="52" y="1411"/>
                  </a:moveTo>
                  <a:lnTo>
                    <a:pt x="56" y="1635"/>
                  </a:lnTo>
                  <a:lnTo>
                    <a:pt x="115" y="1631"/>
                  </a:lnTo>
                  <a:lnTo>
                    <a:pt x="158" y="1534"/>
                  </a:lnTo>
                  <a:lnTo>
                    <a:pt x="311" y="1491"/>
                  </a:lnTo>
                  <a:lnTo>
                    <a:pt x="441" y="1543"/>
                  </a:lnTo>
                  <a:lnTo>
                    <a:pt x="505" y="1503"/>
                  </a:lnTo>
                  <a:lnTo>
                    <a:pt x="519" y="1378"/>
                  </a:lnTo>
                  <a:lnTo>
                    <a:pt x="614" y="1283"/>
                  </a:lnTo>
                  <a:lnTo>
                    <a:pt x="734" y="1279"/>
                  </a:lnTo>
                  <a:lnTo>
                    <a:pt x="789" y="1196"/>
                  </a:lnTo>
                  <a:lnTo>
                    <a:pt x="732" y="1059"/>
                  </a:lnTo>
                  <a:lnTo>
                    <a:pt x="775" y="926"/>
                  </a:lnTo>
                  <a:lnTo>
                    <a:pt x="869" y="860"/>
                  </a:lnTo>
                  <a:lnTo>
                    <a:pt x="874" y="768"/>
                  </a:lnTo>
                  <a:lnTo>
                    <a:pt x="770" y="716"/>
                  </a:lnTo>
                  <a:lnTo>
                    <a:pt x="727" y="565"/>
                  </a:lnTo>
                  <a:lnTo>
                    <a:pt x="779" y="428"/>
                  </a:lnTo>
                  <a:lnTo>
                    <a:pt x="746" y="374"/>
                  </a:lnTo>
                  <a:lnTo>
                    <a:pt x="614" y="355"/>
                  </a:lnTo>
                  <a:lnTo>
                    <a:pt x="526" y="272"/>
                  </a:lnTo>
                  <a:lnTo>
                    <a:pt x="519" y="137"/>
                  </a:lnTo>
                  <a:lnTo>
                    <a:pt x="446" y="92"/>
                  </a:lnTo>
                  <a:lnTo>
                    <a:pt x="321" y="147"/>
                  </a:lnTo>
                  <a:lnTo>
                    <a:pt x="163" y="102"/>
                  </a:lnTo>
                  <a:lnTo>
                    <a:pt x="146" y="3"/>
                  </a:lnTo>
                  <a:lnTo>
                    <a:pt x="49" y="0"/>
                  </a:lnTo>
                  <a:lnTo>
                    <a:pt x="0" y="104"/>
                  </a:lnTo>
                  <a:lnTo>
                    <a:pt x="56" y="227"/>
                  </a:lnTo>
                  <a:lnTo>
                    <a:pt x="59" y="227"/>
                  </a:lnTo>
                  <a:lnTo>
                    <a:pt x="66" y="227"/>
                  </a:lnTo>
                  <a:lnTo>
                    <a:pt x="71" y="227"/>
                  </a:lnTo>
                  <a:lnTo>
                    <a:pt x="80" y="227"/>
                  </a:lnTo>
                  <a:lnTo>
                    <a:pt x="87" y="227"/>
                  </a:lnTo>
                  <a:lnTo>
                    <a:pt x="97" y="229"/>
                  </a:lnTo>
                  <a:lnTo>
                    <a:pt x="108" y="229"/>
                  </a:lnTo>
                  <a:lnTo>
                    <a:pt x="118" y="229"/>
                  </a:lnTo>
                  <a:lnTo>
                    <a:pt x="125" y="229"/>
                  </a:lnTo>
                  <a:lnTo>
                    <a:pt x="132" y="232"/>
                  </a:lnTo>
                  <a:lnTo>
                    <a:pt x="137" y="232"/>
                  </a:lnTo>
                  <a:lnTo>
                    <a:pt x="144" y="234"/>
                  </a:lnTo>
                  <a:lnTo>
                    <a:pt x="151" y="234"/>
                  </a:lnTo>
                  <a:lnTo>
                    <a:pt x="158" y="236"/>
                  </a:lnTo>
                  <a:lnTo>
                    <a:pt x="165" y="239"/>
                  </a:lnTo>
                  <a:lnTo>
                    <a:pt x="172" y="241"/>
                  </a:lnTo>
                  <a:lnTo>
                    <a:pt x="179" y="241"/>
                  </a:lnTo>
                  <a:lnTo>
                    <a:pt x="186" y="244"/>
                  </a:lnTo>
                  <a:lnTo>
                    <a:pt x="196" y="246"/>
                  </a:lnTo>
                  <a:lnTo>
                    <a:pt x="203" y="248"/>
                  </a:lnTo>
                  <a:lnTo>
                    <a:pt x="210" y="248"/>
                  </a:lnTo>
                  <a:lnTo>
                    <a:pt x="219" y="251"/>
                  </a:lnTo>
                  <a:lnTo>
                    <a:pt x="226" y="253"/>
                  </a:lnTo>
                  <a:lnTo>
                    <a:pt x="236" y="255"/>
                  </a:lnTo>
                  <a:lnTo>
                    <a:pt x="243" y="258"/>
                  </a:lnTo>
                  <a:lnTo>
                    <a:pt x="252" y="262"/>
                  </a:lnTo>
                  <a:lnTo>
                    <a:pt x="260" y="265"/>
                  </a:lnTo>
                  <a:lnTo>
                    <a:pt x="269" y="270"/>
                  </a:lnTo>
                  <a:lnTo>
                    <a:pt x="276" y="272"/>
                  </a:lnTo>
                  <a:lnTo>
                    <a:pt x="286" y="274"/>
                  </a:lnTo>
                  <a:lnTo>
                    <a:pt x="295" y="277"/>
                  </a:lnTo>
                  <a:lnTo>
                    <a:pt x="302" y="281"/>
                  </a:lnTo>
                  <a:lnTo>
                    <a:pt x="311" y="286"/>
                  </a:lnTo>
                  <a:lnTo>
                    <a:pt x="321" y="288"/>
                  </a:lnTo>
                  <a:lnTo>
                    <a:pt x="328" y="293"/>
                  </a:lnTo>
                  <a:lnTo>
                    <a:pt x="340" y="300"/>
                  </a:lnTo>
                  <a:lnTo>
                    <a:pt x="347" y="303"/>
                  </a:lnTo>
                  <a:lnTo>
                    <a:pt x="356" y="307"/>
                  </a:lnTo>
                  <a:lnTo>
                    <a:pt x="363" y="312"/>
                  </a:lnTo>
                  <a:lnTo>
                    <a:pt x="373" y="319"/>
                  </a:lnTo>
                  <a:lnTo>
                    <a:pt x="380" y="322"/>
                  </a:lnTo>
                  <a:lnTo>
                    <a:pt x="389" y="329"/>
                  </a:lnTo>
                  <a:lnTo>
                    <a:pt x="397" y="336"/>
                  </a:lnTo>
                  <a:lnTo>
                    <a:pt x="406" y="343"/>
                  </a:lnTo>
                  <a:lnTo>
                    <a:pt x="413" y="348"/>
                  </a:lnTo>
                  <a:lnTo>
                    <a:pt x="423" y="355"/>
                  </a:lnTo>
                  <a:lnTo>
                    <a:pt x="430" y="362"/>
                  </a:lnTo>
                  <a:lnTo>
                    <a:pt x="437" y="369"/>
                  </a:lnTo>
                  <a:lnTo>
                    <a:pt x="444" y="376"/>
                  </a:lnTo>
                  <a:lnTo>
                    <a:pt x="453" y="383"/>
                  </a:lnTo>
                  <a:lnTo>
                    <a:pt x="460" y="392"/>
                  </a:lnTo>
                  <a:lnTo>
                    <a:pt x="470" y="400"/>
                  </a:lnTo>
                  <a:lnTo>
                    <a:pt x="475" y="407"/>
                  </a:lnTo>
                  <a:lnTo>
                    <a:pt x="482" y="411"/>
                  </a:lnTo>
                  <a:lnTo>
                    <a:pt x="486" y="418"/>
                  </a:lnTo>
                  <a:lnTo>
                    <a:pt x="493" y="423"/>
                  </a:lnTo>
                  <a:lnTo>
                    <a:pt x="500" y="430"/>
                  </a:lnTo>
                  <a:lnTo>
                    <a:pt x="505" y="437"/>
                  </a:lnTo>
                  <a:lnTo>
                    <a:pt x="510" y="444"/>
                  </a:lnTo>
                  <a:lnTo>
                    <a:pt x="517" y="449"/>
                  </a:lnTo>
                  <a:lnTo>
                    <a:pt x="522" y="456"/>
                  </a:lnTo>
                  <a:lnTo>
                    <a:pt x="526" y="463"/>
                  </a:lnTo>
                  <a:lnTo>
                    <a:pt x="531" y="470"/>
                  </a:lnTo>
                  <a:lnTo>
                    <a:pt x="536" y="477"/>
                  </a:lnTo>
                  <a:lnTo>
                    <a:pt x="541" y="485"/>
                  </a:lnTo>
                  <a:lnTo>
                    <a:pt x="545" y="489"/>
                  </a:lnTo>
                  <a:lnTo>
                    <a:pt x="550" y="496"/>
                  </a:lnTo>
                  <a:lnTo>
                    <a:pt x="555" y="503"/>
                  </a:lnTo>
                  <a:lnTo>
                    <a:pt x="560" y="511"/>
                  </a:lnTo>
                  <a:lnTo>
                    <a:pt x="564" y="518"/>
                  </a:lnTo>
                  <a:lnTo>
                    <a:pt x="567" y="525"/>
                  </a:lnTo>
                  <a:lnTo>
                    <a:pt x="571" y="532"/>
                  </a:lnTo>
                  <a:lnTo>
                    <a:pt x="576" y="539"/>
                  </a:lnTo>
                  <a:lnTo>
                    <a:pt x="578" y="546"/>
                  </a:lnTo>
                  <a:lnTo>
                    <a:pt x="581" y="553"/>
                  </a:lnTo>
                  <a:lnTo>
                    <a:pt x="586" y="560"/>
                  </a:lnTo>
                  <a:lnTo>
                    <a:pt x="588" y="567"/>
                  </a:lnTo>
                  <a:lnTo>
                    <a:pt x="593" y="574"/>
                  </a:lnTo>
                  <a:lnTo>
                    <a:pt x="595" y="581"/>
                  </a:lnTo>
                  <a:lnTo>
                    <a:pt x="600" y="589"/>
                  </a:lnTo>
                  <a:lnTo>
                    <a:pt x="600" y="596"/>
                  </a:lnTo>
                  <a:lnTo>
                    <a:pt x="604" y="603"/>
                  </a:lnTo>
                  <a:lnTo>
                    <a:pt x="607" y="610"/>
                  </a:lnTo>
                  <a:lnTo>
                    <a:pt x="609" y="617"/>
                  </a:lnTo>
                  <a:lnTo>
                    <a:pt x="612" y="624"/>
                  </a:lnTo>
                  <a:lnTo>
                    <a:pt x="614" y="631"/>
                  </a:lnTo>
                  <a:lnTo>
                    <a:pt x="616" y="638"/>
                  </a:lnTo>
                  <a:lnTo>
                    <a:pt x="619" y="645"/>
                  </a:lnTo>
                  <a:lnTo>
                    <a:pt x="619" y="652"/>
                  </a:lnTo>
                  <a:lnTo>
                    <a:pt x="621" y="659"/>
                  </a:lnTo>
                  <a:lnTo>
                    <a:pt x="623" y="664"/>
                  </a:lnTo>
                  <a:lnTo>
                    <a:pt x="626" y="674"/>
                  </a:lnTo>
                  <a:lnTo>
                    <a:pt x="628" y="681"/>
                  </a:lnTo>
                  <a:lnTo>
                    <a:pt x="628" y="685"/>
                  </a:lnTo>
                  <a:lnTo>
                    <a:pt x="628" y="693"/>
                  </a:lnTo>
                  <a:lnTo>
                    <a:pt x="630" y="700"/>
                  </a:lnTo>
                  <a:lnTo>
                    <a:pt x="633" y="707"/>
                  </a:lnTo>
                  <a:lnTo>
                    <a:pt x="633" y="714"/>
                  </a:lnTo>
                  <a:lnTo>
                    <a:pt x="635" y="721"/>
                  </a:lnTo>
                  <a:lnTo>
                    <a:pt x="638" y="728"/>
                  </a:lnTo>
                  <a:lnTo>
                    <a:pt x="638" y="733"/>
                  </a:lnTo>
                  <a:lnTo>
                    <a:pt x="638" y="740"/>
                  </a:lnTo>
                  <a:lnTo>
                    <a:pt x="640" y="744"/>
                  </a:lnTo>
                  <a:lnTo>
                    <a:pt x="640" y="752"/>
                  </a:lnTo>
                  <a:lnTo>
                    <a:pt x="640" y="759"/>
                  </a:lnTo>
                  <a:lnTo>
                    <a:pt x="642" y="763"/>
                  </a:lnTo>
                  <a:lnTo>
                    <a:pt x="642" y="770"/>
                  </a:lnTo>
                  <a:lnTo>
                    <a:pt x="645" y="778"/>
                  </a:lnTo>
                  <a:lnTo>
                    <a:pt x="645" y="787"/>
                  </a:lnTo>
                  <a:lnTo>
                    <a:pt x="647" y="801"/>
                  </a:lnTo>
                  <a:lnTo>
                    <a:pt x="647" y="811"/>
                  </a:lnTo>
                  <a:lnTo>
                    <a:pt x="647" y="822"/>
                  </a:lnTo>
                  <a:lnTo>
                    <a:pt x="647" y="827"/>
                  </a:lnTo>
                  <a:lnTo>
                    <a:pt x="647" y="832"/>
                  </a:lnTo>
                  <a:lnTo>
                    <a:pt x="647" y="837"/>
                  </a:lnTo>
                  <a:lnTo>
                    <a:pt x="647" y="846"/>
                  </a:lnTo>
                  <a:lnTo>
                    <a:pt x="647" y="853"/>
                  </a:lnTo>
                  <a:lnTo>
                    <a:pt x="645" y="863"/>
                  </a:lnTo>
                  <a:lnTo>
                    <a:pt x="645" y="872"/>
                  </a:lnTo>
                  <a:lnTo>
                    <a:pt x="642" y="884"/>
                  </a:lnTo>
                  <a:lnTo>
                    <a:pt x="640" y="893"/>
                  </a:lnTo>
                  <a:lnTo>
                    <a:pt x="638" y="905"/>
                  </a:lnTo>
                  <a:lnTo>
                    <a:pt x="635" y="912"/>
                  </a:lnTo>
                  <a:lnTo>
                    <a:pt x="635" y="919"/>
                  </a:lnTo>
                  <a:lnTo>
                    <a:pt x="633" y="926"/>
                  </a:lnTo>
                  <a:lnTo>
                    <a:pt x="633" y="931"/>
                  </a:lnTo>
                  <a:lnTo>
                    <a:pt x="630" y="938"/>
                  </a:lnTo>
                  <a:lnTo>
                    <a:pt x="630" y="945"/>
                  </a:lnTo>
                  <a:lnTo>
                    <a:pt x="628" y="952"/>
                  </a:lnTo>
                  <a:lnTo>
                    <a:pt x="628" y="960"/>
                  </a:lnTo>
                  <a:lnTo>
                    <a:pt x="623" y="967"/>
                  </a:lnTo>
                  <a:lnTo>
                    <a:pt x="623" y="976"/>
                  </a:lnTo>
                  <a:lnTo>
                    <a:pt x="621" y="983"/>
                  </a:lnTo>
                  <a:lnTo>
                    <a:pt x="621" y="990"/>
                  </a:lnTo>
                  <a:lnTo>
                    <a:pt x="616" y="997"/>
                  </a:lnTo>
                  <a:lnTo>
                    <a:pt x="614" y="1004"/>
                  </a:lnTo>
                  <a:lnTo>
                    <a:pt x="612" y="1012"/>
                  </a:lnTo>
                  <a:lnTo>
                    <a:pt x="609" y="1021"/>
                  </a:lnTo>
                  <a:lnTo>
                    <a:pt x="604" y="1026"/>
                  </a:lnTo>
                  <a:lnTo>
                    <a:pt x="604" y="1035"/>
                  </a:lnTo>
                  <a:lnTo>
                    <a:pt x="600" y="1042"/>
                  </a:lnTo>
                  <a:lnTo>
                    <a:pt x="597" y="1052"/>
                  </a:lnTo>
                  <a:lnTo>
                    <a:pt x="593" y="1059"/>
                  </a:lnTo>
                  <a:lnTo>
                    <a:pt x="590" y="1068"/>
                  </a:lnTo>
                  <a:lnTo>
                    <a:pt x="586" y="1073"/>
                  </a:lnTo>
                  <a:lnTo>
                    <a:pt x="583" y="1082"/>
                  </a:lnTo>
                  <a:lnTo>
                    <a:pt x="578" y="1092"/>
                  </a:lnTo>
                  <a:lnTo>
                    <a:pt x="576" y="1099"/>
                  </a:lnTo>
                  <a:lnTo>
                    <a:pt x="571" y="1106"/>
                  </a:lnTo>
                  <a:lnTo>
                    <a:pt x="567" y="1115"/>
                  </a:lnTo>
                  <a:lnTo>
                    <a:pt x="562" y="1123"/>
                  </a:lnTo>
                  <a:lnTo>
                    <a:pt x="557" y="1130"/>
                  </a:lnTo>
                  <a:lnTo>
                    <a:pt x="552" y="1139"/>
                  </a:lnTo>
                  <a:lnTo>
                    <a:pt x="548" y="1146"/>
                  </a:lnTo>
                  <a:lnTo>
                    <a:pt x="543" y="1153"/>
                  </a:lnTo>
                  <a:lnTo>
                    <a:pt x="536" y="1163"/>
                  </a:lnTo>
                  <a:lnTo>
                    <a:pt x="531" y="1170"/>
                  </a:lnTo>
                  <a:lnTo>
                    <a:pt x="526" y="1177"/>
                  </a:lnTo>
                  <a:lnTo>
                    <a:pt x="519" y="1184"/>
                  </a:lnTo>
                  <a:lnTo>
                    <a:pt x="515" y="1193"/>
                  </a:lnTo>
                  <a:lnTo>
                    <a:pt x="508" y="1198"/>
                  </a:lnTo>
                  <a:lnTo>
                    <a:pt x="503" y="1208"/>
                  </a:lnTo>
                  <a:lnTo>
                    <a:pt x="496" y="1215"/>
                  </a:lnTo>
                  <a:lnTo>
                    <a:pt x="489" y="1219"/>
                  </a:lnTo>
                  <a:lnTo>
                    <a:pt x="482" y="1227"/>
                  </a:lnTo>
                  <a:lnTo>
                    <a:pt x="475" y="1236"/>
                  </a:lnTo>
                  <a:lnTo>
                    <a:pt x="472" y="1236"/>
                  </a:lnTo>
                  <a:lnTo>
                    <a:pt x="467" y="1241"/>
                  </a:lnTo>
                  <a:lnTo>
                    <a:pt x="463" y="1245"/>
                  </a:lnTo>
                  <a:lnTo>
                    <a:pt x="460" y="1248"/>
                  </a:lnTo>
                  <a:lnTo>
                    <a:pt x="453" y="1253"/>
                  </a:lnTo>
                  <a:lnTo>
                    <a:pt x="449" y="1260"/>
                  </a:lnTo>
                  <a:lnTo>
                    <a:pt x="439" y="1264"/>
                  </a:lnTo>
                  <a:lnTo>
                    <a:pt x="432" y="1271"/>
                  </a:lnTo>
                  <a:lnTo>
                    <a:pt x="423" y="1279"/>
                  </a:lnTo>
                  <a:lnTo>
                    <a:pt x="415" y="1288"/>
                  </a:lnTo>
                  <a:lnTo>
                    <a:pt x="404" y="1293"/>
                  </a:lnTo>
                  <a:lnTo>
                    <a:pt x="392" y="1302"/>
                  </a:lnTo>
                  <a:lnTo>
                    <a:pt x="380" y="1309"/>
                  </a:lnTo>
                  <a:lnTo>
                    <a:pt x="368" y="1319"/>
                  </a:lnTo>
                  <a:lnTo>
                    <a:pt x="361" y="1321"/>
                  </a:lnTo>
                  <a:lnTo>
                    <a:pt x="354" y="1326"/>
                  </a:lnTo>
                  <a:lnTo>
                    <a:pt x="347" y="1330"/>
                  </a:lnTo>
                  <a:lnTo>
                    <a:pt x="342" y="1335"/>
                  </a:lnTo>
                  <a:lnTo>
                    <a:pt x="333" y="1338"/>
                  </a:lnTo>
                  <a:lnTo>
                    <a:pt x="326" y="1340"/>
                  </a:lnTo>
                  <a:lnTo>
                    <a:pt x="319" y="1345"/>
                  </a:lnTo>
                  <a:lnTo>
                    <a:pt x="309" y="1349"/>
                  </a:lnTo>
                  <a:lnTo>
                    <a:pt x="300" y="1354"/>
                  </a:lnTo>
                  <a:lnTo>
                    <a:pt x="293" y="1356"/>
                  </a:lnTo>
                  <a:lnTo>
                    <a:pt x="283" y="1361"/>
                  </a:lnTo>
                  <a:lnTo>
                    <a:pt x="274" y="1364"/>
                  </a:lnTo>
                  <a:lnTo>
                    <a:pt x="264" y="1366"/>
                  </a:lnTo>
                  <a:lnTo>
                    <a:pt x="255" y="1371"/>
                  </a:lnTo>
                  <a:lnTo>
                    <a:pt x="248" y="1373"/>
                  </a:lnTo>
                  <a:lnTo>
                    <a:pt x="238" y="1378"/>
                  </a:lnTo>
                  <a:lnTo>
                    <a:pt x="226" y="1380"/>
                  </a:lnTo>
                  <a:lnTo>
                    <a:pt x="217" y="1385"/>
                  </a:lnTo>
                  <a:lnTo>
                    <a:pt x="205" y="1385"/>
                  </a:lnTo>
                  <a:lnTo>
                    <a:pt x="196" y="1390"/>
                  </a:lnTo>
                  <a:lnTo>
                    <a:pt x="184" y="1392"/>
                  </a:lnTo>
                  <a:lnTo>
                    <a:pt x="174" y="1394"/>
                  </a:lnTo>
                  <a:lnTo>
                    <a:pt x="163" y="1397"/>
                  </a:lnTo>
                  <a:lnTo>
                    <a:pt x="151" y="1399"/>
                  </a:lnTo>
                  <a:lnTo>
                    <a:pt x="139" y="1399"/>
                  </a:lnTo>
                  <a:lnTo>
                    <a:pt x="127" y="1401"/>
                  </a:lnTo>
                  <a:lnTo>
                    <a:pt x="113" y="1404"/>
                  </a:lnTo>
                  <a:lnTo>
                    <a:pt x="104" y="1406"/>
                  </a:lnTo>
                  <a:lnTo>
                    <a:pt x="89" y="1406"/>
                  </a:lnTo>
                  <a:lnTo>
                    <a:pt x="78" y="1408"/>
                  </a:lnTo>
                  <a:lnTo>
                    <a:pt x="63" y="1408"/>
                  </a:lnTo>
                  <a:lnTo>
                    <a:pt x="52" y="1411"/>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sp>
          <p:nvSpPr>
            <p:cNvPr id="43049" name="Freeform 112"/>
            <p:cNvSpPr>
              <a:spLocks/>
            </p:cNvSpPr>
            <p:nvPr/>
          </p:nvSpPr>
          <p:spPr bwMode="auto">
            <a:xfrm>
              <a:off x="3346" y="260"/>
              <a:ext cx="874" cy="1640"/>
            </a:xfrm>
            <a:custGeom>
              <a:avLst/>
              <a:gdLst>
                <a:gd name="T0" fmla="*/ 560 w 874"/>
                <a:gd name="T1" fmla="*/ 144 h 1640"/>
                <a:gd name="T2" fmla="*/ 154 w 874"/>
                <a:gd name="T3" fmla="*/ 329 h 1640"/>
                <a:gd name="T4" fmla="*/ 2 w 874"/>
                <a:gd name="T5" fmla="*/ 735 h 1640"/>
                <a:gd name="T6" fmla="*/ 0 w 874"/>
                <a:gd name="T7" fmla="*/ 787 h 1640"/>
                <a:gd name="T8" fmla="*/ 0 w 874"/>
                <a:gd name="T9" fmla="*/ 839 h 1640"/>
                <a:gd name="T10" fmla="*/ 0 w 874"/>
                <a:gd name="T11" fmla="*/ 891 h 1640"/>
                <a:gd name="T12" fmla="*/ 260 w 874"/>
                <a:gd name="T13" fmla="*/ 1281 h 1640"/>
                <a:gd name="T14" fmla="*/ 711 w 874"/>
                <a:gd name="T15" fmla="*/ 1534 h 1640"/>
                <a:gd name="T16" fmla="*/ 815 w 874"/>
                <a:gd name="T17" fmla="*/ 1411 h 1640"/>
                <a:gd name="T18" fmla="*/ 773 w 874"/>
                <a:gd name="T19" fmla="*/ 1408 h 1640"/>
                <a:gd name="T20" fmla="*/ 730 w 874"/>
                <a:gd name="T21" fmla="*/ 1401 h 1640"/>
                <a:gd name="T22" fmla="*/ 697 w 874"/>
                <a:gd name="T23" fmla="*/ 1394 h 1640"/>
                <a:gd name="T24" fmla="*/ 657 w 874"/>
                <a:gd name="T25" fmla="*/ 1385 h 1640"/>
                <a:gd name="T26" fmla="*/ 617 w 874"/>
                <a:gd name="T27" fmla="*/ 1373 h 1640"/>
                <a:gd name="T28" fmla="*/ 572 w 874"/>
                <a:gd name="T29" fmla="*/ 1356 h 1640"/>
                <a:gd name="T30" fmla="*/ 529 w 874"/>
                <a:gd name="T31" fmla="*/ 1335 h 1640"/>
                <a:gd name="T32" fmla="*/ 484 w 874"/>
                <a:gd name="T33" fmla="*/ 1309 h 1640"/>
                <a:gd name="T34" fmla="*/ 444 w 874"/>
                <a:gd name="T35" fmla="*/ 1279 h 1640"/>
                <a:gd name="T36" fmla="*/ 406 w 874"/>
                <a:gd name="T37" fmla="*/ 1241 h 1640"/>
                <a:gd name="T38" fmla="*/ 373 w 874"/>
                <a:gd name="T39" fmla="*/ 1210 h 1640"/>
                <a:gd name="T40" fmla="*/ 345 w 874"/>
                <a:gd name="T41" fmla="*/ 1177 h 1640"/>
                <a:gd name="T42" fmla="*/ 321 w 874"/>
                <a:gd name="T43" fmla="*/ 1144 h 1640"/>
                <a:gd name="T44" fmla="*/ 298 w 874"/>
                <a:gd name="T45" fmla="*/ 1108 h 1640"/>
                <a:gd name="T46" fmla="*/ 281 w 874"/>
                <a:gd name="T47" fmla="*/ 1073 h 1640"/>
                <a:gd name="T48" fmla="*/ 267 w 874"/>
                <a:gd name="T49" fmla="*/ 1037 h 1640"/>
                <a:gd name="T50" fmla="*/ 255 w 874"/>
                <a:gd name="T51" fmla="*/ 1002 h 1640"/>
                <a:gd name="T52" fmla="*/ 246 w 874"/>
                <a:gd name="T53" fmla="*/ 967 h 1640"/>
                <a:gd name="T54" fmla="*/ 236 w 874"/>
                <a:gd name="T55" fmla="*/ 934 h 1640"/>
                <a:gd name="T56" fmla="*/ 232 w 874"/>
                <a:gd name="T57" fmla="*/ 900 h 1640"/>
                <a:gd name="T58" fmla="*/ 227 w 874"/>
                <a:gd name="T59" fmla="*/ 856 h 1640"/>
                <a:gd name="T60" fmla="*/ 224 w 874"/>
                <a:gd name="T61" fmla="*/ 806 h 1640"/>
                <a:gd name="T62" fmla="*/ 224 w 874"/>
                <a:gd name="T63" fmla="*/ 770 h 1640"/>
                <a:gd name="T64" fmla="*/ 232 w 874"/>
                <a:gd name="T65" fmla="*/ 721 h 1640"/>
                <a:gd name="T66" fmla="*/ 239 w 874"/>
                <a:gd name="T67" fmla="*/ 685 h 1640"/>
                <a:gd name="T68" fmla="*/ 248 w 874"/>
                <a:gd name="T69" fmla="*/ 652 h 1640"/>
                <a:gd name="T70" fmla="*/ 260 w 874"/>
                <a:gd name="T71" fmla="*/ 615 h 1640"/>
                <a:gd name="T72" fmla="*/ 274 w 874"/>
                <a:gd name="T73" fmla="*/ 572 h 1640"/>
                <a:gd name="T74" fmla="*/ 293 w 874"/>
                <a:gd name="T75" fmla="*/ 534 h 1640"/>
                <a:gd name="T76" fmla="*/ 317 w 874"/>
                <a:gd name="T77" fmla="*/ 494 h 1640"/>
                <a:gd name="T78" fmla="*/ 343 w 874"/>
                <a:gd name="T79" fmla="*/ 459 h 1640"/>
                <a:gd name="T80" fmla="*/ 376 w 874"/>
                <a:gd name="T81" fmla="*/ 423 h 1640"/>
                <a:gd name="T82" fmla="*/ 404 w 874"/>
                <a:gd name="T83" fmla="*/ 397 h 1640"/>
                <a:gd name="T84" fmla="*/ 430 w 874"/>
                <a:gd name="T85" fmla="*/ 369 h 1640"/>
                <a:gd name="T86" fmla="*/ 477 w 874"/>
                <a:gd name="T87" fmla="*/ 333 h 1640"/>
                <a:gd name="T88" fmla="*/ 508 w 874"/>
                <a:gd name="T89" fmla="*/ 314 h 1640"/>
                <a:gd name="T90" fmla="*/ 543 w 874"/>
                <a:gd name="T91" fmla="*/ 293 h 1640"/>
                <a:gd name="T92" fmla="*/ 586 w 874"/>
                <a:gd name="T93" fmla="*/ 272 h 1640"/>
                <a:gd name="T94" fmla="*/ 633 w 874"/>
                <a:gd name="T95" fmla="*/ 258 h 1640"/>
                <a:gd name="T96" fmla="*/ 685 w 874"/>
                <a:gd name="T97" fmla="*/ 241 h 1640"/>
                <a:gd name="T98" fmla="*/ 744 w 874"/>
                <a:gd name="T99" fmla="*/ 232 h 1640"/>
                <a:gd name="T100" fmla="*/ 806 w 874"/>
                <a:gd name="T101" fmla="*/ 227 h 16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74"/>
                <a:gd name="T154" fmla="*/ 0 h 1640"/>
                <a:gd name="T155" fmla="*/ 874 w 874"/>
                <a:gd name="T156" fmla="*/ 1640 h 16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74" h="1640">
                  <a:moveTo>
                    <a:pt x="820" y="227"/>
                  </a:moveTo>
                  <a:lnTo>
                    <a:pt x="817" y="0"/>
                  </a:lnTo>
                  <a:lnTo>
                    <a:pt x="742" y="0"/>
                  </a:lnTo>
                  <a:lnTo>
                    <a:pt x="713" y="102"/>
                  </a:lnTo>
                  <a:lnTo>
                    <a:pt x="560" y="144"/>
                  </a:lnTo>
                  <a:lnTo>
                    <a:pt x="458" y="73"/>
                  </a:lnTo>
                  <a:lnTo>
                    <a:pt x="347" y="142"/>
                  </a:lnTo>
                  <a:lnTo>
                    <a:pt x="352" y="258"/>
                  </a:lnTo>
                  <a:lnTo>
                    <a:pt x="269" y="348"/>
                  </a:lnTo>
                  <a:lnTo>
                    <a:pt x="154" y="329"/>
                  </a:lnTo>
                  <a:lnTo>
                    <a:pt x="78" y="456"/>
                  </a:lnTo>
                  <a:lnTo>
                    <a:pt x="144" y="551"/>
                  </a:lnTo>
                  <a:lnTo>
                    <a:pt x="99" y="711"/>
                  </a:lnTo>
                  <a:lnTo>
                    <a:pt x="2" y="728"/>
                  </a:lnTo>
                  <a:lnTo>
                    <a:pt x="2" y="735"/>
                  </a:lnTo>
                  <a:lnTo>
                    <a:pt x="0" y="747"/>
                  </a:lnTo>
                  <a:lnTo>
                    <a:pt x="0" y="756"/>
                  </a:lnTo>
                  <a:lnTo>
                    <a:pt x="0" y="766"/>
                  </a:lnTo>
                  <a:lnTo>
                    <a:pt x="0" y="778"/>
                  </a:lnTo>
                  <a:lnTo>
                    <a:pt x="0" y="787"/>
                  </a:lnTo>
                  <a:lnTo>
                    <a:pt x="0" y="796"/>
                  </a:lnTo>
                  <a:lnTo>
                    <a:pt x="0" y="808"/>
                  </a:lnTo>
                  <a:lnTo>
                    <a:pt x="0" y="818"/>
                  </a:lnTo>
                  <a:lnTo>
                    <a:pt x="0" y="830"/>
                  </a:lnTo>
                  <a:lnTo>
                    <a:pt x="0" y="839"/>
                  </a:lnTo>
                  <a:lnTo>
                    <a:pt x="0" y="848"/>
                  </a:lnTo>
                  <a:lnTo>
                    <a:pt x="0" y="858"/>
                  </a:lnTo>
                  <a:lnTo>
                    <a:pt x="0" y="870"/>
                  </a:lnTo>
                  <a:lnTo>
                    <a:pt x="0" y="879"/>
                  </a:lnTo>
                  <a:lnTo>
                    <a:pt x="0" y="891"/>
                  </a:lnTo>
                  <a:lnTo>
                    <a:pt x="102" y="919"/>
                  </a:lnTo>
                  <a:lnTo>
                    <a:pt x="144" y="1073"/>
                  </a:lnTo>
                  <a:lnTo>
                    <a:pt x="85" y="1191"/>
                  </a:lnTo>
                  <a:lnTo>
                    <a:pt x="118" y="1255"/>
                  </a:lnTo>
                  <a:lnTo>
                    <a:pt x="260" y="1281"/>
                  </a:lnTo>
                  <a:lnTo>
                    <a:pt x="345" y="1364"/>
                  </a:lnTo>
                  <a:lnTo>
                    <a:pt x="357" y="1501"/>
                  </a:lnTo>
                  <a:lnTo>
                    <a:pt x="425" y="1543"/>
                  </a:lnTo>
                  <a:lnTo>
                    <a:pt x="550" y="1489"/>
                  </a:lnTo>
                  <a:lnTo>
                    <a:pt x="711" y="1534"/>
                  </a:lnTo>
                  <a:lnTo>
                    <a:pt x="775" y="1640"/>
                  </a:lnTo>
                  <a:lnTo>
                    <a:pt x="822" y="1635"/>
                  </a:lnTo>
                  <a:lnTo>
                    <a:pt x="874" y="1531"/>
                  </a:lnTo>
                  <a:lnTo>
                    <a:pt x="817" y="1411"/>
                  </a:lnTo>
                  <a:lnTo>
                    <a:pt x="815" y="1411"/>
                  </a:lnTo>
                  <a:lnTo>
                    <a:pt x="806" y="1411"/>
                  </a:lnTo>
                  <a:lnTo>
                    <a:pt x="796" y="1411"/>
                  </a:lnTo>
                  <a:lnTo>
                    <a:pt x="791" y="1411"/>
                  </a:lnTo>
                  <a:lnTo>
                    <a:pt x="782" y="1408"/>
                  </a:lnTo>
                  <a:lnTo>
                    <a:pt x="773" y="1408"/>
                  </a:lnTo>
                  <a:lnTo>
                    <a:pt x="763" y="1406"/>
                  </a:lnTo>
                  <a:lnTo>
                    <a:pt x="751" y="1404"/>
                  </a:lnTo>
                  <a:lnTo>
                    <a:pt x="744" y="1404"/>
                  </a:lnTo>
                  <a:lnTo>
                    <a:pt x="737" y="1401"/>
                  </a:lnTo>
                  <a:lnTo>
                    <a:pt x="730" y="1401"/>
                  </a:lnTo>
                  <a:lnTo>
                    <a:pt x="725" y="1401"/>
                  </a:lnTo>
                  <a:lnTo>
                    <a:pt x="718" y="1399"/>
                  </a:lnTo>
                  <a:lnTo>
                    <a:pt x="711" y="1397"/>
                  </a:lnTo>
                  <a:lnTo>
                    <a:pt x="702" y="1397"/>
                  </a:lnTo>
                  <a:lnTo>
                    <a:pt x="697" y="1394"/>
                  </a:lnTo>
                  <a:lnTo>
                    <a:pt x="688" y="1392"/>
                  </a:lnTo>
                  <a:lnTo>
                    <a:pt x="680" y="1392"/>
                  </a:lnTo>
                  <a:lnTo>
                    <a:pt x="673" y="1390"/>
                  </a:lnTo>
                  <a:lnTo>
                    <a:pt x="666" y="1387"/>
                  </a:lnTo>
                  <a:lnTo>
                    <a:pt x="657" y="1385"/>
                  </a:lnTo>
                  <a:lnTo>
                    <a:pt x="650" y="1382"/>
                  </a:lnTo>
                  <a:lnTo>
                    <a:pt x="640" y="1380"/>
                  </a:lnTo>
                  <a:lnTo>
                    <a:pt x="633" y="1378"/>
                  </a:lnTo>
                  <a:lnTo>
                    <a:pt x="624" y="1375"/>
                  </a:lnTo>
                  <a:lnTo>
                    <a:pt x="617" y="1373"/>
                  </a:lnTo>
                  <a:lnTo>
                    <a:pt x="607" y="1368"/>
                  </a:lnTo>
                  <a:lnTo>
                    <a:pt x="600" y="1366"/>
                  </a:lnTo>
                  <a:lnTo>
                    <a:pt x="591" y="1361"/>
                  </a:lnTo>
                  <a:lnTo>
                    <a:pt x="581" y="1359"/>
                  </a:lnTo>
                  <a:lnTo>
                    <a:pt x="572" y="1356"/>
                  </a:lnTo>
                  <a:lnTo>
                    <a:pt x="565" y="1352"/>
                  </a:lnTo>
                  <a:lnTo>
                    <a:pt x="555" y="1347"/>
                  </a:lnTo>
                  <a:lnTo>
                    <a:pt x="546" y="1342"/>
                  </a:lnTo>
                  <a:lnTo>
                    <a:pt x="536" y="1338"/>
                  </a:lnTo>
                  <a:lnTo>
                    <a:pt x="529" y="1335"/>
                  </a:lnTo>
                  <a:lnTo>
                    <a:pt x="520" y="1330"/>
                  </a:lnTo>
                  <a:lnTo>
                    <a:pt x="510" y="1326"/>
                  </a:lnTo>
                  <a:lnTo>
                    <a:pt x="503" y="1319"/>
                  </a:lnTo>
                  <a:lnTo>
                    <a:pt x="494" y="1314"/>
                  </a:lnTo>
                  <a:lnTo>
                    <a:pt x="484" y="1309"/>
                  </a:lnTo>
                  <a:lnTo>
                    <a:pt x="477" y="1302"/>
                  </a:lnTo>
                  <a:lnTo>
                    <a:pt x="468" y="1297"/>
                  </a:lnTo>
                  <a:lnTo>
                    <a:pt x="461" y="1290"/>
                  </a:lnTo>
                  <a:lnTo>
                    <a:pt x="451" y="1286"/>
                  </a:lnTo>
                  <a:lnTo>
                    <a:pt x="444" y="1279"/>
                  </a:lnTo>
                  <a:lnTo>
                    <a:pt x="435" y="1271"/>
                  </a:lnTo>
                  <a:lnTo>
                    <a:pt x="430" y="1264"/>
                  </a:lnTo>
                  <a:lnTo>
                    <a:pt x="421" y="1257"/>
                  </a:lnTo>
                  <a:lnTo>
                    <a:pt x="413" y="1250"/>
                  </a:lnTo>
                  <a:lnTo>
                    <a:pt x="406" y="1241"/>
                  </a:lnTo>
                  <a:lnTo>
                    <a:pt x="399" y="1236"/>
                  </a:lnTo>
                  <a:lnTo>
                    <a:pt x="392" y="1229"/>
                  </a:lnTo>
                  <a:lnTo>
                    <a:pt x="387" y="1222"/>
                  </a:lnTo>
                  <a:lnTo>
                    <a:pt x="380" y="1215"/>
                  </a:lnTo>
                  <a:lnTo>
                    <a:pt x="373" y="1210"/>
                  </a:lnTo>
                  <a:lnTo>
                    <a:pt x="366" y="1203"/>
                  </a:lnTo>
                  <a:lnTo>
                    <a:pt x="361" y="1196"/>
                  </a:lnTo>
                  <a:lnTo>
                    <a:pt x="357" y="1191"/>
                  </a:lnTo>
                  <a:lnTo>
                    <a:pt x="352" y="1184"/>
                  </a:lnTo>
                  <a:lnTo>
                    <a:pt x="345" y="1177"/>
                  </a:lnTo>
                  <a:lnTo>
                    <a:pt x="340" y="1170"/>
                  </a:lnTo>
                  <a:lnTo>
                    <a:pt x="336" y="1165"/>
                  </a:lnTo>
                  <a:lnTo>
                    <a:pt x="331" y="1158"/>
                  </a:lnTo>
                  <a:lnTo>
                    <a:pt x="326" y="1151"/>
                  </a:lnTo>
                  <a:lnTo>
                    <a:pt x="321" y="1144"/>
                  </a:lnTo>
                  <a:lnTo>
                    <a:pt x="317" y="1137"/>
                  </a:lnTo>
                  <a:lnTo>
                    <a:pt x="314" y="1130"/>
                  </a:lnTo>
                  <a:lnTo>
                    <a:pt x="307" y="1123"/>
                  </a:lnTo>
                  <a:lnTo>
                    <a:pt x="302" y="1115"/>
                  </a:lnTo>
                  <a:lnTo>
                    <a:pt x="298" y="1108"/>
                  </a:lnTo>
                  <a:lnTo>
                    <a:pt x="295" y="1101"/>
                  </a:lnTo>
                  <a:lnTo>
                    <a:pt x="293" y="1094"/>
                  </a:lnTo>
                  <a:lnTo>
                    <a:pt x="288" y="1087"/>
                  </a:lnTo>
                  <a:lnTo>
                    <a:pt x="286" y="1080"/>
                  </a:lnTo>
                  <a:lnTo>
                    <a:pt x="281" y="1073"/>
                  </a:lnTo>
                  <a:lnTo>
                    <a:pt x="279" y="1066"/>
                  </a:lnTo>
                  <a:lnTo>
                    <a:pt x="274" y="1059"/>
                  </a:lnTo>
                  <a:lnTo>
                    <a:pt x="272" y="1052"/>
                  </a:lnTo>
                  <a:lnTo>
                    <a:pt x="269" y="1045"/>
                  </a:lnTo>
                  <a:lnTo>
                    <a:pt x="267" y="1037"/>
                  </a:lnTo>
                  <a:lnTo>
                    <a:pt x="265" y="1030"/>
                  </a:lnTo>
                  <a:lnTo>
                    <a:pt x="262" y="1023"/>
                  </a:lnTo>
                  <a:lnTo>
                    <a:pt x="260" y="1019"/>
                  </a:lnTo>
                  <a:lnTo>
                    <a:pt x="258" y="1009"/>
                  </a:lnTo>
                  <a:lnTo>
                    <a:pt x="255" y="1002"/>
                  </a:lnTo>
                  <a:lnTo>
                    <a:pt x="253" y="995"/>
                  </a:lnTo>
                  <a:lnTo>
                    <a:pt x="250" y="988"/>
                  </a:lnTo>
                  <a:lnTo>
                    <a:pt x="248" y="981"/>
                  </a:lnTo>
                  <a:lnTo>
                    <a:pt x="248" y="974"/>
                  </a:lnTo>
                  <a:lnTo>
                    <a:pt x="246" y="967"/>
                  </a:lnTo>
                  <a:lnTo>
                    <a:pt x="243" y="960"/>
                  </a:lnTo>
                  <a:lnTo>
                    <a:pt x="241" y="952"/>
                  </a:lnTo>
                  <a:lnTo>
                    <a:pt x="241" y="948"/>
                  </a:lnTo>
                  <a:lnTo>
                    <a:pt x="239" y="941"/>
                  </a:lnTo>
                  <a:lnTo>
                    <a:pt x="236" y="934"/>
                  </a:lnTo>
                  <a:lnTo>
                    <a:pt x="236" y="926"/>
                  </a:lnTo>
                  <a:lnTo>
                    <a:pt x="234" y="919"/>
                  </a:lnTo>
                  <a:lnTo>
                    <a:pt x="234" y="912"/>
                  </a:lnTo>
                  <a:lnTo>
                    <a:pt x="234" y="908"/>
                  </a:lnTo>
                  <a:lnTo>
                    <a:pt x="232" y="900"/>
                  </a:lnTo>
                  <a:lnTo>
                    <a:pt x="229" y="893"/>
                  </a:lnTo>
                  <a:lnTo>
                    <a:pt x="229" y="886"/>
                  </a:lnTo>
                  <a:lnTo>
                    <a:pt x="229" y="879"/>
                  </a:lnTo>
                  <a:lnTo>
                    <a:pt x="227" y="867"/>
                  </a:lnTo>
                  <a:lnTo>
                    <a:pt x="227" y="856"/>
                  </a:lnTo>
                  <a:lnTo>
                    <a:pt x="224" y="844"/>
                  </a:lnTo>
                  <a:lnTo>
                    <a:pt x="224" y="832"/>
                  </a:lnTo>
                  <a:lnTo>
                    <a:pt x="224" y="822"/>
                  </a:lnTo>
                  <a:lnTo>
                    <a:pt x="224" y="813"/>
                  </a:lnTo>
                  <a:lnTo>
                    <a:pt x="224" y="806"/>
                  </a:lnTo>
                  <a:lnTo>
                    <a:pt x="224" y="801"/>
                  </a:lnTo>
                  <a:lnTo>
                    <a:pt x="224" y="794"/>
                  </a:lnTo>
                  <a:lnTo>
                    <a:pt x="224" y="787"/>
                  </a:lnTo>
                  <a:lnTo>
                    <a:pt x="224" y="780"/>
                  </a:lnTo>
                  <a:lnTo>
                    <a:pt x="224" y="770"/>
                  </a:lnTo>
                  <a:lnTo>
                    <a:pt x="227" y="761"/>
                  </a:lnTo>
                  <a:lnTo>
                    <a:pt x="229" y="752"/>
                  </a:lnTo>
                  <a:lnTo>
                    <a:pt x="229" y="737"/>
                  </a:lnTo>
                  <a:lnTo>
                    <a:pt x="232" y="728"/>
                  </a:lnTo>
                  <a:lnTo>
                    <a:pt x="232" y="721"/>
                  </a:lnTo>
                  <a:lnTo>
                    <a:pt x="234" y="714"/>
                  </a:lnTo>
                  <a:lnTo>
                    <a:pt x="234" y="707"/>
                  </a:lnTo>
                  <a:lnTo>
                    <a:pt x="236" y="702"/>
                  </a:lnTo>
                  <a:lnTo>
                    <a:pt x="236" y="693"/>
                  </a:lnTo>
                  <a:lnTo>
                    <a:pt x="239" y="685"/>
                  </a:lnTo>
                  <a:lnTo>
                    <a:pt x="241" y="681"/>
                  </a:lnTo>
                  <a:lnTo>
                    <a:pt x="243" y="674"/>
                  </a:lnTo>
                  <a:lnTo>
                    <a:pt x="243" y="664"/>
                  </a:lnTo>
                  <a:lnTo>
                    <a:pt x="246" y="659"/>
                  </a:lnTo>
                  <a:lnTo>
                    <a:pt x="248" y="652"/>
                  </a:lnTo>
                  <a:lnTo>
                    <a:pt x="250" y="645"/>
                  </a:lnTo>
                  <a:lnTo>
                    <a:pt x="253" y="636"/>
                  </a:lnTo>
                  <a:lnTo>
                    <a:pt x="255" y="629"/>
                  </a:lnTo>
                  <a:lnTo>
                    <a:pt x="258" y="619"/>
                  </a:lnTo>
                  <a:lnTo>
                    <a:pt x="260" y="615"/>
                  </a:lnTo>
                  <a:lnTo>
                    <a:pt x="262" y="605"/>
                  </a:lnTo>
                  <a:lnTo>
                    <a:pt x="265" y="598"/>
                  </a:lnTo>
                  <a:lnTo>
                    <a:pt x="269" y="589"/>
                  </a:lnTo>
                  <a:lnTo>
                    <a:pt x="272" y="581"/>
                  </a:lnTo>
                  <a:lnTo>
                    <a:pt x="274" y="572"/>
                  </a:lnTo>
                  <a:lnTo>
                    <a:pt x="279" y="565"/>
                  </a:lnTo>
                  <a:lnTo>
                    <a:pt x="281" y="558"/>
                  </a:lnTo>
                  <a:lnTo>
                    <a:pt x="286" y="551"/>
                  </a:lnTo>
                  <a:lnTo>
                    <a:pt x="288" y="541"/>
                  </a:lnTo>
                  <a:lnTo>
                    <a:pt x="293" y="534"/>
                  </a:lnTo>
                  <a:lnTo>
                    <a:pt x="298" y="527"/>
                  </a:lnTo>
                  <a:lnTo>
                    <a:pt x="302" y="520"/>
                  </a:lnTo>
                  <a:lnTo>
                    <a:pt x="307" y="511"/>
                  </a:lnTo>
                  <a:lnTo>
                    <a:pt x="312" y="503"/>
                  </a:lnTo>
                  <a:lnTo>
                    <a:pt x="317" y="494"/>
                  </a:lnTo>
                  <a:lnTo>
                    <a:pt x="321" y="489"/>
                  </a:lnTo>
                  <a:lnTo>
                    <a:pt x="326" y="480"/>
                  </a:lnTo>
                  <a:lnTo>
                    <a:pt x="331" y="473"/>
                  </a:lnTo>
                  <a:lnTo>
                    <a:pt x="338" y="466"/>
                  </a:lnTo>
                  <a:lnTo>
                    <a:pt x="343" y="459"/>
                  </a:lnTo>
                  <a:lnTo>
                    <a:pt x="350" y="449"/>
                  </a:lnTo>
                  <a:lnTo>
                    <a:pt x="354" y="444"/>
                  </a:lnTo>
                  <a:lnTo>
                    <a:pt x="361" y="437"/>
                  </a:lnTo>
                  <a:lnTo>
                    <a:pt x="369" y="430"/>
                  </a:lnTo>
                  <a:lnTo>
                    <a:pt x="376" y="423"/>
                  </a:lnTo>
                  <a:lnTo>
                    <a:pt x="383" y="416"/>
                  </a:lnTo>
                  <a:lnTo>
                    <a:pt x="390" y="409"/>
                  </a:lnTo>
                  <a:lnTo>
                    <a:pt x="397" y="404"/>
                  </a:lnTo>
                  <a:lnTo>
                    <a:pt x="399" y="402"/>
                  </a:lnTo>
                  <a:lnTo>
                    <a:pt x="404" y="397"/>
                  </a:lnTo>
                  <a:lnTo>
                    <a:pt x="406" y="392"/>
                  </a:lnTo>
                  <a:lnTo>
                    <a:pt x="411" y="388"/>
                  </a:lnTo>
                  <a:lnTo>
                    <a:pt x="416" y="381"/>
                  </a:lnTo>
                  <a:lnTo>
                    <a:pt x="423" y="376"/>
                  </a:lnTo>
                  <a:lnTo>
                    <a:pt x="430" y="369"/>
                  </a:lnTo>
                  <a:lnTo>
                    <a:pt x="437" y="364"/>
                  </a:lnTo>
                  <a:lnTo>
                    <a:pt x="447" y="355"/>
                  </a:lnTo>
                  <a:lnTo>
                    <a:pt x="456" y="348"/>
                  </a:lnTo>
                  <a:lnTo>
                    <a:pt x="465" y="340"/>
                  </a:lnTo>
                  <a:lnTo>
                    <a:pt x="477" y="333"/>
                  </a:lnTo>
                  <a:lnTo>
                    <a:pt x="482" y="329"/>
                  </a:lnTo>
                  <a:lnTo>
                    <a:pt x="489" y="324"/>
                  </a:lnTo>
                  <a:lnTo>
                    <a:pt x="496" y="322"/>
                  </a:lnTo>
                  <a:lnTo>
                    <a:pt x="503" y="319"/>
                  </a:lnTo>
                  <a:lnTo>
                    <a:pt x="508" y="314"/>
                  </a:lnTo>
                  <a:lnTo>
                    <a:pt x="515" y="310"/>
                  </a:lnTo>
                  <a:lnTo>
                    <a:pt x="522" y="305"/>
                  </a:lnTo>
                  <a:lnTo>
                    <a:pt x="529" y="300"/>
                  </a:lnTo>
                  <a:lnTo>
                    <a:pt x="536" y="298"/>
                  </a:lnTo>
                  <a:lnTo>
                    <a:pt x="543" y="293"/>
                  </a:lnTo>
                  <a:lnTo>
                    <a:pt x="553" y="288"/>
                  </a:lnTo>
                  <a:lnTo>
                    <a:pt x="560" y="286"/>
                  </a:lnTo>
                  <a:lnTo>
                    <a:pt x="569" y="281"/>
                  </a:lnTo>
                  <a:lnTo>
                    <a:pt x="576" y="277"/>
                  </a:lnTo>
                  <a:lnTo>
                    <a:pt x="586" y="272"/>
                  </a:lnTo>
                  <a:lnTo>
                    <a:pt x="595" y="270"/>
                  </a:lnTo>
                  <a:lnTo>
                    <a:pt x="602" y="267"/>
                  </a:lnTo>
                  <a:lnTo>
                    <a:pt x="614" y="262"/>
                  </a:lnTo>
                  <a:lnTo>
                    <a:pt x="624" y="260"/>
                  </a:lnTo>
                  <a:lnTo>
                    <a:pt x="633" y="258"/>
                  </a:lnTo>
                  <a:lnTo>
                    <a:pt x="643" y="253"/>
                  </a:lnTo>
                  <a:lnTo>
                    <a:pt x="652" y="251"/>
                  </a:lnTo>
                  <a:lnTo>
                    <a:pt x="664" y="248"/>
                  </a:lnTo>
                  <a:lnTo>
                    <a:pt x="673" y="246"/>
                  </a:lnTo>
                  <a:lnTo>
                    <a:pt x="685" y="241"/>
                  </a:lnTo>
                  <a:lnTo>
                    <a:pt x="697" y="239"/>
                  </a:lnTo>
                  <a:lnTo>
                    <a:pt x="706" y="236"/>
                  </a:lnTo>
                  <a:lnTo>
                    <a:pt x="721" y="236"/>
                  </a:lnTo>
                  <a:lnTo>
                    <a:pt x="730" y="232"/>
                  </a:lnTo>
                  <a:lnTo>
                    <a:pt x="744" y="232"/>
                  </a:lnTo>
                  <a:lnTo>
                    <a:pt x="754" y="229"/>
                  </a:lnTo>
                  <a:lnTo>
                    <a:pt x="768" y="229"/>
                  </a:lnTo>
                  <a:lnTo>
                    <a:pt x="780" y="227"/>
                  </a:lnTo>
                  <a:lnTo>
                    <a:pt x="791" y="227"/>
                  </a:lnTo>
                  <a:lnTo>
                    <a:pt x="806" y="227"/>
                  </a:lnTo>
                  <a:lnTo>
                    <a:pt x="820" y="227"/>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grpSp>
      <p:grpSp>
        <p:nvGrpSpPr>
          <p:cNvPr id="5" name="Group 113"/>
          <p:cNvGrpSpPr>
            <a:grpSpLocks/>
          </p:cNvGrpSpPr>
          <p:nvPr/>
        </p:nvGrpSpPr>
        <p:grpSpPr bwMode="auto">
          <a:xfrm>
            <a:off x="2365375" y="1793875"/>
            <a:ext cx="341313" cy="341313"/>
            <a:chOff x="3346" y="260"/>
            <a:chExt cx="1637" cy="1640"/>
          </a:xfrm>
        </p:grpSpPr>
        <p:sp>
          <p:nvSpPr>
            <p:cNvPr id="43046" name="Freeform 114"/>
            <p:cNvSpPr>
              <a:spLocks/>
            </p:cNvSpPr>
            <p:nvPr/>
          </p:nvSpPr>
          <p:spPr bwMode="auto">
            <a:xfrm>
              <a:off x="4109" y="263"/>
              <a:ext cx="874" cy="1635"/>
            </a:xfrm>
            <a:custGeom>
              <a:avLst/>
              <a:gdLst>
                <a:gd name="T0" fmla="*/ 158 w 874"/>
                <a:gd name="T1" fmla="*/ 1534 h 1635"/>
                <a:gd name="T2" fmla="*/ 519 w 874"/>
                <a:gd name="T3" fmla="*/ 1378 h 1635"/>
                <a:gd name="T4" fmla="*/ 732 w 874"/>
                <a:gd name="T5" fmla="*/ 1059 h 1635"/>
                <a:gd name="T6" fmla="*/ 770 w 874"/>
                <a:gd name="T7" fmla="*/ 716 h 1635"/>
                <a:gd name="T8" fmla="*/ 614 w 874"/>
                <a:gd name="T9" fmla="*/ 355 h 1635"/>
                <a:gd name="T10" fmla="*/ 321 w 874"/>
                <a:gd name="T11" fmla="*/ 147 h 1635"/>
                <a:gd name="T12" fmla="*/ 0 w 874"/>
                <a:gd name="T13" fmla="*/ 104 h 1635"/>
                <a:gd name="T14" fmla="*/ 71 w 874"/>
                <a:gd name="T15" fmla="*/ 227 h 1635"/>
                <a:gd name="T16" fmla="*/ 108 w 874"/>
                <a:gd name="T17" fmla="*/ 229 h 1635"/>
                <a:gd name="T18" fmla="*/ 137 w 874"/>
                <a:gd name="T19" fmla="*/ 232 h 1635"/>
                <a:gd name="T20" fmla="*/ 165 w 874"/>
                <a:gd name="T21" fmla="*/ 239 h 1635"/>
                <a:gd name="T22" fmla="*/ 196 w 874"/>
                <a:gd name="T23" fmla="*/ 246 h 1635"/>
                <a:gd name="T24" fmla="*/ 226 w 874"/>
                <a:gd name="T25" fmla="*/ 253 h 1635"/>
                <a:gd name="T26" fmla="*/ 260 w 874"/>
                <a:gd name="T27" fmla="*/ 265 h 1635"/>
                <a:gd name="T28" fmla="*/ 295 w 874"/>
                <a:gd name="T29" fmla="*/ 277 h 1635"/>
                <a:gd name="T30" fmla="*/ 328 w 874"/>
                <a:gd name="T31" fmla="*/ 293 h 1635"/>
                <a:gd name="T32" fmla="*/ 363 w 874"/>
                <a:gd name="T33" fmla="*/ 312 h 1635"/>
                <a:gd name="T34" fmla="*/ 397 w 874"/>
                <a:gd name="T35" fmla="*/ 336 h 1635"/>
                <a:gd name="T36" fmla="*/ 430 w 874"/>
                <a:gd name="T37" fmla="*/ 362 h 1635"/>
                <a:gd name="T38" fmla="*/ 460 w 874"/>
                <a:gd name="T39" fmla="*/ 392 h 1635"/>
                <a:gd name="T40" fmla="*/ 486 w 874"/>
                <a:gd name="T41" fmla="*/ 418 h 1635"/>
                <a:gd name="T42" fmla="*/ 510 w 874"/>
                <a:gd name="T43" fmla="*/ 444 h 1635"/>
                <a:gd name="T44" fmla="*/ 531 w 874"/>
                <a:gd name="T45" fmla="*/ 470 h 1635"/>
                <a:gd name="T46" fmla="*/ 550 w 874"/>
                <a:gd name="T47" fmla="*/ 496 h 1635"/>
                <a:gd name="T48" fmla="*/ 567 w 874"/>
                <a:gd name="T49" fmla="*/ 525 h 1635"/>
                <a:gd name="T50" fmla="*/ 581 w 874"/>
                <a:gd name="T51" fmla="*/ 553 h 1635"/>
                <a:gd name="T52" fmla="*/ 595 w 874"/>
                <a:gd name="T53" fmla="*/ 581 h 1635"/>
                <a:gd name="T54" fmla="*/ 607 w 874"/>
                <a:gd name="T55" fmla="*/ 610 h 1635"/>
                <a:gd name="T56" fmla="*/ 616 w 874"/>
                <a:gd name="T57" fmla="*/ 638 h 1635"/>
                <a:gd name="T58" fmla="*/ 623 w 874"/>
                <a:gd name="T59" fmla="*/ 664 h 1635"/>
                <a:gd name="T60" fmla="*/ 628 w 874"/>
                <a:gd name="T61" fmla="*/ 693 h 1635"/>
                <a:gd name="T62" fmla="*/ 635 w 874"/>
                <a:gd name="T63" fmla="*/ 721 h 1635"/>
                <a:gd name="T64" fmla="*/ 640 w 874"/>
                <a:gd name="T65" fmla="*/ 744 h 1635"/>
                <a:gd name="T66" fmla="*/ 642 w 874"/>
                <a:gd name="T67" fmla="*/ 770 h 1635"/>
                <a:gd name="T68" fmla="*/ 647 w 874"/>
                <a:gd name="T69" fmla="*/ 811 h 1635"/>
                <a:gd name="T70" fmla="*/ 647 w 874"/>
                <a:gd name="T71" fmla="*/ 837 h 1635"/>
                <a:gd name="T72" fmla="*/ 645 w 874"/>
                <a:gd name="T73" fmla="*/ 872 h 1635"/>
                <a:gd name="T74" fmla="*/ 635 w 874"/>
                <a:gd name="T75" fmla="*/ 912 h 1635"/>
                <a:gd name="T76" fmla="*/ 630 w 874"/>
                <a:gd name="T77" fmla="*/ 938 h 1635"/>
                <a:gd name="T78" fmla="*/ 623 w 874"/>
                <a:gd name="T79" fmla="*/ 967 h 1635"/>
                <a:gd name="T80" fmla="*/ 616 w 874"/>
                <a:gd name="T81" fmla="*/ 997 h 1635"/>
                <a:gd name="T82" fmla="*/ 604 w 874"/>
                <a:gd name="T83" fmla="*/ 1026 h 1635"/>
                <a:gd name="T84" fmla="*/ 593 w 874"/>
                <a:gd name="T85" fmla="*/ 1059 h 1635"/>
                <a:gd name="T86" fmla="*/ 578 w 874"/>
                <a:gd name="T87" fmla="*/ 1092 h 1635"/>
                <a:gd name="T88" fmla="*/ 562 w 874"/>
                <a:gd name="T89" fmla="*/ 1123 h 1635"/>
                <a:gd name="T90" fmla="*/ 543 w 874"/>
                <a:gd name="T91" fmla="*/ 1153 h 1635"/>
                <a:gd name="T92" fmla="*/ 519 w 874"/>
                <a:gd name="T93" fmla="*/ 1184 h 1635"/>
                <a:gd name="T94" fmla="*/ 496 w 874"/>
                <a:gd name="T95" fmla="*/ 1215 h 1635"/>
                <a:gd name="T96" fmla="*/ 472 w 874"/>
                <a:gd name="T97" fmla="*/ 1236 h 1635"/>
                <a:gd name="T98" fmla="*/ 453 w 874"/>
                <a:gd name="T99" fmla="*/ 1253 h 1635"/>
                <a:gd name="T100" fmla="*/ 423 w 874"/>
                <a:gd name="T101" fmla="*/ 1279 h 1635"/>
                <a:gd name="T102" fmla="*/ 380 w 874"/>
                <a:gd name="T103" fmla="*/ 1309 h 1635"/>
                <a:gd name="T104" fmla="*/ 347 w 874"/>
                <a:gd name="T105" fmla="*/ 1330 h 1635"/>
                <a:gd name="T106" fmla="*/ 319 w 874"/>
                <a:gd name="T107" fmla="*/ 1345 h 1635"/>
                <a:gd name="T108" fmla="*/ 283 w 874"/>
                <a:gd name="T109" fmla="*/ 1361 h 1635"/>
                <a:gd name="T110" fmla="*/ 248 w 874"/>
                <a:gd name="T111" fmla="*/ 1373 h 1635"/>
                <a:gd name="T112" fmla="*/ 205 w 874"/>
                <a:gd name="T113" fmla="*/ 1385 h 1635"/>
                <a:gd name="T114" fmla="*/ 163 w 874"/>
                <a:gd name="T115" fmla="*/ 1397 h 1635"/>
                <a:gd name="T116" fmla="*/ 113 w 874"/>
                <a:gd name="T117" fmla="*/ 1404 h 1635"/>
                <a:gd name="T118" fmla="*/ 63 w 874"/>
                <a:gd name="T119" fmla="*/ 1408 h 16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4"/>
                <a:gd name="T181" fmla="*/ 0 h 1635"/>
                <a:gd name="T182" fmla="*/ 874 w 874"/>
                <a:gd name="T183" fmla="*/ 1635 h 163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4" h="1635">
                  <a:moveTo>
                    <a:pt x="52" y="1411"/>
                  </a:moveTo>
                  <a:lnTo>
                    <a:pt x="56" y="1635"/>
                  </a:lnTo>
                  <a:lnTo>
                    <a:pt x="115" y="1631"/>
                  </a:lnTo>
                  <a:lnTo>
                    <a:pt x="158" y="1534"/>
                  </a:lnTo>
                  <a:lnTo>
                    <a:pt x="311" y="1491"/>
                  </a:lnTo>
                  <a:lnTo>
                    <a:pt x="441" y="1543"/>
                  </a:lnTo>
                  <a:lnTo>
                    <a:pt x="505" y="1503"/>
                  </a:lnTo>
                  <a:lnTo>
                    <a:pt x="519" y="1378"/>
                  </a:lnTo>
                  <a:lnTo>
                    <a:pt x="614" y="1283"/>
                  </a:lnTo>
                  <a:lnTo>
                    <a:pt x="734" y="1279"/>
                  </a:lnTo>
                  <a:lnTo>
                    <a:pt x="789" y="1196"/>
                  </a:lnTo>
                  <a:lnTo>
                    <a:pt x="732" y="1059"/>
                  </a:lnTo>
                  <a:lnTo>
                    <a:pt x="775" y="926"/>
                  </a:lnTo>
                  <a:lnTo>
                    <a:pt x="869" y="860"/>
                  </a:lnTo>
                  <a:lnTo>
                    <a:pt x="874" y="768"/>
                  </a:lnTo>
                  <a:lnTo>
                    <a:pt x="770" y="716"/>
                  </a:lnTo>
                  <a:lnTo>
                    <a:pt x="727" y="565"/>
                  </a:lnTo>
                  <a:lnTo>
                    <a:pt x="779" y="428"/>
                  </a:lnTo>
                  <a:lnTo>
                    <a:pt x="746" y="374"/>
                  </a:lnTo>
                  <a:lnTo>
                    <a:pt x="614" y="355"/>
                  </a:lnTo>
                  <a:lnTo>
                    <a:pt x="526" y="272"/>
                  </a:lnTo>
                  <a:lnTo>
                    <a:pt x="519" y="137"/>
                  </a:lnTo>
                  <a:lnTo>
                    <a:pt x="446" y="92"/>
                  </a:lnTo>
                  <a:lnTo>
                    <a:pt x="321" y="147"/>
                  </a:lnTo>
                  <a:lnTo>
                    <a:pt x="163" y="102"/>
                  </a:lnTo>
                  <a:lnTo>
                    <a:pt x="146" y="3"/>
                  </a:lnTo>
                  <a:lnTo>
                    <a:pt x="49" y="0"/>
                  </a:lnTo>
                  <a:lnTo>
                    <a:pt x="0" y="104"/>
                  </a:lnTo>
                  <a:lnTo>
                    <a:pt x="56" y="227"/>
                  </a:lnTo>
                  <a:lnTo>
                    <a:pt x="59" y="227"/>
                  </a:lnTo>
                  <a:lnTo>
                    <a:pt x="66" y="227"/>
                  </a:lnTo>
                  <a:lnTo>
                    <a:pt x="71" y="227"/>
                  </a:lnTo>
                  <a:lnTo>
                    <a:pt x="80" y="227"/>
                  </a:lnTo>
                  <a:lnTo>
                    <a:pt x="87" y="227"/>
                  </a:lnTo>
                  <a:lnTo>
                    <a:pt x="97" y="229"/>
                  </a:lnTo>
                  <a:lnTo>
                    <a:pt x="108" y="229"/>
                  </a:lnTo>
                  <a:lnTo>
                    <a:pt x="118" y="229"/>
                  </a:lnTo>
                  <a:lnTo>
                    <a:pt x="125" y="229"/>
                  </a:lnTo>
                  <a:lnTo>
                    <a:pt x="132" y="232"/>
                  </a:lnTo>
                  <a:lnTo>
                    <a:pt x="137" y="232"/>
                  </a:lnTo>
                  <a:lnTo>
                    <a:pt x="144" y="234"/>
                  </a:lnTo>
                  <a:lnTo>
                    <a:pt x="151" y="234"/>
                  </a:lnTo>
                  <a:lnTo>
                    <a:pt x="158" y="236"/>
                  </a:lnTo>
                  <a:lnTo>
                    <a:pt x="165" y="239"/>
                  </a:lnTo>
                  <a:lnTo>
                    <a:pt x="172" y="241"/>
                  </a:lnTo>
                  <a:lnTo>
                    <a:pt x="179" y="241"/>
                  </a:lnTo>
                  <a:lnTo>
                    <a:pt x="186" y="244"/>
                  </a:lnTo>
                  <a:lnTo>
                    <a:pt x="196" y="246"/>
                  </a:lnTo>
                  <a:lnTo>
                    <a:pt x="203" y="248"/>
                  </a:lnTo>
                  <a:lnTo>
                    <a:pt x="210" y="248"/>
                  </a:lnTo>
                  <a:lnTo>
                    <a:pt x="219" y="251"/>
                  </a:lnTo>
                  <a:lnTo>
                    <a:pt x="226" y="253"/>
                  </a:lnTo>
                  <a:lnTo>
                    <a:pt x="236" y="255"/>
                  </a:lnTo>
                  <a:lnTo>
                    <a:pt x="243" y="258"/>
                  </a:lnTo>
                  <a:lnTo>
                    <a:pt x="252" y="262"/>
                  </a:lnTo>
                  <a:lnTo>
                    <a:pt x="260" y="265"/>
                  </a:lnTo>
                  <a:lnTo>
                    <a:pt x="269" y="270"/>
                  </a:lnTo>
                  <a:lnTo>
                    <a:pt x="276" y="272"/>
                  </a:lnTo>
                  <a:lnTo>
                    <a:pt x="286" y="274"/>
                  </a:lnTo>
                  <a:lnTo>
                    <a:pt x="295" y="277"/>
                  </a:lnTo>
                  <a:lnTo>
                    <a:pt x="302" y="281"/>
                  </a:lnTo>
                  <a:lnTo>
                    <a:pt x="311" y="286"/>
                  </a:lnTo>
                  <a:lnTo>
                    <a:pt x="321" y="288"/>
                  </a:lnTo>
                  <a:lnTo>
                    <a:pt x="328" y="293"/>
                  </a:lnTo>
                  <a:lnTo>
                    <a:pt x="340" y="300"/>
                  </a:lnTo>
                  <a:lnTo>
                    <a:pt x="347" y="303"/>
                  </a:lnTo>
                  <a:lnTo>
                    <a:pt x="356" y="307"/>
                  </a:lnTo>
                  <a:lnTo>
                    <a:pt x="363" y="312"/>
                  </a:lnTo>
                  <a:lnTo>
                    <a:pt x="373" y="319"/>
                  </a:lnTo>
                  <a:lnTo>
                    <a:pt x="380" y="322"/>
                  </a:lnTo>
                  <a:lnTo>
                    <a:pt x="389" y="329"/>
                  </a:lnTo>
                  <a:lnTo>
                    <a:pt x="397" y="336"/>
                  </a:lnTo>
                  <a:lnTo>
                    <a:pt x="406" y="343"/>
                  </a:lnTo>
                  <a:lnTo>
                    <a:pt x="413" y="348"/>
                  </a:lnTo>
                  <a:lnTo>
                    <a:pt x="423" y="355"/>
                  </a:lnTo>
                  <a:lnTo>
                    <a:pt x="430" y="362"/>
                  </a:lnTo>
                  <a:lnTo>
                    <a:pt x="437" y="369"/>
                  </a:lnTo>
                  <a:lnTo>
                    <a:pt x="444" y="376"/>
                  </a:lnTo>
                  <a:lnTo>
                    <a:pt x="453" y="383"/>
                  </a:lnTo>
                  <a:lnTo>
                    <a:pt x="460" y="392"/>
                  </a:lnTo>
                  <a:lnTo>
                    <a:pt x="470" y="400"/>
                  </a:lnTo>
                  <a:lnTo>
                    <a:pt x="475" y="407"/>
                  </a:lnTo>
                  <a:lnTo>
                    <a:pt x="482" y="411"/>
                  </a:lnTo>
                  <a:lnTo>
                    <a:pt x="486" y="418"/>
                  </a:lnTo>
                  <a:lnTo>
                    <a:pt x="493" y="423"/>
                  </a:lnTo>
                  <a:lnTo>
                    <a:pt x="500" y="430"/>
                  </a:lnTo>
                  <a:lnTo>
                    <a:pt x="505" y="437"/>
                  </a:lnTo>
                  <a:lnTo>
                    <a:pt x="510" y="444"/>
                  </a:lnTo>
                  <a:lnTo>
                    <a:pt x="517" y="449"/>
                  </a:lnTo>
                  <a:lnTo>
                    <a:pt x="522" y="456"/>
                  </a:lnTo>
                  <a:lnTo>
                    <a:pt x="526" y="463"/>
                  </a:lnTo>
                  <a:lnTo>
                    <a:pt x="531" y="470"/>
                  </a:lnTo>
                  <a:lnTo>
                    <a:pt x="536" y="477"/>
                  </a:lnTo>
                  <a:lnTo>
                    <a:pt x="541" y="485"/>
                  </a:lnTo>
                  <a:lnTo>
                    <a:pt x="545" y="489"/>
                  </a:lnTo>
                  <a:lnTo>
                    <a:pt x="550" y="496"/>
                  </a:lnTo>
                  <a:lnTo>
                    <a:pt x="555" y="503"/>
                  </a:lnTo>
                  <a:lnTo>
                    <a:pt x="560" y="511"/>
                  </a:lnTo>
                  <a:lnTo>
                    <a:pt x="564" y="518"/>
                  </a:lnTo>
                  <a:lnTo>
                    <a:pt x="567" y="525"/>
                  </a:lnTo>
                  <a:lnTo>
                    <a:pt x="571" y="532"/>
                  </a:lnTo>
                  <a:lnTo>
                    <a:pt x="576" y="539"/>
                  </a:lnTo>
                  <a:lnTo>
                    <a:pt x="578" y="546"/>
                  </a:lnTo>
                  <a:lnTo>
                    <a:pt x="581" y="553"/>
                  </a:lnTo>
                  <a:lnTo>
                    <a:pt x="586" y="560"/>
                  </a:lnTo>
                  <a:lnTo>
                    <a:pt x="588" y="567"/>
                  </a:lnTo>
                  <a:lnTo>
                    <a:pt x="593" y="574"/>
                  </a:lnTo>
                  <a:lnTo>
                    <a:pt x="595" y="581"/>
                  </a:lnTo>
                  <a:lnTo>
                    <a:pt x="600" y="589"/>
                  </a:lnTo>
                  <a:lnTo>
                    <a:pt x="600" y="596"/>
                  </a:lnTo>
                  <a:lnTo>
                    <a:pt x="604" y="603"/>
                  </a:lnTo>
                  <a:lnTo>
                    <a:pt x="607" y="610"/>
                  </a:lnTo>
                  <a:lnTo>
                    <a:pt x="609" y="617"/>
                  </a:lnTo>
                  <a:lnTo>
                    <a:pt x="612" y="624"/>
                  </a:lnTo>
                  <a:lnTo>
                    <a:pt x="614" y="631"/>
                  </a:lnTo>
                  <a:lnTo>
                    <a:pt x="616" y="638"/>
                  </a:lnTo>
                  <a:lnTo>
                    <a:pt x="619" y="645"/>
                  </a:lnTo>
                  <a:lnTo>
                    <a:pt x="619" y="652"/>
                  </a:lnTo>
                  <a:lnTo>
                    <a:pt x="621" y="659"/>
                  </a:lnTo>
                  <a:lnTo>
                    <a:pt x="623" y="664"/>
                  </a:lnTo>
                  <a:lnTo>
                    <a:pt x="626" y="674"/>
                  </a:lnTo>
                  <a:lnTo>
                    <a:pt x="628" y="681"/>
                  </a:lnTo>
                  <a:lnTo>
                    <a:pt x="628" y="685"/>
                  </a:lnTo>
                  <a:lnTo>
                    <a:pt x="628" y="693"/>
                  </a:lnTo>
                  <a:lnTo>
                    <a:pt x="630" y="700"/>
                  </a:lnTo>
                  <a:lnTo>
                    <a:pt x="633" y="707"/>
                  </a:lnTo>
                  <a:lnTo>
                    <a:pt x="633" y="714"/>
                  </a:lnTo>
                  <a:lnTo>
                    <a:pt x="635" y="721"/>
                  </a:lnTo>
                  <a:lnTo>
                    <a:pt x="638" y="728"/>
                  </a:lnTo>
                  <a:lnTo>
                    <a:pt x="638" y="733"/>
                  </a:lnTo>
                  <a:lnTo>
                    <a:pt x="638" y="740"/>
                  </a:lnTo>
                  <a:lnTo>
                    <a:pt x="640" y="744"/>
                  </a:lnTo>
                  <a:lnTo>
                    <a:pt x="640" y="752"/>
                  </a:lnTo>
                  <a:lnTo>
                    <a:pt x="640" y="759"/>
                  </a:lnTo>
                  <a:lnTo>
                    <a:pt x="642" y="763"/>
                  </a:lnTo>
                  <a:lnTo>
                    <a:pt x="642" y="770"/>
                  </a:lnTo>
                  <a:lnTo>
                    <a:pt x="645" y="778"/>
                  </a:lnTo>
                  <a:lnTo>
                    <a:pt x="645" y="787"/>
                  </a:lnTo>
                  <a:lnTo>
                    <a:pt x="647" y="801"/>
                  </a:lnTo>
                  <a:lnTo>
                    <a:pt x="647" y="811"/>
                  </a:lnTo>
                  <a:lnTo>
                    <a:pt x="647" y="822"/>
                  </a:lnTo>
                  <a:lnTo>
                    <a:pt x="647" y="827"/>
                  </a:lnTo>
                  <a:lnTo>
                    <a:pt x="647" y="832"/>
                  </a:lnTo>
                  <a:lnTo>
                    <a:pt x="647" y="837"/>
                  </a:lnTo>
                  <a:lnTo>
                    <a:pt x="647" y="846"/>
                  </a:lnTo>
                  <a:lnTo>
                    <a:pt x="647" y="853"/>
                  </a:lnTo>
                  <a:lnTo>
                    <a:pt x="645" y="863"/>
                  </a:lnTo>
                  <a:lnTo>
                    <a:pt x="645" y="872"/>
                  </a:lnTo>
                  <a:lnTo>
                    <a:pt x="642" y="884"/>
                  </a:lnTo>
                  <a:lnTo>
                    <a:pt x="640" y="893"/>
                  </a:lnTo>
                  <a:lnTo>
                    <a:pt x="638" y="905"/>
                  </a:lnTo>
                  <a:lnTo>
                    <a:pt x="635" y="912"/>
                  </a:lnTo>
                  <a:lnTo>
                    <a:pt x="635" y="919"/>
                  </a:lnTo>
                  <a:lnTo>
                    <a:pt x="633" y="926"/>
                  </a:lnTo>
                  <a:lnTo>
                    <a:pt x="633" y="931"/>
                  </a:lnTo>
                  <a:lnTo>
                    <a:pt x="630" y="938"/>
                  </a:lnTo>
                  <a:lnTo>
                    <a:pt x="630" y="945"/>
                  </a:lnTo>
                  <a:lnTo>
                    <a:pt x="628" y="952"/>
                  </a:lnTo>
                  <a:lnTo>
                    <a:pt x="628" y="960"/>
                  </a:lnTo>
                  <a:lnTo>
                    <a:pt x="623" y="967"/>
                  </a:lnTo>
                  <a:lnTo>
                    <a:pt x="623" y="976"/>
                  </a:lnTo>
                  <a:lnTo>
                    <a:pt x="621" y="983"/>
                  </a:lnTo>
                  <a:lnTo>
                    <a:pt x="621" y="990"/>
                  </a:lnTo>
                  <a:lnTo>
                    <a:pt x="616" y="997"/>
                  </a:lnTo>
                  <a:lnTo>
                    <a:pt x="614" y="1004"/>
                  </a:lnTo>
                  <a:lnTo>
                    <a:pt x="612" y="1012"/>
                  </a:lnTo>
                  <a:lnTo>
                    <a:pt x="609" y="1021"/>
                  </a:lnTo>
                  <a:lnTo>
                    <a:pt x="604" y="1026"/>
                  </a:lnTo>
                  <a:lnTo>
                    <a:pt x="604" y="1035"/>
                  </a:lnTo>
                  <a:lnTo>
                    <a:pt x="600" y="1042"/>
                  </a:lnTo>
                  <a:lnTo>
                    <a:pt x="597" y="1052"/>
                  </a:lnTo>
                  <a:lnTo>
                    <a:pt x="593" y="1059"/>
                  </a:lnTo>
                  <a:lnTo>
                    <a:pt x="590" y="1068"/>
                  </a:lnTo>
                  <a:lnTo>
                    <a:pt x="586" y="1073"/>
                  </a:lnTo>
                  <a:lnTo>
                    <a:pt x="583" y="1082"/>
                  </a:lnTo>
                  <a:lnTo>
                    <a:pt x="578" y="1092"/>
                  </a:lnTo>
                  <a:lnTo>
                    <a:pt x="576" y="1099"/>
                  </a:lnTo>
                  <a:lnTo>
                    <a:pt x="571" y="1106"/>
                  </a:lnTo>
                  <a:lnTo>
                    <a:pt x="567" y="1115"/>
                  </a:lnTo>
                  <a:lnTo>
                    <a:pt x="562" y="1123"/>
                  </a:lnTo>
                  <a:lnTo>
                    <a:pt x="557" y="1130"/>
                  </a:lnTo>
                  <a:lnTo>
                    <a:pt x="552" y="1139"/>
                  </a:lnTo>
                  <a:lnTo>
                    <a:pt x="548" y="1146"/>
                  </a:lnTo>
                  <a:lnTo>
                    <a:pt x="543" y="1153"/>
                  </a:lnTo>
                  <a:lnTo>
                    <a:pt x="536" y="1163"/>
                  </a:lnTo>
                  <a:lnTo>
                    <a:pt x="531" y="1170"/>
                  </a:lnTo>
                  <a:lnTo>
                    <a:pt x="526" y="1177"/>
                  </a:lnTo>
                  <a:lnTo>
                    <a:pt x="519" y="1184"/>
                  </a:lnTo>
                  <a:lnTo>
                    <a:pt x="515" y="1193"/>
                  </a:lnTo>
                  <a:lnTo>
                    <a:pt x="508" y="1198"/>
                  </a:lnTo>
                  <a:lnTo>
                    <a:pt x="503" y="1208"/>
                  </a:lnTo>
                  <a:lnTo>
                    <a:pt x="496" y="1215"/>
                  </a:lnTo>
                  <a:lnTo>
                    <a:pt x="489" y="1219"/>
                  </a:lnTo>
                  <a:lnTo>
                    <a:pt x="482" y="1227"/>
                  </a:lnTo>
                  <a:lnTo>
                    <a:pt x="475" y="1236"/>
                  </a:lnTo>
                  <a:lnTo>
                    <a:pt x="472" y="1236"/>
                  </a:lnTo>
                  <a:lnTo>
                    <a:pt x="467" y="1241"/>
                  </a:lnTo>
                  <a:lnTo>
                    <a:pt x="463" y="1245"/>
                  </a:lnTo>
                  <a:lnTo>
                    <a:pt x="460" y="1248"/>
                  </a:lnTo>
                  <a:lnTo>
                    <a:pt x="453" y="1253"/>
                  </a:lnTo>
                  <a:lnTo>
                    <a:pt x="449" y="1260"/>
                  </a:lnTo>
                  <a:lnTo>
                    <a:pt x="439" y="1264"/>
                  </a:lnTo>
                  <a:lnTo>
                    <a:pt x="432" y="1271"/>
                  </a:lnTo>
                  <a:lnTo>
                    <a:pt x="423" y="1279"/>
                  </a:lnTo>
                  <a:lnTo>
                    <a:pt x="415" y="1288"/>
                  </a:lnTo>
                  <a:lnTo>
                    <a:pt x="404" y="1293"/>
                  </a:lnTo>
                  <a:lnTo>
                    <a:pt x="392" y="1302"/>
                  </a:lnTo>
                  <a:lnTo>
                    <a:pt x="380" y="1309"/>
                  </a:lnTo>
                  <a:lnTo>
                    <a:pt x="368" y="1319"/>
                  </a:lnTo>
                  <a:lnTo>
                    <a:pt x="361" y="1321"/>
                  </a:lnTo>
                  <a:lnTo>
                    <a:pt x="354" y="1326"/>
                  </a:lnTo>
                  <a:lnTo>
                    <a:pt x="347" y="1330"/>
                  </a:lnTo>
                  <a:lnTo>
                    <a:pt x="342" y="1335"/>
                  </a:lnTo>
                  <a:lnTo>
                    <a:pt x="333" y="1338"/>
                  </a:lnTo>
                  <a:lnTo>
                    <a:pt x="326" y="1340"/>
                  </a:lnTo>
                  <a:lnTo>
                    <a:pt x="319" y="1345"/>
                  </a:lnTo>
                  <a:lnTo>
                    <a:pt x="309" y="1349"/>
                  </a:lnTo>
                  <a:lnTo>
                    <a:pt x="300" y="1354"/>
                  </a:lnTo>
                  <a:lnTo>
                    <a:pt x="293" y="1356"/>
                  </a:lnTo>
                  <a:lnTo>
                    <a:pt x="283" y="1361"/>
                  </a:lnTo>
                  <a:lnTo>
                    <a:pt x="274" y="1364"/>
                  </a:lnTo>
                  <a:lnTo>
                    <a:pt x="264" y="1366"/>
                  </a:lnTo>
                  <a:lnTo>
                    <a:pt x="255" y="1371"/>
                  </a:lnTo>
                  <a:lnTo>
                    <a:pt x="248" y="1373"/>
                  </a:lnTo>
                  <a:lnTo>
                    <a:pt x="238" y="1378"/>
                  </a:lnTo>
                  <a:lnTo>
                    <a:pt x="226" y="1380"/>
                  </a:lnTo>
                  <a:lnTo>
                    <a:pt x="217" y="1385"/>
                  </a:lnTo>
                  <a:lnTo>
                    <a:pt x="205" y="1385"/>
                  </a:lnTo>
                  <a:lnTo>
                    <a:pt x="196" y="1390"/>
                  </a:lnTo>
                  <a:lnTo>
                    <a:pt x="184" y="1392"/>
                  </a:lnTo>
                  <a:lnTo>
                    <a:pt x="174" y="1394"/>
                  </a:lnTo>
                  <a:lnTo>
                    <a:pt x="163" y="1397"/>
                  </a:lnTo>
                  <a:lnTo>
                    <a:pt x="151" y="1399"/>
                  </a:lnTo>
                  <a:lnTo>
                    <a:pt x="139" y="1399"/>
                  </a:lnTo>
                  <a:lnTo>
                    <a:pt x="127" y="1401"/>
                  </a:lnTo>
                  <a:lnTo>
                    <a:pt x="113" y="1404"/>
                  </a:lnTo>
                  <a:lnTo>
                    <a:pt x="104" y="1406"/>
                  </a:lnTo>
                  <a:lnTo>
                    <a:pt x="89" y="1406"/>
                  </a:lnTo>
                  <a:lnTo>
                    <a:pt x="78" y="1408"/>
                  </a:lnTo>
                  <a:lnTo>
                    <a:pt x="63" y="1408"/>
                  </a:lnTo>
                  <a:lnTo>
                    <a:pt x="52" y="1411"/>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sp>
          <p:nvSpPr>
            <p:cNvPr id="43047" name="Freeform 115"/>
            <p:cNvSpPr>
              <a:spLocks/>
            </p:cNvSpPr>
            <p:nvPr/>
          </p:nvSpPr>
          <p:spPr bwMode="auto">
            <a:xfrm>
              <a:off x="3346" y="260"/>
              <a:ext cx="874" cy="1640"/>
            </a:xfrm>
            <a:custGeom>
              <a:avLst/>
              <a:gdLst>
                <a:gd name="T0" fmla="*/ 560 w 874"/>
                <a:gd name="T1" fmla="*/ 144 h 1640"/>
                <a:gd name="T2" fmla="*/ 154 w 874"/>
                <a:gd name="T3" fmla="*/ 329 h 1640"/>
                <a:gd name="T4" fmla="*/ 2 w 874"/>
                <a:gd name="T5" fmla="*/ 735 h 1640"/>
                <a:gd name="T6" fmla="*/ 0 w 874"/>
                <a:gd name="T7" fmla="*/ 787 h 1640"/>
                <a:gd name="T8" fmla="*/ 0 w 874"/>
                <a:gd name="T9" fmla="*/ 839 h 1640"/>
                <a:gd name="T10" fmla="*/ 0 w 874"/>
                <a:gd name="T11" fmla="*/ 891 h 1640"/>
                <a:gd name="T12" fmla="*/ 260 w 874"/>
                <a:gd name="T13" fmla="*/ 1281 h 1640"/>
                <a:gd name="T14" fmla="*/ 711 w 874"/>
                <a:gd name="T15" fmla="*/ 1534 h 1640"/>
                <a:gd name="T16" fmla="*/ 815 w 874"/>
                <a:gd name="T17" fmla="*/ 1411 h 1640"/>
                <a:gd name="T18" fmla="*/ 773 w 874"/>
                <a:gd name="T19" fmla="*/ 1408 h 1640"/>
                <a:gd name="T20" fmla="*/ 730 w 874"/>
                <a:gd name="T21" fmla="*/ 1401 h 1640"/>
                <a:gd name="T22" fmla="*/ 697 w 874"/>
                <a:gd name="T23" fmla="*/ 1394 h 1640"/>
                <a:gd name="T24" fmla="*/ 657 w 874"/>
                <a:gd name="T25" fmla="*/ 1385 h 1640"/>
                <a:gd name="T26" fmla="*/ 617 w 874"/>
                <a:gd name="T27" fmla="*/ 1373 h 1640"/>
                <a:gd name="T28" fmla="*/ 572 w 874"/>
                <a:gd name="T29" fmla="*/ 1356 h 1640"/>
                <a:gd name="T30" fmla="*/ 529 w 874"/>
                <a:gd name="T31" fmla="*/ 1335 h 1640"/>
                <a:gd name="T32" fmla="*/ 484 w 874"/>
                <a:gd name="T33" fmla="*/ 1309 h 1640"/>
                <a:gd name="T34" fmla="*/ 444 w 874"/>
                <a:gd name="T35" fmla="*/ 1279 h 1640"/>
                <a:gd name="T36" fmla="*/ 406 w 874"/>
                <a:gd name="T37" fmla="*/ 1241 h 1640"/>
                <a:gd name="T38" fmla="*/ 373 w 874"/>
                <a:gd name="T39" fmla="*/ 1210 h 1640"/>
                <a:gd name="T40" fmla="*/ 345 w 874"/>
                <a:gd name="T41" fmla="*/ 1177 h 1640"/>
                <a:gd name="T42" fmla="*/ 321 w 874"/>
                <a:gd name="T43" fmla="*/ 1144 h 1640"/>
                <a:gd name="T44" fmla="*/ 298 w 874"/>
                <a:gd name="T45" fmla="*/ 1108 h 1640"/>
                <a:gd name="T46" fmla="*/ 281 w 874"/>
                <a:gd name="T47" fmla="*/ 1073 h 1640"/>
                <a:gd name="T48" fmla="*/ 267 w 874"/>
                <a:gd name="T49" fmla="*/ 1037 h 1640"/>
                <a:gd name="T50" fmla="*/ 255 w 874"/>
                <a:gd name="T51" fmla="*/ 1002 h 1640"/>
                <a:gd name="T52" fmla="*/ 246 w 874"/>
                <a:gd name="T53" fmla="*/ 967 h 1640"/>
                <a:gd name="T54" fmla="*/ 236 w 874"/>
                <a:gd name="T55" fmla="*/ 934 h 1640"/>
                <a:gd name="T56" fmla="*/ 232 w 874"/>
                <a:gd name="T57" fmla="*/ 900 h 1640"/>
                <a:gd name="T58" fmla="*/ 227 w 874"/>
                <a:gd name="T59" fmla="*/ 856 h 1640"/>
                <a:gd name="T60" fmla="*/ 224 w 874"/>
                <a:gd name="T61" fmla="*/ 806 h 1640"/>
                <a:gd name="T62" fmla="*/ 224 w 874"/>
                <a:gd name="T63" fmla="*/ 770 h 1640"/>
                <a:gd name="T64" fmla="*/ 232 w 874"/>
                <a:gd name="T65" fmla="*/ 721 h 1640"/>
                <a:gd name="T66" fmla="*/ 239 w 874"/>
                <a:gd name="T67" fmla="*/ 685 h 1640"/>
                <a:gd name="T68" fmla="*/ 248 w 874"/>
                <a:gd name="T69" fmla="*/ 652 h 1640"/>
                <a:gd name="T70" fmla="*/ 260 w 874"/>
                <a:gd name="T71" fmla="*/ 615 h 1640"/>
                <a:gd name="T72" fmla="*/ 274 w 874"/>
                <a:gd name="T73" fmla="*/ 572 h 1640"/>
                <a:gd name="T74" fmla="*/ 293 w 874"/>
                <a:gd name="T75" fmla="*/ 534 h 1640"/>
                <a:gd name="T76" fmla="*/ 317 w 874"/>
                <a:gd name="T77" fmla="*/ 494 h 1640"/>
                <a:gd name="T78" fmla="*/ 343 w 874"/>
                <a:gd name="T79" fmla="*/ 459 h 1640"/>
                <a:gd name="T80" fmla="*/ 376 w 874"/>
                <a:gd name="T81" fmla="*/ 423 h 1640"/>
                <a:gd name="T82" fmla="*/ 404 w 874"/>
                <a:gd name="T83" fmla="*/ 397 h 1640"/>
                <a:gd name="T84" fmla="*/ 430 w 874"/>
                <a:gd name="T85" fmla="*/ 369 h 1640"/>
                <a:gd name="T86" fmla="*/ 477 w 874"/>
                <a:gd name="T87" fmla="*/ 333 h 1640"/>
                <a:gd name="T88" fmla="*/ 508 w 874"/>
                <a:gd name="T89" fmla="*/ 314 h 1640"/>
                <a:gd name="T90" fmla="*/ 543 w 874"/>
                <a:gd name="T91" fmla="*/ 293 h 1640"/>
                <a:gd name="T92" fmla="*/ 586 w 874"/>
                <a:gd name="T93" fmla="*/ 272 h 1640"/>
                <a:gd name="T94" fmla="*/ 633 w 874"/>
                <a:gd name="T95" fmla="*/ 258 h 1640"/>
                <a:gd name="T96" fmla="*/ 685 w 874"/>
                <a:gd name="T97" fmla="*/ 241 h 1640"/>
                <a:gd name="T98" fmla="*/ 744 w 874"/>
                <a:gd name="T99" fmla="*/ 232 h 1640"/>
                <a:gd name="T100" fmla="*/ 806 w 874"/>
                <a:gd name="T101" fmla="*/ 227 h 16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74"/>
                <a:gd name="T154" fmla="*/ 0 h 1640"/>
                <a:gd name="T155" fmla="*/ 874 w 874"/>
                <a:gd name="T156" fmla="*/ 1640 h 16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74" h="1640">
                  <a:moveTo>
                    <a:pt x="820" y="227"/>
                  </a:moveTo>
                  <a:lnTo>
                    <a:pt x="817" y="0"/>
                  </a:lnTo>
                  <a:lnTo>
                    <a:pt x="742" y="0"/>
                  </a:lnTo>
                  <a:lnTo>
                    <a:pt x="713" y="102"/>
                  </a:lnTo>
                  <a:lnTo>
                    <a:pt x="560" y="144"/>
                  </a:lnTo>
                  <a:lnTo>
                    <a:pt x="458" y="73"/>
                  </a:lnTo>
                  <a:lnTo>
                    <a:pt x="347" y="142"/>
                  </a:lnTo>
                  <a:lnTo>
                    <a:pt x="352" y="258"/>
                  </a:lnTo>
                  <a:lnTo>
                    <a:pt x="269" y="348"/>
                  </a:lnTo>
                  <a:lnTo>
                    <a:pt x="154" y="329"/>
                  </a:lnTo>
                  <a:lnTo>
                    <a:pt x="78" y="456"/>
                  </a:lnTo>
                  <a:lnTo>
                    <a:pt x="144" y="551"/>
                  </a:lnTo>
                  <a:lnTo>
                    <a:pt x="99" y="711"/>
                  </a:lnTo>
                  <a:lnTo>
                    <a:pt x="2" y="728"/>
                  </a:lnTo>
                  <a:lnTo>
                    <a:pt x="2" y="735"/>
                  </a:lnTo>
                  <a:lnTo>
                    <a:pt x="0" y="747"/>
                  </a:lnTo>
                  <a:lnTo>
                    <a:pt x="0" y="756"/>
                  </a:lnTo>
                  <a:lnTo>
                    <a:pt x="0" y="766"/>
                  </a:lnTo>
                  <a:lnTo>
                    <a:pt x="0" y="778"/>
                  </a:lnTo>
                  <a:lnTo>
                    <a:pt x="0" y="787"/>
                  </a:lnTo>
                  <a:lnTo>
                    <a:pt x="0" y="796"/>
                  </a:lnTo>
                  <a:lnTo>
                    <a:pt x="0" y="808"/>
                  </a:lnTo>
                  <a:lnTo>
                    <a:pt x="0" y="818"/>
                  </a:lnTo>
                  <a:lnTo>
                    <a:pt x="0" y="830"/>
                  </a:lnTo>
                  <a:lnTo>
                    <a:pt x="0" y="839"/>
                  </a:lnTo>
                  <a:lnTo>
                    <a:pt x="0" y="848"/>
                  </a:lnTo>
                  <a:lnTo>
                    <a:pt x="0" y="858"/>
                  </a:lnTo>
                  <a:lnTo>
                    <a:pt x="0" y="870"/>
                  </a:lnTo>
                  <a:lnTo>
                    <a:pt x="0" y="879"/>
                  </a:lnTo>
                  <a:lnTo>
                    <a:pt x="0" y="891"/>
                  </a:lnTo>
                  <a:lnTo>
                    <a:pt x="102" y="919"/>
                  </a:lnTo>
                  <a:lnTo>
                    <a:pt x="144" y="1073"/>
                  </a:lnTo>
                  <a:lnTo>
                    <a:pt x="85" y="1191"/>
                  </a:lnTo>
                  <a:lnTo>
                    <a:pt x="118" y="1255"/>
                  </a:lnTo>
                  <a:lnTo>
                    <a:pt x="260" y="1281"/>
                  </a:lnTo>
                  <a:lnTo>
                    <a:pt x="345" y="1364"/>
                  </a:lnTo>
                  <a:lnTo>
                    <a:pt x="357" y="1501"/>
                  </a:lnTo>
                  <a:lnTo>
                    <a:pt x="425" y="1543"/>
                  </a:lnTo>
                  <a:lnTo>
                    <a:pt x="550" y="1489"/>
                  </a:lnTo>
                  <a:lnTo>
                    <a:pt x="711" y="1534"/>
                  </a:lnTo>
                  <a:lnTo>
                    <a:pt x="775" y="1640"/>
                  </a:lnTo>
                  <a:lnTo>
                    <a:pt x="822" y="1635"/>
                  </a:lnTo>
                  <a:lnTo>
                    <a:pt x="874" y="1531"/>
                  </a:lnTo>
                  <a:lnTo>
                    <a:pt x="817" y="1411"/>
                  </a:lnTo>
                  <a:lnTo>
                    <a:pt x="815" y="1411"/>
                  </a:lnTo>
                  <a:lnTo>
                    <a:pt x="806" y="1411"/>
                  </a:lnTo>
                  <a:lnTo>
                    <a:pt x="796" y="1411"/>
                  </a:lnTo>
                  <a:lnTo>
                    <a:pt x="791" y="1411"/>
                  </a:lnTo>
                  <a:lnTo>
                    <a:pt x="782" y="1408"/>
                  </a:lnTo>
                  <a:lnTo>
                    <a:pt x="773" y="1408"/>
                  </a:lnTo>
                  <a:lnTo>
                    <a:pt x="763" y="1406"/>
                  </a:lnTo>
                  <a:lnTo>
                    <a:pt x="751" y="1404"/>
                  </a:lnTo>
                  <a:lnTo>
                    <a:pt x="744" y="1404"/>
                  </a:lnTo>
                  <a:lnTo>
                    <a:pt x="737" y="1401"/>
                  </a:lnTo>
                  <a:lnTo>
                    <a:pt x="730" y="1401"/>
                  </a:lnTo>
                  <a:lnTo>
                    <a:pt x="725" y="1401"/>
                  </a:lnTo>
                  <a:lnTo>
                    <a:pt x="718" y="1399"/>
                  </a:lnTo>
                  <a:lnTo>
                    <a:pt x="711" y="1397"/>
                  </a:lnTo>
                  <a:lnTo>
                    <a:pt x="702" y="1397"/>
                  </a:lnTo>
                  <a:lnTo>
                    <a:pt x="697" y="1394"/>
                  </a:lnTo>
                  <a:lnTo>
                    <a:pt x="688" y="1392"/>
                  </a:lnTo>
                  <a:lnTo>
                    <a:pt x="680" y="1392"/>
                  </a:lnTo>
                  <a:lnTo>
                    <a:pt x="673" y="1390"/>
                  </a:lnTo>
                  <a:lnTo>
                    <a:pt x="666" y="1387"/>
                  </a:lnTo>
                  <a:lnTo>
                    <a:pt x="657" y="1385"/>
                  </a:lnTo>
                  <a:lnTo>
                    <a:pt x="650" y="1382"/>
                  </a:lnTo>
                  <a:lnTo>
                    <a:pt x="640" y="1380"/>
                  </a:lnTo>
                  <a:lnTo>
                    <a:pt x="633" y="1378"/>
                  </a:lnTo>
                  <a:lnTo>
                    <a:pt x="624" y="1375"/>
                  </a:lnTo>
                  <a:lnTo>
                    <a:pt x="617" y="1373"/>
                  </a:lnTo>
                  <a:lnTo>
                    <a:pt x="607" y="1368"/>
                  </a:lnTo>
                  <a:lnTo>
                    <a:pt x="600" y="1366"/>
                  </a:lnTo>
                  <a:lnTo>
                    <a:pt x="591" y="1361"/>
                  </a:lnTo>
                  <a:lnTo>
                    <a:pt x="581" y="1359"/>
                  </a:lnTo>
                  <a:lnTo>
                    <a:pt x="572" y="1356"/>
                  </a:lnTo>
                  <a:lnTo>
                    <a:pt x="565" y="1352"/>
                  </a:lnTo>
                  <a:lnTo>
                    <a:pt x="555" y="1347"/>
                  </a:lnTo>
                  <a:lnTo>
                    <a:pt x="546" y="1342"/>
                  </a:lnTo>
                  <a:lnTo>
                    <a:pt x="536" y="1338"/>
                  </a:lnTo>
                  <a:lnTo>
                    <a:pt x="529" y="1335"/>
                  </a:lnTo>
                  <a:lnTo>
                    <a:pt x="520" y="1330"/>
                  </a:lnTo>
                  <a:lnTo>
                    <a:pt x="510" y="1326"/>
                  </a:lnTo>
                  <a:lnTo>
                    <a:pt x="503" y="1319"/>
                  </a:lnTo>
                  <a:lnTo>
                    <a:pt x="494" y="1314"/>
                  </a:lnTo>
                  <a:lnTo>
                    <a:pt x="484" y="1309"/>
                  </a:lnTo>
                  <a:lnTo>
                    <a:pt x="477" y="1302"/>
                  </a:lnTo>
                  <a:lnTo>
                    <a:pt x="468" y="1297"/>
                  </a:lnTo>
                  <a:lnTo>
                    <a:pt x="461" y="1290"/>
                  </a:lnTo>
                  <a:lnTo>
                    <a:pt x="451" y="1286"/>
                  </a:lnTo>
                  <a:lnTo>
                    <a:pt x="444" y="1279"/>
                  </a:lnTo>
                  <a:lnTo>
                    <a:pt x="435" y="1271"/>
                  </a:lnTo>
                  <a:lnTo>
                    <a:pt x="430" y="1264"/>
                  </a:lnTo>
                  <a:lnTo>
                    <a:pt x="421" y="1257"/>
                  </a:lnTo>
                  <a:lnTo>
                    <a:pt x="413" y="1250"/>
                  </a:lnTo>
                  <a:lnTo>
                    <a:pt x="406" y="1241"/>
                  </a:lnTo>
                  <a:lnTo>
                    <a:pt x="399" y="1236"/>
                  </a:lnTo>
                  <a:lnTo>
                    <a:pt x="392" y="1229"/>
                  </a:lnTo>
                  <a:lnTo>
                    <a:pt x="387" y="1222"/>
                  </a:lnTo>
                  <a:lnTo>
                    <a:pt x="380" y="1215"/>
                  </a:lnTo>
                  <a:lnTo>
                    <a:pt x="373" y="1210"/>
                  </a:lnTo>
                  <a:lnTo>
                    <a:pt x="366" y="1203"/>
                  </a:lnTo>
                  <a:lnTo>
                    <a:pt x="361" y="1196"/>
                  </a:lnTo>
                  <a:lnTo>
                    <a:pt x="357" y="1191"/>
                  </a:lnTo>
                  <a:lnTo>
                    <a:pt x="352" y="1184"/>
                  </a:lnTo>
                  <a:lnTo>
                    <a:pt x="345" y="1177"/>
                  </a:lnTo>
                  <a:lnTo>
                    <a:pt x="340" y="1170"/>
                  </a:lnTo>
                  <a:lnTo>
                    <a:pt x="336" y="1165"/>
                  </a:lnTo>
                  <a:lnTo>
                    <a:pt x="331" y="1158"/>
                  </a:lnTo>
                  <a:lnTo>
                    <a:pt x="326" y="1151"/>
                  </a:lnTo>
                  <a:lnTo>
                    <a:pt x="321" y="1144"/>
                  </a:lnTo>
                  <a:lnTo>
                    <a:pt x="317" y="1137"/>
                  </a:lnTo>
                  <a:lnTo>
                    <a:pt x="314" y="1130"/>
                  </a:lnTo>
                  <a:lnTo>
                    <a:pt x="307" y="1123"/>
                  </a:lnTo>
                  <a:lnTo>
                    <a:pt x="302" y="1115"/>
                  </a:lnTo>
                  <a:lnTo>
                    <a:pt x="298" y="1108"/>
                  </a:lnTo>
                  <a:lnTo>
                    <a:pt x="295" y="1101"/>
                  </a:lnTo>
                  <a:lnTo>
                    <a:pt x="293" y="1094"/>
                  </a:lnTo>
                  <a:lnTo>
                    <a:pt x="288" y="1087"/>
                  </a:lnTo>
                  <a:lnTo>
                    <a:pt x="286" y="1080"/>
                  </a:lnTo>
                  <a:lnTo>
                    <a:pt x="281" y="1073"/>
                  </a:lnTo>
                  <a:lnTo>
                    <a:pt x="279" y="1066"/>
                  </a:lnTo>
                  <a:lnTo>
                    <a:pt x="274" y="1059"/>
                  </a:lnTo>
                  <a:lnTo>
                    <a:pt x="272" y="1052"/>
                  </a:lnTo>
                  <a:lnTo>
                    <a:pt x="269" y="1045"/>
                  </a:lnTo>
                  <a:lnTo>
                    <a:pt x="267" y="1037"/>
                  </a:lnTo>
                  <a:lnTo>
                    <a:pt x="265" y="1030"/>
                  </a:lnTo>
                  <a:lnTo>
                    <a:pt x="262" y="1023"/>
                  </a:lnTo>
                  <a:lnTo>
                    <a:pt x="260" y="1019"/>
                  </a:lnTo>
                  <a:lnTo>
                    <a:pt x="258" y="1009"/>
                  </a:lnTo>
                  <a:lnTo>
                    <a:pt x="255" y="1002"/>
                  </a:lnTo>
                  <a:lnTo>
                    <a:pt x="253" y="995"/>
                  </a:lnTo>
                  <a:lnTo>
                    <a:pt x="250" y="988"/>
                  </a:lnTo>
                  <a:lnTo>
                    <a:pt x="248" y="981"/>
                  </a:lnTo>
                  <a:lnTo>
                    <a:pt x="248" y="974"/>
                  </a:lnTo>
                  <a:lnTo>
                    <a:pt x="246" y="967"/>
                  </a:lnTo>
                  <a:lnTo>
                    <a:pt x="243" y="960"/>
                  </a:lnTo>
                  <a:lnTo>
                    <a:pt x="241" y="952"/>
                  </a:lnTo>
                  <a:lnTo>
                    <a:pt x="241" y="948"/>
                  </a:lnTo>
                  <a:lnTo>
                    <a:pt x="239" y="941"/>
                  </a:lnTo>
                  <a:lnTo>
                    <a:pt x="236" y="934"/>
                  </a:lnTo>
                  <a:lnTo>
                    <a:pt x="236" y="926"/>
                  </a:lnTo>
                  <a:lnTo>
                    <a:pt x="234" y="919"/>
                  </a:lnTo>
                  <a:lnTo>
                    <a:pt x="234" y="912"/>
                  </a:lnTo>
                  <a:lnTo>
                    <a:pt x="234" y="908"/>
                  </a:lnTo>
                  <a:lnTo>
                    <a:pt x="232" y="900"/>
                  </a:lnTo>
                  <a:lnTo>
                    <a:pt x="229" y="893"/>
                  </a:lnTo>
                  <a:lnTo>
                    <a:pt x="229" y="886"/>
                  </a:lnTo>
                  <a:lnTo>
                    <a:pt x="229" y="879"/>
                  </a:lnTo>
                  <a:lnTo>
                    <a:pt x="227" y="867"/>
                  </a:lnTo>
                  <a:lnTo>
                    <a:pt x="227" y="856"/>
                  </a:lnTo>
                  <a:lnTo>
                    <a:pt x="224" y="844"/>
                  </a:lnTo>
                  <a:lnTo>
                    <a:pt x="224" y="832"/>
                  </a:lnTo>
                  <a:lnTo>
                    <a:pt x="224" y="822"/>
                  </a:lnTo>
                  <a:lnTo>
                    <a:pt x="224" y="813"/>
                  </a:lnTo>
                  <a:lnTo>
                    <a:pt x="224" y="806"/>
                  </a:lnTo>
                  <a:lnTo>
                    <a:pt x="224" y="801"/>
                  </a:lnTo>
                  <a:lnTo>
                    <a:pt x="224" y="794"/>
                  </a:lnTo>
                  <a:lnTo>
                    <a:pt x="224" y="787"/>
                  </a:lnTo>
                  <a:lnTo>
                    <a:pt x="224" y="780"/>
                  </a:lnTo>
                  <a:lnTo>
                    <a:pt x="224" y="770"/>
                  </a:lnTo>
                  <a:lnTo>
                    <a:pt x="227" y="761"/>
                  </a:lnTo>
                  <a:lnTo>
                    <a:pt x="229" y="752"/>
                  </a:lnTo>
                  <a:lnTo>
                    <a:pt x="229" y="737"/>
                  </a:lnTo>
                  <a:lnTo>
                    <a:pt x="232" y="728"/>
                  </a:lnTo>
                  <a:lnTo>
                    <a:pt x="232" y="721"/>
                  </a:lnTo>
                  <a:lnTo>
                    <a:pt x="234" y="714"/>
                  </a:lnTo>
                  <a:lnTo>
                    <a:pt x="234" y="707"/>
                  </a:lnTo>
                  <a:lnTo>
                    <a:pt x="236" y="702"/>
                  </a:lnTo>
                  <a:lnTo>
                    <a:pt x="236" y="693"/>
                  </a:lnTo>
                  <a:lnTo>
                    <a:pt x="239" y="685"/>
                  </a:lnTo>
                  <a:lnTo>
                    <a:pt x="241" y="681"/>
                  </a:lnTo>
                  <a:lnTo>
                    <a:pt x="243" y="674"/>
                  </a:lnTo>
                  <a:lnTo>
                    <a:pt x="243" y="664"/>
                  </a:lnTo>
                  <a:lnTo>
                    <a:pt x="246" y="659"/>
                  </a:lnTo>
                  <a:lnTo>
                    <a:pt x="248" y="652"/>
                  </a:lnTo>
                  <a:lnTo>
                    <a:pt x="250" y="645"/>
                  </a:lnTo>
                  <a:lnTo>
                    <a:pt x="253" y="636"/>
                  </a:lnTo>
                  <a:lnTo>
                    <a:pt x="255" y="629"/>
                  </a:lnTo>
                  <a:lnTo>
                    <a:pt x="258" y="619"/>
                  </a:lnTo>
                  <a:lnTo>
                    <a:pt x="260" y="615"/>
                  </a:lnTo>
                  <a:lnTo>
                    <a:pt x="262" y="605"/>
                  </a:lnTo>
                  <a:lnTo>
                    <a:pt x="265" y="598"/>
                  </a:lnTo>
                  <a:lnTo>
                    <a:pt x="269" y="589"/>
                  </a:lnTo>
                  <a:lnTo>
                    <a:pt x="272" y="581"/>
                  </a:lnTo>
                  <a:lnTo>
                    <a:pt x="274" y="572"/>
                  </a:lnTo>
                  <a:lnTo>
                    <a:pt x="279" y="565"/>
                  </a:lnTo>
                  <a:lnTo>
                    <a:pt x="281" y="558"/>
                  </a:lnTo>
                  <a:lnTo>
                    <a:pt x="286" y="551"/>
                  </a:lnTo>
                  <a:lnTo>
                    <a:pt x="288" y="541"/>
                  </a:lnTo>
                  <a:lnTo>
                    <a:pt x="293" y="534"/>
                  </a:lnTo>
                  <a:lnTo>
                    <a:pt x="298" y="527"/>
                  </a:lnTo>
                  <a:lnTo>
                    <a:pt x="302" y="520"/>
                  </a:lnTo>
                  <a:lnTo>
                    <a:pt x="307" y="511"/>
                  </a:lnTo>
                  <a:lnTo>
                    <a:pt x="312" y="503"/>
                  </a:lnTo>
                  <a:lnTo>
                    <a:pt x="317" y="494"/>
                  </a:lnTo>
                  <a:lnTo>
                    <a:pt x="321" y="489"/>
                  </a:lnTo>
                  <a:lnTo>
                    <a:pt x="326" y="480"/>
                  </a:lnTo>
                  <a:lnTo>
                    <a:pt x="331" y="473"/>
                  </a:lnTo>
                  <a:lnTo>
                    <a:pt x="338" y="466"/>
                  </a:lnTo>
                  <a:lnTo>
                    <a:pt x="343" y="459"/>
                  </a:lnTo>
                  <a:lnTo>
                    <a:pt x="350" y="449"/>
                  </a:lnTo>
                  <a:lnTo>
                    <a:pt x="354" y="444"/>
                  </a:lnTo>
                  <a:lnTo>
                    <a:pt x="361" y="437"/>
                  </a:lnTo>
                  <a:lnTo>
                    <a:pt x="369" y="430"/>
                  </a:lnTo>
                  <a:lnTo>
                    <a:pt x="376" y="423"/>
                  </a:lnTo>
                  <a:lnTo>
                    <a:pt x="383" y="416"/>
                  </a:lnTo>
                  <a:lnTo>
                    <a:pt x="390" y="409"/>
                  </a:lnTo>
                  <a:lnTo>
                    <a:pt x="397" y="404"/>
                  </a:lnTo>
                  <a:lnTo>
                    <a:pt x="399" y="402"/>
                  </a:lnTo>
                  <a:lnTo>
                    <a:pt x="404" y="397"/>
                  </a:lnTo>
                  <a:lnTo>
                    <a:pt x="406" y="392"/>
                  </a:lnTo>
                  <a:lnTo>
                    <a:pt x="411" y="388"/>
                  </a:lnTo>
                  <a:lnTo>
                    <a:pt x="416" y="381"/>
                  </a:lnTo>
                  <a:lnTo>
                    <a:pt x="423" y="376"/>
                  </a:lnTo>
                  <a:lnTo>
                    <a:pt x="430" y="369"/>
                  </a:lnTo>
                  <a:lnTo>
                    <a:pt x="437" y="364"/>
                  </a:lnTo>
                  <a:lnTo>
                    <a:pt x="447" y="355"/>
                  </a:lnTo>
                  <a:lnTo>
                    <a:pt x="456" y="348"/>
                  </a:lnTo>
                  <a:lnTo>
                    <a:pt x="465" y="340"/>
                  </a:lnTo>
                  <a:lnTo>
                    <a:pt x="477" y="333"/>
                  </a:lnTo>
                  <a:lnTo>
                    <a:pt x="482" y="329"/>
                  </a:lnTo>
                  <a:lnTo>
                    <a:pt x="489" y="324"/>
                  </a:lnTo>
                  <a:lnTo>
                    <a:pt x="496" y="322"/>
                  </a:lnTo>
                  <a:lnTo>
                    <a:pt x="503" y="319"/>
                  </a:lnTo>
                  <a:lnTo>
                    <a:pt x="508" y="314"/>
                  </a:lnTo>
                  <a:lnTo>
                    <a:pt x="515" y="310"/>
                  </a:lnTo>
                  <a:lnTo>
                    <a:pt x="522" y="305"/>
                  </a:lnTo>
                  <a:lnTo>
                    <a:pt x="529" y="300"/>
                  </a:lnTo>
                  <a:lnTo>
                    <a:pt x="536" y="298"/>
                  </a:lnTo>
                  <a:lnTo>
                    <a:pt x="543" y="293"/>
                  </a:lnTo>
                  <a:lnTo>
                    <a:pt x="553" y="288"/>
                  </a:lnTo>
                  <a:lnTo>
                    <a:pt x="560" y="286"/>
                  </a:lnTo>
                  <a:lnTo>
                    <a:pt x="569" y="281"/>
                  </a:lnTo>
                  <a:lnTo>
                    <a:pt x="576" y="277"/>
                  </a:lnTo>
                  <a:lnTo>
                    <a:pt x="586" y="272"/>
                  </a:lnTo>
                  <a:lnTo>
                    <a:pt x="595" y="270"/>
                  </a:lnTo>
                  <a:lnTo>
                    <a:pt x="602" y="267"/>
                  </a:lnTo>
                  <a:lnTo>
                    <a:pt x="614" y="262"/>
                  </a:lnTo>
                  <a:lnTo>
                    <a:pt x="624" y="260"/>
                  </a:lnTo>
                  <a:lnTo>
                    <a:pt x="633" y="258"/>
                  </a:lnTo>
                  <a:lnTo>
                    <a:pt x="643" y="253"/>
                  </a:lnTo>
                  <a:lnTo>
                    <a:pt x="652" y="251"/>
                  </a:lnTo>
                  <a:lnTo>
                    <a:pt x="664" y="248"/>
                  </a:lnTo>
                  <a:lnTo>
                    <a:pt x="673" y="246"/>
                  </a:lnTo>
                  <a:lnTo>
                    <a:pt x="685" y="241"/>
                  </a:lnTo>
                  <a:lnTo>
                    <a:pt x="697" y="239"/>
                  </a:lnTo>
                  <a:lnTo>
                    <a:pt x="706" y="236"/>
                  </a:lnTo>
                  <a:lnTo>
                    <a:pt x="721" y="236"/>
                  </a:lnTo>
                  <a:lnTo>
                    <a:pt x="730" y="232"/>
                  </a:lnTo>
                  <a:lnTo>
                    <a:pt x="744" y="232"/>
                  </a:lnTo>
                  <a:lnTo>
                    <a:pt x="754" y="229"/>
                  </a:lnTo>
                  <a:lnTo>
                    <a:pt x="768" y="229"/>
                  </a:lnTo>
                  <a:lnTo>
                    <a:pt x="780" y="227"/>
                  </a:lnTo>
                  <a:lnTo>
                    <a:pt x="791" y="227"/>
                  </a:lnTo>
                  <a:lnTo>
                    <a:pt x="806" y="227"/>
                  </a:lnTo>
                  <a:lnTo>
                    <a:pt x="820" y="227"/>
                  </a:lnTo>
                  <a:close/>
                </a:path>
              </a:pathLst>
            </a:custGeom>
            <a:gradFill rotWithShape="0">
              <a:gsLst>
                <a:gs pos="0">
                  <a:srgbClr val="B1D37F"/>
                </a:gs>
                <a:gs pos="100000">
                  <a:srgbClr val="88BB40"/>
                </a:gs>
              </a:gsLst>
              <a:lin ang="5400000"/>
            </a:gradFill>
            <a:ln w="19050" algn="ctr">
              <a:noFill/>
              <a:round/>
              <a:headEnd/>
              <a:tailEnd/>
            </a:ln>
          </p:spPr>
          <p:txBody>
            <a:bodyPr wrap="none"/>
            <a:lstStyle/>
            <a:p>
              <a:pPr>
                <a:lnSpc>
                  <a:spcPct val="90000"/>
                </a:lnSpc>
              </a:pPr>
              <a:endParaRPr lang="en-US"/>
            </a:p>
          </p:txBody>
        </p:sp>
      </p:grpSp>
      <p:grpSp>
        <p:nvGrpSpPr>
          <p:cNvPr id="6" name="Group 104"/>
          <p:cNvGrpSpPr>
            <a:grpSpLocks/>
          </p:cNvGrpSpPr>
          <p:nvPr/>
        </p:nvGrpSpPr>
        <p:grpSpPr bwMode="auto">
          <a:xfrm>
            <a:off x="708025" y="2624138"/>
            <a:ext cx="701675" cy="508000"/>
            <a:chOff x="2070100" y="1806575"/>
            <a:chExt cx="742950" cy="536575"/>
          </a:xfrm>
        </p:grpSpPr>
        <p:sp>
          <p:nvSpPr>
            <p:cNvPr id="43042"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2000"/>
            </a:p>
          </p:txBody>
        </p:sp>
        <p:grpSp>
          <p:nvGrpSpPr>
            <p:cNvPr id="7" name="Group 113"/>
            <p:cNvGrpSpPr>
              <a:grpSpLocks/>
            </p:cNvGrpSpPr>
            <p:nvPr/>
          </p:nvGrpSpPr>
          <p:grpSpPr bwMode="auto">
            <a:xfrm>
              <a:off x="2113846" y="1858835"/>
              <a:ext cx="655458" cy="432054"/>
              <a:chOff x="2105432" y="1843086"/>
              <a:chExt cx="655458" cy="432054"/>
            </a:xfrm>
          </p:grpSpPr>
          <p:sp>
            <p:nvSpPr>
              <p:cNvPr id="108" name="Rectangle 4"/>
              <p:cNvSpPr>
                <a:spLocks noChangeArrowheads="1"/>
              </p:cNvSpPr>
              <p:nvPr/>
            </p:nvSpPr>
            <p:spPr bwMode="auto">
              <a:xfrm>
                <a:off x="2105389" y="2075882"/>
                <a:ext cx="655544" cy="199538"/>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defRPr/>
                </a:pPr>
                <a:r>
                  <a:rPr lang="en-US" sz="1050" b="1" dirty="0">
                    <a:solidFill>
                      <a:schemeClr val="bg1"/>
                    </a:solidFill>
                  </a:rPr>
                  <a:t>OS</a:t>
                </a:r>
              </a:p>
            </p:txBody>
          </p:sp>
          <p:sp>
            <p:nvSpPr>
              <p:cNvPr id="43045" name="Rectangle 4"/>
              <p:cNvSpPr>
                <a:spLocks noChangeArrowheads="1"/>
              </p:cNvSpPr>
              <p:nvPr/>
            </p:nvSpPr>
            <p:spPr bwMode="auto">
              <a:xfrm>
                <a:off x="2105389" y="1842806"/>
                <a:ext cx="655544" cy="199539"/>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1000" b="1">
                    <a:solidFill>
                      <a:schemeClr val="bg1"/>
                    </a:solidFill>
                  </a:rPr>
                  <a:t>APP</a:t>
                </a:r>
                <a:endParaRPr lang="en-US" sz="1100" b="1">
                  <a:solidFill>
                    <a:schemeClr val="bg1"/>
                  </a:solidFill>
                </a:endParaRPr>
              </a:p>
            </p:txBody>
          </p:sp>
        </p:grpSp>
      </p:grpSp>
      <p:grpSp>
        <p:nvGrpSpPr>
          <p:cNvPr id="8" name="Group 109"/>
          <p:cNvGrpSpPr>
            <a:grpSpLocks/>
          </p:cNvGrpSpPr>
          <p:nvPr/>
        </p:nvGrpSpPr>
        <p:grpSpPr bwMode="auto">
          <a:xfrm>
            <a:off x="3689350" y="2624138"/>
            <a:ext cx="701675" cy="508000"/>
            <a:chOff x="2070100" y="1806575"/>
            <a:chExt cx="742950" cy="536575"/>
          </a:xfrm>
        </p:grpSpPr>
        <p:sp>
          <p:nvSpPr>
            <p:cNvPr id="43038"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2000"/>
            </a:p>
          </p:txBody>
        </p:sp>
        <p:grpSp>
          <p:nvGrpSpPr>
            <p:cNvPr id="9" name="Group 113"/>
            <p:cNvGrpSpPr>
              <a:grpSpLocks/>
            </p:cNvGrpSpPr>
            <p:nvPr/>
          </p:nvGrpSpPr>
          <p:grpSpPr bwMode="auto">
            <a:xfrm>
              <a:off x="2113846" y="1858835"/>
              <a:ext cx="655458" cy="432054"/>
              <a:chOff x="2105432" y="1843086"/>
              <a:chExt cx="655458" cy="432054"/>
            </a:xfrm>
          </p:grpSpPr>
          <p:sp>
            <p:nvSpPr>
              <p:cNvPr id="113" name="Rectangle 4"/>
              <p:cNvSpPr>
                <a:spLocks noChangeArrowheads="1"/>
              </p:cNvSpPr>
              <p:nvPr/>
            </p:nvSpPr>
            <p:spPr bwMode="auto">
              <a:xfrm>
                <a:off x="2105389" y="2075882"/>
                <a:ext cx="655544" cy="199538"/>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defRPr/>
                </a:pPr>
                <a:r>
                  <a:rPr lang="en-US" sz="1050" b="1" dirty="0">
                    <a:solidFill>
                      <a:schemeClr val="bg1"/>
                    </a:solidFill>
                  </a:rPr>
                  <a:t>OS</a:t>
                </a:r>
              </a:p>
            </p:txBody>
          </p:sp>
          <p:sp>
            <p:nvSpPr>
              <p:cNvPr id="43041" name="Rectangle 4"/>
              <p:cNvSpPr>
                <a:spLocks noChangeArrowheads="1"/>
              </p:cNvSpPr>
              <p:nvPr/>
            </p:nvSpPr>
            <p:spPr bwMode="auto">
              <a:xfrm>
                <a:off x="2105389" y="1842806"/>
                <a:ext cx="655544" cy="199539"/>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1000" b="1">
                    <a:solidFill>
                      <a:schemeClr val="bg1"/>
                    </a:solidFill>
                  </a:rPr>
                  <a:t>APP</a:t>
                </a:r>
                <a:endParaRPr lang="en-US" sz="1100" b="1">
                  <a:solidFill>
                    <a:schemeClr val="bg1"/>
                  </a:solidFill>
                </a:endParaRPr>
              </a:p>
            </p:txBody>
          </p:sp>
        </p:grpSp>
      </p:grpSp>
      <p:sp>
        <p:nvSpPr>
          <p:cNvPr id="117" name="Rectangle 116"/>
          <p:cNvSpPr/>
          <p:nvPr/>
        </p:nvSpPr>
        <p:spPr bwMode="auto">
          <a:xfrm>
            <a:off x="3683000" y="2617788"/>
            <a:ext cx="712788" cy="517525"/>
          </a:xfrm>
          <a:prstGeom prst="rect">
            <a:avLst/>
          </a:prstGeom>
          <a:solidFill>
            <a:schemeClr val="lt1">
              <a:alpha val="49000"/>
            </a:scheme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endParaRPr lang="en-US">
              <a:solidFill>
                <a:schemeClr val="tx1"/>
              </a:solidFill>
            </a:endParaRPr>
          </a:p>
        </p:txBody>
      </p:sp>
      <p:grpSp>
        <p:nvGrpSpPr>
          <p:cNvPr id="10" name="Group 49"/>
          <p:cNvGrpSpPr>
            <a:grpSpLocks/>
          </p:cNvGrpSpPr>
          <p:nvPr/>
        </p:nvGrpSpPr>
        <p:grpSpPr bwMode="auto">
          <a:xfrm>
            <a:off x="2200275" y="2614613"/>
            <a:ext cx="711200" cy="517525"/>
            <a:chOff x="2200274" y="2619375"/>
            <a:chExt cx="711201" cy="516731"/>
          </a:xfrm>
        </p:grpSpPr>
        <p:grpSp>
          <p:nvGrpSpPr>
            <p:cNvPr id="11" name="Group 104"/>
            <p:cNvGrpSpPr>
              <a:grpSpLocks/>
            </p:cNvGrpSpPr>
            <p:nvPr/>
          </p:nvGrpSpPr>
          <p:grpSpPr bwMode="auto">
            <a:xfrm>
              <a:off x="2204316" y="2624138"/>
              <a:ext cx="701675" cy="508000"/>
              <a:chOff x="2070100" y="1806575"/>
              <a:chExt cx="742950" cy="536575"/>
            </a:xfrm>
          </p:grpSpPr>
          <p:sp>
            <p:nvSpPr>
              <p:cNvPr id="43034"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2000"/>
              </a:p>
            </p:txBody>
          </p:sp>
          <p:grpSp>
            <p:nvGrpSpPr>
              <p:cNvPr id="12" name="Group 113"/>
              <p:cNvGrpSpPr>
                <a:grpSpLocks/>
              </p:cNvGrpSpPr>
              <p:nvPr/>
            </p:nvGrpSpPr>
            <p:grpSpPr bwMode="auto">
              <a:xfrm>
                <a:off x="2113803" y="1858555"/>
                <a:ext cx="655544" cy="432614"/>
                <a:chOff x="2105389" y="1842806"/>
                <a:chExt cx="655544" cy="432614"/>
              </a:xfrm>
            </p:grpSpPr>
            <p:sp>
              <p:nvSpPr>
                <p:cNvPr id="48" name="Rectangle 4"/>
                <p:cNvSpPr>
                  <a:spLocks noChangeArrowheads="1"/>
                </p:cNvSpPr>
                <p:nvPr/>
              </p:nvSpPr>
              <p:spPr bwMode="auto">
                <a:xfrm>
                  <a:off x="2106152" y="2075436"/>
                  <a:ext cx="655545" cy="199233"/>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defRPr/>
                  </a:pPr>
                  <a:r>
                    <a:rPr lang="en-US" sz="1050" b="1" dirty="0">
                      <a:solidFill>
                        <a:schemeClr val="bg1"/>
                      </a:solidFill>
                    </a:rPr>
                    <a:t>OS</a:t>
                  </a:r>
                </a:p>
              </p:txBody>
            </p:sp>
            <p:sp>
              <p:nvSpPr>
                <p:cNvPr id="43037" name="Rectangle 4"/>
                <p:cNvSpPr>
                  <a:spLocks noChangeArrowheads="1"/>
                </p:cNvSpPr>
                <p:nvPr/>
              </p:nvSpPr>
              <p:spPr bwMode="auto">
                <a:xfrm>
                  <a:off x="2105389" y="1842806"/>
                  <a:ext cx="655544" cy="199539"/>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1000" b="1">
                      <a:solidFill>
                        <a:schemeClr val="bg1"/>
                      </a:solidFill>
                    </a:rPr>
                    <a:t>APP</a:t>
                  </a:r>
                  <a:endParaRPr lang="en-US" sz="1100" b="1">
                    <a:solidFill>
                      <a:schemeClr val="bg1"/>
                    </a:solidFill>
                  </a:endParaRPr>
                </a:p>
              </p:txBody>
            </p:sp>
          </p:grpSp>
        </p:grpSp>
        <p:sp>
          <p:nvSpPr>
            <p:cNvPr id="44" name="Rectangle 43"/>
            <p:cNvSpPr/>
            <p:nvPr/>
          </p:nvSpPr>
          <p:spPr bwMode="auto">
            <a:xfrm>
              <a:off x="2200274" y="2619375"/>
              <a:ext cx="711201" cy="516731"/>
            </a:xfrm>
            <a:prstGeom prst="rect">
              <a:avLst/>
            </a:prstGeom>
            <a:solidFill>
              <a:schemeClr val="lt1">
                <a:alpha val="49000"/>
              </a:scheme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endParaRPr lang="en-US">
                <a:solidFill>
                  <a:schemeClr val="tx1"/>
                </a:solidFill>
              </a:endParaRPr>
            </a:p>
          </p:txBody>
        </p:sp>
      </p:grpSp>
      <p:sp>
        <p:nvSpPr>
          <p:cNvPr id="52" name="TextBox 51"/>
          <p:cNvSpPr txBox="1"/>
          <p:nvPr/>
        </p:nvSpPr>
        <p:spPr>
          <a:xfrm>
            <a:off x="171450" y="3390900"/>
            <a:ext cx="1790700" cy="757130"/>
          </a:xfrm>
          <a:prstGeom prst="rect">
            <a:avLst/>
          </a:prstGeom>
          <a:noFill/>
        </p:spPr>
        <p:txBody>
          <a:bodyPr>
            <a:spAutoFit/>
          </a:bodyPr>
          <a:lstStyle/>
          <a:p>
            <a:pPr algn="ctr">
              <a:lnSpc>
                <a:spcPct val="90000"/>
              </a:lnSpc>
              <a:spcBef>
                <a:spcPct val="50000"/>
              </a:spcBef>
              <a:defRPr/>
            </a:pPr>
            <a:r>
              <a:rPr lang="en-US" sz="4800" b="1" dirty="0">
                <a:ln>
                  <a:solidFill>
                    <a:srgbClr val="C00000"/>
                  </a:solidFill>
                </a:ln>
                <a:gradFill>
                  <a:gsLst>
                    <a:gs pos="0">
                      <a:srgbClr val="C00000"/>
                    </a:gs>
                    <a:gs pos="100000">
                      <a:srgbClr val="FF0000"/>
                    </a:gs>
                  </a:gsLst>
                  <a:lin ang="16200000" scaled="1"/>
                </a:gradFill>
                <a:latin typeface="Arial Black" pitchFamily="34" charset="0"/>
                <a:ea typeface="Arial Unicode MS" pitchFamily="34" charset="-128"/>
                <a:cs typeface="Arial Unicode MS" pitchFamily="34" charset="-128"/>
              </a:rPr>
              <a:t>X</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 fill="hold"/>
                                        <p:tgtEl>
                                          <p:spTgt spid="3"/>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5000" fill="hold"/>
                                        <p:tgtEl>
                                          <p:spTgt spid="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0" fill="hold"/>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childTnLst>
                                </p:cTn>
                              </p:par>
                            </p:childTnLst>
                          </p:cTn>
                        </p:par>
                        <p:par>
                          <p:cTn id="16" fill="hold">
                            <p:stCondLst>
                              <p:cond delay="1000"/>
                            </p:stCondLst>
                            <p:childTnLst>
                              <p:par>
                                <p:cTn id="17" presetID="10" presetClass="exit" presetSubtype="0" fill="hold" nodeType="afterEffect">
                                  <p:stCondLst>
                                    <p:cond delay="0"/>
                                  </p:stCondLst>
                                  <p:childTnLst>
                                    <p:animEffect transition="out" filter="fade">
                                      <p:cBhvr>
                                        <p:cTn id="18" dur="1000"/>
                                        <p:tgtEl>
                                          <p:spTgt spid="6"/>
                                        </p:tgtEl>
                                      </p:cBhvr>
                                    </p:animEffect>
                                    <p:set>
                                      <p:cBhvr>
                                        <p:cTn id="19" dur="1" fill="hold">
                                          <p:stCondLst>
                                            <p:cond delay="999"/>
                                          </p:stCondLst>
                                        </p:cTn>
                                        <p:tgtEl>
                                          <p:spTgt spid="6"/>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41"/>
                                        </p:tgtEl>
                                      </p:cBhvr>
                                    </p:animEffect>
                                    <p:set>
                                      <p:cBhvr>
                                        <p:cTn id="22" dur="1" fill="hold">
                                          <p:stCondLst>
                                            <p:cond delay="999"/>
                                          </p:stCondLst>
                                        </p:cTn>
                                        <p:tgtEl>
                                          <p:spTgt spid="41"/>
                                        </p:tgtEl>
                                        <p:attrNameLst>
                                          <p:attrName>style.visibility</p:attrName>
                                        </p:attrNameLst>
                                      </p:cBhvr>
                                      <p:to>
                                        <p:strVal val="hidden"/>
                                      </p:to>
                                    </p:set>
                                  </p:childTnLst>
                                </p:cTn>
                              </p:par>
                            </p:childTnLst>
                          </p:cTn>
                        </p:par>
                        <p:par>
                          <p:cTn id="23" fill="hold">
                            <p:stCondLst>
                              <p:cond delay="2000"/>
                            </p:stCondLst>
                            <p:childTnLst>
                              <p:par>
                                <p:cTn id="24" presetID="10" presetClass="exit" presetSubtype="0" fill="hold" grpId="0" nodeType="afterEffect">
                                  <p:stCondLst>
                                    <p:cond delay="0"/>
                                  </p:stCondLst>
                                  <p:childTnLst>
                                    <p:animEffect transition="out" filter="fade">
                                      <p:cBhvr>
                                        <p:cTn id="25" dur="1000"/>
                                        <p:tgtEl>
                                          <p:spTgt spid="117"/>
                                        </p:tgtEl>
                                      </p:cBhvr>
                                    </p:animEffect>
                                    <p:set>
                                      <p:cBhvr>
                                        <p:cTn id="26" dur="1" fill="hold">
                                          <p:stCondLst>
                                            <p:cond delay="999"/>
                                          </p:stCondLst>
                                        </p:cTn>
                                        <p:tgtEl>
                                          <p:spTgt spid="117"/>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childTnLst>
                                </p:cTn>
                              </p:par>
                            </p:childTnLst>
                          </p:cTn>
                        </p:par>
                        <p:par>
                          <p:cTn id="35" fill="hold">
                            <p:stCondLst>
                              <p:cond delay="1000"/>
                            </p:stCondLst>
                            <p:childTnLst>
                              <p:par>
                                <p:cTn id="36" presetID="10" presetClass="exit" presetSubtype="0" fill="hold" grpId="1" nodeType="afterEffect">
                                  <p:stCondLst>
                                    <p:cond delay="0"/>
                                  </p:stCondLst>
                                  <p:childTnLst>
                                    <p:animEffect transition="out" filter="fade">
                                      <p:cBhvr>
                                        <p:cTn id="37" dur="1000"/>
                                        <p:tgtEl>
                                          <p:spTgt spid="51"/>
                                        </p:tgtEl>
                                      </p:cBhvr>
                                    </p:animEffect>
                                    <p:set>
                                      <p:cBhvr>
                                        <p:cTn id="38" dur="1" fill="hold">
                                          <p:stCondLst>
                                            <p:cond delay="999"/>
                                          </p:stCondLst>
                                        </p:cTn>
                                        <p:tgtEl>
                                          <p:spTgt spid="51"/>
                                        </p:tgtEl>
                                        <p:attrNameLst>
                                          <p:attrName>style.visibility</p:attrName>
                                        </p:attrNameLst>
                                      </p:cBhvr>
                                      <p:to>
                                        <p:strVal val="hidden"/>
                                      </p:to>
                                    </p:se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1" grpId="0" animBg="1"/>
      <p:bldP spid="51" grpId="1" animBg="1"/>
      <p:bldP spid="41" grpId="0" animBg="1"/>
      <p:bldP spid="1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4289" name="Title 1"/>
          <p:cNvSpPr>
            <a:spLocks noGrp="1"/>
          </p:cNvSpPr>
          <p:nvPr>
            <p:ph type="title"/>
          </p:nvPr>
        </p:nvSpPr>
        <p:spPr>
          <a:xfrm>
            <a:off x="977900" y="612775"/>
            <a:ext cx="5394325" cy="368300"/>
          </a:xfrm>
        </p:spPr>
        <p:txBody>
          <a:bodyPr lIns="53986" tIns="26993" rIns="53986" bIns="26993"/>
          <a:lstStyle/>
          <a:p>
            <a:pPr eaLnBrk="1" hangingPunct="1"/>
            <a:r>
              <a:rPr lang="en-US" smtClean="0"/>
              <a:t>Security: VMsafe APIs and Partners </a:t>
            </a:r>
          </a:p>
        </p:txBody>
      </p:sp>
      <p:sp>
        <p:nvSpPr>
          <p:cNvPr id="6" name="Rectangle 54"/>
          <p:cNvSpPr txBox="1">
            <a:spLocks noChangeArrowheads="1"/>
          </p:cNvSpPr>
          <p:nvPr/>
        </p:nvSpPr>
        <p:spPr>
          <a:xfrm>
            <a:off x="182563" y="442913"/>
            <a:ext cx="6499225" cy="506412"/>
          </a:xfrm>
          <a:prstGeom prst="rect">
            <a:avLst/>
          </a:prstGeom>
        </p:spPr>
        <p:txBody>
          <a:bodyPr lIns="76807" tIns="38403" rIns="76807" bIns="38403" anchor="ctr"/>
          <a:lstStyle/>
          <a:p>
            <a:pPr algn="ctr">
              <a:lnSpc>
                <a:spcPct val="85000"/>
              </a:lnSpc>
              <a:defRPr/>
            </a:pPr>
            <a:endParaRPr lang="en-US" sz="3400" b="1" dirty="0">
              <a:solidFill>
                <a:srgbClr val="0095B8"/>
              </a:solidFill>
              <a:latin typeface="+mj-lt"/>
              <a:ea typeface="+mj-ea"/>
              <a:cs typeface="+mj-cs"/>
            </a:endParaRPr>
          </a:p>
        </p:txBody>
      </p:sp>
      <p:sp>
        <p:nvSpPr>
          <p:cNvPr id="1804291" name="Rectangle 346"/>
          <p:cNvSpPr>
            <a:spLocks noChangeArrowheads="1"/>
          </p:cNvSpPr>
          <p:nvPr/>
        </p:nvSpPr>
        <p:spPr bwMode="auto">
          <a:xfrm>
            <a:off x="1468438" y="4803775"/>
            <a:ext cx="6072187" cy="1101725"/>
          </a:xfrm>
          <a:prstGeom prst="rect">
            <a:avLst/>
          </a:prstGeom>
          <a:solidFill>
            <a:srgbClr val="D4D7DC"/>
          </a:solidFill>
          <a:ln w="9525">
            <a:noFill/>
            <a:miter lim="800000"/>
            <a:headEnd/>
            <a:tailEnd/>
          </a:ln>
        </p:spPr>
        <p:txBody>
          <a:bodyPr wrap="none" lIns="76807" tIns="38403" rIns="76807" bIns="38403" anchor="ctr"/>
          <a:lstStyle/>
          <a:p>
            <a:endParaRPr lang="en-US" sz="1400" b="1"/>
          </a:p>
        </p:txBody>
      </p:sp>
      <p:sp>
        <p:nvSpPr>
          <p:cNvPr id="8" name="Rectangle 347"/>
          <p:cNvSpPr>
            <a:spLocks noChangeArrowheads="1"/>
          </p:cNvSpPr>
          <p:nvPr/>
        </p:nvSpPr>
        <p:spPr bwMode="auto">
          <a:xfrm>
            <a:off x="1541463" y="4894263"/>
            <a:ext cx="5926137" cy="920750"/>
          </a:xfrm>
          <a:prstGeom prst="rect">
            <a:avLst/>
          </a:prstGeom>
          <a:solidFill>
            <a:schemeClr val="tx2">
              <a:lumMod val="50000"/>
            </a:schemeClr>
          </a:solidFill>
          <a:ln w="9525">
            <a:noFill/>
            <a:miter lim="800000"/>
            <a:headEnd/>
            <a:tailEnd/>
          </a:ln>
        </p:spPr>
        <p:txBody>
          <a:bodyPr wrap="none" lIns="76807" tIns="38403" rIns="76807" bIns="38403" anchor="ctr"/>
          <a:lstStyle/>
          <a:p>
            <a:pPr algn="ctr">
              <a:defRPr/>
            </a:pPr>
            <a:r>
              <a:rPr lang="en-US" sz="1600" b="1" dirty="0">
                <a:solidFill>
                  <a:schemeClr val="bg1"/>
                </a:solidFill>
                <a:cs typeface="+mn-cs"/>
              </a:rPr>
              <a:t>VMware ESX with </a:t>
            </a:r>
            <a:r>
              <a:rPr lang="en-US" sz="1600" b="1" dirty="0" err="1">
                <a:solidFill>
                  <a:schemeClr val="bg1"/>
                </a:solidFill>
                <a:cs typeface="+mn-cs"/>
              </a:rPr>
              <a:t>VMsafe</a:t>
            </a:r>
            <a:r>
              <a:rPr lang="en-US" sz="1600" b="1" dirty="0">
                <a:solidFill>
                  <a:schemeClr val="bg1"/>
                </a:solidFill>
                <a:cs typeface="+mn-cs"/>
              </a:rPr>
              <a:t>™</a:t>
            </a:r>
          </a:p>
        </p:txBody>
      </p:sp>
      <p:sp>
        <p:nvSpPr>
          <p:cNvPr id="1804293" name="Rectangle 348"/>
          <p:cNvSpPr>
            <a:spLocks noChangeArrowheads="1"/>
          </p:cNvSpPr>
          <p:nvPr/>
        </p:nvSpPr>
        <p:spPr bwMode="auto">
          <a:xfrm>
            <a:off x="1468438" y="1454150"/>
            <a:ext cx="4144962" cy="2795588"/>
          </a:xfrm>
          <a:prstGeom prst="rect">
            <a:avLst/>
          </a:prstGeom>
          <a:solidFill>
            <a:srgbClr val="D4D7DC"/>
          </a:solidFill>
          <a:ln w="9525">
            <a:noFill/>
            <a:miter lim="800000"/>
            <a:headEnd/>
            <a:tailEnd/>
          </a:ln>
        </p:spPr>
        <p:txBody>
          <a:bodyPr wrap="none" lIns="76807" tIns="38403" rIns="76807" bIns="38403" anchor="ctr"/>
          <a:lstStyle/>
          <a:p>
            <a:endParaRPr lang="en-US" sz="1400" b="1"/>
          </a:p>
        </p:txBody>
      </p:sp>
      <p:sp>
        <p:nvSpPr>
          <p:cNvPr id="1804294" name="Rectangle 349"/>
          <p:cNvSpPr>
            <a:spLocks noChangeArrowheads="1"/>
          </p:cNvSpPr>
          <p:nvPr/>
        </p:nvSpPr>
        <p:spPr bwMode="auto">
          <a:xfrm>
            <a:off x="2052638" y="4148138"/>
            <a:ext cx="552450" cy="696912"/>
          </a:xfrm>
          <a:prstGeom prst="rect">
            <a:avLst/>
          </a:prstGeom>
          <a:solidFill>
            <a:srgbClr val="D4D7DC"/>
          </a:solidFill>
          <a:ln w="9525">
            <a:noFill/>
            <a:miter lim="800000"/>
            <a:headEnd/>
            <a:tailEnd/>
          </a:ln>
        </p:spPr>
        <p:txBody>
          <a:bodyPr wrap="none" lIns="76807" tIns="38403" rIns="76807" bIns="38403" anchor="ctr"/>
          <a:lstStyle/>
          <a:p>
            <a:endParaRPr lang="en-US" sz="1400" b="1"/>
          </a:p>
        </p:txBody>
      </p:sp>
      <p:sp>
        <p:nvSpPr>
          <p:cNvPr id="1804295" name="Rectangle 350"/>
          <p:cNvSpPr>
            <a:spLocks noChangeArrowheads="1"/>
          </p:cNvSpPr>
          <p:nvPr/>
        </p:nvSpPr>
        <p:spPr bwMode="auto">
          <a:xfrm>
            <a:off x="3265488" y="4148138"/>
            <a:ext cx="552450" cy="696912"/>
          </a:xfrm>
          <a:prstGeom prst="rect">
            <a:avLst/>
          </a:prstGeom>
          <a:solidFill>
            <a:srgbClr val="D4D7DC"/>
          </a:solidFill>
          <a:ln w="9525">
            <a:noFill/>
            <a:miter lim="800000"/>
            <a:headEnd/>
            <a:tailEnd/>
          </a:ln>
        </p:spPr>
        <p:txBody>
          <a:bodyPr wrap="none" lIns="76807" tIns="38403" rIns="76807" bIns="38403" anchor="ctr"/>
          <a:lstStyle/>
          <a:p>
            <a:endParaRPr lang="en-US" sz="1400" b="1"/>
          </a:p>
        </p:txBody>
      </p:sp>
      <p:sp>
        <p:nvSpPr>
          <p:cNvPr id="1804296" name="Rectangle 351"/>
          <p:cNvSpPr>
            <a:spLocks noChangeArrowheads="1"/>
          </p:cNvSpPr>
          <p:nvPr/>
        </p:nvSpPr>
        <p:spPr bwMode="auto">
          <a:xfrm>
            <a:off x="4478338" y="4148138"/>
            <a:ext cx="554037" cy="696912"/>
          </a:xfrm>
          <a:prstGeom prst="rect">
            <a:avLst/>
          </a:prstGeom>
          <a:solidFill>
            <a:srgbClr val="D4D7DC"/>
          </a:solidFill>
          <a:ln w="9525">
            <a:noFill/>
            <a:miter lim="800000"/>
            <a:headEnd/>
            <a:tailEnd/>
          </a:ln>
        </p:spPr>
        <p:txBody>
          <a:bodyPr wrap="none" lIns="76807" tIns="38403" rIns="76807" bIns="38403" anchor="ctr"/>
          <a:lstStyle/>
          <a:p>
            <a:endParaRPr lang="en-US" sz="1400" b="1"/>
          </a:p>
        </p:txBody>
      </p:sp>
      <p:grpSp>
        <p:nvGrpSpPr>
          <p:cNvPr id="2" name="Group 352"/>
          <p:cNvGrpSpPr>
            <a:grpSpLocks/>
          </p:cNvGrpSpPr>
          <p:nvPr/>
        </p:nvGrpSpPr>
        <p:grpSpPr bwMode="auto">
          <a:xfrm>
            <a:off x="5959475" y="1454150"/>
            <a:ext cx="1581150" cy="3390900"/>
            <a:chOff x="4101" y="1168"/>
            <a:chExt cx="1328" cy="2136"/>
          </a:xfrm>
        </p:grpSpPr>
        <p:sp>
          <p:nvSpPr>
            <p:cNvPr id="1804344" name="Rectangle 353"/>
            <p:cNvSpPr>
              <a:spLocks noChangeArrowheads="1"/>
            </p:cNvSpPr>
            <p:nvPr/>
          </p:nvSpPr>
          <p:spPr bwMode="auto">
            <a:xfrm>
              <a:off x="4101" y="1168"/>
              <a:ext cx="1328" cy="1760"/>
            </a:xfrm>
            <a:prstGeom prst="rect">
              <a:avLst/>
            </a:prstGeom>
            <a:solidFill>
              <a:srgbClr val="D4D7DC"/>
            </a:solidFill>
            <a:ln w="9525">
              <a:noFill/>
              <a:miter lim="800000"/>
              <a:headEnd/>
              <a:tailEnd/>
            </a:ln>
          </p:spPr>
          <p:txBody>
            <a:bodyPr wrap="none" anchor="ctr"/>
            <a:lstStyle/>
            <a:p>
              <a:endParaRPr lang="en-US" sz="1400" b="1"/>
            </a:p>
          </p:txBody>
        </p:sp>
        <p:sp>
          <p:nvSpPr>
            <p:cNvPr id="1804345" name="Rectangle 354"/>
            <p:cNvSpPr>
              <a:spLocks noChangeArrowheads="1"/>
            </p:cNvSpPr>
            <p:nvPr/>
          </p:nvSpPr>
          <p:spPr bwMode="auto">
            <a:xfrm>
              <a:off x="4533" y="2864"/>
              <a:ext cx="464" cy="440"/>
            </a:xfrm>
            <a:prstGeom prst="rect">
              <a:avLst/>
            </a:prstGeom>
            <a:solidFill>
              <a:srgbClr val="D4D7DC"/>
            </a:solidFill>
            <a:ln w="9525">
              <a:noFill/>
              <a:miter lim="800000"/>
              <a:headEnd/>
              <a:tailEnd/>
            </a:ln>
          </p:spPr>
          <p:txBody>
            <a:bodyPr wrap="none" anchor="ctr"/>
            <a:lstStyle/>
            <a:p>
              <a:endParaRPr lang="en-US" sz="1400" b="1"/>
            </a:p>
          </p:txBody>
        </p:sp>
      </p:grpSp>
      <p:sp>
        <p:nvSpPr>
          <p:cNvPr id="1804298" name="Rectangle 355"/>
          <p:cNvSpPr>
            <a:spLocks noChangeArrowheads="1"/>
          </p:cNvSpPr>
          <p:nvPr/>
        </p:nvSpPr>
        <p:spPr bwMode="auto">
          <a:xfrm>
            <a:off x="1536700" y="1543050"/>
            <a:ext cx="4010025" cy="2616200"/>
          </a:xfrm>
          <a:prstGeom prst="rect">
            <a:avLst/>
          </a:prstGeom>
          <a:solidFill>
            <a:srgbClr val="00596E"/>
          </a:solidFill>
          <a:ln w="9525">
            <a:noFill/>
            <a:miter lim="800000"/>
            <a:headEnd/>
            <a:tailEnd/>
          </a:ln>
        </p:spPr>
        <p:txBody>
          <a:bodyPr wrap="none" lIns="76807" tIns="38403" rIns="76807" bIns="38403" anchor="ctr"/>
          <a:lstStyle/>
          <a:p>
            <a:endParaRPr lang="en-US" sz="1400" b="1"/>
          </a:p>
        </p:txBody>
      </p:sp>
      <p:sp>
        <p:nvSpPr>
          <p:cNvPr id="1804299" name="Rectangle 357"/>
          <p:cNvSpPr>
            <a:spLocks noChangeArrowheads="1"/>
          </p:cNvSpPr>
          <p:nvPr/>
        </p:nvSpPr>
        <p:spPr bwMode="auto">
          <a:xfrm>
            <a:off x="6035675" y="1543050"/>
            <a:ext cx="1428750" cy="2616200"/>
          </a:xfrm>
          <a:prstGeom prst="rect">
            <a:avLst/>
          </a:prstGeom>
          <a:solidFill>
            <a:srgbClr val="00596E"/>
          </a:solidFill>
          <a:ln w="9525">
            <a:noFill/>
            <a:miter lim="800000"/>
            <a:headEnd/>
            <a:tailEnd/>
          </a:ln>
        </p:spPr>
        <p:txBody>
          <a:bodyPr wrap="none" lIns="76807" tIns="38403" rIns="76807" bIns="38403" anchor="ctr"/>
          <a:lstStyle/>
          <a:p>
            <a:endParaRPr lang="en-US" sz="1400" b="1"/>
          </a:p>
        </p:txBody>
      </p:sp>
      <p:pic>
        <p:nvPicPr>
          <p:cNvPr id="18" name="Picture 358" descr="firewall"/>
          <p:cNvPicPr>
            <a:picLocks noChangeAspect="1" noChangeArrowheads="1"/>
          </p:cNvPicPr>
          <p:nvPr/>
        </p:nvPicPr>
        <p:blipFill>
          <a:blip r:embed="rId3" cstate="print"/>
          <a:srcRect/>
          <a:stretch>
            <a:fillRect/>
          </a:stretch>
        </p:blipFill>
        <p:spPr bwMode="auto">
          <a:xfrm>
            <a:off x="6429375" y="1566863"/>
            <a:ext cx="571500" cy="1146175"/>
          </a:xfrm>
          <a:prstGeom prst="rect">
            <a:avLst/>
          </a:prstGeom>
          <a:solidFill>
            <a:srgbClr val="00596E"/>
          </a:solidFill>
          <a:ln w="9525">
            <a:noFill/>
            <a:miter lim="800000"/>
            <a:headEnd/>
            <a:tailEnd/>
          </a:ln>
        </p:spPr>
      </p:pic>
      <p:sp>
        <p:nvSpPr>
          <p:cNvPr id="1804301" name="Text Box 359"/>
          <p:cNvSpPr txBox="1">
            <a:spLocks noChangeArrowheads="1"/>
          </p:cNvSpPr>
          <p:nvPr/>
        </p:nvSpPr>
        <p:spPr bwMode="auto">
          <a:xfrm>
            <a:off x="6164263" y="2911475"/>
            <a:ext cx="1182687" cy="879475"/>
          </a:xfrm>
          <a:prstGeom prst="rect">
            <a:avLst/>
          </a:prstGeom>
          <a:solidFill>
            <a:srgbClr val="00596E"/>
          </a:solidFill>
          <a:ln w="9525">
            <a:noFill/>
            <a:miter lim="800000"/>
            <a:headEnd/>
            <a:tailEnd/>
          </a:ln>
        </p:spPr>
        <p:txBody>
          <a:bodyPr wrap="none" lIns="76807" tIns="38403" rIns="76807" bIns="38403" anchor="ctr"/>
          <a:lstStyle/>
          <a:p>
            <a:pPr algn="ctr"/>
            <a:r>
              <a:rPr lang="en-US" sz="1400" b="1">
                <a:solidFill>
                  <a:schemeClr val="bg1"/>
                </a:solidFill>
              </a:rPr>
              <a:t>Security</a:t>
            </a:r>
            <a:br>
              <a:rPr lang="en-US" sz="1400" b="1">
                <a:solidFill>
                  <a:schemeClr val="bg1"/>
                </a:solidFill>
              </a:rPr>
            </a:br>
            <a:r>
              <a:rPr lang="en-US" sz="1400" b="1">
                <a:solidFill>
                  <a:schemeClr val="bg1"/>
                </a:solidFill>
              </a:rPr>
              <a:t>vService</a:t>
            </a:r>
          </a:p>
        </p:txBody>
      </p:sp>
      <p:grpSp>
        <p:nvGrpSpPr>
          <p:cNvPr id="3" name="Group 360"/>
          <p:cNvGrpSpPr>
            <a:grpSpLocks/>
          </p:cNvGrpSpPr>
          <p:nvPr/>
        </p:nvGrpSpPr>
        <p:grpSpPr bwMode="auto">
          <a:xfrm>
            <a:off x="1935163" y="2149475"/>
            <a:ext cx="984250" cy="1360488"/>
            <a:chOff x="330" y="1860"/>
            <a:chExt cx="138" cy="196"/>
          </a:xfrm>
        </p:grpSpPr>
        <p:sp>
          <p:nvSpPr>
            <p:cNvPr id="1804339" name="Rectangle 361"/>
            <p:cNvSpPr>
              <a:spLocks noChangeArrowheads="1"/>
            </p:cNvSpPr>
            <p:nvPr/>
          </p:nvSpPr>
          <p:spPr bwMode="auto">
            <a:xfrm>
              <a:off x="330" y="1860"/>
              <a:ext cx="138" cy="196"/>
            </a:xfrm>
            <a:prstGeom prst="rect">
              <a:avLst/>
            </a:prstGeom>
            <a:solidFill>
              <a:srgbClr val="D4D7DC"/>
            </a:solidFill>
            <a:ln w="9525">
              <a:noFill/>
              <a:miter lim="800000"/>
              <a:headEnd/>
              <a:tailEnd/>
            </a:ln>
          </p:spPr>
          <p:txBody>
            <a:bodyPr wrap="none" anchor="ctr"/>
            <a:lstStyle/>
            <a:p>
              <a:endParaRPr lang="en-US" sz="1400" b="1"/>
            </a:p>
          </p:txBody>
        </p:sp>
        <p:sp>
          <p:nvSpPr>
            <p:cNvPr id="1804340" name="Rectangle 362"/>
            <p:cNvSpPr>
              <a:spLocks noChangeArrowheads="1"/>
            </p:cNvSpPr>
            <p:nvPr/>
          </p:nvSpPr>
          <p:spPr bwMode="auto">
            <a:xfrm>
              <a:off x="340" y="1868"/>
              <a:ext cx="119" cy="90"/>
            </a:xfrm>
            <a:prstGeom prst="rect">
              <a:avLst/>
            </a:prstGeom>
            <a:solidFill>
              <a:schemeClr val="accent2"/>
            </a:solidFill>
            <a:ln w="9525">
              <a:noFill/>
              <a:miter lim="800000"/>
              <a:headEnd/>
              <a:tailEnd/>
            </a:ln>
          </p:spPr>
          <p:txBody>
            <a:bodyPr wrap="none" anchor="ctr"/>
            <a:lstStyle/>
            <a:p>
              <a:endParaRPr lang="en-US" sz="1400" b="1"/>
            </a:p>
          </p:txBody>
        </p:sp>
        <p:sp>
          <p:nvSpPr>
            <p:cNvPr id="1804341" name="Rectangle 363"/>
            <p:cNvSpPr>
              <a:spLocks noChangeArrowheads="1"/>
            </p:cNvSpPr>
            <p:nvPr/>
          </p:nvSpPr>
          <p:spPr bwMode="auto">
            <a:xfrm>
              <a:off x="340" y="1958"/>
              <a:ext cx="119" cy="88"/>
            </a:xfrm>
            <a:prstGeom prst="rect">
              <a:avLst/>
            </a:prstGeom>
            <a:solidFill>
              <a:schemeClr val="tx2"/>
            </a:solidFill>
            <a:ln w="9525">
              <a:noFill/>
              <a:miter lim="800000"/>
              <a:headEnd/>
              <a:tailEnd/>
            </a:ln>
          </p:spPr>
          <p:txBody>
            <a:bodyPr wrap="none" anchor="ctr"/>
            <a:lstStyle/>
            <a:p>
              <a:endParaRPr lang="en-US" sz="1400" b="1"/>
            </a:p>
          </p:txBody>
        </p:sp>
        <p:sp>
          <p:nvSpPr>
            <p:cNvPr id="1804342" name="Rectangle 364"/>
            <p:cNvSpPr>
              <a:spLocks noChangeArrowheads="1"/>
            </p:cNvSpPr>
            <p:nvPr/>
          </p:nvSpPr>
          <p:spPr bwMode="auto">
            <a:xfrm>
              <a:off x="364" y="1888"/>
              <a:ext cx="68" cy="31"/>
            </a:xfrm>
            <a:prstGeom prst="rect">
              <a:avLst/>
            </a:prstGeom>
            <a:noFill/>
            <a:ln w="9525">
              <a:noFill/>
              <a:miter lim="800000"/>
              <a:headEnd/>
              <a:tailEnd/>
            </a:ln>
          </p:spPr>
          <p:txBody>
            <a:bodyPr lIns="0" tIns="0" rIns="0" bIns="0" anchor="ctr">
              <a:spAutoFit/>
            </a:bodyPr>
            <a:lstStyle/>
            <a:p>
              <a:pPr algn="ctr"/>
              <a:r>
                <a:rPr lang="en-US" sz="1400" b="1">
                  <a:solidFill>
                    <a:schemeClr val="bg1"/>
                  </a:solidFill>
                </a:rPr>
                <a:t>App</a:t>
              </a:r>
            </a:p>
          </p:txBody>
        </p:sp>
        <p:sp>
          <p:nvSpPr>
            <p:cNvPr id="1804343" name="Rectangle 365"/>
            <p:cNvSpPr>
              <a:spLocks noChangeArrowheads="1"/>
            </p:cNvSpPr>
            <p:nvPr/>
          </p:nvSpPr>
          <p:spPr bwMode="auto">
            <a:xfrm>
              <a:off x="375" y="1977"/>
              <a:ext cx="36" cy="31"/>
            </a:xfrm>
            <a:prstGeom prst="rect">
              <a:avLst/>
            </a:prstGeom>
            <a:noFill/>
            <a:ln w="9525">
              <a:noFill/>
              <a:miter lim="800000"/>
              <a:headEnd/>
              <a:tailEnd/>
            </a:ln>
          </p:spPr>
          <p:txBody>
            <a:bodyPr wrap="none" lIns="0" tIns="0" rIns="0" bIns="0" anchor="ctr">
              <a:spAutoFit/>
            </a:bodyPr>
            <a:lstStyle/>
            <a:p>
              <a:pPr algn="ctr"/>
              <a:r>
                <a:rPr lang="en-US" sz="1400" b="1">
                  <a:solidFill>
                    <a:schemeClr val="bg1"/>
                  </a:solidFill>
                </a:rPr>
                <a:t>OS</a:t>
              </a:r>
            </a:p>
          </p:txBody>
        </p:sp>
      </p:grpSp>
      <p:grpSp>
        <p:nvGrpSpPr>
          <p:cNvPr id="4" name="Group 372"/>
          <p:cNvGrpSpPr>
            <a:grpSpLocks/>
          </p:cNvGrpSpPr>
          <p:nvPr/>
        </p:nvGrpSpPr>
        <p:grpSpPr bwMode="auto">
          <a:xfrm>
            <a:off x="4164013" y="2149475"/>
            <a:ext cx="985837" cy="1360488"/>
            <a:chOff x="330" y="1860"/>
            <a:chExt cx="138" cy="196"/>
          </a:xfrm>
        </p:grpSpPr>
        <p:sp>
          <p:nvSpPr>
            <p:cNvPr id="1804334" name="Rectangle 373"/>
            <p:cNvSpPr>
              <a:spLocks noChangeArrowheads="1"/>
            </p:cNvSpPr>
            <p:nvPr/>
          </p:nvSpPr>
          <p:spPr bwMode="auto">
            <a:xfrm>
              <a:off x="330" y="1860"/>
              <a:ext cx="138" cy="196"/>
            </a:xfrm>
            <a:prstGeom prst="rect">
              <a:avLst/>
            </a:prstGeom>
            <a:solidFill>
              <a:srgbClr val="D4D7DC"/>
            </a:solidFill>
            <a:ln w="9525">
              <a:noFill/>
              <a:miter lim="800000"/>
              <a:headEnd/>
              <a:tailEnd/>
            </a:ln>
          </p:spPr>
          <p:txBody>
            <a:bodyPr wrap="none" anchor="ctr"/>
            <a:lstStyle/>
            <a:p>
              <a:endParaRPr lang="en-US" sz="1400" b="1"/>
            </a:p>
          </p:txBody>
        </p:sp>
        <p:sp>
          <p:nvSpPr>
            <p:cNvPr id="1804335" name="Rectangle 374"/>
            <p:cNvSpPr>
              <a:spLocks noChangeArrowheads="1"/>
            </p:cNvSpPr>
            <p:nvPr/>
          </p:nvSpPr>
          <p:spPr bwMode="auto">
            <a:xfrm>
              <a:off x="340" y="1868"/>
              <a:ext cx="119" cy="90"/>
            </a:xfrm>
            <a:prstGeom prst="rect">
              <a:avLst/>
            </a:prstGeom>
            <a:solidFill>
              <a:schemeClr val="accent2"/>
            </a:solidFill>
            <a:ln w="9525">
              <a:noFill/>
              <a:miter lim="800000"/>
              <a:headEnd/>
              <a:tailEnd/>
            </a:ln>
          </p:spPr>
          <p:txBody>
            <a:bodyPr wrap="none" anchor="ctr"/>
            <a:lstStyle/>
            <a:p>
              <a:endParaRPr lang="en-US" sz="1400" b="1"/>
            </a:p>
          </p:txBody>
        </p:sp>
        <p:sp>
          <p:nvSpPr>
            <p:cNvPr id="1804336" name="Rectangle 375"/>
            <p:cNvSpPr>
              <a:spLocks noChangeArrowheads="1"/>
            </p:cNvSpPr>
            <p:nvPr/>
          </p:nvSpPr>
          <p:spPr bwMode="auto">
            <a:xfrm>
              <a:off x="340" y="1958"/>
              <a:ext cx="119" cy="88"/>
            </a:xfrm>
            <a:prstGeom prst="rect">
              <a:avLst/>
            </a:prstGeom>
            <a:solidFill>
              <a:schemeClr val="tx2"/>
            </a:solidFill>
            <a:ln w="9525">
              <a:noFill/>
              <a:miter lim="800000"/>
              <a:headEnd/>
              <a:tailEnd/>
            </a:ln>
          </p:spPr>
          <p:txBody>
            <a:bodyPr wrap="none" anchor="ctr"/>
            <a:lstStyle/>
            <a:p>
              <a:endParaRPr lang="en-US" sz="1400" b="1"/>
            </a:p>
          </p:txBody>
        </p:sp>
        <p:sp>
          <p:nvSpPr>
            <p:cNvPr id="1804337" name="Rectangle 376"/>
            <p:cNvSpPr>
              <a:spLocks noChangeArrowheads="1"/>
            </p:cNvSpPr>
            <p:nvPr/>
          </p:nvSpPr>
          <p:spPr bwMode="auto">
            <a:xfrm>
              <a:off x="364" y="1888"/>
              <a:ext cx="68" cy="31"/>
            </a:xfrm>
            <a:prstGeom prst="rect">
              <a:avLst/>
            </a:prstGeom>
            <a:noFill/>
            <a:ln w="9525">
              <a:noFill/>
              <a:miter lim="800000"/>
              <a:headEnd/>
              <a:tailEnd/>
            </a:ln>
          </p:spPr>
          <p:txBody>
            <a:bodyPr lIns="0" tIns="0" rIns="0" bIns="0" anchor="ctr">
              <a:spAutoFit/>
            </a:bodyPr>
            <a:lstStyle/>
            <a:p>
              <a:pPr algn="ctr"/>
              <a:r>
                <a:rPr lang="en-US" sz="1400" b="1">
                  <a:solidFill>
                    <a:schemeClr val="bg1"/>
                  </a:solidFill>
                </a:rPr>
                <a:t>App</a:t>
              </a:r>
            </a:p>
          </p:txBody>
        </p:sp>
        <p:sp>
          <p:nvSpPr>
            <p:cNvPr id="1804338" name="Rectangle 377"/>
            <p:cNvSpPr>
              <a:spLocks noChangeArrowheads="1"/>
            </p:cNvSpPr>
            <p:nvPr/>
          </p:nvSpPr>
          <p:spPr bwMode="auto">
            <a:xfrm>
              <a:off x="375" y="1977"/>
              <a:ext cx="36" cy="31"/>
            </a:xfrm>
            <a:prstGeom prst="rect">
              <a:avLst/>
            </a:prstGeom>
            <a:noFill/>
            <a:ln w="9525">
              <a:noFill/>
              <a:miter lim="800000"/>
              <a:headEnd/>
              <a:tailEnd/>
            </a:ln>
          </p:spPr>
          <p:txBody>
            <a:bodyPr wrap="none" lIns="0" tIns="0" rIns="0" bIns="0" anchor="ctr">
              <a:spAutoFit/>
            </a:bodyPr>
            <a:lstStyle/>
            <a:p>
              <a:pPr algn="ctr"/>
              <a:r>
                <a:rPr lang="en-US" sz="1400" b="1">
                  <a:solidFill>
                    <a:schemeClr val="bg1"/>
                  </a:solidFill>
                </a:rPr>
                <a:t>OS</a:t>
              </a:r>
            </a:p>
          </p:txBody>
        </p:sp>
      </p:grpSp>
      <p:grpSp>
        <p:nvGrpSpPr>
          <p:cNvPr id="5" name="Group 360"/>
          <p:cNvGrpSpPr>
            <a:grpSpLocks/>
          </p:cNvGrpSpPr>
          <p:nvPr/>
        </p:nvGrpSpPr>
        <p:grpSpPr bwMode="auto">
          <a:xfrm>
            <a:off x="3070225" y="2144713"/>
            <a:ext cx="985838" cy="1360487"/>
            <a:chOff x="330" y="1860"/>
            <a:chExt cx="138" cy="196"/>
          </a:xfrm>
        </p:grpSpPr>
        <p:sp>
          <p:nvSpPr>
            <p:cNvPr id="1804329" name="Rectangle 361"/>
            <p:cNvSpPr>
              <a:spLocks noChangeArrowheads="1"/>
            </p:cNvSpPr>
            <p:nvPr/>
          </p:nvSpPr>
          <p:spPr bwMode="auto">
            <a:xfrm>
              <a:off x="330" y="1860"/>
              <a:ext cx="138" cy="196"/>
            </a:xfrm>
            <a:prstGeom prst="rect">
              <a:avLst/>
            </a:prstGeom>
            <a:solidFill>
              <a:srgbClr val="D4D7DC"/>
            </a:solidFill>
            <a:ln w="9525">
              <a:noFill/>
              <a:miter lim="800000"/>
              <a:headEnd/>
              <a:tailEnd/>
            </a:ln>
          </p:spPr>
          <p:txBody>
            <a:bodyPr wrap="none" anchor="ctr"/>
            <a:lstStyle/>
            <a:p>
              <a:endParaRPr lang="en-US" sz="1400" b="1"/>
            </a:p>
          </p:txBody>
        </p:sp>
        <p:sp>
          <p:nvSpPr>
            <p:cNvPr id="1804330" name="Rectangle 362"/>
            <p:cNvSpPr>
              <a:spLocks noChangeArrowheads="1"/>
            </p:cNvSpPr>
            <p:nvPr/>
          </p:nvSpPr>
          <p:spPr bwMode="auto">
            <a:xfrm>
              <a:off x="340" y="1868"/>
              <a:ext cx="119" cy="90"/>
            </a:xfrm>
            <a:prstGeom prst="rect">
              <a:avLst/>
            </a:prstGeom>
            <a:solidFill>
              <a:schemeClr val="accent2"/>
            </a:solidFill>
            <a:ln w="9525">
              <a:noFill/>
              <a:miter lim="800000"/>
              <a:headEnd/>
              <a:tailEnd/>
            </a:ln>
          </p:spPr>
          <p:txBody>
            <a:bodyPr wrap="none" anchor="ctr"/>
            <a:lstStyle/>
            <a:p>
              <a:endParaRPr lang="en-US" sz="1400" b="1"/>
            </a:p>
          </p:txBody>
        </p:sp>
        <p:sp>
          <p:nvSpPr>
            <p:cNvPr id="1804331" name="Rectangle 363"/>
            <p:cNvSpPr>
              <a:spLocks noChangeArrowheads="1"/>
            </p:cNvSpPr>
            <p:nvPr/>
          </p:nvSpPr>
          <p:spPr bwMode="auto">
            <a:xfrm>
              <a:off x="340" y="1958"/>
              <a:ext cx="119" cy="88"/>
            </a:xfrm>
            <a:prstGeom prst="rect">
              <a:avLst/>
            </a:prstGeom>
            <a:solidFill>
              <a:schemeClr val="tx2"/>
            </a:solidFill>
            <a:ln w="9525">
              <a:noFill/>
              <a:miter lim="800000"/>
              <a:headEnd/>
              <a:tailEnd/>
            </a:ln>
          </p:spPr>
          <p:txBody>
            <a:bodyPr wrap="none" anchor="ctr"/>
            <a:lstStyle/>
            <a:p>
              <a:endParaRPr lang="en-US" sz="1400" b="1"/>
            </a:p>
          </p:txBody>
        </p:sp>
        <p:sp>
          <p:nvSpPr>
            <p:cNvPr id="1804332" name="Rectangle 364"/>
            <p:cNvSpPr>
              <a:spLocks noChangeArrowheads="1"/>
            </p:cNvSpPr>
            <p:nvPr/>
          </p:nvSpPr>
          <p:spPr bwMode="auto">
            <a:xfrm>
              <a:off x="364" y="1888"/>
              <a:ext cx="68" cy="31"/>
            </a:xfrm>
            <a:prstGeom prst="rect">
              <a:avLst/>
            </a:prstGeom>
            <a:noFill/>
            <a:ln w="9525">
              <a:noFill/>
              <a:miter lim="800000"/>
              <a:headEnd/>
              <a:tailEnd/>
            </a:ln>
          </p:spPr>
          <p:txBody>
            <a:bodyPr lIns="0" tIns="0" rIns="0" bIns="0" anchor="ctr">
              <a:spAutoFit/>
            </a:bodyPr>
            <a:lstStyle/>
            <a:p>
              <a:pPr algn="ctr"/>
              <a:r>
                <a:rPr lang="en-US" sz="1400" b="1">
                  <a:solidFill>
                    <a:schemeClr val="bg1"/>
                  </a:solidFill>
                </a:rPr>
                <a:t>App</a:t>
              </a:r>
            </a:p>
          </p:txBody>
        </p:sp>
        <p:sp>
          <p:nvSpPr>
            <p:cNvPr id="1804333" name="Rectangle 365"/>
            <p:cNvSpPr>
              <a:spLocks noChangeArrowheads="1"/>
            </p:cNvSpPr>
            <p:nvPr/>
          </p:nvSpPr>
          <p:spPr bwMode="auto">
            <a:xfrm>
              <a:off x="375" y="1977"/>
              <a:ext cx="36" cy="31"/>
            </a:xfrm>
            <a:prstGeom prst="rect">
              <a:avLst/>
            </a:prstGeom>
            <a:noFill/>
            <a:ln w="9525">
              <a:noFill/>
              <a:miter lim="800000"/>
              <a:headEnd/>
              <a:tailEnd/>
            </a:ln>
          </p:spPr>
          <p:txBody>
            <a:bodyPr wrap="none" lIns="0" tIns="0" rIns="0" bIns="0" anchor="ctr">
              <a:spAutoFit/>
            </a:bodyPr>
            <a:lstStyle/>
            <a:p>
              <a:pPr algn="ctr"/>
              <a:r>
                <a:rPr lang="en-US" sz="1400" b="1">
                  <a:solidFill>
                    <a:schemeClr val="bg1"/>
                  </a:solidFill>
                </a:rPr>
                <a:t>OS</a:t>
              </a:r>
            </a:p>
          </p:txBody>
        </p:sp>
      </p:grpSp>
      <p:grpSp>
        <p:nvGrpSpPr>
          <p:cNvPr id="7" name="Group 44"/>
          <p:cNvGrpSpPr>
            <a:grpSpLocks/>
          </p:cNvGrpSpPr>
          <p:nvPr/>
        </p:nvGrpSpPr>
        <p:grpSpPr bwMode="auto">
          <a:xfrm>
            <a:off x="2014538" y="1235075"/>
            <a:ext cx="3051175" cy="2830513"/>
            <a:chOff x="2328863" y="1606550"/>
            <a:chExt cx="2044700" cy="3009900"/>
          </a:xfrm>
        </p:grpSpPr>
        <p:grpSp>
          <p:nvGrpSpPr>
            <p:cNvPr id="9" name="Group 366"/>
            <p:cNvGrpSpPr>
              <a:grpSpLocks/>
            </p:cNvGrpSpPr>
            <p:nvPr/>
          </p:nvGrpSpPr>
          <p:grpSpPr bwMode="auto">
            <a:xfrm>
              <a:off x="2617788" y="2549525"/>
              <a:ext cx="1314450" cy="1360488"/>
              <a:chOff x="330" y="1860"/>
              <a:chExt cx="138" cy="196"/>
            </a:xfrm>
          </p:grpSpPr>
          <p:sp>
            <p:nvSpPr>
              <p:cNvPr id="1804324" name="Rectangle 367"/>
              <p:cNvSpPr>
                <a:spLocks noChangeArrowheads="1"/>
              </p:cNvSpPr>
              <p:nvPr/>
            </p:nvSpPr>
            <p:spPr bwMode="auto">
              <a:xfrm>
                <a:off x="330" y="1860"/>
                <a:ext cx="138" cy="196"/>
              </a:xfrm>
              <a:prstGeom prst="rect">
                <a:avLst/>
              </a:prstGeom>
              <a:solidFill>
                <a:srgbClr val="D4D7DC"/>
              </a:solidFill>
              <a:ln w="9525">
                <a:noFill/>
                <a:miter lim="800000"/>
                <a:headEnd/>
                <a:tailEnd/>
              </a:ln>
            </p:spPr>
            <p:txBody>
              <a:bodyPr wrap="none" anchor="ctr"/>
              <a:lstStyle/>
              <a:p>
                <a:endParaRPr lang="en-US" sz="1400" b="1"/>
              </a:p>
            </p:txBody>
          </p:sp>
          <p:sp>
            <p:nvSpPr>
              <p:cNvPr id="1804325" name="Rectangle 368"/>
              <p:cNvSpPr>
                <a:spLocks noChangeArrowheads="1"/>
              </p:cNvSpPr>
              <p:nvPr/>
            </p:nvSpPr>
            <p:spPr bwMode="auto">
              <a:xfrm>
                <a:off x="340" y="1868"/>
                <a:ext cx="119" cy="90"/>
              </a:xfrm>
              <a:prstGeom prst="rect">
                <a:avLst/>
              </a:prstGeom>
              <a:solidFill>
                <a:schemeClr val="accent2"/>
              </a:solidFill>
              <a:ln w="9525">
                <a:noFill/>
                <a:miter lim="800000"/>
                <a:headEnd/>
                <a:tailEnd/>
              </a:ln>
            </p:spPr>
            <p:txBody>
              <a:bodyPr wrap="none" anchor="ctr"/>
              <a:lstStyle/>
              <a:p>
                <a:endParaRPr lang="en-US" sz="1400" b="1"/>
              </a:p>
            </p:txBody>
          </p:sp>
          <p:sp>
            <p:nvSpPr>
              <p:cNvPr id="1804326" name="Rectangle 369"/>
              <p:cNvSpPr>
                <a:spLocks noChangeArrowheads="1"/>
              </p:cNvSpPr>
              <p:nvPr/>
            </p:nvSpPr>
            <p:spPr bwMode="auto">
              <a:xfrm>
                <a:off x="340" y="1958"/>
                <a:ext cx="119" cy="88"/>
              </a:xfrm>
              <a:prstGeom prst="rect">
                <a:avLst/>
              </a:prstGeom>
              <a:solidFill>
                <a:schemeClr val="tx2"/>
              </a:solidFill>
              <a:ln w="9525">
                <a:noFill/>
                <a:miter lim="800000"/>
                <a:headEnd/>
                <a:tailEnd/>
              </a:ln>
            </p:spPr>
            <p:txBody>
              <a:bodyPr wrap="none" anchor="ctr"/>
              <a:lstStyle/>
              <a:p>
                <a:endParaRPr lang="en-US" sz="1400" b="1"/>
              </a:p>
            </p:txBody>
          </p:sp>
          <p:sp>
            <p:nvSpPr>
              <p:cNvPr id="1804327" name="Rectangle 370"/>
              <p:cNvSpPr>
                <a:spLocks noChangeArrowheads="1"/>
              </p:cNvSpPr>
              <p:nvPr/>
            </p:nvSpPr>
            <p:spPr bwMode="auto">
              <a:xfrm>
                <a:off x="364" y="1887"/>
                <a:ext cx="68" cy="33"/>
              </a:xfrm>
              <a:prstGeom prst="rect">
                <a:avLst/>
              </a:prstGeom>
              <a:noFill/>
              <a:ln w="9525">
                <a:noFill/>
                <a:miter lim="800000"/>
                <a:headEnd/>
                <a:tailEnd/>
              </a:ln>
            </p:spPr>
            <p:txBody>
              <a:bodyPr lIns="0" tIns="0" rIns="0" bIns="0" anchor="ctr">
                <a:spAutoFit/>
              </a:bodyPr>
              <a:lstStyle/>
              <a:p>
                <a:pPr algn="ctr"/>
                <a:r>
                  <a:rPr lang="en-US" sz="1400" b="1">
                    <a:solidFill>
                      <a:schemeClr val="bg1"/>
                    </a:solidFill>
                  </a:rPr>
                  <a:t>App</a:t>
                </a:r>
              </a:p>
            </p:txBody>
          </p:sp>
          <p:sp>
            <p:nvSpPr>
              <p:cNvPr id="1804328" name="Rectangle 371"/>
              <p:cNvSpPr>
                <a:spLocks noChangeArrowheads="1"/>
              </p:cNvSpPr>
              <p:nvPr/>
            </p:nvSpPr>
            <p:spPr bwMode="auto">
              <a:xfrm>
                <a:off x="386" y="1975"/>
                <a:ext cx="18" cy="33"/>
              </a:xfrm>
              <a:prstGeom prst="rect">
                <a:avLst/>
              </a:prstGeom>
              <a:noFill/>
              <a:ln w="9525">
                <a:noFill/>
                <a:miter lim="800000"/>
                <a:headEnd/>
                <a:tailEnd/>
              </a:ln>
            </p:spPr>
            <p:txBody>
              <a:bodyPr wrap="none" lIns="0" tIns="0" rIns="0" bIns="0" anchor="ctr">
                <a:spAutoFit/>
              </a:bodyPr>
              <a:lstStyle/>
              <a:p>
                <a:pPr algn="ctr"/>
                <a:r>
                  <a:rPr lang="en-US" sz="1400" b="1">
                    <a:solidFill>
                      <a:schemeClr val="bg1"/>
                    </a:solidFill>
                  </a:rPr>
                  <a:t>OS</a:t>
                </a:r>
              </a:p>
            </p:txBody>
          </p:sp>
        </p:grpSp>
        <p:sp>
          <p:nvSpPr>
            <p:cNvPr id="40" name="Rectangle 158"/>
            <p:cNvSpPr>
              <a:spLocks noChangeArrowheads="1"/>
            </p:cNvSpPr>
            <p:nvPr/>
          </p:nvSpPr>
          <p:spPr bwMode="auto">
            <a:xfrm>
              <a:off x="2328863" y="1606550"/>
              <a:ext cx="2044700" cy="3009900"/>
            </a:xfrm>
            <a:prstGeom prst="rect">
              <a:avLst/>
            </a:prstGeom>
            <a:solidFill>
              <a:schemeClr val="tx2">
                <a:lumMod val="50000"/>
              </a:schemeClr>
            </a:solidFill>
            <a:ln w="9525">
              <a:noFill/>
              <a:miter lim="800000"/>
              <a:headEnd/>
              <a:tailEnd/>
            </a:ln>
          </p:spPr>
          <p:txBody>
            <a:bodyPr wrap="none" anchor="ctr"/>
            <a:lstStyle/>
            <a:p>
              <a:pPr>
                <a:defRPr/>
              </a:pPr>
              <a:endParaRPr lang="en-US" sz="1400" b="1" dirty="0">
                <a:cs typeface="+mn-cs"/>
              </a:endParaRPr>
            </a:p>
          </p:txBody>
        </p:sp>
        <p:sp>
          <p:nvSpPr>
            <p:cNvPr id="41" name="Rectangle 159"/>
            <p:cNvSpPr>
              <a:spLocks noChangeArrowheads="1"/>
            </p:cNvSpPr>
            <p:nvPr/>
          </p:nvSpPr>
          <p:spPr bwMode="auto">
            <a:xfrm>
              <a:off x="2403332" y="1687579"/>
              <a:ext cx="1879805" cy="2844465"/>
            </a:xfrm>
            <a:prstGeom prst="rect">
              <a:avLst/>
            </a:prstGeom>
            <a:solidFill>
              <a:schemeClr val="tx2"/>
            </a:solidFill>
            <a:ln w="9525">
              <a:solidFill>
                <a:schemeClr val="tx2">
                  <a:lumMod val="50000"/>
                </a:schemeClr>
              </a:solidFill>
              <a:miter lim="800000"/>
              <a:headEnd/>
              <a:tailEnd/>
            </a:ln>
          </p:spPr>
          <p:txBody>
            <a:bodyPr wrap="none" anchor="ctr"/>
            <a:lstStyle/>
            <a:p>
              <a:pPr>
                <a:defRPr/>
              </a:pPr>
              <a:endParaRPr lang="en-US" sz="1400" b="1" dirty="0">
                <a:cs typeface="+mn-cs"/>
              </a:endParaRPr>
            </a:p>
          </p:txBody>
        </p:sp>
        <p:sp>
          <p:nvSpPr>
            <p:cNvPr id="1804318" name="Text Box 160"/>
            <p:cNvSpPr txBox="1">
              <a:spLocks noChangeArrowheads="1"/>
            </p:cNvSpPr>
            <p:nvPr/>
          </p:nvSpPr>
          <p:spPr bwMode="auto">
            <a:xfrm>
              <a:off x="2442191" y="1751727"/>
              <a:ext cx="1753399" cy="883601"/>
            </a:xfrm>
            <a:prstGeom prst="rect">
              <a:avLst/>
            </a:prstGeom>
            <a:noFill/>
            <a:ln w="9525">
              <a:noFill/>
              <a:miter lim="800000"/>
              <a:headEnd/>
              <a:tailEnd/>
            </a:ln>
          </p:spPr>
          <p:txBody>
            <a:bodyPr>
              <a:spAutoFit/>
            </a:bodyPr>
            <a:lstStyle/>
            <a:p>
              <a:r>
                <a:rPr lang="en-US" sz="1200" b="1">
                  <a:solidFill>
                    <a:schemeClr val="bg1"/>
                  </a:solidFill>
                </a:rPr>
                <a:t>Security</a:t>
              </a:r>
              <a:r>
                <a:rPr lang="en-US" sz="1200">
                  <a:solidFill>
                    <a:schemeClr val="bg1"/>
                  </a:solidFill>
                </a:rPr>
                <a:t> = High</a:t>
              </a:r>
            </a:p>
            <a:p>
              <a:r>
                <a:rPr lang="en-US" sz="1200" b="1">
                  <a:solidFill>
                    <a:schemeClr val="bg1"/>
                  </a:solidFill>
                </a:rPr>
                <a:t>Network Ports</a:t>
              </a:r>
              <a:r>
                <a:rPr lang="en-US" sz="1200">
                  <a:solidFill>
                    <a:schemeClr val="bg1"/>
                  </a:solidFill>
                </a:rPr>
                <a:t> = 80, 443, 1521</a:t>
              </a:r>
            </a:p>
            <a:p>
              <a:r>
                <a:rPr lang="en-US" sz="1200" b="1">
                  <a:solidFill>
                    <a:schemeClr val="bg1"/>
                  </a:solidFill>
                </a:rPr>
                <a:t>Protocols</a:t>
              </a:r>
              <a:r>
                <a:rPr lang="en-US" sz="1200">
                  <a:solidFill>
                    <a:schemeClr val="bg1"/>
                  </a:solidFill>
                </a:rPr>
                <a:t> = HTTP, SQL, TNS</a:t>
              </a:r>
            </a:p>
            <a:p>
              <a:r>
                <a:rPr lang="en-US" sz="1200" b="1">
                  <a:solidFill>
                    <a:schemeClr val="bg1"/>
                  </a:solidFill>
                </a:rPr>
                <a:t>AV </a:t>
              </a:r>
              <a:r>
                <a:rPr lang="en-US" sz="1200">
                  <a:solidFill>
                    <a:schemeClr val="bg1"/>
                  </a:solidFill>
                </a:rPr>
                <a:t>= Required, On-Demand</a:t>
              </a:r>
            </a:p>
          </p:txBody>
        </p:sp>
        <p:sp>
          <p:nvSpPr>
            <p:cNvPr id="43" name="Rectangle 161"/>
            <p:cNvSpPr>
              <a:spLocks noChangeArrowheads="1"/>
            </p:cNvSpPr>
            <p:nvPr/>
          </p:nvSpPr>
          <p:spPr bwMode="auto">
            <a:xfrm>
              <a:off x="2403332" y="3503985"/>
              <a:ext cx="1879805" cy="1028059"/>
            </a:xfrm>
            <a:prstGeom prst="rect">
              <a:avLst/>
            </a:prstGeom>
            <a:solidFill>
              <a:schemeClr val="tx2">
                <a:lumMod val="40000"/>
                <a:lumOff val="60000"/>
              </a:schemeClr>
            </a:solidFill>
            <a:ln w="9525">
              <a:noFill/>
              <a:miter lim="800000"/>
              <a:headEnd/>
              <a:tailEnd/>
            </a:ln>
          </p:spPr>
          <p:txBody>
            <a:bodyPr wrap="none" anchor="ctr"/>
            <a:lstStyle/>
            <a:p>
              <a:pPr>
                <a:defRPr/>
              </a:pPr>
              <a:endParaRPr lang="en-US" sz="1400" b="1" dirty="0">
                <a:cs typeface="+mn-cs"/>
              </a:endParaRPr>
            </a:p>
          </p:txBody>
        </p:sp>
        <p:grpSp>
          <p:nvGrpSpPr>
            <p:cNvPr id="10" name="Group 162"/>
            <p:cNvGrpSpPr>
              <a:grpSpLocks/>
            </p:cNvGrpSpPr>
            <p:nvPr/>
          </p:nvGrpSpPr>
          <p:grpSpPr bwMode="auto">
            <a:xfrm>
              <a:off x="3267075" y="3643313"/>
              <a:ext cx="889000" cy="368300"/>
              <a:chOff x="568" y="2408"/>
              <a:chExt cx="560" cy="232"/>
            </a:xfrm>
          </p:grpSpPr>
          <p:sp>
            <p:nvSpPr>
              <p:cNvPr id="1804322" name="Rectangle 163"/>
              <p:cNvSpPr>
                <a:spLocks noChangeArrowheads="1"/>
              </p:cNvSpPr>
              <p:nvPr/>
            </p:nvSpPr>
            <p:spPr bwMode="auto">
              <a:xfrm>
                <a:off x="568" y="2408"/>
                <a:ext cx="560" cy="232"/>
              </a:xfrm>
              <a:prstGeom prst="rect">
                <a:avLst/>
              </a:prstGeom>
              <a:solidFill>
                <a:schemeClr val="bg1"/>
              </a:solidFill>
              <a:ln w="9525">
                <a:noFill/>
                <a:miter lim="800000"/>
                <a:headEnd/>
                <a:tailEnd/>
              </a:ln>
            </p:spPr>
            <p:txBody>
              <a:bodyPr wrap="none" anchor="ctr"/>
              <a:lstStyle/>
              <a:p>
                <a:endParaRPr lang="en-US" sz="1400" b="1"/>
              </a:p>
            </p:txBody>
          </p:sp>
          <p:pic>
            <p:nvPicPr>
              <p:cNvPr id="1804323" name="Picture 53"/>
              <p:cNvPicPr>
                <a:picLocks noChangeAspect="1" noChangeArrowheads="1"/>
              </p:cNvPicPr>
              <p:nvPr/>
            </p:nvPicPr>
            <p:blipFill>
              <a:blip r:embed="rId4" cstate="print"/>
              <a:srcRect t="50435"/>
              <a:stretch>
                <a:fillRect/>
              </a:stretch>
            </p:blipFill>
            <p:spPr bwMode="auto">
              <a:xfrm>
                <a:off x="603" y="2439"/>
                <a:ext cx="490" cy="171"/>
              </a:xfrm>
              <a:prstGeom prst="rect">
                <a:avLst/>
              </a:prstGeom>
              <a:noFill/>
              <a:ln w="76200">
                <a:noFill/>
                <a:miter lim="800000"/>
                <a:headEnd/>
                <a:tailEnd/>
              </a:ln>
            </p:spPr>
          </p:pic>
        </p:grpSp>
        <p:sp>
          <p:nvSpPr>
            <p:cNvPr id="134179" name="Text Box 165"/>
            <p:cNvSpPr txBox="1">
              <a:spLocks noChangeArrowheads="1"/>
            </p:cNvSpPr>
            <p:nvPr/>
          </p:nvSpPr>
          <p:spPr bwMode="auto">
            <a:xfrm>
              <a:off x="2442694" y="3640723"/>
              <a:ext cx="1752144" cy="459166"/>
            </a:xfrm>
            <a:prstGeom prst="rect">
              <a:avLst/>
            </a:prstGeom>
            <a:noFill/>
            <a:ln w="9525">
              <a:noFill/>
              <a:miter lim="800000"/>
              <a:headEnd/>
              <a:tailEnd/>
            </a:ln>
          </p:spPr>
          <p:txBody>
            <a:bodyPr>
              <a:spAutoFit/>
            </a:bodyPr>
            <a:lstStyle/>
            <a:p>
              <a:pPr>
                <a:defRPr/>
              </a:pPr>
              <a:r>
                <a:rPr lang="en-US" sz="1050" b="1" dirty="0" err="1">
                  <a:solidFill>
                    <a:schemeClr val="bg1"/>
                  </a:solidFill>
                  <a:cs typeface="+mn-cs"/>
                </a:rPr>
                <a:t>vApp</a:t>
              </a:r>
              <a:endParaRPr lang="en-US" sz="1050" b="1" dirty="0">
                <a:solidFill>
                  <a:schemeClr val="bg1"/>
                </a:solidFill>
                <a:cs typeface="+mn-cs"/>
              </a:endParaRPr>
            </a:p>
            <a:p>
              <a:pPr>
                <a:defRPr/>
              </a:pPr>
              <a:r>
                <a:rPr lang="en-US" sz="1050" b="1" dirty="0">
                  <a:solidFill>
                    <a:schemeClr val="bg1"/>
                  </a:solidFill>
                  <a:cs typeface="+mn-cs"/>
                </a:rPr>
                <a:t>Policies</a:t>
              </a:r>
              <a:endParaRPr lang="en-US" sz="1050" dirty="0">
                <a:solidFill>
                  <a:schemeClr val="bg1"/>
                </a:solidFill>
                <a:cs typeface="+mn-cs"/>
              </a:endParaRPr>
            </a:p>
          </p:txBody>
        </p:sp>
      </p:grpSp>
      <p:pic>
        <p:nvPicPr>
          <p:cNvPr id="1804306" name="Picture 358" descr="firewall"/>
          <p:cNvPicPr>
            <a:picLocks noChangeAspect="1" noChangeArrowheads="1"/>
          </p:cNvPicPr>
          <p:nvPr/>
        </p:nvPicPr>
        <p:blipFill>
          <a:blip r:embed="rId3" cstate="print"/>
          <a:srcRect/>
          <a:stretch>
            <a:fillRect/>
          </a:stretch>
        </p:blipFill>
        <p:spPr bwMode="auto">
          <a:xfrm>
            <a:off x="6543675" y="1719263"/>
            <a:ext cx="571500" cy="1144587"/>
          </a:xfrm>
          <a:prstGeom prst="rect">
            <a:avLst/>
          </a:prstGeom>
          <a:solidFill>
            <a:srgbClr val="00596E"/>
          </a:solidFill>
          <a:ln w="9525">
            <a:noFill/>
            <a:miter lim="800000"/>
            <a:headEnd/>
            <a:tailEnd/>
          </a:ln>
        </p:spPr>
      </p:pic>
      <p:pic>
        <p:nvPicPr>
          <p:cNvPr id="54" name="Picture 25"/>
          <p:cNvPicPr>
            <a:picLocks noChangeAspect="1" noChangeArrowheads="1"/>
          </p:cNvPicPr>
          <p:nvPr/>
        </p:nvPicPr>
        <p:blipFill>
          <a:blip r:embed="rId5" cstate="print"/>
          <a:srcRect/>
          <a:stretch>
            <a:fillRect/>
          </a:stretch>
        </p:blipFill>
        <p:spPr bwMode="auto">
          <a:xfrm>
            <a:off x="6200775" y="2549525"/>
            <a:ext cx="1066800" cy="247650"/>
          </a:xfrm>
          <a:prstGeom prst="rect">
            <a:avLst/>
          </a:prstGeom>
          <a:noFill/>
          <a:ln w="9525">
            <a:noFill/>
            <a:miter lim="800000"/>
            <a:headEnd/>
            <a:tailEnd/>
          </a:ln>
        </p:spPr>
      </p:pic>
      <p:pic>
        <p:nvPicPr>
          <p:cNvPr id="55" name="Picture 13"/>
          <p:cNvPicPr>
            <a:picLocks noChangeAspect="1" noChangeArrowheads="1"/>
          </p:cNvPicPr>
          <p:nvPr/>
        </p:nvPicPr>
        <p:blipFill>
          <a:blip r:embed="rId6" cstate="print"/>
          <a:srcRect/>
          <a:stretch>
            <a:fillRect/>
          </a:stretch>
        </p:blipFill>
        <p:spPr bwMode="auto">
          <a:xfrm>
            <a:off x="6253163" y="3298825"/>
            <a:ext cx="914400" cy="342900"/>
          </a:xfrm>
          <a:prstGeom prst="rect">
            <a:avLst/>
          </a:prstGeom>
          <a:noFill/>
          <a:ln w="9525">
            <a:noFill/>
            <a:miter lim="800000"/>
            <a:headEnd/>
            <a:tailEnd/>
          </a:ln>
        </p:spPr>
      </p:pic>
      <p:pic>
        <p:nvPicPr>
          <p:cNvPr id="56" name="Picture 18"/>
          <p:cNvPicPr>
            <a:picLocks noChangeAspect="1" noChangeArrowheads="1"/>
          </p:cNvPicPr>
          <p:nvPr/>
        </p:nvPicPr>
        <p:blipFill>
          <a:blip r:embed="rId7" cstate="print"/>
          <a:srcRect r="57372"/>
          <a:stretch>
            <a:fillRect/>
          </a:stretch>
        </p:blipFill>
        <p:spPr bwMode="auto">
          <a:xfrm>
            <a:off x="6089650" y="2182813"/>
            <a:ext cx="1295400" cy="344487"/>
          </a:xfrm>
          <a:prstGeom prst="rect">
            <a:avLst/>
          </a:prstGeom>
          <a:noFill/>
          <a:ln w="9525">
            <a:noFill/>
            <a:miter lim="800000"/>
            <a:headEnd/>
            <a:tailEnd/>
          </a:ln>
        </p:spPr>
      </p:pic>
      <p:pic>
        <p:nvPicPr>
          <p:cNvPr id="57" name="Picture 29"/>
          <p:cNvPicPr>
            <a:picLocks noChangeAspect="1" noChangeArrowheads="1"/>
          </p:cNvPicPr>
          <p:nvPr/>
        </p:nvPicPr>
        <p:blipFill>
          <a:blip r:embed="rId8" cstate="print"/>
          <a:srcRect l="53273" t="11562" r="29051" b="78828"/>
          <a:stretch>
            <a:fillRect/>
          </a:stretch>
        </p:blipFill>
        <p:spPr bwMode="auto">
          <a:xfrm>
            <a:off x="6188075" y="2843213"/>
            <a:ext cx="1143000" cy="338137"/>
          </a:xfrm>
          <a:prstGeom prst="rect">
            <a:avLst/>
          </a:prstGeom>
          <a:noFill/>
          <a:ln w="9525">
            <a:noFill/>
            <a:miter lim="800000"/>
            <a:headEnd/>
            <a:tailEnd/>
          </a:ln>
        </p:spPr>
      </p:pic>
      <p:pic>
        <p:nvPicPr>
          <p:cNvPr id="58" name="Picture 28"/>
          <p:cNvPicPr>
            <a:picLocks noChangeAspect="1" noChangeArrowheads="1"/>
          </p:cNvPicPr>
          <p:nvPr/>
        </p:nvPicPr>
        <p:blipFill>
          <a:blip r:embed="rId9" cstate="print"/>
          <a:srcRect/>
          <a:stretch>
            <a:fillRect/>
          </a:stretch>
        </p:blipFill>
        <p:spPr bwMode="auto">
          <a:xfrm>
            <a:off x="6432550" y="1555750"/>
            <a:ext cx="609600" cy="604838"/>
          </a:xfrm>
          <a:prstGeom prst="rect">
            <a:avLst/>
          </a:prstGeom>
          <a:noFill/>
          <a:ln w="9525">
            <a:noFill/>
            <a:miter lim="800000"/>
            <a:headEnd/>
            <a:tailEnd/>
          </a:ln>
        </p:spPr>
      </p:pic>
      <p:grpSp>
        <p:nvGrpSpPr>
          <p:cNvPr id="11" name="Group 63"/>
          <p:cNvGrpSpPr>
            <a:grpSpLocks/>
          </p:cNvGrpSpPr>
          <p:nvPr/>
        </p:nvGrpSpPr>
        <p:grpSpPr bwMode="auto">
          <a:xfrm>
            <a:off x="6338888" y="3705225"/>
            <a:ext cx="838200" cy="381000"/>
            <a:chOff x="10766796" y="2625725"/>
            <a:chExt cx="1117309" cy="381000"/>
          </a:xfrm>
        </p:grpSpPr>
        <p:sp>
          <p:nvSpPr>
            <p:cNvPr id="1804313" name="Text Box 77"/>
            <p:cNvSpPr txBox="1">
              <a:spLocks noChangeArrowheads="1"/>
            </p:cNvSpPr>
            <p:nvPr/>
          </p:nvSpPr>
          <p:spPr bwMode="auto">
            <a:xfrm>
              <a:off x="10766796" y="2625725"/>
              <a:ext cx="1117309" cy="381000"/>
            </a:xfrm>
            <a:prstGeom prst="rect">
              <a:avLst/>
            </a:prstGeom>
            <a:solidFill>
              <a:schemeClr val="bg1"/>
            </a:solidFill>
            <a:ln w="9525">
              <a:noFill/>
              <a:miter lim="800000"/>
              <a:headEnd/>
              <a:tailEnd/>
            </a:ln>
          </p:spPr>
          <p:txBody>
            <a:bodyPr/>
            <a:lstStyle/>
            <a:p>
              <a:r>
                <a:rPr lang="en-US" sz="1200">
                  <a:solidFill>
                    <a:srgbClr val="339933"/>
                  </a:solidFill>
                  <a:latin typeface="Arial Narrow" pitchFamily="34" charset="0"/>
                </a:rPr>
                <a:t>ALTOR</a:t>
              </a:r>
            </a:p>
          </p:txBody>
        </p:sp>
        <p:sp>
          <p:nvSpPr>
            <p:cNvPr id="1804314" name="Text Box 78"/>
            <p:cNvSpPr txBox="1">
              <a:spLocks noChangeArrowheads="1"/>
            </p:cNvSpPr>
            <p:nvPr/>
          </p:nvSpPr>
          <p:spPr bwMode="auto">
            <a:xfrm>
              <a:off x="11054587" y="2854325"/>
              <a:ext cx="406346" cy="123183"/>
            </a:xfrm>
            <a:prstGeom prst="rect">
              <a:avLst/>
            </a:prstGeom>
            <a:noFill/>
            <a:ln w="9525">
              <a:noFill/>
              <a:miter lim="800000"/>
              <a:headEnd/>
              <a:tailEnd/>
            </a:ln>
          </p:spPr>
          <p:txBody>
            <a:bodyPr wrap="none">
              <a:spAutoFit/>
            </a:bodyPr>
            <a:lstStyle/>
            <a:p>
              <a:r>
                <a:rPr lang="en-US" sz="200">
                  <a:solidFill>
                    <a:srgbClr val="AAAA8C"/>
                  </a:solidFill>
                  <a:latin typeface="Arial Narrow" pitchFamily="34" charset="0"/>
                </a:rPr>
                <a:t>NETWORKS</a:t>
              </a:r>
            </a:p>
          </p:txBody>
        </p:sp>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blinds(horizontal)">
                                      <p:cBhvr>
                                        <p:cTn id="10" dur="500"/>
                                        <p:tgtEl>
                                          <p:spTgt spid="54"/>
                                        </p:tgtEl>
                                      </p:cBhvr>
                                    </p:animEffect>
                                  </p:childTnLst>
                                </p:cTn>
                              </p:par>
                              <p:par>
                                <p:cTn id="11" presetID="3" presetClass="entr" presetSubtype="1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blinds(horizontal)">
                                      <p:cBhvr>
                                        <p:cTn id="13" dur="500"/>
                                        <p:tgtEl>
                                          <p:spTgt spid="55"/>
                                        </p:tgtEl>
                                      </p:cBhvr>
                                    </p:animEffect>
                                  </p:childTnLst>
                                </p:cTn>
                              </p:par>
                              <p:par>
                                <p:cTn id="14" presetID="3" presetClass="entr" presetSubtype="1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blinds(horizontal)">
                                      <p:cBhvr>
                                        <p:cTn id="16" dur="500"/>
                                        <p:tgtEl>
                                          <p:spTgt spid="56"/>
                                        </p:tgtEl>
                                      </p:cBhvr>
                                    </p:animEffect>
                                  </p:childTnLst>
                                </p:cTn>
                              </p:par>
                              <p:par>
                                <p:cTn id="17" presetID="3" presetClass="entr" presetSubtype="1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blinds(horizontal)">
                                      <p:cBhvr>
                                        <p:cTn id="19" dur="500"/>
                                        <p:tgtEl>
                                          <p:spTgt spid="57"/>
                                        </p:tgtEl>
                                      </p:cBhvr>
                                    </p:animEffect>
                                  </p:childTnLst>
                                </p:cTn>
                              </p:par>
                              <p:par>
                                <p:cTn id="20" presetID="3" presetClass="entr" presetSubtype="10"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blinds(horizontal)">
                                      <p:cBhvr>
                                        <p:cTn id="22" dur="500"/>
                                        <p:tgtEl>
                                          <p:spTgt spid="58"/>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ounded Rectangle 150"/>
          <p:cNvSpPr>
            <a:spLocks noChangeArrowheads="1"/>
          </p:cNvSpPr>
          <p:nvPr/>
        </p:nvSpPr>
        <p:spPr bwMode="auto">
          <a:xfrm rot="10800000">
            <a:off x="1958975" y="1816100"/>
            <a:ext cx="1279525" cy="1279525"/>
          </a:xfrm>
          <a:prstGeom prst="roundRect">
            <a:avLst>
              <a:gd name="adj" fmla="val 7639"/>
            </a:avLst>
          </a:prstGeom>
          <a:gradFill rotWithShape="1">
            <a:gsLst>
              <a:gs pos="0">
                <a:srgbClr val="FF0000">
                  <a:alpha val="50000"/>
                </a:srgbClr>
              </a:gs>
              <a:gs pos="100000">
                <a:schemeClr val="bg1"/>
              </a:gs>
            </a:gsLst>
            <a:lin ang="5400000"/>
          </a:gradFill>
          <a:ln w="25400" algn="ctr">
            <a:solidFill>
              <a:srgbClr val="C00000"/>
            </a:solidFill>
            <a:round/>
            <a:headEnd/>
            <a:tailEnd/>
          </a:ln>
        </p:spPr>
        <p:txBody>
          <a:bodyPr wrap="none" anchor="ctr"/>
          <a:lstStyle/>
          <a:p>
            <a:pPr algn="ctr"/>
            <a:endParaRPr lang="en-US" b="1"/>
          </a:p>
        </p:txBody>
      </p:sp>
      <p:sp>
        <p:nvSpPr>
          <p:cNvPr id="48131" name="Rounded Rectangle 93"/>
          <p:cNvSpPr>
            <a:spLocks noChangeArrowheads="1"/>
          </p:cNvSpPr>
          <p:nvPr/>
        </p:nvSpPr>
        <p:spPr bwMode="auto">
          <a:xfrm rot="10800000">
            <a:off x="3457575" y="1816100"/>
            <a:ext cx="1279525" cy="1279525"/>
          </a:xfrm>
          <a:prstGeom prst="roundRect">
            <a:avLst>
              <a:gd name="adj" fmla="val 8394"/>
            </a:avLst>
          </a:prstGeom>
          <a:solidFill>
            <a:schemeClr val="bg1"/>
          </a:solidFill>
          <a:ln w="25400" algn="ctr">
            <a:noFill/>
            <a:round/>
            <a:headEnd/>
            <a:tailEnd/>
          </a:ln>
        </p:spPr>
        <p:txBody>
          <a:bodyPr wrap="none" anchor="ctr"/>
          <a:lstStyle/>
          <a:p>
            <a:pPr algn="ctr"/>
            <a:endParaRPr lang="en-US" b="1"/>
          </a:p>
        </p:txBody>
      </p:sp>
      <p:sp>
        <p:nvSpPr>
          <p:cNvPr id="48132" name="Rounded Rectangle 94"/>
          <p:cNvSpPr>
            <a:spLocks noChangeArrowheads="1"/>
          </p:cNvSpPr>
          <p:nvPr/>
        </p:nvSpPr>
        <p:spPr bwMode="auto">
          <a:xfrm rot="10800000">
            <a:off x="460375" y="1816100"/>
            <a:ext cx="1279525" cy="1279525"/>
          </a:xfrm>
          <a:prstGeom prst="roundRect">
            <a:avLst>
              <a:gd name="adj" fmla="val 6889"/>
            </a:avLst>
          </a:prstGeom>
          <a:solidFill>
            <a:schemeClr val="bg1"/>
          </a:solidFill>
          <a:ln w="25400" algn="ctr">
            <a:noFill/>
            <a:round/>
            <a:headEnd/>
            <a:tailEnd/>
          </a:ln>
        </p:spPr>
        <p:txBody>
          <a:bodyPr wrap="none" anchor="ctr"/>
          <a:lstStyle/>
          <a:p>
            <a:pPr algn="ctr"/>
            <a:endParaRPr lang="en-US" b="1"/>
          </a:p>
        </p:txBody>
      </p:sp>
      <p:cxnSp>
        <p:nvCxnSpPr>
          <p:cNvPr id="48133" name="Straight Connector 123"/>
          <p:cNvCxnSpPr>
            <a:cxnSpLocks noChangeShapeType="1"/>
          </p:cNvCxnSpPr>
          <p:nvPr/>
        </p:nvCxnSpPr>
        <p:spPr bwMode="auto">
          <a:xfrm rot="16200000" flipV="1">
            <a:off x="2117726" y="4506912"/>
            <a:ext cx="971550" cy="3175"/>
          </a:xfrm>
          <a:prstGeom prst="line">
            <a:avLst/>
          </a:prstGeom>
          <a:noFill/>
          <a:ln w="25400" algn="ctr">
            <a:solidFill>
              <a:srgbClr val="002060"/>
            </a:solidFill>
            <a:round/>
            <a:headEnd/>
            <a:tailEnd/>
          </a:ln>
        </p:spPr>
      </p:cxnSp>
      <p:cxnSp>
        <p:nvCxnSpPr>
          <p:cNvPr id="48134" name="Straight Connector 124"/>
          <p:cNvCxnSpPr>
            <a:cxnSpLocks noChangeShapeType="1"/>
          </p:cNvCxnSpPr>
          <p:nvPr/>
        </p:nvCxnSpPr>
        <p:spPr bwMode="auto">
          <a:xfrm rot="16200000" flipV="1">
            <a:off x="711994" y="3517107"/>
            <a:ext cx="776287" cy="0"/>
          </a:xfrm>
          <a:prstGeom prst="line">
            <a:avLst/>
          </a:prstGeom>
          <a:noFill/>
          <a:ln w="25400" algn="ctr">
            <a:solidFill>
              <a:srgbClr val="002060"/>
            </a:solidFill>
            <a:round/>
            <a:headEnd/>
            <a:tailEnd/>
          </a:ln>
        </p:spPr>
      </p:cxnSp>
      <p:cxnSp>
        <p:nvCxnSpPr>
          <p:cNvPr id="48135" name="Straight Connector 127"/>
          <p:cNvCxnSpPr>
            <a:cxnSpLocks noChangeShapeType="1"/>
          </p:cNvCxnSpPr>
          <p:nvPr/>
        </p:nvCxnSpPr>
        <p:spPr bwMode="auto">
          <a:xfrm rot="5400000" flipH="1" flipV="1">
            <a:off x="2197894" y="3504406"/>
            <a:ext cx="801688" cy="3175"/>
          </a:xfrm>
          <a:prstGeom prst="line">
            <a:avLst/>
          </a:prstGeom>
          <a:noFill/>
          <a:ln w="25400" algn="ctr">
            <a:solidFill>
              <a:srgbClr val="002060"/>
            </a:solidFill>
            <a:round/>
            <a:headEnd/>
            <a:tailEnd/>
          </a:ln>
        </p:spPr>
      </p:cxnSp>
      <p:cxnSp>
        <p:nvCxnSpPr>
          <p:cNvPr id="48136" name="Straight Connector 130"/>
          <p:cNvCxnSpPr>
            <a:cxnSpLocks noChangeShapeType="1"/>
          </p:cNvCxnSpPr>
          <p:nvPr/>
        </p:nvCxnSpPr>
        <p:spPr bwMode="auto">
          <a:xfrm rot="16200000" flipV="1">
            <a:off x="3687763" y="3497263"/>
            <a:ext cx="815975" cy="3175"/>
          </a:xfrm>
          <a:prstGeom prst="line">
            <a:avLst/>
          </a:prstGeom>
          <a:noFill/>
          <a:ln w="25400" algn="ctr">
            <a:solidFill>
              <a:srgbClr val="002060"/>
            </a:solidFill>
            <a:round/>
            <a:headEnd/>
            <a:tailEnd/>
          </a:ln>
        </p:spPr>
      </p:cxnSp>
      <p:sp>
        <p:nvSpPr>
          <p:cNvPr id="48140" name="Title 38"/>
          <p:cNvSpPr>
            <a:spLocks noGrp="1"/>
          </p:cNvSpPr>
          <p:nvPr>
            <p:ph type="title"/>
          </p:nvPr>
        </p:nvSpPr>
        <p:spPr>
          <a:xfrm>
            <a:off x="498475" y="595313"/>
            <a:ext cx="8191500" cy="354012"/>
          </a:xfrm>
        </p:spPr>
        <p:txBody>
          <a:bodyPr/>
          <a:lstStyle/>
          <a:p>
            <a:pPr eaLnBrk="1" hangingPunct="1"/>
            <a:r>
              <a:rPr lang="en-US" sz="2000" smtClean="0"/>
              <a:t>VMware vShield Zones</a:t>
            </a:r>
          </a:p>
        </p:txBody>
      </p:sp>
      <p:sp>
        <p:nvSpPr>
          <p:cNvPr id="42" name="Round Same Side Corner Rectangle 41"/>
          <p:cNvSpPr/>
          <p:nvPr/>
        </p:nvSpPr>
        <p:spPr bwMode="auto">
          <a:xfrm>
            <a:off x="4889500" y="1212850"/>
            <a:ext cx="3763963" cy="4502150"/>
          </a:xfrm>
          <a:prstGeom prst="round2SameRect">
            <a:avLst>
              <a:gd name="adj1" fmla="val 3589"/>
              <a:gd name="adj2" fmla="val 0"/>
            </a:avLst>
          </a:prstGeom>
          <a:gradFill rotWithShape="0">
            <a:gsLst>
              <a:gs pos="0">
                <a:srgbClr val="3C3C3C">
                  <a:alpha val="25000"/>
                </a:srgbClr>
              </a:gs>
              <a:gs pos="100000">
                <a:schemeClr val="bg1">
                  <a:alpha val="25000"/>
                </a:schemeClr>
              </a:gs>
            </a:gsLst>
            <a:lin ang="5400000"/>
          </a:gradFill>
          <a:ln w="31750" algn="ctr">
            <a:noFill/>
            <a:round/>
            <a:headEnd/>
            <a:tailEnd/>
          </a:ln>
        </p:spPr>
        <p:txBody>
          <a:bodyPr wrap="none"/>
          <a:lstStyle/>
          <a:p>
            <a:pPr>
              <a:defRPr/>
            </a:pPr>
            <a:endParaRPr lang="en-US">
              <a:latin typeface="Arial" charset="0"/>
              <a:cs typeface="Arial" charset="0"/>
            </a:endParaRPr>
          </a:p>
        </p:txBody>
      </p:sp>
      <p:sp>
        <p:nvSpPr>
          <p:cNvPr id="48142" name="Rectangle 16"/>
          <p:cNvSpPr txBox="1">
            <a:spLocks noChangeArrowheads="1"/>
          </p:cNvSpPr>
          <p:nvPr/>
        </p:nvSpPr>
        <p:spPr bwMode="auto">
          <a:xfrm>
            <a:off x="5019675" y="1263650"/>
            <a:ext cx="3481388" cy="3275013"/>
          </a:xfrm>
          <a:prstGeom prst="rect">
            <a:avLst/>
          </a:prstGeom>
          <a:noFill/>
          <a:ln w="9525">
            <a:noFill/>
            <a:miter lim="800000"/>
            <a:headEnd/>
            <a:tailEnd/>
          </a:ln>
        </p:spPr>
        <p:txBody>
          <a:bodyPr lIns="0" tIns="0" rIns="0" bIns="0">
            <a:spAutoFit/>
          </a:bodyPr>
          <a:lstStyle/>
          <a:p>
            <a:pPr marL="285750" lvl="1" indent="-285750" eaLnBrk="0" hangingPunct="0">
              <a:spcAft>
                <a:spcPts val="450"/>
              </a:spcAft>
              <a:buClr>
                <a:schemeClr val="accent1"/>
              </a:buClr>
              <a:buSzPct val="75000"/>
              <a:buFontTx/>
              <a:buBlip>
                <a:blip r:embed="rId3"/>
              </a:buBlip>
            </a:pPr>
            <a:r>
              <a:rPr lang="en-US"/>
              <a:t>Self-learning, self-configuring firewall Service</a:t>
            </a:r>
          </a:p>
          <a:p>
            <a:pPr marL="285750" lvl="1" indent="-285750" eaLnBrk="0" hangingPunct="0">
              <a:spcAft>
                <a:spcPts val="450"/>
              </a:spcAft>
              <a:buClr>
                <a:schemeClr val="accent1"/>
              </a:buClr>
              <a:buSzPct val="75000"/>
              <a:buFontTx/>
              <a:buBlip>
                <a:blip r:embed="rId3"/>
              </a:buBlip>
            </a:pPr>
            <a:r>
              <a:rPr lang="en-US"/>
              <a:t>VMotion and network-configuration aware trust zones</a:t>
            </a:r>
          </a:p>
          <a:p>
            <a:pPr marL="285750" lvl="1" indent="-285750" eaLnBrk="0" hangingPunct="0">
              <a:spcAft>
                <a:spcPts val="450"/>
              </a:spcAft>
              <a:buClr>
                <a:schemeClr val="accent1"/>
              </a:buClr>
              <a:buSzPct val="75000"/>
              <a:buFontTx/>
              <a:buBlip>
                <a:blip r:embed="rId3"/>
              </a:buBlip>
            </a:pPr>
            <a:endParaRPr lang="en-US"/>
          </a:p>
          <a:p>
            <a:pPr marL="285750" lvl="1" indent="-285750" eaLnBrk="0" hangingPunct="0">
              <a:spcAft>
                <a:spcPts val="450"/>
              </a:spcAft>
              <a:buClr>
                <a:schemeClr val="accent1"/>
              </a:buClr>
              <a:buSzPct val="75000"/>
              <a:buFontTx/>
              <a:buBlip>
                <a:blip r:embed="rId3"/>
              </a:buBlip>
            </a:pPr>
            <a:r>
              <a:rPr lang="en-US"/>
              <a:t>Dynamic firewall policy using application protocol awareness</a:t>
            </a:r>
          </a:p>
          <a:p>
            <a:pPr marL="285750" lvl="1" indent="-285750" eaLnBrk="0" hangingPunct="0">
              <a:spcAft>
                <a:spcPts val="450"/>
              </a:spcAft>
              <a:buClr>
                <a:schemeClr val="accent1"/>
              </a:buClr>
              <a:buSzPct val="75000"/>
              <a:buFontTx/>
              <a:buBlip>
                <a:blip r:embed="rId3"/>
              </a:buBlip>
            </a:pPr>
            <a:r>
              <a:rPr lang="en-US"/>
              <a:t>Dynamic security capacity using infrastructure vServices</a:t>
            </a:r>
          </a:p>
          <a:p>
            <a:pPr marL="285750" lvl="1" indent="-285750" eaLnBrk="0" hangingPunct="0">
              <a:spcAft>
                <a:spcPts val="450"/>
              </a:spcAft>
              <a:buClr>
                <a:schemeClr val="accent1"/>
              </a:buClr>
              <a:buSzPct val="75000"/>
              <a:buFontTx/>
              <a:buBlip>
                <a:blip r:embed="rId3"/>
              </a:buBlip>
            </a:pPr>
            <a:r>
              <a:rPr lang="en-US"/>
              <a:t>Security policies auto-adapt </a:t>
            </a:r>
            <a:br>
              <a:rPr lang="en-US"/>
            </a:br>
            <a:r>
              <a:rPr lang="en-US"/>
              <a:t>to network reconfiguration </a:t>
            </a:r>
            <a:br>
              <a:rPr lang="en-US"/>
            </a:br>
            <a:r>
              <a:rPr lang="en-US"/>
              <a:t>or upgrades</a:t>
            </a:r>
          </a:p>
        </p:txBody>
      </p:sp>
      <p:pic>
        <p:nvPicPr>
          <p:cNvPr id="48143" name="Picture 55" descr="4-01943_Icon-Nic.png"/>
          <p:cNvPicPr>
            <a:picLocks noChangeAspect="1"/>
          </p:cNvPicPr>
          <p:nvPr/>
        </p:nvPicPr>
        <p:blipFill>
          <a:blip r:embed="rId4" cstate="print"/>
          <a:srcRect/>
          <a:stretch>
            <a:fillRect/>
          </a:stretch>
        </p:blipFill>
        <p:spPr bwMode="auto">
          <a:xfrm>
            <a:off x="2116138" y="4762500"/>
            <a:ext cx="965200" cy="669925"/>
          </a:xfrm>
          <a:prstGeom prst="rect">
            <a:avLst/>
          </a:prstGeom>
          <a:noFill/>
          <a:ln w="9525">
            <a:noFill/>
            <a:miter lim="800000"/>
            <a:headEnd/>
            <a:tailEnd/>
          </a:ln>
        </p:spPr>
      </p:pic>
      <p:sp>
        <p:nvSpPr>
          <p:cNvPr id="48144" name="Rounded Rectangle 55"/>
          <p:cNvSpPr>
            <a:spLocks noChangeArrowheads="1"/>
          </p:cNvSpPr>
          <p:nvPr/>
        </p:nvSpPr>
        <p:spPr bwMode="auto">
          <a:xfrm rot="10800000">
            <a:off x="3457575" y="1816100"/>
            <a:ext cx="1279525" cy="1279525"/>
          </a:xfrm>
          <a:prstGeom prst="roundRect">
            <a:avLst>
              <a:gd name="adj" fmla="val 8394"/>
            </a:avLst>
          </a:prstGeom>
          <a:gradFill rotWithShape="1">
            <a:gsLst>
              <a:gs pos="0">
                <a:srgbClr val="FF0000">
                  <a:alpha val="50000"/>
                </a:srgbClr>
              </a:gs>
              <a:gs pos="100000">
                <a:schemeClr val="bg1"/>
              </a:gs>
            </a:gsLst>
            <a:lin ang="5400000"/>
          </a:gradFill>
          <a:ln w="25400" algn="ctr">
            <a:solidFill>
              <a:srgbClr val="C00000"/>
            </a:solidFill>
            <a:round/>
            <a:headEnd/>
            <a:tailEnd/>
          </a:ln>
        </p:spPr>
        <p:txBody>
          <a:bodyPr wrap="none" anchor="ctr"/>
          <a:lstStyle/>
          <a:p>
            <a:pPr algn="ctr"/>
            <a:endParaRPr lang="en-US" b="1"/>
          </a:p>
        </p:txBody>
      </p:sp>
      <p:pic>
        <p:nvPicPr>
          <p:cNvPr id="48145" name="Picture 55" descr="4-01943_Icon-Nic.png"/>
          <p:cNvPicPr>
            <a:picLocks noChangeAspect="1"/>
          </p:cNvPicPr>
          <p:nvPr/>
        </p:nvPicPr>
        <p:blipFill>
          <a:blip r:embed="rId5" cstate="print"/>
          <a:srcRect/>
          <a:stretch>
            <a:fillRect/>
          </a:stretch>
        </p:blipFill>
        <p:spPr bwMode="auto">
          <a:xfrm>
            <a:off x="3813175" y="2897188"/>
            <a:ext cx="568325" cy="395287"/>
          </a:xfrm>
          <a:prstGeom prst="rect">
            <a:avLst/>
          </a:prstGeom>
          <a:noFill/>
          <a:ln w="9525">
            <a:noFill/>
            <a:miter lim="800000"/>
            <a:headEnd/>
            <a:tailEnd/>
          </a:ln>
        </p:spPr>
      </p:pic>
      <p:grpSp>
        <p:nvGrpSpPr>
          <p:cNvPr id="48146" name="Group 39"/>
          <p:cNvGrpSpPr>
            <a:grpSpLocks/>
          </p:cNvGrpSpPr>
          <p:nvPr/>
        </p:nvGrpSpPr>
        <p:grpSpPr bwMode="auto">
          <a:xfrm>
            <a:off x="4133850" y="1925638"/>
            <a:ext cx="447675" cy="323850"/>
            <a:chOff x="2070100" y="1806575"/>
            <a:chExt cx="742950" cy="536575"/>
          </a:xfrm>
        </p:grpSpPr>
        <p:sp>
          <p:nvSpPr>
            <p:cNvPr id="48206"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207" name="Group 88"/>
            <p:cNvGrpSpPr>
              <a:grpSpLocks/>
            </p:cNvGrpSpPr>
            <p:nvPr/>
          </p:nvGrpSpPr>
          <p:grpSpPr bwMode="auto">
            <a:xfrm>
              <a:off x="2113846" y="1858835"/>
              <a:ext cx="655458" cy="432054"/>
              <a:chOff x="2105432" y="1843086"/>
              <a:chExt cx="655458" cy="432054"/>
            </a:xfrm>
          </p:grpSpPr>
          <p:sp>
            <p:nvSpPr>
              <p:cNvPr id="48208"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209"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47" name="Group 39"/>
          <p:cNvGrpSpPr>
            <a:grpSpLocks/>
          </p:cNvGrpSpPr>
          <p:nvPr/>
        </p:nvGrpSpPr>
        <p:grpSpPr bwMode="auto">
          <a:xfrm>
            <a:off x="3613150" y="2319338"/>
            <a:ext cx="447675" cy="323850"/>
            <a:chOff x="2070100" y="1806575"/>
            <a:chExt cx="742950" cy="536575"/>
          </a:xfrm>
        </p:grpSpPr>
        <p:sp>
          <p:nvSpPr>
            <p:cNvPr id="48202"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203" name="Group 88"/>
            <p:cNvGrpSpPr>
              <a:grpSpLocks/>
            </p:cNvGrpSpPr>
            <p:nvPr/>
          </p:nvGrpSpPr>
          <p:grpSpPr bwMode="auto">
            <a:xfrm>
              <a:off x="2113846" y="1858835"/>
              <a:ext cx="655458" cy="432054"/>
              <a:chOff x="2105432" y="1843086"/>
              <a:chExt cx="655458" cy="432054"/>
            </a:xfrm>
          </p:grpSpPr>
          <p:sp>
            <p:nvSpPr>
              <p:cNvPr id="48204"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205"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48" name="Group 39"/>
          <p:cNvGrpSpPr>
            <a:grpSpLocks/>
          </p:cNvGrpSpPr>
          <p:nvPr/>
        </p:nvGrpSpPr>
        <p:grpSpPr bwMode="auto">
          <a:xfrm>
            <a:off x="4133850" y="2319338"/>
            <a:ext cx="447675" cy="323850"/>
            <a:chOff x="2070100" y="1806575"/>
            <a:chExt cx="742950" cy="536575"/>
          </a:xfrm>
        </p:grpSpPr>
        <p:sp>
          <p:nvSpPr>
            <p:cNvPr id="48198"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99" name="Group 88"/>
            <p:cNvGrpSpPr>
              <a:grpSpLocks/>
            </p:cNvGrpSpPr>
            <p:nvPr/>
          </p:nvGrpSpPr>
          <p:grpSpPr bwMode="auto">
            <a:xfrm>
              <a:off x="2113846" y="1858835"/>
              <a:ext cx="655458" cy="432054"/>
              <a:chOff x="2105432" y="1843086"/>
              <a:chExt cx="655458" cy="432054"/>
            </a:xfrm>
          </p:grpSpPr>
          <p:sp>
            <p:nvSpPr>
              <p:cNvPr id="48200"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201"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pic>
        <p:nvPicPr>
          <p:cNvPr id="48149" name="Picture 55" descr="4-01943_Icon-Nic.png"/>
          <p:cNvPicPr>
            <a:picLocks noChangeAspect="1"/>
          </p:cNvPicPr>
          <p:nvPr/>
        </p:nvPicPr>
        <p:blipFill>
          <a:blip r:embed="rId5" cstate="print"/>
          <a:srcRect/>
          <a:stretch>
            <a:fillRect/>
          </a:stretch>
        </p:blipFill>
        <p:spPr bwMode="auto">
          <a:xfrm>
            <a:off x="2314575" y="2897188"/>
            <a:ext cx="568325" cy="395287"/>
          </a:xfrm>
          <a:prstGeom prst="rect">
            <a:avLst/>
          </a:prstGeom>
          <a:noFill/>
          <a:ln w="9525">
            <a:noFill/>
            <a:miter lim="800000"/>
            <a:headEnd/>
            <a:tailEnd/>
          </a:ln>
        </p:spPr>
      </p:pic>
      <p:sp>
        <p:nvSpPr>
          <p:cNvPr id="48150" name="Rectangle 8"/>
          <p:cNvSpPr>
            <a:spLocks noChangeArrowheads="1"/>
          </p:cNvSpPr>
          <p:nvPr/>
        </p:nvSpPr>
        <p:spPr bwMode="auto">
          <a:xfrm>
            <a:off x="2114550" y="1925638"/>
            <a:ext cx="447675" cy="323850"/>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51" name="Group 88"/>
          <p:cNvGrpSpPr>
            <a:grpSpLocks/>
          </p:cNvGrpSpPr>
          <p:nvPr/>
        </p:nvGrpSpPr>
        <p:grpSpPr bwMode="auto">
          <a:xfrm>
            <a:off x="2141538" y="1957388"/>
            <a:ext cx="393700" cy="260350"/>
            <a:chOff x="2105432" y="1843086"/>
            <a:chExt cx="655458" cy="432054"/>
          </a:xfrm>
        </p:grpSpPr>
        <p:sp>
          <p:nvSpPr>
            <p:cNvPr id="48196"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97"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sp>
        <p:nvSpPr>
          <p:cNvPr id="48152" name="Rectangle 8"/>
          <p:cNvSpPr>
            <a:spLocks noChangeArrowheads="1"/>
          </p:cNvSpPr>
          <p:nvPr/>
        </p:nvSpPr>
        <p:spPr bwMode="auto">
          <a:xfrm>
            <a:off x="2635250" y="1925638"/>
            <a:ext cx="447675" cy="323850"/>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53" name="Group 88"/>
          <p:cNvGrpSpPr>
            <a:grpSpLocks/>
          </p:cNvGrpSpPr>
          <p:nvPr/>
        </p:nvGrpSpPr>
        <p:grpSpPr bwMode="auto">
          <a:xfrm>
            <a:off x="2662238" y="1957388"/>
            <a:ext cx="393700" cy="260350"/>
            <a:chOff x="2105432" y="1843086"/>
            <a:chExt cx="655458" cy="432054"/>
          </a:xfrm>
        </p:grpSpPr>
        <p:sp>
          <p:nvSpPr>
            <p:cNvPr id="48194"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95"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sp>
        <p:nvSpPr>
          <p:cNvPr id="48154" name="Rectangle 8"/>
          <p:cNvSpPr>
            <a:spLocks noChangeArrowheads="1"/>
          </p:cNvSpPr>
          <p:nvPr/>
        </p:nvSpPr>
        <p:spPr bwMode="auto">
          <a:xfrm>
            <a:off x="2114550" y="2319338"/>
            <a:ext cx="447675" cy="323850"/>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55" name="Group 88"/>
          <p:cNvGrpSpPr>
            <a:grpSpLocks/>
          </p:cNvGrpSpPr>
          <p:nvPr/>
        </p:nvGrpSpPr>
        <p:grpSpPr bwMode="auto">
          <a:xfrm>
            <a:off x="2141538" y="2351088"/>
            <a:ext cx="393700" cy="260350"/>
            <a:chOff x="2105432" y="1843086"/>
            <a:chExt cx="655458" cy="432054"/>
          </a:xfrm>
        </p:grpSpPr>
        <p:sp>
          <p:nvSpPr>
            <p:cNvPr id="48192"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93"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nvGrpSpPr>
          <p:cNvPr id="12" name="Group 83"/>
          <p:cNvGrpSpPr>
            <a:grpSpLocks/>
          </p:cNvGrpSpPr>
          <p:nvPr/>
        </p:nvGrpSpPr>
        <p:grpSpPr bwMode="auto">
          <a:xfrm>
            <a:off x="2635250" y="2319338"/>
            <a:ext cx="447675" cy="323850"/>
            <a:chOff x="2635250" y="2319338"/>
            <a:chExt cx="447675" cy="323850"/>
          </a:xfrm>
        </p:grpSpPr>
        <p:sp>
          <p:nvSpPr>
            <p:cNvPr id="48188" name="Rectangle 8"/>
            <p:cNvSpPr>
              <a:spLocks noChangeArrowheads="1"/>
            </p:cNvSpPr>
            <p:nvPr/>
          </p:nvSpPr>
          <p:spPr bwMode="auto">
            <a:xfrm>
              <a:off x="2635250" y="2319338"/>
              <a:ext cx="447675" cy="323850"/>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89" name="Group 88"/>
            <p:cNvGrpSpPr>
              <a:grpSpLocks/>
            </p:cNvGrpSpPr>
            <p:nvPr/>
          </p:nvGrpSpPr>
          <p:grpSpPr bwMode="auto">
            <a:xfrm>
              <a:off x="2662238" y="2351088"/>
              <a:ext cx="393700" cy="260350"/>
              <a:chOff x="2105432" y="1843086"/>
              <a:chExt cx="655458" cy="432054"/>
            </a:xfrm>
          </p:grpSpPr>
          <p:sp>
            <p:nvSpPr>
              <p:cNvPr id="48190"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91"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sp>
        <p:nvSpPr>
          <p:cNvPr id="48157" name="Rounded Rectangle 178"/>
          <p:cNvSpPr>
            <a:spLocks noChangeArrowheads="1"/>
          </p:cNvSpPr>
          <p:nvPr/>
        </p:nvSpPr>
        <p:spPr bwMode="auto">
          <a:xfrm rot="10800000">
            <a:off x="460375" y="1816100"/>
            <a:ext cx="1279525" cy="1279525"/>
          </a:xfrm>
          <a:prstGeom prst="roundRect">
            <a:avLst>
              <a:gd name="adj" fmla="val 6889"/>
            </a:avLst>
          </a:prstGeom>
          <a:gradFill rotWithShape="1">
            <a:gsLst>
              <a:gs pos="0">
                <a:srgbClr val="FF0000">
                  <a:alpha val="50000"/>
                </a:srgbClr>
              </a:gs>
              <a:gs pos="100000">
                <a:schemeClr val="bg1"/>
              </a:gs>
            </a:gsLst>
            <a:lin ang="5400000"/>
          </a:gradFill>
          <a:ln w="25400" algn="ctr">
            <a:solidFill>
              <a:srgbClr val="C00000"/>
            </a:solidFill>
            <a:round/>
            <a:headEnd/>
            <a:tailEnd/>
          </a:ln>
        </p:spPr>
        <p:txBody>
          <a:bodyPr wrap="none" anchor="ctr"/>
          <a:lstStyle/>
          <a:p>
            <a:pPr algn="ctr"/>
            <a:endParaRPr lang="en-US" b="1"/>
          </a:p>
        </p:txBody>
      </p:sp>
      <p:pic>
        <p:nvPicPr>
          <p:cNvPr id="48158" name="Picture 55" descr="4-01943_Icon-Nic.png"/>
          <p:cNvPicPr>
            <a:picLocks noChangeAspect="1"/>
          </p:cNvPicPr>
          <p:nvPr/>
        </p:nvPicPr>
        <p:blipFill>
          <a:blip r:embed="rId5" cstate="print"/>
          <a:srcRect/>
          <a:stretch>
            <a:fillRect/>
          </a:stretch>
        </p:blipFill>
        <p:spPr bwMode="auto">
          <a:xfrm>
            <a:off x="815975" y="2897188"/>
            <a:ext cx="568325" cy="395287"/>
          </a:xfrm>
          <a:prstGeom prst="rect">
            <a:avLst/>
          </a:prstGeom>
          <a:noFill/>
          <a:ln w="9525">
            <a:noFill/>
            <a:miter lim="800000"/>
            <a:headEnd/>
            <a:tailEnd/>
          </a:ln>
        </p:spPr>
      </p:pic>
      <p:grpSp>
        <p:nvGrpSpPr>
          <p:cNvPr id="48159" name="Group 39"/>
          <p:cNvGrpSpPr>
            <a:grpSpLocks/>
          </p:cNvGrpSpPr>
          <p:nvPr/>
        </p:nvGrpSpPr>
        <p:grpSpPr bwMode="auto">
          <a:xfrm>
            <a:off x="615950" y="1925638"/>
            <a:ext cx="447675" cy="323850"/>
            <a:chOff x="2070100" y="1806575"/>
            <a:chExt cx="742950" cy="536575"/>
          </a:xfrm>
        </p:grpSpPr>
        <p:sp>
          <p:nvSpPr>
            <p:cNvPr id="48184"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85" name="Group 88"/>
            <p:cNvGrpSpPr>
              <a:grpSpLocks/>
            </p:cNvGrpSpPr>
            <p:nvPr/>
          </p:nvGrpSpPr>
          <p:grpSpPr bwMode="auto">
            <a:xfrm>
              <a:off x="2113846" y="1858835"/>
              <a:ext cx="655458" cy="432054"/>
              <a:chOff x="2105432" y="1843086"/>
              <a:chExt cx="655458" cy="432054"/>
            </a:xfrm>
          </p:grpSpPr>
          <p:sp>
            <p:nvSpPr>
              <p:cNvPr id="48186"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87"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60" name="Group 39"/>
          <p:cNvGrpSpPr>
            <a:grpSpLocks/>
          </p:cNvGrpSpPr>
          <p:nvPr/>
        </p:nvGrpSpPr>
        <p:grpSpPr bwMode="auto">
          <a:xfrm>
            <a:off x="1136650" y="1925638"/>
            <a:ext cx="447675" cy="323850"/>
            <a:chOff x="2070100" y="1806575"/>
            <a:chExt cx="742950" cy="536575"/>
          </a:xfrm>
        </p:grpSpPr>
        <p:sp>
          <p:nvSpPr>
            <p:cNvPr id="48180"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81" name="Group 88"/>
            <p:cNvGrpSpPr>
              <a:grpSpLocks/>
            </p:cNvGrpSpPr>
            <p:nvPr/>
          </p:nvGrpSpPr>
          <p:grpSpPr bwMode="auto">
            <a:xfrm>
              <a:off x="2113846" y="1858835"/>
              <a:ext cx="655458" cy="432054"/>
              <a:chOff x="2105432" y="1843086"/>
              <a:chExt cx="655458" cy="432054"/>
            </a:xfrm>
          </p:grpSpPr>
          <p:sp>
            <p:nvSpPr>
              <p:cNvPr id="48182"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83"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61" name="Group 39"/>
          <p:cNvGrpSpPr>
            <a:grpSpLocks/>
          </p:cNvGrpSpPr>
          <p:nvPr/>
        </p:nvGrpSpPr>
        <p:grpSpPr bwMode="auto">
          <a:xfrm>
            <a:off x="615950" y="2319338"/>
            <a:ext cx="447675" cy="323850"/>
            <a:chOff x="2070100" y="1806575"/>
            <a:chExt cx="742950" cy="536575"/>
          </a:xfrm>
        </p:grpSpPr>
        <p:sp>
          <p:nvSpPr>
            <p:cNvPr id="48176"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77" name="Group 88"/>
            <p:cNvGrpSpPr>
              <a:grpSpLocks/>
            </p:cNvGrpSpPr>
            <p:nvPr/>
          </p:nvGrpSpPr>
          <p:grpSpPr bwMode="auto">
            <a:xfrm>
              <a:off x="2113846" y="1858835"/>
              <a:ext cx="655458" cy="432054"/>
              <a:chOff x="2105432" y="1843086"/>
              <a:chExt cx="655458" cy="432054"/>
            </a:xfrm>
          </p:grpSpPr>
          <p:sp>
            <p:nvSpPr>
              <p:cNvPr id="48178"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79"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62" name="Group 39"/>
          <p:cNvGrpSpPr>
            <a:grpSpLocks/>
          </p:cNvGrpSpPr>
          <p:nvPr/>
        </p:nvGrpSpPr>
        <p:grpSpPr bwMode="auto">
          <a:xfrm>
            <a:off x="1136650" y="2319338"/>
            <a:ext cx="447675" cy="323850"/>
            <a:chOff x="2070100" y="1806575"/>
            <a:chExt cx="742950" cy="536575"/>
          </a:xfrm>
        </p:grpSpPr>
        <p:sp>
          <p:nvSpPr>
            <p:cNvPr id="48172"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73" name="Group 88"/>
            <p:cNvGrpSpPr>
              <a:grpSpLocks/>
            </p:cNvGrpSpPr>
            <p:nvPr/>
          </p:nvGrpSpPr>
          <p:grpSpPr bwMode="auto">
            <a:xfrm>
              <a:off x="2113846" y="1858835"/>
              <a:ext cx="655458" cy="432054"/>
              <a:chOff x="2105432" y="1843086"/>
              <a:chExt cx="655458" cy="432054"/>
            </a:xfrm>
          </p:grpSpPr>
          <p:sp>
            <p:nvSpPr>
              <p:cNvPr id="48174"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75"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grpSp>
        <p:nvGrpSpPr>
          <p:cNvPr id="48163" name="Group 39"/>
          <p:cNvGrpSpPr>
            <a:grpSpLocks/>
          </p:cNvGrpSpPr>
          <p:nvPr/>
        </p:nvGrpSpPr>
        <p:grpSpPr bwMode="auto">
          <a:xfrm>
            <a:off x="3613150" y="1925638"/>
            <a:ext cx="447675" cy="323850"/>
            <a:chOff x="2070100" y="1806575"/>
            <a:chExt cx="742950" cy="536575"/>
          </a:xfrm>
        </p:grpSpPr>
        <p:sp>
          <p:nvSpPr>
            <p:cNvPr id="48168"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1400"/>
            </a:p>
          </p:txBody>
        </p:sp>
        <p:grpSp>
          <p:nvGrpSpPr>
            <p:cNvPr id="48169" name="Group 88"/>
            <p:cNvGrpSpPr>
              <a:grpSpLocks/>
            </p:cNvGrpSpPr>
            <p:nvPr/>
          </p:nvGrpSpPr>
          <p:grpSpPr bwMode="auto">
            <a:xfrm>
              <a:off x="2113846" y="1858835"/>
              <a:ext cx="655458" cy="432054"/>
              <a:chOff x="2105432" y="1843086"/>
              <a:chExt cx="655458" cy="432054"/>
            </a:xfrm>
          </p:grpSpPr>
          <p:sp>
            <p:nvSpPr>
              <p:cNvPr id="48170"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800" b="1">
                    <a:solidFill>
                      <a:schemeClr val="bg1"/>
                    </a:solidFill>
                  </a:rPr>
                  <a:t>OS</a:t>
                </a:r>
              </a:p>
            </p:txBody>
          </p:sp>
          <p:sp>
            <p:nvSpPr>
              <p:cNvPr id="48171"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800" b="1">
                    <a:solidFill>
                      <a:schemeClr val="bg1"/>
                    </a:solidFill>
                  </a:rPr>
                  <a:t>APP</a:t>
                </a:r>
                <a:endParaRPr lang="en-US" sz="900" b="1">
                  <a:solidFill>
                    <a:schemeClr val="bg1"/>
                  </a:solidFill>
                </a:endParaRPr>
              </a:p>
            </p:txBody>
          </p:sp>
        </p:grpSp>
      </p:grpSp>
      <p:pic>
        <p:nvPicPr>
          <p:cNvPr id="48164" name="Picture 90" descr="ICON_Server_flat_Q408.png"/>
          <p:cNvPicPr>
            <a:picLocks noChangeAspect="1"/>
          </p:cNvPicPr>
          <p:nvPr/>
        </p:nvPicPr>
        <p:blipFill>
          <a:blip r:embed="rId6" cstate="print"/>
          <a:srcRect/>
          <a:stretch>
            <a:fillRect/>
          </a:stretch>
        </p:blipFill>
        <p:spPr bwMode="auto">
          <a:xfrm>
            <a:off x="523875" y="3865563"/>
            <a:ext cx="1150938" cy="288925"/>
          </a:xfrm>
          <a:prstGeom prst="rect">
            <a:avLst/>
          </a:prstGeom>
          <a:noFill/>
          <a:ln w="9525">
            <a:noFill/>
            <a:miter lim="800000"/>
            <a:headEnd/>
            <a:tailEnd/>
          </a:ln>
        </p:spPr>
      </p:pic>
      <p:pic>
        <p:nvPicPr>
          <p:cNvPr id="48165" name="Picture 90" descr="ICON_Server_flat_Q408.png"/>
          <p:cNvPicPr>
            <a:picLocks noChangeAspect="1"/>
          </p:cNvPicPr>
          <p:nvPr/>
        </p:nvPicPr>
        <p:blipFill>
          <a:blip r:embed="rId6" cstate="print"/>
          <a:srcRect/>
          <a:stretch>
            <a:fillRect/>
          </a:stretch>
        </p:blipFill>
        <p:spPr bwMode="auto">
          <a:xfrm>
            <a:off x="2025650" y="3865563"/>
            <a:ext cx="1150938" cy="288925"/>
          </a:xfrm>
          <a:prstGeom prst="rect">
            <a:avLst/>
          </a:prstGeom>
          <a:noFill/>
          <a:ln w="9525">
            <a:noFill/>
            <a:miter lim="800000"/>
            <a:headEnd/>
            <a:tailEnd/>
          </a:ln>
        </p:spPr>
      </p:pic>
      <p:pic>
        <p:nvPicPr>
          <p:cNvPr id="48166" name="Picture 90" descr="ICON_Server_flat_Q408.png"/>
          <p:cNvPicPr>
            <a:picLocks noChangeAspect="1"/>
          </p:cNvPicPr>
          <p:nvPr/>
        </p:nvPicPr>
        <p:blipFill>
          <a:blip r:embed="rId6" cstate="print"/>
          <a:srcRect/>
          <a:stretch>
            <a:fillRect/>
          </a:stretch>
        </p:blipFill>
        <p:spPr bwMode="auto">
          <a:xfrm>
            <a:off x="3516313" y="3865563"/>
            <a:ext cx="1150937" cy="288925"/>
          </a:xfrm>
          <a:prstGeom prst="rect">
            <a:avLst/>
          </a:prstGeom>
          <a:noFill/>
          <a:ln w="9525">
            <a:noFill/>
            <a:miter lim="800000"/>
            <a:headEnd/>
            <a:tailEnd/>
          </a:ln>
        </p:spPr>
      </p:pic>
      <p:sp>
        <p:nvSpPr>
          <p:cNvPr id="48167" name="Rectangle 5"/>
          <p:cNvSpPr>
            <a:spLocks noChangeArrowheads="1"/>
          </p:cNvSpPr>
          <p:nvPr/>
        </p:nvSpPr>
        <p:spPr bwMode="auto">
          <a:xfrm>
            <a:off x="541338" y="3573463"/>
            <a:ext cx="4151312" cy="269875"/>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a:lstStyle/>
          <a:p>
            <a:pPr algn="ctr"/>
            <a:r>
              <a:rPr lang="en-US" sz="1200" b="1">
                <a:solidFill>
                  <a:schemeClr val="bg1"/>
                </a:solidFill>
              </a:rPr>
              <a:t>VMware vSphere™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94444E-6 -1.11111E-6 L 0.07882 0.0368 " pathEditMode="relative" ptsTypes="AA">
                                      <p:cBhvr>
                                        <p:cTn id="6" dur="2000" fill="hold"/>
                                        <p:tgtEl>
                                          <p:spTgt spid="1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151"/>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435" name="Rectangle 32"/>
          <p:cNvSpPr>
            <a:spLocks noGrp="1" noChangeArrowheads="1"/>
          </p:cNvSpPr>
          <p:nvPr>
            <p:ph type="title" idx="4294967295"/>
          </p:nvPr>
        </p:nvSpPr>
        <p:spPr>
          <a:xfrm>
            <a:off x="498475" y="593725"/>
            <a:ext cx="8191500" cy="403225"/>
          </a:xfrm>
        </p:spPr>
        <p:txBody>
          <a:bodyPr wrap="square" rIns="73152" anchor="t"/>
          <a:lstStyle/>
          <a:p>
            <a:r>
              <a:rPr lang="en-US"/>
              <a:t>Hot-Add Capacity to Guarantee QoS</a:t>
            </a:r>
          </a:p>
        </p:txBody>
      </p:sp>
      <p:grpSp>
        <p:nvGrpSpPr>
          <p:cNvPr id="6" name="Group 44"/>
          <p:cNvGrpSpPr>
            <a:grpSpLocks/>
          </p:cNvGrpSpPr>
          <p:nvPr/>
        </p:nvGrpSpPr>
        <p:grpSpPr bwMode="auto">
          <a:xfrm>
            <a:off x="1739900" y="2819400"/>
            <a:ext cx="990600" cy="609600"/>
            <a:chOff x="2070100" y="1806575"/>
            <a:chExt cx="742950" cy="536575"/>
          </a:xfrm>
        </p:grpSpPr>
        <p:sp>
          <p:nvSpPr>
            <p:cNvPr id="914470"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4400"/>
            </a:p>
          </p:txBody>
        </p:sp>
        <p:grpSp>
          <p:nvGrpSpPr>
            <p:cNvPr id="7" name="Group 108"/>
            <p:cNvGrpSpPr>
              <a:grpSpLocks/>
            </p:cNvGrpSpPr>
            <p:nvPr/>
          </p:nvGrpSpPr>
          <p:grpSpPr bwMode="auto">
            <a:xfrm>
              <a:off x="2113846" y="1858835"/>
              <a:ext cx="655458" cy="432054"/>
              <a:chOff x="2105432" y="1843086"/>
              <a:chExt cx="655458" cy="432054"/>
            </a:xfrm>
          </p:grpSpPr>
          <p:sp>
            <p:nvSpPr>
              <p:cNvPr id="914472"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2000" b="1">
                    <a:solidFill>
                      <a:schemeClr val="bg1"/>
                    </a:solidFill>
                  </a:rPr>
                  <a:t>OS</a:t>
                </a:r>
              </a:p>
            </p:txBody>
          </p:sp>
          <p:sp>
            <p:nvSpPr>
              <p:cNvPr id="914473"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2000" b="1">
                    <a:solidFill>
                      <a:schemeClr val="bg1"/>
                    </a:solidFill>
                  </a:rPr>
                  <a:t>SQL</a:t>
                </a:r>
                <a:endParaRPr lang="en-US" sz="2400" b="1">
                  <a:solidFill>
                    <a:schemeClr val="bg1"/>
                  </a:solidFill>
                </a:endParaRPr>
              </a:p>
            </p:txBody>
          </p:sp>
        </p:grpSp>
      </p:grpSp>
      <p:grpSp>
        <p:nvGrpSpPr>
          <p:cNvPr id="8" name="Group 44"/>
          <p:cNvGrpSpPr>
            <a:grpSpLocks/>
          </p:cNvGrpSpPr>
          <p:nvPr/>
        </p:nvGrpSpPr>
        <p:grpSpPr bwMode="auto">
          <a:xfrm>
            <a:off x="5943600" y="2667000"/>
            <a:ext cx="1600200" cy="1143000"/>
            <a:chOff x="2070100" y="1806575"/>
            <a:chExt cx="742950" cy="536575"/>
          </a:xfrm>
        </p:grpSpPr>
        <p:sp>
          <p:nvSpPr>
            <p:cNvPr id="914475" name="Rectangle 8"/>
            <p:cNvSpPr>
              <a:spLocks noChangeArrowheads="1"/>
            </p:cNvSpPr>
            <p:nvPr/>
          </p:nvSpPr>
          <p:spPr bwMode="auto">
            <a:xfrm>
              <a:off x="2070100" y="1806575"/>
              <a:ext cx="742950" cy="536575"/>
            </a:xfrm>
            <a:prstGeom prst="rect">
              <a:avLst/>
            </a:prstGeom>
            <a:gradFill rotWithShape="0">
              <a:gsLst>
                <a:gs pos="0">
                  <a:srgbClr val="DCDCDC"/>
                </a:gs>
                <a:gs pos="100000">
                  <a:srgbClr val="B4B4B4"/>
                </a:gs>
              </a:gsLst>
              <a:lin ang="5400000"/>
            </a:gradFill>
            <a:ln w="9525" algn="ctr">
              <a:solidFill>
                <a:srgbClr val="B4B4B4"/>
              </a:solidFill>
              <a:round/>
              <a:headEnd/>
              <a:tailEnd/>
            </a:ln>
          </p:spPr>
          <p:txBody>
            <a:bodyPr wrap="none"/>
            <a:lstStyle/>
            <a:p>
              <a:endParaRPr lang="en-US" sz="4400"/>
            </a:p>
          </p:txBody>
        </p:sp>
        <p:grpSp>
          <p:nvGrpSpPr>
            <p:cNvPr id="9" name="Group 108"/>
            <p:cNvGrpSpPr>
              <a:grpSpLocks/>
            </p:cNvGrpSpPr>
            <p:nvPr/>
          </p:nvGrpSpPr>
          <p:grpSpPr bwMode="auto">
            <a:xfrm>
              <a:off x="2113846" y="1858835"/>
              <a:ext cx="655458" cy="432054"/>
              <a:chOff x="2105432" y="1843086"/>
              <a:chExt cx="655458" cy="432054"/>
            </a:xfrm>
          </p:grpSpPr>
          <p:sp>
            <p:nvSpPr>
              <p:cNvPr id="914477" name="Rectangle 4"/>
              <p:cNvSpPr>
                <a:spLocks noChangeArrowheads="1"/>
              </p:cNvSpPr>
              <p:nvPr/>
            </p:nvSpPr>
            <p:spPr bwMode="auto">
              <a:xfrm>
                <a:off x="2105432" y="2076449"/>
                <a:ext cx="655458" cy="198691"/>
              </a:xfrm>
              <a:prstGeom prst="rect">
                <a:avLst/>
              </a:prstGeom>
              <a:gradFill rotWithShape="0">
                <a:gsLst>
                  <a:gs pos="0">
                    <a:srgbClr val="0086EA"/>
                  </a:gs>
                  <a:gs pos="100000">
                    <a:srgbClr val="2767B2"/>
                  </a:gs>
                </a:gsLst>
                <a:lin ang="5400000"/>
              </a:gradFill>
              <a:ln w="12700" algn="ctr">
                <a:solidFill>
                  <a:srgbClr val="2767B2"/>
                </a:solidFill>
                <a:round/>
                <a:headEnd/>
                <a:tailEnd/>
              </a:ln>
            </p:spPr>
            <p:txBody>
              <a:bodyPr wrap="none" anchor="ctr"/>
              <a:lstStyle/>
              <a:p>
                <a:pPr algn="ctr"/>
                <a:r>
                  <a:rPr lang="en-US" sz="2000" b="1">
                    <a:solidFill>
                      <a:schemeClr val="bg1"/>
                    </a:solidFill>
                  </a:rPr>
                  <a:t>OS</a:t>
                </a:r>
              </a:p>
            </p:txBody>
          </p:sp>
          <p:sp>
            <p:nvSpPr>
              <p:cNvPr id="914478" name="Rectangle 4"/>
              <p:cNvSpPr>
                <a:spLocks noChangeArrowheads="1"/>
              </p:cNvSpPr>
              <p:nvPr/>
            </p:nvSpPr>
            <p:spPr bwMode="auto">
              <a:xfrm>
                <a:off x="2105432" y="1843086"/>
                <a:ext cx="655458" cy="198691"/>
              </a:xfrm>
              <a:prstGeom prst="rect">
                <a:avLst/>
              </a:prstGeom>
              <a:gradFill rotWithShape="0">
                <a:gsLst>
                  <a:gs pos="0">
                    <a:srgbClr val="FEAB58"/>
                  </a:gs>
                  <a:gs pos="100000">
                    <a:srgbClr val="E76F32"/>
                  </a:gs>
                </a:gsLst>
                <a:lin ang="5400000"/>
              </a:gradFill>
              <a:ln w="12700" algn="ctr">
                <a:solidFill>
                  <a:srgbClr val="E76F32"/>
                </a:solidFill>
                <a:round/>
                <a:headEnd/>
                <a:tailEnd/>
              </a:ln>
            </p:spPr>
            <p:txBody>
              <a:bodyPr wrap="none" anchor="ctr"/>
              <a:lstStyle/>
              <a:p>
                <a:pPr algn="ctr"/>
                <a:r>
                  <a:rPr lang="en-US" sz="2000" b="1">
                    <a:solidFill>
                      <a:schemeClr val="bg1"/>
                    </a:solidFill>
                  </a:rPr>
                  <a:t>SQL</a:t>
                </a:r>
                <a:endParaRPr lang="en-US" sz="2400" b="1">
                  <a:solidFill>
                    <a:schemeClr val="bg1"/>
                  </a:solidFill>
                </a:endParaRPr>
              </a:p>
            </p:txBody>
          </p:sp>
        </p:grpSp>
      </p:grpSp>
      <p:pic>
        <p:nvPicPr>
          <p:cNvPr id="914479" name="Picture 359" descr="ICON_Memory_Q308"/>
          <p:cNvPicPr>
            <a:picLocks noChangeAspect="1" noChangeArrowheads="1"/>
          </p:cNvPicPr>
          <p:nvPr/>
        </p:nvPicPr>
        <p:blipFill>
          <a:blip r:embed="rId3" cstate="print"/>
          <a:srcRect/>
          <a:stretch>
            <a:fillRect/>
          </a:stretch>
        </p:blipFill>
        <p:spPr bwMode="auto">
          <a:xfrm>
            <a:off x="1373188" y="3581400"/>
            <a:ext cx="862012" cy="914400"/>
          </a:xfrm>
          <a:prstGeom prst="rect">
            <a:avLst/>
          </a:prstGeom>
          <a:noFill/>
          <a:ln w="9525">
            <a:noFill/>
            <a:miter lim="800000"/>
            <a:headEnd/>
            <a:tailEnd/>
          </a:ln>
        </p:spPr>
      </p:pic>
      <p:sp>
        <p:nvSpPr>
          <p:cNvPr id="129" name="Text Box 27"/>
          <p:cNvSpPr txBox="1">
            <a:spLocks noChangeAspect="1" noChangeArrowheads="1"/>
          </p:cNvSpPr>
          <p:nvPr/>
        </p:nvSpPr>
        <p:spPr bwMode="auto">
          <a:xfrm>
            <a:off x="482600" y="3783013"/>
            <a:ext cx="965200" cy="354012"/>
          </a:xfrm>
          <a:prstGeom prst="rect">
            <a:avLst/>
          </a:prstGeom>
          <a:noFill/>
          <a:ln w="9525">
            <a:noFill/>
            <a:miter lim="800000"/>
            <a:headEnd/>
            <a:tailEnd/>
          </a:ln>
        </p:spPr>
        <p:txBody>
          <a:bodyPr/>
          <a:lstStyle/>
          <a:p>
            <a:pPr>
              <a:lnSpc>
                <a:spcPct val="85000"/>
              </a:lnSpc>
            </a:pPr>
            <a:r>
              <a:rPr lang="en-US" sz="2000" b="1">
                <a:latin typeface="Arial Narrow" pitchFamily="34" charset="0"/>
              </a:rPr>
              <a:t>2 GB</a:t>
            </a:r>
          </a:p>
        </p:txBody>
      </p:sp>
      <p:pic>
        <p:nvPicPr>
          <p:cNvPr id="914481" name="Picture 356" descr="ICON_CPU_Q308"/>
          <p:cNvPicPr>
            <a:picLocks noChangeAspect="1" noChangeArrowheads="1"/>
          </p:cNvPicPr>
          <p:nvPr/>
        </p:nvPicPr>
        <p:blipFill>
          <a:blip r:embed="rId4" cstate="print"/>
          <a:srcRect/>
          <a:stretch>
            <a:fillRect/>
          </a:stretch>
        </p:blipFill>
        <p:spPr bwMode="auto">
          <a:xfrm>
            <a:off x="2540000" y="3706813"/>
            <a:ext cx="374650" cy="685800"/>
          </a:xfrm>
          <a:prstGeom prst="rect">
            <a:avLst/>
          </a:prstGeom>
          <a:noFill/>
          <a:ln w="9525">
            <a:noFill/>
            <a:miter lim="800000"/>
            <a:headEnd/>
            <a:tailEnd/>
          </a:ln>
        </p:spPr>
      </p:pic>
      <p:sp>
        <p:nvSpPr>
          <p:cNvPr id="2" name="Text Box 27"/>
          <p:cNvSpPr txBox="1">
            <a:spLocks noChangeAspect="1" noChangeArrowheads="1"/>
          </p:cNvSpPr>
          <p:nvPr/>
        </p:nvSpPr>
        <p:spPr bwMode="auto">
          <a:xfrm>
            <a:off x="2997200" y="3783013"/>
            <a:ext cx="965200" cy="354012"/>
          </a:xfrm>
          <a:prstGeom prst="rect">
            <a:avLst/>
          </a:prstGeom>
          <a:noFill/>
          <a:ln w="9525">
            <a:noFill/>
            <a:miter lim="800000"/>
            <a:headEnd/>
            <a:tailEnd/>
          </a:ln>
        </p:spPr>
        <p:txBody>
          <a:bodyPr/>
          <a:lstStyle/>
          <a:p>
            <a:pPr>
              <a:lnSpc>
                <a:spcPct val="85000"/>
              </a:lnSpc>
            </a:pPr>
            <a:r>
              <a:rPr lang="en-US" sz="2000" b="1">
                <a:latin typeface="Arial Narrow" pitchFamily="34" charset="0"/>
              </a:rPr>
              <a:t>1 vCPU</a:t>
            </a:r>
          </a:p>
        </p:txBody>
      </p:sp>
      <p:sp>
        <p:nvSpPr>
          <p:cNvPr id="3" name="Text Box 27"/>
          <p:cNvSpPr txBox="1">
            <a:spLocks noChangeAspect="1" noChangeArrowheads="1"/>
          </p:cNvSpPr>
          <p:nvPr/>
        </p:nvSpPr>
        <p:spPr bwMode="auto">
          <a:xfrm>
            <a:off x="4495800" y="3989388"/>
            <a:ext cx="965200" cy="354012"/>
          </a:xfrm>
          <a:prstGeom prst="rect">
            <a:avLst/>
          </a:prstGeom>
          <a:noFill/>
          <a:ln w="9525" algn="ctr">
            <a:noFill/>
            <a:miter lim="800000"/>
            <a:headEnd/>
            <a:tailEnd/>
          </a:ln>
          <a:effectLst/>
        </p:spPr>
        <p:txBody>
          <a:bodyPr/>
          <a:lstStyle/>
          <a:p>
            <a:pPr>
              <a:lnSpc>
                <a:spcPct val="85000"/>
              </a:lnSpc>
            </a:pPr>
            <a:r>
              <a:rPr lang="en-US" sz="2800" b="1">
                <a:latin typeface="Arial Narrow" pitchFamily="34" charset="0"/>
              </a:rPr>
              <a:t>8 GB</a:t>
            </a:r>
          </a:p>
        </p:txBody>
      </p:sp>
      <p:grpSp>
        <p:nvGrpSpPr>
          <p:cNvPr id="10" name="Group 103"/>
          <p:cNvGrpSpPr>
            <a:grpSpLocks/>
          </p:cNvGrpSpPr>
          <p:nvPr/>
        </p:nvGrpSpPr>
        <p:grpSpPr bwMode="auto">
          <a:xfrm>
            <a:off x="5486400" y="3556000"/>
            <a:ext cx="1295400" cy="1420813"/>
            <a:chOff x="2976" y="2369"/>
            <a:chExt cx="960" cy="1022"/>
          </a:xfrm>
        </p:grpSpPr>
        <p:pic>
          <p:nvPicPr>
            <p:cNvPr id="914494" name="Picture 359" descr="ICON_Memory_Q308"/>
            <p:cNvPicPr>
              <a:picLocks noChangeAspect="1" noChangeArrowheads="1"/>
            </p:cNvPicPr>
            <p:nvPr/>
          </p:nvPicPr>
          <p:blipFill>
            <a:blip r:embed="rId3" cstate="print"/>
            <a:srcRect/>
            <a:stretch>
              <a:fillRect/>
            </a:stretch>
          </p:blipFill>
          <p:spPr bwMode="auto">
            <a:xfrm>
              <a:off x="3319" y="2369"/>
              <a:ext cx="617" cy="655"/>
            </a:xfrm>
            <a:prstGeom prst="rect">
              <a:avLst/>
            </a:prstGeom>
            <a:noFill/>
            <a:ln w="9525">
              <a:noFill/>
              <a:miter lim="800000"/>
              <a:headEnd/>
              <a:tailEnd/>
            </a:ln>
          </p:spPr>
        </p:pic>
        <p:pic>
          <p:nvPicPr>
            <p:cNvPr id="90" name="Picture 359" descr="ICON_Memory_Q308"/>
            <p:cNvPicPr>
              <a:picLocks noChangeAspect="1" noChangeArrowheads="1"/>
            </p:cNvPicPr>
            <p:nvPr/>
          </p:nvPicPr>
          <p:blipFill>
            <a:blip r:embed="rId3" cstate="print"/>
            <a:srcRect/>
            <a:stretch>
              <a:fillRect/>
            </a:stretch>
          </p:blipFill>
          <p:spPr bwMode="auto">
            <a:xfrm>
              <a:off x="3319" y="2705"/>
              <a:ext cx="617" cy="655"/>
            </a:xfrm>
            <a:prstGeom prst="rect">
              <a:avLst/>
            </a:prstGeom>
            <a:noFill/>
            <a:ln w="9525">
              <a:noFill/>
              <a:miter lim="800000"/>
              <a:headEnd/>
              <a:tailEnd/>
            </a:ln>
          </p:spPr>
        </p:pic>
        <p:pic>
          <p:nvPicPr>
            <p:cNvPr id="914484" name="Picture 359" descr="ICON_Memory_Q308"/>
            <p:cNvPicPr>
              <a:picLocks noChangeAspect="1" noChangeArrowheads="1"/>
            </p:cNvPicPr>
            <p:nvPr/>
          </p:nvPicPr>
          <p:blipFill>
            <a:blip r:embed="rId3" cstate="print"/>
            <a:srcRect/>
            <a:stretch>
              <a:fillRect/>
            </a:stretch>
          </p:blipFill>
          <p:spPr bwMode="auto">
            <a:xfrm>
              <a:off x="2976" y="2400"/>
              <a:ext cx="617" cy="655"/>
            </a:xfrm>
            <a:prstGeom prst="rect">
              <a:avLst/>
            </a:prstGeom>
            <a:noFill/>
            <a:ln w="9525">
              <a:noFill/>
              <a:miter lim="800000"/>
              <a:headEnd/>
              <a:tailEnd/>
            </a:ln>
          </p:spPr>
        </p:pic>
        <p:pic>
          <p:nvPicPr>
            <p:cNvPr id="4" name="Picture 359" descr="ICON_Memory_Q308"/>
            <p:cNvPicPr>
              <a:picLocks noChangeAspect="1" noChangeArrowheads="1"/>
            </p:cNvPicPr>
            <p:nvPr/>
          </p:nvPicPr>
          <p:blipFill>
            <a:blip r:embed="rId3" cstate="print"/>
            <a:srcRect/>
            <a:stretch>
              <a:fillRect/>
            </a:stretch>
          </p:blipFill>
          <p:spPr bwMode="auto">
            <a:xfrm>
              <a:off x="2976" y="2736"/>
              <a:ext cx="617" cy="655"/>
            </a:xfrm>
            <a:prstGeom prst="rect">
              <a:avLst/>
            </a:prstGeom>
            <a:noFill/>
            <a:ln w="9525">
              <a:noFill/>
              <a:miter lim="800000"/>
              <a:headEnd/>
              <a:tailEnd/>
            </a:ln>
          </p:spPr>
        </p:pic>
      </p:grpSp>
      <p:grpSp>
        <p:nvGrpSpPr>
          <p:cNvPr id="11" name="Group 104"/>
          <p:cNvGrpSpPr>
            <a:grpSpLocks/>
          </p:cNvGrpSpPr>
          <p:nvPr/>
        </p:nvGrpSpPr>
        <p:grpSpPr bwMode="auto">
          <a:xfrm>
            <a:off x="7010400" y="3662363"/>
            <a:ext cx="685800" cy="1209675"/>
            <a:chOff x="4464" y="2502"/>
            <a:chExt cx="561" cy="916"/>
          </a:xfrm>
        </p:grpSpPr>
        <p:pic>
          <p:nvPicPr>
            <p:cNvPr id="93" name="Picture 356" descr="ICON_CPU_Q308"/>
            <p:cNvPicPr>
              <a:picLocks noChangeAspect="1" noChangeArrowheads="1"/>
            </p:cNvPicPr>
            <p:nvPr/>
          </p:nvPicPr>
          <p:blipFill>
            <a:blip r:embed="rId4" cstate="print"/>
            <a:srcRect/>
            <a:stretch>
              <a:fillRect/>
            </a:stretch>
          </p:blipFill>
          <p:spPr bwMode="auto">
            <a:xfrm>
              <a:off x="4464" y="2502"/>
              <a:ext cx="257" cy="468"/>
            </a:xfrm>
            <a:prstGeom prst="rect">
              <a:avLst/>
            </a:prstGeom>
            <a:noFill/>
            <a:ln w="9525">
              <a:noFill/>
              <a:miter lim="800000"/>
              <a:headEnd/>
              <a:tailEnd/>
            </a:ln>
          </p:spPr>
        </p:pic>
        <p:pic>
          <p:nvPicPr>
            <p:cNvPr id="914490" name="Picture 356" descr="ICON_CPU_Q308"/>
            <p:cNvPicPr>
              <a:picLocks noChangeAspect="1" noChangeArrowheads="1"/>
            </p:cNvPicPr>
            <p:nvPr/>
          </p:nvPicPr>
          <p:blipFill>
            <a:blip r:embed="rId4" cstate="print"/>
            <a:srcRect/>
            <a:stretch>
              <a:fillRect/>
            </a:stretch>
          </p:blipFill>
          <p:spPr bwMode="auto">
            <a:xfrm>
              <a:off x="4769" y="2598"/>
              <a:ext cx="256" cy="468"/>
            </a:xfrm>
            <a:prstGeom prst="rect">
              <a:avLst/>
            </a:prstGeom>
            <a:noFill/>
            <a:ln w="9525">
              <a:noFill/>
              <a:miter lim="800000"/>
              <a:headEnd/>
              <a:tailEnd/>
            </a:ln>
          </p:spPr>
        </p:pic>
        <p:pic>
          <p:nvPicPr>
            <p:cNvPr id="95" name="Picture 356" descr="ICON_CPU_Q308"/>
            <p:cNvPicPr>
              <a:picLocks noChangeAspect="1" noChangeArrowheads="1"/>
            </p:cNvPicPr>
            <p:nvPr/>
          </p:nvPicPr>
          <p:blipFill>
            <a:blip r:embed="rId4" cstate="print"/>
            <a:srcRect/>
            <a:stretch>
              <a:fillRect/>
            </a:stretch>
          </p:blipFill>
          <p:spPr bwMode="auto">
            <a:xfrm>
              <a:off x="4464" y="2862"/>
              <a:ext cx="257" cy="468"/>
            </a:xfrm>
            <a:prstGeom prst="rect">
              <a:avLst/>
            </a:prstGeom>
            <a:noFill/>
            <a:ln w="9525">
              <a:noFill/>
              <a:miter lim="800000"/>
              <a:headEnd/>
              <a:tailEnd/>
            </a:ln>
          </p:spPr>
        </p:pic>
        <p:pic>
          <p:nvPicPr>
            <p:cNvPr id="914492" name="Picture 356" descr="ICON_CPU_Q308"/>
            <p:cNvPicPr>
              <a:picLocks noChangeAspect="1" noChangeArrowheads="1"/>
            </p:cNvPicPr>
            <p:nvPr/>
          </p:nvPicPr>
          <p:blipFill>
            <a:blip r:embed="rId4" cstate="print"/>
            <a:srcRect/>
            <a:stretch>
              <a:fillRect/>
            </a:stretch>
          </p:blipFill>
          <p:spPr bwMode="auto">
            <a:xfrm>
              <a:off x="4769" y="2950"/>
              <a:ext cx="256" cy="468"/>
            </a:xfrm>
            <a:prstGeom prst="rect">
              <a:avLst/>
            </a:prstGeom>
            <a:noFill/>
            <a:ln w="9525">
              <a:noFill/>
              <a:miter lim="800000"/>
              <a:headEnd/>
              <a:tailEnd/>
            </a:ln>
          </p:spPr>
        </p:pic>
      </p:grpSp>
      <p:sp>
        <p:nvSpPr>
          <p:cNvPr id="132" name="Text Box 27"/>
          <p:cNvSpPr txBox="1">
            <a:spLocks noChangeAspect="1" noChangeArrowheads="1"/>
          </p:cNvSpPr>
          <p:nvPr/>
        </p:nvSpPr>
        <p:spPr bwMode="auto">
          <a:xfrm>
            <a:off x="7696200" y="3960813"/>
            <a:ext cx="1368425" cy="458787"/>
          </a:xfrm>
          <a:prstGeom prst="rect">
            <a:avLst/>
          </a:prstGeom>
          <a:noFill/>
          <a:ln w="9525">
            <a:noFill/>
            <a:miter lim="800000"/>
            <a:headEnd/>
            <a:tailEnd/>
          </a:ln>
        </p:spPr>
        <p:txBody>
          <a:bodyPr/>
          <a:lstStyle/>
          <a:p>
            <a:pPr>
              <a:lnSpc>
                <a:spcPct val="85000"/>
              </a:lnSpc>
            </a:pPr>
            <a:r>
              <a:rPr lang="en-US" sz="2800" b="1">
                <a:latin typeface="Arial Narrow" pitchFamily="34" charset="0"/>
              </a:rPr>
              <a:t>4 vCPU</a:t>
            </a:r>
          </a:p>
        </p:txBody>
      </p:sp>
      <p:sp>
        <p:nvSpPr>
          <p:cNvPr id="914498" name="Rectangle 66"/>
          <p:cNvSpPr>
            <a:spLocks noChangeArrowheads="1"/>
          </p:cNvSpPr>
          <p:nvPr/>
        </p:nvSpPr>
        <p:spPr bwMode="auto">
          <a:xfrm>
            <a:off x="2616200" y="1258888"/>
            <a:ext cx="1065213" cy="304800"/>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b="1">
                <a:solidFill>
                  <a:schemeClr val="hlink"/>
                </a:solidFill>
              </a:rPr>
              <a:t>TPS</a:t>
            </a:r>
          </a:p>
        </p:txBody>
      </p:sp>
      <p:sp>
        <p:nvSpPr>
          <p:cNvPr id="914499" name="Line 67"/>
          <p:cNvSpPr>
            <a:spLocks noChangeShapeType="1"/>
          </p:cNvSpPr>
          <p:nvPr/>
        </p:nvSpPr>
        <p:spPr bwMode="auto">
          <a:xfrm flipV="1">
            <a:off x="566738" y="2478088"/>
            <a:ext cx="3321050" cy="9525"/>
          </a:xfrm>
          <a:prstGeom prst="line">
            <a:avLst/>
          </a:prstGeom>
          <a:noFill/>
          <a:ln w="28575">
            <a:solidFill>
              <a:srgbClr val="808080"/>
            </a:solidFill>
            <a:round/>
            <a:headEnd/>
            <a:tailEnd/>
          </a:ln>
          <a:effectLst/>
        </p:spPr>
        <p:txBody>
          <a:bodyPr/>
          <a:lstStyle/>
          <a:p>
            <a:endParaRPr lang="en-US"/>
          </a:p>
        </p:txBody>
      </p:sp>
      <p:sp>
        <p:nvSpPr>
          <p:cNvPr id="914500" name="Line 68"/>
          <p:cNvSpPr>
            <a:spLocks noChangeShapeType="1"/>
          </p:cNvSpPr>
          <p:nvPr/>
        </p:nvSpPr>
        <p:spPr bwMode="auto">
          <a:xfrm flipH="1" flipV="1">
            <a:off x="558800" y="1344613"/>
            <a:ext cx="7938" cy="1133475"/>
          </a:xfrm>
          <a:prstGeom prst="line">
            <a:avLst/>
          </a:prstGeom>
          <a:noFill/>
          <a:ln w="28575">
            <a:solidFill>
              <a:srgbClr val="808080"/>
            </a:solidFill>
            <a:round/>
            <a:headEnd/>
            <a:tailEnd/>
          </a:ln>
          <a:effectLst/>
        </p:spPr>
        <p:txBody>
          <a:bodyPr/>
          <a:lstStyle/>
          <a:p>
            <a:endParaRPr lang="en-US"/>
          </a:p>
        </p:txBody>
      </p:sp>
      <p:sp>
        <p:nvSpPr>
          <p:cNvPr id="914504" name="Line 72"/>
          <p:cNvSpPr>
            <a:spLocks noChangeShapeType="1"/>
          </p:cNvSpPr>
          <p:nvPr/>
        </p:nvSpPr>
        <p:spPr bwMode="auto">
          <a:xfrm>
            <a:off x="576263" y="2016125"/>
            <a:ext cx="2973387" cy="0"/>
          </a:xfrm>
          <a:prstGeom prst="line">
            <a:avLst/>
          </a:prstGeom>
          <a:noFill/>
          <a:ln w="9525">
            <a:solidFill>
              <a:srgbClr val="808080"/>
            </a:solidFill>
            <a:prstDash val="dash"/>
            <a:round/>
            <a:headEnd/>
            <a:tailEnd/>
          </a:ln>
          <a:effectLst/>
        </p:spPr>
        <p:txBody>
          <a:bodyPr/>
          <a:lstStyle/>
          <a:p>
            <a:endParaRPr lang="en-US"/>
          </a:p>
        </p:txBody>
      </p:sp>
      <p:sp>
        <p:nvSpPr>
          <p:cNvPr id="914505" name="Line 73"/>
          <p:cNvSpPr>
            <a:spLocks noChangeShapeType="1"/>
          </p:cNvSpPr>
          <p:nvPr/>
        </p:nvSpPr>
        <p:spPr bwMode="auto">
          <a:xfrm>
            <a:off x="576263" y="1577975"/>
            <a:ext cx="2981325" cy="9525"/>
          </a:xfrm>
          <a:prstGeom prst="line">
            <a:avLst/>
          </a:prstGeom>
          <a:noFill/>
          <a:ln w="9525">
            <a:solidFill>
              <a:srgbClr val="808080"/>
            </a:solidFill>
            <a:prstDash val="dash"/>
            <a:round/>
            <a:headEnd/>
            <a:tailEnd/>
          </a:ln>
          <a:effectLst/>
        </p:spPr>
        <p:txBody>
          <a:bodyPr/>
          <a:lstStyle/>
          <a:p>
            <a:endParaRPr lang="en-US"/>
          </a:p>
        </p:txBody>
      </p:sp>
      <p:sp>
        <p:nvSpPr>
          <p:cNvPr id="914515" name="Line 83"/>
          <p:cNvSpPr>
            <a:spLocks noChangeShapeType="1"/>
          </p:cNvSpPr>
          <p:nvPr/>
        </p:nvSpPr>
        <p:spPr bwMode="auto">
          <a:xfrm>
            <a:off x="558800" y="2020888"/>
            <a:ext cx="1066800" cy="0"/>
          </a:xfrm>
          <a:prstGeom prst="line">
            <a:avLst/>
          </a:prstGeom>
          <a:noFill/>
          <a:ln w="31750">
            <a:solidFill>
              <a:schemeClr val="hlink"/>
            </a:solidFill>
            <a:round/>
            <a:headEnd/>
            <a:tailEnd/>
          </a:ln>
          <a:effectLst/>
        </p:spPr>
        <p:txBody>
          <a:bodyPr/>
          <a:lstStyle/>
          <a:p>
            <a:endParaRPr lang="en-US"/>
          </a:p>
        </p:txBody>
      </p:sp>
      <p:sp>
        <p:nvSpPr>
          <p:cNvPr id="914516" name="Line 84"/>
          <p:cNvSpPr>
            <a:spLocks noChangeShapeType="1"/>
          </p:cNvSpPr>
          <p:nvPr/>
        </p:nvSpPr>
        <p:spPr bwMode="auto">
          <a:xfrm flipV="1">
            <a:off x="1625600" y="1563688"/>
            <a:ext cx="838200" cy="457200"/>
          </a:xfrm>
          <a:prstGeom prst="line">
            <a:avLst/>
          </a:prstGeom>
          <a:noFill/>
          <a:ln w="31750">
            <a:solidFill>
              <a:schemeClr val="hlink"/>
            </a:solidFill>
            <a:round/>
            <a:headEnd/>
            <a:tailEnd/>
          </a:ln>
          <a:effectLst/>
        </p:spPr>
        <p:txBody>
          <a:bodyPr/>
          <a:lstStyle/>
          <a:p>
            <a:endParaRPr lang="en-US"/>
          </a:p>
        </p:txBody>
      </p:sp>
      <p:sp>
        <p:nvSpPr>
          <p:cNvPr id="914517" name="Line 85"/>
          <p:cNvSpPr>
            <a:spLocks noChangeShapeType="1"/>
          </p:cNvSpPr>
          <p:nvPr/>
        </p:nvSpPr>
        <p:spPr bwMode="auto">
          <a:xfrm>
            <a:off x="2463800" y="1563688"/>
            <a:ext cx="1066800" cy="0"/>
          </a:xfrm>
          <a:prstGeom prst="line">
            <a:avLst/>
          </a:prstGeom>
          <a:noFill/>
          <a:ln w="31750">
            <a:solidFill>
              <a:schemeClr val="hlink"/>
            </a:solidFill>
            <a:round/>
            <a:headEnd/>
            <a:tailEnd/>
          </a:ln>
          <a:effectLst/>
        </p:spPr>
        <p:txBody>
          <a:bodyPr/>
          <a:lstStyle/>
          <a:p>
            <a:endParaRPr lang="en-US"/>
          </a:p>
        </p:txBody>
      </p:sp>
      <p:sp>
        <p:nvSpPr>
          <p:cNvPr id="914518" name="Line 86"/>
          <p:cNvSpPr>
            <a:spLocks noChangeShapeType="1"/>
          </p:cNvSpPr>
          <p:nvPr/>
        </p:nvSpPr>
        <p:spPr bwMode="auto">
          <a:xfrm>
            <a:off x="558800" y="2249488"/>
            <a:ext cx="1066800" cy="0"/>
          </a:xfrm>
          <a:prstGeom prst="line">
            <a:avLst/>
          </a:prstGeom>
          <a:noFill/>
          <a:ln w="31750">
            <a:solidFill>
              <a:srgbClr val="66FF66"/>
            </a:solidFill>
            <a:round/>
            <a:headEnd/>
            <a:tailEnd/>
          </a:ln>
          <a:effectLst/>
        </p:spPr>
        <p:txBody>
          <a:bodyPr/>
          <a:lstStyle/>
          <a:p>
            <a:endParaRPr lang="en-US"/>
          </a:p>
        </p:txBody>
      </p:sp>
      <p:sp>
        <p:nvSpPr>
          <p:cNvPr id="914519" name="Line 87"/>
          <p:cNvSpPr>
            <a:spLocks noChangeShapeType="1"/>
          </p:cNvSpPr>
          <p:nvPr/>
        </p:nvSpPr>
        <p:spPr bwMode="auto">
          <a:xfrm flipV="1">
            <a:off x="1625600" y="1639888"/>
            <a:ext cx="1905000" cy="609600"/>
          </a:xfrm>
          <a:prstGeom prst="line">
            <a:avLst/>
          </a:prstGeom>
          <a:noFill/>
          <a:ln w="31750">
            <a:solidFill>
              <a:srgbClr val="FF0000"/>
            </a:solidFill>
            <a:round/>
            <a:headEnd/>
            <a:tailEnd/>
          </a:ln>
          <a:effectLst/>
        </p:spPr>
        <p:txBody>
          <a:bodyPr/>
          <a:lstStyle/>
          <a:p>
            <a:endParaRPr lang="en-US"/>
          </a:p>
        </p:txBody>
      </p:sp>
      <p:sp>
        <p:nvSpPr>
          <p:cNvPr id="914520" name="Rectangle 88"/>
          <p:cNvSpPr>
            <a:spLocks noChangeArrowheads="1"/>
          </p:cNvSpPr>
          <p:nvPr/>
        </p:nvSpPr>
        <p:spPr bwMode="auto">
          <a:xfrm>
            <a:off x="2382838" y="1966913"/>
            <a:ext cx="1065212" cy="304800"/>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b="1">
                <a:solidFill>
                  <a:srgbClr val="FF0D0D"/>
                </a:solidFill>
              </a:rPr>
              <a:t>Latency</a:t>
            </a:r>
          </a:p>
        </p:txBody>
      </p:sp>
      <p:sp>
        <p:nvSpPr>
          <p:cNvPr id="914521" name="Rectangle 89"/>
          <p:cNvSpPr>
            <a:spLocks noChangeArrowheads="1"/>
          </p:cNvSpPr>
          <p:nvPr/>
        </p:nvSpPr>
        <p:spPr bwMode="auto">
          <a:xfrm>
            <a:off x="7110413" y="1295400"/>
            <a:ext cx="1065212" cy="304800"/>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b="1">
                <a:solidFill>
                  <a:schemeClr val="hlink"/>
                </a:solidFill>
              </a:rPr>
              <a:t>TPS</a:t>
            </a:r>
          </a:p>
        </p:txBody>
      </p:sp>
      <p:sp>
        <p:nvSpPr>
          <p:cNvPr id="914522" name="Line 90"/>
          <p:cNvSpPr>
            <a:spLocks noChangeShapeType="1"/>
          </p:cNvSpPr>
          <p:nvPr/>
        </p:nvSpPr>
        <p:spPr bwMode="auto">
          <a:xfrm flipV="1">
            <a:off x="5060950" y="2514600"/>
            <a:ext cx="3321050" cy="9525"/>
          </a:xfrm>
          <a:prstGeom prst="line">
            <a:avLst/>
          </a:prstGeom>
          <a:noFill/>
          <a:ln w="28575">
            <a:solidFill>
              <a:srgbClr val="808080"/>
            </a:solidFill>
            <a:round/>
            <a:headEnd/>
            <a:tailEnd/>
          </a:ln>
          <a:effectLst/>
        </p:spPr>
        <p:txBody>
          <a:bodyPr/>
          <a:lstStyle/>
          <a:p>
            <a:endParaRPr lang="en-US"/>
          </a:p>
        </p:txBody>
      </p:sp>
      <p:sp>
        <p:nvSpPr>
          <p:cNvPr id="914523" name="Line 91"/>
          <p:cNvSpPr>
            <a:spLocks noChangeShapeType="1"/>
          </p:cNvSpPr>
          <p:nvPr/>
        </p:nvSpPr>
        <p:spPr bwMode="auto">
          <a:xfrm flipH="1" flipV="1">
            <a:off x="5053013" y="1381125"/>
            <a:ext cx="7937" cy="1133475"/>
          </a:xfrm>
          <a:prstGeom prst="line">
            <a:avLst/>
          </a:prstGeom>
          <a:noFill/>
          <a:ln w="28575">
            <a:solidFill>
              <a:srgbClr val="808080"/>
            </a:solidFill>
            <a:round/>
            <a:headEnd/>
            <a:tailEnd/>
          </a:ln>
          <a:effectLst/>
        </p:spPr>
        <p:txBody>
          <a:bodyPr/>
          <a:lstStyle/>
          <a:p>
            <a:endParaRPr lang="en-US"/>
          </a:p>
        </p:txBody>
      </p:sp>
      <p:sp>
        <p:nvSpPr>
          <p:cNvPr id="914524" name="Line 92"/>
          <p:cNvSpPr>
            <a:spLocks noChangeShapeType="1"/>
          </p:cNvSpPr>
          <p:nvPr/>
        </p:nvSpPr>
        <p:spPr bwMode="auto">
          <a:xfrm>
            <a:off x="5070475" y="2052638"/>
            <a:ext cx="2973388" cy="0"/>
          </a:xfrm>
          <a:prstGeom prst="line">
            <a:avLst/>
          </a:prstGeom>
          <a:noFill/>
          <a:ln w="9525">
            <a:solidFill>
              <a:srgbClr val="808080"/>
            </a:solidFill>
            <a:prstDash val="dash"/>
            <a:round/>
            <a:headEnd/>
            <a:tailEnd/>
          </a:ln>
          <a:effectLst/>
        </p:spPr>
        <p:txBody>
          <a:bodyPr/>
          <a:lstStyle/>
          <a:p>
            <a:endParaRPr lang="en-US"/>
          </a:p>
        </p:txBody>
      </p:sp>
      <p:sp>
        <p:nvSpPr>
          <p:cNvPr id="914525" name="Line 93"/>
          <p:cNvSpPr>
            <a:spLocks noChangeShapeType="1"/>
          </p:cNvSpPr>
          <p:nvPr/>
        </p:nvSpPr>
        <p:spPr bwMode="auto">
          <a:xfrm>
            <a:off x="5070475" y="1614488"/>
            <a:ext cx="2981325" cy="9525"/>
          </a:xfrm>
          <a:prstGeom prst="line">
            <a:avLst/>
          </a:prstGeom>
          <a:noFill/>
          <a:ln w="9525">
            <a:solidFill>
              <a:srgbClr val="808080"/>
            </a:solidFill>
            <a:prstDash val="dash"/>
            <a:round/>
            <a:headEnd/>
            <a:tailEnd/>
          </a:ln>
          <a:effectLst/>
        </p:spPr>
        <p:txBody>
          <a:bodyPr/>
          <a:lstStyle/>
          <a:p>
            <a:endParaRPr lang="en-US"/>
          </a:p>
        </p:txBody>
      </p:sp>
      <p:sp>
        <p:nvSpPr>
          <p:cNvPr id="914528" name="Line 96"/>
          <p:cNvSpPr>
            <a:spLocks noChangeShapeType="1"/>
          </p:cNvSpPr>
          <p:nvPr/>
        </p:nvSpPr>
        <p:spPr bwMode="auto">
          <a:xfrm>
            <a:off x="5062538" y="1600200"/>
            <a:ext cx="2995612" cy="0"/>
          </a:xfrm>
          <a:prstGeom prst="line">
            <a:avLst/>
          </a:prstGeom>
          <a:noFill/>
          <a:ln w="31750">
            <a:solidFill>
              <a:schemeClr val="hlink"/>
            </a:solidFill>
            <a:round/>
            <a:headEnd/>
            <a:tailEnd/>
          </a:ln>
          <a:effectLst/>
        </p:spPr>
        <p:txBody>
          <a:bodyPr/>
          <a:lstStyle/>
          <a:p>
            <a:endParaRPr lang="en-US"/>
          </a:p>
        </p:txBody>
      </p:sp>
      <p:sp>
        <p:nvSpPr>
          <p:cNvPr id="914529" name="Line 97"/>
          <p:cNvSpPr>
            <a:spLocks noChangeShapeType="1"/>
          </p:cNvSpPr>
          <p:nvPr/>
        </p:nvSpPr>
        <p:spPr bwMode="auto">
          <a:xfrm>
            <a:off x="6203950" y="1709738"/>
            <a:ext cx="654050" cy="576262"/>
          </a:xfrm>
          <a:prstGeom prst="line">
            <a:avLst/>
          </a:prstGeom>
          <a:noFill/>
          <a:ln w="31750">
            <a:solidFill>
              <a:srgbClr val="66FF66"/>
            </a:solidFill>
            <a:round/>
            <a:headEnd/>
            <a:tailEnd/>
          </a:ln>
          <a:effectLst/>
        </p:spPr>
        <p:txBody>
          <a:bodyPr/>
          <a:lstStyle/>
          <a:p>
            <a:endParaRPr lang="en-US"/>
          </a:p>
        </p:txBody>
      </p:sp>
      <p:sp>
        <p:nvSpPr>
          <p:cNvPr id="914530" name="Line 98"/>
          <p:cNvSpPr>
            <a:spLocks noChangeShapeType="1"/>
          </p:cNvSpPr>
          <p:nvPr/>
        </p:nvSpPr>
        <p:spPr bwMode="auto">
          <a:xfrm>
            <a:off x="5062538" y="1708150"/>
            <a:ext cx="1143000" cy="0"/>
          </a:xfrm>
          <a:prstGeom prst="line">
            <a:avLst/>
          </a:prstGeom>
          <a:noFill/>
          <a:ln w="31750">
            <a:solidFill>
              <a:srgbClr val="FF0000"/>
            </a:solidFill>
            <a:round/>
            <a:headEnd/>
            <a:tailEnd/>
          </a:ln>
          <a:effectLst/>
        </p:spPr>
        <p:txBody>
          <a:bodyPr/>
          <a:lstStyle/>
          <a:p>
            <a:endParaRPr lang="en-US"/>
          </a:p>
        </p:txBody>
      </p:sp>
      <p:sp>
        <p:nvSpPr>
          <p:cNvPr id="914531" name="Rectangle 99"/>
          <p:cNvSpPr>
            <a:spLocks noChangeArrowheads="1"/>
          </p:cNvSpPr>
          <p:nvPr/>
        </p:nvSpPr>
        <p:spPr bwMode="auto">
          <a:xfrm>
            <a:off x="7110413" y="2003425"/>
            <a:ext cx="1065212" cy="304800"/>
          </a:xfrm>
          <a:prstGeom prst="rect">
            <a:avLst/>
          </a:prstGeom>
          <a:noFill/>
          <a:ln w="9525">
            <a:noFill/>
            <a:miter lim="800000"/>
            <a:headEnd/>
            <a:tailEnd/>
          </a:ln>
          <a:effectLst/>
        </p:spPr>
        <p:txBody>
          <a:bodyPr/>
          <a:lstStyle/>
          <a:p>
            <a:pPr algn="ctr">
              <a:spcAft>
                <a:spcPct val="40000"/>
              </a:spcAft>
              <a:buClr>
                <a:schemeClr val="accent1"/>
              </a:buClr>
              <a:buFont typeface="Arial" pitchFamily="34" charset="0"/>
              <a:buNone/>
            </a:pPr>
            <a:r>
              <a:rPr lang="en-US" b="1">
                <a:solidFill>
                  <a:srgbClr val="66FF66"/>
                </a:solidFill>
              </a:rPr>
              <a:t>Latency</a:t>
            </a:r>
          </a:p>
        </p:txBody>
      </p:sp>
      <p:sp>
        <p:nvSpPr>
          <p:cNvPr id="914532" name="Line 100"/>
          <p:cNvSpPr>
            <a:spLocks noChangeShapeType="1"/>
          </p:cNvSpPr>
          <p:nvPr/>
        </p:nvSpPr>
        <p:spPr bwMode="auto">
          <a:xfrm>
            <a:off x="6835775" y="2286000"/>
            <a:ext cx="1066800" cy="0"/>
          </a:xfrm>
          <a:prstGeom prst="line">
            <a:avLst/>
          </a:prstGeom>
          <a:noFill/>
          <a:ln w="31750">
            <a:solidFill>
              <a:srgbClr val="66FF66"/>
            </a:solidFill>
            <a:round/>
            <a:headEnd/>
            <a:tailEnd/>
          </a:ln>
          <a:effectLst/>
        </p:spPr>
        <p:txBody>
          <a:bodyPr/>
          <a:lstStyle/>
          <a:p>
            <a:endParaRPr lang="en-US"/>
          </a:p>
        </p:txBody>
      </p:sp>
      <p:sp>
        <p:nvSpPr>
          <p:cNvPr id="31" name="Round Same Side Corner Rectangle 30"/>
          <p:cNvSpPr/>
          <p:nvPr/>
        </p:nvSpPr>
        <p:spPr bwMode="auto">
          <a:xfrm>
            <a:off x="304800" y="1171575"/>
            <a:ext cx="3886200" cy="1524000"/>
          </a:xfrm>
          <a:prstGeom prst="round2SameRect">
            <a:avLst>
              <a:gd name="adj1" fmla="val 8006"/>
              <a:gd name="adj2" fmla="val 0"/>
            </a:avLst>
          </a:prstGeom>
          <a:gradFill rotWithShape="0">
            <a:gsLst>
              <a:gs pos="0">
                <a:srgbClr val="3C3C3C">
                  <a:alpha val="25000"/>
                </a:srgbClr>
              </a:gs>
              <a:gs pos="100000">
                <a:schemeClr val="bg1">
                  <a:alpha val="25000"/>
                </a:schemeClr>
              </a:gs>
            </a:gsLst>
            <a:lin ang="5400000"/>
          </a:gradFill>
          <a:ln w="31750" algn="ctr">
            <a:noFill/>
            <a:round/>
            <a:headEnd/>
            <a:tailEnd/>
          </a:ln>
        </p:spPr>
        <p:txBody>
          <a:bodyPr wrap="none"/>
          <a:lstStyle/>
          <a:p>
            <a:pPr>
              <a:defRPr/>
            </a:pPr>
            <a:endParaRPr lang="en-US">
              <a:latin typeface="Arial" charset="0"/>
              <a:cs typeface="Arial" charset="0"/>
            </a:endParaRPr>
          </a:p>
        </p:txBody>
      </p:sp>
      <p:sp>
        <p:nvSpPr>
          <p:cNvPr id="5" name="Round Same Side Corner Rectangle 30"/>
          <p:cNvSpPr/>
          <p:nvPr/>
        </p:nvSpPr>
        <p:spPr bwMode="auto">
          <a:xfrm>
            <a:off x="4953000" y="1219200"/>
            <a:ext cx="3810000" cy="1524000"/>
          </a:xfrm>
          <a:prstGeom prst="round2SameRect">
            <a:avLst>
              <a:gd name="adj1" fmla="val 8006"/>
              <a:gd name="adj2" fmla="val 0"/>
            </a:avLst>
          </a:prstGeom>
          <a:gradFill rotWithShape="0">
            <a:gsLst>
              <a:gs pos="0">
                <a:srgbClr val="3C3C3C">
                  <a:alpha val="25000"/>
                </a:srgbClr>
              </a:gs>
              <a:gs pos="100000">
                <a:schemeClr val="bg1">
                  <a:alpha val="25000"/>
                </a:schemeClr>
              </a:gs>
            </a:gsLst>
            <a:lin ang="5400000"/>
          </a:gradFill>
          <a:ln w="31750" algn="ctr">
            <a:noFill/>
            <a:round/>
            <a:headEnd/>
            <a:tailEnd/>
          </a:ln>
        </p:spPr>
        <p:txBody>
          <a:bodyPr wrap="none"/>
          <a:lstStyle/>
          <a:p>
            <a:pPr>
              <a:defRPr/>
            </a:pPr>
            <a:endParaRPr lang="en-US">
              <a:latin typeface="Arial" charset="0"/>
              <a:cs typeface="Arial" charset="0"/>
            </a:endParaRPr>
          </a:p>
        </p:txBody>
      </p:sp>
      <p:sp>
        <p:nvSpPr>
          <p:cNvPr id="914537" name="AutoShape 105"/>
          <p:cNvSpPr>
            <a:spLocks noChangeArrowheads="1"/>
          </p:cNvSpPr>
          <p:nvPr/>
        </p:nvSpPr>
        <p:spPr bwMode="auto">
          <a:xfrm>
            <a:off x="381000" y="5029200"/>
            <a:ext cx="8305800" cy="838200"/>
          </a:xfrm>
          <a:prstGeom prst="roundRect">
            <a:avLst>
              <a:gd name="adj" fmla="val 3523"/>
            </a:avLst>
          </a:prstGeom>
          <a:gradFill rotWithShape="1">
            <a:gsLst>
              <a:gs pos="0">
                <a:schemeClr val="hlink">
                  <a:alpha val="17000"/>
                </a:schemeClr>
              </a:gs>
              <a:gs pos="100000">
                <a:schemeClr val="hlink">
                  <a:alpha val="61000"/>
                </a:schemeClr>
              </a:gs>
            </a:gsLst>
            <a:lin ang="5400000" scaled="1"/>
          </a:gradFill>
          <a:ln w="38100" algn="ctr">
            <a:noFill/>
            <a:round/>
            <a:headEnd/>
            <a:tailEnd/>
          </a:ln>
          <a:effectLst/>
        </p:spPr>
        <p:txBody>
          <a:bodyPr wrap="none"/>
          <a:lstStyle/>
          <a:p>
            <a:endParaRPr lang="en-US"/>
          </a:p>
        </p:txBody>
      </p:sp>
      <p:sp>
        <p:nvSpPr>
          <p:cNvPr id="914538" name="Rectangle 106"/>
          <p:cNvSpPr>
            <a:spLocks noChangeArrowheads="1"/>
          </p:cNvSpPr>
          <p:nvPr/>
        </p:nvSpPr>
        <p:spPr bwMode="auto">
          <a:xfrm>
            <a:off x="381000" y="5029200"/>
            <a:ext cx="8305800" cy="825500"/>
          </a:xfrm>
          <a:prstGeom prst="rect">
            <a:avLst/>
          </a:prstGeom>
          <a:noFill/>
          <a:ln w="9525">
            <a:noFill/>
            <a:miter lim="800000"/>
            <a:headEnd/>
            <a:tailEnd/>
          </a:ln>
          <a:effectLst/>
        </p:spPr>
        <p:txBody>
          <a:bodyPr>
            <a:spAutoFit/>
          </a:bodyPr>
          <a:lstStyle/>
          <a:p>
            <a:pPr marL="300038" lvl="1" indent="-298450">
              <a:buClr>
                <a:schemeClr val="folHlink"/>
              </a:buClr>
              <a:buSzPct val="75000"/>
              <a:buFont typeface="Wingdings 3" pitchFamily="18" charset="2"/>
              <a:buBlip>
                <a:blip r:embed="rId5"/>
              </a:buBlip>
            </a:pPr>
            <a:r>
              <a:rPr lang="en-US" altLang="ja-JP">
                <a:ea typeface="MS PGothic" pitchFamily="34" charset="-128"/>
              </a:rPr>
              <a:t>Hot-add capacity with zero application downtime</a:t>
            </a:r>
          </a:p>
          <a:p>
            <a:pPr marL="300038" lvl="1" indent="-298450">
              <a:buClr>
                <a:schemeClr val="folHlink"/>
              </a:buClr>
              <a:buSzPct val="75000"/>
              <a:buFont typeface="Wingdings 3" pitchFamily="18" charset="2"/>
              <a:buBlip>
                <a:blip r:embed="rId5"/>
              </a:buBlip>
            </a:pPr>
            <a:r>
              <a:rPr lang="en-US" altLang="ja-JP">
                <a:ea typeface="MS PGothic" pitchFamily="34" charset="-128"/>
              </a:rPr>
              <a:t>Minutes to stabilize VM and recover from SLA violation</a:t>
            </a:r>
          </a:p>
          <a:p>
            <a:pPr marL="300038" lvl="1" indent="-298450">
              <a:buClr>
                <a:schemeClr val="folHlink"/>
              </a:buClr>
              <a:buSzPct val="75000"/>
              <a:buFont typeface="Wingdings 3" pitchFamily="18" charset="2"/>
              <a:buBlip>
                <a:blip r:embed="rId5"/>
              </a:buBlip>
            </a:pPr>
            <a:r>
              <a:rPr lang="en-US" altLang="ja-JP">
                <a:ea typeface="MS PGothic" pitchFamily="34" charset="-128"/>
              </a:rPr>
              <a:t>Other options include VMotion to more powerful host &amp; add instance for fast scale-out</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 Same Side Corner Rectangle 53"/>
          <p:cNvSpPr>
            <a:spLocks noChangeAspect="1" noChangeArrowheads="1"/>
          </p:cNvSpPr>
          <p:nvPr/>
        </p:nvSpPr>
        <p:spPr bwMode="auto">
          <a:xfrm rot="16200000">
            <a:off x="4021932" y="-2456657"/>
            <a:ext cx="984250" cy="8031163"/>
          </a:xfrm>
          <a:prstGeom prst="round2SameRect">
            <a:avLst>
              <a:gd name="adj1" fmla="val 3958"/>
              <a:gd name="adj2" fmla="val 4534"/>
            </a:avLst>
          </a:prstGeom>
          <a:gradFill>
            <a:gsLst>
              <a:gs pos="0">
                <a:schemeClr val="bg2"/>
              </a:gs>
              <a:gs pos="100000">
                <a:schemeClr val="bg1"/>
              </a:gs>
            </a:gsLst>
            <a:lin ang="5400000" scaled="0"/>
          </a:gradFill>
          <a:ln w="31750" cap="flat" cmpd="sng" algn="ctr">
            <a:noFill/>
            <a:prstDash val="solid"/>
            <a:round/>
            <a:headEnd type="none" w="med" len="med"/>
            <a:tailEnd type="none" w="med" len="med"/>
          </a:ln>
          <a:effectLst/>
        </p:spPr>
        <p:txBody>
          <a:bodyPr vert="vert" wrap="none" tIns="91440" bIns="91440" anchor="ctr"/>
          <a:lstStyle/>
          <a:p>
            <a:pPr>
              <a:defRPr/>
            </a:pPr>
            <a:endParaRPr lang="en-US" sz="1400" b="1" dirty="0">
              <a:solidFill>
                <a:schemeClr val="tx1">
                  <a:lumMod val="75000"/>
                  <a:lumOff val="25000"/>
                </a:schemeClr>
              </a:solidFill>
            </a:endParaRPr>
          </a:p>
        </p:txBody>
      </p:sp>
      <p:sp>
        <p:nvSpPr>
          <p:cNvPr id="51203" name="Title 309"/>
          <p:cNvSpPr>
            <a:spLocks noGrp="1"/>
          </p:cNvSpPr>
          <p:nvPr>
            <p:ph type="title"/>
          </p:nvPr>
        </p:nvSpPr>
        <p:spPr>
          <a:xfrm>
            <a:off x="498475" y="593725"/>
            <a:ext cx="8191500" cy="354013"/>
          </a:xfrm>
        </p:spPr>
        <p:txBody>
          <a:bodyPr/>
          <a:lstStyle/>
          <a:p>
            <a:r>
              <a:rPr lang="en-US" sz="2000" smtClean="0"/>
              <a:t>Next Generation Management Enhances Control </a:t>
            </a:r>
          </a:p>
        </p:txBody>
      </p:sp>
      <p:sp>
        <p:nvSpPr>
          <p:cNvPr id="63" name="TextBox 62"/>
          <p:cNvSpPr txBox="1"/>
          <p:nvPr/>
        </p:nvSpPr>
        <p:spPr>
          <a:xfrm>
            <a:off x="1125538" y="1266825"/>
            <a:ext cx="1722437" cy="646113"/>
          </a:xfrm>
          <a:prstGeom prst="rect">
            <a:avLst/>
          </a:prstGeom>
          <a:gradFill>
            <a:gsLst>
              <a:gs pos="0">
                <a:schemeClr val="bg2">
                  <a:lumMod val="40000"/>
                  <a:lumOff val="60000"/>
                </a:schemeClr>
              </a:gs>
              <a:gs pos="100000">
                <a:schemeClr val="bg2">
                  <a:lumMod val="60000"/>
                  <a:lumOff val="40000"/>
                </a:schemeClr>
              </a:gs>
            </a:gsLst>
            <a:lin ang="5400000" scaled="0"/>
          </a:gradFill>
          <a:ln w="25400">
            <a:solidFill>
              <a:schemeClr val="bg2"/>
            </a:solidFill>
          </a:ln>
        </p:spPr>
        <p:txBody>
          <a:bodyPr anchor="ctr" anchorCtr="1">
            <a:spAutoFit/>
          </a:bodyPr>
          <a:lstStyle/>
          <a:p>
            <a:pPr algn="ctr">
              <a:defRPr/>
            </a:pPr>
            <a:r>
              <a:rPr lang="en-US" sz="1800" b="1" dirty="0" err="1">
                <a:latin typeface="Arial"/>
              </a:rPr>
              <a:t>vCenter</a:t>
            </a:r>
            <a:r>
              <a:rPr lang="en-US" sz="1800" b="1" dirty="0">
                <a:latin typeface="Arial"/>
              </a:rPr>
              <a:t/>
            </a:r>
            <a:br>
              <a:rPr lang="en-US" sz="1800" b="1" dirty="0">
                <a:latin typeface="Arial"/>
              </a:rPr>
            </a:br>
            <a:r>
              <a:rPr lang="en-US" sz="1800" b="1" dirty="0">
                <a:latin typeface="Arial"/>
              </a:rPr>
              <a:t>Suite</a:t>
            </a:r>
          </a:p>
        </p:txBody>
      </p:sp>
      <p:sp>
        <p:nvSpPr>
          <p:cNvPr id="52" name="Round Same Side Corner Rectangle 53"/>
          <p:cNvSpPr>
            <a:spLocks noChangeAspect="1" noChangeArrowheads="1"/>
          </p:cNvSpPr>
          <p:nvPr/>
        </p:nvSpPr>
        <p:spPr bwMode="auto">
          <a:xfrm rot="16200000">
            <a:off x="3757613" y="-1117600"/>
            <a:ext cx="1512887" cy="8031163"/>
          </a:xfrm>
          <a:prstGeom prst="round2SameRect">
            <a:avLst>
              <a:gd name="adj1" fmla="val 3958"/>
              <a:gd name="adj2" fmla="val 4534"/>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vert="vert" wrap="none" tIns="91440" bIns="91440" anchor="ctr"/>
          <a:lstStyle/>
          <a:p>
            <a:pPr>
              <a:defRPr/>
            </a:pPr>
            <a:r>
              <a:rPr lang="en-US" sz="1400" b="1" dirty="0">
                <a:solidFill>
                  <a:schemeClr val="tx1">
                    <a:lumMod val="75000"/>
                    <a:lumOff val="25000"/>
                  </a:schemeClr>
                </a:solidFill>
              </a:rPr>
              <a:t>Application </a:t>
            </a:r>
            <a:br>
              <a:rPr lang="en-US" sz="1400" b="1" dirty="0">
                <a:solidFill>
                  <a:schemeClr val="tx1">
                    <a:lumMod val="75000"/>
                    <a:lumOff val="25000"/>
                  </a:schemeClr>
                </a:solidFill>
              </a:rPr>
            </a:br>
            <a:r>
              <a:rPr lang="en-US" sz="1400" b="1" dirty="0">
                <a:solidFill>
                  <a:schemeClr val="tx1">
                    <a:lumMod val="75000"/>
                    <a:lumOff val="25000"/>
                  </a:schemeClr>
                </a:solidFill>
              </a:rPr>
              <a:t>Services</a:t>
            </a:r>
          </a:p>
        </p:txBody>
      </p:sp>
      <p:sp>
        <p:nvSpPr>
          <p:cNvPr id="51206" name="Freeform 6"/>
          <p:cNvSpPr>
            <a:spLocks noChangeAspect="1"/>
          </p:cNvSpPr>
          <p:nvPr/>
        </p:nvSpPr>
        <p:spPr bwMode="auto">
          <a:xfrm>
            <a:off x="6670675" y="2443163"/>
            <a:ext cx="1531938" cy="1087437"/>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8" name="Round Same Side Corner Rectangle 53"/>
          <p:cNvSpPr>
            <a:spLocks noChangeAspect="1" noChangeArrowheads="1"/>
          </p:cNvSpPr>
          <p:nvPr/>
        </p:nvSpPr>
        <p:spPr bwMode="auto">
          <a:xfrm rot="16200000">
            <a:off x="3766344" y="464344"/>
            <a:ext cx="1511300" cy="8047038"/>
          </a:xfrm>
          <a:prstGeom prst="round2SameRect">
            <a:avLst>
              <a:gd name="adj1" fmla="val 3958"/>
              <a:gd name="adj2" fmla="val 6801"/>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vert="vert" wrap="none" tIns="91440" bIns="91440" anchor="ctr"/>
          <a:lstStyle/>
          <a:p>
            <a:pPr>
              <a:defRPr/>
            </a:pPr>
            <a:r>
              <a:rPr lang="en-US" sz="1400" b="1" dirty="0">
                <a:solidFill>
                  <a:schemeClr val="tx1">
                    <a:lumMod val="75000"/>
                    <a:lumOff val="25000"/>
                  </a:schemeClr>
                </a:solidFill>
              </a:rPr>
              <a:t>Infrastructure </a:t>
            </a:r>
            <a:br>
              <a:rPr lang="en-US" sz="1400" b="1" dirty="0">
                <a:solidFill>
                  <a:schemeClr val="tx1">
                    <a:lumMod val="75000"/>
                    <a:lumOff val="25000"/>
                  </a:schemeClr>
                </a:solidFill>
              </a:rPr>
            </a:br>
            <a:r>
              <a:rPr lang="en-US" sz="1400" b="1" dirty="0">
                <a:solidFill>
                  <a:schemeClr val="tx1">
                    <a:lumMod val="75000"/>
                    <a:lumOff val="25000"/>
                  </a:schemeClr>
                </a:solidFill>
              </a:rPr>
              <a:t>Services</a:t>
            </a:r>
          </a:p>
        </p:txBody>
      </p:sp>
      <p:sp>
        <p:nvSpPr>
          <p:cNvPr id="51208" name="Freeform 6"/>
          <p:cNvSpPr>
            <a:spLocks noChangeAspect="1"/>
          </p:cNvSpPr>
          <p:nvPr/>
        </p:nvSpPr>
        <p:spPr bwMode="auto">
          <a:xfrm rot="10800000">
            <a:off x="6661150" y="3740150"/>
            <a:ext cx="1568450" cy="1089025"/>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1209" name="Rectangle 9"/>
          <p:cNvSpPr>
            <a:spLocks noChangeAspect="1" noChangeArrowheads="1"/>
          </p:cNvSpPr>
          <p:nvPr/>
        </p:nvSpPr>
        <p:spPr bwMode="auto">
          <a:xfrm>
            <a:off x="6950075" y="2405063"/>
            <a:ext cx="1095375" cy="1095375"/>
          </a:xfrm>
          <a:prstGeom prst="rect">
            <a:avLst/>
          </a:prstGeom>
          <a:noFill/>
          <a:ln w="19050" algn="ctr">
            <a:noFill/>
            <a:round/>
            <a:headEnd/>
            <a:tailEnd/>
          </a:ln>
        </p:spPr>
        <p:txBody>
          <a:bodyPr wrap="none" anchor="ctr"/>
          <a:lstStyle/>
          <a:p>
            <a:pPr algn="ctr"/>
            <a:r>
              <a:rPr lang="en-US">
                <a:solidFill>
                  <a:schemeClr val="bg1"/>
                </a:solidFill>
              </a:rPr>
              <a:t>Scalability</a:t>
            </a:r>
          </a:p>
        </p:txBody>
      </p:sp>
      <p:sp>
        <p:nvSpPr>
          <p:cNvPr id="51210" name="Rectangle 9"/>
          <p:cNvSpPr>
            <a:spLocks noChangeAspect="1" noChangeArrowheads="1"/>
          </p:cNvSpPr>
          <p:nvPr/>
        </p:nvSpPr>
        <p:spPr bwMode="auto">
          <a:xfrm>
            <a:off x="1184275" y="3376613"/>
            <a:ext cx="1616075" cy="561975"/>
          </a:xfrm>
          <a:prstGeom prst="rect">
            <a:avLst/>
          </a:prstGeom>
          <a:gradFill rotWithShape="0">
            <a:gsLst>
              <a:gs pos="0">
                <a:srgbClr val="DCDCDC"/>
              </a:gs>
              <a:gs pos="100000">
                <a:srgbClr val="B4B4B4"/>
              </a:gs>
            </a:gsLst>
            <a:lin ang="5400000"/>
          </a:gradFill>
          <a:ln w="19050" algn="ctr">
            <a:solidFill>
              <a:srgbClr val="B4B4B4"/>
            </a:solidFill>
            <a:round/>
            <a:headEnd/>
            <a:tailEnd/>
          </a:ln>
        </p:spPr>
        <p:txBody>
          <a:bodyPr wrap="none" anchor="ctr"/>
          <a:lstStyle/>
          <a:p>
            <a:pPr algn="ctr"/>
            <a:r>
              <a:rPr lang="en-US" sz="2000" b="1" i="1"/>
              <a:t>vSphere 4.0</a:t>
            </a:r>
          </a:p>
        </p:txBody>
      </p:sp>
      <p:sp>
        <p:nvSpPr>
          <p:cNvPr id="51211" name="Freeform 6"/>
          <p:cNvSpPr>
            <a:spLocks noChangeAspect="1"/>
          </p:cNvSpPr>
          <p:nvPr/>
        </p:nvSpPr>
        <p:spPr bwMode="auto">
          <a:xfrm>
            <a:off x="4959350" y="2443163"/>
            <a:ext cx="1531938" cy="1087437"/>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1212" name="Rectangle 9"/>
          <p:cNvSpPr>
            <a:spLocks noChangeAspect="1" noChangeArrowheads="1"/>
          </p:cNvSpPr>
          <p:nvPr/>
        </p:nvSpPr>
        <p:spPr bwMode="auto">
          <a:xfrm>
            <a:off x="5195888" y="2405063"/>
            <a:ext cx="1095375" cy="1095375"/>
          </a:xfrm>
          <a:prstGeom prst="rect">
            <a:avLst/>
          </a:prstGeom>
          <a:noFill/>
          <a:ln w="19050" algn="ctr">
            <a:noFill/>
            <a:round/>
            <a:headEnd/>
            <a:tailEnd/>
          </a:ln>
        </p:spPr>
        <p:txBody>
          <a:bodyPr wrap="none" anchor="ctr"/>
          <a:lstStyle/>
          <a:p>
            <a:pPr algn="ctr"/>
            <a:r>
              <a:rPr lang="en-US">
                <a:solidFill>
                  <a:schemeClr val="bg1"/>
                </a:solidFill>
              </a:rPr>
              <a:t>Security</a:t>
            </a:r>
          </a:p>
        </p:txBody>
      </p:sp>
      <p:sp>
        <p:nvSpPr>
          <p:cNvPr id="51213" name="Freeform 6"/>
          <p:cNvSpPr>
            <a:spLocks noChangeAspect="1"/>
          </p:cNvSpPr>
          <p:nvPr/>
        </p:nvSpPr>
        <p:spPr bwMode="auto">
          <a:xfrm>
            <a:off x="3200400" y="2419350"/>
            <a:ext cx="1531938" cy="1087438"/>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1214" name="Rectangle 9"/>
          <p:cNvSpPr>
            <a:spLocks noChangeAspect="1" noChangeArrowheads="1"/>
          </p:cNvSpPr>
          <p:nvPr/>
        </p:nvSpPr>
        <p:spPr bwMode="auto">
          <a:xfrm>
            <a:off x="3460750" y="2427288"/>
            <a:ext cx="1095375" cy="1095375"/>
          </a:xfrm>
          <a:prstGeom prst="rect">
            <a:avLst/>
          </a:prstGeom>
          <a:noFill/>
          <a:ln w="19050" algn="ctr">
            <a:noFill/>
            <a:round/>
            <a:headEnd/>
            <a:tailEnd/>
          </a:ln>
        </p:spPr>
        <p:txBody>
          <a:bodyPr wrap="none" anchor="ctr"/>
          <a:lstStyle/>
          <a:p>
            <a:pPr algn="ctr"/>
            <a:r>
              <a:rPr lang="en-US">
                <a:solidFill>
                  <a:schemeClr val="bg1"/>
                </a:solidFill>
              </a:rPr>
              <a:t>Availability</a:t>
            </a:r>
          </a:p>
        </p:txBody>
      </p:sp>
      <p:sp>
        <p:nvSpPr>
          <p:cNvPr id="51215" name="Rectangle 9"/>
          <p:cNvSpPr>
            <a:spLocks noChangeAspect="1" noChangeArrowheads="1"/>
          </p:cNvSpPr>
          <p:nvPr/>
        </p:nvSpPr>
        <p:spPr bwMode="auto">
          <a:xfrm>
            <a:off x="6938963" y="3659188"/>
            <a:ext cx="1095375" cy="1095375"/>
          </a:xfrm>
          <a:prstGeom prst="rect">
            <a:avLst/>
          </a:prstGeom>
          <a:noFill/>
          <a:ln w="19050" algn="ctr">
            <a:noFill/>
            <a:round/>
            <a:headEnd/>
            <a:tailEnd/>
          </a:ln>
        </p:spPr>
        <p:txBody>
          <a:bodyPr wrap="none" anchor="ctr"/>
          <a:lstStyle/>
          <a:p>
            <a:pPr algn="ctr"/>
            <a:r>
              <a:rPr lang="en-US">
                <a:solidFill>
                  <a:schemeClr val="bg1"/>
                </a:solidFill>
              </a:rPr>
              <a:t>vNetwork</a:t>
            </a:r>
          </a:p>
        </p:txBody>
      </p:sp>
      <p:sp>
        <p:nvSpPr>
          <p:cNvPr id="51216" name="Freeform 6"/>
          <p:cNvSpPr>
            <a:spLocks noChangeAspect="1"/>
          </p:cNvSpPr>
          <p:nvPr/>
        </p:nvSpPr>
        <p:spPr bwMode="auto">
          <a:xfrm rot="10800000">
            <a:off x="4926013" y="3717925"/>
            <a:ext cx="1568450" cy="1087438"/>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1217" name="Rectangle 9"/>
          <p:cNvSpPr>
            <a:spLocks noChangeAspect="1" noChangeArrowheads="1"/>
          </p:cNvSpPr>
          <p:nvPr/>
        </p:nvSpPr>
        <p:spPr bwMode="auto">
          <a:xfrm>
            <a:off x="5203825" y="3635375"/>
            <a:ext cx="1095375" cy="1095375"/>
          </a:xfrm>
          <a:prstGeom prst="rect">
            <a:avLst/>
          </a:prstGeom>
          <a:noFill/>
          <a:ln w="19050" algn="ctr">
            <a:noFill/>
            <a:round/>
            <a:headEnd/>
            <a:tailEnd/>
          </a:ln>
        </p:spPr>
        <p:txBody>
          <a:bodyPr wrap="none" anchor="ctr"/>
          <a:lstStyle/>
          <a:p>
            <a:pPr algn="ctr"/>
            <a:r>
              <a:rPr lang="en-US">
                <a:solidFill>
                  <a:schemeClr val="bg1"/>
                </a:solidFill>
              </a:rPr>
              <a:t>vStorage</a:t>
            </a:r>
          </a:p>
        </p:txBody>
      </p:sp>
      <p:sp>
        <p:nvSpPr>
          <p:cNvPr id="51218" name="Freeform 6"/>
          <p:cNvSpPr>
            <a:spLocks noChangeAspect="1"/>
          </p:cNvSpPr>
          <p:nvPr/>
        </p:nvSpPr>
        <p:spPr bwMode="auto">
          <a:xfrm rot="10800000">
            <a:off x="3203575" y="3717925"/>
            <a:ext cx="1568450" cy="1087438"/>
          </a:xfrm>
          <a:custGeom>
            <a:avLst/>
            <a:gdLst>
              <a:gd name="T0" fmla="*/ 2147483647 w 387"/>
              <a:gd name="T1" fmla="*/ 0 h 386"/>
              <a:gd name="T2" fmla="*/ 2147483647 w 387"/>
              <a:gd name="T3" fmla="*/ 2147483647 h 386"/>
              <a:gd name="T4" fmla="*/ 2147483647 w 387"/>
              <a:gd name="T5" fmla="*/ 2147483647 h 386"/>
              <a:gd name="T6" fmla="*/ 2147483647 w 387"/>
              <a:gd name="T7" fmla="*/ 2147483647 h 386"/>
              <a:gd name="T8" fmla="*/ 2147483647 w 387"/>
              <a:gd name="T9" fmla="*/ 0 h 386"/>
              <a:gd name="T10" fmla="*/ 2147483647 w 387"/>
              <a:gd name="T11" fmla="*/ 0 h 386"/>
              <a:gd name="T12" fmla="*/ 2147483647 w 387"/>
              <a:gd name="T13" fmla="*/ 2147483647 h 386"/>
              <a:gd name="T14" fmla="*/ 2147483647 w 387"/>
              <a:gd name="T15" fmla="*/ 2147483647 h 386"/>
              <a:gd name="T16" fmla="*/ 2147483647 w 387"/>
              <a:gd name="T17" fmla="*/ 2147483647 h 386"/>
              <a:gd name="T18" fmla="*/ 2147483647 w 387"/>
              <a:gd name="T19" fmla="*/ 0 h 386"/>
              <a:gd name="T20" fmla="*/ 0 w 387"/>
              <a:gd name="T21" fmla="*/ 0 h 386"/>
              <a:gd name="T22" fmla="*/ 0 w 387"/>
              <a:gd name="T23" fmla="*/ 2147483647 h 386"/>
              <a:gd name="T24" fmla="*/ 2147483647 w 387"/>
              <a:gd name="T25" fmla="*/ 2147483647 h 386"/>
              <a:gd name="T26" fmla="*/ 2147483647 w 387"/>
              <a:gd name="T27" fmla="*/ 0 h 386"/>
              <a:gd name="T28" fmla="*/ 2147483647 w 387"/>
              <a:gd name="T29" fmla="*/ 0 h 3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7"/>
              <a:gd name="T46" fmla="*/ 0 h 386"/>
              <a:gd name="T47" fmla="*/ 387 w 387"/>
              <a:gd name="T48" fmla="*/ 386 h 3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7" h="386">
                <a:moveTo>
                  <a:pt x="325" y="0"/>
                </a:moveTo>
                <a:cubicBezTo>
                  <a:pt x="325" y="79"/>
                  <a:pt x="325" y="79"/>
                  <a:pt x="325" y="79"/>
                </a:cubicBezTo>
                <a:cubicBezTo>
                  <a:pt x="325" y="95"/>
                  <a:pt x="311" y="109"/>
                  <a:pt x="294" y="109"/>
                </a:cubicBezTo>
                <a:cubicBezTo>
                  <a:pt x="278" y="109"/>
                  <a:pt x="264" y="95"/>
                  <a:pt x="264" y="79"/>
                </a:cubicBezTo>
                <a:cubicBezTo>
                  <a:pt x="264" y="0"/>
                  <a:pt x="264" y="0"/>
                  <a:pt x="264" y="0"/>
                </a:cubicBezTo>
                <a:cubicBezTo>
                  <a:pt x="122" y="0"/>
                  <a:pt x="122" y="0"/>
                  <a:pt x="122" y="0"/>
                </a:cubicBezTo>
                <a:cubicBezTo>
                  <a:pt x="122" y="79"/>
                  <a:pt x="122" y="79"/>
                  <a:pt x="122" y="79"/>
                </a:cubicBezTo>
                <a:cubicBezTo>
                  <a:pt x="122" y="95"/>
                  <a:pt x="109" y="109"/>
                  <a:pt x="92" y="109"/>
                </a:cubicBezTo>
                <a:cubicBezTo>
                  <a:pt x="76" y="109"/>
                  <a:pt x="62" y="95"/>
                  <a:pt x="62" y="79"/>
                </a:cubicBezTo>
                <a:cubicBezTo>
                  <a:pt x="62" y="0"/>
                  <a:pt x="62" y="0"/>
                  <a:pt x="62" y="0"/>
                </a:cubicBezTo>
                <a:cubicBezTo>
                  <a:pt x="0" y="0"/>
                  <a:pt x="0" y="0"/>
                  <a:pt x="0" y="0"/>
                </a:cubicBezTo>
                <a:cubicBezTo>
                  <a:pt x="0" y="386"/>
                  <a:pt x="0" y="386"/>
                  <a:pt x="0" y="386"/>
                </a:cubicBezTo>
                <a:cubicBezTo>
                  <a:pt x="387" y="386"/>
                  <a:pt x="387" y="386"/>
                  <a:pt x="387" y="386"/>
                </a:cubicBezTo>
                <a:cubicBezTo>
                  <a:pt x="387" y="0"/>
                  <a:pt x="387" y="0"/>
                  <a:pt x="387" y="0"/>
                </a:cubicBezTo>
                <a:lnTo>
                  <a:pt x="325" y="0"/>
                </a:lnTo>
                <a:close/>
              </a:path>
            </a:pathLst>
          </a:custGeom>
          <a:gradFill rotWithShape="0">
            <a:gsLst>
              <a:gs pos="0">
                <a:srgbClr val="646464"/>
              </a:gs>
              <a:gs pos="100000">
                <a:srgbClr val="3C3C3C"/>
              </a:gs>
            </a:gsLst>
            <a:lin ang="5400000"/>
          </a:gradFill>
          <a:ln w="19050" algn="ctr">
            <a:solidFill>
              <a:srgbClr val="3C3C3C"/>
            </a:solidFill>
            <a:round/>
            <a:headEnd/>
            <a:tailEnd/>
          </a:ln>
        </p:spPr>
        <p:txBody>
          <a:bodyPr wrap="none" anchor="ctr"/>
          <a:lstStyle/>
          <a:p>
            <a:pPr algn="ctr"/>
            <a:endParaRPr lang="en-US" sz="1200">
              <a:solidFill>
                <a:schemeClr val="bg1"/>
              </a:solidFill>
            </a:endParaRPr>
          </a:p>
        </p:txBody>
      </p:sp>
      <p:sp>
        <p:nvSpPr>
          <p:cNvPr id="51219" name="Rectangle 9"/>
          <p:cNvSpPr>
            <a:spLocks noChangeAspect="1" noChangeArrowheads="1"/>
          </p:cNvSpPr>
          <p:nvPr/>
        </p:nvSpPr>
        <p:spPr bwMode="auto">
          <a:xfrm>
            <a:off x="3409950" y="3635375"/>
            <a:ext cx="1095375" cy="1095375"/>
          </a:xfrm>
          <a:prstGeom prst="rect">
            <a:avLst/>
          </a:prstGeom>
          <a:noFill/>
          <a:ln w="19050" algn="ctr">
            <a:noFill/>
            <a:round/>
            <a:headEnd/>
            <a:tailEnd/>
          </a:ln>
        </p:spPr>
        <p:txBody>
          <a:bodyPr wrap="none" anchor="ctr"/>
          <a:lstStyle/>
          <a:p>
            <a:pPr algn="ctr"/>
            <a:r>
              <a:rPr lang="en-US">
                <a:solidFill>
                  <a:schemeClr val="bg1"/>
                </a:solidFill>
              </a:rPr>
              <a:t>vCompute</a:t>
            </a:r>
          </a:p>
        </p:txBody>
      </p:sp>
      <p:sp>
        <p:nvSpPr>
          <p:cNvPr id="51220" name="TextBox 20"/>
          <p:cNvSpPr txBox="1">
            <a:spLocks noChangeArrowheads="1"/>
          </p:cNvSpPr>
          <p:nvPr/>
        </p:nvSpPr>
        <p:spPr bwMode="auto">
          <a:xfrm>
            <a:off x="3762375" y="1382713"/>
            <a:ext cx="2066925" cy="461962"/>
          </a:xfrm>
          <a:prstGeom prst="rect">
            <a:avLst/>
          </a:prstGeom>
          <a:noFill/>
          <a:ln w="9525">
            <a:noFill/>
            <a:miter lim="800000"/>
            <a:headEnd/>
            <a:tailEnd/>
          </a:ln>
        </p:spPr>
        <p:txBody>
          <a:bodyPr wrap="none">
            <a:spAutoFit/>
          </a:bodyPr>
          <a:lstStyle/>
          <a:p>
            <a:r>
              <a:rPr lang="en-US" sz="2400" b="1"/>
              <a:t>Management</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75"/>
          <p:cNvGrpSpPr>
            <a:grpSpLocks/>
          </p:cNvGrpSpPr>
          <p:nvPr/>
        </p:nvGrpSpPr>
        <p:grpSpPr bwMode="auto">
          <a:xfrm>
            <a:off x="298450" y="5581650"/>
            <a:ext cx="8540750" cy="355600"/>
            <a:chOff x="142875" y="229279"/>
            <a:chExt cx="11895138" cy="611189"/>
          </a:xfrm>
        </p:grpSpPr>
        <p:sp>
          <p:nvSpPr>
            <p:cNvPr id="53308" name="Rectangle 76"/>
            <p:cNvSpPr>
              <a:spLocks noChangeArrowheads="1"/>
            </p:cNvSpPr>
            <p:nvPr/>
          </p:nvSpPr>
          <p:spPr bwMode="auto">
            <a:xfrm>
              <a:off x="142875" y="229279"/>
              <a:ext cx="11895138" cy="611189"/>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endParaRPr lang="en-US" sz="1800" b="1" i="1">
                <a:solidFill>
                  <a:schemeClr val="bg1"/>
                </a:solidFill>
              </a:endParaRPr>
            </a:p>
          </p:txBody>
        </p:sp>
        <p:sp>
          <p:nvSpPr>
            <p:cNvPr id="53309" name="Rectangle 197"/>
            <p:cNvSpPr>
              <a:spLocks noChangeArrowheads="1"/>
            </p:cNvSpPr>
            <p:nvPr/>
          </p:nvSpPr>
          <p:spPr bwMode="auto">
            <a:xfrm>
              <a:off x="4463154" y="229279"/>
              <a:ext cx="3267846" cy="560732"/>
            </a:xfrm>
            <a:prstGeom prst="rect">
              <a:avLst/>
            </a:prstGeom>
            <a:noFill/>
            <a:ln w="9525">
              <a:noFill/>
              <a:miter lim="800000"/>
              <a:headEnd/>
              <a:tailEnd/>
            </a:ln>
          </p:spPr>
          <p:txBody>
            <a:bodyPr>
              <a:spAutoFit/>
            </a:bodyPr>
            <a:lstStyle/>
            <a:p>
              <a:pPr algn="ctr">
                <a:lnSpc>
                  <a:spcPct val="95000"/>
                </a:lnSpc>
              </a:pPr>
              <a:r>
                <a:rPr lang="en-US" b="1">
                  <a:solidFill>
                    <a:schemeClr val="bg1"/>
                  </a:solidFill>
                </a:rPr>
                <a:t>Hardware</a:t>
              </a:r>
            </a:p>
          </p:txBody>
        </p:sp>
      </p:grpSp>
      <p:grpSp>
        <p:nvGrpSpPr>
          <p:cNvPr id="53251" name="Group 81"/>
          <p:cNvGrpSpPr>
            <a:grpSpLocks/>
          </p:cNvGrpSpPr>
          <p:nvPr/>
        </p:nvGrpSpPr>
        <p:grpSpPr bwMode="auto">
          <a:xfrm>
            <a:off x="298450" y="5180013"/>
            <a:ext cx="8540750" cy="355600"/>
            <a:chOff x="142875" y="228757"/>
            <a:chExt cx="11895138" cy="611189"/>
          </a:xfrm>
        </p:grpSpPr>
        <p:sp>
          <p:nvSpPr>
            <p:cNvPr id="53306" name="Rectangle 82"/>
            <p:cNvSpPr>
              <a:spLocks noChangeArrowheads="1"/>
            </p:cNvSpPr>
            <p:nvPr/>
          </p:nvSpPr>
          <p:spPr bwMode="auto">
            <a:xfrm>
              <a:off x="142875" y="228757"/>
              <a:ext cx="11895138" cy="611189"/>
            </a:xfrm>
            <a:prstGeom prst="rect">
              <a:avLst/>
            </a:prstGeom>
            <a:gradFill rotWithShape="0">
              <a:gsLst>
                <a:gs pos="0">
                  <a:srgbClr val="2D66B9"/>
                </a:gs>
                <a:gs pos="100000">
                  <a:srgbClr val="1B3E70"/>
                </a:gs>
              </a:gsLst>
              <a:lin ang="5400000"/>
            </a:gradFill>
            <a:ln w="19050" algn="ctr">
              <a:solidFill>
                <a:srgbClr val="1B3E70"/>
              </a:solidFill>
              <a:round/>
              <a:headEnd/>
              <a:tailEnd/>
            </a:ln>
          </p:spPr>
          <p:txBody>
            <a:bodyPr wrap="none" lIns="274320" rIns="274320" anchor="ctr"/>
            <a:lstStyle/>
            <a:p>
              <a:endParaRPr lang="en-US" sz="2000" b="1">
                <a:solidFill>
                  <a:schemeClr val="bg1"/>
                </a:solidFill>
              </a:endParaRPr>
            </a:p>
          </p:txBody>
        </p:sp>
        <p:sp>
          <p:nvSpPr>
            <p:cNvPr id="53307" name="Rectangle 197"/>
            <p:cNvSpPr>
              <a:spLocks noChangeArrowheads="1"/>
            </p:cNvSpPr>
            <p:nvPr/>
          </p:nvSpPr>
          <p:spPr bwMode="auto">
            <a:xfrm>
              <a:off x="3001964" y="229620"/>
              <a:ext cx="6176961" cy="560732"/>
            </a:xfrm>
            <a:prstGeom prst="rect">
              <a:avLst/>
            </a:prstGeom>
            <a:noFill/>
            <a:ln w="9525">
              <a:noFill/>
              <a:miter lim="800000"/>
              <a:headEnd/>
              <a:tailEnd/>
            </a:ln>
          </p:spPr>
          <p:txBody>
            <a:bodyPr>
              <a:spAutoFit/>
            </a:bodyPr>
            <a:lstStyle/>
            <a:p>
              <a:pPr algn="ctr">
                <a:lnSpc>
                  <a:spcPct val="95000"/>
                </a:lnSpc>
              </a:pPr>
              <a:r>
                <a:rPr lang="en-US" b="1">
                  <a:solidFill>
                    <a:srgbClr val="FFFFFF"/>
                  </a:solidFill>
                </a:rPr>
                <a:t>vSphere </a:t>
              </a:r>
            </a:p>
          </p:txBody>
        </p:sp>
      </p:grpSp>
      <p:sp>
        <p:nvSpPr>
          <p:cNvPr id="53252" name="Title 98"/>
          <p:cNvSpPr>
            <a:spLocks noGrp="1"/>
          </p:cNvSpPr>
          <p:nvPr>
            <p:ph type="title"/>
          </p:nvPr>
        </p:nvSpPr>
        <p:spPr>
          <a:xfrm>
            <a:off x="498475" y="593725"/>
            <a:ext cx="8191500" cy="354013"/>
          </a:xfrm>
        </p:spPr>
        <p:txBody>
          <a:bodyPr/>
          <a:lstStyle/>
          <a:p>
            <a:r>
              <a:rPr lang="en-US" sz="2000" smtClean="0"/>
              <a:t>Extensible Management Suite</a:t>
            </a:r>
          </a:p>
        </p:txBody>
      </p:sp>
      <p:sp>
        <p:nvSpPr>
          <p:cNvPr id="53253" name="Rectangle 99"/>
          <p:cNvSpPr>
            <a:spLocks noChangeArrowheads="1"/>
          </p:cNvSpPr>
          <p:nvPr/>
        </p:nvSpPr>
        <p:spPr bwMode="auto">
          <a:xfrm>
            <a:off x="298450" y="1138238"/>
            <a:ext cx="8540750" cy="3994150"/>
          </a:xfrm>
          <a:prstGeom prst="rect">
            <a:avLst/>
          </a:prstGeom>
          <a:gradFill rotWithShape="0">
            <a:gsLst>
              <a:gs pos="0">
                <a:srgbClr val="B1D37F"/>
              </a:gs>
              <a:gs pos="100000">
                <a:srgbClr val="88BB40"/>
              </a:gs>
            </a:gsLst>
            <a:lin ang="5400000"/>
          </a:gradFill>
          <a:ln w="19050" algn="ctr">
            <a:solidFill>
              <a:srgbClr val="88BB40"/>
            </a:solidFill>
            <a:round/>
            <a:headEnd/>
            <a:tailEnd/>
          </a:ln>
        </p:spPr>
        <p:txBody>
          <a:bodyPr wrap="none" anchor="ctr"/>
          <a:lstStyle/>
          <a:p>
            <a:pPr algn="ctr">
              <a:lnSpc>
                <a:spcPct val="90000"/>
              </a:lnSpc>
            </a:pPr>
            <a:endParaRPr lang="en-US" sz="1400" b="1">
              <a:solidFill>
                <a:schemeClr val="bg1"/>
              </a:solidFill>
            </a:endParaRPr>
          </a:p>
        </p:txBody>
      </p:sp>
      <p:grpSp>
        <p:nvGrpSpPr>
          <p:cNvPr id="4" name="Group 133"/>
          <p:cNvGrpSpPr>
            <a:grpSpLocks/>
          </p:cNvGrpSpPr>
          <p:nvPr/>
        </p:nvGrpSpPr>
        <p:grpSpPr bwMode="auto">
          <a:xfrm>
            <a:off x="2178050" y="2452688"/>
            <a:ext cx="4783138" cy="1435100"/>
            <a:chOff x="3074988" y="2578287"/>
            <a:chExt cx="6661151" cy="1501398"/>
          </a:xfrm>
        </p:grpSpPr>
        <p:sp>
          <p:nvSpPr>
            <p:cNvPr id="53285" name="Rectangle 103"/>
            <p:cNvSpPr>
              <a:spLocks noChangeArrowheads="1"/>
            </p:cNvSpPr>
            <p:nvPr/>
          </p:nvSpPr>
          <p:spPr bwMode="auto">
            <a:xfrm>
              <a:off x="3074988" y="2894489"/>
              <a:ext cx="2081212" cy="868993"/>
            </a:xfrm>
            <a:prstGeom prst="rect">
              <a:avLst/>
            </a:prstGeom>
            <a:noFill/>
            <a:ln w="9525">
              <a:noFill/>
              <a:miter lim="800000"/>
              <a:headEnd/>
              <a:tailEnd/>
            </a:ln>
          </p:spPr>
          <p:txBody>
            <a:bodyPr>
              <a:spAutoFit/>
            </a:bodyPr>
            <a:lstStyle/>
            <a:p>
              <a:pPr algn="r"/>
              <a:r>
                <a:rPr lang="en-US"/>
                <a:t>SLA Driven Management Model </a:t>
              </a:r>
            </a:p>
          </p:txBody>
        </p:sp>
        <p:sp>
          <p:nvSpPr>
            <p:cNvPr id="112" name="Text Box 387"/>
            <p:cNvSpPr txBox="1">
              <a:spLocks noChangeArrowheads="1"/>
            </p:cNvSpPr>
            <p:nvPr/>
          </p:nvSpPr>
          <p:spPr bwMode="auto">
            <a:xfrm>
              <a:off x="5387488" y="2584930"/>
              <a:ext cx="1288899" cy="237499"/>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80000"/>
                </a:lnSpc>
                <a:defRPr/>
              </a:pPr>
              <a:r>
                <a:rPr lang="en-US" sz="1100" b="1" dirty="0">
                  <a:latin typeface="Arial"/>
                  <a:cs typeface="Arial Unicode MS" pitchFamily="-65" charset="0"/>
                </a:rPr>
                <a:t>Availability</a:t>
              </a:r>
            </a:p>
          </p:txBody>
        </p:sp>
        <p:grpSp>
          <p:nvGrpSpPr>
            <p:cNvPr id="53287" name="Group 23"/>
            <p:cNvGrpSpPr>
              <a:grpSpLocks/>
            </p:cNvGrpSpPr>
            <p:nvPr/>
          </p:nvGrpSpPr>
          <p:grpSpPr bwMode="auto">
            <a:xfrm>
              <a:off x="5573196" y="2887204"/>
              <a:ext cx="904130" cy="682604"/>
              <a:chOff x="5529112" y="2644417"/>
              <a:chExt cx="1003635" cy="757779"/>
            </a:xfrm>
          </p:grpSpPr>
          <p:sp>
            <p:nvSpPr>
              <p:cNvPr id="128" name="Oval 18"/>
              <p:cNvSpPr>
                <a:spLocks noChangeArrowheads="1"/>
              </p:cNvSpPr>
              <p:nvPr/>
            </p:nvSpPr>
            <p:spPr bwMode="auto">
              <a:xfrm>
                <a:off x="5529112" y="2644416"/>
                <a:ext cx="1003734" cy="757779"/>
              </a:xfrm>
              <a:prstGeom prst="ellipse">
                <a:avLst/>
              </a:prstGeom>
              <a:solidFill>
                <a:schemeClr val="bg2">
                  <a:lumMod val="50000"/>
                </a:schemeClr>
              </a:solidFill>
              <a:ln w="38100" algn="ctr">
                <a:noFill/>
                <a:round/>
                <a:headEnd/>
                <a:tailEnd/>
              </a:ln>
              <a:effectLst/>
            </p:spPr>
            <p:txBody>
              <a:bodyPr wrap="none" anchor="ctr"/>
              <a:lstStyle/>
              <a:p>
                <a:pPr>
                  <a:defRPr/>
                </a:pPr>
                <a:endParaRPr lang="en-US" sz="1200">
                  <a:solidFill>
                    <a:prstClr val="black"/>
                  </a:solidFill>
                  <a:latin typeface="Arial"/>
                </a:endParaRPr>
              </a:p>
            </p:txBody>
          </p:sp>
          <p:sp>
            <p:nvSpPr>
              <p:cNvPr id="129" name="Pie 7"/>
              <p:cNvSpPr/>
              <p:nvPr/>
            </p:nvSpPr>
            <p:spPr bwMode="auto">
              <a:xfrm>
                <a:off x="5649364" y="2736603"/>
                <a:ext cx="763229" cy="573404"/>
              </a:xfrm>
              <a:prstGeom prst="pie">
                <a:avLst>
                  <a:gd name="adj1" fmla="val 16244581"/>
                  <a:gd name="adj2" fmla="val 14873238"/>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prstClr val="black"/>
                  </a:solidFill>
                </a:endParaRPr>
              </a:p>
            </p:txBody>
          </p:sp>
        </p:grpSp>
        <p:sp>
          <p:nvSpPr>
            <p:cNvPr id="114" name="Text Box 387"/>
            <p:cNvSpPr txBox="1">
              <a:spLocks noChangeArrowheads="1"/>
            </p:cNvSpPr>
            <p:nvPr/>
          </p:nvSpPr>
          <p:spPr bwMode="auto">
            <a:xfrm>
              <a:off x="5352115" y="3755821"/>
              <a:ext cx="1262369" cy="225874"/>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a:spAutoFit/>
            </a:bodyPr>
            <a:lstStyle/>
            <a:p>
              <a:pPr algn="ctr">
                <a:lnSpc>
                  <a:spcPct val="80000"/>
                </a:lnSpc>
                <a:defRPr/>
              </a:pPr>
              <a:r>
                <a:rPr lang="en-US" sz="1000" b="1" dirty="0">
                  <a:latin typeface="Arial"/>
                  <a:cs typeface="Arial Unicode MS" pitchFamily="-65" charset="0"/>
                </a:rPr>
                <a:t>99.99%</a:t>
              </a:r>
            </a:p>
          </p:txBody>
        </p:sp>
        <p:sp>
          <p:nvSpPr>
            <p:cNvPr id="116" name="Text Box 387"/>
            <p:cNvSpPr txBox="1">
              <a:spLocks noChangeArrowheads="1"/>
            </p:cNvSpPr>
            <p:nvPr/>
          </p:nvSpPr>
          <p:spPr bwMode="auto">
            <a:xfrm>
              <a:off x="6782506" y="2584930"/>
              <a:ext cx="1308796" cy="237499"/>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a:spAutoFit/>
            </a:bodyPr>
            <a:lstStyle/>
            <a:p>
              <a:pPr algn="ctr">
                <a:lnSpc>
                  <a:spcPct val="80000"/>
                </a:lnSpc>
                <a:defRPr/>
              </a:pPr>
              <a:r>
                <a:rPr lang="en-US" sz="1100" b="1" dirty="0">
                  <a:latin typeface="Arial"/>
                  <a:cs typeface="Arial Unicode MS" pitchFamily="-65" charset="0"/>
                </a:rPr>
                <a:t>Security</a:t>
              </a:r>
            </a:p>
          </p:txBody>
        </p:sp>
        <p:sp>
          <p:nvSpPr>
            <p:cNvPr id="117" name="Text Box 387"/>
            <p:cNvSpPr txBox="1">
              <a:spLocks noChangeArrowheads="1"/>
            </p:cNvSpPr>
            <p:nvPr/>
          </p:nvSpPr>
          <p:spPr bwMode="auto">
            <a:xfrm>
              <a:off x="6782506" y="3755821"/>
              <a:ext cx="1308796" cy="225874"/>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a:spAutoFit/>
            </a:bodyPr>
            <a:lstStyle/>
            <a:p>
              <a:pPr algn="ctr">
                <a:lnSpc>
                  <a:spcPct val="80000"/>
                </a:lnSpc>
                <a:defRPr/>
              </a:pPr>
              <a:r>
                <a:rPr lang="en-US" sz="1000" b="1" dirty="0">
                  <a:latin typeface="Arial"/>
                  <a:cs typeface="Arial Unicode MS" pitchFamily="-65" charset="0"/>
                </a:rPr>
                <a:t>High</a:t>
              </a:r>
            </a:p>
          </p:txBody>
        </p:sp>
        <p:grpSp>
          <p:nvGrpSpPr>
            <p:cNvPr id="53291" name="Group 24"/>
            <p:cNvGrpSpPr>
              <a:grpSpLocks/>
            </p:cNvGrpSpPr>
            <p:nvPr/>
          </p:nvGrpSpPr>
          <p:grpSpPr bwMode="auto">
            <a:xfrm>
              <a:off x="7021274" y="2887204"/>
              <a:ext cx="904131" cy="682604"/>
              <a:chOff x="6975846" y="2644417"/>
              <a:chExt cx="1003636" cy="757779"/>
            </a:xfrm>
          </p:grpSpPr>
          <p:sp>
            <p:nvSpPr>
              <p:cNvPr id="126" name="Oval 18"/>
              <p:cNvSpPr>
                <a:spLocks noChangeArrowheads="1"/>
              </p:cNvSpPr>
              <p:nvPr/>
            </p:nvSpPr>
            <p:spPr bwMode="auto">
              <a:xfrm>
                <a:off x="6975844" y="2644416"/>
                <a:ext cx="1003732" cy="757779"/>
              </a:xfrm>
              <a:prstGeom prst="ellipse">
                <a:avLst/>
              </a:prstGeom>
              <a:solidFill>
                <a:schemeClr val="bg2">
                  <a:lumMod val="50000"/>
                </a:schemeClr>
              </a:solidFill>
              <a:ln w="38100" algn="ctr">
                <a:noFill/>
                <a:round/>
                <a:headEnd/>
                <a:tailEnd/>
              </a:ln>
              <a:effectLst/>
            </p:spPr>
            <p:txBody>
              <a:bodyPr wrap="none" anchor="ctr"/>
              <a:lstStyle/>
              <a:p>
                <a:pPr>
                  <a:defRPr/>
                </a:pPr>
                <a:endParaRPr lang="en-US" sz="1200">
                  <a:solidFill>
                    <a:prstClr val="black"/>
                  </a:solidFill>
                  <a:latin typeface="Arial"/>
                </a:endParaRPr>
              </a:p>
            </p:txBody>
          </p:sp>
          <p:sp>
            <p:nvSpPr>
              <p:cNvPr id="127" name="Pie 126"/>
              <p:cNvSpPr/>
              <p:nvPr/>
            </p:nvSpPr>
            <p:spPr bwMode="auto">
              <a:xfrm>
                <a:off x="7096095" y="2736603"/>
                <a:ext cx="763230" cy="573404"/>
              </a:xfrm>
              <a:prstGeom prst="pie">
                <a:avLst>
                  <a:gd name="adj1" fmla="val 16244581"/>
                  <a:gd name="adj2" fmla="val 11335317"/>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prstClr val="black"/>
                  </a:solidFill>
                </a:endParaRPr>
              </a:p>
            </p:txBody>
          </p:sp>
        </p:grpSp>
        <p:sp>
          <p:nvSpPr>
            <p:cNvPr id="119" name="Text Box 387"/>
            <p:cNvSpPr txBox="1">
              <a:spLocks noChangeArrowheads="1"/>
            </p:cNvSpPr>
            <p:nvPr/>
          </p:nvSpPr>
          <p:spPr bwMode="auto">
            <a:xfrm>
              <a:off x="8274797" y="2584930"/>
              <a:ext cx="1456920" cy="237499"/>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wrap="none">
              <a:spAutoFit/>
            </a:bodyPr>
            <a:lstStyle/>
            <a:p>
              <a:pPr algn="ctr">
                <a:lnSpc>
                  <a:spcPct val="80000"/>
                </a:lnSpc>
                <a:defRPr/>
              </a:pPr>
              <a:r>
                <a:rPr lang="en-US" sz="1100" b="1" dirty="0">
                  <a:latin typeface="Arial"/>
                  <a:cs typeface="Arial Unicode MS" pitchFamily="-65" charset="0"/>
                </a:rPr>
                <a:t>Performance</a:t>
              </a:r>
            </a:p>
          </p:txBody>
        </p:sp>
        <p:sp>
          <p:nvSpPr>
            <p:cNvPr id="120" name="Text Box 387"/>
            <p:cNvSpPr txBox="1">
              <a:spLocks noChangeArrowheads="1"/>
            </p:cNvSpPr>
            <p:nvPr/>
          </p:nvSpPr>
          <p:spPr bwMode="auto">
            <a:xfrm>
              <a:off x="8307960" y="3617972"/>
              <a:ext cx="1341957" cy="353758"/>
            </a:xfrm>
            <a:prstGeom prst="rect">
              <a:avLst/>
            </a:prstGeom>
            <a:noFill/>
            <a:ln w="9525" algn="ctr">
              <a:noFill/>
              <a:miter lim="800000"/>
              <a:headEnd/>
              <a:tailEnd/>
            </a:ln>
            <a:effectLst>
              <a:prstShdw prst="shdw17" dist="17961" dir="2700000">
                <a:schemeClr val="accent1">
                  <a:gamma/>
                  <a:shade val="60000"/>
                  <a:invGamma/>
                  <a:alpha val="50000"/>
                </a:schemeClr>
              </a:prstShdw>
            </a:effectLst>
          </p:spPr>
          <p:txBody>
            <a:bodyPr>
              <a:spAutoFit/>
            </a:bodyPr>
            <a:lstStyle/>
            <a:p>
              <a:pPr algn="ctr">
                <a:lnSpc>
                  <a:spcPct val="80000"/>
                </a:lnSpc>
                <a:defRPr/>
              </a:pPr>
              <a:r>
                <a:rPr lang="en-US" sz="1000" b="1" dirty="0">
                  <a:latin typeface="Arial"/>
                  <a:cs typeface="Arial Unicode MS" pitchFamily="-65" charset="0"/>
                </a:rPr>
                <a:t>.2 Milliseconds</a:t>
              </a:r>
            </a:p>
          </p:txBody>
        </p:sp>
        <p:grpSp>
          <p:nvGrpSpPr>
            <p:cNvPr id="53294" name="Group 25"/>
            <p:cNvGrpSpPr>
              <a:grpSpLocks/>
            </p:cNvGrpSpPr>
            <p:nvPr/>
          </p:nvGrpSpPr>
          <p:grpSpPr bwMode="auto">
            <a:xfrm>
              <a:off x="8593157" y="2887203"/>
              <a:ext cx="904130" cy="682604"/>
              <a:chOff x="8551201" y="2601553"/>
              <a:chExt cx="1003635" cy="757779"/>
            </a:xfrm>
          </p:grpSpPr>
          <p:sp>
            <p:nvSpPr>
              <p:cNvPr id="124" name="Oval 18"/>
              <p:cNvSpPr>
                <a:spLocks noChangeArrowheads="1"/>
              </p:cNvSpPr>
              <p:nvPr/>
            </p:nvSpPr>
            <p:spPr bwMode="auto">
              <a:xfrm>
                <a:off x="8551196" y="2601553"/>
                <a:ext cx="1003734" cy="757779"/>
              </a:xfrm>
              <a:prstGeom prst="ellipse">
                <a:avLst/>
              </a:prstGeom>
              <a:solidFill>
                <a:schemeClr val="bg2">
                  <a:lumMod val="50000"/>
                </a:schemeClr>
              </a:solidFill>
              <a:ln w="38100" algn="ctr">
                <a:noFill/>
                <a:round/>
                <a:headEnd/>
                <a:tailEnd/>
              </a:ln>
              <a:effectLst/>
            </p:spPr>
            <p:txBody>
              <a:bodyPr wrap="none" anchor="ctr"/>
              <a:lstStyle/>
              <a:p>
                <a:pPr>
                  <a:defRPr/>
                </a:pPr>
                <a:endParaRPr lang="en-US" sz="1200">
                  <a:solidFill>
                    <a:prstClr val="black"/>
                  </a:solidFill>
                  <a:latin typeface="Arial"/>
                </a:endParaRPr>
              </a:p>
            </p:txBody>
          </p:sp>
          <p:sp>
            <p:nvSpPr>
              <p:cNvPr id="125" name="Pie 124"/>
              <p:cNvSpPr/>
              <p:nvPr/>
            </p:nvSpPr>
            <p:spPr bwMode="auto">
              <a:xfrm>
                <a:off x="8671449" y="2693740"/>
                <a:ext cx="763229" cy="573404"/>
              </a:xfrm>
              <a:prstGeom prst="pie">
                <a:avLst>
                  <a:gd name="adj1" fmla="val 16244581"/>
                  <a:gd name="adj2" fmla="val 17824689"/>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prstClr val="black"/>
                  </a:solidFill>
                </a:endParaRPr>
              </a:p>
            </p:txBody>
          </p:sp>
        </p:grpSp>
        <p:grpSp>
          <p:nvGrpSpPr>
            <p:cNvPr id="53295" name="Group 132"/>
            <p:cNvGrpSpPr>
              <a:grpSpLocks/>
            </p:cNvGrpSpPr>
            <p:nvPr/>
          </p:nvGrpSpPr>
          <p:grpSpPr bwMode="auto">
            <a:xfrm>
              <a:off x="5267325" y="2578287"/>
              <a:ext cx="4468814" cy="1501398"/>
              <a:chOff x="5267325" y="2388390"/>
              <a:chExt cx="4468814" cy="1881192"/>
            </a:xfrm>
          </p:grpSpPr>
          <p:cxnSp>
            <p:nvCxnSpPr>
              <p:cNvPr id="111" name="Straight Connector 110"/>
              <p:cNvCxnSpPr/>
              <p:nvPr/>
            </p:nvCxnSpPr>
            <p:spPr bwMode="auto">
              <a:xfrm rot="5400000">
                <a:off x="4328615" y="3327880"/>
                <a:ext cx="1881192" cy="2211"/>
              </a:xfrm>
              <a:prstGeom prst="line">
                <a:avLst/>
              </a:prstGeom>
              <a:ln w="317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bwMode="auto">
              <a:xfrm rot="5400000">
                <a:off x="5759005" y="3327880"/>
                <a:ext cx="1881192" cy="221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auto">
              <a:xfrm rot="5400000">
                <a:off x="7235822" y="3327880"/>
                <a:ext cx="1881192" cy="221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auto">
              <a:xfrm rot="5400000">
                <a:off x="8794437" y="3327880"/>
                <a:ext cx="1881192" cy="221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5" name="Rectangle 16"/>
          <p:cNvSpPr>
            <a:spLocks noChangeArrowheads="1"/>
          </p:cNvSpPr>
          <p:nvPr/>
        </p:nvSpPr>
        <p:spPr bwMode="auto">
          <a:xfrm>
            <a:off x="439738" y="2649538"/>
            <a:ext cx="1427162" cy="1033462"/>
          </a:xfrm>
          <a:prstGeom prst="rect">
            <a:avLst/>
          </a:prstGeom>
          <a:noFill/>
          <a:ln w="9525">
            <a:noFill/>
            <a:miter lim="800000"/>
            <a:headEnd/>
            <a:tailEnd/>
          </a:ln>
        </p:spPr>
        <p:txBody>
          <a:bodyPr anchor="ctr">
            <a:spAutoFit/>
          </a:bodyPr>
          <a:lstStyle/>
          <a:p>
            <a:pPr>
              <a:lnSpc>
                <a:spcPct val="85000"/>
              </a:lnSpc>
            </a:pPr>
            <a:r>
              <a:rPr lang="en-US" sz="2400"/>
              <a:t>VMware</a:t>
            </a:r>
          </a:p>
          <a:p>
            <a:pPr>
              <a:lnSpc>
                <a:spcPct val="85000"/>
              </a:lnSpc>
            </a:pPr>
            <a:r>
              <a:rPr lang="en-US" sz="2400"/>
              <a:t>vCenter</a:t>
            </a:r>
          </a:p>
          <a:p>
            <a:pPr>
              <a:lnSpc>
                <a:spcPct val="85000"/>
              </a:lnSpc>
            </a:pPr>
            <a:r>
              <a:rPr lang="en-US" sz="2400"/>
              <a:t>Suite</a:t>
            </a:r>
          </a:p>
        </p:txBody>
      </p:sp>
      <p:sp>
        <p:nvSpPr>
          <p:cNvPr id="168" name="Rectangle 167"/>
          <p:cNvSpPr>
            <a:spLocks noChangeArrowheads="1"/>
          </p:cNvSpPr>
          <p:nvPr/>
        </p:nvSpPr>
        <p:spPr bwMode="auto">
          <a:xfrm>
            <a:off x="3011488" y="4775200"/>
            <a:ext cx="3117850" cy="307975"/>
          </a:xfrm>
          <a:prstGeom prst="rect">
            <a:avLst/>
          </a:prstGeom>
          <a:noFill/>
          <a:ln w="9525">
            <a:noFill/>
            <a:miter lim="800000"/>
            <a:headEnd/>
            <a:tailEnd/>
          </a:ln>
        </p:spPr>
        <p:txBody>
          <a:bodyPr>
            <a:spAutoFit/>
          </a:bodyPr>
          <a:lstStyle/>
          <a:p>
            <a:pPr algn="ctr"/>
            <a:r>
              <a:rPr lang="en-US" sz="1400"/>
              <a:t>Infrastructure Management</a:t>
            </a:r>
          </a:p>
        </p:txBody>
      </p:sp>
      <p:sp>
        <p:nvSpPr>
          <p:cNvPr id="266" name="Rectangle 265"/>
          <p:cNvSpPr>
            <a:spLocks noChangeArrowheads="1"/>
          </p:cNvSpPr>
          <p:nvPr/>
        </p:nvSpPr>
        <p:spPr bwMode="auto">
          <a:xfrm>
            <a:off x="3078163" y="1196975"/>
            <a:ext cx="2984500" cy="307975"/>
          </a:xfrm>
          <a:prstGeom prst="rect">
            <a:avLst/>
          </a:prstGeom>
          <a:noFill/>
          <a:ln w="9525">
            <a:noFill/>
            <a:miter lim="800000"/>
            <a:headEnd/>
            <a:tailEnd/>
          </a:ln>
        </p:spPr>
        <p:txBody>
          <a:bodyPr>
            <a:spAutoFit/>
          </a:bodyPr>
          <a:lstStyle/>
          <a:p>
            <a:pPr algn="ctr"/>
            <a:r>
              <a:rPr lang="en-US" sz="1400"/>
              <a:t>Self Service Management</a:t>
            </a:r>
          </a:p>
        </p:txBody>
      </p:sp>
      <p:grpSp>
        <p:nvGrpSpPr>
          <p:cNvPr id="9" name="Group 167"/>
          <p:cNvGrpSpPr>
            <a:grpSpLocks/>
          </p:cNvGrpSpPr>
          <p:nvPr/>
        </p:nvGrpSpPr>
        <p:grpSpPr bwMode="auto">
          <a:xfrm>
            <a:off x="2159000" y="1573213"/>
            <a:ext cx="1554163" cy="568325"/>
            <a:chOff x="2832100" y="1307381"/>
            <a:chExt cx="2163763" cy="594360"/>
          </a:xfrm>
        </p:grpSpPr>
        <p:sp>
          <p:nvSpPr>
            <p:cNvPr id="268" name="Rectangle 267"/>
            <p:cNvSpPr/>
            <p:nvPr/>
          </p:nvSpPr>
          <p:spPr bwMode="auto">
            <a:xfrm>
              <a:off x="2832100" y="1307381"/>
              <a:ext cx="2163763"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84" name="Rectangle 121"/>
            <p:cNvSpPr>
              <a:spLocks noChangeArrowheads="1"/>
            </p:cNvSpPr>
            <p:nvPr/>
          </p:nvSpPr>
          <p:spPr bwMode="auto">
            <a:xfrm>
              <a:off x="2832100" y="1459691"/>
              <a:ext cx="2163763" cy="289741"/>
            </a:xfrm>
            <a:prstGeom prst="rect">
              <a:avLst/>
            </a:prstGeom>
            <a:noFill/>
            <a:ln w="9525">
              <a:noFill/>
              <a:miter lim="800000"/>
              <a:headEnd/>
              <a:tailEnd/>
            </a:ln>
          </p:spPr>
          <p:txBody>
            <a:bodyPr anchor="ctr" anchorCtr="1">
              <a:spAutoFit/>
            </a:bodyPr>
            <a:lstStyle/>
            <a:p>
              <a:pPr algn="ctr"/>
              <a:r>
                <a:rPr lang="en-US" sz="1200"/>
                <a:t>Self Service Portal </a:t>
              </a:r>
            </a:p>
          </p:txBody>
        </p:sp>
      </p:grpSp>
      <p:grpSp>
        <p:nvGrpSpPr>
          <p:cNvPr id="10" name="Group 170"/>
          <p:cNvGrpSpPr>
            <a:grpSpLocks/>
          </p:cNvGrpSpPr>
          <p:nvPr/>
        </p:nvGrpSpPr>
        <p:grpSpPr bwMode="auto">
          <a:xfrm>
            <a:off x="3836988" y="1573213"/>
            <a:ext cx="1552575" cy="568325"/>
            <a:chOff x="5067300" y="1307381"/>
            <a:chExt cx="2163763" cy="594360"/>
          </a:xfrm>
        </p:grpSpPr>
        <p:sp>
          <p:nvSpPr>
            <p:cNvPr id="271" name="Rectangle 270"/>
            <p:cNvSpPr/>
            <p:nvPr/>
          </p:nvSpPr>
          <p:spPr bwMode="auto">
            <a:xfrm>
              <a:off x="5067300" y="1307381"/>
              <a:ext cx="2163763"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82" name="Rectangle 124"/>
            <p:cNvSpPr>
              <a:spLocks noChangeArrowheads="1"/>
            </p:cNvSpPr>
            <p:nvPr/>
          </p:nvSpPr>
          <p:spPr bwMode="auto">
            <a:xfrm>
              <a:off x="5067300" y="1459691"/>
              <a:ext cx="2163763" cy="289741"/>
            </a:xfrm>
            <a:prstGeom prst="rect">
              <a:avLst/>
            </a:prstGeom>
            <a:noFill/>
            <a:ln w="9525">
              <a:noFill/>
              <a:miter lim="800000"/>
              <a:headEnd/>
              <a:tailEnd/>
            </a:ln>
          </p:spPr>
          <p:txBody>
            <a:bodyPr anchor="ctr" anchorCtr="1">
              <a:spAutoFit/>
            </a:bodyPr>
            <a:lstStyle/>
            <a:p>
              <a:pPr algn="ctr"/>
              <a:r>
                <a:rPr lang="en-US" sz="1200"/>
                <a:t>Service Catalogue</a:t>
              </a:r>
            </a:p>
          </p:txBody>
        </p:sp>
      </p:grpSp>
      <p:grpSp>
        <p:nvGrpSpPr>
          <p:cNvPr id="11" name="Group 173"/>
          <p:cNvGrpSpPr>
            <a:grpSpLocks/>
          </p:cNvGrpSpPr>
          <p:nvPr/>
        </p:nvGrpSpPr>
        <p:grpSpPr bwMode="auto">
          <a:xfrm>
            <a:off x="5511800" y="1573213"/>
            <a:ext cx="1554163" cy="568325"/>
            <a:chOff x="7300913" y="1307381"/>
            <a:chExt cx="2165350" cy="594360"/>
          </a:xfrm>
        </p:grpSpPr>
        <p:sp>
          <p:nvSpPr>
            <p:cNvPr id="274" name="Rectangle 273"/>
            <p:cNvSpPr/>
            <p:nvPr/>
          </p:nvSpPr>
          <p:spPr bwMode="auto">
            <a:xfrm>
              <a:off x="7300913" y="1307381"/>
              <a:ext cx="2165350"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80" name="Rectangle 127"/>
            <p:cNvSpPr>
              <a:spLocks noChangeArrowheads="1"/>
            </p:cNvSpPr>
            <p:nvPr/>
          </p:nvSpPr>
          <p:spPr bwMode="auto">
            <a:xfrm>
              <a:off x="7300913" y="1459691"/>
              <a:ext cx="2165350" cy="289741"/>
            </a:xfrm>
            <a:prstGeom prst="rect">
              <a:avLst/>
            </a:prstGeom>
            <a:noFill/>
            <a:ln w="9525">
              <a:noFill/>
              <a:miter lim="800000"/>
              <a:headEnd/>
              <a:tailEnd/>
            </a:ln>
          </p:spPr>
          <p:txBody>
            <a:bodyPr anchor="ctr" anchorCtr="1">
              <a:spAutoFit/>
            </a:bodyPr>
            <a:lstStyle/>
            <a:p>
              <a:pPr algn="ctr"/>
              <a:r>
                <a:rPr lang="en-US" sz="1200"/>
                <a:t>Billing/Chargeback</a:t>
              </a:r>
            </a:p>
          </p:txBody>
        </p:sp>
      </p:grpSp>
      <p:grpSp>
        <p:nvGrpSpPr>
          <p:cNvPr id="12" name="Group 148"/>
          <p:cNvGrpSpPr>
            <a:grpSpLocks/>
          </p:cNvGrpSpPr>
          <p:nvPr/>
        </p:nvGrpSpPr>
        <p:grpSpPr bwMode="auto">
          <a:xfrm>
            <a:off x="873125" y="4198938"/>
            <a:ext cx="1125538" cy="504825"/>
            <a:chOff x="642938" y="4267200"/>
            <a:chExt cx="1763711" cy="594360"/>
          </a:xfrm>
        </p:grpSpPr>
        <p:sp>
          <p:nvSpPr>
            <p:cNvPr id="65" name="Rectangle 64"/>
            <p:cNvSpPr/>
            <p:nvPr/>
          </p:nvSpPr>
          <p:spPr bwMode="auto">
            <a:xfrm>
              <a:off x="642938" y="4267200"/>
              <a:ext cx="1763711"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78" name="Rectangle 121"/>
            <p:cNvSpPr>
              <a:spLocks noChangeArrowheads="1"/>
            </p:cNvSpPr>
            <p:nvPr/>
          </p:nvSpPr>
          <p:spPr bwMode="auto">
            <a:xfrm>
              <a:off x="642938" y="4379717"/>
              <a:ext cx="1763711" cy="308262"/>
            </a:xfrm>
            <a:prstGeom prst="rect">
              <a:avLst/>
            </a:prstGeom>
            <a:noFill/>
            <a:ln w="9525">
              <a:noFill/>
              <a:miter lim="800000"/>
              <a:headEnd/>
              <a:tailEnd/>
            </a:ln>
          </p:spPr>
          <p:txBody>
            <a:bodyPr anchor="ctr" anchorCtr="1">
              <a:spAutoFit/>
            </a:bodyPr>
            <a:lstStyle/>
            <a:p>
              <a:pPr algn="ctr"/>
              <a:r>
                <a:rPr lang="en-US" sz="1100"/>
                <a:t>Provisioning </a:t>
              </a:r>
            </a:p>
          </p:txBody>
        </p:sp>
      </p:grpSp>
      <p:grpSp>
        <p:nvGrpSpPr>
          <p:cNvPr id="13" name="Group 151"/>
          <p:cNvGrpSpPr>
            <a:grpSpLocks/>
          </p:cNvGrpSpPr>
          <p:nvPr/>
        </p:nvGrpSpPr>
        <p:grpSpPr bwMode="auto">
          <a:xfrm>
            <a:off x="2116138" y="4198938"/>
            <a:ext cx="1125537" cy="504825"/>
            <a:chOff x="642938" y="4267200"/>
            <a:chExt cx="1763711" cy="594360"/>
          </a:xfrm>
        </p:grpSpPr>
        <p:sp>
          <p:nvSpPr>
            <p:cNvPr id="68" name="Rectangle 67"/>
            <p:cNvSpPr/>
            <p:nvPr/>
          </p:nvSpPr>
          <p:spPr bwMode="auto">
            <a:xfrm>
              <a:off x="642938" y="4267200"/>
              <a:ext cx="1763711"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76" name="Rectangle 121"/>
            <p:cNvSpPr>
              <a:spLocks noChangeArrowheads="1"/>
            </p:cNvSpPr>
            <p:nvPr/>
          </p:nvSpPr>
          <p:spPr bwMode="auto">
            <a:xfrm>
              <a:off x="642938" y="4379710"/>
              <a:ext cx="1763711" cy="308261"/>
            </a:xfrm>
            <a:prstGeom prst="rect">
              <a:avLst/>
            </a:prstGeom>
            <a:noFill/>
            <a:ln w="9525">
              <a:noFill/>
              <a:miter lim="800000"/>
              <a:headEnd/>
              <a:tailEnd/>
            </a:ln>
          </p:spPr>
          <p:txBody>
            <a:bodyPr anchor="ctr" anchorCtr="1">
              <a:spAutoFit/>
            </a:bodyPr>
            <a:lstStyle/>
            <a:p>
              <a:pPr algn="ctr"/>
              <a:r>
                <a:rPr lang="en-US" sz="1100"/>
                <a:t>Configuration</a:t>
              </a:r>
            </a:p>
          </p:txBody>
        </p:sp>
      </p:grpSp>
      <p:grpSp>
        <p:nvGrpSpPr>
          <p:cNvPr id="14" name="Group 154"/>
          <p:cNvGrpSpPr>
            <a:grpSpLocks/>
          </p:cNvGrpSpPr>
          <p:nvPr/>
        </p:nvGrpSpPr>
        <p:grpSpPr bwMode="auto">
          <a:xfrm>
            <a:off x="3360738" y="4195763"/>
            <a:ext cx="1123950" cy="504825"/>
            <a:chOff x="642938" y="4267200"/>
            <a:chExt cx="1763711" cy="594360"/>
          </a:xfrm>
        </p:grpSpPr>
        <p:sp>
          <p:nvSpPr>
            <p:cNvPr id="71" name="Rectangle 70"/>
            <p:cNvSpPr/>
            <p:nvPr/>
          </p:nvSpPr>
          <p:spPr bwMode="auto">
            <a:xfrm>
              <a:off x="642938" y="4267200"/>
              <a:ext cx="1763711"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74" name="Rectangle 121"/>
            <p:cNvSpPr>
              <a:spLocks noChangeArrowheads="1"/>
            </p:cNvSpPr>
            <p:nvPr/>
          </p:nvSpPr>
          <p:spPr bwMode="auto">
            <a:xfrm>
              <a:off x="642938" y="4379714"/>
              <a:ext cx="1763711" cy="308262"/>
            </a:xfrm>
            <a:prstGeom prst="rect">
              <a:avLst/>
            </a:prstGeom>
            <a:noFill/>
            <a:ln w="9525">
              <a:noFill/>
              <a:miter lim="800000"/>
              <a:headEnd/>
              <a:tailEnd/>
            </a:ln>
          </p:spPr>
          <p:txBody>
            <a:bodyPr anchor="ctr" anchorCtr="1">
              <a:spAutoFit/>
            </a:bodyPr>
            <a:lstStyle/>
            <a:p>
              <a:pPr algn="ctr"/>
              <a:r>
                <a:rPr lang="en-US" sz="1100"/>
                <a:t>Capacity</a:t>
              </a:r>
            </a:p>
          </p:txBody>
        </p:sp>
      </p:grpSp>
      <p:grpSp>
        <p:nvGrpSpPr>
          <p:cNvPr id="15" name="Group 157"/>
          <p:cNvGrpSpPr>
            <a:grpSpLocks/>
          </p:cNvGrpSpPr>
          <p:nvPr/>
        </p:nvGrpSpPr>
        <p:grpSpPr bwMode="auto">
          <a:xfrm>
            <a:off x="4603750" y="4203700"/>
            <a:ext cx="1123950" cy="527050"/>
            <a:chOff x="642938" y="4267200"/>
            <a:chExt cx="1763711" cy="619411"/>
          </a:xfrm>
        </p:grpSpPr>
        <p:sp>
          <p:nvSpPr>
            <p:cNvPr id="74" name="Rectangle 73"/>
            <p:cNvSpPr/>
            <p:nvPr/>
          </p:nvSpPr>
          <p:spPr bwMode="auto">
            <a:xfrm>
              <a:off x="642938" y="4267200"/>
              <a:ext cx="1763711" cy="593291"/>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72" name="Rectangle 121"/>
            <p:cNvSpPr>
              <a:spLocks noChangeArrowheads="1"/>
            </p:cNvSpPr>
            <p:nvPr/>
          </p:nvSpPr>
          <p:spPr bwMode="auto">
            <a:xfrm>
              <a:off x="642938" y="4379715"/>
              <a:ext cx="1763711" cy="506896"/>
            </a:xfrm>
            <a:prstGeom prst="rect">
              <a:avLst/>
            </a:prstGeom>
            <a:noFill/>
            <a:ln w="9525">
              <a:noFill/>
              <a:miter lim="800000"/>
              <a:headEnd/>
              <a:tailEnd/>
            </a:ln>
          </p:spPr>
          <p:txBody>
            <a:bodyPr anchor="ctr" anchorCtr="1">
              <a:spAutoFit/>
            </a:bodyPr>
            <a:lstStyle/>
            <a:p>
              <a:pPr algn="ctr"/>
              <a:r>
                <a:rPr lang="en-US" sz="1100"/>
                <a:t>Operations</a:t>
              </a:r>
            </a:p>
            <a:p>
              <a:pPr algn="ctr"/>
              <a:endParaRPr lang="en-US" sz="1100"/>
            </a:p>
          </p:txBody>
        </p:sp>
      </p:grpSp>
      <p:grpSp>
        <p:nvGrpSpPr>
          <p:cNvPr id="16" name="Group 160"/>
          <p:cNvGrpSpPr>
            <a:grpSpLocks/>
          </p:cNvGrpSpPr>
          <p:nvPr/>
        </p:nvGrpSpPr>
        <p:grpSpPr bwMode="auto">
          <a:xfrm>
            <a:off x="5826125" y="4198938"/>
            <a:ext cx="1123950" cy="504825"/>
            <a:chOff x="642938" y="4267200"/>
            <a:chExt cx="1763711" cy="594360"/>
          </a:xfrm>
        </p:grpSpPr>
        <p:sp>
          <p:nvSpPr>
            <p:cNvPr id="79" name="Rectangle 78"/>
            <p:cNvSpPr/>
            <p:nvPr/>
          </p:nvSpPr>
          <p:spPr bwMode="auto">
            <a:xfrm>
              <a:off x="642938" y="4267200"/>
              <a:ext cx="1763711"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70" name="Rectangle 121"/>
            <p:cNvSpPr>
              <a:spLocks noChangeArrowheads="1"/>
            </p:cNvSpPr>
            <p:nvPr/>
          </p:nvSpPr>
          <p:spPr bwMode="auto">
            <a:xfrm>
              <a:off x="642938" y="4379714"/>
              <a:ext cx="1763711" cy="308262"/>
            </a:xfrm>
            <a:prstGeom prst="rect">
              <a:avLst/>
            </a:prstGeom>
            <a:noFill/>
            <a:ln w="9525">
              <a:noFill/>
              <a:miter lim="800000"/>
              <a:headEnd/>
              <a:tailEnd/>
            </a:ln>
          </p:spPr>
          <p:txBody>
            <a:bodyPr anchor="ctr" anchorCtr="1">
              <a:spAutoFit/>
            </a:bodyPr>
            <a:lstStyle/>
            <a:p>
              <a:pPr algn="ctr"/>
              <a:r>
                <a:rPr lang="en-US" sz="1100"/>
                <a:t>Performance</a:t>
              </a:r>
            </a:p>
          </p:txBody>
        </p:sp>
      </p:grpSp>
      <p:grpSp>
        <p:nvGrpSpPr>
          <p:cNvPr id="17" name="Group 163"/>
          <p:cNvGrpSpPr>
            <a:grpSpLocks/>
          </p:cNvGrpSpPr>
          <p:nvPr/>
        </p:nvGrpSpPr>
        <p:grpSpPr bwMode="auto">
          <a:xfrm>
            <a:off x="7050088" y="4195763"/>
            <a:ext cx="1125537" cy="504825"/>
            <a:chOff x="642938" y="4267200"/>
            <a:chExt cx="1763711" cy="594360"/>
          </a:xfrm>
        </p:grpSpPr>
        <p:sp>
          <p:nvSpPr>
            <p:cNvPr id="82" name="Rectangle 81"/>
            <p:cNvSpPr/>
            <p:nvPr/>
          </p:nvSpPr>
          <p:spPr bwMode="auto">
            <a:xfrm>
              <a:off x="642938" y="4267200"/>
              <a:ext cx="1763711" cy="594360"/>
            </a:xfrm>
            <a:prstGeom prst="rect">
              <a:avLst/>
            </a:prstGeom>
            <a:solidFill>
              <a:schemeClr val="bg1">
                <a:alpha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53268" name="Rectangle 121"/>
            <p:cNvSpPr>
              <a:spLocks noChangeArrowheads="1"/>
            </p:cNvSpPr>
            <p:nvPr/>
          </p:nvSpPr>
          <p:spPr bwMode="auto">
            <a:xfrm>
              <a:off x="642938" y="4379714"/>
              <a:ext cx="1763711" cy="308262"/>
            </a:xfrm>
            <a:prstGeom prst="rect">
              <a:avLst/>
            </a:prstGeom>
            <a:noFill/>
            <a:ln w="9525">
              <a:noFill/>
              <a:miter lim="800000"/>
              <a:headEnd/>
              <a:tailEnd/>
            </a:ln>
          </p:spPr>
          <p:txBody>
            <a:bodyPr anchor="ctr" anchorCtr="1">
              <a:spAutoFit/>
            </a:bodyPr>
            <a:lstStyle/>
            <a:p>
              <a:pPr algn="ctr"/>
              <a:r>
                <a:rPr lang="en-US" sz="1100"/>
                <a:t>Availability</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1000"/>
                                        <p:tgtEl>
                                          <p:spTgt spid="168"/>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4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nodeType="withEffect">
                                  <p:stCondLst>
                                    <p:cond delay="6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par>
                                <p:cTn id="17" presetID="10" presetClass="entr" presetSubtype="0" fill="hold" nodeType="withEffect">
                                  <p:stCondLst>
                                    <p:cond delay="8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par>
                                <p:cTn id="20" presetID="10"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par>
                                <p:cTn id="23" presetID="10" presetClass="entr" presetSubtype="0" fill="hold" nodeType="withEffect">
                                  <p:stCondLst>
                                    <p:cond delay="12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6"/>
                                        </p:tgtEl>
                                        <p:attrNameLst>
                                          <p:attrName>style.visibility</p:attrName>
                                        </p:attrNameLst>
                                      </p:cBhvr>
                                      <p:to>
                                        <p:strVal val="visible"/>
                                      </p:to>
                                    </p:set>
                                    <p:animEffect transition="in" filter="fade">
                                      <p:cBhvr>
                                        <p:cTn id="30" dur="1000"/>
                                        <p:tgtEl>
                                          <p:spTgt spid="266"/>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par>
                                <p:cTn id="34" presetID="10" presetClass="entr" presetSubtype="0" fill="hold" nodeType="withEffect">
                                  <p:stCondLst>
                                    <p:cond delay="2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childTnLst>
                                </p:cTn>
                              </p:par>
                              <p:par>
                                <p:cTn id="37" presetID="10" presetClass="entr" presetSubtype="0" fill="hold" nodeType="withEffect">
                                  <p:stCondLst>
                                    <p:cond delay="4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2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6"/>
          <p:cNvSpPr>
            <a:spLocks noGrp="1" noChangeArrowheads="1"/>
          </p:cNvSpPr>
          <p:nvPr>
            <p:ph type="title" idx="4294967295"/>
          </p:nvPr>
        </p:nvSpPr>
        <p:spPr>
          <a:xfrm>
            <a:off x="498475" y="593725"/>
            <a:ext cx="8191500" cy="354013"/>
          </a:xfrm>
        </p:spPr>
        <p:txBody>
          <a:bodyPr rIns="73152" anchor="t"/>
          <a:lstStyle/>
          <a:p>
            <a:pPr eaLnBrk="1" hangingPunct="1"/>
            <a:r>
              <a:rPr lang="en-US" sz="2000" smtClean="0"/>
              <a:t>Choice of End-to-End Integrated  Management</a:t>
            </a:r>
          </a:p>
        </p:txBody>
      </p:sp>
      <p:sp>
        <p:nvSpPr>
          <p:cNvPr id="56" name="Rectangle 8"/>
          <p:cNvSpPr>
            <a:spLocks noChangeArrowheads="1"/>
          </p:cNvSpPr>
          <p:nvPr/>
        </p:nvSpPr>
        <p:spPr bwMode="auto">
          <a:xfrm>
            <a:off x="460375" y="3371850"/>
            <a:ext cx="2536825" cy="1952625"/>
          </a:xfrm>
          <a:prstGeom prst="rect">
            <a:avLst/>
          </a:prstGeom>
          <a:gradFill>
            <a:gsLst>
              <a:gs pos="0">
                <a:schemeClr val="bg2"/>
              </a:gs>
              <a:gs pos="100000">
                <a:schemeClr val="bg2">
                  <a:lumMod val="20000"/>
                  <a:lumOff val="80000"/>
                </a:schemeClr>
              </a:gs>
            </a:gsLst>
            <a:lin ang="5400000" scaled="0"/>
          </a:gradFill>
          <a:ln w="19050" algn="ctr">
            <a:solidFill>
              <a:schemeClr val="bg2"/>
            </a:solidFill>
            <a:round/>
            <a:headEnd/>
            <a:tailEnd/>
          </a:ln>
        </p:spPr>
        <p:txBody>
          <a:bodyPr vert="vert270" wrap="none"/>
          <a:lstStyle/>
          <a:p>
            <a:pPr algn="ctr">
              <a:defRPr/>
            </a:pPr>
            <a:endParaRPr lang="en-US" sz="2000" b="1" dirty="0" err="1">
              <a:solidFill>
                <a:schemeClr val="tx1">
                  <a:lumMod val="75000"/>
                  <a:lumOff val="25000"/>
                </a:schemeClr>
              </a:solidFill>
            </a:endParaRPr>
          </a:p>
        </p:txBody>
      </p:sp>
      <p:sp>
        <p:nvSpPr>
          <p:cNvPr id="54276" name="Rectangle 8"/>
          <p:cNvSpPr>
            <a:spLocks noChangeArrowheads="1"/>
          </p:cNvSpPr>
          <p:nvPr/>
        </p:nvSpPr>
        <p:spPr bwMode="auto">
          <a:xfrm>
            <a:off x="3162300" y="4432300"/>
            <a:ext cx="5527675" cy="892175"/>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000" b="1">
                <a:solidFill>
                  <a:schemeClr val="bg1"/>
                </a:solidFill>
              </a:rPr>
              <a:t>Physical-Only Environments/</a:t>
            </a:r>
            <a:br>
              <a:rPr lang="en-US" sz="2000" b="1">
                <a:solidFill>
                  <a:schemeClr val="bg1"/>
                </a:solidFill>
              </a:rPr>
            </a:br>
            <a:r>
              <a:rPr lang="en-US" sz="2000" b="1">
                <a:solidFill>
                  <a:schemeClr val="bg1"/>
                </a:solidFill>
              </a:rPr>
              <a:t>Non-x86/Non-VMware</a:t>
            </a:r>
          </a:p>
        </p:txBody>
      </p:sp>
      <p:sp>
        <p:nvSpPr>
          <p:cNvPr id="54277" name="Rectangle 8"/>
          <p:cNvSpPr>
            <a:spLocks noChangeArrowheads="1"/>
          </p:cNvSpPr>
          <p:nvPr/>
        </p:nvSpPr>
        <p:spPr bwMode="auto">
          <a:xfrm>
            <a:off x="3162300" y="3371850"/>
            <a:ext cx="5527675" cy="892175"/>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000" b="1">
                <a:solidFill>
                  <a:schemeClr val="bg1"/>
                </a:solidFill>
              </a:rPr>
              <a:t>Non-Virtual Management Tools</a:t>
            </a:r>
          </a:p>
        </p:txBody>
      </p:sp>
      <p:sp>
        <p:nvSpPr>
          <p:cNvPr id="54278" name="Rectangle 8"/>
          <p:cNvSpPr>
            <a:spLocks noChangeArrowheads="1"/>
          </p:cNvSpPr>
          <p:nvPr/>
        </p:nvSpPr>
        <p:spPr bwMode="auto">
          <a:xfrm>
            <a:off x="460375" y="2190750"/>
            <a:ext cx="8229600" cy="809625"/>
          </a:xfrm>
          <a:prstGeom prst="rect">
            <a:avLst/>
          </a:prstGeom>
          <a:gradFill rotWithShape="0">
            <a:gsLst>
              <a:gs pos="0">
                <a:srgbClr val="646464"/>
              </a:gs>
              <a:gs pos="100000">
                <a:srgbClr val="3C3C3C"/>
              </a:gs>
            </a:gsLst>
            <a:lin ang="5400000"/>
          </a:gradFill>
          <a:ln w="19050" algn="ctr">
            <a:solidFill>
              <a:srgbClr val="3C3C3C"/>
            </a:solidFill>
            <a:round/>
            <a:headEnd/>
            <a:tailEnd/>
          </a:ln>
        </p:spPr>
        <p:txBody>
          <a:bodyPr anchor="ctr"/>
          <a:lstStyle/>
          <a:p>
            <a:pPr algn="ctr"/>
            <a:r>
              <a:rPr lang="en-US" sz="2000" b="1">
                <a:solidFill>
                  <a:schemeClr val="bg1"/>
                </a:solidFill>
              </a:rPr>
              <a:t>Enterprise System Management</a:t>
            </a:r>
          </a:p>
        </p:txBody>
      </p:sp>
      <p:sp>
        <p:nvSpPr>
          <p:cNvPr id="54279" name="Text Box 17"/>
          <p:cNvSpPr txBox="1">
            <a:spLocks noChangeArrowheads="1"/>
          </p:cNvSpPr>
          <p:nvPr/>
        </p:nvSpPr>
        <p:spPr bwMode="auto">
          <a:xfrm>
            <a:off x="5159375" y="5503863"/>
            <a:ext cx="1533525" cy="284162"/>
          </a:xfrm>
          <a:prstGeom prst="rect">
            <a:avLst/>
          </a:prstGeom>
          <a:noFill/>
          <a:ln w="9525">
            <a:noFill/>
            <a:miter lim="800000"/>
            <a:headEnd/>
            <a:tailEnd/>
          </a:ln>
          <a:effectLst>
            <a:prstShdw prst="shdw13" dist="53882" dir="13500000">
              <a:srgbClr val="4D4D4D">
                <a:alpha val="50000"/>
              </a:srgbClr>
            </a:prstShdw>
          </a:effectLst>
        </p:spPr>
        <p:txBody>
          <a:bodyPr wrap="none">
            <a:spAutoFit/>
          </a:bodyPr>
          <a:lstStyle/>
          <a:p>
            <a:pPr marL="115888" indent="-115888" algn="r">
              <a:lnSpc>
                <a:spcPct val="90000"/>
              </a:lnSpc>
              <a:spcAft>
                <a:spcPct val="10000"/>
              </a:spcAft>
            </a:pPr>
            <a:r>
              <a:rPr lang="en-US" sz="1400" b="1">
                <a:solidFill>
                  <a:srgbClr val="000000"/>
                </a:solidFill>
                <a:ea typeface="Arial Unicode MS" pitchFamily="34" charset="-128"/>
                <a:cs typeface="Arial Unicode MS" pitchFamily="34" charset="-128"/>
              </a:rPr>
              <a:t>Non-Virtualized </a:t>
            </a:r>
          </a:p>
        </p:txBody>
      </p:sp>
      <p:pic>
        <p:nvPicPr>
          <p:cNvPr id="54280" name="Picture 22" descr="ibm"/>
          <p:cNvPicPr>
            <a:picLocks noChangeAspect="1" noChangeArrowheads="1"/>
          </p:cNvPicPr>
          <p:nvPr/>
        </p:nvPicPr>
        <p:blipFill>
          <a:blip r:embed="rId3" cstate="print"/>
          <a:srcRect/>
          <a:stretch>
            <a:fillRect/>
          </a:stretch>
        </p:blipFill>
        <p:spPr bwMode="auto">
          <a:xfrm>
            <a:off x="6159500" y="1485900"/>
            <a:ext cx="1123950" cy="593725"/>
          </a:xfrm>
          <a:prstGeom prst="rect">
            <a:avLst/>
          </a:prstGeom>
          <a:noFill/>
          <a:ln w="9525">
            <a:noFill/>
            <a:miter lim="800000"/>
            <a:headEnd/>
            <a:tailEnd/>
          </a:ln>
        </p:spPr>
      </p:pic>
      <p:pic>
        <p:nvPicPr>
          <p:cNvPr id="54281" name="Picture 113"/>
          <p:cNvPicPr>
            <a:picLocks noChangeAspect="1" noChangeArrowheads="1"/>
          </p:cNvPicPr>
          <p:nvPr/>
        </p:nvPicPr>
        <p:blipFill>
          <a:blip r:embed="rId4" cstate="print"/>
          <a:srcRect/>
          <a:stretch>
            <a:fillRect/>
          </a:stretch>
        </p:blipFill>
        <p:spPr bwMode="auto">
          <a:xfrm>
            <a:off x="569913" y="1611313"/>
            <a:ext cx="1803400" cy="365125"/>
          </a:xfrm>
          <a:prstGeom prst="rect">
            <a:avLst/>
          </a:prstGeom>
          <a:noFill/>
          <a:ln w="28575">
            <a:noFill/>
            <a:miter lim="800000"/>
            <a:headEnd/>
            <a:tailEnd/>
          </a:ln>
        </p:spPr>
      </p:pic>
      <p:pic>
        <p:nvPicPr>
          <p:cNvPr id="54282" name="Picture 114"/>
          <p:cNvPicPr>
            <a:picLocks noChangeAspect="1" noChangeArrowheads="1"/>
          </p:cNvPicPr>
          <p:nvPr/>
        </p:nvPicPr>
        <p:blipFill>
          <a:blip r:embed="rId5" cstate="print"/>
          <a:srcRect/>
          <a:stretch>
            <a:fillRect/>
          </a:stretch>
        </p:blipFill>
        <p:spPr bwMode="auto">
          <a:xfrm>
            <a:off x="2663825" y="1585913"/>
            <a:ext cx="571500" cy="460375"/>
          </a:xfrm>
          <a:prstGeom prst="rect">
            <a:avLst/>
          </a:prstGeom>
          <a:noFill/>
          <a:ln w="28575">
            <a:noFill/>
            <a:miter lim="800000"/>
            <a:headEnd/>
            <a:tailEnd/>
          </a:ln>
        </p:spPr>
      </p:pic>
      <p:pic>
        <p:nvPicPr>
          <p:cNvPr id="54283" name="Picture 115"/>
          <p:cNvPicPr>
            <a:picLocks noChangeAspect="1" noChangeArrowheads="1"/>
          </p:cNvPicPr>
          <p:nvPr/>
        </p:nvPicPr>
        <p:blipFill>
          <a:blip r:embed="rId6" cstate="print"/>
          <a:srcRect/>
          <a:stretch>
            <a:fillRect/>
          </a:stretch>
        </p:blipFill>
        <p:spPr bwMode="auto">
          <a:xfrm>
            <a:off x="5376863" y="1555750"/>
            <a:ext cx="577850" cy="498475"/>
          </a:xfrm>
          <a:prstGeom prst="rect">
            <a:avLst/>
          </a:prstGeom>
          <a:noFill/>
          <a:ln w="28575">
            <a:noFill/>
            <a:miter lim="800000"/>
            <a:headEnd/>
            <a:tailEnd/>
          </a:ln>
        </p:spPr>
      </p:pic>
      <p:pic>
        <p:nvPicPr>
          <p:cNvPr id="54284" name="Picture 116" descr="symantec"/>
          <p:cNvPicPr>
            <a:picLocks noChangeAspect="1" noChangeArrowheads="1"/>
          </p:cNvPicPr>
          <p:nvPr/>
        </p:nvPicPr>
        <p:blipFill>
          <a:blip r:embed="rId7" cstate="print"/>
          <a:srcRect/>
          <a:stretch>
            <a:fillRect/>
          </a:stretch>
        </p:blipFill>
        <p:spPr bwMode="auto">
          <a:xfrm>
            <a:off x="7356475" y="1620838"/>
            <a:ext cx="1333500" cy="346075"/>
          </a:xfrm>
          <a:prstGeom prst="rect">
            <a:avLst/>
          </a:prstGeom>
          <a:noFill/>
          <a:ln w="9525">
            <a:noFill/>
            <a:miter lim="800000"/>
            <a:headEnd/>
            <a:tailEnd/>
          </a:ln>
        </p:spPr>
      </p:pic>
      <p:grpSp>
        <p:nvGrpSpPr>
          <p:cNvPr id="2" name="Group 50"/>
          <p:cNvGrpSpPr>
            <a:grpSpLocks/>
          </p:cNvGrpSpPr>
          <p:nvPr/>
        </p:nvGrpSpPr>
        <p:grpSpPr bwMode="auto">
          <a:xfrm>
            <a:off x="549275" y="2787650"/>
            <a:ext cx="1511300" cy="782638"/>
            <a:chOff x="1660" y="1803"/>
            <a:chExt cx="952" cy="397"/>
          </a:xfrm>
        </p:grpSpPr>
        <p:grpSp>
          <p:nvGrpSpPr>
            <p:cNvPr id="3" name="Group 87"/>
            <p:cNvGrpSpPr>
              <a:grpSpLocks/>
            </p:cNvGrpSpPr>
            <p:nvPr/>
          </p:nvGrpSpPr>
          <p:grpSpPr bwMode="auto">
            <a:xfrm flipV="1">
              <a:off x="1660" y="1803"/>
              <a:ext cx="952" cy="174"/>
              <a:chOff x="-1725" y="794"/>
              <a:chExt cx="2802" cy="511"/>
            </a:xfrm>
          </p:grpSpPr>
          <p:sp>
            <p:nvSpPr>
              <p:cNvPr id="54316"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gs>
                  <a:gs pos="100000">
                    <a:schemeClr val="tx2">
                      <a:alpha val="0"/>
                    </a:schemeClr>
                  </a:gs>
                </a:gsLst>
                <a:lin ang="5400000" scaled="1"/>
              </a:gradFill>
              <a:ln w="9525">
                <a:noFill/>
                <a:miter lim="800000"/>
                <a:headEnd/>
                <a:tailEnd/>
              </a:ln>
            </p:spPr>
            <p:txBody>
              <a:bodyPr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17" name="AutoShape 21"/>
              <p:cNvSpPr>
                <a:spLocks noChangeArrowheads="1"/>
              </p:cNvSpPr>
              <p:nvPr/>
            </p:nvSpPr>
            <p:spPr bwMode="auto">
              <a:xfrm rot="10800000" flipH="1">
                <a:off x="-1390" y="845"/>
                <a:ext cx="2132" cy="392"/>
              </a:xfrm>
              <a:prstGeom prst="triangle">
                <a:avLst>
                  <a:gd name="adj" fmla="val 50000"/>
                </a:avLst>
              </a:prstGeom>
              <a:gradFill rotWithShape="0">
                <a:gsLst>
                  <a:gs pos="0">
                    <a:schemeClr val="bg1">
                      <a:alpha val="50000"/>
                    </a:schemeClr>
                  </a:gs>
                  <a:gs pos="100000">
                    <a:srgbClr val="DCDCDC">
                      <a:alpha val="0"/>
                    </a:srgbClr>
                  </a:gs>
                </a:gsLst>
                <a:lin ang="5400000" scaled="1"/>
              </a:gradFill>
              <a:ln w="9525">
                <a:noFill/>
                <a:miter lim="800000"/>
                <a:headEnd/>
                <a:tailEnd/>
              </a:ln>
            </p:spPr>
            <p:txBody>
              <a:bodyPr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nvGrpSpPr>
            <p:cNvPr id="4" name="Group 105"/>
            <p:cNvGrpSpPr>
              <a:grpSpLocks/>
            </p:cNvGrpSpPr>
            <p:nvPr/>
          </p:nvGrpSpPr>
          <p:grpSpPr bwMode="auto">
            <a:xfrm rot="10800000" flipV="1">
              <a:off x="1660" y="2026"/>
              <a:ext cx="952" cy="174"/>
              <a:chOff x="-1725" y="794"/>
              <a:chExt cx="2802" cy="511"/>
            </a:xfrm>
          </p:grpSpPr>
          <p:sp>
            <p:nvSpPr>
              <p:cNvPr id="54314"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alpha val="0"/>
                    </a:schemeClr>
                  </a:gs>
                  <a:gs pos="100000">
                    <a:schemeClr val="tx2"/>
                  </a:gs>
                </a:gsLst>
                <a:lin ang="5400000" scaled="1"/>
              </a:gradFill>
              <a:ln w="9525">
                <a:noFill/>
                <a:miter lim="800000"/>
                <a:headEnd/>
                <a:tailEnd/>
              </a:ln>
            </p:spPr>
            <p:txBody>
              <a:bodyPr rot="10800000"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15" name="AutoShape 21"/>
              <p:cNvSpPr>
                <a:spLocks noChangeArrowheads="1"/>
              </p:cNvSpPr>
              <p:nvPr/>
            </p:nvSpPr>
            <p:spPr bwMode="auto">
              <a:xfrm rot="10800000" flipH="1">
                <a:off x="-1390" y="845"/>
                <a:ext cx="2132" cy="392"/>
              </a:xfrm>
              <a:prstGeom prst="triangle">
                <a:avLst>
                  <a:gd name="adj" fmla="val 50000"/>
                </a:avLst>
              </a:prstGeom>
              <a:gradFill rotWithShape="0">
                <a:gsLst>
                  <a:gs pos="0">
                    <a:srgbClr val="DCDCDC">
                      <a:alpha val="0"/>
                    </a:srgbClr>
                  </a:gs>
                  <a:gs pos="100000">
                    <a:schemeClr val="bg1">
                      <a:alpha val="50000"/>
                    </a:schemeClr>
                  </a:gs>
                </a:gsLst>
                <a:lin ang="5400000" scaled="1"/>
              </a:gradFill>
              <a:ln w="9525">
                <a:noFill/>
                <a:miter lim="800000"/>
                <a:headEnd/>
                <a:tailEnd/>
              </a:ln>
            </p:spPr>
            <p:txBody>
              <a:bodyPr rot="10800000"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grpSp>
        <p:nvGrpSpPr>
          <p:cNvPr id="5" name="Group 50"/>
          <p:cNvGrpSpPr>
            <a:grpSpLocks/>
          </p:cNvGrpSpPr>
          <p:nvPr/>
        </p:nvGrpSpPr>
        <p:grpSpPr bwMode="auto">
          <a:xfrm>
            <a:off x="2716213" y="2787650"/>
            <a:ext cx="1511300" cy="782638"/>
            <a:chOff x="1660" y="1803"/>
            <a:chExt cx="952" cy="397"/>
          </a:xfrm>
        </p:grpSpPr>
        <p:grpSp>
          <p:nvGrpSpPr>
            <p:cNvPr id="6" name="Group 87"/>
            <p:cNvGrpSpPr>
              <a:grpSpLocks/>
            </p:cNvGrpSpPr>
            <p:nvPr/>
          </p:nvGrpSpPr>
          <p:grpSpPr bwMode="auto">
            <a:xfrm flipV="1">
              <a:off x="1660" y="1803"/>
              <a:ext cx="952" cy="174"/>
              <a:chOff x="-1725" y="794"/>
              <a:chExt cx="2802" cy="511"/>
            </a:xfrm>
          </p:grpSpPr>
          <p:sp>
            <p:nvSpPr>
              <p:cNvPr id="54310"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gs>
                  <a:gs pos="100000">
                    <a:schemeClr val="tx2">
                      <a:alpha val="0"/>
                    </a:schemeClr>
                  </a:gs>
                </a:gsLst>
                <a:lin ang="5400000" scaled="1"/>
              </a:gradFill>
              <a:ln w="9525">
                <a:noFill/>
                <a:miter lim="800000"/>
                <a:headEnd/>
                <a:tailEnd/>
              </a:ln>
            </p:spPr>
            <p:txBody>
              <a:bodyPr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11" name="AutoShape 21"/>
              <p:cNvSpPr>
                <a:spLocks noChangeArrowheads="1"/>
              </p:cNvSpPr>
              <p:nvPr/>
            </p:nvSpPr>
            <p:spPr bwMode="auto">
              <a:xfrm rot="10800000" flipH="1">
                <a:off x="-1390" y="845"/>
                <a:ext cx="2132" cy="392"/>
              </a:xfrm>
              <a:prstGeom prst="triangle">
                <a:avLst>
                  <a:gd name="adj" fmla="val 50000"/>
                </a:avLst>
              </a:prstGeom>
              <a:gradFill rotWithShape="0">
                <a:gsLst>
                  <a:gs pos="0">
                    <a:schemeClr val="bg1">
                      <a:alpha val="50000"/>
                    </a:schemeClr>
                  </a:gs>
                  <a:gs pos="100000">
                    <a:srgbClr val="DCDCDC">
                      <a:alpha val="0"/>
                    </a:srgbClr>
                  </a:gs>
                </a:gsLst>
                <a:lin ang="5400000" scaled="1"/>
              </a:gradFill>
              <a:ln w="9525">
                <a:noFill/>
                <a:miter lim="800000"/>
                <a:headEnd/>
                <a:tailEnd/>
              </a:ln>
            </p:spPr>
            <p:txBody>
              <a:bodyPr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nvGrpSpPr>
            <p:cNvPr id="7" name="Group 105"/>
            <p:cNvGrpSpPr>
              <a:grpSpLocks/>
            </p:cNvGrpSpPr>
            <p:nvPr/>
          </p:nvGrpSpPr>
          <p:grpSpPr bwMode="auto">
            <a:xfrm rot="10800000" flipV="1">
              <a:off x="1660" y="2026"/>
              <a:ext cx="952" cy="174"/>
              <a:chOff x="-1725" y="794"/>
              <a:chExt cx="2802" cy="511"/>
            </a:xfrm>
          </p:grpSpPr>
          <p:sp>
            <p:nvSpPr>
              <p:cNvPr id="54308"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alpha val="0"/>
                    </a:schemeClr>
                  </a:gs>
                  <a:gs pos="100000">
                    <a:schemeClr val="tx2"/>
                  </a:gs>
                </a:gsLst>
                <a:lin ang="5400000" scaled="1"/>
              </a:gradFill>
              <a:ln w="9525">
                <a:noFill/>
                <a:miter lim="800000"/>
                <a:headEnd/>
                <a:tailEnd/>
              </a:ln>
            </p:spPr>
            <p:txBody>
              <a:bodyPr rot="10800000"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09" name="AutoShape 21"/>
              <p:cNvSpPr>
                <a:spLocks noChangeArrowheads="1"/>
              </p:cNvSpPr>
              <p:nvPr/>
            </p:nvSpPr>
            <p:spPr bwMode="auto">
              <a:xfrm rot="10800000" flipH="1">
                <a:off x="-1390" y="845"/>
                <a:ext cx="2132" cy="392"/>
              </a:xfrm>
              <a:prstGeom prst="triangle">
                <a:avLst>
                  <a:gd name="adj" fmla="val 50000"/>
                </a:avLst>
              </a:prstGeom>
              <a:gradFill rotWithShape="0">
                <a:gsLst>
                  <a:gs pos="0">
                    <a:srgbClr val="DCDCDC">
                      <a:alpha val="0"/>
                    </a:srgbClr>
                  </a:gs>
                  <a:gs pos="100000">
                    <a:schemeClr val="bg1">
                      <a:alpha val="50000"/>
                    </a:schemeClr>
                  </a:gs>
                </a:gsLst>
                <a:lin ang="5400000" scaled="1"/>
              </a:gradFill>
              <a:ln w="9525">
                <a:noFill/>
                <a:miter lim="800000"/>
                <a:headEnd/>
                <a:tailEnd/>
              </a:ln>
            </p:spPr>
            <p:txBody>
              <a:bodyPr rot="10800000"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grpSp>
        <p:nvGrpSpPr>
          <p:cNvPr id="8" name="Group 50"/>
          <p:cNvGrpSpPr>
            <a:grpSpLocks/>
          </p:cNvGrpSpPr>
          <p:nvPr/>
        </p:nvGrpSpPr>
        <p:grpSpPr bwMode="auto">
          <a:xfrm>
            <a:off x="4884738" y="2787650"/>
            <a:ext cx="1511300" cy="782638"/>
            <a:chOff x="1660" y="1803"/>
            <a:chExt cx="952" cy="397"/>
          </a:xfrm>
        </p:grpSpPr>
        <p:grpSp>
          <p:nvGrpSpPr>
            <p:cNvPr id="9" name="Group 87"/>
            <p:cNvGrpSpPr>
              <a:grpSpLocks/>
            </p:cNvGrpSpPr>
            <p:nvPr/>
          </p:nvGrpSpPr>
          <p:grpSpPr bwMode="auto">
            <a:xfrm flipV="1">
              <a:off x="1660" y="1803"/>
              <a:ext cx="952" cy="174"/>
              <a:chOff x="-1725" y="794"/>
              <a:chExt cx="2802" cy="511"/>
            </a:xfrm>
          </p:grpSpPr>
          <p:sp>
            <p:nvSpPr>
              <p:cNvPr id="54304"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gs>
                  <a:gs pos="100000">
                    <a:schemeClr val="tx2">
                      <a:alpha val="0"/>
                    </a:schemeClr>
                  </a:gs>
                </a:gsLst>
                <a:lin ang="5400000" scaled="1"/>
              </a:gradFill>
              <a:ln w="9525">
                <a:noFill/>
                <a:miter lim="800000"/>
                <a:headEnd/>
                <a:tailEnd/>
              </a:ln>
            </p:spPr>
            <p:txBody>
              <a:bodyPr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05" name="AutoShape 21"/>
              <p:cNvSpPr>
                <a:spLocks noChangeArrowheads="1"/>
              </p:cNvSpPr>
              <p:nvPr/>
            </p:nvSpPr>
            <p:spPr bwMode="auto">
              <a:xfrm rot="10800000" flipH="1">
                <a:off x="-1390" y="845"/>
                <a:ext cx="2132" cy="392"/>
              </a:xfrm>
              <a:prstGeom prst="triangle">
                <a:avLst>
                  <a:gd name="adj" fmla="val 50000"/>
                </a:avLst>
              </a:prstGeom>
              <a:gradFill rotWithShape="0">
                <a:gsLst>
                  <a:gs pos="0">
                    <a:schemeClr val="bg1">
                      <a:alpha val="50000"/>
                    </a:schemeClr>
                  </a:gs>
                  <a:gs pos="100000">
                    <a:srgbClr val="DCDCDC">
                      <a:alpha val="0"/>
                    </a:srgbClr>
                  </a:gs>
                </a:gsLst>
                <a:lin ang="5400000" scaled="1"/>
              </a:gradFill>
              <a:ln w="9525">
                <a:noFill/>
                <a:miter lim="800000"/>
                <a:headEnd/>
                <a:tailEnd/>
              </a:ln>
            </p:spPr>
            <p:txBody>
              <a:bodyPr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nvGrpSpPr>
            <p:cNvPr id="10" name="Group 105"/>
            <p:cNvGrpSpPr>
              <a:grpSpLocks/>
            </p:cNvGrpSpPr>
            <p:nvPr/>
          </p:nvGrpSpPr>
          <p:grpSpPr bwMode="auto">
            <a:xfrm rot="10800000" flipV="1">
              <a:off x="1660" y="2026"/>
              <a:ext cx="952" cy="174"/>
              <a:chOff x="-1725" y="794"/>
              <a:chExt cx="2802" cy="511"/>
            </a:xfrm>
          </p:grpSpPr>
          <p:sp>
            <p:nvSpPr>
              <p:cNvPr id="54302"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alpha val="0"/>
                    </a:schemeClr>
                  </a:gs>
                  <a:gs pos="100000">
                    <a:schemeClr val="tx2"/>
                  </a:gs>
                </a:gsLst>
                <a:lin ang="5400000" scaled="1"/>
              </a:gradFill>
              <a:ln w="9525">
                <a:noFill/>
                <a:miter lim="800000"/>
                <a:headEnd/>
                <a:tailEnd/>
              </a:ln>
            </p:spPr>
            <p:txBody>
              <a:bodyPr rot="10800000"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303" name="AutoShape 21"/>
              <p:cNvSpPr>
                <a:spLocks noChangeArrowheads="1"/>
              </p:cNvSpPr>
              <p:nvPr/>
            </p:nvSpPr>
            <p:spPr bwMode="auto">
              <a:xfrm rot="10800000" flipH="1">
                <a:off x="-1390" y="845"/>
                <a:ext cx="2132" cy="392"/>
              </a:xfrm>
              <a:prstGeom prst="triangle">
                <a:avLst>
                  <a:gd name="adj" fmla="val 50000"/>
                </a:avLst>
              </a:prstGeom>
              <a:gradFill rotWithShape="0">
                <a:gsLst>
                  <a:gs pos="0">
                    <a:srgbClr val="DCDCDC">
                      <a:alpha val="0"/>
                    </a:srgbClr>
                  </a:gs>
                  <a:gs pos="100000">
                    <a:schemeClr val="bg1">
                      <a:alpha val="50000"/>
                    </a:schemeClr>
                  </a:gs>
                </a:gsLst>
                <a:lin ang="5400000" scaled="1"/>
              </a:gradFill>
              <a:ln w="9525">
                <a:noFill/>
                <a:miter lim="800000"/>
                <a:headEnd/>
                <a:tailEnd/>
              </a:ln>
            </p:spPr>
            <p:txBody>
              <a:bodyPr rot="10800000"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grpSp>
        <p:nvGrpSpPr>
          <p:cNvPr id="11" name="Group 50"/>
          <p:cNvGrpSpPr>
            <a:grpSpLocks/>
          </p:cNvGrpSpPr>
          <p:nvPr/>
        </p:nvGrpSpPr>
        <p:grpSpPr bwMode="auto">
          <a:xfrm>
            <a:off x="7051675" y="2787650"/>
            <a:ext cx="1511300" cy="782638"/>
            <a:chOff x="1660" y="1803"/>
            <a:chExt cx="952" cy="397"/>
          </a:xfrm>
        </p:grpSpPr>
        <p:grpSp>
          <p:nvGrpSpPr>
            <p:cNvPr id="12" name="Group 87"/>
            <p:cNvGrpSpPr>
              <a:grpSpLocks/>
            </p:cNvGrpSpPr>
            <p:nvPr/>
          </p:nvGrpSpPr>
          <p:grpSpPr bwMode="auto">
            <a:xfrm flipV="1">
              <a:off x="1660" y="1803"/>
              <a:ext cx="952" cy="174"/>
              <a:chOff x="-1725" y="794"/>
              <a:chExt cx="2802" cy="511"/>
            </a:xfrm>
          </p:grpSpPr>
          <p:sp>
            <p:nvSpPr>
              <p:cNvPr id="54298"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gs>
                  <a:gs pos="100000">
                    <a:schemeClr val="tx2">
                      <a:alpha val="0"/>
                    </a:schemeClr>
                  </a:gs>
                </a:gsLst>
                <a:lin ang="5400000" scaled="1"/>
              </a:gradFill>
              <a:ln w="9525">
                <a:noFill/>
                <a:miter lim="800000"/>
                <a:headEnd/>
                <a:tailEnd/>
              </a:ln>
            </p:spPr>
            <p:txBody>
              <a:bodyPr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299" name="AutoShape 21"/>
              <p:cNvSpPr>
                <a:spLocks noChangeArrowheads="1"/>
              </p:cNvSpPr>
              <p:nvPr/>
            </p:nvSpPr>
            <p:spPr bwMode="auto">
              <a:xfrm rot="10800000" flipH="1">
                <a:off x="-1390" y="845"/>
                <a:ext cx="2132" cy="392"/>
              </a:xfrm>
              <a:prstGeom prst="triangle">
                <a:avLst>
                  <a:gd name="adj" fmla="val 50000"/>
                </a:avLst>
              </a:prstGeom>
              <a:gradFill rotWithShape="0">
                <a:gsLst>
                  <a:gs pos="0">
                    <a:schemeClr val="bg1">
                      <a:alpha val="50000"/>
                    </a:schemeClr>
                  </a:gs>
                  <a:gs pos="100000">
                    <a:srgbClr val="DCDCDC">
                      <a:alpha val="0"/>
                    </a:srgbClr>
                  </a:gs>
                </a:gsLst>
                <a:lin ang="5400000" scaled="1"/>
              </a:gradFill>
              <a:ln w="9525">
                <a:noFill/>
                <a:miter lim="800000"/>
                <a:headEnd/>
                <a:tailEnd/>
              </a:ln>
            </p:spPr>
            <p:txBody>
              <a:bodyPr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nvGrpSpPr>
            <p:cNvPr id="13" name="Group 105"/>
            <p:cNvGrpSpPr>
              <a:grpSpLocks/>
            </p:cNvGrpSpPr>
            <p:nvPr/>
          </p:nvGrpSpPr>
          <p:grpSpPr bwMode="auto">
            <a:xfrm rot="10800000" flipV="1">
              <a:off x="1660" y="2026"/>
              <a:ext cx="952" cy="174"/>
              <a:chOff x="-1725" y="794"/>
              <a:chExt cx="2802" cy="511"/>
            </a:xfrm>
          </p:grpSpPr>
          <p:sp>
            <p:nvSpPr>
              <p:cNvPr id="54296" name="AutoShape 18"/>
              <p:cNvSpPr>
                <a:spLocks noChangeArrowheads="1"/>
              </p:cNvSpPr>
              <p:nvPr/>
            </p:nvSpPr>
            <p:spPr bwMode="auto">
              <a:xfrm rot="10800000" flipH="1">
                <a:off x="-1725" y="794"/>
                <a:ext cx="2802" cy="511"/>
              </a:xfrm>
              <a:prstGeom prst="triangle">
                <a:avLst>
                  <a:gd name="adj" fmla="val 50000"/>
                </a:avLst>
              </a:prstGeom>
              <a:gradFill rotWithShape="0">
                <a:gsLst>
                  <a:gs pos="0">
                    <a:schemeClr val="tx2">
                      <a:alpha val="0"/>
                    </a:schemeClr>
                  </a:gs>
                  <a:gs pos="100000">
                    <a:schemeClr val="tx2"/>
                  </a:gs>
                </a:gsLst>
                <a:lin ang="5400000" scaled="1"/>
              </a:gradFill>
              <a:ln w="9525">
                <a:noFill/>
                <a:miter lim="800000"/>
                <a:headEnd/>
                <a:tailEnd/>
              </a:ln>
            </p:spPr>
            <p:txBody>
              <a:bodyPr rot="10800000" vert="eaVert" wrap="none" lIns="45729" tIns="22865" rIns="45729" bIns="22865" anchor="b" anchorCtr="1"/>
              <a:lstStyle/>
              <a:p>
                <a:pPr defTabSz="457200"/>
                <a:endParaRPr lang="en-US" sz="2200" b="1">
                  <a:solidFill>
                    <a:srgbClr val="000000"/>
                  </a:solidFill>
                  <a:ea typeface="Arial Unicode MS" pitchFamily="34" charset="-128"/>
                  <a:cs typeface="Arial Unicode MS" pitchFamily="34" charset="-128"/>
                </a:endParaRPr>
              </a:p>
            </p:txBody>
          </p:sp>
          <p:sp>
            <p:nvSpPr>
              <p:cNvPr id="54297" name="AutoShape 21"/>
              <p:cNvSpPr>
                <a:spLocks noChangeArrowheads="1"/>
              </p:cNvSpPr>
              <p:nvPr/>
            </p:nvSpPr>
            <p:spPr bwMode="auto">
              <a:xfrm rot="10800000" flipH="1">
                <a:off x="-1390" y="845"/>
                <a:ext cx="2132" cy="392"/>
              </a:xfrm>
              <a:prstGeom prst="triangle">
                <a:avLst>
                  <a:gd name="adj" fmla="val 50000"/>
                </a:avLst>
              </a:prstGeom>
              <a:gradFill rotWithShape="0">
                <a:gsLst>
                  <a:gs pos="0">
                    <a:srgbClr val="DCDCDC">
                      <a:alpha val="0"/>
                    </a:srgbClr>
                  </a:gs>
                  <a:gs pos="100000">
                    <a:schemeClr val="bg1">
                      <a:alpha val="50000"/>
                    </a:schemeClr>
                  </a:gs>
                </a:gsLst>
                <a:lin ang="5400000" scaled="1"/>
              </a:gradFill>
              <a:ln w="9525">
                <a:noFill/>
                <a:miter lim="800000"/>
                <a:headEnd/>
                <a:tailEnd/>
              </a:ln>
            </p:spPr>
            <p:txBody>
              <a:bodyPr rot="10800000" vert="eaVert" wrap="none" lIns="45729" tIns="22865" rIns="45729" bIns="22865" anchor="ctr"/>
              <a:lstStyle/>
              <a:p>
                <a:pPr defTabSz="457200"/>
                <a:endParaRPr lang="en-US" sz="2200" b="1">
                  <a:solidFill>
                    <a:srgbClr val="000000"/>
                  </a:solidFill>
                  <a:ea typeface="Arial Unicode MS" pitchFamily="34" charset="-128"/>
                  <a:cs typeface="Arial Unicode MS" pitchFamily="34" charset="-128"/>
                </a:endParaRPr>
              </a:p>
            </p:txBody>
          </p:sp>
        </p:grpSp>
      </p:grpSp>
      <p:sp>
        <p:nvSpPr>
          <p:cNvPr id="54289" name="TextBox 40"/>
          <p:cNvSpPr txBox="1">
            <a:spLocks noChangeArrowheads="1"/>
          </p:cNvSpPr>
          <p:nvPr/>
        </p:nvSpPr>
        <p:spPr bwMode="auto">
          <a:xfrm>
            <a:off x="1208088" y="4173538"/>
            <a:ext cx="1081087" cy="400050"/>
          </a:xfrm>
          <a:prstGeom prst="rect">
            <a:avLst/>
          </a:prstGeom>
          <a:noFill/>
          <a:ln w="9525">
            <a:noFill/>
            <a:miter lim="800000"/>
            <a:headEnd/>
            <a:tailEnd/>
          </a:ln>
        </p:spPr>
        <p:txBody>
          <a:bodyPr wrap="none">
            <a:spAutoFit/>
          </a:bodyPr>
          <a:lstStyle/>
          <a:p>
            <a:r>
              <a:rPr lang="en-US" sz="2000"/>
              <a:t>vCenter</a:t>
            </a:r>
          </a:p>
        </p:txBody>
      </p:sp>
      <p:sp>
        <p:nvSpPr>
          <p:cNvPr id="54290" name="Rectangle 43"/>
          <p:cNvSpPr>
            <a:spLocks noChangeArrowheads="1"/>
          </p:cNvSpPr>
          <p:nvPr/>
        </p:nvSpPr>
        <p:spPr bwMode="auto">
          <a:xfrm>
            <a:off x="0" y="0"/>
            <a:ext cx="9144000" cy="0"/>
          </a:xfrm>
          <a:prstGeom prst="rect">
            <a:avLst/>
          </a:prstGeom>
          <a:noFill/>
          <a:ln w="9525" algn="ctr">
            <a:noFill/>
            <a:miter lim="800000"/>
            <a:headEnd/>
            <a:tailEnd/>
          </a:ln>
          <a:effectLst>
            <a:prstShdw prst="shdw13" dist="53882" dir="13500000">
              <a:srgbClr val="999999">
                <a:alpha val="50000"/>
              </a:srgbClr>
            </a:prstShdw>
          </a:effectLst>
        </p:spPr>
        <p:txBody>
          <a:bodyPr wrap="none" anchor="ctr">
            <a:spAutoFit/>
          </a:bodyPr>
          <a:lstStyle/>
          <a:p>
            <a:endParaRPr lang="en-US"/>
          </a:p>
        </p:txBody>
      </p:sp>
      <p:sp>
        <p:nvSpPr>
          <p:cNvPr id="54291" name="Rectangle 45"/>
          <p:cNvSpPr>
            <a:spLocks noChangeArrowheads="1"/>
          </p:cNvSpPr>
          <p:nvPr/>
        </p:nvSpPr>
        <p:spPr bwMode="auto">
          <a:xfrm>
            <a:off x="0" y="0"/>
            <a:ext cx="9144000" cy="0"/>
          </a:xfrm>
          <a:prstGeom prst="rect">
            <a:avLst/>
          </a:prstGeom>
          <a:noFill/>
          <a:ln w="9525" algn="ctr">
            <a:noFill/>
            <a:miter lim="800000"/>
            <a:headEnd/>
            <a:tailEnd/>
          </a:ln>
          <a:effectLst>
            <a:prstShdw prst="shdw13" dist="53882" dir="13500000">
              <a:srgbClr val="999999">
                <a:alpha val="50000"/>
              </a:srgbClr>
            </a:prstShdw>
          </a:effectLst>
        </p:spPr>
        <p:txBody>
          <a:bodyPr wrap="none" anchor="ctr">
            <a:spAutoFit/>
          </a:bodyPr>
          <a:lstStyle/>
          <a:p>
            <a:endParaRPr lang="en-US"/>
          </a:p>
        </p:txBody>
      </p:sp>
      <p:pic>
        <p:nvPicPr>
          <p:cNvPr id="54292" name="Picture 45" descr="EMC_tag_294.JPG"/>
          <p:cNvPicPr>
            <a:picLocks noChangeAspect="1"/>
          </p:cNvPicPr>
          <p:nvPr/>
        </p:nvPicPr>
        <p:blipFill>
          <a:blip r:embed="rId8" cstate="print"/>
          <a:srcRect/>
          <a:stretch>
            <a:fillRect/>
          </a:stretch>
        </p:blipFill>
        <p:spPr bwMode="auto">
          <a:xfrm>
            <a:off x="3535363" y="1536700"/>
            <a:ext cx="1320800" cy="4984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29"/>
          <p:cNvSpPr>
            <a:spLocks noGrp="1"/>
          </p:cNvSpPr>
          <p:nvPr>
            <p:ph type="title"/>
          </p:nvPr>
        </p:nvSpPr>
        <p:spPr>
          <a:xfrm>
            <a:off x="498475" y="595313"/>
            <a:ext cx="8191500" cy="354012"/>
          </a:xfrm>
        </p:spPr>
        <p:txBody>
          <a:bodyPr/>
          <a:lstStyle/>
          <a:p>
            <a:pPr eaLnBrk="1" hangingPunct="1"/>
            <a:r>
              <a:rPr lang="en-US" sz="2000" smtClean="0"/>
              <a:t>VMware vCloud</a:t>
            </a:r>
          </a:p>
        </p:txBody>
      </p:sp>
      <p:pic>
        <p:nvPicPr>
          <p:cNvPr id="66563" name="Picture 32"/>
          <p:cNvPicPr>
            <a:picLocks noChangeAspect="1" noChangeArrowheads="1"/>
          </p:cNvPicPr>
          <p:nvPr/>
        </p:nvPicPr>
        <p:blipFill>
          <a:blip r:embed="rId3" cstate="print"/>
          <a:srcRect/>
          <a:stretch>
            <a:fillRect/>
          </a:stretch>
        </p:blipFill>
        <p:spPr bwMode="auto">
          <a:xfrm>
            <a:off x="679450" y="1031875"/>
            <a:ext cx="7843838" cy="4864100"/>
          </a:xfrm>
          <a:prstGeom prst="rect">
            <a:avLst/>
          </a:prstGeom>
          <a:solidFill>
            <a:schemeClr val="bg1"/>
          </a:solidFill>
          <a:ln w="9525" algn="ctr">
            <a:noFill/>
            <a:miter lim="800000"/>
            <a:headEnd/>
            <a:tailEnd/>
          </a:ln>
          <a:effectLst>
            <a:prstShdw prst="shdw13" dist="53882" dir="13500000">
              <a:srgbClr val="999999">
                <a:alpha val="50000"/>
              </a:srgbClr>
            </a:prstShdw>
          </a:effectLst>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6" descr="cdw"/>
          <p:cNvPicPr>
            <a:picLocks noChangeAspect="1" noChangeArrowheads="1"/>
          </p:cNvPicPr>
          <p:nvPr/>
        </p:nvPicPr>
        <p:blipFill>
          <a:blip r:embed="rId3" cstate="print"/>
          <a:srcRect/>
          <a:stretch>
            <a:fillRect/>
          </a:stretch>
        </p:blipFill>
        <p:spPr bwMode="auto">
          <a:xfrm>
            <a:off x="7908925" y="4237038"/>
            <a:ext cx="612775" cy="612775"/>
          </a:xfrm>
          <a:prstGeom prst="rect">
            <a:avLst/>
          </a:prstGeom>
          <a:noFill/>
          <a:ln w="9525">
            <a:noFill/>
            <a:miter lim="800000"/>
            <a:headEnd/>
            <a:tailEnd/>
          </a:ln>
        </p:spPr>
      </p:pic>
      <p:pic>
        <p:nvPicPr>
          <p:cNvPr id="67587" name="Picture 43" descr="datareturn_100x100"/>
          <p:cNvPicPr>
            <a:picLocks noChangeAspect="1" noChangeArrowheads="1"/>
          </p:cNvPicPr>
          <p:nvPr/>
        </p:nvPicPr>
        <p:blipFill>
          <a:blip r:embed="rId4" cstate="print"/>
          <a:srcRect/>
          <a:stretch>
            <a:fillRect/>
          </a:stretch>
        </p:blipFill>
        <p:spPr bwMode="auto">
          <a:xfrm>
            <a:off x="5607050" y="4073525"/>
            <a:ext cx="952500" cy="952500"/>
          </a:xfrm>
          <a:prstGeom prst="rect">
            <a:avLst/>
          </a:prstGeom>
          <a:noFill/>
          <a:ln w="9525">
            <a:noFill/>
            <a:miter lim="800000"/>
            <a:headEnd/>
            <a:tailEnd/>
          </a:ln>
        </p:spPr>
      </p:pic>
      <p:pic>
        <p:nvPicPr>
          <p:cNvPr id="67588" name="Picture 37" descr="apparatus"/>
          <p:cNvPicPr>
            <a:picLocks noChangeAspect="1" noChangeArrowheads="1"/>
          </p:cNvPicPr>
          <p:nvPr/>
        </p:nvPicPr>
        <p:blipFill>
          <a:blip r:embed="rId5" cstate="print"/>
          <a:srcRect b="21556"/>
          <a:stretch>
            <a:fillRect/>
          </a:stretch>
        </p:blipFill>
        <p:spPr bwMode="auto">
          <a:xfrm>
            <a:off x="6400800" y="3249613"/>
            <a:ext cx="714375" cy="560387"/>
          </a:xfrm>
          <a:prstGeom prst="rect">
            <a:avLst/>
          </a:prstGeom>
          <a:noFill/>
          <a:ln w="9525">
            <a:noFill/>
            <a:miter lim="800000"/>
            <a:headEnd/>
            <a:tailEnd/>
          </a:ln>
        </p:spPr>
      </p:pic>
      <p:pic>
        <p:nvPicPr>
          <p:cNvPr id="67589" name="Picture 75" descr="rightscale"/>
          <p:cNvPicPr>
            <a:picLocks noChangeAspect="1" noChangeArrowheads="1"/>
          </p:cNvPicPr>
          <p:nvPr/>
        </p:nvPicPr>
        <p:blipFill>
          <a:blip r:embed="rId6" cstate="print"/>
          <a:srcRect/>
          <a:stretch>
            <a:fillRect/>
          </a:stretch>
        </p:blipFill>
        <p:spPr bwMode="auto">
          <a:xfrm>
            <a:off x="7537450" y="1114425"/>
            <a:ext cx="952500" cy="952500"/>
          </a:xfrm>
          <a:prstGeom prst="rect">
            <a:avLst/>
          </a:prstGeom>
          <a:noFill/>
          <a:ln w="9525">
            <a:noFill/>
            <a:miter lim="800000"/>
            <a:headEnd/>
            <a:tailEnd/>
          </a:ln>
        </p:spPr>
      </p:pic>
      <p:pic>
        <p:nvPicPr>
          <p:cNvPr id="67590" name="Picture 53" descr="intermedia_100x100"/>
          <p:cNvPicPr>
            <a:picLocks noChangeAspect="1" noChangeArrowheads="1"/>
          </p:cNvPicPr>
          <p:nvPr/>
        </p:nvPicPr>
        <p:blipFill>
          <a:blip r:embed="rId7" cstate="print"/>
          <a:srcRect t="28500" b="27499"/>
          <a:stretch>
            <a:fillRect/>
          </a:stretch>
        </p:blipFill>
        <p:spPr bwMode="auto">
          <a:xfrm>
            <a:off x="5813425" y="1676400"/>
            <a:ext cx="952500" cy="419100"/>
          </a:xfrm>
          <a:prstGeom prst="rect">
            <a:avLst/>
          </a:prstGeom>
          <a:noFill/>
          <a:ln w="9525">
            <a:noFill/>
            <a:miter lim="800000"/>
            <a:headEnd/>
            <a:tailEnd/>
          </a:ln>
        </p:spPr>
      </p:pic>
      <p:pic>
        <p:nvPicPr>
          <p:cNvPr id="67591" name="Picture 61" descr="netgain"/>
          <p:cNvPicPr>
            <a:picLocks noChangeAspect="1" noChangeArrowheads="1"/>
          </p:cNvPicPr>
          <p:nvPr/>
        </p:nvPicPr>
        <p:blipFill>
          <a:blip r:embed="rId8" cstate="print"/>
          <a:srcRect/>
          <a:stretch>
            <a:fillRect/>
          </a:stretch>
        </p:blipFill>
        <p:spPr bwMode="auto">
          <a:xfrm>
            <a:off x="5232400" y="1925638"/>
            <a:ext cx="738188" cy="738187"/>
          </a:xfrm>
          <a:prstGeom prst="rect">
            <a:avLst/>
          </a:prstGeom>
          <a:noFill/>
          <a:ln w="9525">
            <a:noFill/>
            <a:miter lim="800000"/>
            <a:headEnd/>
            <a:tailEnd/>
          </a:ln>
        </p:spPr>
      </p:pic>
      <p:pic>
        <p:nvPicPr>
          <p:cNvPr id="67592" name="Picture 60" descr="netaccess_100x100"/>
          <p:cNvPicPr>
            <a:picLocks noChangeAspect="1" noChangeArrowheads="1"/>
          </p:cNvPicPr>
          <p:nvPr/>
        </p:nvPicPr>
        <p:blipFill>
          <a:blip r:embed="rId9" cstate="print"/>
          <a:srcRect t="33000" b="31000"/>
          <a:stretch>
            <a:fillRect/>
          </a:stretch>
        </p:blipFill>
        <p:spPr bwMode="auto">
          <a:xfrm>
            <a:off x="7334250" y="2181225"/>
            <a:ext cx="952500" cy="342900"/>
          </a:xfrm>
          <a:prstGeom prst="rect">
            <a:avLst/>
          </a:prstGeom>
          <a:noFill/>
          <a:ln w="9525">
            <a:noFill/>
            <a:miter lim="800000"/>
            <a:headEnd/>
            <a:tailEnd/>
          </a:ln>
        </p:spPr>
      </p:pic>
      <p:pic>
        <p:nvPicPr>
          <p:cNvPr id="67593" name="Picture 68" descr="vmware_ready_elastra"/>
          <p:cNvPicPr>
            <a:picLocks noChangeAspect="1" noChangeArrowheads="1"/>
          </p:cNvPicPr>
          <p:nvPr/>
        </p:nvPicPr>
        <p:blipFill>
          <a:blip r:embed="rId10" cstate="print"/>
          <a:srcRect/>
          <a:stretch>
            <a:fillRect/>
          </a:stretch>
        </p:blipFill>
        <p:spPr bwMode="auto">
          <a:xfrm>
            <a:off x="5675313" y="5408613"/>
            <a:ext cx="763587" cy="554037"/>
          </a:xfrm>
          <a:prstGeom prst="rect">
            <a:avLst/>
          </a:prstGeom>
          <a:noFill/>
          <a:ln w="9525">
            <a:noFill/>
            <a:miter lim="800000"/>
            <a:headEnd/>
            <a:tailEnd/>
          </a:ln>
        </p:spPr>
      </p:pic>
      <p:pic>
        <p:nvPicPr>
          <p:cNvPr id="67594" name="Picture 56" descr="logicworks"/>
          <p:cNvPicPr>
            <a:picLocks noChangeAspect="1" noChangeArrowheads="1"/>
          </p:cNvPicPr>
          <p:nvPr/>
        </p:nvPicPr>
        <p:blipFill>
          <a:blip r:embed="rId11" cstate="print"/>
          <a:srcRect t="25572" b="27026"/>
          <a:stretch>
            <a:fillRect/>
          </a:stretch>
        </p:blipFill>
        <p:spPr bwMode="auto">
          <a:xfrm>
            <a:off x="6199188" y="4905375"/>
            <a:ext cx="763587" cy="361950"/>
          </a:xfrm>
          <a:prstGeom prst="rect">
            <a:avLst/>
          </a:prstGeom>
          <a:noFill/>
          <a:ln w="9525">
            <a:noFill/>
            <a:miter lim="800000"/>
            <a:headEnd/>
            <a:tailEnd/>
          </a:ln>
        </p:spPr>
      </p:pic>
      <p:pic>
        <p:nvPicPr>
          <p:cNvPr id="67595" name="Picture 63" descr="network"/>
          <p:cNvPicPr>
            <a:picLocks noChangeAspect="1" noChangeArrowheads="1"/>
          </p:cNvPicPr>
          <p:nvPr/>
        </p:nvPicPr>
        <p:blipFill>
          <a:blip r:embed="rId12" cstate="print"/>
          <a:srcRect t="28667" b="32333"/>
          <a:stretch>
            <a:fillRect/>
          </a:stretch>
        </p:blipFill>
        <p:spPr bwMode="auto">
          <a:xfrm>
            <a:off x="6715125" y="4352925"/>
            <a:ext cx="952500" cy="371475"/>
          </a:xfrm>
          <a:prstGeom prst="rect">
            <a:avLst/>
          </a:prstGeom>
          <a:noFill/>
          <a:ln w="9525">
            <a:noFill/>
            <a:miter lim="800000"/>
            <a:headEnd/>
            <a:tailEnd/>
          </a:ln>
        </p:spPr>
      </p:pic>
      <p:pic>
        <p:nvPicPr>
          <p:cNvPr id="67596" name="Picture 31" descr="vmware_ready_savvis"/>
          <p:cNvPicPr>
            <a:picLocks noChangeAspect="1" noChangeArrowheads="1"/>
          </p:cNvPicPr>
          <p:nvPr/>
        </p:nvPicPr>
        <p:blipFill>
          <a:blip r:embed="rId13" cstate="print"/>
          <a:srcRect t="35001" b="34000"/>
          <a:stretch>
            <a:fillRect/>
          </a:stretch>
        </p:blipFill>
        <p:spPr bwMode="auto">
          <a:xfrm>
            <a:off x="5948363" y="3943350"/>
            <a:ext cx="952500" cy="295275"/>
          </a:xfrm>
          <a:prstGeom prst="rect">
            <a:avLst/>
          </a:prstGeom>
          <a:noFill/>
          <a:ln w="9525">
            <a:noFill/>
            <a:miter lim="800000"/>
            <a:headEnd/>
            <a:tailEnd/>
          </a:ln>
        </p:spPr>
      </p:pic>
      <p:pic>
        <p:nvPicPr>
          <p:cNvPr id="67597" name="Picture 81" descr="tepucom_100x100"/>
          <p:cNvPicPr>
            <a:picLocks noChangeAspect="1" noChangeArrowheads="1"/>
          </p:cNvPicPr>
          <p:nvPr/>
        </p:nvPicPr>
        <p:blipFill>
          <a:blip r:embed="rId14" cstate="print"/>
          <a:srcRect t="23334" b="24667"/>
          <a:stretch>
            <a:fillRect/>
          </a:stretch>
        </p:blipFill>
        <p:spPr bwMode="auto">
          <a:xfrm>
            <a:off x="3833813" y="3724275"/>
            <a:ext cx="952500" cy="495300"/>
          </a:xfrm>
          <a:prstGeom prst="rect">
            <a:avLst/>
          </a:prstGeom>
          <a:noFill/>
          <a:ln w="9525">
            <a:noFill/>
            <a:miter lim="800000"/>
            <a:headEnd/>
            <a:tailEnd/>
          </a:ln>
        </p:spPr>
      </p:pic>
      <p:pic>
        <p:nvPicPr>
          <p:cNvPr id="67598" name="Picture 33" descr="vmware_ready_sungard"/>
          <p:cNvPicPr>
            <a:picLocks noChangeAspect="1" noChangeArrowheads="1"/>
          </p:cNvPicPr>
          <p:nvPr/>
        </p:nvPicPr>
        <p:blipFill>
          <a:blip r:embed="rId15" cstate="print"/>
          <a:srcRect b="14999"/>
          <a:stretch>
            <a:fillRect/>
          </a:stretch>
        </p:blipFill>
        <p:spPr bwMode="auto">
          <a:xfrm>
            <a:off x="5930900" y="2543175"/>
            <a:ext cx="952500" cy="809625"/>
          </a:xfrm>
          <a:prstGeom prst="rect">
            <a:avLst/>
          </a:prstGeom>
          <a:noFill/>
          <a:ln w="9525">
            <a:noFill/>
            <a:miter lim="800000"/>
            <a:headEnd/>
            <a:tailEnd/>
          </a:ln>
        </p:spPr>
      </p:pic>
      <p:pic>
        <p:nvPicPr>
          <p:cNvPr id="67599" name="Picture 54" descr="interoute_100x100"/>
          <p:cNvPicPr>
            <a:picLocks noChangeAspect="1" noChangeArrowheads="1"/>
          </p:cNvPicPr>
          <p:nvPr/>
        </p:nvPicPr>
        <p:blipFill>
          <a:blip r:embed="rId16" cstate="print"/>
          <a:srcRect b="32993"/>
          <a:stretch>
            <a:fillRect/>
          </a:stretch>
        </p:blipFill>
        <p:spPr bwMode="auto">
          <a:xfrm>
            <a:off x="4684713" y="936625"/>
            <a:ext cx="933450" cy="625475"/>
          </a:xfrm>
          <a:prstGeom prst="rect">
            <a:avLst/>
          </a:prstGeom>
          <a:noFill/>
          <a:ln w="9525">
            <a:noFill/>
            <a:miter lim="800000"/>
            <a:headEnd/>
            <a:tailEnd/>
          </a:ln>
        </p:spPr>
      </p:pic>
      <p:pic>
        <p:nvPicPr>
          <p:cNvPr id="67600" name="Picture 50" descr="hostway"/>
          <p:cNvPicPr>
            <a:picLocks noChangeAspect="1" noChangeArrowheads="1"/>
          </p:cNvPicPr>
          <p:nvPr/>
        </p:nvPicPr>
        <p:blipFill>
          <a:blip r:embed="rId17" cstate="print"/>
          <a:srcRect/>
          <a:stretch>
            <a:fillRect/>
          </a:stretch>
        </p:blipFill>
        <p:spPr bwMode="auto">
          <a:xfrm>
            <a:off x="4324350" y="1970088"/>
            <a:ext cx="795338" cy="795337"/>
          </a:xfrm>
          <a:prstGeom prst="rect">
            <a:avLst/>
          </a:prstGeom>
          <a:noFill/>
          <a:ln w="9525">
            <a:noFill/>
            <a:miter lim="800000"/>
            <a:headEnd/>
            <a:tailEnd/>
          </a:ln>
        </p:spPr>
      </p:pic>
      <p:pic>
        <p:nvPicPr>
          <p:cNvPr id="67601" name="Picture 34" descr="attenda"/>
          <p:cNvPicPr>
            <a:picLocks noChangeAspect="1" noChangeArrowheads="1"/>
          </p:cNvPicPr>
          <p:nvPr/>
        </p:nvPicPr>
        <p:blipFill>
          <a:blip r:embed="rId18" cstate="print"/>
          <a:srcRect/>
          <a:stretch>
            <a:fillRect/>
          </a:stretch>
        </p:blipFill>
        <p:spPr bwMode="auto">
          <a:xfrm>
            <a:off x="4564063" y="3000375"/>
            <a:ext cx="846137" cy="846138"/>
          </a:xfrm>
          <a:prstGeom prst="rect">
            <a:avLst/>
          </a:prstGeom>
          <a:noFill/>
          <a:ln w="9525">
            <a:noFill/>
            <a:miter lim="800000"/>
            <a:headEnd/>
            <a:tailEnd/>
          </a:ln>
        </p:spPr>
      </p:pic>
      <p:pic>
        <p:nvPicPr>
          <p:cNvPr id="67602" name="Picture 69" descr="vmware_ready_f5"/>
          <p:cNvPicPr>
            <a:picLocks noChangeAspect="1" noChangeArrowheads="1"/>
          </p:cNvPicPr>
          <p:nvPr/>
        </p:nvPicPr>
        <p:blipFill>
          <a:blip r:embed="rId19" cstate="print"/>
          <a:srcRect r="22139"/>
          <a:stretch>
            <a:fillRect/>
          </a:stretch>
        </p:blipFill>
        <p:spPr bwMode="auto">
          <a:xfrm>
            <a:off x="4071938" y="1411288"/>
            <a:ext cx="658812" cy="846137"/>
          </a:xfrm>
          <a:prstGeom prst="rect">
            <a:avLst/>
          </a:prstGeom>
          <a:noFill/>
          <a:ln w="9525">
            <a:noFill/>
            <a:miter lim="800000"/>
            <a:headEnd/>
            <a:tailEnd/>
          </a:ln>
        </p:spPr>
      </p:pic>
      <p:pic>
        <p:nvPicPr>
          <p:cNvPr id="67603" name="Picture 52" descr="intech"/>
          <p:cNvPicPr>
            <a:picLocks noChangeAspect="1" noChangeArrowheads="1"/>
          </p:cNvPicPr>
          <p:nvPr/>
        </p:nvPicPr>
        <p:blipFill>
          <a:blip r:embed="rId20" cstate="print"/>
          <a:srcRect t="34500" b="36501"/>
          <a:stretch>
            <a:fillRect/>
          </a:stretch>
        </p:blipFill>
        <p:spPr bwMode="auto">
          <a:xfrm>
            <a:off x="5429250" y="3371850"/>
            <a:ext cx="952500" cy="276225"/>
          </a:xfrm>
          <a:prstGeom prst="rect">
            <a:avLst/>
          </a:prstGeom>
          <a:noFill/>
          <a:ln w="9525">
            <a:noFill/>
            <a:miter lim="800000"/>
            <a:headEnd/>
            <a:tailEnd/>
          </a:ln>
        </p:spPr>
      </p:pic>
      <p:pic>
        <p:nvPicPr>
          <p:cNvPr id="67604" name="Picture 51" descr="Hostworks_100"/>
          <p:cNvPicPr>
            <a:picLocks noChangeAspect="1" noChangeArrowheads="1"/>
          </p:cNvPicPr>
          <p:nvPr/>
        </p:nvPicPr>
        <p:blipFill>
          <a:blip r:embed="rId21" cstate="print"/>
          <a:srcRect/>
          <a:stretch>
            <a:fillRect/>
          </a:stretch>
        </p:blipFill>
        <p:spPr bwMode="auto">
          <a:xfrm>
            <a:off x="3756025" y="2933700"/>
            <a:ext cx="790575" cy="790575"/>
          </a:xfrm>
          <a:prstGeom prst="rect">
            <a:avLst/>
          </a:prstGeom>
          <a:noFill/>
          <a:ln w="9525">
            <a:noFill/>
            <a:miter lim="800000"/>
            <a:headEnd/>
            <a:tailEnd/>
          </a:ln>
        </p:spPr>
      </p:pic>
      <p:pic>
        <p:nvPicPr>
          <p:cNvPr id="67605" name="Picture 12" descr="http://www.vmware.com/files/images/logos/intel.gif"/>
          <p:cNvPicPr>
            <a:picLocks noChangeAspect="1" noChangeArrowheads="1"/>
          </p:cNvPicPr>
          <p:nvPr/>
        </p:nvPicPr>
        <p:blipFill>
          <a:blip r:embed="rId22" r:link="rId23" cstate="print"/>
          <a:srcRect t="22990" b="21431"/>
          <a:stretch>
            <a:fillRect/>
          </a:stretch>
        </p:blipFill>
        <p:spPr bwMode="auto">
          <a:xfrm>
            <a:off x="450850" y="3621088"/>
            <a:ext cx="952500" cy="528637"/>
          </a:xfrm>
          <a:prstGeom prst="rect">
            <a:avLst/>
          </a:prstGeom>
          <a:noFill/>
          <a:ln w="9525">
            <a:noFill/>
            <a:miter lim="800000"/>
            <a:headEnd/>
            <a:tailEnd/>
          </a:ln>
        </p:spPr>
      </p:pic>
      <p:pic>
        <p:nvPicPr>
          <p:cNvPr id="67606" name="Picture 62" descr="netstore_logo"/>
          <p:cNvPicPr>
            <a:picLocks noChangeAspect="1" noChangeArrowheads="1"/>
          </p:cNvPicPr>
          <p:nvPr/>
        </p:nvPicPr>
        <p:blipFill>
          <a:blip r:embed="rId24" cstate="print"/>
          <a:srcRect t="28612" b="31979"/>
          <a:stretch>
            <a:fillRect/>
          </a:stretch>
        </p:blipFill>
        <p:spPr bwMode="auto">
          <a:xfrm>
            <a:off x="498475" y="4286250"/>
            <a:ext cx="952500" cy="374650"/>
          </a:xfrm>
          <a:prstGeom prst="rect">
            <a:avLst/>
          </a:prstGeom>
          <a:noFill/>
          <a:ln w="9525">
            <a:noFill/>
            <a:miter lim="800000"/>
            <a:headEnd/>
            <a:tailEnd/>
          </a:ln>
        </p:spPr>
      </p:pic>
      <p:sp>
        <p:nvSpPr>
          <p:cNvPr id="67607" name="Title 3"/>
          <p:cNvSpPr>
            <a:spLocks noGrp="1"/>
          </p:cNvSpPr>
          <p:nvPr>
            <p:ph type="title"/>
          </p:nvPr>
        </p:nvSpPr>
        <p:spPr>
          <a:xfrm>
            <a:off x="498475" y="595313"/>
            <a:ext cx="8191500" cy="354012"/>
          </a:xfrm>
        </p:spPr>
        <p:txBody>
          <a:bodyPr/>
          <a:lstStyle/>
          <a:p>
            <a:pPr eaLnBrk="1" hangingPunct="1"/>
            <a:r>
              <a:rPr lang="en-US" sz="2000" smtClean="0"/>
              <a:t>Broad Ecosystem – Technology and Service Providers</a:t>
            </a:r>
          </a:p>
        </p:txBody>
      </p:sp>
      <p:pic>
        <p:nvPicPr>
          <p:cNvPr id="67608" name="Picture 3" descr="http://www.vmware.com/files/images/partners/vmware_ready/vmware_ready_bt.jpg"/>
          <p:cNvPicPr>
            <a:picLocks noChangeAspect="1" noChangeArrowheads="1"/>
          </p:cNvPicPr>
          <p:nvPr/>
        </p:nvPicPr>
        <p:blipFill>
          <a:blip r:embed="rId25" r:link="rId26" cstate="print"/>
          <a:srcRect t="26300" b="26205"/>
          <a:stretch>
            <a:fillRect/>
          </a:stretch>
        </p:blipFill>
        <p:spPr bwMode="auto">
          <a:xfrm>
            <a:off x="498475" y="1125538"/>
            <a:ext cx="952500" cy="452437"/>
          </a:xfrm>
          <a:prstGeom prst="rect">
            <a:avLst/>
          </a:prstGeom>
          <a:noFill/>
          <a:ln w="9525">
            <a:noFill/>
            <a:miter lim="800000"/>
            <a:headEnd/>
            <a:tailEnd/>
          </a:ln>
        </p:spPr>
      </p:pic>
      <p:pic>
        <p:nvPicPr>
          <p:cNvPr id="67609" name="Picture 25" descr="http://upload.wikimedia.org/wikipedia/en/thumb/5/51/Telef%C3%B3nica_Logo.svg/200px-Telef%C3%B3nica_Logo.svg.png"/>
          <p:cNvPicPr>
            <a:picLocks noChangeAspect="1" noChangeArrowheads="1"/>
          </p:cNvPicPr>
          <p:nvPr/>
        </p:nvPicPr>
        <p:blipFill>
          <a:blip r:embed="rId27" r:link="rId28" cstate="print"/>
          <a:srcRect/>
          <a:stretch>
            <a:fillRect/>
          </a:stretch>
        </p:blipFill>
        <p:spPr bwMode="auto">
          <a:xfrm>
            <a:off x="498475" y="2689225"/>
            <a:ext cx="1376363" cy="379413"/>
          </a:xfrm>
          <a:prstGeom prst="rect">
            <a:avLst/>
          </a:prstGeom>
          <a:noFill/>
          <a:ln w="9525">
            <a:noFill/>
            <a:miter lim="800000"/>
            <a:headEnd/>
            <a:tailEnd/>
          </a:ln>
        </p:spPr>
      </p:pic>
      <p:pic>
        <p:nvPicPr>
          <p:cNvPr id="67610" name="Picture 36" descr="vmware_ready_t-systems"/>
          <p:cNvPicPr>
            <a:picLocks noChangeAspect="1" noChangeArrowheads="1"/>
          </p:cNvPicPr>
          <p:nvPr/>
        </p:nvPicPr>
        <p:blipFill>
          <a:blip r:embed="rId29" cstate="print"/>
          <a:srcRect t="36726" b="31947"/>
          <a:stretch>
            <a:fillRect/>
          </a:stretch>
        </p:blipFill>
        <p:spPr bwMode="auto">
          <a:xfrm>
            <a:off x="498475" y="4797425"/>
            <a:ext cx="952500" cy="296863"/>
          </a:xfrm>
          <a:prstGeom prst="rect">
            <a:avLst/>
          </a:prstGeom>
          <a:noFill/>
          <a:ln w="9525">
            <a:noFill/>
            <a:miter lim="800000"/>
            <a:headEnd/>
            <a:tailEnd/>
          </a:ln>
        </p:spPr>
      </p:pic>
      <p:pic>
        <p:nvPicPr>
          <p:cNvPr id="67611" name="Picture 48" descr="fs_lt_logo_100"/>
          <p:cNvPicPr>
            <a:picLocks noChangeAspect="1" noChangeArrowheads="1"/>
          </p:cNvPicPr>
          <p:nvPr/>
        </p:nvPicPr>
        <p:blipFill>
          <a:blip r:embed="rId30" cstate="print"/>
          <a:srcRect t="32979" b="36705"/>
          <a:stretch>
            <a:fillRect/>
          </a:stretch>
        </p:blipFill>
        <p:spPr bwMode="auto">
          <a:xfrm>
            <a:off x="498475" y="2263775"/>
            <a:ext cx="952500" cy="288925"/>
          </a:xfrm>
          <a:prstGeom prst="rect">
            <a:avLst/>
          </a:prstGeom>
          <a:noFill/>
          <a:ln w="9525">
            <a:noFill/>
            <a:miter lim="800000"/>
            <a:headEnd/>
            <a:tailEnd/>
          </a:ln>
        </p:spPr>
      </p:pic>
      <p:pic>
        <p:nvPicPr>
          <p:cNvPr id="67612" name="Picture 70" descr="hp"/>
          <p:cNvPicPr>
            <a:picLocks noChangeAspect="1" noChangeArrowheads="1"/>
          </p:cNvPicPr>
          <p:nvPr/>
        </p:nvPicPr>
        <p:blipFill>
          <a:blip r:embed="rId31" cstate="print"/>
          <a:srcRect/>
          <a:stretch>
            <a:fillRect/>
          </a:stretch>
        </p:blipFill>
        <p:spPr bwMode="auto">
          <a:xfrm>
            <a:off x="355600" y="5097463"/>
            <a:ext cx="952500" cy="952500"/>
          </a:xfrm>
          <a:prstGeom prst="rect">
            <a:avLst/>
          </a:prstGeom>
          <a:noFill/>
          <a:ln w="9525">
            <a:noFill/>
            <a:miter lim="800000"/>
            <a:headEnd/>
            <a:tailEnd/>
          </a:ln>
        </p:spPr>
      </p:pic>
      <p:pic>
        <p:nvPicPr>
          <p:cNvPr id="67613" name="Picture 76" descr="sun"/>
          <p:cNvPicPr>
            <a:picLocks noChangeAspect="1" noChangeArrowheads="1"/>
          </p:cNvPicPr>
          <p:nvPr/>
        </p:nvPicPr>
        <p:blipFill>
          <a:blip r:embed="rId32" cstate="print"/>
          <a:srcRect t="24988" b="31560"/>
          <a:stretch>
            <a:fillRect/>
          </a:stretch>
        </p:blipFill>
        <p:spPr bwMode="auto">
          <a:xfrm>
            <a:off x="498475" y="1714500"/>
            <a:ext cx="952500" cy="414338"/>
          </a:xfrm>
          <a:prstGeom prst="rect">
            <a:avLst/>
          </a:prstGeom>
          <a:noFill/>
          <a:ln w="9525">
            <a:noFill/>
            <a:miter lim="800000"/>
            <a:headEnd/>
            <a:tailEnd/>
          </a:ln>
        </p:spPr>
      </p:pic>
      <p:pic>
        <p:nvPicPr>
          <p:cNvPr id="67614" name="Picture 86" descr="Savvis"/>
          <p:cNvPicPr>
            <a:picLocks noChangeAspect="1" noChangeArrowheads="1"/>
          </p:cNvPicPr>
          <p:nvPr/>
        </p:nvPicPr>
        <p:blipFill>
          <a:blip r:embed="rId33" cstate="print"/>
          <a:srcRect/>
          <a:stretch>
            <a:fillRect/>
          </a:stretch>
        </p:blipFill>
        <p:spPr bwMode="auto">
          <a:xfrm>
            <a:off x="498475" y="3203575"/>
            <a:ext cx="1295400" cy="280988"/>
          </a:xfrm>
          <a:prstGeom prst="rect">
            <a:avLst/>
          </a:prstGeom>
          <a:noFill/>
          <a:ln w="9525">
            <a:noFill/>
            <a:miter lim="800000"/>
            <a:headEnd/>
            <a:tailEnd/>
          </a:ln>
        </p:spPr>
      </p:pic>
      <p:pic>
        <p:nvPicPr>
          <p:cNvPr id="67615" name="Picture 27" descr="vmware_ready_cincinnatibell"/>
          <p:cNvPicPr>
            <a:picLocks noChangeAspect="1" noChangeArrowheads="1"/>
          </p:cNvPicPr>
          <p:nvPr/>
        </p:nvPicPr>
        <p:blipFill>
          <a:blip r:embed="rId34" cstate="print"/>
          <a:srcRect t="29897" b="39787"/>
          <a:stretch>
            <a:fillRect/>
          </a:stretch>
        </p:blipFill>
        <p:spPr bwMode="auto">
          <a:xfrm>
            <a:off x="1492250" y="4783138"/>
            <a:ext cx="952500" cy="288925"/>
          </a:xfrm>
          <a:prstGeom prst="rect">
            <a:avLst/>
          </a:prstGeom>
          <a:noFill/>
          <a:ln w="9525">
            <a:noFill/>
            <a:miter lim="800000"/>
            <a:headEnd/>
            <a:tailEnd/>
          </a:ln>
        </p:spPr>
      </p:pic>
      <p:pic>
        <p:nvPicPr>
          <p:cNvPr id="67616" name="Picture 28" descr="vmware_ready_hosting"/>
          <p:cNvPicPr>
            <a:picLocks noChangeAspect="1" noChangeArrowheads="1"/>
          </p:cNvPicPr>
          <p:nvPr/>
        </p:nvPicPr>
        <p:blipFill>
          <a:blip r:embed="rId35" cstate="print"/>
          <a:srcRect t="34908" b="36798"/>
          <a:stretch>
            <a:fillRect/>
          </a:stretch>
        </p:blipFill>
        <p:spPr bwMode="auto">
          <a:xfrm>
            <a:off x="1504950" y="4360863"/>
            <a:ext cx="952500" cy="268287"/>
          </a:xfrm>
          <a:prstGeom prst="rect">
            <a:avLst/>
          </a:prstGeom>
          <a:noFill/>
          <a:ln w="9525">
            <a:noFill/>
            <a:miter lim="800000"/>
            <a:headEnd/>
            <a:tailEnd/>
          </a:ln>
        </p:spPr>
      </p:pic>
      <p:pic>
        <p:nvPicPr>
          <p:cNvPr id="67617" name="Picture 40" descr="computacenter_100x100"/>
          <p:cNvPicPr>
            <a:picLocks noChangeAspect="1" noChangeArrowheads="1"/>
          </p:cNvPicPr>
          <p:nvPr/>
        </p:nvPicPr>
        <p:blipFill>
          <a:blip r:embed="rId36" cstate="print"/>
          <a:srcRect t="29094" b="29474"/>
          <a:stretch>
            <a:fillRect/>
          </a:stretch>
        </p:blipFill>
        <p:spPr bwMode="auto">
          <a:xfrm>
            <a:off x="1933575" y="2705100"/>
            <a:ext cx="952500" cy="393700"/>
          </a:xfrm>
          <a:prstGeom prst="rect">
            <a:avLst/>
          </a:prstGeom>
          <a:noFill/>
          <a:ln w="9525">
            <a:noFill/>
            <a:miter lim="800000"/>
            <a:headEnd/>
            <a:tailEnd/>
          </a:ln>
        </p:spPr>
      </p:pic>
      <p:pic>
        <p:nvPicPr>
          <p:cNvPr id="67618" name="Picture 49" descr="fusepoint_logo"/>
          <p:cNvPicPr>
            <a:picLocks noChangeAspect="1" noChangeArrowheads="1"/>
          </p:cNvPicPr>
          <p:nvPr/>
        </p:nvPicPr>
        <p:blipFill>
          <a:blip r:embed="rId37" cstate="print"/>
          <a:srcRect t="32747" b="31883"/>
          <a:stretch>
            <a:fillRect/>
          </a:stretch>
        </p:blipFill>
        <p:spPr bwMode="auto">
          <a:xfrm>
            <a:off x="1563688" y="2252663"/>
            <a:ext cx="952500" cy="336550"/>
          </a:xfrm>
          <a:prstGeom prst="rect">
            <a:avLst/>
          </a:prstGeom>
          <a:noFill/>
          <a:ln w="9525">
            <a:noFill/>
            <a:miter lim="800000"/>
            <a:headEnd/>
            <a:tailEnd/>
          </a:ln>
        </p:spPr>
      </p:pic>
      <p:pic>
        <p:nvPicPr>
          <p:cNvPr id="67619" name="Picture 72" descr="netapp"/>
          <p:cNvPicPr>
            <a:picLocks noChangeAspect="1" noChangeArrowheads="1"/>
          </p:cNvPicPr>
          <p:nvPr/>
        </p:nvPicPr>
        <p:blipFill>
          <a:blip r:embed="rId38" cstate="print"/>
          <a:srcRect/>
          <a:stretch>
            <a:fillRect/>
          </a:stretch>
        </p:blipFill>
        <p:spPr bwMode="auto">
          <a:xfrm>
            <a:off x="3154363" y="3681413"/>
            <a:ext cx="576262" cy="576262"/>
          </a:xfrm>
          <a:prstGeom prst="rect">
            <a:avLst/>
          </a:prstGeom>
          <a:noFill/>
          <a:ln w="9525">
            <a:noFill/>
            <a:miter lim="800000"/>
            <a:headEnd/>
            <a:tailEnd/>
          </a:ln>
        </p:spPr>
      </p:pic>
      <p:pic>
        <p:nvPicPr>
          <p:cNvPr id="67620" name="Picture 74" descr="radware"/>
          <p:cNvPicPr>
            <a:picLocks noChangeAspect="1" noChangeArrowheads="1"/>
          </p:cNvPicPr>
          <p:nvPr/>
        </p:nvPicPr>
        <p:blipFill>
          <a:blip r:embed="rId39" cstate="print"/>
          <a:srcRect t="31500" b="26833"/>
          <a:stretch>
            <a:fillRect/>
          </a:stretch>
        </p:blipFill>
        <p:spPr bwMode="auto">
          <a:xfrm>
            <a:off x="1592263" y="1155700"/>
            <a:ext cx="952500" cy="396875"/>
          </a:xfrm>
          <a:prstGeom prst="rect">
            <a:avLst/>
          </a:prstGeom>
          <a:noFill/>
          <a:ln w="9525">
            <a:noFill/>
            <a:miter lim="800000"/>
            <a:headEnd/>
            <a:tailEnd/>
          </a:ln>
        </p:spPr>
      </p:pic>
      <p:pic>
        <p:nvPicPr>
          <p:cNvPr id="67621" name="Picture 77" descr="vmware_ready_third_brigade"/>
          <p:cNvPicPr>
            <a:picLocks noChangeAspect="1" noChangeArrowheads="1"/>
          </p:cNvPicPr>
          <p:nvPr/>
        </p:nvPicPr>
        <p:blipFill>
          <a:blip r:embed="rId40" cstate="print"/>
          <a:srcRect t="21135" b="15459"/>
          <a:stretch>
            <a:fillRect/>
          </a:stretch>
        </p:blipFill>
        <p:spPr bwMode="auto">
          <a:xfrm>
            <a:off x="1516063" y="1684338"/>
            <a:ext cx="728662" cy="461962"/>
          </a:xfrm>
          <a:prstGeom prst="rect">
            <a:avLst/>
          </a:prstGeom>
          <a:noFill/>
          <a:ln w="9525">
            <a:noFill/>
            <a:miter lim="800000"/>
            <a:headEnd/>
            <a:tailEnd/>
          </a:ln>
        </p:spPr>
      </p:pic>
      <p:pic>
        <p:nvPicPr>
          <p:cNvPr id="67622" name="Picture 10" descr="http://www.vmware.com/files/images/logos/emc.gif"/>
          <p:cNvPicPr>
            <a:picLocks noChangeAspect="1" noChangeArrowheads="1"/>
          </p:cNvPicPr>
          <p:nvPr/>
        </p:nvPicPr>
        <p:blipFill>
          <a:blip r:embed="rId41" r:link="rId42" cstate="print"/>
          <a:srcRect t="26401" b="29601"/>
          <a:stretch>
            <a:fillRect/>
          </a:stretch>
        </p:blipFill>
        <p:spPr bwMode="auto">
          <a:xfrm>
            <a:off x="2490788" y="4756150"/>
            <a:ext cx="952500" cy="419100"/>
          </a:xfrm>
          <a:prstGeom prst="rect">
            <a:avLst/>
          </a:prstGeom>
          <a:noFill/>
          <a:ln w="9525">
            <a:noFill/>
            <a:miter lim="800000"/>
            <a:headEnd/>
            <a:tailEnd/>
          </a:ln>
        </p:spPr>
      </p:pic>
      <p:pic>
        <p:nvPicPr>
          <p:cNvPr id="67623" name="Picture 30" descr="rackspace_100x100"/>
          <p:cNvPicPr>
            <a:picLocks noChangeAspect="1" noChangeArrowheads="1"/>
          </p:cNvPicPr>
          <p:nvPr/>
        </p:nvPicPr>
        <p:blipFill>
          <a:blip r:embed="rId43" cstate="print"/>
          <a:srcRect t="23233" b="25568"/>
          <a:stretch>
            <a:fillRect/>
          </a:stretch>
        </p:blipFill>
        <p:spPr bwMode="auto">
          <a:xfrm>
            <a:off x="7127875" y="3832225"/>
            <a:ext cx="952500" cy="488950"/>
          </a:xfrm>
          <a:prstGeom prst="rect">
            <a:avLst/>
          </a:prstGeom>
          <a:noFill/>
          <a:ln w="9525">
            <a:noFill/>
            <a:miter lim="800000"/>
            <a:headEnd/>
            <a:tailEnd/>
          </a:ln>
        </p:spPr>
      </p:pic>
      <p:pic>
        <p:nvPicPr>
          <p:cNvPr id="67624" name="Picture 32" descr="siemens"/>
          <p:cNvPicPr>
            <a:picLocks noChangeAspect="1" noChangeArrowheads="1"/>
          </p:cNvPicPr>
          <p:nvPr/>
        </p:nvPicPr>
        <p:blipFill>
          <a:blip r:embed="rId44" cstate="print"/>
          <a:srcRect t="40167" b="34233"/>
          <a:stretch>
            <a:fillRect/>
          </a:stretch>
        </p:blipFill>
        <p:spPr bwMode="auto">
          <a:xfrm>
            <a:off x="1306513" y="5391150"/>
            <a:ext cx="952500" cy="244475"/>
          </a:xfrm>
          <a:prstGeom prst="rect">
            <a:avLst/>
          </a:prstGeom>
          <a:noFill/>
          <a:ln w="9525">
            <a:noFill/>
            <a:miter lim="800000"/>
            <a:headEnd/>
            <a:tailEnd/>
          </a:ln>
        </p:spPr>
      </p:pic>
      <p:pic>
        <p:nvPicPr>
          <p:cNvPr id="67625" name="Picture 38" descr="bl_logo_tiny_100"/>
          <p:cNvPicPr>
            <a:picLocks noChangeAspect="1" noChangeArrowheads="1"/>
          </p:cNvPicPr>
          <p:nvPr/>
        </p:nvPicPr>
        <p:blipFill>
          <a:blip r:embed="rId45" cstate="print"/>
          <a:srcRect t="36667" b="32001"/>
          <a:stretch>
            <a:fillRect/>
          </a:stretch>
        </p:blipFill>
        <p:spPr bwMode="auto">
          <a:xfrm>
            <a:off x="7608888" y="5454650"/>
            <a:ext cx="952500" cy="298450"/>
          </a:xfrm>
          <a:prstGeom prst="rect">
            <a:avLst/>
          </a:prstGeom>
          <a:noFill/>
          <a:ln w="9525">
            <a:noFill/>
            <a:miter lim="800000"/>
            <a:headEnd/>
            <a:tailEnd/>
          </a:ln>
        </p:spPr>
      </p:pic>
      <p:pic>
        <p:nvPicPr>
          <p:cNvPr id="67626" name="Picture 39" descr="cobweb_100x100"/>
          <p:cNvPicPr>
            <a:picLocks noChangeAspect="1" noChangeArrowheads="1"/>
          </p:cNvPicPr>
          <p:nvPr/>
        </p:nvPicPr>
        <p:blipFill>
          <a:blip r:embed="rId46" cstate="print"/>
          <a:srcRect t="25000" b="31000"/>
          <a:stretch>
            <a:fillRect/>
          </a:stretch>
        </p:blipFill>
        <p:spPr bwMode="auto">
          <a:xfrm>
            <a:off x="6535738" y="5314950"/>
            <a:ext cx="952500" cy="419100"/>
          </a:xfrm>
          <a:prstGeom prst="rect">
            <a:avLst/>
          </a:prstGeom>
          <a:noFill/>
          <a:ln w="9525">
            <a:noFill/>
            <a:miter lim="800000"/>
            <a:headEnd/>
            <a:tailEnd/>
          </a:ln>
        </p:spPr>
      </p:pic>
      <p:pic>
        <p:nvPicPr>
          <p:cNvPr id="67627" name="Picture 41" descr="datacom"/>
          <p:cNvPicPr>
            <a:picLocks noChangeAspect="1" noChangeArrowheads="1"/>
          </p:cNvPicPr>
          <p:nvPr/>
        </p:nvPicPr>
        <p:blipFill>
          <a:blip r:embed="rId47" cstate="print"/>
          <a:srcRect t="31833" b="33501"/>
          <a:stretch>
            <a:fillRect/>
          </a:stretch>
        </p:blipFill>
        <p:spPr bwMode="auto">
          <a:xfrm>
            <a:off x="3052763" y="1660525"/>
            <a:ext cx="952500" cy="330200"/>
          </a:xfrm>
          <a:prstGeom prst="rect">
            <a:avLst/>
          </a:prstGeom>
          <a:noFill/>
          <a:ln w="9525">
            <a:noFill/>
            <a:miter lim="800000"/>
            <a:headEnd/>
            <a:tailEnd/>
          </a:ln>
        </p:spPr>
      </p:pic>
      <p:pic>
        <p:nvPicPr>
          <p:cNvPr id="67628" name="Picture 42" descr="datapipe"/>
          <p:cNvPicPr>
            <a:picLocks noChangeAspect="1" noChangeArrowheads="1"/>
          </p:cNvPicPr>
          <p:nvPr/>
        </p:nvPicPr>
        <p:blipFill>
          <a:blip r:embed="rId48" cstate="print"/>
          <a:srcRect t="33156" b="33080"/>
          <a:stretch>
            <a:fillRect/>
          </a:stretch>
        </p:blipFill>
        <p:spPr bwMode="auto">
          <a:xfrm>
            <a:off x="2609850" y="4394200"/>
            <a:ext cx="835025" cy="282575"/>
          </a:xfrm>
          <a:prstGeom prst="rect">
            <a:avLst/>
          </a:prstGeom>
          <a:noFill/>
          <a:ln w="9525">
            <a:noFill/>
            <a:miter lim="800000"/>
            <a:headEnd/>
            <a:tailEnd/>
          </a:ln>
        </p:spPr>
      </p:pic>
      <p:pic>
        <p:nvPicPr>
          <p:cNvPr id="67629" name="Picture 44" descr="dedigate_100x100"/>
          <p:cNvPicPr>
            <a:picLocks noChangeAspect="1" noChangeArrowheads="1"/>
          </p:cNvPicPr>
          <p:nvPr/>
        </p:nvPicPr>
        <p:blipFill>
          <a:blip r:embed="rId49" cstate="print"/>
          <a:srcRect t="26141" b="28423"/>
          <a:stretch>
            <a:fillRect/>
          </a:stretch>
        </p:blipFill>
        <p:spPr bwMode="auto">
          <a:xfrm>
            <a:off x="2686050" y="1276350"/>
            <a:ext cx="765175" cy="347663"/>
          </a:xfrm>
          <a:prstGeom prst="rect">
            <a:avLst/>
          </a:prstGeom>
          <a:noFill/>
          <a:ln w="9525">
            <a:noFill/>
            <a:miter lim="800000"/>
            <a:headEnd/>
            <a:tailEnd/>
          </a:ln>
        </p:spPr>
      </p:pic>
      <p:pic>
        <p:nvPicPr>
          <p:cNvPr id="67630" name="Picture 46" descr="dss"/>
          <p:cNvPicPr>
            <a:picLocks noChangeAspect="1" noChangeArrowheads="1"/>
          </p:cNvPicPr>
          <p:nvPr/>
        </p:nvPicPr>
        <p:blipFill>
          <a:blip r:embed="rId50" cstate="print"/>
          <a:srcRect t="15257" b="18076"/>
          <a:stretch>
            <a:fillRect/>
          </a:stretch>
        </p:blipFill>
        <p:spPr bwMode="auto">
          <a:xfrm>
            <a:off x="2311400" y="1708150"/>
            <a:ext cx="676275" cy="450850"/>
          </a:xfrm>
          <a:prstGeom prst="rect">
            <a:avLst/>
          </a:prstGeom>
          <a:noFill/>
          <a:ln w="9525">
            <a:noFill/>
            <a:miter lim="800000"/>
            <a:headEnd/>
            <a:tailEnd/>
          </a:ln>
        </p:spPr>
      </p:pic>
      <p:pic>
        <p:nvPicPr>
          <p:cNvPr id="67631" name="Picture 55" descr="isc_logo_letterhead_100"/>
          <p:cNvPicPr>
            <a:picLocks noChangeAspect="1" noChangeArrowheads="1"/>
          </p:cNvPicPr>
          <p:nvPr/>
        </p:nvPicPr>
        <p:blipFill>
          <a:blip r:embed="rId51" cstate="print"/>
          <a:srcRect t="27834" b="32832"/>
          <a:stretch>
            <a:fillRect/>
          </a:stretch>
        </p:blipFill>
        <p:spPr bwMode="auto">
          <a:xfrm>
            <a:off x="2120900" y="3736975"/>
            <a:ext cx="952500" cy="374650"/>
          </a:xfrm>
          <a:prstGeom prst="rect">
            <a:avLst/>
          </a:prstGeom>
          <a:noFill/>
          <a:ln w="9525">
            <a:noFill/>
            <a:miter lim="800000"/>
            <a:headEnd/>
            <a:tailEnd/>
          </a:ln>
        </p:spPr>
      </p:pic>
      <p:pic>
        <p:nvPicPr>
          <p:cNvPr id="67632" name="Picture 58" descr="mistral_100x100"/>
          <p:cNvPicPr>
            <a:picLocks noChangeAspect="1" noChangeArrowheads="1"/>
          </p:cNvPicPr>
          <p:nvPr/>
        </p:nvPicPr>
        <p:blipFill>
          <a:blip r:embed="rId52" cstate="print"/>
          <a:srcRect t="35841" b="32079"/>
          <a:stretch>
            <a:fillRect/>
          </a:stretch>
        </p:blipFill>
        <p:spPr bwMode="auto">
          <a:xfrm>
            <a:off x="3646488" y="4395788"/>
            <a:ext cx="801687" cy="257175"/>
          </a:xfrm>
          <a:prstGeom prst="rect">
            <a:avLst/>
          </a:prstGeom>
          <a:noFill/>
          <a:ln w="9525">
            <a:noFill/>
            <a:miter lim="800000"/>
            <a:headEnd/>
            <a:tailEnd/>
          </a:ln>
        </p:spPr>
      </p:pic>
      <p:pic>
        <p:nvPicPr>
          <p:cNvPr id="67633" name="Picture 64" descr="network_ds"/>
          <p:cNvPicPr>
            <a:picLocks noChangeAspect="1" noChangeArrowheads="1"/>
          </p:cNvPicPr>
          <p:nvPr/>
        </p:nvPicPr>
        <p:blipFill>
          <a:blip r:embed="rId53" cstate="print"/>
          <a:srcRect t="23727" b="24596"/>
          <a:stretch>
            <a:fillRect/>
          </a:stretch>
        </p:blipFill>
        <p:spPr bwMode="auto">
          <a:xfrm>
            <a:off x="3444875" y="2205038"/>
            <a:ext cx="766763" cy="395287"/>
          </a:xfrm>
          <a:prstGeom prst="rect">
            <a:avLst/>
          </a:prstGeom>
          <a:noFill/>
          <a:ln w="9525">
            <a:noFill/>
            <a:miter lim="800000"/>
            <a:headEnd/>
            <a:tailEnd/>
          </a:ln>
        </p:spPr>
      </p:pic>
      <p:pic>
        <p:nvPicPr>
          <p:cNvPr id="67634" name="Picture 67" descr="eds_logo"/>
          <p:cNvPicPr>
            <a:picLocks noChangeAspect="1" noChangeArrowheads="1"/>
          </p:cNvPicPr>
          <p:nvPr/>
        </p:nvPicPr>
        <p:blipFill>
          <a:blip r:embed="rId54" cstate="print"/>
          <a:srcRect t="31696" b="27232"/>
          <a:stretch>
            <a:fillRect/>
          </a:stretch>
        </p:blipFill>
        <p:spPr bwMode="auto">
          <a:xfrm>
            <a:off x="7086600" y="1662113"/>
            <a:ext cx="976313" cy="401637"/>
          </a:xfrm>
          <a:prstGeom prst="rect">
            <a:avLst/>
          </a:prstGeom>
          <a:noFill/>
          <a:ln w="9525">
            <a:noFill/>
            <a:miter lim="800000"/>
            <a:headEnd/>
            <a:tailEnd/>
          </a:ln>
        </p:spPr>
      </p:pic>
      <p:pic>
        <p:nvPicPr>
          <p:cNvPr id="67635" name="Picture 71" descr="nec"/>
          <p:cNvPicPr>
            <a:picLocks noChangeAspect="1" noChangeArrowheads="1"/>
          </p:cNvPicPr>
          <p:nvPr/>
        </p:nvPicPr>
        <p:blipFill>
          <a:blip r:embed="rId55" cstate="print"/>
          <a:srcRect t="37833" b="32167"/>
          <a:stretch>
            <a:fillRect/>
          </a:stretch>
        </p:blipFill>
        <p:spPr bwMode="auto">
          <a:xfrm>
            <a:off x="4570413" y="4391025"/>
            <a:ext cx="952500" cy="285750"/>
          </a:xfrm>
          <a:prstGeom prst="rect">
            <a:avLst/>
          </a:prstGeom>
          <a:noFill/>
          <a:ln w="9525">
            <a:noFill/>
            <a:miter lim="800000"/>
            <a:headEnd/>
            <a:tailEnd/>
          </a:ln>
        </p:spPr>
      </p:pic>
      <p:pic>
        <p:nvPicPr>
          <p:cNvPr id="67636" name="Picture 73" descr="newlease"/>
          <p:cNvPicPr>
            <a:picLocks noChangeAspect="1" noChangeArrowheads="1"/>
          </p:cNvPicPr>
          <p:nvPr/>
        </p:nvPicPr>
        <p:blipFill>
          <a:blip r:embed="rId56" cstate="print"/>
          <a:srcRect l="-681" t="28745" b="27258"/>
          <a:stretch>
            <a:fillRect/>
          </a:stretch>
        </p:blipFill>
        <p:spPr bwMode="auto">
          <a:xfrm>
            <a:off x="2627313" y="2289175"/>
            <a:ext cx="704850" cy="307975"/>
          </a:xfrm>
          <a:prstGeom prst="rect">
            <a:avLst/>
          </a:prstGeom>
          <a:noFill/>
          <a:ln w="9525">
            <a:noFill/>
            <a:miter lim="800000"/>
            <a:headEnd/>
            <a:tailEnd/>
          </a:ln>
        </p:spPr>
      </p:pic>
      <p:pic>
        <p:nvPicPr>
          <p:cNvPr id="67637" name="Picture 79" descr="ntt"/>
          <p:cNvPicPr>
            <a:picLocks noChangeAspect="1" noChangeArrowheads="1"/>
          </p:cNvPicPr>
          <p:nvPr/>
        </p:nvPicPr>
        <p:blipFill>
          <a:blip r:embed="rId57" cstate="print"/>
          <a:srcRect t="25400" b="30600"/>
          <a:stretch>
            <a:fillRect/>
          </a:stretch>
        </p:blipFill>
        <p:spPr bwMode="auto">
          <a:xfrm>
            <a:off x="3592513" y="1165225"/>
            <a:ext cx="952500" cy="419100"/>
          </a:xfrm>
          <a:prstGeom prst="rect">
            <a:avLst/>
          </a:prstGeom>
          <a:noFill/>
          <a:ln w="9525">
            <a:noFill/>
            <a:miter lim="800000"/>
            <a:headEnd/>
            <a:tailEnd/>
          </a:ln>
        </p:spPr>
      </p:pic>
      <p:pic>
        <p:nvPicPr>
          <p:cNvPr id="67638" name="Picture 80" descr="softlayer"/>
          <p:cNvPicPr>
            <a:picLocks noChangeAspect="1" noChangeArrowheads="1"/>
          </p:cNvPicPr>
          <p:nvPr/>
        </p:nvPicPr>
        <p:blipFill>
          <a:blip r:embed="rId58" cstate="print"/>
          <a:srcRect t="39500" b="42500"/>
          <a:stretch>
            <a:fillRect/>
          </a:stretch>
        </p:blipFill>
        <p:spPr bwMode="auto">
          <a:xfrm>
            <a:off x="4795838" y="1757363"/>
            <a:ext cx="952500" cy="171450"/>
          </a:xfrm>
          <a:prstGeom prst="rect">
            <a:avLst/>
          </a:prstGeom>
          <a:noFill/>
          <a:ln w="9525">
            <a:noFill/>
            <a:miter lim="800000"/>
            <a:headEnd/>
            <a:tailEnd/>
          </a:ln>
        </p:spPr>
      </p:pic>
      <p:pic>
        <p:nvPicPr>
          <p:cNvPr id="67639" name="Picture 82" descr="usi"/>
          <p:cNvPicPr>
            <a:picLocks noChangeAspect="1" noChangeArrowheads="1"/>
          </p:cNvPicPr>
          <p:nvPr/>
        </p:nvPicPr>
        <p:blipFill>
          <a:blip r:embed="rId59" cstate="print"/>
          <a:srcRect t="27400" b="27800"/>
          <a:stretch>
            <a:fillRect/>
          </a:stretch>
        </p:blipFill>
        <p:spPr bwMode="auto">
          <a:xfrm>
            <a:off x="1812925" y="3098800"/>
            <a:ext cx="952500" cy="427038"/>
          </a:xfrm>
          <a:prstGeom prst="rect">
            <a:avLst/>
          </a:prstGeom>
          <a:noFill/>
          <a:ln w="9525">
            <a:noFill/>
            <a:miter lim="800000"/>
            <a:headEnd/>
            <a:tailEnd/>
          </a:ln>
        </p:spPr>
      </p:pic>
      <p:pic>
        <p:nvPicPr>
          <p:cNvPr id="67640" name="Picture 66" descr="dell"/>
          <p:cNvPicPr>
            <a:picLocks noChangeAspect="1" noChangeArrowheads="1"/>
          </p:cNvPicPr>
          <p:nvPr/>
        </p:nvPicPr>
        <p:blipFill>
          <a:blip r:embed="rId60" cstate="print"/>
          <a:srcRect/>
          <a:stretch>
            <a:fillRect/>
          </a:stretch>
        </p:blipFill>
        <p:spPr bwMode="auto">
          <a:xfrm>
            <a:off x="5295900" y="2671763"/>
            <a:ext cx="576263" cy="576262"/>
          </a:xfrm>
          <a:prstGeom prst="rect">
            <a:avLst/>
          </a:prstGeom>
          <a:noFill/>
          <a:ln w="9525">
            <a:noFill/>
            <a:miter lim="800000"/>
            <a:headEnd/>
            <a:tailEnd/>
          </a:ln>
        </p:spPr>
      </p:pic>
      <p:pic>
        <p:nvPicPr>
          <p:cNvPr id="67641" name="Picture 4" descr="http://www.weblease.net/images/wl02.gif"/>
          <p:cNvPicPr>
            <a:picLocks noChangeAspect="1" noChangeArrowheads="1"/>
          </p:cNvPicPr>
          <p:nvPr/>
        </p:nvPicPr>
        <p:blipFill>
          <a:blip r:embed="rId61" r:link="rId62" cstate="print"/>
          <a:srcRect/>
          <a:stretch>
            <a:fillRect/>
          </a:stretch>
        </p:blipFill>
        <p:spPr bwMode="auto">
          <a:xfrm>
            <a:off x="7146925" y="4894263"/>
            <a:ext cx="949325" cy="334962"/>
          </a:xfrm>
          <a:prstGeom prst="rect">
            <a:avLst/>
          </a:prstGeom>
          <a:noFill/>
          <a:ln w="9525">
            <a:noFill/>
            <a:miter lim="800000"/>
            <a:headEnd/>
            <a:tailEnd/>
          </a:ln>
        </p:spPr>
      </p:pic>
      <p:pic>
        <p:nvPicPr>
          <p:cNvPr id="67642" name="Picture 6" descr="bottom_itricity"/>
          <p:cNvPicPr>
            <a:picLocks noChangeAspect="1" noChangeArrowheads="1"/>
          </p:cNvPicPr>
          <p:nvPr/>
        </p:nvPicPr>
        <p:blipFill>
          <a:blip r:embed="rId63" cstate="print"/>
          <a:srcRect/>
          <a:stretch>
            <a:fillRect/>
          </a:stretch>
        </p:blipFill>
        <p:spPr bwMode="auto">
          <a:xfrm>
            <a:off x="6081713" y="2157413"/>
            <a:ext cx="1028700" cy="476250"/>
          </a:xfrm>
          <a:prstGeom prst="rect">
            <a:avLst/>
          </a:prstGeom>
          <a:noFill/>
          <a:ln w="9525">
            <a:noFill/>
            <a:miter lim="800000"/>
            <a:headEnd/>
            <a:tailEnd/>
          </a:ln>
        </p:spPr>
      </p:pic>
      <p:pic>
        <p:nvPicPr>
          <p:cNvPr id="67643" name="Picture 7" descr="http://www.vmware.com/files/images/logos/ioko_logo.gif"/>
          <p:cNvPicPr>
            <a:picLocks noChangeAspect="1" noChangeArrowheads="1"/>
          </p:cNvPicPr>
          <p:nvPr/>
        </p:nvPicPr>
        <p:blipFill>
          <a:blip r:embed="rId64" r:link="rId65" cstate="print"/>
          <a:srcRect/>
          <a:stretch>
            <a:fillRect/>
          </a:stretch>
        </p:blipFill>
        <p:spPr bwMode="auto">
          <a:xfrm>
            <a:off x="7277100" y="3057525"/>
            <a:ext cx="952500" cy="952500"/>
          </a:xfrm>
          <a:prstGeom prst="rect">
            <a:avLst/>
          </a:prstGeom>
          <a:noFill/>
          <a:ln w="9525">
            <a:noFill/>
            <a:miter lim="800000"/>
            <a:headEnd/>
            <a:tailEnd/>
          </a:ln>
        </p:spPr>
      </p:pic>
      <p:pic>
        <p:nvPicPr>
          <p:cNvPr id="67644" name="Picture 8" descr="Logica"/>
          <p:cNvPicPr>
            <a:picLocks noChangeAspect="1" noChangeArrowheads="1"/>
          </p:cNvPicPr>
          <p:nvPr/>
        </p:nvPicPr>
        <p:blipFill>
          <a:blip r:embed="rId66" r:link="rId67" cstate="print"/>
          <a:srcRect/>
          <a:stretch>
            <a:fillRect/>
          </a:stretch>
        </p:blipFill>
        <p:spPr bwMode="auto">
          <a:xfrm>
            <a:off x="7543800" y="2711450"/>
            <a:ext cx="968375" cy="484188"/>
          </a:xfrm>
          <a:prstGeom prst="rect">
            <a:avLst/>
          </a:prstGeom>
          <a:noFill/>
          <a:ln w="9525">
            <a:noFill/>
            <a:miter lim="800000"/>
            <a:headEnd/>
            <a:tailEnd/>
          </a:ln>
        </p:spPr>
      </p:pic>
      <p:pic>
        <p:nvPicPr>
          <p:cNvPr id="67645" name="Picture 9" descr="http://www.atosorigin.com/general/images/AtosOrigin_Olympic_Games_Logo.gif"/>
          <p:cNvPicPr>
            <a:picLocks noChangeAspect="1" noChangeArrowheads="1"/>
          </p:cNvPicPr>
          <p:nvPr/>
        </p:nvPicPr>
        <p:blipFill>
          <a:blip r:embed="rId68" r:link="rId69" cstate="print"/>
          <a:srcRect/>
          <a:stretch>
            <a:fillRect/>
          </a:stretch>
        </p:blipFill>
        <p:spPr bwMode="auto">
          <a:xfrm>
            <a:off x="5759450" y="1117600"/>
            <a:ext cx="1265238" cy="520700"/>
          </a:xfrm>
          <a:prstGeom prst="rect">
            <a:avLst/>
          </a:prstGeom>
          <a:noFill/>
          <a:ln w="9525">
            <a:noFill/>
            <a:miter lim="800000"/>
            <a:headEnd/>
            <a:tailEnd/>
          </a:ln>
        </p:spPr>
      </p:pic>
      <p:pic>
        <p:nvPicPr>
          <p:cNvPr id="67646" name="Picture 11" descr="http://www.vmware.com/files/images/logos/cisco_logo.gif"/>
          <p:cNvPicPr>
            <a:picLocks noChangeAspect="1" noChangeArrowheads="1"/>
          </p:cNvPicPr>
          <p:nvPr/>
        </p:nvPicPr>
        <p:blipFill>
          <a:blip r:embed="rId70" r:link="rId71" cstate="print"/>
          <a:srcRect/>
          <a:stretch>
            <a:fillRect/>
          </a:stretch>
        </p:blipFill>
        <p:spPr bwMode="auto">
          <a:xfrm>
            <a:off x="3425825" y="5097463"/>
            <a:ext cx="952500" cy="952500"/>
          </a:xfrm>
          <a:prstGeom prst="rect">
            <a:avLst/>
          </a:prstGeom>
          <a:noFill/>
          <a:ln w="9525">
            <a:noFill/>
            <a:miter lim="800000"/>
            <a:headEnd/>
            <a:tailEnd/>
          </a:ln>
        </p:spPr>
      </p:pic>
      <p:pic>
        <p:nvPicPr>
          <p:cNvPr id="67647" name="Picture 29" descr="hosting365_logo"/>
          <p:cNvPicPr>
            <a:picLocks noChangeAspect="1" noChangeArrowheads="1"/>
          </p:cNvPicPr>
          <p:nvPr/>
        </p:nvPicPr>
        <p:blipFill>
          <a:blip r:embed="rId72" cstate="print"/>
          <a:srcRect/>
          <a:stretch>
            <a:fillRect/>
          </a:stretch>
        </p:blipFill>
        <p:spPr bwMode="auto">
          <a:xfrm>
            <a:off x="4876800" y="3552825"/>
            <a:ext cx="952500" cy="952500"/>
          </a:xfrm>
          <a:prstGeom prst="rect">
            <a:avLst/>
          </a:prstGeom>
          <a:noFill/>
          <a:ln w="9525">
            <a:noFill/>
            <a:miter lim="800000"/>
            <a:headEnd/>
            <a:tailEnd/>
          </a:ln>
        </p:spPr>
      </p:pic>
      <p:pic>
        <p:nvPicPr>
          <p:cNvPr id="67648" name="Picture 47" descr="erpsuits"/>
          <p:cNvPicPr>
            <a:picLocks noChangeAspect="1" noChangeArrowheads="1"/>
          </p:cNvPicPr>
          <p:nvPr/>
        </p:nvPicPr>
        <p:blipFill>
          <a:blip r:embed="rId73" cstate="print"/>
          <a:srcRect/>
          <a:stretch>
            <a:fillRect/>
          </a:stretch>
        </p:blipFill>
        <p:spPr bwMode="auto">
          <a:xfrm>
            <a:off x="5245100" y="4745038"/>
            <a:ext cx="712788" cy="712787"/>
          </a:xfrm>
          <a:prstGeom prst="rect">
            <a:avLst/>
          </a:prstGeom>
          <a:noFill/>
          <a:ln w="9525">
            <a:noFill/>
            <a:miter lim="800000"/>
            <a:headEnd/>
            <a:tailEnd/>
          </a:ln>
        </p:spPr>
      </p:pic>
      <p:pic>
        <p:nvPicPr>
          <p:cNvPr id="67649" name="Picture 57" descr="macquarie_100x100"/>
          <p:cNvPicPr>
            <a:picLocks noChangeAspect="1" noChangeArrowheads="1"/>
          </p:cNvPicPr>
          <p:nvPr/>
        </p:nvPicPr>
        <p:blipFill>
          <a:blip r:embed="rId74" cstate="print"/>
          <a:srcRect t="29202" b="32983"/>
          <a:stretch>
            <a:fillRect/>
          </a:stretch>
        </p:blipFill>
        <p:spPr bwMode="auto">
          <a:xfrm>
            <a:off x="4570413" y="5467350"/>
            <a:ext cx="755650" cy="285750"/>
          </a:xfrm>
          <a:prstGeom prst="rect">
            <a:avLst/>
          </a:prstGeom>
          <a:noFill/>
          <a:ln w="9525">
            <a:noFill/>
            <a:miter lim="800000"/>
            <a:headEnd/>
            <a:tailEnd/>
          </a:ln>
        </p:spPr>
      </p:pic>
      <p:pic>
        <p:nvPicPr>
          <p:cNvPr id="67650" name="Picture 59" descr="msi"/>
          <p:cNvPicPr>
            <a:picLocks noChangeAspect="1" noChangeArrowheads="1"/>
          </p:cNvPicPr>
          <p:nvPr/>
        </p:nvPicPr>
        <p:blipFill>
          <a:blip r:embed="rId75" cstate="print"/>
          <a:srcRect/>
          <a:stretch>
            <a:fillRect/>
          </a:stretch>
        </p:blipFill>
        <p:spPr bwMode="auto">
          <a:xfrm>
            <a:off x="2455863" y="5187950"/>
            <a:ext cx="728662" cy="728663"/>
          </a:xfrm>
          <a:prstGeom prst="rect">
            <a:avLst/>
          </a:prstGeom>
          <a:noFill/>
          <a:ln w="9525">
            <a:noFill/>
            <a:miter lim="800000"/>
            <a:headEnd/>
            <a:tailEnd/>
          </a:ln>
        </p:spPr>
      </p:pic>
      <p:pic>
        <p:nvPicPr>
          <p:cNvPr id="67651" name="Picture 65" descr="1800isp_ssolutions_LLC_100"/>
          <p:cNvPicPr>
            <a:picLocks noChangeAspect="1" noChangeArrowheads="1"/>
          </p:cNvPicPr>
          <p:nvPr/>
        </p:nvPicPr>
        <p:blipFill>
          <a:blip r:embed="rId76" cstate="print"/>
          <a:srcRect/>
          <a:stretch>
            <a:fillRect/>
          </a:stretch>
        </p:blipFill>
        <p:spPr bwMode="auto">
          <a:xfrm>
            <a:off x="6942138" y="2714625"/>
            <a:ext cx="561975" cy="561975"/>
          </a:xfrm>
          <a:prstGeom prst="rect">
            <a:avLst/>
          </a:prstGeom>
          <a:noFill/>
          <a:ln w="9525">
            <a:noFill/>
            <a:miter lim="800000"/>
            <a:headEnd/>
            <a:tailEnd/>
          </a:ln>
        </p:spPr>
      </p:pic>
      <p:pic>
        <p:nvPicPr>
          <p:cNvPr id="67652" name="Picture 78" descr="vmware_ready_checkpoint"/>
          <p:cNvPicPr>
            <a:picLocks noChangeAspect="1" noChangeArrowheads="1"/>
          </p:cNvPicPr>
          <p:nvPr/>
        </p:nvPicPr>
        <p:blipFill>
          <a:blip r:embed="rId77" cstate="print"/>
          <a:srcRect b="29073"/>
          <a:stretch>
            <a:fillRect/>
          </a:stretch>
        </p:blipFill>
        <p:spPr bwMode="auto">
          <a:xfrm>
            <a:off x="7224713" y="949325"/>
            <a:ext cx="769937" cy="546100"/>
          </a:xfrm>
          <a:prstGeom prst="rect">
            <a:avLst/>
          </a:prstGeom>
          <a:noFill/>
          <a:ln w="9525">
            <a:noFill/>
            <a:miter lim="800000"/>
            <a:headEnd/>
            <a:tailEnd/>
          </a:ln>
        </p:spPr>
      </p:pic>
      <p:pic>
        <p:nvPicPr>
          <p:cNvPr id="67653" name="Picture 45" descr="defenderhosting"/>
          <p:cNvPicPr>
            <a:picLocks noChangeAspect="1" noChangeArrowheads="1"/>
          </p:cNvPicPr>
          <p:nvPr/>
        </p:nvPicPr>
        <p:blipFill>
          <a:blip r:embed="rId78" cstate="print"/>
          <a:srcRect t="28728" b="30573"/>
          <a:stretch>
            <a:fillRect/>
          </a:stretch>
        </p:blipFill>
        <p:spPr bwMode="auto">
          <a:xfrm>
            <a:off x="2994025" y="2771775"/>
            <a:ext cx="768350" cy="312738"/>
          </a:xfrm>
          <a:prstGeom prst="rect">
            <a:avLst/>
          </a:prstGeom>
          <a:noFill/>
          <a:ln w="9525">
            <a:noFill/>
            <a:miter lim="800000"/>
            <a:headEnd/>
            <a:tailEnd/>
          </a:ln>
        </p:spPr>
      </p:pic>
      <p:pic>
        <p:nvPicPr>
          <p:cNvPr id="67654" name="Picture 35" descr="vmware_ready_verizon"/>
          <p:cNvPicPr>
            <a:picLocks noChangeAspect="1" noChangeArrowheads="1"/>
          </p:cNvPicPr>
          <p:nvPr/>
        </p:nvPicPr>
        <p:blipFill>
          <a:blip r:embed="rId79" cstate="print"/>
          <a:srcRect t="29167" b="31332"/>
          <a:stretch>
            <a:fillRect/>
          </a:stretch>
        </p:blipFill>
        <p:spPr bwMode="auto">
          <a:xfrm>
            <a:off x="2784475" y="3171825"/>
            <a:ext cx="952500" cy="376238"/>
          </a:xfrm>
          <a:prstGeom prst="rect">
            <a:avLst/>
          </a:prstGeom>
          <a:noFill/>
          <a:ln w="9525">
            <a:noFill/>
            <a:miter lim="800000"/>
            <a:headEnd/>
            <a:tailEnd/>
          </a:ln>
        </p:spPr>
      </p:pic>
      <p:pic>
        <p:nvPicPr>
          <p:cNvPr id="67656" name="Picture 84" descr="engineyard"/>
          <p:cNvPicPr>
            <a:picLocks noChangeAspect="1" noChangeArrowheads="1"/>
          </p:cNvPicPr>
          <p:nvPr/>
        </p:nvPicPr>
        <p:blipFill>
          <a:blip r:embed="rId80" cstate="print"/>
          <a:srcRect l="6526" t="1556" r="8141" b="4111"/>
          <a:stretch>
            <a:fillRect/>
          </a:stretch>
        </p:blipFill>
        <p:spPr bwMode="auto">
          <a:xfrm>
            <a:off x="1376363" y="3579813"/>
            <a:ext cx="609600" cy="673100"/>
          </a:xfrm>
          <a:prstGeom prst="rect">
            <a:avLst/>
          </a:prstGeom>
          <a:noFill/>
          <a:ln w="9525">
            <a:noFill/>
            <a:miter lim="800000"/>
            <a:headEnd/>
            <a:tailEnd/>
          </a:ln>
        </p:spPr>
      </p:pic>
      <p:pic>
        <p:nvPicPr>
          <p:cNvPr id="67658" name="Picture 83" descr="IT Structures">
            <a:hlinkClick r:id="rId81"/>
          </p:cNvPr>
          <p:cNvPicPr>
            <a:picLocks noChangeAspect="1" noChangeArrowheads="1"/>
          </p:cNvPicPr>
          <p:nvPr/>
        </p:nvPicPr>
        <p:blipFill>
          <a:blip r:embed="rId82" cstate="print"/>
          <a:srcRect/>
          <a:stretch>
            <a:fillRect/>
          </a:stretch>
        </p:blipFill>
        <p:spPr bwMode="auto">
          <a:xfrm>
            <a:off x="3954463" y="2709863"/>
            <a:ext cx="1282700" cy="261937"/>
          </a:xfrm>
          <a:prstGeom prst="rect">
            <a:avLst/>
          </a:prstGeom>
          <a:solidFill>
            <a:srgbClr val="28CBDC"/>
          </a:solidFill>
          <a:ln w="9525">
            <a:noFill/>
            <a:miter lim="800000"/>
            <a:headEnd/>
            <a:tailEnd/>
          </a:ln>
        </p:spPr>
      </p:pic>
      <p:pic>
        <p:nvPicPr>
          <p:cNvPr id="67660" name="Picture 85" descr="Terremark2"/>
          <p:cNvPicPr>
            <a:picLocks noChangeAspect="1" noChangeArrowheads="1"/>
          </p:cNvPicPr>
          <p:nvPr/>
        </p:nvPicPr>
        <p:blipFill>
          <a:blip r:embed="rId83" cstate="print"/>
          <a:srcRect/>
          <a:stretch>
            <a:fillRect/>
          </a:stretch>
        </p:blipFill>
        <p:spPr bwMode="auto">
          <a:xfrm>
            <a:off x="3578225" y="4838700"/>
            <a:ext cx="1385888" cy="2682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 Box 71"/>
          <p:cNvSpPr txBox="1">
            <a:spLocks noChangeArrowheads="1"/>
          </p:cNvSpPr>
          <p:nvPr/>
        </p:nvSpPr>
        <p:spPr bwMode="auto">
          <a:xfrm>
            <a:off x="355600" y="5187950"/>
            <a:ext cx="8432800" cy="750888"/>
          </a:xfrm>
          <a:prstGeom prst="rect">
            <a:avLst/>
          </a:prstGeom>
          <a:gradFill>
            <a:gsLst>
              <a:gs pos="0">
                <a:schemeClr val="bg1"/>
              </a:gs>
              <a:gs pos="30000">
                <a:srgbClr val="1B3E70"/>
              </a:gs>
              <a:gs pos="80000">
                <a:srgbClr val="1B3E70"/>
              </a:gs>
              <a:gs pos="100000">
                <a:schemeClr val="bg1"/>
              </a:gs>
            </a:gsLst>
            <a:lin ang="10800000" scaled="0"/>
          </a:gradFill>
          <a:ln w="22225">
            <a:noFill/>
            <a:miter lim="800000"/>
            <a:headEnd/>
            <a:tailEnd/>
          </a:ln>
        </p:spPr>
        <p:txBody>
          <a:bodyPr wrap="none" anchor="ctr"/>
          <a:lstStyle/>
          <a:p>
            <a:pPr>
              <a:defRPr/>
            </a:pPr>
            <a:endParaRPr lang="de-DE" sz="1100">
              <a:solidFill>
                <a:srgbClr val="000000"/>
              </a:solidFill>
              <a:latin typeface="Arial" charset="0"/>
              <a:cs typeface="Arial" charset="0"/>
            </a:endParaRPr>
          </a:p>
        </p:txBody>
      </p:sp>
      <p:sp>
        <p:nvSpPr>
          <p:cNvPr id="49" name="Round Same Side Corner Rectangle 53"/>
          <p:cNvSpPr>
            <a:spLocks noChangeArrowheads="1"/>
          </p:cNvSpPr>
          <p:nvPr/>
        </p:nvSpPr>
        <p:spPr bwMode="auto">
          <a:xfrm>
            <a:off x="4897438" y="1320800"/>
            <a:ext cx="3627437" cy="3754438"/>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47" name="Round Same Side Corner Rectangle 53"/>
          <p:cNvSpPr>
            <a:spLocks noChangeArrowheads="1"/>
          </p:cNvSpPr>
          <p:nvPr/>
        </p:nvSpPr>
        <p:spPr bwMode="auto">
          <a:xfrm>
            <a:off x="619125" y="1320800"/>
            <a:ext cx="3627438" cy="3754438"/>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18439" name="TextBox 80"/>
          <p:cNvSpPr txBox="1">
            <a:spLocks noChangeArrowheads="1"/>
          </p:cNvSpPr>
          <p:nvPr/>
        </p:nvSpPr>
        <p:spPr bwMode="auto">
          <a:xfrm>
            <a:off x="5510213" y="1338263"/>
            <a:ext cx="2401887" cy="400050"/>
          </a:xfrm>
          <a:prstGeom prst="rect">
            <a:avLst/>
          </a:prstGeom>
          <a:noFill/>
          <a:ln w="9525">
            <a:noFill/>
            <a:miter lim="800000"/>
            <a:headEnd/>
            <a:tailEnd/>
          </a:ln>
        </p:spPr>
        <p:txBody>
          <a:bodyPr>
            <a:spAutoFit/>
          </a:bodyPr>
          <a:lstStyle/>
          <a:p>
            <a:pPr algn="ctr">
              <a:defRPr/>
            </a:pPr>
            <a:r>
              <a:rPr lang="en-US" sz="2000" b="1" dirty="0">
                <a:solidFill>
                  <a:schemeClr val="accent1">
                    <a:lumMod val="50000"/>
                  </a:schemeClr>
                </a:solidFill>
                <a:latin typeface="Arial" charset="0"/>
                <a:cs typeface="Arial" charset="0"/>
              </a:rPr>
              <a:t>External Cloud</a:t>
            </a:r>
          </a:p>
        </p:txBody>
      </p:sp>
      <p:pic>
        <p:nvPicPr>
          <p:cNvPr id="26630" name="Picture 200" descr="4-01943_Icon-Cloud.png"/>
          <p:cNvPicPr>
            <a:picLocks noChangeAspect="1"/>
          </p:cNvPicPr>
          <p:nvPr/>
        </p:nvPicPr>
        <p:blipFill>
          <a:blip r:embed="rId3" cstate="print"/>
          <a:srcRect/>
          <a:stretch>
            <a:fillRect/>
          </a:stretch>
        </p:blipFill>
        <p:spPr bwMode="auto">
          <a:xfrm>
            <a:off x="3819525" y="1717675"/>
            <a:ext cx="1508125" cy="949325"/>
          </a:xfrm>
          <a:prstGeom prst="rect">
            <a:avLst/>
          </a:prstGeom>
          <a:noFill/>
          <a:ln w="9525">
            <a:noFill/>
            <a:miter lim="800000"/>
            <a:headEnd/>
            <a:tailEnd/>
          </a:ln>
        </p:spPr>
      </p:pic>
      <p:sp>
        <p:nvSpPr>
          <p:cNvPr id="18443" name="TextBox 79"/>
          <p:cNvSpPr txBox="1">
            <a:spLocks noChangeArrowheads="1"/>
          </p:cNvSpPr>
          <p:nvPr/>
        </p:nvSpPr>
        <p:spPr bwMode="auto">
          <a:xfrm>
            <a:off x="1203325" y="1338263"/>
            <a:ext cx="2459038" cy="400050"/>
          </a:xfrm>
          <a:prstGeom prst="rect">
            <a:avLst/>
          </a:prstGeom>
          <a:noFill/>
          <a:ln w="9525">
            <a:noFill/>
            <a:miter lim="800000"/>
            <a:headEnd/>
            <a:tailEnd/>
          </a:ln>
        </p:spPr>
        <p:txBody>
          <a:bodyPr>
            <a:spAutoFit/>
          </a:bodyPr>
          <a:lstStyle/>
          <a:p>
            <a:pPr algn="ctr">
              <a:defRPr/>
            </a:pPr>
            <a:r>
              <a:rPr lang="en-US" sz="2000" b="1" dirty="0">
                <a:solidFill>
                  <a:schemeClr val="accent1">
                    <a:lumMod val="50000"/>
                  </a:schemeClr>
                </a:solidFill>
                <a:latin typeface="Arial" charset="0"/>
                <a:cs typeface="Arial" charset="0"/>
              </a:rPr>
              <a:t>Internal Cloud</a:t>
            </a:r>
          </a:p>
        </p:txBody>
      </p:sp>
      <p:sp>
        <p:nvSpPr>
          <p:cNvPr id="26632" name="Text Box 62"/>
          <p:cNvSpPr txBox="1">
            <a:spLocks noChangeArrowheads="1"/>
          </p:cNvSpPr>
          <p:nvPr/>
        </p:nvSpPr>
        <p:spPr bwMode="auto">
          <a:xfrm>
            <a:off x="152400" y="5211763"/>
            <a:ext cx="8840788" cy="701675"/>
          </a:xfrm>
          <a:prstGeom prst="rect">
            <a:avLst/>
          </a:prstGeom>
          <a:noFill/>
          <a:ln w="9525">
            <a:noFill/>
            <a:miter lim="800000"/>
            <a:headEnd/>
            <a:tailEnd/>
          </a:ln>
        </p:spPr>
        <p:txBody>
          <a:bodyPr anchor="ctr" anchorCtr="1">
            <a:spAutoFit/>
          </a:bodyPr>
          <a:lstStyle/>
          <a:p>
            <a:pPr algn="ctr"/>
            <a:r>
              <a:rPr lang="en-US" sz="2000" b="1">
                <a:solidFill>
                  <a:srgbClr val="FFFFFF"/>
                </a:solidFill>
              </a:rPr>
              <a:t>Unlock new market based economies of scale, service </a:t>
            </a:r>
            <a:br>
              <a:rPr lang="en-US" sz="2000" b="1">
                <a:solidFill>
                  <a:srgbClr val="FFFFFF"/>
                </a:solidFill>
              </a:rPr>
            </a:br>
            <a:r>
              <a:rPr lang="en-US" sz="2000" b="1">
                <a:solidFill>
                  <a:srgbClr val="FFFFFF"/>
                </a:solidFill>
              </a:rPr>
              <a:t>and innovation beyond what currently exists today </a:t>
            </a:r>
          </a:p>
        </p:txBody>
      </p:sp>
      <p:grpSp>
        <p:nvGrpSpPr>
          <p:cNvPr id="2" name="Group 56"/>
          <p:cNvGrpSpPr>
            <a:grpSpLocks/>
          </p:cNvGrpSpPr>
          <p:nvPr/>
        </p:nvGrpSpPr>
        <p:grpSpPr bwMode="auto">
          <a:xfrm>
            <a:off x="1503363" y="1811338"/>
            <a:ext cx="1858962" cy="1492250"/>
            <a:chOff x="457200" y="2288224"/>
            <a:chExt cx="2174240" cy="1745296"/>
          </a:xfrm>
        </p:grpSpPr>
        <p:grpSp>
          <p:nvGrpSpPr>
            <p:cNvPr id="3" name="Group 49"/>
            <p:cNvGrpSpPr>
              <a:grpSpLocks/>
            </p:cNvGrpSpPr>
            <p:nvPr/>
          </p:nvGrpSpPr>
          <p:grpSpPr bwMode="auto">
            <a:xfrm>
              <a:off x="457200" y="2288224"/>
              <a:ext cx="2174240" cy="1745296"/>
              <a:chOff x="558800" y="2288224"/>
              <a:chExt cx="2174240" cy="1745296"/>
            </a:xfrm>
          </p:grpSpPr>
          <p:sp>
            <p:nvSpPr>
              <p:cNvPr id="26672" name="Rectangle 3"/>
              <p:cNvSpPr>
                <a:spLocks noChangeArrowheads="1"/>
              </p:cNvSpPr>
              <p:nvPr/>
            </p:nvSpPr>
            <p:spPr bwMode="auto">
              <a:xfrm>
                <a:off x="558800" y="2288224"/>
                <a:ext cx="2174240" cy="1745296"/>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lstStyle/>
              <a:p>
                <a:endParaRPr lang="en-US" sz="1400"/>
              </a:p>
            </p:txBody>
          </p:sp>
          <p:sp>
            <p:nvSpPr>
              <p:cNvPr id="26673" name="TextBox 51"/>
              <p:cNvSpPr txBox="1">
                <a:spLocks noChangeArrowheads="1"/>
              </p:cNvSpPr>
              <p:nvPr/>
            </p:nvSpPr>
            <p:spPr bwMode="auto">
              <a:xfrm>
                <a:off x="619760" y="2868485"/>
                <a:ext cx="1524000" cy="611853"/>
              </a:xfrm>
              <a:prstGeom prst="rect">
                <a:avLst/>
              </a:prstGeom>
              <a:noFill/>
              <a:ln w="9525">
                <a:noFill/>
                <a:miter lim="800000"/>
                <a:headEnd/>
                <a:tailEnd/>
              </a:ln>
            </p:spPr>
            <p:txBody>
              <a:bodyPr>
                <a:spAutoFit/>
              </a:bodyPr>
              <a:lstStyle/>
              <a:p>
                <a:r>
                  <a:rPr lang="en-US" sz="2800" b="1">
                    <a:solidFill>
                      <a:schemeClr val="bg1"/>
                    </a:solidFill>
                  </a:rPr>
                  <a:t>APP</a:t>
                </a:r>
              </a:p>
            </p:txBody>
          </p:sp>
        </p:grpSp>
        <p:grpSp>
          <p:nvGrpSpPr>
            <p:cNvPr id="4" name="Group 37"/>
            <p:cNvGrpSpPr>
              <a:grpSpLocks/>
            </p:cNvGrpSpPr>
            <p:nvPr/>
          </p:nvGrpSpPr>
          <p:grpSpPr bwMode="auto">
            <a:xfrm>
              <a:off x="1530985" y="2449513"/>
              <a:ext cx="1028700" cy="1395412"/>
              <a:chOff x="4015936" y="1272300"/>
              <a:chExt cx="2650526" cy="3410947"/>
            </a:xfrm>
          </p:grpSpPr>
          <p:pic>
            <p:nvPicPr>
              <p:cNvPr id="26669" name="Picture 31" descr="4-01943_Security.png"/>
              <p:cNvPicPr>
                <a:picLocks noChangeAspect="1"/>
              </p:cNvPicPr>
              <p:nvPr/>
            </p:nvPicPr>
            <p:blipFill>
              <a:blip r:embed="rId4" cstate="print"/>
              <a:srcRect/>
              <a:stretch>
                <a:fillRect/>
              </a:stretch>
            </p:blipFill>
            <p:spPr bwMode="auto">
              <a:xfrm>
                <a:off x="4015936" y="2424092"/>
                <a:ext cx="2650526" cy="1107363"/>
              </a:xfrm>
              <a:prstGeom prst="rect">
                <a:avLst/>
              </a:prstGeom>
              <a:noFill/>
              <a:ln w="9525">
                <a:noFill/>
                <a:miter lim="800000"/>
                <a:headEnd/>
                <a:tailEnd/>
              </a:ln>
            </p:spPr>
          </p:pic>
          <p:pic>
            <p:nvPicPr>
              <p:cNvPr id="26670" name="Picture 32" descr="4-01943_Availability.png"/>
              <p:cNvPicPr>
                <a:picLocks noChangeAspect="1"/>
              </p:cNvPicPr>
              <p:nvPr/>
            </p:nvPicPr>
            <p:blipFill>
              <a:blip r:embed="rId5" cstate="print"/>
              <a:srcRect/>
              <a:stretch>
                <a:fillRect/>
              </a:stretch>
            </p:blipFill>
            <p:spPr bwMode="auto">
              <a:xfrm>
                <a:off x="4015936" y="1272300"/>
                <a:ext cx="2650526" cy="1107363"/>
              </a:xfrm>
              <a:prstGeom prst="rect">
                <a:avLst/>
              </a:prstGeom>
              <a:noFill/>
              <a:ln w="9525">
                <a:noFill/>
                <a:miter lim="800000"/>
                <a:headEnd/>
                <a:tailEnd/>
              </a:ln>
            </p:spPr>
          </p:pic>
          <p:pic>
            <p:nvPicPr>
              <p:cNvPr id="26671" name="Picture 33" descr="4-01943_Scalability.png"/>
              <p:cNvPicPr>
                <a:picLocks noChangeAspect="1"/>
              </p:cNvPicPr>
              <p:nvPr/>
            </p:nvPicPr>
            <p:blipFill>
              <a:blip r:embed="rId6" cstate="print"/>
              <a:srcRect/>
              <a:stretch>
                <a:fillRect/>
              </a:stretch>
            </p:blipFill>
            <p:spPr bwMode="auto">
              <a:xfrm>
                <a:off x="4015936" y="3575884"/>
                <a:ext cx="2650526" cy="1107363"/>
              </a:xfrm>
              <a:prstGeom prst="rect">
                <a:avLst/>
              </a:prstGeom>
              <a:noFill/>
              <a:ln w="9525">
                <a:noFill/>
                <a:miter lim="800000"/>
                <a:headEnd/>
                <a:tailEnd/>
              </a:ln>
            </p:spPr>
          </p:pic>
        </p:grpSp>
      </p:grpSp>
      <p:grpSp>
        <p:nvGrpSpPr>
          <p:cNvPr id="5" name="Group 57"/>
          <p:cNvGrpSpPr>
            <a:grpSpLocks/>
          </p:cNvGrpSpPr>
          <p:nvPr/>
        </p:nvGrpSpPr>
        <p:grpSpPr bwMode="auto">
          <a:xfrm>
            <a:off x="5781675" y="1811338"/>
            <a:ext cx="1858963" cy="1492250"/>
            <a:chOff x="457200" y="2288224"/>
            <a:chExt cx="2174240" cy="1745296"/>
          </a:xfrm>
        </p:grpSpPr>
        <p:grpSp>
          <p:nvGrpSpPr>
            <p:cNvPr id="6" name="Group 58"/>
            <p:cNvGrpSpPr>
              <a:grpSpLocks/>
            </p:cNvGrpSpPr>
            <p:nvPr/>
          </p:nvGrpSpPr>
          <p:grpSpPr bwMode="auto">
            <a:xfrm>
              <a:off x="457200" y="2288224"/>
              <a:ext cx="2174240" cy="1745296"/>
              <a:chOff x="558800" y="2288224"/>
              <a:chExt cx="2174240" cy="1745296"/>
            </a:xfrm>
          </p:grpSpPr>
          <p:sp>
            <p:nvSpPr>
              <p:cNvPr id="26665" name="Rectangle 3"/>
              <p:cNvSpPr>
                <a:spLocks noChangeArrowheads="1"/>
              </p:cNvSpPr>
              <p:nvPr/>
            </p:nvSpPr>
            <p:spPr bwMode="auto">
              <a:xfrm>
                <a:off x="558800" y="2288224"/>
                <a:ext cx="2174240" cy="1745296"/>
              </a:xfrm>
              <a:prstGeom prst="rect">
                <a:avLst/>
              </a:prstGeom>
              <a:gradFill rotWithShape="0">
                <a:gsLst>
                  <a:gs pos="0">
                    <a:srgbClr val="FEAB58"/>
                  </a:gs>
                  <a:gs pos="100000">
                    <a:srgbClr val="E76F32"/>
                  </a:gs>
                </a:gsLst>
                <a:lin ang="5400000"/>
              </a:gradFill>
              <a:ln w="19050" algn="ctr">
                <a:solidFill>
                  <a:srgbClr val="E76F32"/>
                </a:solidFill>
                <a:round/>
                <a:headEnd/>
                <a:tailEnd/>
              </a:ln>
            </p:spPr>
            <p:txBody>
              <a:bodyPr wrap="none"/>
              <a:lstStyle/>
              <a:p>
                <a:endParaRPr lang="en-US" sz="1400"/>
              </a:p>
            </p:txBody>
          </p:sp>
          <p:sp>
            <p:nvSpPr>
              <p:cNvPr id="26666" name="TextBox 64"/>
              <p:cNvSpPr txBox="1">
                <a:spLocks noChangeArrowheads="1"/>
              </p:cNvSpPr>
              <p:nvPr/>
            </p:nvSpPr>
            <p:spPr bwMode="auto">
              <a:xfrm>
                <a:off x="619760" y="2868485"/>
                <a:ext cx="1524000" cy="611853"/>
              </a:xfrm>
              <a:prstGeom prst="rect">
                <a:avLst/>
              </a:prstGeom>
              <a:noFill/>
              <a:ln w="9525">
                <a:noFill/>
                <a:miter lim="800000"/>
                <a:headEnd/>
                <a:tailEnd/>
              </a:ln>
            </p:spPr>
            <p:txBody>
              <a:bodyPr>
                <a:spAutoFit/>
              </a:bodyPr>
              <a:lstStyle/>
              <a:p>
                <a:r>
                  <a:rPr lang="en-US" sz="2800" b="1">
                    <a:solidFill>
                      <a:schemeClr val="bg1"/>
                    </a:solidFill>
                  </a:rPr>
                  <a:t>APP</a:t>
                </a:r>
              </a:p>
            </p:txBody>
          </p:sp>
        </p:grpSp>
        <p:grpSp>
          <p:nvGrpSpPr>
            <p:cNvPr id="7" name="Group 37"/>
            <p:cNvGrpSpPr>
              <a:grpSpLocks/>
            </p:cNvGrpSpPr>
            <p:nvPr/>
          </p:nvGrpSpPr>
          <p:grpSpPr bwMode="auto">
            <a:xfrm>
              <a:off x="1530985" y="2449513"/>
              <a:ext cx="1028700" cy="1395412"/>
              <a:chOff x="4015936" y="1272300"/>
              <a:chExt cx="2650526" cy="3410947"/>
            </a:xfrm>
          </p:grpSpPr>
          <p:pic>
            <p:nvPicPr>
              <p:cNvPr id="26662" name="Picture 31" descr="4-01943_Security.png"/>
              <p:cNvPicPr>
                <a:picLocks noChangeAspect="1"/>
              </p:cNvPicPr>
              <p:nvPr/>
            </p:nvPicPr>
            <p:blipFill>
              <a:blip r:embed="rId4" cstate="print"/>
              <a:srcRect/>
              <a:stretch>
                <a:fillRect/>
              </a:stretch>
            </p:blipFill>
            <p:spPr bwMode="auto">
              <a:xfrm>
                <a:off x="4015936" y="2424092"/>
                <a:ext cx="2650526" cy="1107363"/>
              </a:xfrm>
              <a:prstGeom prst="rect">
                <a:avLst/>
              </a:prstGeom>
              <a:noFill/>
              <a:ln w="9525">
                <a:noFill/>
                <a:miter lim="800000"/>
                <a:headEnd/>
                <a:tailEnd/>
              </a:ln>
            </p:spPr>
          </p:pic>
          <p:pic>
            <p:nvPicPr>
              <p:cNvPr id="26663" name="Picture 32" descr="4-01943_Availability.png"/>
              <p:cNvPicPr>
                <a:picLocks noChangeAspect="1"/>
              </p:cNvPicPr>
              <p:nvPr/>
            </p:nvPicPr>
            <p:blipFill>
              <a:blip r:embed="rId5" cstate="print"/>
              <a:srcRect/>
              <a:stretch>
                <a:fillRect/>
              </a:stretch>
            </p:blipFill>
            <p:spPr bwMode="auto">
              <a:xfrm>
                <a:off x="4015936" y="1272300"/>
                <a:ext cx="2650526" cy="1107363"/>
              </a:xfrm>
              <a:prstGeom prst="rect">
                <a:avLst/>
              </a:prstGeom>
              <a:noFill/>
              <a:ln w="9525">
                <a:noFill/>
                <a:miter lim="800000"/>
                <a:headEnd/>
                <a:tailEnd/>
              </a:ln>
            </p:spPr>
          </p:pic>
          <p:pic>
            <p:nvPicPr>
              <p:cNvPr id="26664" name="Picture 33" descr="4-01943_Scalability.png"/>
              <p:cNvPicPr>
                <a:picLocks noChangeAspect="1"/>
              </p:cNvPicPr>
              <p:nvPr/>
            </p:nvPicPr>
            <p:blipFill>
              <a:blip r:embed="rId6" cstate="print"/>
              <a:srcRect/>
              <a:stretch>
                <a:fillRect/>
              </a:stretch>
            </p:blipFill>
            <p:spPr bwMode="auto">
              <a:xfrm>
                <a:off x="4015936" y="3575884"/>
                <a:ext cx="2650526" cy="1107363"/>
              </a:xfrm>
              <a:prstGeom prst="rect">
                <a:avLst/>
              </a:prstGeom>
              <a:noFill/>
              <a:ln w="9525">
                <a:noFill/>
                <a:miter lim="800000"/>
                <a:headEnd/>
                <a:tailEnd/>
              </a:ln>
            </p:spPr>
          </p:pic>
        </p:grpSp>
      </p:grpSp>
      <p:sp>
        <p:nvSpPr>
          <p:cNvPr id="26635" name="Rectangle 5"/>
          <p:cNvSpPr>
            <a:spLocks noChangeArrowheads="1"/>
          </p:cNvSpPr>
          <p:nvPr/>
        </p:nvSpPr>
        <p:spPr bwMode="auto">
          <a:xfrm>
            <a:off x="4297363" y="1998663"/>
            <a:ext cx="279400" cy="360362"/>
          </a:xfrm>
          <a:prstGeom prst="rect">
            <a:avLst/>
          </a:prstGeom>
          <a:gradFill rotWithShape="0">
            <a:gsLst>
              <a:gs pos="0">
                <a:srgbClr val="7CB4DE"/>
              </a:gs>
              <a:gs pos="100000">
                <a:srgbClr val="4B99D2"/>
              </a:gs>
            </a:gsLst>
            <a:lin ang="5400000"/>
          </a:gradFill>
          <a:ln w="19050" algn="ctr">
            <a:solidFill>
              <a:srgbClr val="4B99D2"/>
            </a:solidFill>
            <a:round/>
            <a:headEnd/>
            <a:tailEnd/>
          </a:ln>
        </p:spPr>
        <p:txBody>
          <a:bodyPr wrap="none"/>
          <a:lstStyle/>
          <a:p>
            <a:endParaRPr lang="en-US"/>
          </a:p>
        </p:txBody>
      </p:sp>
      <p:sp>
        <p:nvSpPr>
          <p:cNvPr id="26636" name="Rectangle 5"/>
          <p:cNvSpPr>
            <a:spLocks noChangeArrowheads="1"/>
          </p:cNvSpPr>
          <p:nvPr/>
        </p:nvSpPr>
        <p:spPr bwMode="auto">
          <a:xfrm>
            <a:off x="4449763" y="2054225"/>
            <a:ext cx="279400" cy="360363"/>
          </a:xfrm>
          <a:prstGeom prst="rect">
            <a:avLst/>
          </a:prstGeom>
          <a:gradFill rotWithShape="0">
            <a:gsLst>
              <a:gs pos="0">
                <a:srgbClr val="7CB4DE"/>
              </a:gs>
              <a:gs pos="100000">
                <a:srgbClr val="4B99D2"/>
              </a:gs>
            </a:gsLst>
            <a:lin ang="5400000"/>
          </a:gradFill>
          <a:ln w="19050" algn="ctr">
            <a:solidFill>
              <a:srgbClr val="4B99D2"/>
            </a:solidFill>
            <a:round/>
            <a:headEnd/>
            <a:tailEnd/>
          </a:ln>
        </p:spPr>
        <p:txBody>
          <a:bodyPr wrap="none"/>
          <a:lstStyle/>
          <a:p>
            <a:endParaRPr lang="en-US"/>
          </a:p>
        </p:txBody>
      </p:sp>
      <p:sp>
        <p:nvSpPr>
          <p:cNvPr id="26637" name="Rectangle 5"/>
          <p:cNvSpPr>
            <a:spLocks noChangeArrowheads="1"/>
          </p:cNvSpPr>
          <p:nvPr/>
        </p:nvSpPr>
        <p:spPr bwMode="auto">
          <a:xfrm>
            <a:off x="4603750" y="2108200"/>
            <a:ext cx="279400" cy="360363"/>
          </a:xfrm>
          <a:prstGeom prst="rect">
            <a:avLst/>
          </a:prstGeom>
          <a:gradFill rotWithShape="0">
            <a:gsLst>
              <a:gs pos="0">
                <a:srgbClr val="7CB4DE"/>
              </a:gs>
              <a:gs pos="100000">
                <a:srgbClr val="4B99D2"/>
              </a:gs>
            </a:gsLst>
            <a:lin ang="5400000"/>
          </a:gradFill>
          <a:ln w="19050" algn="ctr">
            <a:solidFill>
              <a:srgbClr val="4B99D2"/>
            </a:solidFill>
            <a:round/>
            <a:headEnd/>
            <a:tailEnd/>
          </a:ln>
        </p:spPr>
        <p:txBody>
          <a:bodyPr wrap="none"/>
          <a:lstStyle/>
          <a:p>
            <a:endParaRPr lang="en-US"/>
          </a:p>
        </p:txBody>
      </p:sp>
      <p:grpSp>
        <p:nvGrpSpPr>
          <p:cNvPr id="8" name="Group 69"/>
          <p:cNvGrpSpPr>
            <a:grpSpLocks/>
          </p:cNvGrpSpPr>
          <p:nvPr/>
        </p:nvGrpSpPr>
        <p:grpSpPr bwMode="auto">
          <a:xfrm>
            <a:off x="1539875" y="3336925"/>
            <a:ext cx="1593850" cy="1779588"/>
            <a:chOff x="586213" y="2901950"/>
            <a:chExt cx="2749125" cy="3068460"/>
          </a:xfrm>
        </p:grpSpPr>
        <p:sp>
          <p:nvSpPr>
            <p:cNvPr id="26651" name="Freeform 28"/>
            <p:cNvSpPr>
              <a:spLocks/>
            </p:cNvSpPr>
            <p:nvPr/>
          </p:nvSpPr>
          <p:spPr bwMode="auto">
            <a:xfrm>
              <a:off x="677863" y="2901950"/>
              <a:ext cx="2657475" cy="2060575"/>
            </a:xfrm>
            <a:custGeom>
              <a:avLst/>
              <a:gdLst>
                <a:gd name="T0" fmla="*/ 2147483647 w 120"/>
                <a:gd name="T1" fmla="*/ 2147483647 h 76"/>
                <a:gd name="T2" fmla="*/ 2147483647 w 120"/>
                <a:gd name="T3" fmla="*/ 2147483647 h 76"/>
                <a:gd name="T4" fmla="*/ 2147483647 w 120"/>
                <a:gd name="T5" fmla="*/ 2147483647 h 76"/>
                <a:gd name="T6" fmla="*/ 2147483647 w 120"/>
                <a:gd name="T7" fmla="*/ 0 h 76"/>
                <a:gd name="T8" fmla="*/ 2147483647 w 120"/>
                <a:gd name="T9" fmla="*/ 2147483647 h 76"/>
                <a:gd name="T10" fmla="*/ 2147483647 w 120"/>
                <a:gd name="T11" fmla="*/ 2147483647 h 76"/>
                <a:gd name="T12" fmla="*/ 0 w 120"/>
                <a:gd name="T13" fmla="*/ 2147483647 h 76"/>
                <a:gd name="T14" fmla="*/ 2147483647 w 120"/>
                <a:gd name="T15" fmla="*/ 2147483647 h 76"/>
                <a:gd name="T16" fmla="*/ 2147483647 w 120"/>
                <a:gd name="T17" fmla="*/ 2147483647 h 76"/>
                <a:gd name="T18" fmla="*/ 2147483647 w 120"/>
                <a:gd name="T19" fmla="*/ 2147483647 h 76"/>
                <a:gd name="T20" fmla="*/ 2147483647 w 120"/>
                <a:gd name="T21" fmla="*/ 2147483647 h 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76"/>
                <a:gd name="T35" fmla="*/ 120 w 120"/>
                <a:gd name="T36" fmla="*/ 76 h 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76">
                  <a:moveTo>
                    <a:pt x="120" y="52"/>
                  </a:moveTo>
                  <a:cubicBezTo>
                    <a:pt x="120" y="39"/>
                    <a:pt x="110" y="29"/>
                    <a:pt x="97" y="29"/>
                  </a:cubicBezTo>
                  <a:cubicBezTo>
                    <a:pt x="95" y="29"/>
                    <a:pt x="93" y="29"/>
                    <a:pt x="91" y="30"/>
                  </a:cubicBezTo>
                  <a:cubicBezTo>
                    <a:pt x="91" y="13"/>
                    <a:pt x="77" y="0"/>
                    <a:pt x="60" y="0"/>
                  </a:cubicBezTo>
                  <a:cubicBezTo>
                    <a:pt x="44" y="0"/>
                    <a:pt x="30" y="13"/>
                    <a:pt x="29" y="30"/>
                  </a:cubicBezTo>
                  <a:cubicBezTo>
                    <a:pt x="28" y="29"/>
                    <a:pt x="26" y="29"/>
                    <a:pt x="24" y="29"/>
                  </a:cubicBezTo>
                  <a:cubicBezTo>
                    <a:pt x="11" y="29"/>
                    <a:pt x="0" y="39"/>
                    <a:pt x="0" y="52"/>
                  </a:cubicBezTo>
                  <a:cubicBezTo>
                    <a:pt x="0" y="65"/>
                    <a:pt x="11" y="76"/>
                    <a:pt x="24" y="76"/>
                  </a:cubicBezTo>
                  <a:cubicBezTo>
                    <a:pt x="99" y="76"/>
                    <a:pt x="99" y="76"/>
                    <a:pt x="99" y="76"/>
                  </a:cubicBezTo>
                  <a:cubicBezTo>
                    <a:pt x="99" y="76"/>
                    <a:pt x="99" y="76"/>
                    <a:pt x="99" y="76"/>
                  </a:cubicBezTo>
                  <a:cubicBezTo>
                    <a:pt x="111" y="75"/>
                    <a:pt x="120" y="64"/>
                    <a:pt x="120" y="52"/>
                  </a:cubicBezTo>
                  <a:close/>
                </a:path>
              </a:pathLst>
            </a:custGeom>
            <a:solidFill>
              <a:srgbClr val="FFFFFF"/>
            </a:solidFill>
            <a:ln w="9525">
              <a:noFill/>
              <a:round/>
              <a:headEnd/>
              <a:tailEnd/>
            </a:ln>
          </p:spPr>
          <p:txBody>
            <a:bodyPr wrap="none" anchor="ctr"/>
            <a:lstStyle/>
            <a:p>
              <a:endParaRPr lang="en-US" sz="1100">
                <a:solidFill>
                  <a:srgbClr val="000000"/>
                </a:solidFill>
              </a:endParaRPr>
            </a:p>
          </p:txBody>
        </p:sp>
        <p:sp>
          <p:nvSpPr>
            <p:cNvPr id="61" name="Freeform 28"/>
            <p:cNvSpPr>
              <a:spLocks/>
            </p:cNvSpPr>
            <p:nvPr/>
          </p:nvSpPr>
          <p:spPr bwMode="auto">
            <a:xfrm>
              <a:off x="676574" y="2901950"/>
              <a:ext cx="2658764" cy="2061151"/>
            </a:xfrm>
            <a:custGeom>
              <a:avLst/>
              <a:gdLst>
                <a:gd name="T0" fmla="*/ 2147483647 w 120"/>
                <a:gd name="T1" fmla="*/ 2147483647 h 76"/>
                <a:gd name="T2" fmla="*/ 2147483647 w 120"/>
                <a:gd name="T3" fmla="*/ 2147483647 h 76"/>
                <a:gd name="T4" fmla="*/ 2147483647 w 120"/>
                <a:gd name="T5" fmla="*/ 2147483647 h 76"/>
                <a:gd name="T6" fmla="*/ 2147483647 w 120"/>
                <a:gd name="T7" fmla="*/ 0 h 76"/>
                <a:gd name="T8" fmla="*/ 2147483647 w 120"/>
                <a:gd name="T9" fmla="*/ 2147483647 h 76"/>
                <a:gd name="T10" fmla="*/ 2147483647 w 120"/>
                <a:gd name="T11" fmla="*/ 2147483647 h 76"/>
                <a:gd name="T12" fmla="*/ 0 w 120"/>
                <a:gd name="T13" fmla="*/ 2147483647 h 76"/>
                <a:gd name="T14" fmla="*/ 2147483647 w 120"/>
                <a:gd name="T15" fmla="*/ 2147483647 h 76"/>
                <a:gd name="T16" fmla="*/ 2147483647 w 120"/>
                <a:gd name="T17" fmla="*/ 2147483647 h 76"/>
                <a:gd name="T18" fmla="*/ 2147483647 w 120"/>
                <a:gd name="T19" fmla="*/ 2147483647 h 76"/>
                <a:gd name="T20" fmla="*/ 2147483647 w 120"/>
                <a:gd name="T21" fmla="*/ 2147483647 h 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76"/>
                <a:gd name="T35" fmla="*/ 120 w 120"/>
                <a:gd name="T36" fmla="*/ 76 h 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76">
                  <a:moveTo>
                    <a:pt x="120" y="52"/>
                  </a:moveTo>
                  <a:cubicBezTo>
                    <a:pt x="120" y="39"/>
                    <a:pt x="110" y="29"/>
                    <a:pt x="97" y="29"/>
                  </a:cubicBezTo>
                  <a:cubicBezTo>
                    <a:pt x="95" y="29"/>
                    <a:pt x="93" y="29"/>
                    <a:pt x="91" y="30"/>
                  </a:cubicBezTo>
                  <a:cubicBezTo>
                    <a:pt x="91" y="13"/>
                    <a:pt x="77" y="0"/>
                    <a:pt x="60" y="0"/>
                  </a:cubicBezTo>
                  <a:cubicBezTo>
                    <a:pt x="44" y="0"/>
                    <a:pt x="30" y="13"/>
                    <a:pt x="29" y="30"/>
                  </a:cubicBezTo>
                  <a:cubicBezTo>
                    <a:pt x="28" y="29"/>
                    <a:pt x="26" y="29"/>
                    <a:pt x="24" y="29"/>
                  </a:cubicBezTo>
                  <a:cubicBezTo>
                    <a:pt x="11" y="29"/>
                    <a:pt x="0" y="39"/>
                    <a:pt x="0" y="52"/>
                  </a:cubicBezTo>
                  <a:cubicBezTo>
                    <a:pt x="0" y="65"/>
                    <a:pt x="11" y="76"/>
                    <a:pt x="24" y="76"/>
                  </a:cubicBezTo>
                  <a:cubicBezTo>
                    <a:pt x="99" y="76"/>
                    <a:pt x="99" y="76"/>
                    <a:pt x="99" y="76"/>
                  </a:cubicBezTo>
                  <a:cubicBezTo>
                    <a:pt x="99" y="76"/>
                    <a:pt x="99" y="76"/>
                    <a:pt x="99" y="76"/>
                  </a:cubicBezTo>
                  <a:cubicBezTo>
                    <a:pt x="111" y="75"/>
                    <a:pt x="120" y="64"/>
                    <a:pt x="120" y="52"/>
                  </a:cubicBezTo>
                  <a:close/>
                </a:path>
              </a:pathLst>
            </a:custGeom>
            <a:solidFill>
              <a:schemeClr val="tx2">
                <a:lumMod val="40000"/>
                <a:lumOff val="60000"/>
                <a:alpha val="50195"/>
              </a:schemeClr>
            </a:solidFill>
            <a:ln w="9525">
              <a:noFill/>
              <a:round/>
              <a:headEnd/>
              <a:tailEnd/>
            </a:ln>
          </p:spPr>
          <p:txBody>
            <a:bodyPr wrap="none" anchor="ctr"/>
            <a:lstStyle/>
            <a:p>
              <a:pPr>
                <a:defRPr/>
              </a:pPr>
              <a:endParaRPr lang="en-US" sz="1100">
                <a:solidFill>
                  <a:srgbClr val="000000"/>
                </a:solidFill>
              </a:endParaRPr>
            </a:p>
          </p:txBody>
        </p:sp>
        <p:sp>
          <p:nvSpPr>
            <p:cNvPr id="26653" name="TextBox 61"/>
            <p:cNvSpPr txBox="1">
              <a:spLocks noChangeArrowheads="1"/>
            </p:cNvSpPr>
            <p:nvPr/>
          </p:nvSpPr>
          <p:spPr bwMode="auto">
            <a:xfrm>
              <a:off x="586213" y="5180014"/>
              <a:ext cx="2715109" cy="790396"/>
            </a:xfrm>
            <a:prstGeom prst="rect">
              <a:avLst/>
            </a:prstGeom>
            <a:noFill/>
            <a:ln w="9525">
              <a:noFill/>
              <a:miter lim="800000"/>
              <a:headEnd/>
              <a:tailEnd/>
            </a:ln>
          </p:spPr>
          <p:txBody>
            <a:bodyPr>
              <a:spAutoFit/>
            </a:bodyPr>
            <a:lstStyle/>
            <a:p>
              <a:pPr algn="ctr">
                <a:lnSpc>
                  <a:spcPct val="85000"/>
                </a:lnSpc>
              </a:pPr>
              <a:r>
                <a:rPr lang="en-US" sz="1400" b="1">
                  <a:solidFill>
                    <a:srgbClr val="005270"/>
                  </a:solidFill>
                </a:rPr>
                <a:t>Internal</a:t>
              </a:r>
            </a:p>
            <a:p>
              <a:pPr algn="ctr">
                <a:lnSpc>
                  <a:spcPct val="85000"/>
                </a:lnSpc>
              </a:pPr>
              <a:r>
                <a:rPr lang="en-US" sz="1400">
                  <a:solidFill>
                    <a:srgbClr val="005270"/>
                  </a:solidFill>
                </a:rPr>
                <a:t>Cloud</a:t>
              </a:r>
            </a:p>
          </p:txBody>
        </p:sp>
        <p:grpSp>
          <p:nvGrpSpPr>
            <p:cNvPr id="9" name="Group 85"/>
            <p:cNvGrpSpPr>
              <a:grpSpLocks/>
            </p:cNvGrpSpPr>
            <p:nvPr/>
          </p:nvGrpSpPr>
          <p:grpSpPr bwMode="auto">
            <a:xfrm>
              <a:off x="1021584" y="4484082"/>
              <a:ext cx="1971484" cy="460807"/>
              <a:chOff x="1486995" y="5128670"/>
              <a:chExt cx="2628645" cy="501933"/>
            </a:xfrm>
          </p:grpSpPr>
          <p:sp>
            <p:nvSpPr>
              <p:cNvPr id="65" name="Rectangle 64"/>
              <p:cNvSpPr/>
              <p:nvPr/>
            </p:nvSpPr>
            <p:spPr>
              <a:xfrm>
                <a:off x="1486995" y="5128670"/>
                <a:ext cx="2628645" cy="48003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26659" name="Rectangle 82"/>
              <p:cNvSpPr>
                <a:spLocks noChangeArrowheads="1"/>
              </p:cNvSpPr>
              <p:nvPr/>
            </p:nvSpPr>
            <p:spPr bwMode="auto">
              <a:xfrm>
                <a:off x="1984517" y="5139263"/>
                <a:ext cx="1832952" cy="491340"/>
              </a:xfrm>
              <a:prstGeom prst="rect">
                <a:avLst/>
              </a:prstGeom>
              <a:noFill/>
              <a:ln w="9525">
                <a:noFill/>
                <a:miter lim="800000"/>
                <a:headEnd/>
                <a:tailEnd/>
              </a:ln>
            </p:spPr>
            <p:txBody>
              <a:bodyPr wrap="none">
                <a:spAutoFit/>
              </a:bodyPr>
              <a:lstStyle/>
              <a:p>
                <a:pPr algn="ctr"/>
                <a:r>
                  <a:rPr lang="en-US" sz="1100">
                    <a:solidFill>
                      <a:srgbClr val="FFFFFF"/>
                    </a:solidFill>
                  </a:rPr>
                  <a:t>Cloud OS</a:t>
                </a:r>
              </a:p>
            </p:txBody>
          </p:sp>
        </p:grpSp>
        <p:grpSp>
          <p:nvGrpSpPr>
            <p:cNvPr id="10" name="Group 84"/>
            <p:cNvGrpSpPr>
              <a:grpSpLocks/>
            </p:cNvGrpSpPr>
            <p:nvPr/>
          </p:nvGrpSpPr>
          <p:grpSpPr bwMode="auto">
            <a:xfrm>
              <a:off x="1021584" y="3933650"/>
              <a:ext cx="1971485" cy="450897"/>
              <a:chOff x="1486995" y="4576638"/>
              <a:chExt cx="2628646" cy="492912"/>
            </a:xfrm>
          </p:grpSpPr>
          <p:sp>
            <p:nvSpPr>
              <p:cNvPr id="68" name="Rectangle 67"/>
              <p:cNvSpPr/>
              <p:nvPr/>
            </p:nvSpPr>
            <p:spPr>
              <a:xfrm>
                <a:off x="1486995" y="4585882"/>
                <a:ext cx="2628644" cy="481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26657" name="Rectangle 83"/>
              <p:cNvSpPr>
                <a:spLocks noChangeArrowheads="1"/>
              </p:cNvSpPr>
              <p:nvPr/>
            </p:nvSpPr>
            <p:spPr bwMode="auto">
              <a:xfrm>
                <a:off x="1744384" y="4576638"/>
                <a:ext cx="2314161" cy="492912"/>
              </a:xfrm>
              <a:prstGeom prst="rect">
                <a:avLst/>
              </a:prstGeom>
              <a:noFill/>
              <a:ln w="9525">
                <a:noFill/>
                <a:miter lim="800000"/>
                <a:headEnd/>
                <a:tailEnd/>
              </a:ln>
            </p:spPr>
            <p:txBody>
              <a:bodyPr wrap="none">
                <a:spAutoFit/>
              </a:bodyPr>
              <a:lstStyle/>
              <a:p>
                <a:pPr algn="ctr"/>
                <a:r>
                  <a:rPr lang="en-US" sz="1100">
                    <a:solidFill>
                      <a:srgbClr val="FFFFFF"/>
                    </a:solidFill>
                  </a:rPr>
                  <a:t>Management</a:t>
                </a:r>
              </a:p>
            </p:txBody>
          </p:sp>
        </p:grpSp>
      </p:grpSp>
      <p:grpSp>
        <p:nvGrpSpPr>
          <p:cNvPr id="11" name="Group 80"/>
          <p:cNvGrpSpPr>
            <a:grpSpLocks/>
          </p:cNvGrpSpPr>
          <p:nvPr/>
        </p:nvGrpSpPr>
        <p:grpSpPr bwMode="auto">
          <a:xfrm>
            <a:off x="5940425" y="3354388"/>
            <a:ext cx="1573213" cy="1797050"/>
            <a:chOff x="5849938" y="2684463"/>
            <a:chExt cx="2933700" cy="3350341"/>
          </a:xfrm>
        </p:grpSpPr>
        <p:sp>
          <p:nvSpPr>
            <p:cNvPr id="26641" name="Freeform 28"/>
            <p:cNvSpPr>
              <a:spLocks/>
            </p:cNvSpPr>
            <p:nvPr/>
          </p:nvSpPr>
          <p:spPr bwMode="auto">
            <a:xfrm>
              <a:off x="5849938" y="2901950"/>
              <a:ext cx="2659062" cy="2060575"/>
            </a:xfrm>
            <a:custGeom>
              <a:avLst/>
              <a:gdLst>
                <a:gd name="T0" fmla="*/ 2147483647 w 120"/>
                <a:gd name="T1" fmla="*/ 2147483647 h 76"/>
                <a:gd name="T2" fmla="*/ 2147483647 w 120"/>
                <a:gd name="T3" fmla="*/ 2147483647 h 76"/>
                <a:gd name="T4" fmla="*/ 2147483647 w 120"/>
                <a:gd name="T5" fmla="*/ 2147483647 h 76"/>
                <a:gd name="T6" fmla="*/ 2147483647 w 120"/>
                <a:gd name="T7" fmla="*/ 0 h 76"/>
                <a:gd name="T8" fmla="*/ 2147483647 w 120"/>
                <a:gd name="T9" fmla="*/ 2147483647 h 76"/>
                <a:gd name="T10" fmla="*/ 2147483647 w 120"/>
                <a:gd name="T11" fmla="*/ 2147483647 h 76"/>
                <a:gd name="T12" fmla="*/ 0 w 120"/>
                <a:gd name="T13" fmla="*/ 2147483647 h 76"/>
                <a:gd name="T14" fmla="*/ 2147483647 w 120"/>
                <a:gd name="T15" fmla="*/ 2147483647 h 76"/>
                <a:gd name="T16" fmla="*/ 2147483647 w 120"/>
                <a:gd name="T17" fmla="*/ 2147483647 h 76"/>
                <a:gd name="T18" fmla="*/ 2147483647 w 120"/>
                <a:gd name="T19" fmla="*/ 2147483647 h 76"/>
                <a:gd name="T20" fmla="*/ 2147483647 w 120"/>
                <a:gd name="T21" fmla="*/ 2147483647 h 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76"/>
                <a:gd name="T35" fmla="*/ 120 w 120"/>
                <a:gd name="T36" fmla="*/ 76 h 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76">
                  <a:moveTo>
                    <a:pt x="120" y="52"/>
                  </a:moveTo>
                  <a:cubicBezTo>
                    <a:pt x="120" y="39"/>
                    <a:pt x="110" y="29"/>
                    <a:pt x="97" y="29"/>
                  </a:cubicBezTo>
                  <a:cubicBezTo>
                    <a:pt x="95" y="29"/>
                    <a:pt x="93" y="29"/>
                    <a:pt x="91" y="30"/>
                  </a:cubicBezTo>
                  <a:cubicBezTo>
                    <a:pt x="91" y="13"/>
                    <a:pt x="77" y="0"/>
                    <a:pt x="60" y="0"/>
                  </a:cubicBezTo>
                  <a:cubicBezTo>
                    <a:pt x="44" y="0"/>
                    <a:pt x="30" y="13"/>
                    <a:pt x="29" y="30"/>
                  </a:cubicBezTo>
                  <a:cubicBezTo>
                    <a:pt x="28" y="29"/>
                    <a:pt x="26" y="29"/>
                    <a:pt x="24" y="29"/>
                  </a:cubicBezTo>
                  <a:cubicBezTo>
                    <a:pt x="11" y="29"/>
                    <a:pt x="0" y="39"/>
                    <a:pt x="0" y="52"/>
                  </a:cubicBezTo>
                  <a:cubicBezTo>
                    <a:pt x="0" y="65"/>
                    <a:pt x="11" y="76"/>
                    <a:pt x="24" y="76"/>
                  </a:cubicBezTo>
                  <a:cubicBezTo>
                    <a:pt x="99" y="76"/>
                    <a:pt x="99" y="76"/>
                    <a:pt x="99" y="76"/>
                  </a:cubicBezTo>
                  <a:cubicBezTo>
                    <a:pt x="99" y="76"/>
                    <a:pt x="99" y="76"/>
                    <a:pt x="99" y="76"/>
                  </a:cubicBezTo>
                  <a:cubicBezTo>
                    <a:pt x="111" y="75"/>
                    <a:pt x="120" y="64"/>
                    <a:pt x="120" y="52"/>
                  </a:cubicBezTo>
                  <a:close/>
                </a:path>
              </a:pathLst>
            </a:custGeom>
            <a:solidFill>
              <a:srgbClr val="FFFFFF"/>
            </a:solidFill>
            <a:ln w="9525">
              <a:noFill/>
              <a:round/>
              <a:headEnd/>
              <a:tailEnd/>
            </a:ln>
          </p:spPr>
          <p:txBody>
            <a:bodyPr wrap="none" anchor="ctr"/>
            <a:lstStyle/>
            <a:p>
              <a:endParaRPr lang="en-US" sz="1100">
                <a:solidFill>
                  <a:srgbClr val="000000"/>
                </a:solidFill>
              </a:endParaRPr>
            </a:p>
          </p:txBody>
        </p:sp>
        <p:sp>
          <p:nvSpPr>
            <p:cNvPr id="72" name="Freeform 28"/>
            <p:cNvSpPr>
              <a:spLocks/>
            </p:cNvSpPr>
            <p:nvPr/>
          </p:nvSpPr>
          <p:spPr bwMode="auto">
            <a:xfrm>
              <a:off x="5849938" y="2900518"/>
              <a:ext cx="2658387" cy="2062888"/>
            </a:xfrm>
            <a:custGeom>
              <a:avLst/>
              <a:gdLst>
                <a:gd name="T0" fmla="*/ 2147483647 w 120"/>
                <a:gd name="T1" fmla="*/ 2147483647 h 76"/>
                <a:gd name="T2" fmla="*/ 2147483647 w 120"/>
                <a:gd name="T3" fmla="*/ 2147483647 h 76"/>
                <a:gd name="T4" fmla="*/ 2147483647 w 120"/>
                <a:gd name="T5" fmla="*/ 2147483647 h 76"/>
                <a:gd name="T6" fmla="*/ 2147483647 w 120"/>
                <a:gd name="T7" fmla="*/ 0 h 76"/>
                <a:gd name="T8" fmla="*/ 2147483647 w 120"/>
                <a:gd name="T9" fmla="*/ 2147483647 h 76"/>
                <a:gd name="T10" fmla="*/ 2147483647 w 120"/>
                <a:gd name="T11" fmla="*/ 2147483647 h 76"/>
                <a:gd name="T12" fmla="*/ 0 w 120"/>
                <a:gd name="T13" fmla="*/ 2147483647 h 76"/>
                <a:gd name="T14" fmla="*/ 2147483647 w 120"/>
                <a:gd name="T15" fmla="*/ 2147483647 h 76"/>
                <a:gd name="T16" fmla="*/ 2147483647 w 120"/>
                <a:gd name="T17" fmla="*/ 2147483647 h 76"/>
                <a:gd name="T18" fmla="*/ 2147483647 w 120"/>
                <a:gd name="T19" fmla="*/ 2147483647 h 76"/>
                <a:gd name="T20" fmla="*/ 2147483647 w 120"/>
                <a:gd name="T21" fmla="*/ 2147483647 h 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0"/>
                <a:gd name="T34" fmla="*/ 0 h 76"/>
                <a:gd name="T35" fmla="*/ 120 w 120"/>
                <a:gd name="T36" fmla="*/ 76 h 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0" h="76">
                  <a:moveTo>
                    <a:pt x="120" y="52"/>
                  </a:moveTo>
                  <a:cubicBezTo>
                    <a:pt x="120" y="39"/>
                    <a:pt x="110" y="29"/>
                    <a:pt x="97" y="29"/>
                  </a:cubicBezTo>
                  <a:cubicBezTo>
                    <a:pt x="95" y="29"/>
                    <a:pt x="93" y="29"/>
                    <a:pt x="91" y="30"/>
                  </a:cubicBezTo>
                  <a:cubicBezTo>
                    <a:pt x="91" y="13"/>
                    <a:pt x="77" y="0"/>
                    <a:pt x="60" y="0"/>
                  </a:cubicBezTo>
                  <a:cubicBezTo>
                    <a:pt x="44" y="0"/>
                    <a:pt x="30" y="13"/>
                    <a:pt x="29" y="30"/>
                  </a:cubicBezTo>
                  <a:cubicBezTo>
                    <a:pt x="28" y="29"/>
                    <a:pt x="26" y="29"/>
                    <a:pt x="24" y="29"/>
                  </a:cubicBezTo>
                  <a:cubicBezTo>
                    <a:pt x="11" y="29"/>
                    <a:pt x="0" y="39"/>
                    <a:pt x="0" y="52"/>
                  </a:cubicBezTo>
                  <a:cubicBezTo>
                    <a:pt x="0" y="65"/>
                    <a:pt x="11" y="76"/>
                    <a:pt x="24" y="76"/>
                  </a:cubicBezTo>
                  <a:cubicBezTo>
                    <a:pt x="99" y="76"/>
                    <a:pt x="99" y="76"/>
                    <a:pt x="99" y="76"/>
                  </a:cubicBezTo>
                  <a:cubicBezTo>
                    <a:pt x="99" y="76"/>
                    <a:pt x="99" y="76"/>
                    <a:pt x="99" y="76"/>
                  </a:cubicBezTo>
                  <a:cubicBezTo>
                    <a:pt x="111" y="75"/>
                    <a:pt x="120" y="64"/>
                    <a:pt x="120" y="52"/>
                  </a:cubicBezTo>
                  <a:close/>
                </a:path>
              </a:pathLst>
            </a:custGeom>
            <a:solidFill>
              <a:schemeClr val="tx2">
                <a:lumMod val="40000"/>
                <a:lumOff val="60000"/>
                <a:alpha val="50195"/>
              </a:schemeClr>
            </a:solidFill>
            <a:ln w="9525">
              <a:noFill/>
              <a:round/>
              <a:headEnd/>
              <a:tailEnd/>
            </a:ln>
          </p:spPr>
          <p:txBody>
            <a:bodyPr wrap="none" anchor="ctr"/>
            <a:lstStyle/>
            <a:p>
              <a:pPr>
                <a:defRPr/>
              </a:pPr>
              <a:endParaRPr lang="en-US" sz="1100">
                <a:solidFill>
                  <a:srgbClr val="000000"/>
                </a:solidFill>
              </a:endParaRPr>
            </a:p>
          </p:txBody>
        </p:sp>
        <p:sp>
          <p:nvSpPr>
            <p:cNvPr id="73" name="Freeform 21"/>
            <p:cNvSpPr>
              <a:spLocks/>
            </p:cNvSpPr>
            <p:nvPr/>
          </p:nvSpPr>
          <p:spPr bwMode="auto">
            <a:xfrm>
              <a:off x="7522532" y="2684463"/>
              <a:ext cx="1261106" cy="1373285"/>
            </a:xfrm>
            <a:custGeom>
              <a:avLst/>
              <a:gdLst/>
              <a:ahLst/>
              <a:cxnLst>
                <a:cxn ang="0">
                  <a:pos x="643" y="394"/>
                </a:cxn>
                <a:cxn ang="0">
                  <a:pos x="469" y="220"/>
                </a:cxn>
                <a:cxn ang="0">
                  <a:pos x="424" y="228"/>
                </a:cxn>
                <a:cxn ang="0">
                  <a:pos x="190" y="0"/>
                </a:cxn>
                <a:cxn ang="0">
                  <a:pos x="0" y="101"/>
                </a:cxn>
                <a:cxn ang="0">
                  <a:pos x="91" y="166"/>
                </a:cxn>
                <a:cxn ang="0">
                  <a:pos x="200" y="386"/>
                </a:cxn>
                <a:cxn ang="0">
                  <a:pos x="237" y="384"/>
                </a:cxn>
                <a:cxn ang="0">
                  <a:pos x="442" y="467"/>
                </a:cxn>
                <a:cxn ang="0">
                  <a:pos x="508" y="572"/>
                </a:cxn>
                <a:cxn ang="0">
                  <a:pos x="643" y="394"/>
                </a:cxn>
              </a:cxnLst>
              <a:rect l="0" t="0" r="r" b="b"/>
              <a:pathLst>
                <a:path w="643" h="572">
                  <a:moveTo>
                    <a:pt x="643" y="394"/>
                  </a:moveTo>
                  <a:cubicBezTo>
                    <a:pt x="643" y="296"/>
                    <a:pt x="568" y="220"/>
                    <a:pt x="469" y="220"/>
                  </a:cubicBezTo>
                  <a:cubicBezTo>
                    <a:pt x="454" y="220"/>
                    <a:pt x="439" y="220"/>
                    <a:pt x="424" y="228"/>
                  </a:cubicBezTo>
                  <a:cubicBezTo>
                    <a:pt x="424" y="99"/>
                    <a:pt x="318" y="0"/>
                    <a:pt x="190" y="0"/>
                  </a:cubicBezTo>
                  <a:cubicBezTo>
                    <a:pt x="113" y="0"/>
                    <a:pt x="43" y="40"/>
                    <a:pt x="0" y="101"/>
                  </a:cubicBezTo>
                  <a:cubicBezTo>
                    <a:pt x="33" y="118"/>
                    <a:pt x="64" y="140"/>
                    <a:pt x="91" y="166"/>
                  </a:cubicBezTo>
                  <a:cubicBezTo>
                    <a:pt x="150" y="222"/>
                    <a:pt x="190" y="299"/>
                    <a:pt x="200" y="386"/>
                  </a:cubicBezTo>
                  <a:cubicBezTo>
                    <a:pt x="214" y="384"/>
                    <a:pt x="226" y="384"/>
                    <a:pt x="237" y="384"/>
                  </a:cubicBezTo>
                  <a:cubicBezTo>
                    <a:pt x="318" y="384"/>
                    <a:pt x="390" y="415"/>
                    <a:pt x="442" y="467"/>
                  </a:cubicBezTo>
                  <a:cubicBezTo>
                    <a:pt x="471" y="496"/>
                    <a:pt x="494" y="532"/>
                    <a:pt x="508" y="572"/>
                  </a:cubicBezTo>
                  <a:cubicBezTo>
                    <a:pt x="587" y="554"/>
                    <a:pt x="643" y="477"/>
                    <a:pt x="643" y="394"/>
                  </a:cubicBezTo>
                  <a:close/>
                </a:path>
              </a:pathLst>
            </a:custGeom>
            <a:solidFill>
              <a:schemeClr val="tx2">
                <a:lumMod val="20000"/>
                <a:lumOff val="80000"/>
              </a:schemeClr>
            </a:solidFill>
            <a:ln w="9525">
              <a:noFill/>
              <a:round/>
              <a:headEnd/>
              <a:tailEnd/>
            </a:ln>
          </p:spPr>
          <p:txBody>
            <a:bodyPr/>
            <a:lstStyle/>
            <a:p>
              <a:pPr>
                <a:defRPr/>
              </a:pPr>
              <a:endParaRPr lang="en-US" sz="1100">
                <a:solidFill>
                  <a:prstClr val="black"/>
                </a:solidFill>
                <a:latin typeface="Arial"/>
              </a:endParaRPr>
            </a:p>
          </p:txBody>
        </p:sp>
        <p:sp>
          <p:nvSpPr>
            <p:cNvPr id="26644" name="TextBox 73"/>
            <p:cNvSpPr txBox="1">
              <a:spLocks noChangeArrowheads="1"/>
            </p:cNvSpPr>
            <p:nvPr/>
          </p:nvSpPr>
          <p:spPr bwMode="auto">
            <a:xfrm>
              <a:off x="6065837" y="5180014"/>
              <a:ext cx="2227263" cy="854790"/>
            </a:xfrm>
            <a:prstGeom prst="rect">
              <a:avLst/>
            </a:prstGeom>
            <a:noFill/>
            <a:ln w="9525">
              <a:noFill/>
              <a:miter lim="800000"/>
              <a:headEnd/>
              <a:tailEnd/>
            </a:ln>
          </p:spPr>
          <p:txBody>
            <a:bodyPr>
              <a:spAutoFit/>
            </a:bodyPr>
            <a:lstStyle/>
            <a:p>
              <a:pPr algn="ctr">
                <a:lnSpc>
                  <a:spcPct val="85000"/>
                </a:lnSpc>
              </a:pPr>
              <a:r>
                <a:rPr lang="en-US" sz="1400" b="1">
                  <a:solidFill>
                    <a:srgbClr val="005270"/>
                  </a:solidFill>
                </a:rPr>
                <a:t>External</a:t>
              </a:r>
            </a:p>
            <a:p>
              <a:pPr algn="ctr">
                <a:lnSpc>
                  <a:spcPct val="85000"/>
                </a:lnSpc>
              </a:pPr>
              <a:r>
                <a:rPr lang="en-US" sz="1400">
                  <a:solidFill>
                    <a:srgbClr val="005270"/>
                  </a:solidFill>
                </a:rPr>
                <a:t>Clouds</a:t>
              </a:r>
            </a:p>
          </p:txBody>
        </p:sp>
        <p:grpSp>
          <p:nvGrpSpPr>
            <p:cNvPr id="12" name="Group 86"/>
            <p:cNvGrpSpPr>
              <a:grpSpLocks/>
            </p:cNvGrpSpPr>
            <p:nvPr/>
          </p:nvGrpSpPr>
          <p:grpSpPr bwMode="auto">
            <a:xfrm>
              <a:off x="6193337" y="4468659"/>
              <a:ext cx="1971587" cy="487734"/>
              <a:chOff x="1484450" y="5111877"/>
              <a:chExt cx="2628783" cy="531264"/>
            </a:xfrm>
          </p:grpSpPr>
          <p:sp>
            <p:nvSpPr>
              <p:cNvPr id="76" name="Rectangle 75"/>
              <p:cNvSpPr/>
              <p:nvPr/>
            </p:nvSpPr>
            <p:spPr>
              <a:xfrm>
                <a:off x="1484450" y="5128521"/>
                <a:ext cx="2628783" cy="48034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26650" name="Rectangle 88"/>
              <p:cNvSpPr>
                <a:spLocks noChangeArrowheads="1"/>
              </p:cNvSpPr>
              <p:nvPr/>
            </p:nvSpPr>
            <p:spPr bwMode="auto">
              <a:xfrm>
                <a:off x="1854801" y="5111877"/>
                <a:ext cx="1981674" cy="531264"/>
              </a:xfrm>
              <a:prstGeom prst="rect">
                <a:avLst/>
              </a:prstGeom>
              <a:noFill/>
              <a:ln w="9525">
                <a:noFill/>
                <a:miter lim="800000"/>
                <a:headEnd/>
                <a:tailEnd/>
              </a:ln>
            </p:spPr>
            <p:txBody>
              <a:bodyPr wrap="none">
                <a:spAutoFit/>
              </a:bodyPr>
              <a:lstStyle/>
              <a:p>
                <a:pPr algn="ctr"/>
                <a:r>
                  <a:rPr lang="en-US" sz="1100">
                    <a:solidFill>
                      <a:srgbClr val="FFFFFF"/>
                    </a:solidFill>
                  </a:rPr>
                  <a:t>Cloud OS</a:t>
                </a:r>
              </a:p>
            </p:txBody>
          </p:sp>
        </p:grpSp>
        <p:grpSp>
          <p:nvGrpSpPr>
            <p:cNvPr id="13" name="Group 89"/>
            <p:cNvGrpSpPr>
              <a:grpSpLocks/>
            </p:cNvGrpSpPr>
            <p:nvPr/>
          </p:nvGrpSpPr>
          <p:grpSpPr bwMode="auto">
            <a:xfrm>
              <a:off x="6193338" y="3928724"/>
              <a:ext cx="1998186" cy="487631"/>
              <a:chOff x="1484450" y="4571237"/>
              <a:chExt cx="2664248" cy="533067"/>
            </a:xfrm>
          </p:grpSpPr>
          <p:sp>
            <p:nvSpPr>
              <p:cNvPr id="79" name="Rectangle 78"/>
              <p:cNvSpPr/>
              <p:nvPr/>
            </p:nvSpPr>
            <p:spPr>
              <a:xfrm>
                <a:off x="1484450" y="4586099"/>
                <a:ext cx="2628785" cy="4820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a:solidFill>
                    <a:srgbClr val="FFFFFF"/>
                  </a:solidFill>
                </a:endParaRPr>
              </a:p>
            </p:txBody>
          </p:sp>
          <p:sp>
            <p:nvSpPr>
              <p:cNvPr id="26648" name="Rectangle 91"/>
              <p:cNvSpPr>
                <a:spLocks noChangeArrowheads="1"/>
              </p:cNvSpPr>
              <p:nvPr/>
            </p:nvSpPr>
            <p:spPr bwMode="auto">
              <a:xfrm>
                <a:off x="1646002" y="4571237"/>
                <a:ext cx="2502696" cy="533067"/>
              </a:xfrm>
              <a:prstGeom prst="rect">
                <a:avLst/>
              </a:prstGeom>
              <a:noFill/>
              <a:ln w="9525">
                <a:noFill/>
                <a:miter lim="800000"/>
                <a:headEnd/>
                <a:tailEnd/>
              </a:ln>
            </p:spPr>
            <p:txBody>
              <a:bodyPr wrap="none">
                <a:spAutoFit/>
              </a:bodyPr>
              <a:lstStyle/>
              <a:p>
                <a:pPr algn="ctr"/>
                <a:r>
                  <a:rPr lang="en-US" sz="1100">
                    <a:solidFill>
                      <a:srgbClr val="FFFFFF"/>
                    </a:solidFill>
                  </a:rPr>
                  <a:t>Management</a:t>
                </a:r>
              </a:p>
            </p:txBody>
          </p:sp>
        </p:grpSp>
      </p:grpSp>
      <p:sp>
        <p:nvSpPr>
          <p:cNvPr id="26640" name="Title 81"/>
          <p:cNvSpPr>
            <a:spLocks noGrp="1"/>
          </p:cNvSpPr>
          <p:nvPr>
            <p:ph type="title"/>
          </p:nvPr>
        </p:nvSpPr>
        <p:spPr>
          <a:xfrm>
            <a:off x="498475" y="595313"/>
            <a:ext cx="8191500" cy="354012"/>
          </a:xfrm>
        </p:spPr>
        <p:txBody>
          <a:bodyPr/>
          <a:lstStyle/>
          <a:p>
            <a:r>
              <a:rPr lang="en-US" sz="2000" dirty="0" smtClean="0"/>
              <a:t>Private Cloud - Future Proofing 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27778E-6 -1.11111E-6 L 0.24879 -0.05185 " pathEditMode="relative" ptsTypes="AA">
                                      <p:cBhvr>
                                        <p:cTn id="6" dur="1000" fill="hold"/>
                                        <p:tgtEl>
                                          <p:spTgt spid="2"/>
                                        </p:tgtEl>
                                        <p:attrNameLst>
                                          <p:attrName>ppt_x</p:attrName>
                                          <p:attrName>ppt_y</p:attrName>
                                        </p:attrNameLst>
                                      </p:cBhvr>
                                    </p:animMotion>
                                  </p:childTnLst>
                                </p:cTn>
                              </p:par>
                              <p:par>
                                <p:cTn id="7" presetID="53" presetClass="exit" presetSubtype="0" fill="hold" nodeType="withEffect">
                                  <p:stCondLst>
                                    <p:cond delay="0"/>
                                  </p:stCondLst>
                                  <p:childTnLst>
                                    <p:anim calcmode="lin" valueType="num">
                                      <p:cBhvr>
                                        <p:cTn id="8" dur="1000"/>
                                        <p:tgtEl>
                                          <p:spTgt spid="2"/>
                                        </p:tgtEl>
                                        <p:attrNameLst>
                                          <p:attrName>ppt_w</p:attrName>
                                        </p:attrNameLst>
                                      </p:cBhvr>
                                      <p:tavLst>
                                        <p:tav tm="0">
                                          <p:val>
                                            <p:strVal val="ppt_w"/>
                                          </p:val>
                                        </p:tav>
                                        <p:tav tm="100000">
                                          <p:val>
                                            <p:fltVal val="0"/>
                                          </p:val>
                                        </p:tav>
                                      </p:tavLst>
                                    </p:anim>
                                    <p:anim calcmode="lin" valueType="num">
                                      <p:cBhvr>
                                        <p:cTn id="9" dur="1000"/>
                                        <p:tgtEl>
                                          <p:spTgt spid="2"/>
                                        </p:tgtEl>
                                        <p:attrNameLst>
                                          <p:attrName>ppt_h</p:attrName>
                                        </p:attrNameLst>
                                      </p:cBhvr>
                                      <p:tavLst>
                                        <p:tav tm="0">
                                          <p:val>
                                            <p:strVal val="ppt_h"/>
                                          </p:val>
                                        </p:tav>
                                        <p:tav tm="100000">
                                          <p:val>
                                            <p:fltVal val="0"/>
                                          </p:val>
                                        </p:tav>
                                      </p:tavLst>
                                    </p:anim>
                                    <p:animEffect transition="out" filter="fade">
                                      <p:cBhvr>
                                        <p:cTn id="10" dur="1000"/>
                                        <p:tgtEl>
                                          <p:spTgt spid="2"/>
                                        </p:tgtEl>
                                      </p:cBhvr>
                                    </p:animEffect>
                                    <p:set>
                                      <p:cBhvr>
                                        <p:cTn id="11" dur="1" fill="hold">
                                          <p:stCondLst>
                                            <p:cond delay="999"/>
                                          </p:stCondLst>
                                        </p:cTn>
                                        <p:tgtEl>
                                          <p:spTgt spid="2"/>
                                        </p:tgtEl>
                                        <p:attrNameLst>
                                          <p:attrName>style.visibility</p:attrName>
                                        </p:attrNameLst>
                                      </p:cBhvr>
                                      <p:to>
                                        <p:strVal val="hidden"/>
                                      </p:to>
                                    </p:set>
                                  </p:childTnLst>
                                </p:cTn>
                              </p:par>
                            </p:childTnLst>
                          </p:cTn>
                        </p:par>
                        <p:par>
                          <p:cTn id="12" fill="hold">
                            <p:stCondLst>
                              <p:cond delay="1000"/>
                            </p:stCondLst>
                            <p:childTnLst>
                              <p:par>
                                <p:cTn id="13" presetID="53"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Effect transition="in" filter="fade">
                                      <p:cBhvr>
                                        <p:cTn id="17" dur="1000"/>
                                        <p:tgtEl>
                                          <p:spTgt spid="5"/>
                                        </p:tgtEl>
                                      </p:cBhvr>
                                    </p:animEffect>
                                  </p:childTnLst>
                                </p:cTn>
                              </p:par>
                              <p:par>
                                <p:cTn id="18" presetID="0" presetClass="path" presetSubtype="0" accel="50000" decel="50000" fill="hold" nodeType="withEffect">
                                  <p:stCondLst>
                                    <p:cond delay="0"/>
                                  </p:stCondLst>
                                  <p:childTnLst>
                                    <p:animMotion origin="layout" path="M -5.55556E-7 -2.96296E-6 L -0.22673 -0.04884 " pathEditMode="relative" ptsTypes="AA">
                                      <p:cBhvr>
                                        <p:cTn id="19" dur="1000" spd="-100000" fill="hold"/>
                                        <p:tgtEl>
                                          <p:spTgt spid="5"/>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3.88889E-6 -2.22222E-6 L -0.22951 -0.04838 " pathEditMode="relative" ptsTypes="AA">
                                      <p:cBhvr>
                                        <p:cTn id="23" dur="1000" fill="hold"/>
                                        <p:tgtEl>
                                          <p:spTgt spid="5"/>
                                        </p:tgtEl>
                                        <p:attrNameLst>
                                          <p:attrName>ppt_x</p:attrName>
                                          <p:attrName>ppt_y</p:attrName>
                                        </p:attrNameLst>
                                      </p:cBhvr>
                                    </p:animMotion>
                                  </p:childTnLst>
                                </p:cTn>
                              </p:par>
                              <p:par>
                                <p:cTn id="24" presetID="53" presetClass="exit" presetSubtype="0" fill="hold" nodeType="withEffect">
                                  <p:stCondLst>
                                    <p:cond delay="0"/>
                                  </p:stCondLst>
                                  <p:childTnLst>
                                    <p:anim calcmode="lin" valueType="num">
                                      <p:cBhvr>
                                        <p:cTn id="25" dur="1000"/>
                                        <p:tgtEl>
                                          <p:spTgt spid="5"/>
                                        </p:tgtEl>
                                        <p:attrNameLst>
                                          <p:attrName>ppt_w</p:attrName>
                                        </p:attrNameLst>
                                      </p:cBhvr>
                                      <p:tavLst>
                                        <p:tav tm="0">
                                          <p:val>
                                            <p:strVal val="ppt_w"/>
                                          </p:val>
                                        </p:tav>
                                        <p:tav tm="100000">
                                          <p:val>
                                            <p:fltVal val="0"/>
                                          </p:val>
                                        </p:tav>
                                      </p:tavLst>
                                    </p:anim>
                                    <p:anim calcmode="lin" valueType="num">
                                      <p:cBhvr>
                                        <p:cTn id="26" dur="1000"/>
                                        <p:tgtEl>
                                          <p:spTgt spid="5"/>
                                        </p:tgtEl>
                                        <p:attrNameLst>
                                          <p:attrName>ppt_h</p:attrName>
                                        </p:attrNameLst>
                                      </p:cBhvr>
                                      <p:tavLst>
                                        <p:tav tm="0">
                                          <p:val>
                                            <p:strVal val="ppt_h"/>
                                          </p:val>
                                        </p:tav>
                                        <p:tav tm="100000">
                                          <p:val>
                                            <p:fltVal val="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par>
                          <p:cTn id="29" fill="hold">
                            <p:stCondLst>
                              <p:cond delay="1000"/>
                            </p:stCondLst>
                            <p:childTnLst>
                              <p:par>
                                <p:cTn id="30" presetID="53"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Effect transition="in" filter="fade">
                                      <p:cBhvr>
                                        <p:cTn id="34" dur="1000"/>
                                        <p:tgtEl>
                                          <p:spTgt spid="5"/>
                                        </p:tgtEl>
                                      </p:cBhvr>
                                    </p:animEffect>
                                  </p:childTnLst>
                                </p:cTn>
                              </p:par>
                              <p:par>
                                <p:cTn id="35" presetID="0" presetClass="path" presetSubtype="0" accel="50000" decel="50000" fill="hold" nodeType="withEffect">
                                  <p:stCondLst>
                                    <p:cond delay="0"/>
                                  </p:stCondLst>
                                  <p:childTnLst>
                                    <p:animMotion origin="layout" path="M -0.21909 -0.05185 L -0.46371 0.00116 " pathEditMode="relative" ptsTypes="AA">
                                      <p:cBhvr>
                                        <p:cTn id="36" dur="1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txBox="1">
            <a:spLocks noChangeArrowheads="1"/>
          </p:cNvSpPr>
          <p:nvPr/>
        </p:nvSpPr>
        <p:spPr bwMode="auto">
          <a:xfrm>
            <a:off x="1044575" y="2824833"/>
            <a:ext cx="7683500" cy="511422"/>
          </a:xfrm>
          <a:prstGeom prst="rect">
            <a:avLst/>
          </a:prstGeom>
          <a:noFill/>
          <a:ln w="9525">
            <a:noFill/>
            <a:miter lim="800000"/>
            <a:headEnd/>
            <a:tailEnd/>
          </a:ln>
        </p:spPr>
        <p:txBody>
          <a:bodyPr anchor="ctr">
            <a:spAutoFit/>
          </a:bodyPr>
          <a:lstStyle/>
          <a:p>
            <a:pPr eaLnBrk="0" hangingPunct="0">
              <a:lnSpc>
                <a:spcPct val="85000"/>
              </a:lnSpc>
            </a:pPr>
            <a:r>
              <a:rPr lang="en-US" sz="3200" dirty="0" smtClean="0">
                <a:latin typeface="Calibri" pitchFamily="34" charset="0"/>
              </a:rPr>
              <a:t>Q &amp; A</a:t>
            </a:r>
            <a:endParaRPr lang="en-US" sz="3200" b="1" dirty="0">
              <a:solidFill>
                <a:schemeClr val="tx2"/>
              </a:solidFill>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5"/>
          <p:cNvSpPr>
            <a:spLocks noGrp="1" noChangeArrowheads="1"/>
          </p:cNvSpPr>
          <p:nvPr>
            <p:ph type="title"/>
          </p:nvPr>
        </p:nvSpPr>
        <p:spPr>
          <a:xfrm>
            <a:off x="498475" y="593725"/>
            <a:ext cx="8191500" cy="354013"/>
          </a:xfrm>
        </p:spPr>
        <p:txBody>
          <a:bodyPr/>
          <a:lstStyle/>
          <a:p>
            <a:r>
              <a:rPr lang="en-US" sz="2000" smtClean="0"/>
              <a:t>Glossary</a:t>
            </a:r>
          </a:p>
        </p:txBody>
      </p:sp>
      <p:sp>
        <p:nvSpPr>
          <p:cNvPr id="28675" name="Rectangle 16"/>
          <p:cNvSpPr>
            <a:spLocks noGrp="1" noChangeArrowheads="1"/>
          </p:cNvSpPr>
          <p:nvPr>
            <p:ph type="body" idx="1"/>
          </p:nvPr>
        </p:nvSpPr>
        <p:spPr>
          <a:xfrm>
            <a:off x="498475" y="927100"/>
            <a:ext cx="8191500" cy="5064125"/>
          </a:xfrm>
        </p:spPr>
        <p:txBody>
          <a:bodyPr/>
          <a:lstStyle/>
          <a:p>
            <a:pPr>
              <a:defRPr/>
            </a:pPr>
            <a:r>
              <a:rPr lang="en-US" sz="1400" i="1" dirty="0" smtClean="0">
                <a:solidFill>
                  <a:schemeClr val="accent6">
                    <a:lumMod val="60000"/>
                    <a:lumOff val="40000"/>
                  </a:schemeClr>
                </a:solidFill>
              </a:rPr>
              <a:t>Cloud Operating System</a:t>
            </a:r>
            <a:endParaRPr lang="en-US" sz="1400" dirty="0" smtClean="0">
              <a:solidFill>
                <a:schemeClr val="accent6">
                  <a:lumMod val="60000"/>
                  <a:lumOff val="40000"/>
                </a:schemeClr>
              </a:solidFill>
            </a:endParaRPr>
          </a:p>
          <a:p>
            <a:pPr>
              <a:defRPr/>
            </a:pPr>
            <a:r>
              <a:rPr lang="en-US" sz="1400" b="0" dirty="0" smtClean="0"/>
              <a:t>A </a:t>
            </a:r>
            <a:r>
              <a:rPr lang="en-US" sz="1400" b="0" i="1" dirty="0" smtClean="0"/>
              <a:t>cloud operating system</a:t>
            </a:r>
            <a:r>
              <a:rPr lang="en-US" sz="1400" b="0" dirty="0" smtClean="0"/>
              <a:t> is a new category of software that is specifically designed to holistically manage large collections of infrastructure – CPUs, storage, networking – as a seamless, flexible and dynamic operating environment.  Analogous to the operating system that manages the complexity of an individual machine, the cloud operating system manages the complexity of a datacenter.  Although alternative approaches may be pursued, VMware believes that virtualization is the key underpinning technology to enable the cloud.</a:t>
            </a:r>
          </a:p>
          <a:p>
            <a:pPr>
              <a:defRPr/>
            </a:pPr>
            <a:endParaRPr lang="en-US" sz="900" dirty="0" smtClean="0"/>
          </a:p>
          <a:p>
            <a:pPr>
              <a:defRPr/>
            </a:pPr>
            <a:r>
              <a:rPr lang="en-US" sz="1400" i="1" dirty="0" smtClean="0">
                <a:solidFill>
                  <a:schemeClr val="accent6">
                    <a:lumMod val="60000"/>
                    <a:lumOff val="40000"/>
                  </a:schemeClr>
                </a:solidFill>
              </a:rPr>
              <a:t>Internal Cloud</a:t>
            </a:r>
          </a:p>
          <a:p>
            <a:pPr>
              <a:defRPr/>
            </a:pPr>
            <a:r>
              <a:rPr lang="en-US" sz="1400" b="0" dirty="0" smtClean="0"/>
              <a:t>An </a:t>
            </a:r>
            <a:r>
              <a:rPr lang="en-US" sz="1400" b="0" i="1" dirty="0" smtClean="0"/>
              <a:t>internal cloud</a:t>
            </a:r>
            <a:r>
              <a:rPr lang="en-US" sz="1400" b="0" dirty="0" smtClean="0"/>
              <a:t> is a cloud infrastructure provided within the internal IT environment, which brings the benefits of cloud computing to internal IT service providers.  Gartner refers to an internal cloud as a </a:t>
            </a:r>
            <a:r>
              <a:rPr lang="en-US" sz="1400" b="0" i="1" dirty="0" smtClean="0"/>
              <a:t>private cloud</a:t>
            </a:r>
            <a:r>
              <a:rPr lang="en-US" sz="1400" b="0" dirty="0" smtClean="0"/>
              <a:t>.  </a:t>
            </a:r>
          </a:p>
          <a:p>
            <a:pPr>
              <a:defRPr/>
            </a:pPr>
            <a:endParaRPr lang="en-US" sz="900" dirty="0" smtClean="0"/>
          </a:p>
          <a:p>
            <a:pPr>
              <a:defRPr/>
            </a:pPr>
            <a:r>
              <a:rPr lang="en-US" sz="1400" i="1" dirty="0" smtClean="0">
                <a:solidFill>
                  <a:schemeClr val="accent6">
                    <a:lumMod val="60000"/>
                    <a:lumOff val="40000"/>
                  </a:schemeClr>
                </a:solidFill>
              </a:rPr>
              <a:t>External Cloud</a:t>
            </a:r>
            <a:endParaRPr lang="en-US" sz="1400" dirty="0" smtClean="0"/>
          </a:p>
          <a:p>
            <a:pPr>
              <a:defRPr/>
            </a:pPr>
            <a:r>
              <a:rPr lang="en-US" sz="1400" b="0" dirty="0" smtClean="0"/>
              <a:t>An </a:t>
            </a:r>
            <a:r>
              <a:rPr lang="en-US" sz="1400" b="0" i="1" dirty="0" smtClean="0"/>
              <a:t>external cloud</a:t>
            </a:r>
            <a:r>
              <a:rPr lang="en-US" sz="1400" b="0" dirty="0" smtClean="0"/>
              <a:t> is a cloud infrastructure that is owned and managed by an external IT service provider, such as a hosting or software-as-a-service (SAAS) provider.  This is often referred to as a </a:t>
            </a:r>
            <a:r>
              <a:rPr lang="en-US" sz="1400" b="0" i="1" dirty="0" smtClean="0"/>
              <a:t>public cloud infrastructure </a:t>
            </a:r>
            <a:r>
              <a:rPr lang="en-US" sz="1400" b="0" dirty="0" smtClean="0"/>
              <a:t>as well.  </a:t>
            </a:r>
          </a:p>
          <a:p>
            <a:pPr>
              <a:defRPr/>
            </a:pPr>
            <a:r>
              <a:rPr lang="en-US" sz="1400" i="1" dirty="0" smtClean="0">
                <a:solidFill>
                  <a:schemeClr val="accent6">
                    <a:lumMod val="60000"/>
                    <a:lumOff val="40000"/>
                  </a:schemeClr>
                </a:solidFill>
              </a:rPr>
              <a:t>Virtual Private Cloud</a:t>
            </a:r>
          </a:p>
          <a:p>
            <a:pPr>
              <a:defRPr/>
            </a:pPr>
            <a:r>
              <a:rPr lang="en-US" sz="1400" b="0" dirty="0" smtClean="0"/>
              <a:t>A </a:t>
            </a:r>
            <a:r>
              <a:rPr lang="en-US" sz="1400" b="0" i="1" dirty="0" smtClean="0"/>
              <a:t>virtual private cloud</a:t>
            </a:r>
            <a:r>
              <a:rPr lang="en-US" sz="1400" b="0" dirty="0" smtClean="0"/>
              <a:t> is a cloud computing environment that spans internal and external cloud infrastructure, presenting a seamless, managed cloud to the business.  </a:t>
            </a:r>
          </a:p>
          <a:p>
            <a:pPr>
              <a:defRPr/>
            </a:pPr>
            <a:endParaRPr lang="en-US" sz="1400" dirty="0" smtClean="0"/>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 Same Side Corner Rectangle 53"/>
          <p:cNvSpPr>
            <a:spLocks noChangeArrowheads="1"/>
          </p:cNvSpPr>
          <p:nvPr/>
        </p:nvSpPr>
        <p:spPr bwMode="auto">
          <a:xfrm>
            <a:off x="4679950" y="1639888"/>
            <a:ext cx="4232275" cy="4252912"/>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18" name="Round Same Side Corner Rectangle 53"/>
          <p:cNvSpPr>
            <a:spLocks noChangeArrowheads="1"/>
          </p:cNvSpPr>
          <p:nvPr/>
        </p:nvSpPr>
        <p:spPr bwMode="auto">
          <a:xfrm>
            <a:off x="225425" y="1639888"/>
            <a:ext cx="4232275" cy="4252912"/>
          </a:xfrm>
          <a:prstGeom prst="round2SameRect">
            <a:avLst>
              <a:gd name="adj1" fmla="val 7665"/>
              <a:gd name="adj2" fmla="val 0"/>
            </a:avLst>
          </a:prstGeom>
          <a:gradFill>
            <a:gsLst>
              <a:gs pos="0">
                <a:srgbClr val="1B3E70">
                  <a:alpha val="25000"/>
                </a:srgbClr>
              </a:gs>
              <a:gs pos="100000">
                <a:schemeClr val="bg1">
                  <a:alpha val="25000"/>
                </a:schemeClr>
              </a:gs>
            </a:gsLst>
            <a:lin ang="5400000" scaled="0"/>
          </a:gradFill>
          <a:ln w="31750" cap="flat" cmpd="sng" algn="ctr">
            <a:noFill/>
            <a:prstDash val="solid"/>
            <a:round/>
            <a:headEnd type="none" w="med" len="med"/>
            <a:tailEnd type="none" w="med" len="med"/>
          </a:ln>
          <a:effectLst/>
        </p:spPr>
        <p:txBody>
          <a:bodyPr wrap="none"/>
          <a:lstStyle/>
          <a:p>
            <a:pPr>
              <a:defRPr/>
            </a:pPr>
            <a:endParaRPr lang="en-US">
              <a:latin typeface="Arial" charset="0"/>
              <a:cs typeface="Arial" charset="0"/>
            </a:endParaRPr>
          </a:p>
        </p:txBody>
      </p:sp>
      <p:sp>
        <p:nvSpPr>
          <p:cNvPr id="18436" name="Rectangle 2"/>
          <p:cNvSpPr>
            <a:spLocks noGrp="1" noChangeArrowheads="1"/>
          </p:cNvSpPr>
          <p:nvPr>
            <p:ph type="title"/>
          </p:nvPr>
        </p:nvSpPr>
        <p:spPr>
          <a:xfrm>
            <a:off x="498475" y="595313"/>
            <a:ext cx="8191500" cy="354012"/>
          </a:xfrm>
        </p:spPr>
        <p:txBody>
          <a:bodyPr/>
          <a:lstStyle/>
          <a:p>
            <a:pPr eaLnBrk="1" hangingPunct="1"/>
            <a:r>
              <a:rPr lang="en-US" sz="2000" smtClean="0"/>
              <a:t>The Private Cloud Brings…</a:t>
            </a:r>
          </a:p>
        </p:txBody>
      </p:sp>
      <p:sp>
        <p:nvSpPr>
          <p:cNvPr id="18437" name="Rounded Rectangle 29"/>
          <p:cNvSpPr>
            <a:spLocks noChangeArrowheads="1"/>
          </p:cNvSpPr>
          <p:nvPr/>
        </p:nvSpPr>
        <p:spPr bwMode="auto">
          <a:xfrm>
            <a:off x="277813" y="1347788"/>
            <a:ext cx="4127500" cy="765175"/>
          </a:xfrm>
          <a:prstGeom prst="roundRect">
            <a:avLst>
              <a:gd name="adj" fmla="val 50000"/>
            </a:avLst>
          </a:prstGeom>
          <a:gradFill rotWithShape="0">
            <a:gsLst>
              <a:gs pos="0">
                <a:srgbClr val="2D66B9"/>
              </a:gs>
              <a:gs pos="100000">
                <a:srgbClr val="1B3E70"/>
              </a:gs>
            </a:gsLst>
            <a:lin ang="5400000"/>
          </a:gradFill>
          <a:ln w="19050" algn="ctr">
            <a:solidFill>
              <a:srgbClr val="1B3E70"/>
            </a:solidFill>
            <a:round/>
            <a:headEnd/>
            <a:tailEnd/>
          </a:ln>
        </p:spPr>
        <p:txBody>
          <a:bodyPr wrap="none"/>
          <a:lstStyle/>
          <a:p>
            <a:pPr>
              <a:lnSpc>
                <a:spcPct val="90000"/>
              </a:lnSpc>
            </a:pPr>
            <a:endParaRPr lang="en-US"/>
          </a:p>
        </p:txBody>
      </p:sp>
      <p:sp>
        <p:nvSpPr>
          <p:cNvPr id="18438" name="Rounded Rectangle 30"/>
          <p:cNvSpPr>
            <a:spLocks noChangeArrowheads="1"/>
          </p:cNvSpPr>
          <p:nvPr/>
        </p:nvSpPr>
        <p:spPr bwMode="auto">
          <a:xfrm>
            <a:off x="4732338" y="1347788"/>
            <a:ext cx="4127500" cy="765175"/>
          </a:xfrm>
          <a:prstGeom prst="roundRect">
            <a:avLst>
              <a:gd name="adj" fmla="val 50000"/>
            </a:avLst>
          </a:prstGeom>
          <a:gradFill rotWithShape="0">
            <a:gsLst>
              <a:gs pos="0">
                <a:srgbClr val="2D66B9"/>
              </a:gs>
              <a:gs pos="100000">
                <a:srgbClr val="1B3E70"/>
              </a:gs>
            </a:gsLst>
            <a:lin ang="5400000"/>
          </a:gradFill>
          <a:ln w="19050" algn="ctr">
            <a:solidFill>
              <a:srgbClr val="1B3E70"/>
            </a:solidFill>
            <a:round/>
            <a:headEnd/>
            <a:tailEnd/>
          </a:ln>
        </p:spPr>
        <p:txBody>
          <a:bodyPr wrap="none"/>
          <a:lstStyle/>
          <a:p>
            <a:pPr>
              <a:lnSpc>
                <a:spcPct val="90000"/>
              </a:lnSpc>
            </a:pPr>
            <a:endParaRPr lang="en-US"/>
          </a:p>
        </p:txBody>
      </p:sp>
      <p:sp>
        <p:nvSpPr>
          <p:cNvPr id="18439" name="Text Box 62"/>
          <p:cNvSpPr txBox="1">
            <a:spLocks noChangeArrowheads="1"/>
          </p:cNvSpPr>
          <p:nvPr/>
        </p:nvSpPr>
        <p:spPr bwMode="auto">
          <a:xfrm>
            <a:off x="446088" y="1376363"/>
            <a:ext cx="3790950" cy="708025"/>
          </a:xfrm>
          <a:prstGeom prst="rect">
            <a:avLst/>
          </a:prstGeom>
          <a:noFill/>
          <a:ln w="9525">
            <a:noFill/>
            <a:miter lim="800000"/>
            <a:headEnd/>
            <a:tailEnd/>
          </a:ln>
        </p:spPr>
        <p:txBody>
          <a:bodyPr>
            <a:spAutoFit/>
          </a:bodyPr>
          <a:lstStyle/>
          <a:p>
            <a:pPr algn="ctr"/>
            <a:r>
              <a:rPr lang="en-US" sz="2000" b="1">
                <a:solidFill>
                  <a:schemeClr val="bg1"/>
                </a:solidFill>
              </a:rPr>
              <a:t>The Efficiency of </a:t>
            </a:r>
            <a:br>
              <a:rPr lang="en-US" sz="2000" b="1">
                <a:solidFill>
                  <a:schemeClr val="bg1"/>
                </a:solidFill>
              </a:rPr>
            </a:br>
            <a:r>
              <a:rPr lang="en-US" sz="2000" b="1">
                <a:solidFill>
                  <a:schemeClr val="bg1"/>
                </a:solidFill>
              </a:rPr>
              <a:t>Cloud Computing…</a:t>
            </a:r>
          </a:p>
        </p:txBody>
      </p:sp>
      <p:sp>
        <p:nvSpPr>
          <p:cNvPr id="18440" name="Text Box 62"/>
          <p:cNvSpPr txBox="1">
            <a:spLocks noChangeArrowheads="1"/>
          </p:cNvSpPr>
          <p:nvPr/>
        </p:nvSpPr>
        <p:spPr bwMode="auto">
          <a:xfrm>
            <a:off x="5300663" y="1376363"/>
            <a:ext cx="2990850" cy="708025"/>
          </a:xfrm>
          <a:prstGeom prst="rect">
            <a:avLst/>
          </a:prstGeom>
          <a:noFill/>
          <a:ln w="9525">
            <a:noFill/>
            <a:miter lim="800000"/>
            <a:headEnd/>
            <a:tailEnd/>
          </a:ln>
        </p:spPr>
        <p:txBody>
          <a:bodyPr>
            <a:spAutoFit/>
          </a:bodyPr>
          <a:lstStyle/>
          <a:p>
            <a:pPr algn="ctr"/>
            <a:r>
              <a:rPr lang="en-US" sz="2000" b="1">
                <a:solidFill>
                  <a:schemeClr val="bg1"/>
                </a:solidFill>
              </a:rPr>
              <a:t>…Without the Risk Or  Disruption</a:t>
            </a:r>
          </a:p>
        </p:txBody>
      </p:sp>
      <p:sp>
        <p:nvSpPr>
          <p:cNvPr id="34" name="Rectangle 6"/>
          <p:cNvSpPr>
            <a:spLocks noChangeArrowheads="1"/>
          </p:cNvSpPr>
          <p:nvPr/>
        </p:nvSpPr>
        <p:spPr bwMode="auto">
          <a:xfrm>
            <a:off x="4862513" y="2192338"/>
            <a:ext cx="3308350" cy="2423740"/>
          </a:xfrm>
          <a:prstGeom prst="rect">
            <a:avLst/>
          </a:prstGeom>
          <a:noFill/>
          <a:ln w="9525">
            <a:noFill/>
            <a:miter lim="800000"/>
            <a:headEnd/>
            <a:tailEnd/>
          </a:ln>
        </p:spPr>
        <p:txBody>
          <a:bodyPr>
            <a:spAutoFit/>
          </a:bodyPr>
          <a:lstStyle/>
          <a:p>
            <a:pPr marL="231775" lvl="1" indent="-231775">
              <a:spcAft>
                <a:spcPts val="300"/>
              </a:spcAft>
              <a:buClr>
                <a:schemeClr val="accent1"/>
              </a:buClr>
              <a:buSzPct val="75000"/>
              <a:buFontTx/>
              <a:buBlip>
                <a:blip r:embed="rId3"/>
              </a:buBlip>
              <a:defRPr/>
            </a:pPr>
            <a:r>
              <a:rPr lang="en-US" sz="1800" kern="0" dirty="0">
                <a:latin typeface="+mn-lt"/>
                <a:cs typeface="+mn-cs"/>
              </a:rPr>
              <a:t>Compatible with any existing or future application</a:t>
            </a:r>
          </a:p>
          <a:p>
            <a:pPr marL="231775" lvl="1" indent="-231775">
              <a:spcAft>
                <a:spcPts val="300"/>
              </a:spcAft>
              <a:buClr>
                <a:schemeClr val="accent1"/>
              </a:buClr>
              <a:buSzPct val="75000"/>
              <a:buFontTx/>
              <a:buBlip>
                <a:blip r:embed="rId3"/>
              </a:buBlip>
              <a:defRPr/>
            </a:pPr>
            <a:r>
              <a:rPr lang="en-US" sz="1800" kern="0" dirty="0" smtClean="0"/>
              <a:t>Security enforced on- and off-premise</a:t>
            </a:r>
          </a:p>
          <a:p>
            <a:pPr marL="231775" lvl="1" indent="-231775">
              <a:spcAft>
                <a:spcPts val="300"/>
              </a:spcAft>
              <a:buClr>
                <a:schemeClr val="accent1"/>
              </a:buClr>
              <a:buSzPct val="75000"/>
              <a:buFontTx/>
              <a:buBlip>
                <a:blip r:embed="rId3"/>
              </a:buBlip>
              <a:defRPr/>
            </a:pPr>
            <a:r>
              <a:rPr lang="en-US" sz="1800" kern="0" dirty="0" smtClean="0">
                <a:latin typeface="+mn-lt"/>
                <a:cs typeface="+mn-cs"/>
              </a:rPr>
              <a:t>Leverage </a:t>
            </a:r>
            <a:r>
              <a:rPr lang="en-US" sz="1800" kern="0" dirty="0">
                <a:latin typeface="+mn-lt"/>
                <a:cs typeface="+mn-cs"/>
              </a:rPr>
              <a:t>and evolve existing skills, management</a:t>
            </a:r>
          </a:p>
          <a:p>
            <a:pPr marL="231775" lvl="1" indent="-231775">
              <a:spcAft>
                <a:spcPts val="300"/>
              </a:spcAft>
              <a:buClr>
                <a:schemeClr val="accent1"/>
              </a:buClr>
              <a:buSzPct val="75000"/>
              <a:buFontTx/>
              <a:buBlip>
                <a:blip r:embed="rId3"/>
              </a:buBlip>
              <a:defRPr/>
            </a:pPr>
            <a:r>
              <a:rPr lang="en-US" sz="1800" kern="0" dirty="0" smtClean="0">
                <a:latin typeface="+mn-lt"/>
                <a:cs typeface="+mn-cs"/>
              </a:rPr>
              <a:t>Future </a:t>
            </a:r>
            <a:r>
              <a:rPr lang="en-US" sz="1800" kern="0" dirty="0">
                <a:latin typeface="+mn-lt"/>
                <a:cs typeface="+mn-cs"/>
              </a:rPr>
              <a:t>proof – no lock in to specific architectures</a:t>
            </a:r>
          </a:p>
        </p:txBody>
      </p:sp>
      <p:sp>
        <p:nvSpPr>
          <p:cNvPr id="18442" name="Rectangle 6"/>
          <p:cNvSpPr txBox="1">
            <a:spLocks noChangeArrowheads="1"/>
          </p:cNvSpPr>
          <p:nvPr/>
        </p:nvSpPr>
        <p:spPr bwMode="auto">
          <a:xfrm>
            <a:off x="534988" y="2192338"/>
            <a:ext cx="3540125" cy="3470275"/>
          </a:xfrm>
          <a:prstGeom prst="rect">
            <a:avLst/>
          </a:prstGeom>
          <a:noFill/>
          <a:ln w="9525">
            <a:noFill/>
            <a:miter lim="800000"/>
            <a:headEnd/>
            <a:tailEnd/>
          </a:ln>
        </p:spPr>
        <p:txBody>
          <a:bodyPr lIns="45720" rIns="45720">
            <a:spAutoFit/>
          </a:bodyPr>
          <a:lstStyle/>
          <a:p>
            <a:pPr marL="300038" lvl="1" indent="-298450">
              <a:spcAft>
                <a:spcPts val="300"/>
              </a:spcAft>
              <a:buClr>
                <a:schemeClr val="accent1"/>
              </a:buClr>
              <a:buSzPct val="75000"/>
            </a:pPr>
            <a:r>
              <a:rPr lang="en-US" sz="2000" b="1"/>
              <a:t>Business</a:t>
            </a:r>
          </a:p>
          <a:p>
            <a:pPr marL="300038" lvl="1" indent="-298450">
              <a:spcAft>
                <a:spcPts val="300"/>
              </a:spcAft>
              <a:buClr>
                <a:schemeClr val="accent1"/>
              </a:buClr>
              <a:buSzPct val="75000"/>
              <a:buFont typeface="Wingdings" pitchFamily="2" charset="2"/>
              <a:buBlip>
                <a:blip r:embed="rId3"/>
              </a:buBlip>
            </a:pPr>
            <a:r>
              <a:rPr lang="en-US" sz="1800"/>
              <a:t>Fast response times</a:t>
            </a:r>
          </a:p>
          <a:p>
            <a:pPr marL="300038" lvl="1" indent="-298450">
              <a:spcAft>
                <a:spcPts val="300"/>
              </a:spcAft>
              <a:buClr>
                <a:schemeClr val="accent1"/>
              </a:buClr>
              <a:buSzPct val="75000"/>
              <a:buFont typeface="Wingdings" pitchFamily="2" charset="2"/>
              <a:buBlip>
                <a:blip r:embed="rId3"/>
              </a:buBlip>
            </a:pPr>
            <a:r>
              <a:rPr lang="en-US" sz="1800"/>
              <a:t>Contractual and auditable SLAs</a:t>
            </a:r>
          </a:p>
          <a:p>
            <a:pPr marL="300038" lvl="1" indent="-298450">
              <a:spcAft>
                <a:spcPts val="300"/>
              </a:spcAft>
              <a:buClr>
                <a:schemeClr val="accent1"/>
              </a:buClr>
              <a:buSzPct val="75000"/>
              <a:buFont typeface="Wingdings" pitchFamily="2" charset="2"/>
              <a:buBlip>
                <a:blip r:embed="rId3"/>
              </a:buBlip>
            </a:pPr>
            <a:r>
              <a:rPr lang="en-US" sz="1800"/>
              <a:t>Usage based, pay-as-you-go financial model </a:t>
            </a:r>
            <a:endParaRPr lang="en-US" sz="2000"/>
          </a:p>
          <a:p>
            <a:pPr marL="300038" lvl="1" indent="-298450">
              <a:spcAft>
                <a:spcPts val="300"/>
              </a:spcAft>
              <a:buClr>
                <a:schemeClr val="accent1"/>
              </a:buClr>
              <a:buSzPct val="75000"/>
            </a:pPr>
            <a:r>
              <a:rPr lang="en-US" sz="2000" b="1"/>
              <a:t>IT</a:t>
            </a:r>
          </a:p>
          <a:p>
            <a:pPr marL="300038" lvl="1" indent="-298450">
              <a:spcAft>
                <a:spcPts val="300"/>
              </a:spcAft>
              <a:buClr>
                <a:schemeClr val="accent1"/>
              </a:buClr>
              <a:buSzPct val="75000"/>
              <a:buFontTx/>
              <a:buBlip>
                <a:blip r:embed="rId3"/>
              </a:buBlip>
            </a:pPr>
            <a:r>
              <a:rPr lang="en-US" sz="1800"/>
              <a:t>Economies of scale</a:t>
            </a:r>
          </a:p>
          <a:p>
            <a:pPr marL="300038" lvl="1" indent="-298450">
              <a:spcAft>
                <a:spcPts val="300"/>
              </a:spcAft>
              <a:buClr>
                <a:schemeClr val="accent1"/>
              </a:buClr>
              <a:buSzPct val="75000"/>
              <a:buFont typeface="Wingdings" pitchFamily="2" charset="2"/>
              <a:buBlip>
                <a:blip r:embed="rId3"/>
              </a:buBlip>
            </a:pPr>
            <a:r>
              <a:rPr lang="en-US" sz="1800"/>
              <a:t>High performance, </a:t>
            </a:r>
            <a:br>
              <a:rPr lang="en-US" sz="1800"/>
            </a:br>
            <a:r>
              <a:rPr lang="en-US" sz="1800"/>
              <a:t>highly available</a:t>
            </a:r>
          </a:p>
          <a:p>
            <a:pPr marL="300038" lvl="1" indent="-298450">
              <a:spcAft>
                <a:spcPts val="300"/>
              </a:spcAft>
              <a:buClr>
                <a:schemeClr val="accent1"/>
              </a:buClr>
              <a:buSzPct val="75000"/>
              <a:buFont typeface="Wingdings" pitchFamily="2" charset="2"/>
              <a:buBlip>
                <a:blip r:embed="rId3"/>
              </a:buBlip>
            </a:pPr>
            <a:r>
              <a:rPr lang="en-US" sz="1800"/>
              <a:t>Policy-driven automation</a:t>
            </a: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REATEDBY" val="KMASlideWizard"/>
</p:tagLst>
</file>

<file path=ppt/theme/theme1.xml><?xml version="1.0" encoding="utf-8"?>
<a:theme xmlns:a="http://schemas.openxmlformats.org/drawingml/2006/main" name="vmware_template">
  <a:themeElements>
    <a:clrScheme name="VMWare final">
      <a:dk1>
        <a:srgbClr val="000000"/>
      </a:dk1>
      <a:lt1>
        <a:srgbClr val="FFFFFF"/>
      </a:lt1>
      <a:dk2>
        <a:srgbClr val="7498BF"/>
      </a:dk2>
      <a:lt2>
        <a:srgbClr val="76B900"/>
      </a:lt2>
      <a:accent1>
        <a:srgbClr val="E96B12"/>
      </a:accent1>
      <a:accent2>
        <a:srgbClr val="F1AB00"/>
      </a:accent2>
      <a:accent3>
        <a:srgbClr val="A34BC8"/>
      </a:accent3>
      <a:accent4>
        <a:srgbClr val="F02333"/>
      </a:accent4>
      <a:accent5>
        <a:srgbClr val="BFBFBF"/>
      </a:accent5>
      <a:accent6>
        <a:srgbClr val="003FB5"/>
      </a:accent6>
      <a:hlink>
        <a:srgbClr val="7498BF"/>
      </a:hlink>
      <a:folHlink>
        <a:srgbClr val="E96B12"/>
      </a:folHlink>
    </a:clrScheme>
    <a:fontScheme name="vmware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mware_template 1">
        <a:dk1>
          <a:srgbClr val="000000"/>
        </a:dk1>
        <a:lt1>
          <a:srgbClr val="FFFFFF"/>
        </a:lt1>
        <a:dk2>
          <a:srgbClr val="7498BF"/>
        </a:dk2>
        <a:lt2>
          <a:srgbClr val="BFBFBF"/>
        </a:lt2>
        <a:accent1>
          <a:srgbClr val="76B900"/>
        </a:accent1>
        <a:accent2>
          <a:srgbClr val="F1AB00"/>
        </a:accent2>
        <a:accent3>
          <a:srgbClr val="FFFFFF"/>
        </a:accent3>
        <a:accent4>
          <a:srgbClr val="000000"/>
        </a:accent4>
        <a:accent5>
          <a:srgbClr val="BDD9AA"/>
        </a:accent5>
        <a:accent6>
          <a:srgbClr val="DA9B00"/>
        </a:accent6>
        <a:hlink>
          <a:srgbClr val="A34BC8"/>
        </a:hlink>
        <a:folHlink>
          <a:srgbClr val="00236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vmware_template_06_NEW">
  <a:themeElements>
    <a:clrScheme name="">
      <a:dk1>
        <a:srgbClr val="000000"/>
      </a:dk1>
      <a:lt1>
        <a:srgbClr val="FFFFFF"/>
      </a:lt1>
      <a:dk2>
        <a:srgbClr val="333333"/>
      </a:dk2>
      <a:lt2>
        <a:srgbClr val="BABABA"/>
      </a:lt2>
      <a:accent1>
        <a:srgbClr val="7D9BC6"/>
      </a:accent1>
      <a:accent2>
        <a:srgbClr val="7FC31C"/>
      </a:accent2>
      <a:accent3>
        <a:srgbClr val="FFFFFF"/>
      </a:accent3>
      <a:accent4>
        <a:srgbClr val="000000"/>
      </a:accent4>
      <a:accent5>
        <a:srgbClr val="BFCBDF"/>
      </a:accent5>
      <a:accent6>
        <a:srgbClr val="72B018"/>
      </a:accent6>
      <a:hlink>
        <a:srgbClr val="667DCC"/>
      </a:hlink>
      <a:folHlink>
        <a:srgbClr val="FF9900"/>
      </a:folHlink>
    </a:clrScheme>
    <a:fontScheme name="11_vmware_template_06_NEW">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vmware_template_06_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vmware_template_06_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vmware_template_06_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vmware_template_06_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vmware_template_06_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vmware_template_06_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vmware_template_06_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vmware_template_06_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vmware_template_06_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vmware_template_06_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vmware_template_06_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vmware_template_06_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vmware_template_06_NEW 13">
        <a:dk1>
          <a:srgbClr val="000000"/>
        </a:dk1>
        <a:lt1>
          <a:srgbClr val="E5E6C8"/>
        </a:lt1>
        <a:dk2>
          <a:srgbClr val="000000"/>
        </a:dk2>
        <a:lt2>
          <a:srgbClr val="808080"/>
        </a:lt2>
        <a:accent1>
          <a:srgbClr val="BBE0E3"/>
        </a:accent1>
        <a:accent2>
          <a:srgbClr val="333399"/>
        </a:accent2>
        <a:accent3>
          <a:srgbClr val="F0F0E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vmware_template_06_NEW 14">
        <a:dk1>
          <a:srgbClr val="000000"/>
        </a:dk1>
        <a:lt1>
          <a:srgbClr val="E5E6C8"/>
        </a:lt1>
        <a:dk2>
          <a:srgbClr val="003300"/>
        </a:dk2>
        <a:lt2>
          <a:srgbClr val="969696"/>
        </a:lt2>
        <a:accent1>
          <a:srgbClr val="996633"/>
        </a:accent1>
        <a:accent2>
          <a:srgbClr val="999966"/>
        </a:accent2>
        <a:accent3>
          <a:srgbClr val="F0F0E0"/>
        </a:accent3>
        <a:accent4>
          <a:srgbClr val="000000"/>
        </a:accent4>
        <a:accent5>
          <a:srgbClr val="CAB8AD"/>
        </a:accent5>
        <a:accent6>
          <a:srgbClr val="8A8A5C"/>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11_vmware_template_06_NEW 15">
        <a:dk1>
          <a:srgbClr val="000000"/>
        </a:dk1>
        <a:lt1>
          <a:srgbClr val="E5E6C8"/>
        </a:lt1>
        <a:dk2>
          <a:srgbClr val="003300"/>
        </a:dk2>
        <a:lt2>
          <a:srgbClr val="969696"/>
        </a:lt2>
        <a:accent1>
          <a:srgbClr val="999966"/>
        </a:accent1>
        <a:accent2>
          <a:srgbClr val="996633"/>
        </a:accent2>
        <a:accent3>
          <a:srgbClr val="F0F0E0"/>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11_vmware_template_06_NEW 16">
        <a:dk1>
          <a:srgbClr val="000000"/>
        </a:dk1>
        <a:lt1>
          <a:srgbClr val="FFFFFF"/>
        </a:lt1>
        <a:dk2>
          <a:srgbClr val="003300"/>
        </a:dk2>
        <a:lt2>
          <a:srgbClr val="969696"/>
        </a:lt2>
        <a:accent1>
          <a:srgbClr val="999966"/>
        </a:accent1>
        <a:accent2>
          <a:srgbClr val="996633"/>
        </a:accent2>
        <a:accent3>
          <a:srgbClr val="FFFFFF"/>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vmware_template_06_NEW">
  <a:themeElements>
    <a:clrScheme name="">
      <a:dk1>
        <a:srgbClr val="000000"/>
      </a:dk1>
      <a:lt1>
        <a:srgbClr val="FFFFFF"/>
      </a:lt1>
      <a:dk2>
        <a:srgbClr val="333333"/>
      </a:dk2>
      <a:lt2>
        <a:srgbClr val="BABABA"/>
      </a:lt2>
      <a:accent1>
        <a:srgbClr val="7D9BC6"/>
      </a:accent1>
      <a:accent2>
        <a:srgbClr val="7FC31C"/>
      </a:accent2>
      <a:accent3>
        <a:srgbClr val="FFFFFF"/>
      </a:accent3>
      <a:accent4>
        <a:srgbClr val="000000"/>
      </a:accent4>
      <a:accent5>
        <a:srgbClr val="BFCBDF"/>
      </a:accent5>
      <a:accent6>
        <a:srgbClr val="72B018"/>
      </a:accent6>
      <a:hlink>
        <a:srgbClr val="667DCC"/>
      </a:hlink>
      <a:folHlink>
        <a:srgbClr val="FF9900"/>
      </a:folHlink>
    </a:clrScheme>
    <a:fontScheme name="11_vmware_template_06_NEW">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vmware_template_06_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vmware_template_06_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vmware_template_06_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vmware_template_06_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vmware_template_06_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vmware_template_06_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vmware_template_06_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vmware_template_06_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vmware_template_06_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vmware_template_06_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vmware_template_06_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vmware_template_06_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vmware_template_06_NEW 13">
        <a:dk1>
          <a:srgbClr val="000000"/>
        </a:dk1>
        <a:lt1>
          <a:srgbClr val="E5E6C8"/>
        </a:lt1>
        <a:dk2>
          <a:srgbClr val="000000"/>
        </a:dk2>
        <a:lt2>
          <a:srgbClr val="808080"/>
        </a:lt2>
        <a:accent1>
          <a:srgbClr val="BBE0E3"/>
        </a:accent1>
        <a:accent2>
          <a:srgbClr val="333399"/>
        </a:accent2>
        <a:accent3>
          <a:srgbClr val="F0F0E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vmware_template_06_NEW 14">
        <a:dk1>
          <a:srgbClr val="000000"/>
        </a:dk1>
        <a:lt1>
          <a:srgbClr val="E5E6C8"/>
        </a:lt1>
        <a:dk2>
          <a:srgbClr val="003300"/>
        </a:dk2>
        <a:lt2>
          <a:srgbClr val="969696"/>
        </a:lt2>
        <a:accent1>
          <a:srgbClr val="996633"/>
        </a:accent1>
        <a:accent2>
          <a:srgbClr val="999966"/>
        </a:accent2>
        <a:accent3>
          <a:srgbClr val="F0F0E0"/>
        </a:accent3>
        <a:accent4>
          <a:srgbClr val="000000"/>
        </a:accent4>
        <a:accent5>
          <a:srgbClr val="CAB8AD"/>
        </a:accent5>
        <a:accent6>
          <a:srgbClr val="8A8A5C"/>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11_vmware_template_06_NEW 15">
        <a:dk1>
          <a:srgbClr val="000000"/>
        </a:dk1>
        <a:lt1>
          <a:srgbClr val="E5E6C8"/>
        </a:lt1>
        <a:dk2>
          <a:srgbClr val="003300"/>
        </a:dk2>
        <a:lt2>
          <a:srgbClr val="969696"/>
        </a:lt2>
        <a:accent1>
          <a:srgbClr val="999966"/>
        </a:accent1>
        <a:accent2>
          <a:srgbClr val="996633"/>
        </a:accent2>
        <a:accent3>
          <a:srgbClr val="F0F0E0"/>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11_vmware_template_06_NEW 16">
        <a:dk1>
          <a:srgbClr val="000000"/>
        </a:dk1>
        <a:lt1>
          <a:srgbClr val="FFFFFF"/>
        </a:lt1>
        <a:dk2>
          <a:srgbClr val="003300"/>
        </a:dk2>
        <a:lt2>
          <a:srgbClr val="969696"/>
        </a:lt2>
        <a:accent1>
          <a:srgbClr val="999966"/>
        </a:accent1>
        <a:accent2>
          <a:srgbClr val="996633"/>
        </a:accent2>
        <a:accent3>
          <a:srgbClr val="FFFFFF"/>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vmware_template">
  <a:themeElements>
    <a:clrScheme name="">
      <a:dk1>
        <a:srgbClr val="000000"/>
      </a:dk1>
      <a:lt1>
        <a:srgbClr val="FFFFFF"/>
      </a:lt1>
      <a:dk2>
        <a:srgbClr val="333333"/>
      </a:dk2>
      <a:lt2>
        <a:srgbClr val="BABABA"/>
      </a:lt2>
      <a:accent1>
        <a:srgbClr val="7D9BC6"/>
      </a:accent1>
      <a:accent2>
        <a:srgbClr val="7FC31C"/>
      </a:accent2>
      <a:accent3>
        <a:srgbClr val="FFFFFF"/>
      </a:accent3>
      <a:accent4>
        <a:srgbClr val="000000"/>
      </a:accent4>
      <a:accent5>
        <a:srgbClr val="BFCBDF"/>
      </a:accent5>
      <a:accent6>
        <a:srgbClr val="72B018"/>
      </a:accent6>
      <a:hlink>
        <a:srgbClr val="667DCC"/>
      </a:hlink>
      <a:folHlink>
        <a:srgbClr val="FF9900"/>
      </a:folHlink>
    </a:clrScheme>
    <a:fontScheme name="vmware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mware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mware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mware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mware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mware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mware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mware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mware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mware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mware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mware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mware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vmware_template 13">
        <a:dk1>
          <a:srgbClr val="000000"/>
        </a:dk1>
        <a:lt1>
          <a:srgbClr val="E5E6C8"/>
        </a:lt1>
        <a:dk2>
          <a:srgbClr val="000000"/>
        </a:dk2>
        <a:lt2>
          <a:srgbClr val="808080"/>
        </a:lt2>
        <a:accent1>
          <a:srgbClr val="BBE0E3"/>
        </a:accent1>
        <a:accent2>
          <a:srgbClr val="333399"/>
        </a:accent2>
        <a:accent3>
          <a:srgbClr val="F0F0E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mware_template 14">
        <a:dk1>
          <a:srgbClr val="000000"/>
        </a:dk1>
        <a:lt1>
          <a:srgbClr val="E5E6C8"/>
        </a:lt1>
        <a:dk2>
          <a:srgbClr val="003300"/>
        </a:dk2>
        <a:lt2>
          <a:srgbClr val="969696"/>
        </a:lt2>
        <a:accent1>
          <a:srgbClr val="996633"/>
        </a:accent1>
        <a:accent2>
          <a:srgbClr val="999966"/>
        </a:accent2>
        <a:accent3>
          <a:srgbClr val="F0F0E0"/>
        </a:accent3>
        <a:accent4>
          <a:srgbClr val="000000"/>
        </a:accent4>
        <a:accent5>
          <a:srgbClr val="CAB8AD"/>
        </a:accent5>
        <a:accent6>
          <a:srgbClr val="8A8A5C"/>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vmware_template 15">
        <a:dk1>
          <a:srgbClr val="000000"/>
        </a:dk1>
        <a:lt1>
          <a:srgbClr val="E5E6C8"/>
        </a:lt1>
        <a:dk2>
          <a:srgbClr val="003300"/>
        </a:dk2>
        <a:lt2>
          <a:srgbClr val="969696"/>
        </a:lt2>
        <a:accent1>
          <a:srgbClr val="999966"/>
        </a:accent1>
        <a:accent2>
          <a:srgbClr val="996633"/>
        </a:accent2>
        <a:accent3>
          <a:srgbClr val="F0F0E0"/>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vmware_template 16">
        <a:dk1>
          <a:srgbClr val="000000"/>
        </a:dk1>
        <a:lt1>
          <a:srgbClr val="FFFFFF"/>
        </a:lt1>
        <a:dk2>
          <a:srgbClr val="003300"/>
        </a:dk2>
        <a:lt2>
          <a:srgbClr val="969696"/>
        </a:lt2>
        <a:accent1>
          <a:srgbClr val="999966"/>
        </a:accent1>
        <a:accent2>
          <a:srgbClr val="996633"/>
        </a:accent2>
        <a:accent3>
          <a:srgbClr val="FFFFFF"/>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
      <a:dk1>
        <a:srgbClr val="000000"/>
      </a:dk1>
      <a:lt1>
        <a:srgbClr val="FFFFFF"/>
      </a:lt1>
      <a:dk2>
        <a:srgbClr val="333333"/>
      </a:dk2>
      <a:lt2>
        <a:srgbClr val="BABABA"/>
      </a:lt2>
      <a:accent1>
        <a:srgbClr val="7D9BC6"/>
      </a:accent1>
      <a:accent2>
        <a:srgbClr val="7FC31C"/>
      </a:accent2>
      <a:accent3>
        <a:srgbClr val="FFFFFF"/>
      </a:accent3>
      <a:accent4>
        <a:srgbClr val="000000"/>
      </a:accent4>
      <a:accent5>
        <a:srgbClr val="BFCBDF"/>
      </a:accent5>
      <a:accent6>
        <a:srgbClr val="72B018"/>
      </a:accent6>
      <a:hlink>
        <a:srgbClr val="667DCC"/>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E5E6C8"/>
        </a:lt1>
        <a:dk2>
          <a:srgbClr val="000000"/>
        </a:dk2>
        <a:lt2>
          <a:srgbClr val="808080"/>
        </a:lt2>
        <a:accent1>
          <a:srgbClr val="BBE0E3"/>
        </a:accent1>
        <a:accent2>
          <a:srgbClr val="333399"/>
        </a:accent2>
        <a:accent3>
          <a:srgbClr val="F0F0E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E5E6C8"/>
        </a:lt1>
        <a:dk2>
          <a:srgbClr val="003300"/>
        </a:dk2>
        <a:lt2>
          <a:srgbClr val="969696"/>
        </a:lt2>
        <a:accent1>
          <a:srgbClr val="996633"/>
        </a:accent1>
        <a:accent2>
          <a:srgbClr val="999966"/>
        </a:accent2>
        <a:accent3>
          <a:srgbClr val="F0F0E0"/>
        </a:accent3>
        <a:accent4>
          <a:srgbClr val="000000"/>
        </a:accent4>
        <a:accent5>
          <a:srgbClr val="CAB8AD"/>
        </a:accent5>
        <a:accent6>
          <a:srgbClr val="8A8A5C"/>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E5E6C8"/>
        </a:lt1>
        <a:dk2>
          <a:srgbClr val="003300"/>
        </a:dk2>
        <a:lt2>
          <a:srgbClr val="969696"/>
        </a:lt2>
        <a:accent1>
          <a:srgbClr val="999966"/>
        </a:accent1>
        <a:accent2>
          <a:srgbClr val="996633"/>
        </a:accent2>
        <a:accent3>
          <a:srgbClr val="F0F0E0"/>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003300"/>
        </a:dk2>
        <a:lt2>
          <a:srgbClr val="969696"/>
        </a:lt2>
        <a:accent1>
          <a:srgbClr val="999966"/>
        </a:accent1>
        <a:accent2>
          <a:srgbClr val="996633"/>
        </a:accent2>
        <a:accent3>
          <a:srgbClr val="FFFFFF"/>
        </a:accent3>
        <a:accent4>
          <a:srgbClr val="000000"/>
        </a:accent4>
        <a:accent5>
          <a:srgbClr val="CACAB8"/>
        </a:accent5>
        <a:accent6>
          <a:srgbClr val="8A5C2D"/>
        </a:accent6>
        <a:hlink>
          <a:srgbClr val="5F837E"/>
        </a:hlink>
        <a:folHlink>
          <a:srgbClr val="660033"/>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666666"/>
      </a:dk1>
      <a:lt1>
        <a:srgbClr val="FFFFFF"/>
      </a:lt1>
      <a:dk2>
        <a:srgbClr val="333333"/>
      </a:dk2>
      <a:lt2>
        <a:srgbClr val="999999"/>
      </a:lt2>
      <a:accent1>
        <a:srgbClr val="666666"/>
      </a:accent1>
      <a:accent2>
        <a:srgbClr val="669900"/>
      </a:accent2>
      <a:accent3>
        <a:srgbClr val="FFFFFF"/>
      </a:accent3>
      <a:accent4>
        <a:srgbClr val="565656"/>
      </a:accent4>
      <a:accent5>
        <a:srgbClr val="B8B8B8"/>
      </a:accent5>
      <a:accent6>
        <a:srgbClr val="5C8A00"/>
      </a:accent6>
      <a:hlink>
        <a:srgbClr val="006699"/>
      </a:hlink>
      <a:folHlink>
        <a:srgbClr val="F033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CA7B2FF0B3F24C88CD3899F857361A" ma:contentTypeVersion="27" ma:contentTypeDescription="Create a new document." ma:contentTypeScope="" ma:versionID="6b2115faf2f2f13efa0b8f0e3f3b1c67">
  <xsd:schema xmlns:xsd="http://www.w3.org/2001/XMLSchema" xmlns:p="http://schemas.microsoft.com/office/2006/metadata/properties" xmlns:ns2="64494261-f67c-438c-a350-55ed2bc466f9" targetNamespace="http://schemas.microsoft.com/office/2006/metadata/properties" ma:root="true" ma:fieldsID="58879cf5c1dbb423936766763eb25cb2" ns2:_="">
    <xsd:import namespace="64494261-f67c-438c-a350-55ed2bc466f9"/>
    <xsd:element name="properties">
      <xsd:complexType>
        <xsd:sequence>
          <xsd:element name="documentManagement">
            <xsd:complexType>
              <xsd:all>
                <xsd:element ref="ns2:Reviews" minOccurs="0"/>
              </xsd:all>
            </xsd:complexType>
          </xsd:element>
        </xsd:sequence>
      </xsd:complexType>
    </xsd:element>
  </xsd:schema>
  <xsd:schema xmlns:xsd="http://www.w3.org/2001/XMLSchema" xmlns:dms="http://schemas.microsoft.com/office/2006/documentManagement/types" targetNamespace="64494261-f67c-438c-a350-55ed2bc466f9" elementFormDefault="qualified">
    <xsd:import namespace="http://schemas.microsoft.com/office/2006/documentManagement/types"/>
    <xsd:element name="Reviews" ma:index="8" nillable="true" ma:displayName="Bogomil Reviews" ma:default="None" ma:description="Exec Review" ma:format="Dropdown" ma:internalName="Reviews">
      <xsd:simpleType>
        <xsd:restriction base="dms:Choice">
          <xsd:enumeration value="None"/>
          <xsd:enumeration value="Bogomil - Y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Reviews xmlns="64494261-f67c-438c-a350-55ed2bc466f9">None</Reviews>
  </documentManagement>
</p:properties>
</file>

<file path=customXml/itemProps1.xml><?xml version="1.0" encoding="utf-8"?>
<ds:datastoreItem xmlns:ds="http://schemas.openxmlformats.org/officeDocument/2006/customXml" ds:itemID="{BAE96461-E84E-40E2-AD5A-2D705CD64D8F}">
  <ds:schemaRefs>
    <ds:schemaRef ds:uri="http://schemas.microsoft.com/office/2006/metadata/longProperties"/>
  </ds:schemaRefs>
</ds:datastoreItem>
</file>

<file path=customXml/itemProps2.xml><?xml version="1.0" encoding="utf-8"?>
<ds:datastoreItem xmlns:ds="http://schemas.openxmlformats.org/officeDocument/2006/customXml" ds:itemID="{2CC53D72-6E15-4D5C-A75D-7E85B2AFA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494261-f67c-438c-a350-55ed2bc466f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418532F-7168-42B3-8B45-31285850959B}">
  <ds:schemaRefs>
    <ds:schemaRef ds:uri="http://schemas.microsoft.com/sharepoint/v3/contenttype/forms"/>
  </ds:schemaRefs>
</ds:datastoreItem>
</file>

<file path=customXml/itemProps4.xml><?xml version="1.0" encoding="utf-8"?>
<ds:datastoreItem xmlns:ds="http://schemas.openxmlformats.org/officeDocument/2006/customXml" ds:itemID="{64C556BE-BCE1-46B0-A972-09D054137F5F}">
  <ds:schemaRefs>
    <ds:schemaRef ds:uri="http://schemas.microsoft.com/office/2006/metadata/properties"/>
    <ds:schemaRef ds:uri="64494261-f67c-438c-a350-55ed2bc466f9"/>
  </ds:schemaRefs>
</ds:datastoreItem>
</file>

<file path=docProps/app.xml><?xml version="1.0" encoding="utf-8"?>
<Properties xmlns="http://schemas.openxmlformats.org/officeDocument/2006/extended-properties" xmlns:vt="http://schemas.openxmlformats.org/officeDocument/2006/docPropsVTypes">
  <Template/>
  <TotalTime>35232</TotalTime>
  <Words>6083</Words>
  <Application>Microsoft Office PowerPoint</Application>
  <PresentationFormat>On-screen Show (4:3)</PresentationFormat>
  <Paragraphs>766</Paragraphs>
  <Slides>40</Slides>
  <Notes>40</Notes>
  <HiddenSlides>0</HiddenSlides>
  <MMClips>0</MMClips>
  <ScaleCrop>false</ScaleCrop>
  <HeadingPairs>
    <vt:vector size="6" baseType="variant">
      <vt:variant>
        <vt:lpstr>Theme</vt:lpstr>
      </vt:variant>
      <vt:variant>
        <vt:i4>5</vt:i4>
      </vt:variant>
      <vt:variant>
        <vt:lpstr>Embedded OLE Servers</vt:lpstr>
      </vt:variant>
      <vt:variant>
        <vt:i4>2</vt:i4>
      </vt:variant>
      <vt:variant>
        <vt:lpstr>Slide Titles</vt:lpstr>
      </vt:variant>
      <vt:variant>
        <vt:i4>40</vt:i4>
      </vt:variant>
    </vt:vector>
  </HeadingPairs>
  <TitlesOfParts>
    <vt:vector size="47" baseType="lpstr">
      <vt:lpstr>vmware_template</vt:lpstr>
      <vt:lpstr>11_vmware_template_06_NEW</vt:lpstr>
      <vt:lpstr>12_vmware_template_06_NEW</vt:lpstr>
      <vt:lpstr>1_vmware_template</vt:lpstr>
      <vt:lpstr>Default Design</vt:lpstr>
      <vt:lpstr>Chart</vt:lpstr>
      <vt:lpstr>Microsoft Office Excel 97-2003 Worksheet</vt:lpstr>
      <vt:lpstr>Slide 1</vt:lpstr>
      <vt:lpstr>The Problem</vt:lpstr>
      <vt:lpstr>The Goal</vt:lpstr>
      <vt:lpstr>The Path to IT as a Service</vt:lpstr>
      <vt:lpstr>The Cloud… as Architecture</vt:lpstr>
      <vt:lpstr>Cloud OS - The Underpinning For Cloud Infrastructures</vt:lpstr>
      <vt:lpstr>VMware Leads the Way to the Private Cloud</vt:lpstr>
      <vt:lpstr>VMware vSphere™ – Architecture</vt:lpstr>
      <vt:lpstr>Infrastructure Services – Abstraction and Aggregation </vt:lpstr>
      <vt:lpstr>vSphere 4 Delivers Performance for Demanding Applications</vt:lpstr>
      <vt:lpstr>Single VM Performance: Well-Known Database OLTP Workload†</vt:lpstr>
      <vt:lpstr>Comparison to VISA</vt:lpstr>
      <vt:lpstr>Slide 13</vt:lpstr>
      <vt:lpstr>Sun Fire 15k (ca. 2002) </vt:lpstr>
      <vt:lpstr>ESX 4.0 Performance with SQL Server 2008</vt:lpstr>
      <vt:lpstr>Slide 16</vt:lpstr>
      <vt:lpstr>Multi-core + VMware = Record Performance</vt:lpstr>
      <vt:lpstr>Multi-Core + VMware = Record Performance</vt:lpstr>
      <vt:lpstr>vStorage: Thin Provisioning</vt:lpstr>
      <vt:lpstr>vNetwork: Distributed Switch</vt:lpstr>
      <vt:lpstr>vNetwork: Switch Plug-Ins</vt:lpstr>
      <vt:lpstr>Building the Giant Computer</vt:lpstr>
      <vt:lpstr> Distributed Power Management: Make the Giant Computer Power Thrifty</vt:lpstr>
      <vt:lpstr>Application Services Provide Built in Service Level Controls</vt:lpstr>
      <vt:lpstr>Attach Policy to Your VMs</vt:lpstr>
      <vt:lpstr>Rolling Out a New Business Service</vt:lpstr>
      <vt:lpstr>VMware Solutions Maximize Uptime</vt:lpstr>
      <vt:lpstr>VMware Fault Tolerance</vt:lpstr>
      <vt:lpstr>Security: VMsafe APIs and Partners </vt:lpstr>
      <vt:lpstr>VMware vShield Zones</vt:lpstr>
      <vt:lpstr>Hot-Add Capacity to Guarantee QoS</vt:lpstr>
      <vt:lpstr>Next Generation Management Enhances Control </vt:lpstr>
      <vt:lpstr>Extensible Management Suite</vt:lpstr>
      <vt:lpstr>Choice of End-to-End Integrated  Management</vt:lpstr>
      <vt:lpstr>VMware vCloud</vt:lpstr>
      <vt:lpstr>Broad Ecosystem – Technology and Service Providers</vt:lpstr>
      <vt:lpstr>Private Cloud - Future Proofing IT</vt:lpstr>
      <vt:lpstr>Slide 38</vt:lpstr>
      <vt:lpstr>Glossary</vt:lpstr>
      <vt:lpstr>The Private Cloud Brings…</vt:lpstr>
    </vt:vector>
  </TitlesOfParts>
  <Manager>Betsy Borrow, Speakeasy</Manager>
  <Company>Speakeasy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Speakeasy Template 2006</dc:title>
  <dc:creator>Michael G. Hart, Michael Hart Design</dc:creator>
  <dc:description>Template by Michael G. Hart, graphics@michaelhartdesign.com</dc:description>
  <cp:lastModifiedBy>Alberto Farronato</cp:lastModifiedBy>
  <cp:revision>1112</cp:revision>
  <dcterms:created xsi:type="dcterms:W3CDTF">2005-09-11T21:40:23Z</dcterms:created>
  <dcterms:modified xsi:type="dcterms:W3CDTF">2009-06-08T19:52:55Z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mailTo">
    <vt:lpwstr/>
  </property>
  <property fmtid="{D5CDD505-2E9C-101B-9397-08002B2CF9AE}" pid="3" name="EmailSender">
    <vt:lpwstr/>
  </property>
  <property fmtid="{D5CDD505-2E9C-101B-9397-08002B2CF9AE}" pid="4" name="EmailFrom">
    <vt:lpwstr/>
  </property>
  <property fmtid="{D5CDD505-2E9C-101B-9397-08002B2CF9AE}" pid="5" name="EmailSubject">
    <vt:lpwstr/>
  </property>
  <property fmtid="{D5CDD505-2E9C-101B-9397-08002B2CF9AE}" pid="6" name="EmailCc">
    <vt:lpwstr/>
  </property>
  <property fmtid="{D5CDD505-2E9C-101B-9397-08002B2CF9AE}" pid="7" name="Usage">
    <vt:lpwstr>Customer-facing</vt:lpwstr>
  </property>
  <property fmtid="{D5CDD505-2E9C-101B-9397-08002B2CF9AE}" pid="8" name="Add-On">
    <vt:lpwstr>n/a</vt:lpwstr>
  </property>
  <property fmtid="{D5CDD505-2E9C-101B-9397-08002B2CF9AE}" pid="9" name="Audience">
    <vt:lpwstr>Sales</vt:lpwstr>
  </property>
  <property fmtid="{D5CDD505-2E9C-101B-9397-08002B2CF9AE}" pid="10" name="Launch Material">
    <vt:lpwstr>0</vt:lpwstr>
  </property>
  <property fmtid="{D5CDD505-2E9C-101B-9397-08002B2CF9AE}" pid="11" name="Order">
    <vt:lpwstr>9700.00000000000</vt:lpwstr>
  </property>
  <property fmtid="{D5CDD505-2E9C-101B-9397-08002B2CF9AE}" pid="12" name="ContentType">
    <vt:lpwstr>Document</vt:lpwstr>
  </property>
  <property fmtid="{D5CDD505-2E9C-101B-9397-08002B2CF9AE}" pid="13" name="Document Type">
    <vt:lpwstr>Executive Presentation</vt:lpwstr>
  </property>
  <property fmtid="{D5CDD505-2E9C-101B-9397-08002B2CF9AE}" pid="14" name="Key Sales Tool">
    <vt:lpwstr>0</vt:lpwstr>
  </property>
  <property fmtid="{D5CDD505-2E9C-101B-9397-08002B2CF9AE}" pid="15" name="Description0">
    <vt:lpwstr>Detailed overview of current datacenter products - from ESX, VMotion, DRS, HA etc and the new M&amp;A products._x000d_
Detailed script included._x000d_
</vt:lpwstr>
  </property>
  <property fmtid="{D5CDD505-2E9C-101B-9397-08002B2CF9AE}" pid="16" name="ContentTypeId">
    <vt:lpwstr>0x0101002DCA7B2FF0B3F24C88CD3899F857361A</vt:lpwstr>
  </property>
</Properties>
</file>