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sldIdLst>
    <p:sldId id="337" r:id="rId2"/>
    <p:sldId id="340" r:id="rId3"/>
    <p:sldId id="357" r:id="rId4"/>
    <p:sldId id="356" r:id="rId5"/>
    <p:sldId id="341" r:id="rId6"/>
    <p:sldId id="343" r:id="rId7"/>
    <p:sldId id="344" r:id="rId8"/>
    <p:sldId id="345" r:id="rId9"/>
    <p:sldId id="355" r:id="rId10"/>
    <p:sldId id="338" r:id="rId11"/>
    <p:sldId id="347" r:id="rId12"/>
    <p:sldId id="358" r:id="rId13"/>
    <p:sldId id="359" r:id="rId14"/>
    <p:sldId id="366" r:id="rId15"/>
    <p:sldId id="360" r:id="rId16"/>
    <p:sldId id="361" r:id="rId17"/>
    <p:sldId id="362" r:id="rId18"/>
    <p:sldId id="363" r:id="rId19"/>
    <p:sldId id="364" r:id="rId20"/>
    <p:sldId id="367" r:id="rId21"/>
    <p:sldId id="368" r:id="rId22"/>
    <p:sldId id="373" r:id="rId23"/>
    <p:sldId id="374" r:id="rId24"/>
    <p:sldId id="375" r:id="rId25"/>
    <p:sldId id="376" r:id="rId26"/>
    <p:sldId id="377" r:id="rId27"/>
    <p:sldId id="379" r:id="rId28"/>
    <p:sldId id="382" r:id="rId2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D7F"/>
    <a:srgbClr val="DDDDDD"/>
    <a:srgbClr val="4C4C4C"/>
    <a:srgbClr val="F3F3F3"/>
    <a:srgbClr val="FED614"/>
    <a:srgbClr val="FF0080"/>
    <a:srgbClr val="AEAFB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9838" autoAdjust="0"/>
    <p:restoredTop sz="90955" autoAdjust="0"/>
  </p:normalViewPr>
  <p:slideViewPr>
    <p:cSldViewPr snapToGrid="0">
      <p:cViewPr varScale="1">
        <p:scale>
          <a:sx n="84" d="100"/>
          <a:sy n="84" d="100"/>
        </p:scale>
        <p:origin x="-1824" y="-90"/>
      </p:cViewPr>
      <p:guideLst>
        <p:guide orient="horz" pos="3636"/>
        <p:guide orient="horz" pos="261"/>
        <p:guide pos="3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1" d="100"/>
        <a:sy n="91" d="100"/>
      </p:scale>
      <p:origin x="0" y="3030"/>
    </p:cViewPr>
  </p:sorterViewPr>
  <p:notesViewPr>
    <p:cSldViewPr snapToGrid="0">
      <p:cViewPr varScale="1">
        <p:scale>
          <a:sx n="70" d="100"/>
          <a:sy n="70" d="100"/>
        </p:scale>
        <p:origin x="-2766" y="-11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34" charset="0"/>
                <a:ea typeface="ＭＳ Ｐゴシック" pitchFamily="1" charset="-128"/>
                <a:cs typeface="+mn-cs"/>
              </a:defRPr>
            </a:lvl1pPr>
          </a:lstStyle>
          <a:p>
            <a:pPr>
              <a:defRPr/>
            </a:pPr>
            <a:endParaRPr lang="en-US" dirty="0"/>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34" charset="0"/>
                <a:ea typeface="ＭＳ Ｐゴシック" pitchFamily="1" charset="-128"/>
                <a:cs typeface="+mn-cs"/>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34" charset="0"/>
                <a:ea typeface="ＭＳ Ｐゴシック" pitchFamily="1" charset="-128"/>
                <a:cs typeface="+mn-cs"/>
              </a:defRPr>
            </a:lvl1pPr>
          </a:lstStyle>
          <a:p>
            <a:pPr>
              <a:defRPr/>
            </a:pPr>
            <a:endParaRPr lang="en-US" dirty="0"/>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ea typeface="ＭＳ Ｐゴシック" pitchFamily="1" charset="-128"/>
                <a:cs typeface="+mn-cs"/>
              </a:defRPr>
            </a:lvl1pPr>
          </a:lstStyle>
          <a:p>
            <a:pPr>
              <a:defRPr/>
            </a:pPr>
            <a:fld id="{D0628E2B-EDA0-4007-BCA8-083CA2492EEE}"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pitchFamily="-48"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marL="227013" indent="-227013"/>
            <a:r>
              <a:rPr lang="en-US" sz="1400" b="1" dirty="0" smtClean="0">
                <a:latin typeface="Arial" charset="0"/>
                <a:ea typeface="ＭＳ Ｐゴシック"/>
              </a:rPr>
              <a:t>The components of day-to-day operational effectiveness and efficiency are the same as those needed when an organization is faced with a disaster or emergency situation. That is, the more effective you are in your day-to-day operations, the better prepared you are to deal with disasters and emergencies. </a:t>
            </a:r>
          </a:p>
          <a:p>
            <a:pPr marL="227013" indent="-227013"/>
            <a:endParaRPr lang="en-US" sz="1400" b="1" dirty="0" smtClean="0">
              <a:latin typeface="Arial" charset="0"/>
              <a:ea typeface="ＭＳ Ｐゴシック"/>
            </a:endParaRPr>
          </a:p>
          <a:p>
            <a:pPr marL="227013" indent="-227013"/>
            <a:r>
              <a:rPr lang="en-US" sz="1400" b="1" dirty="0" smtClean="0">
                <a:latin typeface="Arial" charset="0"/>
                <a:ea typeface="ＭＳ Ｐゴシック"/>
              </a:rPr>
              <a:t>Essentially, you need to be able to:</a:t>
            </a:r>
          </a:p>
          <a:p>
            <a:pPr marL="227013" indent="-227013">
              <a:buFontTx/>
              <a:buAutoNum type="arabicParenR"/>
            </a:pPr>
            <a:r>
              <a:rPr lang="en-US" sz="1400" b="1" dirty="0" smtClean="0">
                <a:latin typeface="Arial" charset="0"/>
                <a:ea typeface="ＭＳ Ｐゴシック"/>
              </a:rPr>
              <a:t>Communicate – Voice and Data</a:t>
            </a:r>
          </a:p>
          <a:p>
            <a:pPr marL="227013" indent="-227013">
              <a:buFontTx/>
              <a:buAutoNum type="arabicParenR"/>
            </a:pPr>
            <a:r>
              <a:rPr lang="en-US" sz="1400" b="1" dirty="0" smtClean="0">
                <a:latin typeface="Arial" charset="0"/>
                <a:ea typeface="ＭＳ Ｐゴシック"/>
              </a:rPr>
              <a:t>Know what is going on, and where things and people are</a:t>
            </a:r>
          </a:p>
          <a:p>
            <a:pPr marL="227013" indent="-227013">
              <a:buFontTx/>
              <a:buAutoNum type="arabicParenR"/>
            </a:pPr>
            <a:r>
              <a:rPr lang="en-US" sz="1400" b="1" dirty="0" smtClean="0">
                <a:latin typeface="Arial" charset="0"/>
                <a:ea typeface="ＭＳ Ｐゴシック"/>
              </a:rPr>
              <a:t>Be able to respond to the situation in real-time</a:t>
            </a:r>
          </a:p>
          <a:p>
            <a:pPr marL="227013" indent="-227013">
              <a:buFontTx/>
              <a:buAutoNum type="arabicParenR"/>
            </a:pPr>
            <a:endParaRPr lang="en-US" sz="1400" b="1" dirty="0" smtClean="0">
              <a:latin typeface="Arial" charset="0"/>
              <a:ea typeface="ＭＳ Ｐゴシック"/>
            </a:endParaRPr>
          </a:p>
          <a:p>
            <a:pPr marL="227013" indent="-227013"/>
            <a:r>
              <a:rPr lang="en-US" sz="1400" b="1" dirty="0" smtClean="0">
                <a:latin typeface="Arial" charset="0"/>
                <a:ea typeface="ＭＳ Ｐゴシック"/>
              </a:rPr>
              <a:t>With the proper tools, the other key benefit is </a:t>
            </a:r>
            <a:r>
              <a:rPr lang="en-US" sz="1400" b="1" u="sng" dirty="0" smtClean="0">
                <a:latin typeface="Arial" charset="0"/>
                <a:ea typeface="ＭＳ Ｐゴシック"/>
              </a:rPr>
              <a:t>improved efficiency</a:t>
            </a:r>
            <a:r>
              <a:rPr lang="en-US" sz="1400" b="1" dirty="0" smtClean="0">
                <a:latin typeface="Arial" charset="0"/>
                <a:ea typeface="ＭＳ Ｐゴシック"/>
              </a:rPr>
              <a:t>, enabling you to do more with less. This is especially important in an environment of greater demands with fewer resources.</a:t>
            </a:r>
          </a:p>
          <a:p>
            <a:pPr marL="227013" indent="-227013"/>
            <a:endParaRPr lang="en-US" dirty="0" smtClean="0">
              <a:latin typeface="Arial" charset="0"/>
              <a:ea typeface="ＭＳ Ｐゴシック"/>
            </a:endParaRPr>
          </a:p>
          <a:p>
            <a:pPr marL="227013" indent="-227013"/>
            <a:endParaRPr lang="en-US" dirty="0" smtClean="0">
              <a:latin typeface="Arial" charset="0"/>
              <a:ea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a:lstStyle/>
          <a:p>
            <a:pPr algn="ctr"/>
            <a:r>
              <a:rPr lang="en-US" sz="1400" b="1" dirty="0" smtClean="0">
                <a:latin typeface="Arial" charset="0"/>
                <a:ea typeface="ＭＳ Ｐゴシック"/>
              </a:rPr>
              <a:t>Know what is going on, and where things and people </a:t>
            </a:r>
            <a:r>
              <a:rPr lang="en-US" sz="1400" b="1" dirty="0" smtClean="0">
                <a:latin typeface="Arial" charset="0"/>
                <a:ea typeface="ＭＳ Ｐゴシック"/>
              </a:rPr>
              <a:t>are located.</a:t>
            </a:r>
            <a:endParaRPr lang="en-US" sz="1400" b="1" dirty="0" smtClean="0">
              <a:latin typeface="Arial" charset="0"/>
              <a:ea typeface="ＭＳ Ｐゴシック"/>
            </a:endParaRPr>
          </a:p>
          <a:p>
            <a:endParaRPr lang="en-US" dirty="0" smtClean="0">
              <a:latin typeface="Arial" charset="0"/>
              <a:ea typeface="ＭＳ Ｐゴシック"/>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FEB976D9-D030-490F-8DD8-F66D5B31838F}" type="slidenum">
              <a:rPr lang="en-US" smtClean="0">
                <a:latin typeface="Arial" charset="0"/>
                <a:ea typeface="ＭＳ Ｐゴシック"/>
                <a:cs typeface="ＭＳ Ｐゴシック"/>
              </a:rPr>
              <a:pPr/>
              <a:t>7</a:t>
            </a:fld>
            <a:endParaRPr lang="en-US" dirty="0" smtClean="0">
              <a:latin typeface="Arial" charset="0"/>
              <a:ea typeface="ＭＳ Ｐゴシック"/>
              <a:cs typeface="ＭＳ Ｐゴシック"/>
            </a:endParaRPr>
          </a:p>
        </p:txBody>
      </p:sp>
      <p:sp>
        <p:nvSpPr>
          <p:cNvPr id="86018" name="Rectangle 2"/>
          <p:cNvSpPr>
            <a:spLocks noGrp="1" noRot="1" noChangeAspect="1" noChangeArrowheads="1" noTextEdit="1"/>
          </p:cNvSpPr>
          <p:nvPr>
            <p:ph type="sldImg"/>
          </p:nvPr>
        </p:nvSpPr>
        <p:spPr>
          <a:xfrm>
            <a:off x="1563688" y="101600"/>
            <a:ext cx="3579812" cy="2686050"/>
          </a:xfrm>
          <a:ln/>
        </p:spPr>
      </p:sp>
      <p:sp>
        <p:nvSpPr>
          <p:cNvPr id="86019" name="Rectangle 3"/>
          <p:cNvSpPr>
            <a:spLocks noGrp="1" noChangeArrowheads="1"/>
          </p:cNvSpPr>
          <p:nvPr>
            <p:ph type="body" idx="1"/>
          </p:nvPr>
        </p:nvSpPr>
        <p:spPr>
          <a:xfrm>
            <a:off x="685800" y="3024188"/>
            <a:ext cx="5486400" cy="2954337"/>
          </a:xfrm>
          <a:noFill/>
          <a:ln/>
        </p:spPr>
        <p:txBody>
          <a:bodyPr/>
          <a:lstStyle/>
          <a:p>
            <a:r>
              <a:rPr lang="en-US" b="1" dirty="0" smtClean="0">
                <a:latin typeface="Arial" charset="0"/>
                <a:ea typeface="ＭＳ Ｐゴシック"/>
              </a:rPr>
              <a:t>Key Message</a:t>
            </a:r>
            <a:r>
              <a:rPr lang="en-US" dirty="0" smtClean="0">
                <a:latin typeface="Arial" charset="0"/>
                <a:ea typeface="ＭＳ Ｐゴシック"/>
              </a:rPr>
              <a:t>: The market for mobile broadband continues to grow, with no end in sight.</a:t>
            </a:r>
          </a:p>
          <a:p>
            <a:endParaRPr lang="en-US" dirty="0" smtClean="0">
              <a:latin typeface="Arial" charset="0"/>
              <a:ea typeface="ＭＳ Ｐゴシック"/>
            </a:endParaRPr>
          </a:p>
          <a:p>
            <a:r>
              <a:rPr lang="en-US" b="1" dirty="0" smtClean="0">
                <a:latin typeface="Arial" charset="0"/>
                <a:ea typeface="ＭＳ Ｐゴシック"/>
              </a:rPr>
              <a:t>Talking Points:</a:t>
            </a:r>
          </a:p>
          <a:p>
            <a:r>
              <a:rPr lang="en-US" dirty="0" smtClean="0">
                <a:latin typeface="Arial" charset="0"/>
                <a:ea typeface="ＭＳ Ｐゴシック"/>
              </a:rPr>
              <a:t>Currently, there are 54 million mobile workers in the United States. </a:t>
            </a:r>
          </a:p>
          <a:p>
            <a:pPr>
              <a:buFontTx/>
              <a:buChar char="•"/>
            </a:pPr>
            <a:r>
              <a:rPr lang="en-US" dirty="0" smtClean="0">
                <a:latin typeface="Arial" charset="0"/>
                <a:ea typeface="ＭＳ Ｐゴシック"/>
              </a:rPr>
              <a:t>Of that 54 million, the average is 1-3 days of travel per week, outside of the office or business setting.</a:t>
            </a:r>
          </a:p>
          <a:p>
            <a:pPr>
              <a:buFontTx/>
              <a:buChar char="•"/>
            </a:pPr>
            <a:r>
              <a:rPr lang="en-US" dirty="0" smtClean="0">
                <a:latin typeface="Arial" charset="0"/>
                <a:ea typeface="ＭＳ Ｐゴシック"/>
              </a:rPr>
              <a:t>Jumping ahead to the next couple of years we will experience 65% of enterprises that will deploy some kind of wireless applications to their mobile workforces.</a:t>
            </a:r>
          </a:p>
          <a:p>
            <a:pPr>
              <a:buFontTx/>
              <a:buChar char="•"/>
            </a:pPr>
            <a:r>
              <a:rPr lang="en-US" dirty="0" smtClean="0">
                <a:latin typeface="Arial" charset="0"/>
                <a:ea typeface="ＭＳ Ｐゴシック"/>
              </a:rPr>
              <a:t>As a result, greater percentages of a company’s IS budgets will be spent on mobile applications and key business processes will have to require exchange of real time information among the mobile workforce.</a:t>
            </a:r>
          </a:p>
          <a:p>
            <a:endParaRPr lang="en-US" dirty="0" smtClean="0">
              <a:latin typeface="Arial" charset="0"/>
              <a:ea typeface="ＭＳ Ｐゴシック"/>
            </a:endParaRPr>
          </a:p>
          <a:p>
            <a:r>
              <a:rPr lang="en-US" dirty="0" smtClean="0">
                <a:latin typeface="Arial" charset="0"/>
                <a:ea typeface="ＭＳ Ｐゴシック"/>
              </a:rPr>
              <a:t>These statistics will continue to drive the demand for mobile broadband access anytime, anywhere without sacrificing worker productivity.</a:t>
            </a:r>
          </a:p>
          <a:p>
            <a:endParaRPr lang="en-US" dirty="0" smtClean="0">
              <a:latin typeface="Arial" charset="0"/>
              <a:ea typeface="ＭＳ Ｐゴシック"/>
            </a:endParaRPr>
          </a:p>
          <a:p>
            <a:r>
              <a:rPr lang="en-US" b="1" dirty="0" smtClean="0">
                <a:latin typeface="Arial" charset="0"/>
                <a:ea typeface="ＭＳ Ｐゴシック"/>
              </a:rPr>
              <a:t>Transition:</a:t>
            </a:r>
            <a:r>
              <a:rPr lang="en-US" dirty="0" smtClean="0">
                <a:latin typeface="Arial" charset="0"/>
                <a:ea typeface="ＭＳ Ｐゴシック"/>
              </a:rPr>
              <a:t> Now that we have assessed what’s happening in the marketplace, let’s look at the challenges that customers like you are facing.</a:t>
            </a:r>
          </a:p>
          <a:p>
            <a:r>
              <a:rPr lang="en-US" dirty="0" smtClean="0">
                <a:latin typeface="Arial" charset="0"/>
                <a:ea typeface="ＭＳ Ｐゴシック"/>
              </a:rP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ln/>
        </p:spPr>
      </p:sp>
      <p:sp>
        <p:nvSpPr>
          <p:cNvPr id="93186" name="Rectangle 3"/>
          <p:cNvSpPr>
            <a:spLocks noGrp="1" noChangeArrowheads="1"/>
          </p:cNvSpPr>
          <p:nvPr>
            <p:ph type="body" idx="1"/>
          </p:nvPr>
        </p:nvSpPr>
        <p:spPr>
          <a:noFill/>
          <a:ln/>
        </p:spPr>
        <p:txBody>
          <a:bodyPr/>
          <a:lstStyle/>
          <a:p>
            <a:r>
              <a:rPr lang="en-US" sz="1000" dirty="0" smtClean="0">
                <a:latin typeface="Arial" charset="0"/>
                <a:ea typeface="ＭＳ Ｐゴシック"/>
              </a:rPr>
              <a:t>Since completely replacing the previous communications system, the Dekalb County Water and Sewer Department has: </a:t>
            </a:r>
          </a:p>
          <a:p>
            <a:pPr>
              <a:buFontTx/>
              <a:buChar char="•"/>
            </a:pPr>
            <a:r>
              <a:rPr lang="en-US" sz="1000" dirty="0" smtClean="0">
                <a:latin typeface="Arial" charset="0"/>
                <a:ea typeface="ＭＳ Ｐゴシック"/>
              </a:rPr>
              <a:t> realized a significant return on its investment and </a:t>
            </a:r>
          </a:p>
          <a:p>
            <a:pPr>
              <a:buFontTx/>
              <a:buChar char="•"/>
            </a:pPr>
            <a:r>
              <a:rPr lang="en-US" sz="1000" dirty="0" smtClean="0">
                <a:latin typeface="Arial" charset="0"/>
                <a:ea typeface="ＭＳ Ｐゴシック"/>
              </a:rPr>
              <a:t> enhanced communications.</a:t>
            </a:r>
          </a:p>
          <a:p>
            <a:pPr>
              <a:buFontTx/>
              <a:buChar char="•"/>
            </a:pPr>
            <a:r>
              <a:rPr lang="en-US" sz="1000" dirty="0" smtClean="0">
                <a:latin typeface="Arial" charset="0"/>
                <a:ea typeface="ＭＳ Ｐゴシック"/>
              </a:rPr>
              <a:t> Initial equipment costs were one fifth of the cost of other solutions</a:t>
            </a:r>
          </a:p>
          <a:p>
            <a:pPr>
              <a:buFontTx/>
              <a:buChar char="•"/>
            </a:pPr>
            <a:r>
              <a:rPr lang="en-US" sz="1000" dirty="0" smtClean="0">
                <a:latin typeface="Arial" charset="0"/>
                <a:ea typeface="ＭＳ Ｐゴシック"/>
              </a:rPr>
              <a:t> usage is up due to the fact that handsets are more affordable. </a:t>
            </a:r>
          </a:p>
          <a:p>
            <a:pPr>
              <a:buFontTx/>
              <a:buChar char="•"/>
            </a:pPr>
            <a:r>
              <a:rPr lang="en-US" sz="1000" dirty="0" smtClean="0">
                <a:latin typeface="Arial" charset="0"/>
                <a:ea typeface="ＭＳ Ｐゴシック"/>
              </a:rPr>
              <a:t> Ongoing maintenance fees to operate the system are also significantly lower. </a:t>
            </a:r>
          </a:p>
          <a:p>
            <a:pPr>
              <a:buFontTx/>
              <a:buChar char="•"/>
            </a:pPr>
            <a:r>
              <a:rPr lang="en-US" sz="1000" dirty="0" smtClean="0">
                <a:latin typeface="Arial" charset="0"/>
                <a:ea typeface="ＭＳ Ｐゴシック"/>
              </a:rPr>
              <a:t> The flexible communications not only save on fees, but also streamline the process</a:t>
            </a:r>
          </a:p>
          <a:p>
            <a:pPr>
              <a:buFontTx/>
              <a:buChar char="•"/>
            </a:pPr>
            <a:r>
              <a:rPr lang="en-US" sz="1000" dirty="0" smtClean="0">
                <a:latin typeface="Arial" charset="0"/>
                <a:ea typeface="ＭＳ Ｐゴシック"/>
              </a:rPr>
              <a:t> Users can connect directly to the party they need to without talking to the entire group</a:t>
            </a:r>
          </a:p>
          <a:p>
            <a:endParaRPr lang="en-US" sz="1000" dirty="0" smtClean="0">
              <a:latin typeface="Arial" charset="0"/>
              <a:ea typeface="ＭＳ Ｐゴシック"/>
            </a:endParaRPr>
          </a:p>
          <a:p>
            <a:r>
              <a:rPr lang="en-US" sz="1000" dirty="0" smtClean="0">
                <a:latin typeface="Arial" charset="0"/>
                <a:ea typeface="ＭＳ Ｐゴシック"/>
              </a:rPr>
              <a:t>Dekalb County Water and Sewer is considering other applications for its Nextel system including: </a:t>
            </a:r>
          </a:p>
          <a:p>
            <a:pPr>
              <a:buFontTx/>
              <a:buChar char="•"/>
            </a:pPr>
            <a:r>
              <a:rPr lang="en-US" sz="1000" dirty="0" smtClean="0">
                <a:latin typeface="Arial" charset="0"/>
                <a:ea typeface="ＭＳ Ｐゴシック"/>
              </a:rPr>
              <a:t> Bi-directional antennas (BDAs) to support more remote locations, such as lines deep under the earth’s surface, enhanced monitoring of system operations,</a:t>
            </a:r>
          </a:p>
          <a:p>
            <a:pPr>
              <a:buFontTx/>
              <a:buChar char="•"/>
            </a:pPr>
            <a:r>
              <a:rPr lang="en-US" sz="1000" dirty="0" smtClean="0">
                <a:latin typeface="Arial" charset="0"/>
                <a:ea typeface="ＭＳ Ｐゴシック"/>
              </a:rPr>
              <a:t> GPS vehicle tracking</a:t>
            </a:r>
          </a:p>
          <a:p>
            <a:pPr>
              <a:buFontTx/>
              <a:buChar char="•"/>
            </a:pPr>
            <a:r>
              <a:rPr lang="en-US" sz="1000" dirty="0" smtClean="0">
                <a:latin typeface="Arial" charset="0"/>
                <a:ea typeface="ＭＳ Ｐゴシック"/>
              </a:rPr>
              <a:t> Expanded data transmission capabilities so that work orders can bypass dispatch and go directly to field crews. </a:t>
            </a:r>
          </a:p>
          <a:p>
            <a:endParaRPr lang="en-US" sz="1000" dirty="0" smtClean="0">
              <a:latin typeface="Arial" charset="0"/>
              <a:ea typeface="ＭＳ Ｐゴシック"/>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ln/>
        </p:spPr>
      </p:sp>
      <p:sp>
        <p:nvSpPr>
          <p:cNvPr id="95234" name="Rectangle 3"/>
          <p:cNvSpPr>
            <a:spLocks noGrp="1" noChangeArrowheads="1"/>
          </p:cNvSpPr>
          <p:nvPr>
            <p:ph type="body" idx="1"/>
          </p:nvPr>
        </p:nvSpPr>
        <p:spPr>
          <a:noFill/>
          <a:ln/>
        </p:spPr>
        <p:txBody>
          <a:bodyPr/>
          <a:lstStyle/>
          <a:p>
            <a:r>
              <a:rPr lang="en-US" sz="1000" dirty="0" smtClean="0">
                <a:latin typeface="Arial" charset="0"/>
                <a:ea typeface="ＭＳ Ｐゴシック"/>
              </a:rPr>
              <a:t>Since completely replacing the previous communications system, the Dekalb County Water and Sewer Department has: </a:t>
            </a:r>
          </a:p>
          <a:p>
            <a:pPr>
              <a:buFontTx/>
              <a:buChar char="•"/>
            </a:pPr>
            <a:r>
              <a:rPr lang="en-US" sz="1000" dirty="0" smtClean="0">
                <a:latin typeface="Arial" charset="0"/>
                <a:ea typeface="ＭＳ Ｐゴシック"/>
              </a:rPr>
              <a:t> realized a significant return on its investment and </a:t>
            </a:r>
          </a:p>
          <a:p>
            <a:pPr>
              <a:buFontTx/>
              <a:buChar char="•"/>
            </a:pPr>
            <a:r>
              <a:rPr lang="en-US" sz="1000" dirty="0" smtClean="0">
                <a:latin typeface="Arial" charset="0"/>
                <a:ea typeface="ＭＳ Ｐゴシック"/>
              </a:rPr>
              <a:t> enhanced communications.</a:t>
            </a:r>
          </a:p>
          <a:p>
            <a:pPr>
              <a:buFontTx/>
              <a:buChar char="•"/>
            </a:pPr>
            <a:r>
              <a:rPr lang="en-US" sz="1000" dirty="0" smtClean="0">
                <a:latin typeface="Arial" charset="0"/>
                <a:ea typeface="ＭＳ Ｐゴシック"/>
              </a:rPr>
              <a:t> Initial equipment costs were one fifth of the cost of other solutions</a:t>
            </a:r>
          </a:p>
          <a:p>
            <a:pPr>
              <a:buFontTx/>
              <a:buChar char="•"/>
            </a:pPr>
            <a:r>
              <a:rPr lang="en-US" sz="1000" dirty="0" smtClean="0">
                <a:latin typeface="Arial" charset="0"/>
                <a:ea typeface="ＭＳ Ｐゴシック"/>
              </a:rPr>
              <a:t> usage is up due to the fact that handsets are more affordable. </a:t>
            </a:r>
          </a:p>
          <a:p>
            <a:pPr>
              <a:buFontTx/>
              <a:buChar char="•"/>
            </a:pPr>
            <a:r>
              <a:rPr lang="en-US" sz="1000" dirty="0" smtClean="0">
                <a:latin typeface="Arial" charset="0"/>
                <a:ea typeface="ＭＳ Ｐゴシック"/>
              </a:rPr>
              <a:t> Ongoing maintenance fees to operate the system are also significantly lower. </a:t>
            </a:r>
          </a:p>
          <a:p>
            <a:pPr>
              <a:buFontTx/>
              <a:buChar char="•"/>
            </a:pPr>
            <a:r>
              <a:rPr lang="en-US" sz="1000" dirty="0" smtClean="0">
                <a:latin typeface="Arial" charset="0"/>
                <a:ea typeface="ＭＳ Ｐゴシック"/>
              </a:rPr>
              <a:t> The flexible communications not only save on fees, but also streamline the process</a:t>
            </a:r>
          </a:p>
          <a:p>
            <a:pPr>
              <a:buFontTx/>
              <a:buChar char="•"/>
            </a:pPr>
            <a:r>
              <a:rPr lang="en-US" sz="1000" dirty="0" smtClean="0">
                <a:latin typeface="Arial" charset="0"/>
                <a:ea typeface="ＭＳ Ｐゴシック"/>
              </a:rPr>
              <a:t> Users can connect directly to the party they need to without talking to the entire group</a:t>
            </a:r>
          </a:p>
          <a:p>
            <a:endParaRPr lang="en-US" sz="1000" dirty="0" smtClean="0">
              <a:latin typeface="Arial" charset="0"/>
              <a:ea typeface="ＭＳ Ｐゴシック"/>
            </a:endParaRPr>
          </a:p>
          <a:p>
            <a:r>
              <a:rPr lang="en-US" sz="1000" dirty="0" smtClean="0">
                <a:latin typeface="Arial" charset="0"/>
                <a:ea typeface="ＭＳ Ｐゴシック"/>
              </a:rPr>
              <a:t>Dekalb County Water and Sewer is considering other applications for its Nextel system including: </a:t>
            </a:r>
          </a:p>
          <a:p>
            <a:pPr>
              <a:buFontTx/>
              <a:buChar char="•"/>
            </a:pPr>
            <a:r>
              <a:rPr lang="en-US" sz="1000" dirty="0" smtClean="0">
                <a:latin typeface="Arial" charset="0"/>
                <a:ea typeface="ＭＳ Ｐゴシック"/>
              </a:rPr>
              <a:t> Bi-directional antennas (BDAs) to support more remote locations, such as lines deep under the earth’s surface, enhanced monitoring of system operations,</a:t>
            </a:r>
          </a:p>
          <a:p>
            <a:pPr>
              <a:buFontTx/>
              <a:buChar char="•"/>
            </a:pPr>
            <a:r>
              <a:rPr lang="en-US" sz="1000" dirty="0" smtClean="0">
                <a:latin typeface="Arial" charset="0"/>
                <a:ea typeface="ＭＳ Ｐゴシック"/>
              </a:rPr>
              <a:t> GPS vehicle tracking</a:t>
            </a:r>
          </a:p>
          <a:p>
            <a:pPr>
              <a:buFontTx/>
              <a:buChar char="•"/>
            </a:pPr>
            <a:r>
              <a:rPr lang="en-US" sz="1000" dirty="0" smtClean="0">
                <a:latin typeface="Arial" charset="0"/>
                <a:ea typeface="ＭＳ Ｐゴシック"/>
              </a:rPr>
              <a:t> Expanded data transmission capabilities so that work orders can bypass dispatch and go directly to field crews. </a:t>
            </a:r>
          </a:p>
          <a:p>
            <a:endParaRPr lang="en-US" sz="1000" dirty="0" smtClean="0">
              <a:latin typeface="Arial" charset="0"/>
              <a:ea typeface="ＭＳ Ｐゴシック"/>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ln/>
        </p:spPr>
      </p:sp>
      <p:sp>
        <p:nvSpPr>
          <p:cNvPr id="97282" name="Rectangle 3"/>
          <p:cNvSpPr>
            <a:spLocks noGrp="1" noChangeArrowheads="1"/>
          </p:cNvSpPr>
          <p:nvPr>
            <p:ph type="body" idx="1"/>
          </p:nvPr>
        </p:nvSpPr>
        <p:spPr>
          <a:noFill/>
          <a:ln/>
        </p:spPr>
        <p:txBody>
          <a:bodyPr/>
          <a:lstStyle/>
          <a:p>
            <a:pPr>
              <a:lnSpc>
                <a:spcPct val="80000"/>
              </a:lnSpc>
            </a:pPr>
            <a:r>
              <a:rPr lang="en-US" sz="1100" b="1" dirty="0" smtClean="0">
                <a:latin typeface="Arial" charset="0"/>
                <a:ea typeface="ＭＳ Ｐゴシック"/>
              </a:rPr>
              <a:t>Bottom Line</a:t>
            </a:r>
          </a:p>
          <a:p>
            <a:pPr>
              <a:lnSpc>
                <a:spcPct val="80000"/>
              </a:lnSpc>
            </a:pPr>
            <a:r>
              <a:rPr lang="en-US" sz="1100" dirty="0" smtClean="0">
                <a:latin typeface="Arial" charset="0"/>
                <a:ea typeface="ＭＳ Ｐゴシック"/>
              </a:rPr>
              <a:t>The GST system and the carriers it supports have enabled the Department to </a:t>
            </a:r>
            <a:r>
              <a:rPr lang="en-US" sz="1100" b="1" dirty="0" smtClean="0">
                <a:latin typeface="Arial" charset="0"/>
                <a:ea typeface="ＭＳ Ｐゴシック"/>
              </a:rPr>
              <a:t>leverage existing investments and reduce overall costs</a:t>
            </a:r>
            <a:r>
              <a:rPr lang="en-US" sz="1100" dirty="0" smtClean="0">
                <a:latin typeface="Arial" charset="0"/>
                <a:ea typeface="ＭＳ Ｐゴシック"/>
              </a:rPr>
              <a:t>. As a result of superior data quality, and timeliness and the ability to integrate with the various information systems, the system has expanded and is becoming an </a:t>
            </a:r>
            <a:r>
              <a:rPr lang="en-US" sz="1100" b="1" dirty="0" smtClean="0">
                <a:latin typeface="Arial" charset="0"/>
                <a:ea typeface="ＭＳ Ｐゴシック"/>
              </a:rPr>
              <a:t>essential tool for safety and situational awareness</a:t>
            </a:r>
            <a:r>
              <a:rPr lang="en-US" sz="1100" dirty="0" smtClean="0">
                <a:latin typeface="Arial" charset="0"/>
                <a:ea typeface="ＭＳ Ｐゴシック"/>
              </a:rPr>
              <a:t>.</a:t>
            </a:r>
          </a:p>
          <a:p>
            <a:pPr>
              <a:lnSpc>
                <a:spcPct val="80000"/>
              </a:lnSpc>
            </a:pPr>
            <a:r>
              <a:rPr lang="en-US" sz="1100" dirty="0" smtClean="0">
                <a:latin typeface="Arial" charset="0"/>
                <a:ea typeface="ＭＳ Ｐゴシック"/>
              </a:rPr>
              <a:t>The City of Anaheim and the partner Metro Net agencies have the </a:t>
            </a:r>
            <a:r>
              <a:rPr lang="en-US" sz="1100" b="1" dirty="0" smtClean="0">
                <a:latin typeface="Arial" charset="0"/>
                <a:ea typeface="ＭＳ Ｐゴシック"/>
              </a:rPr>
              <a:t>ability to now track approximately 500 devices including handsets, hard mounts, and Nextel ERT handsets. And because of the flexible and open platform, they can expand the system to up to 800 devices without additional servers</a:t>
            </a:r>
            <a:r>
              <a:rPr lang="en-US" sz="1100" dirty="0" smtClean="0">
                <a:latin typeface="Arial" charset="0"/>
                <a:ea typeface="ＭＳ Ｐゴシック"/>
              </a:rPr>
              <a:t>. Anaheim continues to enhance and mature the system, for example increasing the frequency of updates received through the tracking system from every two minutes to every15 seconds/24x7. In the future, Anaheim plans to tap into next generation high-speed tracking solutions from Sprint and GST</a:t>
            </a:r>
          </a:p>
          <a:p>
            <a:pPr>
              <a:lnSpc>
                <a:spcPct val="80000"/>
              </a:lnSpc>
            </a:pPr>
            <a:r>
              <a:rPr lang="en-US" sz="1100" b="1" dirty="0" smtClean="0">
                <a:latin typeface="Arial" charset="0"/>
                <a:ea typeface="ＭＳ Ｐゴシック"/>
              </a:rPr>
              <a:t>Metro Net</a:t>
            </a:r>
            <a:r>
              <a:rPr lang="en-US" sz="1100" dirty="0" smtClean="0">
                <a:latin typeface="Arial" charset="0"/>
                <a:ea typeface="ＭＳ Ｐゴシック"/>
              </a:rPr>
              <a:t> is the Communications Center for Orange County, California which dispatches fire and emergency medical services for more than 1.2 million citizens, covering 188 square miles within Orange County.</a:t>
            </a:r>
          </a:p>
          <a:p>
            <a:pPr>
              <a:lnSpc>
                <a:spcPct val="80000"/>
              </a:lnSpc>
            </a:pPr>
            <a:r>
              <a:rPr lang="en-US" sz="1100" dirty="0" smtClean="0">
                <a:latin typeface="Arial" charset="0"/>
                <a:ea typeface="ＭＳ Ｐゴシック"/>
              </a:rPr>
              <a:t>Metro Net is centrally located in a modern 6,000 square foot facility in the City of Anaheim, but is comprised of seven cities in Orange County including Anaheim, Fountain Valley, Fullerton, Garden Grove, Huntington Beach, Newport Beach and the City of Orange.</a:t>
            </a:r>
          </a:p>
          <a:p>
            <a:pPr>
              <a:lnSpc>
                <a:spcPct val="80000"/>
              </a:lnSpc>
            </a:pPr>
            <a:r>
              <a:rPr lang="en-US" sz="1100" dirty="0" smtClean="0">
                <a:latin typeface="Arial" charset="0"/>
                <a:ea typeface="ＭＳ Ｐゴシック"/>
              </a:rPr>
              <a:t>The Metro Net facility is equipped with the latest technology in telephone, radio, and computer equipment to assist the dispatcher in quickly processing citizens’ calls for assistance. At the heart of the system is the CAD system powered by Geospatial Technologies’ Multi-Agency Mobile Mapping and Tracking Interoperability Solution and Nextel devices.</a:t>
            </a:r>
          </a:p>
          <a:p>
            <a:pPr>
              <a:lnSpc>
                <a:spcPct val="80000"/>
              </a:lnSpc>
            </a:pPr>
            <a:endParaRPr lang="en-US" sz="1000" dirty="0" smtClean="0">
              <a:latin typeface="Arial" charset="0"/>
              <a:ea typeface="ＭＳ Ｐゴシック"/>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ln/>
        </p:spPr>
      </p:sp>
      <p:sp>
        <p:nvSpPr>
          <p:cNvPr id="99330" name="Rectangle 3"/>
          <p:cNvSpPr>
            <a:spLocks noGrp="1" noChangeArrowheads="1"/>
          </p:cNvSpPr>
          <p:nvPr>
            <p:ph type="body" idx="1"/>
          </p:nvPr>
        </p:nvSpPr>
        <p:spPr>
          <a:noFill/>
          <a:ln/>
        </p:spPr>
        <p:txBody>
          <a:bodyPr/>
          <a:lstStyle/>
          <a:p>
            <a:pPr>
              <a:lnSpc>
                <a:spcPct val="80000"/>
              </a:lnSpc>
            </a:pPr>
            <a:r>
              <a:rPr lang="en-US" sz="1000" b="1" dirty="0" smtClean="0">
                <a:latin typeface="Arial" charset="0"/>
                <a:ea typeface="ＭＳ Ｐゴシック"/>
              </a:rPr>
              <a:t>Background:</a:t>
            </a:r>
          </a:p>
          <a:p>
            <a:pPr>
              <a:lnSpc>
                <a:spcPct val="80000"/>
              </a:lnSpc>
            </a:pPr>
            <a:r>
              <a:rPr lang="en-US" sz="1000" dirty="0" smtClean="0">
                <a:latin typeface="Arial" charset="0"/>
                <a:ea typeface="ＭＳ Ｐゴシック"/>
              </a:rPr>
              <a:t>The Building Inspection Division is a governmental unit of the City of Jacksonville that reviews permit applications, issues construction permits, and performs inspections to ensure code compliance. The Division is funded entirely from revenue generated by permit and service fees—no property taxes are used—and consists of 135 employees, including 65 Construction Trades Inspectors, 15 Building Code Enforcement Inspectors, and 55 support, professional and supervisory personnel.</a:t>
            </a:r>
          </a:p>
          <a:p>
            <a:pPr>
              <a:lnSpc>
                <a:spcPct val="80000"/>
              </a:lnSpc>
            </a:pPr>
            <a:r>
              <a:rPr lang="en-US" sz="1000" b="1" dirty="0" smtClean="0">
                <a:latin typeface="Arial" charset="0"/>
                <a:ea typeface="ＭＳ Ｐゴシック"/>
              </a:rPr>
              <a:t>Bottom Line:</a:t>
            </a:r>
          </a:p>
          <a:p>
            <a:pPr>
              <a:lnSpc>
                <a:spcPct val="80000"/>
              </a:lnSpc>
            </a:pPr>
            <a:r>
              <a:rPr lang="en-US" sz="1000" dirty="0" smtClean="0">
                <a:latin typeface="Arial" charset="0"/>
                <a:ea typeface="ＭＳ Ｐゴシック"/>
              </a:rPr>
              <a:t>The City made it a priority to articulate the benefit of GPS tracking as a tool for improving productivity.  Xora would be used to </a:t>
            </a:r>
            <a:r>
              <a:rPr lang="en-US" sz="1000" b="1" dirty="0" smtClean="0">
                <a:latin typeface="Arial" charset="0"/>
                <a:ea typeface="ＭＳ Ｐゴシック"/>
              </a:rPr>
              <a:t>verify an employee’s location</a:t>
            </a:r>
            <a:r>
              <a:rPr lang="en-US" sz="1000" dirty="0" smtClean="0">
                <a:latin typeface="Arial" charset="0"/>
                <a:ea typeface="ＭＳ Ｐゴシック"/>
              </a:rPr>
              <a:t> in response to citizen complaints regarding unsafe driving practices. If a contractor or homeowner alleged that the inspector did not visit the inspection site. </a:t>
            </a:r>
          </a:p>
          <a:p>
            <a:pPr>
              <a:lnSpc>
                <a:spcPct val="80000"/>
              </a:lnSpc>
              <a:buFontTx/>
              <a:buChar char="•"/>
            </a:pPr>
            <a:r>
              <a:rPr lang="en-US" sz="1000" dirty="0" smtClean="0">
                <a:latin typeface="Arial" charset="0"/>
                <a:ea typeface="ＭＳ Ｐゴシック"/>
              </a:rPr>
              <a:t>Most importantly, inspectors would now be able to </a:t>
            </a:r>
            <a:r>
              <a:rPr lang="en-US" sz="1000" b="1" dirty="0" smtClean="0">
                <a:latin typeface="Arial" charset="0"/>
                <a:ea typeface="ＭＳ Ｐゴシック"/>
              </a:rPr>
              <a:t>report to work in the field</a:t>
            </a:r>
            <a:r>
              <a:rPr lang="en-US" sz="1000" dirty="0" smtClean="0">
                <a:latin typeface="Arial" charset="0"/>
                <a:ea typeface="ＭＳ Ｐゴシック"/>
              </a:rPr>
              <a:t> rather than fight traffic to report to work at City Hall. The alone would save each inspector approximately </a:t>
            </a:r>
            <a:r>
              <a:rPr lang="en-US" sz="1000" b="1" dirty="0" smtClean="0">
                <a:latin typeface="Arial" charset="0"/>
                <a:ea typeface="ＭＳ Ｐゴシック"/>
              </a:rPr>
              <a:t>one hour of office and travel time per day</a:t>
            </a:r>
            <a:r>
              <a:rPr lang="en-US" sz="1000" dirty="0" smtClean="0">
                <a:latin typeface="Arial" charset="0"/>
                <a:ea typeface="ＭＳ Ｐゴシック"/>
              </a:rPr>
              <a:t>. </a:t>
            </a:r>
          </a:p>
          <a:p>
            <a:pPr>
              <a:lnSpc>
                <a:spcPct val="80000"/>
              </a:lnSpc>
              <a:buFontTx/>
              <a:buChar char="•"/>
            </a:pPr>
            <a:r>
              <a:rPr lang="en-US" sz="1000" dirty="0" smtClean="0">
                <a:latin typeface="Arial" charset="0"/>
                <a:ea typeface="ＭＳ Ｐゴシック"/>
              </a:rPr>
              <a:t>With 62 active Construction Trades Inspectors in the field, the result is a savings of approximately </a:t>
            </a:r>
            <a:r>
              <a:rPr lang="en-US" sz="1000" b="1" dirty="0" smtClean="0">
                <a:latin typeface="Arial" charset="0"/>
                <a:ea typeface="ＭＳ Ｐゴシック"/>
              </a:rPr>
              <a:t>six man years over a 12-month period, </a:t>
            </a:r>
            <a:r>
              <a:rPr lang="en-US" sz="1000" dirty="0" smtClean="0">
                <a:latin typeface="Arial" charset="0"/>
                <a:ea typeface="ＭＳ Ｐゴシック"/>
              </a:rPr>
              <a:t>valued at </a:t>
            </a:r>
            <a:r>
              <a:rPr lang="en-US" sz="1000" b="1" dirty="0" smtClean="0">
                <a:latin typeface="Arial" charset="0"/>
                <a:ea typeface="ＭＳ Ｐゴシック"/>
              </a:rPr>
              <a:t>$264,000</a:t>
            </a:r>
            <a:r>
              <a:rPr lang="en-US" sz="1000" dirty="0" smtClean="0">
                <a:latin typeface="Arial" charset="0"/>
                <a:ea typeface="ＭＳ Ｐゴシック"/>
              </a:rPr>
              <a:t> (as compared to an annual Xora expense of $34,000). This enables the Division to gain the capacity to perform an </a:t>
            </a:r>
            <a:r>
              <a:rPr lang="en-US" sz="1000" b="1" dirty="0" smtClean="0">
                <a:latin typeface="Arial" charset="0"/>
                <a:ea typeface="ＭＳ Ｐゴシック"/>
              </a:rPr>
              <a:t>additional 22,500 inspections per year</a:t>
            </a:r>
            <a:r>
              <a:rPr lang="en-US" sz="1000" dirty="0" smtClean="0">
                <a:latin typeface="Arial" charset="0"/>
                <a:ea typeface="ＭＳ Ｐゴシック"/>
              </a:rPr>
              <a:t>. </a:t>
            </a:r>
          </a:p>
          <a:p>
            <a:pPr>
              <a:lnSpc>
                <a:spcPct val="80000"/>
              </a:lnSpc>
              <a:buFontTx/>
              <a:buChar char="•"/>
            </a:pPr>
            <a:r>
              <a:rPr lang="en-US" sz="1000" dirty="0" smtClean="0">
                <a:latin typeface="Arial" charset="0"/>
                <a:ea typeface="ＭＳ Ｐゴシック"/>
              </a:rPr>
              <a:t>The City’s ability to perform more jobs faster amounts to a critical and immensely valuable customer service benefit. Minus the need to start each day with a trip to the office, inspectors could now </a:t>
            </a:r>
            <a:r>
              <a:rPr lang="en-US" sz="1000" b="1" dirty="0" smtClean="0">
                <a:latin typeface="Arial" charset="0"/>
                <a:ea typeface="ＭＳ Ｐゴシック"/>
              </a:rPr>
              <a:t>arrive at the inspection sites earlier each day</a:t>
            </a:r>
            <a:r>
              <a:rPr lang="en-US" sz="1000" dirty="0" smtClean="0">
                <a:latin typeface="Arial" charset="0"/>
                <a:ea typeface="ＭＳ Ｐゴシック"/>
              </a:rPr>
              <a:t>. </a:t>
            </a:r>
          </a:p>
          <a:p>
            <a:pPr>
              <a:lnSpc>
                <a:spcPct val="80000"/>
              </a:lnSpc>
              <a:buFontTx/>
              <a:buChar char="•"/>
            </a:pPr>
            <a:r>
              <a:rPr lang="en-US" sz="1000" dirty="0" smtClean="0">
                <a:latin typeface="Arial" charset="0"/>
                <a:ea typeface="ＭＳ Ｐゴシック"/>
              </a:rPr>
              <a:t>Within 30 days of deploying Xora, inspectors were </a:t>
            </a:r>
            <a:r>
              <a:rPr lang="en-US" sz="1000" b="1" dirty="0" smtClean="0">
                <a:latin typeface="Arial" charset="0"/>
                <a:ea typeface="ＭＳ Ｐゴシック"/>
              </a:rPr>
              <a:t>spending more time in the field </a:t>
            </a:r>
            <a:r>
              <a:rPr lang="en-US" sz="1000" dirty="0" smtClean="0">
                <a:latin typeface="Arial" charset="0"/>
                <a:ea typeface="ＭＳ Ｐゴシック"/>
              </a:rPr>
              <a:t>and performing more and higher-quality inspections. By the end of January 2006, the City will have </a:t>
            </a:r>
            <a:r>
              <a:rPr lang="en-US" sz="1000" b="1" dirty="0" smtClean="0">
                <a:latin typeface="Arial" charset="0"/>
                <a:ea typeface="ＭＳ Ｐゴシック"/>
              </a:rPr>
              <a:t>recouped the cost of the Xora service for one year by avoiding charges</a:t>
            </a:r>
            <a:r>
              <a:rPr lang="en-US" sz="1000" dirty="0" smtClean="0">
                <a:latin typeface="Arial" charset="0"/>
                <a:ea typeface="ＭＳ Ｐゴシック"/>
              </a:rPr>
              <a:t> that would have been associated with the hiring of additional inspectors. After one year of using Xora, the City will have realized a savings of </a:t>
            </a:r>
            <a:r>
              <a:rPr lang="en-US" sz="1000" b="1" dirty="0" smtClean="0">
                <a:latin typeface="Arial" charset="0"/>
                <a:ea typeface="ＭＳ Ｐゴシック"/>
              </a:rPr>
              <a:t>$38,300 per inspector per year</a:t>
            </a:r>
            <a:r>
              <a:rPr lang="en-US" sz="1000" dirty="0" smtClean="0">
                <a:latin typeface="Arial" charset="0"/>
                <a:ea typeface="ＭＳ Ｐゴシック"/>
              </a:rPr>
              <a:t>.</a:t>
            </a:r>
          </a:p>
          <a:p>
            <a:pPr>
              <a:lnSpc>
                <a:spcPct val="80000"/>
              </a:lnSpc>
            </a:pPr>
            <a:endParaRPr lang="en-US" sz="900" dirty="0" smtClean="0">
              <a:latin typeface="Arial" charset="0"/>
              <a:ea typeface="ＭＳ Ｐゴシック"/>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ln/>
        </p:spPr>
      </p:sp>
      <p:sp>
        <p:nvSpPr>
          <p:cNvPr id="101378" name="Rectangle 3"/>
          <p:cNvSpPr>
            <a:spLocks noGrp="1" noChangeArrowheads="1"/>
          </p:cNvSpPr>
          <p:nvPr>
            <p:ph type="body" idx="1"/>
          </p:nvPr>
        </p:nvSpPr>
        <p:spPr>
          <a:noFill/>
          <a:ln/>
        </p:spPr>
        <p:txBody>
          <a:bodyPr/>
          <a:lstStyle/>
          <a:p>
            <a:r>
              <a:rPr lang="en-US" dirty="0" smtClean="0">
                <a:latin typeface="Arial" charset="0"/>
                <a:ea typeface="ＭＳ Ｐゴシック"/>
              </a:rPr>
              <a:t>RESULTS:</a:t>
            </a:r>
          </a:p>
          <a:p>
            <a:r>
              <a:rPr lang="en-US" dirty="0" smtClean="0">
                <a:latin typeface="Arial" charset="0"/>
                <a:ea typeface="ＭＳ Ｐゴシック"/>
              </a:rPr>
              <a:t>Since deploying GPS TimeTrack, CDOT has dramatically improved customer</a:t>
            </a:r>
          </a:p>
          <a:p>
            <a:r>
              <a:rPr lang="en-US" dirty="0" smtClean="0">
                <a:latin typeface="Arial" charset="0"/>
                <a:ea typeface="ＭＳ Ｐゴシック"/>
              </a:rPr>
              <a:t>service by responding to 311 requests more quickly. For example, the number</a:t>
            </a:r>
          </a:p>
          <a:p>
            <a:r>
              <a:rPr lang="en-US" dirty="0" smtClean="0">
                <a:latin typeface="Arial" charset="0"/>
                <a:ea typeface="ＭＳ Ｐゴシック"/>
              </a:rPr>
              <a:t>of days to respond to citizen calls to fill potholes has been reduced from 20 days</a:t>
            </a:r>
          </a:p>
          <a:p>
            <a:r>
              <a:rPr lang="en-US" dirty="0" smtClean="0">
                <a:latin typeface="Arial" charset="0"/>
                <a:ea typeface="ＭＳ Ｐゴシック"/>
              </a:rPr>
              <a:t>to 3 days. As a result, the city has seen its liability costs for pothole-related</a:t>
            </a:r>
          </a:p>
          <a:p>
            <a:r>
              <a:rPr lang="en-US" dirty="0" smtClean="0">
                <a:latin typeface="Arial" charset="0"/>
                <a:ea typeface="ＭＳ Ｐゴシック"/>
              </a:rPr>
              <a:t>incidents reduced from $4M to $600K.</a:t>
            </a:r>
          </a:p>
          <a:p>
            <a:endParaRPr lang="en-US" dirty="0" smtClean="0">
              <a:latin typeface="Arial" charset="0"/>
              <a:ea typeface="ＭＳ Ｐゴシック"/>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ln/>
        </p:spPr>
      </p:sp>
      <p:sp>
        <p:nvSpPr>
          <p:cNvPr id="103426" name="Rectangle 3"/>
          <p:cNvSpPr>
            <a:spLocks noGrp="1" noChangeArrowheads="1"/>
          </p:cNvSpPr>
          <p:nvPr>
            <p:ph type="body" idx="1"/>
          </p:nvPr>
        </p:nvSpPr>
        <p:spPr>
          <a:noFill/>
          <a:ln/>
        </p:spPr>
        <p:txBody>
          <a:bodyPr/>
          <a:lstStyle/>
          <a:p>
            <a:pPr>
              <a:buFontTx/>
              <a:buChar char="•"/>
            </a:pPr>
            <a:r>
              <a:rPr lang="en-US" b="1" dirty="0" smtClean="0">
                <a:latin typeface="Arial" charset="0"/>
                <a:ea typeface="ＭＳ Ｐゴシック"/>
              </a:rPr>
              <a:t>Improved efficiency</a:t>
            </a:r>
          </a:p>
          <a:p>
            <a:r>
              <a:rPr lang="en-US" dirty="0" smtClean="0">
                <a:latin typeface="Arial" charset="0"/>
                <a:ea typeface="ＭＳ Ｐゴシック"/>
              </a:rPr>
              <a:t>From public safety to snow removal, Babylon’s fleets are managed more</a:t>
            </a:r>
          </a:p>
          <a:p>
            <a:r>
              <a:rPr lang="en-US" dirty="0" smtClean="0">
                <a:latin typeface="Arial" charset="0"/>
                <a:ea typeface="ＭＳ Ｐゴシック"/>
              </a:rPr>
              <a:t>efficiently with TeleNav Track. </a:t>
            </a:r>
          </a:p>
          <a:p>
            <a:pPr>
              <a:buFontTx/>
              <a:buChar char="•"/>
            </a:pPr>
            <a:r>
              <a:rPr lang="en-US" b="1" dirty="0" smtClean="0">
                <a:latin typeface="Arial" charset="0"/>
                <a:ea typeface="ＭＳ Ｐゴシック"/>
              </a:rPr>
              <a:t>Increased public satisfaction</a:t>
            </a:r>
          </a:p>
          <a:p>
            <a:r>
              <a:rPr lang="en-US" dirty="0" smtClean="0">
                <a:latin typeface="Arial" charset="0"/>
                <a:ea typeface="ＭＳ Ｐゴシック"/>
              </a:rPr>
              <a:t>Since TeleNav Track, there were no school closures or delayed openings</a:t>
            </a:r>
          </a:p>
          <a:p>
            <a:r>
              <a:rPr lang="en-US" dirty="0" smtClean="0">
                <a:latin typeface="Arial" charset="0"/>
                <a:ea typeface="ＭＳ Ｐゴシック"/>
              </a:rPr>
              <a:t>due to more efficient snow removal.</a:t>
            </a:r>
          </a:p>
          <a:p>
            <a:pPr>
              <a:buFontTx/>
              <a:buChar char="•"/>
            </a:pPr>
            <a:r>
              <a:rPr lang="en-US" b="1" dirty="0" smtClean="0">
                <a:latin typeface="Arial" charset="0"/>
                <a:ea typeface="ＭＳ Ｐゴシック"/>
              </a:rPr>
              <a:t>Improved productivity</a:t>
            </a:r>
          </a:p>
          <a:p>
            <a:r>
              <a:rPr lang="en-US" dirty="0" smtClean="0">
                <a:latin typeface="Arial" charset="0"/>
                <a:ea typeface="ＭＳ Ｐゴシック"/>
              </a:rPr>
              <a:t>Town staff spends less time on logistics and more time on public</a:t>
            </a:r>
          </a:p>
          <a:p>
            <a:r>
              <a:rPr lang="en-US" dirty="0" smtClean="0">
                <a:latin typeface="Arial" charset="0"/>
                <a:ea typeface="ＭＳ Ｐゴシック"/>
              </a:rPr>
              <a:t>services.</a:t>
            </a:r>
          </a:p>
          <a:p>
            <a:r>
              <a:rPr lang="en-US" b="1" dirty="0" smtClean="0">
                <a:latin typeface="Arial" charset="0"/>
                <a:ea typeface="ＭＳ Ｐゴシック"/>
              </a:rPr>
              <a:t>• Flexibility</a:t>
            </a:r>
          </a:p>
          <a:p>
            <a:r>
              <a:rPr lang="en-US" dirty="0" smtClean="0">
                <a:latin typeface="Arial" charset="0"/>
                <a:ea typeface="ＭＳ Ｐゴシック"/>
              </a:rPr>
              <a:t>TeleNav Track units can be assigned to any fleet vehicle on an as-needed basis.</a:t>
            </a:r>
          </a:p>
          <a:p>
            <a:endParaRPr lang="en-US" dirty="0" smtClean="0">
              <a:latin typeface="Arial" charset="0"/>
              <a:ea typeface="ＭＳ Ｐゴシック"/>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0628E2B-EDA0-4007-BCA8-083CA2492EEE}"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DA78A17-31BE-4369-9DB8-DD73C5C970A3}" type="slidenum">
              <a:rPr lang="en-US" smtClean="0">
                <a:ea typeface="ＭＳ Ｐゴシック" pitchFamily="64" charset="-128"/>
              </a:rPr>
              <a:pPr/>
              <a:t>21</a:t>
            </a:fld>
            <a:endParaRPr lang="en-US" dirty="0" smtClean="0">
              <a:ea typeface="ＭＳ Ｐゴシック" pitchFamily="64" charset="-128"/>
            </a:endParaRPr>
          </a:p>
        </p:txBody>
      </p:sp>
      <p:sp>
        <p:nvSpPr>
          <p:cNvPr id="55299" name="Rectangle 2"/>
          <p:cNvSpPr>
            <a:spLocks noGrp="1" noRot="1" noChangeArrowheads="1" noTextEdit="1"/>
          </p:cNvSpPr>
          <p:nvPr>
            <p:ph type="sldImg"/>
          </p:nvPr>
        </p:nvSpPr>
        <p:spPr>
          <a:xfrm>
            <a:off x="406400" y="630238"/>
            <a:ext cx="6283325" cy="4713287"/>
          </a:xfrm>
          <a:ln/>
        </p:spPr>
      </p:sp>
      <p:sp>
        <p:nvSpPr>
          <p:cNvPr id="55300" name="Rectangle 3"/>
          <p:cNvSpPr>
            <a:spLocks noGrp="1" noChangeArrowheads="1"/>
          </p:cNvSpPr>
          <p:nvPr>
            <p:ph type="body" idx="1"/>
          </p:nvPr>
        </p:nvSpPr>
        <p:spPr>
          <a:xfrm>
            <a:off x="230260" y="5389770"/>
            <a:ext cx="6627740" cy="3754231"/>
          </a:xfrm>
          <a:noFill/>
          <a:ln/>
        </p:spPr>
        <p:txBody>
          <a:bodyPr/>
          <a:lstStyle/>
          <a:p>
            <a:pPr eaLnBrk="1" hangingPunct="1">
              <a:buFont typeface="TheSans B5 Plain" pitchFamily="34" charset="0"/>
              <a:buNone/>
            </a:pPr>
            <a:r>
              <a:rPr lang="en-US" sz="1100" dirty="0" smtClean="0">
                <a:ea typeface="ＭＳ Ｐゴシック" pitchFamily="64" charset="-128"/>
              </a:rPr>
              <a:t>KEY MESSAGE: Sprint envisions an evolution of today’s multiple, traditional wireline networks to a new ecosystem based on the convergence of IP and wireless. Sprint’s vision is based on three key principles.</a:t>
            </a:r>
          </a:p>
          <a:p>
            <a:pPr marL="380688" lvl="1" eaLnBrk="1" hangingPunct="1"/>
            <a:r>
              <a:rPr lang="en-US" sz="1100" dirty="0" smtClean="0">
                <a:ea typeface="ＭＳ Ｐゴシック" pitchFamily="64" charset="-128"/>
              </a:rPr>
              <a:t>The convergence of all types of business applications (voice, data, video) to a common, flexible IP core that supports real-time, any-to-any access to people and information.</a:t>
            </a:r>
          </a:p>
          <a:p>
            <a:pPr marL="380688" lvl="1" eaLnBrk="1" hangingPunct="1"/>
            <a:r>
              <a:rPr lang="en-US" sz="1100" dirty="0" smtClean="0">
                <a:ea typeface="ＭＳ Ｐゴシック" pitchFamily="64" charset="-128"/>
              </a:rPr>
              <a:t>The integration of wireless and wireline access methods to meet the varying needs of sites and applications across the business enterprise.  </a:t>
            </a:r>
          </a:p>
          <a:p>
            <a:pPr marL="730171" lvl="2" eaLnBrk="1" hangingPunct="1"/>
            <a:r>
              <a:rPr lang="en-US" sz="1100" dirty="0" smtClean="0">
                <a:ea typeface="ＭＳ Ｐゴシック" pitchFamily="64" charset="-128"/>
              </a:rPr>
              <a:t>Traditional wireline access for large, high-volume locations.  </a:t>
            </a:r>
          </a:p>
          <a:p>
            <a:pPr marL="730171" lvl="2" eaLnBrk="1" hangingPunct="1"/>
            <a:r>
              <a:rPr lang="en-US" sz="1100" dirty="0" smtClean="0">
                <a:ea typeface="ＭＳ Ｐゴシック" pitchFamily="64" charset="-128"/>
              </a:rPr>
              <a:t>Combination of wireline and wireless access for sites that need rapid implementation, move frequently need diverse redundancy for increased survivability</a:t>
            </a:r>
          </a:p>
          <a:p>
            <a:pPr marL="730171" lvl="2" eaLnBrk="1" hangingPunct="1"/>
            <a:r>
              <a:rPr lang="en-US" sz="1100" dirty="0" smtClean="0">
                <a:ea typeface="ＭＳ Ｐゴシック" pitchFamily="64" charset="-128"/>
              </a:rPr>
              <a:t>Wireless, mobile broadband for mobile workers or low cost machine to machine applications.</a:t>
            </a:r>
          </a:p>
          <a:p>
            <a:pPr marL="380688" lvl="1" eaLnBrk="1" hangingPunct="1"/>
            <a:r>
              <a:rPr lang="en-US" sz="1100" dirty="0" smtClean="0">
                <a:ea typeface="ＭＳ Ｐゴシック" pitchFamily="64" charset="-128"/>
              </a:rPr>
              <a:t>An increased focus on managed services to help businesses make the graceful migration to these new IP based services.</a:t>
            </a:r>
          </a:p>
          <a:p>
            <a:pPr algn="ctr" eaLnBrk="1" hangingPunct="1">
              <a:buFont typeface="TheSans B5 Plain" pitchFamily="34" charset="0"/>
              <a:buNone/>
            </a:pPr>
            <a:r>
              <a:rPr lang="en-US" sz="1100" dirty="0" smtClean="0">
                <a:ea typeface="ＭＳ Ｐゴシック" pitchFamily="64" charset="-128"/>
              </a:rPr>
              <a:t>------------</a:t>
            </a:r>
          </a:p>
          <a:p>
            <a:pPr eaLnBrk="1" hangingPunct="1">
              <a:buFont typeface="TheSans B5 Plain" pitchFamily="34" charset="0"/>
              <a:buNone/>
            </a:pPr>
            <a:r>
              <a:rPr lang="en-US" sz="1100" dirty="0" smtClean="0">
                <a:ea typeface="ＭＳ Ｐゴシック" pitchFamily="64" charset="-128"/>
              </a:rPr>
              <a:t>Sprint Speed = Sprint is an technology innovator</a:t>
            </a:r>
            <a:r>
              <a:rPr lang="en-US" sz="1100" u="sng" dirty="0" smtClean="0">
                <a:ea typeface="ＭＳ Ｐゴシック" pitchFamily="64" charset="-128"/>
              </a:rPr>
              <a:t> </a:t>
            </a:r>
            <a:r>
              <a:rPr lang="en-US" sz="1100" dirty="0" smtClean="0">
                <a:ea typeface="ＭＳ Ｐゴシック" pitchFamily="64" charset="-128"/>
              </a:rPr>
              <a:t> that can provides  </a:t>
            </a:r>
            <a:r>
              <a:rPr lang="en-US" sz="1100" u="sng" dirty="0" smtClean="0">
                <a:ea typeface="ＭＳ Ｐゴシック" pitchFamily="64" charset="-128"/>
              </a:rPr>
              <a:t>forward looking solutions</a:t>
            </a:r>
            <a:r>
              <a:rPr lang="en-US" sz="1100" dirty="0" smtClean="0">
                <a:ea typeface="ＭＳ Ｐゴシック" pitchFamily="64" charset="-128"/>
              </a:rPr>
              <a:t> targeted to help customers meet today’s business challenges, now!</a:t>
            </a:r>
          </a:p>
          <a:p>
            <a:pPr eaLnBrk="1" hangingPunct="1">
              <a:buFont typeface="TheSans B5 Plain" pitchFamily="34" charset="0"/>
              <a:buNone/>
            </a:pPr>
            <a:endParaRPr lang="en-US" sz="1100" dirty="0" smtClean="0">
              <a:ea typeface="ＭＳ Ｐゴシック" pitchFamily="64" charset="-128"/>
            </a:endParaRPr>
          </a:p>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1DEB5C89-68AD-4386-9C26-AD1A7E72462A}" type="slidenum">
              <a:rPr lang="en-US" smtClean="0">
                <a:ea typeface="ＭＳ Ｐゴシック" pitchFamily="64" charset="-128"/>
              </a:rPr>
              <a:pPr/>
              <a:t>22</a:t>
            </a:fld>
            <a:endParaRPr lang="en-US" dirty="0" smtClean="0">
              <a:ea typeface="ＭＳ Ｐゴシック" pitchFamily="64" charset="-128"/>
            </a:endParaRPr>
          </a:p>
        </p:txBody>
      </p:sp>
      <p:sp>
        <p:nvSpPr>
          <p:cNvPr id="57347" name="Rectangle 1031"/>
          <p:cNvSpPr txBox="1">
            <a:spLocks noGrp="1" noChangeArrowheads="1"/>
          </p:cNvSpPr>
          <p:nvPr/>
        </p:nvSpPr>
        <p:spPr bwMode="auto">
          <a:xfrm>
            <a:off x="3886408" y="8687425"/>
            <a:ext cx="2971593" cy="456575"/>
          </a:xfrm>
          <a:prstGeom prst="rect">
            <a:avLst/>
          </a:prstGeom>
          <a:noFill/>
          <a:ln w="9525">
            <a:noFill/>
            <a:miter lim="800000"/>
            <a:headEnd/>
            <a:tailEnd/>
          </a:ln>
        </p:spPr>
        <p:txBody>
          <a:bodyPr lIns="91044" tIns="45522" rIns="91044" bIns="45522" anchor="b"/>
          <a:lstStyle/>
          <a:p>
            <a:pPr algn="r" defTabSz="911154" eaLnBrk="0" hangingPunct="0"/>
            <a:fld id="{BF30F7A2-D910-4237-89F8-E7FDABF091C4}" type="slidenum">
              <a:rPr lang="en-US" sz="1200"/>
              <a:pPr algn="r" defTabSz="911154" eaLnBrk="0" hangingPunct="0"/>
              <a:t>22</a:t>
            </a:fld>
            <a:endParaRPr lang="en-US" sz="1200" dirty="0"/>
          </a:p>
        </p:txBody>
      </p:sp>
      <p:sp>
        <p:nvSpPr>
          <p:cNvPr id="57348" name="Rectangle 2"/>
          <p:cNvSpPr>
            <a:spLocks noGrp="1" noRot="1" noChangeAspect="1" noChangeArrowheads="1" noTextEdit="1"/>
          </p:cNvSpPr>
          <p:nvPr>
            <p:ph type="sldImg"/>
          </p:nvPr>
        </p:nvSpPr>
        <p:spPr>
          <a:xfrm>
            <a:off x="411163" y="622300"/>
            <a:ext cx="6283325" cy="4713288"/>
          </a:xfrm>
          <a:ln/>
        </p:spPr>
      </p:sp>
      <p:sp>
        <p:nvSpPr>
          <p:cNvPr id="57349" name="Rectangle 3"/>
          <p:cNvSpPr>
            <a:spLocks noGrp="1" noChangeArrowheads="1"/>
          </p:cNvSpPr>
          <p:nvPr>
            <p:ph type="body" idx="1"/>
          </p:nvPr>
        </p:nvSpPr>
        <p:spPr>
          <a:xfrm>
            <a:off x="611433" y="5525803"/>
            <a:ext cx="5916736" cy="2920826"/>
          </a:xfrm>
          <a:noFill/>
          <a:ln/>
        </p:spPr>
        <p:txBody>
          <a:bodyPr lIns="91044" tIns="45522" rIns="91044" bIns="45522"/>
          <a:lstStyle/>
          <a:p>
            <a:pPr eaLnBrk="1" hangingPunct="1"/>
            <a:endParaRPr lang="en-AU"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73BC844-37DC-410E-B6C7-7E409494F433}" type="slidenum">
              <a:rPr lang="en-US" smtClean="0">
                <a:ea typeface="ＭＳ Ｐゴシック" pitchFamily="64" charset="-128"/>
              </a:rPr>
              <a:pPr/>
              <a:t>23</a:t>
            </a:fld>
            <a:endParaRPr lang="en-US" dirty="0" smtClean="0">
              <a:ea typeface="ＭＳ Ｐゴシック" pitchFamily="64" charset="-128"/>
            </a:endParaRPr>
          </a:p>
        </p:txBody>
      </p:sp>
      <p:sp>
        <p:nvSpPr>
          <p:cNvPr id="58371" name="Rectangle 2"/>
          <p:cNvSpPr txBox="1">
            <a:spLocks noGrp="1" noChangeArrowheads="1"/>
          </p:cNvSpPr>
          <p:nvPr/>
        </p:nvSpPr>
        <p:spPr bwMode="auto">
          <a:xfrm>
            <a:off x="3737050" y="167307"/>
            <a:ext cx="2971593" cy="458138"/>
          </a:xfrm>
          <a:prstGeom prst="rect">
            <a:avLst/>
          </a:prstGeom>
          <a:noFill/>
          <a:ln w="9525">
            <a:noFill/>
            <a:miter lim="800000"/>
            <a:headEnd/>
            <a:tailEnd/>
          </a:ln>
        </p:spPr>
        <p:txBody>
          <a:bodyPr lIns="92070" tIns="46037" rIns="92070" bIns="46037"/>
          <a:lstStyle/>
          <a:p>
            <a:pPr algn="r" defTabSz="920515" eaLnBrk="0" hangingPunct="0"/>
            <a:r>
              <a:rPr lang="en-US" dirty="0"/>
              <a:t>Sprint Value Presentation</a:t>
            </a:r>
          </a:p>
        </p:txBody>
      </p:sp>
      <p:sp>
        <p:nvSpPr>
          <p:cNvPr id="58372" name="Rectangle 4"/>
          <p:cNvSpPr>
            <a:spLocks noGrp="1" noRot="1" noChangeAspect="1" noChangeArrowheads="1" noTextEdit="1"/>
          </p:cNvSpPr>
          <p:nvPr>
            <p:ph type="sldImg"/>
          </p:nvPr>
        </p:nvSpPr>
        <p:spPr>
          <a:xfrm>
            <a:off x="211138" y="244475"/>
            <a:ext cx="4270375" cy="3203575"/>
          </a:xfrm>
          <a:ln/>
        </p:spPr>
      </p:sp>
      <p:sp>
        <p:nvSpPr>
          <p:cNvPr id="58373" name="Rectangle 5"/>
          <p:cNvSpPr>
            <a:spLocks noGrp="1" noChangeArrowheads="1"/>
          </p:cNvSpPr>
          <p:nvPr>
            <p:ph type="body" idx="1"/>
          </p:nvPr>
        </p:nvSpPr>
        <p:spPr>
          <a:xfrm>
            <a:off x="149358" y="3540016"/>
            <a:ext cx="6708642" cy="5380388"/>
          </a:xfrm>
          <a:noFill/>
          <a:ln/>
        </p:spPr>
        <p:txBody>
          <a:bodyPr lIns="92070" tIns="46037" rIns="92070" bIns="46037"/>
          <a:lstStyle/>
          <a:p>
            <a:pPr eaLnBrk="1" hangingPunct="1"/>
            <a:r>
              <a:rPr lang="en-US" dirty="0" smtClean="0"/>
              <a:t>KEY MESSAGE:</a:t>
            </a:r>
            <a:r>
              <a:rPr lang="en-US" b="1" dirty="0" smtClean="0"/>
              <a:t> Already available in some markets, Sprint 4G (WiMAX) will turbo charge a Mobile Broadband connection, with downloads average 3 to 5 times faster than today’s 3G network</a:t>
            </a:r>
            <a:endParaRPr lang="en-US" sz="1400" b="1" dirty="0" smtClean="0"/>
          </a:p>
          <a:p>
            <a:pPr eaLnBrk="1" hangingPunct="1"/>
            <a:r>
              <a:rPr lang="en-US" dirty="0" smtClean="0"/>
              <a:t> TALKING POINTS:</a:t>
            </a:r>
            <a:endParaRPr lang="en-US" sz="1400" dirty="0" smtClean="0"/>
          </a:p>
          <a:p>
            <a:pPr marL="170062" lvl="1" indent="-168501" eaLnBrk="1" hangingPunct="1"/>
            <a:r>
              <a:rPr lang="en-US" dirty="0" smtClean="0"/>
              <a:t>Speed – Sprint 4G can deliver up to 3 to 5 times faster the upload and download speeds of current competitors. </a:t>
            </a:r>
            <a:endParaRPr lang="en-US" sz="1400" dirty="0" smtClean="0"/>
          </a:p>
          <a:p>
            <a:pPr marL="478980" lvl="3" indent="-137297" eaLnBrk="1" hangingPunct="1"/>
            <a:r>
              <a:rPr lang="en-US" dirty="0" smtClean="0"/>
              <a:t>2-4 Megabits downlink (and 0.5-1.5 megabits uplink) </a:t>
            </a:r>
            <a:endParaRPr lang="en-US" sz="1600" dirty="0" smtClean="0"/>
          </a:p>
          <a:p>
            <a:pPr marL="478980" lvl="3" indent="-137297" eaLnBrk="1" hangingPunct="1"/>
            <a:r>
              <a:rPr lang="en-US" dirty="0" smtClean="0"/>
              <a:t>Peak speed of up to 12 Mbps downlink and up to 5 Mbps uplink.  NOTE:  not available in every service area, always use up to</a:t>
            </a:r>
            <a:endParaRPr lang="en-US" sz="1600" dirty="0" smtClean="0"/>
          </a:p>
          <a:p>
            <a:pPr marL="170062" lvl="1" indent="-168501" eaLnBrk="1" hangingPunct="1"/>
            <a:r>
              <a:rPr lang="en-US" dirty="0" smtClean="0"/>
              <a:t>Latency - enhances the delivery of low latency applications such as voice, teleconferencing, and streaming video.</a:t>
            </a:r>
            <a:endParaRPr lang="en-US" sz="1400" dirty="0" smtClean="0"/>
          </a:p>
          <a:p>
            <a:pPr marL="170062" lvl="1" indent="-168501" eaLnBrk="1" hangingPunct="1"/>
            <a:r>
              <a:rPr lang="en-US" dirty="0" smtClean="0"/>
              <a:t>Mobility - maintains session continuity as the customer moves throughout the network, a capability that WIFI cannot deliver.</a:t>
            </a:r>
            <a:endParaRPr lang="en-US" sz="1400" dirty="0" smtClean="0"/>
          </a:p>
          <a:p>
            <a:pPr marL="170062" lvl="1" indent="-168501" eaLnBrk="1" hangingPunct="1"/>
            <a:r>
              <a:rPr lang="en-US" dirty="0" smtClean="0"/>
              <a:t>Quality of Service – WiMAX standards support Quality of Service, enabling the prioritization of packets for key business applications like voice and video, while competitors remain “best effort”.</a:t>
            </a:r>
            <a:endParaRPr lang="en-US" sz="1400" dirty="0" smtClean="0"/>
          </a:p>
          <a:p>
            <a:pPr marL="170062" lvl="1" indent="-168501" eaLnBrk="1" hangingPunct="1"/>
            <a:r>
              <a:rPr lang="en-US" b="1" dirty="0" smtClean="0"/>
              <a:t>NOTE: At this time, Quality of Service has not been implemented</a:t>
            </a:r>
            <a:r>
              <a:rPr lang="en-US" dirty="0" smtClean="0"/>
              <a:t>.</a:t>
            </a:r>
            <a:endParaRPr lang="en-US" sz="1400" dirty="0" smtClean="0"/>
          </a:p>
          <a:p>
            <a:pPr marL="170062" lvl="1" indent="-168501" eaLnBrk="1" hangingPunct="1"/>
            <a:r>
              <a:rPr lang="en-US" dirty="0" smtClean="0"/>
              <a:t>Security –  retains the enterprise security standards of 3G solutions.  4G Spectrum utilizes owned spectrum vs. public spectrum for WiFi, </a:t>
            </a:r>
            <a:endParaRPr lang="en-US" sz="1400" dirty="0" smtClean="0"/>
          </a:p>
          <a:p>
            <a:pPr marL="170062" lvl="1" indent="-168501" eaLnBrk="1" hangingPunct="1"/>
            <a:r>
              <a:rPr lang="en-US" dirty="0" smtClean="0"/>
              <a:t>Therefore it is inherently more secure than WiFi since spectrum is owned and maintained by Sprint.</a:t>
            </a:r>
            <a:endParaRPr lang="en-US" sz="1400" dirty="0" smtClean="0"/>
          </a:p>
          <a:p>
            <a:pPr marL="170062" lvl="1" indent="-168501" eaLnBrk="1" hangingPunct="1"/>
            <a:endParaRPr lang="en-US" dirty="0" smtClean="0"/>
          </a:p>
          <a:p>
            <a:pPr marL="170062" lvl="1" indent="-168501" eaLnBrk="1" hangingPunct="1"/>
            <a:endParaRPr lang="en-US" dirty="0" smtClean="0"/>
          </a:p>
          <a:p>
            <a:pPr marL="170062" lvl="1" indent="-168501"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744669D-D22D-492D-ADAD-52B9FAA493F5}" type="slidenum">
              <a:rPr lang="en-US" smtClean="0">
                <a:ea typeface="ＭＳ Ｐゴシック" pitchFamily="64" charset="-128"/>
              </a:rPr>
              <a:pPr/>
              <a:t>24</a:t>
            </a:fld>
            <a:endParaRPr lang="en-US" dirty="0" smtClean="0">
              <a:ea typeface="ＭＳ Ｐゴシック" pitchFamily="64" charset="-128"/>
            </a:endParaRPr>
          </a:p>
        </p:txBody>
      </p:sp>
      <p:sp>
        <p:nvSpPr>
          <p:cNvPr id="59395" name="Rectangle 2"/>
          <p:cNvSpPr>
            <a:spLocks noRot="1" noChangeArrowheads="1" noTextEdit="1"/>
          </p:cNvSpPr>
          <p:nvPr>
            <p:ph type="sldImg"/>
          </p:nvPr>
        </p:nvSpPr>
        <p:spPr>
          <a:xfrm>
            <a:off x="228600" y="228600"/>
            <a:ext cx="4572000" cy="3429000"/>
          </a:xfrm>
          <a:ln/>
        </p:spPr>
      </p:sp>
      <p:sp>
        <p:nvSpPr>
          <p:cNvPr id="59396" name="Rectangle 3"/>
          <p:cNvSpPr>
            <a:spLocks noGrp="1" noChangeArrowheads="1"/>
          </p:cNvSpPr>
          <p:nvPr>
            <p:ph type="body" idx="1"/>
          </p:nvPr>
        </p:nvSpPr>
        <p:spPr>
          <a:xfrm>
            <a:off x="304939" y="3963756"/>
            <a:ext cx="6171889" cy="4873777"/>
          </a:xfrm>
          <a:noFill/>
          <a:ln/>
        </p:spPr>
        <p:txBody>
          <a:bodyPr/>
          <a:lstStyle/>
          <a:p>
            <a:pPr eaLnBrk="1" hangingPunct="1"/>
            <a:r>
              <a:rPr lang="en-US" dirty="0" smtClean="0"/>
              <a:t>4G will expand the mobility market by</a:t>
            </a:r>
          </a:p>
          <a:p>
            <a:pPr lvl="1" eaLnBrk="1" hangingPunct="1"/>
            <a:r>
              <a:rPr lang="en-US" dirty="0" smtClean="0"/>
              <a:t>introducing new service categories with addressable markets (Home/Business broadband, expanded device portfolio, etc)</a:t>
            </a:r>
          </a:p>
          <a:p>
            <a:pPr eaLnBrk="1" hangingPunct="1"/>
            <a:r>
              <a:rPr lang="en-US" dirty="0" smtClean="0"/>
              <a:t>As we deploy 4G services we’ll </a:t>
            </a:r>
          </a:p>
          <a:p>
            <a:pPr lvl="1" eaLnBrk="1" hangingPunct="1"/>
            <a:r>
              <a:rPr lang="en-US" dirty="0" smtClean="0"/>
              <a:t>expand our device portfolio to include a variety of embedded solutions for portable devices. </a:t>
            </a:r>
          </a:p>
          <a:p>
            <a:pPr eaLnBrk="1" hangingPunct="1"/>
            <a:r>
              <a:rPr lang="en-US" dirty="0" smtClean="0"/>
              <a:t>The 4G network will have performance improvement in throughput and latency. These performance improvements will enable a great user experience such as less jitter and a smoother customer experience when viewing</a:t>
            </a:r>
          </a:p>
          <a:p>
            <a:pPr eaLnBrk="1" hangingPunct="1"/>
            <a:r>
              <a:rPr lang="en-US" dirty="0" smtClean="0"/>
              <a:t>4G is not a replacement for 3G.  </a:t>
            </a:r>
          </a:p>
          <a:p>
            <a:pPr eaLnBrk="1" hangingPunct="1"/>
            <a:r>
              <a:rPr lang="en-US" dirty="0" smtClean="0"/>
              <a:t>Rather, 4G will become the primary data-centric network while </a:t>
            </a:r>
          </a:p>
          <a:p>
            <a:pPr eaLnBrk="1" hangingPunct="1"/>
            <a:r>
              <a:rPr lang="en-US" dirty="0" smtClean="0"/>
              <a:t>3G supports the majority of our voice traffic as well as coverage for non-4G areas.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0CB593FD-A4FD-4415-A5C0-03FEDE9D9A1A}" type="slidenum">
              <a:rPr lang="en-US" smtClean="0">
                <a:ea typeface="ＭＳ Ｐゴシック" pitchFamily="64" charset="-128"/>
              </a:rPr>
              <a:pPr/>
              <a:t>25</a:t>
            </a:fld>
            <a:endParaRPr lang="en-US" dirty="0" smtClean="0">
              <a:ea typeface="ＭＳ Ｐゴシック" pitchFamily="64" charset="-128"/>
            </a:endParaRPr>
          </a:p>
        </p:txBody>
      </p:sp>
      <p:sp>
        <p:nvSpPr>
          <p:cNvPr id="60419" name="Rectangle 2"/>
          <p:cNvSpPr>
            <a:spLocks noRot="1" noChangeArrowheads="1" noTextEdit="1"/>
          </p:cNvSpPr>
          <p:nvPr>
            <p:ph type="sldImg"/>
          </p:nvPr>
        </p:nvSpPr>
        <p:spPr>
          <a:xfrm>
            <a:off x="231775" y="228600"/>
            <a:ext cx="4567238" cy="3427413"/>
          </a:xfrm>
          <a:ln/>
        </p:spPr>
      </p:sp>
      <p:sp>
        <p:nvSpPr>
          <p:cNvPr id="60420" name="Rectangle 3"/>
          <p:cNvSpPr>
            <a:spLocks noGrp="1" noChangeArrowheads="1"/>
          </p:cNvSpPr>
          <p:nvPr>
            <p:ph type="body" idx="1"/>
          </p:nvPr>
        </p:nvSpPr>
        <p:spPr>
          <a:xfrm>
            <a:off x="304939" y="3963756"/>
            <a:ext cx="6171889" cy="4875341"/>
          </a:xfrm>
          <a:noFill/>
          <a:ln/>
        </p:spPr>
        <p:txBody>
          <a:bodyPr/>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F47A89A4-0E46-4367-B49E-597AC6B179FF}" type="slidenum">
              <a:rPr lang="en-US" smtClean="0">
                <a:ea typeface="ＭＳ Ｐゴシック" pitchFamily="64" charset="-128"/>
              </a:rPr>
              <a:pPr/>
              <a:t>26</a:t>
            </a:fld>
            <a:endParaRPr lang="en-US" dirty="0" smtClean="0">
              <a:ea typeface="ＭＳ Ｐゴシック" pitchFamily="64" charset="-128"/>
            </a:endParaRPr>
          </a:p>
        </p:txBody>
      </p:sp>
      <p:sp>
        <p:nvSpPr>
          <p:cNvPr id="61443" name="Rectangle 2"/>
          <p:cNvSpPr>
            <a:spLocks noGrp="1" noRot="1" noChangeArrowheads="1" noTextEdit="1"/>
          </p:cNvSpPr>
          <p:nvPr>
            <p:ph type="sldImg"/>
          </p:nvPr>
        </p:nvSpPr>
        <p:spPr>
          <a:xfrm>
            <a:off x="1144588" y="685800"/>
            <a:ext cx="4572000" cy="3429000"/>
          </a:xfrm>
          <a:ln/>
        </p:spPr>
      </p:sp>
      <p:sp>
        <p:nvSpPr>
          <p:cNvPr id="61444" name="Rectangle 3"/>
          <p:cNvSpPr>
            <a:spLocks noGrp="1" noChangeArrowheads="1"/>
          </p:cNvSpPr>
          <p:nvPr>
            <p:ph type="body" idx="1"/>
          </p:nvPr>
        </p:nvSpPr>
        <p:spPr>
          <a:xfrm>
            <a:off x="191070" y="4230806"/>
            <a:ext cx="6414446" cy="4544704"/>
          </a:xfrm>
          <a:noFill/>
          <a:ln/>
        </p:spPr>
        <p:txBody>
          <a:bodyPr lIns="91422" tIns="45712" rIns="91422" bIns="45712"/>
          <a:lstStyle/>
          <a:p>
            <a:pPr eaLnBrk="1" hangingPunct="1"/>
            <a:endParaRPr lang="en-US" sz="900" dirty="0" smtClean="0"/>
          </a:p>
          <a:p>
            <a:pPr eaLnBrk="1" hangingPunct="1"/>
            <a:r>
              <a:rPr lang="en-US" sz="900" dirty="0" smtClean="0"/>
              <a:t>Having more spectrum allows a carrier to offer higher peak speeds, serve more customers with a given cell site, or both.   With our large spectrum holdings, Sprint can do both, while other carriers will be forced to choose between number of users versus high data rates.</a:t>
            </a:r>
          </a:p>
          <a:p>
            <a:pPr eaLnBrk="1" hangingPunct="1"/>
            <a:endParaRPr lang="en-US" sz="900" dirty="0" smtClean="0"/>
          </a:p>
          <a:p>
            <a:pPr eaLnBrk="1" hangingPunct="1"/>
            <a:r>
              <a:rPr lang="en-US" sz="900" dirty="0" smtClean="0"/>
              <a:t>Higher data speeds allow the use of more cool services like audio/video streaming, interactive gaming, and machine-to-machine communication.  Also remember that higher 4G speeds make “normal” Internet activities like email, web browsing, and corporate connectivity work faster.   </a:t>
            </a:r>
          </a:p>
          <a:p>
            <a:pPr eaLnBrk="1" hangingPunct="1"/>
            <a:endParaRPr lang="en-US" sz="900" dirty="0" smtClean="0"/>
          </a:p>
          <a:p>
            <a:pPr eaLnBrk="1" hangingPunct="1"/>
            <a:r>
              <a:rPr lang="en-US" sz="900" dirty="0" smtClean="0"/>
              <a:t>Sprint (via CLWR) has much more spectrum available for high speed data than ATT and VZW, so that puts us in a superior long term position.   Our average of 120 MHz is almost 5 times the largest C block 700 purchase (VZW=22 MHz, ATT=12 MHz).</a:t>
            </a:r>
          </a:p>
          <a:p>
            <a:pPr eaLnBrk="1" hangingPunct="1"/>
            <a:endParaRPr lang="en-US" sz="900" dirty="0" smtClean="0"/>
          </a:p>
          <a:p>
            <a:pPr eaLnBrk="1" hangingPunct="1"/>
            <a:r>
              <a:rPr lang="en-US" sz="900" dirty="0" smtClean="0"/>
              <a:t>Sprint has our 2.5 GHz spectrum as a paid-for asset that we built up over years of acquisitions.  ATT and VZW recently bought a small chunk of spectrum at 700 MHz in very expensive auctions, so they are out a lot of money that affects their current cash flow. </a:t>
            </a:r>
          </a:p>
          <a:p>
            <a:pPr eaLnBrk="1" hangingPunct="1"/>
            <a:endParaRPr lang="en-US" sz="900" dirty="0" smtClean="0"/>
          </a:p>
          <a:p>
            <a:pPr eaLnBrk="1" hangingPunct="1"/>
            <a:r>
              <a:rPr lang="en-US" sz="900" dirty="0" smtClean="0"/>
              <a:t>The varying sizes of the orange disks on the left hand side of the slide show how much spectrum is available for high speed data in that frequency range.   The key takeaway is that Sprint invested in spectrum where we have room to grow…and VZW and ATT picked the spectrum where they cannot grow (700 MHz).</a:t>
            </a:r>
          </a:p>
          <a:p>
            <a:pPr eaLnBrk="1" hangingPunct="1"/>
            <a:endParaRPr lang="en-US" sz="900" dirty="0" smtClean="0"/>
          </a:p>
          <a:p>
            <a:pPr eaLnBrk="1" hangingPunct="1"/>
            <a:r>
              <a:rPr lang="en-US" sz="900" dirty="0" smtClean="0"/>
              <a:t>Spectrum is measured by the size of the spectrum (in MHz) multiplied by the number of people who live in the areas served by that spectrum (POPs).   Bn stands for Billion.  On the chart on the right hand side of the slide, 42 Bn MHz-POPs means that Sprint can cover a lot of people with a lot of spectrum for high speed data services.</a:t>
            </a:r>
          </a:p>
          <a:p>
            <a:pPr eaLnBrk="1" hangingPunct="1"/>
            <a:endParaRPr lang="en-US" sz="900" dirty="0" smtClean="0"/>
          </a:p>
          <a:p>
            <a:pPr marL="730171" lvl="1" indent="-280835" eaLnBrk="1" hangingPunct="1"/>
            <a:r>
              <a:rPr lang="en-US" sz="900" dirty="0" smtClean="0"/>
              <a:t>ATT &amp; VZW are already using their existing spectrum for voice and low speed data, so they can’t use it for high speed data.   That means they will have 4.5 or 8.5 Bn MHz-POPs 700 MHz spectrum for high speed data while Sprint will have over 42 Bn MHz-POPs!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9C967D8-0CBD-49AE-ADB5-9F7A99F103D0}" type="slidenum">
              <a:rPr lang="en-US" smtClean="0">
                <a:ea typeface="ＭＳ Ｐゴシック" pitchFamily="64" charset="-128"/>
              </a:rPr>
              <a:pPr/>
              <a:t>27</a:t>
            </a:fld>
            <a:endParaRPr lang="en-US" dirty="0" smtClean="0">
              <a:ea typeface="ＭＳ Ｐゴシック" pitchFamily="64" charset="-128"/>
            </a:endParaRPr>
          </a:p>
        </p:txBody>
      </p:sp>
      <p:sp>
        <p:nvSpPr>
          <p:cNvPr id="63491" name="Rectangle 1031"/>
          <p:cNvSpPr txBox="1">
            <a:spLocks noGrp="1" noChangeArrowheads="1"/>
          </p:cNvSpPr>
          <p:nvPr/>
        </p:nvSpPr>
        <p:spPr bwMode="auto">
          <a:xfrm>
            <a:off x="3886408" y="8687425"/>
            <a:ext cx="2971593" cy="456575"/>
          </a:xfrm>
          <a:prstGeom prst="rect">
            <a:avLst/>
          </a:prstGeom>
          <a:noFill/>
          <a:ln w="9525">
            <a:noFill/>
            <a:miter lim="800000"/>
            <a:headEnd/>
            <a:tailEnd/>
          </a:ln>
        </p:spPr>
        <p:txBody>
          <a:bodyPr lIns="91044" tIns="45522" rIns="91044" bIns="45522" anchor="b"/>
          <a:lstStyle/>
          <a:p>
            <a:pPr algn="r" defTabSz="911154" eaLnBrk="0" hangingPunct="0"/>
            <a:fld id="{DC39A966-E6E0-41FB-B962-F3B92BAD1D37}" type="slidenum">
              <a:rPr lang="en-US" sz="1200"/>
              <a:pPr algn="r" defTabSz="911154" eaLnBrk="0" hangingPunct="0"/>
              <a:t>27</a:t>
            </a:fld>
            <a:endParaRPr lang="en-US" sz="1200" dirty="0"/>
          </a:p>
        </p:txBody>
      </p:sp>
      <p:sp>
        <p:nvSpPr>
          <p:cNvPr id="63492" name="Rectangle 2"/>
          <p:cNvSpPr>
            <a:spLocks noGrp="1" noRot="1" noChangeAspect="1" noChangeArrowheads="1" noTextEdit="1"/>
          </p:cNvSpPr>
          <p:nvPr>
            <p:ph type="sldImg"/>
          </p:nvPr>
        </p:nvSpPr>
        <p:spPr>
          <a:xfrm>
            <a:off x="411163" y="622300"/>
            <a:ext cx="6283325" cy="4713288"/>
          </a:xfrm>
          <a:ln/>
        </p:spPr>
      </p:sp>
      <p:sp>
        <p:nvSpPr>
          <p:cNvPr id="63493" name="Rectangle 3"/>
          <p:cNvSpPr>
            <a:spLocks noGrp="1" noChangeArrowheads="1"/>
          </p:cNvSpPr>
          <p:nvPr>
            <p:ph type="body" idx="1"/>
          </p:nvPr>
        </p:nvSpPr>
        <p:spPr>
          <a:xfrm>
            <a:off x="298715" y="5525803"/>
            <a:ext cx="6353918" cy="2920826"/>
          </a:xfrm>
          <a:ln/>
        </p:spPr>
        <p:txBody>
          <a:bodyPr lIns="91044" tIns="45522" rIns="91044" bIns="45522"/>
          <a:lstStyle/>
          <a:p>
            <a:pPr eaLnBrk="1" hangingPunct="1">
              <a:buFont typeface="TheSans B5 Plain"/>
              <a:buNone/>
              <a:defRPr/>
            </a:pPr>
            <a:r>
              <a:rPr lang="en-US" sz="1000" b="1" dirty="0" smtClean="0">
                <a:ea typeface="ＭＳ Ｐゴシック" charset="-128"/>
              </a:rPr>
              <a:t>KEY MESSAGE:</a:t>
            </a:r>
            <a:r>
              <a:rPr lang="en-US" sz="1000" dirty="0" smtClean="0">
                <a:ea typeface="ＭＳ Ｐゴシック" charset="-128"/>
              </a:rPr>
              <a:t> Sprint envisions an evolution of today’s multiple, traditional wireline networks to a new ecosystem based on the convergence of IP and wireless. Sprint’s vision is based on three key principles.</a:t>
            </a:r>
          </a:p>
          <a:p>
            <a:pPr marL="380688" lvl="1" eaLnBrk="1" hangingPunct="1">
              <a:defRPr/>
            </a:pPr>
            <a:r>
              <a:rPr lang="en-US" sz="1000" dirty="0" smtClean="0">
                <a:ea typeface="ＭＳ Ｐゴシック" charset="-128"/>
              </a:rPr>
              <a:t>The </a:t>
            </a:r>
            <a:r>
              <a:rPr lang="en-US" sz="1000" b="1" dirty="0" smtClean="0">
                <a:ea typeface="ＭＳ Ｐゴシック" charset="-128"/>
              </a:rPr>
              <a:t>convergence of all types of business applications (voice, data, video) to a common, flexible IP core</a:t>
            </a:r>
            <a:r>
              <a:rPr lang="en-US" sz="1000" dirty="0" smtClean="0">
                <a:ea typeface="ＭＳ Ｐゴシック" charset="-128"/>
              </a:rPr>
              <a:t> that supports real-time, any-to-any access to people and information.</a:t>
            </a:r>
          </a:p>
          <a:p>
            <a:pPr marL="380688" lvl="1" eaLnBrk="1" hangingPunct="1">
              <a:defRPr/>
            </a:pPr>
            <a:r>
              <a:rPr lang="en-US" sz="1000" dirty="0" smtClean="0">
                <a:ea typeface="ＭＳ Ｐゴシック" charset="-128"/>
              </a:rPr>
              <a:t>The </a:t>
            </a:r>
            <a:r>
              <a:rPr lang="en-US" sz="1000" b="1" dirty="0" smtClean="0">
                <a:ea typeface="ＭＳ Ｐゴシック" charset="-128"/>
              </a:rPr>
              <a:t>integration of wireless and wireline access methods to meet the varying needs of sites and applications</a:t>
            </a:r>
            <a:r>
              <a:rPr lang="en-US" sz="1000" dirty="0" smtClean="0">
                <a:ea typeface="ＭＳ Ｐゴシック" charset="-128"/>
              </a:rPr>
              <a:t> across the business enterprise.  </a:t>
            </a:r>
          </a:p>
          <a:p>
            <a:pPr marL="730171" lvl="2" eaLnBrk="1" hangingPunct="1">
              <a:defRPr/>
            </a:pPr>
            <a:r>
              <a:rPr lang="en-US" sz="1000" dirty="0" smtClean="0">
                <a:ea typeface="ＭＳ Ｐゴシック" charset="-128"/>
              </a:rPr>
              <a:t>Traditional wireline access for large, high-volume locations.  </a:t>
            </a:r>
          </a:p>
          <a:p>
            <a:pPr marL="730171" lvl="2" eaLnBrk="1" hangingPunct="1">
              <a:defRPr/>
            </a:pPr>
            <a:r>
              <a:rPr lang="en-US" sz="1000" dirty="0" smtClean="0">
                <a:ea typeface="ＭＳ Ｐゴシック" charset="-128"/>
              </a:rPr>
              <a:t>Combination of wireline and wireless access for sites that need rapid implementation, move frequently need diverse redundancy for increased survivability</a:t>
            </a:r>
          </a:p>
          <a:p>
            <a:pPr marL="730171" lvl="2" eaLnBrk="1" hangingPunct="1">
              <a:defRPr/>
            </a:pPr>
            <a:r>
              <a:rPr lang="en-US" sz="1000" dirty="0" smtClean="0">
                <a:ea typeface="ＭＳ Ｐゴシック" charset="-128"/>
              </a:rPr>
              <a:t>Wireless, mobile broadband for mobile workers or low cost machine to machine applications.</a:t>
            </a:r>
          </a:p>
          <a:p>
            <a:pPr marL="380688" lvl="1" eaLnBrk="1" hangingPunct="1">
              <a:defRPr/>
            </a:pPr>
            <a:r>
              <a:rPr lang="en-US" sz="1000" dirty="0" smtClean="0">
                <a:ea typeface="ＭＳ Ｐゴシック" charset="-128"/>
              </a:rPr>
              <a:t>An increased focus on </a:t>
            </a:r>
            <a:r>
              <a:rPr lang="en-US" sz="1000" b="1" dirty="0" smtClean="0">
                <a:ea typeface="ＭＳ Ｐゴシック" charset="-128"/>
              </a:rPr>
              <a:t>managed services to help businesses make the graceful migration to these new IP based services</a:t>
            </a:r>
            <a:r>
              <a:rPr lang="en-US" sz="1000" dirty="0" smtClean="0">
                <a:ea typeface="ＭＳ Ｐゴシック" charset="-128"/>
              </a:rPr>
              <a:t>.</a:t>
            </a:r>
          </a:p>
          <a:p>
            <a:pPr algn="ctr" eaLnBrk="1" hangingPunct="1">
              <a:buFont typeface="TheSans B5 Plain"/>
              <a:buNone/>
              <a:defRPr/>
            </a:pPr>
            <a:r>
              <a:rPr lang="en-US" sz="1000" dirty="0" smtClean="0">
                <a:ea typeface="ＭＳ Ｐゴシック" charset="-128"/>
              </a:rPr>
              <a:t>------------</a:t>
            </a:r>
          </a:p>
          <a:p>
            <a:pPr eaLnBrk="1" hangingPunct="1">
              <a:buFont typeface="TheSans B5 Plain"/>
              <a:buNone/>
              <a:defRPr/>
            </a:pPr>
            <a:r>
              <a:rPr lang="en-US" sz="1000" dirty="0" smtClean="0">
                <a:ea typeface="ＭＳ Ｐゴシック" charset="-128"/>
              </a:rPr>
              <a:t>Sprint Speed = Sprint is an technology innovator</a:t>
            </a:r>
            <a:r>
              <a:rPr lang="en-US" sz="1000" u="sng" dirty="0" smtClean="0">
                <a:ea typeface="ＭＳ Ｐゴシック" charset="-128"/>
              </a:rPr>
              <a:t> </a:t>
            </a:r>
            <a:r>
              <a:rPr lang="en-US" sz="1000" dirty="0" smtClean="0">
                <a:ea typeface="ＭＳ Ｐゴシック" charset="-128"/>
              </a:rPr>
              <a:t> that can provides  </a:t>
            </a:r>
            <a:r>
              <a:rPr lang="en-US" sz="1000" u="sng" dirty="0" smtClean="0">
                <a:ea typeface="ＭＳ Ｐゴシック" charset="-128"/>
              </a:rPr>
              <a:t>forward looking solutions</a:t>
            </a:r>
            <a:r>
              <a:rPr lang="en-US" sz="1000" dirty="0" smtClean="0">
                <a:ea typeface="ＭＳ Ｐゴシック" charset="-128"/>
              </a:rPr>
              <a:t> targeted to help customers meet today’s business challenges, now!</a:t>
            </a:r>
          </a:p>
          <a:p>
            <a:pPr eaLnBrk="1" hangingPunct="1">
              <a:buFont typeface="TheSans B5 Plain"/>
              <a:buNone/>
              <a:defRPr/>
            </a:pPr>
            <a:endParaRPr lang="en-US" dirty="0" smtClean="0">
              <a:ea typeface="ＭＳ Ｐゴシック" charset="-128"/>
            </a:endParaRPr>
          </a:p>
          <a:p>
            <a:pPr eaLnBrk="1" hangingPunct="1">
              <a:defRPr/>
            </a:pP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292ECB6-F986-4A93-B537-0C60D87F6C96}" type="slidenum">
              <a:rPr lang="en-US" smtClean="0">
                <a:ea typeface="ＭＳ Ｐゴシック" pitchFamily="64" charset="-128"/>
              </a:rPr>
              <a:pPr/>
              <a:t>28</a:t>
            </a:fld>
            <a:endParaRPr lang="en-US" dirty="0" smtClean="0">
              <a:ea typeface="ＭＳ Ｐゴシック" pitchFamily="64" charset="-128"/>
            </a:endParaRPr>
          </a:p>
        </p:txBody>
      </p:sp>
      <p:sp>
        <p:nvSpPr>
          <p:cNvPr id="66563" name="Rectangle 2"/>
          <p:cNvSpPr>
            <a:spLocks noRot="1" noChangeArrowheads="1" noTextEdit="1"/>
          </p:cNvSpPr>
          <p:nvPr>
            <p:ph type="sldImg"/>
          </p:nvPr>
        </p:nvSpPr>
        <p:spPr>
          <a:xfrm>
            <a:off x="1144588" y="684213"/>
            <a:ext cx="4572000" cy="3430587"/>
          </a:xfrm>
          <a:ln/>
        </p:spPr>
      </p:sp>
      <p:sp>
        <p:nvSpPr>
          <p:cNvPr id="66564" name="Rectangle 3"/>
          <p:cNvSpPr>
            <a:spLocks noGrp="1" noChangeArrowheads="1"/>
          </p:cNvSpPr>
          <p:nvPr>
            <p:ph type="body" idx="1"/>
          </p:nvPr>
        </p:nvSpPr>
        <p:spPr>
          <a:xfrm>
            <a:off x="686112" y="4343713"/>
            <a:ext cx="5485778" cy="4115425"/>
          </a:xfrm>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87DFABC0-14A4-46F8-B8BE-5BC6CFB42B8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7CF5AC2-DC0E-4F5C-BCDF-3B00A995900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600200"/>
            <a:ext cx="3962400" cy="3794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962400" cy="3794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5D17280E-9B6F-405C-A727-8E982BCBC93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87F5AEF5-496D-479A-AE30-D30D18CE8D1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2A5E18F8-8B32-460D-96F9-C2118A81280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B9FE61D8-987B-4D5A-8E98-74DFE3EF886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BA1094D-43E2-493A-9621-8DAAD5E5B03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4ECC379-86A8-45AB-BAF2-66A0F11A598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D9FBEE55-D869-4D85-B6F5-F45BC23A751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538" y="184150"/>
            <a:ext cx="2024062" cy="5210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1175" y="184150"/>
            <a:ext cx="5922963" cy="5210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BAE3572-1288-4B4E-BD55-1797BB3FE89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0" y="0"/>
            <a:ext cx="9144000" cy="2514600"/>
            <a:chOff x="0" y="3840"/>
            <a:chExt cx="5760" cy="480"/>
          </a:xfrm>
        </p:grpSpPr>
        <p:sp>
          <p:nvSpPr>
            <p:cNvPr id="5" name="Rectangle 3"/>
            <p:cNvSpPr>
              <a:spLocks noChangeArrowheads="1"/>
            </p:cNvSpPr>
            <p:nvPr userDrawn="1"/>
          </p:nvSpPr>
          <p:spPr bwMode="auto">
            <a:xfrm>
              <a:off x="4032" y="3840"/>
              <a:ext cx="1728" cy="480"/>
            </a:xfrm>
            <a:prstGeom prst="rect">
              <a:avLst/>
            </a:prstGeom>
            <a:solidFill>
              <a:srgbClr val="000000"/>
            </a:solidFill>
            <a:ln w="9525">
              <a:noFill/>
              <a:miter lim="800000"/>
              <a:headEnd/>
              <a:tailEnd/>
            </a:ln>
            <a:effectLst/>
          </p:spPr>
          <p:txBody>
            <a:bodyPr wrap="none" anchor="ctr"/>
            <a:lstStyle/>
            <a:p>
              <a:pPr eaLnBrk="0" hangingPunct="0">
                <a:defRPr/>
              </a:pPr>
              <a:endParaRPr lang="en-US" sz="1800" dirty="0">
                <a:ea typeface="ＭＳ Ｐゴシック" pitchFamily="-48" charset="-128"/>
                <a:cs typeface="+mn-cs"/>
              </a:endParaRPr>
            </a:p>
          </p:txBody>
        </p:sp>
        <p:sp>
          <p:nvSpPr>
            <p:cNvPr id="6" name="Rectangle 4"/>
            <p:cNvSpPr>
              <a:spLocks noChangeArrowheads="1"/>
            </p:cNvSpPr>
            <p:nvPr userDrawn="1"/>
          </p:nvSpPr>
          <p:spPr bwMode="auto">
            <a:xfrm>
              <a:off x="0" y="3840"/>
              <a:ext cx="4032" cy="480"/>
            </a:xfrm>
            <a:prstGeom prst="rect">
              <a:avLst/>
            </a:prstGeom>
            <a:gradFill rotWithShape="1">
              <a:gsLst>
                <a:gs pos="0">
                  <a:schemeClr val="tx2"/>
                </a:gs>
                <a:gs pos="50000">
                  <a:schemeClr val="hlink"/>
                </a:gs>
                <a:gs pos="100000">
                  <a:schemeClr val="tx2"/>
                </a:gs>
              </a:gsLst>
              <a:lin ang="0" scaled="1"/>
            </a:gradFill>
            <a:ln w="9525">
              <a:noFill/>
              <a:miter lim="800000"/>
              <a:headEnd/>
              <a:tailEnd/>
            </a:ln>
            <a:effectLst/>
          </p:spPr>
          <p:txBody>
            <a:bodyPr wrap="none" anchor="ctr"/>
            <a:lstStyle/>
            <a:p>
              <a:pPr eaLnBrk="0" hangingPunct="0">
                <a:defRPr/>
              </a:pPr>
              <a:endParaRPr lang="en-US" sz="1800" dirty="0">
                <a:ea typeface="ＭＳ Ｐゴシック" pitchFamily="-48" charset="-128"/>
                <a:cs typeface="+mn-cs"/>
              </a:endParaRPr>
            </a:p>
          </p:txBody>
        </p:sp>
      </p:grpSp>
      <p:sp>
        <p:nvSpPr>
          <p:cNvPr id="7" name="Line 7"/>
          <p:cNvSpPr>
            <a:spLocks noChangeShapeType="1"/>
          </p:cNvSpPr>
          <p:nvPr userDrawn="1"/>
        </p:nvSpPr>
        <p:spPr bwMode="auto">
          <a:xfrm>
            <a:off x="0" y="2514600"/>
            <a:ext cx="9144000" cy="0"/>
          </a:xfrm>
          <a:prstGeom prst="line">
            <a:avLst/>
          </a:prstGeom>
          <a:noFill/>
          <a:ln w="76200">
            <a:solidFill>
              <a:srgbClr val="FFCC00"/>
            </a:solidFill>
            <a:round/>
            <a:headEnd/>
            <a:tailEnd/>
          </a:ln>
          <a:effectLst/>
        </p:spPr>
        <p:txBody>
          <a:bodyPr/>
          <a:lstStyle/>
          <a:p>
            <a:pPr eaLnBrk="0" hangingPunct="0">
              <a:defRPr/>
            </a:pPr>
            <a:endParaRPr lang="en-US" sz="1800" dirty="0">
              <a:ea typeface="ＭＳ Ｐゴシック" pitchFamily="-48" charset="-128"/>
              <a:cs typeface="+mn-cs"/>
            </a:endParaRPr>
          </a:p>
        </p:txBody>
      </p:sp>
      <p:sp>
        <p:nvSpPr>
          <p:cNvPr id="8" name="Text Box 8"/>
          <p:cNvSpPr txBox="1">
            <a:spLocks noChangeArrowheads="1"/>
          </p:cNvSpPr>
          <p:nvPr userDrawn="1"/>
        </p:nvSpPr>
        <p:spPr bwMode="auto">
          <a:xfrm>
            <a:off x="0" y="6553200"/>
            <a:ext cx="9144000" cy="304800"/>
          </a:xfrm>
          <a:prstGeom prst="rect">
            <a:avLst/>
          </a:prstGeom>
          <a:noFill/>
          <a:ln w="9525">
            <a:noFill/>
            <a:miter lim="800000"/>
            <a:headEnd/>
            <a:tailEnd/>
          </a:ln>
          <a:effectLst/>
        </p:spPr>
        <p:txBody>
          <a:bodyPr>
            <a:spAutoFit/>
          </a:bodyPr>
          <a:lstStyle/>
          <a:p>
            <a:pPr algn="ctr" eaLnBrk="0" hangingPunct="0">
              <a:defRPr/>
            </a:pPr>
            <a:r>
              <a:rPr lang="en-US" sz="700" dirty="0"/>
              <a:t>© 2009 Sprint. This information is subject to Sprint policies regarding use and is the property of Sprint and/or its relevant affiliates and may contain restricted, </a:t>
            </a:r>
          </a:p>
          <a:p>
            <a:pPr algn="ctr" eaLnBrk="0" hangingPunct="0">
              <a:defRPr/>
            </a:pPr>
            <a:r>
              <a:rPr lang="en-US" sz="700" dirty="0"/>
              <a:t>confidential or privileged materials intended for the sole use of the intended recipient. Any review, use, distribution or disclosure is prohibited without authorization.</a:t>
            </a:r>
          </a:p>
        </p:txBody>
      </p:sp>
      <p:pic>
        <p:nvPicPr>
          <p:cNvPr id="9" name="Picture 9" descr="Sprint_Horizontal_Full-color_on_color"/>
          <p:cNvPicPr>
            <a:picLocks noChangeAspect="1" noChangeArrowheads="1"/>
          </p:cNvPicPr>
          <p:nvPr userDrawn="1"/>
        </p:nvPicPr>
        <p:blipFill>
          <a:blip r:embed="rId2" cstate="print">
            <a:clrChange>
              <a:clrFrom>
                <a:srgbClr val="000000"/>
              </a:clrFrom>
              <a:clrTo>
                <a:srgbClr val="000000">
                  <a:alpha val="0"/>
                </a:srgbClr>
              </a:clrTo>
            </a:clrChange>
          </a:blip>
          <a:srcRect/>
          <a:stretch>
            <a:fillRect/>
          </a:stretch>
        </p:blipFill>
        <p:spPr bwMode="auto">
          <a:xfrm>
            <a:off x="685800" y="423863"/>
            <a:ext cx="3019425" cy="1638300"/>
          </a:xfrm>
          <a:prstGeom prst="rect">
            <a:avLst/>
          </a:prstGeom>
          <a:noFill/>
          <a:ln w="9525">
            <a:noFill/>
            <a:miter lim="800000"/>
            <a:headEnd/>
            <a:tailEnd/>
          </a:ln>
        </p:spPr>
      </p:pic>
      <p:sp>
        <p:nvSpPr>
          <p:cNvPr id="10" name="Line 10"/>
          <p:cNvSpPr>
            <a:spLocks noChangeShapeType="1"/>
          </p:cNvSpPr>
          <p:nvPr userDrawn="1"/>
        </p:nvSpPr>
        <p:spPr bwMode="auto">
          <a:xfrm>
            <a:off x="685800" y="3978275"/>
            <a:ext cx="8229600" cy="0"/>
          </a:xfrm>
          <a:prstGeom prst="line">
            <a:avLst/>
          </a:prstGeom>
          <a:noFill/>
          <a:ln w="38100">
            <a:solidFill>
              <a:schemeClr val="tx1"/>
            </a:solidFill>
            <a:round/>
            <a:headEnd/>
            <a:tailEnd/>
          </a:ln>
          <a:effectLst/>
        </p:spPr>
        <p:txBody>
          <a:bodyPr/>
          <a:lstStyle/>
          <a:p>
            <a:pPr eaLnBrk="0" hangingPunct="0">
              <a:defRPr/>
            </a:pPr>
            <a:endParaRPr lang="en-US" sz="1200" dirty="0">
              <a:ea typeface="ＭＳ Ｐゴシック" pitchFamily="-48" charset="-128"/>
              <a:cs typeface="+mn-cs"/>
            </a:endParaRPr>
          </a:p>
        </p:txBody>
      </p:sp>
      <p:sp>
        <p:nvSpPr>
          <p:cNvPr id="103429" name="Rectangle 5"/>
          <p:cNvSpPr>
            <a:spLocks noGrp="1" noChangeArrowheads="1"/>
          </p:cNvSpPr>
          <p:nvPr>
            <p:ph type="ctrTitle"/>
          </p:nvPr>
        </p:nvSpPr>
        <p:spPr>
          <a:xfrm>
            <a:off x="685800" y="2876550"/>
            <a:ext cx="7772400" cy="1085850"/>
          </a:xfrm>
        </p:spPr>
        <p:txBody>
          <a:bodyPr anchor="ctr"/>
          <a:lstStyle>
            <a:lvl1pPr>
              <a:defRPr sz="3600"/>
            </a:lvl1pPr>
          </a:lstStyle>
          <a:p>
            <a:r>
              <a:rPr lang="en-US"/>
              <a:t>Click to edit Master title style</a:t>
            </a:r>
          </a:p>
        </p:txBody>
      </p:sp>
      <p:sp>
        <p:nvSpPr>
          <p:cNvPr id="103430" name="Rectangle 6"/>
          <p:cNvSpPr>
            <a:spLocks noGrp="1" noChangeArrowheads="1"/>
          </p:cNvSpPr>
          <p:nvPr>
            <p:ph type="subTitle" idx="1"/>
          </p:nvPr>
        </p:nvSpPr>
        <p:spPr>
          <a:xfrm>
            <a:off x="685800" y="4114800"/>
            <a:ext cx="7086600" cy="2286000"/>
          </a:xfrm>
        </p:spPr>
        <p:txBody>
          <a:bodyPr/>
          <a:lstStyle>
            <a:lvl1pPr marL="0" indent="0">
              <a:buFontTx/>
              <a:buNone/>
              <a:defRPr sz="2000"/>
            </a:lvl1pPr>
          </a:lstStyle>
          <a:p>
            <a:r>
              <a:rPr lang="en-US"/>
              <a:t>Click to edit Master subtitle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1175" y="184150"/>
            <a:ext cx="7772400" cy="118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1600200"/>
            <a:ext cx="8077200" cy="3794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522288" y="6448425"/>
            <a:ext cx="522287" cy="361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i="1">
                <a:solidFill>
                  <a:schemeClr val="bg2"/>
                </a:solidFill>
                <a:latin typeface="Arial" pitchFamily="34" charset="0"/>
                <a:ea typeface="ＭＳ Ｐゴシック" pitchFamily="1" charset="-128"/>
                <a:cs typeface="+mn-cs"/>
              </a:defRPr>
            </a:lvl1pPr>
          </a:lstStyle>
          <a:p>
            <a:pPr>
              <a:defRPr/>
            </a:pPr>
            <a:fld id="{A0C79FB2-49AC-438A-9574-82436F489D4B}" type="slidenum">
              <a:rPr lang="en-US"/>
              <a:pPr>
                <a:defRPr/>
              </a:pPr>
              <a:t>‹#›</a:t>
            </a:fld>
            <a:endParaRPr lang="en-US" dirty="0"/>
          </a:p>
        </p:txBody>
      </p:sp>
      <p:sp>
        <p:nvSpPr>
          <p:cNvPr id="1032" name="Text Box 8"/>
          <p:cNvSpPr txBox="1">
            <a:spLocks noChangeArrowheads="1"/>
          </p:cNvSpPr>
          <p:nvPr/>
        </p:nvSpPr>
        <p:spPr bwMode="auto">
          <a:xfrm>
            <a:off x="1077913" y="6418263"/>
            <a:ext cx="6596062" cy="320675"/>
          </a:xfrm>
          <a:prstGeom prst="rect">
            <a:avLst/>
          </a:prstGeom>
          <a:noFill/>
          <a:ln w="9525">
            <a:noFill/>
            <a:miter lim="800000"/>
            <a:headEnd/>
            <a:tailEnd/>
          </a:ln>
        </p:spPr>
        <p:txBody>
          <a:bodyPr lIns="0" anchor="b">
            <a:spAutoFit/>
          </a:bodyPr>
          <a:lstStyle/>
          <a:p>
            <a:pPr eaLnBrk="0" hangingPunct="0">
              <a:lnSpc>
                <a:spcPts val="900"/>
              </a:lnSpc>
              <a:defRPr/>
            </a:pPr>
            <a:r>
              <a:rPr lang="en-US" sz="700" i="1" dirty="0">
                <a:solidFill>
                  <a:schemeClr val="bg2"/>
                </a:solidFill>
                <a:latin typeface="Arial" pitchFamily="34" charset="0"/>
                <a:ea typeface="ＭＳ Ｐゴシック" pitchFamily="1" charset="-128"/>
                <a:cs typeface="+mn-cs"/>
              </a:rPr>
              <a:t>© 2009 Sprint. This information is subject to Sprint policies regarding use and is the property of Sprint and/or its relevant affiliates and may contain restricted, confidential or privileged materials intended for the sole use of the intended recipient. Any review, use, distribution or disclosure is prohibited without authorization.</a:t>
            </a:r>
          </a:p>
        </p:txBody>
      </p:sp>
      <p:pic>
        <p:nvPicPr>
          <p:cNvPr id="2" name="Picture 12" descr="Sprint_Now_OOH"/>
          <p:cNvPicPr>
            <a:picLocks noChangeAspect="1" noChangeArrowheads="1"/>
          </p:cNvPicPr>
          <p:nvPr/>
        </p:nvPicPr>
        <p:blipFill>
          <a:blip r:embed="rId13" cstate="print"/>
          <a:srcRect/>
          <a:stretch>
            <a:fillRect/>
          </a:stretch>
        </p:blipFill>
        <p:spPr bwMode="auto">
          <a:xfrm>
            <a:off x="7805738" y="6164263"/>
            <a:ext cx="1022350" cy="501650"/>
          </a:xfrm>
          <a:prstGeom prst="rect">
            <a:avLst/>
          </a:prstGeom>
          <a:noFill/>
          <a:ln w="9525">
            <a:noFill/>
            <a:miter lim="800000"/>
            <a:headEnd/>
            <a:tailEnd/>
          </a:ln>
        </p:spPr>
      </p:pic>
      <p:pic>
        <p:nvPicPr>
          <p:cNvPr id="1031" name="Picture 13" descr="Sprint_background_bar2"/>
          <p:cNvPicPr>
            <a:picLocks noChangeAspect="1" noChangeArrowheads="1"/>
          </p:cNvPicPr>
          <p:nvPr/>
        </p:nvPicPr>
        <p:blipFill>
          <a:blip r:embed="rId14" cstate="print"/>
          <a:srcRect b="26204"/>
          <a:stretch>
            <a:fillRect/>
          </a:stretch>
        </p:blipFill>
        <p:spPr bwMode="auto">
          <a:xfrm>
            <a:off x="0" y="0"/>
            <a:ext cx="176213"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fade/>
  </p:transition>
  <p:hf hdr="0" ftr="0" dt="0"/>
  <p:txStyles>
    <p:titleStyle>
      <a:lvl1pPr algn="l" rtl="0" eaLnBrk="0" fontAlgn="base" hangingPunct="0">
        <a:lnSpc>
          <a:spcPts val="4800"/>
        </a:lnSpc>
        <a:spcBef>
          <a:spcPct val="0"/>
        </a:spcBef>
        <a:spcAft>
          <a:spcPct val="0"/>
        </a:spcAft>
        <a:defRPr sz="4000" i="1">
          <a:solidFill>
            <a:schemeClr val="tx2"/>
          </a:solidFill>
          <a:latin typeface="+mj-lt"/>
          <a:ea typeface="ＭＳ Ｐゴシック" pitchFamily="-48" charset="-128"/>
          <a:cs typeface="ＭＳ Ｐゴシック"/>
        </a:defRPr>
      </a:lvl1pPr>
      <a:lvl2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2pPr>
      <a:lvl3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3pPr>
      <a:lvl4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4pPr>
      <a:lvl5pPr algn="l" rtl="0" eaLnBrk="0" fontAlgn="base" hangingPunct="0">
        <a:lnSpc>
          <a:spcPts val="4800"/>
        </a:lnSpc>
        <a:spcBef>
          <a:spcPct val="0"/>
        </a:spcBef>
        <a:spcAft>
          <a:spcPct val="0"/>
        </a:spcAft>
        <a:defRPr sz="4000" i="1">
          <a:solidFill>
            <a:schemeClr val="tx2"/>
          </a:solidFill>
          <a:latin typeface="Arial" pitchFamily="34" charset="0"/>
          <a:ea typeface="ＭＳ Ｐゴシック" pitchFamily="-48" charset="-128"/>
          <a:cs typeface="ＭＳ Ｐゴシック"/>
        </a:defRPr>
      </a:lvl5pPr>
      <a:lvl6pPr marL="4572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6pPr>
      <a:lvl7pPr marL="9144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7pPr>
      <a:lvl8pPr marL="13716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8pPr>
      <a:lvl9pPr marL="1828800" algn="l" rtl="0" fontAlgn="base">
        <a:lnSpc>
          <a:spcPts val="4800"/>
        </a:lnSpc>
        <a:spcBef>
          <a:spcPct val="0"/>
        </a:spcBef>
        <a:spcAft>
          <a:spcPct val="0"/>
        </a:spcAft>
        <a:defRPr sz="4000" i="1">
          <a:solidFill>
            <a:schemeClr val="tx2"/>
          </a:solidFill>
          <a:latin typeface="Arial" pitchFamily="34" charset="0"/>
          <a:ea typeface="ＭＳ Ｐゴシック" pitchFamily="1" charset="-128"/>
        </a:defRPr>
      </a:lvl9pPr>
    </p:titleStyle>
    <p:bodyStyle>
      <a:lvl1pPr marL="342900" indent="-342900" algn="l" rtl="0" eaLnBrk="0" fontAlgn="base" hangingPunct="0">
        <a:lnSpc>
          <a:spcPts val="3000"/>
        </a:lnSpc>
        <a:spcBef>
          <a:spcPct val="20000"/>
        </a:spcBef>
        <a:spcAft>
          <a:spcPct val="0"/>
        </a:spcAft>
        <a:defRPr sz="2400" i="1">
          <a:solidFill>
            <a:schemeClr val="bg2"/>
          </a:solidFill>
          <a:latin typeface="+mn-lt"/>
          <a:ea typeface="ＭＳ Ｐゴシック" pitchFamily="-48" charset="-128"/>
          <a:cs typeface="ＭＳ Ｐゴシック"/>
        </a:defRPr>
      </a:lvl1pPr>
      <a:lvl2pPr marL="228600" indent="-227013" algn="l" rtl="0" eaLnBrk="0" fontAlgn="base" hangingPunct="0">
        <a:lnSpc>
          <a:spcPts val="3000"/>
        </a:lnSpc>
        <a:spcBef>
          <a:spcPct val="5000"/>
        </a:spcBef>
        <a:spcAft>
          <a:spcPct val="0"/>
        </a:spcAft>
        <a:buSzPct val="90000"/>
        <a:buChar char="•"/>
        <a:defRPr sz="2400" i="1">
          <a:solidFill>
            <a:schemeClr val="bg2"/>
          </a:solidFill>
          <a:latin typeface="+mn-lt"/>
          <a:ea typeface="ＭＳ Ｐゴシック" pitchFamily="-48" charset="-128"/>
          <a:cs typeface="ＭＳ Ｐゴシック"/>
        </a:defRPr>
      </a:lvl2pPr>
      <a:lvl3pPr marL="682625" indent="-228600" algn="l" rtl="0" eaLnBrk="0" fontAlgn="base" hangingPunct="0">
        <a:lnSpc>
          <a:spcPts val="3000"/>
        </a:lnSpc>
        <a:spcBef>
          <a:spcPct val="5000"/>
        </a:spcBef>
        <a:spcAft>
          <a:spcPct val="0"/>
        </a:spcAft>
        <a:buChar char="&gt;"/>
        <a:defRPr sz="2400" i="1">
          <a:solidFill>
            <a:schemeClr val="bg2"/>
          </a:solidFill>
          <a:latin typeface="+mn-lt"/>
          <a:ea typeface="ＭＳ Ｐゴシック" pitchFamily="-48" charset="-128"/>
          <a:cs typeface="ＭＳ Ｐゴシック"/>
        </a:defRPr>
      </a:lvl3pPr>
      <a:lvl4pPr marL="1141413" indent="-230188" algn="l" rtl="0" eaLnBrk="0" fontAlgn="base" hangingPunct="0">
        <a:lnSpc>
          <a:spcPts val="3000"/>
        </a:lnSpc>
        <a:spcBef>
          <a:spcPct val="5000"/>
        </a:spcBef>
        <a:spcAft>
          <a:spcPct val="0"/>
        </a:spcAft>
        <a:buChar char="–"/>
        <a:defRPr sz="2400" i="1">
          <a:solidFill>
            <a:schemeClr val="bg2"/>
          </a:solidFill>
          <a:latin typeface="+mn-lt"/>
          <a:ea typeface="ＭＳ Ｐゴシック" pitchFamily="-48" charset="-128"/>
          <a:cs typeface="ＭＳ Ｐゴシック"/>
        </a:defRPr>
      </a:lvl4pPr>
      <a:lvl5pPr marL="1373188" indent="-171450" algn="l" rtl="0" eaLnBrk="0" fontAlgn="base" hangingPunct="0">
        <a:lnSpc>
          <a:spcPts val="3000"/>
        </a:lnSpc>
        <a:spcBef>
          <a:spcPct val="5000"/>
        </a:spcBef>
        <a:spcAft>
          <a:spcPct val="0"/>
        </a:spcAft>
        <a:buSzPct val="90000"/>
        <a:buFont typeface="Wingdings" pitchFamily="2" charset="2"/>
        <a:buChar char="§"/>
        <a:defRPr sz="2400" i="1">
          <a:solidFill>
            <a:schemeClr val="bg2"/>
          </a:solidFill>
          <a:latin typeface="+mn-lt"/>
          <a:ea typeface="ＭＳ Ｐゴシック" pitchFamily="-48" charset="-128"/>
          <a:cs typeface="ＭＳ Ｐゴシック"/>
        </a:defRPr>
      </a:lvl5pPr>
      <a:lvl6pPr marL="18303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6pPr>
      <a:lvl7pPr marL="22875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7pPr>
      <a:lvl8pPr marL="27447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8pPr>
      <a:lvl9pPr marL="3201988" indent="-171450" algn="l" rtl="0" fontAlgn="base">
        <a:lnSpc>
          <a:spcPts val="3000"/>
        </a:lnSpc>
        <a:spcBef>
          <a:spcPct val="5000"/>
        </a:spcBef>
        <a:spcAft>
          <a:spcPct val="0"/>
        </a:spcAft>
        <a:buSzPct val="90000"/>
        <a:buFont typeface="Wingdings" pitchFamily="2" charset="2"/>
        <a:buChar char="§"/>
        <a:defRPr sz="2400" i="1">
          <a:solidFill>
            <a:schemeClr val="bg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6.xml"/><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6.jpe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hyperlink" Target="http://www.motioncomputing.com/images/press/LE1700_pcase.jp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br135365/My%20Documents/My%20Pictures/MiFi.png" TargetMode="External"/><Relationship Id="rId11" Type="http://schemas.openxmlformats.org/officeDocument/2006/relationships/image" Target="../media/image25.jpeg"/><Relationship Id="rId5" Type="http://schemas.openxmlformats.org/officeDocument/2006/relationships/image" Target="../media/image20.png"/><Relationship Id="rId10" Type="http://schemas.openxmlformats.org/officeDocument/2006/relationships/image" Target="../media/image24.jpeg"/><Relationship Id="rId4" Type="http://schemas.openxmlformats.org/officeDocument/2006/relationships/image" Target="../media/image19.png"/><Relationship Id="rId9" Type="http://schemas.openxmlformats.org/officeDocument/2006/relationships/image" Target="../media/image23.png"/><Relationship Id="rId1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hyperlink" Target="http://www.sprintinteroperability.com/media/DekalbCounty.pdf"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hyperlink" Target="http://www.telex.com/radiodispatch/" TargetMode="Externa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hyperlink" Target="http://www.sprintinteroperability.com/media/AnaheimMetro.pdf" TargetMode="External"/><Relationship Id="rId7" Type="http://schemas.openxmlformats.org/officeDocument/2006/relationships/hyperlink" Target="http://www.geospatialtech.com/"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hyperlink" Target="http://www.sprintinteroperability.com/media/CityofJacksonville.pdf" TargetMode="External"/><Relationship Id="rId7" Type="http://schemas.openxmlformats.org/officeDocument/2006/relationships/hyperlink" Target="http://images.google.com/imgres?imgurl=http://www.podbean.com/wp-content/blogs/4550/uploads/logo.jpg&amp;imgrefurl=http://www.podbean.com/search?k=tag&amp;v=gps&amp;h=321&amp;w=375&amp;sz=17&amp;hl=en&amp;start=1&amp;um=1&amp;tbnid=V0P0xV2PV2yoZM:&amp;tbnh=104&amp;tbnw=122&amp;prev=/images?q=xora+logo&amp;um=1&amp;hl=en"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hyperlink" Target="http://www.xora.com/casestudy_pdf/Xora_CaseStudy_PS_CDOT.pdf" TargetMode="External"/><Relationship Id="rId7" Type="http://schemas.openxmlformats.org/officeDocument/2006/relationships/image" Target="../media/image5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hyperlink" Target="http://images.google.com/imgres?imgurl=http://www.podbean.com/wp-content/blogs/4550/uploads/logo.jpg&amp;imgrefurl=http://www.podbean.com/search?k=tag&amp;v=gps&amp;h=321&amp;w=375&amp;sz=17&amp;hl=en&amp;start=1&amp;um=1&amp;tbnid=V0P0xV2PV2yoZM:&amp;tbnh=104&amp;tbnw=122&amp;prev=/images?q=xora+logo&amp;um=1&amp;hl=en" TargetMode="Externa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hyperlink" Target="http://www.telenavtrack.com/tnt/include/pdfs/TrackCS_Town%20of%20Babylon.pdf" TargetMode="External"/><Relationship Id="rId7"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images.google.com/imgres?imgurl=http://www.lewiswire.com/us/uploaded/Telenav_1.gif&amp;imgrefurl=http://www.lewiswire.com/us/lewiswire/TeleNav/Frost-Sullivan-Bestows-TeleNav-with-2008-North-American-Mobility-Award/n/768&amp;h=603&amp;w=2250&amp;sz=60&amp;hl=en&amp;start=1&amp;um=1&amp;tbnid=ccXsTXNN5a4KaM:&amp;tbnh=40&amp;tbnw=150&amp;prev=/images?q=telenav+logo&amp;um=1&amp;hl=en&amp;sa=X" TargetMode="External"/><Relationship Id="rId5" Type="http://schemas.openxmlformats.org/officeDocument/2006/relationships/image" Target="../media/image56.jpe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openxmlformats.org/officeDocument/2006/relationships/hyperlink" Target="http://www.bluetreewireless.c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1.png"/><Relationship Id="rId11" Type="http://schemas.openxmlformats.org/officeDocument/2006/relationships/image" Target="../media/image52.jpeg"/><Relationship Id="rId5" Type="http://schemas.openxmlformats.org/officeDocument/2006/relationships/image" Target="../media/image60.png"/><Relationship Id="rId10" Type="http://schemas.openxmlformats.org/officeDocument/2006/relationships/hyperlink" Target="http://images.google.com/imgres?imgurl=http://www.podbean.com/wp-content/blogs/4550/uploads/logo.jpg&amp;imgrefurl=http://www.podbean.com/search?k=tag&amp;v=gps&amp;h=321&amp;w=375&amp;sz=17&amp;hl=en&amp;start=1&amp;um=1&amp;tbnid=V0P0xV2PV2yoZM:&amp;tbnh=104&amp;tbnw=122&amp;prev=/images?q=xora+logo&amp;um=1&amp;hl=en" TargetMode="External"/><Relationship Id="rId4" Type="http://schemas.openxmlformats.org/officeDocument/2006/relationships/image" Target="../media/image59.jpeg"/><Relationship Id="rId9"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66.jpeg"/><Relationship Id="rId5" Type="http://schemas.openxmlformats.org/officeDocument/2006/relationships/hyperlink" Target="http://www.fordworksolutions.com/Overview" TargetMode="External"/><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www.wimaxforum.org/"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jpeg"/><Relationship Id="rId18" Type="http://schemas.openxmlformats.org/officeDocument/2006/relationships/image" Target="../media/image84.wmf"/><Relationship Id="rId3" Type="http://schemas.openxmlformats.org/officeDocument/2006/relationships/image" Target="../media/image69.jpeg"/><Relationship Id="rId7" Type="http://schemas.openxmlformats.org/officeDocument/2006/relationships/image" Target="../media/image73.jpeg"/><Relationship Id="rId12" Type="http://schemas.openxmlformats.org/officeDocument/2006/relationships/image" Target="../media/image78.jpeg"/><Relationship Id="rId17" Type="http://schemas.openxmlformats.org/officeDocument/2006/relationships/image" Target="../media/image83.jpeg"/><Relationship Id="rId2" Type="http://schemas.openxmlformats.org/officeDocument/2006/relationships/notesSlide" Target="../notesSlides/notesSlide24.xml"/><Relationship Id="rId16" Type="http://schemas.openxmlformats.org/officeDocument/2006/relationships/image" Target="../media/image82.jpeg"/><Relationship Id="rId1" Type="http://schemas.openxmlformats.org/officeDocument/2006/relationships/slideLayout" Target="../slideLayouts/slideLayout5.xml"/><Relationship Id="rId6" Type="http://schemas.openxmlformats.org/officeDocument/2006/relationships/image" Target="../media/image72.jpeg"/><Relationship Id="rId11" Type="http://schemas.openxmlformats.org/officeDocument/2006/relationships/image" Target="../media/image77.jpeg"/><Relationship Id="rId5" Type="http://schemas.openxmlformats.org/officeDocument/2006/relationships/image" Target="../media/image71.png"/><Relationship Id="rId15" Type="http://schemas.openxmlformats.org/officeDocument/2006/relationships/image" Target="../media/image81.jpeg"/><Relationship Id="rId10" Type="http://schemas.openxmlformats.org/officeDocument/2006/relationships/image" Target="../media/image76.jpeg"/><Relationship Id="rId19" Type="http://schemas.openxmlformats.org/officeDocument/2006/relationships/image" Target="../media/image85.png"/><Relationship Id="rId4" Type="http://schemas.openxmlformats.org/officeDocument/2006/relationships/image" Target="../media/image70.png"/><Relationship Id="rId9" Type="http://schemas.openxmlformats.org/officeDocument/2006/relationships/image" Target="../media/image75.jpeg"/><Relationship Id="rId14" Type="http://schemas.openxmlformats.org/officeDocument/2006/relationships/image" Target="../media/image8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Subtitle 2"/>
          <p:cNvSpPr>
            <a:spLocks noGrp="1"/>
          </p:cNvSpPr>
          <p:nvPr>
            <p:ph type="subTitle" idx="1"/>
          </p:nvPr>
        </p:nvSpPr>
        <p:spPr/>
        <p:txBody>
          <a:bodyPr/>
          <a:lstStyle/>
          <a:p>
            <a:pPr algn="ctr"/>
            <a:r>
              <a:rPr lang="en-US" sz="3200" dirty="0" smtClean="0">
                <a:ea typeface="ＭＳ Ｐゴシック"/>
              </a:rPr>
              <a:t>“Doing More With Less”</a:t>
            </a:r>
          </a:p>
        </p:txBody>
      </p:sp>
      <p:sp>
        <p:nvSpPr>
          <p:cNvPr id="4" name="Text Box 9"/>
          <p:cNvSpPr txBox="1">
            <a:spLocks noGrp="1" noChangeArrowheads="1"/>
          </p:cNvSpPr>
          <p:nvPr>
            <p:ph type="ctrTitle"/>
          </p:nvPr>
        </p:nvSpPr>
        <p:spPr>
          <a:xfrm>
            <a:off x="625475" y="2876550"/>
            <a:ext cx="7772400" cy="1085850"/>
          </a:xfrm>
          <a:ln algn="ctr"/>
        </p:spPr>
        <p:txBody>
          <a:bodyPr lIns="0" tIns="0" rIns="0" bIns="0">
            <a:spAutoFit/>
          </a:bodyPr>
          <a:lstStyle/>
          <a:p>
            <a:pPr marL="342900" indent="-342900" algn="ctr">
              <a:spcBef>
                <a:spcPct val="50000"/>
              </a:spcBef>
              <a:defRPr/>
            </a:pPr>
            <a:r>
              <a:rPr lang="en-US" sz="4400" b="1" dirty="0">
                <a:effectLst>
                  <a:outerShdw blurRad="38100" dist="38100" dir="2700000" algn="tl">
                    <a:srgbClr val="C0C0C0"/>
                  </a:outerShdw>
                </a:effectLst>
                <a:cs typeface="+mj-cs"/>
              </a:rPr>
              <a:t>Impact of Wireless</a:t>
            </a:r>
          </a:p>
        </p:txBody>
      </p:sp>
      <p:sp>
        <p:nvSpPr>
          <p:cNvPr id="14340" name="Text Box 4"/>
          <p:cNvSpPr txBox="1">
            <a:spLocks noChangeArrowheads="1"/>
          </p:cNvSpPr>
          <p:nvPr/>
        </p:nvSpPr>
        <p:spPr bwMode="auto">
          <a:xfrm>
            <a:off x="3948113" y="4891088"/>
            <a:ext cx="4903787" cy="1569660"/>
          </a:xfrm>
          <a:prstGeom prst="rect">
            <a:avLst/>
          </a:prstGeom>
          <a:noFill/>
          <a:ln w="9525">
            <a:noFill/>
            <a:miter lim="800000"/>
            <a:headEnd/>
            <a:tailEnd/>
          </a:ln>
          <a:effectLst/>
        </p:spPr>
        <p:txBody>
          <a:bodyPr>
            <a:spAutoFit/>
          </a:bodyPr>
          <a:lstStyle/>
          <a:p>
            <a:pPr>
              <a:spcBef>
                <a:spcPct val="50000"/>
              </a:spcBef>
            </a:pPr>
            <a:r>
              <a:rPr lang="en-US" dirty="0" smtClean="0"/>
              <a:t>John Ferrell</a:t>
            </a:r>
            <a:endParaRPr lang="en-US" dirty="0"/>
          </a:p>
          <a:p>
            <a:pPr>
              <a:spcBef>
                <a:spcPct val="50000"/>
              </a:spcBef>
            </a:pPr>
            <a:r>
              <a:rPr lang="en-US" dirty="0"/>
              <a:t>Public Sector Account Manager</a:t>
            </a:r>
          </a:p>
          <a:p>
            <a:pPr>
              <a:spcBef>
                <a:spcPct val="50000"/>
              </a:spcBef>
            </a:pPr>
            <a:r>
              <a:rPr lang="en-US" dirty="0" smtClean="0"/>
              <a:t>913-485-8692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241300" y="176213"/>
            <a:ext cx="8023225" cy="914400"/>
          </a:xfrm>
        </p:spPr>
        <p:txBody>
          <a:bodyPr lIns="91429" tIns="45715" rIns="91429" bIns="45715"/>
          <a:lstStyle/>
          <a:p>
            <a:r>
              <a:rPr lang="en-US" dirty="0" smtClean="0">
                <a:ea typeface="ＭＳ Ｐゴシック"/>
              </a:rPr>
              <a:t>Objectives</a:t>
            </a:r>
          </a:p>
        </p:txBody>
      </p:sp>
      <p:grpSp>
        <p:nvGrpSpPr>
          <p:cNvPr id="15362" name="Group 3"/>
          <p:cNvGrpSpPr>
            <a:grpSpLocks/>
          </p:cNvGrpSpPr>
          <p:nvPr/>
        </p:nvGrpSpPr>
        <p:grpSpPr bwMode="auto">
          <a:xfrm>
            <a:off x="2632075" y="1498600"/>
            <a:ext cx="3421063" cy="3441700"/>
            <a:chOff x="1386" y="479"/>
            <a:chExt cx="2846" cy="2863"/>
          </a:xfrm>
        </p:grpSpPr>
        <p:sp>
          <p:nvSpPr>
            <p:cNvPr id="15368" name="WordArt 9"/>
            <p:cNvSpPr>
              <a:spLocks noChangeArrowheads="1" noChangeShapeType="1" noTextEdit="1"/>
            </p:cNvSpPr>
            <p:nvPr/>
          </p:nvSpPr>
          <p:spPr bwMode="auto">
            <a:xfrm>
              <a:off x="2280" y="1743"/>
              <a:ext cx="1112" cy="270"/>
            </a:xfrm>
            <a:prstGeom prst="rect">
              <a:avLst/>
            </a:prstGeom>
          </p:spPr>
          <p:txBody>
            <a:bodyPr wrap="none" fromWordArt="1">
              <a:prstTxWarp prst="textPlain">
                <a:avLst>
                  <a:gd name="adj" fmla="val 50000"/>
                </a:avLst>
              </a:prstTxWarp>
            </a:bodyPr>
            <a:lstStyle/>
            <a:p>
              <a:pPr algn="ctr"/>
              <a:r>
                <a:rPr lang="en-US" kern="10" dirty="0">
                  <a:ln w="12700">
                    <a:solidFill>
                      <a:schemeClr val="tx1"/>
                    </a:solidFill>
                    <a:round/>
                    <a:headEnd/>
                    <a:tailEnd/>
                  </a:ln>
                  <a:solidFill>
                    <a:srgbClr val="00FF00"/>
                  </a:solidFill>
                  <a:effectLst>
                    <a:outerShdw dist="28398" dir="20006097" algn="ctr" rotWithShape="0">
                      <a:schemeClr val="tx1">
                        <a:alpha val="50000"/>
                      </a:schemeClr>
                    </a:outerShdw>
                  </a:effectLst>
                  <a:latin typeface="Arial Black"/>
                </a:rPr>
                <a:t>Day-to-Day</a:t>
              </a:r>
            </a:p>
          </p:txBody>
        </p:sp>
        <p:sp>
          <p:nvSpPr>
            <p:cNvPr id="15369" name="Freeform 19"/>
            <p:cNvSpPr>
              <a:spLocks/>
            </p:cNvSpPr>
            <p:nvPr/>
          </p:nvSpPr>
          <p:spPr bwMode="auto">
            <a:xfrm>
              <a:off x="1386" y="479"/>
              <a:ext cx="2846" cy="2863"/>
            </a:xfrm>
            <a:custGeom>
              <a:avLst/>
              <a:gdLst>
                <a:gd name="T0" fmla="*/ 1750 w 2846"/>
                <a:gd name="T1" fmla="*/ 2822 h 2863"/>
                <a:gd name="T2" fmla="*/ 1953 w 2846"/>
                <a:gd name="T3" fmla="*/ 2757 h 2863"/>
                <a:gd name="T4" fmla="*/ 2142 w 2846"/>
                <a:gd name="T5" fmla="*/ 2664 h 2863"/>
                <a:gd name="T6" fmla="*/ 2313 w 2846"/>
                <a:gd name="T7" fmla="*/ 2546 h 2863"/>
                <a:gd name="T8" fmla="*/ 2463 w 2846"/>
                <a:gd name="T9" fmla="*/ 2405 h 2863"/>
                <a:gd name="T10" fmla="*/ 2592 w 2846"/>
                <a:gd name="T11" fmla="*/ 2243 h 2863"/>
                <a:gd name="T12" fmla="*/ 2697 w 2846"/>
                <a:gd name="T13" fmla="*/ 2066 h 2863"/>
                <a:gd name="T14" fmla="*/ 2777 w 2846"/>
                <a:gd name="T15" fmla="*/ 1874 h 2863"/>
                <a:gd name="T16" fmla="*/ 2824 w 2846"/>
                <a:gd name="T17" fmla="*/ 1668 h 2863"/>
                <a:gd name="T18" fmla="*/ 2846 w 2846"/>
                <a:gd name="T19" fmla="*/ 1457 h 2863"/>
                <a:gd name="T20" fmla="*/ 2832 w 2846"/>
                <a:gd name="T21" fmla="*/ 1239 h 2863"/>
                <a:gd name="T22" fmla="*/ 2787 w 2846"/>
                <a:gd name="T23" fmla="*/ 1026 h 2863"/>
                <a:gd name="T24" fmla="*/ 2712 w 2846"/>
                <a:gd name="T25" fmla="*/ 827 h 2863"/>
                <a:gd name="T26" fmla="*/ 2611 w 2846"/>
                <a:gd name="T27" fmla="*/ 643 h 2863"/>
                <a:gd name="T28" fmla="*/ 2484 w 2846"/>
                <a:gd name="T29" fmla="*/ 479 h 2863"/>
                <a:gd name="T30" fmla="*/ 2337 w 2846"/>
                <a:gd name="T31" fmla="*/ 337 h 2863"/>
                <a:gd name="T32" fmla="*/ 2170 w 2846"/>
                <a:gd name="T33" fmla="*/ 215 h 2863"/>
                <a:gd name="T34" fmla="*/ 1988 w 2846"/>
                <a:gd name="T35" fmla="*/ 118 h 2863"/>
                <a:gd name="T36" fmla="*/ 1791 w 2846"/>
                <a:gd name="T37" fmla="*/ 49 h 2863"/>
                <a:gd name="T38" fmla="*/ 1583 w 2846"/>
                <a:gd name="T39" fmla="*/ 9 h 2863"/>
                <a:gd name="T40" fmla="*/ 1369 w 2846"/>
                <a:gd name="T41" fmla="*/ 0 h 2863"/>
                <a:gd name="T42" fmla="*/ 1186 w 2846"/>
                <a:gd name="T43" fmla="*/ 18 h 2863"/>
                <a:gd name="T44" fmla="*/ 1041 w 2846"/>
                <a:gd name="T45" fmla="*/ 49 h 2863"/>
                <a:gd name="T46" fmla="*/ 904 w 2846"/>
                <a:gd name="T47" fmla="*/ 94 h 2863"/>
                <a:gd name="T48" fmla="*/ 775 w 2846"/>
                <a:gd name="T49" fmla="*/ 150 h 2863"/>
                <a:gd name="T50" fmla="*/ 652 w 2846"/>
                <a:gd name="T51" fmla="*/ 220 h 2863"/>
                <a:gd name="T52" fmla="*/ 538 w 2846"/>
                <a:gd name="T53" fmla="*/ 301 h 2863"/>
                <a:gd name="T54" fmla="*/ 432 w 2846"/>
                <a:gd name="T55" fmla="*/ 391 h 2863"/>
                <a:gd name="T56" fmla="*/ 336 w 2846"/>
                <a:gd name="T57" fmla="*/ 492 h 2863"/>
                <a:gd name="T58" fmla="*/ 250 w 2846"/>
                <a:gd name="T59" fmla="*/ 601 h 2863"/>
                <a:gd name="T60" fmla="*/ 174 w 2846"/>
                <a:gd name="T61" fmla="*/ 719 h 2863"/>
                <a:gd name="T62" fmla="*/ 113 w 2846"/>
                <a:gd name="T63" fmla="*/ 844 h 2863"/>
                <a:gd name="T64" fmla="*/ 89 w 2846"/>
                <a:gd name="T65" fmla="*/ 893 h 2863"/>
                <a:gd name="T66" fmla="*/ 76 w 2846"/>
                <a:gd name="T67" fmla="*/ 930 h 2863"/>
                <a:gd name="T68" fmla="*/ 62 w 2846"/>
                <a:gd name="T69" fmla="*/ 966 h 2863"/>
                <a:gd name="T70" fmla="*/ 50 w 2846"/>
                <a:gd name="T71" fmla="*/ 1003 h 2863"/>
                <a:gd name="T72" fmla="*/ 39 w 2846"/>
                <a:gd name="T73" fmla="*/ 1039 h 2863"/>
                <a:gd name="T74" fmla="*/ 29 w 2846"/>
                <a:gd name="T75" fmla="*/ 1076 h 2863"/>
                <a:gd name="T76" fmla="*/ 20 w 2846"/>
                <a:gd name="T77" fmla="*/ 1115 h 2863"/>
                <a:gd name="T78" fmla="*/ 12 w 2846"/>
                <a:gd name="T79" fmla="*/ 1153 h 2863"/>
                <a:gd name="T80" fmla="*/ 4 w 2846"/>
                <a:gd name="T81" fmla="*/ 1192 h 2863"/>
                <a:gd name="T82" fmla="*/ 0 w 2846"/>
                <a:gd name="T83" fmla="*/ 1230 h 2863"/>
                <a:gd name="T84" fmla="*/ 0 w 2846"/>
                <a:gd name="T85" fmla="*/ 1274 h 2863"/>
                <a:gd name="T86" fmla="*/ 0 w 2846"/>
                <a:gd name="T87" fmla="*/ 1334 h 2863"/>
                <a:gd name="T88" fmla="*/ 0 w 2846"/>
                <a:gd name="T89" fmla="*/ 1393 h 2863"/>
                <a:gd name="T90" fmla="*/ 0 w 2846"/>
                <a:gd name="T91" fmla="*/ 1454 h 2863"/>
                <a:gd name="T92" fmla="*/ 0 w 2846"/>
                <a:gd name="T93" fmla="*/ 1516 h 2863"/>
                <a:gd name="T94" fmla="*/ 0 w 2846"/>
                <a:gd name="T95" fmla="*/ 1578 h 2863"/>
                <a:gd name="T96" fmla="*/ 24 w 2846"/>
                <a:gd name="T97" fmla="*/ 1766 h 2863"/>
                <a:gd name="T98" fmla="*/ 89 w 2846"/>
                <a:gd name="T99" fmla="*/ 1970 h 2863"/>
                <a:gd name="T100" fmla="*/ 183 w 2846"/>
                <a:gd name="T101" fmla="*/ 2158 h 2863"/>
                <a:gd name="T102" fmla="*/ 301 w 2846"/>
                <a:gd name="T103" fmla="*/ 2329 h 2863"/>
                <a:gd name="T104" fmla="*/ 444 w 2846"/>
                <a:gd name="T105" fmla="*/ 2479 h 2863"/>
                <a:gd name="T106" fmla="*/ 603 w 2846"/>
                <a:gd name="T107" fmla="*/ 2608 h 2863"/>
                <a:gd name="T108" fmla="*/ 781 w 2846"/>
                <a:gd name="T109" fmla="*/ 2714 h 2863"/>
                <a:gd name="T110" fmla="*/ 973 w 2846"/>
                <a:gd name="T111" fmla="*/ 2793 h 2863"/>
                <a:gd name="T112" fmla="*/ 1176 w 2846"/>
                <a:gd name="T113" fmla="*/ 2842 h 2863"/>
                <a:gd name="T114" fmla="*/ 1390 w 2846"/>
                <a:gd name="T115" fmla="*/ 2862 h 2863"/>
                <a:gd name="T116" fmla="*/ 1574 w 2846"/>
                <a:gd name="T117" fmla="*/ 2856 h 28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46"/>
                <a:gd name="T178" fmla="*/ 0 h 2863"/>
                <a:gd name="T179" fmla="*/ 2846 w 2846"/>
                <a:gd name="T180" fmla="*/ 2863 h 28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46" h="2863">
                  <a:moveTo>
                    <a:pt x="1574" y="2856"/>
                  </a:moveTo>
                  <a:lnTo>
                    <a:pt x="1608" y="2850"/>
                  </a:lnTo>
                  <a:lnTo>
                    <a:pt x="1645" y="2844"/>
                  </a:lnTo>
                  <a:lnTo>
                    <a:pt x="1680" y="2838"/>
                  </a:lnTo>
                  <a:lnTo>
                    <a:pt x="1716" y="2831"/>
                  </a:lnTo>
                  <a:lnTo>
                    <a:pt x="1750" y="2822"/>
                  </a:lnTo>
                  <a:lnTo>
                    <a:pt x="1786" y="2814"/>
                  </a:lnTo>
                  <a:lnTo>
                    <a:pt x="1821" y="2805"/>
                  </a:lnTo>
                  <a:lnTo>
                    <a:pt x="1855" y="2794"/>
                  </a:lnTo>
                  <a:lnTo>
                    <a:pt x="1888" y="2782"/>
                  </a:lnTo>
                  <a:lnTo>
                    <a:pt x="1921" y="2770"/>
                  </a:lnTo>
                  <a:lnTo>
                    <a:pt x="1953" y="2757"/>
                  </a:lnTo>
                  <a:lnTo>
                    <a:pt x="1988" y="2743"/>
                  </a:lnTo>
                  <a:lnTo>
                    <a:pt x="2018" y="2728"/>
                  </a:lnTo>
                  <a:lnTo>
                    <a:pt x="2050" y="2714"/>
                  </a:lnTo>
                  <a:lnTo>
                    <a:pt x="2082" y="2697"/>
                  </a:lnTo>
                  <a:lnTo>
                    <a:pt x="2113" y="2682"/>
                  </a:lnTo>
                  <a:lnTo>
                    <a:pt x="2142" y="2664"/>
                  </a:lnTo>
                  <a:lnTo>
                    <a:pt x="2171" y="2645"/>
                  </a:lnTo>
                  <a:lnTo>
                    <a:pt x="2202" y="2627"/>
                  </a:lnTo>
                  <a:lnTo>
                    <a:pt x="2231" y="2607"/>
                  </a:lnTo>
                  <a:lnTo>
                    <a:pt x="2257" y="2587"/>
                  </a:lnTo>
                  <a:lnTo>
                    <a:pt x="2287" y="2567"/>
                  </a:lnTo>
                  <a:lnTo>
                    <a:pt x="2313" y="2546"/>
                  </a:lnTo>
                  <a:lnTo>
                    <a:pt x="2341" y="2524"/>
                  </a:lnTo>
                  <a:lnTo>
                    <a:pt x="2366" y="2501"/>
                  </a:lnTo>
                  <a:lnTo>
                    <a:pt x="2392" y="2478"/>
                  </a:lnTo>
                  <a:lnTo>
                    <a:pt x="2415" y="2453"/>
                  </a:lnTo>
                  <a:lnTo>
                    <a:pt x="2441" y="2430"/>
                  </a:lnTo>
                  <a:lnTo>
                    <a:pt x="2463" y="2405"/>
                  </a:lnTo>
                  <a:lnTo>
                    <a:pt x="2487" y="2380"/>
                  </a:lnTo>
                  <a:lnTo>
                    <a:pt x="2508" y="2353"/>
                  </a:lnTo>
                  <a:lnTo>
                    <a:pt x="2532" y="2328"/>
                  </a:lnTo>
                  <a:lnTo>
                    <a:pt x="2552" y="2299"/>
                  </a:lnTo>
                  <a:lnTo>
                    <a:pt x="2572" y="2272"/>
                  </a:lnTo>
                  <a:lnTo>
                    <a:pt x="2592" y="2243"/>
                  </a:lnTo>
                  <a:lnTo>
                    <a:pt x="2612" y="2215"/>
                  </a:lnTo>
                  <a:lnTo>
                    <a:pt x="2631" y="2186"/>
                  </a:lnTo>
                  <a:lnTo>
                    <a:pt x="2649" y="2157"/>
                  </a:lnTo>
                  <a:lnTo>
                    <a:pt x="2665" y="2127"/>
                  </a:lnTo>
                  <a:lnTo>
                    <a:pt x="2682" y="2097"/>
                  </a:lnTo>
                  <a:lnTo>
                    <a:pt x="2697" y="2066"/>
                  </a:lnTo>
                  <a:lnTo>
                    <a:pt x="2713" y="2035"/>
                  </a:lnTo>
                  <a:lnTo>
                    <a:pt x="2726" y="2003"/>
                  </a:lnTo>
                  <a:lnTo>
                    <a:pt x="2739" y="1972"/>
                  </a:lnTo>
                  <a:lnTo>
                    <a:pt x="2751" y="1939"/>
                  </a:lnTo>
                  <a:lnTo>
                    <a:pt x="2765" y="1907"/>
                  </a:lnTo>
                  <a:lnTo>
                    <a:pt x="2777" y="1874"/>
                  </a:lnTo>
                  <a:lnTo>
                    <a:pt x="2787" y="1841"/>
                  </a:lnTo>
                  <a:lnTo>
                    <a:pt x="2795" y="1806"/>
                  </a:lnTo>
                  <a:lnTo>
                    <a:pt x="2804" y="1773"/>
                  </a:lnTo>
                  <a:lnTo>
                    <a:pt x="2812" y="1739"/>
                  </a:lnTo>
                  <a:lnTo>
                    <a:pt x="2820" y="1704"/>
                  </a:lnTo>
                  <a:lnTo>
                    <a:pt x="2824" y="1668"/>
                  </a:lnTo>
                  <a:lnTo>
                    <a:pt x="2831" y="1634"/>
                  </a:lnTo>
                  <a:lnTo>
                    <a:pt x="2836" y="1599"/>
                  </a:lnTo>
                  <a:lnTo>
                    <a:pt x="2840" y="1566"/>
                  </a:lnTo>
                  <a:lnTo>
                    <a:pt x="2842" y="1529"/>
                  </a:lnTo>
                  <a:lnTo>
                    <a:pt x="2844" y="1493"/>
                  </a:lnTo>
                  <a:lnTo>
                    <a:pt x="2846" y="1457"/>
                  </a:lnTo>
                  <a:lnTo>
                    <a:pt x="2846" y="1421"/>
                  </a:lnTo>
                  <a:lnTo>
                    <a:pt x="2846" y="1385"/>
                  </a:lnTo>
                  <a:lnTo>
                    <a:pt x="2844" y="1348"/>
                  </a:lnTo>
                  <a:lnTo>
                    <a:pt x="2842" y="1312"/>
                  </a:lnTo>
                  <a:lnTo>
                    <a:pt x="2839" y="1277"/>
                  </a:lnTo>
                  <a:lnTo>
                    <a:pt x="2832" y="1239"/>
                  </a:lnTo>
                  <a:lnTo>
                    <a:pt x="2828" y="1202"/>
                  </a:lnTo>
                  <a:lnTo>
                    <a:pt x="2820" y="1166"/>
                  </a:lnTo>
                  <a:lnTo>
                    <a:pt x="2815" y="1131"/>
                  </a:lnTo>
                  <a:lnTo>
                    <a:pt x="2806" y="1095"/>
                  </a:lnTo>
                  <a:lnTo>
                    <a:pt x="2798" y="1060"/>
                  </a:lnTo>
                  <a:lnTo>
                    <a:pt x="2787" y="1026"/>
                  </a:lnTo>
                  <a:lnTo>
                    <a:pt x="2777" y="991"/>
                  </a:lnTo>
                  <a:lnTo>
                    <a:pt x="2765" y="957"/>
                  </a:lnTo>
                  <a:lnTo>
                    <a:pt x="2753" y="923"/>
                  </a:lnTo>
                  <a:lnTo>
                    <a:pt x="2739" y="892"/>
                  </a:lnTo>
                  <a:lnTo>
                    <a:pt x="2726" y="858"/>
                  </a:lnTo>
                  <a:lnTo>
                    <a:pt x="2712" y="827"/>
                  </a:lnTo>
                  <a:lnTo>
                    <a:pt x="2697" y="795"/>
                  </a:lnTo>
                  <a:lnTo>
                    <a:pt x="2681" y="764"/>
                  </a:lnTo>
                  <a:lnTo>
                    <a:pt x="2666" y="734"/>
                  </a:lnTo>
                  <a:lnTo>
                    <a:pt x="2648" y="703"/>
                  </a:lnTo>
                  <a:lnTo>
                    <a:pt x="2629" y="673"/>
                  </a:lnTo>
                  <a:lnTo>
                    <a:pt x="2611" y="643"/>
                  </a:lnTo>
                  <a:lnTo>
                    <a:pt x="2591" y="615"/>
                  </a:lnTo>
                  <a:lnTo>
                    <a:pt x="2571" y="588"/>
                  </a:lnTo>
                  <a:lnTo>
                    <a:pt x="2551" y="560"/>
                  </a:lnTo>
                  <a:lnTo>
                    <a:pt x="2530" y="532"/>
                  </a:lnTo>
                  <a:lnTo>
                    <a:pt x="2508" y="507"/>
                  </a:lnTo>
                  <a:lnTo>
                    <a:pt x="2484" y="479"/>
                  </a:lnTo>
                  <a:lnTo>
                    <a:pt x="2462" y="455"/>
                  </a:lnTo>
                  <a:lnTo>
                    <a:pt x="2437" y="428"/>
                  </a:lnTo>
                  <a:lnTo>
                    <a:pt x="2414" y="406"/>
                  </a:lnTo>
                  <a:lnTo>
                    <a:pt x="2389" y="382"/>
                  </a:lnTo>
                  <a:lnTo>
                    <a:pt x="2364" y="359"/>
                  </a:lnTo>
                  <a:lnTo>
                    <a:pt x="2337" y="337"/>
                  </a:lnTo>
                  <a:lnTo>
                    <a:pt x="2312" y="315"/>
                  </a:lnTo>
                  <a:lnTo>
                    <a:pt x="2283" y="293"/>
                  </a:lnTo>
                  <a:lnTo>
                    <a:pt x="2256" y="273"/>
                  </a:lnTo>
                  <a:lnTo>
                    <a:pt x="2227" y="252"/>
                  </a:lnTo>
                  <a:lnTo>
                    <a:pt x="2199" y="233"/>
                  </a:lnTo>
                  <a:lnTo>
                    <a:pt x="2170" y="215"/>
                  </a:lnTo>
                  <a:lnTo>
                    <a:pt x="2142" y="197"/>
                  </a:lnTo>
                  <a:lnTo>
                    <a:pt x="2111" y="180"/>
                  </a:lnTo>
                  <a:lnTo>
                    <a:pt x="2082" y="164"/>
                  </a:lnTo>
                  <a:lnTo>
                    <a:pt x="2050" y="147"/>
                  </a:lnTo>
                  <a:lnTo>
                    <a:pt x="2018" y="132"/>
                  </a:lnTo>
                  <a:lnTo>
                    <a:pt x="1988" y="118"/>
                  </a:lnTo>
                  <a:lnTo>
                    <a:pt x="1956" y="106"/>
                  </a:lnTo>
                  <a:lnTo>
                    <a:pt x="1924" y="92"/>
                  </a:lnTo>
                  <a:lnTo>
                    <a:pt x="1891" y="82"/>
                  </a:lnTo>
                  <a:lnTo>
                    <a:pt x="1858" y="69"/>
                  </a:lnTo>
                  <a:lnTo>
                    <a:pt x="1826" y="59"/>
                  </a:lnTo>
                  <a:lnTo>
                    <a:pt x="1791" y="49"/>
                  </a:lnTo>
                  <a:lnTo>
                    <a:pt x="1757" y="41"/>
                  </a:lnTo>
                  <a:lnTo>
                    <a:pt x="1724" y="31"/>
                  </a:lnTo>
                  <a:lnTo>
                    <a:pt x="1689" y="25"/>
                  </a:lnTo>
                  <a:lnTo>
                    <a:pt x="1653" y="18"/>
                  </a:lnTo>
                  <a:lnTo>
                    <a:pt x="1619" y="13"/>
                  </a:lnTo>
                  <a:lnTo>
                    <a:pt x="1583" y="9"/>
                  </a:lnTo>
                  <a:lnTo>
                    <a:pt x="1548" y="5"/>
                  </a:lnTo>
                  <a:lnTo>
                    <a:pt x="1512" y="2"/>
                  </a:lnTo>
                  <a:lnTo>
                    <a:pt x="1477" y="0"/>
                  </a:lnTo>
                  <a:lnTo>
                    <a:pt x="1441" y="0"/>
                  </a:lnTo>
                  <a:lnTo>
                    <a:pt x="1405" y="0"/>
                  </a:lnTo>
                  <a:lnTo>
                    <a:pt x="1369" y="0"/>
                  </a:lnTo>
                  <a:lnTo>
                    <a:pt x="1332" y="2"/>
                  </a:lnTo>
                  <a:lnTo>
                    <a:pt x="1296" y="5"/>
                  </a:lnTo>
                  <a:lnTo>
                    <a:pt x="1260" y="9"/>
                  </a:lnTo>
                  <a:lnTo>
                    <a:pt x="1235" y="11"/>
                  </a:lnTo>
                  <a:lnTo>
                    <a:pt x="1210" y="14"/>
                  </a:lnTo>
                  <a:lnTo>
                    <a:pt x="1186" y="18"/>
                  </a:lnTo>
                  <a:lnTo>
                    <a:pt x="1161" y="22"/>
                  </a:lnTo>
                  <a:lnTo>
                    <a:pt x="1137" y="26"/>
                  </a:lnTo>
                  <a:lnTo>
                    <a:pt x="1113" y="31"/>
                  </a:lnTo>
                  <a:lnTo>
                    <a:pt x="1089" y="38"/>
                  </a:lnTo>
                  <a:lnTo>
                    <a:pt x="1066" y="43"/>
                  </a:lnTo>
                  <a:lnTo>
                    <a:pt x="1041" y="49"/>
                  </a:lnTo>
                  <a:lnTo>
                    <a:pt x="1018" y="55"/>
                  </a:lnTo>
                  <a:lnTo>
                    <a:pt x="995" y="62"/>
                  </a:lnTo>
                  <a:lnTo>
                    <a:pt x="972" y="70"/>
                  </a:lnTo>
                  <a:lnTo>
                    <a:pt x="949" y="77"/>
                  </a:lnTo>
                  <a:lnTo>
                    <a:pt x="927" y="85"/>
                  </a:lnTo>
                  <a:lnTo>
                    <a:pt x="904" y="94"/>
                  </a:lnTo>
                  <a:lnTo>
                    <a:pt x="883" y="103"/>
                  </a:lnTo>
                  <a:lnTo>
                    <a:pt x="862" y="111"/>
                  </a:lnTo>
                  <a:lnTo>
                    <a:pt x="839" y="120"/>
                  </a:lnTo>
                  <a:lnTo>
                    <a:pt x="818" y="130"/>
                  </a:lnTo>
                  <a:lnTo>
                    <a:pt x="797" y="140"/>
                  </a:lnTo>
                  <a:lnTo>
                    <a:pt x="775" y="150"/>
                  </a:lnTo>
                  <a:lnTo>
                    <a:pt x="754" y="162"/>
                  </a:lnTo>
                  <a:lnTo>
                    <a:pt x="733" y="172"/>
                  </a:lnTo>
                  <a:lnTo>
                    <a:pt x="713" y="184"/>
                  </a:lnTo>
                  <a:lnTo>
                    <a:pt x="692" y="196"/>
                  </a:lnTo>
                  <a:lnTo>
                    <a:pt x="672" y="208"/>
                  </a:lnTo>
                  <a:lnTo>
                    <a:pt x="652" y="220"/>
                  </a:lnTo>
                  <a:lnTo>
                    <a:pt x="633" y="233"/>
                  </a:lnTo>
                  <a:lnTo>
                    <a:pt x="613" y="245"/>
                  </a:lnTo>
                  <a:lnTo>
                    <a:pt x="594" y="260"/>
                  </a:lnTo>
                  <a:lnTo>
                    <a:pt x="575" y="273"/>
                  </a:lnTo>
                  <a:lnTo>
                    <a:pt x="558" y="288"/>
                  </a:lnTo>
                  <a:lnTo>
                    <a:pt x="538" y="301"/>
                  </a:lnTo>
                  <a:lnTo>
                    <a:pt x="519" y="315"/>
                  </a:lnTo>
                  <a:lnTo>
                    <a:pt x="502" y="330"/>
                  </a:lnTo>
                  <a:lnTo>
                    <a:pt x="485" y="345"/>
                  </a:lnTo>
                  <a:lnTo>
                    <a:pt x="466" y="361"/>
                  </a:lnTo>
                  <a:lnTo>
                    <a:pt x="449" y="375"/>
                  </a:lnTo>
                  <a:lnTo>
                    <a:pt x="432" y="391"/>
                  </a:lnTo>
                  <a:lnTo>
                    <a:pt x="416" y="407"/>
                  </a:lnTo>
                  <a:lnTo>
                    <a:pt x="398" y="423"/>
                  </a:lnTo>
                  <a:lnTo>
                    <a:pt x="382" y="440"/>
                  </a:lnTo>
                  <a:lnTo>
                    <a:pt x="366" y="456"/>
                  </a:lnTo>
                  <a:lnTo>
                    <a:pt x="352" y="475"/>
                  </a:lnTo>
                  <a:lnTo>
                    <a:pt x="336" y="492"/>
                  </a:lnTo>
                  <a:lnTo>
                    <a:pt x="320" y="511"/>
                  </a:lnTo>
                  <a:lnTo>
                    <a:pt x="307" y="528"/>
                  </a:lnTo>
                  <a:lnTo>
                    <a:pt x="292" y="546"/>
                  </a:lnTo>
                  <a:lnTo>
                    <a:pt x="276" y="565"/>
                  </a:lnTo>
                  <a:lnTo>
                    <a:pt x="263" y="582"/>
                  </a:lnTo>
                  <a:lnTo>
                    <a:pt x="250" y="601"/>
                  </a:lnTo>
                  <a:lnTo>
                    <a:pt x="236" y="621"/>
                  </a:lnTo>
                  <a:lnTo>
                    <a:pt x="223" y="639"/>
                  </a:lnTo>
                  <a:lnTo>
                    <a:pt x="211" y="659"/>
                  </a:lnTo>
                  <a:lnTo>
                    <a:pt x="199" y="678"/>
                  </a:lnTo>
                  <a:lnTo>
                    <a:pt x="187" y="699"/>
                  </a:lnTo>
                  <a:lnTo>
                    <a:pt x="174" y="719"/>
                  </a:lnTo>
                  <a:lnTo>
                    <a:pt x="163" y="739"/>
                  </a:lnTo>
                  <a:lnTo>
                    <a:pt x="153" y="759"/>
                  </a:lnTo>
                  <a:lnTo>
                    <a:pt x="142" y="780"/>
                  </a:lnTo>
                  <a:lnTo>
                    <a:pt x="131" y="801"/>
                  </a:lnTo>
                  <a:lnTo>
                    <a:pt x="122" y="823"/>
                  </a:lnTo>
                  <a:lnTo>
                    <a:pt x="113" y="844"/>
                  </a:lnTo>
                  <a:lnTo>
                    <a:pt x="104" y="866"/>
                  </a:lnTo>
                  <a:lnTo>
                    <a:pt x="101" y="870"/>
                  </a:lnTo>
                  <a:lnTo>
                    <a:pt x="97" y="877"/>
                  </a:lnTo>
                  <a:lnTo>
                    <a:pt x="94" y="882"/>
                  </a:lnTo>
                  <a:lnTo>
                    <a:pt x="93" y="888"/>
                  </a:lnTo>
                  <a:lnTo>
                    <a:pt x="89" y="893"/>
                  </a:lnTo>
                  <a:lnTo>
                    <a:pt x="88" y="900"/>
                  </a:lnTo>
                  <a:lnTo>
                    <a:pt x="85" y="905"/>
                  </a:lnTo>
                  <a:lnTo>
                    <a:pt x="84" y="912"/>
                  </a:lnTo>
                  <a:lnTo>
                    <a:pt x="80" y="918"/>
                  </a:lnTo>
                  <a:lnTo>
                    <a:pt x="78" y="923"/>
                  </a:lnTo>
                  <a:lnTo>
                    <a:pt x="76" y="930"/>
                  </a:lnTo>
                  <a:lnTo>
                    <a:pt x="74" y="935"/>
                  </a:lnTo>
                  <a:lnTo>
                    <a:pt x="72" y="942"/>
                  </a:lnTo>
                  <a:lnTo>
                    <a:pt x="69" y="947"/>
                  </a:lnTo>
                  <a:lnTo>
                    <a:pt x="68" y="954"/>
                  </a:lnTo>
                  <a:lnTo>
                    <a:pt x="65" y="961"/>
                  </a:lnTo>
                  <a:lnTo>
                    <a:pt x="62" y="966"/>
                  </a:lnTo>
                  <a:lnTo>
                    <a:pt x="60" y="973"/>
                  </a:lnTo>
                  <a:lnTo>
                    <a:pt x="58" y="978"/>
                  </a:lnTo>
                  <a:lnTo>
                    <a:pt x="56" y="985"/>
                  </a:lnTo>
                  <a:lnTo>
                    <a:pt x="54" y="991"/>
                  </a:lnTo>
                  <a:lnTo>
                    <a:pt x="52" y="996"/>
                  </a:lnTo>
                  <a:lnTo>
                    <a:pt x="50" y="1003"/>
                  </a:lnTo>
                  <a:lnTo>
                    <a:pt x="49" y="1008"/>
                  </a:lnTo>
                  <a:lnTo>
                    <a:pt x="46" y="1015"/>
                  </a:lnTo>
                  <a:lnTo>
                    <a:pt x="45" y="1020"/>
                  </a:lnTo>
                  <a:lnTo>
                    <a:pt x="41" y="1027"/>
                  </a:lnTo>
                  <a:lnTo>
                    <a:pt x="41" y="1034"/>
                  </a:lnTo>
                  <a:lnTo>
                    <a:pt x="39" y="1039"/>
                  </a:lnTo>
                  <a:lnTo>
                    <a:pt x="37" y="1046"/>
                  </a:lnTo>
                  <a:lnTo>
                    <a:pt x="36" y="1051"/>
                  </a:lnTo>
                  <a:lnTo>
                    <a:pt x="35" y="1059"/>
                  </a:lnTo>
                  <a:lnTo>
                    <a:pt x="32" y="1064"/>
                  </a:lnTo>
                  <a:lnTo>
                    <a:pt x="31" y="1071"/>
                  </a:lnTo>
                  <a:lnTo>
                    <a:pt x="29" y="1076"/>
                  </a:lnTo>
                  <a:lnTo>
                    <a:pt x="28" y="1083"/>
                  </a:lnTo>
                  <a:lnTo>
                    <a:pt x="25" y="1089"/>
                  </a:lnTo>
                  <a:lnTo>
                    <a:pt x="24" y="1095"/>
                  </a:lnTo>
                  <a:lnTo>
                    <a:pt x="23" y="1101"/>
                  </a:lnTo>
                  <a:lnTo>
                    <a:pt x="21" y="1108"/>
                  </a:lnTo>
                  <a:lnTo>
                    <a:pt x="20" y="1115"/>
                  </a:lnTo>
                  <a:lnTo>
                    <a:pt x="19" y="1120"/>
                  </a:lnTo>
                  <a:lnTo>
                    <a:pt x="16" y="1127"/>
                  </a:lnTo>
                  <a:lnTo>
                    <a:pt x="16" y="1133"/>
                  </a:lnTo>
                  <a:lnTo>
                    <a:pt x="15" y="1140"/>
                  </a:lnTo>
                  <a:lnTo>
                    <a:pt x="13" y="1146"/>
                  </a:lnTo>
                  <a:lnTo>
                    <a:pt x="12" y="1153"/>
                  </a:lnTo>
                  <a:lnTo>
                    <a:pt x="12" y="1160"/>
                  </a:lnTo>
                  <a:lnTo>
                    <a:pt x="9" y="1166"/>
                  </a:lnTo>
                  <a:lnTo>
                    <a:pt x="8" y="1172"/>
                  </a:lnTo>
                  <a:lnTo>
                    <a:pt x="8" y="1178"/>
                  </a:lnTo>
                  <a:lnTo>
                    <a:pt x="7" y="1185"/>
                  </a:lnTo>
                  <a:lnTo>
                    <a:pt x="4" y="1192"/>
                  </a:lnTo>
                  <a:lnTo>
                    <a:pt x="4" y="1198"/>
                  </a:lnTo>
                  <a:lnTo>
                    <a:pt x="3" y="1205"/>
                  </a:lnTo>
                  <a:lnTo>
                    <a:pt x="3" y="1212"/>
                  </a:lnTo>
                  <a:lnTo>
                    <a:pt x="1" y="1218"/>
                  </a:lnTo>
                  <a:lnTo>
                    <a:pt x="0" y="1223"/>
                  </a:lnTo>
                  <a:lnTo>
                    <a:pt x="0" y="1230"/>
                  </a:lnTo>
                  <a:lnTo>
                    <a:pt x="0" y="1237"/>
                  </a:lnTo>
                  <a:lnTo>
                    <a:pt x="0" y="1243"/>
                  </a:lnTo>
                  <a:lnTo>
                    <a:pt x="0" y="1250"/>
                  </a:lnTo>
                  <a:lnTo>
                    <a:pt x="0" y="1257"/>
                  </a:lnTo>
                  <a:lnTo>
                    <a:pt x="0" y="1265"/>
                  </a:lnTo>
                  <a:lnTo>
                    <a:pt x="0" y="1274"/>
                  </a:lnTo>
                  <a:lnTo>
                    <a:pt x="0" y="1283"/>
                  </a:lnTo>
                  <a:lnTo>
                    <a:pt x="0" y="1294"/>
                  </a:lnTo>
                  <a:lnTo>
                    <a:pt x="0" y="1303"/>
                  </a:lnTo>
                  <a:lnTo>
                    <a:pt x="0" y="1312"/>
                  </a:lnTo>
                  <a:lnTo>
                    <a:pt x="0" y="1323"/>
                  </a:lnTo>
                  <a:lnTo>
                    <a:pt x="0" y="1334"/>
                  </a:lnTo>
                  <a:lnTo>
                    <a:pt x="0" y="1343"/>
                  </a:lnTo>
                  <a:lnTo>
                    <a:pt x="0" y="1352"/>
                  </a:lnTo>
                  <a:lnTo>
                    <a:pt x="0" y="1363"/>
                  </a:lnTo>
                  <a:lnTo>
                    <a:pt x="0" y="1372"/>
                  </a:lnTo>
                  <a:lnTo>
                    <a:pt x="0" y="1384"/>
                  </a:lnTo>
                  <a:lnTo>
                    <a:pt x="0" y="1393"/>
                  </a:lnTo>
                  <a:lnTo>
                    <a:pt x="0" y="1403"/>
                  </a:lnTo>
                  <a:lnTo>
                    <a:pt x="0" y="1413"/>
                  </a:lnTo>
                  <a:lnTo>
                    <a:pt x="0" y="1424"/>
                  </a:lnTo>
                  <a:lnTo>
                    <a:pt x="0" y="1433"/>
                  </a:lnTo>
                  <a:lnTo>
                    <a:pt x="0" y="1445"/>
                  </a:lnTo>
                  <a:lnTo>
                    <a:pt x="0" y="1454"/>
                  </a:lnTo>
                  <a:lnTo>
                    <a:pt x="0" y="1465"/>
                  </a:lnTo>
                  <a:lnTo>
                    <a:pt x="0" y="1476"/>
                  </a:lnTo>
                  <a:lnTo>
                    <a:pt x="0" y="1485"/>
                  </a:lnTo>
                  <a:lnTo>
                    <a:pt x="0" y="1496"/>
                  </a:lnTo>
                  <a:lnTo>
                    <a:pt x="0" y="1506"/>
                  </a:lnTo>
                  <a:lnTo>
                    <a:pt x="0" y="1516"/>
                  </a:lnTo>
                  <a:lnTo>
                    <a:pt x="0" y="1527"/>
                  </a:lnTo>
                  <a:lnTo>
                    <a:pt x="0" y="1535"/>
                  </a:lnTo>
                  <a:lnTo>
                    <a:pt x="0" y="1547"/>
                  </a:lnTo>
                  <a:lnTo>
                    <a:pt x="0" y="1557"/>
                  </a:lnTo>
                  <a:lnTo>
                    <a:pt x="0" y="1567"/>
                  </a:lnTo>
                  <a:lnTo>
                    <a:pt x="0" y="1578"/>
                  </a:lnTo>
                  <a:lnTo>
                    <a:pt x="0" y="1589"/>
                  </a:lnTo>
                  <a:lnTo>
                    <a:pt x="0" y="1624"/>
                  </a:lnTo>
                  <a:lnTo>
                    <a:pt x="4" y="1660"/>
                  </a:lnTo>
                  <a:lnTo>
                    <a:pt x="9" y="1696"/>
                  </a:lnTo>
                  <a:lnTo>
                    <a:pt x="17" y="1732"/>
                  </a:lnTo>
                  <a:lnTo>
                    <a:pt x="24" y="1766"/>
                  </a:lnTo>
                  <a:lnTo>
                    <a:pt x="33" y="1801"/>
                  </a:lnTo>
                  <a:lnTo>
                    <a:pt x="42" y="1835"/>
                  </a:lnTo>
                  <a:lnTo>
                    <a:pt x="54" y="1870"/>
                  </a:lnTo>
                  <a:lnTo>
                    <a:pt x="65" y="1904"/>
                  </a:lnTo>
                  <a:lnTo>
                    <a:pt x="77" y="1938"/>
                  </a:lnTo>
                  <a:lnTo>
                    <a:pt x="89" y="1970"/>
                  </a:lnTo>
                  <a:lnTo>
                    <a:pt x="105" y="2003"/>
                  </a:lnTo>
                  <a:lnTo>
                    <a:pt x="118" y="2035"/>
                  </a:lnTo>
                  <a:lnTo>
                    <a:pt x="134" y="2066"/>
                  </a:lnTo>
                  <a:lnTo>
                    <a:pt x="149" y="2097"/>
                  </a:lnTo>
                  <a:lnTo>
                    <a:pt x="167" y="2129"/>
                  </a:lnTo>
                  <a:lnTo>
                    <a:pt x="183" y="2158"/>
                  </a:lnTo>
                  <a:lnTo>
                    <a:pt x="202" y="2187"/>
                  </a:lnTo>
                  <a:lnTo>
                    <a:pt x="220" y="2216"/>
                  </a:lnTo>
                  <a:lnTo>
                    <a:pt x="239" y="2247"/>
                  </a:lnTo>
                  <a:lnTo>
                    <a:pt x="259" y="2274"/>
                  </a:lnTo>
                  <a:lnTo>
                    <a:pt x="280" y="2303"/>
                  </a:lnTo>
                  <a:lnTo>
                    <a:pt x="301" y="2329"/>
                  </a:lnTo>
                  <a:lnTo>
                    <a:pt x="324" y="2357"/>
                  </a:lnTo>
                  <a:lnTo>
                    <a:pt x="345" y="2382"/>
                  </a:lnTo>
                  <a:lnTo>
                    <a:pt x="370" y="2408"/>
                  </a:lnTo>
                  <a:lnTo>
                    <a:pt x="393" y="2431"/>
                  </a:lnTo>
                  <a:lnTo>
                    <a:pt x="418" y="2458"/>
                  </a:lnTo>
                  <a:lnTo>
                    <a:pt x="444" y="2479"/>
                  </a:lnTo>
                  <a:lnTo>
                    <a:pt x="469" y="2503"/>
                  </a:lnTo>
                  <a:lnTo>
                    <a:pt x="494" y="2526"/>
                  </a:lnTo>
                  <a:lnTo>
                    <a:pt x="522" y="2548"/>
                  </a:lnTo>
                  <a:lnTo>
                    <a:pt x="548" y="2570"/>
                  </a:lnTo>
                  <a:lnTo>
                    <a:pt x="575" y="2589"/>
                  </a:lnTo>
                  <a:lnTo>
                    <a:pt x="603" y="2608"/>
                  </a:lnTo>
                  <a:lnTo>
                    <a:pt x="632" y="2629"/>
                  </a:lnTo>
                  <a:lnTo>
                    <a:pt x="660" y="2647"/>
                  </a:lnTo>
                  <a:lnTo>
                    <a:pt x="690" y="2665"/>
                  </a:lnTo>
                  <a:lnTo>
                    <a:pt x="720" y="2681"/>
                  </a:lnTo>
                  <a:lnTo>
                    <a:pt x="750" y="2698"/>
                  </a:lnTo>
                  <a:lnTo>
                    <a:pt x="781" y="2714"/>
                  </a:lnTo>
                  <a:lnTo>
                    <a:pt x="811" y="2729"/>
                  </a:lnTo>
                  <a:lnTo>
                    <a:pt x="843" y="2742"/>
                  </a:lnTo>
                  <a:lnTo>
                    <a:pt x="875" y="2757"/>
                  </a:lnTo>
                  <a:lnTo>
                    <a:pt x="907" y="2769"/>
                  </a:lnTo>
                  <a:lnTo>
                    <a:pt x="940" y="2782"/>
                  </a:lnTo>
                  <a:lnTo>
                    <a:pt x="973" y="2793"/>
                  </a:lnTo>
                  <a:lnTo>
                    <a:pt x="1007" y="2805"/>
                  </a:lnTo>
                  <a:lnTo>
                    <a:pt x="1040" y="2812"/>
                  </a:lnTo>
                  <a:lnTo>
                    <a:pt x="1074" y="2822"/>
                  </a:lnTo>
                  <a:lnTo>
                    <a:pt x="1107" y="2830"/>
                  </a:lnTo>
                  <a:lnTo>
                    <a:pt x="1143" y="2836"/>
                  </a:lnTo>
                  <a:lnTo>
                    <a:pt x="1176" y="2842"/>
                  </a:lnTo>
                  <a:lnTo>
                    <a:pt x="1211" y="2847"/>
                  </a:lnTo>
                  <a:lnTo>
                    <a:pt x="1246" y="2852"/>
                  </a:lnTo>
                  <a:lnTo>
                    <a:pt x="1283" y="2856"/>
                  </a:lnTo>
                  <a:lnTo>
                    <a:pt x="1317" y="2859"/>
                  </a:lnTo>
                  <a:lnTo>
                    <a:pt x="1353" y="2860"/>
                  </a:lnTo>
                  <a:lnTo>
                    <a:pt x="1390" y="2862"/>
                  </a:lnTo>
                  <a:lnTo>
                    <a:pt x="1426" y="2863"/>
                  </a:lnTo>
                  <a:lnTo>
                    <a:pt x="1463" y="2862"/>
                  </a:lnTo>
                  <a:lnTo>
                    <a:pt x="1499" y="2860"/>
                  </a:lnTo>
                  <a:lnTo>
                    <a:pt x="1535" y="2858"/>
                  </a:lnTo>
                  <a:lnTo>
                    <a:pt x="1574" y="2856"/>
                  </a:lnTo>
                  <a:close/>
                </a:path>
              </a:pathLst>
            </a:custGeom>
            <a:solidFill>
              <a:schemeClr val="hlink"/>
            </a:solidFill>
            <a:ln w="9525">
              <a:noFill/>
              <a:round/>
              <a:headEnd/>
              <a:tailEnd/>
            </a:ln>
          </p:spPr>
          <p:txBody>
            <a:bodyPr/>
            <a:lstStyle/>
            <a:p>
              <a:pPr eaLnBrk="0" hangingPunct="0"/>
              <a:endParaRPr lang="en-US" dirty="0"/>
            </a:p>
          </p:txBody>
        </p:sp>
        <p:sp>
          <p:nvSpPr>
            <p:cNvPr id="15370" name="Freeform 20"/>
            <p:cNvSpPr>
              <a:spLocks/>
            </p:cNvSpPr>
            <p:nvPr/>
          </p:nvSpPr>
          <p:spPr bwMode="auto">
            <a:xfrm>
              <a:off x="1662" y="802"/>
              <a:ext cx="960" cy="1414"/>
            </a:xfrm>
            <a:custGeom>
              <a:avLst/>
              <a:gdLst>
                <a:gd name="T0" fmla="*/ 947 w 960"/>
                <a:gd name="T1" fmla="*/ 222 h 1414"/>
                <a:gd name="T2" fmla="*/ 914 w 960"/>
                <a:gd name="T3" fmla="*/ 231 h 1414"/>
                <a:gd name="T4" fmla="*/ 874 w 960"/>
                <a:gd name="T5" fmla="*/ 243 h 1414"/>
                <a:gd name="T6" fmla="*/ 823 w 960"/>
                <a:gd name="T7" fmla="*/ 262 h 1414"/>
                <a:gd name="T8" fmla="*/ 765 w 960"/>
                <a:gd name="T9" fmla="*/ 286 h 1414"/>
                <a:gd name="T10" fmla="*/ 704 w 960"/>
                <a:gd name="T11" fmla="*/ 318 h 1414"/>
                <a:gd name="T12" fmla="*/ 636 w 960"/>
                <a:gd name="T13" fmla="*/ 354 h 1414"/>
                <a:gd name="T14" fmla="*/ 571 w 960"/>
                <a:gd name="T15" fmla="*/ 399 h 1414"/>
                <a:gd name="T16" fmla="*/ 506 w 960"/>
                <a:gd name="T17" fmla="*/ 453 h 1414"/>
                <a:gd name="T18" fmla="*/ 444 w 960"/>
                <a:gd name="T19" fmla="*/ 516 h 1414"/>
                <a:gd name="T20" fmla="*/ 389 w 960"/>
                <a:gd name="T21" fmla="*/ 587 h 1414"/>
                <a:gd name="T22" fmla="*/ 341 w 960"/>
                <a:gd name="T23" fmla="*/ 670 h 1414"/>
                <a:gd name="T24" fmla="*/ 304 w 960"/>
                <a:gd name="T25" fmla="*/ 758 h 1414"/>
                <a:gd name="T26" fmla="*/ 276 w 960"/>
                <a:gd name="T27" fmla="*/ 845 h 1414"/>
                <a:gd name="T28" fmla="*/ 255 w 960"/>
                <a:gd name="T29" fmla="*/ 924 h 1414"/>
                <a:gd name="T30" fmla="*/ 243 w 960"/>
                <a:gd name="T31" fmla="*/ 997 h 1414"/>
                <a:gd name="T32" fmla="*/ 235 w 960"/>
                <a:gd name="T33" fmla="*/ 1065 h 1414"/>
                <a:gd name="T34" fmla="*/ 235 w 960"/>
                <a:gd name="T35" fmla="*/ 1126 h 1414"/>
                <a:gd name="T36" fmla="*/ 237 w 960"/>
                <a:gd name="T37" fmla="*/ 1181 h 1414"/>
                <a:gd name="T38" fmla="*/ 242 w 960"/>
                <a:gd name="T39" fmla="*/ 1228 h 1414"/>
                <a:gd name="T40" fmla="*/ 249 w 960"/>
                <a:gd name="T41" fmla="*/ 1268 h 1414"/>
                <a:gd name="T42" fmla="*/ 256 w 960"/>
                <a:gd name="T43" fmla="*/ 1303 h 1414"/>
                <a:gd name="T44" fmla="*/ 267 w 960"/>
                <a:gd name="T45" fmla="*/ 1344 h 1414"/>
                <a:gd name="T46" fmla="*/ 260 w 960"/>
                <a:gd name="T47" fmla="*/ 1361 h 1414"/>
                <a:gd name="T48" fmla="*/ 225 w 960"/>
                <a:gd name="T49" fmla="*/ 1372 h 1414"/>
                <a:gd name="T50" fmla="*/ 175 w 960"/>
                <a:gd name="T51" fmla="*/ 1384 h 1414"/>
                <a:gd name="T52" fmla="*/ 137 w 960"/>
                <a:gd name="T53" fmla="*/ 1392 h 1414"/>
                <a:gd name="T54" fmla="*/ 90 w 960"/>
                <a:gd name="T55" fmla="*/ 1401 h 1414"/>
                <a:gd name="T56" fmla="*/ 51 w 960"/>
                <a:gd name="T57" fmla="*/ 1409 h 1414"/>
                <a:gd name="T58" fmla="*/ 35 w 960"/>
                <a:gd name="T59" fmla="*/ 1409 h 1414"/>
                <a:gd name="T60" fmla="*/ 25 w 960"/>
                <a:gd name="T61" fmla="*/ 1373 h 1414"/>
                <a:gd name="T62" fmla="*/ 20 w 960"/>
                <a:gd name="T63" fmla="*/ 1332 h 1414"/>
                <a:gd name="T64" fmla="*/ 11 w 960"/>
                <a:gd name="T65" fmla="*/ 1276 h 1414"/>
                <a:gd name="T66" fmla="*/ 4 w 960"/>
                <a:gd name="T67" fmla="*/ 1211 h 1414"/>
                <a:gd name="T68" fmla="*/ 2 w 960"/>
                <a:gd name="T69" fmla="*/ 1137 h 1414"/>
                <a:gd name="T70" fmla="*/ 2 w 960"/>
                <a:gd name="T71" fmla="*/ 1056 h 1414"/>
                <a:gd name="T72" fmla="*/ 6 w 960"/>
                <a:gd name="T73" fmla="*/ 968 h 1414"/>
                <a:gd name="T74" fmla="*/ 17 w 960"/>
                <a:gd name="T75" fmla="*/ 877 h 1414"/>
                <a:gd name="T76" fmla="*/ 39 w 960"/>
                <a:gd name="T77" fmla="*/ 782 h 1414"/>
                <a:gd name="T78" fmla="*/ 69 w 960"/>
                <a:gd name="T79" fmla="*/ 689 h 1414"/>
                <a:gd name="T80" fmla="*/ 112 w 960"/>
                <a:gd name="T81" fmla="*/ 595 h 1414"/>
                <a:gd name="T82" fmla="*/ 162 w 960"/>
                <a:gd name="T83" fmla="*/ 509 h 1414"/>
                <a:gd name="T84" fmla="*/ 214 w 960"/>
                <a:gd name="T85" fmla="*/ 432 h 1414"/>
                <a:gd name="T86" fmla="*/ 266 w 960"/>
                <a:gd name="T87" fmla="*/ 367 h 1414"/>
                <a:gd name="T88" fmla="*/ 320 w 960"/>
                <a:gd name="T89" fmla="*/ 307 h 1414"/>
                <a:gd name="T90" fmla="*/ 376 w 960"/>
                <a:gd name="T91" fmla="*/ 257 h 1414"/>
                <a:gd name="T92" fmla="*/ 432 w 960"/>
                <a:gd name="T93" fmla="*/ 212 h 1414"/>
                <a:gd name="T94" fmla="*/ 490 w 960"/>
                <a:gd name="T95" fmla="*/ 174 h 1414"/>
                <a:gd name="T96" fmla="*/ 547 w 960"/>
                <a:gd name="T97" fmla="*/ 139 h 1414"/>
                <a:gd name="T98" fmla="*/ 608 w 960"/>
                <a:gd name="T99" fmla="*/ 108 h 1414"/>
                <a:gd name="T100" fmla="*/ 671 w 960"/>
                <a:gd name="T101" fmla="*/ 80 h 1414"/>
                <a:gd name="T102" fmla="*/ 735 w 960"/>
                <a:gd name="T103" fmla="*/ 55 h 1414"/>
                <a:gd name="T104" fmla="*/ 798 w 960"/>
                <a:gd name="T105" fmla="*/ 32 h 1414"/>
                <a:gd name="T106" fmla="*/ 867 w 960"/>
                <a:gd name="T107" fmla="*/ 10 h 14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0"/>
                <a:gd name="T163" fmla="*/ 0 h 1414"/>
                <a:gd name="T164" fmla="*/ 960 w 960"/>
                <a:gd name="T165" fmla="*/ 1414 h 14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0" h="1414">
                  <a:moveTo>
                    <a:pt x="894" y="0"/>
                  </a:moveTo>
                  <a:lnTo>
                    <a:pt x="960" y="221"/>
                  </a:lnTo>
                  <a:lnTo>
                    <a:pt x="958" y="221"/>
                  </a:lnTo>
                  <a:lnTo>
                    <a:pt x="954" y="221"/>
                  </a:lnTo>
                  <a:lnTo>
                    <a:pt x="947" y="222"/>
                  </a:lnTo>
                  <a:lnTo>
                    <a:pt x="939" y="226"/>
                  </a:lnTo>
                  <a:lnTo>
                    <a:pt x="932" y="226"/>
                  </a:lnTo>
                  <a:lnTo>
                    <a:pt x="927" y="227"/>
                  </a:lnTo>
                  <a:lnTo>
                    <a:pt x="920" y="229"/>
                  </a:lnTo>
                  <a:lnTo>
                    <a:pt x="914" y="231"/>
                  </a:lnTo>
                  <a:lnTo>
                    <a:pt x="906" y="233"/>
                  </a:lnTo>
                  <a:lnTo>
                    <a:pt x="899" y="235"/>
                  </a:lnTo>
                  <a:lnTo>
                    <a:pt x="891" y="238"/>
                  </a:lnTo>
                  <a:lnTo>
                    <a:pt x="883" y="242"/>
                  </a:lnTo>
                  <a:lnTo>
                    <a:pt x="874" y="243"/>
                  </a:lnTo>
                  <a:lnTo>
                    <a:pt x="865" y="247"/>
                  </a:lnTo>
                  <a:lnTo>
                    <a:pt x="854" y="250"/>
                  </a:lnTo>
                  <a:lnTo>
                    <a:pt x="846" y="254"/>
                  </a:lnTo>
                  <a:lnTo>
                    <a:pt x="834" y="257"/>
                  </a:lnTo>
                  <a:lnTo>
                    <a:pt x="823" y="262"/>
                  </a:lnTo>
                  <a:lnTo>
                    <a:pt x="812" y="266"/>
                  </a:lnTo>
                  <a:lnTo>
                    <a:pt x="802" y="271"/>
                  </a:lnTo>
                  <a:lnTo>
                    <a:pt x="790" y="275"/>
                  </a:lnTo>
                  <a:lnTo>
                    <a:pt x="777" y="281"/>
                  </a:lnTo>
                  <a:lnTo>
                    <a:pt x="765" y="286"/>
                  </a:lnTo>
                  <a:lnTo>
                    <a:pt x="754" y="292"/>
                  </a:lnTo>
                  <a:lnTo>
                    <a:pt x="741" y="298"/>
                  </a:lnTo>
                  <a:lnTo>
                    <a:pt x="729" y="303"/>
                  </a:lnTo>
                  <a:lnTo>
                    <a:pt x="717" y="311"/>
                  </a:lnTo>
                  <a:lnTo>
                    <a:pt x="704" y="318"/>
                  </a:lnTo>
                  <a:lnTo>
                    <a:pt x="691" y="324"/>
                  </a:lnTo>
                  <a:lnTo>
                    <a:pt x="677" y="331"/>
                  </a:lnTo>
                  <a:lnTo>
                    <a:pt x="664" y="338"/>
                  </a:lnTo>
                  <a:lnTo>
                    <a:pt x="651" y="346"/>
                  </a:lnTo>
                  <a:lnTo>
                    <a:pt x="636" y="354"/>
                  </a:lnTo>
                  <a:lnTo>
                    <a:pt x="624" y="363"/>
                  </a:lnTo>
                  <a:lnTo>
                    <a:pt x="611" y="372"/>
                  </a:lnTo>
                  <a:lnTo>
                    <a:pt x="598" y="380"/>
                  </a:lnTo>
                  <a:lnTo>
                    <a:pt x="584" y="389"/>
                  </a:lnTo>
                  <a:lnTo>
                    <a:pt x="571" y="399"/>
                  </a:lnTo>
                  <a:lnTo>
                    <a:pt x="558" y="409"/>
                  </a:lnTo>
                  <a:lnTo>
                    <a:pt x="545" y="420"/>
                  </a:lnTo>
                  <a:lnTo>
                    <a:pt x="531" y="431"/>
                  </a:lnTo>
                  <a:lnTo>
                    <a:pt x="518" y="441"/>
                  </a:lnTo>
                  <a:lnTo>
                    <a:pt x="506" y="453"/>
                  </a:lnTo>
                  <a:lnTo>
                    <a:pt x="494" y="466"/>
                  </a:lnTo>
                  <a:lnTo>
                    <a:pt x="481" y="477"/>
                  </a:lnTo>
                  <a:lnTo>
                    <a:pt x="469" y="489"/>
                  </a:lnTo>
                  <a:lnTo>
                    <a:pt x="457" y="502"/>
                  </a:lnTo>
                  <a:lnTo>
                    <a:pt x="444" y="516"/>
                  </a:lnTo>
                  <a:lnTo>
                    <a:pt x="432" y="529"/>
                  </a:lnTo>
                  <a:lnTo>
                    <a:pt x="421" y="543"/>
                  </a:lnTo>
                  <a:lnTo>
                    <a:pt x="411" y="558"/>
                  </a:lnTo>
                  <a:lnTo>
                    <a:pt x="400" y="574"/>
                  </a:lnTo>
                  <a:lnTo>
                    <a:pt x="389" y="587"/>
                  </a:lnTo>
                  <a:lnTo>
                    <a:pt x="379" y="603"/>
                  </a:lnTo>
                  <a:lnTo>
                    <a:pt x="369" y="619"/>
                  </a:lnTo>
                  <a:lnTo>
                    <a:pt x="360" y="636"/>
                  </a:lnTo>
                  <a:lnTo>
                    <a:pt x="351" y="652"/>
                  </a:lnTo>
                  <a:lnTo>
                    <a:pt x="341" y="670"/>
                  </a:lnTo>
                  <a:lnTo>
                    <a:pt x="333" y="688"/>
                  </a:lnTo>
                  <a:lnTo>
                    <a:pt x="327" y="707"/>
                  </a:lnTo>
                  <a:lnTo>
                    <a:pt x="318" y="724"/>
                  </a:lnTo>
                  <a:lnTo>
                    <a:pt x="311" y="741"/>
                  </a:lnTo>
                  <a:lnTo>
                    <a:pt x="304" y="758"/>
                  </a:lnTo>
                  <a:lnTo>
                    <a:pt x="299" y="777"/>
                  </a:lnTo>
                  <a:lnTo>
                    <a:pt x="291" y="793"/>
                  </a:lnTo>
                  <a:lnTo>
                    <a:pt x="286" y="810"/>
                  </a:lnTo>
                  <a:lnTo>
                    <a:pt x="280" y="827"/>
                  </a:lnTo>
                  <a:lnTo>
                    <a:pt x="276" y="845"/>
                  </a:lnTo>
                  <a:lnTo>
                    <a:pt x="270" y="861"/>
                  </a:lnTo>
                  <a:lnTo>
                    <a:pt x="266" y="877"/>
                  </a:lnTo>
                  <a:lnTo>
                    <a:pt x="262" y="893"/>
                  </a:lnTo>
                  <a:lnTo>
                    <a:pt x="259" y="908"/>
                  </a:lnTo>
                  <a:lnTo>
                    <a:pt x="255" y="924"/>
                  </a:lnTo>
                  <a:lnTo>
                    <a:pt x="252" y="939"/>
                  </a:lnTo>
                  <a:lnTo>
                    <a:pt x="250" y="955"/>
                  </a:lnTo>
                  <a:lnTo>
                    <a:pt x="249" y="970"/>
                  </a:lnTo>
                  <a:lnTo>
                    <a:pt x="245" y="983"/>
                  </a:lnTo>
                  <a:lnTo>
                    <a:pt x="243" y="997"/>
                  </a:lnTo>
                  <a:lnTo>
                    <a:pt x="241" y="1011"/>
                  </a:lnTo>
                  <a:lnTo>
                    <a:pt x="239" y="1025"/>
                  </a:lnTo>
                  <a:lnTo>
                    <a:pt x="238" y="1039"/>
                  </a:lnTo>
                  <a:lnTo>
                    <a:pt x="237" y="1052"/>
                  </a:lnTo>
                  <a:lnTo>
                    <a:pt x="235" y="1065"/>
                  </a:lnTo>
                  <a:lnTo>
                    <a:pt x="235" y="1078"/>
                  </a:lnTo>
                  <a:lnTo>
                    <a:pt x="235" y="1090"/>
                  </a:lnTo>
                  <a:lnTo>
                    <a:pt x="235" y="1102"/>
                  </a:lnTo>
                  <a:lnTo>
                    <a:pt x="235" y="1114"/>
                  </a:lnTo>
                  <a:lnTo>
                    <a:pt x="235" y="1126"/>
                  </a:lnTo>
                  <a:lnTo>
                    <a:pt x="235" y="1138"/>
                  </a:lnTo>
                  <a:lnTo>
                    <a:pt x="235" y="1149"/>
                  </a:lnTo>
                  <a:lnTo>
                    <a:pt x="235" y="1161"/>
                  </a:lnTo>
                  <a:lnTo>
                    <a:pt x="237" y="1171"/>
                  </a:lnTo>
                  <a:lnTo>
                    <a:pt x="237" y="1181"/>
                  </a:lnTo>
                  <a:lnTo>
                    <a:pt x="237" y="1191"/>
                  </a:lnTo>
                  <a:lnTo>
                    <a:pt x="238" y="1199"/>
                  </a:lnTo>
                  <a:lnTo>
                    <a:pt x="239" y="1210"/>
                  </a:lnTo>
                  <a:lnTo>
                    <a:pt x="239" y="1219"/>
                  </a:lnTo>
                  <a:lnTo>
                    <a:pt x="242" y="1228"/>
                  </a:lnTo>
                  <a:lnTo>
                    <a:pt x="243" y="1238"/>
                  </a:lnTo>
                  <a:lnTo>
                    <a:pt x="245" y="1247"/>
                  </a:lnTo>
                  <a:lnTo>
                    <a:pt x="245" y="1254"/>
                  </a:lnTo>
                  <a:lnTo>
                    <a:pt x="247" y="1260"/>
                  </a:lnTo>
                  <a:lnTo>
                    <a:pt x="249" y="1268"/>
                  </a:lnTo>
                  <a:lnTo>
                    <a:pt x="250" y="1276"/>
                  </a:lnTo>
                  <a:lnTo>
                    <a:pt x="251" y="1283"/>
                  </a:lnTo>
                  <a:lnTo>
                    <a:pt x="252" y="1289"/>
                  </a:lnTo>
                  <a:lnTo>
                    <a:pt x="254" y="1296"/>
                  </a:lnTo>
                  <a:lnTo>
                    <a:pt x="256" y="1303"/>
                  </a:lnTo>
                  <a:lnTo>
                    <a:pt x="258" y="1313"/>
                  </a:lnTo>
                  <a:lnTo>
                    <a:pt x="260" y="1324"/>
                  </a:lnTo>
                  <a:lnTo>
                    <a:pt x="263" y="1332"/>
                  </a:lnTo>
                  <a:lnTo>
                    <a:pt x="266" y="1339"/>
                  </a:lnTo>
                  <a:lnTo>
                    <a:pt x="267" y="1344"/>
                  </a:lnTo>
                  <a:lnTo>
                    <a:pt x="270" y="1349"/>
                  </a:lnTo>
                  <a:lnTo>
                    <a:pt x="270" y="1353"/>
                  </a:lnTo>
                  <a:lnTo>
                    <a:pt x="271" y="1356"/>
                  </a:lnTo>
                  <a:lnTo>
                    <a:pt x="268" y="1358"/>
                  </a:lnTo>
                  <a:lnTo>
                    <a:pt x="260" y="1361"/>
                  </a:lnTo>
                  <a:lnTo>
                    <a:pt x="254" y="1362"/>
                  </a:lnTo>
                  <a:lnTo>
                    <a:pt x="249" y="1365"/>
                  </a:lnTo>
                  <a:lnTo>
                    <a:pt x="241" y="1366"/>
                  </a:lnTo>
                  <a:lnTo>
                    <a:pt x="234" y="1370"/>
                  </a:lnTo>
                  <a:lnTo>
                    <a:pt x="225" y="1372"/>
                  </a:lnTo>
                  <a:lnTo>
                    <a:pt x="215" y="1374"/>
                  </a:lnTo>
                  <a:lnTo>
                    <a:pt x="205" y="1376"/>
                  </a:lnTo>
                  <a:lnTo>
                    <a:pt x="197" y="1380"/>
                  </a:lnTo>
                  <a:lnTo>
                    <a:pt x="185" y="1381"/>
                  </a:lnTo>
                  <a:lnTo>
                    <a:pt x="175" y="1384"/>
                  </a:lnTo>
                  <a:lnTo>
                    <a:pt x="164" y="1386"/>
                  </a:lnTo>
                  <a:lnTo>
                    <a:pt x="154" y="1389"/>
                  </a:lnTo>
                  <a:lnTo>
                    <a:pt x="148" y="1389"/>
                  </a:lnTo>
                  <a:lnTo>
                    <a:pt x="141" y="1392"/>
                  </a:lnTo>
                  <a:lnTo>
                    <a:pt x="137" y="1392"/>
                  </a:lnTo>
                  <a:lnTo>
                    <a:pt x="132" y="1393"/>
                  </a:lnTo>
                  <a:lnTo>
                    <a:pt x="120" y="1396"/>
                  </a:lnTo>
                  <a:lnTo>
                    <a:pt x="110" y="1397"/>
                  </a:lnTo>
                  <a:lnTo>
                    <a:pt x="98" y="1400"/>
                  </a:lnTo>
                  <a:lnTo>
                    <a:pt x="90" y="1401"/>
                  </a:lnTo>
                  <a:lnTo>
                    <a:pt x="81" y="1404"/>
                  </a:lnTo>
                  <a:lnTo>
                    <a:pt x="73" y="1406"/>
                  </a:lnTo>
                  <a:lnTo>
                    <a:pt x="64" y="1408"/>
                  </a:lnTo>
                  <a:lnTo>
                    <a:pt x="57" y="1409"/>
                  </a:lnTo>
                  <a:lnTo>
                    <a:pt x="51" y="1409"/>
                  </a:lnTo>
                  <a:lnTo>
                    <a:pt x="47" y="1412"/>
                  </a:lnTo>
                  <a:lnTo>
                    <a:pt x="39" y="1414"/>
                  </a:lnTo>
                  <a:lnTo>
                    <a:pt x="37" y="1414"/>
                  </a:lnTo>
                  <a:lnTo>
                    <a:pt x="36" y="1413"/>
                  </a:lnTo>
                  <a:lnTo>
                    <a:pt x="35" y="1409"/>
                  </a:lnTo>
                  <a:lnTo>
                    <a:pt x="33" y="1401"/>
                  </a:lnTo>
                  <a:lnTo>
                    <a:pt x="31" y="1392"/>
                  </a:lnTo>
                  <a:lnTo>
                    <a:pt x="29" y="1386"/>
                  </a:lnTo>
                  <a:lnTo>
                    <a:pt x="28" y="1380"/>
                  </a:lnTo>
                  <a:lnTo>
                    <a:pt x="25" y="1373"/>
                  </a:lnTo>
                  <a:lnTo>
                    <a:pt x="25" y="1366"/>
                  </a:lnTo>
                  <a:lnTo>
                    <a:pt x="23" y="1357"/>
                  </a:lnTo>
                  <a:lnTo>
                    <a:pt x="21" y="1349"/>
                  </a:lnTo>
                  <a:lnTo>
                    <a:pt x="21" y="1340"/>
                  </a:lnTo>
                  <a:lnTo>
                    <a:pt x="20" y="1332"/>
                  </a:lnTo>
                  <a:lnTo>
                    <a:pt x="17" y="1320"/>
                  </a:lnTo>
                  <a:lnTo>
                    <a:pt x="16" y="1311"/>
                  </a:lnTo>
                  <a:lnTo>
                    <a:pt x="13" y="1299"/>
                  </a:lnTo>
                  <a:lnTo>
                    <a:pt x="13" y="1288"/>
                  </a:lnTo>
                  <a:lnTo>
                    <a:pt x="11" y="1276"/>
                  </a:lnTo>
                  <a:lnTo>
                    <a:pt x="9" y="1263"/>
                  </a:lnTo>
                  <a:lnTo>
                    <a:pt x="8" y="1251"/>
                  </a:lnTo>
                  <a:lnTo>
                    <a:pt x="8" y="1239"/>
                  </a:lnTo>
                  <a:lnTo>
                    <a:pt x="6" y="1226"/>
                  </a:lnTo>
                  <a:lnTo>
                    <a:pt x="4" y="1211"/>
                  </a:lnTo>
                  <a:lnTo>
                    <a:pt x="4" y="1197"/>
                  </a:lnTo>
                  <a:lnTo>
                    <a:pt x="3" y="1182"/>
                  </a:lnTo>
                  <a:lnTo>
                    <a:pt x="2" y="1167"/>
                  </a:lnTo>
                  <a:lnTo>
                    <a:pt x="2" y="1153"/>
                  </a:lnTo>
                  <a:lnTo>
                    <a:pt x="2" y="1137"/>
                  </a:lnTo>
                  <a:lnTo>
                    <a:pt x="2" y="1122"/>
                  </a:lnTo>
                  <a:lnTo>
                    <a:pt x="0" y="1105"/>
                  </a:lnTo>
                  <a:lnTo>
                    <a:pt x="0" y="1089"/>
                  </a:lnTo>
                  <a:lnTo>
                    <a:pt x="0" y="1072"/>
                  </a:lnTo>
                  <a:lnTo>
                    <a:pt x="2" y="1056"/>
                  </a:lnTo>
                  <a:lnTo>
                    <a:pt x="2" y="1039"/>
                  </a:lnTo>
                  <a:lnTo>
                    <a:pt x="2" y="1021"/>
                  </a:lnTo>
                  <a:lnTo>
                    <a:pt x="3" y="1004"/>
                  </a:lnTo>
                  <a:lnTo>
                    <a:pt x="4" y="987"/>
                  </a:lnTo>
                  <a:lnTo>
                    <a:pt x="6" y="968"/>
                  </a:lnTo>
                  <a:lnTo>
                    <a:pt x="8" y="951"/>
                  </a:lnTo>
                  <a:lnTo>
                    <a:pt x="9" y="932"/>
                  </a:lnTo>
                  <a:lnTo>
                    <a:pt x="13" y="914"/>
                  </a:lnTo>
                  <a:lnTo>
                    <a:pt x="15" y="895"/>
                  </a:lnTo>
                  <a:lnTo>
                    <a:pt x="17" y="877"/>
                  </a:lnTo>
                  <a:lnTo>
                    <a:pt x="21" y="858"/>
                  </a:lnTo>
                  <a:lnTo>
                    <a:pt x="25" y="839"/>
                  </a:lnTo>
                  <a:lnTo>
                    <a:pt x="29" y="821"/>
                  </a:lnTo>
                  <a:lnTo>
                    <a:pt x="35" y="801"/>
                  </a:lnTo>
                  <a:lnTo>
                    <a:pt x="39" y="782"/>
                  </a:lnTo>
                  <a:lnTo>
                    <a:pt x="44" y="764"/>
                  </a:lnTo>
                  <a:lnTo>
                    <a:pt x="49" y="745"/>
                  </a:lnTo>
                  <a:lnTo>
                    <a:pt x="56" y="727"/>
                  </a:lnTo>
                  <a:lnTo>
                    <a:pt x="61" y="707"/>
                  </a:lnTo>
                  <a:lnTo>
                    <a:pt x="69" y="689"/>
                  </a:lnTo>
                  <a:lnTo>
                    <a:pt x="76" y="670"/>
                  </a:lnTo>
                  <a:lnTo>
                    <a:pt x="84" y="651"/>
                  </a:lnTo>
                  <a:lnTo>
                    <a:pt x="93" y="632"/>
                  </a:lnTo>
                  <a:lnTo>
                    <a:pt x="102" y="614"/>
                  </a:lnTo>
                  <a:lnTo>
                    <a:pt x="112" y="595"/>
                  </a:lnTo>
                  <a:lnTo>
                    <a:pt x="120" y="578"/>
                  </a:lnTo>
                  <a:lnTo>
                    <a:pt x="130" y="559"/>
                  </a:lnTo>
                  <a:lnTo>
                    <a:pt x="142" y="542"/>
                  </a:lnTo>
                  <a:lnTo>
                    <a:pt x="152" y="525"/>
                  </a:lnTo>
                  <a:lnTo>
                    <a:pt x="162" y="509"/>
                  </a:lnTo>
                  <a:lnTo>
                    <a:pt x="171" y="492"/>
                  </a:lnTo>
                  <a:lnTo>
                    <a:pt x="182" y="477"/>
                  </a:lnTo>
                  <a:lnTo>
                    <a:pt x="193" y="461"/>
                  </a:lnTo>
                  <a:lnTo>
                    <a:pt x="203" y="446"/>
                  </a:lnTo>
                  <a:lnTo>
                    <a:pt x="214" y="432"/>
                  </a:lnTo>
                  <a:lnTo>
                    <a:pt x="225" y="419"/>
                  </a:lnTo>
                  <a:lnTo>
                    <a:pt x="234" y="405"/>
                  </a:lnTo>
                  <a:lnTo>
                    <a:pt x="245" y="392"/>
                  </a:lnTo>
                  <a:lnTo>
                    <a:pt x="255" y="379"/>
                  </a:lnTo>
                  <a:lnTo>
                    <a:pt x="266" y="367"/>
                  </a:lnTo>
                  <a:lnTo>
                    <a:pt x="276" y="355"/>
                  </a:lnTo>
                  <a:lnTo>
                    <a:pt x="287" y="342"/>
                  </a:lnTo>
                  <a:lnTo>
                    <a:pt x="298" y="330"/>
                  </a:lnTo>
                  <a:lnTo>
                    <a:pt x="310" y="320"/>
                  </a:lnTo>
                  <a:lnTo>
                    <a:pt x="320" y="307"/>
                  </a:lnTo>
                  <a:lnTo>
                    <a:pt x="331" y="298"/>
                  </a:lnTo>
                  <a:lnTo>
                    <a:pt x="341" y="286"/>
                  </a:lnTo>
                  <a:lnTo>
                    <a:pt x="353" y="277"/>
                  </a:lnTo>
                  <a:lnTo>
                    <a:pt x="363" y="266"/>
                  </a:lnTo>
                  <a:lnTo>
                    <a:pt x="376" y="257"/>
                  </a:lnTo>
                  <a:lnTo>
                    <a:pt x="385" y="247"/>
                  </a:lnTo>
                  <a:lnTo>
                    <a:pt x="397" y="238"/>
                  </a:lnTo>
                  <a:lnTo>
                    <a:pt x="409" y="230"/>
                  </a:lnTo>
                  <a:lnTo>
                    <a:pt x="420" y="221"/>
                  </a:lnTo>
                  <a:lnTo>
                    <a:pt x="432" y="212"/>
                  </a:lnTo>
                  <a:lnTo>
                    <a:pt x="444" y="205"/>
                  </a:lnTo>
                  <a:lnTo>
                    <a:pt x="454" y="196"/>
                  </a:lnTo>
                  <a:lnTo>
                    <a:pt x="465" y="188"/>
                  </a:lnTo>
                  <a:lnTo>
                    <a:pt x="478" y="180"/>
                  </a:lnTo>
                  <a:lnTo>
                    <a:pt x="490" y="174"/>
                  </a:lnTo>
                  <a:lnTo>
                    <a:pt x="501" y="166"/>
                  </a:lnTo>
                  <a:lnTo>
                    <a:pt x="513" y="158"/>
                  </a:lnTo>
                  <a:lnTo>
                    <a:pt x="523" y="152"/>
                  </a:lnTo>
                  <a:lnTo>
                    <a:pt x="535" y="145"/>
                  </a:lnTo>
                  <a:lnTo>
                    <a:pt x="547" y="139"/>
                  </a:lnTo>
                  <a:lnTo>
                    <a:pt x="559" y="132"/>
                  </a:lnTo>
                  <a:lnTo>
                    <a:pt x="573" y="127"/>
                  </a:lnTo>
                  <a:lnTo>
                    <a:pt x="584" y="120"/>
                  </a:lnTo>
                  <a:lnTo>
                    <a:pt x="596" y="115"/>
                  </a:lnTo>
                  <a:lnTo>
                    <a:pt x="608" y="108"/>
                  </a:lnTo>
                  <a:lnTo>
                    <a:pt x="620" y="101"/>
                  </a:lnTo>
                  <a:lnTo>
                    <a:pt x="632" y="97"/>
                  </a:lnTo>
                  <a:lnTo>
                    <a:pt x="646" y="91"/>
                  </a:lnTo>
                  <a:lnTo>
                    <a:pt x="657" y="85"/>
                  </a:lnTo>
                  <a:lnTo>
                    <a:pt x="671" y="80"/>
                  </a:lnTo>
                  <a:lnTo>
                    <a:pt x="683" y="76"/>
                  </a:lnTo>
                  <a:lnTo>
                    <a:pt x="696" y="71"/>
                  </a:lnTo>
                  <a:lnTo>
                    <a:pt x="708" y="66"/>
                  </a:lnTo>
                  <a:lnTo>
                    <a:pt x="721" y="60"/>
                  </a:lnTo>
                  <a:lnTo>
                    <a:pt x="735" y="55"/>
                  </a:lnTo>
                  <a:lnTo>
                    <a:pt x="746" y="50"/>
                  </a:lnTo>
                  <a:lnTo>
                    <a:pt x="760" y="46"/>
                  </a:lnTo>
                  <a:lnTo>
                    <a:pt x="773" y="42"/>
                  </a:lnTo>
                  <a:lnTo>
                    <a:pt x="786" y="38"/>
                  </a:lnTo>
                  <a:lnTo>
                    <a:pt x="798" y="32"/>
                  </a:lnTo>
                  <a:lnTo>
                    <a:pt x="812" y="28"/>
                  </a:lnTo>
                  <a:lnTo>
                    <a:pt x="825" y="23"/>
                  </a:lnTo>
                  <a:lnTo>
                    <a:pt x="839" y="19"/>
                  </a:lnTo>
                  <a:lnTo>
                    <a:pt x="853" y="14"/>
                  </a:lnTo>
                  <a:lnTo>
                    <a:pt x="867" y="10"/>
                  </a:lnTo>
                  <a:lnTo>
                    <a:pt x="879" y="4"/>
                  </a:lnTo>
                  <a:lnTo>
                    <a:pt x="894" y="0"/>
                  </a:lnTo>
                  <a:close/>
                </a:path>
              </a:pathLst>
            </a:custGeom>
            <a:solidFill>
              <a:srgbClr val="FFFFFF"/>
            </a:solidFill>
            <a:ln w="9525">
              <a:noFill/>
              <a:round/>
              <a:headEnd/>
              <a:tailEnd/>
            </a:ln>
          </p:spPr>
          <p:txBody>
            <a:bodyPr/>
            <a:lstStyle/>
            <a:p>
              <a:pPr eaLnBrk="0" hangingPunct="0"/>
              <a:endParaRPr lang="en-US" dirty="0"/>
            </a:p>
          </p:txBody>
        </p:sp>
        <p:sp>
          <p:nvSpPr>
            <p:cNvPr id="15371" name="Freeform 21"/>
            <p:cNvSpPr>
              <a:spLocks/>
            </p:cNvSpPr>
            <p:nvPr/>
          </p:nvSpPr>
          <p:spPr bwMode="auto">
            <a:xfrm>
              <a:off x="2950" y="796"/>
              <a:ext cx="958" cy="1406"/>
            </a:xfrm>
            <a:custGeom>
              <a:avLst/>
              <a:gdLst>
                <a:gd name="T0" fmla="*/ 700 w 958"/>
                <a:gd name="T1" fmla="*/ 1351 h 1406"/>
                <a:gd name="T2" fmla="*/ 708 w 958"/>
                <a:gd name="T3" fmla="*/ 1318 h 1406"/>
                <a:gd name="T4" fmla="*/ 715 w 958"/>
                <a:gd name="T5" fmla="*/ 1276 h 1406"/>
                <a:gd name="T6" fmla="*/ 721 w 958"/>
                <a:gd name="T7" fmla="*/ 1222 h 1406"/>
                <a:gd name="T8" fmla="*/ 725 w 958"/>
                <a:gd name="T9" fmla="*/ 1161 h 1406"/>
                <a:gd name="T10" fmla="*/ 728 w 958"/>
                <a:gd name="T11" fmla="*/ 1094 h 1406"/>
                <a:gd name="T12" fmla="*/ 723 w 958"/>
                <a:gd name="T13" fmla="*/ 1017 h 1406"/>
                <a:gd name="T14" fmla="*/ 713 w 958"/>
                <a:gd name="T15" fmla="*/ 936 h 1406"/>
                <a:gd name="T16" fmla="*/ 695 w 958"/>
                <a:gd name="T17" fmla="*/ 853 h 1406"/>
                <a:gd name="T18" fmla="*/ 667 w 958"/>
                <a:gd name="T19" fmla="*/ 771 h 1406"/>
                <a:gd name="T20" fmla="*/ 628 w 958"/>
                <a:gd name="T21" fmla="*/ 689 h 1406"/>
                <a:gd name="T22" fmla="*/ 578 w 958"/>
                <a:gd name="T23" fmla="*/ 609 h 1406"/>
                <a:gd name="T24" fmla="*/ 514 w 958"/>
                <a:gd name="T25" fmla="*/ 536 h 1406"/>
                <a:gd name="T26" fmla="*/ 453 w 958"/>
                <a:gd name="T27" fmla="*/ 472 h 1406"/>
                <a:gd name="T28" fmla="*/ 389 w 958"/>
                <a:gd name="T29" fmla="*/ 417 h 1406"/>
                <a:gd name="T30" fmla="*/ 330 w 958"/>
                <a:gd name="T31" fmla="*/ 372 h 1406"/>
                <a:gd name="T32" fmla="*/ 272 w 958"/>
                <a:gd name="T33" fmla="*/ 336 h 1406"/>
                <a:gd name="T34" fmla="*/ 219 w 958"/>
                <a:gd name="T35" fmla="*/ 306 h 1406"/>
                <a:gd name="T36" fmla="*/ 170 w 958"/>
                <a:gd name="T37" fmla="*/ 283 h 1406"/>
                <a:gd name="T38" fmla="*/ 125 w 958"/>
                <a:gd name="T39" fmla="*/ 265 h 1406"/>
                <a:gd name="T40" fmla="*/ 85 w 958"/>
                <a:gd name="T41" fmla="*/ 253 h 1406"/>
                <a:gd name="T42" fmla="*/ 53 w 958"/>
                <a:gd name="T43" fmla="*/ 245 h 1406"/>
                <a:gd name="T44" fmla="*/ 23 w 958"/>
                <a:gd name="T45" fmla="*/ 239 h 1406"/>
                <a:gd name="T46" fmla="*/ 2 w 958"/>
                <a:gd name="T47" fmla="*/ 236 h 1406"/>
                <a:gd name="T48" fmla="*/ 2 w 958"/>
                <a:gd name="T49" fmla="*/ 202 h 1406"/>
                <a:gd name="T50" fmla="*/ 12 w 958"/>
                <a:gd name="T51" fmla="*/ 156 h 1406"/>
                <a:gd name="T52" fmla="*/ 23 w 958"/>
                <a:gd name="T53" fmla="*/ 109 h 1406"/>
                <a:gd name="T54" fmla="*/ 33 w 958"/>
                <a:gd name="T55" fmla="*/ 72 h 1406"/>
                <a:gd name="T56" fmla="*/ 45 w 958"/>
                <a:gd name="T57" fmla="*/ 26 h 1406"/>
                <a:gd name="T58" fmla="*/ 55 w 958"/>
                <a:gd name="T59" fmla="*/ 0 h 1406"/>
                <a:gd name="T60" fmla="*/ 80 w 958"/>
                <a:gd name="T61" fmla="*/ 5 h 1406"/>
                <a:gd name="T62" fmla="*/ 116 w 958"/>
                <a:gd name="T63" fmla="*/ 16 h 1406"/>
                <a:gd name="T64" fmla="*/ 164 w 958"/>
                <a:gd name="T65" fmla="*/ 30 h 1406"/>
                <a:gd name="T66" fmla="*/ 222 w 958"/>
                <a:gd name="T67" fmla="*/ 53 h 1406"/>
                <a:gd name="T68" fmla="*/ 287 w 958"/>
                <a:gd name="T69" fmla="*/ 81 h 1406"/>
                <a:gd name="T70" fmla="*/ 357 w 958"/>
                <a:gd name="T71" fmla="*/ 114 h 1406"/>
                <a:gd name="T72" fmla="*/ 433 w 958"/>
                <a:gd name="T73" fmla="*/ 155 h 1406"/>
                <a:gd name="T74" fmla="*/ 509 w 958"/>
                <a:gd name="T75" fmla="*/ 206 h 1406"/>
                <a:gd name="T76" fmla="*/ 585 w 958"/>
                <a:gd name="T77" fmla="*/ 263 h 1406"/>
                <a:gd name="T78" fmla="*/ 656 w 958"/>
                <a:gd name="T79" fmla="*/ 329 h 1406"/>
                <a:gd name="T80" fmla="*/ 723 w 958"/>
                <a:gd name="T81" fmla="*/ 403 h 1406"/>
                <a:gd name="T82" fmla="*/ 785 w 958"/>
                <a:gd name="T83" fmla="*/ 490 h 1406"/>
                <a:gd name="T84" fmla="*/ 830 w 958"/>
                <a:gd name="T85" fmla="*/ 569 h 1406"/>
                <a:gd name="T86" fmla="*/ 869 w 958"/>
                <a:gd name="T87" fmla="*/ 648 h 1406"/>
                <a:gd name="T88" fmla="*/ 898 w 958"/>
                <a:gd name="T89" fmla="*/ 725 h 1406"/>
                <a:gd name="T90" fmla="*/ 922 w 958"/>
                <a:gd name="T91" fmla="*/ 798 h 1406"/>
                <a:gd name="T92" fmla="*/ 939 w 958"/>
                <a:gd name="T93" fmla="*/ 868 h 1406"/>
                <a:gd name="T94" fmla="*/ 950 w 958"/>
                <a:gd name="T95" fmla="*/ 938 h 1406"/>
                <a:gd name="T96" fmla="*/ 956 w 958"/>
                <a:gd name="T97" fmla="*/ 1006 h 1406"/>
                <a:gd name="T98" fmla="*/ 958 w 958"/>
                <a:gd name="T99" fmla="*/ 1074 h 1406"/>
                <a:gd name="T100" fmla="*/ 955 w 958"/>
                <a:gd name="T101" fmla="*/ 1141 h 1406"/>
                <a:gd name="T102" fmla="*/ 950 w 958"/>
                <a:gd name="T103" fmla="*/ 1210 h 1406"/>
                <a:gd name="T104" fmla="*/ 942 w 958"/>
                <a:gd name="T105" fmla="*/ 1278 h 1406"/>
                <a:gd name="T106" fmla="*/ 932 w 958"/>
                <a:gd name="T107" fmla="*/ 1347 h 1406"/>
                <a:gd name="T108" fmla="*/ 926 w 958"/>
                <a:gd name="T109" fmla="*/ 1406 h 1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58"/>
                <a:gd name="T166" fmla="*/ 0 h 1406"/>
                <a:gd name="T167" fmla="*/ 958 w 958"/>
                <a:gd name="T168" fmla="*/ 1406 h 14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58" h="1406">
                  <a:moveTo>
                    <a:pt x="926" y="1406"/>
                  </a:moveTo>
                  <a:lnTo>
                    <a:pt x="699" y="1364"/>
                  </a:lnTo>
                  <a:lnTo>
                    <a:pt x="699" y="1362"/>
                  </a:lnTo>
                  <a:lnTo>
                    <a:pt x="699" y="1358"/>
                  </a:lnTo>
                  <a:lnTo>
                    <a:pt x="700" y="1351"/>
                  </a:lnTo>
                  <a:lnTo>
                    <a:pt x="703" y="1342"/>
                  </a:lnTo>
                  <a:lnTo>
                    <a:pt x="703" y="1337"/>
                  </a:lnTo>
                  <a:lnTo>
                    <a:pt x="705" y="1330"/>
                  </a:lnTo>
                  <a:lnTo>
                    <a:pt x="705" y="1325"/>
                  </a:lnTo>
                  <a:lnTo>
                    <a:pt x="708" y="1318"/>
                  </a:lnTo>
                  <a:lnTo>
                    <a:pt x="709" y="1310"/>
                  </a:lnTo>
                  <a:lnTo>
                    <a:pt x="711" y="1302"/>
                  </a:lnTo>
                  <a:lnTo>
                    <a:pt x="712" y="1294"/>
                  </a:lnTo>
                  <a:lnTo>
                    <a:pt x="715" y="1286"/>
                  </a:lnTo>
                  <a:lnTo>
                    <a:pt x="715" y="1276"/>
                  </a:lnTo>
                  <a:lnTo>
                    <a:pt x="716" y="1266"/>
                  </a:lnTo>
                  <a:lnTo>
                    <a:pt x="717" y="1256"/>
                  </a:lnTo>
                  <a:lnTo>
                    <a:pt x="719" y="1245"/>
                  </a:lnTo>
                  <a:lnTo>
                    <a:pt x="719" y="1234"/>
                  </a:lnTo>
                  <a:lnTo>
                    <a:pt x="721" y="1222"/>
                  </a:lnTo>
                  <a:lnTo>
                    <a:pt x="723" y="1210"/>
                  </a:lnTo>
                  <a:lnTo>
                    <a:pt x="724" y="1200"/>
                  </a:lnTo>
                  <a:lnTo>
                    <a:pt x="724" y="1187"/>
                  </a:lnTo>
                  <a:lnTo>
                    <a:pt x="725" y="1175"/>
                  </a:lnTo>
                  <a:lnTo>
                    <a:pt x="725" y="1161"/>
                  </a:lnTo>
                  <a:lnTo>
                    <a:pt x="727" y="1148"/>
                  </a:lnTo>
                  <a:lnTo>
                    <a:pt x="727" y="1133"/>
                  </a:lnTo>
                  <a:lnTo>
                    <a:pt x="727" y="1120"/>
                  </a:lnTo>
                  <a:lnTo>
                    <a:pt x="727" y="1107"/>
                  </a:lnTo>
                  <a:lnTo>
                    <a:pt x="728" y="1094"/>
                  </a:lnTo>
                  <a:lnTo>
                    <a:pt x="727" y="1078"/>
                  </a:lnTo>
                  <a:lnTo>
                    <a:pt x="727" y="1063"/>
                  </a:lnTo>
                  <a:lnTo>
                    <a:pt x="725" y="1047"/>
                  </a:lnTo>
                  <a:lnTo>
                    <a:pt x="724" y="1033"/>
                  </a:lnTo>
                  <a:lnTo>
                    <a:pt x="723" y="1017"/>
                  </a:lnTo>
                  <a:lnTo>
                    <a:pt x="721" y="1001"/>
                  </a:lnTo>
                  <a:lnTo>
                    <a:pt x="719" y="985"/>
                  </a:lnTo>
                  <a:lnTo>
                    <a:pt x="719" y="969"/>
                  </a:lnTo>
                  <a:lnTo>
                    <a:pt x="715" y="953"/>
                  </a:lnTo>
                  <a:lnTo>
                    <a:pt x="713" y="936"/>
                  </a:lnTo>
                  <a:lnTo>
                    <a:pt x="709" y="920"/>
                  </a:lnTo>
                  <a:lnTo>
                    <a:pt x="707" y="904"/>
                  </a:lnTo>
                  <a:lnTo>
                    <a:pt x="703" y="887"/>
                  </a:lnTo>
                  <a:lnTo>
                    <a:pt x="699" y="871"/>
                  </a:lnTo>
                  <a:lnTo>
                    <a:pt x="695" y="853"/>
                  </a:lnTo>
                  <a:lnTo>
                    <a:pt x="691" y="837"/>
                  </a:lnTo>
                  <a:lnTo>
                    <a:pt x="684" y="820"/>
                  </a:lnTo>
                  <a:lnTo>
                    <a:pt x="680" y="804"/>
                  </a:lnTo>
                  <a:lnTo>
                    <a:pt x="673" y="787"/>
                  </a:lnTo>
                  <a:lnTo>
                    <a:pt x="667" y="771"/>
                  </a:lnTo>
                  <a:lnTo>
                    <a:pt x="659" y="754"/>
                  </a:lnTo>
                  <a:lnTo>
                    <a:pt x="652" y="738"/>
                  </a:lnTo>
                  <a:lnTo>
                    <a:pt x="644" y="721"/>
                  </a:lnTo>
                  <a:lnTo>
                    <a:pt x="638" y="706"/>
                  </a:lnTo>
                  <a:lnTo>
                    <a:pt x="628" y="689"/>
                  </a:lnTo>
                  <a:lnTo>
                    <a:pt x="619" y="673"/>
                  </a:lnTo>
                  <a:lnTo>
                    <a:pt x="608" y="657"/>
                  </a:lnTo>
                  <a:lnTo>
                    <a:pt x="599" y="641"/>
                  </a:lnTo>
                  <a:lnTo>
                    <a:pt x="588" y="625"/>
                  </a:lnTo>
                  <a:lnTo>
                    <a:pt x="578" y="609"/>
                  </a:lnTo>
                  <a:lnTo>
                    <a:pt x="565" y="595"/>
                  </a:lnTo>
                  <a:lnTo>
                    <a:pt x="554" y="580"/>
                  </a:lnTo>
                  <a:lnTo>
                    <a:pt x="541" y="565"/>
                  </a:lnTo>
                  <a:lnTo>
                    <a:pt x="527" y="549"/>
                  </a:lnTo>
                  <a:lnTo>
                    <a:pt x="514" y="536"/>
                  </a:lnTo>
                  <a:lnTo>
                    <a:pt x="502" y="523"/>
                  </a:lnTo>
                  <a:lnTo>
                    <a:pt x="489" y="508"/>
                  </a:lnTo>
                  <a:lnTo>
                    <a:pt x="477" y="495"/>
                  </a:lnTo>
                  <a:lnTo>
                    <a:pt x="465" y="483"/>
                  </a:lnTo>
                  <a:lnTo>
                    <a:pt x="453" y="472"/>
                  </a:lnTo>
                  <a:lnTo>
                    <a:pt x="440" y="459"/>
                  </a:lnTo>
                  <a:lnTo>
                    <a:pt x="428" y="449"/>
                  </a:lnTo>
                  <a:lnTo>
                    <a:pt x="415" y="438"/>
                  </a:lnTo>
                  <a:lnTo>
                    <a:pt x="403" y="427"/>
                  </a:lnTo>
                  <a:lnTo>
                    <a:pt x="389" y="417"/>
                  </a:lnTo>
                  <a:lnTo>
                    <a:pt x="377" y="407"/>
                  </a:lnTo>
                  <a:lnTo>
                    <a:pt x="365" y="398"/>
                  </a:lnTo>
                  <a:lnTo>
                    <a:pt x="355" y="390"/>
                  </a:lnTo>
                  <a:lnTo>
                    <a:pt x="343" y="381"/>
                  </a:lnTo>
                  <a:lnTo>
                    <a:pt x="330" y="372"/>
                  </a:lnTo>
                  <a:lnTo>
                    <a:pt x="318" y="364"/>
                  </a:lnTo>
                  <a:lnTo>
                    <a:pt x="307" y="356"/>
                  </a:lnTo>
                  <a:lnTo>
                    <a:pt x="295" y="349"/>
                  </a:lnTo>
                  <a:lnTo>
                    <a:pt x="283" y="342"/>
                  </a:lnTo>
                  <a:lnTo>
                    <a:pt x="272" y="336"/>
                  </a:lnTo>
                  <a:lnTo>
                    <a:pt x="262" y="330"/>
                  </a:lnTo>
                  <a:lnTo>
                    <a:pt x="250" y="322"/>
                  </a:lnTo>
                  <a:lnTo>
                    <a:pt x="241" y="317"/>
                  </a:lnTo>
                  <a:lnTo>
                    <a:pt x="229" y="312"/>
                  </a:lnTo>
                  <a:lnTo>
                    <a:pt x="219" y="306"/>
                  </a:lnTo>
                  <a:lnTo>
                    <a:pt x="209" y="300"/>
                  </a:lnTo>
                  <a:lnTo>
                    <a:pt x="198" y="296"/>
                  </a:lnTo>
                  <a:lnTo>
                    <a:pt x="189" y="292"/>
                  </a:lnTo>
                  <a:lnTo>
                    <a:pt x="181" y="288"/>
                  </a:lnTo>
                  <a:lnTo>
                    <a:pt x="170" y="283"/>
                  </a:lnTo>
                  <a:lnTo>
                    <a:pt x="160" y="279"/>
                  </a:lnTo>
                  <a:lnTo>
                    <a:pt x="150" y="276"/>
                  </a:lnTo>
                  <a:lnTo>
                    <a:pt x="142" y="273"/>
                  </a:lnTo>
                  <a:lnTo>
                    <a:pt x="133" y="269"/>
                  </a:lnTo>
                  <a:lnTo>
                    <a:pt x="125" y="265"/>
                  </a:lnTo>
                  <a:lnTo>
                    <a:pt x="116" y="263"/>
                  </a:lnTo>
                  <a:lnTo>
                    <a:pt x="109" y="261"/>
                  </a:lnTo>
                  <a:lnTo>
                    <a:pt x="100" y="257"/>
                  </a:lnTo>
                  <a:lnTo>
                    <a:pt x="93" y="255"/>
                  </a:lnTo>
                  <a:lnTo>
                    <a:pt x="85" y="253"/>
                  </a:lnTo>
                  <a:lnTo>
                    <a:pt x="79" y="252"/>
                  </a:lnTo>
                  <a:lnTo>
                    <a:pt x="72" y="249"/>
                  </a:lnTo>
                  <a:lnTo>
                    <a:pt x="65" y="248"/>
                  </a:lnTo>
                  <a:lnTo>
                    <a:pt x="59" y="245"/>
                  </a:lnTo>
                  <a:lnTo>
                    <a:pt x="53" y="245"/>
                  </a:lnTo>
                  <a:lnTo>
                    <a:pt x="48" y="244"/>
                  </a:lnTo>
                  <a:lnTo>
                    <a:pt x="41" y="243"/>
                  </a:lnTo>
                  <a:lnTo>
                    <a:pt x="36" y="240"/>
                  </a:lnTo>
                  <a:lnTo>
                    <a:pt x="32" y="240"/>
                  </a:lnTo>
                  <a:lnTo>
                    <a:pt x="23" y="239"/>
                  </a:lnTo>
                  <a:lnTo>
                    <a:pt x="18" y="237"/>
                  </a:lnTo>
                  <a:lnTo>
                    <a:pt x="10" y="236"/>
                  </a:lnTo>
                  <a:lnTo>
                    <a:pt x="6" y="236"/>
                  </a:lnTo>
                  <a:lnTo>
                    <a:pt x="3" y="236"/>
                  </a:lnTo>
                  <a:lnTo>
                    <a:pt x="2" y="236"/>
                  </a:lnTo>
                  <a:lnTo>
                    <a:pt x="0" y="231"/>
                  </a:lnTo>
                  <a:lnTo>
                    <a:pt x="0" y="223"/>
                  </a:lnTo>
                  <a:lnTo>
                    <a:pt x="0" y="216"/>
                  </a:lnTo>
                  <a:lnTo>
                    <a:pt x="2" y="211"/>
                  </a:lnTo>
                  <a:lnTo>
                    <a:pt x="2" y="202"/>
                  </a:lnTo>
                  <a:lnTo>
                    <a:pt x="6" y="195"/>
                  </a:lnTo>
                  <a:lnTo>
                    <a:pt x="6" y="186"/>
                  </a:lnTo>
                  <a:lnTo>
                    <a:pt x="8" y="176"/>
                  </a:lnTo>
                  <a:lnTo>
                    <a:pt x="10" y="167"/>
                  </a:lnTo>
                  <a:lnTo>
                    <a:pt x="12" y="156"/>
                  </a:lnTo>
                  <a:lnTo>
                    <a:pt x="15" y="146"/>
                  </a:lnTo>
                  <a:lnTo>
                    <a:pt x="18" y="135"/>
                  </a:lnTo>
                  <a:lnTo>
                    <a:pt x="20" y="125"/>
                  </a:lnTo>
                  <a:lnTo>
                    <a:pt x="23" y="115"/>
                  </a:lnTo>
                  <a:lnTo>
                    <a:pt x="23" y="109"/>
                  </a:lnTo>
                  <a:lnTo>
                    <a:pt x="25" y="103"/>
                  </a:lnTo>
                  <a:lnTo>
                    <a:pt x="27" y="98"/>
                  </a:lnTo>
                  <a:lnTo>
                    <a:pt x="28" y="93"/>
                  </a:lnTo>
                  <a:lnTo>
                    <a:pt x="31" y="82"/>
                  </a:lnTo>
                  <a:lnTo>
                    <a:pt x="33" y="72"/>
                  </a:lnTo>
                  <a:lnTo>
                    <a:pt x="36" y="61"/>
                  </a:lnTo>
                  <a:lnTo>
                    <a:pt x="39" y="52"/>
                  </a:lnTo>
                  <a:lnTo>
                    <a:pt x="41" y="42"/>
                  </a:lnTo>
                  <a:lnTo>
                    <a:pt x="44" y="34"/>
                  </a:lnTo>
                  <a:lnTo>
                    <a:pt x="45" y="26"/>
                  </a:lnTo>
                  <a:lnTo>
                    <a:pt x="48" y="20"/>
                  </a:lnTo>
                  <a:lnTo>
                    <a:pt x="49" y="13"/>
                  </a:lnTo>
                  <a:lnTo>
                    <a:pt x="52" y="9"/>
                  </a:lnTo>
                  <a:lnTo>
                    <a:pt x="53" y="1"/>
                  </a:lnTo>
                  <a:lnTo>
                    <a:pt x="55" y="0"/>
                  </a:lnTo>
                  <a:lnTo>
                    <a:pt x="56" y="0"/>
                  </a:lnTo>
                  <a:lnTo>
                    <a:pt x="60" y="0"/>
                  </a:lnTo>
                  <a:lnTo>
                    <a:pt x="65" y="1"/>
                  </a:lnTo>
                  <a:lnTo>
                    <a:pt x="76" y="5"/>
                  </a:lnTo>
                  <a:lnTo>
                    <a:pt x="80" y="5"/>
                  </a:lnTo>
                  <a:lnTo>
                    <a:pt x="87" y="6"/>
                  </a:lnTo>
                  <a:lnTo>
                    <a:pt x="92" y="8"/>
                  </a:lnTo>
                  <a:lnTo>
                    <a:pt x="100" y="10"/>
                  </a:lnTo>
                  <a:lnTo>
                    <a:pt x="108" y="13"/>
                  </a:lnTo>
                  <a:lnTo>
                    <a:pt x="116" y="16"/>
                  </a:lnTo>
                  <a:lnTo>
                    <a:pt x="125" y="18"/>
                  </a:lnTo>
                  <a:lnTo>
                    <a:pt x="134" y="22"/>
                  </a:lnTo>
                  <a:lnTo>
                    <a:pt x="144" y="25"/>
                  </a:lnTo>
                  <a:lnTo>
                    <a:pt x="153" y="28"/>
                  </a:lnTo>
                  <a:lnTo>
                    <a:pt x="164" y="30"/>
                  </a:lnTo>
                  <a:lnTo>
                    <a:pt x="174" y="34"/>
                  </a:lnTo>
                  <a:lnTo>
                    <a:pt x="185" y="38"/>
                  </a:lnTo>
                  <a:lnTo>
                    <a:pt x="197" y="44"/>
                  </a:lnTo>
                  <a:lnTo>
                    <a:pt x="209" y="48"/>
                  </a:lnTo>
                  <a:lnTo>
                    <a:pt x="222" y="53"/>
                  </a:lnTo>
                  <a:lnTo>
                    <a:pt x="234" y="57"/>
                  </a:lnTo>
                  <a:lnTo>
                    <a:pt x="246" y="62"/>
                  </a:lnTo>
                  <a:lnTo>
                    <a:pt x="259" y="69"/>
                  </a:lnTo>
                  <a:lnTo>
                    <a:pt x="274" y="74"/>
                  </a:lnTo>
                  <a:lnTo>
                    <a:pt x="287" y="81"/>
                  </a:lnTo>
                  <a:lnTo>
                    <a:pt x="300" y="86"/>
                  </a:lnTo>
                  <a:lnTo>
                    <a:pt x="315" y="93"/>
                  </a:lnTo>
                  <a:lnTo>
                    <a:pt x="330" y="101"/>
                  </a:lnTo>
                  <a:lnTo>
                    <a:pt x="343" y="107"/>
                  </a:lnTo>
                  <a:lnTo>
                    <a:pt x="357" y="114"/>
                  </a:lnTo>
                  <a:lnTo>
                    <a:pt x="373" y="121"/>
                  </a:lnTo>
                  <a:lnTo>
                    <a:pt x="388" y="130"/>
                  </a:lnTo>
                  <a:lnTo>
                    <a:pt x="403" y="138"/>
                  </a:lnTo>
                  <a:lnTo>
                    <a:pt x="419" y="146"/>
                  </a:lnTo>
                  <a:lnTo>
                    <a:pt x="433" y="155"/>
                  </a:lnTo>
                  <a:lnTo>
                    <a:pt x="449" y="166"/>
                  </a:lnTo>
                  <a:lnTo>
                    <a:pt x="464" y="175"/>
                  </a:lnTo>
                  <a:lnTo>
                    <a:pt x="480" y="184"/>
                  </a:lnTo>
                  <a:lnTo>
                    <a:pt x="494" y="194"/>
                  </a:lnTo>
                  <a:lnTo>
                    <a:pt x="509" y="206"/>
                  </a:lnTo>
                  <a:lnTo>
                    <a:pt x="525" y="215"/>
                  </a:lnTo>
                  <a:lnTo>
                    <a:pt x="539" y="227"/>
                  </a:lnTo>
                  <a:lnTo>
                    <a:pt x="555" y="239"/>
                  </a:lnTo>
                  <a:lnTo>
                    <a:pt x="570" y="251"/>
                  </a:lnTo>
                  <a:lnTo>
                    <a:pt x="585" y="263"/>
                  </a:lnTo>
                  <a:lnTo>
                    <a:pt x="599" y="275"/>
                  </a:lnTo>
                  <a:lnTo>
                    <a:pt x="612" y="288"/>
                  </a:lnTo>
                  <a:lnTo>
                    <a:pt x="628" y="301"/>
                  </a:lnTo>
                  <a:lnTo>
                    <a:pt x="642" y="314"/>
                  </a:lnTo>
                  <a:lnTo>
                    <a:pt x="656" y="329"/>
                  </a:lnTo>
                  <a:lnTo>
                    <a:pt x="671" y="344"/>
                  </a:lnTo>
                  <a:lnTo>
                    <a:pt x="684" y="358"/>
                  </a:lnTo>
                  <a:lnTo>
                    <a:pt x="697" y="373"/>
                  </a:lnTo>
                  <a:lnTo>
                    <a:pt x="711" y="387"/>
                  </a:lnTo>
                  <a:lnTo>
                    <a:pt x="723" y="403"/>
                  </a:lnTo>
                  <a:lnTo>
                    <a:pt x="736" y="421"/>
                  </a:lnTo>
                  <a:lnTo>
                    <a:pt x="748" y="437"/>
                  </a:lnTo>
                  <a:lnTo>
                    <a:pt x="761" y="454"/>
                  </a:lnTo>
                  <a:lnTo>
                    <a:pt x="773" y="472"/>
                  </a:lnTo>
                  <a:lnTo>
                    <a:pt x="785" y="490"/>
                  </a:lnTo>
                  <a:lnTo>
                    <a:pt x="794" y="506"/>
                  </a:lnTo>
                  <a:lnTo>
                    <a:pt x="804" y="522"/>
                  </a:lnTo>
                  <a:lnTo>
                    <a:pt x="813" y="537"/>
                  </a:lnTo>
                  <a:lnTo>
                    <a:pt x="822" y="553"/>
                  </a:lnTo>
                  <a:lnTo>
                    <a:pt x="830" y="569"/>
                  </a:lnTo>
                  <a:lnTo>
                    <a:pt x="838" y="585"/>
                  </a:lnTo>
                  <a:lnTo>
                    <a:pt x="846" y="601"/>
                  </a:lnTo>
                  <a:lnTo>
                    <a:pt x="855" y="618"/>
                  </a:lnTo>
                  <a:lnTo>
                    <a:pt x="862" y="633"/>
                  </a:lnTo>
                  <a:lnTo>
                    <a:pt x="869" y="648"/>
                  </a:lnTo>
                  <a:lnTo>
                    <a:pt x="875" y="664"/>
                  </a:lnTo>
                  <a:lnTo>
                    <a:pt x="882" y="678"/>
                  </a:lnTo>
                  <a:lnTo>
                    <a:pt x="887" y="694"/>
                  </a:lnTo>
                  <a:lnTo>
                    <a:pt x="893" y="709"/>
                  </a:lnTo>
                  <a:lnTo>
                    <a:pt x="898" y="725"/>
                  </a:lnTo>
                  <a:lnTo>
                    <a:pt x="905" y="739"/>
                  </a:lnTo>
                  <a:lnTo>
                    <a:pt x="909" y="754"/>
                  </a:lnTo>
                  <a:lnTo>
                    <a:pt x="912" y="767"/>
                  </a:lnTo>
                  <a:lnTo>
                    <a:pt x="916" y="782"/>
                  </a:lnTo>
                  <a:lnTo>
                    <a:pt x="922" y="798"/>
                  </a:lnTo>
                  <a:lnTo>
                    <a:pt x="926" y="811"/>
                  </a:lnTo>
                  <a:lnTo>
                    <a:pt x="930" y="826"/>
                  </a:lnTo>
                  <a:lnTo>
                    <a:pt x="932" y="840"/>
                  </a:lnTo>
                  <a:lnTo>
                    <a:pt x="936" y="855"/>
                  </a:lnTo>
                  <a:lnTo>
                    <a:pt x="939" y="868"/>
                  </a:lnTo>
                  <a:lnTo>
                    <a:pt x="942" y="883"/>
                  </a:lnTo>
                  <a:lnTo>
                    <a:pt x="944" y="896"/>
                  </a:lnTo>
                  <a:lnTo>
                    <a:pt x="947" y="910"/>
                  </a:lnTo>
                  <a:lnTo>
                    <a:pt x="948" y="924"/>
                  </a:lnTo>
                  <a:lnTo>
                    <a:pt x="950" y="938"/>
                  </a:lnTo>
                  <a:lnTo>
                    <a:pt x="952" y="953"/>
                  </a:lnTo>
                  <a:lnTo>
                    <a:pt x="954" y="966"/>
                  </a:lnTo>
                  <a:lnTo>
                    <a:pt x="954" y="979"/>
                  </a:lnTo>
                  <a:lnTo>
                    <a:pt x="955" y="993"/>
                  </a:lnTo>
                  <a:lnTo>
                    <a:pt x="956" y="1006"/>
                  </a:lnTo>
                  <a:lnTo>
                    <a:pt x="958" y="1021"/>
                  </a:lnTo>
                  <a:lnTo>
                    <a:pt x="958" y="1034"/>
                  </a:lnTo>
                  <a:lnTo>
                    <a:pt x="958" y="1047"/>
                  </a:lnTo>
                  <a:lnTo>
                    <a:pt x="958" y="1059"/>
                  </a:lnTo>
                  <a:lnTo>
                    <a:pt x="958" y="1074"/>
                  </a:lnTo>
                  <a:lnTo>
                    <a:pt x="958" y="1087"/>
                  </a:lnTo>
                  <a:lnTo>
                    <a:pt x="958" y="1100"/>
                  </a:lnTo>
                  <a:lnTo>
                    <a:pt x="956" y="1114"/>
                  </a:lnTo>
                  <a:lnTo>
                    <a:pt x="956" y="1128"/>
                  </a:lnTo>
                  <a:lnTo>
                    <a:pt x="955" y="1141"/>
                  </a:lnTo>
                  <a:lnTo>
                    <a:pt x="954" y="1155"/>
                  </a:lnTo>
                  <a:lnTo>
                    <a:pt x="954" y="1168"/>
                  </a:lnTo>
                  <a:lnTo>
                    <a:pt x="954" y="1183"/>
                  </a:lnTo>
                  <a:lnTo>
                    <a:pt x="951" y="1196"/>
                  </a:lnTo>
                  <a:lnTo>
                    <a:pt x="950" y="1210"/>
                  </a:lnTo>
                  <a:lnTo>
                    <a:pt x="948" y="1222"/>
                  </a:lnTo>
                  <a:lnTo>
                    <a:pt x="947" y="1237"/>
                  </a:lnTo>
                  <a:lnTo>
                    <a:pt x="944" y="1250"/>
                  </a:lnTo>
                  <a:lnTo>
                    <a:pt x="944" y="1265"/>
                  </a:lnTo>
                  <a:lnTo>
                    <a:pt x="942" y="1278"/>
                  </a:lnTo>
                  <a:lnTo>
                    <a:pt x="940" y="1291"/>
                  </a:lnTo>
                  <a:lnTo>
                    <a:pt x="938" y="1305"/>
                  </a:lnTo>
                  <a:lnTo>
                    <a:pt x="936" y="1319"/>
                  </a:lnTo>
                  <a:lnTo>
                    <a:pt x="934" y="1334"/>
                  </a:lnTo>
                  <a:lnTo>
                    <a:pt x="932" y="1347"/>
                  </a:lnTo>
                  <a:lnTo>
                    <a:pt x="931" y="1362"/>
                  </a:lnTo>
                  <a:lnTo>
                    <a:pt x="928" y="1376"/>
                  </a:lnTo>
                  <a:lnTo>
                    <a:pt x="927" y="1390"/>
                  </a:lnTo>
                  <a:lnTo>
                    <a:pt x="926" y="1406"/>
                  </a:lnTo>
                  <a:close/>
                </a:path>
              </a:pathLst>
            </a:custGeom>
            <a:solidFill>
              <a:srgbClr val="FFFFFF"/>
            </a:solidFill>
            <a:ln w="9525">
              <a:noFill/>
              <a:round/>
              <a:headEnd/>
              <a:tailEnd/>
            </a:ln>
          </p:spPr>
          <p:txBody>
            <a:bodyPr/>
            <a:lstStyle/>
            <a:p>
              <a:pPr eaLnBrk="0" hangingPunct="0"/>
              <a:endParaRPr lang="en-US" dirty="0"/>
            </a:p>
          </p:txBody>
        </p:sp>
        <p:sp>
          <p:nvSpPr>
            <p:cNvPr id="15372" name="Freeform 22"/>
            <p:cNvSpPr>
              <a:spLocks/>
            </p:cNvSpPr>
            <p:nvPr/>
          </p:nvSpPr>
          <p:spPr bwMode="auto">
            <a:xfrm>
              <a:off x="1932" y="2447"/>
              <a:ext cx="1646" cy="590"/>
            </a:xfrm>
            <a:custGeom>
              <a:avLst/>
              <a:gdLst>
                <a:gd name="T0" fmla="*/ 174 w 1646"/>
                <a:gd name="T1" fmla="*/ 9 h 590"/>
                <a:gd name="T2" fmla="*/ 195 w 1646"/>
                <a:gd name="T3" fmla="*/ 35 h 590"/>
                <a:gd name="T4" fmla="*/ 225 w 1646"/>
                <a:gd name="T5" fmla="*/ 65 h 590"/>
                <a:gd name="T6" fmla="*/ 263 w 1646"/>
                <a:gd name="T7" fmla="*/ 101 h 590"/>
                <a:gd name="T8" fmla="*/ 310 w 1646"/>
                <a:gd name="T9" fmla="*/ 141 h 590"/>
                <a:gd name="T10" fmla="*/ 366 w 1646"/>
                <a:gd name="T11" fmla="*/ 185 h 590"/>
                <a:gd name="T12" fmla="*/ 427 w 1646"/>
                <a:gd name="T13" fmla="*/ 226 h 590"/>
                <a:gd name="T14" fmla="*/ 499 w 1646"/>
                <a:gd name="T15" fmla="*/ 264 h 590"/>
                <a:gd name="T16" fmla="*/ 576 w 1646"/>
                <a:gd name="T17" fmla="*/ 299 h 590"/>
                <a:gd name="T18" fmla="*/ 660 w 1646"/>
                <a:gd name="T19" fmla="*/ 327 h 590"/>
                <a:gd name="T20" fmla="*/ 749 w 1646"/>
                <a:gd name="T21" fmla="*/ 344 h 590"/>
                <a:gd name="T22" fmla="*/ 844 w 1646"/>
                <a:gd name="T23" fmla="*/ 349 h 590"/>
                <a:gd name="T24" fmla="*/ 940 w 1646"/>
                <a:gd name="T25" fmla="*/ 344 h 590"/>
                <a:gd name="T26" fmla="*/ 1029 w 1646"/>
                <a:gd name="T27" fmla="*/ 331 h 590"/>
                <a:gd name="T28" fmla="*/ 1109 w 1646"/>
                <a:gd name="T29" fmla="*/ 312 h 590"/>
                <a:gd name="T30" fmla="*/ 1180 w 1646"/>
                <a:gd name="T31" fmla="*/ 290 h 590"/>
                <a:gd name="T32" fmla="*/ 1243 w 1646"/>
                <a:gd name="T33" fmla="*/ 266 h 590"/>
                <a:gd name="T34" fmla="*/ 1300 w 1646"/>
                <a:gd name="T35" fmla="*/ 240 h 590"/>
                <a:gd name="T36" fmla="*/ 1348 w 1646"/>
                <a:gd name="T37" fmla="*/ 214 h 590"/>
                <a:gd name="T38" fmla="*/ 1386 w 1646"/>
                <a:gd name="T39" fmla="*/ 187 h 590"/>
                <a:gd name="T40" fmla="*/ 1421 w 1646"/>
                <a:gd name="T41" fmla="*/ 163 h 590"/>
                <a:gd name="T42" fmla="*/ 1447 w 1646"/>
                <a:gd name="T43" fmla="*/ 144 h 590"/>
                <a:gd name="T44" fmla="*/ 1470 w 1646"/>
                <a:gd name="T45" fmla="*/ 121 h 590"/>
                <a:gd name="T46" fmla="*/ 1488 w 1646"/>
                <a:gd name="T47" fmla="*/ 108 h 590"/>
                <a:gd name="T48" fmla="*/ 1511 w 1646"/>
                <a:gd name="T49" fmla="*/ 126 h 590"/>
                <a:gd name="T50" fmla="*/ 1543 w 1646"/>
                <a:gd name="T51" fmla="*/ 161 h 590"/>
                <a:gd name="T52" fmla="*/ 1579 w 1646"/>
                <a:gd name="T53" fmla="*/ 203 h 590"/>
                <a:gd name="T54" fmla="*/ 1610 w 1646"/>
                <a:gd name="T55" fmla="*/ 244 h 590"/>
                <a:gd name="T56" fmla="*/ 1636 w 1646"/>
                <a:gd name="T57" fmla="*/ 275 h 590"/>
                <a:gd name="T58" fmla="*/ 1642 w 1646"/>
                <a:gd name="T59" fmla="*/ 292 h 590"/>
                <a:gd name="T60" fmla="*/ 1613 w 1646"/>
                <a:gd name="T61" fmla="*/ 313 h 590"/>
                <a:gd name="T62" fmla="*/ 1580 w 1646"/>
                <a:gd name="T63" fmla="*/ 340 h 590"/>
                <a:gd name="T64" fmla="*/ 1533 w 1646"/>
                <a:gd name="T65" fmla="*/ 371 h 590"/>
                <a:gd name="T66" fmla="*/ 1479 w 1646"/>
                <a:gd name="T67" fmla="*/ 406 h 590"/>
                <a:gd name="T68" fmla="*/ 1415 w 1646"/>
                <a:gd name="T69" fmla="*/ 444 h 590"/>
                <a:gd name="T70" fmla="*/ 1341 w 1646"/>
                <a:gd name="T71" fmla="*/ 481 h 590"/>
                <a:gd name="T72" fmla="*/ 1261 w 1646"/>
                <a:gd name="T73" fmla="*/ 515 h 590"/>
                <a:gd name="T74" fmla="*/ 1172 w 1646"/>
                <a:gd name="T75" fmla="*/ 546 h 590"/>
                <a:gd name="T76" fmla="*/ 1079 w 1646"/>
                <a:gd name="T77" fmla="*/ 568 h 590"/>
                <a:gd name="T78" fmla="*/ 984 w 1646"/>
                <a:gd name="T79" fmla="*/ 584 h 590"/>
                <a:gd name="T80" fmla="*/ 880 w 1646"/>
                <a:gd name="T81" fmla="*/ 588 h 590"/>
                <a:gd name="T82" fmla="*/ 781 w 1646"/>
                <a:gd name="T83" fmla="*/ 583 h 590"/>
                <a:gd name="T84" fmla="*/ 689 w 1646"/>
                <a:gd name="T85" fmla="*/ 570 h 590"/>
                <a:gd name="T86" fmla="*/ 607 w 1646"/>
                <a:gd name="T87" fmla="*/ 554 h 590"/>
                <a:gd name="T88" fmla="*/ 531 w 1646"/>
                <a:gd name="T89" fmla="*/ 530 h 590"/>
                <a:gd name="T90" fmla="*/ 461 w 1646"/>
                <a:gd name="T91" fmla="*/ 503 h 590"/>
                <a:gd name="T92" fmla="*/ 395 w 1646"/>
                <a:gd name="T93" fmla="*/ 474 h 590"/>
                <a:gd name="T94" fmla="*/ 336 w 1646"/>
                <a:gd name="T95" fmla="*/ 442 h 590"/>
                <a:gd name="T96" fmla="*/ 277 w 1646"/>
                <a:gd name="T97" fmla="*/ 404 h 590"/>
                <a:gd name="T98" fmla="*/ 223 w 1646"/>
                <a:gd name="T99" fmla="*/ 363 h 590"/>
                <a:gd name="T100" fmla="*/ 170 w 1646"/>
                <a:gd name="T101" fmla="*/ 320 h 590"/>
                <a:gd name="T102" fmla="*/ 119 w 1646"/>
                <a:gd name="T103" fmla="*/ 275 h 590"/>
                <a:gd name="T104" fmla="*/ 69 w 1646"/>
                <a:gd name="T105" fmla="*/ 227 h 590"/>
                <a:gd name="T106" fmla="*/ 18 w 1646"/>
                <a:gd name="T107" fmla="*/ 179 h 5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46"/>
                <a:gd name="T163" fmla="*/ 0 h 590"/>
                <a:gd name="T164" fmla="*/ 1646 w 1646"/>
                <a:gd name="T165" fmla="*/ 590 h 59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46" h="590">
                  <a:moveTo>
                    <a:pt x="0" y="159"/>
                  </a:moveTo>
                  <a:lnTo>
                    <a:pt x="167" y="0"/>
                  </a:lnTo>
                  <a:lnTo>
                    <a:pt x="170" y="4"/>
                  </a:lnTo>
                  <a:lnTo>
                    <a:pt x="174" y="9"/>
                  </a:lnTo>
                  <a:lnTo>
                    <a:pt x="180" y="16"/>
                  </a:lnTo>
                  <a:lnTo>
                    <a:pt x="183" y="19"/>
                  </a:lnTo>
                  <a:lnTo>
                    <a:pt x="187" y="24"/>
                  </a:lnTo>
                  <a:lnTo>
                    <a:pt x="191" y="28"/>
                  </a:lnTo>
                  <a:lnTo>
                    <a:pt x="195" y="35"/>
                  </a:lnTo>
                  <a:lnTo>
                    <a:pt x="200" y="39"/>
                  </a:lnTo>
                  <a:lnTo>
                    <a:pt x="206" y="45"/>
                  </a:lnTo>
                  <a:lnTo>
                    <a:pt x="212" y="52"/>
                  </a:lnTo>
                  <a:lnTo>
                    <a:pt x="219" y="59"/>
                  </a:lnTo>
                  <a:lnTo>
                    <a:pt x="225" y="65"/>
                  </a:lnTo>
                  <a:lnTo>
                    <a:pt x="231" y="71"/>
                  </a:lnTo>
                  <a:lnTo>
                    <a:pt x="239" y="77"/>
                  </a:lnTo>
                  <a:lnTo>
                    <a:pt x="247" y="86"/>
                  </a:lnTo>
                  <a:lnTo>
                    <a:pt x="255" y="93"/>
                  </a:lnTo>
                  <a:lnTo>
                    <a:pt x="263" y="101"/>
                  </a:lnTo>
                  <a:lnTo>
                    <a:pt x="272" y="108"/>
                  </a:lnTo>
                  <a:lnTo>
                    <a:pt x="281" y="117"/>
                  </a:lnTo>
                  <a:lnTo>
                    <a:pt x="291" y="125"/>
                  </a:lnTo>
                  <a:lnTo>
                    <a:pt x="300" y="133"/>
                  </a:lnTo>
                  <a:lnTo>
                    <a:pt x="310" y="141"/>
                  </a:lnTo>
                  <a:lnTo>
                    <a:pt x="321" y="150"/>
                  </a:lnTo>
                  <a:lnTo>
                    <a:pt x="332" y="158"/>
                  </a:lnTo>
                  <a:lnTo>
                    <a:pt x="342" y="167"/>
                  </a:lnTo>
                  <a:lnTo>
                    <a:pt x="354" y="175"/>
                  </a:lnTo>
                  <a:lnTo>
                    <a:pt x="366" y="185"/>
                  </a:lnTo>
                  <a:lnTo>
                    <a:pt x="378" y="193"/>
                  </a:lnTo>
                  <a:lnTo>
                    <a:pt x="390" y="202"/>
                  </a:lnTo>
                  <a:lnTo>
                    <a:pt x="402" y="210"/>
                  </a:lnTo>
                  <a:lnTo>
                    <a:pt x="415" y="218"/>
                  </a:lnTo>
                  <a:lnTo>
                    <a:pt x="427" y="226"/>
                  </a:lnTo>
                  <a:lnTo>
                    <a:pt x="442" y="234"/>
                  </a:lnTo>
                  <a:lnTo>
                    <a:pt x="455" y="242"/>
                  </a:lnTo>
                  <a:lnTo>
                    <a:pt x="470" y="250"/>
                  </a:lnTo>
                  <a:lnTo>
                    <a:pt x="484" y="258"/>
                  </a:lnTo>
                  <a:lnTo>
                    <a:pt x="499" y="264"/>
                  </a:lnTo>
                  <a:lnTo>
                    <a:pt x="514" y="271"/>
                  </a:lnTo>
                  <a:lnTo>
                    <a:pt x="528" y="279"/>
                  </a:lnTo>
                  <a:lnTo>
                    <a:pt x="544" y="286"/>
                  </a:lnTo>
                  <a:lnTo>
                    <a:pt x="559" y="292"/>
                  </a:lnTo>
                  <a:lnTo>
                    <a:pt x="576" y="299"/>
                  </a:lnTo>
                  <a:lnTo>
                    <a:pt x="592" y="306"/>
                  </a:lnTo>
                  <a:lnTo>
                    <a:pt x="608" y="311"/>
                  </a:lnTo>
                  <a:lnTo>
                    <a:pt x="625" y="316"/>
                  </a:lnTo>
                  <a:lnTo>
                    <a:pt x="641" y="321"/>
                  </a:lnTo>
                  <a:lnTo>
                    <a:pt x="660" y="327"/>
                  </a:lnTo>
                  <a:lnTo>
                    <a:pt x="676" y="331"/>
                  </a:lnTo>
                  <a:lnTo>
                    <a:pt x="694" y="335"/>
                  </a:lnTo>
                  <a:lnTo>
                    <a:pt x="713" y="337"/>
                  </a:lnTo>
                  <a:lnTo>
                    <a:pt x="730" y="341"/>
                  </a:lnTo>
                  <a:lnTo>
                    <a:pt x="749" y="344"/>
                  </a:lnTo>
                  <a:lnTo>
                    <a:pt x="767" y="345"/>
                  </a:lnTo>
                  <a:lnTo>
                    <a:pt x="785" y="348"/>
                  </a:lnTo>
                  <a:lnTo>
                    <a:pt x="806" y="349"/>
                  </a:lnTo>
                  <a:lnTo>
                    <a:pt x="823" y="349"/>
                  </a:lnTo>
                  <a:lnTo>
                    <a:pt x="844" y="349"/>
                  </a:lnTo>
                  <a:lnTo>
                    <a:pt x="863" y="349"/>
                  </a:lnTo>
                  <a:lnTo>
                    <a:pt x="883" y="349"/>
                  </a:lnTo>
                  <a:lnTo>
                    <a:pt x="903" y="348"/>
                  </a:lnTo>
                  <a:lnTo>
                    <a:pt x="921" y="345"/>
                  </a:lnTo>
                  <a:lnTo>
                    <a:pt x="940" y="344"/>
                  </a:lnTo>
                  <a:lnTo>
                    <a:pt x="960" y="341"/>
                  </a:lnTo>
                  <a:lnTo>
                    <a:pt x="977" y="339"/>
                  </a:lnTo>
                  <a:lnTo>
                    <a:pt x="994" y="335"/>
                  </a:lnTo>
                  <a:lnTo>
                    <a:pt x="1012" y="332"/>
                  </a:lnTo>
                  <a:lnTo>
                    <a:pt x="1029" y="331"/>
                  </a:lnTo>
                  <a:lnTo>
                    <a:pt x="1045" y="327"/>
                  </a:lnTo>
                  <a:lnTo>
                    <a:pt x="1062" y="323"/>
                  </a:lnTo>
                  <a:lnTo>
                    <a:pt x="1077" y="319"/>
                  </a:lnTo>
                  <a:lnTo>
                    <a:pt x="1093" y="316"/>
                  </a:lnTo>
                  <a:lnTo>
                    <a:pt x="1109" y="312"/>
                  </a:lnTo>
                  <a:lnTo>
                    <a:pt x="1123" y="308"/>
                  </a:lnTo>
                  <a:lnTo>
                    <a:pt x="1139" y="304"/>
                  </a:lnTo>
                  <a:lnTo>
                    <a:pt x="1154" y="300"/>
                  </a:lnTo>
                  <a:lnTo>
                    <a:pt x="1167" y="295"/>
                  </a:lnTo>
                  <a:lnTo>
                    <a:pt x="1180" y="290"/>
                  </a:lnTo>
                  <a:lnTo>
                    <a:pt x="1194" y="284"/>
                  </a:lnTo>
                  <a:lnTo>
                    <a:pt x="1207" y="280"/>
                  </a:lnTo>
                  <a:lnTo>
                    <a:pt x="1219" y="275"/>
                  </a:lnTo>
                  <a:lnTo>
                    <a:pt x="1231" y="271"/>
                  </a:lnTo>
                  <a:lnTo>
                    <a:pt x="1243" y="266"/>
                  </a:lnTo>
                  <a:lnTo>
                    <a:pt x="1256" y="262"/>
                  </a:lnTo>
                  <a:lnTo>
                    <a:pt x="1267" y="255"/>
                  </a:lnTo>
                  <a:lnTo>
                    <a:pt x="1277" y="250"/>
                  </a:lnTo>
                  <a:lnTo>
                    <a:pt x="1288" y="244"/>
                  </a:lnTo>
                  <a:lnTo>
                    <a:pt x="1300" y="240"/>
                  </a:lnTo>
                  <a:lnTo>
                    <a:pt x="1309" y="235"/>
                  </a:lnTo>
                  <a:lnTo>
                    <a:pt x="1320" y="230"/>
                  </a:lnTo>
                  <a:lnTo>
                    <a:pt x="1329" y="225"/>
                  </a:lnTo>
                  <a:lnTo>
                    <a:pt x="1340" y="219"/>
                  </a:lnTo>
                  <a:lnTo>
                    <a:pt x="1348" y="214"/>
                  </a:lnTo>
                  <a:lnTo>
                    <a:pt x="1357" y="209"/>
                  </a:lnTo>
                  <a:lnTo>
                    <a:pt x="1365" y="203"/>
                  </a:lnTo>
                  <a:lnTo>
                    <a:pt x="1373" y="198"/>
                  </a:lnTo>
                  <a:lnTo>
                    <a:pt x="1379" y="193"/>
                  </a:lnTo>
                  <a:lnTo>
                    <a:pt x="1386" y="187"/>
                  </a:lnTo>
                  <a:lnTo>
                    <a:pt x="1394" y="182"/>
                  </a:lnTo>
                  <a:lnTo>
                    <a:pt x="1402" y="178"/>
                  </a:lnTo>
                  <a:lnTo>
                    <a:pt x="1407" y="171"/>
                  </a:lnTo>
                  <a:lnTo>
                    <a:pt x="1414" y="167"/>
                  </a:lnTo>
                  <a:lnTo>
                    <a:pt x="1421" y="163"/>
                  </a:lnTo>
                  <a:lnTo>
                    <a:pt x="1426" y="159"/>
                  </a:lnTo>
                  <a:lnTo>
                    <a:pt x="1431" y="154"/>
                  </a:lnTo>
                  <a:lnTo>
                    <a:pt x="1438" y="150"/>
                  </a:lnTo>
                  <a:lnTo>
                    <a:pt x="1442" y="146"/>
                  </a:lnTo>
                  <a:lnTo>
                    <a:pt x="1447" y="144"/>
                  </a:lnTo>
                  <a:lnTo>
                    <a:pt x="1451" y="138"/>
                  </a:lnTo>
                  <a:lnTo>
                    <a:pt x="1455" y="134"/>
                  </a:lnTo>
                  <a:lnTo>
                    <a:pt x="1459" y="132"/>
                  </a:lnTo>
                  <a:lnTo>
                    <a:pt x="1463" y="129"/>
                  </a:lnTo>
                  <a:lnTo>
                    <a:pt x="1470" y="121"/>
                  </a:lnTo>
                  <a:lnTo>
                    <a:pt x="1476" y="117"/>
                  </a:lnTo>
                  <a:lnTo>
                    <a:pt x="1480" y="112"/>
                  </a:lnTo>
                  <a:lnTo>
                    <a:pt x="1484" y="109"/>
                  </a:lnTo>
                  <a:lnTo>
                    <a:pt x="1486" y="108"/>
                  </a:lnTo>
                  <a:lnTo>
                    <a:pt x="1488" y="108"/>
                  </a:lnTo>
                  <a:lnTo>
                    <a:pt x="1492" y="108"/>
                  </a:lnTo>
                  <a:lnTo>
                    <a:pt x="1498" y="112"/>
                  </a:lnTo>
                  <a:lnTo>
                    <a:pt x="1502" y="116"/>
                  </a:lnTo>
                  <a:lnTo>
                    <a:pt x="1506" y="120"/>
                  </a:lnTo>
                  <a:lnTo>
                    <a:pt x="1511" y="126"/>
                  </a:lnTo>
                  <a:lnTo>
                    <a:pt x="1518" y="133"/>
                  </a:lnTo>
                  <a:lnTo>
                    <a:pt x="1523" y="138"/>
                  </a:lnTo>
                  <a:lnTo>
                    <a:pt x="1528" y="146"/>
                  </a:lnTo>
                  <a:lnTo>
                    <a:pt x="1536" y="153"/>
                  </a:lnTo>
                  <a:lnTo>
                    <a:pt x="1543" y="161"/>
                  </a:lnTo>
                  <a:lnTo>
                    <a:pt x="1548" y="169"/>
                  </a:lnTo>
                  <a:lnTo>
                    <a:pt x="1557" y="177"/>
                  </a:lnTo>
                  <a:lnTo>
                    <a:pt x="1564" y="186"/>
                  </a:lnTo>
                  <a:lnTo>
                    <a:pt x="1572" y="195"/>
                  </a:lnTo>
                  <a:lnTo>
                    <a:pt x="1579" y="203"/>
                  </a:lnTo>
                  <a:lnTo>
                    <a:pt x="1585" y="211"/>
                  </a:lnTo>
                  <a:lnTo>
                    <a:pt x="1591" y="219"/>
                  </a:lnTo>
                  <a:lnTo>
                    <a:pt x="1599" y="229"/>
                  </a:lnTo>
                  <a:lnTo>
                    <a:pt x="1604" y="236"/>
                  </a:lnTo>
                  <a:lnTo>
                    <a:pt x="1610" y="244"/>
                  </a:lnTo>
                  <a:lnTo>
                    <a:pt x="1617" y="251"/>
                  </a:lnTo>
                  <a:lnTo>
                    <a:pt x="1622" y="259"/>
                  </a:lnTo>
                  <a:lnTo>
                    <a:pt x="1626" y="266"/>
                  </a:lnTo>
                  <a:lnTo>
                    <a:pt x="1632" y="271"/>
                  </a:lnTo>
                  <a:lnTo>
                    <a:pt x="1636" y="275"/>
                  </a:lnTo>
                  <a:lnTo>
                    <a:pt x="1640" y="280"/>
                  </a:lnTo>
                  <a:lnTo>
                    <a:pt x="1645" y="287"/>
                  </a:lnTo>
                  <a:lnTo>
                    <a:pt x="1646" y="290"/>
                  </a:lnTo>
                  <a:lnTo>
                    <a:pt x="1645" y="290"/>
                  </a:lnTo>
                  <a:lnTo>
                    <a:pt x="1642" y="292"/>
                  </a:lnTo>
                  <a:lnTo>
                    <a:pt x="1636" y="296"/>
                  </a:lnTo>
                  <a:lnTo>
                    <a:pt x="1629" y="303"/>
                  </a:lnTo>
                  <a:lnTo>
                    <a:pt x="1624" y="306"/>
                  </a:lnTo>
                  <a:lnTo>
                    <a:pt x="1618" y="310"/>
                  </a:lnTo>
                  <a:lnTo>
                    <a:pt x="1613" y="313"/>
                  </a:lnTo>
                  <a:lnTo>
                    <a:pt x="1608" y="319"/>
                  </a:lnTo>
                  <a:lnTo>
                    <a:pt x="1600" y="323"/>
                  </a:lnTo>
                  <a:lnTo>
                    <a:pt x="1595" y="328"/>
                  </a:lnTo>
                  <a:lnTo>
                    <a:pt x="1587" y="335"/>
                  </a:lnTo>
                  <a:lnTo>
                    <a:pt x="1580" y="340"/>
                  </a:lnTo>
                  <a:lnTo>
                    <a:pt x="1571" y="345"/>
                  </a:lnTo>
                  <a:lnTo>
                    <a:pt x="1561" y="352"/>
                  </a:lnTo>
                  <a:lnTo>
                    <a:pt x="1552" y="357"/>
                  </a:lnTo>
                  <a:lnTo>
                    <a:pt x="1544" y="365"/>
                  </a:lnTo>
                  <a:lnTo>
                    <a:pt x="1533" y="371"/>
                  </a:lnTo>
                  <a:lnTo>
                    <a:pt x="1523" y="377"/>
                  </a:lnTo>
                  <a:lnTo>
                    <a:pt x="1514" y="385"/>
                  </a:lnTo>
                  <a:lnTo>
                    <a:pt x="1503" y="393"/>
                  </a:lnTo>
                  <a:lnTo>
                    <a:pt x="1491" y="400"/>
                  </a:lnTo>
                  <a:lnTo>
                    <a:pt x="1479" y="406"/>
                  </a:lnTo>
                  <a:lnTo>
                    <a:pt x="1467" y="413"/>
                  </a:lnTo>
                  <a:lnTo>
                    <a:pt x="1454" y="421"/>
                  </a:lnTo>
                  <a:lnTo>
                    <a:pt x="1442" y="429"/>
                  </a:lnTo>
                  <a:lnTo>
                    <a:pt x="1429" y="437"/>
                  </a:lnTo>
                  <a:lnTo>
                    <a:pt x="1415" y="444"/>
                  </a:lnTo>
                  <a:lnTo>
                    <a:pt x="1402" y="452"/>
                  </a:lnTo>
                  <a:lnTo>
                    <a:pt x="1386" y="458"/>
                  </a:lnTo>
                  <a:lnTo>
                    <a:pt x="1371" y="466"/>
                  </a:lnTo>
                  <a:lnTo>
                    <a:pt x="1357" y="473"/>
                  </a:lnTo>
                  <a:lnTo>
                    <a:pt x="1341" y="481"/>
                  </a:lnTo>
                  <a:lnTo>
                    <a:pt x="1325" y="486"/>
                  </a:lnTo>
                  <a:lnTo>
                    <a:pt x="1309" y="494"/>
                  </a:lnTo>
                  <a:lnTo>
                    <a:pt x="1293" y="501"/>
                  </a:lnTo>
                  <a:lnTo>
                    <a:pt x="1279" y="509"/>
                  </a:lnTo>
                  <a:lnTo>
                    <a:pt x="1261" y="515"/>
                  </a:lnTo>
                  <a:lnTo>
                    <a:pt x="1244" y="521"/>
                  </a:lnTo>
                  <a:lnTo>
                    <a:pt x="1227" y="527"/>
                  </a:lnTo>
                  <a:lnTo>
                    <a:pt x="1209" y="534"/>
                  </a:lnTo>
                  <a:lnTo>
                    <a:pt x="1191" y="539"/>
                  </a:lnTo>
                  <a:lnTo>
                    <a:pt x="1172" y="546"/>
                  </a:lnTo>
                  <a:lnTo>
                    <a:pt x="1155" y="550"/>
                  </a:lnTo>
                  <a:lnTo>
                    <a:pt x="1138" y="556"/>
                  </a:lnTo>
                  <a:lnTo>
                    <a:pt x="1118" y="560"/>
                  </a:lnTo>
                  <a:lnTo>
                    <a:pt x="1099" y="564"/>
                  </a:lnTo>
                  <a:lnTo>
                    <a:pt x="1079" y="568"/>
                  </a:lnTo>
                  <a:lnTo>
                    <a:pt x="1062" y="574"/>
                  </a:lnTo>
                  <a:lnTo>
                    <a:pt x="1041" y="575"/>
                  </a:lnTo>
                  <a:lnTo>
                    <a:pt x="1022" y="579"/>
                  </a:lnTo>
                  <a:lnTo>
                    <a:pt x="1002" y="582"/>
                  </a:lnTo>
                  <a:lnTo>
                    <a:pt x="984" y="584"/>
                  </a:lnTo>
                  <a:lnTo>
                    <a:pt x="962" y="586"/>
                  </a:lnTo>
                  <a:lnTo>
                    <a:pt x="943" y="588"/>
                  </a:lnTo>
                  <a:lnTo>
                    <a:pt x="921" y="588"/>
                  </a:lnTo>
                  <a:lnTo>
                    <a:pt x="901" y="590"/>
                  </a:lnTo>
                  <a:lnTo>
                    <a:pt x="880" y="588"/>
                  </a:lnTo>
                  <a:lnTo>
                    <a:pt x="860" y="588"/>
                  </a:lnTo>
                  <a:lnTo>
                    <a:pt x="840" y="588"/>
                  </a:lnTo>
                  <a:lnTo>
                    <a:pt x="819" y="588"/>
                  </a:lnTo>
                  <a:lnTo>
                    <a:pt x="799" y="584"/>
                  </a:lnTo>
                  <a:lnTo>
                    <a:pt x="781" y="583"/>
                  </a:lnTo>
                  <a:lnTo>
                    <a:pt x="761" y="580"/>
                  </a:lnTo>
                  <a:lnTo>
                    <a:pt x="742" y="579"/>
                  </a:lnTo>
                  <a:lnTo>
                    <a:pt x="725" y="575"/>
                  </a:lnTo>
                  <a:lnTo>
                    <a:pt x="706" y="572"/>
                  </a:lnTo>
                  <a:lnTo>
                    <a:pt x="689" y="570"/>
                  </a:lnTo>
                  <a:lnTo>
                    <a:pt x="673" y="567"/>
                  </a:lnTo>
                  <a:lnTo>
                    <a:pt x="654" y="563"/>
                  </a:lnTo>
                  <a:lnTo>
                    <a:pt x="638" y="560"/>
                  </a:lnTo>
                  <a:lnTo>
                    <a:pt x="623" y="556"/>
                  </a:lnTo>
                  <a:lnTo>
                    <a:pt x="607" y="554"/>
                  </a:lnTo>
                  <a:lnTo>
                    <a:pt x="591" y="548"/>
                  </a:lnTo>
                  <a:lnTo>
                    <a:pt x="576" y="544"/>
                  </a:lnTo>
                  <a:lnTo>
                    <a:pt x="560" y="540"/>
                  </a:lnTo>
                  <a:lnTo>
                    <a:pt x="546" y="536"/>
                  </a:lnTo>
                  <a:lnTo>
                    <a:pt x="531" y="530"/>
                  </a:lnTo>
                  <a:lnTo>
                    <a:pt x="515" y="525"/>
                  </a:lnTo>
                  <a:lnTo>
                    <a:pt x="502" y="519"/>
                  </a:lnTo>
                  <a:lnTo>
                    <a:pt x="488" y="515"/>
                  </a:lnTo>
                  <a:lnTo>
                    <a:pt x="472" y="509"/>
                  </a:lnTo>
                  <a:lnTo>
                    <a:pt x="461" y="503"/>
                  </a:lnTo>
                  <a:lnTo>
                    <a:pt x="447" y="498"/>
                  </a:lnTo>
                  <a:lnTo>
                    <a:pt x="434" y="494"/>
                  </a:lnTo>
                  <a:lnTo>
                    <a:pt x="421" y="486"/>
                  </a:lnTo>
                  <a:lnTo>
                    <a:pt x="407" y="481"/>
                  </a:lnTo>
                  <a:lnTo>
                    <a:pt x="395" y="474"/>
                  </a:lnTo>
                  <a:lnTo>
                    <a:pt x="384" y="467"/>
                  </a:lnTo>
                  <a:lnTo>
                    <a:pt x="370" y="461"/>
                  </a:lnTo>
                  <a:lnTo>
                    <a:pt x="358" y="456"/>
                  </a:lnTo>
                  <a:lnTo>
                    <a:pt x="346" y="448"/>
                  </a:lnTo>
                  <a:lnTo>
                    <a:pt x="336" y="442"/>
                  </a:lnTo>
                  <a:lnTo>
                    <a:pt x="324" y="433"/>
                  </a:lnTo>
                  <a:lnTo>
                    <a:pt x="310" y="426"/>
                  </a:lnTo>
                  <a:lnTo>
                    <a:pt x="300" y="418"/>
                  </a:lnTo>
                  <a:lnTo>
                    <a:pt x="289" y="412"/>
                  </a:lnTo>
                  <a:lnTo>
                    <a:pt x="277" y="404"/>
                  </a:lnTo>
                  <a:lnTo>
                    <a:pt x="267" y="394"/>
                  </a:lnTo>
                  <a:lnTo>
                    <a:pt x="255" y="386"/>
                  </a:lnTo>
                  <a:lnTo>
                    <a:pt x="245" y="380"/>
                  </a:lnTo>
                  <a:lnTo>
                    <a:pt x="233" y="371"/>
                  </a:lnTo>
                  <a:lnTo>
                    <a:pt x="223" y="363"/>
                  </a:lnTo>
                  <a:lnTo>
                    <a:pt x="212" y="355"/>
                  </a:lnTo>
                  <a:lnTo>
                    <a:pt x="202" y="347"/>
                  </a:lnTo>
                  <a:lnTo>
                    <a:pt x="191" y="337"/>
                  </a:lnTo>
                  <a:lnTo>
                    <a:pt x="182" y="329"/>
                  </a:lnTo>
                  <a:lnTo>
                    <a:pt x="170" y="320"/>
                  </a:lnTo>
                  <a:lnTo>
                    <a:pt x="162" y="312"/>
                  </a:lnTo>
                  <a:lnTo>
                    <a:pt x="150" y="302"/>
                  </a:lnTo>
                  <a:lnTo>
                    <a:pt x="141" y="292"/>
                  </a:lnTo>
                  <a:lnTo>
                    <a:pt x="130" y="283"/>
                  </a:lnTo>
                  <a:lnTo>
                    <a:pt x="119" y="275"/>
                  </a:lnTo>
                  <a:lnTo>
                    <a:pt x="110" y="266"/>
                  </a:lnTo>
                  <a:lnTo>
                    <a:pt x="99" y="256"/>
                  </a:lnTo>
                  <a:lnTo>
                    <a:pt x="89" y="247"/>
                  </a:lnTo>
                  <a:lnTo>
                    <a:pt x="81" y="238"/>
                  </a:lnTo>
                  <a:lnTo>
                    <a:pt x="69" y="227"/>
                  </a:lnTo>
                  <a:lnTo>
                    <a:pt x="58" y="218"/>
                  </a:lnTo>
                  <a:lnTo>
                    <a:pt x="49" y="207"/>
                  </a:lnTo>
                  <a:lnTo>
                    <a:pt x="40" y="198"/>
                  </a:lnTo>
                  <a:lnTo>
                    <a:pt x="29" y="189"/>
                  </a:lnTo>
                  <a:lnTo>
                    <a:pt x="18" y="179"/>
                  </a:lnTo>
                  <a:lnTo>
                    <a:pt x="8" y="169"/>
                  </a:lnTo>
                  <a:lnTo>
                    <a:pt x="0" y="159"/>
                  </a:lnTo>
                  <a:close/>
                </a:path>
              </a:pathLst>
            </a:custGeom>
            <a:solidFill>
              <a:srgbClr val="FFFFFF"/>
            </a:solidFill>
            <a:ln w="9525">
              <a:noFill/>
              <a:round/>
              <a:headEnd/>
              <a:tailEnd/>
            </a:ln>
          </p:spPr>
          <p:txBody>
            <a:bodyPr/>
            <a:lstStyle/>
            <a:p>
              <a:pPr eaLnBrk="0" hangingPunct="0"/>
              <a:endParaRPr lang="en-US" dirty="0"/>
            </a:p>
          </p:txBody>
        </p:sp>
        <p:sp>
          <p:nvSpPr>
            <p:cNvPr id="15373" name="Freeform 23"/>
            <p:cNvSpPr>
              <a:spLocks/>
            </p:cNvSpPr>
            <p:nvPr/>
          </p:nvSpPr>
          <p:spPr bwMode="auto">
            <a:xfrm>
              <a:off x="1472" y="1842"/>
              <a:ext cx="612" cy="572"/>
            </a:xfrm>
            <a:custGeom>
              <a:avLst/>
              <a:gdLst>
                <a:gd name="T0" fmla="*/ 0 w 612"/>
                <a:gd name="T1" fmla="*/ 118 h 572"/>
                <a:gd name="T2" fmla="*/ 612 w 612"/>
                <a:gd name="T3" fmla="*/ 0 h 572"/>
                <a:gd name="T4" fmla="*/ 408 w 612"/>
                <a:gd name="T5" fmla="*/ 572 h 572"/>
                <a:gd name="T6" fmla="*/ 0 w 612"/>
                <a:gd name="T7" fmla="*/ 118 h 572"/>
                <a:gd name="T8" fmla="*/ 0 w 612"/>
                <a:gd name="T9" fmla="*/ 118 h 572"/>
                <a:gd name="T10" fmla="*/ 0 60000 65536"/>
                <a:gd name="T11" fmla="*/ 0 60000 65536"/>
                <a:gd name="T12" fmla="*/ 0 60000 65536"/>
                <a:gd name="T13" fmla="*/ 0 60000 65536"/>
                <a:gd name="T14" fmla="*/ 0 60000 65536"/>
                <a:gd name="T15" fmla="*/ 0 w 612"/>
                <a:gd name="T16" fmla="*/ 0 h 572"/>
                <a:gd name="T17" fmla="*/ 612 w 612"/>
                <a:gd name="T18" fmla="*/ 572 h 572"/>
              </a:gdLst>
              <a:ahLst/>
              <a:cxnLst>
                <a:cxn ang="T10">
                  <a:pos x="T0" y="T1"/>
                </a:cxn>
                <a:cxn ang="T11">
                  <a:pos x="T2" y="T3"/>
                </a:cxn>
                <a:cxn ang="T12">
                  <a:pos x="T4" y="T5"/>
                </a:cxn>
                <a:cxn ang="T13">
                  <a:pos x="T6" y="T7"/>
                </a:cxn>
                <a:cxn ang="T14">
                  <a:pos x="T8" y="T9"/>
                </a:cxn>
              </a:cxnLst>
              <a:rect l="T15" t="T16" r="T17" b="T18"/>
              <a:pathLst>
                <a:path w="612" h="572">
                  <a:moveTo>
                    <a:pt x="0" y="118"/>
                  </a:moveTo>
                  <a:lnTo>
                    <a:pt x="612" y="0"/>
                  </a:lnTo>
                  <a:lnTo>
                    <a:pt x="408" y="572"/>
                  </a:lnTo>
                  <a:lnTo>
                    <a:pt x="0" y="118"/>
                  </a:lnTo>
                  <a:close/>
                </a:path>
              </a:pathLst>
            </a:custGeom>
            <a:solidFill>
              <a:srgbClr val="FFFFFF"/>
            </a:solidFill>
            <a:ln w="9525">
              <a:noFill/>
              <a:round/>
              <a:headEnd/>
              <a:tailEnd/>
            </a:ln>
          </p:spPr>
          <p:txBody>
            <a:bodyPr/>
            <a:lstStyle/>
            <a:p>
              <a:pPr eaLnBrk="0" hangingPunct="0"/>
              <a:endParaRPr lang="en-US" dirty="0"/>
            </a:p>
          </p:txBody>
        </p:sp>
        <p:sp>
          <p:nvSpPr>
            <p:cNvPr id="15374" name="Freeform 24"/>
            <p:cNvSpPr>
              <a:spLocks/>
            </p:cNvSpPr>
            <p:nvPr/>
          </p:nvSpPr>
          <p:spPr bwMode="auto">
            <a:xfrm>
              <a:off x="3171" y="2372"/>
              <a:ext cx="540" cy="613"/>
            </a:xfrm>
            <a:custGeom>
              <a:avLst/>
              <a:gdLst>
                <a:gd name="T0" fmla="*/ 395 w 540"/>
                <a:gd name="T1" fmla="*/ 613 h 613"/>
                <a:gd name="T2" fmla="*/ 0 w 540"/>
                <a:gd name="T3" fmla="*/ 130 h 613"/>
                <a:gd name="T4" fmla="*/ 540 w 540"/>
                <a:gd name="T5" fmla="*/ 0 h 613"/>
                <a:gd name="T6" fmla="*/ 395 w 540"/>
                <a:gd name="T7" fmla="*/ 613 h 613"/>
                <a:gd name="T8" fmla="*/ 395 w 540"/>
                <a:gd name="T9" fmla="*/ 613 h 613"/>
                <a:gd name="T10" fmla="*/ 0 60000 65536"/>
                <a:gd name="T11" fmla="*/ 0 60000 65536"/>
                <a:gd name="T12" fmla="*/ 0 60000 65536"/>
                <a:gd name="T13" fmla="*/ 0 60000 65536"/>
                <a:gd name="T14" fmla="*/ 0 60000 65536"/>
                <a:gd name="T15" fmla="*/ 0 w 540"/>
                <a:gd name="T16" fmla="*/ 0 h 613"/>
                <a:gd name="T17" fmla="*/ 540 w 540"/>
                <a:gd name="T18" fmla="*/ 613 h 613"/>
              </a:gdLst>
              <a:ahLst/>
              <a:cxnLst>
                <a:cxn ang="T10">
                  <a:pos x="T0" y="T1"/>
                </a:cxn>
                <a:cxn ang="T11">
                  <a:pos x="T2" y="T3"/>
                </a:cxn>
                <a:cxn ang="T12">
                  <a:pos x="T4" y="T5"/>
                </a:cxn>
                <a:cxn ang="T13">
                  <a:pos x="T6" y="T7"/>
                </a:cxn>
                <a:cxn ang="T14">
                  <a:pos x="T8" y="T9"/>
                </a:cxn>
              </a:cxnLst>
              <a:rect l="T15" t="T16" r="T17" b="T18"/>
              <a:pathLst>
                <a:path w="540" h="613">
                  <a:moveTo>
                    <a:pt x="395" y="613"/>
                  </a:moveTo>
                  <a:lnTo>
                    <a:pt x="0" y="130"/>
                  </a:lnTo>
                  <a:lnTo>
                    <a:pt x="540" y="0"/>
                  </a:lnTo>
                  <a:lnTo>
                    <a:pt x="395" y="613"/>
                  </a:lnTo>
                  <a:close/>
                </a:path>
              </a:pathLst>
            </a:custGeom>
            <a:solidFill>
              <a:srgbClr val="FFFFFF"/>
            </a:solidFill>
            <a:ln w="9525">
              <a:noFill/>
              <a:round/>
              <a:headEnd/>
              <a:tailEnd/>
            </a:ln>
          </p:spPr>
          <p:txBody>
            <a:bodyPr/>
            <a:lstStyle/>
            <a:p>
              <a:pPr eaLnBrk="0" hangingPunct="0"/>
              <a:endParaRPr lang="en-US" dirty="0"/>
            </a:p>
          </p:txBody>
        </p:sp>
        <p:sp>
          <p:nvSpPr>
            <p:cNvPr id="15375" name="Freeform 25"/>
            <p:cNvSpPr>
              <a:spLocks/>
            </p:cNvSpPr>
            <p:nvPr/>
          </p:nvSpPr>
          <p:spPr bwMode="auto">
            <a:xfrm>
              <a:off x="2740" y="711"/>
              <a:ext cx="540" cy="603"/>
            </a:xfrm>
            <a:custGeom>
              <a:avLst/>
              <a:gdLst>
                <a:gd name="T0" fmla="*/ 360 w 540"/>
                <a:gd name="T1" fmla="*/ 603 h 603"/>
                <a:gd name="T2" fmla="*/ 0 w 540"/>
                <a:gd name="T3" fmla="*/ 145 h 603"/>
                <a:gd name="T4" fmla="*/ 540 w 540"/>
                <a:gd name="T5" fmla="*/ 0 h 603"/>
                <a:gd name="T6" fmla="*/ 360 w 540"/>
                <a:gd name="T7" fmla="*/ 603 h 603"/>
                <a:gd name="T8" fmla="*/ 360 w 540"/>
                <a:gd name="T9" fmla="*/ 603 h 603"/>
                <a:gd name="T10" fmla="*/ 0 60000 65536"/>
                <a:gd name="T11" fmla="*/ 0 60000 65536"/>
                <a:gd name="T12" fmla="*/ 0 60000 65536"/>
                <a:gd name="T13" fmla="*/ 0 60000 65536"/>
                <a:gd name="T14" fmla="*/ 0 60000 65536"/>
                <a:gd name="T15" fmla="*/ 0 w 540"/>
                <a:gd name="T16" fmla="*/ 0 h 603"/>
                <a:gd name="T17" fmla="*/ 540 w 540"/>
                <a:gd name="T18" fmla="*/ 603 h 603"/>
              </a:gdLst>
              <a:ahLst/>
              <a:cxnLst>
                <a:cxn ang="T10">
                  <a:pos x="T0" y="T1"/>
                </a:cxn>
                <a:cxn ang="T11">
                  <a:pos x="T2" y="T3"/>
                </a:cxn>
                <a:cxn ang="T12">
                  <a:pos x="T4" y="T5"/>
                </a:cxn>
                <a:cxn ang="T13">
                  <a:pos x="T6" y="T7"/>
                </a:cxn>
                <a:cxn ang="T14">
                  <a:pos x="T8" y="T9"/>
                </a:cxn>
              </a:cxnLst>
              <a:rect l="T15" t="T16" r="T17" b="T18"/>
              <a:pathLst>
                <a:path w="540" h="603">
                  <a:moveTo>
                    <a:pt x="360" y="603"/>
                  </a:moveTo>
                  <a:lnTo>
                    <a:pt x="0" y="145"/>
                  </a:lnTo>
                  <a:lnTo>
                    <a:pt x="540" y="0"/>
                  </a:lnTo>
                  <a:lnTo>
                    <a:pt x="360" y="603"/>
                  </a:lnTo>
                  <a:close/>
                </a:path>
              </a:pathLst>
            </a:custGeom>
            <a:solidFill>
              <a:srgbClr val="FFFFFF"/>
            </a:solidFill>
            <a:ln w="9525">
              <a:noFill/>
              <a:round/>
              <a:headEnd/>
              <a:tailEnd/>
            </a:ln>
          </p:spPr>
          <p:txBody>
            <a:bodyPr/>
            <a:lstStyle/>
            <a:p>
              <a:pPr eaLnBrk="0" hangingPunct="0"/>
              <a:endParaRPr lang="en-US" dirty="0"/>
            </a:p>
          </p:txBody>
        </p:sp>
      </p:grpSp>
      <p:sp>
        <p:nvSpPr>
          <p:cNvPr id="228366" name="Text Box 14"/>
          <p:cNvSpPr txBox="1">
            <a:spLocks noChangeArrowheads="1"/>
          </p:cNvSpPr>
          <p:nvPr/>
        </p:nvSpPr>
        <p:spPr bwMode="auto">
          <a:xfrm>
            <a:off x="6858000" y="2679700"/>
            <a:ext cx="2032000" cy="676275"/>
          </a:xfrm>
          <a:prstGeom prst="rect">
            <a:avLst/>
          </a:prstGeom>
          <a:noFill/>
          <a:ln w="12700">
            <a:noFill/>
            <a:miter lim="800000"/>
            <a:headEnd/>
            <a:tailEnd/>
          </a:ln>
        </p:spPr>
        <p:txBody>
          <a:bodyPr>
            <a:spAutoFit/>
          </a:bodyPr>
          <a:lstStyle/>
          <a:p>
            <a:pPr marL="342900" indent="-342900" algn="ctr" eaLnBrk="0" hangingPunct="0">
              <a:lnSpc>
                <a:spcPct val="80000"/>
              </a:lnSpc>
              <a:buClr>
                <a:schemeClr val="tx1"/>
              </a:buClr>
              <a:buFont typeface="Times"/>
              <a:buNone/>
            </a:pPr>
            <a:r>
              <a:rPr lang="en-US" dirty="0">
                <a:solidFill>
                  <a:schemeClr val="bg1"/>
                </a:solidFill>
                <a:latin typeface="Verdana" pitchFamily="34" charset="0"/>
              </a:rPr>
              <a:t>Real-time</a:t>
            </a:r>
          </a:p>
          <a:p>
            <a:pPr marL="342900" indent="-342900" algn="ctr" eaLnBrk="0" hangingPunct="0">
              <a:lnSpc>
                <a:spcPct val="80000"/>
              </a:lnSpc>
              <a:buClr>
                <a:schemeClr val="tx1"/>
              </a:buClr>
              <a:buFont typeface="Times"/>
              <a:buNone/>
            </a:pPr>
            <a:r>
              <a:rPr lang="en-US" dirty="0">
                <a:solidFill>
                  <a:schemeClr val="bg1"/>
                </a:solidFill>
                <a:latin typeface="Verdana" pitchFamily="34" charset="0"/>
              </a:rPr>
              <a:t>Interaction</a:t>
            </a:r>
          </a:p>
        </p:txBody>
      </p:sp>
      <p:sp>
        <p:nvSpPr>
          <p:cNvPr id="15364" name="Text Box 13"/>
          <p:cNvSpPr txBox="1">
            <a:spLocks noChangeArrowheads="1"/>
          </p:cNvSpPr>
          <p:nvPr/>
        </p:nvSpPr>
        <p:spPr bwMode="auto">
          <a:xfrm>
            <a:off x="3429000" y="2527300"/>
            <a:ext cx="1776413" cy="1187450"/>
          </a:xfrm>
          <a:prstGeom prst="rect">
            <a:avLst/>
          </a:prstGeom>
          <a:noFill/>
          <a:ln w="9525">
            <a:noFill/>
            <a:miter lim="800000"/>
            <a:headEnd/>
            <a:tailEnd/>
          </a:ln>
        </p:spPr>
        <p:txBody>
          <a:bodyPr wrap="none">
            <a:spAutoFit/>
          </a:bodyPr>
          <a:lstStyle/>
          <a:p>
            <a:pPr algn="ctr" eaLnBrk="0" hangingPunct="0"/>
            <a:r>
              <a:rPr lang="en-US" i="1" dirty="0"/>
              <a:t>Effective</a:t>
            </a:r>
            <a:br>
              <a:rPr lang="en-US" i="1" dirty="0"/>
            </a:br>
            <a:r>
              <a:rPr lang="en-US" i="1" dirty="0"/>
              <a:t>Efficient</a:t>
            </a:r>
            <a:br>
              <a:rPr lang="en-US" i="1" dirty="0"/>
            </a:br>
            <a:r>
              <a:rPr lang="en-US" i="1" dirty="0"/>
              <a:t>Responsive</a:t>
            </a:r>
          </a:p>
        </p:txBody>
      </p:sp>
      <p:sp>
        <p:nvSpPr>
          <p:cNvPr id="20486" name="Text Box 14"/>
          <p:cNvSpPr txBox="1">
            <a:spLocks noChangeArrowheads="1"/>
          </p:cNvSpPr>
          <p:nvPr/>
        </p:nvSpPr>
        <p:spPr bwMode="auto">
          <a:xfrm>
            <a:off x="260350" y="2797175"/>
            <a:ext cx="2244725" cy="701675"/>
          </a:xfrm>
          <a:prstGeom prst="rect">
            <a:avLst/>
          </a:prstGeom>
          <a:noFill/>
          <a:ln w="9525">
            <a:noFill/>
            <a:miter lim="800000"/>
            <a:headEnd/>
            <a:tailEnd/>
          </a:ln>
        </p:spPr>
        <p:txBody>
          <a:bodyPr wrap="none">
            <a:spAutoFit/>
          </a:bodyPr>
          <a:lstStyle/>
          <a:p>
            <a:pPr algn="ctr" eaLnBrk="0" hangingPunct="0">
              <a:defRPr/>
            </a:pPr>
            <a:r>
              <a:rPr lang="en-US" sz="2000" b="1" i="1" dirty="0">
                <a:solidFill>
                  <a:srgbClr val="006AB1"/>
                </a:solidFill>
                <a:latin typeface="+mn-lt"/>
                <a:ea typeface="ＭＳ Ｐゴシック" pitchFamily="-48" charset="-128"/>
                <a:cs typeface="+mn-cs"/>
              </a:rPr>
              <a:t>Communications</a:t>
            </a:r>
          </a:p>
          <a:p>
            <a:pPr algn="ctr" eaLnBrk="0" hangingPunct="0">
              <a:defRPr/>
            </a:pPr>
            <a:r>
              <a:rPr lang="en-US" sz="2000" i="1" dirty="0">
                <a:latin typeface="+mn-lt"/>
                <a:ea typeface="ＭＳ Ｐゴシック" pitchFamily="-48" charset="-128"/>
                <a:cs typeface="+mn-cs"/>
              </a:rPr>
              <a:t>Voice &amp; Data</a:t>
            </a:r>
            <a:endParaRPr lang="en-US" sz="2000" b="1" i="1" dirty="0">
              <a:latin typeface="+mn-lt"/>
              <a:ea typeface="ＭＳ Ｐゴシック" pitchFamily="-48" charset="-128"/>
              <a:cs typeface="+mn-cs"/>
            </a:endParaRPr>
          </a:p>
        </p:txBody>
      </p:sp>
      <p:sp>
        <p:nvSpPr>
          <p:cNvPr id="20487" name="Text Box 15"/>
          <p:cNvSpPr txBox="1">
            <a:spLocks noChangeArrowheads="1"/>
          </p:cNvSpPr>
          <p:nvPr/>
        </p:nvSpPr>
        <p:spPr bwMode="auto">
          <a:xfrm>
            <a:off x="6067425" y="2786063"/>
            <a:ext cx="2965450" cy="701675"/>
          </a:xfrm>
          <a:prstGeom prst="rect">
            <a:avLst/>
          </a:prstGeom>
          <a:noFill/>
          <a:ln w="9525">
            <a:noFill/>
            <a:miter lim="800000"/>
            <a:headEnd/>
            <a:tailEnd/>
          </a:ln>
        </p:spPr>
        <p:txBody>
          <a:bodyPr wrap="none">
            <a:spAutoFit/>
          </a:bodyPr>
          <a:lstStyle/>
          <a:p>
            <a:pPr algn="ctr" eaLnBrk="0" hangingPunct="0">
              <a:defRPr/>
            </a:pPr>
            <a:r>
              <a:rPr lang="en-US" sz="2000" b="1" i="1" dirty="0">
                <a:solidFill>
                  <a:srgbClr val="006AB1"/>
                </a:solidFill>
                <a:latin typeface="+mn-lt"/>
                <a:ea typeface="ＭＳ Ｐゴシック" pitchFamily="-48" charset="-128"/>
                <a:cs typeface="+mn-cs"/>
              </a:rPr>
              <a:t>Resource Management</a:t>
            </a:r>
          </a:p>
          <a:p>
            <a:pPr algn="ctr" eaLnBrk="0" hangingPunct="0">
              <a:defRPr/>
            </a:pPr>
            <a:r>
              <a:rPr lang="en-US" sz="2000" i="1" dirty="0">
                <a:latin typeface="+mn-lt"/>
                <a:ea typeface="ＭＳ Ｐゴシック" pitchFamily="-48" charset="-128"/>
                <a:cs typeface="+mn-cs"/>
              </a:rPr>
              <a:t>Real-time Interaction</a:t>
            </a:r>
            <a:endParaRPr lang="en-US" sz="2000" b="1" i="1" dirty="0">
              <a:latin typeface="+mn-lt"/>
              <a:ea typeface="ＭＳ Ｐゴシック" pitchFamily="-48" charset="-128"/>
              <a:cs typeface="+mn-cs"/>
            </a:endParaRPr>
          </a:p>
        </p:txBody>
      </p:sp>
      <p:sp>
        <p:nvSpPr>
          <p:cNvPr id="20488" name="Text Box 16"/>
          <p:cNvSpPr txBox="1">
            <a:spLocks noChangeArrowheads="1"/>
          </p:cNvSpPr>
          <p:nvPr/>
        </p:nvSpPr>
        <p:spPr bwMode="auto">
          <a:xfrm>
            <a:off x="3055938" y="5029200"/>
            <a:ext cx="2894012" cy="701675"/>
          </a:xfrm>
          <a:prstGeom prst="rect">
            <a:avLst/>
          </a:prstGeom>
          <a:noFill/>
          <a:ln w="9525">
            <a:noFill/>
            <a:miter lim="800000"/>
            <a:headEnd/>
            <a:tailEnd/>
          </a:ln>
        </p:spPr>
        <p:txBody>
          <a:bodyPr wrap="none">
            <a:spAutoFit/>
          </a:bodyPr>
          <a:lstStyle/>
          <a:p>
            <a:pPr algn="ctr" eaLnBrk="0" hangingPunct="0">
              <a:defRPr/>
            </a:pPr>
            <a:r>
              <a:rPr lang="en-US" sz="2000" b="1" i="1" dirty="0">
                <a:solidFill>
                  <a:srgbClr val="006AB1"/>
                </a:solidFill>
                <a:latin typeface="+mn-lt"/>
                <a:ea typeface="ＭＳ Ｐゴシック" pitchFamily="-48" charset="-128"/>
                <a:cs typeface="+mn-cs"/>
              </a:rPr>
              <a:t>Situational Awareness</a:t>
            </a:r>
          </a:p>
          <a:p>
            <a:pPr algn="ctr" eaLnBrk="0" hangingPunct="0">
              <a:defRPr/>
            </a:pPr>
            <a:r>
              <a:rPr lang="en-US" sz="2000" i="1" dirty="0">
                <a:latin typeface="+mn-lt"/>
                <a:ea typeface="ＭＳ Ｐゴシック" pitchFamily="-48" charset="-128"/>
                <a:cs typeface="+mn-cs"/>
              </a:rPr>
              <a:t>Location &amp; Visibility</a:t>
            </a:r>
            <a:endParaRPr lang="en-US" sz="2000" b="1" i="1" dirty="0">
              <a:latin typeface="+mn-lt"/>
              <a:ea typeface="ＭＳ Ｐゴシック" pitchFamily="-48"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8366"/>
                                        </p:tgtEl>
                                        <p:attrNameLst>
                                          <p:attrName>style.visibility</p:attrName>
                                        </p:attrNameLst>
                                      </p:cBhvr>
                                      <p:to>
                                        <p:strVal val="visible"/>
                                      </p:to>
                                    </p:set>
                                    <p:animEffect transition="in" filter="dissolve">
                                      <p:cBhvr>
                                        <p:cTn id="7" dur="500"/>
                                        <p:tgtEl>
                                          <p:spTgt spid="228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66"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09" name="Picture 5" descr="MPj04005070000[1]"/>
          <p:cNvPicPr>
            <a:picLocks noChangeAspect="1" noChangeArrowheads="1"/>
          </p:cNvPicPr>
          <p:nvPr/>
        </p:nvPicPr>
        <p:blipFill>
          <a:blip r:embed="rId3" cstate="print"/>
          <a:srcRect/>
          <a:stretch>
            <a:fillRect/>
          </a:stretch>
        </p:blipFill>
        <p:spPr bwMode="auto">
          <a:xfrm>
            <a:off x="246063" y="1676400"/>
            <a:ext cx="2600325" cy="2597150"/>
          </a:xfrm>
          <a:prstGeom prst="rect">
            <a:avLst/>
          </a:prstGeom>
          <a:noFill/>
          <a:ln w="9525">
            <a:noFill/>
            <a:miter lim="800000"/>
            <a:headEnd/>
            <a:tailEnd/>
          </a:ln>
        </p:spPr>
      </p:pic>
      <p:sp>
        <p:nvSpPr>
          <p:cNvPr id="17410" name="Rectangle 3"/>
          <p:cNvSpPr>
            <a:spLocks noGrp="1" noChangeArrowheads="1"/>
          </p:cNvSpPr>
          <p:nvPr>
            <p:ph type="title"/>
          </p:nvPr>
        </p:nvSpPr>
        <p:spPr/>
        <p:txBody>
          <a:bodyPr/>
          <a:lstStyle/>
          <a:p>
            <a:r>
              <a:rPr lang="en-US" dirty="0" smtClean="0">
                <a:ea typeface="ＭＳ Ｐゴシック"/>
              </a:rPr>
              <a:t>Key Drivers</a:t>
            </a:r>
          </a:p>
        </p:txBody>
      </p:sp>
      <p:sp>
        <p:nvSpPr>
          <p:cNvPr id="17411" name="Rectangle 4"/>
          <p:cNvSpPr>
            <a:spLocks noGrp="1" noChangeArrowheads="1"/>
          </p:cNvSpPr>
          <p:nvPr>
            <p:ph type="body" idx="1"/>
          </p:nvPr>
        </p:nvSpPr>
        <p:spPr>
          <a:xfrm>
            <a:off x="3008313" y="1011238"/>
            <a:ext cx="6111875" cy="4764087"/>
          </a:xfrm>
        </p:spPr>
        <p:txBody>
          <a:bodyPr/>
          <a:lstStyle/>
          <a:p>
            <a:pPr>
              <a:lnSpc>
                <a:spcPct val="150000"/>
              </a:lnSpc>
            </a:pPr>
            <a:r>
              <a:rPr lang="en-US" sz="1800" b="1" dirty="0" smtClean="0">
                <a:ea typeface="ＭＳ Ｐゴシック"/>
              </a:rPr>
              <a:t>Needs of Mobile Personnel</a:t>
            </a:r>
          </a:p>
          <a:p>
            <a:pPr>
              <a:lnSpc>
                <a:spcPct val="150000"/>
              </a:lnSpc>
              <a:buFontTx/>
              <a:buChar char="•"/>
            </a:pPr>
            <a:r>
              <a:rPr lang="en-US" sz="1800" dirty="0" smtClean="0">
                <a:ea typeface="ＭＳ Ｐゴシック"/>
              </a:rPr>
              <a:t>What to do... Where to go…How to get there…</a:t>
            </a:r>
          </a:p>
          <a:p>
            <a:pPr>
              <a:lnSpc>
                <a:spcPct val="150000"/>
              </a:lnSpc>
              <a:buFontTx/>
              <a:buChar char="•"/>
            </a:pPr>
            <a:r>
              <a:rPr lang="en-US" sz="1800" dirty="0" smtClean="0">
                <a:ea typeface="ＭＳ Ｐゴシック"/>
              </a:rPr>
              <a:t>Access resources to perform activities</a:t>
            </a:r>
          </a:p>
          <a:p>
            <a:pPr>
              <a:lnSpc>
                <a:spcPct val="150000"/>
              </a:lnSpc>
              <a:buFontTx/>
              <a:buChar char="•"/>
            </a:pPr>
            <a:r>
              <a:rPr lang="en-US" sz="1800" dirty="0" smtClean="0">
                <a:ea typeface="ＭＳ Ｐゴシック"/>
              </a:rPr>
              <a:t>Report and account for these activities</a:t>
            </a:r>
          </a:p>
          <a:p>
            <a:pPr>
              <a:lnSpc>
                <a:spcPct val="150000"/>
              </a:lnSpc>
            </a:pPr>
            <a:r>
              <a:rPr lang="en-US" sz="1800" b="1" dirty="0" smtClean="0">
                <a:ea typeface="ＭＳ Ｐゴシック"/>
              </a:rPr>
              <a:t>Organizational needs</a:t>
            </a:r>
          </a:p>
          <a:p>
            <a:pPr>
              <a:lnSpc>
                <a:spcPct val="150000"/>
              </a:lnSpc>
              <a:buFontTx/>
              <a:buChar char="•"/>
            </a:pPr>
            <a:r>
              <a:rPr lang="en-US" sz="1800" dirty="0" smtClean="0">
                <a:ea typeface="ＭＳ Ｐゴシック"/>
              </a:rPr>
              <a:t>Effectively deploy the optimal resources</a:t>
            </a:r>
          </a:p>
          <a:p>
            <a:pPr>
              <a:lnSpc>
                <a:spcPct val="150000"/>
              </a:lnSpc>
              <a:buFontTx/>
              <a:buChar char="•"/>
            </a:pPr>
            <a:r>
              <a:rPr lang="en-US" sz="1800" dirty="0" smtClean="0">
                <a:ea typeface="ＭＳ Ｐゴシック"/>
              </a:rPr>
              <a:t>Deploy resources based on dynamic, real-time needs</a:t>
            </a:r>
          </a:p>
          <a:p>
            <a:pPr lvl="2">
              <a:lnSpc>
                <a:spcPct val="150000"/>
              </a:lnSpc>
            </a:pPr>
            <a:r>
              <a:rPr lang="en-US" sz="1800" dirty="0" smtClean="0">
                <a:ea typeface="ＭＳ Ｐゴシック"/>
              </a:rPr>
              <a:t>Real-time situational awareness</a:t>
            </a:r>
          </a:p>
          <a:p>
            <a:pPr lvl="2">
              <a:lnSpc>
                <a:spcPct val="150000"/>
              </a:lnSpc>
            </a:pPr>
            <a:r>
              <a:rPr lang="en-US" sz="1800" dirty="0" smtClean="0">
                <a:ea typeface="ＭＳ Ｐゴシック"/>
              </a:rPr>
              <a:t>Real-time interaction with mobile resources</a:t>
            </a:r>
          </a:p>
          <a:p>
            <a:pPr>
              <a:lnSpc>
                <a:spcPct val="150000"/>
              </a:lnSpc>
              <a:buFontTx/>
              <a:buChar char="•"/>
            </a:pPr>
            <a:r>
              <a:rPr lang="en-US" sz="1800" dirty="0" smtClean="0">
                <a:ea typeface="ＭＳ Ｐゴシック"/>
              </a:rPr>
              <a:t>Account for field activities, real-time reporting</a:t>
            </a:r>
          </a:p>
          <a:p>
            <a:pPr>
              <a:lnSpc>
                <a:spcPct val="150000"/>
              </a:lnSpc>
            </a:pPr>
            <a:endParaRPr lang="en-US" sz="1800" dirty="0" smtClean="0">
              <a:ea typeface="ＭＳ Ｐゴシック"/>
            </a:endParaRPr>
          </a:p>
        </p:txBody>
      </p:sp>
      <p:sp>
        <p:nvSpPr>
          <p:cNvPr id="17412" name="Line 5"/>
          <p:cNvSpPr>
            <a:spLocks noChangeShapeType="1"/>
          </p:cNvSpPr>
          <p:nvPr/>
        </p:nvSpPr>
        <p:spPr bwMode="auto">
          <a:xfrm>
            <a:off x="2947988" y="1473200"/>
            <a:ext cx="23812" cy="4157663"/>
          </a:xfrm>
          <a:prstGeom prst="line">
            <a:avLst/>
          </a:prstGeom>
          <a:noFill/>
          <a:ln w="19050">
            <a:solidFill>
              <a:srgbClr val="006AB1"/>
            </a:solidFill>
            <a:round/>
            <a:headEnd/>
            <a:tailEnd/>
          </a:ln>
        </p:spPr>
        <p:txBody>
          <a:bodyPr wrap="none" anchor="ctr"/>
          <a:lstStyle/>
          <a:p>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228600" y="381000"/>
            <a:ext cx="8534400" cy="914400"/>
          </a:xfrm>
        </p:spPr>
        <p:txBody>
          <a:bodyPr/>
          <a:lstStyle/>
          <a:p>
            <a:r>
              <a:rPr lang="en-US" dirty="0" smtClean="0">
                <a:ea typeface="ＭＳ Ｐゴシック"/>
              </a:rPr>
              <a:t>Operational Efficiency No Longer Optional</a:t>
            </a:r>
          </a:p>
        </p:txBody>
      </p:sp>
      <p:sp>
        <p:nvSpPr>
          <p:cNvPr id="335876" name="AutoShape 4"/>
          <p:cNvSpPr>
            <a:spLocks noChangeArrowheads="1"/>
          </p:cNvSpPr>
          <p:nvPr/>
        </p:nvSpPr>
        <p:spPr bwMode="auto">
          <a:xfrm>
            <a:off x="635000" y="1981200"/>
            <a:ext cx="1155700" cy="1409700"/>
          </a:xfrm>
          <a:prstGeom prst="upArrow">
            <a:avLst>
              <a:gd name="adj1" fmla="val 74176"/>
              <a:gd name="adj2" fmla="val 43957"/>
            </a:avLst>
          </a:prstGeom>
          <a:gradFill rotWithShape="0">
            <a:gsLst>
              <a:gs pos="0">
                <a:srgbClr val="006AB1"/>
              </a:gs>
              <a:gs pos="100000">
                <a:srgbClr val="FFFFFF"/>
              </a:gs>
            </a:gsLst>
            <a:lin ang="5400000" scaled="1"/>
          </a:gradFill>
          <a:ln w="9525">
            <a:noFill/>
            <a:miter lim="800000"/>
            <a:headEnd/>
            <a:tailEnd/>
          </a:ln>
        </p:spPr>
        <p:txBody>
          <a:bodyPr wrap="none" anchor="ctr"/>
          <a:lstStyle/>
          <a:p>
            <a:pPr eaLnBrk="0" hangingPunct="0"/>
            <a:endParaRPr lang="en-US" sz="2000" i="1" dirty="0"/>
          </a:p>
        </p:txBody>
      </p:sp>
      <p:sp>
        <p:nvSpPr>
          <p:cNvPr id="335880" name="Text Box 8"/>
          <p:cNvSpPr txBox="1">
            <a:spLocks noChangeArrowheads="1"/>
          </p:cNvSpPr>
          <p:nvPr/>
        </p:nvSpPr>
        <p:spPr bwMode="auto">
          <a:xfrm>
            <a:off x="412750" y="3708400"/>
            <a:ext cx="1538288" cy="701675"/>
          </a:xfrm>
          <a:prstGeom prst="rect">
            <a:avLst/>
          </a:prstGeom>
          <a:noFill/>
          <a:ln w="9525">
            <a:noFill/>
            <a:miter lim="800000"/>
            <a:headEnd/>
            <a:tailEnd/>
          </a:ln>
        </p:spPr>
        <p:txBody>
          <a:bodyPr>
            <a:spAutoFit/>
          </a:bodyPr>
          <a:lstStyle/>
          <a:p>
            <a:pPr algn="ctr" eaLnBrk="0" hangingPunct="0">
              <a:spcBef>
                <a:spcPct val="50000"/>
              </a:spcBef>
            </a:pPr>
            <a:r>
              <a:rPr lang="en-US" sz="2000" i="1" dirty="0"/>
              <a:t>Costs</a:t>
            </a:r>
            <a:br>
              <a:rPr lang="en-US" sz="2000" i="1" dirty="0"/>
            </a:br>
            <a:r>
              <a:rPr lang="en-US" sz="2000" i="1" dirty="0"/>
              <a:t>(e.g., Fuel)</a:t>
            </a:r>
          </a:p>
        </p:txBody>
      </p:sp>
      <p:sp>
        <p:nvSpPr>
          <p:cNvPr id="335881" name="Text Box 9"/>
          <p:cNvSpPr txBox="1">
            <a:spLocks noChangeArrowheads="1"/>
          </p:cNvSpPr>
          <p:nvPr/>
        </p:nvSpPr>
        <p:spPr bwMode="auto">
          <a:xfrm>
            <a:off x="2330450" y="3695700"/>
            <a:ext cx="1962150" cy="1006475"/>
          </a:xfrm>
          <a:prstGeom prst="rect">
            <a:avLst/>
          </a:prstGeom>
          <a:noFill/>
          <a:ln w="9525">
            <a:noFill/>
            <a:miter lim="800000"/>
            <a:headEnd/>
            <a:tailEnd/>
          </a:ln>
        </p:spPr>
        <p:txBody>
          <a:bodyPr>
            <a:spAutoFit/>
          </a:bodyPr>
          <a:lstStyle/>
          <a:p>
            <a:pPr algn="ctr" eaLnBrk="0" hangingPunct="0">
              <a:spcBef>
                <a:spcPct val="50000"/>
              </a:spcBef>
            </a:pPr>
            <a:r>
              <a:rPr lang="en-US" sz="2000" i="1" dirty="0"/>
              <a:t>Demand for Services &amp; Information</a:t>
            </a:r>
          </a:p>
        </p:txBody>
      </p:sp>
      <p:sp>
        <p:nvSpPr>
          <p:cNvPr id="335882" name="Text Box 10"/>
          <p:cNvSpPr txBox="1">
            <a:spLocks noChangeArrowheads="1"/>
          </p:cNvSpPr>
          <p:nvPr/>
        </p:nvSpPr>
        <p:spPr bwMode="auto">
          <a:xfrm>
            <a:off x="4743450" y="2695575"/>
            <a:ext cx="1962150" cy="701675"/>
          </a:xfrm>
          <a:prstGeom prst="rect">
            <a:avLst/>
          </a:prstGeom>
          <a:noFill/>
          <a:ln w="9525">
            <a:noFill/>
            <a:miter lim="800000"/>
            <a:headEnd/>
            <a:tailEnd/>
          </a:ln>
        </p:spPr>
        <p:txBody>
          <a:bodyPr>
            <a:spAutoFit/>
          </a:bodyPr>
          <a:lstStyle/>
          <a:p>
            <a:pPr algn="ctr" eaLnBrk="0" hangingPunct="0">
              <a:spcBef>
                <a:spcPct val="50000"/>
              </a:spcBef>
            </a:pPr>
            <a:r>
              <a:rPr lang="en-US" sz="2000" i="1" dirty="0"/>
              <a:t>Manpower &amp; Resources</a:t>
            </a:r>
          </a:p>
        </p:txBody>
      </p:sp>
      <p:sp>
        <p:nvSpPr>
          <p:cNvPr id="335883" name="Text Box 11"/>
          <p:cNvSpPr txBox="1">
            <a:spLocks noChangeArrowheads="1"/>
          </p:cNvSpPr>
          <p:nvPr/>
        </p:nvSpPr>
        <p:spPr bwMode="auto">
          <a:xfrm>
            <a:off x="7188200" y="2917825"/>
            <a:ext cx="1485900" cy="396875"/>
          </a:xfrm>
          <a:prstGeom prst="rect">
            <a:avLst/>
          </a:prstGeom>
          <a:noFill/>
          <a:ln w="9525">
            <a:noFill/>
            <a:miter lim="800000"/>
            <a:headEnd/>
            <a:tailEnd/>
          </a:ln>
        </p:spPr>
        <p:txBody>
          <a:bodyPr>
            <a:spAutoFit/>
          </a:bodyPr>
          <a:lstStyle/>
          <a:p>
            <a:pPr algn="ctr" eaLnBrk="0" hangingPunct="0">
              <a:spcBef>
                <a:spcPct val="50000"/>
              </a:spcBef>
            </a:pPr>
            <a:r>
              <a:rPr lang="en-US" sz="2000" i="1" dirty="0"/>
              <a:t>Budgets</a:t>
            </a:r>
          </a:p>
        </p:txBody>
      </p:sp>
      <p:sp>
        <p:nvSpPr>
          <p:cNvPr id="18439" name="Line 12"/>
          <p:cNvSpPr>
            <a:spLocks noChangeShapeType="1"/>
          </p:cNvSpPr>
          <p:nvPr/>
        </p:nvSpPr>
        <p:spPr bwMode="auto">
          <a:xfrm>
            <a:off x="304800" y="3530600"/>
            <a:ext cx="8509000" cy="0"/>
          </a:xfrm>
          <a:prstGeom prst="line">
            <a:avLst/>
          </a:prstGeom>
          <a:noFill/>
          <a:ln w="12700">
            <a:solidFill>
              <a:srgbClr val="006AB1"/>
            </a:solidFill>
            <a:round/>
            <a:headEnd/>
            <a:tailEnd/>
          </a:ln>
        </p:spPr>
        <p:txBody>
          <a:bodyPr/>
          <a:lstStyle/>
          <a:p>
            <a:endParaRPr lang="en-US" dirty="0"/>
          </a:p>
        </p:txBody>
      </p:sp>
      <p:sp>
        <p:nvSpPr>
          <p:cNvPr id="2" name="AutoShape 4"/>
          <p:cNvSpPr>
            <a:spLocks noChangeArrowheads="1"/>
          </p:cNvSpPr>
          <p:nvPr/>
        </p:nvSpPr>
        <p:spPr bwMode="auto">
          <a:xfrm>
            <a:off x="2692400" y="1981200"/>
            <a:ext cx="1155700" cy="1409700"/>
          </a:xfrm>
          <a:prstGeom prst="upArrow">
            <a:avLst>
              <a:gd name="adj1" fmla="val 74176"/>
              <a:gd name="adj2" fmla="val 43957"/>
            </a:avLst>
          </a:prstGeom>
          <a:gradFill rotWithShape="0">
            <a:gsLst>
              <a:gs pos="0">
                <a:srgbClr val="006AB1"/>
              </a:gs>
              <a:gs pos="100000">
                <a:srgbClr val="FFFFFF"/>
              </a:gs>
            </a:gsLst>
            <a:lin ang="5400000" scaled="1"/>
          </a:gradFill>
          <a:ln w="9525">
            <a:noFill/>
            <a:miter lim="800000"/>
            <a:headEnd/>
            <a:tailEnd/>
          </a:ln>
        </p:spPr>
        <p:txBody>
          <a:bodyPr wrap="none" anchor="ctr"/>
          <a:lstStyle/>
          <a:p>
            <a:pPr eaLnBrk="0" hangingPunct="0"/>
            <a:endParaRPr lang="en-US" sz="2000" i="1" dirty="0"/>
          </a:p>
        </p:txBody>
      </p:sp>
      <p:sp>
        <p:nvSpPr>
          <p:cNvPr id="3" name="AutoShape 4"/>
          <p:cNvSpPr>
            <a:spLocks noChangeArrowheads="1"/>
          </p:cNvSpPr>
          <p:nvPr/>
        </p:nvSpPr>
        <p:spPr bwMode="auto">
          <a:xfrm flipV="1">
            <a:off x="5118100" y="3771900"/>
            <a:ext cx="1155700" cy="1409700"/>
          </a:xfrm>
          <a:prstGeom prst="upArrow">
            <a:avLst>
              <a:gd name="adj1" fmla="val 74176"/>
              <a:gd name="adj2" fmla="val 43957"/>
            </a:avLst>
          </a:prstGeom>
          <a:gradFill rotWithShape="0">
            <a:gsLst>
              <a:gs pos="0">
                <a:srgbClr val="FFFFFF"/>
              </a:gs>
              <a:gs pos="100000">
                <a:srgbClr val="006AB1"/>
              </a:gs>
            </a:gsLst>
            <a:lin ang="5400000" scaled="1"/>
          </a:gradFill>
          <a:ln w="9525">
            <a:noFill/>
            <a:miter lim="800000"/>
            <a:headEnd/>
            <a:tailEnd/>
          </a:ln>
        </p:spPr>
        <p:txBody>
          <a:bodyPr rot="10800000" wrap="none" anchor="ctr"/>
          <a:lstStyle/>
          <a:p>
            <a:pPr eaLnBrk="0" hangingPunct="0"/>
            <a:endParaRPr lang="en-US" sz="2000" i="1" dirty="0"/>
          </a:p>
        </p:txBody>
      </p:sp>
      <p:sp>
        <p:nvSpPr>
          <p:cNvPr id="4" name="AutoShape 4"/>
          <p:cNvSpPr>
            <a:spLocks noChangeArrowheads="1"/>
          </p:cNvSpPr>
          <p:nvPr/>
        </p:nvSpPr>
        <p:spPr bwMode="auto">
          <a:xfrm flipV="1">
            <a:off x="7327900" y="3771900"/>
            <a:ext cx="1155700" cy="1409700"/>
          </a:xfrm>
          <a:prstGeom prst="upArrow">
            <a:avLst>
              <a:gd name="adj1" fmla="val 74176"/>
              <a:gd name="adj2" fmla="val 43957"/>
            </a:avLst>
          </a:prstGeom>
          <a:gradFill rotWithShape="0">
            <a:gsLst>
              <a:gs pos="0">
                <a:srgbClr val="FFFFFF"/>
              </a:gs>
              <a:gs pos="100000">
                <a:srgbClr val="006AB1"/>
              </a:gs>
            </a:gsLst>
            <a:lin ang="5400000" scaled="1"/>
          </a:gradFill>
          <a:ln w="9525">
            <a:noFill/>
            <a:miter lim="800000"/>
            <a:headEnd/>
            <a:tailEnd/>
          </a:ln>
        </p:spPr>
        <p:txBody>
          <a:bodyPr rot="10800000" wrap="none" anchor="ctr"/>
          <a:lstStyle/>
          <a:p>
            <a:pPr eaLnBrk="0" hangingPunct="0"/>
            <a:endParaRPr lang="en-US" sz="2000" i="1"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Rectangle 33"/>
          <p:cNvSpPr/>
          <p:nvPr/>
        </p:nvSpPr>
        <p:spPr bwMode="auto">
          <a:xfrm>
            <a:off x="220663" y="1612900"/>
            <a:ext cx="8869362" cy="3911600"/>
          </a:xfrm>
          <a:prstGeom prst="rect">
            <a:avLst/>
          </a:prstGeom>
          <a:solidFill>
            <a:schemeClr val="accent1">
              <a:lumMod val="40000"/>
              <a:lumOff val="6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ea typeface="MS PGothic" pitchFamily="34" charset="-128"/>
              <a:cs typeface="+mn-cs"/>
            </a:endParaRPr>
          </a:p>
        </p:txBody>
      </p:sp>
      <p:sp>
        <p:nvSpPr>
          <p:cNvPr id="19458" name="Slide Number Placeholder 1"/>
          <p:cNvSpPr>
            <a:spLocks noGrp="1"/>
          </p:cNvSpPr>
          <p:nvPr>
            <p:ph type="sldNum" sz="quarter" idx="10"/>
          </p:nvPr>
        </p:nvSpPr>
        <p:spPr>
          <a:xfrm>
            <a:off x="152400" y="6229350"/>
            <a:ext cx="457200" cy="323850"/>
          </a:xfrm>
          <a:noFill/>
        </p:spPr>
        <p:txBody>
          <a:bodyPr/>
          <a:lstStyle/>
          <a:p>
            <a:fld id="{F4F8CA96-3CE1-42ED-860D-6583E1688B18}" type="slidenum">
              <a:rPr lang="en-US" smtClean="0">
                <a:latin typeface="Arial" charset="0"/>
                <a:ea typeface="ＭＳ Ｐゴシック"/>
                <a:cs typeface="ＭＳ Ｐゴシック"/>
              </a:rPr>
              <a:pPr/>
              <a:t>5</a:t>
            </a:fld>
            <a:endParaRPr lang="en-US" dirty="0" smtClean="0">
              <a:latin typeface="Arial" charset="0"/>
              <a:ea typeface="ＭＳ Ｐゴシック"/>
              <a:cs typeface="ＭＳ Ｐゴシック"/>
            </a:endParaRPr>
          </a:p>
        </p:txBody>
      </p:sp>
      <p:grpSp>
        <p:nvGrpSpPr>
          <p:cNvPr id="2" name="Group 14"/>
          <p:cNvGrpSpPr/>
          <p:nvPr/>
        </p:nvGrpSpPr>
        <p:grpSpPr>
          <a:xfrm>
            <a:off x="614082" y="2502328"/>
            <a:ext cx="7995203" cy="3034048"/>
            <a:chOff x="1278940" y="1092628"/>
            <a:chExt cx="7249663" cy="3034048"/>
          </a:xfrm>
          <a:gradFill flip="none" rotWithShape="1">
            <a:gsLst>
              <a:gs pos="0">
                <a:srgbClr val="00B0F0"/>
              </a:gs>
              <a:gs pos="39999">
                <a:srgbClr val="85C2FF"/>
              </a:gs>
              <a:gs pos="70000">
                <a:srgbClr val="C4D6EB"/>
              </a:gs>
              <a:gs pos="100000">
                <a:srgbClr val="FFEBFA"/>
              </a:gs>
            </a:gsLst>
            <a:lin ang="15000000" scaled="0"/>
            <a:tileRect/>
          </a:gradFill>
        </p:grpSpPr>
        <p:sp>
          <p:nvSpPr>
            <p:cNvPr id="9" name="Oval 8"/>
            <p:cNvSpPr/>
            <p:nvPr/>
          </p:nvSpPr>
          <p:spPr bwMode="auto">
            <a:xfrm>
              <a:off x="6911334" y="1098468"/>
              <a:ext cx="1617269" cy="3019987"/>
            </a:xfrm>
            <a:prstGeom prst="ellipse">
              <a:avLst/>
            </a:prstGeom>
            <a:grpFill/>
            <a:ln w="9525" cap="flat" cmpd="sng" algn="ctr">
              <a:noFill/>
              <a:prstDash val="solid"/>
              <a:round/>
              <a:headEnd type="none" w="med" len="med"/>
              <a:tailEnd type="none" w="med" len="med"/>
            </a:ln>
            <a:effectLst/>
            <a:scene3d>
              <a:camera prst="orthographicFront"/>
              <a:lightRig rig="threePt" dir="t"/>
            </a:scene3d>
            <a:sp3d/>
          </p:spPr>
          <p:txBody>
            <a:bodyPr/>
            <a:lstStyle/>
            <a:p>
              <a:pPr eaLnBrk="0" hangingPunct="0">
                <a:defRPr/>
              </a:pPr>
              <a:endParaRPr lang="en-US" sz="1800" dirty="0">
                <a:ea typeface="MS PGothic" pitchFamily="34" charset="-128"/>
                <a:cs typeface="+mn-cs"/>
              </a:endParaRPr>
            </a:p>
          </p:txBody>
        </p:sp>
        <p:sp>
          <p:nvSpPr>
            <p:cNvPr id="8" name="Oval 7"/>
            <p:cNvSpPr/>
            <p:nvPr/>
          </p:nvSpPr>
          <p:spPr bwMode="auto">
            <a:xfrm>
              <a:off x="1278940" y="2418755"/>
              <a:ext cx="126384" cy="377743"/>
            </a:xfrm>
            <a:prstGeom prst="ellipse">
              <a:avLst/>
            </a:prstGeom>
            <a:grpFill/>
            <a:ln w="9525" cap="flat" cmpd="sng" algn="ctr">
              <a:noFill/>
              <a:prstDash val="solid"/>
              <a:round/>
              <a:headEnd type="none" w="med" len="med"/>
              <a:tailEnd type="none" w="med" len="med"/>
            </a:ln>
            <a:effectLst/>
            <a:scene3d>
              <a:camera prst="orthographicFront"/>
              <a:lightRig rig="threePt" dir="t"/>
            </a:scene3d>
            <a:sp3d/>
          </p:spPr>
          <p:txBody>
            <a:bodyPr/>
            <a:lstStyle/>
            <a:p>
              <a:pPr eaLnBrk="0" hangingPunct="0">
                <a:defRPr/>
              </a:pPr>
              <a:endParaRPr lang="en-US" sz="1800" dirty="0">
                <a:ea typeface="MS PGothic" pitchFamily="34" charset="-128"/>
                <a:cs typeface="+mn-cs"/>
              </a:endParaRPr>
            </a:p>
          </p:txBody>
        </p:sp>
        <p:sp>
          <p:nvSpPr>
            <p:cNvPr id="13" name="Trapezoid 12"/>
            <p:cNvSpPr/>
            <p:nvPr/>
          </p:nvSpPr>
          <p:spPr bwMode="auto">
            <a:xfrm rot="16200000" flipH="1">
              <a:off x="3008451" y="-571963"/>
              <a:ext cx="3034048" cy="6363229"/>
            </a:xfrm>
            <a:prstGeom prst="trapezoid">
              <a:avLst>
                <a:gd name="adj" fmla="val 43638"/>
              </a:avLst>
            </a:prstGeom>
            <a:grpFill/>
            <a:ln w="9525" cap="flat" cmpd="sng" algn="ctr">
              <a:noFill/>
              <a:prstDash val="solid"/>
              <a:round/>
              <a:headEnd type="none" w="med" len="med"/>
              <a:tailEnd type="none" w="med" len="med"/>
            </a:ln>
            <a:effectLst/>
            <a:scene3d>
              <a:camera prst="orthographicFront"/>
              <a:lightRig rig="threePt" dir="t"/>
            </a:scene3d>
            <a:sp3d/>
          </p:spPr>
          <p:txBody>
            <a:bodyPr/>
            <a:lstStyle/>
            <a:p>
              <a:pPr eaLnBrk="0" hangingPunct="0">
                <a:defRPr/>
              </a:pPr>
              <a:endParaRPr lang="en-US" sz="1800" dirty="0">
                <a:ea typeface="MS PGothic" pitchFamily="34" charset="-128"/>
                <a:cs typeface="+mn-cs"/>
              </a:endParaRPr>
            </a:p>
          </p:txBody>
        </p:sp>
      </p:grpSp>
      <p:sp>
        <p:nvSpPr>
          <p:cNvPr id="16" name="Line 63"/>
          <p:cNvSpPr>
            <a:spLocks noChangeShapeType="1"/>
          </p:cNvSpPr>
          <p:nvPr/>
        </p:nvSpPr>
        <p:spPr bwMode="auto">
          <a:xfrm>
            <a:off x="385763" y="5246688"/>
            <a:ext cx="8559800" cy="0"/>
          </a:xfrm>
          <a:prstGeom prst="line">
            <a:avLst/>
          </a:prstGeom>
          <a:noFill/>
          <a:ln w="12700">
            <a:solidFill>
              <a:schemeClr val="tx1"/>
            </a:solidFill>
            <a:prstDash val="sysDot"/>
            <a:round/>
            <a:headEnd/>
            <a:tailEnd type="triangle" w="med" len="med"/>
          </a:ln>
        </p:spPr>
        <p:txBody>
          <a:bodyPr/>
          <a:lstStyle/>
          <a:p>
            <a:endParaRPr lang="en-US" dirty="0"/>
          </a:p>
        </p:txBody>
      </p:sp>
      <p:sp>
        <p:nvSpPr>
          <p:cNvPr id="17" name="Text Box 64"/>
          <p:cNvSpPr txBox="1">
            <a:spLocks noChangeArrowheads="1"/>
          </p:cNvSpPr>
          <p:nvPr/>
        </p:nvSpPr>
        <p:spPr bwMode="auto">
          <a:xfrm>
            <a:off x="8259763" y="5195888"/>
            <a:ext cx="673100"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400" dirty="0">
                <a:latin typeface="TheSans B5 Plain"/>
              </a:rPr>
              <a:t>High</a:t>
            </a:r>
          </a:p>
        </p:txBody>
      </p:sp>
      <p:sp>
        <p:nvSpPr>
          <p:cNvPr id="18" name="Text Box 65"/>
          <p:cNvSpPr txBox="1">
            <a:spLocks noChangeArrowheads="1"/>
          </p:cNvSpPr>
          <p:nvPr/>
        </p:nvSpPr>
        <p:spPr bwMode="auto">
          <a:xfrm>
            <a:off x="271463" y="5208588"/>
            <a:ext cx="584200"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400" dirty="0">
                <a:latin typeface="TheSans B5 Plain"/>
              </a:rPr>
              <a:t>Low</a:t>
            </a:r>
          </a:p>
        </p:txBody>
      </p:sp>
      <p:sp>
        <p:nvSpPr>
          <p:cNvPr id="19" name="Text Box 64"/>
          <p:cNvSpPr txBox="1">
            <a:spLocks noChangeArrowheads="1"/>
          </p:cNvSpPr>
          <p:nvPr/>
        </p:nvSpPr>
        <p:spPr bwMode="auto">
          <a:xfrm>
            <a:off x="4002088" y="5208588"/>
            <a:ext cx="919162"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400" dirty="0">
                <a:latin typeface="TheSans B5 Plain"/>
              </a:rPr>
              <a:t>-Speed-</a:t>
            </a:r>
          </a:p>
        </p:txBody>
      </p:sp>
      <p:sp>
        <p:nvSpPr>
          <p:cNvPr id="20" name="Text Box 11"/>
          <p:cNvSpPr txBox="1">
            <a:spLocks noChangeArrowheads="1"/>
          </p:cNvSpPr>
          <p:nvPr/>
        </p:nvSpPr>
        <p:spPr bwMode="auto">
          <a:xfrm>
            <a:off x="3702050" y="1738313"/>
            <a:ext cx="3275013" cy="396875"/>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2000" dirty="0">
                <a:latin typeface="+mn-lt"/>
                <a:ea typeface="ＭＳ Ｐゴシック" pitchFamily="-48" charset="-128"/>
                <a:cs typeface="+mn-cs"/>
              </a:rPr>
              <a:t>Sprint Mobile Broadband</a:t>
            </a:r>
          </a:p>
        </p:txBody>
      </p:sp>
      <p:sp>
        <p:nvSpPr>
          <p:cNvPr id="21" name="Text Box 12"/>
          <p:cNvSpPr txBox="1">
            <a:spLocks noChangeArrowheads="1"/>
          </p:cNvSpPr>
          <p:nvPr/>
        </p:nvSpPr>
        <p:spPr bwMode="auto">
          <a:xfrm>
            <a:off x="1936750" y="1743075"/>
            <a:ext cx="1649413" cy="336550"/>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1600" dirty="0">
                <a:latin typeface="+mn-lt"/>
                <a:ea typeface="ＭＳ Ｐゴシック" pitchFamily="-48" charset="-128"/>
                <a:cs typeface="+mn-cs"/>
              </a:rPr>
              <a:t>2.5G Cellular</a:t>
            </a:r>
          </a:p>
        </p:txBody>
      </p:sp>
      <p:sp>
        <p:nvSpPr>
          <p:cNvPr id="22" name="Text Box 13"/>
          <p:cNvSpPr txBox="1">
            <a:spLocks noChangeArrowheads="1"/>
          </p:cNvSpPr>
          <p:nvPr/>
        </p:nvSpPr>
        <p:spPr bwMode="auto">
          <a:xfrm>
            <a:off x="7116763" y="1739900"/>
            <a:ext cx="1308100" cy="396875"/>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2000" dirty="0">
                <a:latin typeface="+mn-lt"/>
                <a:ea typeface="ＭＳ Ｐゴシック" pitchFamily="-48" charset="-128"/>
                <a:cs typeface="+mn-cs"/>
              </a:rPr>
              <a:t>Sprint 4G</a:t>
            </a:r>
          </a:p>
        </p:txBody>
      </p:sp>
      <p:sp>
        <p:nvSpPr>
          <p:cNvPr id="23" name="Text Box 62"/>
          <p:cNvSpPr txBox="1">
            <a:spLocks noChangeArrowheads="1"/>
          </p:cNvSpPr>
          <p:nvPr/>
        </p:nvSpPr>
        <p:spPr bwMode="auto">
          <a:xfrm>
            <a:off x="514350" y="1730375"/>
            <a:ext cx="1381125" cy="304800"/>
          </a:xfrm>
          <a:prstGeom prst="rect">
            <a:avLst/>
          </a:prstGeom>
          <a:noFill/>
          <a:ln w="12700">
            <a:noFill/>
            <a:miter lim="800000"/>
            <a:headEnd type="none" w="sm" len="sm"/>
            <a:tailEnd type="none" w="sm" len="sm"/>
          </a:ln>
        </p:spPr>
        <p:txBody>
          <a:bodyPr>
            <a:spAutoFit/>
          </a:bodyPr>
          <a:lstStyle/>
          <a:p>
            <a:pPr algn="ctr" eaLnBrk="0" hangingPunct="0">
              <a:spcBef>
                <a:spcPct val="50000"/>
              </a:spcBef>
              <a:defRPr/>
            </a:pPr>
            <a:r>
              <a:rPr lang="en-US" sz="1400" dirty="0">
                <a:latin typeface="+mn-lt"/>
                <a:ea typeface="ＭＳ Ｐゴシック" pitchFamily="-48" charset="-128"/>
                <a:cs typeface="+mn-cs"/>
              </a:rPr>
              <a:t>2G Cellular</a:t>
            </a:r>
          </a:p>
        </p:txBody>
      </p:sp>
      <p:grpSp>
        <p:nvGrpSpPr>
          <p:cNvPr id="3" name="Group 15"/>
          <p:cNvGrpSpPr>
            <a:grpSpLocks/>
          </p:cNvGrpSpPr>
          <p:nvPr/>
        </p:nvGrpSpPr>
        <p:grpSpPr bwMode="auto">
          <a:xfrm>
            <a:off x="287338" y="3738563"/>
            <a:ext cx="4005262" cy="366712"/>
            <a:chOff x="130" y="2355"/>
            <a:chExt cx="2523" cy="231"/>
          </a:xfrm>
        </p:grpSpPr>
        <p:sp>
          <p:nvSpPr>
            <p:cNvPr id="19478" name="AutoShape 16"/>
            <p:cNvSpPr>
              <a:spLocks noChangeArrowheads="1"/>
            </p:cNvSpPr>
            <p:nvPr/>
          </p:nvSpPr>
          <p:spPr bwMode="auto">
            <a:xfrm>
              <a:off x="203" y="2363"/>
              <a:ext cx="2450" cy="188"/>
            </a:xfrm>
            <a:prstGeom prst="homePlate">
              <a:avLst>
                <a:gd name="adj" fmla="val 325798"/>
              </a:avLst>
            </a:prstGeom>
            <a:gradFill rotWithShape="1">
              <a:gsLst>
                <a:gs pos="0">
                  <a:srgbClr val="767676">
                    <a:alpha val="50000"/>
                  </a:srgbClr>
                </a:gs>
                <a:gs pos="100000">
                  <a:srgbClr val="FFFFFF">
                    <a:alpha val="74001"/>
                  </a:srgbClr>
                </a:gs>
              </a:gsLst>
              <a:lin ang="0" scaled="1"/>
            </a:gradFill>
            <a:ln w="12700">
              <a:solidFill>
                <a:schemeClr val="tx1"/>
              </a:solidFill>
              <a:miter lim="800000"/>
              <a:headEnd type="none" w="sm" len="sm"/>
              <a:tailEnd type="none" w="sm" len="sm"/>
            </a:ln>
          </p:spPr>
          <p:txBody>
            <a:bodyPr wrap="none" anchor="ctr"/>
            <a:lstStyle/>
            <a:p>
              <a:pPr eaLnBrk="0" hangingPunct="0"/>
              <a:endParaRPr lang="en-US" sz="1800" dirty="0"/>
            </a:p>
          </p:txBody>
        </p:sp>
        <p:sp>
          <p:nvSpPr>
            <p:cNvPr id="26" name="Text Box 17"/>
            <p:cNvSpPr txBox="1">
              <a:spLocks noChangeArrowheads="1"/>
            </p:cNvSpPr>
            <p:nvPr/>
          </p:nvSpPr>
          <p:spPr bwMode="auto">
            <a:xfrm>
              <a:off x="130" y="2355"/>
              <a:ext cx="2166" cy="231"/>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800" dirty="0">
                  <a:effectLst>
                    <a:outerShdw blurRad="38100" dist="38100" dir="2700000" algn="tl">
                      <a:srgbClr val="C0C0C0"/>
                    </a:outerShdw>
                  </a:effectLst>
                  <a:latin typeface="Arial" pitchFamily="34" charset="0"/>
                  <a:ea typeface="MS PGothic" pitchFamily="34" charset="-128"/>
                  <a:cs typeface="+mn-cs"/>
                </a:rPr>
                <a:t>Basic Email, Messaging, GPS</a:t>
              </a:r>
            </a:p>
          </p:txBody>
        </p:sp>
      </p:grpSp>
      <p:grpSp>
        <p:nvGrpSpPr>
          <p:cNvPr id="4" name="Group 18"/>
          <p:cNvGrpSpPr>
            <a:grpSpLocks/>
          </p:cNvGrpSpPr>
          <p:nvPr/>
        </p:nvGrpSpPr>
        <p:grpSpPr bwMode="auto">
          <a:xfrm>
            <a:off x="415925" y="4165600"/>
            <a:ext cx="6899275" cy="366713"/>
            <a:chOff x="211" y="2624"/>
            <a:chExt cx="4346" cy="231"/>
          </a:xfrm>
        </p:grpSpPr>
        <p:sp>
          <p:nvSpPr>
            <p:cNvPr id="19476" name="AutoShape 19"/>
            <p:cNvSpPr>
              <a:spLocks noChangeArrowheads="1"/>
            </p:cNvSpPr>
            <p:nvPr/>
          </p:nvSpPr>
          <p:spPr bwMode="auto">
            <a:xfrm>
              <a:off x="211" y="2631"/>
              <a:ext cx="4346" cy="188"/>
            </a:xfrm>
            <a:prstGeom prst="homePlate">
              <a:avLst>
                <a:gd name="adj" fmla="val 577926"/>
              </a:avLst>
            </a:prstGeom>
            <a:gradFill rotWithShape="1">
              <a:gsLst>
                <a:gs pos="0">
                  <a:srgbClr val="5E7676">
                    <a:alpha val="50000"/>
                  </a:srgbClr>
                </a:gs>
                <a:gs pos="100000">
                  <a:srgbClr val="CCFFFF">
                    <a:alpha val="79999"/>
                  </a:srgbClr>
                </a:gs>
              </a:gsLst>
              <a:lin ang="0" scaled="1"/>
            </a:gradFill>
            <a:ln w="12700">
              <a:solidFill>
                <a:schemeClr val="tx1"/>
              </a:solidFill>
              <a:miter lim="800000"/>
              <a:headEnd type="none" w="sm" len="sm"/>
              <a:tailEnd type="none" w="sm" len="sm"/>
            </a:ln>
          </p:spPr>
          <p:txBody>
            <a:bodyPr wrap="none" anchor="ctr"/>
            <a:lstStyle/>
            <a:p>
              <a:pPr eaLnBrk="0" hangingPunct="0"/>
              <a:endParaRPr lang="en-US" sz="1800" dirty="0"/>
            </a:p>
          </p:txBody>
        </p:sp>
        <p:sp>
          <p:nvSpPr>
            <p:cNvPr id="29" name="Text Box 20"/>
            <p:cNvSpPr txBox="1">
              <a:spLocks noChangeArrowheads="1"/>
            </p:cNvSpPr>
            <p:nvPr/>
          </p:nvSpPr>
          <p:spPr bwMode="auto">
            <a:xfrm>
              <a:off x="471" y="2624"/>
              <a:ext cx="3377" cy="231"/>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800" dirty="0">
                  <a:effectLst>
                    <a:outerShdw blurRad="38100" dist="38100" dir="2700000" algn="tl">
                      <a:srgbClr val="C0C0C0"/>
                    </a:outerShdw>
                  </a:effectLst>
                  <a:latin typeface="Arial" pitchFamily="34" charset="0"/>
                  <a:ea typeface="MS PGothic" pitchFamily="34" charset="-128"/>
                  <a:cs typeface="+mn-cs"/>
                </a:rPr>
                <a:t>Internet Browsing, Enterprise Applications, VPN</a:t>
              </a:r>
            </a:p>
          </p:txBody>
        </p:sp>
      </p:grpSp>
      <p:grpSp>
        <p:nvGrpSpPr>
          <p:cNvPr id="5" name="Group 21"/>
          <p:cNvGrpSpPr>
            <a:grpSpLocks/>
          </p:cNvGrpSpPr>
          <p:nvPr/>
        </p:nvGrpSpPr>
        <p:grpSpPr bwMode="auto">
          <a:xfrm>
            <a:off x="403225" y="4548188"/>
            <a:ext cx="8532813" cy="366712"/>
            <a:chOff x="203" y="2865"/>
            <a:chExt cx="5375" cy="231"/>
          </a:xfrm>
        </p:grpSpPr>
        <p:sp>
          <p:nvSpPr>
            <p:cNvPr id="19474" name="Rectangle 22"/>
            <p:cNvSpPr>
              <a:spLocks noChangeArrowheads="1"/>
            </p:cNvSpPr>
            <p:nvPr/>
          </p:nvSpPr>
          <p:spPr bwMode="auto">
            <a:xfrm>
              <a:off x="203" y="2872"/>
              <a:ext cx="5375" cy="195"/>
            </a:xfrm>
            <a:prstGeom prst="rect">
              <a:avLst/>
            </a:prstGeom>
            <a:gradFill rotWithShape="1">
              <a:gsLst>
                <a:gs pos="0">
                  <a:srgbClr val="765E76">
                    <a:alpha val="49001"/>
                  </a:srgbClr>
                </a:gs>
                <a:gs pos="100000">
                  <a:srgbClr val="FFCCFF"/>
                </a:gs>
              </a:gsLst>
              <a:lin ang="0" scaled="1"/>
            </a:gradFill>
            <a:ln w="12700">
              <a:solidFill>
                <a:schemeClr val="tx1"/>
              </a:solidFill>
              <a:miter lim="800000"/>
              <a:headEnd type="none" w="sm" len="sm"/>
              <a:tailEnd type="none" w="sm" len="sm"/>
            </a:ln>
          </p:spPr>
          <p:txBody>
            <a:bodyPr wrap="none" anchor="ctr"/>
            <a:lstStyle/>
            <a:p>
              <a:pPr eaLnBrk="0" hangingPunct="0"/>
              <a:endParaRPr lang="en-US" sz="1800" dirty="0"/>
            </a:p>
          </p:txBody>
        </p:sp>
        <p:sp>
          <p:nvSpPr>
            <p:cNvPr id="32" name="Text Box 23"/>
            <p:cNvSpPr txBox="1">
              <a:spLocks noChangeArrowheads="1"/>
            </p:cNvSpPr>
            <p:nvPr/>
          </p:nvSpPr>
          <p:spPr bwMode="auto">
            <a:xfrm>
              <a:off x="2160" y="2865"/>
              <a:ext cx="2576" cy="231"/>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800" dirty="0">
                  <a:effectLst>
                    <a:outerShdw blurRad="38100" dist="38100" dir="2700000" algn="tl">
                      <a:srgbClr val="C0C0C0"/>
                    </a:outerShdw>
                  </a:effectLst>
                  <a:latin typeface="Arial" pitchFamily="34" charset="0"/>
                  <a:ea typeface="MS PGothic" pitchFamily="34" charset="-128"/>
                  <a:cs typeface="+mn-cs"/>
                </a:rPr>
                <a:t>Video, Audio, GIS Apps</a:t>
              </a:r>
              <a:endParaRPr lang="en-US" sz="1600" dirty="0">
                <a:effectLst>
                  <a:outerShdw blurRad="38100" dist="38100" dir="2700000" algn="tl">
                    <a:srgbClr val="C0C0C0"/>
                  </a:outerShdw>
                </a:effectLst>
                <a:latin typeface="Arial" pitchFamily="34" charset="0"/>
                <a:ea typeface="MS PGothic" pitchFamily="34" charset="-128"/>
                <a:cs typeface="+mn-cs"/>
              </a:endParaRPr>
            </a:p>
          </p:txBody>
        </p:sp>
      </p:grpSp>
      <p:sp>
        <p:nvSpPr>
          <p:cNvPr id="33" name="Rectangle 8"/>
          <p:cNvSpPr txBox="1">
            <a:spLocks noChangeArrowheads="1"/>
          </p:cNvSpPr>
          <p:nvPr/>
        </p:nvSpPr>
        <p:spPr>
          <a:xfrm>
            <a:off x="152400" y="47625"/>
            <a:ext cx="8991600" cy="561975"/>
          </a:xfrm>
          <a:prstGeom prst="rect">
            <a:avLst/>
          </a:prstGeom>
        </p:spPr>
        <p:txBody>
          <a:bodyPr lIns="90477" tIns="44444" rIns="90477" bIns="44444"/>
          <a:lstStyle/>
          <a:p>
            <a:pPr eaLnBrk="0" hangingPunct="0">
              <a:defRPr/>
            </a:pPr>
            <a:r>
              <a:rPr lang="en-US" sz="4000" kern="0" dirty="0">
                <a:solidFill>
                  <a:schemeClr val="tx2"/>
                </a:solidFill>
                <a:latin typeface="+mj-lt"/>
                <a:ea typeface="+mj-ea"/>
                <a:cs typeface="+mj-cs"/>
              </a:rPr>
              <a:t>Higher Bandwidth, More Applications</a:t>
            </a:r>
          </a:p>
        </p:txBody>
      </p:sp>
      <p:sp>
        <p:nvSpPr>
          <p:cNvPr id="22545" name="TextBox 34"/>
          <p:cNvSpPr txBox="1">
            <a:spLocks noChangeArrowheads="1"/>
          </p:cNvSpPr>
          <p:nvPr/>
        </p:nvSpPr>
        <p:spPr bwMode="auto">
          <a:xfrm>
            <a:off x="165100" y="866775"/>
            <a:ext cx="8777288" cy="396875"/>
          </a:xfrm>
          <a:prstGeom prst="rect">
            <a:avLst/>
          </a:prstGeom>
          <a:noFill/>
          <a:ln w="9525">
            <a:noFill/>
            <a:miter lim="800000"/>
            <a:headEnd/>
            <a:tailEnd/>
          </a:ln>
        </p:spPr>
        <p:txBody>
          <a:bodyPr>
            <a:spAutoFit/>
          </a:bodyPr>
          <a:lstStyle/>
          <a:p>
            <a:pPr eaLnBrk="0" hangingPunct="0">
              <a:defRPr/>
            </a:pPr>
            <a:r>
              <a:rPr lang="en-US" sz="2000" b="1" i="1" dirty="0">
                <a:solidFill>
                  <a:schemeClr val="accent2"/>
                </a:solidFill>
                <a:latin typeface="+mn-lt"/>
                <a:ea typeface="ＭＳ Ｐゴシック" pitchFamily="-48" charset="-128"/>
                <a:cs typeface="+mn-cs"/>
              </a:rPr>
              <a:t>High Speed Wireless enables transformational change in Government</a:t>
            </a:r>
          </a:p>
        </p:txBody>
      </p:sp>
      <p:sp>
        <p:nvSpPr>
          <p:cNvPr id="36" name="TextBox 35"/>
          <p:cNvSpPr txBox="1"/>
          <p:nvPr/>
        </p:nvSpPr>
        <p:spPr>
          <a:xfrm rot="16200000">
            <a:off x="7502526" y="3330575"/>
            <a:ext cx="2139950" cy="822325"/>
          </a:xfrm>
          <a:prstGeom prst="rect">
            <a:avLst/>
          </a:prstGeom>
          <a:noFill/>
        </p:spPr>
        <p:txBody>
          <a:bodyPr>
            <a:spAutoFit/>
          </a:bodyPr>
          <a:lstStyle/>
          <a:p>
            <a:pPr algn="ctr" eaLnBrk="0" hangingPunct="0">
              <a:defRPr/>
            </a:pPr>
            <a:r>
              <a:rPr lang="en-US" dirty="0">
                <a:solidFill>
                  <a:schemeClr val="bg2">
                    <a:lumMod val="75000"/>
                  </a:schemeClr>
                </a:solidFill>
                <a:latin typeface="+mn-lt"/>
                <a:ea typeface="MS PGothic" pitchFamily="34" charset="-128"/>
                <a:cs typeface="+mn-cs"/>
              </a:rPr>
              <a:t>High Bandwidth</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2451" name="Picture 3" descr="Slide21-Screenshot2"/>
          <p:cNvPicPr>
            <a:picLocks noChangeAspect="1" noChangeArrowheads="1"/>
          </p:cNvPicPr>
          <p:nvPr/>
        </p:nvPicPr>
        <p:blipFill>
          <a:blip r:embed="rId4" cstate="print"/>
          <a:srcRect/>
          <a:stretch>
            <a:fillRect/>
          </a:stretch>
        </p:blipFill>
        <p:spPr bwMode="auto">
          <a:xfrm>
            <a:off x="279400" y="1879600"/>
            <a:ext cx="2870200" cy="1855788"/>
          </a:xfrm>
          <a:prstGeom prst="rect">
            <a:avLst/>
          </a:prstGeom>
          <a:noFill/>
          <a:ln w="9525">
            <a:noFill/>
            <a:miter lim="800000"/>
            <a:headEnd/>
            <a:tailEnd/>
          </a:ln>
        </p:spPr>
      </p:pic>
      <p:sp>
        <p:nvSpPr>
          <p:cNvPr id="21" name="Line 3"/>
          <p:cNvSpPr>
            <a:spLocks noChangeShapeType="1"/>
          </p:cNvSpPr>
          <p:nvPr/>
        </p:nvSpPr>
        <p:spPr bwMode="auto">
          <a:xfrm>
            <a:off x="2057400" y="3175000"/>
            <a:ext cx="1660525" cy="1873250"/>
          </a:xfrm>
          <a:prstGeom prst="line">
            <a:avLst/>
          </a:prstGeom>
          <a:noFill/>
          <a:ln w="12700">
            <a:solidFill>
              <a:srgbClr val="006AB1"/>
            </a:solidFill>
            <a:round/>
            <a:headEnd/>
            <a:tailEnd/>
          </a:ln>
        </p:spPr>
        <p:txBody>
          <a:bodyPr wrap="none" anchor="ctr"/>
          <a:lstStyle/>
          <a:p>
            <a:endParaRPr lang="en-US" dirty="0"/>
          </a:p>
        </p:txBody>
      </p:sp>
      <p:sp>
        <p:nvSpPr>
          <p:cNvPr id="20" name="Line 3"/>
          <p:cNvSpPr>
            <a:spLocks noChangeShapeType="1"/>
          </p:cNvSpPr>
          <p:nvPr/>
        </p:nvSpPr>
        <p:spPr bwMode="auto">
          <a:xfrm>
            <a:off x="2009775" y="2641600"/>
            <a:ext cx="1708150" cy="0"/>
          </a:xfrm>
          <a:prstGeom prst="line">
            <a:avLst/>
          </a:prstGeom>
          <a:noFill/>
          <a:ln w="12700">
            <a:solidFill>
              <a:srgbClr val="006AB1"/>
            </a:solidFill>
            <a:round/>
            <a:headEnd/>
            <a:tailEnd/>
          </a:ln>
        </p:spPr>
        <p:txBody>
          <a:bodyPr wrap="none" anchor="ctr"/>
          <a:lstStyle/>
          <a:p>
            <a:endParaRPr lang="en-US" dirty="0"/>
          </a:p>
        </p:txBody>
      </p:sp>
      <p:sp>
        <p:nvSpPr>
          <p:cNvPr id="99330" name="Line 2"/>
          <p:cNvSpPr>
            <a:spLocks noChangeShapeType="1"/>
          </p:cNvSpPr>
          <p:nvPr/>
        </p:nvSpPr>
        <p:spPr bwMode="auto">
          <a:xfrm>
            <a:off x="6203950" y="2571750"/>
            <a:ext cx="1568450" cy="257175"/>
          </a:xfrm>
          <a:prstGeom prst="line">
            <a:avLst/>
          </a:prstGeom>
          <a:noFill/>
          <a:ln w="12700">
            <a:solidFill>
              <a:srgbClr val="006AB1"/>
            </a:solidFill>
            <a:round/>
            <a:headEnd/>
            <a:tailEnd/>
          </a:ln>
        </p:spPr>
        <p:txBody>
          <a:bodyPr wrap="none" anchor="ctr"/>
          <a:lstStyle/>
          <a:p>
            <a:endParaRPr lang="en-US" dirty="0"/>
          </a:p>
        </p:txBody>
      </p:sp>
      <p:sp>
        <p:nvSpPr>
          <p:cNvPr id="99331" name="Line 3"/>
          <p:cNvSpPr>
            <a:spLocks noChangeShapeType="1"/>
          </p:cNvSpPr>
          <p:nvPr/>
        </p:nvSpPr>
        <p:spPr bwMode="auto">
          <a:xfrm>
            <a:off x="6203950" y="2641600"/>
            <a:ext cx="806450" cy="1371600"/>
          </a:xfrm>
          <a:prstGeom prst="line">
            <a:avLst/>
          </a:prstGeom>
          <a:noFill/>
          <a:ln w="12700">
            <a:solidFill>
              <a:srgbClr val="006AB1"/>
            </a:solidFill>
            <a:round/>
            <a:headEnd/>
            <a:tailEnd/>
          </a:ln>
        </p:spPr>
        <p:txBody>
          <a:bodyPr wrap="none" anchor="ctr"/>
          <a:lstStyle/>
          <a:p>
            <a:endParaRPr lang="en-US" dirty="0"/>
          </a:p>
        </p:txBody>
      </p:sp>
      <p:sp>
        <p:nvSpPr>
          <p:cNvPr id="82952" name="Rectangle 4"/>
          <p:cNvSpPr>
            <a:spLocks noGrp="1" noChangeArrowheads="1"/>
          </p:cNvSpPr>
          <p:nvPr>
            <p:ph type="title"/>
          </p:nvPr>
        </p:nvSpPr>
        <p:spPr>
          <a:xfrm>
            <a:off x="100013" y="39688"/>
            <a:ext cx="8023225" cy="533400"/>
          </a:xfrm>
        </p:spPr>
        <p:txBody>
          <a:bodyPr lIns="91429" tIns="45715" rIns="91429" bIns="45715"/>
          <a:lstStyle/>
          <a:p>
            <a:r>
              <a:rPr lang="en-US" i="0" dirty="0" smtClean="0">
                <a:ea typeface="ＭＳ Ｐゴシック"/>
              </a:rPr>
              <a:t>Situational Awareness</a:t>
            </a:r>
          </a:p>
        </p:txBody>
      </p:sp>
      <p:sp>
        <p:nvSpPr>
          <p:cNvPr id="2054" name="Text Box 5"/>
          <p:cNvSpPr txBox="1">
            <a:spLocks noChangeArrowheads="1"/>
          </p:cNvSpPr>
          <p:nvPr/>
        </p:nvSpPr>
        <p:spPr bwMode="auto">
          <a:xfrm>
            <a:off x="2354263" y="779463"/>
            <a:ext cx="4216400" cy="457200"/>
          </a:xfrm>
          <a:prstGeom prst="rect">
            <a:avLst/>
          </a:prstGeom>
          <a:noFill/>
          <a:ln w="9525">
            <a:noFill/>
            <a:miter lim="800000"/>
            <a:headEnd/>
            <a:tailEnd/>
          </a:ln>
        </p:spPr>
        <p:txBody>
          <a:bodyPr wrap="none">
            <a:spAutoFit/>
          </a:bodyPr>
          <a:lstStyle/>
          <a:p>
            <a:pPr eaLnBrk="0" hangingPunct="0">
              <a:defRPr/>
            </a:pPr>
            <a:r>
              <a:rPr lang="en-US" i="1" dirty="0">
                <a:latin typeface="+mn-lt"/>
                <a:ea typeface="ＭＳ Ｐゴシック" pitchFamily="-48" charset="-128"/>
                <a:cs typeface="+mn-cs"/>
              </a:rPr>
              <a:t>Visibility to Events in the Field</a:t>
            </a:r>
          </a:p>
        </p:txBody>
      </p:sp>
      <p:pic>
        <p:nvPicPr>
          <p:cNvPr id="232452" name="Picture 4" descr="Ford Crown Vic 06"/>
          <p:cNvPicPr>
            <a:picLocks noChangeAspect="1" noChangeArrowheads="1"/>
          </p:cNvPicPr>
          <p:nvPr/>
        </p:nvPicPr>
        <p:blipFill>
          <a:blip r:embed="rId5" cstate="print"/>
          <a:srcRect/>
          <a:stretch>
            <a:fillRect/>
          </a:stretch>
        </p:blipFill>
        <p:spPr bwMode="auto">
          <a:xfrm>
            <a:off x="177800" y="4445000"/>
            <a:ext cx="2235200" cy="1181100"/>
          </a:xfrm>
          <a:prstGeom prst="rect">
            <a:avLst/>
          </a:prstGeom>
          <a:solidFill>
            <a:srgbClr val="FFFF99"/>
          </a:solidFill>
          <a:ln w="9525">
            <a:noFill/>
            <a:miter lim="800000"/>
            <a:headEnd/>
            <a:tailEnd/>
          </a:ln>
        </p:spPr>
      </p:pic>
      <p:pic>
        <p:nvPicPr>
          <p:cNvPr id="232456" name="Picture 8" descr="story image"/>
          <p:cNvPicPr>
            <a:picLocks noChangeAspect="1" noChangeArrowheads="1"/>
          </p:cNvPicPr>
          <p:nvPr/>
        </p:nvPicPr>
        <p:blipFill>
          <a:blip r:embed="rId6" cstate="print"/>
          <a:srcRect/>
          <a:stretch>
            <a:fillRect/>
          </a:stretch>
        </p:blipFill>
        <p:spPr bwMode="auto">
          <a:xfrm>
            <a:off x="3149600" y="4445000"/>
            <a:ext cx="1357313" cy="1122363"/>
          </a:xfrm>
          <a:prstGeom prst="rect">
            <a:avLst/>
          </a:prstGeom>
          <a:noFill/>
          <a:ln w="9525">
            <a:noFill/>
            <a:miter lim="800000"/>
            <a:headEnd/>
            <a:tailEnd/>
          </a:ln>
        </p:spPr>
      </p:pic>
      <p:sp>
        <p:nvSpPr>
          <p:cNvPr id="232459" name="Text Box 11"/>
          <p:cNvSpPr txBox="1">
            <a:spLocks noChangeArrowheads="1"/>
          </p:cNvSpPr>
          <p:nvPr/>
        </p:nvSpPr>
        <p:spPr bwMode="auto">
          <a:xfrm>
            <a:off x="228600" y="1422400"/>
            <a:ext cx="3086100" cy="336550"/>
          </a:xfrm>
          <a:prstGeom prst="rect">
            <a:avLst/>
          </a:prstGeom>
          <a:noFill/>
          <a:ln w="12700" algn="ctr">
            <a:noFill/>
            <a:miter lim="800000"/>
            <a:headEnd/>
            <a:tailEnd/>
          </a:ln>
        </p:spPr>
        <p:txBody>
          <a:bodyPr>
            <a:spAutoFit/>
          </a:bodyPr>
          <a:lstStyle/>
          <a:p>
            <a:pPr marL="342900" indent="-342900" eaLnBrk="0" hangingPunct="0">
              <a:lnSpc>
                <a:spcPct val="80000"/>
              </a:lnSpc>
              <a:spcBef>
                <a:spcPct val="50000"/>
              </a:spcBef>
              <a:buClr>
                <a:schemeClr val="tx1"/>
              </a:buClr>
              <a:buFont typeface="Times" pitchFamily="18" charset="0"/>
              <a:buNone/>
              <a:defRPr/>
            </a:pPr>
            <a:r>
              <a:rPr lang="en-US" sz="2000" i="1" dirty="0">
                <a:latin typeface="+mn-lt"/>
                <a:ea typeface="ＭＳ Ｐゴシック" pitchFamily="-48" charset="-128"/>
                <a:cs typeface="+mn-cs"/>
              </a:rPr>
              <a:t>GPS/Location Tracking</a:t>
            </a:r>
          </a:p>
        </p:txBody>
      </p:sp>
      <p:sp>
        <p:nvSpPr>
          <p:cNvPr id="232460" name="Text Box 12"/>
          <p:cNvSpPr txBox="1">
            <a:spLocks noChangeArrowheads="1"/>
          </p:cNvSpPr>
          <p:nvPr/>
        </p:nvSpPr>
        <p:spPr bwMode="auto">
          <a:xfrm>
            <a:off x="5410200" y="1422400"/>
            <a:ext cx="1600200" cy="336550"/>
          </a:xfrm>
          <a:prstGeom prst="rect">
            <a:avLst/>
          </a:prstGeom>
          <a:noFill/>
          <a:ln w="12700" algn="ctr">
            <a:noFill/>
            <a:miter lim="800000"/>
            <a:headEnd/>
            <a:tailEnd/>
          </a:ln>
        </p:spPr>
        <p:txBody>
          <a:bodyPr>
            <a:spAutoFit/>
          </a:bodyPr>
          <a:lstStyle/>
          <a:p>
            <a:pPr marL="342900" indent="-342900" eaLnBrk="0" hangingPunct="0">
              <a:lnSpc>
                <a:spcPct val="80000"/>
              </a:lnSpc>
              <a:spcBef>
                <a:spcPct val="50000"/>
              </a:spcBef>
              <a:buClr>
                <a:schemeClr val="tx1"/>
              </a:buClr>
              <a:buFont typeface="Times" pitchFamily="18" charset="0"/>
              <a:buNone/>
              <a:defRPr/>
            </a:pPr>
            <a:r>
              <a:rPr lang="en-US" sz="2000" i="1" dirty="0">
                <a:latin typeface="+mn-lt"/>
                <a:ea typeface="ＭＳ Ｐゴシック" pitchFamily="-48" charset="-128"/>
                <a:cs typeface="+mn-cs"/>
              </a:rPr>
              <a:t>Video</a:t>
            </a:r>
          </a:p>
        </p:txBody>
      </p:sp>
      <p:pic>
        <p:nvPicPr>
          <p:cNvPr id="232468" name="Picture 20" descr="Slide03-Dispatch"/>
          <p:cNvPicPr>
            <a:picLocks noChangeAspect="1" noChangeArrowheads="1"/>
          </p:cNvPicPr>
          <p:nvPr/>
        </p:nvPicPr>
        <p:blipFill>
          <a:blip r:embed="rId7" cstate="print"/>
          <a:srcRect/>
          <a:stretch>
            <a:fillRect/>
          </a:stretch>
        </p:blipFill>
        <p:spPr bwMode="auto">
          <a:xfrm>
            <a:off x="5597525" y="3676650"/>
            <a:ext cx="3132138" cy="2114550"/>
          </a:xfrm>
          <a:prstGeom prst="rect">
            <a:avLst/>
          </a:prstGeom>
          <a:noFill/>
          <a:ln w="9525">
            <a:noFill/>
            <a:miter lim="800000"/>
            <a:headEnd/>
            <a:tailEnd/>
          </a:ln>
        </p:spPr>
      </p:pic>
      <p:grpSp>
        <p:nvGrpSpPr>
          <p:cNvPr id="2" name="Group 17"/>
          <p:cNvGrpSpPr>
            <a:grpSpLocks/>
          </p:cNvGrpSpPr>
          <p:nvPr/>
        </p:nvGrpSpPr>
        <p:grpSpPr bwMode="auto">
          <a:xfrm>
            <a:off x="7754938" y="1879600"/>
            <a:ext cx="957262" cy="1722438"/>
            <a:chOff x="4180" y="1504"/>
            <a:chExt cx="865" cy="1280"/>
          </a:xfrm>
        </p:grpSpPr>
        <p:graphicFrame>
          <p:nvGraphicFramePr>
            <p:cNvPr id="82946" name="Object 2"/>
            <p:cNvGraphicFramePr>
              <a:graphicFrameLocks noChangeAspect="1"/>
            </p:cNvGraphicFramePr>
            <p:nvPr/>
          </p:nvGraphicFramePr>
          <p:xfrm>
            <a:off x="4180" y="1504"/>
            <a:ext cx="865" cy="1280"/>
          </p:xfrm>
          <a:graphic>
            <a:graphicData uri="http://schemas.openxmlformats.org/presentationml/2006/ole">
              <p:oleObj spid="_x0000_s82946" name="Photo Editor Photo" r:id="rId8" imgW="3828571" imgH="5668166" progId="">
                <p:embed/>
              </p:oleObj>
            </a:graphicData>
          </a:graphic>
        </p:graphicFrame>
        <p:pic>
          <p:nvPicPr>
            <p:cNvPr id="82965" name="Picture 19"/>
            <p:cNvPicPr>
              <a:picLocks noChangeAspect="1" noChangeArrowheads="1"/>
            </p:cNvPicPr>
            <p:nvPr/>
          </p:nvPicPr>
          <p:blipFill>
            <a:blip r:embed="rId9" cstate="print"/>
            <a:srcRect/>
            <a:stretch>
              <a:fillRect/>
            </a:stretch>
          </p:blipFill>
          <p:spPr bwMode="auto">
            <a:xfrm>
              <a:off x="4310" y="1739"/>
              <a:ext cx="603" cy="415"/>
            </a:xfrm>
            <a:prstGeom prst="rect">
              <a:avLst/>
            </a:prstGeom>
            <a:noFill/>
            <a:ln w="9525">
              <a:noFill/>
              <a:miter lim="800000"/>
              <a:headEnd/>
              <a:tailEnd/>
            </a:ln>
          </p:spPr>
        </p:pic>
      </p:grpSp>
      <p:pic>
        <p:nvPicPr>
          <p:cNvPr id="232469" name="Picture 21" descr="Guardian copy"/>
          <p:cNvPicPr>
            <a:picLocks noChangeAspect="1" noChangeArrowheads="1"/>
          </p:cNvPicPr>
          <p:nvPr/>
        </p:nvPicPr>
        <p:blipFill>
          <a:blip r:embed="rId10" cstate="print"/>
          <a:srcRect/>
          <a:stretch>
            <a:fillRect/>
          </a:stretch>
        </p:blipFill>
        <p:spPr bwMode="auto">
          <a:xfrm rot="21587070" flipH="1">
            <a:off x="5434013" y="2035175"/>
            <a:ext cx="1054100" cy="779463"/>
          </a:xfrm>
          <a:prstGeom prst="rect">
            <a:avLst/>
          </a:prstGeom>
          <a:noFill/>
          <a:ln w="9525">
            <a:noFill/>
            <a:miter lim="800000"/>
            <a:headEnd/>
            <a:tailEnd/>
          </a:ln>
        </p:spPr>
      </p:pic>
      <p:sp>
        <p:nvSpPr>
          <p:cNvPr id="2064" name="Line 17"/>
          <p:cNvSpPr>
            <a:spLocks noChangeShapeType="1"/>
          </p:cNvSpPr>
          <p:nvPr/>
        </p:nvSpPr>
        <p:spPr bwMode="auto">
          <a:xfrm>
            <a:off x="304800" y="1727200"/>
            <a:ext cx="4114800" cy="0"/>
          </a:xfrm>
          <a:prstGeom prst="line">
            <a:avLst/>
          </a:prstGeom>
          <a:noFill/>
          <a:ln w="9525">
            <a:solidFill>
              <a:schemeClr val="tx1"/>
            </a:solidFill>
            <a:round/>
            <a:headEnd/>
            <a:tailEnd/>
          </a:ln>
        </p:spPr>
        <p:txBody>
          <a:bodyPr wrap="none" anchor="ctr"/>
          <a:lstStyle/>
          <a:p>
            <a:endParaRPr lang="en-US" dirty="0"/>
          </a:p>
        </p:txBody>
      </p:sp>
      <p:sp>
        <p:nvSpPr>
          <p:cNvPr id="2065" name="Line 18"/>
          <p:cNvSpPr>
            <a:spLocks noChangeShapeType="1"/>
          </p:cNvSpPr>
          <p:nvPr/>
        </p:nvSpPr>
        <p:spPr bwMode="auto">
          <a:xfrm>
            <a:off x="5410200" y="1727200"/>
            <a:ext cx="3302000" cy="0"/>
          </a:xfrm>
          <a:prstGeom prst="line">
            <a:avLst/>
          </a:prstGeom>
          <a:noFill/>
          <a:ln w="9525">
            <a:solidFill>
              <a:schemeClr val="tx1"/>
            </a:solidFill>
            <a:round/>
            <a:headEnd/>
            <a:tailEnd/>
          </a:ln>
        </p:spPr>
        <p:txBody>
          <a:bodyPr wrap="none" anchor="ctr"/>
          <a:lstStyle/>
          <a:p>
            <a:endParaRPr lang="en-US" dirty="0"/>
          </a:p>
        </p:txBody>
      </p:sp>
      <p:sp>
        <p:nvSpPr>
          <p:cNvPr id="19" name="Line 3"/>
          <p:cNvSpPr>
            <a:spLocks noChangeShapeType="1"/>
          </p:cNvSpPr>
          <p:nvPr/>
        </p:nvSpPr>
        <p:spPr bwMode="auto">
          <a:xfrm flipH="1">
            <a:off x="1295400" y="2828925"/>
            <a:ext cx="228600" cy="1616075"/>
          </a:xfrm>
          <a:prstGeom prst="line">
            <a:avLst/>
          </a:prstGeom>
          <a:noFill/>
          <a:ln w="12700">
            <a:solidFill>
              <a:srgbClr val="006AB1"/>
            </a:solidFill>
            <a:round/>
            <a:headEnd/>
            <a:tailEnd/>
          </a:ln>
        </p:spPr>
        <p:txBody>
          <a:bodyPr wrap="none" anchor="ctr"/>
          <a:lstStyle/>
          <a:p>
            <a:endParaRPr lang="en-US" dirty="0"/>
          </a:p>
        </p:txBody>
      </p:sp>
      <p:pic>
        <p:nvPicPr>
          <p:cNvPr id="232454" name="Picture 6" descr="MPj04074790000[1]"/>
          <p:cNvPicPr>
            <a:picLocks noChangeAspect="1" noChangeArrowheads="1"/>
          </p:cNvPicPr>
          <p:nvPr/>
        </p:nvPicPr>
        <p:blipFill>
          <a:blip r:embed="rId11" cstate="print"/>
          <a:srcRect/>
          <a:stretch>
            <a:fillRect/>
          </a:stretch>
        </p:blipFill>
        <p:spPr bwMode="auto">
          <a:xfrm>
            <a:off x="3362325" y="1946275"/>
            <a:ext cx="1130300" cy="1692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44066" name="Picture 2" descr="laptop"/>
          <p:cNvPicPr>
            <a:picLocks noChangeAspect="1" noChangeArrowheads="1"/>
          </p:cNvPicPr>
          <p:nvPr/>
        </p:nvPicPr>
        <p:blipFill>
          <a:blip r:embed="rId3" cstate="print"/>
          <a:srcRect l="22716" r="14793"/>
          <a:stretch>
            <a:fillRect/>
          </a:stretch>
        </p:blipFill>
        <p:spPr bwMode="auto">
          <a:xfrm>
            <a:off x="376238" y="3314700"/>
            <a:ext cx="8121650" cy="381000"/>
          </a:xfrm>
          <a:prstGeom prst="rect">
            <a:avLst/>
          </a:prstGeom>
          <a:noFill/>
          <a:effectLst>
            <a:outerShdw dist="35921" dir="2700000" algn="ctr" rotWithShape="0">
              <a:srgbClr val="808080"/>
            </a:outerShdw>
          </a:effectLst>
        </p:spPr>
      </p:pic>
      <p:sp>
        <p:nvSpPr>
          <p:cNvPr id="84994" name="Text Box 3"/>
          <p:cNvSpPr txBox="1">
            <a:spLocks noChangeArrowheads="1"/>
          </p:cNvSpPr>
          <p:nvPr/>
        </p:nvSpPr>
        <p:spPr bwMode="auto">
          <a:xfrm>
            <a:off x="307975" y="1293813"/>
            <a:ext cx="7778750" cy="581025"/>
          </a:xfrm>
          <a:prstGeom prst="rect">
            <a:avLst/>
          </a:prstGeom>
          <a:noFill/>
          <a:ln w="9525">
            <a:noFill/>
            <a:miter lim="800000"/>
            <a:headEnd/>
            <a:tailEnd/>
          </a:ln>
        </p:spPr>
        <p:txBody>
          <a:bodyPr>
            <a:spAutoFit/>
          </a:bodyPr>
          <a:lstStyle/>
          <a:p>
            <a:pPr eaLnBrk="0" hangingPunct="0">
              <a:buFont typeface="Times"/>
              <a:buNone/>
            </a:pPr>
            <a:r>
              <a:rPr lang="en-US" sz="1600" dirty="0">
                <a:solidFill>
                  <a:schemeClr val="bg2"/>
                </a:solidFill>
              </a:rPr>
              <a:t>Timeline below shows the increasing demand for </a:t>
            </a:r>
            <a:br>
              <a:rPr lang="en-US" sz="1600" dirty="0">
                <a:solidFill>
                  <a:schemeClr val="bg2"/>
                </a:solidFill>
              </a:rPr>
            </a:br>
            <a:r>
              <a:rPr lang="en-US" sz="1600" dirty="0">
                <a:solidFill>
                  <a:schemeClr val="bg2"/>
                </a:solidFill>
              </a:rPr>
              <a:t>embedded solutions that benefit a mobile workforce…</a:t>
            </a:r>
          </a:p>
        </p:txBody>
      </p:sp>
      <p:sp>
        <p:nvSpPr>
          <p:cNvPr id="84995" name="Line 4"/>
          <p:cNvSpPr>
            <a:spLocks noChangeShapeType="1"/>
          </p:cNvSpPr>
          <p:nvPr/>
        </p:nvSpPr>
        <p:spPr bwMode="auto">
          <a:xfrm>
            <a:off x="2225675" y="3190875"/>
            <a:ext cx="0" cy="504825"/>
          </a:xfrm>
          <a:prstGeom prst="line">
            <a:avLst/>
          </a:prstGeom>
          <a:noFill/>
          <a:ln w="28575">
            <a:solidFill>
              <a:schemeClr val="bg1"/>
            </a:solidFill>
            <a:round/>
            <a:headEnd/>
            <a:tailEnd/>
          </a:ln>
        </p:spPr>
        <p:txBody>
          <a:bodyPr/>
          <a:lstStyle/>
          <a:p>
            <a:endParaRPr lang="en-US" dirty="0"/>
          </a:p>
        </p:txBody>
      </p:sp>
      <p:sp>
        <p:nvSpPr>
          <p:cNvPr id="84996" name="Line 5"/>
          <p:cNvSpPr>
            <a:spLocks noChangeShapeType="1"/>
          </p:cNvSpPr>
          <p:nvPr/>
        </p:nvSpPr>
        <p:spPr bwMode="auto">
          <a:xfrm>
            <a:off x="4210050" y="3190875"/>
            <a:ext cx="0" cy="647700"/>
          </a:xfrm>
          <a:prstGeom prst="line">
            <a:avLst/>
          </a:prstGeom>
          <a:noFill/>
          <a:ln w="28575">
            <a:solidFill>
              <a:schemeClr val="bg1"/>
            </a:solidFill>
            <a:round/>
            <a:headEnd/>
            <a:tailEnd/>
          </a:ln>
        </p:spPr>
        <p:txBody>
          <a:bodyPr/>
          <a:lstStyle/>
          <a:p>
            <a:endParaRPr lang="en-US" dirty="0"/>
          </a:p>
        </p:txBody>
      </p:sp>
      <p:sp>
        <p:nvSpPr>
          <p:cNvPr id="84997" name="Line 6"/>
          <p:cNvSpPr>
            <a:spLocks noChangeShapeType="1"/>
          </p:cNvSpPr>
          <p:nvPr/>
        </p:nvSpPr>
        <p:spPr bwMode="auto">
          <a:xfrm>
            <a:off x="6270625" y="3190875"/>
            <a:ext cx="0" cy="504825"/>
          </a:xfrm>
          <a:prstGeom prst="line">
            <a:avLst/>
          </a:prstGeom>
          <a:noFill/>
          <a:ln w="28575">
            <a:solidFill>
              <a:schemeClr val="bg1"/>
            </a:solidFill>
            <a:round/>
            <a:headEnd/>
            <a:tailEnd/>
          </a:ln>
        </p:spPr>
        <p:txBody>
          <a:bodyPr/>
          <a:lstStyle/>
          <a:p>
            <a:endParaRPr lang="en-US" dirty="0"/>
          </a:p>
        </p:txBody>
      </p:sp>
      <p:sp>
        <p:nvSpPr>
          <p:cNvPr id="84998" name="Text Box 7"/>
          <p:cNvSpPr txBox="1">
            <a:spLocks noChangeArrowheads="1"/>
          </p:cNvSpPr>
          <p:nvPr/>
        </p:nvSpPr>
        <p:spPr bwMode="auto">
          <a:xfrm>
            <a:off x="384175" y="3397250"/>
            <a:ext cx="1754188" cy="274638"/>
          </a:xfrm>
          <a:prstGeom prst="rect">
            <a:avLst/>
          </a:prstGeom>
          <a:noFill/>
          <a:ln w="9525">
            <a:noFill/>
            <a:miter lim="800000"/>
            <a:headEnd/>
            <a:tailEnd/>
          </a:ln>
        </p:spPr>
        <p:txBody>
          <a:bodyPr>
            <a:spAutoFit/>
          </a:bodyPr>
          <a:lstStyle/>
          <a:p>
            <a:pPr algn="ctr" eaLnBrk="0" hangingPunct="0">
              <a:spcBef>
                <a:spcPct val="50000"/>
              </a:spcBef>
            </a:pPr>
            <a:r>
              <a:rPr lang="en-US" sz="1200" b="1" dirty="0">
                <a:solidFill>
                  <a:schemeClr val="bg1"/>
                </a:solidFill>
              </a:rPr>
              <a:t>2007</a:t>
            </a:r>
            <a:endParaRPr lang="en-US" sz="1000" b="1" dirty="0">
              <a:solidFill>
                <a:schemeClr val="bg1"/>
              </a:solidFill>
            </a:endParaRPr>
          </a:p>
        </p:txBody>
      </p:sp>
      <p:sp>
        <p:nvSpPr>
          <p:cNvPr id="84999" name="Text Box 8"/>
          <p:cNvSpPr txBox="1">
            <a:spLocks noChangeArrowheads="1"/>
          </p:cNvSpPr>
          <p:nvPr/>
        </p:nvSpPr>
        <p:spPr bwMode="auto">
          <a:xfrm>
            <a:off x="2297113" y="3390900"/>
            <a:ext cx="1754187" cy="274638"/>
          </a:xfrm>
          <a:prstGeom prst="rect">
            <a:avLst/>
          </a:prstGeom>
          <a:noFill/>
          <a:ln w="9525">
            <a:noFill/>
            <a:miter lim="800000"/>
            <a:headEnd/>
            <a:tailEnd/>
          </a:ln>
        </p:spPr>
        <p:txBody>
          <a:bodyPr>
            <a:spAutoFit/>
          </a:bodyPr>
          <a:lstStyle/>
          <a:p>
            <a:pPr algn="ctr" eaLnBrk="0" hangingPunct="0">
              <a:spcBef>
                <a:spcPct val="50000"/>
              </a:spcBef>
            </a:pPr>
            <a:r>
              <a:rPr lang="en-US" sz="1200" b="1" dirty="0">
                <a:solidFill>
                  <a:schemeClr val="bg1"/>
                </a:solidFill>
              </a:rPr>
              <a:t>2008</a:t>
            </a:r>
            <a:endParaRPr lang="en-US" sz="1000" b="1" dirty="0">
              <a:solidFill>
                <a:schemeClr val="bg1"/>
              </a:solidFill>
            </a:endParaRPr>
          </a:p>
        </p:txBody>
      </p:sp>
      <p:sp>
        <p:nvSpPr>
          <p:cNvPr id="85000" name="Text Box 9"/>
          <p:cNvSpPr txBox="1">
            <a:spLocks noChangeArrowheads="1"/>
          </p:cNvSpPr>
          <p:nvPr/>
        </p:nvSpPr>
        <p:spPr bwMode="auto">
          <a:xfrm>
            <a:off x="4432300" y="3392488"/>
            <a:ext cx="1754188" cy="274637"/>
          </a:xfrm>
          <a:prstGeom prst="rect">
            <a:avLst/>
          </a:prstGeom>
          <a:noFill/>
          <a:ln w="9525">
            <a:noFill/>
            <a:miter lim="800000"/>
            <a:headEnd/>
            <a:tailEnd/>
          </a:ln>
        </p:spPr>
        <p:txBody>
          <a:bodyPr>
            <a:spAutoFit/>
          </a:bodyPr>
          <a:lstStyle/>
          <a:p>
            <a:pPr algn="ctr" eaLnBrk="0" hangingPunct="0">
              <a:spcBef>
                <a:spcPct val="50000"/>
              </a:spcBef>
            </a:pPr>
            <a:r>
              <a:rPr lang="en-US" sz="1200" b="1" dirty="0">
                <a:solidFill>
                  <a:schemeClr val="bg1"/>
                </a:solidFill>
              </a:rPr>
              <a:t>2009</a:t>
            </a:r>
            <a:endParaRPr lang="en-US" sz="1000" b="1" dirty="0">
              <a:solidFill>
                <a:schemeClr val="bg1"/>
              </a:solidFill>
            </a:endParaRPr>
          </a:p>
        </p:txBody>
      </p:sp>
      <p:sp>
        <p:nvSpPr>
          <p:cNvPr id="85001" name="Text Box 10"/>
          <p:cNvSpPr txBox="1">
            <a:spLocks noChangeArrowheads="1"/>
          </p:cNvSpPr>
          <p:nvPr/>
        </p:nvSpPr>
        <p:spPr bwMode="auto">
          <a:xfrm>
            <a:off x="6388100" y="3384550"/>
            <a:ext cx="1754188" cy="274638"/>
          </a:xfrm>
          <a:prstGeom prst="rect">
            <a:avLst/>
          </a:prstGeom>
          <a:noFill/>
          <a:ln w="9525">
            <a:noFill/>
            <a:miter lim="800000"/>
            <a:headEnd/>
            <a:tailEnd/>
          </a:ln>
        </p:spPr>
        <p:txBody>
          <a:bodyPr>
            <a:spAutoFit/>
          </a:bodyPr>
          <a:lstStyle/>
          <a:p>
            <a:pPr algn="ctr" eaLnBrk="0" hangingPunct="0">
              <a:spcBef>
                <a:spcPct val="50000"/>
              </a:spcBef>
            </a:pPr>
            <a:r>
              <a:rPr lang="en-US" sz="1200" b="1" dirty="0">
                <a:solidFill>
                  <a:schemeClr val="bg1"/>
                </a:solidFill>
              </a:rPr>
              <a:t>2010</a:t>
            </a:r>
            <a:endParaRPr lang="en-US" sz="1000" b="1" dirty="0">
              <a:solidFill>
                <a:schemeClr val="bg1"/>
              </a:solidFill>
            </a:endParaRPr>
          </a:p>
        </p:txBody>
      </p:sp>
      <p:sp>
        <p:nvSpPr>
          <p:cNvPr id="85002" name="Text Box 11"/>
          <p:cNvSpPr txBox="1">
            <a:spLocks noChangeArrowheads="1"/>
          </p:cNvSpPr>
          <p:nvPr/>
        </p:nvSpPr>
        <p:spPr bwMode="auto">
          <a:xfrm>
            <a:off x="1379538" y="2417763"/>
            <a:ext cx="2181225" cy="669925"/>
          </a:xfrm>
          <a:prstGeom prst="rect">
            <a:avLst/>
          </a:prstGeom>
          <a:noFill/>
          <a:ln w="9525">
            <a:noFill/>
            <a:miter lim="800000"/>
            <a:headEnd/>
            <a:tailEnd/>
          </a:ln>
        </p:spPr>
        <p:txBody>
          <a:bodyPr>
            <a:spAutoFit/>
          </a:bodyPr>
          <a:lstStyle/>
          <a:p>
            <a:pPr eaLnBrk="0" hangingPunct="0">
              <a:spcBef>
                <a:spcPct val="50000"/>
              </a:spcBef>
            </a:pPr>
            <a:r>
              <a:rPr lang="en-US" sz="1400" b="1" dirty="0">
                <a:solidFill>
                  <a:srgbClr val="3366FF"/>
                </a:solidFill>
              </a:rPr>
              <a:t>55.1 Million</a:t>
            </a:r>
            <a:r>
              <a:rPr lang="en-US" sz="1200" b="1" dirty="0"/>
              <a:t> </a:t>
            </a:r>
            <a:r>
              <a:rPr lang="en-US" sz="1200" dirty="0"/>
              <a:t>Broadband subscribers in the United States</a:t>
            </a:r>
            <a:endParaRPr lang="en-US" sz="300" dirty="0"/>
          </a:p>
        </p:txBody>
      </p:sp>
      <p:sp>
        <p:nvSpPr>
          <p:cNvPr id="85003" name="Text Box 12"/>
          <p:cNvSpPr txBox="1">
            <a:spLocks noChangeArrowheads="1"/>
          </p:cNvSpPr>
          <p:nvPr/>
        </p:nvSpPr>
        <p:spPr bwMode="auto">
          <a:xfrm>
            <a:off x="141288" y="4241800"/>
            <a:ext cx="2752725" cy="487363"/>
          </a:xfrm>
          <a:prstGeom prst="rect">
            <a:avLst/>
          </a:prstGeom>
          <a:noFill/>
          <a:ln w="9525">
            <a:noFill/>
            <a:miter lim="800000"/>
            <a:headEnd/>
            <a:tailEnd/>
          </a:ln>
        </p:spPr>
        <p:txBody>
          <a:bodyPr>
            <a:spAutoFit/>
          </a:bodyPr>
          <a:lstStyle/>
          <a:p>
            <a:pPr algn="r" eaLnBrk="0" hangingPunct="0">
              <a:spcBef>
                <a:spcPct val="50000"/>
              </a:spcBef>
            </a:pPr>
            <a:r>
              <a:rPr lang="en-US" sz="1400" b="1" dirty="0">
                <a:solidFill>
                  <a:srgbClr val="3366FF"/>
                </a:solidFill>
              </a:rPr>
              <a:t>Over 2.8 million</a:t>
            </a:r>
            <a:r>
              <a:rPr lang="en-US" sz="1200" b="1" dirty="0">
                <a:solidFill>
                  <a:srgbClr val="3366FF"/>
                </a:solidFill>
              </a:rPr>
              <a:t> </a:t>
            </a:r>
            <a:r>
              <a:rPr lang="en-US" sz="1200" dirty="0"/>
              <a:t>total</a:t>
            </a:r>
            <a:r>
              <a:rPr lang="en-US" sz="1200" b="1" dirty="0">
                <a:solidFill>
                  <a:srgbClr val="3366FF"/>
                </a:solidFill>
              </a:rPr>
              <a:t> </a:t>
            </a:r>
            <a:r>
              <a:rPr lang="en-US" sz="1200" dirty="0"/>
              <a:t>embedded cellular modems shipped worldwide</a:t>
            </a:r>
          </a:p>
        </p:txBody>
      </p:sp>
      <p:sp>
        <p:nvSpPr>
          <p:cNvPr id="85004" name="Text Box 13"/>
          <p:cNvSpPr txBox="1">
            <a:spLocks noChangeArrowheads="1"/>
          </p:cNvSpPr>
          <p:nvPr/>
        </p:nvSpPr>
        <p:spPr bwMode="auto">
          <a:xfrm>
            <a:off x="4916488" y="2368550"/>
            <a:ext cx="1641475" cy="852488"/>
          </a:xfrm>
          <a:prstGeom prst="rect">
            <a:avLst/>
          </a:prstGeom>
          <a:noFill/>
          <a:ln w="9525">
            <a:noFill/>
            <a:miter lim="800000"/>
            <a:headEnd/>
            <a:tailEnd/>
          </a:ln>
        </p:spPr>
        <p:txBody>
          <a:bodyPr>
            <a:spAutoFit/>
          </a:bodyPr>
          <a:lstStyle/>
          <a:p>
            <a:pPr eaLnBrk="0" hangingPunct="0">
              <a:spcBef>
                <a:spcPct val="50000"/>
              </a:spcBef>
            </a:pPr>
            <a:r>
              <a:rPr lang="en-US" sz="1400" b="1" dirty="0">
                <a:solidFill>
                  <a:srgbClr val="3366FF"/>
                </a:solidFill>
              </a:rPr>
              <a:t>4.9 million</a:t>
            </a:r>
            <a:r>
              <a:rPr lang="en-US" sz="1200" b="1" dirty="0"/>
              <a:t> </a:t>
            </a:r>
            <a:r>
              <a:rPr lang="en-US" sz="1200" dirty="0"/>
              <a:t>total embedded cellular modems shipped worldwide</a:t>
            </a:r>
            <a:endParaRPr lang="en-US" sz="1200" b="1" dirty="0"/>
          </a:p>
        </p:txBody>
      </p:sp>
      <p:sp>
        <p:nvSpPr>
          <p:cNvPr id="85005" name="Text Box 14"/>
          <p:cNvSpPr txBox="1">
            <a:spLocks noChangeArrowheads="1"/>
          </p:cNvSpPr>
          <p:nvPr/>
        </p:nvSpPr>
        <p:spPr bwMode="auto">
          <a:xfrm>
            <a:off x="4579938" y="4235450"/>
            <a:ext cx="2484437" cy="487363"/>
          </a:xfrm>
          <a:prstGeom prst="rect">
            <a:avLst/>
          </a:prstGeom>
          <a:noFill/>
          <a:ln w="9525">
            <a:noFill/>
            <a:miter lim="800000"/>
            <a:headEnd/>
            <a:tailEnd/>
          </a:ln>
        </p:spPr>
        <p:txBody>
          <a:bodyPr>
            <a:spAutoFit/>
          </a:bodyPr>
          <a:lstStyle/>
          <a:p>
            <a:pPr algn="r" eaLnBrk="0" hangingPunct="0">
              <a:spcBef>
                <a:spcPct val="50000"/>
              </a:spcBef>
            </a:pPr>
            <a:r>
              <a:rPr lang="en-US" sz="1400" b="1" dirty="0">
                <a:solidFill>
                  <a:srgbClr val="3366FF"/>
                </a:solidFill>
              </a:rPr>
              <a:t>100 million</a:t>
            </a:r>
            <a:r>
              <a:rPr lang="en-US" sz="1200" b="1" dirty="0">
                <a:solidFill>
                  <a:srgbClr val="3366FF"/>
                </a:solidFill>
              </a:rPr>
              <a:t> US workers</a:t>
            </a:r>
            <a:r>
              <a:rPr lang="en-US" sz="1200" b="1" dirty="0"/>
              <a:t> </a:t>
            </a:r>
            <a:r>
              <a:rPr lang="en-US" sz="1200" dirty="0"/>
              <a:t>will make up the mobile workforce</a:t>
            </a:r>
          </a:p>
        </p:txBody>
      </p:sp>
      <p:sp>
        <p:nvSpPr>
          <p:cNvPr id="85006" name="Text Box 15"/>
          <p:cNvSpPr txBox="1">
            <a:spLocks noChangeArrowheads="1"/>
          </p:cNvSpPr>
          <p:nvPr/>
        </p:nvSpPr>
        <p:spPr bwMode="auto">
          <a:xfrm>
            <a:off x="398463" y="5006975"/>
            <a:ext cx="8156575" cy="581025"/>
          </a:xfrm>
          <a:prstGeom prst="rect">
            <a:avLst/>
          </a:prstGeom>
          <a:noFill/>
          <a:ln w="9525">
            <a:noFill/>
            <a:miter lim="800000"/>
            <a:headEnd/>
            <a:tailEnd/>
          </a:ln>
        </p:spPr>
        <p:txBody>
          <a:bodyPr>
            <a:spAutoFit/>
          </a:bodyPr>
          <a:lstStyle/>
          <a:p>
            <a:pPr algn="r" eaLnBrk="0" hangingPunct="0">
              <a:buFont typeface="Times"/>
              <a:buNone/>
            </a:pPr>
            <a:r>
              <a:rPr lang="en-US" sz="1600" dirty="0">
                <a:solidFill>
                  <a:schemeClr val="bg2"/>
                </a:solidFill>
              </a:rPr>
              <a:t>…the </a:t>
            </a:r>
            <a:r>
              <a:rPr lang="en-US" sz="1600" b="1" dirty="0">
                <a:solidFill>
                  <a:srgbClr val="3366FF"/>
                </a:solidFill>
              </a:rPr>
              <a:t>increase</a:t>
            </a:r>
            <a:r>
              <a:rPr lang="en-US" sz="1600" dirty="0">
                <a:solidFill>
                  <a:schemeClr val="bg2"/>
                </a:solidFill>
              </a:rPr>
              <a:t> of mobile workers is driving demand for mobile broadband access anytime, anywhere, </a:t>
            </a:r>
            <a:r>
              <a:rPr lang="en-US" sz="1600" b="1" dirty="0">
                <a:solidFill>
                  <a:srgbClr val="3366FF"/>
                </a:solidFill>
              </a:rPr>
              <a:t>without sacrificing</a:t>
            </a:r>
            <a:r>
              <a:rPr lang="en-US" sz="1600" dirty="0">
                <a:solidFill>
                  <a:schemeClr val="bg2"/>
                </a:solidFill>
              </a:rPr>
              <a:t> worker productivity.</a:t>
            </a:r>
          </a:p>
        </p:txBody>
      </p:sp>
      <p:sp>
        <p:nvSpPr>
          <p:cNvPr id="85007" name="Rectangle 16"/>
          <p:cNvSpPr>
            <a:spLocks noChangeArrowheads="1"/>
          </p:cNvSpPr>
          <p:nvPr/>
        </p:nvSpPr>
        <p:spPr bwMode="auto">
          <a:xfrm>
            <a:off x="195263" y="12700"/>
            <a:ext cx="7221537" cy="858838"/>
          </a:xfrm>
          <a:prstGeom prst="rect">
            <a:avLst/>
          </a:prstGeom>
          <a:noFill/>
          <a:ln w="9525">
            <a:noFill/>
            <a:miter lim="800000"/>
            <a:headEnd/>
            <a:tailEnd/>
          </a:ln>
        </p:spPr>
        <p:txBody>
          <a:bodyPr anchor="b"/>
          <a:lstStyle/>
          <a:p>
            <a:pPr eaLnBrk="0" hangingPunct="0"/>
            <a:r>
              <a:rPr lang="en-US" sz="4000" i="1" dirty="0"/>
              <a:t>Mobile Workforce Trends</a:t>
            </a:r>
          </a:p>
        </p:txBody>
      </p:sp>
      <p:sp>
        <p:nvSpPr>
          <p:cNvPr id="85008" name="Line 17"/>
          <p:cNvSpPr>
            <a:spLocks noChangeShapeType="1"/>
          </p:cNvSpPr>
          <p:nvPr/>
        </p:nvSpPr>
        <p:spPr bwMode="auto">
          <a:xfrm>
            <a:off x="7543800" y="3521075"/>
            <a:ext cx="0" cy="727075"/>
          </a:xfrm>
          <a:prstGeom prst="line">
            <a:avLst/>
          </a:prstGeom>
          <a:noFill/>
          <a:ln w="3175">
            <a:solidFill>
              <a:srgbClr val="3366FF"/>
            </a:solidFill>
            <a:round/>
            <a:headEnd/>
            <a:tailEnd type="oval" w="sm" len="sm"/>
          </a:ln>
        </p:spPr>
        <p:txBody>
          <a:bodyPr/>
          <a:lstStyle/>
          <a:p>
            <a:endParaRPr lang="en-US" dirty="0"/>
          </a:p>
        </p:txBody>
      </p:sp>
      <p:sp>
        <p:nvSpPr>
          <p:cNvPr id="85009" name="Line 18"/>
          <p:cNvSpPr>
            <a:spLocks noChangeShapeType="1"/>
          </p:cNvSpPr>
          <p:nvPr/>
        </p:nvSpPr>
        <p:spPr bwMode="auto">
          <a:xfrm flipH="1" flipV="1">
            <a:off x="925513" y="2525713"/>
            <a:ext cx="0" cy="1008062"/>
          </a:xfrm>
          <a:prstGeom prst="line">
            <a:avLst/>
          </a:prstGeom>
          <a:noFill/>
          <a:ln w="3175">
            <a:solidFill>
              <a:srgbClr val="3366FF"/>
            </a:solidFill>
            <a:round/>
            <a:headEnd/>
            <a:tailEnd type="oval" w="sm" len="sm"/>
          </a:ln>
        </p:spPr>
        <p:txBody>
          <a:bodyPr/>
          <a:lstStyle/>
          <a:p>
            <a:endParaRPr lang="en-US" dirty="0"/>
          </a:p>
        </p:txBody>
      </p:sp>
      <p:pic>
        <p:nvPicPr>
          <p:cNvPr id="85010" name="Picture 19" descr="compuguy4"/>
          <p:cNvPicPr>
            <a:picLocks noChangeAspect="1" noChangeArrowheads="1"/>
          </p:cNvPicPr>
          <p:nvPr/>
        </p:nvPicPr>
        <p:blipFill>
          <a:blip r:embed="rId4" cstate="print"/>
          <a:srcRect/>
          <a:stretch>
            <a:fillRect/>
          </a:stretch>
        </p:blipFill>
        <p:spPr bwMode="auto">
          <a:xfrm>
            <a:off x="7127875" y="4044950"/>
            <a:ext cx="839788" cy="830263"/>
          </a:xfrm>
          <a:prstGeom prst="rect">
            <a:avLst/>
          </a:prstGeom>
          <a:noFill/>
          <a:ln w="9525">
            <a:noFill/>
            <a:miter lim="800000"/>
            <a:headEnd/>
            <a:tailEnd/>
          </a:ln>
        </p:spPr>
      </p:pic>
      <p:pic>
        <p:nvPicPr>
          <p:cNvPr id="85011" name="Picture 20" descr="compguy2"/>
          <p:cNvPicPr>
            <a:picLocks noChangeAspect="1" noChangeArrowheads="1"/>
          </p:cNvPicPr>
          <p:nvPr/>
        </p:nvPicPr>
        <p:blipFill>
          <a:blip r:embed="rId5" cstate="print"/>
          <a:srcRect/>
          <a:stretch>
            <a:fillRect/>
          </a:stretch>
        </p:blipFill>
        <p:spPr bwMode="auto">
          <a:xfrm>
            <a:off x="4006850" y="2236788"/>
            <a:ext cx="863600" cy="866775"/>
          </a:xfrm>
          <a:prstGeom prst="rect">
            <a:avLst/>
          </a:prstGeom>
          <a:noFill/>
          <a:ln w="9525">
            <a:noFill/>
            <a:miter lim="800000"/>
            <a:headEnd/>
            <a:tailEnd/>
          </a:ln>
        </p:spPr>
      </p:pic>
      <p:sp>
        <p:nvSpPr>
          <p:cNvPr id="85012" name="Oval 21"/>
          <p:cNvSpPr>
            <a:spLocks noChangeArrowheads="1"/>
          </p:cNvSpPr>
          <p:nvPr/>
        </p:nvSpPr>
        <p:spPr bwMode="auto">
          <a:xfrm>
            <a:off x="4057650" y="2268538"/>
            <a:ext cx="774700" cy="795337"/>
          </a:xfrm>
          <a:prstGeom prst="ellipse">
            <a:avLst/>
          </a:prstGeom>
          <a:noFill/>
          <a:ln w="38100">
            <a:solidFill>
              <a:srgbClr val="3366FF"/>
            </a:solidFill>
            <a:round/>
            <a:headEnd/>
            <a:tailEnd/>
          </a:ln>
        </p:spPr>
        <p:txBody>
          <a:bodyPr wrap="none" anchor="ctr"/>
          <a:lstStyle/>
          <a:p>
            <a:pPr eaLnBrk="0" hangingPunct="0"/>
            <a:endParaRPr lang="en-US" sz="1800" dirty="0"/>
          </a:p>
        </p:txBody>
      </p:sp>
      <p:sp>
        <p:nvSpPr>
          <p:cNvPr id="85013" name="Oval 22"/>
          <p:cNvSpPr>
            <a:spLocks noChangeArrowheads="1"/>
          </p:cNvSpPr>
          <p:nvPr/>
        </p:nvSpPr>
        <p:spPr bwMode="auto">
          <a:xfrm>
            <a:off x="7137400" y="4056063"/>
            <a:ext cx="827088" cy="806450"/>
          </a:xfrm>
          <a:prstGeom prst="ellipse">
            <a:avLst/>
          </a:prstGeom>
          <a:noFill/>
          <a:ln w="38100">
            <a:solidFill>
              <a:srgbClr val="3366FF"/>
            </a:solidFill>
            <a:round/>
            <a:headEnd/>
            <a:tailEnd/>
          </a:ln>
        </p:spPr>
        <p:txBody>
          <a:bodyPr wrap="none" anchor="ctr"/>
          <a:lstStyle/>
          <a:p>
            <a:pPr eaLnBrk="0" hangingPunct="0"/>
            <a:endParaRPr lang="en-US" sz="1800" dirty="0"/>
          </a:p>
        </p:txBody>
      </p:sp>
      <p:sp>
        <p:nvSpPr>
          <p:cNvPr id="85014" name="Line 23"/>
          <p:cNvSpPr>
            <a:spLocks noChangeShapeType="1"/>
          </p:cNvSpPr>
          <p:nvPr/>
        </p:nvSpPr>
        <p:spPr bwMode="auto">
          <a:xfrm flipV="1">
            <a:off x="4437063" y="3063875"/>
            <a:ext cx="0" cy="327025"/>
          </a:xfrm>
          <a:prstGeom prst="line">
            <a:avLst/>
          </a:prstGeom>
          <a:noFill/>
          <a:ln w="9525">
            <a:solidFill>
              <a:srgbClr val="3366FF"/>
            </a:solidFill>
            <a:round/>
            <a:headEnd/>
            <a:tailEnd/>
          </a:ln>
        </p:spPr>
        <p:txBody>
          <a:bodyPr wrap="none" anchor="ctr"/>
          <a:lstStyle/>
          <a:p>
            <a:endParaRPr lang="en-US" dirty="0"/>
          </a:p>
        </p:txBody>
      </p:sp>
      <p:grpSp>
        <p:nvGrpSpPr>
          <p:cNvPr id="85015" name="Group 24"/>
          <p:cNvGrpSpPr>
            <a:grpSpLocks/>
          </p:cNvGrpSpPr>
          <p:nvPr/>
        </p:nvGrpSpPr>
        <p:grpSpPr bwMode="auto">
          <a:xfrm>
            <a:off x="546100" y="2254250"/>
            <a:ext cx="777875" cy="835025"/>
            <a:chOff x="143" y="1162"/>
            <a:chExt cx="410" cy="440"/>
          </a:xfrm>
        </p:grpSpPr>
        <p:pic>
          <p:nvPicPr>
            <p:cNvPr id="85022" name="Picture 25" descr="compguy1"/>
            <p:cNvPicPr>
              <a:picLocks noChangeAspect="1" noChangeArrowheads="1"/>
            </p:cNvPicPr>
            <p:nvPr/>
          </p:nvPicPr>
          <p:blipFill>
            <a:blip r:embed="rId6" cstate="print"/>
            <a:srcRect/>
            <a:stretch>
              <a:fillRect/>
            </a:stretch>
          </p:blipFill>
          <p:spPr bwMode="auto">
            <a:xfrm>
              <a:off x="143" y="1162"/>
              <a:ext cx="410" cy="440"/>
            </a:xfrm>
            <a:prstGeom prst="rect">
              <a:avLst/>
            </a:prstGeom>
            <a:noFill/>
            <a:ln w="9525">
              <a:noFill/>
              <a:miter lim="800000"/>
              <a:headEnd/>
              <a:tailEnd/>
            </a:ln>
          </p:spPr>
        </p:pic>
        <p:sp>
          <p:nvSpPr>
            <p:cNvPr id="85023" name="Oval 26"/>
            <p:cNvSpPr>
              <a:spLocks noChangeArrowheads="1"/>
            </p:cNvSpPr>
            <p:nvPr/>
          </p:nvSpPr>
          <p:spPr bwMode="auto">
            <a:xfrm>
              <a:off x="143" y="1163"/>
              <a:ext cx="410" cy="431"/>
            </a:xfrm>
            <a:prstGeom prst="ellipse">
              <a:avLst/>
            </a:prstGeom>
            <a:noFill/>
            <a:ln w="38100">
              <a:solidFill>
                <a:srgbClr val="3366FF"/>
              </a:solidFill>
              <a:round/>
              <a:headEnd/>
              <a:tailEnd/>
            </a:ln>
          </p:spPr>
          <p:txBody>
            <a:bodyPr wrap="none" anchor="ctr"/>
            <a:lstStyle/>
            <a:p>
              <a:pPr eaLnBrk="0" hangingPunct="0"/>
              <a:endParaRPr lang="en-US" sz="1800" dirty="0"/>
            </a:p>
          </p:txBody>
        </p:sp>
      </p:grpSp>
      <p:sp>
        <p:nvSpPr>
          <p:cNvPr id="85016" name="Line 27"/>
          <p:cNvSpPr>
            <a:spLocks noChangeShapeType="1"/>
          </p:cNvSpPr>
          <p:nvPr/>
        </p:nvSpPr>
        <p:spPr bwMode="auto">
          <a:xfrm>
            <a:off x="3436938" y="3597275"/>
            <a:ext cx="0" cy="663575"/>
          </a:xfrm>
          <a:prstGeom prst="line">
            <a:avLst/>
          </a:prstGeom>
          <a:noFill/>
          <a:ln w="3175">
            <a:solidFill>
              <a:srgbClr val="3366FF"/>
            </a:solidFill>
            <a:round/>
            <a:headEnd/>
            <a:tailEnd type="oval" w="sm" len="sm"/>
          </a:ln>
        </p:spPr>
        <p:txBody>
          <a:bodyPr/>
          <a:lstStyle/>
          <a:p>
            <a:endParaRPr lang="en-US" dirty="0"/>
          </a:p>
        </p:txBody>
      </p:sp>
      <p:pic>
        <p:nvPicPr>
          <p:cNvPr id="85017" name="Picture 28" descr="compguy3"/>
          <p:cNvPicPr>
            <a:picLocks noChangeAspect="1" noChangeArrowheads="1"/>
          </p:cNvPicPr>
          <p:nvPr/>
        </p:nvPicPr>
        <p:blipFill>
          <a:blip r:embed="rId7" cstate="print"/>
          <a:srcRect/>
          <a:stretch>
            <a:fillRect/>
          </a:stretch>
        </p:blipFill>
        <p:spPr bwMode="auto">
          <a:xfrm>
            <a:off x="3035300" y="4075113"/>
            <a:ext cx="836613" cy="839787"/>
          </a:xfrm>
          <a:prstGeom prst="rect">
            <a:avLst/>
          </a:prstGeom>
          <a:noFill/>
          <a:ln w="9525">
            <a:noFill/>
            <a:miter lim="800000"/>
            <a:headEnd/>
            <a:tailEnd/>
          </a:ln>
        </p:spPr>
      </p:pic>
      <p:sp>
        <p:nvSpPr>
          <p:cNvPr id="85018" name="Oval 29"/>
          <p:cNvSpPr>
            <a:spLocks noChangeArrowheads="1"/>
          </p:cNvSpPr>
          <p:nvPr/>
        </p:nvSpPr>
        <p:spPr bwMode="auto">
          <a:xfrm>
            <a:off x="3027363" y="4089400"/>
            <a:ext cx="830262" cy="822325"/>
          </a:xfrm>
          <a:prstGeom prst="ellipse">
            <a:avLst/>
          </a:prstGeom>
          <a:noFill/>
          <a:ln w="38100">
            <a:solidFill>
              <a:srgbClr val="3366FF"/>
            </a:solidFill>
            <a:round/>
            <a:headEnd/>
            <a:tailEnd/>
          </a:ln>
        </p:spPr>
        <p:txBody>
          <a:bodyPr wrap="none" anchor="ctr"/>
          <a:lstStyle/>
          <a:p>
            <a:pPr eaLnBrk="0" hangingPunct="0"/>
            <a:endParaRPr lang="en-US" sz="1800" dirty="0"/>
          </a:p>
        </p:txBody>
      </p:sp>
      <p:sp>
        <p:nvSpPr>
          <p:cNvPr id="85019" name="Text Box 30"/>
          <p:cNvSpPr txBox="1">
            <a:spLocks noChangeArrowheads="1"/>
          </p:cNvSpPr>
          <p:nvPr/>
        </p:nvSpPr>
        <p:spPr bwMode="auto">
          <a:xfrm>
            <a:off x="285750" y="5573713"/>
            <a:ext cx="7575550" cy="582612"/>
          </a:xfrm>
          <a:prstGeom prst="rect">
            <a:avLst/>
          </a:prstGeom>
          <a:noFill/>
          <a:ln w="9525">
            <a:noFill/>
            <a:miter lim="800000"/>
            <a:headEnd/>
            <a:tailEnd/>
          </a:ln>
        </p:spPr>
        <p:txBody>
          <a:bodyPr>
            <a:spAutoFit/>
          </a:bodyPr>
          <a:lstStyle/>
          <a:p>
            <a:pPr eaLnBrk="0" hangingPunct="0">
              <a:spcBef>
                <a:spcPct val="50000"/>
              </a:spcBef>
            </a:pPr>
            <a:r>
              <a:rPr lang="en-US" sz="800" dirty="0">
                <a:solidFill>
                  <a:schemeClr val="bg2"/>
                </a:solidFill>
              </a:rPr>
              <a:t>Sources:</a:t>
            </a:r>
          </a:p>
          <a:p>
            <a:pPr eaLnBrk="0" hangingPunct="0">
              <a:spcBef>
                <a:spcPct val="50000"/>
              </a:spcBef>
            </a:pPr>
            <a:r>
              <a:rPr lang="en-US" sz="800" dirty="0">
                <a:solidFill>
                  <a:schemeClr val="bg2"/>
                </a:solidFill>
              </a:rPr>
              <a:t>“In-</a:t>
            </a:r>
            <a:r>
              <a:rPr lang="en-US" sz="800" dirty="0">
                <a:solidFill>
                  <a:schemeClr val="bg2"/>
                </a:solidFill>
              </a:rPr>
              <a:t>Stat:Cellular</a:t>
            </a:r>
            <a:r>
              <a:rPr lang="en-US" sz="800" dirty="0">
                <a:solidFill>
                  <a:schemeClr val="bg2"/>
                </a:solidFill>
              </a:rPr>
              <a:t> Modem Worldwide Shipment Forecast, August, 21, 2006”,  (www.in-stat.com)</a:t>
            </a:r>
          </a:p>
          <a:p>
            <a:pPr eaLnBrk="0" hangingPunct="0">
              <a:spcBef>
                <a:spcPct val="50000"/>
              </a:spcBef>
            </a:pPr>
            <a:r>
              <a:rPr lang="en-US" sz="800" dirty="0">
                <a:solidFill>
                  <a:schemeClr val="bg2"/>
                </a:solidFill>
              </a:rPr>
              <a:t>“The Mobile Workforce And Enterprise Applications 2007-2012”, May 2007, The Insight Research Corporation, www.insight-corp.com</a:t>
            </a:r>
          </a:p>
        </p:txBody>
      </p:sp>
      <p:sp>
        <p:nvSpPr>
          <p:cNvPr id="85020" name="Line 31"/>
          <p:cNvSpPr>
            <a:spLocks noChangeShapeType="1"/>
          </p:cNvSpPr>
          <p:nvPr/>
        </p:nvSpPr>
        <p:spPr bwMode="auto">
          <a:xfrm flipV="1">
            <a:off x="6797675" y="2525713"/>
            <a:ext cx="0" cy="871537"/>
          </a:xfrm>
          <a:prstGeom prst="line">
            <a:avLst/>
          </a:prstGeom>
          <a:noFill/>
          <a:ln w="3175">
            <a:solidFill>
              <a:srgbClr val="3366FF"/>
            </a:solidFill>
            <a:round/>
            <a:headEnd/>
            <a:tailEnd type="oval" w="sm" len="sm"/>
          </a:ln>
        </p:spPr>
        <p:txBody>
          <a:bodyPr/>
          <a:lstStyle/>
          <a:p>
            <a:endParaRPr lang="en-US" dirty="0"/>
          </a:p>
        </p:txBody>
      </p:sp>
      <p:sp>
        <p:nvSpPr>
          <p:cNvPr id="85021" name="Text Box 32"/>
          <p:cNvSpPr txBox="1">
            <a:spLocks noChangeArrowheads="1"/>
          </p:cNvSpPr>
          <p:nvPr/>
        </p:nvSpPr>
        <p:spPr bwMode="auto">
          <a:xfrm>
            <a:off x="6856413" y="2368550"/>
            <a:ext cx="1641475" cy="669925"/>
          </a:xfrm>
          <a:prstGeom prst="rect">
            <a:avLst/>
          </a:prstGeom>
          <a:noFill/>
          <a:ln w="9525">
            <a:noFill/>
            <a:miter lim="800000"/>
            <a:headEnd/>
            <a:tailEnd/>
          </a:ln>
        </p:spPr>
        <p:txBody>
          <a:bodyPr>
            <a:spAutoFit/>
          </a:bodyPr>
          <a:lstStyle/>
          <a:p>
            <a:pPr eaLnBrk="0" hangingPunct="0">
              <a:spcBef>
                <a:spcPct val="50000"/>
              </a:spcBef>
            </a:pPr>
            <a:r>
              <a:rPr lang="en-US" sz="1400" b="1" dirty="0">
                <a:solidFill>
                  <a:srgbClr val="3366FF"/>
                </a:solidFill>
              </a:rPr>
              <a:t>39%</a:t>
            </a:r>
            <a:r>
              <a:rPr lang="en-US" sz="1200" b="1" dirty="0">
                <a:solidFill>
                  <a:srgbClr val="3366FF"/>
                </a:solidFill>
              </a:rPr>
              <a:t> </a:t>
            </a:r>
            <a:r>
              <a:rPr lang="en-US" sz="1200" dirty="0"/>
              <a:t>of all cellular modem subscribers will be embedded</a:t>
            </a:r>
            <a:endParaRPr lang="en-US" sz="12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215900" y="47625"/>
            <a:ext cx="7772400" cy="765175"/>
          </a:xfrm>
        </p:spPr>
        <p:txBody>
          <a:bodyPr/>
          <a:lstStyle/>
          <a:p>
            <a:r>
              <a:rPr lang="en-US" dirty="0" smtClean="0">
                <a:ea typeface="ＭＳ Ｐゴシック"/>
              </a:rPr>
              <a:t>Connecting to the Network</a:t>
            </a:r>
          </a:p>
        </p:txBody>
      </p:sp>
      <p:sp>
        <p:nvSpPr>
          <p:cNvPr id="355344" name="Text Box 16"/>
          <p:cNvSpPr txBox="1">
            <a:spLocks noChangeArrowheads="1"/>
          </p:cNvSpPr>
          <p:nvPr/>
        </p:nvSpPr>
        <p:spPr bwMode="auto">
          <a:xfrm>
            <a:off x="5557838" y="1171575"/>
            <a:ext cx="2919412" cy="314325"/>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dirty="0"/>
              <a:t>Connection Card</a:t>
            </a:r>
          </a:p>
        </p:txBody>
      </p:sp>
      <p:pic>
        <p:nvPicPr>
          <p:cNvPr id="355332" name="Picture 4" descr="SWC597DORA&#10;   picture"/>
          <p:cNvPicPr>
            <a:picLocks noChangeAspect="1" noChangeArrowheads="1"/>
          </p:cNvPicPr>
          <p:nvPr/>
        </p:nvPicPr>
        <p:blipFill>
          <a:blip r:embed="rId3" cstate="print"/>
          <a:srcRect/>
          <a:stretch>
            <a:fillRect/>
          </a:stretch>
        </p:blipFill>
        <p:spPr bwMode="auto">
          <a:xfrm>
            <a:off x="5688013" y="1758950"/>
            <a:ext cx="777875" cy="1182688"/>
          </a:xfrm>
          <a:prstGeom prst="rect">
            <a:avLst/>
          </a:prstGeom>
          <a:noFill/>
          <a:ln w="9525">
            <a:noFill/>
            <a:miter lim="800000"/>
            <a:headEnd/>
            <a:tailEnd/>
          </a:ln>
        </p:spPr>
      </p:pic>
      <p:pic>
        <p:nvPicPr>
          <p:cNvPr id="23" name="Picture 6"/>
          <p:cNvPicPr>
            <a:picLocks noChangeAspect="1" noChangeArrowheads="1"/>
          </p:cNvPicPr>
          <p:nvPr/>
        </p:nvPicPr>
        <p:blipFill>
          <a:blip r:embed="rId4" cstate="print"/>
          <a:srcRect/>
          <a:stretch>
            <a:fillRect/>
          </a:stretch>
        </p:blipFill>
        <p:spPr bwMode="auto">
          <a:xfrm>
            <a:off x="6938963" y="1633538"/>
            <a:ext cx="2070100" cy="1308100"/>
          </a:xfrm>
          <a:prstGeom prst="rect">
            <a:avLst/>
          </a:prstGeom>
          <a:noFill/>
          <a:ln w="9525">
            <a:noFill/>
            <a:miter lim="800000"/>
            <a:headEnd/>
            <a:tailEnd/>
          </a:ln>
        </p:spPr>
      </p:pic>
      <p:grpSp>
        <p:nvGrpSpPr>
          <p:cNvPr id="27" name="Group 26"/>
          <p:cNvGrpSpPr>
            <a:grpSpLocks/>
          </p:cNvGrpSpPr>
          <p:nvPr/>
        </p:nvGrpSpPr>
        <p:grpSpPr bwMode="auto">
          <a:xfrm>
            <a:off x="4564063" y="3667125"/>
            <a:ext cx="4579937" cy="1943100"/>
            <a:chOff x="4564104" y="3667118"/>
            <a:chExt cx="4579896" cy="1943395"/>
          </a:xfrm>
        </p:grpSpPr>
        <p:sp>
          <p:nvSpPr>
            <p:cNvPr id="87057" name="Text Box 18"/>
            <p:cNvSpPr txBox="1">
              <a:spLocks noChangeArrowheads="1"/>
            </p:cNvSpPr>
            <p:nvPr/>
          </p:nvSpPr>
          <p:spPr bwMode="auto">
            <a:xfrm>
              <a:off x="4935576" y="4283162"/>
              <a:ext cx="2009756" cy="314372"/>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dirty="0"/>
                <a:t>Embedded</a:t>
              </a:r>
            </a:p>
          </p:txBody>
        </p:sp>
        <p:pic>
          <p:nvPicPr>
            <p:cNvPr id="87058" name="Picture 30"/>
            <p:cNvPicPr>
              <a:picLocks noChangeAspect="1" noChangeArrowheads="1"/>
            </p:cNvPicPr>
            <p:nvPr/>
          </p:nvPicPr>
          <p:blipFill>
            <a:blip r:embed="rId5" cstate="print"/>
            <a:srcRect/>
            <a:stretch>
              <a:fillRect/>
            </a:stretch>
          </p:blipFill>
          <p:spPr bwMode="auto">
            <a:xfrm>
              <a:off x="4699000" y="3667118"/>
              <a:ext cx="4445000" cy="1943395"/>
            </a:xfrm>
            <a:prstGeom prst="rect">
              <a:avLst/>
            </a:prstGeom>
            <a:noFill/>
            <a:ln w="9525">
              <a:noFill/>
              <a:miter lim="800000"/>
              <a:headEnd/>
              <a:tailEnd/>
            </a:ln>
          </p:spPr>
        </p:pic>
        <p:pic>
          <p:nvPicPr>
            <p:cNvPr id="87059" name="Picture 31">
              <a:hlinkHover r:id="rId6" action="ppaction://hlinkfile"/>
            </p:cNvPr>
            <p:cNvPicPr>
              <a:picLocks noChangeAspect="1" noChangeArrowheads="1"/>
            </p:cNvPicPr>
            <p:nvPr/>
          </p:nvPicPr>
          <p:blipFill>
            <a:blip r:embed="rId7" cstate="print"/>
            <a:srcRect/>
            <a:stretch>
              <a:fillRect/>
            </a:stretch>
          </p:blipFill>
          <p:spPr bwMode="auto">
            <a:xfrm rot="5400000">
              <a:off x="6799921" y="4161428"/>
              <a:ext cx="571675" cy="868100"/>
            </a:xfrm>
            <a:prstGeom prst="rect">
              <a:avLst/>
            </a:prstGeom>
            <a:noFill/>
            <a:ln w="9525">
              <a:noFill/>
              <a:miter lim="800000"/>
              <a:headEnd/>
              <a:tailEnd/>
            </a:ln>
          </p:spPr>
        </p:pic>
        <p:pic>
          <p:nvPicPr>
            <p:cNvPr id="87060" name="Picture 57" descr="SPR_hor_k_r-small"/>
            <p:cNvPicPr>
              <a:picLocks noChangeAspect="1" noChangeArrowheads="1"/>
            </p:cNvPicPr>
            <p:nvPr/>
          </p:nvPicPr>
          <p:blipFill>
            <a:blip r:embed="rId8" cstate="print"/>
            <a:srcRect/>
            <a:stretch>
              <a:fillRect/>
            </a:stretch>
          </p:blipFill>
          <p:spPr bwMode="auto">
            <a:xfrm>
              <a:off x="4564104" y="4484795"/>
              <a:ext cx="993775" cy="520700"/>
            </a:xfrm>
            <a:prstGeom prst="rect">
              <a:avLst/>
            </a:prstGeom>
            <a:solidFill>
              <a:schemeClr val="bg1"/>
            </a:solidFill>
            <a:ln w="9525">
              <a:noFill/>
              <a:miter lim="800000"/>
              <a:headEnd/>
              <a:tailEnd/>
            </a:ln>
          </p:spPr>
        </p:pic>
        <p:sp>
          <p:nvSpPr>
            <p:cNvPr id="87061" name="Text Box 17"/>
            <p:cNvSpPr txBox="1">
              <a:spLocks noChangeArrowheads="1"/>
            </p:cNvSpPr>
            <p:nvPr/>
          </p:nvSpPr>
          <p:spPr bwMode="auto">
            <a:xfrm>
              <a:off x="7194568" y="4970653"/>
              <a:ext cx="800092" cy="365181"/>
            </a:xfrm>
            <a:prstGeom prst="rect">
              <a:avLst/>
            </a:prstGeom>
            <a:noFill/>
            <a:ln w="9525">
              <a:noFill/>
              <a:miter lim="800000"/>
              <a:headEnd/>
              <a:tailEnd/>
            </a:ln>
          </p:spPr>
          <p:txBody>
            <a:bodyPr lIns="0" tIns="0" rIns="0" bIns="0">
              <a:spAutoFit/>
            </a:bodyPr>
            <a:lstStyle/>
            <a:p>
              <a:pPr marL="342900" indent="-342900" algn="ctr" eaLnBrk="0" hangingPunct="0"/>
              <a:r>
                <a:rPr lang="en-US" sz="1200" dirty="0"/>
                <a:t>WiFi</a:t>
              </a:r>
            </a:p>
            <a:p>
              <a:pPr marL="342900" indent="-342900" algn="ctr" eaLnBrk="0" hangingPunct="0"/>
              <a:r>
                <a:rPr lang="en-US" sz="1200" dirty="0"/>
                <a:t>(802.11)</a:t>
              </a:r>
            </a:p>
          </p:txBody>
        </p:sp>
        <p:sp>
          <p:nvSpPr>
            <p:cNvPr id="87062" name="Text Box 17"/>
            <p:cNvSpPr txBox="1">
              <a:spLocks noChangeArrowheads="1"/>
            </p:cNvSpPr>
            <p:nvPr/>
          </p:nvSpPr>
          <p:spPr bwMode="auto">
            <a:xfrm>
              <a:off x="5735668" y="4881740"/>
              <a:ext cx="866768" cy="365180"/>
            </a:xfrm>
            <a:prstGeom prst="rect">
              <a:avLst/>
            </a:prstGeom>
            <a:noFill/>
            <a:ln w="9525">
              <a:noFill/>
              <a:miter lim="800000"/>
              <a:headEnd/>
              <a:tailEnd/>
            </a:ln>
          </p:spPr>
          <p:txBody>
            <a:bodyPr lIns="0" tIns="0" rIns="0" bIns="0">
              <a:spAutoFit/>
            </a:bodyPr>
            <a:lstStyle/>
            <a:p>
              <a:pPr marL="342900" indent="-342900" algn="ctr" eaLnBrk="0" hangingPunct="0"/>
              <a:r>
                <a:rPr lang="en-US" sz="1200" dirty="0"/>
                <a:t>Mobile</a:t>
              </a:r>
            </a:p>
            <a:p>
              <a:pPr marL="342900" indent="-342900" algn="ctr" eaLnBrk="0" hangingPunct="0"/>
              <a:r>
                <a:rPr lang="en-US" sz="1200" dirty="0"/>
                <a:t>Broadband</a:t>
              </a:r>
            </a:p>
          </p:txBody>
        </p:sp>
      </p:grpSp>
      <p:cxnSp>
        <p:nvCxnSpPr>
          <p:cNvPr id="31" name="Straight Arrow Connector 30"/>
          <p:cNvCxnSpPr>
            <a:cxnSpLocks noChangeShapeType="1"/>
          </p:cNvCxnSpPr>
          <p:nvPr/>
        </p:nvCxnSpPr>
        <p:spPr bwMode="auto">
          <a:xfrm rot="5400000">
            <a:off x="6639719" y="3294857"/>
            <a:ext cx="1233487" cy="527050"/>
          </a:xfrm>
          <a:prstGeom prst="straightConnector1">
            <a:avLst/>
          </a:prstGeom>
          <a:noFill/>
          <a:ln w="9525">
            <a:solidFill>
              <a:schemeClr val="tx1"/>
            </a:solidFill>
            <a:round/>
            <a:headEnd/>
            <a:tailEnd type="arrow" w="med" len="med"/>
          </a:ln>
        </p:spPr>
      </p:cxnSp>
      <p:pic>
        <p:nvPicPr>
          <p:cNvPr id="355361" name="Picture 33"/>
          <p:cNvPicPr>
            <a:picLocks noChangeAspect="1" noChangeArrowheads="1"/>
          </p:cNvPicPr>
          <p:nvPr/>
        </p:nvPicPr>
        <p:blipFill>
          <a:blip r:embed="rId9" cstate="print"/>
          <a:srcRect/>
          <a:stretch>
            <a:fillRect/>
          </a:stretch>
        </p:blipFill>
        <p:spPr bwMode="auto">
          <a:xfrm>
            <a:off x="625475" y="1576388"/>
            <a:ext cx="541338" cy="1277937"/>
          </a:xfrm>
          <a:prstGeom prst="rect">
            <a:avLst/>
          </a:prstGeom>
          <a:noFill/>
          <a:ln w="9525">
            <a:noFill/>
            <a:miter lim="800000"/>
            <a:headEnd/>
            <a:tailEnd/>
          </a:ln>
        </p:spPr>
      </p:pic>
      <p:pic>
        <p:nvPicPr>
          <p:cNvPr id="355362" name="Picture 34"/>
          <p:cNvPicPr>
            <a:picLocks noChangeAspect="1" noChangeArrowheads="1"/>
          </p:cNvPicPr>
          <p:nvPr/>
        </p:nvPicPr>
        <p:blipFill>
          <a:blip r:embed="rId10" cstate="print"/>
          <a:srcRect/>
          <a:stretch>
            <a:fillRect/>
          </a:stretch>
        </p:blipFill>
        <p:spPr bwMode="auto">
          <a:xfrm>
            <a:off x="566738" y="2895600"/>
            <a:ext cx="1154112" cy="1014413"/>
          </a:xfrm>
          <a:prstGeom prst="rect">
            <a:avLst/>
          </a:prstGeom>
          <a:noFill/>
          <a:ln w="9525">
            <a:noFill/>
            <a:miter lim="800000"/>
            <a:headEnd/>
            <a:tailEnd/>
          </a:ln>
        </p:spPr>
      </p:pic>
      <p:pic>
        <p:nvPicPr>
          <p:cNvPr id="355365" name="Picture 37" descr="http://www.panasonic.com/business/toughbook/img/products/cf-19/CF-19-with-pen.jpg"/>
          <p:cNvPicPr>
            <a:picLocks noChangeAspect="1" noChangeArrowheads="1"/>
          </p:cNvPicPr>
          <p:nvPr/>
        </p:nvPicPr>
        <p:blipFill>
          <a:blip r:embed="rId11" cstate="print"/>
          <a:srcRect/>
          <a:stretch>
            <a:fillRect/>
          </a:stretch>
        </p:blipFill>
        <p:spPr bwMode="auto">
          <a:xfrm>
            <a:off x="1887538" y="1543050"/>
            <a:ext cx="1428750" cy="1428750"/>
          </a:xfrm>
          <a:prstGeom prst="rect">
            <a:avLst/>
          </a:prstGeom>
          <a:noFill/>
          <a:ln w="9525">
            <a:noFill/>
            <a:miter lim="800000"/>
            <a:headEnd/>
            <a:tailEnd/>
          </a:ln>
        </p:spPr>
      </p:pic>
      <p:pic>
        <p:nvPicPr>
          <p:cNvPr id="355367" name="Picture 39" descr="LE1700 Tablet PC - Protective Case">
            <a:hlinkClick r:id="rId12"/>
          </p:cNvPr>
          <p:cNvPicPr>
            <a:picLocks noChangeAspect="1" noChangeArrowheads="1"/>
          </p:cNvPicPr>
          <p:nvPr/>
        </p:nvPicPr>
        <p:blipFill>
          <a:blip r:embed="rId13" cstate="print"/>
          <a:srcRect/>
          <a:stretch>
            <a:fillRect/>
          </a:stretch>
        </p:blipFill>
        <p:spPr bwMode="auto">
          <a:xfrm>
            <a:off x="1965325" y="2919413"/>
            <a:ext cx="1476375" cy="1131887"/>
          </a:xfrm>
          <a:prstGeom prst="rect">
            <a:avLst/>
          </a:prstGeom>
          <a:noFill/>
          <a:ln w="9525">
            <a:noFill/>
            <a:miter lim="800000"/>
            <a:headEnd/>
            <a:tailEnd/>
          </a:ln>
        </p:spPr>
      </p:pic>
      <p:sp>
        <p:nvSpPr>
          <p:cNvPr id="47" name="Text Box 16"/>
          <p:cNvSpPr txBox="1">
            <a:spLocks noChangeArrowheads="1"/>
          </p:cNvSpPr>
          <p:nvPr/>
        </p:nvSpPr>
        <p:spPr bwMode="auto">
          <a:xfrm>
            <a:off x="457200" y="1171575"/>
            <a:ext cx="2919413" cy="314325"/>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dirty="0"/>
              <a:t>Embedded</a:t>
            </a:r>
          </a:p>
        </p:txBody>
      </p:sp>
      <p:sp>
        <p:nvSpPr>
          <p:cNvPr id="49" name="Text Box 16"/>
          <p:cNvSpPr txBox="1">
            <a:spLocks noChangeArrowheads="1"/>
          </p:cNvSpPr>
          <p:nvPr/>
        </p:nvSpPr>
        <p:spPr bwMode="auto">
          <a:xfrm>
            <a:off x="5975350" y="2941638"/>
            <a:ext cx="490538"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dirty="0"/>
              <a:t>USB</a:t>
            </a:r>
          </a:p>
        </p:txBody>
      </p:sp>
      <p:sp>
        <p:nvSpPr>
          <p:cNvPr id="50" name="Text Box 16"/>
          <p:cNvSpPr txBox="1">
            <a:spLocks noChangeArrowheads="1"/>
          </p:cNvSpPr>
          <p:nvPr/>
        </p:nvSpPr>
        <p:spPr bwMode="auto">
          <a:xfrm>
            <a:off x="7793038" y="2941638"/>
            <a:ext cx="828675"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dirty="0"/>
              <a:t>MiFi</a:t>
            </a:r>
          </a:p>
        </p:txBody>
      </p:sp>
      <p:pic>
        <p:nvPicPr>
          <p:cNvPr id="24" name="Picture 2"/>
          <p:cNvPicPr>
            <a:picLocks noChangeAspect="1" noChangeArrowheads="1"/>
          </p:cNvPicPr>
          <p:nvPr/>
        </p:nvPicPr>
        <p:blipFill>
          <a:blip r:embed="rId14" cstate="print"/>
          <a:srcRect/>
          <a:stretch>
            <a:fillRect/>
          </a:stretch>
        </p:blipFill>
        <p:spPr bwMode="auto">
          <a:xfrm>
            <a:off x="1155700" y="4768850"/>
            <a:ext cx="1677988" cy="1343025"/>
          </a:xfrm>
          <a:prstGeom prst="rect">
            <a:avLst/>
          </a:prstGeom>
          <a:noFill/>
          <a:ln w="9525">
            <a:noFill/>
            <a:miter lim="800000"/>
            <a:headEnd/>
            <a:tailEnd/>
          </a:ln>
        </p:spPr>
      </p:pic>
      <p:sp>
        <p:nvSpPr>
          <p:cNvPr id="25" name="Text Box 16"/>
          <p:cNvSpPr txBox="1">
            <a:spLocks noChangeArrowheads="1"/>
          </p:cNvSpPr>
          <p:nvPr/>
        </p:nvSpPr>
        <p:spPr bwMode="auto">
          <a:xfrm>
            <a:off x="874713" y="4332288"/>
            <a:ext cx="2919412" cy="314325"/>
          </a:xfrm>
          <a:prstGeom prst="rect">
            <a:avLst/>
          </a:prstGeom>
          <a:noFill/>
          <a:ln w="9525">
            <a:solidFill>
              <a:schemeClr val="tx1"/>
            </a:solidFill>
            <a:miter lim="800000"/>
            <a:headEnd/>
            <a:tailEnd/>
          </a:ln>
        </p:spPr>
        <p:txBody>
          <a:bodyPr lIns="0" tIns="0" rIns="0" bIns="0">
            <a:spAutoFit/>
          </a:bodyPr>
          <a:lstStyle/>
          <a:p>
            <a:pPr marL="342900" indent="-342900" algn="ctr" eaLnBrk="0" hangingPunct="0">
              <a:spcBef>
                <a:spcPct val="50000"/>
              </a:spcBef>
            </a:pPr>
            <a:r>
              <a:rPr lang="en-US" sz="2000" dirty="0"/>
              <a:t>Wireless Routers</a:t>
            </a:r>
          </a:p>
        </p:txBody>
      </p:sp>
      <p:sp>
        <p:nvSpPr>
          <p:cNvPr id="87056" name="Rectangle 29"/>
          <p:cNvSpPr>
            <a:spLocks noChangeArrowheads="1"/>
          </p:cNvSpPr>
          <p:nvPr/>
        </p:nvSpPr>
        <p:spPr bwMode="auto">
          <a:xfrm>
            <a:off x="2560638" y="4754563"/>
            <a:ext cx="573087" cy="439737"/>
          </a:xfrm>
          <a:prstGeom prst="rect">
            <a:avLst/>
          </a:prstGeom>
          <a:solidFill>
            <a:schemeClr val="bg1"/>
          </a:solidFill>
          <a:ln w="9525">
            <a:noFill/>
            <a:round/>
            <a:headEnd/>
            <a:tailEnd/>
          </a:ln>
        </p:spPr>
        <p:txBody>
          <a:bodyPr/>
          <a:lstStyle/>
          <a:p>
            <a:pPr eaLnBrk="0" hangingPunct="0"/>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Slide Number Placeholder 3"/>
          <p:cNvSpPr>
            <a:spLocks noGrp="1"/>
          </p:cNvSpPr>
          <p:nvPr>
            <p:ph type="sldNum" sz="quarter" idx="10"/>
          </p:nvPr>
        </p:nvSpPr>
        <p:spPr>
          <a:noFill/>
        </p:spPr>
        <p:txBody>
          <a:bodyPr/>
          <a:lstStyle/>
          <a:p>
            <a:fld id="{FEC7C3EC-03DE-46A4-B38B-37AA620EC788}" type="slidenum">
              <a:rPr lang="en-US" smtClean="0">
                <a:latin typeface="Arial" charset="0"/>
                <a:ea typeface="ＭＳ Ｐゴシック"/>
                <a:cs typeface="ＭＳ Ｐゴシック"/>
              </a:rPr>
              <a:pPr/>
              <a:t>9</a:t>
            </a:fld>
            <a:endParaRPr lang="en-US" dirty="0" smtClean="0">
              <a:latin typeface="Arial" charset="0"/>
              <a:ea typeface="ＭＳ Ｐゴシック"/>
              <a:cs typeface="ＭＳ Ｐゴシック"/>
            </a:endParaRPr>
          </a:p>
        </p:txBody>
      </p:sp>
      <p:sp>
        <p:nvSpPr>
          <p:cNvPr id="88066" name="Rectangle 16"/>
          <p:cNvSpPr>
            <a:spLocks noChangeArrowheads="1"/>
          </p:cNvSpPr>
          <p:nvPr/>
        </p:nvSpPr>
        <p:spPr bwMode="auto">
          <a:xfrm>
            <a:off x="304800" y="265113"/>
            <a:ext cx="7221538" cy="858837"/>
          </a:xfrm>
          <a:prstGeom prst="rect">
            <a:avLst/>
          </a:prstGeom>
          <a:noFill/>
          <a:ln w="9525">
            <a:noFill/>
            <a:miter lim="800000"/>
            <a:headEnd/>
            <a:tailEnd/>
          </a:ln>
        </p:spPr>
        <p:txBody>
          <a:bodyPr anchor="b"/>
          <a:lstStyle/>
          <a:p>
            <a:pPr eaLnBrk="0" hangingPunct="0"/>
            <a:r>
              <a:rPr lang="en-US" sz="4000" i="1" dirty="0"/>
              <a:t>Other Examples</a:t>
            </a:r>
          </a:p>
          <a:p>
            <a:pPr eaLnBrk="0" hangingPunct="0"/>
            <a:r>
              <a:rPr lang="en-US" i="1" dirty="0"/>
              <a:t>M2M/Telemetry/SCADA</a:t>
            </a:r>
          </a:p>
        </p:txBody>
      </p:sp>
      <p:pic>
        <p:nvPicPr>
          <p:cNvPr id="83974" name="Picture 6" descr="C:\Documents and Settings\br135365\Local Settings\Temporary Internet Files\Content.IE5\9PSYWN5V\MCj01561310000[1].wmf"/>
          <p:cNvPicPr>
            <a:picLocks noChangeAspect="1" noChangeArrowheads="1"/>
          </p:cNvPicPr>
          <p:nvPr/>
        </p:nvPicPr>
        <p:blipFill>
          <a:blip r:embed="rId3" cstate="print"/>
          <a:srcRect/>
          <a:stretch>
            <a:fillRect/>
          </a:stretch>
        </p:blipFill>
        <p:spPr bwMode="auto">
          <a:xfrm>
            <a:off x="511175" y="1390650"/>
            <a:ext cx="1814513" cy="750888"/>
          </a:xfrm>
          <a:prstGeom prst="rect">
            <a:avLst/>
          </a:prstGeom>
          <a:noFill/>
          <a:ln w="9525">
            <a:noFill/>
            <a:miter lim="800000"/>
            <a:headEnd/>
            <a:tailEnd/>
          </a:ln>
        </p:spPr>
      </p:pic>
      <p:pic>
        <p:nvPicPr>
          <p:cNvPr id="83975" name="Picture 7" descr="C:\Documents and Settings\br135365\Local Settings\Temporary Internet Files\Content.IE5\85E3K5IN\MPj04371890000[1].jpg"/>
          <p:cNvPicPr>
            <a:picLocks noChangeAspect="1" noChangeArrowheads="1"/>
          </p:cNvPicPr>
          <p:nvPr/>
        </p:nvPicPr>
        <p:blipFill>
          <a:blip r:embed="rId4" cstate="print"/>
          <a:srcRect/>
          <a:stretch>
            <a:fillRect/>
          </a:stretch>
        </p:blipFill>
        <p:spPr bwMode="auto">
          <a:xfrm>
            <a:off x="695325" y="3892550"/>
            <a:ext cx="1233488" cy="822325"/>
          </a:xfrm>
          <a:prstGeom prst="rect">
            <a:avLst/>
          </a:prstGeom>
          <a:noFill/>
          <a:ln w="9525">
            <a:noFill/>
            <a:miter lim="800000"/>
            <a:headEnd/>
            <a:tailEnd/>
          </a:ln>
        </p:spPr>
      </p:pic>
      <p:pic>
        <p:nvPicPr>
          <p:cNvPr id="83976" name="Picture 8" descr="C:\Documents and Settings\br135365\Local Settings\Temporary Internet Files\Content.IE5\SLQFGPIR\MPj04014090000[1].jpg"/>
          <p:cNvPicPr>
            <a:picLocks noChangeAspect="1" noChangeArrowheads="1"/>
          </p:cNvPicPr>
          <p:nvPr/>
        </p:nvPicPr>
        <p:blipFill>
          <a:blip r:embed="rId5" cstate="print"/>
          <a:srcRect/>
          <a:stretch>
            <a:fillRect/>
          </a:stretch>
        </p:blipFill>
        <p:spPr bwMode="auto">
          <a:xfrm>
            <a:off x="947738" y="5029200"/>
            <a:ext cx="630237" cy="785813"/>
          </a:xfrm>
          <a:prstGeom prst="rect">
            <a:avLst/>
          </a:prstGeom>
          <a:noFill/>
          <a:ln w="9525">
            <a:noFill/>
            <a:miter lim="800000"/>
            <a:headEnd/>
            <a:tailEnd/>
          </a:ln>
        </p:spPr>
      </p:pic>
      <p:pic>
        <p:nvPicPr>
          <p:cNvPr id="83977" name="Picture 9" descr="C:\Program Files\Microsoft Office\MEDIA\CAGCAT10\j0211949.wmf"/>
          <p:cNvPicPr>
            <a:picLocks noChangeAspect="1" noChangeArrowheads="1"/>
          </p:cNvPicPr>
          <p:nvPr/>
        </p:nvPicPr>
        <p:blipFill>
          <a:blip r:embed="rId6" cstate="print"/>
          <a:srcRect/>
          <a:stretch>
            <a:fillRect/>
          </a:stretch>
        </p:blipFill>
        <p:spPr bwMode="auto">
          <a:xfrm>
            <a:off x="550863" y="2541588"/>
            <a:ext cx="1563687" cy="960437"/>
          </a:xfrm>
          <a:prstGeom prst="rect">
            <a:avLst/>
          </a:prstGeom>
          <a:noFill/>
          <a:ln w="9525">
            <a:noFill/>
            <a:miter lim="800000"/>
            <a:headEnd/>
            <a:tailEnd/>
          </a:ln>
        </p:spPr>
      </p:pic>
      <p:sp>
        <p:nvSpPr>
          <p:cNvPr id="18" name="Text Box 16"/>
          <p:cNvSpPr txBox="1">
            <a:spLocks noChangeArrowheads="1"/>
          </p:cNvSpPr>
          <p:nvPr/>
        </p:nvSpPr>
        <p:spPr bwMode="auto">
          <a:xfrm>
            <a:off x="817563" y="4732338"/>
            <a:ext cx="852487"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dirty="0"/>
              <a:t>Meters</a:t>
            </a:r>
          </a:p>
        </p:txBody>
      </p:sp>
      <p:sp>
        <p:nvSpPr>
          <p:cNvPr id="19" name="Text Box 16"/>
          <p:cNvSpPr txBox="1">
            <a:spLocks noChangeArrowheads="1"/>
          </p:cNvSpPr>
          <p:nvPr/>
        </p:nvSpPr>
        <p:spPr bwMode="auto">
          <a:xfrm>
            <a:off x="714375" y="3482975"/>
            <a:ext cx="1176338" cy="182563"/>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dirty="0"/>
              <a:t>Ambulance/EKG</a:t>
            </a:r>
          </a:p>
        </p:txBody>
      </p:sp>
      <p:sp>
        <p:nvSpPr>
          <p:cNvPr id="20" name="Text Box 16"/>
          <p:cNvSpPr txBox="1">
            <a:spLocks noChangeArrowheads="1"/>
          </p:cNvSpPr>
          <p:nvPr/>
        </p:nvSpPr>
        <p:spPr bwMode="auto">
          <a:xfrm>
            <a:off x="744538" y="5842000"/>
            <a:ext cx="1144587" cy="182563"/>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dirty="0"/>
              <a:t>Parking</a:t>
            </a:r>
            <a:r>
              <a:rPr lang="en-US" sz="1200" dirty="0"/>
              <a:t> Meters</a:t>
            </a:r>
          </a:p>
        </p:txBody>
      </p:sp>
      <p:sp>
        <p:nvSpPr>
          <p:cNvPr id="21" name="Text Box 16"/>
          <p:cNvSpPr txBox="1">
            <a:spLocks noChangeArrowheads="1"/>
          </p:cNvSpPr>
          <p:nvPr/>
        </p:nvSpPr>
        <p:spPr bwMode="auto">
          <a:xfrm>
            <a:off x="873125" y="2179638"/>
            <a:ext cx="852488" cy="182562"/>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dirty="0"/>
              <a:t>Vehicles</a:t>
            </a:r>
          </a:p>
        </p:txBody>
      </p:sp>
      <p:grpSp>
        <p:nvGrpSpPr>
          <p:cNvPr id="85" name="Group 84"/>
          <p:cNvGrpSpPr>
            <a:grpSpLocks/>
          </p:cNvGrpSpPr>
          <p:nvPr/>
        </p:nvGrpSpPr>
        <p:grpSpPr bwMode="auto">
          <a:xfrm>
            <a:off x="2165350" y="1479550"/>
            <a:ext cx="1962150" cy="4705350"/>
            <a:chOff x="2165662" y="1479883"/>
            <a:chExt cx="1961165" cy="4704347"/>
          </a:xfrm>
        </p:grpSpPr>
        <p:sp>
          <p:nvSpPr>
            <p:cNvPr id="34" name="Rectangle 33"/>
            <p:cNvSpPr/>
            <p:nvPr/>
          </p:nvSpPr>
          <p:spPr bwMode="auto">
            <a:xfrm>
              <a:off x="2502043" y="1479883"/>
              <a:ext cx="1588290" cy="470434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cap="flat" cmpd="sng" algn="ctr">
              <a:solidFill>
                <a:schemeClr val="tx1"/>
              </a:solidFill>
              <a:prstDash val="solid"/>
              <a:round/>
              <a:headEnd type="none" w="med" len="med"/>
              <a:tailEnd type="none" w="med" len="med"/>
            </a:ln>
            <a:effectLst/>
          </p:spPr>
          <p:txBody>
            <a:bodyPr/>
            <a:lstStyle/>
            <a:p>
              <a:pPr eaLnBrk="0" hangingPunct="0">
                <a:defRPr/>
              </a:pPr>
              <a:endParaRPr lang="en-US" sz="1800" dirty="0">
                <a:latin typeface="Arial" pitchFamily="34" charset="0"/>
                <a:ea typeface="ＭＳ Ｐゴシック" pitchFamily="1" charset="-128"/>
                <a:cs typeface="+mn-cs"/>
              </a:endParaRPr>
            </a:p>
          </p:txBody>
        </p:sp>
        <p:pic>
          <p:nvPicPr>
            <p:cNvPr id="88112" name="Picture 40"/>
            <p:cNvPicPr>
              <a:picLocks noChangeAspect="1" noChangeArrowheads="1"/>
            </p:cNvPicPr>
            <p:nvPr/>
          </p:nvPicPr>
          <p:blipFill>
            <a:blip r:embed="rId7" cstate="print"/>
            <a:srcRect/>
            <a:stretch>
              <a:fillRect/>
            </a:stretch>
          </p:blipFill>
          <p:spPr bwMode="auto">
            <a:xfrm>
              <a:off x="2645135" y="2851238"/>
              <a:ext cx="1301228" cy="805244"/>
            </a:xfrm>
            <a:prstGeom prst="rect">
              <a:avLst/>
            </a:prstGeom>
            <a:noFill/>
            <a:ln w="9525">
              <a:noFill/>
              <a:miter lim="800000"/>
              <a:headEnd/>
              <a:tailEnd/>
            </a:ln>
          </p:spPr>
        </p:pic>
        <p:pic>
          <p:nvPicPr>
            <p:cNvPr id="88113" name="Picture 40"/>
            <p:cNvPicPr>
              <a:picLocks noChangeAspect="1" noChangeArrowheads="1"/>
            </p:cNvPicPr>
            <p:nvPr/>
          </p:nvPicPr>
          <p:blipFill>
            <a:blip r:embed="rId8" cstate="print"/>
            <a:srcRect/>
            <a:stretch>
              <a:fillRect/>
            </a:stretch>
          </p:blipFill>
          <p:spPr bwMode="auto">
            <a:xfrm>
              <a:off x="2639797" y="1920715"/>
              <a:ext cx="1272674" cy="560708"/>
            </a:xfrm>
            <a:prstGeom prst="rect">
              <a:avLst/>
            </a:prstGeom>
            <a:noFill/>
            <a:ln w="9525">
              <a:noFill/>
              <a:miter lim="800000"/>
              <a:headEnd/>
              <a:tailEnd/>
            </a:ln>
          </p:spPr>
        </p:pic>
        <p:pic>
          <p:nvPicPr>
            <p:cNvPr id="88114" name="Picture 3"/>
            <p:cNvPicPr>
              <a:picLocks noChangeAspect="1" noChangeArrowheads="1"/>
            </p:cNvPicPr>
            <p:nvPr/>
          </p:nvPicPr>
          <p:blipFill>
            <a:blip r:embed="rId9" cstate="print"/>
            <a:srcRect/>
            <a:stretch>
              <a:fillRect/>
            </a:stretch>
          </p:blipFill>
          <p:spPr bwMode="auto">
            <a:xfrm>
              <a:off x="2578708" y="4112987"/>
              <a:ext cx="1483653" cy="242443"/>
            </a:xfrm>
            <a:prstGeom prst="rect">
              <a:avLst/>
            </a:prstGeom>
            <a:noFill/>
            <a:ln w="9525">
              <a:noFill/>
              <a:miter lim="800000"/>
              <a:headEnd/>
              <a:tailEnd/>
            </a:ln>
          </p:spPr>
        </p:pic>
        <p:sp>
          <p:nvSpPr>
            <p:cNvPr id="88115" name="Text Box 16"/>
            <p:cNvSpPr txBox="1">
              <a:spLocks noChangeArrowheads="1"/>
            </p:cNvSpPr>
            <p:nvPr/>
          </p:nvSpPr>
          <p:spPr bwMode="auto">
            <a:xfrm>
              <a:off x="2165662" y="5471594"/>
              <a:ext cx="1961165" cy="425360"/>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400" i="1" dirty="0"/>
                <a:t>  Modems /</a:t>
              </a:r>
              <a:br>
                <a:rPr lang="en-US" sz="1400" i="1" dirty="0"/>
              </a:br>
              <a:r>
                <a:rPr lang="en-US" sz="1400" i="1" dirty="0"/>
                <a:t>Embedded Devices</a:t>
              </a:r>
            </a:p>
          </p:txBody>
        </p:sp>
      </p:grpSp>
      <p:grpSp>
        <p:nvGrpSpPr>
          <p:cNvPr id="35" name="Group 9"/>
          <p:cNvGrpSpPr>
            <a:grpSpLocks/>
          </p:cNvGrpSpPr>
          <p:nvPr/>
        </p:nvGrpSpPr>
        <p:grpSpPr bwMode="auto">
          <a:xfrm>
            <a:off x="4287251" y="2961272"/>
            <a:ext cx="2459038" cy="1209675"/>
            <a:chOff x="2522" y="1200"/>
            <a:chExt cx="1373" cy="659"/>
          </a:xfrm>
          <a:solidFill>
            <a:srgbClr val="F4FD7F"/>
          </a:solidFill>
        </p:grpSpPr>
        <p:sp>
          <p:nvSpPr>
            <p:cNvPr id="36" name="Freeform 10"/>
            <p:cNvSpPr>
              <a:spLocks/>
            </p:cNvSpPr>
            <p:nvPr/>
          </p:nvSpPr>
          <p:spPr bwMode="auto">
            <a:xfrm>
              <a:off x="2522" y="1200"/>
              <a:ext cx="1373" cy="659"/>
            </a:xfrm>
            <a:custGeom>
              <a:avLst/>
              <a:gdLst>
                <a:gd name="T0" fmla="*/ 220 w 2729"/>
                <a:gd name="T1" fmla="*/ 524 h 2038"/>
                <a:gd name="T2" fmla="*/ 276 w 2729"/>
                <a:gd name="T3" fmla="*/ 584 h 2038"/>
                <a:gd name="T4" fmla="*/ 344 w 2729"/>
                <a:gd name="T5" fmla="*/ 628 h 2038"/>
                <a:gd name="T6" fmla="*/ 420 w 2729"/>
                <a:gd name="T7" fmla="*/ 653 h 2038"/>
                <a:gd name="T8" fmla="*/ 501 w 2729"/>
                <a:gd name="T9" fmla="*/ 659 h 2038"/>
                <a:gd name="T10" fmla="*/ 580 w 2729"/>
                <a:gd name="T11" fmla="*/ 646 h 2038"/>
                <a:gd name="T12" fmla="*/ 653 w 2729"/>
                <a:gd name="T13" fmla="*/ 611 h 2038"/>
                <a:gd name="T14" fmla="*/ 717 w 2729"/>
                <a:gd name="T15" fmla="*/ 611 h 2038"/>
                <a:gd name="T16" fmla="*/ 790 w 2729"/>
                <a:gd name="T17" fmla="*/ 646 h 2038"/>
                <a:gd name="T18" fmla="*/ 872 w 2729"/>
                <a:gd name="T19" fmla="*/ 659 h 2038"/>
                <a:gd name="T20" fmla="*/ 948 w 2729"/>
                <a:gd name="T21" fmla="*/ 653 h 2038"/>
                <a:gd name="T22" fmla="*/ 1026 w 2729"/>
                <a:gd name="T23" fmla="*/ 628 h 2038"/>
                <a:gd name="T24" fmla="*/ 1093 w 2729"/>
                <a:gd name="T25" fmla="*/ 584 h 2038"/>
                <a:gd name="T26" fmla="*/ 1148 w 2729"/>
                <a:gd name="T27" fmla="*/ 524 h 2038"/>
                <a:gd name="T28" fmla="*/ 1198 w 2729"/>
                <a:gd name="T29" fmla="*/ 494 h 2038"/>
                <a:gd name="T30" fmla="*/ 1257 w 2729"/>
                <a:gd name="T31" fmla="*/ 488 h 2038"/>
                <a:gd name="T32" fmla="*/ 1311 w 2729"/>
                <a:gd name="T33" fmla="*/ 461 h 2038"/>
                <a:gd name="T34" fmla="*/ 1349 w 2729"/>
                <a:gd name="T35" fmla="*/ 416 h 2038"/>
                <a:gd name="T36" fmla="*/ 1369 w 2729"/>
                <a:gd name="T37" fmla="*/ 359 h 2038"/>
                <a:gd name="T38" fmla="*/ 1369 w 2729"/>
                <a:gd name="T39" fmla="*/ 299 h 2038"/>
                <a:gd name="T40" fmla="*/ 1349 w 2729"/>
                <a:gd name="T41" fmla="*/ 243 h 2038"/>
                <a:gd name="T42" fmla="*/ 1311 w 2729"/>
                <a:gd name="T43" fmla="*/ 199 h 2038"/>
                <a:gd name="T44" fmla="*/ 1257 w 2729"/>
                <a:gd name="T45" fmla="*/ 170 h 2038"/>
                <a:gd name="T46" fmla="*/ 1198 w 2729"/>
                <a:gd name="T47" fmla="*/ 164 h 2038"/>
                <a:gd name="T48" fmla="*/ 1148 w 2729"/>
                <a:gd name="T49" fmla="*/ 135 h 2038"/>
                <a:gd name="T50" fmla="*/ 1093 w 2729"/>
                <a:gd name="T51" fmla="*/ 73 h 2038"/>
                <a:gd name="T52" fmla="*/ 1026 w 2729"/>
                <a:gd name="T53" fmla="*/ 29 h 2038"/>
                <a:gd name="T54" fmla="*/ 948 w 2729"/>
                <a:gd name="T55" fmla="*/ 5 h 2038"/>
                <a:gd name="T56" fmla="*/ 872 w 2729"/>
                <a:gd name="T57" fmla="*/ 0 h 2038"/>
                <a:gd name="T58" fmla="*/ 790 w 2729"/>
                <a:gd name="T59" fmla="*/ 14 h 2038"/>
                <a:gd name="T60" fmla="*/ 717 w 2729"/>
                <a:gd name="T61" fmla="*/ 48 h 2038"/>
                <a:gd name="T62" fmla="*/ 653 w 2729"/>
                <a:gd name="T63" fmla="*/ 48 h 2038"/>
                <a:gd name="T64" fmla="*/ 580 w 2729"/>
                <a:gd name="T65" fmla="*/ 14 h 2038"/>
                <a:gd name="T66" fmla="*/ 501 w 2729"/>
                <a:gd name="T67" fmla="*/ 0 h 2038"/>
                <a:gd name="T68" fmla="*/ 420 w 2729"/>
                <a:gd name="T69" fmla="*/ 5 h 2038"/>
                <a:gd name="T70" fmla="*/ 344 w 2729"/>
                <a:gd name="T71" fmla="*/ 29 h 2038"/>
                <a:gd name="T72" fmla="*/ 276 w 2729"/>
                <a:gd name="T73" fmla="*/ 73 h 2038"/>
                <a:gd name="T74" fmla="*/ 220 w 2729"/>
                <a:gd name="T75" fmla="*/ 135 h 2038"/>
                <a:gd name="T76" fmla="*/ 172 w 2729"/>
                <a:gd name="T77" fmla="*/ 164 h 2038"/>
                <a:gd name="T78" fmla="*/ 114 w 2729"/>
                <a:gd name="T79" fmla="*/ 170 h 2038"/>
                <a:gd name="T80" fmla="*/ 61 w 2729"/>
                <a:gd name="T81" fmla="*/ 199 h 2038"/>
                <a:gd name="T82" fmla="*/ 22 w 2729"/>
                <a:gd name="T83" fmla="*/ 243 h 2038"/>
                <a:gd name="T84" fmla="*/ 1 w 2729"/>
                <a:gd name="T85" fmla="*/ 299 h 2038"/>
                <a:gd name="T86" fmla="*/ 1 w 2729"/>
                <a:gd name="T87" fmla="*/ 359 h 2038"/>
                <a:gd name="T88" fmla="*/ 22 w 2729"/>
                <a:gd name="T89" fmla="*/ 416 h 2038"/>
                <a:gd name="T90" fmla="*/ 61 w 2729"/>
                <a:gd name="T91" fmla="*/ 461 h 2038"/>
                <a:gd name="T92" fmla="*/ 114 w 2729"/>
                <a:gd name="T93" fmla="*/ 488 h 2038"/>
                <a:gd name="T94" fmla="*/ 172 w 2729"/>
                <a:gd name="T95" fmla="*/ 494 h 20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29"/>
                <a:gd name="T145" fmla="*/ 0 h 2038"/>
                <a:gd name="T146" fmla="*/ 2729 w 2729"/>
                <a:gd name="T147" fmla="*/ 2038 h 20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29" h="2038">
                  <a:moveTo>
                    <a:pt x="399" y="1514"/>
                  </a:moveTo>
                  <a:lnTo>
                    <a:pt x="438" y="1621"/>
                  </a:lnTo>
                  <a:lnTo>
                    <a:pt x="492" y="1719"/>
                  </a:lnTo>
                  <a:lnTo>
                    <a:pt x="549" y="1806"/>
                  </a:lnTo>
                  <a:lnTo>
                    <a:pt x="613" y="1881"/>
                  </a:lnTo>
                  <a:lnTo>
                    <a:pt x="684" y="1942"/>
                  </a:lnTo>
                  <a:lnTo>
                    <a:pt x="760" y="1987"/>
                  </a:lnTo>
                  <a:lnTo>
                    <a:pt x="834" y="2020"/>
                  </a:lnTo>
                  <a:lnTo>
                    <a:pt x="917" y="2038"/>
                  </a:lnTo>
                  <a:lnTo>
                    <a:pt x="996" y="2038"/>
                  </a:lnTo>
                  <a:lnTo>
                    <a:pt x="1072" y="2026"/>
                  </a:lnTo>
                  <a:lnTo>
                    <a:pt x="1153" y="1998"/>
                  </a:lnTo>
                  <a:lnTo>
                    <a:pt x="1228" y="1950"/>
                  </a:lnTo>
                  <a:lnTo>
                    <a:pt x="1297" y="1889"/>
                  </a:lnTo>
                  <a:lnTo>
                    <a:pt x="1365" y="1815"/>
                  </a:lnTo>
                  <a:lnTo>
                    <a:pt x="1426" y="1889"/>
                  </a:lnTo>
                  <a:lnTo>
                    <a:pt x="1502" y="1950"/>
                  </a:lnTo>
                  <a:lnTo>
                    <a:pt x="1571" y="1998"/>
                  </a:lnTo>
                  <a:lnTo>
                    <a:pt x="1650" y="2026"/>
                  </a:lnTo>
                  <a:lnTo>
                    <a:pt x="1733" y="2038"/>
                  </a:lnTo>
                  <a:lnTo>
                    <a:pt x="1807" y="2038"/>
                  </a:lnTo>
                  <a:lnTo>
                    <a:pt x="1884" y="2020"/>
                  </a:lnTo>
                  <a:lnTo>
                    <a:pt x="1963" y="1987"/>
                  </a:lnTo>
                  <a:lnTo>
                    <a:pt x="2040" y="1942"/>
                  </a:lnTo>
                  <a:lnTo>
                    <a:pt x="2108" y="1881"/>
                  </a:lnTo>
                  <a:lnTo>
                    <a:pt x="2173" y="1806"/>
                  </a:lnTo>
                  <a:lnTo>
                    <a:pt x="2232" y="1719"/>
                  </a:lnTo>
                  <a:lnTo>
                    <a:pt x="2281" y="1621"/>
                  </a:lnTo>
                  <a:lnTo>
                    <a:pt x="2329" y="1514"/>
                  </a:lnTo>
                  <a:lnTo>
                    <a:pt x="2382" y="1528"/>
                  </a:lnTo>
                  <a:lnTo>
                    <a:pt x="2440" y="1522"/>
                  </a:lnTo>
                  <a:lnTo>
                    <a:pt x="2499" y="1508"/>
                  </a:lnTo>
                  <a:lnTo>
                    <a:pt x="2554" y="1473"/>
                  </a:lnTo>
                  <a:lnTo>
                    <a:pt x="2606" y="1425"/>
                  </a:lnTo>
                  <a:lnTo>
                    <a:pt x="2645" y="1362"/>
                  </a:lnTo>
                  <a:lnTo>
                    <a:pt x="2681" y="1285"/>
                  </a:lnTo>
                  <a:lnTo>
                    <a:pt x="2703" y="1201"/>
                  </a:lnTo>
                  <a:lnTo>
                    <a:pt x="2722" y="1111"/>
                  </a:lnTo>
                  <a:lnTo>
                    <a:pt x="2729" y="1020"/>
                  </a:lnTo>
                  <a:lnTo>
                    <a:pt x="2722" y="924"/>
                  </a:lnTo>
                  <a:lnTo>
                    <a:pt x="2703" y="833"/>
                  </a:lnTo>
                  <a:lnTo>
                    <a:pt x="2681" y="751"/>
                  </a:lnTo>
                  <a:lnTo>
                    <a:pt x="2645" y="679"/>
                  </a:lnTo>
                  <a:lnTo>
                    <a:pt x="2606" y="616"/>
                  </a:lnTo>
                  <a:lnTo>
                    <a:pt x="2554" y="567"/>
                  </a:lnTo>
                  <a:lnTo>
                    <a:pt x="2499" y="527"/>
                  </a:lnTo>
                  <a:lnTo>
                    <a:pt x="2440" y="510"/>
                  </a:lnTo>
                  <a:lnTo>
                    <a:pt x="2382" y="507"/>
                  </a:lnTo>
                  <a:lnTo>
                    <a:pt x="2329" y="526"/>
                  </a:lnTo>
                  <a:lnTo>
                    <a:pt x="2281" y="417"/>
                  </a:lnTo>
                  <a:lnTo>
                    <a:pt x="2232" y="315"/>
                  </a:lnTo>
                  <a:lnTo>
                    <a:pt x="2173" y="227"/>
                  </a:lnTo>
                  <a:lnTo>
                    <a:pt x="2108" y="158"/>
                  </a:lnTo>
                  <a:lnTo>
                    <a:pt x="2040" y="91"/>
                  </a:lnTo>
                  <a:lnTo>
                    <a:pt x="1963" y="49"/>
                  </a:lnTo>
                  <a:lnTo>
                    <a:pt x="1884" y="14"/>
                  </a:lnTo>
                  <a:lnTo>
                    <a:pt x="1807" y="0"/>
                  </a:lnTo>
                  <a:lnTo>
                    <a:pt x="1733" y="0"/>
                  </a:lnTo>
                  <a:lnTo>
                    <a:pt x="1650" y="10"/>
                  </a:lnTo>
                  <a:lnTo>
                    <a:pt x="1571" y="43"/>
                  </a:lnTo>
                  <a:lnTo>
                    <a:pt x="1502" y="90"/>
                  </a:lnTo>
                  <a:lnTo>
                    <a:pt x="1426" y="147"/>
                  </a:lnTo>
                  <a:lnTo>
                    <a:pt x="1365" y="219"/>
                  </a:lnTo>
                  <a:lnTo>
                    <a:pt x="1297" y="147"/>
                  </a:lnTo>
                  <a:lnTo>
                    <a:pt x="1228" y="90"/>
                  </a:lnTo>
                  <a:lnTo>
                    <a:pt x="1153" y="43"/>
                  </a:lnTo>
                  <a:lnTo>
                    <a:pt x="1072" y="10"/>
                  </a:lnTo>
                  <a:lnTo>
                    <a:pt x="996" y="0"/>
                  </a:lnTo>
                  <a:lnTo>
                    <a:pt x="917" y="0"/>
                  </a:lnTo>
                  <a:lnTo>
                    <a:pt x="834" y="14"/>
                  </a:lnTo>
                  <a:lnTo>
                    <a:pt x="760" y="49"/>
                  </a:lnTo>
                  <a:lnTo>
                    <a:pt x="684" y="91"/>
                  </a:lnTo>
                  <a:lnTo>
                    <a:pt x="613" y="158"/>
                  </a:lnTo>
                  <a:lnTo>
                    <a:pt x="549" y="227"/>
                  </a:lnTo>
                  <a:lnTo>
                    <a:pt x="492" y="315"/>
                  </a:lnTo>
                  <a:lnTo>
                    <a:pt x="438" y="417"/>
                  </a:lnTo>
                  <a:lnTo>
                    <a:pt x="399" y="526"/>
                  </a:lnTo>
                  <a:lnTo>
                    <a:pt x="341" y="507"/>
                  </a:lnTo>
                  <a:lnTo>
                    <a:pt x="281" y="510"/>
                  </a:lnTo>
                  <a:lnTo>
                    <a:pt x="226" y="527"/>
                  </a:lnTo>
                  <a:lnTo>
                    <a:pt x="171" y="567"/>
                  </a:lnTo>
                  <a:lnTo>
                    <a:pt x="122" y="616"/>
                  </a:lnTo>
                  <a:lnTo>
                    <a:pt x="81" y="679"/>
                  </a:lnTo>
                  <a:lnTo>
                    <a:pt x="43" y="751"/>
                  </a:lnTo>
                  <a:lnTo>
                    <a:pt x="15" y="833"/>
                  </a:lnTo>
                  <a:lnTo>
                    <a:pt x="2" y="924"/>
                  </a:lnTo>
                  <a:lnTo>
                    <a:pt x="0" y="1020"/>
                  </a:lnTo>
                  <a:lnTo>
                    <a:pt x="2" y="1111"/>
                  </a:lnTo>
                  <a:lnTo>
                    <a:pt x="15" y="1201"/>
                  </a:lnTo>
                  <a:lnTo>
                    <a:pt x="43" y="1285"/>
                  </a:lnTo>
                  <a:lnTo>
                    <a:pt x="81" y="1362"/>
                  </a:lnTo>
                  <a:lnTo>
                    <a:pt x="122" y="1425"/>
                  </a:lnTo>
                  <a:lnTo>
                    <a:pt x="171" y="1473"/>
                  </a:lnTo>
                  <a:lnTo>
                    <a:pt x="226" y="1508"/>
                  </a:lnTo>
                  <a:lnTo>
                    <a:pt x="281" y="1522"/>
                  </a:lnTo>
                  <a:lnTo>
                    <a:pt x="341" y="1528"/>
                  </a:lnTo>
                  <a:lnTo>
                    <a:pt x="399" y="1514"/>
                  </a:lnTo>
                </a:path>
              </a:pathLst>
            </a:custGeom>
            <a:grpFill/>
            <a:ln w="22225">
              <a:solidFill>
                <a:schemeClr val="bg2"/>
              </a:solidFill>
              <a:round/>
              <a:headEnd/>
              <a:tailEnd/>
            </a:ln>
          </p:spPr>
          <p:txBody>
            <a:bodyPr/>
            <a:lstStyle/>
            <a:p>
              <a:pPr eaLnBrk="0" hangingPunct="0">
                <a:defRPr/>
              </a:pPr>
              <a:endParaRPr lang="en-US" sz="1800" dirty="0">
                <a:ea typeface="ＭＳ Ｐゴシック" pitchFamily="-48" charset="-128"/>
                <a:cs typeface="+mn-cs"/>
              </a:endParaRPr>
            </a:p>
          </p:txBody>
        </p:sp>
        <p:sp>
          <p:nvSpPr>
            <p:cNvPr id="37" name="Rectangle 11"/>
            <p:cNvSpPr>
              <a:spLocks noChangeArrowheads="1"/>
            </p:cNvSpPr>
            <p:nvPr/>
          </p:nvSpPr>
          <p:spPr bwMode="gray">
            <a:xfrm>
              <a:off x="2874" y="1464"/>
              <a:ext cx="622" cy="114"/>
            </a:xfrm>
            <a:prstGeom prst="rect">
              <a:avLst/>
            </a:prstGeom>
            <a:grpFill/>
            <a:ln w="9525" algn="ctr">
              <a:noFill/>
              <a:miter lim="800000"/>
              <a:headEnd/>
              <a:tailEnd/>
            </a:ln>
          </p:spPr>
          <p:txBody>
            <a:bodyPr lIns="0" tIns="0" rIns="0" bIns="0">
              <a:spAutoFit/>
            </a:bodyPr>
            <a:lstStyle/>
            <a:p>
              <a:pPr algn="ctr" eaLnBrk="0" hangingPunct="0">
                <a:lnSpc>
                  <a:spcPct val="85000"/>
                </a:lnSpc>
                <a:defRPr/>
              </a:pPr>
              <a:r>
                <a:rPr lang="en-US" sz="1600" b="1" dirty="0">
                  <a:solidFill>
                    <a:srgbClr val="4D4D4D"/>
                  </a:solidFill>
                  <a:latin typeface="Verdana" pitchFamily="34" charset="0"/>
                  <a:ea typeface="ＭＳ Ｐゴシック" pitchFamily="-48" charset="-128"/>
                  <a:cs typeface="Arial" charset="0"/>
                </a:rPr>
                <a:t>Sprint</a:t>
              </a:r>
            </a:p>
          </p:txBody>
        </p:sp>
      </p:grpSp>
      <p:grpSp>
        <p:nvGrpSpPr>
          <p:cNvPr id="86" name="Group 85"/>
          <p:cNvGrpSpPr>
            <a:grpSpLocks/>
          </p:cNvGrpSpPr>
          <p:nvPr/>
        </p:nvGrpSpPr>
        <p:grpSpPr bwMode="auto">
          <a:xfrm>
            <a:off x="6858000" y="2354263"/>
            <a:ext cx="2073275" cy="1963737"/>
            <a:chOff x="6858001" y="2354178"/>
            <a:chExt cx="2072858" cy="1963415"/>
          </a:xfrm>
        </p:grpSpPr>
        <p:sp>
          <p:nvSpPr>
            <p:cNvPr id="88084" name="Rectangle 225"/>
            <p:cNvSpPr>
              <a:spLocks noChangeAspect="1" noChangeArrowheads="1"/>
            </p:cNvSpPr>
            <p:nvPr/>
          </p:nvSpPr>
          <p:spPr bwMode="auto">
            <a:xfrm>
              <a:off x="7084604" y="2354178"/>
              <a:ext cx="1846255" cy="1963415"/>
            </a:xfrm>
            <a:prstGeom prst="rect">
              <a:avLst/>
            </a:prstGeom>
            <a:solidFill>
              <a:srgbClr val="FCFCFC"/>
            </a:solidFill>
            <a:ln w="19050">
              <a:solidFill>
                <a:srgbClr val="969696"/>
              </a:solidFill>
              <a:miter lim="800000"/>
              <a:headEnd/>
              <a:tailEnd/>
            </a:ln>
          </p:spPr>
          <p:txBody>
            <a:bodyPr wrap="none" anchor="ctr"/>
            <a:lstStyle/>
            <a:p>
              <a:pPr eaLnBrk="0" hangingPunct="0"/>
              <a:endParaRPr lang="en-US" sz="1800" dirty="0"/>
            </a:p>
          </p:txBody>
        </p:sp>
        <p:sp>
          <p:nvSpPr>
            <p:cNvPr id="88085" name="Line 227"/>
            <p:cNvSpPr>
              <a:spLocks noChangeAspect="1" noChangeShapeType="1"/>
            </p:cNvSpPr>
            <p:nvPr/>
          </p:nvSpPr>
          <p:spPr bwMode="auto">
            <a:xfrm flipH="1">
              <a:off x="7248055" y="3540408"/>
              <a:ext cx="1015998" cy="0"/>
            </a:xfrm>
            <a:prstGeom prst="line">
              <a:avLst/>
            </a:prstGeom>
            <a:noFill/>
            <a:ln w="25400">
              <a:solidFill>
                <a:schemeClr val="bg2"/>
              </a:solidFill>
              <a:round/>
              <a:headEnd/>
              <a:tailEnd/>
            </a:ln>
          </p:spPr>
          <p:txBody>
            <a:bodyPr wrap="none" anchor="ctr"/>
            <a:lstStyle/>
            <a:p>
              <a:endParaRPr lang="en-US" dirty="0"/>
            </a:p>
          </p:txBody>
        </p:sp>
        <p:sp>
          <p:nvSpPr>
            <p:cNvPr id="88086" name="Line 228"/>
            <p:cNvSpPr>
              <a:spLocks noChangeAspect="1" noChangeShapeType="1"/>
            </p:cNvSpPr>
            <p:nvPr/>
          </p:nvSpPr>
          <p:spPr bwMode="auto">
            <a:xfrm flipH="1" flipV="1">
              <a:off x="7190476" y="3677996"/>
              <a:ext cx="648232" cy="193367"/>
            </a:xfrm>
            <a:prstGeom prst="line">
              <a:avLst/>
            </a:prstGeom>
            <a:noFill/>
            <a:ln w="25400">
              <a:solidFill>
                <a:schemeClr val="bg2"/>
              </a:solidFill>
              <a:round/>
              <a:headEnd/>
              <a:tailEnd/>
            </a:ln>
          </p:spPr>
          <p:txBody>
            <a:bodyPr wrap="none" anchor="ctr"/>
            <a:lstStyle/>
            <a:p>
              <a:endParaRPr lang="en-US" dirty="0"/>
            </a:p>
          </p:txBody>
        </p:sp>
        <p:grpSp>
          <p:nvGrpSpPr>
            <p:cNvPr id="88087" name="Group 229"/>
            <p:cNvGrpSpPr>
              <a:grpSpLocks noChangeAspect="1"/>
            </p:cNvGrpSpPr>
            <p:nvPr/>
          </p:nvGrpSpPr>
          <p:grpSpPr bwMode="auto">
            <a:xfrm>
              <a:off x="6858001" y="3293122"/>
              <a:ext cx="510785" cy="509447"/>
              <a:chOff x="7599" y="1605"/>
              <a:chExt cx="191" cy="192"/>
            </a:xfrm>
          </p:grpSpPr>
          <p:grpSp>
            <p:nvGrpSpPr>
              <p:cNvPr id="88104" name="Group 230"/>
              <p:cNvGrpSpPr>
                <a:grpSpLocks noChangeAspect="1"/>
              </p:cNvGrpSpPr>
              <p:nvPr/>
            </p:nvGrpSpPr>
            <p:grpSpPr bwMode="auto">
              <a:xfrm>
                <a:off x="7599" y="1605"/>
                <a:ext cx="191" cy="192"/>
                <a:chOff x="3561" y="2070"/>
                <a:chExt cx="191" cy="192"/>
              </a:xfrm>
            </p:grpSpPr>
            <p:sp>
              <p:nvSpPr>
                <p:cNvPr id="88106" name="Oval 231"/>
                <p:cNvSpPr>
                  <a:spLocks noChangeAspect="1" noChangeArrowheads="1"/>
                </p:cNvSpPr>
                <p:nvPr/>
              </p:nvSpPr>
              <p:spPr bwMode="auto">
                <a:xfrm>
                  <a:off x="3561" y="2070"/>
                  <a:ext cx="191" cy="192"/>
                </a:xfrm>
                <a:prstGeom prst="ellipse">
                  <a:avLst/>
                </a:prstGeom>
                <a:solidFill>
                  <a:schemeClr val="bg2"/>
                </a:solidFill>
                <a:ln w="0">
                  <a:solidFill>
                    <a:srgbClr val="000000"/>
                  </a:solidFill>
                  <a:round/>
                  <a:headEnd/>
                  <a:tailEnd/>
                </a:ln>
              </p:spPr>
              <p:txBody>
                <a:bodyPr/>
                <a:lstStyle/>
                <a:p>
                  <a:pPr eaLnBrk="0" hangingPunct="0"/>
                  <a:endParaRPr lang="en-US" sz="1800" dirty="0"/>
                </a:p>
              </p:txBody>
            </p:sp>
            <p:sp>
              <p:nvSpPr>
                <p:cNvPr id="88107" name="Freeform 232"/>
                <p:cNvSpPr>
                  <a:spLocks noChangeAspect="1"/>
                </p:cNvSpPr>
                <p:nvPr/>
              </p:nvSpPr>
              <p:spPr bwMode="auto">
                <a:xfrm>
                  <a:off x="3672" y="2142"/>
                  <a:ext cx="76" cy="50"/>
                </a:xfrm>
                <a:custGeom>
                  <a:avLst/>
                  <a:gdLst>
                    <a:gd name="T0" fmla="*/ 0 w 61"/>
                    <a:gd name="T1" fmla="*/ 61 h 40"/>
                    <a:gd name="T2" fmla="*/ 1 w 61"/>
                    <a:gd name="T3" fmla="*/ 85 h 40"/>
                    <a:gd name="T4" fmla="*/ 110 w 61"/>
                    <a:gd name="T5" fmla="*/ 88 h 40"/>
                    <a:gd name="T6" fmla="*/ 110 w 61"/>
                    <a:gd name="T7" fmla="*/ 122 h 40"/>
                    <a:gd name="T8" fmla="*/ 183 w 61"/>
                    <a:gd name="T9" fmla="*/ 60 h 40"/>
                    <a:gd name="T10" fmla="*/ 110 w 61"/>
                    <a:gd name="T11" fmla="*/ 0 h 40"/>
                    <a:gd name="T12" fmla="*/ 110 w 61"/>
                    <a:gd name="T13" fmla="*/ 31 h 40"/>
                    <a:gd name="T14" fmla="*/ 1 w 61"/>
                    <a:gd name="T15" fmla="*/ 37 h 40"/>
                    <a:gd name="T16" fmla="*/ 0 w 61"/>
                    <a:gd name="T17" fmla="*/ 61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40"/>
                    <a:gd name="T29" fmla="*/ 61 w 61"/>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40">
                      <a:moveTo>
                        <a:pt x="0" y="20"/>
                      </a:moveTo>
                      <a:lnTo>
                        <a:pt x="1" y="27"/>
                      </a:lnTo>
                      <a:lnTo>
                        <a:pt x="37" y="29"/>
                      </a:lnTo>
                      <a:lnTo>
                        <a:pt x="37" y="40"/>
                      </a:lnTo>
                      <a:lnTo>
                        <a:pt x="61" y="19"/>
                      </a:lnTo>
                      <a:lnTo>
                        <a:pt x="37" y="0"/>
                      </a:lnTo>
                      <a:lnTo>
                        <a:pt x="37" y="10"/>
                      </a:lnTo>
                      <a:lnTo>
                        <a:pt x="1" y="12"/>
                      </a:lnTo>
                      <a:lnTo>
                        <a:pt x="0" y="20"/>
                      </a:lnTo>
                      <a:close/>
                    </a:path>
                  </a:pathLst>
                </a:custGeom>
                <a:gradFill rotWithShape="0">
                  <a:gsLst>
                    <a:gs pos="0">
                      <a:schemeClr val="bg2"/>
                    </a:gs>
                    <a:gs pos="100000">
                      <a:schemeClr val="bg1"/>
                    </a:gs>
                  </a:gsLst>
                  <a:lin ang="0" scaled="1"/>
                </a:gradFill>
                <a:ln w="0">
                  <a:noFill/>
                  <a:round/>
                  <a:headEnd/>
                  <a:tailEnd/>
                </a:ln>
              </p:spPr>
              <p:txBody>
                <a:bodyPr/>
                <a:lstStyle/>
                <a:p>
                  <a:pPr eaLnBrk="0" hangingPunct="0"/>
                  <a:endParaRPr lang="en-US" sz="1800" dirty="0"/>
                </a:p>
              </p:txBody>
            </p:sp>
            <p:sp>
              <p:nvSpPr>
                <p:cNvPr id="88108" name="Freeform 233"/>
                <p:cNvSpPr>
                  <a:spLocks noChangeAspect="1"/>
                </p:cNvSpPr>
                <p:nvPr/>
              </p:nvSpPr>
              <p:spPr bwMode="auto">
                <a:xfrm>
                  <a:off x="3566" y="2142"/>
                  <a:ext cx="75" cy="48"/>
                </a:xfrm>
                <a:custGeom>
                  <a:avLst/>
                  <a:gdLst>
                    <a:gd name="T0" fmla="*/ 185 w 60"/>
                    <a:gd name="T1" fmla="*/ 52 h 39"/>
                    <a:gd name="T2" fmla="*/ 185 w 60"/>
                    <a:gd name="T3" fmla="*/ 33 h 39"/>
                    <a:gd name="T4" fmla="*/ 75 w 60"/>
                    <a:gd name="T5" fmla="*/ 27 h 39"/>
                    <a:gd name="T6" fmla="*/ 75 w 60"/>
                    <a:gd name="T7" fmla="*/ 0 h 39"/>
                    <a:gd name="T8" fmla="*/ 0 w 60"/>
                    <a:gd name="T9" fmla="*/ 58 h 39"/>
                    <a:gd name="T10" fmla="*/ 75 w 60"/>
                    <a:gd name="T11" fmla="*/ 111 h 39"/>
                    <a:gd name="T12" fmla="*/ 75 w 60"/>
                    <a:gd name="T13" fmla="*/ 81 h 39"/>
                    <a:gd name="T14" fmla="*/ 185 w 60"/>
                    <a:gd name="T15" fmla="*/ 76 h 39"/>
                    <a:gd name="T16" fmla="*/ 185 w 60"/>
                    <a:gd name="T17" fmla="*/ 52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39"/>
                    <a:gd name="T29" fmla="*/ 60 w 60"/>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39">
                      <a:moveTo>
                        <a:pt x="60" y="19"/>
                      </a:moveTo>
                      <a:lnTo>
                        <a:pt x="60" y="12"/>
                      </a:lnTo>
                      <a:lnTo>
                        <a:pt x="24" y="10"/>
                      </a:lnTo>
                      <a:lnTo>
                        <a:pt x="24" y="0"/>
                      </a:lnTo>
                      <a:lnTo>
                        <a:pt x="0" y="20"/>
                      </a:lnTo>
                      <a:lnTo>
                        <a:pt x="24" y="39"/>
                      </a:lnTo>
                      <a:lnTo>
                        <a:pt x="24" y="29"/>
                      </a:lnTo>
                      <a:lnTo>
                        <a:pt x="60" y="27"/>
                      </a:lnTo>
                      <a:lnTo>
                        <a:pt x="60" y="19"/>
                      </a:lnTo>
                      <a:close/>
                    </a:path>
                  </a:pathLst>
                </a:custGeom>
                <a:gradFill rotWithShape="0">
                  <a:gsLst>
                    <a:gs pos="0">
                      <a:schemeClr val="bg1"/>
                    </a:gs>
                    <a:gs pos="100000">
                      <a:schemeClr val="bg2"/>
                    </a:gs>
                  </a:gsLst>
                  <a:lin ang="0" scaled="1"/>
                </a:gradFill>
                <a:ln w="0">
                  <a:noFill/>
                  <a:round/>
                  <a:headEnd/>
                  <a:tailEnd/>
                </a:ln>
              </p:spPr>
              <p:txBody>
                <a:bodyPr/>
                <a:lstStyle/>
                <a:p>
                  <a:pPr eaLnBrk="0" hangingPunct="0"/>
                  <a:endParaRPr lang="en-US" sz="1800" dirty="0"/>
                </a:p>
              </p:txBody>
            </p:sp>
            <p:sp>
              <p:nvSpPr>
                <p:cNvPr id="88109" name="Freeform 234"/>
                <p:cNvSpPr>
                  <a:spLocks noChangeAspect="1"/>
                </p:cNvSpPr>
                <p:nvPr/>
              </p:nvSpPr>
              <p:spPr bwMode="auto">
                <a:xfrm>
                  <a:off x="3632" y="2073"/>
                  <a:ext cx="50" cy="75"/>
                </a:xfrm>
                <a:custGeom>
                  <a:avLst/>
                  <a:gdLst>
                    <a:gd name="T0" fmla="*/ 61 w 40"/>
                    <a:gd name="T1" fmla="*/ 0 h 60"/>
                    <a:gd name="T2" fmla="*/ 39 w 40"/>
                    <a:gd name="T3" fmla="*/ 0 h 60"/>
                    <a:gd name="T4" fmla="*/ 31 w 40"/>
                    <a:gd name="T5" fmla="*/ 110 h 60"/>
                    <a:gd name="T6" fmla="*/ 0 w 40"/>
                    <a:gd name="T7" fmla="*/ 110 h 60"/>
                    <a:gd name="T8" fmla="*/ 61 w 40"/>
                    <a:gd name="T9" fmla="*/ 185 h 60"/>
                    <a:gd name="T10" fmla="*/ 122 w 40"/>
                    <a:gd name="T11" fmla="*/ 110 h 60"/>
                    <a:gd name="T12" fmla="*/ 91 w 40"/>
                    <a:gd name="T13" fmla="*/ 110 h 60"/>
                    <a:gd name="T14" fmla="*/ 85 w 40"/>
                    <a:gd name="T15" fmla="*/ 0 h 60"/>
                    <a:gd name="T16" fmla="*/ 61 w 40"/>
                    <a:gd name="T17" fmla="*/ 0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0"/>
                    <a:gd name="T29" fmla="*/ 40 w 40"/>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0">
                      <a:moveTo>
                        <a:pt x="20" y="0"/>
                      </a:moveTo>
                      <a:lnTo>
                        <a:pt x="13" y="0"/>
                      </a:lnTo>
                      <a:lnTo>
                        <a:pt x="10" y="36"/>
                      </a:lnTo>
                      <a:lnTo>
                        <a:pt x="0" y="36"/>
                      </a:lnTo>
                      <a:lnTo>
                        <a:pt x="20" y="60"/>
                      </a:lnTo>
                      <a:lnTo>
                        <a:pt x="40" y="36"/>
                      </a:lnTo>
                      <a:lnTo>
                        <a:pt x="30" y="36"/>
                      </a:lnTo>
                      <a:lnTo>
                        <a:pt x="27" y="0"/>
                      </a:lnTo>
                      <a:lnTo>
                        <a:pt x="20" y="0"/>
                      </a:lnTo>
                      <a:close/>
                    </a:path>
                  </a:pathLst>
                </a:custGeom>
                <a:gradFill rotWithShape="0">
                  <a:gsLst>
                    <a:gs pos="0">
                      <a:schemeClr val="bg2"/>
                    </a:gs>
                    <a:gs pos="100000">
                      <a:schemeClr val="bg1"/>
                    </a:gs>
                  </a:gsLst>
                  <a:lin ang="5400000" scaled="1"/>
                </a:gradFill>
                <a:ln w="0">
                  <a:noFill/>
                  <a:round/>
                  <a:headEnd/>
                  <a:tailEnd/>
                </a:ln>
              </p:spPr>
              <p:txBody>
                <a:bodyPr/>
                <a:lstStyle/>
                <a:p>
                  <a:pPr eaLnBrk="0" hangingPunct="0"/>
                  <a:endParaRPr lang="en-US" sz="1800" dirty="0"/>
                </a:p>
              </p:txBody>
            </p:sp>
            <p:sp>
              <p:nvSpPr>
                <p:cNvPr id="88110" name="Freeform 235"/>
                <p:cNvSpPr>
                  <a:spLocks noChangeAspect="1"/>
                </p:cNvSpPr>
                <p:nvPr/>
              </p:nvSpPr>
              <p:spPr bwMode="auto">
                <a:xfrm>
                  <a:off x="3632" y="2184"/>
                  <a:ext cx="50" cy="76"/>
                </a:xfrm>
                <a:custGeom>
                  <a:avLst/>
                  <a:gdLst>
                    <a:gd name="T0" fmla="*/ 61 w 40"/>
                    <a:gd name="T1" fmla="*/ 183 h 61"/>
                    <a:gd name="T2" fmla="*/ 85 w 40"/>
                    <a:gd name="T3" fmla="*/ 181 h 61"/>
                    <a:gd name="T4" fmla="*/ 88 w 40"/>
                    <a:gd name="T5" fmla="*/ 71 h 61"/>
                    <a:gd name="T6" fmla="*/ 122 w 40"/>
                    <a:gd name="T7" fmla="*/ 71 h 61"/>
                    <a:gd name="T8" fmla="*/ 60 w 40"/>
                    <a:gd name="T9" fmla="*/ 0 h 61"/>
                    <a:gd name="T10" fmla="*/ 0 w 40"/>
                    <a:gd name="T11" fmla="*/ 71 h 61"/>
                    <a:gd name="T12" fmla="*/ 31 w 40"/>
                    <a:gd name="T13" fmla="*/ 71 h 61"/>
                    <a:gd name="T14" fmla="*/ 37 w 40"/>
                    <a:gd name="T15" fmla="*/ 181 h 61"/>
                    <a:gd name="T16" fmla="*/ 61 w 40"/>
                    <a:gd name="T17" fmla="*/ 183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61"/>
                    <a:gd name="T29" fmla="*/ 40 w 40"/>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61">
                      <a:moveTo>
                        <a:pt x="20" y="61"/>
                      </a:moveTo>
                      <a:lnTo>
                        <a:pt x="27" y="60"/>
                      </a:lnTo>
                      <a:lnTo>
                        <a:pt x="29" y="24"/>
                      </a:lnTo>
                      <a:lnTo>
                        <a:pt x="40" y="24"/>
                      </a:lnTo>
                      <a:lnTo>
                        <a:pt x="19" y="0"/>
                      </a:lnTo>
                      <a:lnTo>
                        <a:pt x="0" y="24"/>
                      </a:lnTo>
                      <a:lnTo>
                        <a:pt x="10" y="24"/>
                      </a:lnTo>
                      <a:lnTo>
                        <a:pt x="12" y="60"/>
                      </a:lnTo>
                      <a:lnTo>
                        <a:pt x="20" y="61"/>
                      </a:lnTo>
                      <a:close/>
                    </a:path>
                  </a:pathLst>
                </a:custGeom>
                <a:gradFill rotWithShape="0">
                  <a:gsLst>
                    <a:gs pos="0">
                      <a:schemeClr val="bg1"/>
                    </a:gs>
                    <a:gs pos="100000">
                      <a:schemeClr val="bg2"/>
                    </a:gs>
                  </a:gsLst>
                  <a:lin ang="5400000" scaled="1"/>
                </a:gradFill>
                <a:ln w="0">
                  <a:noFill/>
                  <a:round/>
                  <a:headEnd/>
                  <a:tailEnd/>
                </a:ln>
              </p:spPr>
              <p:txBody>
                <a:bodyPr/>
                <a:lstStyle/>
                <a:p>
                  <a:pPr eaLnBrk="0" hangingPunct="0"/>
                  <a:endParaRPr lang="en-US" sz="1800" dirty="0"/>
                </a:p>
              </p:txBody>
            </p:sp>
          </p:grpSp>
          <p:sp>
            <p:nvSpPr>
              <p:cNvPr id="88105" name="Freeform 236"/>
              <p:cNvSpPr>
                <a:spLocks noChangeAspect="1"/>
              </p:cNvSpPr>
              <p:nvPr/>
            </p:nvSpPr>
            <p:spPr bwMode="auto">
              <a:xfrm>
                <a:off x="7610" y="1616"/>
                <a:ext cx="73" cy="74"/>
              </a:xfrm>
              <a:custGeom>
                <a:avLst/>
                <a:gdLst>
                  <a:gd name="T0" fmla="*/ 170 w 57"/>
                  <a:gd name="T1" fmla="*/ 1 h 58"/>
                  <a:gd name="T2" fmla="*/ 0 w 57"/>
                  <a:gd name="T3" fmla="*/ 171 h 58"/>
                  <a:gd name="T4" fmla="*/ 10 w 57"/>
                  <a:gd name="T5" fmla="*/ 172 h 58"/>
                  <a:gd name="T6" fmla="*/ 170 w 57"/>
                  <a:gd name="T7" fmla="*/ 10 h 58"/>
                  <a:gd name="T8" fmla="*/ 170 w 57"/>
                  <a:gd name="T9" fmla="*/ 1 h 58"/>
                  <a:gd name="T10" fmla="*/ 0 60000 65536"/>
                  <a:gd name="T11" fmla="*/ 0 60000 65536"/>
                  <a:gd name="T12" fmla="*/ 0 60000 65536"/>
                  <a:gd name="T13" fmla="*/ 0 60000 65536"/>
                  <a:gd name="T14" fmla="*/ 0 60000 65536"/>
                  <a:gd name="T15" fmla="*/ 0 w 57"/>
                  <a:gd name="T16" fmla="*/ 0 h 58"/>
                  <a:gd name="T17" fmla="*/ 57 w 57"/>
                  <a:gd name="T18" fmla="*/ 58 h 58"/>
                </a:gdLst>
                <a:ahLst/>
                <a:cxnLst>
                  <a:cxn ang="T10">
                    <a:pos x="T0" y="T1"/>
                  </a:cxn>
                  <a:cxn ang="T11">
                    <a:pos x="T2" y="T3"/>
                  </a:cxn>
                  <a:cxn ang="T12">
                    <a:pos x="T4" y="T5"/>
                  </a:cxn>
                  <a:cxn ang="T13">
                    <a:pos x="T6" y="T7"/>
                  </a:cxn>
                  <a:cxn ang="T14">
                    <a:pos x="T8" y="T9"/>
                  </a:cxn>
                </a:cxnLst>
                <a:rect l="T15" t="T16" r="T17" b="T18"/>
                <a:pathLst>
                  <a:path w="57" h="58">
                    <a:moveTo>
                      <a:pt x="49" y="1"/>
                    </a:moveTo>
                    <a:cubicBezTo>
                      <a:pt x="49" y="1"/>
                      <a:pt x="9" y="13"/>
                      <a:pt x="0" y="50"/>
                    </a:cubicBezTo>
                    <a:cubicBezTo>
                      <a:pt x="0" y="50"/>
                      <a:pt x="0" y="58"/>
                      <a:pt x="3" y="51"/>
                    </a:cubicBezTo>
                    <a:cubicBezTo>
                      <a:pt x="3" y="51"/>
                      <a:pt x="11" y="22"/>
                      <a:pt x="49" y="3"/>
                    </a:cubicBezTo>
                    <a:cubicBezTo>
                      <a:pt x="49" y="3"/>
                      <a:pt x="57" y="0"/>
                      <a:pt x="49" y="1"/>
                    </a:cubicBezTo>
                    <a:close/>
                  </a:path>
                </a:pathLst>
              </a:custGeom>
              <a:solidFill>
                <a:schemeClr val="bg1"/>
              </a:solidFill>
              <a:ln w="0">
                <a:noFill/>
                <a:round/>
                <a:headEnd/>
                <a:tailEnd/>
              </a:ln>
            </p:spPr>
            <p:txBody>
              <a:bodyPr/>
              <a:lstStyle/>
              <a:p>
                <a:pPr eaLnBrk="0" hangingPunct="0"/>
                <a:endParaRPr lang="en-US" sz="1800" dirty="0"/>
              </a:p>
            </p:txBody>
          </p:sp>
        </p:grpSp>
        <p:pic>
          <p:nvPicPr>
            <p:cNvPr id="88088" name="Picture 237" descr="Computer3"/>
            <p:cNvPicPr>
              <a:picLocks noChangeAspect="1" noChangeArrowheads="1"/>
            </p:cNvPicPr>
            <p:nvPr/>
          </p:nvPicPr>
          <p:blipFill>
            <a:blip r:embed="rId10" cstate="print">
              <a:grayscl/>
            </a:blip>
            <a:srcRect/>
            <a:stretch>
              <a:fillRect/>
            </a:stretch>
          </p:blipFill>
          <p:spPr bwMode="auto">
            <a:xfrm>
              <a:off x="7482087" y="3782116"/>
              <a:ext cx="835830" cy="464824"/>
            </a:xfrm>
            <a:prstGeom prst="rect">
              <a:avLst/>
            </a:prstGeom>
            <a:noFill/>
            <a:ln w="9525">
              <a:noFill/>
              <a:miter lim="800000"/>
              <a:headEnd/>
              <a:tailEnd/>
            </a:ln>
          </p:spPr>
        </p:pic>
        <p:sp>
          <p:nvSpPr>
            <p:cNvPr id="88089" name="Rectangle 239"/>
            <p:cNvSpPr>
              <a:spLocks noChangeAspect="1" noChangeArrowheads="1"/>
            </p:cNvSpPr>
            <p:nvPr/>
          </p:nvSpPr>
          <p:spPr bwMode="gray">
            <a:xfrm>
              <a:off x="7159565" y="2430365"/>
              <a:ext cx="1647494" cy="260308"/>
            </a:xfrm>
            <a:prstGeom prst="rect">
              <a:avLst/>
            </a:prstGeom>
            <a:noFill/>
            <a:ln w="9525">
              <a:noFill/>
              <a:miter lim="800000"/>
              <a:headEnd/>
              <a:tailEnd/>
            </a:ln>
          </p:spPr>
          <p:txBody>
            <a:bodyPr lIns="0" tIns="0" rIns="0" bIns="0">
              <a:spAutoFit/>
            </a:bodyPr>
            <a:lstStyle/>
            <a:p>
              <a:pPr algn="ctr" eaLnBrk="0" hangingPunct="0">
                <a:lnSpc>
                  <a:spcPct val="85000"/>
                </a:lnSpc>
              </a:pPr>
              <a:r>
                <a:rPr lang="en-US" sz="1000" b="1" dirty="0">
                  <a:solidFill>
                    <a:srgbClr val="5F5F5F"/>
                  </a:solidFill>
                  <a:latin typeface="Verdana" pitchFamily="34" charset="0"/>
                  <a:cs typeface="Arial" charset="0"/>
                </a:rPr>
                <a:t>Department/Agency Enterprise Operations</a:t>
              </a:r>
            </a:p>
          </p:txBody>
        </p:sp>
        <p:grpSp>
          <p:nvGrpSpPr>
            <p:cNvPr id="88090" name="Group 240"/>
            <p:cNvGrpSpPr>
              <a:grpSpLocks noChangeAspect="1"/>
            </p:cNvGrpSpPr>
            <p:nvPr/>
          </p:nvGrpSpPr>
          <p:grpSpPr bwMode="auto">
            <a:xfrm flipH="1">
              <a:off x="8186042" y="3097896"/>
              <a:ext cx="625944" cy="713969"/>
              <a:chOff x="693" y="2048"/>
              <a:chExt cx="193" cy="222"/>
            </a:xfrm>
          </p:grpSpPr>
          <p:sp>
            <p:nvSpPr>
              <p:cNvPr id="88091" name="Freeform 241"/>
              <p:cNvSpPr>
                <a:spLocks noChangeAspect="1"/>
              </p:cNvSpPr>
              <p:nvPr/>
            </p:nvSpPr>
            <p:spPr bwMode="auto">
              <a:xfrm>
                <a:off x="777" y="2048"/>
                <a:ext cx="109" cy="222"/>
              </a:xfrm>
              <a:custGeom>
                <a:avLst/>
                <a:gdLst>
                  <a:gd name="T0" fmla="*/ 2 w 273"/>
                  <a:gd name="T1" fmla="*/ 3 h 475"/>
                  <a:gd name="T2" fmla="*/ 0 w 273"/>
                  <a:gd name="T3" fmla="*/ 0 h 475"/>
                  <a:gd name="T4" fmla="*/ 1 w 273"/>
                  <a:gd name="T5" fmla="*/ 0 h 475"/>
                  <a:gd name="T6" fmla="*/ 3 w 273"/>
                  <a:gd name="T7" fmla="*/ 2 h 475"/>
                  <a:gd name="T8" fmla="*/ 3 w 273"/>
                  <a:gd name="T9" fmla="*/ 10 h 475"/>
                  <a:gd name="T10" fmla="*/ 2 w 273"/>
                  <a:gd name="T11" fmla="*/ 11 h 475"/>
                  <a:gd name="T12" fmla="*/ 2 w 273"/>
                  <a:gd name="T13" fmla="*/ 3 h 475"/>
                  <a:gd name="T14" fmla="*/ 0 60000 65536"/>
                  <a:gd name="T15" fmla="*/ 0 60000 65536"/>
                  <a:gd name="T16" fmla="*/ 0 60000 65536"/>
                  <a:gd name="T17" fmla="*/ 0 60000 65536"/>
                  <a:gd name="T18" fmla="*/ 0 60000 65536"/>
                  <a:gd name="T19" fmla="*/ 0 60000 65536"/>
                  <a:gd name="T20" fmla="*/ 0 60000 65536"/>
                  <a:gd name="T21" fmla="*/ 0 w 273"/>
                  <a:gd name="T22" fmla="*/ 0 h 475"/>
                  <a:gd name="T23" fmla="*/ 273 w 273"/>
                  <a:gd name="T24" fmla="*/ 475 h 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 h="475">
                    <a:moveTo>
                      <a:pt x="163" y="133"/>
                    </a:moveTo>
                    <a:lnTo>
                      <a:pt x="0" y="35"/>
                    </a:lnTo>
                    <a:lnTo>
                      <a:pt x="107" y="0"/>
                    </a:lnTo>
                    <a:lnTo>
                      <a:pt x="271" y="99"/>
                    </a:lnTo>
                    <a:lnTo>
                      <a:pt x="273" y="434"/>
                    </a:lnTo>
                    <a:lnTo>
                      <a:pt x="161" y="475"/>
                    </a:lnTo>
                    <a:lnTo>
                      <a:pt x="163" y="133"/>
                    </a:lnTo>
                    <a:close/>
                  </a:path>
                </a:pathLst>
              </a:custGeom>
              <a:solidFill>
                <a:srgbClr val="FFFFFF"/>
              </a:solidFill>
              <a:ln w="6350">
                <a:solidFill>
                  <a:srgbClr val="969696"/>
                </a:solidFill>
                <a:round/>
                <a:headEnd/>
                <a:tailEnd/>
              </a:ln>
            </p:spPr>
            <p:txBody>
              <a:bodyPr/>
              <a:lstStyle/>
              <a:p>
                <a:pPr eaLnBrk="0" hangingPunct="0"/>
                <a:endParaRPr lang="en-US" sz="1800" dirty="0"/>
              </a:p>
            </p:txBody>
          </p:sp>
          <p:sp>
            <p:nvSpPr>
              <p:cNvPr id="88092" name="Freeform 242"/>
              <p:cNvSpPr>
                <a:spLocks noChangeAspect="1"/>
              </p:cNvSpPr>
              <p:nvPr/>
            </p:nvSpPr>
            <p:spPr bwMode="auto">
              <a:xfrm>
                <a:off x="777" y="2065"/>
                <a:ext cx="65" cy="205"/>
              </a:xfrm>
              <a:custGeom>
                <a:avLst/>
                <a:gdLst>
                  <a:gd name="T0" fmla="*/ 2 w 163"/>
                  <a:gd name="T1" fmla="*/ 10 h 440"/>
                  <a:gd name="T2" fmla="*/ 2 w 163"/>
                  <a:gd name="T3" fmla="*/ 2 h 440"/>
                  <a:gd name="T4" fmla="*/ 0 w 163"/>
                  <a:gd name="T5" fmla="*/ 0 h 440"/>
                  <a:gd name="T6" fmla="*/ 0 w 163"/>
                  <a:gd name="T7" fmla="*/ 7 h 440"/>
                  <a:gd name="T8" fmla="*/ 2 w 163"/>
                  <a:gd name="T9" fmla="*/ 10 h 440"/>
                  <a:gd name="T10" fmla="*/ 0 60000 65536"/>
                  <a:gd name="T11" fmla="*/ 0 60000 65536"/>
                  <a:gd name="T12" fmla="*/ 0 60000 65536"/>
                  <a:gd name="T13" fmla="*/ 0 60000 65536"/>
                  <a:gd name="T14" fmla="*/ 0 60000 65536"/>
                  <a:gd name="T15" fmla="*/ 0 w 163"/>
                  <a:gd name="T16" fmla="*/ 0 h 440"/>
                  <a:gd name="T17" fmla="*/ 163 w 163"/>
                  <a:gd name="T18" fmla="*/ 440 h 440"/>
                </a:gdLst>
                <a:ahLst/>
                <a:cxnLst>
                  <a:cxn ang="T10">
                    <a:pos x="T0" y="T1"/>
                  </a:cxn>
                  <a:cxn ang="T11">
                    <a:pos x="T2" y="T3"/>
                  </a:cxn>
                  <a:cxn ang="T12">
                    <a:pos x="T4" y="T5"/>
                  </a:cxn>
                  <a:cxn ang="T13">
                    <a:pos x="T6" y="T7"/>
                  </a:cxn>
                  <a:cxn ang="T14">
                    <a:pos x="T8" y="T9"/>
                  </a:cxn>
                </a:cxnLst>
                <a:rect l="T15" t="T16" r="T17" b="T18"/>
                <a:pathLst>
                  <a:path w="163" h="440">
                    <a:moveTo>
                      <a:pt x="161" y="440"/>
                    </a:moveTo>
                    <a:lnTo>
                      <a:pt x="163" y="98"/>
                    </a:lnTo>
                    <a:lnTo>
                      <a:pt x="0" y="0"/>
                    </a:lnTo>
                    <a:lnTo>
                      <a:pt x="0" y="335"/>
                    </a:lnTo>
                    <a:lnTo>
                      <a:pt x="161" y="440"/>
                    </a:lnTo>
                    <a:close/>
                  </a:path>
                </a:pathLst>
              </a:custGeom>
              <a:solidFill>
                <a:srgbClr val="FFFFFF"/>
              </a:solidFill>
              <a:ln w="6350">
                <a:solidFill>
                  <a:srgbClr val="969696"/>
                </a:solidFill>
                <a:round/>
                <a:headEnd/>
                <a:tailEnd/>
              </a:ln>
            </p:spPr>
            <p:txBody>
              <a:bodyPr/>
              <a:lstStyle/>
              <a:p>
                <a:pPr eaLnBrk="0" hangingPunct="0"/>
                <a:endParaRPr lang="en-US" sz="1800" dirty="0"/>
              </a:p>
            </p:txBody>
          </p:sp>
          <p:sp>
            <p:nvSpPr>
              <p:cNvPr id="88093" name="Line 243"/>
              <p:cNvSpPr>
                <a:spLocks noChangeAspect="1" noChangeShapeType="1"/>
              </p:cNvSpPr>
              <p:nvPr/>
            </p:nvSpPr>
            <p:spPr bwMode="auto">
              <a:xfrm flipV="1">
                <a:off x="855" y="2135"/>
                <a:ext cx="25" cy="9"/>
              </a:xfrm>
              <a:prstGeom prst="line">
                <a:avLst/>
              </a:prstGeom>
              <a:noFill/>
              <a:ln w="6350">
                <a:solidFill>
                  <a:srgbClr val="969696"/>
                </a:solidFill>
                <a:round/>
                <a:headEnd/>
                <a:tailEnd/>
              </a:ln>
            </p:spPr>
            <p:txBody>
              <a:bodyPr/>
              <a:lstStyle/>
              <a:p>
                <a:endParaRPr lang="en-US" dirty="0"/>
              </a:p>
            </p:txBody>
          </p:sp>
          <p:sp>
            <p:nvSpPr>
              <p:cNvPr id="88094" name="Line 244"/>
              <p:cNvSpPr>
                <a:spLocks noChangeAspect="1" noChangeShapeType="1"/>
              </p:cNvSpPr>
              <p:nvPr/>
            </p:nvSpPr>
            <p:spPr bwMode="auto">
              <a:xfrm flipV="1">
                <a:off x="855" y="2152"/>
                <a:ext cx="25" cy="10"/>
              </a:xfrm>
              <a:prstGeom prst="line">
                <a:avLst/>
              </a:prstGeom>
              <a:noFill/>
              <a:ln w="6350">
                <a:solidFill>
                  <a:srgbClr val="969696"/>
                </a:solidFill>
                <a:round/>
                <a:headEnd/>
                <a:tailEnd/>
              </a:ln>
            </p:spPr>
            <p:txBody>
              <a:bodyPr/>
              <a:lstStyle/>
              <a:p>
                <a:endParaRPr lang="en-US" dirty="0"/>
              </a:p>
            </p:txBody>
          </p:sp>
          <p:sp>
            <p:nvSpPr>
              <p:cNvPr id="88095" name="Line 245"/>
              <p:cNvSpPr>
                <a:spLocks noChangeAspect="1" noChangeShapeType="1"/>
              </p:cNvSpPr>
              <p:nvPr/>
            </p:nvSpPr>
            <p:spPr bwMode="auto">
              <a:xfrm flipH="1">
                <a:off x="845" y="2233"/>
                <a:ext cx="39" cy="17"/>
              </a:xfrm>
              <a:prstGeom prst="line">
                <a:avLst/>
              </a:prstGeom>
              <a:noFill/>
              <a:ln w="6350">
                <a:solidFill>
                  <a:srgbClr val="969696"/>
                </a:solidFill>
                <a:round/>
                <a:headEnd/>
                <a:tailEnd/>
              </a:ln>
            </p:spPr>
            <p:txBody>
              <a:bodyPr/>
              <a:lstStyle/>
              <a:p>
                <a:endParaRPr lang="en-US" dirty="0"/>
              </a:p>
            </p:txBody>
          </p:sp>
          <p:sp>
            <p:nvSpPr>
              <p:cNvPr id="88096" name="Line 246"/>
              <p:cNvSpPr>
                <a:spLocks noChangeAspect="1" noChangeShapeType="1"/>
              </p:cNvSpPr>
              <p:nvPr/>
            </p:nvSpPr>
            <p:spPr bwMode="auto">
              <a:xfrm flipH="1">
                <a:off x="845" y="2223"/>
                <a:ext cx="39" cy="16"/>
              </a:xfrm>
              <a:prstGeom prst="line">
                <a:avLst/>
              </a:prstGeom>
              <a:noFill/>
              <a:ln w="6350">
                <a:solidFill>
                  <a:srgbClr val="969696"/>
                </a:solidFill>
                <a:round/>
                <a:headEnd/>
                <a:tailEnd/>
              </a:ln>
            </p:spPr>
            <p:txBody>
              <a:bodyPr/>
              <a:lstStyle/>
              <a:p>
                <a:endParaRPr lang="en-US" dirty="0"/>
              </a:p>
            </p:txBody>
          </p:sp>
          <p:sp>
            <p:nvSpPr>
              <p:cNvPr id="88097" name="Line 247"/>
              <p:cNvSpPr>
                <a:spLocks noChangeAspect="1" noChangeShapeType="1"/>
              </p:cNvSpPr>
              <p:nvPr/>
            </p:nvSpPr>
            <p:spPr bwMode="auto">
              <a:xfrm flipH="1">
                <a:off x="845" y="2213"/>
                <a:ext cx="39" cy="16"/>
              </a:xfrm>
              <a:prstGeom prst="line">
                <a:avLst/>
              </a:prstGeom>
              <a:noFill/>
              <a:ln w="6350">
                <a:solidFill>
                  <a:srgbClr val="969696"/>
                </a:solidFill>
                <a:round/>
                <a:headEnd/>
                <a:tailEnd/>
              </a:ln>
            </p:spPr>
            <p:txBody>
              <a:bodyPr/>
              <a:lstStyle/>
              <a:p>
                <a:endParaRPr lang="en-US" dirty="0"/>
              </a:p>
            </p:txBody>
          </p:sp>
          <p:sp>
            <p:nvSpPr>
              <p:cNvPr id="88098" name="Line 248"/>
              <p:cNvSpPr>
                <a:spLocks noChangeAspect="1" noChangeShapeType="1"/>
              </p:cNvSpPr>
              <p:nvPr/>
            </p:nvSpPr>
            <p:spPr bwMode="auto">
              <a:xfrm flipH="1">
                <a:off x="845" y="2201"/>
                <a:ext cx="39" cy="17"/>
              </a:xfrm>
              <a:prstGeom prst="line">
                <a:avLst/>
              </a:prstGeom>
              <a:noFill/>
              <a:ln w="6350">
                <a:solidFill>
                  <a:srgbClr val="969696"/>
                </a:solidFill>
                <a:round/>
                <a:headEnd/>
                <a:tailEnd/>
              </a:ln>
            </p:spPr>
            <p:txBody>
              <a:bodyPr/>
              <a:lstStyle/>
              <a:p>
                <a:endParaRPr lang="en-US" dirty="0"/>
              </a:p>
            </p:txBody>
          </p:sp>
          <p:sp>
            <p:nvSpPr>
              <p:cNvPr id="88099" name="Line 249"/>
              <p:cNvSpPr>
                <a:spLocks noChangeAspect="1" noChangeShapeType="1"/>
              </p:cNvSpPr>
              <p:nvPr/>
            </p:nvSpPr>
            <p:spPr bwMode="auto">
              <a:xfrm flipH="1">
                <a:off x="845" y="2190"/>
                <a:ext cx="39" cy="17"/>
              </a:xfrm>
              <a:prstGeom prst="line">
                <a:avLst/>
              </a:prstGeom>
              <a:noFill/>
              <a:ln w="6350">
                <a:solidFill>
                  <a:srgbClr val="969696"/>
                </a:solidFill>
                <a:round/>
                <a:headEnd/>
                <a:tailEnd/>
              </a:ln>
            </p:spPr>
            <p:txBody>
              <a:bodyPr/>
              <a:lstStyle/>
              <a:p>
                <a:endParaRPr lang="en-US" dirty="0"/>
              </a:p>
            </p:txBody>
          </p:sp>
          <p:sp>
            <p:nvSpPr>
              <p:cNvPr id="88100" name="Freeform 250"/>
              <p:cNvSpPr>
                <a:spLocks noChangeAspect="1"/>
              </p:cNvSpPr>
              <p:nvPr/>
            </p:nvSpPr>
            <p:spPr bwMode="auto">
              <a:xfrm>
                <a:off x="729" y="2166"/>
                <a:ext cx="79" cy="81"/>
              </a:xfrm>
              <a:custGeom>
                <a:avLst/>
                <a:gdLst>
                  <a:gd name="T0" fmla="*/ 2 w 200"/>
                  <a:gd name="T1" fmla="*/ 0 h 173"/>
                  <a:gd name="T2" fmla="*/ 0 w 200"/>
                  <a:gd name="T3" fmla="*/ 0 h 173"/>
                  <a:gd name="T4" fmla="*/ 0 w 200"/>
                  <a:gd name="T5" fmla="*/ 4 h 173"/>
                  <a:gd name="T6" fmla="*/ 2 w 200"/>
                  <a:gd name="T7" fmla="*/ 3 h 173"/>
                  <a:gd name="T8" fmla="*/ 2 w 200"/>
                  <a:gd name="T9" fmla="*/ 0 h 173"/>
                  <a:gd name="T10" fmla="*/ 0 60000 65536"/>
                  <a:gd name="T11" fmla="*/ 0 60000 65536"/>
                  <a:gd name="T12" fmla="*/ 0 60000 65536"/>
                  <a:gd name="T13" fmla="*/ 0 60000 65536"/>
                  <a:gd name="T14" fmla="*/ 0 60000 65536"/>
                  <a:gd name="T15" fmla="*/ 0 w 200"/>
                  <a:gd name="T16" fmla="*/ 0 h 173"/>
                  <a:gd name="T17" fmla="*/ 200 w 200"/>
                  <a:gd name="T18" fmla="*/ 173 h 173"/>
                </a:gdLst>
                <a:ahLst/>
                <a:cxnLst>
                  <a:cxn ang="T10">
                    <a:pos x="T0" y="T1"/>
                  </a:cxn>
                  <a:cxn ang="T11">
                    <a:pos x="T2" y="T3"/>
                  </a:cxn>
                  <a:cxn ang="T12">
                    <a:pos x="T4" y="T5"/>
                  </a:cxn>
                  <a:cxn ang="T13">
                    <a:pos x="T6" y="T7"/>
                  </a:cxn>
                  <a:cxn ang="T14">
                    <a:pos x="T8" y="T9"/>
                  </a:cxn>
                </a:cxnLst>
                <a:rect l="T15" t="T16" r="T17" b="T18"/>
                <a:pathLst>
                  <a:path w="200" h="173">
                    <a:moveTo>
                      <a:pt x="191" y="0"/>
                    </a:moveTo>
                    <a:lnTo>
                      <a:pt x="0" y="0"/>
                    </a:lnTo>
                    <a:lnTo>
                      <a:pt x="10" y="173"/>
                    </a:lnTo>
                    <a:lnTo>
                      <a:pt x="200" y="161"/>
                    </a:lnTo>
                    <a:lnTo>
                      <a:pt x="191" y="0"/>
                    </a:lnTo>
                    <a:close/>
                  </a:path>
                </a:pathLst>
              </a:custGeom>
              <a:solidFill>
                <a:srgbClr val="FFFFFF"/>
              </a:solidFill>
              <a:ln w="6350">
                <a:solidFill>
                  <a:srgbClr val="969696"/>
                </a:solidFill>
                <a:round/>
                <a:headEnd/>
                <a:tailEnd/>
              </a:ln>
            </p:spPr>
            <p:txBody>
              <a:bodyPr/>
              <a:lstStyle/>
              <a:p>
                <a:pPr eaLnBrk="0" hangingPunct="0"/>
                <a:endParaRPr lang="en-US" sz="1800" dirty="0"/>
              </a:p>
            </p:txBody>
          </p:sp>
          <p:sp>
            <p:nvSpPr>
              <p:cNvPr id="88101" name="Freeform 251"/>
              <p:cNvSpPr>
                <a:spLocks noChangeAspect="1"/>
              </p:cNvSpPr>
              <p:nvPr/>
            </p:nvSpPr>
            <p:spPr bwMode="auto">
              <a:xfrm>
                <a:off x="693" y="2151"/>
                <a:ext cx="32" cy="114"/>
              </a:xfrm>
              <a:custGeom>
                <a:avLst/>
                <a:gdLst>
                  <a:gd name="T0" fmla="*/ 0 w 80"/>
                  <a:gd name="T1" fmla="*/ 5 h 243"/>
                  <a:gd name="T2" fmla="*/ 0 w 80"/>
                  <a:gd name="T3" fmla="*/ 5 h 243"/>
                  <a:gd name="T4" fmla="*/ 0 w 80"/>
                  <a:gd name="T5" fmla="*/ 3 h 243"/>
                  <a:gd name="T6" fmla="*/ 0 w 80"/>
                  <a:gd name="T7" fmla="*/ 1 h 243"/>
                  <a:gd name="T8" fmla="*/ 0 w 80"/>
                  <a:gd name="T9" fmla="*/ 0 h 243"/>
                  <a:gd name="T10" fmla="*/ 0 w 80"/>
                  <a:gd name="T11" fmla="*/ 0 h 243"/>
                  <a:gd name="T12" fmla="*/ 0 w 80"/>
                  <a:gd name="T13" fmla="*/ 0 h 243"/>
                  <a:gd name="T14" fmla="*/ 1 w 80"/>
                  <a:gd name="T15" fmla="*/ 0 h 243"/>
                  <a:gd name="T16" fmla="*/ 1 w 80"/>
                  <a:gd name="T17" fmla="*/ 5 h 243"/>
                  <a:gd name="T18" fmla="*/ 1 w 80"/>
                  <a:gd name="T19" fmla="*/ 6 h 243"/>
                  <a:gd name="T20" fmla="*/ 1 w 80"/>
                  <a:gd name="T21" fmla="*/ 6 h 243"/>
                  <a:gd name="T22" fmla="*/ 0 w 80"/>
                  <a:gd name="T23" fmla="*/ 5 h 243"/>
                  <a:gd name="T24" fmla="*/ 0 w 80"/>
                  <a:gd name="T25" fmla="*/ 5 h 243"/>
                  <a:gd name="T26" fmla="*/ 0 w 80"/>
                  <a:gd name="T27" fmla="*/ 5 h 2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
                  <a:gd name="T43" fmla="*/ 0 h 243"/>
                  <a:gd name="T44" fmla="*/ 80 w 80"/>
                  <a:gd name="T45" fmla="*/ 243 h 2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 h="243">
                    <a:moveTo>
                      <a:pt x="43" y="230"/>
                    </a:moveTo>
                    <a:lnTo>
                      <a:pt x="9" y="221"/>
                    </a:lnTo>
                    <a:lnTo>
                      <a:pt x="3" y="127"/>
                    </a:lnTo>
                    <a:lnTo>
                      <a:pt x="0" y="46"/>
                    </a:lnTo>
                    <a:lnTo>
                      <a:pt x="33" y="33"/>
                    </a:lnTo>
                    <a:lnTo>
                      <a:pt x="33" y="15"/>
                    </a:lnTo>
                    <a:lnTo>
                      <a:pt x="33" y="11"/>
                    </a:lnTo>
                    <a:lnTo>
                      <a:pt x="69" y="0"/>
                    </a:lnTo>
                    <a:lnTo>
                      <a:pt x="80" y="236"/>
                    </a:lnTo>
                    <a:lnTo>
                      <a:pt x="80" y="239"/>
                    </a:lnTo>
                    <a:lnTo>
                      <a:pt x="78" y="243"/>
                    </a:lnTo>
                    <a:lnTo>
                      <a:pt x="48" y="236"/>
                    </a:lnTo>
                    <a:lnTo>
                      <a:pt x="43" y="234"/>
                    </a:lnTo>
                    <a:lnTo>
                      <a:pt x="43" y="230"/>
                    </a:lnTo>
                    <a:close/>
                  </a:path>
                </a:pathLst>
              </a:custGeom>
              <a:solidFill>
                <a:srgbClr val="FFFFFF"/>
              </a:solidFill>
              <a:ln w="6350">
                <a:solidFill>
                  <a:srgbClr val="969696"/>
                </a:solidFill>
                <a:round/>
                <a:headEnd/>
                <a:tailEnd/>
              </a:ln>
            </p:spPr>
            <p:txBody>
              <a:bodyPr/>
              <a:lstStyle/>
              <a:p>
                <a:pPr eaLnBrk="0" hangingPunct="0"/>
                <a:endParaRPr lang="en-US" sz="1800" dirty="0"/>
              </a:p>
            </p:txBody>
          </p:sp>
          <p:sp>
            <p:nvSpPr>
              <p:cNvPr id="88102" name="Freeform 252"/>
              <p:cNvSpPr>
                <a:spLocks noChangeAspect="1"/>
              </p:cNvSpPr>
              <p:nvPr/>
            </p:nvSpPr>
            <p:spPr bwMode="auto">
              <a:xfrm>
                <a:off x="714" y="2149"/>
                <a:ext cx="106" cy="116"/>
              </a:xfrm>
              <a:custGeom>
                <a:avLst/>
                <a:gdLst>
                  <a:gd name="T0" fmla="*/ 2 w 262"/>
                  <a:gd name="T1" fmla="*/ 0 h 247"/>
                  <a:gd name="T2" fmla="*/ 2 w 262"/>
                  <a:gd name="T3" fmla="*/ 0 h 247"/>
                  <a:gd name="T4" fmla="*/ 2 w 262"/>
                  <a:gd name="T5" fmla="*/ 0 h 247"/>
                  <a:gd name="T6" fmla="*/ 1 w 262"/>
                  <a:gd name="T7" fmla="*/ 0 h 247"/>
                  <a:gd name="T8" fmla="*/ 1 w 262"/>
                  <a:gd name="T9" fmla="*/ 0 h 247"/>
                  <a:gd name="T10" fmla="*/ 0 w 262"/>
                  <a:gd name="T11" fmla="*/ 0 h 247"/>
                  <a:gd name="T12" fmla="*/ 0 w 262"/>
                  <a:gd name="T13" fmla="*/ 0 h 247"/>
                  <a:gd name="T14" fmla="*/ 0 w 262"/>
                  <a:gd name="T15" fmla="*/ 0 h 247"/>
                  <a:gd name="T16" fmla="*/ 0 w 262"/>
                  <a:gd name="T17" fmla="*/ 0 h 247"/>
                  <a:gd name="T18" fmla="*/ 0 w 262"/>
                  <a:gd name="T19" fmla="*/ 0 h 247"/>
                  <a:gd name="T20" fmla="*/ 0 w 262"/>
                  <a:gd name="T21" fmla="*/ 6 h 247"/>
                  <a:gd name="T22" fmla="*/ 0 w 262"/>
                  <a:gd name="T23" fmla="*/ 6 h 247"/>
                  <a:gd name="T24" fmla="*/ 0 w 262"/>
                  <a:gd name="T25" fmla="*/ 6 h 247"/>
                  <a:gd name="T26" fmla="*/ 1 w 262"/>
                  <a:gd name="T27" fmla="*/ 6 h 247"/>
                  <a:gd name="T28" fmla="*/ 2 w 262"/>
                  <a:gd name="T29" fmla="*/ 5 h 247"/>
                  <a:gd name="T30" fmla="*/ 3 w 262"/>
                  <a:gd name="T31" fmla="*/ 5 h 247"/>
                  <a:gd name="T32" fmla="*/ 3 w 262"/>
                  <a:gd name="T33" fmla="*/ 5 h 247"/>
                  <a:gd name="T34" fmla="*/ 3 w 262"/>
                  <a:gd name="T35" fmla="*/ 0 h 247"/>
                  <a:gd name="T36" fmla="*/ 2 w 262"/>
                  <a:gd name="T37" fmla="*/ 0 h 2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2"/>
                  <a:gd name="T58" fmla="*/ 0 h 247"/>
                  <a:gd name="T59" fmla="*/ 262 w 262"/>
                  <a:gd name="T60" fmla="*/ 247 h 2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2" h="247">
                    <a:moveTo>
                      <a:pt x="243" y="2"/>
                    </a:moveTo>
                    <a:lnTo>
                      <a:pt x="221" y="2"/>
                    </a:lnTo>
                    <a:lnTo>
                      <a:pt x="187" y="0"/>
                    </a:lnTo>
                    <a:lnTo>
                      <a:pt x="120" y="0"/>
                    </a:lnTo>
                    <a:lnTo>
                      <a:pt x="54" y="0"/>
                    </a:lnTo>
                    <a:lnTo>
                      <a:pt x="15" y="2"/>
                    </a:lnTo>
                    <a:lnTo>
                      <a:pt x="5" y="4"/>
                    </a:lnTo>
                    <a:lnTo>
                      <a:pt x="2" y="4"/>
                    </a:lnTo>
                    <a:lnTo>
                      <a:pt x="2" y="6"/>
                    </a:lnTo>
                    <a:lnTo>
                      <a:pt x="0" y="7"/>
                    </a:lnTo>
                    <a:lnTo>
                      <a:pt x="11" y="243"/>
                    </a:lnTo>
                    <a:lnTo>
                      <a:pt x="13" y="243"/>
                    </a:lnTo>
                    <a:lnTo>
                      <a:pt x="15" y="247"/>
                    </a:lnTo>
                    <a:lnTo>
                      <a:pt x="97" y="243"/>
                    </a:lnTo>
                    <a:lnTo>
                      <a:pt x="181" y="234"/>
                    </a:lnTo>
                    <a:lnTo>
                      <a:pt x="260" y="230"/>
                    </a:lnTo>
                    <a:lnTo>
                      <a:pt x="262" y="223"/>
                    </a:lnTo>
                    <a:lnTo>
                      <a:pt x="250" y="11"/>
                    </a:lnTo>
                    <a:lnTo>
                      <a:pt x="243" y="2"/>
                    </a:lnTo>
                    <a:close/>
                  </a:path>
                </a:pathLst>
              </a:custGeom>
              <a:solidFill>
                <a:srgbClr val="FFFFFF"/>
              </a:solidFill>
              <a:ln w="6350">
                <a:solidFill>
                  <a:srgbClr val="969696"/>
                </a:solidFill>
                <a:round/>
                <a:headEnd/>
                <a:tailEnd/>
              </a:ln>
            </p:spPr>
            <p:txBody>
              <a:bodyPr/>
              <a:lstStyle/>
              <a:p>
                <a:pPr eaLnBrk="0" hangingPunct="0"/>
                <a:endParaRPr lang="en-US" sz="1800" dirty="0"/>
              </a:p>
            </p:txBody>
          </p:sp>
          <p:sp>
            <p:nvSpPr>
              <p:cNvPr id="88103" name="Freeform 253"/>
              <p:cNvSpPr>
                <a:spLocks noChangeAspect="1"/>
              </p:cNvSpPr>
              <p:nvPr/>
            </p:nvSpPr>
            <p:spPr bwMode="auto">
              <a:xfrm>
                <a:off x="726" y="2166"/>
                <a:ext cx="82" cy="81"/>
              </a:xfrm>
              <a:custGeom>
                <a:avLst/>
                <a:gdLst>
                  <a:gd name="T0" fmla="*/ 2 w 202"/>
                  <a:gd name="T1" fmla="*/ 0 h 173"/>
                  <a:gd name="T2" fmla="*/ 2 w 202"/>
                  <a:gd name="T3" fmla="*/ 3 h 173"/>
                  <a:gd name="T4" fmla="*/ 0 w 202"/>
                  <a:gd name="T5" fmla="*/ 4 h 173"/>
                  <a:gd name="T6" fmla="*/ 0 w 202"/>
                  <a:gd name="T7" fmla="*/ 0 h 173"/>
                  <a:gd name="T8" fmla="*/ 2 w 202"/>
                  <a:gd name="T9" fmla="*/ 0 h 173"/>
                  <a:gd name="T10" fmla="*/ 0 60000 65536"/>
                  <a:gd name="T11" fmla="*/ 0 60000 65536"/>
                  <a:gd name="T12" fmla="*/ 0 60000 65536"/>
                  <a:gd name="T13" fmla="*/ 0 60000 65536"/>
                  <a:gd name="T14" fmla="*/ 0 60000 65536"/>
                  <a:gd name="T15" fmla="*/ 0 w 202"/>
                  <a:gd name="T16" fmla="*/ 0 h 173"/>
                  <a:gd name="T17" fmla="*/ 202 w 202"/>
                  <a:gd name="T18" fmla="*/ 173 h 173"/>
                </a:gdLst>
                <a:ahLst/>
                <a:cxnLst>
                  <a:cxn ang="T10">
                    <a:pos x="T0" y="T1"/>
                  </a:cxn>
                  <a:cxn ang="T11">
                    <a:pos x="T2" y="T3"/>
                  </a:cxn>
                  <a:cxn ang="T12">
                    <a:pos x="T4" y="T5"/>
                  </a:cxn>
                  <a:cxn ang="T13">
                    <a:pos x="T6" y="T7"/>
                  </a:cxn>
                  <a:cxn ang="T14">
                    <a:pos x="T8" y="T9"/>
                  </a:cxn>
                </a:cxnLst>
                <a:rect l="T15" t="T16" r="T17" b="T18"/>
                <a:pathLst>
                  <a:path w="202" h="173">
                    <a:moveTo>
                      <a:pt x="191" y="0"/>
                    </a:moveTo>
                    <a:lnTo>
                      <a:pt x="202" y="161"/>
                    </a:lnTo>
                    <a:lnTo>
                      <a:pt x="5" y="173"/>
                    </a:lnTo>
                    <a:lnTo>
                      <a:pt x="0" y="0"/>
                    </a:lnTo>
                    <a:lnTo>
                      <a:pt x="191" y="0"/>
                    </a:lnTo>
                    <a:close/>
                  </a:path>
                </a:pathLst>
              </a:custGeom>
              <a:solidFill>
                <a:srgbClr val="FFFFFF"/>
              </a:solidFill>
              <a:ln w="6350">
                <a:solidFill>
                  <a:srgbClr val="969696"/>
                </a:solidFill>
                <a:round/>
                <a:headEnd/>
                <a:tailEnd/>
              </a:ln>
            </p:spPr>
            <p:txBody>
              <a:bodyPr/>
              <a:lstStyle/>
              <a:p>
                <a:pPr eaLnBrk="0" hangingPunct="0"/>
                <a:endParaRPr lang="en-US" sz="1800" dirty="0"/>
              </a:p>
            </p:txBody>
          </p:sp>
        </p:grpSp>
      </p:grpSp>
      <p:cxnSp>
        <p:nvCxnSpPr>
          <p:cNvPr id="68" name="Straight Arrow Connector 67"/>
          <p:cNvCxnSpPr>
            <a:cxnSpLocks noChangeShapeType="1"/>
          </p:cNvCxnSpPr>
          <p:nvPr/>
        </p:nvCxnSpPr>
        <p:spPr bwMode="auto">
          <a:xfrm rot="16200000" flipH="1">
            <a:off x="3763169" y="1818482"/>
            <a:ext cx="1485900" cy="855662"/>
          </a:xfrm>
          <a:prstGeom prst="straightConnector1">
            <a:avLst/>
          </a:prstGeom>
          <a:noFill/>
          <a:ln w="9525">
            <a:solidFill>
              <a:schemeClr val="tx1"/>
            </a:solidFill>
            <a:round/>
            <a:headEnd/>
            <a:tailEnd type="arrow" w="med" len="med"/>
          </a:ln>
        </p:spPr>
      </p:cxnSp>
      <p:cxnSp>
        <p:nvCxnSpPr>
          <p:cNvPr id="73" name="Straight Arrow Connector 72"/>
          <p:cNvCxnSpPr>
            <a:cxnSpLocks noChangeShapeType="1"/>
          </p:cNvCxnSpPr>
          <p:nvPr/>
        </p:nvCxnSpPr>
        <p:spPr bwMode="auto">
          <a:xfrm rot="5400000" flipH="1" flipV="1">
            <a:off x="3488532" y="4728368"/>
            <a:ext cx="2057400" cy="830263"/>
          </a:xfrm>
          <a:prstGeom prst="straightConnector1">
            <a:avLst/>
          </a:prstGeom>
          <a:noFill/>
          <a:ln w="9525">
            <a:solidFill>
              <a:schemeClr val="tx1"/>
            </a:solidFill>
            <a:round/>
            <a:headEnd/>
            <a:tailEnd type="arrow" w="med" len="med"/>
          </a:ln>
        </p:spPr>
      </p:cxnSp>
      <p:grpSp>
        <p:nvGrpSpPr>
          <p:cNvPr id="51" name="Group 9"/>
          <p:cNvGrpSpPr>
            <a:grpSpLocks/>
          </p:cNvGrpSpPr>
          <p:nvPr/>
        </p:nvGrpSpPr>
        <p:grpSpPr bwMode="auto">
          <a:xfrm>
            <a:off x="6432299" y="767514"/>
            <a:ext cx="2459038" cy="1209675"/>
            <a:chOff x="2522" y="1200"/>
            <a:chExt cx="1373" cy="659"/>
          </a:xfrm>
          <a:solidFill>
            <a:schemeClr val="bg1">
              <a:lumMod val="85000"/>
            </a:schemeClr>
          </a:solidFill>
        </p:grpSpPr>
        <p:sp>
          <p:nvSpPr>
            <p:cNvPr id="52" name="Freeform 10"/>
            <p:cNvSpPr>
              <a:spLocks/>
            </p:cNvSpPr>
            <p:nvPr/>
          </p:nvSpPr>
          <p:spPr bwMode="auto">
            <a:xfrm>
              <a:off x="2522" y="1200"/>
              <a:ext cx="1373" cy="659"/>
            </a:xfrm>
            <a:custGeom>
              <a:avLst/>
              <a:gdLst>
                <a:gd name="T0" fmla="*/ 220 w 2729"/>
                <a:gd name="T1" fmla="*/ 524 h 2038"/>
                <a:gd name="T2" fmla="*/ 276 w 2729"/>
                <a:gd name="T3" fmla="*/ 584 h 2038"/>
                <a:gd name="T4" fmla="*/ 344 w 2729"/>
                <a:gd name="T5" fmla="*/ 628 h 2038"/>
                <a:gd name="T6" fmla="*/ 420 w 2729"/>
                <a:gd name="T7" fmla="*/ 653 h 2038"/>
                <a:gd name="T8" fmla="*/ 501 w 2729"/>
                <a:gd name="T9" fmla="*/ 659 h 2038"/>
                <a:gd name="T10" fmla="*/ 580 w 2729"/>
                <a:gd name="T11" fmla="*/ 646 h 2038"/>
                <a:gd name="T12" fmla="*/ 653 w 2729"/>
                <a:gd name="T13" fmla="*/ 611 h 2038"/>
                <a:gd name="T14" fmla="*/ 717 w 2729"/>
                <a:gd name="T15" fmla="*/ 611 h 2038"/>
                <a:gd name="T16" fmla="*/ 790 w 2729"/>
                <a:gd name="T17" fmla="*/ 646 h 2038"/>
                <a:gd name="T18" fmla="*/ 872 w 2729"/>
                <a:gd name="T19" fmla="*/ 659 h 2038"/>
                <a:gd name="T20" fmla="*/ 948 w 2729"/>
                <a:gd name="T21" fmla="*/ 653 h 2038"/>
                <a:gd name="T22" fmla="*/ 1026 w 2729"/>
                <a:gd name="T23" fmla="*/ 628 h 2038"/>
                <a:gd name="T24" fmla="*/ 1093 w 2729"/>
                <a:gd name="T25" fmla="*/ 584 h 2038"/>
                <a:gd name="T26" fmla="*/ 1148 w 2729"/>
                <a:gd name="T27" fmla="*/ 524 h 2038"/>
                <a:gd name="T28" fmla="*/ 1198 w 2729"/>
                <a:gd name="T29" fmla="*/ 494 h 2038"/>
                <a:gd name="T30" fmla="*/ 1257 w 2729"/>
                <a:gd name="T31" fmla="*/ 488 h 2038"/>
                <a:gd name="T32" fmla="*/ 1311 w 2729"/>
                <a:gd name="T33" fmla="*/ 461 h 2038"/>
                <a:gd name="T34" fmla="*/ 1349 w 2729"/>
                <a:gd name="T35" fmla="*/ 416 h 2038"/>
                <a:gd name="T36" fmla="*/ 1369 w 2729"/>
                <a:gd name="T37" fmla="*/ 359 h 2038"/>
                <a:gd name="T38" fmla="*/ 1369 w 2729"/>
                <a:gd name="T39" fmla="*/ 299 h 2038"/>
                <a:gd name="T40" fmla="*/ 1349 w 2729"/>
                <a:gd name="T41" fmla="*/ 243 h 2038"/>
                <a:gd name="T42" fmla="*/ 1311 w 2729"/>
                <a:gd name="T43" fmla="*/ 199 h 2038"/>
                <a:gd name="T44" fmla="*/ 1257 w 2729"/>
                <a:gd name="T45" fmla="*/ 170 h 2038"/>
                <a:gd name="T46" fmla="*/ 1198 w 2729"/>
                <a:gd name="T47" fmla="*/ 164 h 2038"/>
                <a:gd name="T48" fmla="*/ 1148 w 2729"/>
                <a:gd name="T49" fmla="*/ 135 h 2038"/>
                <a:gd name="T50" fmla="*/ 1093 w 2729"/>
                <a:gd name="T51" fmla="*/ 73 h 2038"/>
                <a:gd name="T52" fmla="*/ 1026 w 2729"/>
                <a:gd name="T53" fmla="*/ 29 h 2038"/>
                <a:gd name="T54" fmla="*/ 948 w 2729"/>
                <a:gd name="T55" fmla="*/ 5 h 2038"/>
                <a:gd name="T56" fmla="*/ 872 w 2729"/>
                <a:gd name="T57" fmla="*/ 0 h 2038"/>
                <a:gd name="T58" fmla="*/ 790 w 2729"/>
                <a:gd name="T59" fmla="*/ 14 h 2038"/>
                <a:gd name="T60" fmla="*/ 717 w 2729"/>
                <a:gd name="T61" fmla="*/ 48 h 2038"/>
                <a:gd name="T62" fmla="*/ 653 w 2729"/>
                <a:gd name="T63" fmla="*/ 48 h 2038"/>
                <a:gd name="T64" fmla="*/ 580 w 2729"/>
                <a:gd name="T65" fmla="*/ 14 h 2038"/>
                <a:gd name="T66" fmla="*/ 501 w 2729"/>
                <a:gd name="T67" fmla="*/ 0 h 2038"/>
                <a:gd name="T68" fmla="*/ 420 w 2729"/>
                <a:gd name="T69" fmla="*/ 5 h 2038"/>
                <a:gd name="T70" fmla="*/ 344 w 2729"/>
                <a:gd name="T71" fmla="*/ 29 h 2038"/>
                <a:gd name="T72" fmla="*/ 276 w 2729"/>
                <a:gd name="T73" fmla="*/ 73 h 2038"/>
                <a:gd name="T74" fmla="*/ 220 w 2729"/>
                <a:gd name="T75" fmla="*/ 135 h 2038"/>
                <a:gd name="T76" fmla="*/ 172 w 2729"/>
                <a:gd name="T77" fmla="*/ 164 h 2038"/>
                <a:gd name="T78" fmla="*/ 114 w 2729"/>
                <a:gd name="T79" fmla="*/ 170 h 2038"/>
                <a:gd name="T80" fmla="*/ 61 w 2729"/>
                <a:gd name="T81" fmla="*/ 199 h 2038"/>
                <a:gd name="T82" fmla="*/ 22 w 2729"/>
                <a:gd name="T83" fmla="*/ 243 h 2038"/>
                <a:gd name="T84" fmla="*/ 1 w 2729"/>
                <a:gd name="T85" fmla="*/ 299 h 2038"/>
                <a:gd name="T86" fmla="*/ 1 w 2729"/>
                <a:gd name="T87" fmla="*/ 359 h 2038"/>
                <a:gd name="T88" fmla="*/ 22 w 2729"/>
                <a:gd name="T89" fmla="*/ 416 h 2038"/>
                <a:gd name="T90" fmla="*/ 61 w 2729"/>
                <a:gd name="T91" fmla="*/ 461 h 2038"/>
                <a:gd name="T92" fmla="*/ 114 w 2729"/>
                <a:gd name="T93" fmla="*/ 488 h 2038"/>
                <a:gd name="T94" fmla="*/ 172 w 2729"/>
                <a:gd name="T95" fmla="*/ 494 h 20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29"/>
                <a:gd name="T145" fmla="*/ 0 h 2038"/>
                <a:gd name="T146" fmla="*/ 2729 w 2729"/>
                <a:gd name="T147" fmla="*/ 2038 h 20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29" h="2038">
                  <a:moveTo>
                    <a:pt x="399" y="1514"/>
                  </a:moveTo>
                  <a:lnTo>
                    <a:pt x="438" y="1621"/>
                  </a:lnTo>
                  <a:lnTo>
                    <a:pt x="492" y="1719"/>
                  </a:lnTo>
                  <a:lnTo>
                    <a:pt x="549" y="1806"/>
                  </a:lnTo>
                  <a:lnTo>
                    <a:pt x="613" y="1881"/>
                  </a:lnTo>
                  <a:lnTo>
                    <a:pt x="684" y="1942"/>
                  </a:lnTo>
                  <a:lnTo>
                    <a:pt x="760" y="1987"/>
                  </a:lnTo>
                  <a:lnTo>
                    <a:pt x="834" y="2020"/>
                  </a:lnTo>
                  <a:lnTo>
                    <a:pt x="917" y="2038"/>
                  </a:lnTo>
                  <a:lnTo>
                    <a:pt x="996" y="2038"/>
                  </a:lnTo>
                  <a:lnTo>
                    <a:pt x="1072" y="2026"/>
                  </a:lnTo>
                  <a:lnTo>
                    <a:pt x="1153" y="1998"/>
                  </a:lnTo>
                  <a:lnTo>
                    <a:pt x="1228" y="1950"/>
                  </a:lnTo>
                  <a:lnTo>
                    <a:pt x="1297" y="1889"/>
                  </a:lnTo>
                  <a:lnTo>
                    <a:pt x="1365" y="1815"/>
                  </a:lnTo>
                  <a:lnTo>
                    <a:pt x="1426" y="1889"/>
                  </a:lnTo>
                  <a:lnTo>
                    <a:pt x="1502" y="1950"/>
                  </a:lnTo>
                  <a:lnTo>
                    <a:pt x="1571" y="1998"/>
                  </a:lnTo>
                  <a:lnTo>
                    <a:pt x="1650" y="2026"/>
                  </a:lnTo>
                  <a:lnTo>
                    <a:pt x="1733" y="2038"/>
                  </a:lnTo>
                  <a:lnTo>
                    <a:pt x="1807" y="2038"/>
                  </a:lnTo>
                  <a:lnTo>
                    <a:pt x="1884" y="2020"/>
                  </a:lnTo>
                  <a:lnTo>
                    <a:pt x="1963" y="1987"/>
                  </a:lnTo>
                  <a:lnTo>
                    <a:pt x="2040" y="1942"/>
                  </a:lnTo>
                  <a:lnTo>
                    <a:pt x="2108" y="1881"/>
                  </a:lnTo>
                  <a:lnTo>
                    <a:pt x="2173" y="1806"/>
                  </a:lnTo>
                  <a:lnTo>
                    <a:pt x="2232" y="1719"/>
                  </a:lnTo>
                  <a:lnTo>
                    <a:pt x="2281" y="1621"/>
                  </a:lnTo>
                  <a:lnTo>
                    <a:pt x="2329" y="1514"/>
                  </a:lnTo>
                  <a:lnTo>
                    <a:pt x="2382" y="1528"/>
                  </a:lnTo>
                  <a:lnTo>
                    <a:pt x="2440" y="1522"/>
                  </a:lnTo>
                  <a:lnTo>
                    <a:pt x="2499" y="1508"/>
                  </a:lnTo>
                  <a:lnTo>
                    <a:pt x="2554" y="1473"/>
                  </a:lnTo>
                  <a:lnTo>
                    <a:pt x="2606" y="1425"/>
                  </a:lnTo>
                  <a:lnTo>
                    <a:pt x="2645" y="1362"/>
                  </a:lnTo>
                  <a:lnTo>
                    <a:pt x="2681" y="1285"/>
                  </a:lnTo>
                  <a:lnTo>
                    <a:pt x="2703" y="1201"/>
                  </a:lnTo>
                  <a:lnTo>
                    <a:pt x="2722" y="1111"/>
                  </a:lnTo>
                  <a:lnTo>
                    <a:pt x="2729" y="1020"/>
                  </a:lnTo>
                  <a:lnTo>
                    <a:pt x="2722" y="924"/>
                  </a:lnTo>
                  <a:lnTo>
                    <a:pt x="2703" y="833"/>
                  </a:lnTo>
                  <a:lnTo>
                    <a:pt x="2681" y="751"/>
                  </a:lnTo>
                  <a:lnTo>
                    <a:pt x="2645" y="679"/>
                  </a:lnTo>
                  <a:lnTo>
                    <a:pt x="2606" y="616"/>
                  </a:lnTo>
                  <a:lnTo>
                    <a:pt x="2554" y="567"/>
                  </a:lnTo>
                  <a:lnTo>
                    <a:pt x="2499" y="527"/>
                  </a:lnTo>
                  <a:lnTo>
                    <a:pt x="2440" y="510"/>
                  </a:lnTo>
                  <a:lnTo>
                    <a:pt x="2382" y="507"/>
                  </a:lnTo>
                  <a:lnTo>
                    <a:pt x="2329" y="526"/>
                  </a:lnTo>
                  <a:lnTo>
                    <a:pt x="2281" y="417"/>
                  </a:lnTo>
                  <a:lnTo>
                    <a:pt x="2232" y="315"/>
                  </a:lnTo>
                  <a:lnTo>
                    <a:pt x="2173" y="227"/>
                  </a:lnTo>
                  <a:lnTo>
                    <a:pt x="2108" y="158"/>
                  </a:lnTo>
                  <a:lnTo>
                    <a:pt x="2040" y="91"/>
                  </a:lnTo>
                  <a:lnTo>
                    <a:pt x="1963" y="49"/>
                  </a:lnTo>
                  <a:lnTo>
                    <a:pt x="1884" y="14"/>
                  </a:lnTo>
                  <a:lnTo>
                    <a:pt x="1807" y="0"/>
                  </a:lnTo>
                  <a:lnTo>
                    <a:pt x="1733" y="0"/>
                  </a:lnTo>
                  <a:lnTo>
                    <a:pt x="1650" y="10"/>
                  </a:lnTo>
                  <a:lnTo>
                    <a:pt x="1571" y="43"/>
                  </a:lnTo>
                  <a:lnTo>
                    <a:pt x="1502" y="90"/>
                  </a:lnTo>
                  <a:lnTo>
                    <a:pt x="1426" y="147"/>
                  </a:lnTo>
                  <a:lnTo>
                    <a:pt x="1365" y="219"/>
                  </a:lnTo>
                  <a:lnTo>
                    <a:pt x="1297" y="147"/>
                  </a:lnTo>
                  <a:lnTo>
                    <a:pt x="1228" y="90"/>
                  </a:lnTo>
                  <a:lnTo>
                    <a:pt x="1153" y="43"/>
                  </a:lnTo>
                  <a:lnTo>
                    <a:pt x="1072" y="10"/>
                  </a:lnTo>
                  <a:lnTo>
                    <a:pt x="996" y="0"/>
                  </a:lnTo>
                  <a:lnTo>
                    <a:pt x="917" y="0"/>
                  </a:lnTo>
                  <a:lnTo>
                    <a:pt x="834" y="14"/>
                  </a:lnTo>
                  <a:lnTo>
                    <a:pt x="760" y="49"/>
                  </a:lnTo>
                  <a:lnTo>
                    <a:pt x="684" y="91"/>
                  </a:lnTo>
                  <a:lnTo>
                    <a:pt x="613" y="158"/>
                  </a:lnTo>
                  <a:lnTo>
                    <a:pt x="549" y="227"/>
                  </a:lnTo>
                  <a:lnTo>
                    <a:pt x="492" y="315"/>
                  </a:lnTo>
                  <a:lnTo>
                    <a:pt x="438" y="417"/>
                  </a:lnTo>
                  <a:lnTo>
                    <a:pt x="399" y="526"/>
                  </a:lnTo>
                  <a:lnTo>
                    <a:pt x="341" y="507"/>
                  </a:lnTo>
                  <a:lnTo>
                    <a:pt x="281" y="510"/>
                  </a:lnTo>
                  <a:lnTo>
                    <a:pt x="226" y="527"/>
                  </a:lnTo>
                  <a:lnTo>
                    <a:pt x="171" y="567"/>
                  </a:lnTo>
                  <a:lnTo>
                    <a:pt x="122" y="616"/>
                  </a:lnTo>
                  <a:lnTo>
                    <a:pt x="81" y="679"/>
                  </a:lnTo>
                  <a:lnTo>
                    <a:pt x="43" y="751"/>
                  </a:lnTo>
                  <a:lnTo>
                    <a:pt x="15" y="833"/>
                  </a:lnTo>
                  <a:lnTo>
                    <a:pt x="2" y="924"/>
                  </a:lnTo>
                  <a:lnTo>
                    <a:pt x="0" y="1020"/>
                  </a:lnTo>
                  <a:lnTo>
                    <a:pt x="2" y="1111"/>
                  </a:lnTo>
                  <a:lnTo>
                    <a:pt x="15" y="1201"/>
                  </a:lnTo>
                  <a:lnTo>
                    <a:pt x="43" y="1285"/>
                  </a:lnTo>
                  <a:lnTo>
                    <a:pt x="81" y="1362"/>
                  </a:lnTo>
                  <a:lnTo>
                    <a:pt x="122" y="1425"/>
                  </a:lnTo>
                  <a:lnTo>
                    <a:pt x="171" y="1473"/>
                  </a:lnTo>
                  <a:lnTo>
                    <a:pt x="226" y="1508"/>
                  </a:lnTo>
                  <a:lnTo>
                    <a:pt x="281" y="1522"/>
                  </a:lnTo>
                  <a:lnTo>
                    <a:pt x="341" y="1528"/>
                  </a:lnTo>
                  <a:lnTo>
                    <a:pt x="399" y="1514"/>
                  </a:lnTo>
                </a:path>
              </a:pathLst>
            </a:custGeom>
            <a:grpFill/>
            <a:ln w="222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round/>
              <a:headEnd/>
              <a:tailEnd/>
            </a:ln>
          </p:spPr>
          <p:txBody>
            <a:bodyPr/>
            <a:lstStyle/>
            <a:p>
              <a:pPr eaLnBrk="0" hangingPunct="0">
                <a:defRPr/>
              </a:pPr>
              <a:endParaRPr lang="en-US" sz="1800" dirty="0">
                <a:ea typeface="ＭＳ Ｐゴシック" pitchFamily="-48" charset="-128"/>
                <a:cs typeface="+mn-cs"/>
              </a:endParaRPr>
            </a:p>
          </p:txBody>
        </p:sp>
        <p:sp>
          <p:nvSpPr>
            <p:cNvPr id="53" name="Rectangle 11"/>
            <p:cNvSpPr>
              <a:spLocks noChangeArrowheads="1"/>
            </p:cNvSpPr>
            <p:nvPr/>
          </p:nvSpPr>
          <p:spPr bwMode="gray">
            <a:xfrm>
              <a:off x="2874" y="1464"/>
              <a:ext cx="622" cy="228"/>
            </a:xfrm>
            <a:prstGeom prst="rect">
              <a:avLst/>
            </a:prstGeom>
            <a:grpFill/>
            <a:ln w="9525" algn="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txBody>
            <a:bodyPr lIns="0" tIns="0" rIns="0" bIns="0">
              <a:spAutoFit/>
            </a:bodyPr>
            <a:lstStyle/>
            <a:p>
              <a:pPr algn="ctr" eaLnBrk="0" hangingPunct="0">
                <a:lnSpc>
                  <a:spcPct val="85000"/>
                </a:lnSpc>
                <a:defRPr/>
              </a:pPr>
              <a:r>
                <a:rPr lang="en-US" sz="1600" b="1" dirty="0">
                  <a:solidFill>
                    <a:schemeClr val="bg1">
                      <a:lumMod val="65000"/>
                    </a:schemeClr>
                  </a:solidFill>
                  <a:latin typeface="Verdana" pitchFamily="34" charset="0"/>
                  <a:ea typeface="ＭＳ Ｐゴシック" pitchFamily="-48" charset="-128"/>
                  <a:cs typeface="Arial" charset="0"/>
                </a:rPr>
                <a:t>Internal Clients</a:t>
              </a:r>
            </a:p>
          </p:txBody>
        </p:sp>
      </p:grpSp>
      <p:grpSp>
        <p:nvGrpSpPr>
          <p:cNvPr id="54" name="Group 9"/>
          <p:cNvGrpSpPr>
            <a:grpSpLocks/>
          </p:cNvGrpSpPr>
          <p:nvPr/>
        </p:nvGrpSpPr>
        <p:grpSpPr bwMode="auto">
          <a:xfrm>
            <a:off x="6504482" y="4601577"/>
            <a:ext cx="2459038" cy="1209675"/>
            <a:chOff x="2522" y="1200"/>
            <a:chExt cx="1373" cy="659"/>
          </a:xfrm>
          <a:solidFill>
            <a:schemeClr val="bg1">
              <a:lumMod val="85000"/>
            </a:schemeClr>
          </a:solidFill>
        </p:grpSpPr>
        <p:sp>
          <p:nvSpPr>
            <p:cNvPr id="55" name="Freeform 10"/>
            <p:cNvSpPr>
              <a:spLocks/>
            </p:cNvSpPr>
            <p:nvPr/>
          </p:nvSpPr>
          <p:spPr bwMode="auto">
            <a:xfrm>
              <a:off x="2522" y="1200"/>
              <a:ext cx="1373" cy="659"/>
            </a:xfrm>
            <a:custGeom>
              <a:avLst/>
              <a:gdLst>
                <a:gd name="T0" fmla="*/ 220 w 2729"/>
                <a:gd name="T1" fmla="*/ 524 h 2038"/>
                <a:gd name="T2" fmla="*/ 276 w 2729"/>
                <a:gd name="T3" fmla="*/ 584 h 2038"/>
                <a:gd name="T4" fmla="*/ 344 w 2729"/>
                <a:gd name="T5" fmla="*/ 628 h 2038"/>
                <a:gd name="T6" fmla="*/ 420 w 2729"/>
                <a:gd name="T7" fmla="*/ 653 h 2038"/>
                <a:gd name="T8" fmla="*/ 501 w 2729"/>
                <a:gd name="T9" fmla="*/ 659 h 2038"/>
                <a:gd name="T10" fmla="*/ 580 w 2729"/>
                <a:gd name="T11" fmla="*/ 646 h 2038"/>
                <a:gd name="T12" fmla="*/ 653 w 2729"/>
                <a:gd name="T13" fmla="*/ 611 h 2038"/>
                <a:gd name="T14" fmla="*/ 717 w 2729"/>
                <a:gd name="T15" fmla="*/ 611 h 2038"/>
                <a:gd name="T16" fmla="*/ 790 w 2729"/>
                <a:gd name="T17" fmla="*/ 646 h 2038"/>
                <a:gd name="T18" fmla="*/ 872 w 2729"/>
                <a:gd name="T19" fmla="*/ 659 h 2038"/>
                <a:gd name="T20" fmla="*/ 948 w 2729"/>
                <a:gd name="T21" fmla="*/ 653 h 2038"/>
                <a:gd name="T22" fmla="*/ 1026 w 2729"/>
                <a:gd name="T23" fmla="*/ 628 h 2038"/>
                <a:gd name="T24" fmla="*/ 1093 w 2729"/>
                <a:gd name="T25" fmla="*/ 584 h 2038"/>
                <a:gd name="T26" fmla="*/ 1148 w 2729"/>
                <a:gd name="T27" fmla="*/ 524 h 2038"/>
                <a:gd name="T28" fmla="*/ 1198 w 2729"/>
                <a:gd name="T29" fmla="*/ 494 h 2038"/>
                <a:gd name="T30" fmla="*/ 1257 w 2729"/>
                <a:gd name="T31" fmla="*/ 488 h 2038"/>
                <a:gd name="T32" fmla="*/ 1311 w 2729"/>
                <a:gd name="T33" fmla="*/ 461 h 2038"/>
                <a:gd name="T34" fmla="*/ 1349 w 2729"/>
                <a:gd name="T35" fmla="*/ 416 h 2038"/>
                <a:gd name="T36" fmla="*/ 1369 w 2729"/>
                <a:gd name="T37" fmla="*/ 359 h 2038"/>
                <a:gd name="T38" fmla="*/ 1369 w 2729"/>
                <a:gd name="T39" fmla="*/ 299 h 2038"/>
                <a:gd name="T40" fmla="*/ 1349 w 2729"/>
                <a:gd name="T41" fmla="*/ 243 h 2038"/>
                <a:gd name="T42" fmla="*/ 1311 w 2729"/>
                <a:gd name="T43" fmla="*/ 199 h 2038"/>
                <a:gd name="T44" fmla="*/ 1257 w 2729"/>
                <a:gd name="T45" fmla="*/ 170 h 2038"/>
                <a:gd name="T46" fmla="*/ 1198 w 2729"/>
                <a:gd name="T47" fmla="*/ 164 h 2038"/>
                <a:gd name="T48" fmla="*/ 1148 w 2729"/>
                <a:gd name="T49" fmla="*/ 135 h 2038"/>
                <a:gd name="T50" fmla="*/ 1093 w 2729"/>
                <a:gd name="T51" fmla="*/ 73 h 2038"/>
                <a:gd name="T52" fmla="*/ 1026 w 2729"/>
                <a:gd name="T53" fmla="*/ 29 h 2038"/>
                <a:gd name="T54" fmla="*/ 948 w 2729"/>
                <a:gd name="T55" fmla="*/ 5 h 2038"/>
                <a:gd name="T56" fmla="*/ 872 w 2729"/>
                <a:gd name="T57" fmla="*/ 0 h 2038"/>
                <a:gd name="T58" fmla="*/ 790 w 2729"/>
                <a:gd name="T59" fmla="*/ 14 h 2038"/>
                <a:gd name="T60" fmla="*/ 717 w 2729"/>
                <a:gd name="T61" fmla="*/ 48 h 2038"/>
                <a:gd name="T62" fmla="*/ 653 w 2729"/>
                <a:gd name="T63" fmla="*/ 48 h 2038"/>
                <a:gd name="T64" fmla="*/ 580 w 2729"/>
                <a:gd name="T65" fmla="*/ 14 h 2038"/>
                <a:gd name="T66" fmla="*/ 501 w 2729"/>
                <a:gd name="T67" fmla="*/ 0 h 2038"/>
                <a:gd name="T68" fmla="*/ 420 w 2729"/>
                <a:gd name="T69" fmla="*/ 5 h 2038"/>
                <a:gd name="T70" fmla="*/ 344 w 2729"/>
                <a:gd name="T71" fmla="*/ 29 h 2038"/>
                <a:gd name="T72" fmla="*/ 276 w 2729"/>
                <a:gd name="T73" fmla="*/ 73 h 2038"/>
                <a:gd name="T74" fmla="*/ 220 w 2729"/>
                <a:gd name="T75" fmla="*/ 135 h 2038"/>
                <a:gd name="T76" fmla="*/ 172 w 2729"/>
                <a:gd name="T77" fmla="*/ 164 h 2038"/>
                <a:gd name="T78" fmla="*/ 114 w 2729"/>
                <a:gd name="T79" fmla="*/ 170 h 2038"/>
                <a:gd name="T80" fmla="*/ 61 w 2729"/>
                <a:gd name="T81" fmla="*/ 199 h 2038"/>
                <a:gd name="T82" fmla="*/ 22 w 2729"/>
                <a:gd name="T83" fmla="*/ 243 h 2038"/>
                <a:gd name="T84" fmla="*/ 1 w 2729"/>
                <a:gd name="T85" fmla="*/ 299 h 2038"/>
                <a:gd name="T86" fmla="*/ 1 w 2729"/>
                <a:gd name="T87" fmla="*/ 359 h 2038"/>
                <a:gd name="T88" fmla="*/ 22 w 2729"/>
                <a:gd name="T89" fmla="*/ 416 h 2038"/>
                <a:gd name="T90" fmla="*/ 61 w 2729"/>
                <a:gd name="T91" fmla="*/ 461 h 2038"/>
                <a:gd name="T92" fmla="*/ 114 w 2729"/>
                <a:gd name="T93" fmla="*/ 488 h 2038"/>
                <a:gd name="T94" fmla="*/ 172 w 2729"/>
                <a:gd name="T95" fmla="*/ 494 h 20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29"/>
                <a:gd name="T145" fmla="*/ 0 h 2038"/>
                <a:gd name="T146" fmla="*/ 2729 w 2729"/>
                <a:gd name="T147" fmla="*/ 2038 h 20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29" h="2038">
                  <a:moveTo>
                    <a:pt x="399" y="1514"/>
                  </a:moveTo>
                  <a:lnTo>
                    <a:pt x="438" y="1621"/>
                  </a:lnTo>
                  <a:lnTo>
                    <a:pt x="492" y="1719"/>
                  </a:lnTo>
                  <a:lnTo>
                    <a:pt x="549" y="1806"/>
                  </a:lnTo>
                  <a:lnTo>
                    <a:pt x="613" y="1881"/>
                  </a:lnTo>
                  <a:lnTo>
                    <a:pt x="684" y="1942"/>
                  </a:lnTo>
                  <a:lnTo>
                    <a:pt x="760" y="1987"/>
                  </a:lnTo>
                  <a:lnTo>
                    <a:pt x="834" y="2020"/>
                  </a:lnTo>
                  <a:lnTo>
                    <a:pt x="917" y="2038"/>
                  </a:lnTo>
                  <a:lnTo>
                    <a:pt x="996" y="2038"/>
                  </a:lnTo>
                  <a:lnTo>
                    <a:pt x="1072" y="2026"/>
                  </a:lnTo>
                  <a:lnTo>
                    <a:pt x="1153" y="1998"/>
                  </a:lnTo>
                  <a:lnTo>
                    <a:pt x="1228" y="1950"/>
                  </a:lnTo>
                  <a:lnTo>
                    <a:pt x="1297" y="1889"/>
                  </a:lnTo>
                  <a:lnTo>
                    <a:pt x="1365" y="1815"/>
                  </a:lnTo>
                  <a:lnTo>
                    <a:pt x="1426" y="1889"/>
                  </a:lnTo>
                  <a:lnTo>
                    <a:pt x="1502" y="1950"/>
                  </a:lnTo>
                  <a:lnTo>
                    <a:pt x="1571" y="1998"/>
                  </a:lnTo>
                  <a:lnTo>
                    <a:pt x="1650" y="2026"/>
                  </a:lnTo>
                  <a:lnTo>
                    <a:pt x="1733" y="2038"/>
                  </a:lnTo>
                  <a:lnTo>
                    <a:pt x="1807" y="2038"/>
                  </a:lnTo>
                  <a:lnTo>
                    <a:pt x="1884" y="2020"/>
                  </a:lnTo>
                  <a:lnTo>
                    <a:pt x="1963" y="1987"/>
                  </a:lnTo>
                  <a:lnTo>
                    <a:pt x="2040" y="1942"/>
                  </a:lnTo>
                  <a:lnTo>
                    <a:pt x="2108" y="1881"/>
                  </a:lnTo>
                  <a:lnTo>
                    <a:pt x="2173" y="1806"/>
                  </a:lnTo>
                  <a:lnTo>
                    <a:pt x="2232" y="1719"/>
                  </a:lnTo>
                  <a:lnTo>
                    <a:pt x="2281" y="1621"/>
                  </a:lnTo>
                  <a:lnTo>
                    <a:pt x="2329" y="1514"/>
                  </a:lnTo>
                  <a:lnTo>
                    <a:pt x="2382" y="1528"/>
                  </a:lnTo>
                  <a:lnTo>
                    <a:pt x="2440" y="1522"/>
                  </a:lnTo>
                  <a:lnTo>
                    <a:pt x="2499" y="1508"/>
                  </a:lnTo>
                  <a:lnTo>
                    <a:pt x="2554" y="1473"/>
                  </a:lnTo>
                  <a:lnTo>
                    <a:pt x="2606" y="1425"/>
                  </a:lnTo>
                  <a:lnTo>
                    <a:pt x="2645" y="1362"/>
                  </a:lnTo>
                  <a:lnTo>
                    <a:pt x="2681" y="1285"/>
                  </a:lnTo>
                  <a:lnTo>
                    <a:pt x="2703" y="1201"/>
                  </a:lnTo>
                  <a:lnTo>
                    <a:pt x="2722" y="1111"/>
                  </a:lnTo>
                  <a:lnTo>
                    <a:pt x="2729" y="1020"/>
                  </a:lnTo>
                  <a:lnTo>
                    <a:pt x="2722" y="924"/>
                  </a:lnTo>
                  <a:lnTo>
                    <a:pt x="2703" y="833"/>
                  </a:lnTo>
                  <a:lnTo>
                    <a:pt x="2681" y="751"/>
                  </a:lnTo>
                  <a:lnTo>
                    <a:pt x="2645" y="679"/>
                  </a:lnTo>
                  <a:lnTo>
                    <a:pt x="2606" y="616"/>
                  </a:lnTo>
                  <a:lnTo>
                    <a:pt x="2554" y="567"/>
                  </a:lnTo>
                  <a:lnTo>
                    <a:pt x="2499" y="527"/>
                  </a:lnTo>
                  <a:lnTo>
                    <a:pt x="2440" y="510"/>
                  </a:lnTo>
                  <a:lnTo>
                    <a:pt x="2382" y="507"/>
                  </a:lnTo>
                  <a:lnTo>
                    <a:pt x="2329" y="526"/>
                  </a:lnTo>
                  <a:lnTo>
                    <a:pt x="2281" y="417"/>
                  </a:lnTo>
                  <a:lnTo>
                    <a:pt x="2232" y="315"/>
                  </a:lnTo>
                  <a:lnTo>
                    <a:pt x="2173" y="227"/>
                  </a:lnTo>
                  <a:lnTo>
                    <a:pt x="2108" y="158"/>
                  </a:lnTo>
                  <a:lnTo>
                    <a:pt x="2040" y="91"/>
                  </a:lnTo>
                  <a:lnTo>
                    <a:pt x="1963" y="49"/>
                  </a:lnTo>
                  <a:lnTo>
                    <a:pt x="1884" y="14"/>
                  </a:lnTo>
                  <a:lnTo>
                    <a:pt x="1807" y="0"/>
                  </a:lnTo>
                  <a:lnTo>
                    <a:pt x="1733" y="0"/>
                  </a:lnTo>
                  <a:lnTo>
                    <a:pt x="1650" y="10"/>
                  </a:lnTo>
                  <a:lnTo>
                    <a:pt x="1571" y="43"/>
                  </a:lnTo>
                  <a:lnTo>
                    <a:pt x="1502" y="90"/>
                  </a:lnTo>
                  <a:lnTo>
                    <a:pt x="1426" y="147"/>
                  </a:lnTo>
                  <a:lnTo>
                    <a:pt x="1365" y="219"/>
                  </a:lnTo>
                  <a:lnTo>
                    <a:pt x="1297" y="147"/>
                  </a:lnTo>
                  <a:lnTo>
                    <a:pt x="1228" y="90"/>
                  </a:lnTo>
                  <a:lnTo>
                    <a:pt x="1153" y="43"/>
                  </a:lnTo>
                  <a:lnTo>
                    <a:pt x="1072" y="10"/>
                  </a:lnTo>
                  <a:lnTo>
                    <a:pt x="996" y="0"/>
                  </a:lnTo>
                  <a:lnTo>
                    <a:pt x="917" y="0"/>
                  </a:lnTo>
                  <a:lnTo>
                    <a:pt x="834" y="14"/>
                  </a:lnTo>
                  <a:lnTo>
                    <a:pt x="760" y="49"/>
                  </a:lnTo>
                  <a:lnTo>
                    <a:pt x="684" y="91"/>
                  </a:lnTo>
                  <a:lnTo>
                    <a:pt x="613" y="158"/>
                  </a:lnTo>
                  <a:lnTo>
                    <a:pt x="549" y="227"/>
                  </a:lnTo>
                  <a:lnTo>
                    <a:pt x="492" y="315"/>
                  </a:lnTo>
                  <a:lnTo>
                    <a:pt x="438" y="417"/>
                  </a:lnTo>
                  <a:lnTo>
                    <a:pt x="399" y="526"/>
                  </a:lnTo>
                  <a:lnTo>
                    <a:pt x="341" y="507"/>
                  </a:lnTo>
                  <a:lnTo>
                    <a:pt x="281" y="510"/>
                  </a:lnTo>
                  <a:lnTo>
                    <a:pt x="226" y="527"/>
                  </a:lnTo>
                  <a:lnTo>
                    <a:pt x="171" y="567"/>
                  </a:lnTo>
                  <a:lnTo>
                    <a:pt x="122" y="616"/>
                  </a:lnTo>
                  <a:lnTo>
                    <a:pt x="81" y="679"/>
                  </a:lnTo>
                  <a:lnTo>
                    <a:pt x="43" y="751"/>
                  </a:lnTo>
                  <a:lnTo>
                    <a:pt x="15" y="833"/>
                  </a:lnTo>
                  <a:lnTo>
                    <a:pt x="2" y="924"/>
                  </a:lnTo>
                  <a:lnTo>
                    <a:pt x="0" y="1020"/>
                  </a:lnTo>
                  <a:lnTo>
                    <a:pt x="2" y="1111"/>
                  </a:lnTo>
                  <a:lnTo>
                    <a:pt x="15" y="1201"/>
                  </a:lnTo>
                  <a:lnTo>
                    <a:pt x="43" y="1285"/>
                  </a:lnTo>
                  <a:lnTo>
                    <a:pt x="81" y="1362"/>
                  </a:lnTo>
                  <a:lnTo>
                    <a:pt x="122" y="1425"/>
                  </a:lnTo>
                  <a:lnTo>
                    <a:pt x="171" y="1473"/>
                  </a:lnTo>
                  <a:lnTo>
                    <a:pt x="226" y="1508"/>
                  </a:lnTo>
                  <a:lnTo>
                    <a:pt x="281" y="1522"/>
                  </a:lnTo>
                  <a:lnTo>
                    <a:pt x="341" y="1528"/>
                  </a:lnTo>
                  <a:lnTo>
                    <a:pt x="399" y="1514"/>
                  </a:lnTo>
                </a:path>
              </a:pathLst>
            </a:custGeom>
            <a:grpFill/>
            <a:ln w="222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round/>
              <a:headEnd/>
              <a:tailEnd/>
            </a:ln>
          </p:spPr>
          <p:txBody>
            <a:bodyPr/>
            <a:lstStyle/>
            <a:p>
              <a:pPr eaLnBrk="0" hangingPunct="0">
                <a:defRPr/>
              </a:pPr>
              <a:endParaRPr lang="en-US" sz="1800" dirty="0">
                <a:ea typeface="ＭＳ Ｐゴシック" pitchFamily="-48" charset="-128"/>
                <a:cs typeface="+mn-cs"/>
              </a:endParaRPr>
            </a:p>
          </p:txBody>
        </p:sp>
        <p:sp>
          <p:nvSpPr>
            <p:cNvPr id="56" name="Rectangle 11"/>
            <p:cNvSpPr>
              <a:spLocks noChangeArrowheads="1"/>
            </p:cNvSpPr>
            <p:nvPr/>
          </p:nvSpPr>
          <p:spPr bwMode="gray">
            <a:xfrm>
              <a:off x="2874" y="1464"/>
              <a:ext cx="622" cy="228"/>
            </a:xfrm>
            <a:prstGeom prst="rect">
              <a:avLst/>
            </a:prstGeom>
            <a:grpFill/>
            <a:ln w="9525" algn="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txBody>
            <a:bodyPr lIns="0" tIns="0" rIns="0" bIns="0">
              <a:spAutoFit/>
            </a:bodyPr>
            <a:lstStyle/>
            <a:p>
              <a:pPr algn="ctr" eaLnBrk="0" hangingPunct="0">
                <a:lnSpc>
                  <a:spcPct val="85000"/>
                </a:lnSpc>
                <a:defRPr/>
              </a:pPr>
              <a:r>
                <a:rPr lang="en-US" sz="1600" b="1" dirty="0">
                  <a:solidFill>
                    <a:schemeClr val="bg1">
                      <a:lumMod val="65000"/>
                    </a:schemeClr>
                  </a:solidFill>
                  <a:latin typeface="Verdana" pitchFamily="34" charset="0"/>
                  <a:ea typeface="ＭＳ Ｐゴシック" pitchFamily="-48" charset="-128"/>
                  <a:cs typeface="Arial" charset="0"/>
                </a:rPr>
                <a:t>Public - Citizens</a:t>
              </a:r>
            </a:p>
          </p:txBody>
        </p:sp>
      </p:grpSp>
      <p:cxnSp>
        <p:nvCxnSpPr>
          <p:cNvPr id="58" name="Straight Connector 57"/>
          <p:cNvCxnSpPr>
            <a:cxnSpLocks noChangeShapeType="1"/>
            <a:endCxn id="88084" idx="0"/>
          </p:cNvCxnSpPr>
          <p:nvPr/>
        </p:nvCxnSpPr>
        <p:spPr bwMode="auto">
          <a:xfrm rot="16200000" flipH="1">
            <a:off x="7574757" y="1910556"/>
            <a:ext cx="609600" cy="258763"/>
          </a:xfrm>
          <a:prstGeom prst="line">
            <a:avLst/>
          </a:prstGeom>
          <a:noFill/>
          <a:ln w="9525">
            <a:solidFill>
              <a:schemeClr val="tx1"/>
            </a:solidFill>
            <a:prstDash val="dash"/>
            <a:round/>
            <a:headEnd/>
            <a:tailEnd/>
          </a:ln>
        </p:spPr>
      </p:cxnSp>
      <p:cxnSp>
        <p:nvCxnSpPr>
          <p:cNvPr id="61" name="Straight Connector 60"/>
          <p:cNvCxnSpPr>
            <a:cxnSpLocks noChangeShapeType="1"/>
            <a:stCxn id="88084" idx="2"/>
          </p:cNvCxnSpPr>
          <p:nvPr/>
        </p:nvCxnSpPr>
        <p:spPr bwMode="auto">
          <a:xfrm rot="5400000">
            <a:off x="7569200" y="4445000"/>
            <a:ext cx="557213" cy="322263"/>
          </a:xfrm>
          <a:prstGeom prst="line">
            <a:avLst/>
          </a:prstGeom>
          <a:noFill/>
          <a:ln w="9525">
            <a:solidFill>
              <a:schemeClr val="tx1"/>
            </a:solidFill>
            <a:prstDash val="dash"/>
            <a:round/>
            <a:headEnd/>
            <a:tailEnd/>
          </a:ln>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152400" y="76200"/>
            <a:ext cx="7772400" cy="457200"/>
          </a:xfrm>
        </p:spPr>
        <p:txBody>
          <a:bodyPr/>
          <a:lstStyle/>
          <a:p>
            <a:r>
              <a:rPr lang="en-US" dirty="0" smtClean="0">
                <a:ea typeface="ＭＳ Ｐゴシック"/>
              </a:rPr>
              <a:t>Telecommuting</a:t>
            </a:r>
          </a:p>
        </p:txBody>
      </p:sp>
      <p:sp>
        <p:nvSpPr>
          <p:cNvPr id="354346" name="Rectangle 42"/>
          <p:cNvSpPr>
            <a:spLocks noGrp="1" noChangeArrowheads="1"/>
          </p:cNvSpPr>
          <p:nvPr>
            <p:ph type="body" sz="half" idx="1"/>
          </p:nvPr>
        </p:nvSpPr>
        <p:spPr>
          <a:xfrm>
            <a:off x="300038" y="1539875"/>
            <a:ext cx="5919787" cy="4264025"/>
          </a:xfrm>
        </p:spPr>
        <p:txBody>
          <a:bodyPr/>
          <a:lstStyle/>
          <a:p>
            <a:pPr marL="0" indent="0">
              <a:buFontTx/>
              <a:buChar char="•"/>
            </a:pPr>
            <a:r>
              <a:rPr lang="en-US" dirty="0" smtClean="0">
                <a:ea typeface="ＭＳ Ｐゴシック"/>
              </a:rPr>
              <a:t>Now Accepted</a:t>
            </a:r>
          </a:p>
          <a:p>
            <a:pPr marL="0" indent="0">
              <a:buFontTx/>
              <a:buChar char="•"/>
            </a:pPr>
            <a:endParaRPr lang="en-US" dirty="0" smtClean="0">
              <a:ea typeface="ＭＳ Ｐゴシック"/>
            </a:endParaRPr>
          </a:p>
          <a:p>
            <a:pPr marL="0" indent="0">
              <a:buFontTx/>
              <a:buChar char="•"/>
            </a:pPr>
            <a:r>
              <a:rPr lang="en-US" dirty="0" smtClean="0">
                <a:ea typeface="ＭＳ Ｐゴシック"/>
              </a:rPr>
              <a:t>Quality of Life</a:t>
            </a:r>
          </a:p>
          <a:p>
            <a:pPr marL="0" indent="0">
              <a:buFontTx/>
              <a:buChar char="•"/>
            </a:pPr>
            <a:endParaRPr lang="en-US" dirty="0" smtClean="0">
              <a:ea typeface="ＭＳ Ｐゴシック"/>
            </a:endParaRPr>
          </a:p>
          <a:p>
            <a:pPr marL="0" indent="0">
              <a:buFontTx/>
              <a:buChar char="•"/>
            </a:pPr>
            <a:r>
              <a:rPr lang="en-US" dirty="0" smtClean="0">
                <a:ea typeface="ＭＳ Ｐゴシック"/>
              </a:rPr>
              <a:t>Productivity/Employee Retention</a:t>
            </a:r>
          </a:p>
          <a:p>
            <a:pPr marL="0" indent="0">
              <a:buFontTx/>
              <a:buChar char="•"/>
            </a:pPr>
            <a:endParaRPr lang="en-US" dirty="0" smtClean="0">
              <a:ea typeface="ＭＳ Ｐゴシック"/>
            </a:endParaRPr>
          </a:p>
          <a:p>
            <a:pPr marL="0" indent="0">
              <a:buFontTx/>
              <a:buChar char="•"/>
            </a:pPr>
            <a:r>
              <a:rPr lang="en-US" dirty="0" smtClean="0">
                <a:ea typeface="ＭＳ Ｐゴシック"/>
              </a:rPr>
              <a:t>COOP/BC</a:t>
            </a:r>
            <a:endParaRPr lang="en-US" dirty="0" smtClean="0">
              <a:ea typeface="ＭＳ Ｐゴシック"/>
            </a:endParaRPr>
          </a:p>
        </p:txBody>
      </p:sp>
      <p:pic>
        <p:nvPicPr>
          <p:cNvPr id="89091" name="Picture 40" descr="MPj04276760000[1]"/>
          <p:cNvPicPr>
            <a:picLocks noChangeAspect="1" noChangeArrowheads="1"/>
          </p:cNvPicPr>
          <p:nvPr/>
        </p:nvPicPr>
        <p:blipFill>
          <a:blip r:embed="rId3" cstate="print"/>
          <a:srcRect/>
          <a:stretch>
            <a:fillRect/>
          </a:stretch>
        </p:blipFill>
        <p:spPr bwMode="auto">
          <a:xfrm>
            <a:off x="6410325" y="1752600"/>
            <a:ext cx="2581275" cy="388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166688" y="152400"/>
            <a:ext cx="8751887" cy="889000"/>
          </a:xfrm>
        </p:spPr>
        <p:txBody>
          <a:bodyPr/>
          <a:lstStyle/>
          <a:p>
            <a:r>
              <a:rPr lang="en-US" sz="2800" dirty="0" smtClean="0">
                <a:ea typeface="ＭＳ Ｐゴシック"/>
              </a:rPr>
              <a:t>Use Case Examples</a:t>
            </a:r>
          </a:p>
        </p:txBody>
      </p:sp>
      <p:sp>
        <p:nvSpPr>
          <p:cNvPr id="363523" name="Rectangle 3"/>
          <p:cNvSpPr>
            <a:spLocks noGrp="1" noChangeArrowheads="1"/>
          </p:cNvSpPr>
          <p:nvPr>
            <p:ph type="body" sz="half" idx="1"/>
          </p:nvPr>
        </p:nvSpPr>
        <p:spPr>
          <a:xfrm>
            <a:off x="709613" y="1435100"/>
            <a:ext cx="5919787" cy="3598863"/>
          </a:xfrm>
        </p:spPr>
        <p:txBody>
          <a:bodyPr/>
          <a:lstStyle/>
          <a:p>
            <a:pPr marL="0" indent="0"/>
            <a:r>
              <a:rPr lang="en-US" sz="2400" dirty="0" smtClean="0">
                <a:ea typeface="ＭＳ Ｐゴシック"/>
              </a:rPr>
              <a:t>Field Reporting</a:t>
            </a:r>
          </a:p>
          <a:p>
            <a:pPr marL="0" indent="0"/>
            <a:endParaRPr lang="en-US" sz="2400" dirty="0" smtClean="0">
              <a:ea typeface="ＭＳ Ｐゴシック"/>
            </a:endParaRPr>
          </a:p>
          <a:p>
            <a:pPr marL="0" indent="0"/>
            <a:r>
              <a:rPr lang="en-US" sz="2400" dirty="0" smtClean="0">
                <a:ea typeface="ＭＳ Ｐゴシック"/>
              </a:rPr>
              <a:t>Interoperability</a:t>
            </a:r>
          </a:p>
          <a:p>
            <a:pPr marL="0" indent="0"/>
            <a:endParaRPr lang="en-US" sz="2400" dirty="0" smtClean="0">
              <a:ea typeface="ＭＳ Ｐゴシック"/>
            </a:endParaRPr>
          </a:p>
          <a:p>
            <a:pPr marL="0" indent="0"/>
            <a:r>
              <a:rPr lang="en-US" sz="2400" dirty="0" smtClean="0">
                <a:ea typeface="ＭＳ Ｐゴシック"/>
              </a:rPr>
              <a:t>Information Access and Sharing</a:t>
            </a:r>
          </a:p>
          <a:p>
            <a:pPr marL="0" indent="0"/>
            <a:endParaRPr lang="en-US" sz="2400" dirty="0" smtClean="0">
              <a:ea typeface="ＭＳ Ｐゴシック"/>
            </a:endParaRPr>
          </a:p>
          <a:p>
            <a:pPr marL="0" indent="0"/>
            <a:r>
              <a:rPr lang="en-US" sz="2400" dirty="0" smtClean="0">
                <a:ea typeface="ＭＳ Ｐゴシック"/>
              </a:rPr>
              <a:t>Mobile Resource Management</a:t>
            </a:r>
          </a:p>
          <a:p>
            <a:pPr marL="0" indent="0"/>
            <a:endParaRPr lang="en-US" sz="2400" dirty="0" smtClean="0">
              <a:ea typeface="ＭＳ Ｐゴシック"/>
            </a:endParaRPr>
          </a:p>
          <a:p>
            <a:pPr marL="0" indent="0"/>
            <a:r>
              <a:rPr lang="en-US" sz="2400" dirty="0" smtClean="0">
                <a:ea typeface="ＭＳ Ｐゴシック"/>
              </a:rPr>
              <a:t>Access to Critical Systems</a:t>
            </a:r>
          </a:p>
        </p:txBody>
      </p:sp>
      <p:pic>
        <p:nvPicPr>
          <p:cNvPr id="363526" name="Picture 6" descr="box_genericscreen_00"/>
          <p:cNvPicPr>
            <a:picLocks noChangeAspect="1" noChangeArrowheads="1"/>
          </p:cNvPicPr>
          <p:nvPr/>
        </p:nvPicPr>
        <p:blipFill>
          <a:blip r:embed="rId3" cstate="print"/>
          <a:srcRect/>
          <a:stretch>
            <a:fillRect/>
          </a:stretch>
        </p:blipFill>
        <p:spPr bwMode="auto">
          <a:xfrm>
            <a:off x="6270625" y="3051175"/>
            <a:ext cx="1320800" cy="247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r>
              <a:rPr lang="en-US" sz="2400" dirty="0" smtClean="0">
                <a:ea typeface="ＭＳ Ｐゴシック"/>
              </a:rPr>
              <a:t>Mobile Field Reporting</a:t>
            </a:r>
          </a:p>
        </p:txBody>
      </p:sp>
      <p:pic>
        <p:nvPicPr>
          <p:cNvPr id="91138" name="Picture 18"/>
          <p:cNvPicPr>
            <a:picLocks noChangeAspect="1" noChangeArrowheads="1"/>
          </p:cNvPicPr>
          <p:nvPr/>
        </p:nvPicPr>
        <p:blipFill>
          <a:blip r:embed="rId3" cstate="print"/>
          <a:srcRect/>
          <a:stretch>
            <a:fillRect/>
          </a:stretch>
        </p:blipFill>
        <p:spPr bwMode="auto">
          <a:xfrm>
            <a:off x="1092200" y="1136650"/>
            <a:ext cx="6934200" cy="4765675"/>
          </a:xfrm>
          <a:prstGeom prst="rect">
            <a:avLst/>
          </a:prstGeom>
          <a:noFill/>
          <a:ln w="9525">
            <a:noFill/>
            <a:miter lim="800000"/>
            <a:headEnd/>
            <a:tailEnd/>
          </a:ln>
        </p:spPr>
      </p:pic>
      <p:sp>
        <p:nvSpPr>
          <p:cNvPr id="349200" name="Text Box 16"/>
          <p:cNvSpPr txBox="1">
            <a:spLocks noChangeArrowheads="1"/>
          </p:cNvSpPr>
          <p:nvPr/>
        </p:nvSpPr>
        <p:spPr bwMode="auto">
          <a:xfrm>
            <a:off x="876300" y="4800600"/>
            <a:ext cx="1219200" cy="823913"/>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i="1" dirty="0"/>
              <a:t>Push, Speak, Send</a:t>
            </a:r>
          </a:p>
        </p:txBody>
      </p:sp>
      <p:pic>
        <p:nvPicPr>
          <p:cNvPr id="349205" name="Picture 16"/>
          <p:cNvPicPr>
            <a:picLocks noChangeAspect="1" noChangeArrowheads="1"/>
          </p:cNvPicPr>
          <p:nvPr/>
        </p:nvPicPr>
        <p:blipFill>
          <a:blip r:embed="rId4" cstate="print"/>
          <a:srcRect r="68913" b="19223"/>
          <a:stretch>
            <a:fillRect/>
          </a:stretch>
        </p:blipFill>
        <p:spPr bwMode="auto">
          <a:xfrm>
            <a:off x="5843588" y="469900"/>
            <a:ext cx="2011362" cy="579438"/>
          </a:xfrm>
          <a:prstGeom prst="rect">
            <a:avLst/>
          </a:prstGeom>
          <a:noFill/>
          <a:ln w="9525">
            <a:solidFill>
              <a:srgbClr val="FFFF00"/>
            </a:solidFill>
            <a:miter lim="800000"/>
            <a:headEnd/>
            <a:tailEnd/>
          </a:ln>
        </p:spPr>
      </p:pic>
      <p:sp>
        <p:nvSpPr>
          <p:cNvPr id="91141" name="Line 8"/>
          <p:cNvSpPr>
            <a:spLocks noChangeShapeType="1"/>
          </p:cNvSpPr>
          <p:nvPr/>
        </p:nvSpPr>
        <p:spPr bwMode="auto">
          <a:xfrm>
            <a:off x="5562600" y="381000"/>
            <a:ext cx="0" cy="609600"/>
          </a:xfrm>
          <a:prstGeom prst="line">
            <a:avLst/>
          </a:prstGeom>
          <a:noFill/>
          <a:ln w="9525">
            <a:solidFill>
              <a:schemeClr val="tx1"/>
            </a:solidFill>
            <a:round/>
            <a:headEnd/>
            <a:tailEnd/>
          </a:ln>
        </p:spPr>
        <p:txBody>
          <a:bodyPr wrap="none" anchor="ctr"/>
          <a:lstStyle/>
          <a:p>
            <a:endParaRPr lang="en-US" dirty="0"/>
          </a:p>
        </p:txBody>
      </p:sp>
      <p:sp>
        <p:nvSpPr>
          <p:cNvPr id="105481" name="WordArt 9"/>
          <p:cNvSpPr>
            <a:spLocks noChangeArrowheads="1" noChangeShapeType="1" noTextEdit="1"/>
          </p:cNvSpPr>
          <p:nvPr/>
        </p:nvSpPr>
        <p:spPr bwMode="auto">
          <a:xfrm>
            <a:off x="4648200" y="4191000"/>
            <a:ext cx="2276475" cy="457200"/>
          </a:xfrm>
          <a:prstGeom prst="rect">
            <a:avLst/>
          </a:prstGeom>
        </p:spPr>
        <p:txBody>
          <a:bodyPr wrap="none" fromWordArt="1">
            <a:prstTxWarp prst="textCascadeUp">
              <a:avLst>
                <a:gd name="adj" fmla="val 44444"/>
              </a:avLst>
            </a:prstTxWarp>
            <a:scene3d>
              <a:camera prst="legacyPerspectiveFront">
                <a:rot lat="20519994"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Now with GPS &amp; Photos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Rectangle 2"/>
          <p:cNvSpPr>
            <a:spLocks noGrp="1" noChangeArrowheads="1"/>
          </p:cNvSpPr>
          <p:nvPr>
            <p:ph type="body" idx="1"/>
          </p:nvPr>
        </p:nvSpPr>
        <p:spPr>
          <a:xfrm>
            <a:off x="3043238" y="1651000"/>
            <a:ext cx="6053137" cy="4340225"/>
          </a:xfrm>
        </p:spPr>
        <p:txBody>
          <a:bodyPr/>
          <a:lstStyle/>
          <a:p>
            <a:pPr>
              <a:lnSpc>
                <a:spcPct val="100000"/>
              </a:lnSpc>
              <a:spcBef>
                <a:spcPts val="50"/>
              </a:spcBef>
              <a:spcAft>
                <a:spcPts val="63"/>
              </a:spcAft>
            </a:pPr>
            <a:r>
              <a:rPr lang="en-US" sz="1800" b="1" dirty="0" smtClean="0">
                <a:ea typeface="ＭＳ Ｐゴシック"/>
              </a:rPr>
              <a:t>Challenge:</a:t>
            </a:r>
            <a:endParaRPr lang="en-US" sz="1800" dirty="0" smtClean="0">
              <a:ea typeface="ＭＳ Ｐゴシック"/>
            </a:endParaRPr>
          </a:p>
          <a:p>
            <a:pPr>
              <a:lnSpc>
                <a:spcPct val="100000"/>
              </a:lnSpc>
              <a:spcBef>
                <a:spcPts val="50"/>
              </a:spcBef>
              <a:spcAft>
                <a:spcPts val="63"/>
              </a:spcAft>
              <a:buFont typeface="Wingdings" pitchFamily="2" charset="2"/>
              <a:buChar char="§"/>
            </a:pPr>
            <a:r>
              <a:rPr lang="en-US" sz="1800" dirty="0" smtClean="0">
                <a:ea typeface="ＭＳ Ｐゴシック"/>
              </a:rPr>
              <a:t>Officers traveled to office daily to deliver forms and photos to handle disputes </a:t>
            </a:r>
          </a:p>
          <a:p>
            <a:pPr>
              <a:lnSpc>
                <a:spcPct val="100000"/>
              </a:lnSpc>
              <a:spcBef>
                <a:spcPts val="50"/>
              </a:spcBef>
              <a:spcAft>
                <a:spcPts val="63"/>
              </a:spcAft>
              <a:buFont typeface="Wingdings" pitchFamily="2" charset="2"/>
              <a:buChar char="§"/>
            </a:pPr>
            <a:r>
              <a:rPr lang="en-US" sz="1800" dirty="0" smtClean="0">
                <a:ea typeface="ＭＳ Ｐゴシック"/>
              </a:rPr>
              <a:t>Productivity loss from officers being out of the field</a:t>
            </a:r>
          </a:p>
          <a:p>
            <a:pPr>
              <a:lnSpc>
                <a:spcPct val="100000"/>
              </a:lnSpc>
              <a:spcBef>
                <a:spcPts val="50"/>
              </a:spcBef>
              <a:spcAft>
                <a:spcPts val="63"/>
              </a:spcAft>
            </a:pPr>
            <a:r>
              <a:rPr lang="en-US" sz="1800" b="1" dirty="0" smtClean="0">
                <a:ea typeface="ＭＳ Ｐゴシック"/>
              </a:rPr>
              <a:t>Solution:</a:t>
            </a:r>
            <a:endParaRPr lang="en-US" sz="1800" dirty="0" smtClean="0">
              <a:ea typeface="ＭＳ Ｐゴシック"/>
            </a:endParaRPr>
          </a:p>
          <a:p>
            <a:pPr>
              <a:lnSpc>
                <a:spcPct val="100000"/>
              </a:lnSpc>
              <a:spcBef>
                <a:spcPts val="50"/>
              </a:spcBef>
              <a:spcAft>
                <a:spcPts val="63"/>
              </a:spcAft>
              <a:buFontTx/>
              <a:buChar char="•"/>
            </a:pPr>
            <a:r>
              <a:rPr lang="en-US" sz="1800" dirty="0" smtClean="0">
                <a:ea typeface="ＭＳ Ｐゴシック"/>
              </a:rPr>
              <a:t>JCPA officers speak into the phone to document violation details -Time/Date, GPS &amp; street address</a:t>
            </a:r>
          </a:p>
          <a:p>
            <a:pPr>
              <a:lnSpc>
                <a:spcPct val="100000"/>
              </a:lnSpc>
              <a:spcBef>
                <a:spcPts val="50"/>
              </a:spcBef>
              <a:spcAft>
                <a:spcPts val="63"/>
              </a:spcAft>
              <a:buFontTx/>
              <a:buChar char="•"/>
            </a:pPr>
            <a:r>
              <a:rPr lang="en-US" sz="1800" dirty="0" smtClean="0">
                <a:ea typeface="ＭＳ Ｐゴシック"/>
              </a:rPr>
              <a:t>Message delivered instantly via email</a:t>
            </a:r>
          </a:p>
          <a:p>
            <a:pPr>
              <a:lnSpc>
                <a:spcPct val="100000"/>
              </a:lnSpc>
              <a:spcBef>
                <a:spcPts val="50"/>
              </a:spcBef>
              <a:spcAft>
                <a:spcPts val="63"/>
              </a:spcAft>
              <a:buFontTx/>
              <a:buChar char="•"/>
            </a:pPr>
            <a:r>
              <a:rPr lang="en-US" sz="1800" dirty="0" smtClean="0">
                <a:ea typeface="ＭＳ Ｐゴシック"/>
              </a:rPr>
              <a:t>Managers immediately receive complete violation information including photos</a:t>
            </a:r>
          </a:p>
          <a:p>
            <a:pPr>
              <a:lnSpc>
                <a:spcPct val="100000"/>
              </a:lnSpc>
              <a:spcBef>
                <a:spcPts val="50"/>
              </a:spcBef>
              <a:spcAft>
                <a:spcPts val="63"/>
              </a:spcAft>
            </a:pPr>
            <a:r>
              <a:rPr lang="en-US" sz="1800" b="1" dirty="0" smtClean="0">
                <a:ea typeface="ＭＳ Ｐゴシック"/>
              </a:rPr>
              <a:t>Results:</a:t>
            </a:r>
            <a:endParaRPr lang="en-US" sz="1800" dirty="0" smtClean="0">
              <a:ea typeface="ＭＳ Ｐゴシック"/>
            </a:endParaRPr>
          </a:p>
          <a:p>
            <a:pPr>
              <a:lnSpc>
                <a:spcPct val="100000"/>
              </a:lnSpc>
              <a:spcBef>
                <a:spcPts val="50"/>
              </a:spcBef>
              <a:spcAft>
                <a:spcPts val="63"/>
              </a:spcAft>
              <a:buFont typeface="Wingdings" pitchFamily="2" charset="2"/>
              <a:buChar char="§"/>
            </a:pPr>
            <a:r>
              <a:rPr lang="en-US" sz="1800" dirty="0" smtClean="0">
                <a:ea typeface="ＭＳ Ｐゴシック"/>
              </a:rPr>
              <a:t>One more hour in field, one additional “boot” per day</a:t>
            </a:r>
          </a:p>
          <a:p>
            <a:pPr>
              <a:lnSpc>
                <a:spcPct val="100000"/>
              </a:lnSpc>
              <a:spcBef>
                <a:spcPts val="50"/>
              </a:spcBef>
              <a:spcAft>
                <a:spcPts val="63"/>
              </a:spcAft>
              <a:buFont typeface="Wingdings" pitchFamily="2" charset="2"/>
              <a:buChar char="§"/>
            </a:pPr>
            <a:r>
              <a:rPr lang="en-US" sz="1800" u="sng" dirty="0" smtClean="0">
                <a:ea typeface="ＭＳ Ｐゴシック"/>
              </a:rPr>
              <a:t>Additional Revenue</a:t>
            </a:r>
            <a:r>
              <a:rPr lang="en-US" sz="1800" dirty="0" smtClean="0">
                <a:ea typeface="ＭＳ Ｐゴシック"/>
              </a:rPr>
              <a:t>  - $3,400/month per officer</a:t>
            </a:r>
          </a:p>
          <a:p>
            <a:pPr>
              <a:lnSpc>
                <a:spcPct val="100000"/>
              </a:lnSpc>
              <a:spcBef>
                <a:spcPts val="50"/>
              </a:spcBef>
              <a:spcAft>
                <a:spcPts val="63"/>
              </a:spcAft>
              <a:buFont typeface="Wingdings" pitchFamily="2" charset="2"/>
              <a:buChar char="§"/>
            </a:pPr>
            <a:r>
              <a:rPr lang="en-US" sz="1800" u="sng" dirty="0" smtClean="0">
                <a:ea typeface="ＭＳ Ｐゴシック"/>
              </a:rPr>
              <a:t>Reduced fuel consumption</a:t>
            </a:r>
            <a:r>
              <a:rPr lang="en-US" sz="1800" dirty="0" smtClean="0">
                <a:ea typeface="ＭＳ Ｐゴシック"/>
              </a:rPr>
              <a:t> - $40/month per officer</a:t>
            </a:r>
          </a:p>
          <a:p>
            <a:pPr>
              <a:lnSpc>
                <a:spcPct val="100000"/>
              </a:lnSpc>
              <a:spcBef>
                <a:spcPts val="50"/>
              </a:spcBef>
              <a:spcAft>
                <a:spcPts val="63"/>
              </a:spcAft>
              <a:buFont typeface="Wingdings" pitchFamily="2" charset="2"/>
              <a:buChar char="§"/>
            </a:pPr>
            <a:r>
              <a:rPr lang="en-US" sz="1800" u="sng" dirty="0" smtClean="0">
                <a:ea typeface="ＭＳ Ｐゴシック"/>
              </a:rPr>
              <a:t>Revenue enhancement</a:t>
            </a:r>
            <a:r>
              <a:rPr lang="en-US" sz="1800" dirty="0" smtClean="0">
                <a:ea typeface="ＭＳ Ｐゴシック"/>
              </a:rPr>
              <a:t> - $ 92,340 per month</a:t>
            </a:r>
          </a:p>
        </p:txBody>
      </p:sp>
      <p:sp>
        <p:nvSpPr>
          <p:cNvPr id="92162" name="Line 4"/>
          <p:cNvSpPr>
            <a:spLocks noChangeShapeType="1"/>
          </p:cNvSpPr>
          <p:nvPr/>
        </p:nvSpPr>
        <p:spPr bwMode="auto">
          <a:xfrm>
            <a:off x="2900363" y="1844675"/>
            <a:ext cx="0" cy="4114800"/>
          </a:xfrm>
          <a:prstGeom prst="line">
            <a:avLst/>
          </a:prstGeom>
          <a:noFill/>
          <a:ln w="19050">
            <a:solidFill>
              <a:srgbClr val="006AB1"/>
            </a:solidFill>
            <a:round/>
            <a:headEnd/>
            <a:tailEnd/>
          </a:ln>
        </p:spPr>
        <p:txBody>
          <a:bodyPr wrap="none" anchor="ctr"/>
          <a:lstStyle/>
          <a:p>
            <a:endParaRPr lang="en-US" dirty="0"/>
          </a:p>
        </p:txBody>
      </p:sp>
      <p:sp>
        <p:nvSpPr>
          <p:cNvPr id="325647" name="Text Box 15"/>
          <p:cNvSpPr txBox="1">
            <a:spLocks noChangeArrowheads="1"/>
          </p:cNvSpPr>
          <p:nvPr/>
        </p:nvSpPr>
        <p:spPr bwMode="auto">
          <a:xfrm>
            <a:off x="522288" y="6073775"/>
            <a:ext cx="2387600" cy="182563"/>
          </a:xfrm>
          <a:prstGeom prst="rect">
            <a:avLst/>
          </a:prstGeom>
          <a:noFill/>
          <a:ln w="9525">
            <a:noFill/>
            <a:miter lim="800000"/>
            <a:headEnd/>
            <a:tailEnd/>
          </a:ln>
        </p:spPr>
        <p:txBody>
          <a:bodyPr lIns="0" tIns="0" rIns="0" bIns="0">
            <a:spAutoFit/>
          </a:bodyPr>
          <a:lstStyle/>
          <a:p>
            <a:pPr marL="342900" indent="-342900" eaLnBrk="0" hangingPunct="0">
              <a:spcBef>
                <a:spcPct val="50000"/>
              </a:spcBef>
            </a:pPr>
            <a:r>
              <a:rPr lang="en-US" sz="1200" i="1" dirty="0"/>
              <a:t>*Land Mobile Radio</a:t>
            </a:r>
          </a:p>
        </p:txBody>
      </p:sp>
      <p:sp>
        <p:nvSpPr>
          <p:cNvPr id="92164" name="Rectangle 7"/>
          <p:cNvSpPr>
            <a:spLocks noGrp="1" noChangeArrowheads="1"/>
          </p:cNvSpPr>
          <p:nvPr>
            <p:ph type="title"/>
          </p:nvPr>
        </p:nvSpPr>
        <p:spPr>
          <a:xfrm>
            <a:off x="228600" y="228600"/>
            <a:ext cx="8023225" cy="914400"/>
          </a:xfrm>
        </p:spPr>
        <p:txBody>
          <a:bodyPr lIns="91429" tIns="45715" rIns="91429" bIns="45715"/>
          <a:lstStyle/>
          <a:p>
            <a:r>
              <a:rPr lang="en-US" sz="2800" dirty="0" smtClean="0">
                <a:solidFill>
                  <a:srgbClr val="006AB1"/>
                </a:solidFill>
                <a:ea typeface="ＭＳ Ｐゴシック"/>
              </a:rPr>
              <a:t>Case Study</a:t>
            </a:r>
            <a:r>
              <a:rPr lang="en-US" dirty="0" smtClean="0">
                <a:ea typeface="ＭＳ Ｐゴシック"/>
              </a:rPr>
              <a:t/>
            </a:r>
            <a:br>
              <a:rPr lang="en-US" dirty="0" smtClean="0">
                <a:ea typeface="ＭＳ Ｐゴシック"/>
              </a:rPr>
            </a:br>
            <a:r>
              <a:rPr lang="en-US" sz="2400" dirty="0" smtClean="0">
                <a:ea typeface="ＭＳ Ｐゴシック"/>
              </a:rPr>
              <a:t>Jersey City (NJ)</a:t>
            </a:r>
          </a:p>
        </p:txBody>
      </p:sp>
      <p:sp>
        <p:nvSpPr>
          <p:cNvPr id="92165" name="Text Box 8"/>
          <p:cNvSpPr txBox="1">
            <a:spLocks noChangeArrowheads="1"/>
          </p:cNvSpPr>
          <p:nvPr/>
        </p:nvSpPr>
        <p:spPr bwMode="auto">
          <a:xfrm>
            <a:off x="228600" y="1412875"/>
            <a:ext cx="3452813" cy="366713"/>
          </a:xfrm>
          <a:prstGeom prst="rect">
            <a:avLst/>
          </a:prstGeom>
          <a:noFill/>
          <a:ln w="9525">
            <a:noFill/>
            <a:miter lim="800000"/>
            <a:headEnd/>
            <a:tailEnd/>
          </a:ln>
        </p:spPr>
        <p:txBody>
          <a:bodyPr>
            <a:spAutoFit/>
          </a:bodyPr>
          <a:lstStyle/>
          <a:p>
            <a:pPr eaLnBrk="0" hangingPunct="0"/>
            <a:r>
              <a:rPr lang="en-US" sz="1800" i="1" dirty="0"/>
              <a:t>Parking Authority (JCPA)</a:t>
            </a:r>
          </a:p>
        </p:txBody>
      </p:sp>
      <p:pic>
        <p:nvPicPr>
          <p:cNvPr id="92166" name="Picture 2"/>
          <p:cNvPicPr>
            <a:picLocks noChangeAspect="1" noChangeArrowheads="1"/>
          </p:cNvPicPr>
          <p:nvPr/>
        </p:nvPicPr>
        <p:blipFill>
          <a:blip r:embed="rId3" cstate="print"/>
          <a:srcRect/>
          <a:stretch>
            <a:fillRect/>
          </a:stretch>
        </p:blipFill>
        <p:spPr bwMode="auto">
          <a:xfrm>
            <a:off x="215900" y="1816100"/>
            <a:ext cx="2524125" cy="2076450"/>
          </a:xfrm>
          <a:prstGeom prst="rect">
            <a:avLst/>
          </a:prstGeom>
          <a:noFill/>
          <a:ln w="9525">
            <a:noFill/>
            <a:miter lim="800000"/>
            <a:headEnd/>
            <a:tailEnd/>
          </a:ln>
        </p:spPr>
      </p:pic>
      <p:pic>
        <p:nvPicPr>
          <p:cNvPr id="92167" name="Picture 3"/>
          <p:cNvPicPr>
            <a:picLocks noChangeAspect="1" noChangeArrowheads="1"/>
          </p:cNvPicPr>
          <p:nvPr/>
        </p:nvPicPr>
        <p:blipFill>
          <a:blip r:embed="rId4" cstate="print"/>
          <a:srcRect/>
          <a:stretch>
            <a:fillRect/>
          </a:stretch>
        </p:blipFill>
        <p:spPr bwMode="auto">
          <a:xfrm>
            <a:off x="274638" y="3927475"/>
            <a:ext cx="2427287" cy="234950"/>
          </a:xfrm>
          <a:prstGeom prst="rect">
            <a:avLst/>
          </a:prstGeom>
          <a:noFill/>
          <a:ln w="9525">
            <a:noFill/>
            <a:miter lim="800000"/>
            <a:headEnd/>
            <a:tailEnd/>
          </a:ln>
        </p:spPr>
      </p:pic>
      <p:pic>
        <p:nvPicPr>
          <p:cNvPr id="11" name="Picture 16"/>
          <p:cNvPicPr>
            <a:picLocks noChangeAspect="1" noChangeArrowheads="1"/>
          </p:cNvPicPr>
          <p:nvPr/>
        </p:nvPicPr>
        <p:blipFill>
          <a:blip r:embed="rId5" cstate="print"/>
          <a:srcRect r="68913" b="19223"/>
          <a:stretch>
            <a:fillRect/>
          </a:stretch>
        </p:blipFill>
        <p:spPr bwMode="auto">
          <a:xfrm>
            <a:off x="7399338" y="661988"/>
            <a:ext cx="1128712" cy="325437"/>
          </a:xfrm>
          <a:prstGeom prst="rect">
            <a:avLst/>
          </a:prstGeom>
          <a:noFill/>
          <a:ln w="9525">
            <a:solidFill>
              <a:srgbClr val="FFFF00"/>
            </a:solid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9" name="Rectangle 2"/>
          <p:cNvSpPr>
            <a:spLocks noGrp="1" noChangeArrowheads="1"/>
          </p:cNvSpPr>
          <p:nvPr>
            <p:ph type="body" idx="1"/>
          </p:nvPr>
        </p:nvSpPr>
        <p:spPr>
          <a:xfrm>
            <a:off x="3238500" y="1651000"/>
            <a:ext cx="5700713" cy="3592513"/>
          </a:xfrm>
        </p:spPr>
        <p:txBody>
          <a:bodyPr/>
          <a:lstStyle/>
          <a:p>
            <a:pPr>
              <a:lnSpc>
                <a:spcPct val="90000"/>
              </a:lnSpc>
            </a:pPr>
            <a:r>
              <a:rPr lang="en-US" sz="1800" b="1" dirty="0" smtClean="0">
                <a:ea typeface="ＭＳ Ｐゴシック"/>
              </a:rPr>
              <a:t>Challenge:</a:t>
            </a:r>
            <a:endParaRPr lang="en-US" sz="1800" dirty="0" smtClean="0">
              <a:ea typeface="ＭＳ Ｐゴシック"/>
            </a:endParaRPr>
          </a:p>
          <a:p>
            <a:pPr>
              <a:lnSpc>
                <a:spcPct val="90000"/>
              </a:lnSpc>
              <a:buFontTx/>
              <a:buChar char="•"/>
            </a:pPr>
            <a:r>
              <a:rPr lang="en-US" sz="1800" dirty="0" smtClean="0">
                <a:ea typeface="ＭＳ Ｐゴシック"/>
              </a:rPr>
              <a:t>Aging LMR* system had coverage and costly maintenance issues</a:t>
            </a:r>
          </a:p>
          <a:p>
            <a:pPr>
              <a:lnSpc>
                <a:spcPct val="90000"/>
              </a:lnSpc>
              <a:buFontTx/>
              <a:buChar char="•"/>
            </a:pPr>
            <a:r>
              <a:rPr lang="en-US" sz="1800" dirty="0" smtClean="0">
                <a:ea typeface="ＭＳ Ｐゴシック"/>
              </a:rPr>
              <a:t>System shared among various departments</a:t>
            </a:r>
          </a:p>
          <a:p>
            <a:pPr>
              <a:lnSpc>
                <a:spcPct val="90000"/>
              </a:lnSpc>
              <a:buFontTx/>
              <a:buChar char="•"/>
            </a:pPr>
            <a:r>
              <a:rPr lang="en-US" sz="1800" dirty="0" smtClean="0">
                <a:ea typeface="ＭＳ Ｐゴシック"/>
              </a:rPr>
              <a:t>Employees carried multiple devices</a:t>
            </a:r>
          </a:p>
          <a:p>
            <a:pPr>
              <a:lnSpc>
                <a:spcPct val="90000"/>
              </a:lnSpc>
              <a:buFontTx/>
              <a:buChar char="•"/>
            </a:pPr>
            <a:r>
              <a:rPr lang="en-US" sz="1800" dirty="0" smtClean="0">
                <a:ea typeface="ＭＳ Ｐゴシック"/>
              </a:rPr>
              <a:t>Difficulties in handling peak loads</a:t>
            </a:r>
            <a:br>
              <a:rPr lang="en-US" sz="1800" dirty="0" smtClean="0">
                <a:ea typeface="ＭＳ Ｐゴシック"/>
              </a:rPr>
            </a:br>
            <a:endParaRPr lang="en-US" sz="1800" dirty="0" smtClean="0">
              <a:ea typeface="ＭＳ Ｐゴシック"/>
            </a:endParaRPr>
          </a:p>
          <a:p>
            <a:pPr>
              <a:lnSpc>
                <a:spcPct val="90000"/>
              </a:lnSpc>
            </a:pPr>
            <a:r>
              <a:rPr lang="en-US" sz="1800" b="1" dirty="0" smtClean="0">
                <a:ea typeface="ＭＳ Ｐゴシック"/>
              </a:rPr>
              <a:t>Solution:</a:t>
            </a:r>
            <a:endParaRPr lang="en-US" sz="1800" dirty="0" smtClean="0">
              <a:ea typeface="ＭＳ Ｐゴシック"/>
            </a:endParaRPr>
          </a:p>
          <a:p>
            <a:pPr>
              <a:lnSpc>
                <a:spcPct val="90000"/>
              </a:lnSpc>
              <a:buFontTx/>
              <a:buChar char="•"/>
            </a:pPr>
            <a:r>
              <a:rPr lang="en-US" sz="1800" dirty="0" smtClean="0">
                <a:ea typeface="ＭＳ Ｐゴシック"/>
              </a:rPr>
              <a:t>Installed new dispatch console that integrated Nextel Direct Connect units with LMR system</a:t>
            </a:r>
          </a:p>
          <a:p>
            <a:pPr>
              <a:lnSpc>
                <a:spcPct val="90000"/>
              </a:lnSpc>
              <a:buFontTx/>
              <a:buChar char="•"/>
            </a:pPr>
            <a:r>
              <a:rPr lang="en-US" sz="1800" dirty="0" smtClean="0">
                <a:ea typeface="ＭＳ Ｐゴシック"/>
              </a:rPr>
              <a:t>Direct or Group Talk capability</a:t>
            </a:r>
            <a:br>
              <a:rPr lang="en-US" sz="1800" dirty="0" smtClean="0">
                <a:ea typeface="ＭＳ Ｐゴシック"/>
              </a:rPr>
            </a:br>
            <a:endParaRPr lang="en-US" sz="1800" dirty="0" smtClean="0">
              <a:ea typeface="ＭＳ Ｐゴシック"/>
            </a:endParaRPr>
          </a:p>
          <a:p>
            <a:pPr>
              <a:lnSpc>
                <a:spcPct val="90000"/>
              </a:lnSpc>
            </a:pPr>
            <a:r>
              <a:rPr lang="en-US" sz="1800" b="1" dirty="0" smtClean="0">
                <a:ea typeface="ＭＳ Ｐゴシック"/>
              </a:rPr>
              <a:t>Results:</a:t>
            </a:r>
            <a:endParaRPr lang="en-US" sz="1800" dirty="0" smtClean="0">
              <a:ea typeface="ＭＳ Ｐゴシック"/>
            </a:endParaRPr>
          </a:p>
          <a:p>
            <a:pPr>
              <a:lnSpc>
                <a:spcPct val="90000"/>
              </a:lnSpc>
              <a:buFontTx/>
              <a:buChar char="•"/>
            </a:pPr>
            <a:r>
              <a:rPr lang="en-US" sz="1800" dirty="0" smtClean="0">
                <a:ea typeface="ＭＳ Ｐゴシック"/>
              </a:rPr>
              <a:t>More affordable Nextel devices are interoperable with LMR devices </a:t>
            </a:r>
          </a:p>
          <a:p>
            <a:pPr>
              <a:lnSpc>
                <a:spcPct val="90000"/>
              </a:lnSpc>
              <a:buFontTx/>
              <a:buChar char="•"/>
            </a:pPr>
            <a:r>
              <a:rPr lang="en-US" sz="1800" dirty="0" smtClean="0">
                <a:ea typeface="ＭＳ Ｐゴシック"/>
              </a:rPr>
              <a:t>Enhanced communications &amp; reduced costs</a:t>
            </a:r>
          </a:p>
        </p:txBody>
      </p:sp>
      <p:pic>
        <p:nvPicPr>
          <p:cNvPr id="94210" name="Picture 20">
            <a:hlinkClick r:id="rId3"/>
          </p:cNvPr>
          <p:cNvPicPr>
            <a:picLocks noChangeAspect="1" noChangeArrowheads="1"/>
          </p:cNvPicPr>
          <p:nvPr/>
        </p:nvPicPr>
        <p:blipFill>
          <a:blip r:embed="rId4" cstate="print"/>
          <a:srcRect t="10603"/>
          <a:stretch>
            <a:fillRect/>
          </a:stretch>
        </p:blipFill>
        <p:spPr bwMode="auto">
          <a:xfrm>
            <a:off x="330200" y="2082800"/>
            <a:ext cx="2611438" cy="2079625"/>
          </a:xfrm>
          <a:prstGeom prst="rect">
            <a:avLst/>
          </a:prstGeom>
          <a:noFill/>
          <a:ln w="9525">
            <a:noFill/>
            <a:miter lim="800000"/>
            <a:headEnd/>
            <a:tailEnd/>
          </a:ln>
        </p:spPr>
      </p:pic>
      <p:sp>
        <p:nvSpPr>
          <p:cNvPr id="94211" name="Line 4"/>
          <p:cNvSpPr>
            <a:spLocks noChangeShapeType="1"/>
          </p:cNvSpPr>
          <p:nvPr/>
        </p:nvSpPr>
        <p:spPr bwMode="auto">
          <a:xfrm>
            <a:off x="3128963" y="1844675"/>
            <a:ext cx="0" cy="4114800"/>
          </a:xfrm>
          <a:prstGeom prst="line">
            <a:avLst/>
          </a:prstGeom>
          <a:noFill/>
          <a:ln w="19050">
            <a:solidFill>
              <a:srgbClr val="006AB1"/>
            </a:solidFill>
            <a:round/>
            <a:headEnd/>
            <a:tailEnd/>
          </a:ln>
        </p:spPr>
        <p:txBody>
          <a:bodyPr wrap="none" anchor="ctr"/>
          <a:lstStyle/>
          <a:p>
            <a:endParaRPr lang="en-US" dirty="0"/>
          </a:p>
        </p:txBody>
      </p:sp>
      <p:pic>
        <p:nvPicPr>
          <p:cNvPr id="94212" name="Picture 26" descr="logo_radiodispatch">
            <a:hlinkClick r:id="rId5"/>
          </p:cNvPr>
          <p:cNvPicPr>
            <a:picLocks noChangeAspect="1" noChangeArrowheads="1"/>
          </p:cNvPicPr>
          <p:nvPr/>
        </p:nvPicPr>
        <p:blipFill>
          <a:blip r:embed="rId6" cstate="print"/>
          <a:srcRect/>
          <a:stretch>
            <a:fillRect/>
          </a:stretch>
        </p:blipFill>
        <p:spPr bwMode="auto">
          <a:xfrm>
            <a:off x="7086600" y="508000"/>
            <a:ext cx="1395413" cy="404813"/>
          </a:xfrm>
          <a:prstGeom prst="rect">
            <a:avLst/>
          </a:prstGeom>
          <a:noFill/>
          <a:ln w="9525">
            <a:noFill/>
            <a:miter lim="800000"/>
            <a:headEnd/>
            <a:tailEnd/>
          </a:ln>
        </p:spPr>
      </p:pic>
      <p:sp>
        <p:nvSpPr>
          <p:cNvPr id="325647" name="Text Box 15"/>
          <p:cNvSpPr txBox="1">
            <a:spLocks noChangeArrowheads="1"/>
          </p:cNvSpPr>
          <p:nvPr/>
        </p:nvSpPr>
        <p:spPr bwMode="auto">
          <a:xfrm>
            <a:off x="522288" y="6073775"/>
            <a:ext cx="2387600" cy="182563"/>
          </a:xfrm>
          <a:prstGeom prst="rect">
            <a:avLst/>
          </a:prstGeom>
          <a:noFill/>
          <a:ln w="9525">
            <a:noFill/>
            <a:miter lim="800000"/>
            <a:headEnd/>
            <a:tailEnd/>
          </a:ln>
        </p:spPr>
        <p:txBody>
          <a:bodyPr lIns="0" tIns="0" rIns="0" bIns="0">
            <a:spAutoFit/>
          </a:bodyPr>
          <a:lstStyle/>
          <a:p>
            <a:pPr marL="342900" indent="-342900" eaLnBrk="0" hangingPunct="0">
              <a:spcBef>
                <a:spcPct val="50000"/>
              </a:spcBef>
            </a:pPr>
            <a:r>
              <a:rPr lang="en-US" sz="1200" i="1" dirty="0"/>
              <a:t>*Land Mobile Radio</a:t>
            </a:r>
          </a:p>
        </p:txBody>
      </p:sp>
      <p:sp>
        <p:nvSpPr>
          <p:cNvPr id="94214" name="Rectangle 7"/>
          <p:cNvSpPr>
            <a:spLocks noGrp="1" noChangeArrowheads="1"/>
          </p:cNvSpPr>
          <p:nvPr>
            <p:ph type="title"/>
          </p:nvPr>
        </p:nvSpPr>
        <p:spPr>
          <a:xfrm>
            <a:off x="228600" y="228600"/>
            <a:ext cx="8023225" cy="914400"/>
          </a:xfrm>
        </p:spPr>
        <p:txBody>
          <a:bodyPr lIns="91429" tIns="45715" rIns="91429" bIns="45715"/>
          <a:lstStyle/>
          <a:p>
            <a:r>
              <a:rPr lang="en-US" sz="2800" dirty="0" smtClean="0">
                <a:solidFill>
                  <a:srgbClr val="006AB1"/>
                </a:solidFill>
                <a:ea typeface="ＭＳ Ｐゴシック"/>
              </a:rPr>
              <a:t>Case Study</a:t>
            </a:r>
            <a:r>
              <a:rPr lang="en-US" dirty="0" smtClean="0">
                <a:ea typeface="ＭＳ Ｐゴシック"/>
              </a:rPr>
              <a:t/>
            </a:r>
            <a:br>
              <a:rPr lang="en-US" dirty="0" smtClean="0">
                <a:ea typeface="ＭＳ Ｐゴシック"/>
              </a:rPr>
            </a:br>
            <a:r>
              <a:rPr lang="en-US" sz="2400" dirty="0" smtClean="0">
                <a:ea typeface="ＭＳ Ｐゴシック"/>
              </a:rPr>
              <a:t>Dekalb County (GA)</a:t>
            </a:r>
          </a:p>
        </p:txBody>
      </p:sp>
      <p:sp>
        <p:nvSpPr>
          <p:cNvPr id="94215" name="Text Box 8"/>
          <p:cNvSpPr txBox="1">
            <a:spLocks noChangeArrowheads="1"/>
          </p:cNvSpPr>
          <p:nvPr/>
        </p:nvSpPr>
        <p:spPr bwMode="auto">
          <a:xfrm>
            <a:off x="228600" y="1412875"/>
            <a:ext cx="3452813" cy="366713"/>
          </a:xfrm>
          <a:prstGeom prst="rect">
            <a:avLst/>
          </a:prstGeom>
          <a:noFill/>
          <a:ln w="9525">
            <a:noFill/>
            <a:miter lim="800000"/>
            <a:headEnd/>
            <a:tailEnd/>
          </a:ln>
        </p:spPr>
        <p:txBody>
          <a:bodyPr>
            <a:spAutoFit/>
          </a:bodyPr>
          <a:lstStyle/>
          <a:p>
            <a:pPr eaLnBrk="0" hangingPunct="0"/>
            <a:r>
              <a:rPr lang="en-US" sz="1800" i="1" dirty="0"/>
              <a:t>Water and Sewer Department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body" idx="1"/>
          </p:nvPr>
        </p:nvSpPr>
        <p:spPr>
          <a:xfrm>
            <a:off x="3114675" y="1651000"/>
            <a:ext cx="5932488" cy="4689475"/>
          </a:xfrm>
        </p:spPr>
        <p:txBody>
          <a:bodyPr lIns="91429" tIns="45715" rIns="91429" bIns="45715"/>
          <a:lstStyle/>
          <a:p>
            <a:pPr>
              <a:lnSpc>
                <a:spcPct val="90000"/>
              </a:lnSpc>
            </a:pPr>
            <a:r>
              <a:rPr lang="en-US" sz="1800" b="1" dirty="0" smtClean="0">
                <a:ea typeface="ＭＳ Ｐゴシック"/>
              </a:rPr>
              <a:t>Challenge:</a:t>
            </a:r>
            <a:endParaRPr lang="en-US" sz="1800" dirty="0" smtClean="0">
              <a:ea typeface="ＭＳ Ｐゴシック"/>
            </a:endParaRPr>
          </a:p>
          <a:p>
            <a:pPr>
              <a:lnSpc>
                <a:spcPct val="90000"/>
              </a:lnSpc>
              <a:buFontTx/>
              <a:buChar char="•"/>
            </a:pPr>
            <a:r>
              <a:rPr lang="en-US" sz="1800" dirty="0" smtClean="0">
                <a:ea typeface="ＭＳ Ｐゴシック"/>
              </a:rPr>
              <a:t>Anaheim Fire has 290 full-time members with18 </a:t>
            </a:r>
            <a:br>
              <a:rPr lang="en-US" sz="1800" dirty="0" smtClean="0">
                <a:ea typeface="ＭＳ Ｐゴシック"/>
              </a:rPr>
            </a:br>
            <a:r>
              <a:rPr lang="en-US" sz="1800" dirty="0" smtClean="0">
                <a:ea typeface="ＭＳ Ｐゴシック"/>
              </a:rPr>
              <a:t>first-responder units</a:t>
            </a:r>
          </a:p>
          <a:p>
            <a:pPr>
              <a:lnSpc>
                <a:spcPct val="90000"/>
              </a:lnSpc>
              <a:buFontTx/>
              <a:buChar char="•"/>
            </a:pPr>
            <a:r>
              <a:rPr lang="en-US" sz="1800" dirty="0" smtClean="0">
                <a:ea typeface="ＭＳ Ｐゴシック"/>
              </a:rPr>
              <a:t>Timely and accurate tracking of vehicles and personnel </a:t>
            </a:r>
          </a:p>
          <a:p>
            <a:pPr>
              <a:lnSpc>
                <a:spcPct val="90000"/>
              </a:lnSpc>
              <a:buFontTx/>
              <a:buChar char="•"/>
            </a:pPr>
            <a:r>
              <a:rPr lang="en-US" sz="1800" dirty="0" smtClean="0">
                <a:ea typeface="ＭＳ Ｐゴシック"/>
              </a:rPr>
              <a:t>Integrate w/CAD, GIS and other systems</a:t>
            </a:r>
          </a:p>
          <a:p>
            <a:pPr>
              <a:lnSpc>
                <a:spcPct val="90000"/>
              </a:lnSpc>
            </a:pPr>
            <a:r>
              <a:rPr lang="en-US" sz="1800" b="1" dirty="0" smtClean="0">
                <a:ea typeface="ＭＳ Ｐゴシック"/>
              </a:rPr>
              <a:t>Solution:</a:t>
            </a:r>
            <a:endParaRPr lang="en-US" sz="1800" dirty="0" smtClean="0">
              <a:ea typeface="ＭＳ Ｐゴシック"/>
            </a:endParaRPr>
          </a:p>
          <a:p>
            <a:pPr>
              <a:lnSpc>
                <a:spcPct val="90000"/>
              </a:lnSpc>
              <a:buFontTx/>
              <a:buChar char="•"/>
            </a:pPr>
            <a:r>
              <a:rPr lang="en-US" sz="1800" dirty="0" smtClean="0">
                <a:ea typeface="ＭＳ Ｐゴシック"/>
              </a:rPr>
              <a:t>Mobile GPS/mapping solution that works on handsets, Mobile Computers, PDAs, etc</a:t>
            </a:r>
          </a:p>
          <a:p>
            <a:pPr>
              <a:lnSpc>
                <a:spcPct val="90000"/>
              </a:lnSpc>
              <a:buFontTx/>
              <a:buChar char="•"/>
            </a:pPr>
            <a:r>
              <a:rPr lang="en-US" sz="1800" dirty="0" smtClean="0">
                <a:ea typeface="ＭＳ Ｐゴシック"/>
              </a:rPr>
              <a:t>Integration with CAD, GIS and other systems</a:t>
            </a:r>
          </a:p>
          <a:p>
            <a:pPr>
              <a:lnSpc>
                <a:spcPct val="90000"/>
              </a:lnSpc>
              <a:buFontTx/>
              <a:buChar char="•"/>
            </a:pPr>
            <a:r>
              <a:rPr lang="en-US" sz="1800" dirty="0" smtClean="0">
                <a:ea typeface="ＭＳ Ｐゴシック"/>
              </a:rPr>
              <a:t>Expanded to other departments (e.g., Police, Public Works) and seven surrounding cities</a:t>
            </a:r>
          </a:p>
          <a:p>
            <a:pPr>
              <a:lnSpc>
                <a:spcPct val="90000"/>
              </a:lnSpc>
            </a:pPr>
            <a:r>
              <a:rPr lang="en-US" sz="1800" b="1" dirty="0" smtClean="0">
                <a:ea typeface="ＭＳ Ｐゴシック"/>
              </a:rPr>
              <a:t>Results:</a:t>
            </a:r>
            <a:endParaRPr lang="en-US" sz="1800" dirty="0" smtClean="0">
              <a:ea typeface="ＭＳ Ｐゴシック"/>
            </a:endParaRPr>
          </a:p>
          <a:p>
            <a:pPr>
              <a:lnSpc>
                <a:spcPct val="90000"/>
              </a:lnSpc>
              <a:buFontTx/>
              <a:buChar char="•"/>
            </a:pPr>
            <a:r>
              <a:rPr lang="en-US" sz="1800" dirty="0" smtClean="0">
                <a:ea typeface="ＭＳ Ｐゴシック"/>
              </a:rPr>
              <a:t>Inter-agency interoperability</a:t>
            </a:r>
          </a:p>
          <a:p>
            <a:pPr>
              <a:lnSpc>
                <a:spcPct val="90000"/>
              </a:lnSpc>
              <a:buFontTx/>
              <a:buChar char="•"/>
            </a:pPr>
            <a:r>
              <a:rPr lang="en-US" sz="1800" dirty="0" smtClean="0">
                <a:ea typeface="ＭＳ Ｐゴシック"/>
              </a:rPr>
              <a:t>Reduced costs, improved response times, </a:t>
            </a:r>
            <a:br>
              <a:rPr lang="en-US" sz="1800" dirty="0" smtClean="0">
                <a:ea typeface="ＭＳ Ｐゴシック"/>
              </a:rPr>
            </a:br>
            <a:r>
              <a:rPr lang="en-US" sz="1800" dirty="0" smtClean="0">
                <a:ea typeface="ＭＳ Ｐゴシック"/>
              </a:rPr>
              <a:t>increased safety</a:t>
            </a:r>
          </a:p>
        </p:txBody>
      </p:sp>
      <p:sp>
        <p:nvSpPr>
          <p:cNvPr id="96258" name="Line 3"/>
          <p:cNvSpPr>
            <a:spLocks noChangeShapeType="1"/>
          </p:cNvSpPr>
          <p:nvPr/>
        </p:nvSpPr>
        <p:spPr bwMode="auto">
          <a:xfrm>
            <a:off x="3128963" y="1676400"/>
            <a:ext cx="0" cy="4114800"/>
          </a:xfrm>
          <a:prstGeom prst="line">
            <a:avLst/>
          </a:prstGeom>
          <a:noFill/>
          <a:ln w="19050">
            <a:solidFill>
              <a:srgbClr val="006AB1"/>
            </a:solidFill>
            <a:round/>
            <a:headEnd/>
            <a:tailEnd/>
          </a:ln>
        </p:spPr>
        <p:txBody>
          <a:bodyPr wrap="none" anchor="ctr"/>
          <a:lstStyle/>
          <a:p>
            <a:endParaRPr lang="en-US" dirty="0"/>
          </a:p>
        </p:txBody>
      </p:sp>
      <p:pic>
        <p:nvPicPr>
          <p:cNvPr id="96259" name="Picture 3">
            <a:hlinkClick r:id="rId3"/>
          </p:cNvPr>
          <p:cNvPicPr>
            <a:picLocks noChangeAspect="1" noChangeArrowheads="1"/>
          </p:cNvPicPr>
          <p:nvPr/>
        </p:nvPicPr>
        <p:blipFill>
          <a:blip r:embed="rId4" cstate="print"/>
          <a:srcRect t="9796" r="5470" b="2040"/>
          <a:stretch>
            <a:fillRect/>
          </a:stretch>
        </p:blipFill>
        <p:spPr bwMode="auto">
          <a:xfrm>
            <a:off x="280988" y="1736725"/>
            <a:ext cx="2697162" cy="2101850"/>
          </a:xfrm>
          <a:prstGeom prst="rect">
            <a:avLst/>
          </a:prstGeom>
          <a:noFill/>
          <a:ln w="9525">
            <a:noFill/>
            <a:miter lim="800000"/>
            <a:headEnd/>
            <a:tailEnd/>
          </a:ln>
        </p:spPr>
      </p:pic>
      <p:pic>
        <p:nvPicPr>
          <p:cNvPr id="96260" name="Picture 8" descr="frontpageimg_mai"/>
          <p:cNvPicPr>
            <a:picLocks noChangeAspect="1" noChangeArrowheads="1"/>
          </p:cNvPicPr>
          <p:nvPr/>
        </p:nvPicPr>
        <p:blipFill>
          <a:blip r:embed="rId5" cstate="print"/>
          <a:srcRect/>
          <a:stretch>
            <a:fillRect/>
          </a:stretch>
        </p:blipFill>
        <p:spPr bwMode="auto">
          <a:xfrm>
            <a:off x="304800" y="4006850"/>
            <a:ext cx="2778125" cy="793750"/>
          </a:xfrm>
          <a:prstGeom prst="rect">
            <a:avLst/>
          </a:prstGeom>
          <a:noFill/>
          <a:ln w="9525">
            <a:noFill/>
            <a:miter lim="800000"/>
            <a:headEnd/>
            <a:tailEnd/>
          </a:ln>
        </p:spPr>
      </p:pic>
      <p:pic>
        <p:nvPicPr>
          <p:cNvPr id="96261" name="Picture 9" descr="frontpageimg_common"/>
          <p:cNvPicPr>
            <a:picLocks noChangeAspect="1" noChangeArrowheads="1"/>
          </p:cNvPicPr>
          <p:nvPr/>
        </p:nvPicPr>
        <p:blipFill>
          <a:blip r:embed="rId6" cstate="print"/>
          <a:srcRect/>
          <a:stretch>
            <a:fillRect/>
          </a:stretch>
        </p:blipFill>
        <p:spPr bwMode="auto">
          <a:xfrm>
            <a:off x="312738" y="4964113"/>
            <a:ext cx="2740025" cy="774700"/>
          </a:xfrm>
          <a:prstGeom prst="rect">
            <a:avLst/>
          </a:prstGeom>
          <a:noFill/>
          <a:ln w="9525">
            <a:noFill/>
            <a:miter lim="800000"/>
            <a:headEnd/>
            <a:tailEnd/>
          </a:ln>
        </p:spPr>
      </p:pic>
      <p:pic>
        <p:nvPicPr>
          <p:cNvPr id="96262" name="Picture 5" descr="soft">
            <a:hlinkClick r:id="rId7"/>
          </p:cNvPr>
          <p:cNvPicPr>
            <a:picLocks noChangeAspect="1" noChangeArrowheads="1"/>
          </p:cNvPicPr>
          <p:nvPr/>
        </p:nvPicPr>
        <p:blipFill>
          <a:blip r:embed="rId8" cstate="print"/>
          <a:srcRect r="60912"/>
          <a:stretch>
            <a:fillRect/>
          </a:stretch>
        </p:blipFill>
        <p:spPr bwMode="auto">
          <a:xfrm>
            <a:off x="7175500" y="406400"/>
            <a:ext cx="1619250" cy="630238"/>
          </a:xfrm>
          <a:prstGeom prst="rect">
            <a:avLst/>
          </a:prstGeom>
          <a:noFill/>
          <a:ln w="9525">
            <a:noFill/>
            <a:miter lim="800000"/>
            <a:headEnd/>
            <a:tailEnd/>
          </a:ln>
        </p:spPr>
      </p:pic>
      <p:sp>
        <p:nvSpPr>
          <p:cNvPr id="96263" name="Rectangle 8"/>
          <p:cNvSpPr>
            <a:spLocks noGrp="1" noChangeArrowheads="1"/>
          </p:cNvSpPr>
          <p:nvPr>
            <p:ph type="title"/>
          </p:nvPr>
        </p:nvSpPr>
        <p:spPr>
          <a:xfrm>
            <a:off x="228600" y="228600"/>
            <a:ext cx="8023225" cy="914400"/>
          </a:xfrm>
        </p:spPr>
        <p:txBody>
          <a:bodyPr lIns="91429" tIns="45715" rIns="91429" bIns="45715"/>
          <a:lstStyle/>
          <a:p>
            <a:r>
              <a:rPr lang="en-US" sz="2800" dirty="0" smtClean="0">
                <a:solidFill>
                  <a:srgbClr val="006AB1"/>
                </a:solidFill>
                <a:ea typeface="ＭＳ Ｐゴシック"/>
              </a:rPr>
              <a:t>Case Study</a:t>
            </a:r>
            <a:r>
              <a:rPr lang="en-US" dirty="0" smtClean="0">
                <a:ea typeface="ＭＳ Ｐゴシック"/>
              </a:rPr>
              <a:t/>
            </a:r>
            <a:br>
              <a:rPr lang="en-US" dirty="0" smtClean="0">
                <a:ea typeface="ＭＳ Ｐゴシック"/>
              </a:rPr>
            </a:br>
            <a:r>
              <a:rPr lang="en-US" sz="2400" dirty="0" smtClean="0">
                <a:ea typeface="ＭＳ Ｐゴシック"/>
              </a:rPr>
              <a:t>City of Anaheim (CA)</a:t>
            </a:r>
          </a:p>
        </p:txBody>
      </p:sp>
      <p:sp>
        <p:nvSpPr>
          <p:cNvPr id="96264" name="Text Box 9"/>
          <p:cNvSpPr txBox="1">
            <a:spLocks noChangeArrowheads="1"/>
          </p:cNvSpPr>
          <p:nvPr/>
        </p:nvSpPr>
        <p:spPr bwMode="auto">
          <a:xfrm>
            <a:off x="533400" y="1357313"/>
            <a:ext cx="1835150" cy="366712"/>
          </a:xfrm>
          <a:prstGeom prst="rect">
            <a:avLst/>
          </a:prstGeom>
          <a:noFill/>
          <a:ln w="9525">
            <a:noFill/>
            <a:miter lim="800000"/>
            <a:headEnd/>
            <a:tailEnd/>
          </a:ln>
        </p:spPr>
        <p:txBody>
          <a:bodyPr>
            <a:spAutoFit/>
          </a:bodyPr>
          <a:lstStyle/>
          <a:p>
            <a:pPr eaLnBrk="0" hangingPunct="0"/>
            <a:r>
              <a:rPr lang="en-US" sz="1800" i="1" dirty="0"/>
              <a:t>Fire Department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Rectangle 2"/>
          <p:cNvSpPr>
            <a:spLocks noGrp="1" noChangeArrowheads="1"/>
          </p:cNvSpPr>
          <p:nvPr>
            <p:ph type="body" idx="1"/>
          </p:nvPr>
        </p:nvSpPr>
        <p:spPr>
          <a:xfrm>
            <a:off x="3543300" y="1603375"/>
            <a:ext cx="5408613" cy="4424363"/>
          </a:xfrm>
        </p:spPr>
        <p:txBody>
          <a:bodyPr lIns="91429" tIns="45715" rIns="91429" bIns="45715"/>
          <a:lstStyle/>
          <a:p>
            <a:pPr>
              <a:lnSpc>
                <a:spcPct val="90000"/>
              </a:lnSpc>
            </a:pPr>
            <a:r>
              <a:rPr lang="en-US" sz="1800" b="1" dirty="0" smtClean="0">
                <a:ea typeface="ＭＳ Ｐゴシック"/>
              </a:rPr>
              <a:t>Challenge:</a:t>
            </a:r>
            <a:endParaRPr lang="en-US" sz="1800" dirty="0" smtClean="0">
              <a:ea typeface="ＭＳ Ｐゴシック"/>
            </a:endParaRPr>
          </a:p>
          <a:p>
            <a:pPr>
              <a:lnSpc>
                <a:spcPct val="90000"/>
              </a:lnSpc>
              <a:buFontTx/>
              <a:buChar char="•"/>
            </a:pPr>
            <a:r>
              <a:rPr lang="en-US" sz="1800" dirty="0" smtClean="0">
                <a:ea typeface="ＭＳ Ｐゴシック"/>
              </a:rPr>
              <a:t>Increased Demand</a:t>
            </a:r>
          </a:p>
          <a:p>
            <a:pPr>
              <a:lnSpc>
                <a:spcPct val="90000"/>
              </a:lnSpc>
              <a:buFontTx/>
              <a:buChar char="•"/>
            </a:pPr>
            <a:r>
              <a:rPr lang="en-US" sz="1800" dirty="0" smtClean="0">
                <a:ea typeface="ＭＳ Ｐゴシック"/>
              </a:rPr>
              <a:t>Resource Limitations</a:t>
            </a:r>
          </a:p>
          <a:p>
            <a:pPr>
              <a:lnSpc>
                <a:spcPct val="90000"/>
              </a:lnSpc>
              <a:buFontTx/>
              <a:buChar char="•"/>
            </a:pPr>
            <a:r>
              <a:rPr lang="en-US" sz="1800" dirty="0" smtClean="0">
                <a:ea typeface="ＭＳ Ｐゴシック"/>
              </a:rPr>
              <a:t>Delayed Reporting</a:t>
            </a:r>
            <a:br>
              <a:rPr lang="en-US" sz="1800" dirty="0" smtClean="0">
                <a:ea typeface="ＭＳ Ｐゴシック"/>
              </a:rPr>
            </a:br>
            <a:endParaRPr lang="en-US" sz="1800" dirty="0" smtClean="0">
              <a:ea typeface="ＭＳ Ｐゴシック"/>
            </a:endParaRPr>
          </a:p>
          <a:p>
            <a:pPr>
              <a:lnSpc>
                <a:spcPct val="90000"/>
              </a:lnSpc>
            </a:pPr>
            <a:r>
              <a:rPr lang="en-US" sz="1800" b="1" dirty="0" smtClean="0">
                <a:ea typeface="ＭＳ Ｐゴシック"/>
              </a:rPr>
              <a:t>Solution:</a:t>
            </a:r>
            <a:endParaRPr lang="en-US" sz="1800" dirty="0" smtClean="0">
              <a:ea typeface="ＭＳ Ｐゴシック"/>
            </a:endParaRPr>
          </a:p>
          <a:p>
            <a:pPr>
              <a:lnSpc>
                <a:spcPct val="90000"/>
              </a:lnSpc>
              <a:buFontTx/>
              <a:buChar char="•"/>
            </a:pPr>
            <a:r>
              <a:rPr lang="en-US" sz="1800" dirty="0" smtClean="0">
                <a:ea typeface="ＭＳ Ｐゴシック"/>
              </a:rPr>
              <a:t>Inspectors clock in from first job</a:t>
            </a:r>
          </a:p>
          <a:p>
            <a:pPr>
              <a:lnSpc>
                <a:spcPct val="90000"/>
              </a:lnSpc>
              <a:buFontTx/>
              <a:buChar char="•"/>
            </a:pPr>
            <a:r>
              <a:rPr lang="en-US" sz="1800" dirty="0" smtClean="0">
                <a:ea typeface="ＭＳ Ｐゴシック"/>
              </a:rPr>
              <a:t>Managers have visibility to field activities</a:t>
            </a:r>
          </a:p>
          <a:p>
            <a:pPr>
              <a:lnSpc>
                <a:spcPct val="90000"/>
              </a:lnSpc>
              <a:buFontTx/>
              <a:buChar char="•"/>
            </a:pPr>
            <a:r>
              <a:rPr lang="en-US" sz="1800" dirty="0" smtClean="0">
                <a:ea typeface="ＭＳ Ｐゴシック"/>
              </a:rPr>
              <a:t>Job Status/Timesheet info</a:t>
            </a:r>
            <a:br>
              <a:rPr lang="en-US" sz="1800" dirty="0" smtClean="0">
                <a:ea typeface="ＭＳ Ｐゴシック"/>
              </a:rPr>
            </a:br>
            <a:endParaRPr lang="en-US" sz="1800" dirty="0" smtClean="0">
              <a:ea typeface="ＭＳ Ｐゴシック"/>
            </a:endParaRPr>
          </a:p>
          <a:p>
            <a:pPr>
              <a:lnSpc>
                <a:spcPct val="90000"/>
              </a:lnSpc>
            </a:pPr>
            <a:r>
              <a:rPr lang="en-US" sz="1800" b="1" dirty="0" smtClean="0">
                <a:ea typeface="ＭＳ Ｐゴシック"/>
              </a:rPr>
              <a:t>Results:</a:t>
            </a:r>
            <a:endParaRPr lang="en-US" sz="1800" dirty="0" smtClean="0">
              <a:ea typeface="ＭＳ Ｐゴシック"/>
            </a:endParaRPr>
          </a:p>
          <a:p>
            <a:pPr>
              <a:lnSpc>
                <a:spcPct val="90000"/>
              </a:lnSpc>
              <a:buFontTx/>
              <a:buChar char="•"/>
            </a:pPr>
            <a:r>
              <a:rPr lang="en-US" sz="1800" dirty="0" smtClean="0">
                <a:ea typeface="ＭＳ Ｐゴシック"/>
              </a:rPr>
              <a:t>Daily savings of 1 hour of Travel/Office time </a:t>
            </a:r>
            <a:br>
              <a:rPr lang="en-US" sz="1800" dirty="0" smtClean="0">
                <a:ea typeface="ＭＳ Ｐゴシック"/>
              </a:rPr>
            </a:br>
            <a:r>
              <a:rPr lang="en-US" sz="1800" dirty="0" smtClean="0">
                <a:ea typeface="ＭＳ Ｐゴシック"/>
              </a:rPr>
              <a:t>per Inspector</a:t>
            </a:r>
          </a:p>
          <a:p>
            <a:pPr>
              <a:lnSpc>
                <a:spcPct val="90000"/>
              </a:lnSpc>
              <a:buFontTx/>
              <a:buChar char="•"/>
            </a:pPr>
            <a:r>
              <a:rPr lang="en-US" sz="1800" dirty="0" smtClean="0">
                <a:ea typeface="ＭＳ Ｐゴシック"/>
              </a:rPr>
              <a:t>Additional 22,500 inspections per year</a:t>
            </a:r>
          </a:p>
          <a:p>
            <a:pPr>
              <a:lnSpc>
                <a:spcPct val="90000"/>
              </a:lnSpc>
              <a:buFontTx/>
              <a:buChar char="•"/>
            </a:pPr>
            <a:r>
              <a:rPr lang="en-US" sz="1800" dirty="0" smtClean="0">
                <a:ea typeface="ＭＳ Ｐゴシック"/>
              </a:rPr>
              <a:t>Annual Savings $ 38,300 Savings per inspector</a:t>
            </a:r>
          </a:p>
        </p:txBody>
      </p:sp>
      <p:sp>
        <p:nvSpPr>
          <p:cNvPr id="98306" name="Line 3"/>
          <p:cNvSpPr>
            <a:spLocks noChangeShapeType="1"/>
          </p:cNvSpPr>
          <p:nvPr/>
        </p:nvSpPr>
        <p:spPr bwMode="auto">
          <a:xfrm>
            <a:off x="3327400" y="1752600"/>
            <a:ext cx="0" cy="4114800"/>
          </a:xfrm>
          <a:prstGeom prst="line">
            <a:avLst/>
          </a:prstGeom>
          <a:noFill/>
          <a:ln w="19050">
            <a:solidFill>
              <a:srgbClr val="006AB1"/>
            </a:solidFill>
            <a:round/>
            <a:headEnd/>
            <a:tailEnd/>
          </a:ln>
        </p:spPr>
        <p:txBody>
          <a:bodyPr wrap="none" anchor="ctr"/>
          <a:lstStyle/>
          <a:p>
            <a:endParaRPr lang="en-US" dirty="0"/>
          </a:p>
        </p:txBody>
      </p:sp>
      <p:pic>
        <p:nvPicPr>
          <p:cNvPr id="98307" name="Picture 10">
            <a:hlinkClick r:id="rId3"/>
          </p:cNvPr>
          <p:cNvPicPr>
            <a:picLocks noChangeAspect="1" noChangeArrowheads="1"/>
          </p:cNvPicPr>
          <p:nvPr/>
        </p:nvPicPr>
        <p:blipFill>
          <a:blip r:embed="rId4" cstate="print"/>
          <a:srcRect/>
          <a:stretch>
            <a:fillRect/>
          </a:stretch>
        </p:blipFill>
        <p:spPr bwMode="auto">
          <a:xfrm>
            <a:off x="304800" y="1930400"/>
            <a:ext cx="2800350" cy="2038350"/>
          </a:xfrm>
          <a:prstGeom prst="rect">
            <a:avLst/>
          </a:prstGeom>
          <a:noFill/>
          <a:ln w="9525">
            <a:noFill/>
            <a:miter lim="800000"/>
            <a:headEnd/>
            <a:tailEnd/>
          </a:ln>
        </p:spPr>
      </p:pic>
      <p:grpSp>
        <p:nvGrpSpPr>
          <p:cNvPr id="2" name="Group 9"/>
          <p:cNvGrpSpPr>
            <a:grpSpLocks/>
          </p:cNvGrpSpPr>
          <p:nvPr/>
        </p:nvGrpSpPr>
        <p:grpSpPr bwMode="auto">
          <a:xfrm>
            <a:off x="666750" y="4076700"/>
            <a:ext cx="1512888" cy="1676400"/>
            <a:chOff x="4499" y="2514"/>
            <a:chExt cx="1148" cy="1272"/>
          </a:xfrm>
        </p:grpSpPr>
        <p:pic>
          <p:nvPicPr>
            <p:cNvPr id="98312" name="Picture 7"/>
            <p:cNvPicPr>
              <a:picLocks noChangeAspect="1" noChangeArrowheads="1"/>
            </p:cNvPicPr>
            <p:nvPr/>
          </p:nvPicPr>
          <p:blipFill>
            <a:blip r:embed="rId5" cstate="print"/>
            <a:srcRect/>
            <a:stretch>
              <a:fillRect/>
            </a:stretch>
          </p:blipFill>
          <p:spPr bwMode="auto">
            <a:xfrm>
              <a:off x="5082" y="2514"/>
              <a:ext cx="565" cy="1272"/>
            </a:xfrm>
            <a:prstGeom prst="rect">
              <a:avLst/>
            </a:prstGeom>
            <a:noFill/>
            <a:ln w="9525">
              <a:noFill/>
              <a:miter lim="800000"/>
              <a:headEnd/>
              <a:tailEnd/>
            </a:ln>
          </p:spPr>
        </p:pic>
        <p:pic>
          <p:nvPicPr>
            <p:cNvPr id="98313" name="Picture 8"/>
            <p:cNvPicPr>
              <a:picLocks noChangeAspect="1" noChangeArrowheads="1"/>
            </p:cNvPicPr>
            <p:nvPr/>
          </p:nvPicPr>
          <p:blipFill>
            <a:blip r:embed="rId6" cstate="print"/>
            <a:srcRect/>
            <a:stretch>
              <a:fillRect/>
            </a:stretch>
          </p:blipFill>
          <p:spPr bwMode="auto">
            <a:xfrm>
              <a:off x="4499" y="3127"/>
              <a:ext cx="583" cy="587"/>
            </a:xfrm>
            <a:prstGeom prst="rect">
              <a:avLst/>
            </a:prstGeom>
            <a:noFill/>
            <a:ln w="9525">
              <a:noFill/>
              <a:miter lim="800000"/>
              <a:headEnd/>
              <a:tailEnd/>
            </a:ln>
          </p:spPr>
        </p:pic>
      </p:grpSp>
      <p:pic>
        <p:nvPicPr>
          <p:cNvPr id="98309" name="Picture 4" descr="logo">
            <a:hlinkClick r:id="rId7"/>
          </p:cNvPr>
          <p:cNvPicPr>
            <a:picLocks noChangeAspect="1" noChangeArrowheads="1"/>
          </p:cNvPicPr>
          <p:nvPr/>
        </p:nvPicPr>
        <p:blipFill>
          <a:blip r:embed="rId8" cstate="print"/>
          <a:srcRect/>
          <a:stretch>
            <a:fillRect/>
          </a:stretch>
        </p:blipFill>
        <p:spPr bwMode="auto">
          <a:xfrm>
            <a:off x="7491413" y="393700"/>
            <a:ext cx="771525" cy="657225"/>
          </a:xfrm>
          <a:prstGeom prst="rect">
            <a:avLst/>
          </a:prstGeom>
          <a:noFill/>
          <a:ln w="9525">
            <a:noFill/>
            <a:miter lim="800000"/>
            <a:headEnd/>
            <a:tailEnd/>
          </a:ln>
        </p:spPr>
      </p:pic>
      <p:sp>
        <p:nvSpPr>
          <p:cNvPr id="98310" name="Rectangle 9"/>
          <p:cNvSpPr>
            <a:spLocks noGrp="1" noChangeArrowheads="1"/>
          </p:cNvSpPr>
          <p:nvPr>
            <p:ph type="title"/>
          </p:nvPr>
        </p:nvSpPr>
        <p:spPr>
          <a:xfrm>
            <a:off x="228600" y="228600"/>
            <a:ext cx="8023225" cy="914400"/>
          </a:xfrm>
        </p:spPr>
        <p:txBody>
          <a:bodyPr lIns="91429" tIns="45715" rIns="91429" bIns="45715"/>
          <a:lstStyle/>
          <a:p>
            <a:r>
              <a:rPr lang="en-US" sz="2800" dirty="0" smtClean="0">
                <a:solidFill>
                  <a:srgbClr val="006AB1"/>
                </a:solidFill>
                <a:ea typeface="ＭＳ Ｐゴシック"/>
              </a:rPr>
              <a:t>Case Study</a:t>
            </a:r>
            <a:r>
              <a:rPr lang="en-US" dirty="0" smtClean="0">
                <a:ea typeface="ＭＳ Ｐゴシック"/>
              </a:rPr>
              <a:t/>
            </a:r>
            <a:br>
              <a:rPr lang="en-US" dirty="0" smtClean="0">
                <a:ea typeface="ＭＳ Ｐゴシック"/>
              </a:rPr>
            </a:br>
            <a:r>
              <a:rPr lang="en-US" sz="2400" dirty="0" smtClean="0">
                <a:ea typeface="ＭＳ Ｐゴシック"/>
              </a:rPr>
              <a:t>City of Jacksonville (FL)</a:t>
            </a:r>
          </a:p>
        </p:txBody>
      </p:sp>
      <p:sp>
        <p:nvSpPr>
          <p:cNvPr id="98311" name="Text Box 10"/>
          <p:cNvSpPr txBox="1">
            <a:spLocks noChangeArrowheads="1"/>
          </p:cNvSpPr>
          <p:nvPr/>
        </p:nvSpPr>
        <p:spPr bwMode="auto">
          <a:xfrm>
            <a:off x="12700" y="1408113"/>
            <a:ext cx="3322638" cy="366712"/>
          </a:xfrm>
          <a:prstGeom prst="rect">
            <a:avLst/>
          </a:prstGeom>
          <a:noFill/>
          <a:ln w="9525">
            <a:noFill/>
            <a:miter lim="800000"/>
            <a:headEnd/>
            <a:tailEnd/>
          </a:ln>
        </p:spPr>
        <p:txBody>
          <a:bodyPr>
            <a:spAutoFit/>
          </a:bodyPr>
          <a:lstStyle/>
          <a:p>
            <a:pPr algn="ctr" eaLnBrk="0" hangingPunct="0"/>
            <a:r>
              <a:rPr lang="en-US" sz="1800" i="1" dirty="0"/>
              <a:t>   Building Inspection Division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228600" y="228600"/>
            <a:ext cx="8023225" cy="914400"/>
          </a:xfrm>
        </p:spPr>
        <p:txBody>
          <a:bodyPr lIns="91429" tIns="45715" rIns="91429" bIns="45715"/>
          <a:lstStyle/>
          <a:p>
            <a:r>
              <a:rPr lang="en-US" sz="2800" dirty="0" smtClean="0">
                <a:solidFill>
                  <a:srgbClr val="006AB1"/>
                </a:solidFill>
                <a:ea typeface="ＭＳ Ｐゴシック"/>
              </a:rPr>
              <a:t>Case Study</a:t>
            </a:r>
            <a:r>
              <a:rPr lang="en-US" dirty="0" smtClean="0">
                <a:ea typeface="ＭＳ Ｐゴシック"/>
              </a:rPr>
              <a:t/>
            </a:r>
            <a:br>
              <a:rPr lang="en-US" dirty="0" smtClean="0">
                <a:ea typeface="ＭＳ Ｐゴシック"/>
              </a:rPr>
            </a:br>
            <a:r>
              <a:rPr lang="en-US" sz="2400" dirty="0" smtClean="0">
                <a:ea typeface="ＭＳ Ｐゴシック"/>
              </a:rPr>
              <a:t>City of Chicago (IL)</a:t>
            </a:r>
          </a:p>
        </p:txBody>
      </p:sp>
      <p:sp>
        <p:nvSpPr>
          <p:cNvPr id="100354" name="Rectangle 3"/>
          <p:cNvSpPr>
            <a:spLocks noGrp="1" noChangeArrowheads="1"/>
          </p:cNvSpPr>
          <p:nvPr>
            <p:ph type="body" idx="1"/>
          </p:nvPr>
        </p:nvSpPr>
        <p:spPr>
          <a:xfrm>
            <a:off x="3162300" y="1651000"/>
            <a:ext cx="5776913" cy="3592513"/>
          </a:xfrm>
        </p:spPr>
        <p:txBody>
          <a:bodyPr lIns="91429" tIns="45715" rIns="91429" bIns="45715"/>
          <a:lstStyle/>
          <a:p>
            <a:pPr>
              <a:lnSpc>
                <a:spcPct val="90000"/>
              </a:lnSpc>
            </a:pPr>
            <a:r>
              <a:rPr lang="en-US" sz="1800" b="1" dirty="0" smtClean="0">
                <a:ea typeface="ＭＳ Ｐゴシック"/>
              </a:rPr>
              <a:t>Challenge:</a:t>
            </a:r>
            <a:r>
              <a:rPr lang="en-US" sz="1800" dirty="0" smtClean="0">
                <a:ea typeface="ＭＳ Ｐゴシック"/>
              </a:rPr>
              <a:t> </a:t>
            </a:r>
          </a:p>
          <a:p>
            <a:pPr>
              <a:lnSpc>
                <a:spcPct val="90000"/>
              </a:lnSpc>
              <a:buFontTx/>
              <a:buChar char="•"/>
            </a:pPr>
            <a:r>
              <a:rPr lang="en-US" sz="1800" dirty="0" smtClean="0">
                <a:ea typeface="ＭＳ Ｐゴシック"/>
              </a:rPr>
              <a:t>Chicago has 3800 miles of streets</a:t>
            </a:r>
          </a:p>
          <a:p>
            <a:pPr>
              <a:lnSpc>
                <a:spcPct val="90000"/>
              </a:lnSpc>
              <a:buFontTx/>
              <a:buChar char="•"/>
            </a:pPr>
            <a:r>
              <a:rPr lang="en-US" sz="1800" dirty="0" smtClean="0">
                <a:ea typeface="ＭＳ Ｐゴシック"/>
              </a:rPr>
              <a:t>Reports to “Pothole Command Center” are plotted on computerized map</a:t>
            </a:r>
          </a:p>
          <a:p>
            <a:pPr>
              <a:lnSpc>
                <a:spcPct val="90000"/>
              </a:lnSpc>
              <a:buFontTx/>
              <a:buChar char="•"/>
            </a:pPr>
            <a:r>
              <a:rPr lang="en-US" sz="1800" dirty="0" smtClean="0">
                <a:ea typeface="ＭＳ Ｐゴシック"/>
              </a:rPr>
              <a:t>Phone GPS Tracking locates repair crews</a:t>
            </a:r>
          </a:p>
          <a:p>
            <a:pPr>
              <a:lnSpc>
                <a:spcPct val="90000"/>
              </a:lnSpc>
              <a:buFontTx/>
              <a:buChar char="•"/>
            </a:pPr>
            <a:r>
              <a:rPr lang="en-US" sz="1800" dirty="0" smtClean="0">
                <a:ea typeface="ＭＳ Ｐゴシック"/>
              </a:rPr>
              <a:t>Crews are efficiently dispatched</a:t>
            </a:r>
          </a:p>
          <a:p>
            <a:pPr>
              <a:lnSpc>
                <a:spcPct val="90000"/>
              </a:lnSpc>
              <a:buFontTx/>
              <a:buChar char="•"/>
            </a:pPr>
            <a:endParaRPr lang="en-US" sz="1800" dirty="0" smtClean="0">
              <a:ea typeface="ＭＳ Ｐゴシック"/>
            </a:endParaRPr>
          </a:p>
          <a:p>
            <a:pPr>
              <a:lnSpc>
                <a:spcPct val="90000"/>
              </a:lnSpc>
            </a:pPr>
            <a:r>
              <a:rPr lang="en-US" sz="1800" b="1" dirty="0" smtClean="0">
                <a:ea typeface="ＭＳ Ｐゴシック"/>
              </a:rPr>
              <a:t>Solution:</a:t>
            </a:r>
            <a:r>
              <a:rPr lang="en-US" sz="1800" dirty="0" smtClean="0">
                <a:ea typeface="ＭＳ Ｐゴシック"/>
              </a:rPr>
              <a:t> </a:t>
            </a:r>
          </a:p>
          <a:p>
            <a:pPr>
              <a:lnSpc>
                <a:spcPct val="90000"/>
              </a:lnSpc>
              <a:buFontTx/>
              <a:buChar char="•"/>
            </a:pPr>
            <a:r>
              <a:rPr lang="en-US" sz="1800" dirty="0" smtClean="0">
                <a:ea typeface="ＭＳ Ｐゴシック"/>
              </a:rPr>
              <a:t>Faster response time (from 20 to 3 days)</a:t>
            </a:r>
          </a:p>
          <a:p>
            <a:pPr>
              <a:lnSpc>
                <a:spcPct val="90000"/>
              </a:lnSpc>
              <a:buFontTx/>
              <a:buChar char="•"/>
            </a:pPr>
            <a:r>
              <a:rPr lang="en-US" sz="1800" dirty="0" smtClean="0">
                <a:ea typeface="ＭＳ Ｐゴシック"/>
              </a:rPr>
              <a:t>Improved Accountability, Productivity, Accuracy &amp; Efficiency</a:t>
            </a:r>
          </a:p>
          <a:p>
            <a:pPr>
              <a:lnSpc>
                <a:spcPct val="90000"/>
              </a:lnSpc>
              <a:buFontTx/>
              <a:buChar char="•"/>
            </a:pPr>
            <a:r>
              <a:rPr lang="en-US" sz="1800" dirty="0" smtClean="0">
                <a:ea typeface="ＭＳ Ｐゴシック"/>
              </a:rPr>
              <a:t>Savings of over $3.0 Million on pothole-related incidents alone (Liability reduction, $4M to $600k)</a:t>
            </a:r>
          </a:p>
          <a:p>
            <a:pPr>
              <a:lnSpc>
                <a:spcPct val="90000"/>
              </a:lnSpc>
            </a:pPr>
            <a:endParaRPr lang="en-US" sz="1400" dirty="0" smtClean="0">
              <a:ea typeface="ＭＳ Ｐゴシック"/>
            </a:endParaRPr>
          </a:p>
        </p:txBody>
      </p:sp>
      <p:sp>
        <p:nvSpPr>
          <p:cNvPr id="100355" name="Text Box 4"/>
          <p:cNvSpPr txBox="1">
            <a:spLocks noChangeArrowheads="1"/>
          </p:cNvSpPr>
          <p:nvPr/>
        </p:nvSpPr>
        <p:spPr bwMode="auto">
          <a:xfrm>
            <a:off x="228600" y="1109663"/>
            <a:ext cx="2916238" cy="641350"/>
          </a:xfrm>
          <a:prstGeom prst="rect">
            <a:avLst/>
          </a:prstGeom>
          <a:noFill/>
          <a:ln w="9525">
            <a:noFill/>
            <a:miter lim="800000"/>
            <a:headEnd/>
            <a:tailEnd/>
          </a:ln>
        </p:spPr>
        <p:txBody>
          <a:bodyPr wrap="none">
            <a:spAutoFit/>
          </a:bodyPr>
          <a:lstStyle/>
          <a:p>
            <a:pPr eaLnBrk="0" hangingPunct="0"/>
            <a:endParaRPr lang="en-US" sz="1800" i="1" dirty="0"/>
          </a:p>
          <a:p>
            <a:pPr eaLnBrk="0" hangingPunct="0"/>
            <a:r>
              <a:rPr lang="en-US" sz="1800" i="1" dirty="0"/>
              <a:t>Transportation Department</a:t>
            </a:r>
          </a:p>
        </p:txBody>
      </p:sp>
      <p:sp>
        <p:nvSpPr>
          <p:cNvPr id="100356" name="Line 5"/>
          <p:cNvSpPr>
            <a:spLocks noChangeShapeType="1"/>
          </p:cNvSpPr>
          <p:nvPr/>
        </p:nvSpPr>
        <p:spPr bwMode="auto">
          <a:xfrm>
            <a:off x="3068638" y="1676400"/>
            <a:ext cx="0" cy="4114800"/>
          </a:xfrm>
          <a:prstGeom prst="line">
            <a:avLst/>
          </a:prstGeom>
          <a:noFill/>
          <a:ln w="19050">
            <a:solidFill>
              <a:srgbClr val="006AB1"/>
            </a:solidFill>
            <a:round/>
            <a:headEnd/>
            <a:tailEnd/>
          </a:ln>
        </p:spPr>
        <p:txBody>
          <a:bodyPr wrap="none" anchor="ctr"/>
          <a:lstStyle/>
          <a:p>
            <a:endParaRPr lang="en-US" dirty="0"/>
          </a:p>
        </p:txBody>
      </p:sp>
      <p:pic>
        <p:nvPicPr>
          <p:cNvPr id="100357" name="Picture 9">
            <a:hlinkClick r:id="rId3"/>
          </p:cNvPr>
          <p:cNvPicPr>
            <a:picLocks noChangeAspect="1" noChangeArrowheads="1"/>
          </p:cNvPicPr>
          <p:nvPr/>
        </p:nvPicPr>
        <p:blipFill>
          <a:blip r:embed="rId4" cstate="print"/>
          <a:srcRect/>
          <a:stretch>
            <a:fillRect/>
          </a:stretch>
        </p:blipFill>
        <p:spPr bwMode="auto">
          <a:xfrm>
            <a:off x="304800" y="1981200"/>
            <a:ext cx="2630488" cy="1870075"/>
          </a:xfrm>
          <a:prstGeom prst="rect">
            <a:avLst/>
          </a:prstGeom>
          <a:noFill/>
          <a:ln w="9525">
            <a:noFill/>
            <a:miter lim="800000"/>
            <a:headEnd/>
            <a:tailEnd/>
          </a:ln>
        </p:spPr>
      </p:pic>
      <p:pic>
        <p:nvPicPr>
          <p:cNvPr id="100358" name="Picture 10" descr="logo">
            <a:hlinkClick r:id="rId5"/>
          </p:cNvPr>
          <p:cNvPicPr>
            <a:picLocks noChangeAspect="1" noChangeArrowheads="1"/>
          </p:cNvPicPr>
          <p:nvPr/>
        </p:nvPicPr>
        <p:blipFill>
          <a:blip r:embed="rId6" cstate="print"/>
          <a:srcRect/>
          <a:stretch>
            <a:fillRect/>
          </a:stretch>
        </p:blipFill>
        <p:spPr bwMode="auto">
          <a:xfrm>
            <a:off x="7620000" y="508000"/>
            <a:ext cx="771525" cy="657225"/>
          </a:xfrm>
          <a:prstGeom prst="rect">
            <a:avLst/>
          </a:prstGeom>
          <a:noFill/>
          <a:ln w="9525">
            <a:noFill/>
            <a:miter lim="800000"/>
            <a:headEnd/>
            <a:tailEnd/>
          </a:ln>
        </p:spPr>
      </p:pic>
      <p:pic>
        <p:nvPicPr>
          <p:cNvPr id="310286" name="Picture 14" descr="PW_2002_pothole2"/>
          <p:cNvPicPr>
            <a:picLocks noChangeAspect="1" noChangeArrowheads="1"/>
          </p:cNvPicPr>
          <p:nvPr/>
        </p:nvPicPr>
        <p:blipFill>
          <a:blip r:embed="rId7" cstate="print"/>
          <a:srcRect l="39000" t="12000"/>
          <a:stretch>
            <a:fillRect/>
          </a:stretch>
        </p:blipFill>
        <p:spPr bwMode="auto">
          <a:xfrm>
            <a:off x="533400" y="3962400"/>
            <a:ext cx="1860550" cy="20129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228600" y="228600"/>
            <a:ext cx="8023225" cy="812800"/>
          </a:xfrm>
        </p:spPr>
        <p:txBody>
          <a:bodyPr lIns="91429" tIns="45715" rIns="91429" bIns="45715"/>
          <a:lstStyle/>
          <a:p>
            <a:r>
              <a:rPr lang="en-US" sz="2800" dirty="0" smtClean="0">
                <a:solidFill>
                  <a:srgbClr val="006AB1"/>
                </a:solidFill>
                <a:ea typeface="ＭＳ Ｐゴシック"/>
              </a:rPr>
              <a:t>Case Study</a:t>
            </a:r>
            <a:r>
              <a:rPr lang="en-US" dirty="0" smtClean="0">
                <a:ea typeface="ＭＳ Ｐゴシック"/>
              </a:rPr>
              <a:t> </a:t>
            </a:r>
            <a:br>
              <a:rPr lang="en-US" dirty="0" smtClean="0">
                <a:ea typeface="ＭＳ Ｐゴシック"/>
              </a:rPr>
            </a:br>
            <a:r>
              <a:rPr lang="en-US" sz="2400" dirty="0" smtClean="0">
                <a:ea typeface="ＭＳ Ｐゴシック"/>
              </a:rPr>
              <a:t>Town of Babylon (NY)</a:t>
            </a:r>
          </a:p>
        </p:txBody>
      </p:sp>
      <p:sp>
        <p:nvSpPr>
          <p:cNvPr id="102402" name="Rectangle 3"/>
          <p:cNvSpPr>
            <a:spLocks noGrp="1" noChangeArrowheads="1"/>
          </p:cNvSpPr>
          <p:nvPr>
            <p:ph type="body" idx="1"/>
          </p:nvPr>
        </p:nvSpPr>
        <p:spPr>
          <a:xfrm>
            <a:off x="3162300" y="1651000"/>
            <a:ext cx="5765800" cy="3592513"/>
          </a:xfrm>
        </p:spPr>
        <p:txBody>
          <a:bodyPr lIns="91429" tIns="45715" rIns="91429" bIns="45715"/>
          <a:lstStyle/>
          <a:p>
            <a:pPr>
              <a:lnSpc>
                <a:spcPct val="90000"/>
              </a:lnSpc>
            </a:pPr>
            <a:r>
              <a:rPr lang="en-US" sz="1800" b="1" dirty="0" smtClean="0">
                <a:ea typeface="ＭＳ Ｐゴシック"/>
              </a:rPr>
              <a:t>Challenge:</a:t>
            </a:r>
            <a:endParaRPr lang="en-US" sz="1800" dirty="0" smtClean="0">
              <a:ea typeface="ＭＳ Ｐゴシック"/>
            </a:endParaRPr>
          </a:p>
          <a:p>
            <a:pPr>
              <a:lnSpc>
                <a:spcPct val="90000"/>
              </a:lnSpc>
              <a:buFontTx/>
              <a:buChar char="•"/>
            </a:pPr>
            <a:r>
              <a:rPr lang="en-US" sz="1800" dirty="0" smtClean="0">
                <a:ea typeface="ＭＳ Ｐゴシック"/>
              </a:rPr>
              <a:t>Need to track and dispatch vehicles equipment – snowplows, sweepers, etc</a:t>
            </a:r>
          </a:p>
          <a:p>
            <a:pPr>
              <a:lnSpc>
                <a:spcPct val="90000"/>
              </a:lnSpc>
              <a:buFontTx/>
              <a:buChar char="•"/>
            </a:pPr>
            <a:r>
              <a:rPr lang="en-US" sz="1800" dirty="0" smtClean="0">
                <a:ea typeface="ＭＳ Ｐゴシック"/>
              </a:rPr>
              <a:t>Hard-wired units expensive, “fixed” to vehicle</a:t>
            </a:r>
          </a:p>
          <a:p>
            <a:pPr>
              <a:lnSpc>
                <a:spcPct val="90000"/>
              </a:lnSpc>
              <a:buFontTx/>
              <a:buChar char="•"/>
            </a:pPr>
            <a:r>
              <a:rPr lang="en-US" sz="1800" dirty="0" smtClean="0">
                <a:ea typeface="ＭＳ Ｐゴシック"/>
              </a:rPr>
              <a:t>Flexibility to move from vehicle-to-vehicle</a:t>
            </a:r>
          </a:p>
          <a:p>
            <a:pPr>
              <a:lnSpc>
                <a:spcPct val="90000"/>
              </a:lnSpc>
            </a:pPr>
            <a:r>
              <a:rPr lang="en-US" sz="1800" b="1" dirty="0" smtClean="0">
                <a:ea typeface="ＭＳ Ｐゴシック"/>
              </a:rPr>
              <a:t>Solution:</a:t>
            </a:r>
          </a:p>
          <a:p>
            <a:pPr>
              <a:lnSpc>
                <a:spcPct val="90000"/>
              </a:lnSpc>
              <a:buFontTx/>
              <a:buChar char="•"/>
            </a:pPr>
            <a:r>
              <a:rPr lang="en-US" sz="1800" dirty="0" smtClean="0">
                <a:ea typeface="ＭＳ Ｐゴシック"/>
              </a:rPr>
              <a:t>Phone-based MRM* solution </a:t>
            </a:r>
          </a:p>
          <a:p>
            <a:pPr>
              <a:lnSpc>
                <a:spcPct val="90000"/>
              </a:lnSpc>
              <a:buFontTx/>
              <a:buChar char="•"/>
            </a:pPr>
            <a:r>
              <a:rPr lang="en-US" sz="1800" dirty="0" smtClean="0">
                <a:ea typeface="ＭＳ Ｐゴシック"/>
              </a:rPr>
              <a:t>Vehicle GPS on maps using custom web portal</a:t>
            </a:r>
          </a:p>
          <a:p>
            <a:pPr>
              <a:lnSpc>
                <a:spcPct val="90000"/>
              </a:lnSpc>
              <a:buFontTx/>
              <a:buChar char="•"/>
            </a:pPr>
            <a:r>
              <a:rPr lang="en-US" sz="1800" dirty="0" smtClean="0">
                <a:ea typeface="ＭＳ Ｐゴシック"/>
              </a:rPr>
              <a:t>Zoning maps can be overlaid</a:t>
            </a:r>
          </a:p>
          <a:p>
            <a:pPr>
              <a:lnSpc>
                <a:spcPct val="90000"/>
              </a:lnSpc>
            </a:pPr>
            <a:r>
              <a:rPr lang="en-US" sz="1800" b="1" dirty="0" smtClean="0">
                <a:ea typeface="ＭＳ Ｐゴシック"/>
              </a:rPr>
              <a:t>Results:</a:t>
            </a:r>
            <a:endParaRPr lang="en-US" sz="1800" dirty="0" smtClean="0">
              <a:ea typeface="ＭＳ Ｐゴシック"/>
            </a:endParaRPr>
          </a:p>
          <a:p>
            <a:pPr>
              <a:lnSpc>
                <a:spcPct val="90000"/>
              </a:lnSpc>
              <a:buFontTx/>
              <a:buChar char="•"/>
            </a:pPr>
            <a:r>
              <a:rPr lang="en-US" sz="1800" dirty="0" smtClean="0">
                <a:ea typeface="ＭＳ Ｐゴシック"/>
              </a:rPr>
              <a:t>Dispatcher can deploy to critical areas first</a:t>
            </a:r>
          </a:p>
          <a:p>
            <a:pPr>
              <a:lnSpc>
                <a:spcPct val="90000"/>
              </a:lnSpc>
              <a:buFontTx/>
              <a:buChar char="•"/>
            </a:pPr>
            <a:r>
              <a:rPr lang="en-US" sz="1800" dirty="0" smtClean="0">
                <a:ea typeface="ＭＳ Ｐゴシック"/>
              </a:rPr>
              <a:t>Improved efficiency &amp; productivity</a:t>
            </a:r>
          </a:p>
          <a:p>
            <a:pPr>
              <a:lnSpc>
                <a:spcPct val="90000"/>
              </a:lnSpc>
              <a:buFontTx/>
              <a:buChar char="•"/>
            </a:pPr>
            <a:r>
              <a:rPr lang="en-US" sz="1800" dirty="0" smtClean="0">
                <a:ea typeface="ＭＳ Ｐゴシック"/>
              </a:rPr>
              <a:t>Praise from citizens instead of complaints</a:t>
            </a:r>
          </a:p>
          <a:p>
            <a:pPr>
              <a:lnSpc>
                <a:spcPct val="90000"/>
              </a:lnSpc>
            </a:pPr>
            <a:endParaRPr lang="en-US" sz="1400" dirty="0" smtClean="0">
              <a:ea typeface="ＭＳ Ｐゴシック"/>
            </a:endParaRPr>
          </a:p>
        </p:txBody>
      </p:sp>
      <p:sp>
        <p:nvSpPr>
          <p:cNvPr id="102403" name="Text Box 4"/>
          <p:cNvSpPr txBox="1">
            <a:spLocks noChangeArrowheads="1"/>
          </p:cNvSpPr>
          <p:nvPr/>
        </p:nvSpPr>
        <p:spPr bwMode="auto">
          <a:xfrm>
            <a:off x="711200" y="1400175"/>
            <a:ext cx="1517650" cy="366713"/>
          </a:xfrm>
          <a:prstGeom prst="rect">
            <a:avLst/>
          </a:prstGeom>
          <a:noFill/>
          <a:ln w="9525">
            <a:noFill/>
            <a:miter lim="800000"/>
            <a:headEnd/>
            <a:tailEnd/>
          </a:ln>
        </p:spPr>
        <p:txBody>
          <a:bodyPr>
            <a:spAutoFit/>
          </a:bodyPr>
          <a:lstStyle/>
          <a:p>
            <a:pPr algn="ctr" eaLnBrk="0" hangingPunct="0"/>
            <a:r>
              <a:rPr lang="en-US" sz="1800" i="1" dirty="0"/>
              <a:t>Public Works</a:t>
            </a:r>
          </a:p>
        </p:txBody>
      </p:sp>
      <p:sp>
        <p:nvSpPr>
          <p:cNvPr id="102404" name="Line 5"/>
          <p:cNvSpPr>
            <a:spLocks noChangeShapeType="1"/>
          </p:cNvSpPr>
          <p:nvPr/>
        </p:nvSpPr>
        <p:spPr bwMode="auto">
          <a:xfrm>
            <a:off x="2971800" y="1676400"/>
            <a:ext cx="0" cy="4114800"/>
          </a:xfrm>
          <a:prstGeom prst="line">
            <a:avLst/>
          </a:prstGeom>
          <a:noFill/>
          <a:ln w="19050">
            <a:solidFill>
              <a:srgbClr val="006AB1"/>
            </a:solidFill>
            <a:round/>
            <a:headEnd/>
            <a:tailEnd/>
          </a:ln>
        </p:spPr>
        <p:txBody>
          <a:bodyPr wrap="none" anchor="ctr"/>
          <a:lstStyle/>
          <a:p>
            <a:endParaRPr lang="en-US" dirty="0"/>
          </a:p>
        </p:txBody>
      </p:sp>
      <p:pic>
        <p:nvPicPr>
          <p:cNvPr id="102405" name="Picture 7">
            <a:hlinkClick r:id="rId3"/>
          </p:cNvPr>
          <p:cNvPicPr>
            <a:picLocks noChangeAspect="1" noChangeArrowheads="1"/>
          </p:cNvPicPr>
          <p:nvPr/>
        </p:nvPicPr>
        <p:blipFill>
          <a:blip r:embed="rId4" cstate="print"/>
          <a:srcRect/>
          <a:stretch>
            <a:fillRect/>
          </a:stretch>
        </p:blipFill>
        <p:spPr bwMode="auto">
          <a:xfrm>
            <a:off x="304800" y="1820863"/>
            <a:ext cx="2609850" cy="1938337"/>
          </a:xfrm>
          <a:prstGeom prst="rect">
            <a:avLst/>
          </a:prstGeom>
          <a:noFill/>
          <a:ln w="9525">
            <a:noFill/>
            <a:miter lim="800000"/>
            <a:headEnd/>
            <a:tailEnd/>
          </a:ln>
        </p:spPr>
      </p:pic>
      <p:pic>
        <p:nvPicPr>
          <p:cNvPr id="318474" name="Picture 10" descr="graphic_tnt-01"/>
          <p:cNvPicPr>
            <a:picLocks noChangeAspect="1" noChangeArrowheads="1"/>
          </p:cNvPicPr>
          <p:nvPr/>
        </p:nvPicPr>
        <p:blipFill>
          <a:blip r:embed="rId5" cstate="print"/>
          <a:srcRect/>
          <a:stretch>
            <a:fillRect/>
          </a:stretch>
        </p:blipFill>
        <p:spPr bwMode="auto">
          <a:xfrm>
            <a:off x="381000" y="3957638"/>
            <a:ext cx="2093913" cy="1576387"/>
          </a:xfrm>
          <a:prstGeom prst="rect">
            <a:avLst/>
          </a:prstGeom>
          <a:noFill/>
          <a:ln w="9525">
            <a:noFill/>
            <a:miter lim="800000"/>
            <a:headEnd/>
            <a:tailEnd/>
          </a:ln>
        </p:spPr>
      </p:pic>
      <p:pic>
        <p:nvPicPr>
          <p:cNvPr id="102407" name="Picture 4" descr="Telenav_1">
            <a:hlinkClick r:id="rId6"/>
          </p:cNvPr>
          <p:cNvPicPr>
            <a:picLocks noChangeAspect="1" noChangeArrowheads="1"/>
          </p:cNvPicPr>
          <p:nvPr/>
        </p:nvPicPr>
        <p:blipFill>
          <a:blip r:embed="rId7" cstate="print"/>
          <a:srcRect/>
          <a:stretch>
            <a:fillRect/>
          </a:stretch>
        </p:blipFill>
        <p:spPr bwMode="auto">
          <a:xfrm>
            <a:off x="7175500" y="622300"/>
            <a:ext cx="1384300" cy="368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228600" y="228600"/>
            <a:ext cx="8023225" cy="914400"/>
          </a:xfrm>
        </p:spPr>
        <p:txBody>
          <a:bodyPr lIns="91429" tIns="45715" rIns="91429" bIns="45715"/>
          <a:lstStyle/>
          <a:p>
            <a:r>
              <a:rPr lang="en-US" sz="2800" dirty="0" smtClean="0">
                <a:solidFill>
                  <a:srgbClr val="006AB1"/>
                </a:solidFill>
                <a:ea typeface="ＭＳ Ｐゴシック"/>
              </a:rPr>
              <a:t>Case Study</a:t>
            </a:r>
            <a:br>
              <a:rPr lang="en-US" sz="2800" dirty="0" smtClean="0">
                <a:solidFill>
                  <a:srgbClr val="006AB1"/>
                </a:solidFill>
                <a:ea typeface="ＭＳ Ｐゴシック"/>
              </a:rPr>
            </a:br>
            <a:r>
              <a:rPr lang="en-US" sz="2400" dirty="0" smtClean="0">
                <a:ea typeface="ＭＳ Ｐゴシック"/>
              </a:rPr>
              <a:t>City of Chicago (IL)</a:t>
            </a:r>
          </a:p>
        </p:txBody>
      </p:sp>
      <p:sp>
        <p:nvSpPr>
          <p:cNvPr id="104450" name="Rectangle 3"/>
          <p:cNvSpPr>
            <a:spLocks noGrp="1" noChangeArrowheads="1"/>
          </p:cNvSpPr>
          <p:nvPr>
            <p:ph type="body" idx="1"/>
          </p:nvPr>
        </p:nvSpPr>
        <p:spPr>
          <a:xfrm>
            <a:off x="3517900" y="1651000"/>
            <a:ext cx="5321300" cy="3592513"/>
          </a:xfrm>
        </p:spPr>
        <p:txBody>
          <a:bodyPr lIns="91429" tIns="45715" rIns="91429" bIns="45715"/>
          <a:lstStyle/>
          <a:p>
            <a:pPr>
              <a:lnSpc>
                <a:spcPct val="90000"/>
              </a:lnSpc>
            </a:pPr>
            <a:r>
              <a:rPr lang="en-US" sz="1800" b="1" dirty="0" smtClean="0">
                <a:ea typeface="ＭＳ Ｐゴシック"/>
              </a:rPr>
              <a:t>Challenge:</a:t>
            </a:r>
          </a:p>
          <a:p>
            <a:pPr>
              <a:lnSpc>
                <a:spcPct val="90000"/>
              </a:lnSpc>
              <a:buFontTx/>
              <a:buChar char="•"/>
            </a:pPr>
            <a:r>
              <a:rPr lang="en-US" sz="1800" dirty="0" smtClean="0">
                <a:ea typeface="ＭＳ Ｐゴシック"/>
              </a:rPr>
              <a:t>2nd Largest Transportation System in US </a:t>
            </a:r>
          </a:p>
          <a:p>
            <a:pPr>
              <a:lnSpc>
                <a:spcPct val="90000"/>
              </a:lnSpc>
              <a:buFontTx/>
              <a:buChar char="•"/>
            </a:pPr>
            <a:r>
              <a:rPr lang="en-US" sz="1800" dirty="0" smtClean="0">
                <a:ea typeface="ＭＳ Ｐゴシック"/>
              </a:rPr>
              <a:t>154 Bus Routes/2100 Buses</a:t>
            </a:r>
          </a:p>
          <a:p>
            <a:pPr>
              <a:lnSpc>
                <a:spcPct val="90000"/>
              </a:lnSpc>
              <a:buFontTx/>
              <a:buChar char="•"/>
            </a:pPr>
            <a:r>
              <a:rPr lang="en-US" sz="1800" dirty="0" smtClean="0">
                <a:ea typeface="ＭＳ Ｐゴシック"/>
              </a:rPr>
              <a:t>1.6 Million Rides/Day</a:t>
            </a:r>
          </a:p>
          <a:p>
            <a:pPr>
              <a:lnSpc>
                <a:spcPct val="90000"/>
              </a:lnSpc>
              <a:buFontTx/>
              <a:buChar char="•"/>
            </a:pPr>
            <a:r>
              <a:rPr lang="en-US" sz="1800" dirty="0" smtClean="0">
                <a:ea typeface="ＭＳ Ｐゴシック"/>
              </a:rPr>
              <a:t>Need to provide reliable, efficient service </a:t>
            </a:r>
          </a:p>
          <a:p>
            <a:pPr>
              <a:lnSpc>
                <a:spcPct val="90000"/>
              </a:lnSpc>
            </a:pPr>
            <a:r>
              <a:rPr lang="en-US" sz="1800" b="1" dirty="0" smtClean="0">
                <a:ea typeface="ＭＳ Ｐゴシック"/>
              </a:rPr>
              <a:t>Solution:</a:t>
            </a:r>
            <a:endParaRPr lang="en-US" sz="1800" dirty="0" smtClean="0">
              <a:ea typeface="ＭＳ Ｐゴシック"/>
            </a:endParaRPr>
          </a:p>
          <a:p>
            <a:pPr>
              <a:lnSpc>
                <a:spcPct val="90000"/>
              </a:lnSpc>
              <a:buFontTx/>
              <a:buChar char="•"/>
            </a:pPr>
            <a:r>
              <a:rPr lang="en-US" sz="1800" dirty="0" smtClean="0">
                <a:ea typeface="ＭＳ Ｐゴシック"/>
              </a:rPr>
              <a:t>Vehicle-mounted wireless modems w/GPS </a:t>
            </a:r>
          </a:p>
          <a:p>
            <a:pPr>
              <a:lnSpc>
                <a:spcPct val="90000"/>
              </a:lnSpc>
              <a:buFontTx/>
              <a:buChar char="•"/>
            </a:pPr>
            <a:r>
              <a:rPr lang="en-US" sz="1800" dirty="0" smtClean="0">
                <a:ea typeface="ＭＳ Ｐゴシック"/>
              </a:rPr>
              <a:t>Direct Connect PTT Communications</a:t>
            </a:r>
          </a:p>
          <a:p>
            <a:pPr>
              <a:lnSpc>
                <a:spcPct val="90000"/>
              </a:lnSpc>
            </a:pPr>
            <a:r>
              <a:rPr lang="en-US" sz="1800" b="1" dirty="0" smtClean="0">
                <a:ea typeface="ＭＳ Ｐゴシック"/>
              </a:rPr>
              <a:t>Results:</a:t>
            </a:r>
          </a:p>
          <a:p>
            <a:pPr>
              <a:lnSpc>
                <a:spcPct val="90000"/>
              </a:lnSpc>
              <a:buFontTx/>
              <a:buChar char="•"/>
            </a:pPr>
            <a:r>
              <a:rPr lang="en-US" sz="1800" dirty="0" smtClean="0">
                <a:ea typeface="ＭＳ Ｐゴシック"/>
              </a:rPr>
              <a:t>Optimized route efficiency</a:t>
            </a:r>
          </a:p>
          <a:p>
            <a:pPr>
              <a:lnSpc>
                <a:spcPct val="90000"/>
              </a:lnSpc>
              <a:buFontTx/>
              <a:buChar char="•"/>
            </a:pPr>
            <a:r>
              <a:rPr lang="en-US" sz="1800" dirty="0" smtClean="0">
                <a:ea typeface="ＭＳ Ｐゴシック"/>
              </a:rPr>
              <a:t>Field Supervisors can view bus locations</a:t>
            </a:r>
          </a:p>
          <a:p>
            <a:pPr>
              <a:lnSpc>
                <a:spcPct val="90000"/>
              </a:lnSpc>
              <a:buFontTx/>
              <a:buChar char="•"/>
            </a:pPr>
            <a:r>
              <a:rPr lang="en-US" sz="1800" dirty="0" smtClean="0">
                <a:ea typeface="ＭＳ Ｐゴシック"/>
              </a:rPr>
              <a:t>Improved real-time information to customers </a:t>
            </a:r>
            <a:br>
              <a:rPr lang="en-US" sz="1800" dirty="0" smtClean="0">
                <a:ea typeface="ＭＳ Ｐゴシック"/>
              </a:rPr>
            </a:br>
            <a:r>
              <a:rPr lang="en-US" sz="1800" dirty="0" smtClean="0">
                <a:ea typeface="ＭＳ Ｐゴシック"/>
              </a:rPr>
              <a:t>and internal operations</a:t>
            </a:r>
          </a:p>
        </p:txBody>
      </p:sp>
      <p:sp>
        <p:nvSpPr>
          <p:cNvPr id="104451" name="Text Box 4"/>
          <p:cNvSpPr txBox="1">
            <a:spLocks noChangeArrowheads="1"/>
          </p:cNvSpPr>
          <p:nvPr/>
        </p:nvSpPr>
        <p:spPr bwMode="auto">
          <a:xfrm>
            <a:off x="228600" y="1344613"/>
            <a:ext cx="2751138" cy="366712"/>
          </a:xfrm>
          <a:prstGeom prst="rect">
            <a:avLst/>
          </a:prstGeom>
          <a:noFill/>
          <a:ln w="9525">
            <a:noFill/>
            <a:miter lim="800000"/>
            <a:headEnd/>
            <a:tailEnd/>
          </a:ln>
        </p:spPr>
        <p:txBody>
          <a:bodyPr>
            <a:spAutoFit/>
          </a:bodyPr>
          <a:lstStyle/>
          <a:p>
            <a:pPr eaLnBrk="0" hangingPunct="0"/>
            <a:r>
              <a:rPr lang="en-US" sz="1800" i="1" dirty="0"/>
              <a:t>Chicago Transit Authority</a:t>
            </a:r>
          </a:p>
        </p:txBody>
      </p:sp>
      <p:sp>
        <p:nvSpPr>
          <p:cNvPr id="104452" name="Line 5"/>
          <p:cNvSpPr>
            <a:spLocks noChangeShapeType="1"/>
          </p:cNvSpPr>
          <p:nvPr/>
        </p:nvSpPr>
        <p:spPr bwMode="auto">
          <a:xfrm>
            <a:off x="3378200" y="1676400"/>
            <a:ext cx="0" cy="4114800"/>
          </a:xfrm>
          <a:prstGeom prst="line">
            <a:avLst/>
          </a:prstGeom>
          <a:noFill/>
          <a:ln w="19050">
            <a:solidFill>
              <a:srgbClr val="006AB1"/>
            </a:solidFill>
            <a:round/>
            <a:headEnd/>
            <a:tailEnd/>
          </a:ln>
        </p:spPr>
        <p:txBody>
          <a:bodyPr wrap="none" anchor="ctr"/>
          <a:lstStyle/>
          <a:p>
            <a:endParaRPr lang="en-US" dirty="0"/>
          </a:p>
        </p:txBody>
      </p:sp>
      <p:pic>
        <p:nvPicPr>
          <p:cNvPr id="104453" name="Picture 10" descr="pic"/>
          <p:cNvPicPr>
            <a:picLocks noChangeAspect="1" noChangeArrowheads="1"/>
          </p:cNvPicPr>
          <p:nvPr/>
        </p:nvPicPr>
        <p:blipFill>
          <a:blip r:embed="rId3" cstate="print"/>
          <a:srcRect/>
          <a:stretch>
            <a:fillRect/>
          </a:stretch>
        </p:blipFill>
        <p:spPr bwMode="auto">
          <a:xfrm>
            <a:off x="330200" y="1790700"/>
            <a:ext cx="2895600" cy="1836738"/>
          </a:xfrm>
          <a:prstGeom prst="rect">
            <a:avLst/>
          </a:prstGeom>
          <a:noFill/>
          <a:ln w="9525">
            <a:noFill/>
            <a:miter lim="800000"/>
            <a:headEnd/>
            <a:tailEnd/>
          </a:ln>
        </p:spPr>
      </p:pic>
      <p:pic>
        <p:nvPicPr>
          <p:cNvPr id="104454" name="Picture 8" descr="CTA Top Banner"/>
          <p:cNvPicPr>
            <a:picLocks noChangeAspect="1" noChangeArrowheads="1"/>
          </p:cNvPicPr>
          <p:nvPr/>
        </p:nvPicPr>
        <p:blipFill>
          <a:blip r:embed="rId4" cstate="print"/>
          <a:srcRect r="30901"/>
          <a:stretch>
            <a:fillRect/>
          </a:stretch>
        </p:blipFill>
        <p:spPr bwMode="auto">
          <a:xfrm>
            <a:off x="304800" y="3765550"/>
            <a:ext cx="2971800" cy="573088"/>
          </a:xfrm>
          <a:prstGeom prst="rect">
            <a:avLst/>
          </a:prstGeom>
          <a:noFill/>
          <a:ln w="9525">
            <a:noFill/>
            <a:miter lim="800000"/>
            <a:headEnd/>
            <a:tailEnd/>
          </a:ln>
        </p:spPr>
      </p:pic>
      <p:pic>
        <p:nvPicPr>
          <p:cNvPr id="104455" name="Picture 15" descr="bus tracker"/>
          <p:cNvPicPr>
            <a:picLocks noChangeAspect="1" noChangeArrowheads="1"/>
          </p:cNvPicPr>
          <p:nvPr/>
        </p:nvPicPr>
        <p:blipFill>
          <a:blip r:embed="rId5" cstate="print"/>
          <a:srcRect/>
          <a:stretch>
            <a:fillRect/>
          </a:stretch>
        </p:blipFill>
        <p:spPr bwMode="auto">
          <a:xfrm>
            <a:off x="330200" y="3263900"/>
            <a:ext cx="2541588" cy="519113"/>
          </a:xfrm>
          <a:prstGeom prst="rect">
            <a:avLst/>
          </a:prstGeom>
          <a:solidFill>
            <a:schemeClr val="tx1"/>
          </a:solidFill>
          <a:ln w="9525">
            <a:noFill/>
            <a:miter lim="800000"/>
            <a:headEnd/>
            <a:tailEnd/>
          </a:ln>
        </p:spPr>
      </p:pic>
      <p:pic>
        <p:nvPicPr>
          <p:cNvPr id="338961" name="Picture 17" descr="bus location map"/>
          <p:cNvPicPr>
            <a:picLocks noChangeAspect="1" noChangeArrowheads="1"/>
          </p:cNvPicPr>
          <p:nvPr/>
        </p:nvPicPr>
        <p:blipFill>
          <a:blip r:embed="rId6" cstate="print"/>
          <a:srcRect/>
          <a:stretch>
            <a:fillRect/>
          </a:stretch>
        </p:blipFill>
        <p:spPr bwMode="auto">
          <a:xfrm>
            <a:off x="711200" y="4470400"/>
            <a:ext cx="2078038" cy="1666875"/>
          </a:xfrm>
          <a:prstGeom prst="rect">
            <a:avLst/>
          </a:prstGeom>
          <a:noFill/>
          <a:ln w="9525">
            <a:noFill/>
            <a:miter lim="800000"/>
            <a:headEnd/>
            <a:tailEnd/>
          </a:ln>
        </p:spPr>
      </p:pic>
      <p:pic>
        <p:nvPicPr>
          <p:cNvPr id="338956" name="Picture 12" descr="bluetree_logo_sm">
            <a:hlinkClick r:id="rId7"/>
          </p:cNvPr>
          <p:cNvPicPr>
            <a:picLocks noChangeAspect="1" noChangeArrowheads="1"/>
          </p:cNvPicPr>
          <p:nvPr/>
        </p:nvPicPr>
        <p:blipFill>
          <a:blip r:embed="rId8" cstate="print"/>
          <a:srcRect/>
          <a:stretch>
            <a:fillRect/>
          </a:stretch>
        </p:blipFill>
        <p:spPr bwMode="auto">
          <a:xfrm>
            <a:off x="5270500" y="533400"/>
            <a:ext cx="869950" cy="563563"/>
          </a:xfrm>
          <a:prstGeom prst="rect">
            <a:avLst/>
          </a:prstGeom>
          <a:noFill/>
          <a:ln w="9525">
            <a:noFill/>
            <a:miter lim="800000"/>
            <a:headEnd/>
            <a:tailEnd/>
          </a:ln>
        </p:spPr>
      </p:pic>
      <p:pic>
        <p:nvPicPr>
          <p:cNvPr id="338965" name="Picture 21" descr="ToughbookLogo"/>
          <p:cNvPicPr>
            <a:picLocks noChangeAspect="1" noChangeArrowheads="1"/>
          </p:cNvPicPr>
          <p:nvPr/>
        </p:nvPicPr>
        <p:blipFill>
          <a:blip r:embed="rId9" cstate="print"/>
          <a:srcRect/>
          <a:stretch>
            <a:fillRect/>
          </a:stretch>
        </p:blipFill>
        <p:spPr bwMode="auto">
          <a:xfrm>
            <a:off x="6332538" y="557213"/>
            <a:ext cx="1428750" cy="476250"/>
          </a:xfrm>
          <a:prstGeom prst="rect">
            <a:avLst/>
          </a:prstGeom>
          <a:noFill/>
          <a:ln w="9525">
            <a:noFill/>
            <a:miter lim="800000"/>
            <a:headEnd/>
            <a:tailEnd/>
          </a:ln>
        </p:spPr>
      </p:pic>
      <p:pic>
        <p:nvPicPr>
          <p:cNvPr id="338957" name="Picture 13" descr="logo">
            <a:hlinkClick r:id="rId10"/>
          </p:cNvPr>
          <p:cNvPicPr>
            <a:picLocks noChangeAspect="1" noChangeArrowheads="1"/>
          </p:cNvPicPr>
          <p:nvPr/>
        </p:nvPicPr>
        <p:blipFill>
          <a:blip r:embed="rId11" cstate="print"/>
          <a:srcRect b="18462"/>
          <a:stretch>
            <a:fillRect/>
          </a:stretch>
        </p:blipFill>
        <p:spPr bwMode="auto">
          <a:xfrm>
            <a:off x="7886700" y="482600"/>
            <a:ext cx="771525" cy="536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203200" y="47625"/>
            <a:ext cx="8751888" cy="677863"/>
          </a:xfrm>
        </p:spPr>
        <p:txBody>
          <a:bodyPr/>
          <a:lstStyle/>
          <a:p>
            <a:r>
              <a:rPr lang="en-US" sz="2800" dirty="0" smtClean="0">
                <a:ea typeface="ＭＳ Ｐゴシック"/>
              </a:rPr>
              <a:t>Other Examples</a:t>
            </a:r>
          </a:p>
        </p:txBody>
      </p:sp>
      <p:pic>
        <p:nvPicPr>
          <p:cNvPr id="103429" name="Picture 5"/>
          <p:cNvPicPr>
            <a:picLocks noChangeAspect="1" noChangeArrowheads="1"/>
          </p:cNvPicPr>
          <p:nvPr/>
        </p:nvPicPr>
        <p:blipFill>
          <a:blip r:embed="rId3" cstate="print"/>
          <a:srcRect/>
          <a:stretch>
            <a:fillRect/>
          </a:stretch>
        </p:blipFill>
        <p:spPr bwMode="auto">
          <a:xfrm>
            <a:off x="280988" y="1771650"/>
            <a:ext cx="4025900" cy="2735263"/>
          </a:xfrm>
          <a:prstGeom prst="rect">
            <a:avLst/>
          </a:prstGeom>
          <a:noFill/>
          <a:ln w="9525">
            <a:noFill/>
            <a:miter lim="800000"/>
            <a:headEnd/>
            <a:tailEnd/>
          </a:ln>
        </p:spPr>
      </p:pic>
      <p:sp>
        <p:nvSpPr>
          <p:cNvPr id="9" name="Text Box 16"/>
          <p:cNvSpPr txBox="1">
            <a:spLocks noChangeArrowheads="1"/>
          </p:cNvSpPr>
          <p:nvPr/>
        </p:nvSpPr>
        <p:spPr bwMode="auto">
          <a:xfrm>
            <a:off x="554038" y="4505325"/>
            <a:ext cx="3090862" cy="182563"/>
          </a:xfrm>
          <a:prstGeom prst="rect">
            <a:avLst/>
          </a:prstGeom>
          <a:noFill/>
          <a:ln w="9525">
            <a:noFill/>
            <a:miter lim="800000"/>
            <a:headEnd/>
            <a:tailEnd/>
          </a:ln>
        </p:spPr>
        <p:txBody>
          <a:bodyPr lIns="0" tIns="0" rIns="0" bIns="0">
            <a:spAutoFit/>
          </a:bodyPr>
          <a:lstStyle/>
          <a:p>
            <a:pPr marL="342900" indent="-342900" algn="ctr" eaLnBrk="0" hangingPunct="0">
              <a:spcBef>
                <a:spcPct val="50000"/>
              </a:spcBef>
            </a:pPr>
            <a:r>
              <a:rPr lang="en-US" sz="1200" i="1" dirty="0"/>
              <a:t>In-Dashboard PC w/Internet Connectivity </a:t>
            </a:r>
          </a:p>
        </p:txBody>
      </p:sp>
      <p:pic>
        <p:nvPicPr>
          <p:cNvPr id="10" name="Picture 247"/>
          <p:cNvPicPr>
            <a:picLocks noChangeAspect="1" noChangeArrowheads="1"/>
          </p:cNvPicPr>
          <p:nvPr/>
        </p:nvPicPr>
        <p:blipFill>
          <a:blip r:embed="rId4" cstate="print"/>
          <a:srcRect/>
          <a:stretch>
            <a:fillRect/>
          </a:stretch>
        </p:blipFill>
        <p:spPr bwMode="auto">
          <a:xfrm>
            <a:off x="4795838" y="1839913"/>
            <a:ext cx="4095750" cy="3803650"/>
          </a:xfrm>
          <a:prstGeom prst="rect">
            <a:avLst/>
          </a:prstGeom>
          <a:noFill/>
          <a:ln w="9525">
            <a:noFill/>
            <a:miter lim="800000"/>
            <a:headEnd/>
            <a:tailEnd/>
          </a:ln>
        </p:spPr>
      </p:pic>
      <p:sp>
        <p:nvSpPr>
          <p:cNvPr id="12" name="Rectangle 4"/>
          <p:cNvSpPr>
            <a:spLocks noChangeArrowheads="1"/>
          </p:cNvSpPr>
          <p:nvPr/>
        </p:nvSpPr>
        <p:spPr bwMode="auto">
          <a:xfrm>
            <a:off x="4608513" y="1243013"/>
            <a:ext cx="2947987" cy="827087"/>
          </a:xfrm>
          <a:prstGeom prst="rect">
            <a:avLst/>
          </a:prstGeom>
          <a:noFill/>
          <a:ln w="9525">
            <a:noFill/>
            <a:miter lim="800000"/>
            <a:headEnd/>
            <a:tailEnd/>
          </a:ln>
        </p:spPr>
        <p:txBody>
          <a:bodyPr lIns="91428" tIns="45714" rIns="91428" bIns="45714"/>
          <a:lstStyle/>
          <a:p>
            <a:pPr algn="ctr">
              <a:spcBef>
                <a:spcPct val="20000"/>
              </a:spcBef>
              <a:buClr>
                <a:srgbClr val="FFE100"/>
              </a:buClr>
            </a:pPr>
            <a:r>
              <a:rPr lang="en-US" sz="1600" b="1" dirty="0"/>
              <a:t>Unified Communications </a:t>
            </a:r>
            <a:r>
              <a:rPr lang="en-US" sz="1600" dirty="0"/>
              <a:t>can extend IP services to mobile devices</a:t>
            </a:r>
          </a:p>
        </p:txBody>
      </p:sp>
      <p:pic>
        <p:nvPicPr>
          <p:cNvPr id="103431" name="Picture 7" descr="logo">
            <a:hlinkClick r:id="rId5"/>
          </p:cNvPr>
          <p:cNvPicPr>
            <a:picLocks noChangeAspect="1" noChangeArrowheads="1"/>
          </p:cNvPicPr>
          <p:nvPr/>
        </p:nvPicPr>
        <p:blipFill>
          <a:blip r:embed="rId6" cstate="print"/>
          <a:srcRect/>
          <a:stretch>
            <a:fillRect/>
          </a:stretch>
        </p:blipFill>
        <p:spPr bwMode="auto">
          <a:xfrm>
            <a:off x="323850" y="1139825"/>
            <a:ext cx="1312863" cy="655638"/>
          </a:xfrm>
          <a:prstGeom prst="rect">
            <a:avLst/>
          </a:prstGeom>
          <a:noFill/>
          <a:ln w="9525">
            <a:noFill/>
            <a:miter lim="800000"/>
            <a:headEnd/>
            <a:tailEnd/>
          </a:ln>
        </p:spPr>
      </p:pic>
      <p:sp>
        <p:nvSpPr>
          <p:cNvPr id="14" name="Rectangle 13"/>
          <p:cNvSpPr>
            <a:spLocks noChangeArrowheads="1"/>
          </p:cNvSpPr>
          <p:nvPr/>
        </p:nvSpPr>
        <p:spPr bwMode="auto">
          <a:xfrm>
            <a:off x="554038" y="4957763"/>
            <a:ext cx="3224212" cy="831850"/>
          </a:xfrm>
          <a:prstGeom prst="rect">
            <a:avLst/>
          </a:prstGeom>
          <a:noFill/>
          <a:ln w="9525">
            <a:noFill/>
            <a:miter lim="800000"/>
            <a:headEnd/>
            <a:tailEnd/>
          </a:ln>
        </p:spPr>
        <p:txBody>
          <a:bodyPr>
            <a:spAutoFit/>
          </a:bodyPr>
          <a:lstStyle/>
          <a:p>
            <a:pPr algn="ctr"/>
            <a:r>
              <a:rPr lang="en-US" sz="1600" dirty="0"/>
              <a:t>Perform mission-critical tasks remotely at a job site increasing operational efficiencies.</a:t>
            </a:r>
          </a:p>
        </p:txBody>
      </p:sp>
      <p:sp>
        <p:nvSpPr>
          <p:cNvPr id="15" name="Line 4"/>
          <p:cNvSpPr>
            <a:spLocks noChangeShapeType="1"/>
          </p:cNvSpPr>
          <p:nvPr/>
        </p:nvSpPr>
        <p:spPr bwMode="auto">
          <a:xfrm>
            <a:off x="4584700" y="1350963"/>
            <a:ext cx="0" cy="4114800"/>
          </a:xfrm>
          <a:prstGeom prst="line">
            <a:avLst/>
          </a:prstGeom>
          <a:noFill/>
          <a:ln w="19050">
            <a:solidFill>
              <a:srgbClr val="006AB1"/>
            </a:solidFill>
            <a:round/>
            <a:headEnd/>
            <a:tailEnd/>
          </a:ln>
        </p:spPr>
        <p:txBody>
          <a:bodyPr wrap="none" anchor="ctr"/>
          <a:lstStyle/>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idx="4294967295"/>
          </p:nvPr>
        </p:nvSpPr>
        <p:spPr>
          <a:xfrm>
            <a:off x="749300" y="88900"/>
            <a:ext cx="7188200" cy="660400"/>
          </a:xfrm>
        </p:spPr>
        <p:txBody>
          <a:bodyPr/>
          <a:lstStyle/>
          <a:p>
            <a:pPr algn="l" eaLnBrk="1" hangingPunct="1"/>
            <a:r>
              <a:rPr lang="en-US" sz="2800" i="1" dirty="0" smtClean="0"/>
              <a:t>The Next Step…. Sprint 4G WiMAX</a:t>
            </a:r>
          </a:p>
        </p:txBody>
      </p:sp>
      <p:sp>
        <p:nvSpPr>
          <p:cNvPr id="28676" name="Rectangle 7"/>
          <p:cNvSpPr>
            <a:spLocks noGrp="1" noChangeArrowheads="1"/>
          </p:cNvSpPr>
          <p:nvPr>
            <p:ph type="body" idx="4294967295"/>
          </p:nvPr>
        </p:nvSpPr>
        <p:spPr>
          <a:xfrm>
            <a:off x="152400" y="838200"/>
            <a:ext cx="8458200" cy="3733800"/>
          </a:xfrm>
        </p:spPr>
        <p:txBody>
          <a:bodyPr/>
          <a:lstStyle/>
          <a:p>
            <a:pPr marL="742950" lvl="1" eaLnBrk="1" hangingPunct="1">
              <a:lnSpc>
                <a:spcPct val="90000"/>
              </a:lnSpc>
              <a:spcBef>
                <a:spcPct val="40000"/>
              </a:spcBef>
              <a:buClr>
                <a:schemeClr val="hlink"/>
              </a:buClr>
              <a:buFont typeface="Wingdings" pitchFamily="2" charset="2"/>
              <a:buChar char="§"/>
            </a:pPr>
            <a:r>
              <a:rPr lang="en-US" sz="1800" i="1" dirty="0" smtClean="0"/>
              <a:t>4G is the next generation of wireless networks that will complement third Generation (3G) cellular technologies</a:t>
            </a:r>
          </a:p>
          <a:p>
            <a:pPr marL="742950" lvl="1" eaLnBrk="1" hangingPunct="1">
              <a:lnSpc>
                <a:spcPct val="90000"/>
              </a:lnSpc>
              <a:spcBef>
                <a:spcPct val="40000"/>
              </a:spcBef>
              <a:buClr>
                <a:schemeClr val="hlink"/>
              </a:buClr>
              <a:buFont typeface="Wingdings" pitchFamily="2" charset="2"/>
              <a:buChar char="§"/>
            </a:pPr>
            <a:r>
              <a:rPr lang="en-US" sz="1800" i="1" dirty="0" smtClean="0"/>
              <a:t>WiMAX service provides “Wi-Fi like” experience in a city-sized hotspot</a:t>
            </a:r>
            <a:endParaRPr lang="en-US" sz="1800" b="1" i="1" dirty="0" smtClean="0"/>
          </a:p>
          <a:p>
            <a:pPr marL="742950" lvl="1" eaLnBrk="1" hangingPunct="1">
              <a:lnSpc>
                <a:spcPct val="90000"/>
              </a:lnSpc>
              <a:spcBef>
                <a:spcPct val="40000"/>
              </a:spcBef>
              <a:buClr>
                <a:schemeClr val="hlink"/>
              </a:buClr>
              <a:buFont typeface="Wingdings" pitchFamily="2" charset="2"/>
              <a:buChar char="§"/>
            </a:pPr>
            <a:r>
              <a:rPr lang="en-US" sz="1800" i="1" dirty="0" smtClean="0"/>
              <a:t>It provides high speed, high capacity, IP based services for video, data and voice (Voice over IP) on an integrated global network that is based on open standards </a:t>
            </a:r>
          </a:p>
          <a:p>
            <a:pPr marL="742950" lvl="1" eaLnBrk="1" hangingPunct="1">
              <a:lnSpc>
                <a:spcPct val="90000"/>
              </a:lnSpc>
              <a:spcBef>
                <a:spcPct val="40000"/>
              </a:spcBef>
              <a:buClr>
                <a:schemeClr val="hlink"/>
              </a:buClr>
              <a:buFont typeface="Wingdings" pitchFamily="2" charset="2"/>
              <a:buChar char="§"/>
            </a:pPr>
            <a:r>
              <a:rPr lang="en-US" sz="1800" i="1" dirty="0" smtClean="0"/>
              <a:t>Utilities, enterprises, consumers and government agencies will be able to extend their Internet experience beyond home or office by using this technology</a:t>
            </a:r>
          </a:p>
          <a:p>
            <a:pPr marL="742950" lvl="1" eaLnBrk="1" hangingPunct="1">
              <a:lnSpc>
                <a:spcPct val="90000"/>
              </a:lnSpc>
              <a:spcBef>
                <a:spcPct val="40000"/>
              </a:spcBef>
              <a:buClr>
                <a:schemeClr val="hlink"/>
              </a:buClr>
              <a:buFont typeface="Wingdings" pitchFamily="2" charset="2"/>
              <a:buChar char="§"/>
            </a:pPr>
            <a:r>
              <a:rPr lang="en-US" sz="1800" i="1" dirty="0" smtClean="0"/>
              <a:t>4G is very fast delivering </a:t>
            </a:r>
            <a:r>
              <a:rPr lang="en-US" sz="1800" i="1" u="sng" dirty="0" smtClean="0"/>
              <a:t>average speeds</a:t>
            </a:r>
            <a:r>
              <a:rPr lang="en-US" sz="1800" i="1" dirty="0" smtClean="0"/>
              <a:t> of 2-4 Megabits downlink and 0.5-1.5 Megabits uplink in service areas</a:t>
            </a:r>
          </a:p>
          <a:p>
            <a:pPr marL="742950" lvl="1" eaLnBrk="1" hangingPunct="1">
              <a:lnSpc>
                <a:spcPct val="90000"/>
              </a:lnSpc>
              <a:spcBef>
                <a:spcPct val="40000"/>
              </a:spcBef>
              <a:buClr>
                <a:schemeClr val="hlink"/>
              </a:buClr>
              <a:buFont typeface="Wingdings" pitchFamily="2" charset="2"/>
              <a:buChar char="§"/>
            </a:pPr>
            <a:r>
              <a:rPr lang="en-US" sz="1800" i="1" dirty="0" smtClean="0"/>
              <a:t>4G is capable of delivering </a:t>
            </a:r>
            <a:r>
              <a:rPr lang="en-US" sz="1800" i="1" u="sng" dirty="0" smtClean="0"/>
              <a:t>peak speeds</a:t>
            </a:r>
            <a:r>
              <a:rPr lang="en-US" sz="1800" i="1" dirty="0" smtClean="0"/>
              <a:t> of up to 12 Megabits downlink and up to 5 Megabits uplink in service areas</a:t>
            </a:r>
          </a:p>
        </p:txBody>
      </p:sp>
      <p:sp>
        <p:nvSpPr>
          <p:cNvPr id="28677" name="Rectangle 3"/>
          <p:cNvSpPr>
            <a:spLocks noChangeArrowheads="1"/>
          </p:cNvSpPr>
          <p:nvPr/>
        </p:nvSpPr>
        <p:spPr bwMode="auto">
          <a:xfrm>
            <a:off x="152400" y="5041900"/>
            <a:ext cx="8839200" cy="555625"/>
          </a:xfrm>
          <a:prstGeom prst="rect">
            <a:avLst/>
          </a:prstGeom>
          <a:noFill/>
          <a:ln w="38100">
            <a:solidFill>
              <a:srgbClr val="BADB04"/>
            </a:solidFill>
            <a:miter lim="800000"/>
            <a:headEnd/>
            <a:tailEnd/>
          </a:ln>
        </p:spPr>
        <p:txBody>
          <a:bodyPr>
            <a:spAutoFit/>
          </a:bodyPr>
          <a:lstStyle/>
          <a:p>
            <a:pPr algn="ctr" eaLnBrk="0" hangingPunct="0"/>
            <a:r>
              <a:rPr lang="en-US" sz="1400" b="1" i="1" dirty="0"/>
              <a:t>4G combines the best characteristics of both current WiFi solutions and 3G mobile broadband into a new, open-standards based solution that is 3 to 5 times faster in service areas.</a:t>
            </a:r>
            <a:endParaRPr lang="en-US" sz="1400" dirty="0">
              <a:solidFill>
                <a:srgbClr val="00000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idx="4294967295"/>
          </p:nvPr>
        </p:nvSpPr>
        <p:spPr>
          <a:xfrm>
            <a:off x="498475" y="0"/>
            <a:ext cx="7772400" cy="1143000"/>
          </a:xfrm>
        </p:spPr>
        <p:txBody>
          <a:bodyPr/>
          <a:lstStyle/>
          <a:p>
            <a:pPr eaLnBrk="1" hangingPunct="1"/>
            <a:r>
              <a:rPr lang="en-US" sz="2800" i="1" dirty="0" smtClean="0"/>
              <a:t>Who Developed WiMAX?</a:t>
            </a:r>
          </a:p>
        </p:txBody>
      </p:sp>
      <p:sp>
        <p:nvSpPr>
          <p:cNvPr id="30724" name="Rectangle 3"/>
          <p:cNvSpPr>
            <a:spLocks noGrp="1" noChangeArrowheads="1"/>
          </p:cNvSpPr>
          <p:nvPr>
            <p:ph type="body" sz="half" idx="4294967295"/>
          </p:nvPr>
        </p:nvSpPr>
        <p:spPr>
          <a:xfrm>
            <a:off x="366713" y="1055688"/>
            <a:ext cx="4216400" cy="3643312"/>
          </a:xfrm>
        </p:spPr>
        <p:txBody>
          <a:bodyPr/>
          <a:lstStyle/>
          <a:p>
            <a:pPr marL="223838" indent="-223838" eaLnBrk="1" hangingPunct="1">
              <a:spcBef>
                <a:spcPct val="25000"/>
              </a:spcBef>
              <a:buClr>
                <a:schemeClr val="accent2"/>
              </a:buClr>
              <a:buFontTx/>
              <a:buNone/>
            </a:pPr>
            <a:r>
              <a:rPr lang="en-US" sz="2400" b="1" dirty="0" smtClean="0"/>
              <a:t>IEEE 802.16 Working Group</a:t>
            </a:r>
          </a:p>
          <a:p>
            <a:pPr marL="223838" indent="-223838" eaLnBrk="1" hangingPunct="1">
              <a:spcBef>
                <a:spcPct val="25000"/>
              </a:spcBef>
              <a:buClr>
                <a:schemeClr val="hlink"/>
              </a:buClr>
              <a:buFont typeface="Wingdings" pitchFamily="2" charset="2"/>
              <a:buChar char="§"/>
            </a:pPr>
            <a:r>
              <a:rPr lang="en-US" sz="2400" dirty="0" smtClean="0"/>
              <a:t>Develops local and metropolitan area network standards</a:t>
            </a:r>
          </a:p>
          <a:p>
            <a:pPr marL="223838" indent="-223838" eaLnBrk="1" hangingPunct="1">
              <a:spcBef>
                <a:spcPct val="25000"/>
              </a:spcBef>
              <a:buClr>
                <a:schemeClr val="hlink"/>
              </a:buClr>
              <a:buFont typeface="Wingdings" pitchFamily="2" charset="2"/>
              <a:buChar char="§"/>
            </a:pPr>
            <a:r>
              <a:rPr lang="en-US" sz="2400" dirty="0" smtClean="0"/>
              <a:t>802.16 specifications</a:t>
            </a:r>
          </a:p>
          <a:p>
            <a:pPr marL="569913" lvl="1" indent="-231775" eaLnBrk="1" hangingPunct="1">
              <a:spcBef>
                <a:spcPct val="25000"/>
              </a:spcBef>
              <a:buClr>
                <a:schemeClr val="accent2"/>
              </a:buClr>
            </a:pPr>
            <a:r>
              <a:rPr lang="en-US" sz="2400" dirty="0" smtClean="0"/>
              <a:t>802.16-2004</a:t>
            </a:r>
          </a:p>
          <a:p>
            <a:pPr marL="569913" lvl="1" indent="-231775" eaLnBrk="1" hangingPunct="1">
              <a:spcBef>
                <a:spcPct val="25000"/>
              </a:spcBef>
              <a:buClr>
                <a:schemeClr val="accent2"/>
              </a:buClr>
            </a:pPr>
            <a:r>
              <a:rPr lang="en-US" sz="2400" dirty="0" smtClean="0"/>
              <a:t>802.16e-2005</a:t>
            </a:r>
          </a:p>
          <a:p>
            <a:pPr marL="569913" lvl="1" indent="-231775" eaLnBrk="1" hangingPunct="1">
              <a:spcBef>
                <a:spcPct val="25000"/>
              </a:spcBef>
              <a:buClr>
                <a:schemeClr val="accent2"/>
              </a:buClr>
            </a:pPr>
            <a:r>
              <a:rPr lang="en-US" sz="2400" dirty="0" smtClean="0"/>
              <a:t>802.16 conformance</a:t>
            </a:r>
          </a:p>
          <a:p>
            <a:pPr marL="223838" indent="-223838" eaLnBrk="1" hangingPunct="1">
              <a:spcBef>
                <a:spcPct val="25000"/>
              </a:spcBef>
            </a:pPr>
            <a:endParaRPr lang="en-US" sz="2400" dirty="0" smtClean="0"/>
          </a:p>
          <a:p>
            <a:pPr marL="569913" lvl="1" indent="-231775" eaLnBrk="1" hangingPunct="1">
              <a:spcBef>
                <a:spcPct val="25000"/>
              </a:spcBef>
            </a:pPr>
            <a:endParaRPr lang="en-US" sz="2700" dirty="0" smtClean="0"/>
          </a:p>
        </p:txBody>
      </p:sp>
      <p:sp>
        <p:nvSpPr>
          <p:cNvPr id="30725" name="Rectangle 4"/>
          <p:cNvSpPr>
            <a:spLocks noGrp="1" noChangeArrowheads="1"/>
          </p:cNvSpPr>
          <p:nvPr>
            <p:ph type="body" sz="half" idx="4294967295"/>
          </p:nvPr>
        </p:nvSpPr>
        <p:spPr>
          <a:xfrm>
            <a:off x="5097463" y="1077913"/>
            <a:ext cx="4027487" cy="5241925"/>
          </a:xfrm>
        </p:spPr>
        <p:txBody>
          <a:bodyPr/>
          <a:lstStyle/>
          <a:p>
            <a:pPr marL="223838" indent="-223838" eaLnBrk="1" hangingPunct="1">
              <a:spcBef>
                <a:spcPct val="25000"/>
              </a:spcBef>
              <a:buClr>
                <a:schemeClr val="accent2"/>
              </a:buClr>
              <a:buFontTx/>
              <a:buNone/>
            </a:pPr>
            <a:r>
              <a:rPr lang="en-US" sz="2400" b="1" dirty="0" smtClean="0"/>
              <a:t>WiMAX Forum</a:t>
            </a:r>
          </a:p>
          <a:p>
            <a:pPr marL="223838" indent="-223838" eaLnBrk="1" hangingPunct="1">
              <a:spcBef>
                <a:spcPct val="25000"/>
              </a:spcBef>
              <a:buClr>
                <a:schemeClr val="hlink"/>
              </a:buClr>
              <a:buFont typeface="Wingdings" pitchFamily="2" charset="2"/>
              <a:buChar char="§"/>
            </a:pPr>
            <a:r>
              <a:rPr lang="en-US" sz="2400" dirty="0" smtClean="0"/>
              <a:t>Certifies conformance, compatibility, interoperability of IEEE 802.16 products</a:t>
            </a:r>
          </a:p>
          <a:p>
            <a:pPr marL="223838" indent="-223838" eaLnBrk="1" hangingPunct="1">
              <a:spcBef>
                <a:spcPct val="25000"/>
              </a:spcBef>
              <a:buClr>
                <a:schemeClr val="hlink"/>
              </a:buClr>
              <a:buFont typeface="Wingdings" pitchFamily="2" charset="2"/>
              <a:buChar char="§"/>
            </a:pPr>
            <a:r>
              <a:rPr lang="en-US" sz="2400" dirty="0" smtClean="0"/>
              <a:t>Network architecture specifications</a:t>
            </a:r>
          </a:p>
        </p:txBody>
      </p:sp>
      <p:pic>
        <p:nvPicPr>
          <p:cNvPr id="30726" name="Picture 5" descr="WiMAX Forum">
            <a:hlinkClick r:id="rId3"/>
          </p:cNvPr>
          <p:cNvPicPr>
            <a:picLocks noChangeAspect="1" noChangeArrowheads="1"/>
          </p:cNvPicPr>
          <p:nvPr/>
        </p:nvPicPr>
        <p:blipFill>
          <a:blip r:embed="rId4" cstate="print"/>
          <a:srcRect/>
          <a:stretch>
            <a:fillRect/>
          </a:stretch>
        </p:blipFill>
        <p:spPr bwMode="auto">
          <a:xfrm>
            <a:off x="5156200" y="4137025"/>
            <a:ext cx="1262063" cy="1346200"/>
          </a:xfrm>
          <a:prstGeom prst="rect">
            <a:avLst/>
          </a:prstGeom>
          <a:noFill/>
          <a:ln w="9525">
            <a:noFill/>
            <a:miter lim="800000"/>
            <a:headEnd/>
            <a:tailEnd/>
          </a:ln>
        </p:spPr>
      </p:pic>
      <p:pic>
        <p:nvPicPr>
          <p:cNvPr id="30727" name="Picture 6"/>
          <p:cNvPicPr>
            <a:picLocks noChangeAspect="1" noChangeArrowheads="1"/>
          </p:cNvPicPr>
          <p:nvPr/>
        </p:nvPicPr>
        <p:blipFill>
          <a:blip r:embed="rId5" cstate="print"/>
          <a:srcRect/>
          <a:stretch>
            <a:fillRect/>
          </a:stretch>
        </p:blipFill>
        <p:spPr bwMode="auto">
          <a:xfrm>
            <a:off x="1216025" y="4699000"/>
            <a:ext cx="2327275" cy="652463"/>
          </a:xfrm>
          <a:prstGeom prst="rect">
            <a:avLst/>
          </a:prstGeom>
          <a:noFill/>
          <a:ln w="9525">
            <a:noFill/>
            <a:miter lim="800000"/>
            <a:headEnd/>
            <a:tailEnd/>
          </a:ln>
        </p:spPr>
      </p:pic>
      <p:sp>
        <p:nvSpPr>
          <p:cNvPr id="30728" name="Text Box 8"/>
          <p:cNvSpPr txBox="1">
            <a:spLocks noChangeArrowheads="1"/>
          </p:cNvSpPr>
          <p:nvPr/>
        </p:nvSpPr>
        <p:spPr bwMode="auto">
          <a:xfrm>
            <a:off x="6867525" y="4051300"/>
            <a:ext cx="1952625" cy="1558925"/>
          </a:xfrm>
          <a:prstGeom prst="rect">
            <a:avLst/>
          </a:prstGeom>
          <a:solidFill>
            <a:schemeClr val="accent2"/>
          </a:solidFill>
          <a:ln w="9525">
            <a:noFill/>
            <a:miter lim="800000"/>
            <a:headEnd/>
            <a:tailEnd/>
          </a:ln>
        </p:spPr>
        <p:txBody>
          <a:bodyPr>
            <a:spAutoFit/>
          </a:bodyPr>
          <a:lstStyle/>
          <a:p>
            <a:pPr>
              <a:spcBef>
                <a:spcPct val="20000"/>
              </a:spcBef>
            </a:pPr>
            <a:r>
              <a:rPr lang="en-US" sz="1600" dirty="0">
                <a:solidFill>
                  <a:schemeClr val="bg1"/>
                </a:solidFill>
              </a:rPr>
              <a:t>The WiMAX Forum created and owns the term “WiMAX” (similar to the way “Wi-Fi” is owned by the Wi-Fi Alliance) </a:t>
            </a:r>
            <a:endParaRPr lang="en-US" sz="1600" b="1" dirty="0">
              <a:solidFill>
                <a:schemeClr val="bg1"/>
              </a:solidFill>
            </a:endParaRPr>
          </a:p>
        </p:txBody>
      </p:sp>
      <p:sp>
        <p:nvSpPr>
          <p:cNvPr id="30729" name="Line 10"/>
          <p:cNvSpPr>
            <a:spLocks noChangeShapeType="1"/>
          </p:cNvSpPr>
          <p:nvPr/>
        </p:nvSpPr>
        <p:spPr bwMode="auto">
          <a:xfrm>
            <a:off x="4724400" y="1295400"/>
            <a:ext cx="0" cy="3962400"/>
          </a:xfrm>
          <a:prstGeom prst="line">
            <a:avLst/>
          </a:prstGeom>
          <a:noFill/>
          <a:ln w="19050">
            <a:solidFill>
              <a:srgbClr val="C0C0C0"/>
            </a:solidFill>
            <a:prstDash val="sysDot"/>
            <a:round/>
            <a:headEnd/>
            <a:tailEnd/>
          </a:ln>
        </p:spPr>
        <p:txBody>
          <a:bodyPr/>
          <a:lstStyle/>
          <a:p>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Freeform 2"/>
          <p:cNvSpPr>
            <a:spLocks/>
          </p:cNvSpPr>
          <p:nvPr/>
        </p:nvSpPr>
        <p:spPr bwMode="auto">
          <a:xfrm>
            <a:off x="5257800" y="1524000"/>
            <a:ext cx="3429000" cy="3473450"/>
          </a:xfrm>
          <a:custGeom>
            <a:avLst/>
            <a:gdLst>
              <a:gd name="T0" fmla="*/ 0 w 1437"/>
              <a:gd name="T1" fmla="*/ 0 h 1036"/>
              <a:gd name="T2" fmla="*/ 2147483647 w 1437"/>
              <a:gd name="T3" fmla="*/ 0 h 1036"/>
              <a:gd name="T4" fmla="*/ 2147483647 w 1437"/>
              <a:gd name="T5" fmla="*/ 2147483647 h 1036"/>
              <a:gd name="T6" fmla="*/ 0 w 1437"/>
              <a:gd name="T7" fmla="*/ 2147483647 h 1036"/>
              <a:gd name="T8" fmla="*/ 0 w 1437"/>
              <a:gd name="T9" fmla="*/ 0 h 1036"/>
              <a:gd name="T10" fmla="*/ 0 w 1437"/>
              <a:gd name="T11" fmla="*/ 2147483647 h 1036"/>
              <a:gd name="T12" fmla="*/ 0 60000 65536"/>
              <a:gd name="T13" fmla="*/ 0 60000 65536"/>
              <a:gd name="T14" fmla="*/ 0 60000 65536"/>
              <a:gd name="T15" fmla="*/ 0 60000 65536"/>
              <a:gd name="T16" fmla="*/ 0 60000 65536"/>
              <a:gd name="T17" fmla="*/ 0 60000 65536"/>
              <a:gd name="T18" fmla="*/ 0 w 1437"/>
              <a:gd name="T19" fmla="*/ 0 h 1036"/>
              <a:gd name="T20" fmla="*/ 1437 w 1437"/>
              <a:gd name="T21" fmla="*/ 1036 h 1036"/>
            </a:gdLst>
            <a:ahLst/>
            <a:cxnLst>
              <a:cxn ang="T12">
                <a:pos x="T0" y="T1"/>
              </a:cxn>
              <a:cxn ang="T13">
                <a:pos x="T2" y="T3"/>
              </a:cxn>
              <a:cxn ang="T14">
                <a:pos x="T4" y="T5"/>
              </a:cxn>
              <a:cxn ang="T15">
                <a:pos x="T6" y="T7"/>
              </a:cxn>
              <a:cxn ang="T16">
                <a:pos x="T8" y="T9"/>
              </a:cxn>
              <a:cxn ang="T17">
                <a:pos x="T10" y="T11"/>
              </a:cxn>
            </a:cxnLst>
            <a:rect l="T18" t="T19" r="T20" b="T21"/>
            <a:pathLst>
              <a:path w="1437" h="1036">
                <a:moveTo>
                  <a:pt x="0" y="0"/>
                </a:moveTo>
                <a:lnTo>
                  <a:pt x="1437" y="0"/>
                </a:lnTo>
                <a:lnTo>
                  <a:pt x="1437" y="1036"/>
                </a:lnTo>
                <a:lnTo>
                  <a:pt x="0" y="1036"/>
                </a:lnTo>
                <a:lnTo>
                  <a:pt x="0" y="0"/>
                </a:lnTo>
                <a:lnTo>
                  <a:pt x="0" y="1036"/>
                </a:lnTo>
              </a:path>
            </a:pathLst>
          </a:custGeom>
          <a:gradFill rotWithShape="0">
            <a:gsLst>
              <a:gs pos="0">
                <a:srgbClr val="F4F4F4"/>
              </a:gs>
              <a:gs pos="100000">
                <a:srgbClr val="DFDFDF"/>
              </a:gs>
            </a:gsLst>
            <a:lin ang="5400000" scaled="1"/>
          </a:gradFill>
          <a:ln w="4763">
            <a:noFill/>
            <a:round/>
            <a:headEnd/>
            <a:tailEnd/>
          </a:ln>
        </p:spPr>
        <p:txBody>
          <a:bodyPr/>
          <a:lstStyle/>
          <a:p>
            <a:endParaRPr lang="en-US" dirty="0"/>
          </a:p>
        </p:txBody>
      </p:sp>
      <p:grpSp>
        <p:nvGrpSpPr>
          <p:cNvPr id="2" name="Group 3"/>
          <p:cNvGrpSpPr>
            <a:grpSpLocks/>
          </p:cNvGrpSpPr>
          <p:nvPr/>
        </p:nvGrpSpPr>
        <p:grpSpPr bwMode="auto">
          <a:xfrm>
            <a:off x="5257800" y="1516063"/>
            <a:ext cx="3429000" cy="3484562"/>
            <a:chOff x="3312" y="859"/>
            <a:chExt cx="1437" cy="2195"/>
          </a:xfrm>
        </p:grpSpPr>
        <p:sp>
          <p:nvSpPr>
            <p:cNvPr id="31779" name="Line 4"/>
            <p:cNvSpPr>
              <a:spLocks noChangeShapeType="1"/>
            </p:cNvSpPr>
            <p:nvPr/>
          </p:nvSpPr>
          <p:spPr bwMode="auto">
            <a:xfrm>
              <a:off x="3312" y="1485"/>
              <a:ext cx="1437" cy="2"/>
            </a:xfrm>
            <a:prstGeom prst="line">
              <a:avLst/>
            </a:prstGeom>
            <a:noFill/>
            <a:ln w="9525">
              <a:solidFill>
                <a:schemeClr val="bg1"/>
              </a:solidFill>
              <a:round/>
              <a:headEnd/>
              <a:tailEnd/>
            </a:ln>
          </p:spPr>
          <p:txBody>
            <a:bodyPr/>
            <a:lstStyle/>
            <a:p>
              <a:endParaRPr lang="en-US" dirty="0"/>
            </a:p>
          </p:txBody>
        </p:sp>
        <p:sp>
          <p:nvSpPr>
            <p:cNvPr id="31780" name="Line 5"/>
            <p:cNvSpPr>
              <a:spLocks noChangeShapeType="1"/>
            </p:cNvSpPr>
            <p:nvPr/>
          </p:nvSpPr>
          <p:spPr bwMode="auto">
            <a:xfrm>
              <a:off x="3312" y="2738"/>
              <a:ext cx="1437" cy="3"/>
            </a:xfrm>
            <a:prstGeom prst="line">
              <a:avLst/>
            </a:prstGeom>
            <a:noFill/>
            <a:ln w="9525">
              <a:solidFill>
                <a:schemeClr val="bg1"/>
              </a:solidFill>
              <a:round/>
              <a:headEnd/>
              <a:tailEnd/>
            </a:ln>
          </p:spPr>
          <p:txBody>
            <a:bodyPr/>
            <a:lstStyle/>
            <a:p>
              <a:endParaRPr lang="en-US" dirty="0"/>
            </a:p>
          </p:txBody>
        </p:sp>
        <p:sp>
          <p:nvSpPr>
            <p:cNvPr id="31781" name="Line 6"/>
            <p:cNvSpPr>
              <a:spLocks noChangeShapeType="1"/>
            </p:cNvSpPr>
            <p:nvPr/>
          </p:nvSpPr>
          <p:spPr bwMode="auto">
            <a:xfrm>
              <a:off x="3312" y="2424"/>
              <a:ext cx="1437" cy="2"/>
            </a:xfrm>
            <a:prstGeom prst="line">
              <a:avLst/>
            </a:prstGeom>
            <a:noFill/>
            <a:ln w="9525">
              <a:solidFill>
                <a:schemeClr val="bg1"/>
              </a:solidFill>
              <a:round/>
              <a:headEnd/>
              <a:tailEnd/>
            </a:ln>
          </p:spPr>
          <p:txBody>
            <a:bodyPr/>
            <a:lstStyle/>
            <a:p>
              <a:endParaRPr lang="en-US" dirty="0"/>
            </a:p>
          </p:txBody>
        </p:sp>
        <p:sp>
          <p:nvSpPr>
            <p:cNvPr id="31782" name="Line 7"/>
            <p:cNvSpPr>
              <a:spLocks noChangeShapeType="1"/>
            </p:cNvSpPr>
            <p:nvPr/>
          </p:nvSpPr>
          <p:spPr bwMode="auto">
            <a:xfrm>
              <a:off x="3312" y="2111"/>
              <a:ext cx="1437" cy="2"/>
            </a:xfrm>
            <a:prstGeom prst="line">
              <a:avLst/>
            </a:prstGeom>
            <a:noFill/>
            <a:ln w="9525">
              <a:solidFill>
                <a:schemeClr val="bg1"/>
              </a:solidFill>
              <a:round/>
              <a:headEnd/>
              <a:tailEnd/>
            </a:ln>
          </p:spPr>
          <p:txBody>
            <a:bodyPr/>
            <a:lstStyle/>
            <a:p>
              <a:endParaRPr lang="en-US" dirty="0"/>
            </a:p>
          </p:txBody>
        </p:sp>
        <p:sp>
          <p:nvSpPr>
            <p:cNvPr id="31783" name="Line 8"/>
            <p:cNvSpPr>
              <a:spLocks noChangeShapeType="1"/>
            </p:cNvSpPr>
            <p:nvPr/>
          </p:nvSpPr>
          <p:spPr bwMode="auto">
            <a:xfrm>
              <a:off x="3312" y="1798"/>
              <a:ext cx="1437" cy="2"/>
            </a:xfrm>
            <a:prstGeom prst="line">
              <a:avLst/>
            </a:prstGeom>
            <a:noFill/>
            <a:ln w="9525">
              <a:solidFill>
                <a:schemeClr val="bg1"/>
              </a:solidFill>
              <a:round/>
              <a:headEnd/>
              <a:tailEnd/>
            </a:ln>
          </p:spPr>
          <p:txBody>
            <a:bodyPr/>
            <a:lstStyle/>
            <a:p>
              <a:endParaRPr lang="en-US" dirty="0"/>
            </a:p>
          </p:txBody>
        </p:sp>
        <p:sp>
          <p:nvSpPr>
            <p:cNvPr id="31784" name="Line 9"/>
            <p:cNvSpPr>
              <a:spLocks noChangeShapeType="1"/>
            </p:cNvSpPr>
            <p:nvPr/>
          </p:nvSpPr>
          <p:spPr bwMode="auto">
            <a:xfrm>
              <a:off x="3312" y="3052"/>
              <a:ext cx="1437" cy="2"/>
            </a:xfrm>
            <a:prstGeom prst="line">
              <a:avLst/>
            </a:prstGeom>
            <a:noFill/>
            <a:ln w="9525">
              <a:solidFill>
                <a:schemeClr val="bg1"/>
              </a:solidFill>
              <a:round/>
              <a:headEnd/>
              <a:tailEnd/>
            </a:ln>
          </p:spPr>
          <p:txBody>
            <a:bodyPr/>
            <a:lstStyle/>
            <a:p>
              <a:endParaRPr lang="en-US" dirty="0"/>
            </a:p>
          </p:txBody>
        </p:sp>
        <p:sp>
          <p:nvSpPr>
            <p:cNvPr id="31785" name="Line 10"/>
            <p:cNvSpPr>
              <a:spLocks noChangeShapeType="1"/>
            </p:cNvSpPr>
            <p:nvPr/>
          </p:nvSpPr>
          <p:spPr bwMode="auto">
            <a:xfrm>
              <a:off x="3312" y="2580"/>
              <a:ext cx="1437" cy="3"/>
            </a:xfrm>
            <a:prstGeom prst="line">
              <a:avLst/>
            </a:prstGeom>
            <a:noFill/>
            <a:ln w="9525">
              <a:solidFill>
                <a:schemeClr val="bg1"/>
              </a:solidFill>
              <a:round/>
              <a:headEnd/>
              <a:tailEnd/>
            </a:ln>
          </p:spPr>
          <p:txBody>
            <a:bodyPr/>
            <a:lstStyle/>
            <a:p>
              <a:endParaRPr lang="en-US" dirty="0"/>
            </a:p>
          </p:txBody>
        </p:sp>
        <p:sp>
          <p:nvSpPr>
            <p:cNvPr id="31786" name="Line 11"/>
            <p:cNvSpPr>
              <a:spLocks noChangeShapeType="1"/>
            </p:cNvSpPr>
            <p:nvPr/>
          </p:nvSpPr>
          <p:spPr bwMode="auto">
            <a:xfrm>
              <a:off x="3312" y="2267"/>
              <a:ext cx="1437" cy="2"/>
            </a:xfrm>
            <a:prstGeom prst="line">
              <a:avLst/>
            </a:prstGeom>
            <a:noFill/>
            <a:ln w="9525">
              <a:solidFill>
                <a:schemeClr val="bg1"/>
              </a:solidFill>
              <a:round/>
              <a:headEnd/>
              <a:tailEnd/>
            </a:ln>
          </p:spPr>
          <p:txBody>
            <a:bodyPr/>
            <a:lstStyle/>
            <a:p>
              <a:endParaRPr lang="en-US" dirty="0"/>
            </a:p>
          </p:txBody>
        </p:sp>
        <p:sp>
          <p:nvSpPr>
            <p:cNvPr id="31787" name="Line 12"/>
            <p:cNvSpPr>
              <a:spLocks noChangeShapeType="1"/>
            </p:cNvSpPr>
            <p:nvPr/>
          </p:nvSpPr>
          <p:spPr bwMode="auto">
            <a:xfrm>
              <a:off x="3312" y="1954"/>
              <a:ext cx="1437" cy="2"/>
            </a:xfrm>
            <a:prstGeom prst="line">
              <a:avLst/>
            </a:prstGeom>
            <a:noFill/>
            <a:ln w="9525">
              <a:solidFill>
                <a:schemeClr val="bg1"/>
              </a:solidFill>
              <a:round/>
              <a:headEnd/>
              <a:tailEnd/>
            </a:ln>
          </p:spPr>
          <p:txBody>
            <a:bodyPr/>
            <a:lstStyle/>
            <a:p>
              <a:endParaRPr lang="en-US" dirty="0"/>
            </a:p>
          </p:txBody>
        </p:sp>
        <p:sp>
          <p:nvSpPr>
            <p:cNvPr id="31788" name="Line 13"/>
            <p:cNvSpPr>
              <a:spLocks noChangeShapeType="1"/>
            </p:cNvSpPr>
            <p:nvPr/>
          </p:nvSpPr>
          <p:spPr bwMode="auto">
            <a:xfrm>
              <a:off x="3312" y="1641"/>
              <a:ext cx="1437" cy="2"/>
            </a:xfrm>
            <a:prstGeom prst="line">
              <a:avLst/>
            </a:prstGeom>
            <a:noFill/>
            <a:ln w="9525">
              <a:solidFill>
                <a:schemeClr val="bg1"/>
              </a:solidFill>
              <a:round/>
              <a:headEnd/>
              <a:tailEnd/>
            </a:ln>
          </p:spPr>
          <p:txBody>
            <a:bodyPr/>
            <a:lstStyle/>
            <a:p>
              <a:endParaRPr lang="en-US" dirty="0"/>
            </a:p>
          </p:txBody>
        </p:sp>
        <p:sp>
          <p:nvSpPr>
            <p:cNvPr id="31789" name="Line 14"/>
            <p:cNvSpPr>
              <a:spLocks noChangeShapeType="1"/>
            </p:cNvSpPr>
            <p:nvPr/>
          </p:nvSpPr>
          <p:spPr bwMode="auto">
            <a:xfrm>
              <a:off x="3312" y="2895"/>
              <a:ext cx="1437" cy="2"/>
            </a:xfrm>
            <a:prstGeom prst="line">
              <a:avLst/>
            </a:prstGeom>
            <a:noFill/>
            <a:ln w="9525">
              <a:solidFill>
                <a:schemeClr val="bg1"/>
              </a:solidFill>
              <a:round/>
              <a:headEnd/>
              <a:tailEnd/>
            </a:ln>
          </p:spPr>
          <p:txBody>
            <a:bodyPr/>
            <a:lstStyle/>
            <a:p>
              <a:endParaRPr lang="en-US" dirty="0"/>
            </a:p>
          </p:txBody>
        </p:sp>
        <p:sp>
          <p:nvSpPr>
            <p:cNvPr id="31790" name="Line 15"/>
            <p:cNvSpPr>
              <a:spLocks noChangeShapeType="1"/>
            </p:cNvSpPr>
            <p:nvPr/>
          </p:nvSpPr>
          <p:spPr bwMode="auto">
            <a:xfrm>
              <a:off x="3312" y="859"/>
              <a:ext cx="1437" cy="2"/>
            </a:xfrm>
            <a:prstGeom prst="line">
              <a:avLst/>
            </a:prstGeom>
            <a:noFill/>
            <a:ln w="9525">
              <a:solidFill>
                <a:schemeClr val="bg1"/>
              </a:solidFill>
              <a:round/>
              <a:headEnd/>
              <a:tailEnd/>
            </a:ln>
          </p:spPr>
          <p:txBody>
            <a:bodyPr/>
            <a:lstStyle/>
            <a:p>
              <a:endParaRPr lang="en-US" dirty="0"/>
            </a:p>
          </p:txBody>
        </p:sp>
        <p:sp>
          <p:nvSpPr>
            <p:cNvPr id="31791" name="Line 16"/>
            <p:cNvSpPr>
              <a:spLocks noChangeShapeType="1"/>
            </p:cNvSpPr>
            <p:nvPr/>
          </p:nvSpPr>
          <p:spPr bwMode="auto">
            <a:xfrm>
              <a:off x="3312" y="1015"/>
              <a:ext cx="1437" cy="2"/>
            </a:xfrm>
            <a:prstGeom prst="line">
              <a:avLst/>
            </a:prstGeom>
            <a:noFill/>
            <a:ln w="9525">
              <a:solidFill>
                <a:schemeClr val="bg1"/>
              </a:solidFill>
              <a:round/>
              <a:headEnd/>
              <a:tailEnd/>
            </a:ln>
          </p:spPr>
          <p:txBody>
            <a:bodyPr/>
            <a:lstStyle/>
            <a:p>
              <a:endParaRPr lang="en-US" dirty="0"/>
            </a:p>
          </p:txBody>
        </p:sp>
        <p:sp>
          <p:nvSpPr>
            <p:cNvPr id="31792" name="Line 17"/>
            <p:cNvSpPr>
              <a:spLocks noChangeShapeType="1"/>
            </p:cNvSpPr>
            <p:nvPr/>
          </p:nvSpPr>
          <p:spPr bwMode="auto">
            <a:xfrm>
              <a:off x="3312" y="1172"/>
              <a:ext cx="1437" cy="2"/>
            </a:xfrm>
            <a:prstGeom prst="line">
              <a:avLst/>
            </a:prstGeom>
            <a:noFill/>
            <a:ln w="9525">
              <a:solidFill>
                <a:schemeClr val="bg1"/>
              </a:solidFill>
              <a:round/>
              <a:headEnd/>
              <a:tailEnd/>
            </a:ln>
          </p:spPr>
          <p:txBody>
            <a:bodyPr/>
            <a:lstStyle/>
            <a:p>
              <a:endParaRPr lang="en-US" dirty="0"/>
            </a:p>
          </p:txBody>
        </p:sp>
        <p:sp>
          <p:nvSpPr>
            <p:cNvPr id="31793" name="Line 18"/>
            <p:cNvSpPr>
              <a:spLocks noChangeShapeType="1"/>
            </p:cNvSpPr>
            <p:nvPr/>
          </p:nvSpPr>
          <p:spPr bwMode="auto">
            <a:xfrm>
              <a:off x="3312" y="1328"/>
              <a:ext cx="1437" cy="2"/>
            </a:xfrm>
            <a:prstGeom prst="line">
              <a:avLst/>
            </a:prstGeom>
            <a:noFill/>
            <a:ln w="9525">
              <a:solidFill>
                <a:schemeClr val="bg1"/>
              </a:solidFill>
              <a:round/>
              <a:headEnd/>
              <a:tailEnd/>
            </a:ln>
          </p:spPr>
          <p:txBody>
            <a:bodyPr/>
            <a:lstStyle/>
            <a:p>
              <a:endParaRPr lang="en-US" dirty="0"/>
            </a:p>
          </p:txBody>
        </p:sp>
      </p:grpSp>
      <p:sp>
        <p:nvSpPr>
          <p:cNvPr id="31749" name="Text Box 67"/>
          <p:cNvSpPr txBox="1">
            <a:spLocks noChangeArrowheads="1"/>
          </p:cNvSpPr>
          <p:nvPr/>
        </p:nvSpPr>
        <p:spPr bwMode="auto">
          <a:xfrm>
            <a:off x="5257800" y="5359400"/>
            <a:ext cx="3352800" cy="457200"/>
          </a:xfrm>
          <a:prstGeom prst="rect">
            <a:avLst/>
          </a:prstGeom>
          <a:noFill/>
          <a:ln w="28575">
            <a:noFill/>
            <a:miter lim="800000"/>
            <a:headEnd/>
            <a:tailEnd/>
          </a:ln>
        </p:spPr>
        <p:txBody>
          <a:bodyPr lIns="91429" tIns="45714" rIns="91429" bIns="45714">
            <a:spAutoFit/>
          </a:bodyPr>
          <a:lstStyle/>
          <a:p>
            <a:pPr algn="ctr"/>
            <a:r>
              <a:rPr lang="en-US" sz="1200" b="1" i="1" dirty="0"/>
              <a:t>4G latency of ~80 to 100 milliseconds, </a:t>
            </a:r>
          </a:p>
          <a:p>
            <a:pPr algn="ctr"/>
            <a:r>
              <a:rPr lang="en-US" sz="1200" b="1" i="1" dirty="0"/>
              <a:t>half of 3G</a:t>
            </a:r>
          </a:p>
        </p:txBody>
      </p:sp>
      <p:sp>
        <p:nvSpPr>
          <p:cNvPr id="31750" name="Rectangle 38"/>
          <p:cNvSpPr>
            <a:spLocks noGrp="1" noChangeArrowheads="1"/>
          </p:cNvSpPr>
          <p:nvPr>
            <p:ph type="title" idx="4294967295"/>
          </p:nvPr>
        </p:nvSpPr>
        <p:spPr>
          <a:xfrm>
            <a:off x="698500" y="203200"/>
            <a:ext cx="7772400" cy="685800"/>
          </a:xfrm>
        </p:spPr>
        <p:txBody>
          <a:bodyPr anchor="b"/>
          <a:lstStyle/>
          <a:p>
            <a:pPr eaLnBrk="1" hangingPunct="1"/>
            <a:r>
              <a:rPr lang="en-US" sz="2800" i="1" dirty="0" smtClean="0"/>
              <a:t> 4G WiMAX - Turbocharged Mobile Broadband</a:t>
            </a:r>
          </a:p>
        </p:txBody>
      </p:sp>
      <p:sp>
        <p:nvSpPr>
          <p:cNvPr id="31751" name="Rectangle 39"/>
          <p:cNvSpPr>
            <a:spLocks noGrp="1" noChangeArrowheads="1"/>
          </p:cNvSpPr>
          <p:nvPr>
            <p:ph type="body" idx="4294967295"/>
          </p:nvPr>
        </p:nvSpPr>
        <p:spPr>
          <a:xfrm>
            <a:off x="290513" y="1160463"/>
            <a:ext cx="4327525" cy="3592512"/>
          </a:xfrm>
        </p:spPr>
        <p:txBody>
          <a:bodyPr/>
          <a:lstStyle/>
          <a:p>
            <a:pPr marL="228600" indent="-228600" eaLnBrk="1" hangingPunct="1">
              <a:lnSpc>
                <a:spcPct val="90000"/>
              </a:lnSpc>
              <a:spcBef>
                <a:spcPct val="50000"/>
              </a:spcBef>
              <a:buClr>
                <a:schemeClr val="hlink"/>
              </a:buClr>
              <a:buFont typeface="Wingdings" pitchFamily="2" charset="2"/>
              <a:buChar char="§"/>
            </a:pPr>
            <a:r>
              <a:rPr lang="en-US" sz="1800" b="1" dirty="0" smtClean="0"/>
              <a:t>Connectivity</a:t>
            </a:r>
            <a:r>
              <a:rPr lang="en-US" sz="1800" dirty="0" smtClean="0"/>
              <a:t/>
            </a:r>
            <a:br>
              <a:rPr lang="en-US" sz="1800" dirty="0" smtClean="0"/>
            </a:br>
            <a:r>
              <a:rPr lang="en-US" sz="1400" dirty="0" smtClean="0"/>
              <a:t>Access to the Internet and connecting to corporate networks is essential to the competitive advantage of any business</a:t>
            </a:r>
            <a:endParaRPr lang="en-US" sz="1800" dirty="0" smtClean="0"/>
          </a:p>
          <a:p>
            <a:pPr marL="228600" indent="-228600" eaLnBrk="1" hangingPunct="1">
              <a:lnSpc>
                <a:spcPct val="90000"/>
              </a:lnSpc>
              <a:spcBef>
                <a:spcPct val="50000"/>
              </a:spcBef>
              <a:buClr>
                <a:schemeClr val="hlink"/>
              </a:buClr>
              <a:buFont typeface="Wingdings" pitchFamily="2" charset="2"/>
              <a:buChar char="§"/>
            </a:pPr>
            <a:r>
              <a:rPr lang="en-US" sz="1800" b="1" dirty="0" smtClean="0"/>
              <a:t>Mobility</a:t>
            </a:r>
            <a:r>
              <a:rPr lang="en-US" sz="1800" dirty="0" smtClean="0"/>
              <a:t/>
            </a:r>
            <a:br>
              <a:rPr lang="en-US" sz="1800" dirty="0" smtClean="0"/>
            </a:br>
            <a:r>
              <a:rPr lang="en-US" sz="1400" dirty="0" smtClean="0"/>
              <a:t>Today’s business professional cannot afford to wait, and mobility provides convenient access for employees</a:t>
            </a:r>
          </a:p>
          <a:p>
            <a:pPr marL="228600" indent="-228600" eaLnBrk="1" hangingPunct="1">
              <a:lnSpc>
                <a:spcPct val="90000"/>
              </a:lnSpc>
              <a:spcBef>
                <a:spcPct val="50000"/>
              </a:spcBef>
              <a:buClr>
                <a:schemeClr val="hlink"/>
              </a:buClr>
              <a:buFont typeface="Wingdings" pitchFamily="2" charset="2"/>
              <a:buChar char="§"/>
            </a:pPr>
            <a:r>
              <a:rPr lang="en-US" sz="1800" b="1" dirty="0" smtClean="0"/>
              <a:t>Productivity</a:t>
            </a:r>
            <a:r>
              <a:rPr lang="en-US" sz="1800" dirty="0" smtClean="0"/>
              <a:t/>
            </a:r>
            <a:br>
              <a:rPr lang="en-US" sz="1800" dirty="0" smtClean="0"/>
            </a:br>
            <a:r>
              <a:rPr lang="en-US" sz="1400" dirty="0" smtClean="0"/>
              <a:t>Instant access to company resources while on-the-go is critical to getting work done and increasing job satisfaction for employees</a:t>
            </a:r>
          </a:p>
          <a:p>
            <a:pPr marL="228600" indent="-228600" eaLnBrk="1" hangingPunct="1">
              <a:lnSpc>
                <a:spcPct val="90000"/>
              </a:lnSpc>
              <a:spcBef>
                <a:spcPct val="50000"/>
              </a:spcBef>
              <a:buClr>
                <a:schemeClr val="hlink"/>
              </a:buClr>
              <a:buFont typeface="Wingdings" pitchFamily="2" charset="2"/>
              <a:buChar char="§"/>
            </a:pPr>
            <a:r>
              <a:rPr lang="en-US" sz="1800" b="1" dirty="0" smtClean="0"/>
              <a:t>Immediacy</a:t>
            </a:r>
            <a:r>
              <a:rPr lang="en-US" sz="1800" dirty="0" smtClean="0"/>
              <a:t/>
            </a:r>
            <a:br>
              <a:rPr lang="en-US" sz="1800" dirty="0" smtClean="0"/>
            </a:br>
            <a:r>
              <a:rPr lang="en-US" sz="1400" dirty="0" smtClean="0"/>
              <a:t>Modern business processes demand immediate access to real-time information and resources</a:t>
            </a:r>
          </a:p>
          <a:p>
            <a:pPr marL="228600" indent="-228600" eaLnBrk="1" hangingPunct="1">
              <a:lnSpc>
                <a:spcPct val="90000"/>
              </a:lnSpc>
              <a:spcBef>
                <a:spcPct val="50000"/>
              </a:spcBef>
              <a:buClr>
                <a:schemeClr val="hlink"/>
              </a:buClr>
              <a:buFont typeface="Wingdings" pitchFamily="2" charset="2"/>
              <a:buChar char="§"/>
            </a:pPr>
            <a:r>
              <a:rPr lang="en-US" sz="1800" b="1" dirty="0" smtClean="0"/>
              <a:t>Capacity</a:t>
            </a:r>
            <a:r>
              <a:rPr lang="en-US" sz="1800" dirty="0" smtClean="0"/>
              <a:t/>
            </a:r>
            <a:br>
              <a:rPr lang="en-US" sz="1800" dirty="0" smtClean="0"/>
            </a:br>
            <a:r>
              <a:rPr lang="en-US" sz="1400" dirty="0" smtClean="0"/>
              <a:t>Higher bandwidth enables richer applications to be ported to the mobile environment</a:t>
            </a:r>
          </a:p>
        </p:txBody>
      </p:sp>
      <p:sp>
        <p:nvSpPr>
          <p:cNvPr id="31752" name="Rectangle 39"/>
          <p:cNvSpPr>
            <a:spLocks noChangeArrowheads="1"/>
          </p:cNvSpPr>
          <p:nvPr/>
        </p:nvSpPr>
        <p:spPr bwMode="auto">
          <a:xfrm>
            <a:off x="5334000" y="1600200"/>
            <a:ext cx="1200150" cy="366713"/>
          </a:xfrm>
          <a:prstGeom prst="rect">
            <a:avLst/>
          </a:prstGeom>
          <a:noFill/>
          <a:ln w="9525">
            <a:noFill/>
            <a:miter lim="800000"/>
            <a:headEnd/>
            <a:tailEnd/>
          </a:ln>
        </p:spPr>
        <p:txBody>
          <a:bodyPr wrap="none">
            <a:spAutoFit/>
          </a:bodyPr>
          <a:lstStyle/>
          <a:p>
            <a:pPr eaLnBrk="0" hangingPunct="0"/>
            <a:r>
              <a:rPr lang="en-US" sz="1800" dirty="0"/>
              <a:t>Download</a:t>
            </a:r>
          </a:p>
        </p:txBody>
      </p:sp>
      <p:sp>
        <p:nvSpPr>
          <p:cNvPr id="31753" name="Rectangle 40"/>
          <p:cNvSpPr>
            <a:spLocks noChangeArrowheads="1"/>
          </p:cNvSpPr>
          <p:nvPr/>
        </p:nvSpPr>
        <p:spPr bwMode="auto">
          <a:xfrm>
            <a:off x="7207250" y="1600200"/>
            <a:ext cx="908050" cy="366713"/>
          </a:xfrm>
          <a:prstGeom prst="rect">
            <a:avLst/>
          </a:prstGeom>
          <a:noFill/>
          <a:ln w="9525">
            <a:noFill/>
            <a:miter lim="800000"/>
            <a:headEnd/>
            <a:tailEnd/>
          </a:ln>
        </p:spPr>
        <p:txBody>
          <a:bodyPr wrap="none">
            <a:spAutoFit/>
          </a:bodyPr>
          <a:lstStyle/>
          <a:p>
            <a:pPr eaLnBrk="0" hangingPunct="0"/>
            <a:r>
              <a:rPr lang="en-US" sz="1800" dirty="0"/>
              <a:t>Upload</a:t>
            </a:r>
          </a:p>
        </p:txBody>
      </p:sp>
      <p:sp>
        <p:nvSpPr>
          <p:cNvPr id="167955" name="Rectangle 19"/>
          <p:cNvSpPr>
            <a:spLocks noChangeArrowheads="1"/>
          </p:cNvSpPr>
          <p:nvPr/>
        </p:nvSpPr>
        <p:spPr bwMode="auto">
          <a:xfrm>
            <a:off x="7283450" y="3733800"/>
            <a:ext cx="228600" cy="1262063"/>
          </a:xfrm>
          <a:prstGeom prst="rect">
            <a:avLst/>
          </a:prstGeom>
          <a:gradFill rotWithShape="0">
            <a:gsLst>
              <a:gs pos="0">
                <a:srgbClr val="FFEF7D"/>
              </a:gs>
              <a:gs pos="100000">
                <a:srgbClr val="FFEF7D">
                  <a:gamma/>
                  <a:tint val="25490"/>
                  <a:invGamma/>
                </a:srgbClr>
              </a:gs>
            </a:gsLst>
            <a:lin ang="5400000" scaled="1"/>
          </a:gradFill>
          <a:ln w="9525">
            <a:noFill/>
            <a:miter lim="800000"/>
            <a:headEnd/>
            <a:tailEnd/>
          </a:ln>
          <a:effectLst>
            <a:outerShdw dist="35921" dir="2700000" algn="ctr" rotWithShape="0">
              <a:schemeClr val="bg2"/>
            </a:outerShdw>
          </a:effectLst>
        </p:spPr>
        <p:txBody>
          <a:bodyPr wrap="none" anchor="ctr"/>
          <a:lstStyle/>
          <a:p>
            <a:pPr eaLnBrk="0" hangingPunct="0">
              <a:defRPr/>
            </a:pPr>
            <a:endParaRPr lang="en-US" sz="2400" dirty="0">
              <a:ea typeface="ＭＳ Ｐゴシック" pitchFamily="32" charset="-128"/>
            </a:endParaRPr>
          </a:p>
        </p:txBody>
      </p:sp>
      <p:sp>
        <p:nvSpPr>
          <p:cNvPr id="167958" name="Rectangle 22"/>
          <p:cNvSpPr>
            <a:spLocks noChangeArrowheads="1"/>
          </p:cNvSpPr>
          <p:nvPr/>
        </p:nvSpPr>
        <p:spPr bwMode="auto">
          <a:xfrm>
            <a:off x="7283450" y="4648200"/>
            <a:ext cx="228600" cy="360363"/>
          </a:xfrm>
          <a:prstGeom prst="rect">
            <a:avLst/>
          </a:prstGeom>
          <a:solidFill>
            <a:srgbClr val="FFE100"/>
          </a:solidFill>
          <a:ln w="9525">
            <a:noFill/>
            <a:miter lim="800000"/>
            <a:headEnd/>
            <a:tailEnd/>
          </a:ln>
          <a:effectLst>
            <a:outerShdw dist="35921" dir="2700000" algn="ctr" rotWithShape="0">
              <a:schemeClr val="bg2"/>
            </a:outerShdw>
          </a:effectLst>
        </p:spPr>
        <p:txBody>
          <a:bodyPr wrap="none" anchor="ctr"/>
          <a:lstStyle/>
          <a:p>
            <a:pPr eaLnBrk="0" hangingPunct="0">
              <a:defRPr/>
            </a:pPr>
            <a:endParaRPr lang="en-US" sz="2400" dirty="0">
              <a:ea typeface="ＭＳ Ｐゴシック" pitchFamily="32" charset="-128"/>
            </a:endParaRPr>
          </a:p>
        </p:txBody>
      </p:sp>
      <p:sp>
        <p:nvSpPr>
          <p:cNvPr id="31756" name="Rectangle 23"/>
          <p:cNvSpPr>
            <a:spLocks noChangeArrowheads="1"/>
          </p:cNvSpPr>
          <p:nvPr/>
        </p:nvSpPr>
        <p:spPr bwMode="auto">
          <a:xfrm>
            <a:off x="7845425" y="4876800"/>
            <a:ext cx="228600" cy="131763"/>
          </a:xfrm>
          <a:prstGeom prst="rect">
            <a:avLst/>
          </a:prstGeom>
          <a:solidFill>
            <a:srgbClr val="61BF1A"/>
          </a:solidFill>
          <a:ln w="9525">
            <a:noFill/>
            <a:miter lim="800000"/>
            <a:headEnd/>
            <a:tailEnd/>
          </a:ln>
        </p:spPr>
        <p:txBody>
          <a:bodyPr wrap="none" anchor="ctr"/>
          <a:lstStyle/>
          <a:p>
            <a:pPr eaLnBrk="0" hangingPunct="0"/>
            <a:endParaRPr lang="en-US" sz="2400" dirty="0"/>
          </a:p>
        </p:txBody>
      </p:sp>
      <p:sp>
        <p:nvSpPr>
          <p:cNvPr id="31757" name="Text Box 43"/>
          <p:cNvSpPr txBox="1">
            <a:spLocks noChangeArrowheads="1"/>
          </p:cNvSpPr>
          <p:nvPr/>
        </p:nvSpPr>
        <p:spPr bwMode="auto">
          <a:xfrm>
            <a:off x="7518400" y="4267200"/>
            <a:ext cx="1143000" cy="396875"/>
          </a:xfrm>
          <a:prstGeom prst="rect">
            <a:avLst/>
          </a:prstGeom>
          <a:noFill/>
          <a:ln w="9525">
            <a:noFill/>
            <a:miter lim="800000"/>
            <a:headEnd/>
            <a:tailEnd/>
          </a:ln>
        </p:spPr>
        <p:txBody>
          <a:bodyPr>
            <a:spAutoFit/>
          </a:bodyPr>
          <a:lstStyle/>
          <a:p>
            <a:pPr eaLnBrk="0" hangingPunct="0">
              <a:spcBef>
                <a:spcPct val="50000"/>
              </a:spcBef>
            </a:pPr>
            <a:r>
              <a:rPr lang="en-US" sz="1000" b="1" dirty="0"/>
              <a:t>Average</a:t>
            </a:r>
            <a:r>
              <a:rPr lang="en-US" sz="1000" dirty="0"/>
              <a:t/>
            </a:r>
            <a:br>
              <a:rPr lang="en-US" sz="1000" dirty="0"/>
            </a:br>
            <a:r>
              <a:rPr lang="en-US" sz="1000" dirty="0"/>
              <a:t>0.5-1.5 Mbps</a:t>
            </a:r>
          </a:p>
        </p:txBody>
      </p:sp>
      <p:sp>
        <p:nvSpPr>
          <p:cNvPr id="31758" name="Text Box 44"/>
          <p:cNvSpPr txBox="1">
            <a:spLocks noChangeArrowheads="1"/>
          </p:cNvSpPr>
          <p:nvPr/>
        </p:nvSpPr>
        <p:spPr bwMode="auto">
          <a:xfrm>
            <a:off x="7510463" y="3648075"/>
            <a:ext cx="1143000" cy="396875"/>
          </a:xfrm>
          <a:prstGeom prst="rect">
            <a:avLst/>
          </a:prstGeom>
          <a:noFill/>
          <a:ln w="9525">
            <a:noFill/>
            <a:miter lim="800000"/>
            <a:headEnd/>
            <a:tailEnd/>
          </a:ln>
        </p:spPr>
        <p:txBody>
          <a:bodyPr>
            <a:spAutoFit/>
          </a:bodyPr>
          <a:lstStyle/>
          <a:p>
            <a:pPr eaLnBrk="0" hangingPunct="0">
              <a:spcBef>
                <a:spcPct val="50000"/>
              </a:spcBef>
            </a:pPr>
            <a:r>
              <a:rPr lang="en-US" sz="1000" b="1" dirty="0"/>
              <a:t>Peak</a:t>
            </a:r>
            <a:r>
              <a:rPr lang="en-US" sz="1000" dirty="0"/>
              <a:t/>
            </a:r>
            <a:br>
              <a:rPr lang="en-US" sz="1000" dirty="0"/>
            </a:br>
            <a:r>
              <a:rPr lang="en-US" sz="1000" dirty="0"/>
              <a:t>Up to 5 Mbps</a:t>
            </a:r>
          </a:p>
        </p:txBody>
      </p:sp>
      <p:sp>
        <p:nvSpPr>
          <p:cNvPr id="31759" name="Rectangle 45"/>
          <p:cNvSpPr>
            <a:spLocks noChangeArrowheads="1"/>
          </p:cNvSpPr>
          <p:nvPr/>
        </p:nvSpPr>
        <p:spPr bwMode="auto">
          <a:xfrm>
            <a:off x="7712075" y="4648200"/>
            <a:ext cx="974725" cy="244475"/>
          </a:xfrm>
          <a:prstGeom prst="rect">
            <a:avLst/>
          </a:prstGeom>
          <a:noFill/>
          <a:ln w="9525">
            <a:noFill/>
            <a:miter lim="800000"/>
            <a:headEnd/>
            <a:tailEnd/>
          </a:ln>
        </p:spPr>
        <p:txBody>
          <a:bodyPr wrap="none">
            <a:spAutoFit/>
          </a:bodyPr>
          <a:lstStyle/>
          <a:p>
            <a:pPr eaLnBrk="0" hangingPunct="0"/>
            <a:r>
              <a:rPr lang="en-US" sz="1000" dirty="0"/>
              <a:t>350-500 Kbps</a:t>
            </a:r>
          </a:p>
        </p:txBody>
      </p:sp>
      <p:sp>
        <p:nvSpPr>
          <p:cNvPr id="167956" name="Rectangle 20"/>
          <p:cNvSpPr>
            <a:spLocks noChangeArrowheads="1"/>
          </p:cNvSpPr>
          <p:nvPr/>
        </p:nvSpPr>
        <p:spPr bwMode="auto">
          <a:xfrm>
            <a:off x="5430838" y="2019300"/>
            <a:ext cx="228600" cy="2989263"/>
          </a:xfrm>
          <a:prstGeom prst="rect">
            <a:avLst/>
          </a:prstGeom>
          <a:gradFill rotWithShape="0">
            <a:gsLst>
              <a:gs pos="0">
                <a:srgbClr val="FFEF7D"/>
              </a:gs>
              <a:gs pos="100000">
                <a:srgbClr val="FFEF7D">
                  <a:gamma/>
                  <a:tint val="25490"/>
                  <a:invGamma/>
                </a:srgbClr>
              </a:gs>
            </a:gsLst>
            <a:lin ang="5400000" scaled="1"/>
          </a:gradFill>
          <a:ln w="9525">
            <a:noFill/>
            <a:miter lim="800000"/>
            <a:headEnd/>
            <a:tailEnd/>
          </a:ln>
          <a:effectLst>
            <a:outerShdw dist="35921" dir="2700000" algn="ctr" rotWithShape="0">
              <a:schemeClr val="bg2"/>
            </a:outerShdw>
          </a:effectLst>
        </p:spPr>
        <p:txBody>
          <a:bodyPr wrap="none" anchor="ctr"/>
          <a:lstStyle/>
          <a:p>
            <a:pPr eaLnBrk="0" hangingPunct="0">
              <a:defRPr/>
            </a:pPr>
            <a:endParaRPr lang="en-US" sz="2400" dirty="0">
              <a:ea typeface="ＭＳ Ｐゴシック" pitchFamily="32" charset="-128"/>
            </a:endParaRPr>
          </a:p>
        </p:txBody>
      </p:sp>
      <p:sp>
        <p:nvSpPr>
          <p:cNvPr id="31761" name="Rectangle 21"/>
          <p:cNvSpPr>
            <a:spLocks noChangeArrowheads="1"/>
          </p:cNvSpPr>
          <p:nvPr/>
        </p:nvSpPr>
        <p:spPr bwMode="auto">
          <a:xfrm>
            <a:off x="5948363" y="4627563"/>
            <a:ext cx="228600" cy="381000"/>
          </a:xfrm>
          <a:prstGeom prst="rect">
            <a:avLst/>
          </a:prstGeom>
          <a:solidFill>
            <a:srgbClr val="61BF1A"/>
          </a:solidFill>
          <a:ln w="9525">
            <a:noFill/>
            <a:miter lim="800000"/>
            <a:headEnd/>
            <a:tailEnd/>
          </a:ln>
        </p:spPr>
        <p:txBody>
          <a:bodyPr wrap="none" anchor="ctr"/>
          <a:lstStyle/>
          <a:p>
            <a:pPr eaLnBrk="0" hangingPunct="0"/>
            <a:endParaRPr lang="en-US" sz="2400" dirty="0"/>
          </a:p>
        </p:txBody>
      </p:sp>
      <p:sp>
        <p:nvSpPr>
          <p:cNvPr id="167960" name="Rectangle 24"/>
          <p:cNvSpPr>
            <a:spLocks noChangeArrowheads="1"/>
          </p:cNvSpPr>
          <p:nvPr/>
        </p:nvSpPr>
        <p:spPr bwMode="auto">
          <a:xfrm>
            <a:off x="5430838" y="4000500"/>
            <a:ext cx="228600" cy="1008063"/>
          </a:xfrm>
          <a:prstGeom prst="rect">
            <a:avLst/>
          </a:prstGeom>
          <a:solidFill>
            <a:srgbClr val="FFE100"/>
          </a:solidFill>
          <a:ln w="9525">
            <a:noFill/>
            <a:miter lim="800000"/>
            <a:headEnd/>
            <a:tailEnd/>
          </a:ln>
          <a:effectLst>
            <a:outerShdw dist="35921" dir="2700000" algn="ctr" rotWithShape="0">
              <a:schemeClr val="bg2"/>
            </a:outerShdw>
          </a:effectLst>
        </p:spPr>
        <p:txBody>
          <a:bodyPr wrap="none" anchor="ctr"/>
          <a:lstStyle/>
          <a:p>
            <a:pPr eaLnBrk="0" hangingPunct="0">
              <a:defRPr/>
            </a:pPr>
            <a:endParaRPr lang="en-US" sz="2400" dirty="0">
              <a:ea typeface="ＭＳ Ｐゴシック" pitchFamily="32" charset="-128"/>
            </a:endParaRPr>
          </a:p>
        </p:txBody>
      </p:sp>
      <p:sp>
        <p:nvSpPr>
          <p:cNvPr id="31763" name="Text Box 41"/>
          <p:cNvSpPr txBox="1">
            <a:spLocks noChangeArrowheads="1"/>
          </p:cNvSpPr>
          <p:nvPr/>
        </p:nvSpPr>
        <p:spPr bwMode="auto">
          <a:xfrm>
            <a:off x="5638800" y="1946275"/>
            <a:ext cx="1143000" cy="396875"/>
          </a:xfrm>
          <a:prstGeom prst="rect">
            <a:avLst/>
          </a:prstGeom>
          <a:noFill/>
          <a:ln w="9525">
            <a:noFill/>
            <a:miter lim="800000"/>
            <a:headEnd/>
            <a:tailEnd/>
          </a:ln>
        </p:spPr>
        <p:txBody>
          <a:bodyPr>
            <a:spAutoFit/>
          </a:bodyPr>
          <a:lstStyle/>
          <a:p>
            <a:pPr eaLnBrk="0" hangingPunct="0">
              <a:spcBef>
                <a:spcPct val="50000"/>
              </a:spcBef>
            </a:pPr>
            <a:r>
              <a:rPr lang="en-US" sz="1000" b="1" dirty="0"/>
              <a:t>Peak</a:t>
            </a:r>
            <a:r>
              <a:rPr lang="en-US" sz="1000" dirty="0"/>
              <a:t/>
            </a:r>
            <a:br>
              <a:rPr lang="en-US" sz="1000" dirty="0"/>
            </a:br>
            <a:r>
              <a:rPr lang="en-US" sz="1000" dirty="0"/>
              <a:t>Up to 12 Mbps</a:t>
            </a:r>
          </a:p>
        </p:txBody>
      </p:sp>
      <p:sp>
        <p:nvSpPr>
          <p:cNvPr id="31764" name="Text Box 42"/>
          <p:cNvSpPr txBox="1">
            <a:spLocks noChangeArrowheads="1"/>
          </p:cNvSpPr>
          <p:nvPr/>
        </p:nvSpPr>
        <p:spPr bwMode="auto">
          <a:xfrm>
            <a:off x="5638800" y="3860800"/>
            <a:ext cx="1143000" cy="396875"/>
          </a:xfrm>
          <a:prstGeom prst="rect">
            <a:avLst/>
          </a:prstGeom>
          <a:noFill/>
          <a:ln w="9525">
            <a:noFill/>
            <a:miter lim="800000"/>
            <a:headEnd/>
            <a:tailEnd/>
          </a:ln>
        </p:spPr>
        <p:txBody>
          <a:bodyPr>
            <a:spAutoFit/>
          </a:bodyPr>
          <a:lstStyle/>
          <a:p>
            <a:pPr eaLnBrk="0" hangingPunct="0">
              <a:spcBef>
                <a:spcPct val="50000"/>
              </a:spcBef>
            </a:pPr>
            <a:r>
              <a:rPr lang="en-US" sz="1000" b="1" dirty="0"/>
              <a:t>Average</a:t>
            </a:r>
            <a:r>
              <a:rPr lang="en-US" sz="1000" dirty="0"/>
              <a:t/>
            </a:r>
            <a:br>
              <a:rPr lang="en-US" sz="1000" dirty="0"/>
            </a:br>
            <a:r>
              <a:rPr lang="en-US" sz="1000" dirty="0"/>
              <a:t>2-4 Mbps</a:t>
            </a:r>
          </a:p>
        </p:txBody>
      </p:sp>
      <p:sp>
        <p:nvSpPr>
          <p:cNvPr id="31765" name="Rectangle 46"/>
          <p:cNvSpPr>
            <a:spLocks noChangeArrowheads="1"/>
          </p:cNvSpPr>
          <p:nvPr/>
        </p:nvSpPr>
        <p:spPr bwMode="auto">
          <a:xfrm>
            <a:off x="5867400" y="4419600"/>
            <a:ext cx="1046163" cy="244475"/>
          </a:xfrm>
          <a:prstGeom prst="rect">
            <a:avLst/>
          </a:prstGeom>
          <a:noFill/>
          <a:ln w="9525">
            <a:noFill/>
            <a:miter lim="800000"/>
            <a:headEnd/>
            <a:tailEnd/>
          </a:ln>
        </p:spPr>
        <p:txBody>
          <a:bodyPr wrap="none">
            <a:spAutoFit/>
          </a:bodyPr>
          <a:lstStyle/>
          <a:p>
            <a:pPr eaLnBrk="0" hangingPunct="0"/>
            <a:r>
              <a:rPr lang="en-US" sz="1000" dirty="0"/>
              <a:t>600-1400 Kbps</a:t>
            </a:r>
          </a:p>
        </p:txBody>
      </p:sp>
      <p:sp>
        <p:nvSpPr>
          <p:cNvPr id="31766" name="Rectangle 48"/>
          <p:cNvSpPr>
            <a:spLocks noChangeArrowheads="1"/>
          </p:cNvSpPr>
          <p:nvPr/>
        </p:nvSpPr>
        <p:spPr bwMode="auto">
          <a:xfrm>
            <a:off x="5334000" y="1143000"/>
            <a:ext cx="2114550" cy="366713"/>
          </a:xfrm>
          <a:prstGeom prst="rect">
            <a:avLst/>
          </a:prstGeom>
          <a:noFill/>
          <a:ln w="9525">
            <a:noFill/>
            <a:miter lim="800000"/>
            <a:headEnd/>
            <a:tailEnd/>
          </a:ln>
        </p:spPr>
        <p:txBody>
          <a:bodyPr wrap="none">
            <a:spAutoFit/>
          </a:bodyPr>
          <a:lstStyle/>
          <a:p>
            <a:pPr eaLnBrk="0" hangingPunct="0"/>
            <a:r>
              <a:rPr lang="en-US" sz="1800" b="1" dirty="0"/>
              <a:t>4G vs. 3G Speeds</a:t>
            </a:r>
          </a:p>
        </p:txBody>
      </p:sp>
      <p:grpSp>
        <p:nvGrpSpPr>
          <p:cNvPr id="3" name="Group 65"/>
          <p:cNvGrpSpPr>
            <a:grpSpLocks/>
          </p:cNvGrpSpPr>
          <p:nvPr/>
        </p:nvGrpSpPr>
        <p:grpSpPr bwMode="auto">
          <a:xfrm>
            <a:off x="5715000" y="2508250"/>
            <a:ext cx="2895600" cy="2139950"/>
            <a:chOff x="3600" y="1580"/>
            <a:chExt cx="1824" cy="1348"/>
          </a:xfrm>
        </p:grpSpPr>
        <p:sp>
          <p:nvSpPr>
            <p:cNvPr id="31777" name="Freeform 49"/>
            <p:cNvSpPr>
              <a:spLocks/>
            </p:cNvSpPr>
            <p:nvPr/>
          </p:nvSpPr>
          <p:spPr bwMode="auto">
            <a:xfrm>
              <a:off x="3600" y="1580"/>
              <a:ext cx="1820" cy="1348"/>
            </a:xfrm>
            <a:custGeom>
              <a:avLst/>
              <a:gdLst>
                <a:gd name="T0" fmla="*/ 1820 w 1820"/>
                <a:gd name="T1" fmla="*/ 0 h 1348"/>
                <a:gd name="T2" fmla="*/ 292 w 1820"/>
                <a:gd name="T3" fmla="*/ 0 h 1348"/>
                <a:gd name="T4" fmla="*/ 0 w 1820"/>
                <a:gd name="T5" fmla="*/ 916 h 1348"/>
                <a:gd name="T6" fmla="*/ 8 w 1820"/>
                <a:gd name="T7" fmla="*/ 1348 h 1348"/>
                <a:gd name="T8" fmla="*/ 1820 w 1820"/>
                <a:gd name="T9" fmla="*/ 524 h 1348"/>
                <a:gd name="T10" fmla="*/ 0 60000 65536"/>
                <a:gd name="T11" fmla="*/ 0 60000 65536"/>
                <a:gd name="T12" fmla="*/ 0 60000 65536"/>
                <a:gd name="T13" fmla="*/ 0 60000 65536"/>
                <a:gd name="T14" fmla="*/ 0 60000 65536"/>
                <a:gd name="T15" fmla="*/ 0 w 1820"/>
                <a:gd name="T16" fmla="*/ 0 h 1348"/>
                <a:gd name="T17" fmla="*/ 1820 w 1820"/>
                <a:gd name="T18" fmla="*/ 1348 h 1348"/>
              </a:gdLst>
              <a:ahLst/>
              <a:cxnLst>
                <a:cxn ang="T10">
                  <a:pos x="T0" y="T1"/>
                </a:cxn>
                <a:cxn ang="T11">
                  <a:pos x="T2" y="T3"/>
                </a:cxn>
                <a:cxn ang="T12">
                  <a:pos x="T4" y="T5"/>
                </a:cxn>
                <a:cxn ang="T13">
                  <a:pos x="T6" y="T7"/>
                </a:cxn>
                <a:cxn ang="T14">
                  <a:pos x="T8" y="T9"/>
                </a:cxn>
              </a:cxnLst>
              <a:rect l="T15" t="T16" r="T17" b="T18"/>
              <a:pathLst>
                <a:path w="1820" h="1348">
                  <a:moveTo>
                    <a:pt x="1820" y="0"/>
                  </a:moveTo>
                  <a:lnTo>
                    <a:pt x="292" y="0"/>
                  </a:lnTo>
                  <a:lnTo>
                    <a:pt x="0" y="916"/>
                  </a:lnTo>
                  <a:cubicBezTo>
                    <a:pt x="2" y="1060"/>
                    <a:pt x="5" y="1204"/>
                    <a:pt x="8" y="1348"/>
                  </a:cubicBezTo>
                  <a:lnTo>
                    <a:pt x="1820" y="524"/>
                  </a:lnTo>
                </a:path>
              </a:pathLst>
            </a:custGeom>
            <a:solidFill>
              <a:schemeClr val="bg1">
                <a:alpha val="25098"/>
              </a:schemeClr>
            </a:solidFill>
            <a:ln w="9525">
              <a:noFill/>
              <a:round/>
              <a:headEnd/>
              <a:tailEnd/>
            </a:ln>
          </p:spPr>
          <p:txBody>
            <a:bodyPr wrap="none" anchor="ctr"/>
            <a:lstStyle/>
            <a:p>
              <a:endParaRPr lang="en-US" dirty="0"/>
            </a:p>
          </p:txBody>
        </p:sp>
        <p:sp>
          <p:nvSpPr>
            <p:cNvPr id="167986" name="Rectangle 50"/>
            <p:cNvSpPr>
              <a:spLocks noChangeArrowheads="1"/>
            </p:cNvSpPr>
            <p:nvPr/>
          </p:nvSpPr>
          <p:spPr bwMode="auto">
            <a:xfrm>
              <a:off x="3888" y="1584"/>
              <a:ext cx="1536" cy="520"/>
            </a:xfrm>
            <a:prstGeom prst="rect">
              <a:avLst/>
            </a:prstGeom>
            <a:solidFill>
              <a:srgbClr val="F25900">
                <a:alpha val="75000"/>
              </a:srgbClr>
            </a:solidFill>
            <a:ln w="9525">
              <a:noFill/>
              <a:miter lim="800000"/>
              <a:headEnd/>
              <a:tailEnd/>
            </a:ln>
            <a:effectLst>
              <a:outerShdw dist="35921" dir="2700000" algn="ctr" rotWithShape="0">
                <a:schemeClr val="bg2">
                  <a:alpha val="39999"/>
                </a:schemeClr>
              </a:outerShdw>
            </a:effectLst>
          </p:spPr>
          <p:txBody>
            <a:bodyPr>
              <a:spAutoFit/>
            </a:bodyPr>
            <a:lstStyle/>
            <a:p>
              <a:pPr eaLnBrk="0" hangingPunct="0">
                <a:defRPr/>
              </a:pPr>
              <a:r>
                <a:rPr lang="en-US" sz="1600" b="1" dirty="0">
                  <a:solidFill>
                    <a:schemeClr val="bg1"/>
                  </a:solidFill>
                </a:rPr>
                <a:t>4G downloads average 3 to 5 times faster than today’s 3G.</a:t>
              </a:r>
            </a:p>
          </p:txBody>
        </p:sp>
      </p:grpSp>
      <p:sp>
        <p:nvSpPr>
          <p:cNvPr id="31768" name="Rectangle 51"/>
          <p:cNvSpPr>
            <a:spLocks noChangeArrowheads="1"/>
          </p:cNvSpPr>
          <p:nvPr/>
        </p:nvSpPr>
        <p:spPr bwMode="auto">
          <a:xfrm>
            <a:off x="4816475" y="1460500"/>
            <a:ext cx="487363" cy="3076575"/>
          </a:xfrm>
          <a:prstGeom prst="rect">
            <a:avLst/>
          </a:prstGeom>
          <a:noFill/>
          <a:ln w="9525">
            <a:noFill/>
            <a:miter lim="800000"/>
            <a:headEnd/>
            <a:tailEnd/>
          </a:ln>
        </p:spPr>
        <p:txBody>
          <a:bodyPr wrap="none" lIns="0" tIns="0" rIns="0" bIns="0">
            <a:spAutoFit/>
          </a:bodyPr>
          <a:lstStyle/>
          <a:p>
            <a:pPr algn="r" eaLnBrk="0" hangingPunct="0">
              <a:spcBef>
                <a:spcPct val="220000"/>
              </a:spcBef>
            </a:pPr>
            <a:r>
              <a:rPr lang="en-US" sz="1000" dirty="0">
                <a:solidFill>
                  <a:srgbClr val="000000"/>
                </a:solidFill>
              </a:rPr>
              <a:t>14 Mbps</a:t>
            </a:r>
          </a:p>
          <a:p>
            <a:pPr algn="r" eaLnBrk="0" hangingPunct="0">
              <a:spcBef>
                <a:spcPct val="220000"/>
              </a:spcBef>
            </a:pPr>
            <a:r>
              <a:rPr lang="en-US" sz="1000" dirty="0">
                <a:solidFill>
                  <a:srgbClr val="000000"/>
                </a:solidFill>
              </a:rPr>
              <a:t>12 Mbps</a:t>
            </a:r>
          </a:p>
          <a:p>
            <a:pPr algn="r" eaLnBrk="0" hangingPunct="0">
              <a:spcBef>
                <a:spcPct val="220000"/>
              </a:spcBef>
            </a:pPr>
            <a:r>
              <a:rPr lang="en-US" sz="1000" dirty="0">
                <a:solidFill>
                  <a:srgbClr val="000000"/>
                </a:solidFill>
              </a:rPr>
              <a:t>10 Mbps</a:t>
            </a:r>
          </a:p>
          <a:p>
            <a:pPr algn="r" eaLnBrk="0" hangingPunct="0">
              <a:spcBef>
                <a:spcPct val="220000"/>
              </a:spcBef>
            </a:pPr>
            <a:r>
              <a:rPr lang="en-US" sz="1000" dirty="0">
                <a:solidFill>
                  <a:srgbClr val="000000"/>
                </a:solidFill>
              </a:rPr>
              <a:t>8 Mbps</a:t>
            </a:r>
          </a:p>
          <a:p>
            <a:pPr algn="r" eaLnBrk="0" hangingPunct="0">
              <a:spcBef>
                <a:spcPct val="220000"/>
              </a:spcBef>
            </a:pPr>
            <a:r>
              <a:rPr lang="en-US" sz="1000" dirty="0">
                <a:solidFill>
                  <a:srgbClr val="000000"/>
                </a:solidFill>
              </a:rPr>
              <a:t>6 Mbps</a:t>
            </a:r>
          </a:p>
          <a:p>
            <a:pPr algn="r" eaLnBrk="0" hangingPunct="0">
              <a:spcBef>
                <a:spcPct val="220000"/>
              </a:spcBef>
            </a:pPr>
            <a:r>
              <a:rPr lang="en-US" sz="1000" dirty="0">
                <a:solidFill>
                  <a:srgbClr val="000000"/>
                </a:solidFill>
              </a:rPr>
              <a:t>4 Mbps</a:t>
            </a:r>
          </a:p>
          <a:p>
            <a:pPr algn="r" eaLnBrk="0" hangingPunct="0">
              <a:spcBef>
                <a:spcPct val="220000"/>
              </a:spcBef>
            </a:pPr>
            <a:r>
              <a:rPr lang="en-US" sz="1000" dirty="0">
                <a:solidFill>
                  <a:srgbClr val="000000"/>
                </a:solidFill>
              </a:rPr>
              <a:t>2 Mbps</a:t>
            </a:r>
          </a:p>
        </p:txBody>
      </p:sp>
      <p:sp>
        <p:nvSpPr>
          <p:cNvPr id="31769" name="Rectangle 57"/>
          <p:cNvSpPr>
            <a:spLocks noChangeArrowheads="1"/>
          </p:cNvSpPr>
          <p:nvPr/>
        </p:nvSpPr>
        <p:spPr bwMode="auto">
          <a:xfrm>
            <a:off x="7637463" y="442913"/>
            <a:ext cx="76200" cy="76200"/>
          </a:xfrm>
          <a:prstGeom prst="rect">
            <a:avLst/>
          </a:prstGeom>
          <a:solidFill>
            <a:schemeClr val="bg1"/>
          </a:solidFill>
          <a:ln w="9525">
            <a:noFill/>
            <a:miter lim="800000"/>
            <a:headEnd/>
            <a:tailEnd/>
          </a:ln>
        </p:spPr>
        <p:txBody>
          <a:bodyPr wrap="none" anchor="ctr"/>
          <a:lstStyle/>
          <a:p>
            <a:pPr eaLnBrk="0" hangingPunct="0"/>
            <a:endParaRPr lang="en-US" sz="2400" dirty="0"/>
          </a:p>
        </p:txBody>
      </p:sp>
      <p:sp>
        <p:nvSpPr>
          <p:cNvPr id="31770" name="Rectangle 59"/>
          <p:cNvSpPr>
            <a:spLocks noChangeArrowheads="1"/>
          </p:cNvSpPr>
          <p:nvPr/>
        </p:nvSpPr>
        <p:spPr bwMode="auto">
          <a:xfrm>
            <a:off x="7754938" y="442913"/>
            <a:ext cx="76200" cy="76200"/>
          </a:xfrm>
          <a:prstGeom prst="rect">
            <a:avLst/>
          </a:prstGeom>
          <a:solidFill>
            <a:schemeClr val="bg1"/>
          </a:solidFill>
          <a:ln w="9525">
            <a:noFill/>
            <a:miter lim="800000"/>
            <a:headEnd/>
            <a:tailEnd/>
          </a:ln>
        </p:spPr>
        <p:txBody>
          <a:bodyPr wrap="none" anchor="ctr"/>
          <a:lstStyle/>
          <a:p>
            <a:pPr eaLnBrk="0" hangingPunct="0"/>
            <a:endParaRPr lang="en-US" sz="2400" dirty="0"/>
          </a:p>
        </p:txBody>
      </p:sp>
      <p:sp>
        <p:nvSpPr>
          <p:cNvPr id="31771" name="Rectangle 61"/>
          <p:cNvSpPr>
            <a:spLocks noChangeArrowheads="1"/>
          </p:cNvSpPr>
          <p:nvPr/>
        </p:nvSpPr>
        <p:spPr bwMode="auto">
          <a:xfrm>
            <a:off x="7988300" y="442913"/>
            <a:ext cx="76200" cy="76200"/>
          </a:xfrm>
          <a:prstGeom prst="rect">
            <a:avLst/>
          </a:prstGeom>
          <a:solidFill>
            <a:schemeClr val="bg1"/>
          </a:solidFill>
          <a:ln w="9525">
            <a:noFill/>
            <a:miter lim="800000"/>
            <a:headEnd/>
            <a:tailEnd/>
          </a:ln>
        </p:spPr>
        <p:txBody>
          <a:bodyPr wrap="none" anchor="ctr"/>
          <a:lstStyle/>
          <a:p>
            <a:pPr eaLnBrk="0" hangingPunct="0"/>
            <a:endParaRPr lang="en-US" sz="2400" dirty="0"/>
          </a:p>
        </p:txBody>
      </p:sp>
      <p:sp>
        <p:nvSpPr>
          <p:cNvPr id="31772" name="Rectangle 32"/>
          <p:cNvSpPr>
            <a:spLocks noChangeArrowheads="1"/>
          </p:cNvSpPr>
          <p:nvPr/>
        </p:nvSpPr>
        <p:spPr bwMode="auto">
          <a:xfrm>
            <a:off x="5181600" y="5029200"/>
            <a:ext cx="3352800" cy="228600"/>
          </a:xfrm>
          <a:prstGeom prst="rect">
            <a:avLst/>
          </a:prstGeom>
          <a:solidFill>
            <a:schemeClr val="bg1"/>
          </a:solidFill>
          <a:ln w="9525">
            <a:noFill/>
            <a:miter lim="800000"/>
            <a:headEnd/>
            <a:tailEnd/>
          </a:ln>
        </p:spPr>
        <p:txBody>
          <a:bodyPr wrap="none" anchor="ctr"/>
          <a:lstStyle/>
          <a:p>
            <a:pPr eaLnBrk="0" hangingPunct="0"/>
            <a:endParaRPr lang="en-US"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5"/>
          <p:cNvSpPr>
            <a:spLocks noGrp="1" noChangeArrowheads="1"/>
          </p:cNvSpPr>
          <p:nvPr>
            <p:ph type="title"/>
          </p:nvPr>
        </p:nvSpPr>
        <p:spPr>
          <a:xfrm>
            <a:off x="685800" y="-50800"/>
            <a:ext cx="7772400" cy="1143000"/>
          </a:xfrm>
        </p:spPr>
        <p:txBody>
          <a:bodyPr/>
          <a:lstStyle/>
          <a:p>
            <a:pPr eaLnBrk="1" hangingPunct="1"/>
            <a:r>
              <a:rPr lang="en-US" sz="2800" i="1" dirty="0" smtClean="0"/>
              <a:t>4G WiMAX</a:t>
            </a:r>
            <a:r>
              <a:rPr lang="en-US" sz="2800" i="1" dirty="0" smtClean="0">
                <a:latin typeface="Verdana" pitchFamily="34" charset="0"/>
              </a:rPr>
              <a:t>…</a:t>
            </a:r>
            <a:r>
              <a:rPr lang="en-US" sz="2800" i="1" dirty="0" smtClean="0"/>
              <a:t>Industry Changing Opportunities</a:t>
            </a:r>
          </a:p>
        </p:txBody>
      </p:sp>
      <p:grpSp>
        <p:nvGrpSpPr>
          <p:cNvPr id="2" name="Group 42"/>
          <p:cNvGrpSpPr>
            <a:grpSpLocks/>
          </p:cNvGrpSpPr>
          <p:nvPr/>
        </p:nvGrpSpPr>
        <p:grpSpPr bwMode="auto">
          <a:xfrm>
            <a:off x="63500" y="1057275"/>
            <a:ext cx="8601075" cy="4606925"/>
            <a:chOff x="92" y="866"/>
            <a:chExt cx="5418" cy="2902"/>
          </a:xfrm>
        </p:grpSpPr>
        <p:sp>
          <p:nvSpPr>
            <p:cNvPr id="32773" name="Arc 2"/>
            <p:cNvSpPr>
              <a:spLocks/>
            </p:cNvSpPr>
            <p:nvPr/>
          </p:nvSpPr>
          <p:spPr bwMode="auto">
            <a:xfrm rot="10800000">
              <a:off x="225" y="1692"/>
              <a:ext cx="5266" cy="1932"/>
            </a:xfrm>
            <a:custGeom>
              <a:avLst/>
              <a:gdLst>
                <a:gd name="T0" fmla="*/ 1 w 21646"/>
                <a:gd name="T1" fmla="*/ 0 h 43200"/>
                <a:gd name="T2" fmla="*/ 0 w 21646"/>
                <a:gd name="T3" fmla="*/ 4 h 43200"/>
                <a:gd name="T4" fmla="*/ 1 w 21646"/>
                <a:gd name="T5" fmla="*/ 2 h 43200"/>
                <a:gd name="T6" fmla="*/ 0 60000 65536"/>
                <a:gd name="T7" fmla="*/ 0 60000 65536"/>
                <a:gd name="T8" fmla="*/ 0 60000 65536"/>
                <a:gd name="T9" fmla="*/ 0 w 21646"/>
                <a:gd name="T10" fmla="*/ 0 h 43200"/>
                <a:gd name="T11" fmla="*/ 21646 w 21646"/>
                <a:gd name="T12" fmla="*/ 43200 h 43200"/>
              </a:gdLst>
              <a:ahLst/>
              <a:cxnLst>
                <a:cxn ang="T6">
                  <a:pos x="T0" y="T1"/>
                </a:cxn>
                <a:cxn ang="T7">
                  <a:pos x="T2" y="T3"/>
                </a:cxn>
                <a:cxn ang="T8">
                  <a:pos x="T4" y="T5"/>
                </a:cxn>
              </a:cxnLst>
              <a:rect l="T9" t="T10" r="T11" b="T12"/>
              <a:pathLst>
                <a:path w="21646" h="43200" fill="none" extrusionOk="0">
                  <a:moveTo>
                    <a:pt x="67" y="0"/>
                  </a:moveTo>
                  <a:cubicBezTo>
                    <a:pt x="11988" y="12"/>
                    <a:pt x="21646" y="9679"/>
                    <a:pt x="21646" y="21600"/>
                  </a:cubicBezTo>
                  <a:cubicBezTo>
                    <a:pt x="21646" y="33529"/>
                    <a:pt x="11975" y="43200"/>
                    <a:pt x="46" y="43200"/>
                  </a:cubicBezTo>
                  <a:cubicBezTo>
                    <a:pt x="30" y="43200"/>
                    <a:pt x="15" y="43199"/>
                    <a:pt x="0" y="43199"/>
                  </a:cubicBezTo>
                </a:path>
                <a:path w="21646" h="43200" stroke="0" extrusionOk="0">
                  <a:moveTo>
                    <a:pt x="67" y="0"/>
                  </a:moveTo>
                  <a:cubicBezTo>
                    <a:pt x="11988" y="12"/>
                    <a:pt x="21646" y="9679"/>
                    <a:pt x="21646" y="21600"/>
                  </a:cubicBezTo>
                  <a:cubicBezTo>
                    <a:pt x="21646" y="33529"/>
                    <a:pt x="11975" y="43200"/>
                    <a:pt x="46" y="43200"/>
                  </a:cubicBezTo>
                  <a:cubicBezTo>
                    <a:pt x="30" y="43200"/>
                    <a:pt x="15" y="43199"/>
                    <a:pt x="0" y="43199"/>
                  </a:cubicBezTo>
                  <a:lnTo>
                    <a:pt x="46" y="21600"/>
                  </a:lnTo>
                  <a:close/>
                </a:path>
              </a:pathLst>
            </a:custGeom>
            <a:solidFill>
              <a:srgbClr val="DDDDDD">
                <a:alpha val="59999"/>
              </a:srgbClr>
            </a:solidFill>
            <a:ln w="12700">
              <a:solidFill>
                <a:srgbClr val="DDDDDD"/>
              </a:solidFill>
              <a:prstDash val="sysDot"/>
              <a:round/>
              <a:headEnd type="triangle" w="med" len="med"/>
              <a:tailEnd type="triangle" w="med" len="med"/>
            </a:ln>
          </p:spPr>
          <p:txBody>
            <a:bodyPr wrap="none" anchor="ctr"/>
            <a:lstStyle/>
            <a:p>
              <a:endParaRPr lang="en-US" dirty="0"/>
            </a:p>
          </p:txBody>
        </p:sp>
        <p:sp>
          <p:nvSpPr>
            <p:cNvPr id="32774" name="AutoShape 3"/>
            <p:cNvSpPr>
              <a:spLocks noChangeArrowheads="1"/>
            </p:cNvSpPr>
            <p:nvPr/>
          </p:nvSpPr>
          <p:spPr bwMode="auto">
            <a:xfrm>
              <a:off x="215" y="866"/>
              <a:ext cx="1978" cy="2902"/>
            </a:xfrm>
            <a:prstGeom prst="roundRect">
              <a:avLst>
                <a:gd name="adj" fmla="val 9241"/>
              </a:avLst>
            </a:prstGeom>
            <a:solidFill>
              <a:srgbClr val="FFDB00">
                <a:alpha val="30196"/>
              </a:srgbClr>
            </a:solidFill>
            <a:ln w="9525">
              <a:noFill/>
              <a:round/>
              <a:headEnd/>
              <a:tailEnd/>
            </a:ln>
          </p:spPr>
          <p:txBody>
            <a:bodyPr lIns="91429" tIns="45714" rIns="91429" bIns="45714"/>
            <a:lstStyle/>
            <a:p>
              <a:r>
                <a:rPr lang="en-US" sz="1800" b="1" dirty="0">
                  <a:latin typeface="Verdana" pitchFamily="34" charset="0"/>
                </a:rPr>
                <a:t>3G EV-DO Rev. A</a:t>
              </a:r>
            </a:p>
            <a:p>
              <a:r>
                <a:rPr lang="en-US" sz="1000" dirty="0">
                  <a:latin typeface="Verdana" pitchFamily="34" charset="0"/>
                </a:rPr>
                <a:t>User DL : ~450-700Kbps</a:t>
              </a:r>
            </a:p>
            <a:p>
              <a:r>
                <a:rPr lang="en-US" sz="1000" dirty="0">
                  <a:latin typeface="Verdana" pitchFamily="34" charset="0"/>
                </a:rPr>
                <a:t>User UL: ~300-400Kbps</a:t>
              </a:r>
            </a:p>
          </p:txBody>
        </p:sp>
        <p:sp>
          <p:nvSpPr>
            <p:cNvPr id="32775" name="AutoShape 4"/>
            <p:cNvSpPr>
              <a:spLocks noChangeArrowheads="1"/>
            </p:cNvSpPr>
            <p:nvPr/>
          </p:nvSpPr>
          <p:spPr bwMode="auto">
            <a:xfrm>
              <a:off x="2307" y="866"/>
              <a:ext cx="3203" cy="2902"/>
            </a:xfrm>
            <a:prstGeom prst="roundRect">
              <a:avLst>
                <a:gd name="adj" fmla="val 5856"/>
              </a:avLst>
            </a:prstGeom>
            <a:solidFill>
              <a:srgbClr val="008AC4">
                <a:alpha val="10196"/>
              </a:srgbClr>
            </a:solidFill>
            <a:ln w="9525">
              <a:noFill/>
              <a:round/>
              <a:headEnd/>
              <a:tailEnd/>
            </a:ln>
          </p:spPr>
          <p:txBody>
            <a:bodyPr lIns="91429" tIns="45714" rIns="91429" bIns="45714"/>
            <a:lstStyle/>
            <a:p>
              <a:pPr marL="115888"/>
              <a:r>
                <a:rPr lang="en-US" sz="1800" b="1" dirty="0">
                  <a:latin typeface="Verdana" pitchFamily="34" charset="0"/>
                </a:rPr>
                <a:t>4G WiMAX</a:t>
              </a:r>
            </a:p>
            <a:p>
              <a:pPr marL="115888"/>
              <a:r>
                <a:rPr lang="en-US" sz="1000" dirty="0">
                  <a:latin typeface="Verdana" pitchFamily="34" charset="0"/>
                </a:rPr>
                <a:t>User DL: ~1Mbps-3Mbps+ (by device)</a:t>
              </a:r>
            </a:p>
            <a:p>
              <a:pPr marL="115888"/>
              <a:r>
                <a:rPr lang="en-US" sz="1000" dirty="0">
                  <a:latin typeface="Verdana" pitchFamily="34" charset="0"/>
                </a:rPr>
                <a:t>User UL: ~500kbps-1.5Mbps+</a:t>
              </a:r>
            </a:p>
            <a:p>
              <a:pPr marL="115888"/>
              <a:r>
                <a:rPr lang="en-US" sz="1000" dirty="0">
                  <a:latin typeface="Verdana" pitchFamily="34" charset="0"/>
                </a:rPr>
                <a:t>Over 10 X Cost/Performance Improvement</a:t>
              </a:r>
            </a:p>
          </p:txBody>
        </p:sp>
        <p:grpSp>
          <p:nvGrpSpPr>
            <p:cNvPr id="3" name="Group 6"/>
            <p:cNvGrpSpPr>
              <a:grpSpLocks/>
            </p:cNvGrpSpPr>
            <p:nvPr/>
          </p:nvGrpSpPr>
          <p:grpSpPr bwMode="auto">
            <a:xfrm>
              <a:off x="92" y="2213"/>
              <a:ext cx="1590" cy="748"/>
              <a:chOff x="-1425" y="973"/>
              <a:chExt cx="1590" cy="748"/>
            </a:xfrm>
          </p:grpSpPr>
          <p:sp>
            <p:nvSpPr>
              <p:cNvPr id="32807" name="Oval 7"/>
              <p:cNvSpPr>
                <a:spLocks noChangeArrowheads="1"/>
              </p:cNvSpPr>
              <p:nvPr/>
            </p:nvSpPr>
            <p:spPr bwMode="auto">
              <a:xfrm>
                <a:off x="-1425" y="973"/>
                <a:ext cx="1590" cy="748"/>
              </a:xfrm>
              <a:prstGeom prst="ellipse">
                <a:avLst/>
              </a:prstGeom>
              <a:solidFill>
                <a:srgbClr val="FFFFFF"/>
              </a:solidFill>
              <a:ln w="9525" algn="ctr">
                <a:solidFill>
                  <a:srgbClr val="FFDB00"/>
                </a:solidFill>
                <a:round/>
                <a:headEnd/>
                <a:tailEnd/>
              </a:ln>
            </p:spPr>
            <p:txBody>
              <a:bodyPr anchor="ctr">
                <a:spAutoFit/>
              </a:bodyPr>
              <a:lstStyle/>
              <a:p>
                <a:endParaRPr lang="en-US" dirty="0"/>
              </a:p>
            </p:txBody>
          </p:sp>
          <p:pic>
            <p:nvPicPr>
              <p:cNvPr id="32808" name="Picture 8" descr="sAMSUNG_MM-8300"/>
              <p:cNvPicPr>
                <a:picLocks noChangeAspect="1" noChangeArrowheads="1"/>
              </p:cNvPicPr>
              <p:nvPr/>
            </p:nvPicPr>
            <p:blipFill>
              <a:blip r:embed="rId3" cstate="print"/>
              <a:srcRect/>
              <a:stretch>
                <a:fillRect/>
              </a:stretch>
            </p:blipFill>
            <p:spPr bwMode="auto">
              <a:xfrm>
                <a:off x="-108" y="1233"/>
                <a:ext cx="153" cy="292"/>
              </a:xfrm>
              <a:prstGeom prst="rect">
                <a:avLst/>
              </a:prstGeom>
              <a:noFill/>
              <a:ln w="9525">
                <a:noFill/>
                <a:miter lim="800000"/>
                <a:headEnd/>
                <a:tailEnd/>
              </a:ln>
            </p:spPr>
          </p:pic>
          <p:sp>
            <p:nvSpPr>
              <p:cNvPr id="32809" name="Text Box 9"/>
              <p:cNvSpPr txBox="1">
                <a:spLocks noChangeArrowheads="1"/>
              </p:cNvSpPr>
              <p:nvPr/>
            </p:nvSpPr>
            <p:spPr bwMode="auto">
              <a:xfrm>
                <a:off x="-1282" y="1168"/>
                <a:ext cx="1189" cy="344"/>
              </a:xfrm>
              <a:prstGeom prst="rect">
                <a:avLst/>
              </a:prstGeom>
              <a:noFill/>
              <a:ln w="9525" algn="ctr">
                <a:noFill/>
                <a:miter lim="800000"/>
                <a:headEnd/>
                <a:tailEnd/>
              </a:ln>
            </p:spPr>
            <p:txBody>
              <a:bodyPr lIns="0" tIns="0" rIns="0" bIns="0">
                <a:spAutoFit/>
              </a:bodyPr>
              <a:lstStyle/>
              <a:p>
                <a:pPr marL="166688" indent="-166688">
                  <a:lnSpc>
                    <a:spcPct val="90000"/>
                  </a:lnSpc>
                </a:pPr>
                <a:r>
                  <a:rPr lang="en-US" sz="1000" b="1" dirty="0">
                    <a:latin typeface="Verdana" pitchFamily="34" charset="0"/>
                  </a:rPr>
                  <a:t>Voice / Data Handset</a:t>
                </a:r>
              </a:p>
              <a:p>
                <a:pPr marL="166688" indent="-166688">
                  <a:lnSpc>
                    <a:spcPct val="90000"/>
                  </a:lnSpc>
                  <a:buClr>
                    <a:srgbClr val="969696"/>
                  </a:buClr>
                  <a:buFont typeface="TheSans B5 Plain" pitchFamily="34" charset="0"/>
                  <a:buChar char="&gt;"/>
                </a:pPr>
                <a:r>
                  <a:rPr lang="en-US" sz="1000" dirty="0">
                    <a:latin typeface="Verdana" pitchFamily="34" charset="0"/>
                  </a:rPr>
                  <a:t>WAP Browsing</a:t>
                </a:r>
              </a:p>
              <a:p>
                <a:pPr marL="166688" indent="-166688">
                  <a:lnSpc>
                    <a:spcPct val="90000"/>
                  </a:lnSpc>
                  <a:buClr>
                    <a:srgbClr val="969696"/>
                  </a:buClr>
                  <a:buFont typeface="TheSans B5 Plain" pitchFamily="34" charset="0"/>
                  <a:buChar char="&gt;"/>
                </a:pPr>
                <a:r>
                  <a:rPr lang="en-US" sz="1000" dirty="0">
                    <a:latin typeface="Verdana" pitchFamily="34" charset="0"/>
                  </a:rPr>
                  <a:t>Sprint TV</a:t>
                </a:r>
              </a:p>
              <a:p>
                <a:pPr marL="166688" indent="-166688">
                  <a:lnSpc>
                    <a:spcPct val="90000"/>
                  </a:lnSpc>
                  <a:buClr>
                    <a:srgbClr val="969696"/>
                  </a:buClr>
                  <a:buFont typeface="TheSans B5 Plain" pitchFamily="34" charset="0"/>
                  <a:buChar char="&gt;"/>
                </a:pPr>
                <a:r>
                  <a:rPr lang="en-US" sz="1000" dirty="0">
                    <a:latin typeface="Verdana" pitchFamily="34" charset="0"/>
                  </a:rPr>
                  <a:t>Music downloads</a:t>
                </a:r>
              </a:p>
            </p:txBody>
          </p:sp>
          <p:pic>
            <p:nvPicPr>
              <p:cNvPr id="32810" name="Picture 10" descr="Sprint_Samsung_Blade"/>
              <p:cNvPicPr>
                <a:picLocks noChangeAspect="1" noChangeArrowheads="1"/>
              </p:cNvPicPr>
              <p:nvPr/>
            </p:nvPicPr>
            <p:blipFill>
              <a:blip r:embed="rId4" cstate="print"/>
              <a:srcRect/>
              <a:stretch>
                <a:fillRect/>
              </a:stretch>
            </p:blipFill>
            <p:spPr bwMode="auto">
              <a:xfrm>
                <a:off x="-227" y="1119"/>
                <a:ext cx="107" cy="326"/>
              </a:xfrm>
              <a:prstGeom prst="rect">
                <a:avLst/>
              </a:prstGeom>
              <a:noFill/>
              <a:ln w="9525">
                <a:noFill/>
                <a:miter lim="800000"/>
                <a:headEnd/>
                <a:tailEnd/>
              </a:ln>
            </p:spPr>
          </p:pic>
          <p:pic>
            <p:nvPicPr>
              <p:cNvPr id="32811" name="Picture 11" descr="sprint_windowsMobile"/>
              <p:cNvPicPr>
                <a:picLocks noChangeAspect="1" noChangeArrowheads="1"/>
              </p:cNvPicPr>
              <p:nvPr/>
            </p:nvPicPr>
            <p:blipFill>
              <a:blip r:embed="rId5" cstate="print"/>
              <a:srcRect/>
              <a:stretch>
                <a:fillRect/>
              </a:stretch>
            </p:blipFill>
            <p:spPr bwMode="auto">
              <a:xfrm>
                <a:off x="-407" y="1377"/>
                <a:ext cx="148" cy="278"/>
              </a:xfrm>
              <a:prstGeom prst="rect">
                <a:avLst/>
              </a:prstGeom>
              <a:noFill/>
              <a:ln w="9525">
                <a:noFill/>
                <a:miter lim="800000"/>
                <a:headEnd/>
                <a:tailEnd/>
              </a:ln>
            </p:spPr>
          </p:pic>
        </p:grpSp>
        <p:sp>
          <p:nvSpPr>
            <p:cNvPr id="32777" name="Oval 12"/>
            <p:cNvSpPr>
              <a:spLocks noChangeArrowheads="1"/>
            </p:cNvSpPr>
            <p:nvPr/>
          </p:nvSpPr>
          <p:spPr bwMode="auto">
            <a:xfrm>
              <a:off x="692" y="1498"/>
              <a:ext cx="1590" cy="748"/>
            </a:xfrm>
            <a:prstGeom prst="ellipse">
              <a:avLst/>
            </a:prstGeom>
            <a:solidFill>
              <a:srgbClr val="FFFFFF"/>
            </a:solidFill>
            <a:ln w="9525" algn="ctr">
              <a:solidFill>
                <a:srgbClr val="FFDB00"/>
              </a:solidFill>
              <a:round/>
              <a:headEnd/>
              <a:tailEnd/>
            </a:ln>
          </p:spPr>
          <p:txBody>
            <a:bodyPr anchor="ctr">
              <a:spAutoFit/>
            </a:bodyPr>
            <a:lstStyle/>
            <a:p>
              <a:endParaRPr lang="en-US" dirty="0"/>
            </a:p>
          </p:txBody>
        </p:sp>
        <p:sp>
          <p:nvSpPr>
            <p:cNvPr id="32778" name="Text Box 13"/>
            <p:cNvSpPr txBox="1">
              <a:spLocks noChangeArrowheads="1"/>
            </p:cNvSpPr>
            <p:nvPr/>
          </p:nvSpPr>
          <p:spPr bwMode="auto">
            <a:xfrm>
              <a:off x="819" y="1717"/>
              <a:ext cx="1343" cy="258"/>
            </a:xfrm>
            <a:prstGeom prst="rect">
              <a:avLst/>
            </a:prstGeom>
            <a:noFill/>
            <a:ln w="9525" algn="ctr">
              <a:noFill/>
              <a:miter lim="800000"/>
              <a:headEnd/>
              <a:tailEnd/>
            </a:ln>
          </p:spPr>
          <p:txBody>
            <a:bodyPr lIns="0" tIns="0" rIns="0" bIns="0">
              <a:spAutoFit/>
            </a:bodyPr>
            <a:lstStyle/>
            <a:p>
              <a:pPr marL="166688" indent="-166688">
                <a:lnSpc>
                  <a:spcPct val="90000"/>
                </a:lnSpc>
              </a:pPr>
              <a:r>
                <a:rPr lang="en-US" sz="1000" b="1" dirty="0">
                  <a:latin typeface="Verdana" pitchFamily="34" charset="0"/>
                </a:rPr>
                <a:t>Mobile Laptop Connectivity</a:t>
              </a:r>
            </a:p>
            <a:p>
              <a:pPr marL="166688" indent="-166688">
                <a:lnSpc>
                  <a:spcPct val="90000"/>
                </a:lnSpc>
                <a:buClr>
                  <a:srgbClr val="969696"/>
                </a:buClr>
                <a:buFont typeface="TheSans B5 Plain" pitchFamily="34" charset="0"/>
                <a:buChar char="&gt;"/>
              </a:pPr>
              <a:r>
                <a:rPr lang="en-US" sz="1000" dirty="0">
                  <a:latin typeface="Verdana" pitchFamily="34" charset="0"/>
                </a:rPr>
                <a:t>External Cards</a:t>
              </a:r>
            </a:p>
            <a:p>
              <a:pPr marL="166688" indent="-166688">
                <a:lnSpc>
                  <a:spcPct val="90000"/>
                </a:lnSpc>
                <a:buClr>
                  <a:srgbClr val="969696"/>
                </a:buClr>
                <a:buFont typeface="TheSans B5 Plain" pitchFamily="34" charset="0"/>
                <a:buChar char="&gt;"/>
              </a:pPr>
              <a:r>
                <a:rPr lang="en-US" sz="1000" dirty="0">
                  <a:latin typeface="Verdana" pitchFamily="34" charset="0"/>
                </a:rPr>
                <a:t>Embedded Laptops</a:t>
              </a:r>
            </a:p>
          </p:txBody>
        </p:sp>
        <p:pic>
          <p:nvPicPr>
            <p:cNvPr id="32779" name="Picture 14" descr="PC5740SP_s_638943"/>
            <p:cNvPicPr>
              <a:picLocks noChangeAspect="1" noChangeArrowheads="1"/>
            </p:cNvPicPr>
            <p:nvPr/>
          </p:nvPicPr>
          <p:blipFill>
            <a:blip r:embed="rId6" cstate="print"/>
            <a:srcRect/>
            <a:stretch>
              <a:fillRect/>
            </a:stretch>
          </p:blipFill>
          <p:spPr bwMode="auto">
            <a:xfrm>
              <a:off x="1807" y="1844"/>
              <a:ext cx="238" cy="229"/>
            </a:xfrm>
            <a:prstGeom prst="rect">
              <a:avLst/>
            </a:prstGeom>
            <a:noFill/>
            <a:ln w="9525">
              <a:noFill/>
              <a:miter lim="800000"/>
              <a:headEnd/>
              <a:tailEnd/>
            </a:ln>
          </p:spPr>
        </p:pic>
        <p:grpSp>
          <p:nvGrpSpPr>
            <p:cNvPr id="4" name="Group 15"/>
            <p:cNvGrpSpPr>
              <a:grpSpLocks/>
            </p:cNvGrpSpPr>
            <p:nvPr/>
          </p:nvGrpSpPr>
          <p:grpSpPr bwMode="auto">
            <a:xfrm>
              <a:off x="603" y="2968"/>
              <a:ext cx="1590" cy="748"/>
              <a:chOff x="603" y="2968"/>
              <a:chExt cx="1590" cy="748"/>
            </a:xfrm>
          </p:grpSpPr>
          <p:sp>
            <p:nvSpPr>
              <p:cNvPr id="32804" name="Oval 16"/>
              <p:cNvSpPr>
                <a:spLocks noChangeArrowheads="1"/>
              </p:cNvSpPr>
              <p:nvPr/>
            </p:nvSpPr>
            <p:spPr bwMode="auto">
              <a:xfrm>
                <a:off x="603" y="2968"/>
                <a:ext cx="1590" cy="748"/>
              </a:xfrm>
              <a:prstGeom prst="ellipse">
                <a:avLst/>
              </a:prstGeom>
              <a:solidFill>
                <a:srgbClr val="FFFFFF"/>
              </a:solidFill>
              <a:ln w="9525" algn="ctr">
                <a:solidFill>
                  <a:srgbClr val="FFDB00"/>
                </a:solidFill>
                <a:round/>
                <a:headEnd/>
                <a:tailEnd/>
              </a:ln>
            </p:spPr>
            <p:txBody>
              <a:bodyPr anchor="ctr">
                <a:spAutoFit/>
              </a:bodyPr>
              <a:lstStyle/>
              <a:p>
                <a:endParaRPr lang="en-US" dirty="0"/>
              </a:p>
            </p:txBody>
          </p:sp>
          <p:sp>
            <p:nvSpPr>
              <p:cNvPr id="32805" name="Text Box 17"/>
              <p:cNvSpPr txBox="1">
                <a:spLocks noChangeArrowheads="1"/>
              </p:cNvSpPr>
              <p:nvPr/>
            </p:nvSpPr>
            <p:spPr bwMode="auto">
              <a:xfrm>
                <a:off x="783" y="3115"/>
                <a:ext cx="1189" cy="462"/>
              </a:xfrm>
              <a:prstGeom prst="rect">
                <a:avLst/>
              </a:prstGeom>
              <a:noFill/>
              <a:ln w="9525" algn="ctr">
                <a:noFill/>
                <a:miter lim="800000"/>
                <a:headEnd/>
                <a:tailEnd/>
              </a:ln>
            </p:spPr>
            <p:txBody>
              <a:bodyPr lIns="0" tIns="0" rIns="0" bIns="0">
                <a:spAutoFit/>
              </a:bodyPr>
              <a:lstStyle/>
              <a:p>
                <a:pPr>
                  <a:lnSpc>
                    <a:spcPct val="80000"/>
                  </a:lnSpc>
                </a:pPr>
                <a:r>
                  <a:rPr lang="en-US" sz="1000" b="1" dirty="0">
                    <a:latin typeface="Verdana" pitchFamily="34" charset="0"/>
                  </a:rPr>
                  <a:t>Narrowband</a:t>
                </a:r>
                <a:br>
                  <a:rPr lang="en-US" sz="1000" b="1" dirty="0">
                    <a:latin typeface="Verdana" pitchFamily="34" charset="0"/>
                  </a:rPr>
                </a:br>
                <a:r>
                  <a:rPr lang="en-US" sz="1000" b="1" dirty="0">
                    <a:latin typeface="Verdana" pitchFamily="34" charset="0"/>
                  </a:rPr>
                  <a:t>Wireless WAN</a:t>
                </a:r>
              </a:p>
              <a:p>
                <a:pPr>
                  <a:lnSpc>
                    <a:spcPct val="80000"/>
                  </a:lnSpc>
                  <a:buClr>
                    <a:srgbClr val="969696"/>
                  </a:buClr>
                  <a:buFont typeface="TheSans B5 Plain" pitchFamily="34" charset="0"/>
                  <a:buChar char="&gt;"/>
                </a:pPr>
                <a:r>
                  <a:rPr lang="en-US" sz="1000" dirty="0">
                    <a:latin typeface="Verdana" pitchFamily="34" charset="0"/>
                  </a:rPr>
                  <a:t>Sub-T1 WAN Access</a:t>
                </a:r>
              </a:p>
              <a:p>
                <a:pPr marL="223838" lvl="1" indent="-109538">
                  <a:lnSpc>
                    <a:spcPct val="80000"/>
                  </a:lnSpc>
                  <a:buClr>
                    <a:srgbClr val="969696"/>
                  </a:buClr>
                  <a:buFont typeface="Times" pitchFamily="18" charset="0"/>
                  <a:buChar char="-"/>
                </a:pPr>
                <a:r>
                  <a:rPr lang="en-US" sz="1000" dirty="0">
                    <a:latin typeface="Verdana" pitchFamily="34" charset="0"/>
                  </a:rPr>
                  <a:t>Dynamic Sites</a:t>
                </a:r>
              </a:p>
              <a:p>
                <a:pPr marL="223838" lvl="1" indent="-109538">
                  <a:lnSpc>
                    <a:spcPct val="80000"/>
                  </a:lnSpc>
                  <a:buClr>
                    <a:srgbClr val="969696"/>
                  </a:buClr>
                  <a:buFont typeface="Times" pitchFamily="18" charset="0"/>
                  <a:buChar char="-"/>
                </a:pPr>
                <a:r>
                  <a:rPr lang="en-US" sz="1000" dirty="0">
                    <a:latin typeface="Verdana" pitchFamily="34" charset="0"/>
                  </a:rPr>
                  <a:t>Backup</a:t>
                </a:r>
              </a:p>
              <a:p>
                <a:pPr>
                  <a:lnSpc>
                    <a:spcPct val="80000"/>
                  </a:lnSpc>
                  <a:buClr>
                    <a:srgbClr val="969696"/>
                  </a:buClr>
                  <a:buFont typeface="TheSans B5 Plain" pitchFamily="34" charset="0"/>
                  <a:buChar char="&gt;"/>
                </a:pPr>
                <a:r>
                  <a:rPr lang="en-US" sz="1000" dirty="0">
                    <a:latin typeface="Verdana" pitchFamily="34" charset="0"/>
                  </a:rPr>
                  <a:t>Shared Access Routers</a:t>
                </a:r>
              </a:p>
            </p:txBody>
          </p:sp>
          <p:pic>
            <p:nvPicPr>
              <p:cNvPr id="32806" name="Picture 18" descr="WRT54G3G with Sprint"/>
              <p:cNvPicPr>
                <a:picLocks noChangeAspect="1" noChangeArrowheads="1"/>
              </p:cNvPicPr>
              <p:nvPr/>
            </p:nvPicPr>
            <p:blipFill>
              <a:blip r:embed="rId7" cstate="print"/>
              <a:srcRect l="-26422" t="13802"/>
              <a:stretch>
                <a:fillRect/>
              </a:stretch>
            </p:blipFill>
            <p:spPr bwMode="auto">
              <a:xfrm>
                <a:off x="1740" y="3153"/>
                <a:ext cx="349" cy="319"/>
              </a:xfrm>
              <a:prstGeom prst="rect">
                <a:avLst/>
              </a:prstGeom>
              <a:noFill/>
              <a:ln w="9525">
                <a:noFill/>
                <a:miter lim="800000"/>
                <a:headEnd/>
                <a:tailEnd/>
              </a:ln>
            </p:spPr>
          </p:pic>
        </p:grpSp>
        <p:grpSp>
          <p:nvGrpSpPr>
            <p:cNvPr id="5" name="Group 19"/>
            <p:cNvGrpSpPr>
              <a:grpSpLocks/>
            </p:cNvGrpSpPr>
            <p:nvPr/>
          </p:nvGrpSpPr>
          <p:grpSpPr bwMode="auto">
            <a:xfrm>
              <a:off x="2921" y="2962"/>
              <a:ext cx="1590" cy="748"/>
              <a:chOff x="2175" y="2670"/>
              <a:chExt cx="1590" cy="748"/>
            </a:xfrm>
          </p:grpSpPr>
          <p:sp>
            <p:nvSpPr>
              <p:cNvPr id="32797" name="Oval 20"/>
              <p:cNvSpPr>
                <a:spLocks noChangeArrowheads="1"/>
              </p:cNvSpPr>
              <p:nvPr/>
            </p:nvSpPr>
            <p:spPr bwMode="auto">
              <a:xfrm>
                <a:off x="2175" y="2670"/>
                <a:ext cx="1590" cy="748"/>
              </a:xfrm>
              <a:prstGeom prst="ellipse">
                <a:avLst/>
              </a:prstGeom>
              <a:solidFill>
                <a:srgbClr val="FFFFFF"/>
              </a:solidFill>
              <a:ln w="9525" algn="ctr">
                <a:solidFill>
                  <a:srgbClr val="008AC4"/>
                </a:solidFill>
                <a:round/>
                <a:headEnd/>
                <a:tailEnd/>
              </a:ln>
            </p:spPr>
            <p:txBody>
              <a:bodyPr anchor="ctr">
                <a:spAutoFit/>
              </a:bodyPr>
              <a:lstStyle/>
              <a:p>
                <a:endParaRPr lang="en-US" dirty="0"/>
              </a:p>
            </p:txBody>
          </p:sp>
          <p:sp>
            <p:nvSpPr>
              <p:cNvPr id="32798" name="Text Box 21"/>
              <p:cNvSpPr txBox="1">
                <a:spLocks noChangeArrowheads="1"/>
              </p:cNvSpPr>
              <p:nvPr/>
            </p:nvSpPr>
            <p:spPr bwMode="auto">
              <a:xfrm>
                <a:off x="2334" y="2833"/>
                <a:ext cx="1343" cy="430"/>
              </a:xfrm>
              <a:prstGeom prst="rect">
                <a:avLst/>
              </a:prstGeom>
              <a:noFill/>
              <a:ln w="9525" algn="ctr">
                <a:noFill/>
                <a:miter lim="800000"/>
                <a:headEnd/>
                <a:tailEnd/>
              </a:ln>
            </p:spPr>
            <p:txBody>
              <a:bodyPr lIns="0" tIns="0" rIns="0" bIns="0">
                <a:spAutoFit/>
              </a:bodyPr>
              <a:lstStyle/>
              <a:p>
                <a:pPr>
                  <a:lnSpc>
                    <a:spcPct val="90000"/>
                  </a:lnSpc>
                </a:pPr>
                <a:r>
                  <a:rPr lang="en-US" sz="1000" b="1" dirty="0">
                    <a:latin typeface="Verdana" pitchFamily="34" charset="0"/>
                  </a:rPr>
                  <a:t>Broadband</a:t>
                </a:r>
                <a:br>
                  <a:rPr lang="en-US" sz="1000" b="1" dirty="0">
                    <a:latin typeface="Verdana" pitchFamily="34" charset="0"/>
                  </a:rPr>
                </a:br>
                <a:r>
                  <a:rPr lang="en-US" sz="1000" b="1" dirty="0">
                    <a:latin typeface="Verdana" pitchFamily="34" charset="0"/>
                  </a:rPr>
                  <a:t>Wireless WAN</a:t>
                </a:r>
              </a:p>
              <a:p>
                <a:pPr>
                  <a:lnSpc>
                    <a:spcPct val="90000"/>
                  </a:lnSpc>
                  <a:buClr>
                    <a:schemeClr val="bg2"/>
                  </a:buClr>
                  <a:buFont typeface="TheSans B5 Plain" pitchFamily="34" charset="0"/>
                  <a:buChar char="&gt;"/>
                </a:pPr>
                <a:r>
                  <a:rPr lang="en-US" sz="1000" dirty="0">
                    <a:latin typeface="Verdana" pitchFamily="34" charset="0"/>
                  </a:rPr>
                  <a:t>Broadband Access</a:t>
                </a:r>
              </a:p>
              <a:p>
                <a:pPr>
                  <a:lnSpc>
                    <a:spcPct val="90000"/>
                  </a:lnSpc>
                  <a:buClr>
                    <a:srgbClr val="969696"/>
                  </a:buClr>
                  <a:buFont typeface="TheSans B5 Plain" pitchFamily="34" charset="0"/>
                  <a:buChar char="&gt;"/>
                </a:pPr>
                <a:r>
                  <a:rPr lang="en-US" sz="1000" dirty="0">
                    <a:latin typeface="Verdana" pitchFamily="34" charset="0"/>
                  </a:rPr>
                  <a:t>VoIP</a:t>
                </a:r>
              </a:p>
              <a:p>
                <a:pPr>
                  <a:lnSpc>
                    <a:spcPct val="90000"/>
                  </a:lnSpc>
                  <a:buClr>
                    <a:srgbClr val="969696"/>
                  </a:buClr>
                  <a:buFont typeface="TheSans B5 Plain" pitchFamily="34" charset="0"/>
                  <a:buChar char="&gt;"/>
                </a:pPr>
                <a:r>
                  <a:rPr lang="en-US" sz="1000" dirty="0">
                    <a:latin typeface="Verdana" pitchFamily="34" charset="0"/>
                  </a:rPr>
                  <a:t>Video Conferencing</a:t>
                </a:r>
              </a:p>
            </p:txBody>
          </p:sp>
          <p:grpSp>
            <p:nvGrpSpPr>
              <p:cNvPr id="6" name="Group 22"/>
              <p:cNvGrpSpPr>
                <a:grpSpLocks/>
              </p:cNvGrpSpPr>
              <p:nvPr/>
            </p:nvGrpSpPr>
            <p:grpSpPr bwMode="auto">
              <a:xfrm>
                <a:off x="3276" y="2828"/>
                <a:ext cx="370" cy="406"/>
                <a:chOff x="6684" y="207"/>
                <a:chExt cx="370" cy="406"/>
              </a:xfrm>
            </p:grpSpPr>
            <p:pic>
              <p:nvPicPr>
                <p:cNvPr id="32800" name="Picture 23" descr="netgear_1"/>
                <p:cNvPicPr>
                  <a:picLocks noChangeAspect="1" noChangeArrowheads="1"/>
                </p:cNvPicPr>
                <p:nvPr/>
              </p:nvPicPr>
              <p:blipFill>
                <a:blip r:embed="rId8" cstate="print"/>
                <a:srcRect/>
                <a:stretch>
                  <a:fillRect/>
                </a:stretch>
              </p:blipFill>
              <p:spPr bwMode="auto">
                <a:xfrm>
                  <a:off x="6713" y="482"/>
                  <a:ext cx="288" cy="131"/>
                </a:xfrm>
                <a:prstGeom prst="rect">
                  <a:avLst/>
                </a:prstGeom>
                <a:noFill/>
                <a:ln w="9525">
                  <a:noFill/>
                  <a:miter lim="800000"/>
                  <a:headEnd/>
                  <a:tailEnd/>
                </a:ln>
              </p:spPr>
            </p:pic>
            <p:pic>
              <p:nvPicPr>
                <p:cNvPr id="32801" name="Picture 24" descr="motorola-ojo"/>
                <p:cNvPicPr>
                  <a:picLocks noChangeAspect="1" noChangeArrowheads="1"/>
                </p:cNvPicPr>
                <p:nvPr/>
              </p:nvPicPr>
              <p:blipFill>
                <a:blip r:embed="rId9" cstate="print"/>
                <a:srcRect/>
                <a:stretch>
                  <a:fillRect/>
                </a:stretch>
              </p:blipFill>
              <p:spPr bwMode="auto">
                <a:xfrm>
                  <a:off x="6944" y="311"/>
                  <a:ext cx="110" cy="162"/>
                </a:xfrm>
                <a:prstGeom prst="rect">
                  <a:avLst/>
                </a:prstGeom>
                <a:noFill/>
                <a:ln w="9525">
                  <a:noFill/>
                  <a:miter lim="800000"/>
                  <a:headEnd/>
                  <a:tailEnd/>
                </a:ln>
              </p:spPr>
            </p:pic>
            <p:pic>
              <p:nvPicPr>
                <p:cNvPr id="32802" name="Picture 25" descr="B0007U8YA6"/>
                <p:cNvPicPr>
                  <a:picLocks noChangeAspect="1" noChangeArrowheads="1"/>
                </p:cNvPicPr>
                <p:nvPr/>
              </p:nvPicPr>
              <p:blipFill>
                <a:blip r:embed="rId10" cstate="print"/>
                <a:srcRect/>
                <a:stretch>
                  <a:fillRect/>
                </a:stretch>
              </p:blipFill>
              <p:spPr bwMode="auto">
                <a:xfrm>
                  <a:off x="6858" y="355"/>
                  <a:ext cx="107" cy="204"/>
                </a:xfrm>
                <a:prstGeom prst="rect">
                  <a:avLst/>
                </a:prstGeom>
                <a:noFill/>
                <a:ln w="9525">
                  <a:noFill/>
                  <a:miter lim="800000"/>
                  <a:headEnd/>
                  <a:tailEnd/>
                </a:ln>
              </p:spPr>
            </p:pic>
            <p:pic>
              <p:nvPicPr>
                <p:cNvPr id="32803" name="Picture 26" descr="tn_3Gdesktop_modem"/>
                <p:cNvPicPr>
                  <a:picLocks noChangeAspect="1" noChangeArrowheads="1"/>
                </p:cNvPicPr>
                <p:nvPr/>
              </p:nvPicPr>
              <p:blipFill>
                <a:blip r:embed="rId11" cstate="print"/>
                <a:srcRect/>
                <a:stretch>
                  <a:fillRect/>
                </a:stretch>
              </p:blipFill>
              <p:spPr bwMode="auto">
                <a:xfrm>
                  <a:off x="6684" y="207"/>
                  <a:ext cx="213" cy="198"/>
                </a:xfrm>
                <a:prstGeom prst="rect">
                  <a:avLst/>
                </a:prstGeom>
                <a:noFill/>
                <a:ln w="9525">
                  <a:noFill/>
                  <a:miter lim="800000"/>
                  <a:headEnd/>
                  <a:tailEnd/>
                </a:ln>
              </p:spPr>
            </p:pic>
          </p:grpSp>
        </p:grpSp>
        <p:grpSp>
          <p:nvGrpSpPr>
            <p:cNvPr id="7" name="Group 27"/>
            <p:cNvGrpSpPr>
              <a:grpSpLocks/>
            </p:cNvGrpSpPr>
            <p:nvPr/>
          </p:nvGrpSpPr>
          <p:grpSpPr bwMode="auto">
            <a:xfrm>
              <a:off x="3098" y="1398"/>
              <a:ext cx="1590" cy="747"/>
              <a:chOff x="2451" y="1449"/>
              <a:chExt cx="1590" cy="748"/>
            </a:xfrm>
          </p:grpSpPr>
          <p:sp>
            <p:nvSpPr>
              <p:cNvPr id="32795" name="Oval 28"/>
              <p:cNvSpPr>
                <a:spLocks noChangeArrowheads="1"/>
              </p:cNvSpPr>
              <p:nvPr/>
            </p:nvSpPr>
            <p:spPr bwMode="auto">
              <a:xfrm>
                <a:off x="2451" y="1449"/>
                <a:ext cx="1590" cy="748"/>
              </a:xfrm>
              <a:prstGeom prst="ellipse">
                <a:avLst/>
              </a:prstGeom>
              <a:solidFill>
                <a:srgbClr val="FFFFFF"/>
              </a:solidFill>
              <a:ln w="9525" algn="ctr">
                <a:solidFill>
                  <a:srgbClr val="008AC4"/>
                </a:solidFill>
                <a:round/>
                <a:headEnd/>
                <a:tailEnd/>
              </a:ln>
            </p:spPr>
            <p:txBody>
              <a:bodyPr anchor="ctr">
                <a:spAutoFit/>
              </a:bodyPr>
              <a:lstStyle/>
              <a:p>
                <a:endParaRPr lang="en-US" dirty="0"/>
              </a:p>
            </p:txBody>
          </p:sp>
          <p:sp>
            <p:nvSpPr>
              <p:cNvPr id="32796" name="Text Box 29"/>
              <p:cNvSpPr txBox="1">
                <a:spLocks noChangeArrowheads="1"/>
              </p:cNvSpPr>
              <p:nvPr/>
            </p:nvSpPr>
            <p:spPr bwMode="auto">
              <a:xfrm>
                <a:off x="2578" y="1668"/>
                <a:ext cx="1343" cy="431"/>
              </a:xfrm>
              <a:prstGeom prst="rect">
                <a:avLst/>
              </a:prstGeom>
              <a:noFill/>
              <a:ln w="9525" algn="ctr">
                <a:noFill/>
                <a:miter lim="800000"/>
                <a:headEnd/>
                <a:tailEnd/>
              </a:ln>
            </p:spPr>
            <p:txBody>
              <a:bodyPr lIns="0" tIns="0" rIns="0" bIns="0">
                <a:spAutoFit/>
              </a:bodyPr>
              <a:lstStyle/>
              <a:p>
                <a:pPr marL="166688" indent="-166688">
                  <a:lnSpc>
                    <a:spcPct val="90000"/>
                  </a:lnSpc>
                </a:pPr>
                <a:r>
                  <a:rPr lang="en-US" sz="1000" b="1" dirty="0">
                    <a:latin typeface="Verdana" pitchFamily="34" charset="0"/>
                  </a:rPr>
                  <a:t>Embedded Utility Applications</a:t>
                </a:r>
              </a:p>
              <a:p>
                <a:pPr marL="166688" indent="-166688">
                  <a:lnSpc>
                    <a:spcPct val="90000"/>
                  </a:lnSpc>
                  <a:buClr>
                    <a:srgbClr val="969696"/>
                  </a:buClr>
                  <a:buFont typeface="TheSans B5 Plain" pitchFamily="34" charset="0"/>
                  <a:buChar char="&gt;"/>
                </a:pPr>
                <a:r>
                  <a:rPr lang="en-US" sz="1000" dirty="0">
                    <a:latin typeface="Verdana" pitchFamily="34" charset="0"/>
                  </a:rPr>
                  <a:t>Automation &amp; Control</a:t>
                </a:r>
              </a:p>
              <a:p>
                <a:pPr marL="166688" indent="-166688">
                  <a:lnSpc>
                    <a:spcPct val="90000"/>
                  </a:lnSpc>
                  <a:buClr>
                    <a:srgbClr val="969696"/>
                  </a:buClr>
                  <a:buFont typeface="TheSans B5 Plain" pitchFamily="34" charset="0"/>
                  <a:buChar char="&gt;"/>
                </a:pPr>
                <a:r>
                  <a:rPr lang="en-US" sz="1000" dirty="0">
                    <a:latin typeface="Verdana" pitchFamily="34" charset="0"/>
                  </a:rPr>
                  <a:t>Advanced Metering</a:t>
                </a:r>
              </a:p>
              <a:p>
                <a:pPr marL="166688" indent="-166688">
                  <a:lnSpc>
                    <a:spcPct val="90000"/>
                  </a:lnSpc>
                  <a:buClr>
                    <a:srgbClr val="969696"/>
                  </a:buClr>
                  <a:buFont typeface="TheSans B5 Plain" pitchFamily="34" charset="0"/>
                  <a:buChar char="&gt;"/>
                </a:pPr>
                <a:r>
                  <a:rPr lang="en-US" sz="1000" dirty="0">
                    <a:latin typeface="Verdana" pitchFamily="34" charset="0"/>
                  </a:rPr>
                  <a:t>Broadband Routers</a:t>
                </a:r>
              </a:p>
            </p:txBody>
          </p:sp>
        </p:grpSp>
        <p:sp>
          <p:nvSpPr>
            <p:cNvPr id="32783" name="Oval 30"/>
            <p:cNvSpPr>
              <a:spLocks noChangeArrowheads="1"/>
            </p:cNvSpPr>
            <p:nvPr/>
          </p:nvSpPr>
          <p:spPr bwMode="auto">
            <a:xfrm>
              <a:off x="2206" y="2132"/>
              <a:ext cx="1590" cy="748"/>
            </a:xfrm>
            <a:prstGeom prst="ellipse">
              <a:avLst/>
            </a:prstGeom>
            <a:solidFill>
              <a:srgbClr val="FFFFFF"/>
            </a:solidFill>
            <a:ln w="9525" algn="ctr">
              <a:solidFill>
                <a:srgbClr val="008AC4"/>
              </a:solidFill>
              <a:round/>
              <a:headEnd/>
              <a:tailEnd/>
            </a:ln>
          </p:spPr>
          <p:txBody>
            <a:bodyPr anchor="ctr">
              <a:spAutoFit/>
            </a:bodyPr>
            <a:lstStyle/>
            <a:p>
              <a:endParaRPr lang="en-US" dirty="0"/>
            </a:p>
          </p:txBody>
        </p:sp>
        <p:sp>
          <p:nvSpPr>
            <p:cNvPr id="32784" name="Text Box 31"/>
            <p:cNvSpPr txBox="1">
              <a:spLocks noChangeArrowheads="1"/>
            </p:cNvSpPr>
            <p:nvPr/>
          </p:nvSpPr>
          <p:spPr bwMode="auto">
            <a:xfrm>
              <a:off x="2398" y="2294"/>
              <a:ext cx="1344" cy="516"/>
            </a:xfrm>
            <a:prstGeom prst="rect">
              <a:avLst/>
            </a:prstGeom>
            <a:noFill/>
            <a:ln w="9525" algn="ctr">
              <a:noFill/>
              <a:miter lim="800000"/>
              <a:headEnd/>
              <a:tailEnd/>
            </a:ln>
          </p:spPr>
          <p:txBody>
            <a:bodyPr lIns="0" tIns="0" rIns="0" bIns="0">
              <a:spAutoFit/>
            </a:bodyPr>
            <a:lstStyle/>
            <a:p>
              <a:pPr>
                <a:lnSpc>
                  <a:spcPct val="90000"/>
                </a:lnSpc>
              </a:pPr>
              <a:r>
                <a:rPr lang="en-US" sz="1000" b="1" dirty="0">
                  <a:latin typeface="Verdana" pitchFamily="34" charset="0"/>
                </a:rPr>
                <a:t>Visual Centric</a:t>
              </a:r>
              <a:br>
                <a:rPr lang="en-US" sz="1000" b="1" dirty="0">
                  <a:latin typeface="Verdana" pitchFamily="34" charset="0"/>
                </a:rPr>
              </a:br>
              <a:r>
                <a:rPr lang="en-US" sz="1000" b="1" dirty="0">
                  <a:latin typeface="Verdana" pitchFamily="34" charset="0"/>
                </a:rPr>
                <a:t>Portable Data Devices</a:t>
              </a:r>
            </a:p>
            <a:p>
              <a:pPr marL="223838" lvl="1" indent="-109538">
                <a:lnSpc>
                  <a:spcPct val="90000"/>
                </a:lnSpc>
                <a:buClr>
                  <a:srgbClr val="969696"/>
                </a:buClr>
                <a:buFont typeface="TheSans B5 Plain" pitchFamily="34" charset="0"/>
                <a:buChar char="&gt;"/>
              </a:pPr>
              <a:r>
                <a:rPr lang="en-US" sz="1000" dirty="0">
                  <a:latin typeface="Verdana" pitchFamily="34" charset="0"/>
                </a:rPr>
                <a:t>Enhanced External</a:t>
              </a:r>
              <a:br>
                <a:rPr lang="en-US" sz="1000" dirty="0">
                  <a:latin typeface="Verdana" pitchFamily="34" charset="0"/>
                </a:rPr>
              </a:br>
              <a:r>
                <a:rPr lang="en-US" sz="1000" dirty="0">
                  <a:latin typeface="Verdana" pitchFamily="34" charset="0"/>
                </a:rPr>
                <a:t>Cards</a:t>
              </a:r>
            </a:p>
            <a:p>
              <a:pPr marL="223838" lvl="1" indent="-109538">
                <a:lnSpc>
                  <a:spcPct val="90000"/>
                </a:lnSpc>
                <a:buClr>
                  <a:srgbClr val="969696"/>
                </a:buClr>
                <a:buFont typeface="TheSans B5 Plain" pitchFamily="34" charset="0"/>
                <a:buChar char="&gt;"/>
              </a:pPr>
              <a:r>
                <a:rPr lang="en-US" sz="1000" dirty="0">
                  <a:latin typeface="Verdana" pitchFamily="34" charset="0"/>
                </a:rPr>
                <a:t>Embedded</a:t>
              </a:r>
              <a:br>
                <a:rPr lang="en-US" sz="1000" dirty="0">
                  <a:latin typeface="Verdana" pitchFamily="34" charset="0"/>
                </a:rPr>
              </a:br>
              <a:r>
                <a:rPr lang="en-US" sz="1000" dirty="0">
                  <a:latin typeface="Verdana" pitchFamily="34" charset="0"/>
                </a:rPr>
                <a:t>Devices</a:t>
              </a:r>
            </a:p>
          </p:txBody>
        </p:sp>
        <p:pic>
          <p:nvPicPr>
            <p:cNvPr id="32785" name="Picture 32" descr="prod_satR15_125x125b"/>
            <p:cNvPicPr>
              <a:picLocks noChangeAspect="1" noChangeArrowheads="1"/>
            </p:cNvPicPr>
            <p:nvPr/>
          </p:nvPicPr>
          <p:blipFill>
            <a:blip r:embed="rId12" cstate="print"/>
            <a:srcRect/>
            <a:stretch>
              <a:fillRect/>
            </a:stretch>
          </p:blipFill>
          <p:spPr bwMode="auto">
            <a:xfrm>
              <a:off x="3299" y="2552"/>
              <a:ext cx="171" cy="177"/>
            </a:xfrm>
            <a:prstGeom prst="rect">
              <a:avLst/>
            </a:prstGeom>
            <a:noFill/>
            <a:ln w="9525">
              <a:noFill/>
              <a:miter lim="800000"/>
              <a:headEnd/>
              <a:tailEnd/>
            </a:ln>
          </p:spPr>
        </p:pic>
        <p:pic>
          <p:nvPicPr>
            <p:cNvPr id="32786" name="Picture 33" descr="HP fa629a_400"/>
            <p:cNvPicPr>
              <a:picLocks noChangeAspect="1" noChangeArrowheads="1"/>
            </p:cNvPicPr>
            <p:nvPr/>
          </p:nvPicPr>
          <p:blipFill>
            <a:blip r:embed="rId13" cstate="print"/>
            <a:srcRect/>
            <a:stretch>
              <a:fillRect/>
            </a:stretch>
          </p:blipFill>
          <p:spPr bwMode="auto">
            <a:xfrm>
              <a:off x="3108" y="2655"/>
              <a:ext cx="124" cy="169"/>
            </a:xfrm>
            <a:prstGeom prst="rect">
              <a:avLst/>
            </a:prstGeom>
            <a:noFill/>
            <a:ln w="9525">
              <a:noFill/>
              <a:miter lim="800000"/>
              <a:headEnd/>
              <a:tailEnd/>
            </a:ln>
          </p:spPr>
        </p:pic>
        <p:sp>
          <p:nvSpPr>
            <p:cNvPr id="32787" name="Oval 34"/>
            <p:cNvSpPr>
              <a:spLocks noChangeArrowheads="1"/>
            </p:cNvSpPr>
            <p:nvPr/>
          </p:nvSpPr>
          <p:spPr bwMode="auto">
            <a:xfrm>
              <a:off x="3820" y="2211"/>
              <a:ext cx="1590" cy="748"/>
            </a:xfrm>
            <a:prstGeom prst="ellipse">
              <a:avLst/>
            </a:prstGeom>
            <a:solidFill>
              <a:srgbClr val="FFFFFF"/>
            </a:solidFill>
            <a:ln w="9525" algn="ctr">
              <a:solidFill>
                <a:srgbClr val="008AC4"/>
              </a:solidFill>
              <a:round/>
              <a:headEnd/>
              <a:tailEnd/>
            </a:ln>
          </p:spPr>
          <p:txBody>
            <a:bodyPr anchor="ctr">
              <a:spAutoFit/>
            </a:bodyPr>
            <a:lstStyle/>
            <a:p>
              <a:endParaRPr lang="en-US" dirty="0"/>
            </a:p>
          </p:txBody>
        </p:sp>
        <p:sp>
          <p:nvSpPr>
            <p:cNvPr id="32788" name="Text Box 35"/>
            <p:cNvSpPr txBox="1">
              <a:spLocks noChangeArrowheads="1"/>
            </p:cNvSpPr>
            <p:nvPr/>
          </p:nvSpPr>
          <p:spPr bwMode="auto">
            <a:xfrm>
              <a:off x="4037" y="2324"/>
              <a:ext cx="1343" cy="516"/>
            </a:xfrm>
            <a:prstGeom prst="rect">
              <a:avLst/>
            </a:prstGeom>
            <a:noFill/>
            <a:ln w="9525" algn="ctr">
              <a:noFill/>
              <a:miter lim="800000"/>
              <a:headEnd/>
              <a:tailEnd/>
            </a:ln>
          </p:spPr>
          <p:txBody>
            <a:bodyPr lIns="0" tIns="0" rIns="0" bIns="0">
              <a:spAutoFit/>
            </a:bodyPr>
            <a:lstStyle/>
            <a:p>
              <a:pPr>
                <a:lnSpc>
                  <a:spcPct val="90000"/>
                </a:lnSpc>
              </a:pPr>
              <a:r>
                <a:rPr lang="en-US" sz="1000" b="1" dirty="0">
                  <a:latin typeface="Verdana" pitchFamily="34" charset="0"/>
                </a:rPr>
                <a:t>Anywhere Broadband</a:t>
              </a:r>
              <a:br>
                <a:rPr lang="en-US" sz="1000" b="1" dirty="0">
                  <a:latin typeface="Verdana" pitchFamily="34" charset="0"/>
                </a:rPr>
              </a:br>
              <a:r>
                <a:rPr lang="en-US" sz="1000" b="1" dirty="0">
                  <a:latin typeface="Verdana" pitchFamily="34" charset="0"/>
                </a:rPr>
                <a:t>for Consumer Electronics</a:t>
              </a:r>
            </a:p>
            <a:p>
              <a:pPr>
                <a:lnSpc>
                  <a:spcPct val="90000"/>
                </a:lnSpc>
                <a:buClr>
                  <a:srgbClr val="969696"/>
                </a:buClr>
                <a:buFont typeface="TheSans B5 Plain" pitchFamily="34" charset="0"/>
                <a:buChar char="&gt;"/>
              </a:pPr>
              <a:r>
                <a:rPr lang="en-US" sz="1000" dirty="0">
                  <a:latin typeface="Verdana" pitchFamily="34" charset="0"/>
                </a:rPr>
                <a:t>Embedded Cameras</a:t>
              </a:r>
            </a:p>
            <a:p>
              <a:pPr>
                <a:lnSpc>
                  <a:spcPct val="90000"/>
                </a:lnSpc>
                <a:buClr>
                  <a:srgbClr val="969696"/>
                </a:buClr>
                <a:buFont typeface="TheSans B5 Plain" pitchFamily="34" charset="0"/>
                <a:buChar char="&gt;"/>
              </a:pPr>
              <a:r>
                <a:rPr lang="en-US" sz="1000" dirty="0">
                  <a:latin typeface="Verdana" pitchFamily="34" charset="0"/>
                </a:rPr>
                <a:t>Camcorders</a:t>
              </a:r>
            </a:p>
            <a:p>
              <a:pPr>
                <a:lnSpc>
                  <a:spcPct val="90000"/>
                </a:lnSpc>
                <a:buClr>
                  <a:srgbClr val="969696"/>
                </a:buClr>
                <a:buFont typeface="TheSans B5 Plain" pitchFamily="34" charset="0"/>
                <a:buChar char="&gt;"/>
              </a:pPr>
              <a:r>
                <a:rPr lang="en-US" sz="1000" dirty="0">
                  <a:latin typeface="Verdana" pitchFamily="34" charset="0"/>
                </a:rPr>
                <a:t>MP3s</a:t>
              </a:r>
            </a:p>
            <a:p>
              <a:pPr>
                <a:lnSpc>
                  <a:spcPct val="90000"/>
                </a:lnSpc>
                <a:buClr>
                  <a:srgbClr val="969696"/>
                </a:buClr>
                <a:buFont typeface="TheSans B5 Plain" pitchFamily="34" charset="0"/>
                <a:buChar char="&gt;"/>
              </a:pPr>
              <a:r>
                <a:rPr lang="en-US" sz="1000" dirty="0">
                  <a:latin typeface="Verdana" pitchFamily="34" charset="0"/>
                </a:rPr>
                <a:t>Games</a:t>
              </a:r>
            </a:p>
          </p:txBody>
        </p:sp>
        <p:pic>
          <p:nvPicPr>
            <p:cNvPr id="32789" name="Picture 36" descr="heroshot_ipod_black"/>
            <p:cNvPicPr>
              <a:picLocks noChangeAspect="1" noChangeArrowheads="1"/>
            </p:cNvPicPr>
            <p:nvPr/>
          </p:nvPicPr>
          <p:blipFill>
            <a:blip r:embed="rId14" cstate="print"/>
            <a:srcRect/>
            <a:stretch>
              <a:fillRect/>
            </a:stretch>
          </p:blipFill>
          <p:spPr bwMode="auto">
            <a:xfrm>
              <a:off x="5119" y="2556"/>
              <a:ext cx="130" cy="184"/>
            </a:xfrm>
            <a:prstGeom prst="rect">
              <a:avLst/>
            </a:prstGeom>
            <a:noFill/>
            <a:ln w="9525">
              <a:noFill/>
              <a:miter lim="800000"/>
              <a:headEnd/>
              <a:tailEnd/>
            </a:ln>
          </p:spPr>
        </p:pic>
        <p:pic>
          <p:nvPicPr>
            <p:cNvPr id="32790" name="Picture 37" descr="psp_1"/>
            <p:cNvPicPr>
              <a:picLocks noChangeAspect="1" noChangeArrowheads="1"/>
            </p:cNvPicPr>
            <p:nvPr/>
          </p:nvPicPr>
          <p:blipFill>
            <a:blip r:embed="rId15" cstate="print"/>
            <a:srcRect/>
            <a:stretch>
              <a:fillRect/>
            </a:stretch>
          </p:blipFill>
          <p:spPr bwMode="auto">
            <a:xfrm>
              <a:off x="4532" y="2719"/>
              <a:ext cx="297" cy="141"/>
            </a:xfrm>
            <a:prstGeom prst="rect">
              <a:avLst/>
            </a:prstGeom>
            <a:noFill/>
            <a:ln w="9525">
              <a:noFill/>
              <a:miter lim="800000"/>
              <a:headEnd/>
              <a:tailEnd/>
            </a:ln>
          </p:spPr>
        </p:pic>
        <p:pic>
          <p:nvPicPr>
            <p:cNvPr id="32791" name="Picture 38" descr="Samsung IT cam"/>
            <p:cNvPicPr>
              <a:picLocks noChangeAspect="1" noChangeArrowheads="1"/>
            </p:cNvPicPr>
            <p:nvPr/>
          </p:nvPicPr>
          <p:blipFill>
            <a:blip r:embed="rId16" cstate="print"/>
            <a:srcRect/>
            <a:stretch>
              <a:fillRect/>
            </a:stretch>
          </p:blipFill>
          <p:spPr bwMode="auto">
            <a:xfrm>
              <a:off x="4870" y="2626"/>
              <a:ext cx="164" cy="178"/>
            </a:xfrm>
            <a:prstGeom prst="rect">
              <a:avLst/>
            </a:prstGeom>
            <a:noFill/>
            <a:ln w="9525">
              <a:noFill/>
              <a:miter lim="800000"/>
              <a:headEnd/>
              <a:tailEnd/>
            </a:ln>
          </p:spPr>
        </p:pic>
        <p:pic>
          <p:nvPicPr>
            <p:cNvPr id="32792" name="Picture 39" descr="pinpoint-x"/>
            <p:cNvPicPr>
              <a:picLocks noChangeAspect="1" noChangeArrowheads="1"/>
            </p:cNvPicPr>
            <p:nvPr/>
          </p:nvPicPr>
          <p:blipFill>
            <a:blip r:embed="rId17" cstate="print"/>
            <a:srcRect/>
            <a:stretch>
              <a:fillRect/>
            </a:stretch>
          </p:blipFill>
          <p:spPr bwMode="auto">
            <a:xfrm>
              <a:off x="4145" y="1525"/>
              <a:ext cx="393" cy="156"/>
            </a:xfrm>
            <a:prstGeom prst="rect">
              <a:avLst/>
            </a:prstGeom>
            <a:noFill/>
            <a:ln w="9525">
              <a:noFill/>
              <a:miter lim="800000"/>
              <a:headEnd/>
              <a:tailEnd/>
            </a:ln>
          </p:spPr>
        </p:pic>
        <p:pic>
          <p:nvPicPr>
            <p:cNvPr id="32793" name="Picture 40"/>
            <p:cNvPicPr>
              <a:picLocks noChangeAspect="1" noChangeArrowheads="1"/>
            </p:cNvPicPr>
            <p:nvPr/>
          </p:nvPicPr>
          <p:blipFill>
            <a:blip r:embed="rId18" cstate="print"/>
            <a:srcRect/>
            <a:stretch>
              <a:fillRect/>
            </a:stretch>
          </p:blipFill>
          <p:spPr bwMode="auto">
            <a:xfrm>
              <a:off x="4194" y="1821"/>
              <a:ext cx="170" cy="254"/>
            </a:xfrm>
            <a:prstGeom prst="rect">
              <a:avLst/>
            </a:prstGeom>
            <a:noFill/>
            <a:ln w="9525">
              <a:noFill/>
              <a:miter lim="800000"/>
              <a:headEnd/>
              <a:tailEnd/>
            </a:ln>
          </p:spPr>
        </p:pic>
        <p:pic>
          <p:nvPicPr>
            <p:cNvPr id="32794" name="Picture 41"/>
            <p:cNvPicPr>
              <a:picLocks noChangeAspect="1" noChangeArrowheads="1"/>
            </p:cNvPicPr>
            <p:nvPr/>
          </p:nvPicPr>
          <p:blipFill>
            <a:blip r:embed="rId19" cstate="print"/>
            <a:srcRect/>
            <a:stretch>
              <a:fillRect/>
            </a:stretch>
          </p:blipFill>
          <p:spPr bwMode="auto">
            <a:xfrm>
              <a:off x="4364" y="1694"/>
              <a:ext cx="224" cy="233"/>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85800" y="76200"/>
            <a:ext cx="7772400" cy="1143000"/>
          </a:xfrm>
        </p:spPr>
        <p:txBody>
          <a:bodyPr/>
          <a:lstStyle/>
          <a:p>
            <a:pPr eaLnBrk="1" hangingPunct="1"/>
            <a:r>
              <a:rPr lang="en-US" sz="2800" i="1" dirty="0" smtClean="0"/>
              <a:t>WiMAX Decision &amp; Ecosystem</a:t>
            </a:r>
            <a:br>
              <a:rPr lang="en-US" sz="2800" i="1" dirty="0" smtClean="0"/>
            </a:br>
            <a:r>
              <a:rPr lang="en-US" sz="2400" i="1" dirty="0" smtClean="0">
                <a:solidFill>
                  <a:schemeClr val="hlink"/>
                </a:solidFill>
              </a:rPr>
              <a:t>Cost Structure for Mass Market Adoption</a:t>
            </a:r>
          </a:p>
        </p:txBody>
      </p:sp>
      <p:grpSp>
        <p:nvGrpSpPr>
          <p:cNvPr id="2" name="Group 3"/>
          <p:cNvGrpSpPr>
            <a:grpSpLocks/>
          </p:cNvGrpSpPr>
          <p:nvPr/>
        </p:nvGrpSpPr>
        <p:grpSpPr bwMode="auto">
          <a:xfrm>
            <a:off x="982663" y="1447800"/>
            <a:ext cx="7246937" cy="4105275"/>
            <a:chOff x="559" y="1008"/>
            <a:chExt cx="4565" cy="2586"/>
          </a:xfrm>
        </p:grpSpPr>
        <p:sp>
          <p:nvSpPr>
            <p:cNvPr id="33797" name="AutoShape 4"/>
            <p:cNvSpPr>
              <a:spLocks noChangeArrowheads="1"/>
            </p:cNvSpPr>
            <p:nvPr/>
          </p:nvSpPr>
          <p:spPr bwMode="auto">
            <a:xfrm>
              <a:off x="1863" y="1008"/>
              <a:ext cx="2288" cy="2544"/>
            </a:xfrm>
            <a:prstGeom prst="rightArrow">
              <a:avLst>
                <a:gd name="adj1" fmla="val 62917"/>
                <a:gd name="adj2" fmla="val 55796"/>
              </a:avLst>
            </a:prstGeom>
            <a:gradFill rotWithShape="1">
              <a:gsLst>
                <a:gs pos="0">
                  <a:srgbClr val="FFFFFF"/>
                </a:gs>
                <a:gs pos="100000">
                  <a:srgbClr val="C0C0C0">
                    <a:alpha val="70000"/>
                  </a:srgbClr>
                </a:gs>
              </a:gsLst>
              <a:lin ang="0" scaled="1"/>
            </a:gradFill>
            <a:ln w="9525" algn="ctr">
              <a:noFill/>
              <a:miter lim="800000"/>
              <a:headEnd/>
              <a:tailEnd/>
            </a:ln>
          </p:spPr>
          <p:txBody>
            <a:bodyPr anchor="ctr">
              <a:spAutoFit/>
            </a:bodyPr>
            <a:lstStyle/>
            <a:p>
              <a:endParaRPr lang="en-US" dirty="0"/>
            </a:p>
          </p:txBody>
        </p:sp>
        <p:sp>
          <p:nvSpPr>
            <p:cNvPr id="269317" name="Oval 5"/>
            <p:cNvSpPr>
              <a:spLocks noChangeArrowheads="1"/>
            </p:cNvSpPr>
            <p:nvPr/>
          </p:nvSpPr>
          <p:spPr bwMode="auto">
            <a:xfrm>
              <a:off x="559" y="1113"/>
              <a:ext cx="1453" cy="749"/>
            </a:xfrm>
            <a:prstGeom prst="ellipse">
              <a:avLst/>
            </a:prstGeom>
            <a:solidFill>
              <a:srgbClr val="4F8C0D"/>
            </a:solidFill>
            <a:ln w="9525" algn="ctr">
              <a:noFill/>
              <a:round/>
              <a:headEnd/>
              <a:tailEnd/>
            </a:ln>
            <a:effectLst>
              <a:outerShdw dist="35921" dir="2700000" algn="ctr" rotWithShape="0">
                <a:schemeClr val="bg2"/>
              </a:outerShdw>
            </a:effectLst>
          </p:spPr>
          <p:txBody>
            <a:bodyPr lIns="91429" tIns="45714" rIns="91429" bIns="45714" anchor="ctr"/>
            <a:lstStyle/>
            <a:p>
              <a:pPr algn="ctr">
                <a:spcBef>
                  <a:spcPct val="25000"/>
                </a:spcBef>
                <a:defRPr/>
              </a:pPr>
              <a:r>
                <a:rPr lang="en-US" sz="1800" b="1" dirty="0">
                  <a:solidFill>
                    <a:schemeClr val="bg1"/>
                  </a:solidFill>
                  <a:latin typeface="Verdana" pitchFamily="34" charset="0"/>
                  <a:ea typeface="ＭＳ Ｐゴシック" charset="-128"/>
                </a:rPr>
                <a:t>Spectrum Utilization</a:t>
              </a:r>
            </a:p>
          </p:txBody>
        </p:sp>
        <p:sp>
          <p:nvSpPr>
            <p:cNvPr id="269318" name="Oval 6"/>
            <p:cNvSpPr>
              <a:spLocks noChangeArrowheads="1"/>
            </p:cNvSpPr>
            <p:nvPr/>
          </p:nvSpPr>
          <p:spPr bwMode="auto">
            <a:xfrm>
              <a:off x="1066" y="1905"/>
              <a:ext cx="1453" cy="749"/>
            </a:xfrm>
            <a:prstGeom prst="ellipse">
              <a:avLst/>
            </a:prstGeom>
            <a:solidFill>
              <a:srgbClr val="BD3826"/>
            </a:solidFill>
            <a:ln w="9525" algn="ctr">
              <a:noFill/>
              <a:round/>
              <a:headEnd/>
              <a:tailEnd/>
            </a:ln>
            <a:effectLst>
              <a:outerShdw dist="35921" dir="2700000" algn="ctr" rotWithShape="0">
                <a:schemeClr val="bg2"/>
              </a:outerShdw>
            </a:effectLst>
          </p:spPr>
          <p:txBody>
            <a:bodyPr lIns="91429" tIns="45714" rIns="91429" bIns="45714" anchor="ctr"/>
            <a:lstStyle/>
            <a:p>
              <a:pPr algn="ctr">
                <a:spcBef>
                  <a:spcPct val="25000"/>
                </a:spcBef>
                <a:defRPr/>
              </a:pPr>
              <a:r>
                <a:rPr lang="en-US" sz="1800" b="1" dirty="0">
                  <a:solidFill>
                    <a:schemeClr val="bg1"/>
                  </a:solidFill>
                  <a:latin typeface="Verdana" pitchFamily="34" charset="0"/>
                  <a:ea typeface="ＭＳ Ｐゴシック" charset="-128"/>
                </a:rPr>
                <a:t>Low Cost Equipment</a:t>
              </a:r>
              <a:endParaRPr lang="en-US" sz="1600" b="1" dirty="0">
                <a:solidFill>
                  <a:schemeClr val="bg1"/>
                </a:solidFill>
                <a:latin typeface="Verdana" pitchFamily="34" charset="0"/>
                <a:ea typeface="ＭＳ Ｐゴシック" charset="-128"/>
              </a:endParaRPr>
            </a:p>
          </p:txBody>
        </p:sp>
        <p:sp>
          <p:nvSpPr>
            <p:cNvPr id="33800" name="AutoShape 7"/>
            <p:cNvSpPr>
              <a:spLocks noChangeArrowheads="1"/>
            </p:cNvSpPr>
            <p:nvPr/>
          </p:nvSpPr>
          <p:spPr bwMode="auto">
            <a:xfrm rot="-1932580">
              <a:off x="665" y="1805"/>
              <a:ext cx="247" cy="669"/>
            </a:xfrm>
            <a:prstGeom prst="curvedRightArrow">
              <a:avLst>
                <a:gd name="adj1" fmla="val 54170"/>
                <a:gd name="adj2" fmla="val 108340"/>
                <a:gd name="adj3" fmla="val 33333"/>
              </a:avLst>
            </a:prstGeom>
            <a:gradFill rotWithShape="0">
              <a:gsLst>
                <a:gs pos="0">
                  <a:srgbClr val="4F8C0D"/>
                </a:gs>
                <a:gs pos="100000">
                  <a:srgbClr val="C4D8AD"/>
                </a:gs>
              </a:gsLst>
              <a:lin ang="2700000" scaled="1"/>
            </a:gradFill>
            <a:ln w="9525">
              <a:noFill/>
              <a:miter lim="800000"/>
              <a:headEnd/>
              <a:tailEnd/>
            </a:ln>
          </p:spPr>
          <p:txBody>
            <a:bodyPr wrap="none" anchor="ctr">
              <a:spAutoFit/>
            </a:bodyPr>
            <a:lstStyle/>
            <a:p>
              <a:endParaRPr lang="en-US" dirty="0"/>
            </a:p>
          </p:txBody>
        </p:sp>
        <p:sp>
          <p:nvSpPr>
            <p:cNvPr id="33801" name="AutoShape 8"/>
            <p:cNvSpPr>
              <a:spLocks noChangeArrowheads="1"/>
            </p:cNvSpPr>
            <p:nvPr/>
          </p:nvSpPr>
          <p:spPr bwMode="auto">
            <a:xfrm rot="-1932580">
              <a:off x="1118" y="2654"/>
              <a:ext cx="246" cy="669"/>
            </a:xfrm>
            <a:prstGeom prst="curvedRightArrow">
              <a:avLst>
                <a:gd name="adj1" fmla="val 54390"/>
                <a:gd name="adj2" fmla="val 108780"/>
                <a:gd name="adj3" fmla="val 33333"/>
              </a:avLst>
            </a:prstGeom>
            <a:gradFill rotWithShape="0">
              <a:gsLst>
                <a:gs pos="0">
                  <a:srgbClr val="BD3826"/>
                </a:gs>
                <a:gs pos="100000">
                  <a:srgbClr val="E9BCB6"/>
                </a:gs>
              </a:gsLst>
              <a:lin ang="2700000" scaled="1"/>
            </a:gradFill>
            <a:ln w="9525">
              <a:noFill/>
              <a:miter lim="800000"/>
              <a:headEnd/>
              <a:tailEnd/>
            </a:ln>
          </p:spPr>
          <p:txBody>
            <a:bodyPr wrap="none" anchor="ctr">
              <a:spAutoFit/>
            </a:bodyPr>
            <a:lstStyle/>
            <a:p>
              <a:endParaRPr lang="en-US" dirty="0"/>
            </a:p>
          </p:txBody>
        </p:sp>
        <p:sp>
          <p:nvSpPr>
            <p:cNvPr id="269321" name="Oval 9"/>
            <p:cNvSpPr>
              <a:spLocks noChangeArrowheads="1"/>
            </p:cNvSpPr>
            <p:nvPr/>
          </p:nvSpPr>
          <p:spPr bwMode="auto">
            <a:xfrm>
              <a:off x="1498" y="2845"/>
              <a:ext cx="1453" cy="749"/>
            </a:xfrm>
            <a:prstGeom prst="ellipse">
              <a:avLst/>
            </a:prstGeom>
            <a:solidFill>
              <a:srgbClr val="008AC4"/>
            </a:solidFill>
            <a:ln w="9525" algn="ctr">
              <a:noFill/>
              <a:round/>
              <a:headEnd/>
              <a:tailEnd/>
            </a:ln>
            <a:effectLst>
              <a:outerShdw dist="35921" dir="2700000" algn="ctr" rotWithShape="0">
                <a:schemeClr val="bg2"/>
              </a:outerShdw>
            </a:effectLst>
          </p:spPr>
          <p:txBody>
            <a:bodyPr lIns="91429" tIns="45714" rIns="91429" bIns="45714" anchor="ctr"/>
            <a:lstStyle/>
            <a:p>
              <a:pPr algn="ctr">
                <a:spcBef>
                  <a:spcPct val="25000"/>
                </a:spcBef>
                <a:defRPr/>
              </a:pPr>
              <a:r>
                <a:rPr lang="en-US" sz="1800" b="1" dirty="0">
                  <a:solidFill>
                    <a:schemeClr val="bg1"/>
                  </a:solidFill>
                  <a:latin typeface="Verdana" pitchFamily="34" charset="0"/>
                  <a:ea typeface="ＭＳ Ｐゴシック" charset="-128"/>
                </a:rPr>
                <a:t>High Usage</a:t>
              </a:r>
            </a:p>
            <a:p>
              <a:pPr algn="ctr">
                <a:spcBef>
                  <a:spcPct val="25000"/>
                </a:spcBef>
                <a:defRPr/>
              </a:pPr>
              <a:r>
                <a:rPr lang="en-US" sz="1600" b="1" dirty="0">
                  <a:solidFill>
                    <a:schemeClr val="bg1"/>
                  </a:solidFill>
                  <a:latin typeface="Verdana" pitchFamily="34" charset="0"/>
                  <a:ea typeface="ＭＳ Ｐゴシック" charset="-128"/>
                </a:rPr>
                <a:t>(Scalability)</a:t>
              </a:r>
            </a:p>
          </p:txBody>
        </p:sp>
        <p:sp>
          <p:nvSpPr>
            <p:cNvPr id="269322" name="AutoShape 10"/>
            <p:cNvSpPr>
              <a:spLocks noChangeArrowheads="1"/>
            </p:cNvSpPr>
            <p:nvPr/>
          </p:nvSpPr>
          <p:spPr bwMode="auto">
            <a:xfrm>
              <a:off x="3656" y="1595"/>
              <a:ext cx="1468" cy="1239"/>
            </a:xfrm>
            <a:prstGeom prst="plaque">
              <a:avLst>
                <a:gd name="adj" fmla="val 9588"/>
              </a:avLst>
            </a:prstGeom>
            <a:gradFill rotWithShape="1">
              <a:gsLst>
                <a:gs pos="0">
                  <a:srgbClr val="003366"/>
                </a:gs>
                <a:gs pos="50000">
                  <a:srgbClr val="003366">
                    <a:gamma/>
                    <a:tint val="73725"/>
                    <a:invGamma/>
                  </a:srgbClr>
                </a:gs>
                <a:gs pos="100000">
                  <a:srgbClr val="003366"/>
                </a:gs>
              </a:gsLst>
              <a:lin ang="5400000" scaled="1"/>
            </a:gradFill>
            <a:ln w="9525" algn="ctr">
              <a:noFill/>
              <a:miter lim="800000"/>
              <a:headEnd/>
              <a:tailEnd/>
            </a:ln>
            <a:effectLst>
              <a:outerShdw dist="35921" dir="2700000" algn="ctr" rotWithShape="0">
                <a:schemeClr val="bg2"/>
              </a:outerShdw>
            </a:effectLst>
          </p:spPr>
          <p:txBody>
            <a:bodyPr lIns="91429" tIns="45714" rIns="91429" bIns="45714" anchor="ctr"/>
            <a:lstStyle/>
            <a:p>
              <a:pPr marL="177800" indent="-177800" algn="ctr">
                <a:spcBef>
                  <a:spcPct val="25000"/>
                </a:spcBef>
                <a:defRPr/>
              </a:pPr>
              <a:r>
                <a:rPr lang="en-US" sz="2000" b="1" dirty="0">
                  <a:solidFill>
                    <a:schemeClr val="bg1"/>
                  </a:solidFill>
                  <a:latin typeface="Verdana" pitchFamily="34" charset="0"/>
                  <a:ea typeface="ＭＳ Ｐゴシック" charset="-128"/>
                </a:rPr>
                <a:t>Low Cost Platform</a:t>
              </a:r>
            </a:p>
            <a:p>
              <a:pPr marL="177800" indent="-177800" algn="ctr">
                <a:spcBef>
                  <a:spcPct val="25000"/>
                </a:spcBef>
                <a:defRPr/>
              </a:pPr>
              <a:r>
                <a:rPr lang="en-US" sz="1600" b="1" dirty="0">
                  <a:solidFill>
                    <a:schemeClr val="bg1"/>
                  </a:solidFill>
                  <a:latin typeface="Verdana" pitchFamily="34" charset="0"/>
                  <a:ea typeface="ＭＳ Ｐゴシック" charset="-128"/>
                </a:rPr>
                <a:t>($/MB)</a:t>
              </a:r>
            </a:p>
          </p:txBody>
        </p:sp>
        <p:sp>
          <p:nvSpPr>
            <p:cNvPr id="33804" name="Rectangle 11"/>
            <p:cNvSpPr>
              <a:spLocks noChangeArrowheads="1"/>
            </p:cNvSpPr>
            <p:nvPr/>
          </p:nvSpPr>
          <p:spPr bwMode="auto">
            <a:xfrm>
              <a:off x="2084" y="1289"/>
              <a:ext cx="1437" cy="317"/>
            </a:xfrm>
            <a:prstGeom prst="rect">
              <a:avLst/>
            </a:prstGeom>
            <a:noFill/>
            <a:ln w="9525" algn="ctr">
              <a:noFill/>
              <a:miter lim="800000"/>
              <a:headEnd/>
              <a:tailEnd/>
            </a:ln>
          </p:spPr>
          <p:txBody>
            <a:bodyPr lIns="91429" tIns="45714" rIns="91429" bIns="45714">
              <a:spAutoFit/>
            </a:bodyPr>
            <a:lstStyle/>
            <a:p>
              <a:pPr marL="233363" indent="-233363">
                <a:spcBef>
                  <a:spcPct val="25000"/>
                </a:spcBef>
                <a:buFont typeface="Wingdings" pitchFamily="2" charset="2"/>
                <a:buChar char="v"/>
              </a:pPr>
              <a:r>
                <a:rPr lang="en-US" sz="1200" b="1" dirty="0">
                  <a:solidFill>
                    <a:srgbClr val="4F8C0D"/>
                  </a:solidFill>
                  <a:latin typeface="Verdana" pitchFamily="34" charset="0"/>
                </a:rPr>
                <a:t>Higher Throughput</a:t>
              </a:r>
            </a:p>
            <a:p>
              <a:pPr marL="233363" indent="-233363">
                <a:spcBef>
                  <a:spcPct val="25000"/>
                </a:spcBef>
                <a:buFont typeface="Wingdings" pitchFamily="2" charset="2"/>
                <a:buChar char="v"/>
              </a:pPr>
              <a:r>
                <a:rPr lang="en-US" sz="1200" b="1" dirty="0">
                  <a:solidFill>
                    <a:srgbClr val="4F8C0D"/>
                  </a:solidFill>
                  <a:latin typeface="Verdana" pitchFamily="34" charset="0"/>
                </a:rPr>
                <a:t>Less Congestion</a:t>
              </a:r>
            </a:p>
          </p:txBody>
        </p:sp>
        <p:sp>
          <p:nvSpPr>
            <p:cNvPr id="33805" name="Rectangle 12"/>
            <p:cNvSpPr>
              <a:spLocks noChangeArrowheads="1"/>
            </p:cNvSpPr>
            <p:nvPr/>
          </p:nvSpPr>
          <p:spPr bwMode="auto">
            <a:xfrm>
              <a:off x="2508" y="2012"/>
              <a:ext cx="1144" cy="633"/>
            </a:xfrm>
            <a:prstGeom prst="rect">
              <a:avLst/>
            </a:prstGeom>
            <a:noFill/>
            <a:ln w="9525" algn="ctr">
              <a:noFill/>
              <a:miter lim="800000"/>
              <a:headEnd/>
              <a:tailEnd/>
            </a:ln>
          </p:spPr>
          <p:txBody>
            <a:bodyPr lIns="91429" tIns="45714" rIns="91429" bIns="45714">
              <a:spAutoFit/>
            </a:bodyPr>
            <a:lstStyle/>
            <a:p>
              <a:pPr marL="233363" indent="-233363">
                <a:spcBef>
                  <a:spcPct val="25000"/>
                </a:spcBef>
                <a:buFont typeface="Wingdings" pitchFamily="2" charset="2"/>
                <a:buChar char="v"/>
              </a:pPr>
              <a:r>
                <a:rPr lang="en-US" sz="1200" b="1" dirty="0">
                  <a:solidFill>
                    <a:srgbClr val="BD3826"/>
                  </a:solidFill>
                  <a:latin typeface="Verdana" pitchFamily="34" charset="0"/>
                </a:rPr>
                <a:t>Significantly Lower Chipset and per Carrier Cost than 3G Systems</a:t>
              </a:r>
            </a:p>
          </p:txBody>
        </p:sp>
        <p:sp>
          <p:nvSpPr>
            <p:cNvPr id="33806" name="Rectangle 13"/>
            <p:cNvSpPr>
              <a:spLocks noChangeArrowheads="1"/>
            </p:cNvSpPr>
            <p:nvPr/>
          </p:nvSpPr>
          <p:spPr bwMode="auto">
            <a:xfrm>
              <a:off x="2946" y="3069"/>
              <a:ext cx="1873" cy="288"/>
            </a:xfrm>
            <a:prstGeom prst="rect">
              <a:avLst/>
            </a:prstGeom>
            <a:noFill/>
            <a:ln w="9525" algn="ctr">
              <a:noFill/>
              <a:miter lim="800000"/>
              <a:headEnd/>
              <a:tailEnd/>
            </a:ln>
          </p:spPr>
          <p:txBody>
            <a:bodyPr lIns="91429" tIns="45714" rIns="91429" bIns="45714">
              <a:spAutoFit/>
            </a:bodyPr>
            <a:lstStyle/>
            <a:p>
              <a:pPr marL="233363" indent="-233363">
                <a:spcBef>
                  <a:spcPct val="25000"/>
                </a:spcBef>
                <a:buFont typeface="Wingdings" pitchFamily="2" charset="2"/>
                <a:buChar char="v"/>
              </a:pPr>
              <a:r>
                <a:rPr lang="en-US" sz="1200" b="1" dirty="0">
                  <a:solidFill>
                    <a:srgbClr val="008AC4"/>
                  </a:solidFill>
                  <a:latin typeface="Verdana" pitchFamily="34" charset="0"/>
                </a:rPr>
                <a:t>Scalability of Network Allows for High Bandwidth Usage</a:t>
              </a:r>
            </a:p>
          </p:txBody>
        </p:sp>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4"/>
          <p:cNvSpPr>
            <a:spLocks noGrp="1" noChangeArrowheads="1"/>
          </p:cNvSpPr>
          <p:nvPr>
            <p:ph type="title" idx="4294967295"/>
          </p:nvPr>
        </p:nvSpPr>
        <p:spPr>
          <a:xfrm>
            <a:off x="457200" y="0"/>
            <a:ext cx="8083550" cy="838200"/>
          </a:xfrm>
        </p:spPr>
        <p:txBody>
          <a:bodyPr lIns="91397" tIns="45700" rIns="91397" bIns="45700"/>
          <a:lstStyle/>
          <a:p>
            <a:pPr eaLnBrk="1" hangingPunct="1"/>
            <a:r>
              <a:rPr lang="en-US" sz="2800" i="1" dirty="0" smtClean="0"/>
              <a:t>Sprint 4G’s Spectrum Holdings…</a:t>
            </a:r>
          </a:p>
        </p:txBody>
      </p:sp>
      <p:sp>
        <p:nvSpPr>
          <p:cNvPr id="34820" name="Text Box 6"/>
          <p:cNvSpPr txBox="1">
            <a:spLocks noChangeArrowheads="1"/>
          </p:cNvSpPr>
          <p:nvPr/>
        </p:nvSpPr>
        <p:spPr bwMode="auto">
          <a:xfrm>
            <a:off x="163513" y="5254625"/>
            <a:ext cx="8980487" cy="320675"/>
          </a:xfrm>
          <a:prstGeom prst="rect">
            <a:avLst/>
          </a:prstGeom>
          <a:noFill/>
          <a:ln w="9525">
            <a:noFill/>
            <a:miter lim="800000"/>
            <a:headEnd/>
            <a:tailEnd/>
          </a:ln>
        </p:spPr>
        <p:txBody>
          <a:bodyPr lIns="91407" tIns="45704" rIns="91407" bIns="45704">
            <a:spAutoFit/>
          </a:bodyPr>
          <a:lstStyle/>
          <a:p>
            <a:pPr algn="ctr">
              <a:spcBef>
                <a:spcPct val="50000"/>
              </a:spcBef>
            </a:pPr>
            <a:r>
              <a:rPr lang="en-US" sz="1500" b="1" i="1" dirty="0">
                <a:latin typeface="Arial Narrow" pitchFamily="34" charset="0"/>
              </a:rPr>
              <a:t>Significant spectrum provides Sprint with the depth and future capabilities to support mobile broadband needs</a:t>
            </a:r>
          </a:p>
        </p:txBody>
      </p:sp>
      <p:pic>
        <p:nvPicPr>
          <p:cNvPr id="34821" name="Picture 2"/>
          <p:cNvPicPr>
            <a:picLocks noChangeAspect="1" noChangeArrowheads="1"/>
          </p:cNvPicPr>
          <p:nvPr/>
        </p:nvPicPr>
        <p:blipFill>
          <a:blip r:embed="rId3" cstate="print"/>
          <a:srcRect t="18489" r="3334" b="8000"/>
          <a:stretch>
            <a:fillRect/>
          </a:stretch>
        </p:blipFill>
        <p:spPr bwMode="auto">
          <a:xfrm>
            <a:off x="968375" y="838200"/>
            <a:ext cx="7185025" cy="4097338"/>
          </a:xfrm>
          <a:prstGeom prst="rect">
            <a:avLst/>
          </a:prstGeom>
          <a:noFill/>
          <a:ln w="9525">
            <a:noFill/>
            <a:miter lim="800000"/>
            <a:headEnd/>
            <a:tailEnd/>
          </a:ln>
        </p:spPr>
      </p:pic>
      <p:sp>
        <p:nvSpPr>
          <p:cNvPr id="34822" name="Rectangle 7"/>
          <p:cNvSpPr>
            <a:spLocks noChangeArrowheads="1"/>
          </p:cNvSpPr>
          <p:nvPr/>
        </p:nvSpPr>
        <p:spPr bwMode="auto">
          <a:xfrm>
            <a:off x="685800" y="838200"/>
            <a:ext cx="7772400" cy="4191000"/>
          </a:xfrm>
          <a:prstGeom prst="rect">
            <a:avLst/>
          </a:prstGeom>
          <a:noFill/>
          <a:ln w="19050">
            <a:solidFill>
              <a:srgbClr val="808080"/>
            </a:solidFill>
            <a:miter lim="800000"/>
            <a:headEnd/>
            <a:tailEnd/>
          </a:ln>
        </p:spPr>
        <p:txBody>
          <a:bodyPr wrap="none" lIns="91407" tIns="45704" rIns="91407" bIns="45704" anchor="ctr"/>
          <a:lstStyle/>
          <a:p>
            <a:endParaRPr lang="en-US" sz="4000" b="1" i="1" dirty="0">
              <a:latin typeface="Arial Narrow" pitchFamily="34" charset="0"/>
            </a:endParaRPr>
          </a:p>
        </p:txBody>
      </p:sp>
      <p:pic>
        <p:nvPicPr>
          <p:cNvPr id="34823" name="Picture 38"/>
          <p:cNvPicPr>
            <a:picLocks noChangeAspect="1" noChangeArrowheads="1"/>
          </p:cNvPicPr>
          <p:nvPr/>
        </p:nvPicPr>
        <p:blipFill>
          <a:blip r:embed="rId4" cstate="print"/>
          <a:srcRect/>
          <a:stretch>
            <a:fillRect/>
          </a:stretch>
        </p:blipFill>
        <p:spPr bwMode="auto">
          <a:xfrm>
            <a:off x="5105400" y="3995738"/>
            <a:ext cx="438150" cy="271462"/>
          </a:xfrm>
          <a:prstGeom prst="rect">
            <a:avLst/>
          </a:prstGeom>
          <a:noFill/>
          <a:ln w="9525">
            <a:noFill/>
            <a:miter lim="800000"/>
            <a:headEnd/>
            <a:tailEnd/>
          </a:ln>
        </p:spPr>
      </p:pic>
      <p:sp>
        <p:nvSpPr>
          <p:cNvPr id="34824" name="Rectangle 9"/>
          <p:cNvSpPr>
            <a:spLocks noChangeArrowheads="1"/>
          </p:cNvSpPr>
          <p:nvPr/>
        </p:nvSpPr>
        <p:spPr bwMode="auto">
          <a:xfrm>
            <a:off x="5626100" y="3975100"/>
            <a:ext cx="2616200" cy="317500"/>
          </a:xfrm>
          <a:prstGeom prst="rect">
            <a:avLst/>
          </a:prstGeom>
          <a:solidFill>
            <a:schemeClr val="bg1"/>
          </a:solidFill>
          <a:ln w="9525">
            <a:solidFill>
              <a:schemeClr val="tx1"/>
            </a:solidFill>
            <a:miter lim="800000"/>
            <a:headEnd/>
            <a:tailEnd/>
          </a:ln>
        </p:spPr>
        <p:txBody>
          <a:bodyPr wrap="none" anchor="ctr"/>
          <a:lstStyle/>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9"/>
          <p:cNvPicPr>
            <a:picLocks noChangeAspect="1" noChangeArrowheads="1"/>
          </p:cNvPicPr>
          <p:nvPr/>
        </p:nvPicPr>
        <p:blipFill>
          <a:blip r:embed="rId3" cstate="print"/>
          <a:srcRect/>
          <a:stretch>
            <a:fillRect/>
          </a:stretch>
        </p:blipFill>
        <p:spPr bwMode="auto">
          <a:xfrm>
            <a:off x="307975" y="762000"/>
            <a:ext cx="8455025" cy="5051425"/>
          </a:xfrm>
          <a:prstGeom prst="rect">
            <a:avLst/>
          </a:prstGeom>
          <a:noFill/>
          <a:ln w="9525">
            <a:noFill/>
            <a:miter lim="800000"/>
            <a:headEnd/>
            <a:tailEnd/>
          </a:ln>
        </p:spPr>
      </p:pic>
      <p:sp>
        <p:nvSpPr>
          <p:cNvPr id="36868" name="Rectangle 40"/>
          <p:cNvSpPr>
            <a:spLocks noGrp="1" noChangeArrowheads="1"/>
          </p:cNvSpPr>
          <p:nvPr>
            <p:ph type="title" idx="4294967295"/>
          </p:nvPr>
        </p:nvSpPr>
        <p:spPr>
          <a:xfrm>
            <a:off x="450850" y="-25400"/>
            <a:ext cx="8083550" cy="838200"/>
          </a:xfrm>
        </p:spPr>
        <p:txBody>
          <a:bodyPr/>
          <a:lstStyle/>
          <a:p>
            <a:pPr eaLnBrk="1" hangingPunct="1"/>
            <a:r>
              <a:rPr lang="en-US" sz="2800" i="1" dirty="0" smtClean="0"/>
              <a:t>WiMAX is a Global Technology</a:t>
            </a:r>
          </a:p>
        </p:txBody>
      </p:sp>
      <p:sp>
        <p:nvSpPr>
          <p:cNvPr id="36869" name="Text Box 5"/>
          <p:cNvSpPr txBox="1">
            <a:spLocks noChangeArrowheads="1"/>
          </p:cNvSpPr>
          <p:nvPr/>
        </p:nvSpPr>
        <p:spPr bwMode="auto">
          <a:xfrm>
            <a:off x="727075" y="5457825"/>
            <a:ext cx="3438525" cy="396875"/>
          </a:xfrm>
          <a:prstGeom prst="rect">
            <a:avLst/>
          </a:prstGeom>
          <a:noFill/>
          <a:ln w="9525">
            <a:noFill/>
            <a:miter lim="800000"/>
            <a:headEnd/>
            <a:tailEnd/>
          </a:ln>
        </p:spPr>
        <p:txBody>
          <a:bodyPr lIns="91430" tIns="45715" rIns="91430" bIns="45715">
            <a:spAutoFit/>
          </a:bodyPr>
          <a:lstStyle/>
          <a:p>
            <a:pPr>
              <a:spcBef>
                <a:spcPct val="50000"/>
              </a:spcBef>
            </a:pPr>
            <a:r>
              <a:rPr lang="en-US" sz="1000" dirty="0">
                <a:latin typeface="Arial Narrow" pitchFamily="34" charset="0"/>
              </a:rPr>
              <a:t>Sources: Yankee Group, presented at WiMAX Asia, 4/07, </a:t>
            </a:r>
          </a:p>
          <a:p>
            <a:r>
              <a:rPr lang="en-US" sz="1000" dirty="0">
                <a:latin typeface="Arial Narrow" pitchFamily="34" charset="0"/>
              </a:rPr>
              <a:t>Informa Telecoms &amp; Media, 3/07</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292100" y="114300"/>
            <a:ext cx="4406900" cy="495300"/>
          </a:xfrm>
        </p:spPr>
        <p:txBody>
          <a:bodyPr/>
          <a:lstStyle/>
          <a:p>
            <a:pPr eaLnBrk="1" hangingPunct="1"/>
            <a:r>
              <a:rPr lang="en-US" sz="2800" i="1" dirty="0" smtClean="0"/>
              <a:t>Closing Thoughts…</a:t>
            </a:r>
          </a:p>
        </p:txBody>
      </p:sp>
      <p:sp>
        <p:nvSpPr>
          <p:cNvPr id="39940" name="Rectangle 3"/>
          <p:cNvSpPr>
            <a:spLocks noGrp="1" noChangeArrowheads="1"/>
          </p:cNvSpPr>
          <p:nvPr>
            <p:ph type="body" idx="1"/>
          </p:nvPr>
        </p:nvSpPr>
        <p:spPr>
          <a:xfrm>
            <a:off x="454025" y="812800"/>
            <a:ext cx="8394700" cy="4546600"/>
          </a:xfrm>
        </p:spPr>
        <p:txBody>
          <a:bodyPr/>
          <a:lstStyle/>
          <a:p>
            <a:pPr eaLnBrk="1" hangingPunct="1">
              <a:lnSpc>
                <a:spcPct val="80000"/>
              </a:lnSpc>
              <a:spcBef>
                <a:spcPct val="50000"/>
              </a:spcBef>
              <a:buClr>
                <a:schemeClr val="hlink"/>
              </a:buClr>
              <a:buFont typeface="Wingdings" pitchFamily="2" charset="2"/>
              <a:buChar char="§"/>
            </a:pPr>
            <a:r>
              <a:rPr lang="en-US" sz="2100" dirty="0" smtClean="0"/>
              <a:t>Network “Performance and Reliability” </a:t>
            </a:r>
            <a:r>
              <a:rPr lang="en-US" sz="2100" i="1" dirty="0" smtClean="0">
                <a:solidFill>
                  <a:schemeClr val="hlink"/>
                </a:solidFill>
              </a:rPr>
              <a:t>Highest Priority</a:t>
            </a:r>
            <a:r>
              <a:rPr lang="en-US" sz="2100" dirty="0" smtClean="0"/>
              <a:t> for any Carrier in Meeting Utility Voice and Data Needs</a:t>
            </a:r>
          </a:p>
          <a:p>
            <a:pPr eaLnBrk="1" hangingPunct="1">
              <a:lnSpc>
                <a:spcPct val="80000"/>
              </a:lnSpc>
              <a:spcBef>
                <a:spcPct val="50000"/>
              </a:spcBef>
              <a:buClr>
                <a:schemeClr val="hlink"/>
              </a:buClr>
              <a:buFont typeface="Wingdings" pitchFamily="2" charset="2"/>
              <a:buChar char="§"/>
            </a:pPr>
            <a:r>
              <a:rPr lang="en-US" sz="2100" dirty="0" smtClean="0"/>
              <a:t>Enterprise Mobility and Advanced Automation are forcing the </a:t>
            </a:r>
            <a:r>
              <a:rPr lang="en-US" sz="2100" i="1" dirty="0" smtClean="0">
                <a:solidFill>
                  <a:schemeClr val="hlink"/>
                </a:solidFill>
              </a:rPr>
              <a:t>Convergence &amp; Intersection</a:t>
            </a:r>
            <a:r>
              <a:rPr lang="en-US" sz="2100" dirty="0" smtClean="0"/>
              <a:t> of the Utility and Telecommunications Industries’ Business Needs</a:t>
            </a:r>
          </a:p>
          <a:p>
            <a:pPr eaLnBrk="1" hangingPunct="1">
              <a:lnSpc>
                <a:spcPct val="80000"/>
              </a:lnSpc>
              <a:spcBef>
                <a:spcPct val="50000"/>
              </a:spcBef>
              <a:buClr>
                <a:schemeClr val="hlink"/>
              </a:buClr>
              <a:buFont typeface="Wingdings" pitchFamily="2" charset="2"/>
              <a:buChar char="§"/>
            </a:pPr>
            <a:r>
              <a:rPr lang="en-US" sz="2100" dirty="0" smtClean="0"/>
              <a:t>3G / 4G Wireless Technologies such as CDMA and WiMAX are Evolving at a Pace Un-Paralleled Historically and will have Dramatic Impact in Transforming Utilities in both Mobility and Automation</a:t>
            </a:r>
          </a:p>
          <a:p>
            <a:pPr eaLnBrk="1" hangingPunct="1">
              <a:lnSpc>
                <a:spcPct val="80000"/>
              </a:lnSpc>
              <a:spcBef>
                <a:spcPct val="50000"/>
              </a:spcBef>
              <a:buClr>
                <a:schemeClr val="hlink"/>
              </a:buClr>
              <a:buFont typeface="Wingdings" pitchFamily="2" charset="2"/>
              <a:buChar char="§"/>
            </a:pPr>
            <a:r>
              <a:rPr lang="en-US" sz="2100" dirty="0" smtClean="0"/>
              <a:t>4G WiMAX is Truly Unique and Potentially Industry Changing… </a:t>
            </a:r>
            <a:r>
              <a:rPr lang="en-US" sz="2100" i="1" dirty="0" smtClean="0">
                <a:solidFill>
                  <a:schemeClr val="hlink"/>
                </a:solidFill>
              </a:rPr>
              <a:t>exceptional bandwidth, speed, and</a:t>
            </a:r>
            <a:r>
              <a:rPr lang="en-US" sz="2100" i="1" dirty="0" smtClean="0"/>
              <a:t> </a:t>
            </a:r>
            <a:r>
              <a:rPr lang="en-US" sz="2100" i="1" dirty="0" smtClean="0">
                <a:solidFill>
                  <a:schemeClr val="hlink"/>
                </a:solidFill>
              </a:rPr>
              <a:t>attractive cost models</a:t>
            </a:r>
          </a:p>
          <a:p>
            <a:pPr eaLnBrk="1" hangingPunct="1">
              <a:lnSpc>
                <a:spcPct val="80000"/>
              </a:lnSpc>
              <a:spcBef>
                <a:spcPct val="50000"/>
              </a:spcBef>
              <a:buClr>
                <a:schemeClr val="hlink"/>
              </a:buClr>
              <a:buFont typeface="Wingdings" pitchFamily="2" charset="2"/>
              <a:buChar char="§"/>
            </a:pPr>
            <a:r>
              <a:rPr lang="en-US" sz="2100" dirty="0" smtClean="0"/>
              <a:t>Carriers Positioning themselves as a Trusted Partner in Developing Integrated Communication Solutions to solve Multiple Enterprise Applications… </a:t>
            </a:r>
            <a:r>
              <a:rPr lang="en-US" sz="2100" i="1" dirty="0" smtClean="0">
                <a:solidFill>
                  <a:schemeClr val="hlink"/>
                </a:solidFill>
              </a:rPr>
              <a:t>many data centric focused on operational excellence</a:t>
            </a:r>
          </a:p>
        </p:txBody>
      </p:sp>
      <p:sp>
        <p:nvSpPr>
          <p:cNvPr id="39941" name="Rectangle 4"/>
          <p:cNvSpPr>
            <a:spLocks noChangeArrowheads="1"/>
          </p:cNvSpPr>
          <p:nvPr/>
        </p:nvSpPr>
        <p:spPr bwMode="auto">
          <a:xfrm>
            <a:off x="3086100" y="5346700"/>
            <a:ext cx="4343400" cy="533400"/>
          </a:xfrm>
          <a:prstGeom prst="rect">
            <a:avLst/>
          </a:prstGeom>
          <a:noFill/>
          <a:ln w="9525">
            <a:noFill/>
            <a:miter lim="800000"/>
            <a:headEnd/>
            <a:tailEnd/>
          </a:ln>
        </p:spPr>
        <p:txBody>
          <a:bodyPr lIns="0" tIns="0" rIns="0" bIns="0"/>
          <a:lstStyle/>
          <a:p>
            <a:pPr algn="ctr"/>
            <a:r>
              <a:rPr lang="en-US" sz="2800" b="1" i="1" dirty="0"/>
              <a:t>Thank You!</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4C4C4C"/>
      </a:lt2>
      <a:accent1>
        <a:srgbClr val="28A9AD"/>
      </a:accent1>
      <a:accent2>
        <a:srgbClr val="E37823"/>
      </a:accent2>
      <a:accent3>
        <a:srgbClr val="FFFFFF"/>
      </a:accent3>
      <a:accent4>
        <a:srgbClr val="000000"/>
      </a:accent4>
      <a:accent5>
        <a:srgbClr val="ACD1D3"/>
      </a:accent5>
      <a:accent6>
        <a:srgbClr val="CE6C1F"/>
      </a:accent6>
      <a:hlink>
        <a:srgbClr val="72B633"/>
      </a:hlink>
      <a:folHlink>
        <a:srgbClr val="FEE1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TotalTime>
  <Words>3673</Words>
  <Application>Microsoft Office PowerPoint</Application>
  <PresentationFormat>On-screen Show (4:3)</PresentationFormat>
  <Paragraphs>466</Paragraphs>
  <Slides>28</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Blank Presentation</vt:lpstr>
      <vt:lpstr>Photo Editor Photo</vt:lpstr>
      <vt:lpstr>Impact of Wireless</vt:lpstr>
      <vt:lpstr>Objectives</vt:lpstr>
      <vt:lpstr>Key Drivers</vt:lpstr>
      <vt:lpstr>Operational Efficiency No Longer Optional</vt:lpstr>
      <vt:lpstr>Slide 5</vt:lpstr>
      <vt:lpstr>Situational Awareness</vt:lpstr>
      <vt:lpstr>Slide 7</vt:lpstr>
      <vt:lpstr>Connecting to the Network</vt:lpstr>
      <vt:lpstr>Slide 9</vt:lpstr>
      <vt:lpstr>Telecommuting</vt:lpstr>
      <vt:lpstr>Use Case Examples</vt:lpstr>
      <vt:lpstr>Mobile Field Reporting</vt:lpstr>
      <vt:lpstr>Case Study Jersey City (NJ)</vt:lpstr>
      <vt:lpstr>Case Study Dekalb County (GA)</vt:lpstr>
      <vt:lpstr>Case Study City of Anaheim (CA)</vt:lpstr>
      <vt:lpstr>Case Study City of Jacksonville (FL)</vt:lpstr>
      <vt:lpstr>Case Study City of Chicago (IL)</vt:lpstr>
      <vt:lpstr>Case Study  Town of Babylon (NY)</vt:lpstr>
      <vt:lpstr>Case Study City of Chicago (IL)</vt:lpstr>
      <vt:lpstr>Other Examples</vt:lpstr>
      <vt:lpstr>The Next Step…. Sprint 4G WiMAX</vt:lpstr>
      <vt:lpstr>Who Developed WiMAX?</vt:lpstr>
      <vt:lpstr> 4G WiMAX - Turbocharged Mobile Broadband</vt:lpstr>
      <vt:lpstr>4G WiMAX…Industry Changing Opportunities</vt:lpstr>
      <vt:lpstr>WiMAX Decision &amp; Ecosystem Cost Structure for Mass Market Adoption</vt:lpstr>
      <vt:lpstr>Sprint 4G’s Spectrum Holdings…</vt:lpstr>
      <vt:lpstr>WiMAX is a Global Technology</vt:lpstr>
      <vt:lpstr>Closing Thoughts…</vt:lpstr>
    </vt:vector>
  </TitlesOfParts>
  <Company>Nextel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InterOperability</dc:title>
  <dc:creator>Scot</dc:creator>
  <cp:lastModifiedBy>Ferrell, John J </cp:lastModifiedBy>
  <cp:revision>80</cp:revision>
  <cp:lastPrinted>2009-10-19T00:48:27Z</cp:lastPrinted>
  <dcterms:modified xsi:type="dcterms:W3CDTF">2009-11-15T21:32:43Z</dcterms:modified>
</cp:coreProperties>
</file>