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72" r:id="rId4"/>
    <p:sldId id="258" r:id="rId5"/>
    <p:sldId id="271" r:id="rId6"/>
    <p:sldId id="260" r:id="rId7"/>
    <p:sldId id="261" r:id="rId8"/>
    <p:sldId id="264" r:id="rId9"/>
    <p:sldId id="262" r:id="rId10"/>
    <p:sldId id="263" r:id="rId11"/>
    <p:sldId id="259" r:id="rId12"/>
    <p:sldId id="304" r:id="rId13"/>
    <p:sldId id="267" r:id="rId14"/>
    <p:sldId id="268" r:id="rId15"/>
    <p:sldId id="269" r:id="rId16"/>
    <p:sldId id="270"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1" r:id="rId34"/>
    <p:sldId id="293" r:id="rId35"/>
    <p:sldId id="294" r:id="rId36"/>
    <p:sldId id="295" r:id="rId37"/>
    <p:sldId id="297" r:id="rId38"/>
    <p:sldId id="296" r:id="rId39"/>
    <p:sldId id="298" r:id="rId40"/>
    <p:sldId id="299" r:id="rId41"/>
    <p:sldId id="300" r:id="rId42"/>
    <p:sldId id="301" r:id="rId43"/>
    <p:sldId id="302" r:id="rId44"/>
    <p:sldId id="303" r:id="rId45"/>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3BD"/>
    <a:srgbClr val="4E99BE"/>
    <a:srgbClr val="A7CDFB"/>
    <a:srgbClr val="9CD6FE"/>
    <a:srgbClr val="80D3FC"/>
    <a:srgbClr val="47A7C5"/>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0" d="100"/>
          <a:sy n="80" d="100"/>
        </p:scale>
        <p:origin x="-8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4DD129E-0069-4452-A35F-3BBAE9D87A27}" type="datetimeFigureOut">
              <a:rPr lang="en-US"/>
              <a:pPr>
                <a:defRPr/>
              </a:pPr>
              <a:t>6/18/2009</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556C6C7-0350-4DA8-BD5A-67EE7FF5A0C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1E0304-654D-432C-90F8-ECEEB1B7E5BA}" type="slidenum">
              <a:rPr lang="en-US"/>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13E821-335D-46D9-95C8-C2521F483BF5}" type="slidenum">
              <a:rPr lang="en-US"/>
              <a:pPr fontAlgn="base">
                <a:spcBef>
                  <a:spcPct val="0"/>
                </a:spcBef>
                <a:spcAft>
                  <a:spcPct val="0"/>
                </a:spcAft>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5D6215-C360-464A-B254-23E9F1FE6940}" type="slidenum">
              <a:rPr lang="en-US"/>
              <a:pPr fontAlgn="base">
                <a:spcBef>
                  <a:spcPct val="0"/>
                </a:spcBef>
                <a:spcAft>
                  <a:spcPct val="0"/>
                </a:spcAft>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907599-8D7B-451C-9C33-D1B16E34EFA4}" type="slidenum">
              <a:rPr lang="en-US"/>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930526-A317-41AD-8C20-3AC88CF4DF74}" type="slidenum">
              <a:rPr lang="en-US"/>
              <a:pPr fontAlgn="base">
                <a:spcBef>
                  <a:spcPct val="0"/>
                </a:spcBef>
                <a:spcAft>
                  <a:spcPct val="0"/>
                </a:spcAft>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D4423F-400A-4F65-BDD9-4E7CFBA29C49}" type="slidenum">
              <a:rPr lang="en-US"/>
              <a:pPr fontAlgn="base">
                <a:spcBef>
                  <a:spcPct val="0"/>
                </a:spcBef>
                <a:spcAft>
                  <a:spcPct val="0"/>
                </a:spcAft>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C2C6C9-43DE-43E1-A405-E92F32207871}" type="slidenum">
              <a:rPr lang="en-US"/>
              <a:pPr fontAlgn="base">
                <a:spcBef>
                  <a:spcPct val="0"/>
                </a:spcBef>
                <a:spcAft>
                  <a:spcPct val="0"/>
                </a:spcAft>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DD230A-4731-40EE-8E4B-38DC4938E09E}" type="slidenum">
              <a:rPr lang="en-US"/>
              <a:pPr fontAlgn="base">
                <a:spcBef>
                  <a:spcPct val="0"/>
                </a:spcBef>
                <a:spcAft>
                  <a:spcPct val="0"/>
                </a:spcAft>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908DB4-E366-4340-A3FB-8772842975D6}" type="slidenum">
              <a:rPr lang="en-US"/>
              <a:pPr fontAlgn="base">
                <a:spcBef>
                  <a:spcPct val="0"/>
                </a:spcBef>
                <a:spcAft>
                  <a:spcPct val="0"/>
                </a:spcAft>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BA5DDC-9502-455E-A689-C23B0739BA05}" type="slidenum">
              <a:rPr lang="en-US"/>
              <a:pPr fontAlgn="base">
                <a:spcBef>
                  <a:spcPct val="0"/>
                </a:spcBef>
                <a:spcAft>
                  <a:spcPct val="0"/>
                </a:spcAft>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4779FA-041C-4E03-82DB-4B527D8EBD83}" type="slidenum">
              <a:rPr lang="en-US"/>
              <a:pPr fontAlgn="base">
                <a:spcBef>
                  <a:spcPct val="0"/>
                </a:spcBef>
                <a:spcAft>
                  <a:spcPct val="0"/>
                </a:spcAft>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TextEdit="1"/>
          </p:cNvSpPr>
          <p:nvPr>
            <p:ph type="sldImg"/>
          </p:nvPr>
        </p:nvSpPr>
        <p:spPr bwMode="auto">
          <a:noFill/>
          <a:ln>
            <a:solidFill>
              <a:srgbClr val="000000"/>
            </a:solidFill>
            <a:miter lim="800000"/>
            <a:headEnd/>
            <a:tailEnd/>
          </a:ln>
        </p:spPr>
      </p:sp>
      <p:sp>
        <p:nvSpPr>
          <p:cNvPr id="3789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24B2CE-6EC4-4F17-ACC6-ECE79AE013E7}" type="slidenum">
              <a:rPr lang="en-US"/>
              <a:pPr fontAlgn="base">
                <a:spcBef>
                  <a:spcPct val="0"/>
                </a:spcBef>
                <a:spcAft>
                  <a:spcPct val="0"/>
                </a:spcAft>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D60451-4682-46A0-A7A6-C25F7C28631D}" type="slidenum">
              <a:rPr lang="en-US"/>
              <a:pPr fontAlgn="base">
                <a:spcBef>
                  <a:spcPct val="0"/>
                </a:spcBef>
                <a:spcAft>
                  <a:spcPct val="0"/>
                </a:spcAft>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0DF84D-68E5-4C80-9A00-AF0EA1886E4A}" type="slidenum">
              <a:rPr lang="en-US"/>
              <a:pPr fontAlgn="base">
                <a:spcBef>
                  <a:spcPct val="0"/>
                </a:spcBef>
                <a:spcAft>
                  <a:spcPct val="0"/>
                </a:spcAft>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384CC2-C5A0-4C02-9F4C-40D6EDCFF5C6}" type="slidenum">
              <a:rPr lang="en-US"/>
              <a:pPr fontAlgn="base">
                <a:spcBef>
                  <a:spcPct val="0"/>
                </a:spcBef>
                <a:spcAft>
                  <a:spcPct val="0"/>
                </a:spcAft>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50459B-B56E-4FA5-9493-F83F8F7D97C7}" type="slidenum">
              <a:rPr lang="en-US"/>
              <a:pPr fontAlgn="base">
                <a:spcBef>
                  <a:spcPct val="0"/>
                </a:spcBef>
                <a:spcAft>
                  <a:spcPct val="0"/>
                </a:spcAft>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793AAD-74BD-4214-A8AC-928D036957A4}" type="slidenum">
              <a:rPr lang="en-US"/>
              <a:pPr fontAlgn="base">
                <a:spcBef>
                  <a:spcPct val="0"/>
                </a:spcBef>
                <a:spcAft>
                  <a:spcPct val="0"/>
                </a:spcAft>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2989AB-6AF7-483C-865F-C71D58A4F9B6}" type="slidenum">
              <a:rPr lang="en-US"/>
              <a:pPr fontAlgn="base">
                <a:spcBef>
                  <a:spcPct val="0"/>
                </a:spcBef>
                <a:spcAft>
                  <a:spcPct val="0"/>
                </a:spcAft>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944BA5-B6F1-4717-9094-6144DA6A5D68}" type="slidenum">
              <a:rPr lang="en-US"/>
              <a:pPr fontAlgn="base">
                <a:spcBef>
                  <a:spcPct val="0"/>
                </a:spcBef>
                <a:spcAft>
                  <a:spcPct val="0"/>
                </a:spcAft>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CC6F76-AEF4-4AA3-B6D3-D2D8D6FFB2D8}" type="slidenum">
              <a:rPr lang="en-US"/>
              <a:pPr fontAlgn="base">
                <a:spcBef>
                  <a:spcPct val="0"/>
                </a:spcBef>
                <a:spcAft>
                  <a:spcPct val="0"/>
                </a:spcAft>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46DA9E-C44E-43E8-9FDA-DEB4F0F2C0D0}" type="slidenum">
              <a:rPr lang="en-US"/>
              <a:pPr fontAlgn="base">
                <a:spcBef>
                  <a:spcPct val="0"/>
                </a:spcBef>
                <a:spcAft>
                  <a:spcPct val="0"/>
                </a:spcAft>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5A1FA1-34AE-4254-A6E2-EF7A3BE0F7C5}" type="slidenum">
              <a:rPr lang="en-US"/>
              <a:pPr fontAlgn="base">
                <a:spcBef>
                  <a:spcPct val="0"/>
                </a:spcBef>
                <a:spcAft>
                  <a:spcPct val="0"/>
                </a:spcAft>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C6292B-3DFF-4CF7-BFD6-B2586F44C7E3}" type="slidenum">
              <a:rPr lang="en-US"/>
              <a:pPr fontAlgn="base">
                <a:spcBef>
                  <a:spcPct val="0"/>
                </a:spcBef>
                <a:spcAft>
                  <a:spcPct val="0"/>
                </a:spcAft>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E6BA47-B638-4E2D-A3CF-2752EB9F2204}" type="slidenum">
              <a:rPr lang="en-US"/>
              <a:pPr fontAlgn="base">
                <a:spcBef>
                  <a:spcPct val="0"/>
                </a:spcBef>
                <a:spcAft>
                  <a:spcPct val="0"/>
                </a:spcAft>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6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0C9DE5-3B05-478D-9CB6-ED9F21965697}" type="slidenum">
              <a:rPr lang="en-US"/>
              <a:pPr fontAlgn="base">
                <a:spcBef>
                  <a:spcPct val="0"/>
                </a:spcBef>
                <a:spcAft>
                  <a:spcPct val="0"/>
                </a:spcAft>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9DDB59-5588-4BDE-AB78-6D1CE10768BE}" type="slidenum">
              <a:rPr lang="en-US"/>
              <a:pPr fontAlgn="base">
                <a:spcBef>
                  <a:spcPct val="0"/>
                </a:spcBef>
                <a:spcAft>
                  <a:spcPct val="0"/>
                </a:spcAft>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DC9FB7-A002-409D-96F4-392BF5DF74FD}" type="slidenum">
              <a:rPr lang="en-US"/>
              <a:pPr fontAlgn="base">
                <a:spcBef>
                  <a:spcPct val="0"/>
                </a:spcBef>
                <a:spcAft>
                  <a:spcPct val="0"/>
                </a:spcAft>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2806DF-7F4D-44FE-AE75-1C896248B36F}" type="slidenum">
              <a:rPr lang="en-US"/>
              <a:pPr fontAlgn="base">
                <a:spcBef>
                  <a:spcPct val="0"/>
                </a:spcBef>
                <a:spcAft>
                  <a:spcPct val="0"/>
                </a:spcAft>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4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258ACC-90C2-4BEA-AFAC-999435AC7108}" type="slidenum">
              <a:rPr lang="en-US"/>
              <a:pPr fontAlgn="base">
                <a:spcBef>
                  <a:spcPct val="0"/>
                </a:spcBef>
                <a:spcAft>
                  <a:spcPct val="0"/>
                </a:spcAft>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6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491EE3-8A1C-4378-B4CE-F0251B51C86D}" type="slidenum">
              <a:rPr lang="en-US"/>
              <a:pPr fontAlgn="base">
                <a:spcBef>
                  <a:spcPct val="0"/>
                </a:spcBef>
                <a:spcAft>
                  <a:spcPct val="0"/>
                </a:spcAft>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0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ECA74C-3CC0-4200-8F78-34F570F81670}" type="slidenum">
              <a:rPr lang="en-US"/>
              <a:pPr fontAlgn="base">
                <a:spcBef>
                  <a:spcPct val="0"/>
                </a:spcBef>
                <a:spcAft>
                  <a:spcPct val="0"/>
                </a:spcAft>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3B3769A-4E45-4167-B7B2-9DF993709FB9}" type="slidenum">
              <a:rPr lang="en-US"/>
              <a:pPr fontAlgn="base">
                <a:spcBef>
                  <a:spcPct val="0"/>
                </a:spcBef>
                <a:spcAft>
                  <a:spcPct val="0"/>
                </a:spcAft>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49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E55232-68A1-443C-B65C-E5BD55B03AB7}" type="slidenum">
              <a:rPr lang="en-US"/>
              <a:pPr fontAlgn="base">
                <a:spcBef>
                  <a:spcPct val="0"/>
                </a:spcBef>
                <a:spcAft>
                  <a:spcPct val="0"/>
                </a:spcAft>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7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68A250-98EA-4421-8B97-3A475452720F}" type="slidenum">
              <a:rPr lang="en-US"/>
              <a:pPr fontAlgn="base">
                <a:spcBef>
                  <a:spcPct val="0"/>
                </a:spcBef>
                <a:spcAft>
                  <a:spcPct val="0"/>
                </a:spcAft>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DEC57-40DD-4E99-8EAC-9C079FD383A3}" type="slidenum">
              <a:rPr lang="en-US"/>
              <a:pPr fontAlgn="base">
                <a:spcBef>
                  <a:spcPct val="0"/>
                </a:spcBef>
                <a:spcAft>
                  <a:spcPct val="0"/>
                </a:spcAft>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1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AFC001-731C-47EF-AB15-034F6D9DD40D}" type="slidenum">
              <a:rPr lang="en-US"/>
              <a:pPr fontAlgn="base">
                <a:spcBef>
                  <a:spcPct val="0"/>
                </a:spcBef>
                <a:spcAft>
                  <a:spcPct val="0"/>
                </a:spcAft>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p:spPr>
      </p:sp>
      <p:sp>
        <p:nvSpPr>
          <p:cNvPr id="911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31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60247F-C867-4F2A-B211-069E0A19314F}" type="slidenum">
              <a:rPr lang="en-US"/>
              <a:pPr fontAlgn="base">
                <a:spcBef>
                  <a:spcPct val="0"/>
                </a:spcBef>
                <a:spcAft>
                  <a:spcPct val="0"/>
                </a:spcAft>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52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7AF2D0-359D-4446-9F1F-8AA6184F0A37}" type="slidenum">
              <a:rPr lang="en-US"/>
              <a:pPr fontAlgn="base">
                <a:spcBef>
                  <a:spcPct val="0"/>
                </a:spcBef>
                <a:spcAft>
                  <a:spcPct val="0"/>
                </a:spcAft>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72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6880DD-6E2C-406C-92AD-B9FD9108F2E9}" type="slidenum">
              <a:rPr lang="en-US"/>
              <a:pPr fontAlgn="base">
                <a:spcBef>
                  <a:spcPct val="0"/>
                </a:spcBef>
                <a:spcAft>
                  <a:spcPct val="0"/>
                </a:spcAft>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9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25C344-60B9-481C-96DA-305129FE942B}" type="slidenum">
              <a:rPr lang="en-US"/>
              <a:pPr fontAlgn="base">
                <a:spcBef>
                  <a:spcPct val="0"/>
                </a:spcBef>
                <a:spcAft>
                  <a:spcPct val="0"/>
                </a:spcAft>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1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D1768F-736A-41D5-A9EA-E205F67D7B48}" type="slidenum">
              <a:rPr lang="en-US"/>
              <a:pPr fontAlgn="base">
                <a:spcBef>
                  <a:spcPct val="0"/>
                </a:spcBef>
                <a:spcAft>
                  <a:spcPct val="0"/>
                </a:spcAft>
                <a:defRPr/>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34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A4840A-73B1-4ECE-A75E-BC9279C95B9E}" type="slidenum">
              <a:rPr lang="en-US"/>
              <a:pPr fontAlgn="base">
                <a:spcBef>
                  <a:spcPct val="0"/>
                </a:spcBef>
                <a:spcAft>
                  <a:spcPct val="0"/>
                </a:spcAft>
                <a:defRPr/>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p:spPr>
      </p:sp>
      <p:sp>
        <p:nvSpPr>
          <p:cNvPr id="103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54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169125-938D-413C-B0E9-60E6C409F4A6}" type="slidenum">
              <a:rPr lang="en-US"/>
              <a:pPr fontAlgn="base">
                <a:spcBef>
                  <a:spcPct val="0"/>
                </a:spcBef>
                <a:spcAft>
                  <a:spcPct val="0"/>
                </a:spcAft>
                <a:defRPr/>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32FD04E-B8AD-4497-B230-A32C7B624999}" type="datetime1">
              <a:rPr lang="en-US"/>
              <a:pPr>
                <a:defRPr/>
              </a:pPr>
              <a:t>6/18/2009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D4A062-287D-497B-A791-366679B868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96D0D26-E823-4125-8C52-D3E2ED5115DE}" type="datetime1">
              <a:rPr lang="en-US"/>
              <a:pPr>
                <a:defRPr/>
              </a:pPr>
              <a:t>6/18/2009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F71E97-6E91-4669-BB25-FCD056F6274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C600319-3ECD-4FBF-9297-5FEFD4B42E36}" type="datetime1">
              <a:rPr lang="en-US"/>
              <a:pPr>
                <a:defRPr/>
              </a:pPr>
              <a:t>6/18/2009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69F75E-2EF1-4C6A-AFB9-B806325732C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DF6D6CD-C15F-4792-8CD3-14E70BD60F78}" type="datetime1">
              <a:rPr lang="en-US"/>
              <a:pPr>
                <a:defRPr/>
              </a:pPr>
              <a:t>6/18/2009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C3D8802-DDB6-4BE4-A598-3C2FD5EB3AB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F5C0D86-8252-4A8D-B28C-A560B956EDFA}" type="datetime1">
              <a:rPr lang="en-US"/>
              <a:pPr>
                <a:defRPr/>
              </a:pPr>
              <a:t>6/18/2009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BB10196-CEDB-45D9-BABA-7A6E2F7A206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EA014B3-CAF7-46A5-991F-F662389397D4}" type="datetime1">
              <a:rPr lang="en-US"/>
              <a:pPr>
                <a:defRPr/>
              </a:pPr>
              <a:t>6/18/2009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7F7D82A-98AA-46D1-AAD3-DD7364A135C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3F1A5CD-6605-42A9-8C09-84FF99417CA1}" type="datetime1">
              <a:rPr lang="en-US"/>
              <a:pPr>
                <a:defRPr/>
              </a:pPr>
              <a:t>6/18/2009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9390FF8-CA39-4E1D-907A-C5532C1FD46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9EACAEF-396C-4AC0-9299-997B84B4B7D3}" type="datetime1">
              <a:rPr lang="en-US"/>
              <a:pPr>
                <a:defRPr/>
              </a:pPr>
              <a:t>6/18/2009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8113E43-4383-409A-8240-96385E5DCB4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B54FB24-5E31-434C-AF8F-7389F89AF4AE}" type="datetime1">
              <a:rPr lang="en-US"/>
              <a:pPr>
                <a:defRPr/>
              </a:pPr>
              <a:t>6/18/2009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4A5F4D3-FAB8-48B8-851B-94B58C2B8DC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F6D7E13-DEEF-44B5-BC98-1FBCD4FBD3D6}" type="datetime1">
              <a:rPr lang="en-US"/>
              <a:pPr>
                <a:defRPr/>
              </a:pPr>
              <a:t>6/18/2009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1FDD8F-334F-4BF4-8C3F-D1158DFC3D9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DC10C5-7918-484A-9530-49472DF761C4}" type="datetime1">
              <a:rPr lang="en-US"/>
              <a:pPr>
                <a:defRPr/>
              </a:pPr>
              <a:t>6/18/2009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BE7D8A-8A3B-48CC-853C-99C95BBAE3D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1000" r="-1000" b="-1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E0053BF-5CE2-481F-A444-19FF3C4D97EA}" type="datetime1">
              <a:rPr lang="en-US"/>
              <a:pPr>
                <a:defRPr/>
              </a:pPr>
              <a:t>6/18/2009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F1A9CB0-1526-4A8C-B1D0-99F4748748B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projectsmart.co.uk/the-blending-of-traditional-and-agile-project-management.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ibm.com/developerworks/rational/library/2831.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rup.hops-fp6.org/process/workflow/manageme/co_phase.htm" TargetMode="Externa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rup.hops-fp6.org/process/workflow/manageme/co_phase.htm" TargetMode="External"/><Relationship Id="rId4" Type="http://schemas.openxmlformats.org/officeDocument/2006/relationships/image" Target="../media/image7.gif"/></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rup.hops-fp6.org/process/workflow/manageme/co_phase.htm" TargetMode="External"/><Relationship Id="rId4" Type="http://schemas.openxmlformats.org/officeDocument/2006/relationships/image" Target="../media/image7.gif"/></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rup.hops-fp6.org/process/workflow/manageme/co_phase.htm" TargetMode="External"/><Relationship Id="rId4" Type="http://schemas.openxmlformats.org/officeDocument/2006/relationships/image" Target="../media/image7.gif"/></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rup.hops-fp6.org/process/workflow/manageme/co_phase.htm" TargetMode="External"/><Relationship Id="rId4" Type="http://schemas.openxmlformats.org/officeDocument/2006/relationships/image" Target="../media/image7.gi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agilemodeling.com/essays/changeManagement.ht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upedu.org/upedu/process/gdlines/md_itpln.ht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ambysoft.com/essays/comparingEstimatingApproaches.html"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12manage.com/methods_pmi_pmbok.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versionone.com/pdf/AgileToolEvaluator.pdf"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US" smtClean="0"/>
              <a:t>Agile Project Management</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smtClean="0"/>
              <a:t>Tracy Hoerschgen</a:t>
            </a:r>
          </a:p>
          <a:p>
            <a:pPr eaLnBrk="1" fontAlgn="auto" hangingPunct="1">
              <a:spcAft>
                <a:spcPts val="0"/>
              </a:spcAft>
              <a:buFont typeface="Arial" pitchFamily="34" charset="0"/>
              <a:buNone/>
              <a:defRPr/>
            </a:pPr>
            <a:r>
              <a:rPr lang="en-US" dirty="0" smtClean="0"/>
              <a:t>RKV Technologies Inc.</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3"/>
          <p:cNvSpPr>
            <a:spLocks noGrp="1"/>
          </p:cNvSpPr>
          <p:nvPr>
            <p:ph type="title"/>
          </p:nvPr>
        </p:nvSpPr>
        <p:spPr/>
        <p:txBody>
          <a:bodyPr/>
          <a:lstStyle/>
          <a:p>
            <a:pPr eaLnBrk="1" hangingPunct="1"/>
            <a:r>
              <a:rPr lang="en-US" smtClean="0"/>
              <a:t>What do you want to know?</a:t>
            </a:r>
          </a:p>
        </p:txBody>
      </p:sp>
      <p:sp>
        <p:nvSpPr>
          <p:cNvPr id="16386" name="TextBox 12"/>
          <p:cNvSpPr txBox="1">
            <a:spLocks noChangeArrowheads="1"/>
          </p:cNvSpPr>
          <p:nvPr/>
        </p:nvSpPr>
        <p:spPr bwMode="auto">
          <a:xfrm>
            <a:off x="838200" y="1219200"/>
            <a:ext cx="7010400" cy="4524375"/>
          </a:xfrm>
          <a:prstGeom prst="rect">
            <a:avLst/>
          </a:prstGeom>
          <a:noFill/>
          <a:ln w="9525">
            <a:noFill/>
            <a:miter lim="800000"/>
            <a:headEnd/>
            <a:tailEnd/>
          </a:ln>
        </p:spPr>
        <p:txBody>
          <a:bodyPr>
            <a:spAutoFit/>
          </a:bodyPr>
          <a:lstStyle/>
          <a:p>
            <a:pPr>
              <a:buFontTx/>
              <a:buBlip>
                <a:blip r:embed="rId3"/>
              </a:buBlip>
            </a:pPr>
            <a:r>
              <a:rPr lang="en-US" sz="2800">
                <a:latin typeface="Calibri" pitchFamily="34" charset="0"/>
              </a:rPr>
              <a:t> Introduction</a:t>
            </a:r>
          </a:p>
          <a:p>
            <a:pPr>
              <a:buFontTx/>
              <a:buBlip>
                <a:blip r:embed="rId3"/>
              </a:buBlip>
            </a:pPr>
            <a:r>
              <a:rPr lang="en-US" sz="2800">
                <a:latin typeface="Calibri" pitchFamily="34" charset="0"/>
              </a:rPr>
              <a:t> What are Agile Methodologies?</a:t>
            </a:r>
          </a:p>
          <a:p>
            <a:pPr>
              <a:buFontTx/>
              <a:buBlip>
                <a:blip r:embed="rId3"/>
              </a:buBlip>
            </a:pPr>
            <a:r>
              <a:rPr lang="en-US" sz="2800">
                <a:latin typeface="Calibri" pitchFamily="34" charset="0"/>
              </a:rPr>
              <a:t> When are Agile Methodologies the best fit?</a:t>
            </a:r>
          </a:p>
          <a:p>
            <a:pPr>
              <a:buFontTx/>
              <a:buBlip>
                <a:blip r:embed="rId3"/>
              </a:buBlip>
            </a:pPr>
            <a:r>
              <a:rPr lang="en-US" sz="2800">
                <a:latin typeface="Calibri" pitchFamily="34" charset="0"/>
              </a:rPr>
              <a:t> How are Agile projects managed?</a:t>
            </a:r>
          </a:p>
          <a:p>
            <a:pPr lvl="1">
              <a:buFontTx/>
              <a:buBlip>
                <a:blip r:embed="rId3"/>
              </a:buBlip>
            </a:pPr>
            <a:r>
              <a:rPr lang="en-US" sz="2000">
                <a:latin typeface="Calibri" pitchFamily="34" charset="0"/>
              </a:rPr>
              <a:t>Scheduling &amp; Iterations	</a:t>
            </a:r>
          </a:p>
          <a:p>
            <a:pPr lvl="1">
              <a:buFontTx/>
              <a:buBlip>
                <a:blip r:embed="rId3"/>
              </a:buBlip>
            </a:pPr>
            <a:r>
              <a:rPr lang="en-US" sz="2000">
                <a:latin typeface="Calibri" pitchFamily="34" charset="0"/>
              </a:rPr>
              <a:t>Change Management &amp; Rework</a:t>
            </a:r>
          </a:p>
          <a:p>
            <a:pPr lvl="1">
              <a:buFontTx/>
              <a:buBlip>
                <a:blip r:embed="rId3"/>
              </a:buBlip>
            </a:pPr>
            <a:r>
              <a:rPr lang="en-US" sz="2000">
                <a:latin typeface="Calibri" pitchFamily="34" charset="0"/>
              </a:rPr>
              <a:t>Metrics</a:t>
            </a:r>
          </a:p>
          <a:p>
            <a:pPr lvl="1">
              <a:buFontTx/>
              <a:buBlip>
                <a:blip r:embed="rId3"/>
              </a:buBlip>
            </a:pPr>
            <a:r>
              <a:rPr lang="en-US" sz="2000">
                <a:latin typeface="Calibri" pitchFamily="34" charset="0"/>
              </a:rPr>
              <a:t>Additional Considerations</a:t>
            </a:r>
          </a:p>
          <a:p>
            <a:pPr lvl="1">
              <a:buFontTx/>
              <a:buBlip>
                <a:blip r:embed="rId3"/>
              </a:buBlip>
            </a:pPr>
            <a:r>
              <a:rPr lang="en-US" sz="2000">
                <a:latin typeface="Calibri" pitchFamily="34" charset="0"/>
              </a:rPr>
              <a:t>Estimation</a:t>
            </a:r>
          </a:p>
          <a:p>
            <a:pPr lvl="1">
              <a:buFontTx/>
              <a:buBlip>
                <a:blip r:embed="rId3"/>
              </a:buBlip>
            </a:pPr>
            <a:r>
              <a:rPr lang="en-US" sz="2000">
                <a:latin typeface="Calibri" pitchFamily="34" charset="0"/>
              </a:rPr>
              <a:t>Project Management Frameworks</a:t>
            </a:r>
          </a:p>
          <a:p>
            <a:pPr>
              <a:buFontTx/>
              <a:buBlip>
                <a:blip r:embed="rId3"/>
              </a:buBlip>
            </a:pPr>
            <a:r>
              <a:rPr lang="en-US" sz="2800">
                <a:latin typeface="Calibri" pitchFamily="34" charset="0"/>
              </a:rPr>
              <a:t> What Agile Management tools are available?</a:t>
            </a:r>
          </a:p>
          <a:p>
            <a:pPr>
              <a:buFontTx/>
              <a:buBlip>
                <a:blip r:embed="rId3"/>
              </a:buBlip>
            </a:pPr>
            <a:r>
              <a:rPr lang="en-US" sz="2800">
                <a:latin typeface="Calibri" pitchFamily="34" charset="0"/>
              </a:rPr>
              <a:t> Conclusion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2"/>
          <p:cNvSpPr>
            <a:spLocks noGrp="1"/>
          </p:cNvSpPr>
          <p:nvPr>
            <p:ph idx="1"/>
          </p:nvPr>
        </p:nvSpPr>
        <p:spPr>
          <a:xfrm>
            <a:off x="457200" y="1600200"/>
            <a:ext cx="8229600" cy="1219200"/>
          </a:xfrm>
        </p:spPr>
        <p:txBody>
          <a:bodyPr/>
          <a:lstStyle/>
          <a:p>
            <a:pPr algn="ctr" eaLnBrk="1" hangingPunct="1">
              <a:buFont typeface="Arial" charset="0"/>
              <a:buNone/>
            </a:pPr>
            <a:r>
              <a:rPr lang="en-US" sz="4800" b="1" smtClean="0"/>
              <a:t>What are Agile Methodologies?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smtClean="0"/>
              <a:t>Agile Development Methodologies</a:t>
            </a:r>
          </a:p>
        </p:txBody>
      </p:sp>
      <p:sp>
        <p:nvSpPr>
          <p:cNvPr id="20482" name="Content Placeholder 2"/>
          <p:cNvSpPr>
            <a:spLocks noGrp="1"/>
          </p:cNvSpPr>
          <p:nvPr>
            <p:ph idx="1"/>
          </p:nvPr>
        </p:nvSpPr>
        <p:spPr>
          <a:xfrm>
            <a:off x="457200" y="1447800"/>
            <a:ext cx="8229600" cy="4525963"/>
          </a:xfrm>
        </p:spPr>
        <p:txBody>
          <a:bodyPr/>
          <a:lstStyle/>
          <a:p>
            <a:pPr eaLnBrk="1" hangingPunct="1">
              <a:buFont typeface="Arial" charset="0"/>
              <a:buBlip>
                <a:blip r:embed="rId3"/>
              </a:buBlip>
            </a:pPr>
            <a:r>
              <a:rPr lang="en-US" sz="2400" smtClean="0"/>
              <a:t>Are iterative </a:t>
            </a:r>
          </a:p>
          <a:p>
            <a:pPr lvl="1" eaLnBrk="1" hangingPunct="1">
              <a:buFont typeface="Arial" charset="0"/>
              <a:buBlip>
                <a:blip r:embed="rId3"/>
              </a:buBlip>
            </a:pPr>
            <a:r>
              <a:rPr lang="en-US" sz="2000" smtClean="0"/>
              <a:t>Iterations are time-boxed and are typically one to four weeks</a:t>
            </a:r>
          </a:p>
          <a:p>
            <a:pPr lvl="1" eaLnBrk="1" hangingPunct="1">
              <a:buFont typeface="Arial" charset="0"/>
              <a:buBlip>
                <a:blip r:embed="rId3"/>
              </a:buBlip>
            </a:pPr>
            <a:r>
              <a:rPr lang="en-US" sz="2000" smtClean="0"/>
              <a:t>Each iteration creates a functional piece, albeit small, from beginning to end</a:t>
            </a:r>
          </a:p>
          <a:p>
            <a:pPr lvl="1" eaLnBrk="1" hangingPunct="1">
              <a:buFont typeface="Arial" charset="0"/>
              <a:buBlip>
                <a:blip r:embed="rId3"/>
              </a:buBlip>
            </a:pPr>
            <a:r>
              <a:rPr lang="en-US" sz="2000" smtClean="0"/>
              <a:t>Multiple iterations create a finished product</a:t>
            </a:r>
          </a:p>
          <a:p>
            <a:pPr eaLnBrk="1" hangingPunct="1">
              <a:buFont typeface="Arial" charset="0"/>
              <a:buBlip>
                <a:blip r:embed="rId3"/>
              </a:buBlip>
            </a:pPr>
            <a:r>
              <a:rPr lang="en-US" sz="2400" smtClean="0"/>
              <a:t>Require close teamwork</a:t>
            </a:r>
          </a:p>
          <a:p>
            <a:pPr lvl="1" eaLnBrk="1" hangingPunct="1">
              <a:buFont typeface="Arial" charset="0"/>
              <a:buBlip>
                <a:blip r:embed="rId3"/>
              </a:buBlip>
            </a:pPr>
            <a:r>
              <a:rPr lang="en-US" sz="2000" smtClean="0"/>
              <a:t>Smaller timeframes require project staff to communicate more frequently</a:t>
            </a:r>
          </a:p>
          <a:p>
            <a:pPr eaLnBrk="1" hangingPunct="1">
              <a:buFont typeface="Arial" charset="0"/>
              <a:buBlip>
                <a:blip r:embed="rId3"/>
              </a:buBlip>
            </a:pPr>
            <a:r>
              <a:rPr lang="en-US" sz="2400" smtClean="0"/>
              <a:t>Based on a concept of adaptability </a:t>
            </a:r>
          </a:p>
          <a:p>
            <a:pPr lvl="1" eaLnBrk="1" hangingPunct="1">
              <a:buFont typeface="Arial" charset="0"/>
              <a:buBlip>
                <a:blip r:embed="rId3"/>
              </a:buBlip>
            </a:pPr>
            <a:r>
              <a:rPr lang="en-US" sz="2000" smtClean="0"/>
              <a:t>Smaller timeframes allow more rapid incorporation of requirement changes, which Agile accepts as an unavoidable truth</a:t>
            </a:r>
          </a:p>
          <a:p>
            <a:pPr eaLnBrk="1" hangingPunct="1">
              <a:buFont typeface="Arial" charset="0"/>
              <a:buNone/>
            </a:pPr>
            <a:endParaRPr lang="en-US" sz="2400" smtClean="0"/>
          </a:p>
          <a:p>
            <a:pPr eaLnBrk="1" hangingPunct="1">
              <a:buFont typeface="Arial" charset="0"/>
              <a:buNone/>
            </a:pPr>
            <a:endParaRPr lang="en-US" sz="2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More details…</a:t>
            </a:r>
          </a:p>
        </p:txBody>
      </p:sp>
      <p:sp>
        <p:nvSpPr>
          <p:cNvPr id="22530" name="Content Placeholder 2"/>
          <p:cNvSpPr>
            <a:spLocks noGrp="1"/>
          </p:cNvSpPr>
          <p:nvPr>
            <p:ph idx="1"/>
          </p:nvPr>
        </p:nvSpPr>
        <p:spPr>
          <a:xfrm>
            <a:off x="457200" y="1600200"/>
            <a:ext cx="8229600" cy="4419600"/>
          </a:xfrm>
        </p:spPr>
        <p:txBody>
          <a:bodyPr/>
          <a:lstStyle/>
          <a:p>
            <a:pPr eaLnBrk="1" hangingPunct="1">
              <a:buFont typeface="Arial" charset="0"/>
              <a:buNone/>
            </a:pPr>
            <a:r>
              <a:rPr lang="en-US" sz="2000" smtClean="0"/>
              <a:t>There are several key elements that provide the basis for APM. It is important to note that these techniques can also be used in traditional software development methods to improve project performance. They are:</a:t>
            </a:r>
          </a:p>
          <a:p>
            <a:pPr lvl="1" eaLnBrk="1" hangingPunct="1">
              <a:buFont typeface="Arial" charset="0"/>
              <a:buBlip>
                <a:blip r:embed="rId3"/>
              </a:buBlip>
            </a:pPr>
            <a:r>
              <a:rPr lang="en-US" sz="1800" smtClean="0"/>
              <a:t>Visual control</a:t>
            </a:r>
          </a:p>
          <a:p>
            <a:pPr lvl="1" eaLnBrk="1" hangingPunct="1">
              <a:buFont typeface="Arial" charset="0"/>
              <a:buBlip>
                <a:blip r:embed="rId3"/>
              </a:buBlip>
            </a:pPr>
            <a:r>
              <a:rPr lang="en-US" sz="1800" smtClean="0"/>
              <a:t>Co-located high-performing teams</a:t>
            </a:r>
          </a:p>
          <a:p>
            <a:pPr lvl="1" eaLnBrk="1" hangingPunct="1">
              <a:buFont typeface="Arial" charset="0"/>
              <a:buBlip>
                <a:blip r:embed="rId3"/>
              </a:buBlip>
            </a:pPr>
            <a:r>
              <a:rPr lang="en-US" sz="1800" smtClean="0"/>
              <a:t>Test-driven development</a:t>
            </a:r>
          </a:p>
          <a:p>
            <a:pPr lvl="1" eaLnBrk="1" hangingPunct="1">
              <a:buFont typeface="Arial" charset="0"/>
              <a:buBlip>
                <a:blip r:embed="rId3"/>
              </a:buBlip>
            </a:pPr>
            <a:r>
              <a:rPr lang="en-US" sz="1800" smtClean="0"/>
              <a:t>Adaptive control</a:t>
            </a:r>
          </a:p>
          <a:p>
            <a:pPr lvl="1" eaLnBrk="1" hangingPunct="1">
              <a:buFont typeface="Arial" charset="0"/>
              <a:buBlip>
                <a:blip r:embed="rId3"/>
              </a:buBlip>
            </a:pPr>
            <a:r>
              <a:rPr lang="en-US" sz="1800" smtClean="0"/>
              <a:t>Collaborative development</a:t>
            </a:r>
          </a:p>
          <a:p>
            <a:pPr lvl="1" eaLnBrk="1" hangingPunct="1">
              <a:buFont typeface="Arial" charset="0"/>
              <a:buBlip>
                <a:blip r:embed="rId3"/>
              </a:buBlip>
            </a:pPr>
            <a:r>
              <a:rPr lang="en-US" sz="1800" smtClean="0"/>
              <a:t>Feature-driven development</a:t>
            </a:r>
          </a:p>
          <a:p>
            <a:pPr lvl="1" eaLnBrk="1" hangingPunct="1">
              <a:buFont typeface="Arial" charset="0"/>
              <a:buBlip>
                <a:blip r:embed="rId3"/>
              </a:buBlip>
            </a:pPr>
            <a:r>
              <a:rPr lang="en-US" sz="1800" smtClean="0"/>
              <a:t>Leadership and collaboration rather than command and control</a:t>
            </a:r>
          </a:p>
          <a:p>
            <a:pPr lvl="1" eaLnBrk="1" hangingPunct="1">
              <a:buFont typeface="Arial" charset="0"/>
              <a:buBlip>
                <a:blip r:embed="rId3"/>
              </a:buBlip>
            </a:pPr>
            <a:r>
              <a:rPr lang="en-US" sz="1800" smtClean="0"/>
              <a:t>Move from C (cost) to R (revenue) focus</a:t>
            </a:r>
          </a:p>
          <a:p>
            <a:pPr lvl="1" eaLnBrk="1" hangingPunct="1">
              <a:buFont typeface="Arial" charset="0"/>
              <a:buBlip>
                <a:blip r:embed="rId3"/>
              </a:buBlip>
            </a:pPr>
            <a:r>
              <a:rPr lang="en-US" sz="1800" smtClean="0"/>
              <a:t>Lessons learned</a:t>
            </a:r>
          </a:p>
          <a:p>
            <a:pPr lvl="1" algn="r" eaLnBrk="1" hangingPunct="1">
              <a:buFont typeface="Arial" charset="0"/>
              <a:buNone/>
            </a:pPr>
            <a:endParaRPr lang="en-US" sz="800" smtClean="0">
              <a:hlinkClick r:id="rId4"/>
            </a:endParaRPr>
          </a:p>
          <a:p>
            <a:pPr lvl="1" algn="r" eaLnBrk="1" hangingPunct="1">
              <a:buFont typeface="Arial" charset="0"/>
              <a:buNone/>
            </a:pPr>
            <a:r>
              <a:rPr lang="en-US" sz="800" smtClean="0">
                <a:hlinkClick r:id="rId4"/>
              </a:rPr>
              <a:t>http://www.projectsmart.co.uk/the-blending-of-traditional-and-agile-project-management.html</a:t>
            </a:r>
            <a:r>
              <a:rPr lang="en-US" sz="800" smtClean="0"/>
              <a:t>	</a:t>
            </a:r>
          </a:p>
          <a:p>
            <a:pPr lvl="1" algn="r" eaLnBrk="1" hangingPunct="1">
              <a:buFont typeface="Arial" charset="0"/>
              <a:buNone/>
            </a:pPr>
            <a:endParaRPr lang="en-US" sz="8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mtClean="0"/>
              <a:t>Types of Agile Methodologies</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Blip>
                <a:blip r:embed="rId3"/>
              </a:buBlip>
              <a:defRPr/>
            </a:pPr>
            <a:r>
              <a:rPr lang="en-US" sz="2800" dirty="0" smtClean="0"/>
              <a:t>Agile Unified Process (AUP)</a:t>
            </a:r>
          </a:p>
          <a:p>
            <a:pPr lvl="1" eaLnBrk="1" fontAlgn="auto" hangingPunct="1">
              <a:spcAft>
                <a:spcPts val="0"/>
              </a:spcAft>
              <a:buFont typeface="Arial" pitchFamily="34" charset="0"/>
              <a:buBlip>
                <a:blip r:embed="rId3"/>
              </a:buBlip>
              <a:defRPr/>
            </a:pPr>
            <a:r>
              <a:rPr lang="en-US" sz="2400" dirty="0" smtClean="0"/>
              <a:t>Simplified version of Rational Unified Process (RUP)</a:t>
            </a:r>
          </a:p>
          <a:p>
            <a:pPr lvl="1" eaLnBrk="1" fontAlgn="auto" hangingPunct="1">
              <a:spcAft>
                <a:spcPts val="0"/>
              </a:spcAft>
              <a:buFont typeface="Arial" pitchFamily="34" charset="0"/>
              <a:buBlip>
                <a:blip r:embed="rId3"/>
              </a:buBlip>
              <a:defRPr/>
            </a:pPr>
            <a:r>
              <a:rPr lang="en-US" sz="2400" dirty="0" smtClean="0"/>
              <a:t>Test Driven Development (TDD)</a:t>
            </a:r>
          </a:p>
          <a:p>
            <a:pPr lvl="1" eaLnBrk="1" fontAlgn="auto" hangingPunct="1">
              <a:spcAft>
                <a:spcPts val="0"/>
              </a:spcAft>
              <a:buFont typeface="Arial" pitchFamily="34" charset="0"/>
              <a:buBlip>
                <a:blip r:embed="rId3"/>
              </a:buBlip>
              <a:defRPr/>
            </a:pPr>
            <a:r>
              <a:rPr lang="en-US" sz="2400" dirty="0" smtClean="0"/>
              <a:t>Agile Modeling</a:t>
            </a:r>
          </a:p>
          <a:p>
            <a:pPr lvl="1" eaLnBrk="1" fontAlgn="auto" hangingPunct="1">
              <a:spcAft>
                <a:spcPts val="0"/>
              </a:spcAft>
              <a:buFont typeface="Arial" pitchFamily="34" charset="0"/>
              <a:buBlip>
                <a:blip r:embed="rId3"/>
              </a:buBlip>
              <a:defRPr/>
            </a:pPr>
            <a:r>
              <a:rPr lang="en-US" sz="2400" dirty="0" smtClean="0"/>
              <a:t>Agile Change Management</a:t>
            </a:r>
          </a:p>
          <a:p>
            <a:pPr lvl="1" eaLnBrk="1" fontAlgn="auto" hangingPunct="1">
              <a:spcAft>
                <a:spcPts val="0"/>
              </a:spcAft>
              <a:buFont typeface="Arial" pitchFamily="34" charset="0"/>
              <a:buBlip>
                <a:blip r:embed="rId3"/>
              </a:buBlip>
              <a:defRPr/>
            </a:pPr>
            <a:r>
              <a:rPr lang="en-US" sz="2400" dirty="0" smtClean="0"/>
              <a:t>Database Refactoring</a:t>
            </a:r>
          </a:p>
          <a:p>
            <a:pPr eaLnBrk="1" fontAlgn="auto" hangingPunct="1">
              <a:spcAft>
                <a:spcPts val="0"/>
              </a:spcAft>
              <a:buFont typeface="Arial" pitchFamily="34" charset="0"/>
              <a:buBlip>
                <a:blip r:embed="rId3"/>
              </a:buBlip>
              <a:defRPr/>
            </a:pPr>
            <a:r>
              <a:rPr lang="en-US" sz="2800" dirty="0" smtClean="0"/>
              <a:t>Extreme Programming (XP)</a:t>
            </a:r>
          </a:p>
          <a:p>
            <a:pPr lvl="1" eaLnBrk="1" fontAlgn="auto" hangingPunct="1">
              <a:spcAft>
                <a:spcPts val="0"/>
              </a:spcAft>
              <a:buFont typeface="Arial" pitchFamily="34" charset="0"/>
              <a:buBlip>
                <a:blip r:embed="rId3"/>
              </a:buBlip>
              <a:defRPr/>
            </a:pPr>
            <a:r>
              <a:rPr lang="en-US" sz="2400" dirty="0" smtClean="0"/>
              <a:t>Encourages daily communication, simplicity, feedback, respect</a:t>
            </a:r>
          </a:p>
          <a:p>
            <a:pPr eaLnBrk="1" fontAlgn="auto" hangingPunct="1">
              <a:spcAft>
                <a:spcPts val="0"/>
              </a:spcAft>
              <a:buFont typeface="Arial" pitchFamily="34" charset="0"/>
              <a:buBlip>
                <a:blip r:embed="rId3"/>
              </a:buBlip>
              <a:defRPr/>
            </a:pPr>
            <a:r>
              <a:rPr lang="en-US" sz="2800" dirty="0" smtClean="0"/>
              <a:t>Open Unified Process (</a:t>
            </a:r>
            <a:r>
              <a:rPr lang="en-US" sz="2800" dirty="0" err="1" smtClean="0"/>
              <a:t>OpenUP</a:t>
            </a:r>
            <a:r>
              <a:rPr lang="en-US" sz="2800" dirty="0" smtClean="0"/>
              <a:t>)</a:t>
            </a:r>
          </a:p>
          <a:p>
            <a:pPr lvl="1" eaLnBrk="1" fontAlgn="auto" hangingPunct="1">
              <a:spcAft>
                <a:spcPts val="0"/>
              </a:spcAft>
              <a:buFont typeface="Arial" pitchFamily="34" charset="0"/>
              <a:buBlip>
                <a:blip r:embed="rId3"/>
              </a:buBlip>
              <a:defRPr/>
            </a:pPr>
            <a:r>
              <a:rPr lang="en-US" sz="2400" dirty="0" smtClean="0"/>
              <a:t>Open source process framework</a:t>
            </a:r>
          </a:p>
          <a:p>
            <a:pPr lvl="1" eaLnBrk="1" fontAlgn="auto" hangingPunct="1">
              <a:spcAft>
                <a:spcPts val="0"/>
              </a:spcAft>
              <a:buFont typeface="Arial" pitchFamily="34" charset="0"/>
              <a:buBlip>
                <a:blip r:embed="rId3"/>
              </a:buBlip>
              <a:defRPr/>
            </a:pPr>
            <a:r>
              <a:rPr lang="en-US" sz="2400" dirty="0" smtClean="0"/>
              <a:t>Contains characteristics of RUP/Unified Process:  </a:t>
            </a:r>
            <a:r>
              <a:rPr lang="en-US" sz="2000" dirty="0" smtClean="0"/>
              <a:t>Iterative Development, Use Cases, Scenario-driven development, Risk management, and Architecture is central to this approach</a:t>
            </a:r>
          </a:p>
          <a:p>
            <a:pPr eaLnBrk="1" fontAlgn="auto" hangingPunct="1">
              <a:spcAft>
                <a:spcPts val="0"/>
              </a:spcAft>
              <a:buFont typeface="Arial" pitchFamily="34" charset="0"/>
              <a:buBlip>
                <a:blip r:embed="rId3"/>
              </a:buBlip>
              <a:defRPr/>
            </a:pPr>
            <a:endParaRPr lang="en-US" sz="2400" dirty="0" smtClean="0"/>
          </a:p>
          <a:p>
            <a:pPr eaLnBrk="1" fontAlgn="auto" hangingPunct="1">
              <a:spcAft>
                <a:spcPts val="0"/>
              </a:spcAft>
              <a:buFont typeface="Arial" pitchFamily="34" charset="0"/>
              <a:buBlip>
                <a:blip r:embed="rId3"/>
              </a:buBlip>
              <a:defRPr/>
            </a:pP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Types of Agile Methodologies </a:t>
            </a:r>
            <a:r>
              <a:rPr lang="en-US" sz="2700" dirty="0" smtClean="0"/>
              <a:t>(continued)</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Blip>
                <a:blip r:embed="rId3"/>
              </a:buBlip>
              <a:defRPr/>
            </a:pPr>
            <a:r>
              <a:rPr lang="en-US" sz="2800" dirty="0" smtClean="0"/>
              <a:t>Dynamic Systems Development Method (DSDM)</a:t>
            </a:r>
          </a:p>
          <a:p>
            <a:pPr lvl="1" eaLnBrk="1" fontAlgn="auto" hangingPunct="1">
              <a:spcAft>
                <a:spcPts val="0"/>
              </a:spcAft>
              <a:buFont typeface="Arial" pitchFamily="34" charset="0"/>
              <a:buBlip>
                <a:blip r:embed="rId3"/>
              </a:buBlip>
              <a:defRPr/>
            </a:pPr>
            <a:r>
              <a:rPr lang="en-US" sz="2400" dirty="0" smtClean="0"/>
              <a:t>Rapid Application Development methodology</a:t>
            </a:r>
          </a:p>
          <a:p>
            <a:pPr lvl="1" eaLnBrk="1" fontAlgn="auto" hangingPunct="1">
              <a:spcAft>
                <a:spcPts val="0"/>
              </a:spcAft>
              <a:buFont typeface="Arial" pitchFamily="34" charset="0"/>
              <a:buBlip>
                <a:blip r:embed="rId3"/>
              </a:buBlip>
              <a:defRPr/>
            </a:pPr>
            <a:r>
              <a:rPr lang="en-US" sz="2400" dirty="0" smtClean="0"/>
              <a:t>Emphasizes continuous user involvement</a:t>
            </a:r>
          </a:p>
          <a:p>
            <a:pPr lvl="1" eaLnBrk="1" fontAlgn="auto" hangingPunct="1">
              <a:spcAft>
                <a:spcPts val="0"/>
              </a:spcAft>
              <a:buFont typeface="Arial" pitchFamily="34" charset="0"/>
              <a:buBlip>
                <a:blip r:embed="rId3"/>
              </a:buBlip>
              <a:defRPr/>
            </a:pPr>
            <a:r>
              <a:rPr lang="en-US" sz="2400" dirty="0" smtClean="0"/>
              <a:t>Designed for projects with tight schedules and budgets</a:t>
            </a:r>
          </a:p>
          <a:p>
            <a:pPr eaLnBrk="1" fontAlgn="auto" hangingPunct="1">
              <a:spcAft>
                <a:spcPts val="0"/>
              </a:spcAft>
              <a:buFont typeface="Arial" pitchFamily="34" charset="0"/>
              <a:buBlip>
                <a:blip r:embed="rId3"/>
              </a:buBlip>
              <a:defRPr/>
            </a:pPr>
            <a:r>
              <a:rPr lang="en-US" sz="2800" dirty="0" smtClean="0"/>
              <a:t>Feature Driven Development (FDD)</a:t>
            </a:r>
          </a:p>
          <a:p>
            <a:pPr lvl="1" eaLnBrk="1" fontAlgn="auto" hangingPunct="1">
              <a:spcAft>
                <a:spcPts val="0"/>
              </a:spcAft>
              <a:buFont typeface="Arial" pitchFamily="34" charset="0"/>
              <a:buBlip>
                <a:blip r:embed="rId3"/>
              </a:buBlip>
              <a:defRPr/>
            </a:pPr>
            <a:r>
              <a:rPr lang="en-US" sz="2400" dirty="0" smtClean="0"/>
              <a:t>Feature driven</a:t>
            </a:r>
          </a:p>
          <a:p>
            <a:pPr lvl="1" eaLnBrk="1" fontAlgn="auto" hangingPunct="1">
              <a:spcAft>
                <a:spcPts val="0"/>
              </a:spcAft>
              <a:buFont typeface="Arial" pitchFamily="34" charset="0"/>
              <a:buBlip>
                <a:blip r:embed="rId3"/>
              </a:buBlip>
              <a:defRPr/>
            </a:pPr>
            <a:r>
              <a:rPr lang="en-US" sz="2400" dirty="0" smtClean="0"/>
              <a:t>Five phased:  develop model, build feature list, and according to that list plan, design and build</a:t>
            </a:r>
          </a:p>
          <a:p>
            <a:pPr eaLnBrk="1" fontAlgn="auto" hangingPunct="1">
              <a:spcAft>
                <a:spcPts val="0"/>
              </a:spcAft>
              <a:buFont typeface="Arial" pitchFamily="34" charset="0"/>
              <a:buBlip>
                <a:blip r:embed="rId3"/>
              </a:buBlip>
              <a:defRPr/>
            </a:pPr>
            <a:r>
              <a:rPr lang="en-US" sz="2800" dirty="0" smtClean="0"/>
              <a:t>ICONIX</a:t>
            </a:r>
          </a:p>
          <a:p>
            <a:pPr lvl="1" eaLnBrk="1" fontAlgn="auto" hangingPunct="1">
              <a:spcAft>
                <a:spcPts val="0"/>
              </a:spcAft>
              <a:buFont typeface="Arial" pitchFamily="34" charset="0"/>
              <a:buBlip>
                <a:blip r:embed="rId3"/>
              </a:buBlip>
              <a:defRPr/>
            </a:pPr>
            <a:r>
              <a:rPr lang="en-US" sz="2400" dirty="0" smtClean="0"/>
              <a:t>UML Use Case driven</a:t>
            </a:r>
          </a:p>
          <a:p>
            <a:pPr lvl="1" eaLnBrk="1" fontAlgn="auto" hangingPunct="1">
              <a:spcAft>
                <a:spcPts val="0"/>
              </a:spcAft>
              <a:buFont typeface="Arial" pitchFamily="34" charset="0"/>
              <a:buBlip>
                <a:blip r:embed="rId3"/>
              </a:buBlip>
              <a:defRPr/>
            </a:pPr>
            <a:r>
              <a:rPr lang="en-US" sz="2400" dirty="0" smtClean="0"/>
              <a:t>Less encumbering than RUP</a:t>
            </a:r>
          </a:p>
          <a:p>
            <a:pPr lvl="1" eaLnBrk="1" fontAlgn="auto" hangingPunct="1">
              <a:spcAft>
                <a:spcPts val="0"/>
              </a:spcAft>
              <a:buFont typeface="Arial" pitchFamily="34" charset="0"/>
              <a:buBlip>
                <a:blip r:embed="rId3"/>
              </a:buBlip>
              <a:defRPr/>
            </a:pPr>
            <a:r>
              <a:rPr lang="en-US" sz="2400" dirty="0" smtClean="0"/>
              <a:t>Noted by robustness analysis</a:t>
            </a:r>
          </a:p>
          <a:p>
            <a:pPr lvl="1" eaLnBrk="1" fontAlgn="auto" hangingPunct="1">
              <a:spcAft>
                <a:spcPts val="0"/>
              </a:spcAft>
              <a:buFont typeface="Arial" pitchFamily="34" charset="0"/>
              <a:buBlip>
                <a:blip r:embed="rId3"/>
              </a:buBlip>
              <a:defRPr/>
            </a:pPr>
            <a:endParaRPr lang="en-US" dirty="0" smtClean="0"/>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Types of Agile Methodologies </a:t>
            </a:r>
            <a:r>
              <a:rPr lang="en-US" sz="2700" dirty="0" smtClean="0"/>
              <a:t>(continued)</a:t>
            </a:r>
            <a:endParaRPr lang="en-US" dirty="0"/>
          </a:p>
        </p:txBody>
      </p:sp>
      <p:sp>
        <p:nvSpPr>
          <p:cNvPr id="3" name="Content Placeholder 2"/>
          <p:cNvSpPr>
            <a:spLocks noGrp="1"/>
          </p:cNvSpPr>
          <p:nvPr>
            <p:ph idx="1"/>
          </p:nvPr>
        </p:nvSpPr>
        <p:spPr>
          <a:xfrm>
            <a:off x="457200" y="1600200"/>
            <a:ext cx="8229600" cy="2971800"/>
          </a:xfrm>
        </p:spPr>
        <p:txBody>
          <a:bodyPr rtlCol="0">
            <a:normAutofit fontScale="85000" lnSpcReduction="20000"/>
          </a:bodyPr>
          <a:lstStyle/>
          <a:p>
            <a:pPr eaLnBrk="1" fontAlgn="auto" hangingPunct="1">
              <a:spcAft>
                <a:spcPts val="0"/>
              </a:spcAft>
              <a:buFont typeface="Arial" pitchFamily="34" charset="0"/>
              <a:buBlip>
                <a:blip r:embed="rId3"/>
              </a:buBlip>
              <a:defRPr/>
            </a:pPr>
            <a:r>
              <a:rPr lang="en-US" dirty="0" smtClean="0"/>
              <a:t>Scrum</a:t>
            </a:r>
          </a:p>
          <a:p>
            <a:pPr lvl="1" eaLnBrk="1" fontAlgn="auto" hangingPunct="1">
              <a:spcAft>
                <a:spcPts val="0"/>
              </a:spcAft>
              <a:buFont typeface="Arial" pitchFamily="34" charset="0"/>
              <a:buBlip>
                <a:blip r:embed="rId3"/>
              </a:buBlip>
              <a:defRPr/>
            </a:pPr>
            <a:r>
              <a:rPr lang="en-US" dirty="0" smtClean="0"/>
              <a:t>For managing complex projects</a:t>
            </a:r>
          </a:p>
          <a:p>
            <a:pPr lvl="1" eaLnBrk="1" fontAlgn="auto" hangingPunct="1">
              <a:spcAft>
                <a:spcPts val="0"/>
              </a:spcAft>
              <a:buFont typeface="Arial" pitchFamily="34" charset="0"/>
              <a:buBlip>
                <a:blip r:embed="rId3"/>
              </a:buBlip>
              <a:defRPr/>
            </a:pPr>
            <a:r>
              <a:rPr lang="en-US" dirty="0" smtClean="0"/>
              <a:t>Characterized by the use of “Sprints”, one to four week iterations</a:t>
            </a:r>
          </a:p>
          <a:p>
            <a:pPr lvl="1" eaLnBrk="1" fontAlgn="auto" hangingPunct="1">
              <a:spcAft>
                <a:spcPts val="0"/>
              </a:spcAft>
              <a:buFont typeface="Arial" pitchFamily="34" charset="0"/>
              <a:buBlip>
                <a:blip r:embed="rId3"/>
              </a:buBlip>
              <a:defRPr/>
            </a:pPr>
            <a:r>
              <a:rPr lang="en-US" dirty="0" smtClean="0"/>
              <a:t>Steps</a:t>
            </a:r>
          </a:p>
          <a:p>
            <a:pPr lvl="2" eaLnBrk="1" fontAlgn="auto" hangingPunct="1">
              <a:spcAft>
                <a:spcPts val="0"/>
              </a:spcAft>
              <a:buFont typeface="Arial" pitchFamily="34" charset="0"/>
              <a:buBlip>
                <a:blip r:embed="rId3"/>
              </a:buBlip>
              <a:defRPr/>
            </a:pPr>
            <a:r>
              <a:rPr lang="en-US" dirty="0" smtClean="0"/>
              <a:t>Prioritize requirements</a:t>
            </a:r>
          </a:p>
          <a:p>
            <a:pPr lvl="2" eaLnBrk="1" fontAlgn="auto" hangingPunct="1">
              <a:spcAft>
                <a:spcPts val="0"/>
              </a:spcAft>
              <a:buFont typeface="Arial" pitchFamily="34" charset="0"/>
              <a:buBlip>
                <a:blip r:embed="rId3"/>
              </a:buBlip>
              <a:defRPr/>
            </a:pPr>
            <a:r>
              <a:rPr lang="en-US" dirty="0" smtClean="0"/>
              <a:t>Team commits to which are to be included in sprint</a:t>
            </a:r>
          </a:p>
          <a:p>
            <a:pPr lvl="2" eaLnBrk="1" fontAlgn="auto" hangingPunct="1">
              <a:spcAft>
                <a:spcPts val="0"/>
              </a:spcAft>
              <a:buFont typeface="Arial" pitchFamily="34" charset="0"/>
              <a:buBlip>
                <a:blip r:embed="rId3"/>
              </a:buBlip>
              <a:defRPr/>
            </a:pPr>
            <a:r>
              <a:rPr lang="en-US" dirty="0" smtClean="0"/>
              <a:t>Team delivers demonstrable products at end of sprint</a:t>
            </a:r>
          </a:p>
          <a:p>
            <a:pPr lvl="1" eaLnBrk="1" fontAlgn="auto" hangingPunct="1">
              <a:spcAft>
                <a:spcPts val="0"/>
              </a:spcAft>
              <a:buFont typeface="Arial" pitchFamily="34" charset="0"/>
              <a:buBlip>
                <a:blip r:embed="rId3"/>
              </a:buBlip>
              <a:defRPr/>
            </a:pPr>
            <a:endParaRPr lang="en-US" dirty="0" smtClean="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z="3400" smtClean="0"/>
              <a:t>When are Agile Methodologies the best fit?</a:t>
            </a:r>
          </a:p>
        </p:txBody>
      </p:sp>
      <p:sp>
        <p:nvSpPr>
          <p:cNvPr id="30722" name="Content Placeholder 2"/>
          <p:cNvSpPr>
            <a:spLocks noGrp="1"/>
          </p:cNvSpPr>
          <p:nvPr>
            <p:ph idx="1"/>
          </p:nvPr>
        </p:nvSpPr>
        <p:spPr/>
        <p:txBody>
          <a:bodyPr/>
          <a:lstStyle/>
          <a:p>
            <a:pPr eaLnBrk="1" hangingPunct="1"/>
            <a:endParaRPr lang="en-US" smtClean="0"/>
          </a:p>
          <a:p>
            <a:pPr eaLnBrk="1" hangingPunct="1">
              <a:buFont typeface="Arial" charset="0"/>
              <a:buNone/>
            </a:pPr>
            <a:endParaRPr lang="en-US" smtClean="0"/>
          </a:p>
        </p:txBody>
      </p:sp>
      <p:pic>
        <p:nvPicPr>
          <p:cNvPr id="30723" name="Picture 6"/>
          <p:cNvPicPr>
            <a:picLocks noChangeAspect="1" noChangeArrowheads="1"/>
          </p:cNvPicPr>
          <p:nvPr/>
        </p:nvPicPr>
        <p:blipFill>
          <a:blip r:embed="rId3"/>
          <a:srcRect/>
          <a:stretch>
            <a:fillRect/>
          </a:stretch>
        </p:blipFill>
        <p:spPr bwMode="auto">
          <a:xfrm>
            <a:off x="1752600" y="1828800"/>
            <a:ext cx="5562600" cy="370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Content Placeholder 2"/>
          <p:cNvSpPr>
            <a:spLocks noGrp="1"/>
          </p:cNvSpPr>
          <p:nvPr>
            <p:ph idx="1"/>
          </p:nvPr>
        </p:nvSpPr>
        <p:spPr>
          <a:xfrm>
            <a:off x="457200" y="1371600"/>
            <a:ext cx="8229600" cy="3733800"/>
          </a:xfrm>
        </p:spPr>
        <p:txBody>
          <a:bodyPr/>
          <a:lstStyle/>
          <a:p>
            <a:pPr eaLnBrk="1" hangingPunct="1">
              <a:buFont typeface="Arial" charset="0"/>
              <a:buNone/>
            </a:pPr>
            <a:r>
              <a:rPr lang="en-US" sz="2400" b="1" smtClean="0"/>
              <a:t>Question:</a:t>
            </a:r>
            <a:r>
              <a:rPr lang="en-US" sz="2400" smtClean="0"/>
              <a:t>  When can an athlete be “agile”?</a:t>
            </a:r>
          </a:p>
          <a:p>
            <a:pPr eaLnBrk="1" hangingPunct="1">
              <a:buFont typeface="Arial" charset="0"/>
              <a:buNone/>
            </a:pPr>
            <a:r>
              <a:rPr lang="en-US" sz="2400" b="1" smtClean="0"/>
              <a:t>Answer:</a:t>
            </a:r>
            <a:r>
              <a:rPr lang="en-US" sz="2400" smtClean="0"/>
              <a:t>  An athlete can be agile when they have experience and room to move.</a:t>
            </a:r>
          </a:p>
          <a:p>
            <a:pPr eaLnBrk="1" hangingPunct="1">
              <a:buFont typeface="Arial" charset="0"/>
              <a:buNone/>
            </a:pPr>
            <a:endParaRPr lang="en-US" sz="2400" smtClean="0"/>
          </a:p>
          <a:p>
            <a:pPr eaLnBrk="1" hangingPunct="1">
              <a:buFont typeface="Arial" charset="0"/>
              <a:buNone/>
            </a:pPr>
            <a:r>
              <a:rPr lang="en-US" sz="2400" smtClean="0"/>
              <a:t>Projects can be agile when, among other things, the staff is experienced and given the room to estimate, plan and collaborate.</a:t>
            </a:r>
          </a:p>
        </p:txBody>
      </p:sp>
      <p:sp>
        <p:nvSpPr>
          <p:cNvPr id="32770" name="Rectangle 4"/>
          <p:cNvSpPr>
            <a:spLocks noChangeArrowheads="1"/>
          </p:cNvSpPr>
          <p:nvPr/>
        </p:nvSpPr>
        <p:spPr bwMode="auto">
          <a:xfrm>
            <a:off x="685800" y="533400"/>
            <a:ext cx="7875588" cy="615950"/>
          </a:xfrm>
          <a:prstGeom prst="rect">
            <a:avLst/>
          </a:prstGeom>
          <a:noFill/>
          <a:ln w="9525">
            <a:noFill/>
            <a:miter lim="800000"/>
            <a:headEnd/>
            <a:tailEnd/>
          </a:ln>
        </p:spPr>
        <p:txBody>
          <a:bodyPr wrap="none">
            <a:spAutoFit/>
          </a:bodyPr>
          <a:lstStyle/>
          <a:p>
            <a:r>
              <a:rPr lang="en-US" sz="3400">
                <a:latin typeface="Calibri" pitchFamily="34" charset="0"/>
              </a:rPr>
              <a:t>When are Agile Methodologies the best fit?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sz="3400" smtClean="0"/>
              <a:t>When are Agile Methodologies the best fit?</a:t>
            </a:r>
          </a:p>
        </p:txBody>
      </p:sp>
      <p:sp>
        <p:nvSpPr>
          <p:cNvPr id="34818" name="Content Placeholder 2"/>
          <p:cNvSpPr>
            <a:spLocks noGrp="1"/>
          </p:cNvSpPr>
          <p:nvPr>
            <p:ph idx="1"/>
          </p:nvPr>
        </p:nvSpPr>
        <p:spPr/>
        <p:txBody>
          <a:bodyPr/>
          <a:lstStyle/>
          <a:p>
            <a:pPr algn="ctr" eaLnBrk="1" hangingPunct="1">
              <a:buFont typeface="Arial" charset="0"/>
              <a:buNone/>
            </a:pPr>
            <a:r>
              <a:rPr lang="en-US" smtClean="0"/>
              <a:t> </a:t>
            </a:r>
          </a:p>
        </p:txBody>
      </p:sp>
      <p:graphicFrame>
        <p:nvGraphicFramePr>
          <p:cNvPr id="5" name="Table 4"/>
          <p:cNvGraphicFramePr>
            <a:graphicFrameLocks noGrp="1"/>
          </p:cNvGraphicFramePr>
          <p:nvPr/>
        </p:nvGraphicFramePr>
        <p:xfrm>
          <a:off x="1524000" y="1600200"/>
          <a:ext cx="6172200" cy="2762250"/>
        </p:xfrm>
        <a:graphic>
          <a:graphicData uri="http://schemas.openxmlformats.org/drawingml/2006/table">
            <a:tbl>
              <a:tblPr firstRow="1" bandRow="1">
                <a:tableStyleId>{5C22544A-7EE6-4342-B048-85BDC9FD1C3A}</a:tableStyleId>
              </a:tblPr>
              <a:tblGrid>
                <a:gridCol w="2980892"/>
                <a:gridCol w="1662141"/>
                <a:gridCol w="1529169"/>
              </a:tblGrid>
              <a:tr h="463550">
                <a:tc>
                  <a:txBody>
                    <a:bodyPr/>
                    <a:lstStyle/>
                    <a:p>
                      <a:pPr algn="r"/>
                      <a:endParaRPr lang="en-US" dirty="0"/>
                    </a:p>
                  </a:txBody>
                  <a:tcPr>
                    <a:solidFill>
                      <a:srgbClr val="4F83BD"/>
                    </a:solidFill>
                  </a:tcPr>
                </a:tc>
                <a:tc>
                  <a:txBody>
                    <a:bodyPr/>
                    <a:lstStyle/>
                    <a:p>
                      <a:pPr algn="ctr"/>
                      <a:r>
                        <a:rPr lang="en-US" dirty="0" smtClean="0"/>
                        <a:t>Agile</a:t>
                      </a:r>
                      <a:endParaRPr lang="en-US" dirty="0"/>
                    </a:p>
                  </a:txBody>
                  <a:tcPr>
                    <a:solidFill>
                      <a:srgbClr val="4F83BD"/>
                    </a:solidFill>
                  </a:tcPr>
                </a:tc>
                <a:tc>
                  <a:txBody>
                    <a:bodyPr/>
                    <a:lstStyle/>
                    <a:p>
                      <a:pPr algn="ctr"/>
                      <a:r>
                        <a:rPr lang="en-US" dirty="0" smtClean="0"/>
                        <a:t>Traditional</a:t>
                      </a:r>
                      <a:endParaRPr lang="en-US" dirty="0"/>
                    </a:p>
                  </a:txBody>
                  <a:tcPr/>
                </a:tc>
              </a:tr>
              <a:tr h="463550">
                <a:tc>
                  <a:txBody>
                    <a:bodyPr/>
                    <a:lstStyle/>
                    <a:p>
                      <a:pPr algn="r"/>
                      <a:r>
                        <a:rPr lang="en-US" sz="1800" b="1" kern="1200" dirty="0" smtClean="0">
                          <a:solidFill>
                            <a:schemeClr val="lt1"/>
                          </a:solidFill>
                          <a:latin typeface="+mn-lt"/>
                          <a:ea typeface="+mn-ea"/>
                          <a:cs typeface="+mn-cs"/>
                        </a:rPr>
                        <a:t>Criticality Level</a:t>
                      </a:r>
                      <a:endParaRPr lang="en-US" sz="1800" b="1" kern="1200" dirty="0">
                        <a:solidFill>
                          <a:schemeClr val="lt1"/>
                        </a:solidFill>
                        <a:latin typeface="+mn-lt"/>
                        <a:ea typeface="+mn-ea"/>
                        <a:cs typeface="+mn-cs"/>
                      </a:endParaRPr>
                    </a:p>
                  </a:txBody>
                  <a:tcPr>
                    <a:solidFill>
                      <a:srgbClr val="4F83BD"/>
                    </a:solidFill>
                  </a:tcPr>
                </a:tc>
                <a:tc>
                  <a:txBody>
                    <a:bodyPr/>
                    <a:lstStyle/>
                    <a:p>
                      <a:pPr algn="ctr">
                        <a:buFont typeface="Wingdings" pitchFamily="2" charset="2"/>
                        <a:buNone/>
                      </a:pPr>
                      <a:r>
                        <a:rPr lang="en-US" dirty="0" smtClean="0"/>
                        <a:t>Low</a:t>
                      </a:r>
                      <a:endParaRPr lang="en-US" dirty="0"/>
                    </a:p>
                  </a:txBody>
                  <a:tcPr/>
                </a:tc>
                <a:tc>
                  <a:txBody>
                    <a:bodyPr/>
                    <a:lstStyle/>
                    <a:p>
                      <a:pPr algn="ctr"/>
                      <a:r>
                        <a:rPr lang="en-US" dirty="0" smtClean="0"/>
                        <a:t>High</a:t>
                      </a:r>
                      <a:endParaRPr lang="en-US" dirty="0"/>
                    </a:p>
                  </a:txBody>
                  <a:tcPr/>
                </a:tc>
              </a:tr>
              <a:tr h="444500">
                <a:tc>
                  <a:txBody>
                    <a:bodyPr/>
                    <a:lstStyle/>
                    <a:p>
                      <a:pPr algn="r"/>
                      <a:r>
                        <a:rPr lang="en-US" sz="1800" b="1" kern="1200" dirty="0" smtClean="0">
                          <a:solidFill>
                            <a:schemeClr val="lt1"/>
                          </a:solidFill>
                          <a:latin typeface="+mn-lt"/>
                          <a:ea typeface="+mn-ea"/>
                          <a:cs typeface="+mn-cs"/>
                        </a:rPr>
                        <a:t>Developer Experience</a:t>
                      </a:r>
                      <a:endParaRPr lang="en-US" sz="1800" b="1" kern="1200" dirty="0">
                        <a:solidFill>
                          <a:schemeClr val="lt1"/>
                        </a:solidFill>
                        <a:latin typeface="+mn-lt"/>
                        <a:ea typeface="+mn-ea"/>
                        <a:cs typeface="+mn-cs"/>
                      </a:endParaRPr>
                    </a:p>
                  </a:txBody>
                  <a:tcPr>
                    <a:solidFill>
                      <a:srgbClr val="4F83BD"/>
                    </a:solidFill>
                  </a:tcPr>
                </a:tc>
                <a:tc>
                  <a:txBody>
                    <a:bodyPr/>
                    <a:lstStyle/>
                    <a:p>
                      <a:pPr algn="ctr"/>
                      <a:r>
                        <a:rPr lang="en-US" dirty="0" smtClean="0"/>
                        <a:t>High</a:t>
                      </a:r>
                      <a:endParaRPr lang="en-US" dirty="0"/>
                    </a:p>
                  </a:txBody>
                  <a:tcPr/>
                </a:tc>
                <a:tc>
                  <a:txBody>
                    <a:bodyPr/>
                    <a:lstStyle/>
                    <a:p>
                      <a:pPr algn="ctr"/>
                      <a:r>
                        <a:rPr lang="en-US" dirty="0" smtClean="0"/>
                        <a:t>Low</a:t>
                      </a:r>
                      <a:endParaRPr lang="en-US" dirty="0"/>
                    </a:p>
                  </a:txBody>
                  <a:tcPr/>
                </a:tc>
              </a:tr>
              <a:tr h="463550">
                <a:tc>
                  <a:txBody>
                    <a:bodyPr/>
                    <a:lstStyle/>
                    <a:p>
                      <a:pPr algn="r"/>
                      <a:r>
                        <a:rPr lang="en-US" sz="1800" b="1" kern="1200" dirty="0" smtClean="0">
                          <a:solidFill>
                            <a:schemeClr val="lt1"/>
                          </a:solidFill>
                          <a:latin typeface="+mn-lt"/>
                          <a:ea typeface="+mn-ea"/>
                          <a:cs typeface="+mn-cs"/>
                        </a:rPr>
                        <a:t>Requirements Change Rate</a:t>
                      </a:r>
                      <a:endParaRPr lang="en-US" sz="1800" b="1" kern="1200" dirty="0">
                        <a:solidFill>
                          <a:schemeClr val="lt1"/>
                        </a:solidFill>
                        <a:latin typeface="+mn-lt"/>
                        <a:ea typeface="+mn-ea"/>
                        <a:cs typeface="+mn-cs"/>
                      </a:endParaRPr>
                    </a:p>
                  </a:txBody>
                  <a:tcPr>
                    <a:solidFill>
                      <a:srgbClr val="4F83BD"/>
                    </a:solidFill>
                  </a:tcPr>
                </a:tc>
                <a:tc>
                  <a:txBody>
                    <a:bodyPr/>
                    <a:lstStyle/>
                    <a:p>
                      <a:pPr algn="ctr"/>
                      <a:r>
                        <a:rPr lang="en-US" dirty="0" smtClean="0"/>
                        <a:t>High</a:t>
                      </a:r>
                      <a:endParaRPr lang="en-US" dirty="0"/>
                    </a:p>
                  </a:txBody>
                  <a:tcPr/>
                </a:tc>
                <a:tc>
                  <a:txBody>
                    <a:bodyPr/>
                    <a:lstStyle/>
                    <a:p>
                      <a:pPr algn="ctr"/>
                      <a:r>
                        <a:rPr lang="en-US" dirty="0" smtClean="0"/>
                        <a:t>Low</a:t>
                      </a:r>
                      <a:endParaRPr lang="en-US" dirty="0"/>
                    </a:p>
                  </a:txBody>
                  <a:tcPr/>
                </a:tc>
              </a:tr>
              <a:tr h="463550">
                <a:tc>
                  <a:txBody>
                    <a:bodyPr/>
                    <a:lstStyle/>
                    <a:p>
                      <a:pPr algn="r"/>
                      <a:r>
                        <a:rPr lang="en-US" sz="1800" b="1" kern="1200" dirty="0" smtClean="0">
                          <a:solidFill>
                            <a:schemeClr val="lt1"/>
                          </a:solidFill>
                          <a:latin typeface="+mn-lt"/>
                          <a:ea typeface="+mn-ea"/>
                          <a:cs typeface="+mn-cs"/>
                        </a:rPr>
                        <a:t>Number of Developers</a:t>
                      </a:r>
                      <a:endParaRPr lang="en-US" sz="1800" b="1" kern="1200" dirty="0">
                        <a:solidFill>
                          <a:schemeClr val="lt1"/>
                        </a:solidFill>
                        <a:latin typeface="+mn-lt"/>
                        <a:ea typeface="+mn-ea"/>
                        <a:cs typeface="+mn-cs"/>
                      </a:endParaRPr>
                    </a:p>
                  </a:txBody>
                  <a:tcPr>
                    <a:solidFill>
                      <a:srgbClr val="4F83BD"/>
                    </a:solidFill>
                  </a:tcPr>
                </a:tc>
                <a:tc>
                  <a:txBody>
                    <a:bodyPr/>
                    <a:lstStyle/>
                    <a:p>
                      <a:pPr algn="ctr"/>
                      <a:r>
                        <a:rPr lang="en-US" dirty="0" smtClean="0"/>
                        <a:t>Low</a:t>
                      </a:r>
                      <a:endParaRPr lang="en-US" dirty="0"/>
                    </a:p>
                  </a:txBody>
                  <a:tcPr/>
                </a:tc>
                <a:tc>
                  <a:txBody>
                    <a:bodyPr/>
                    <a:lstStyle/>
                    <a:p>
                      <a:pPr algn="ctr"/>
                      <a:r>
                        <a:rPr lang="en-US" dirty="0" smtClean="0"/>
                        <a:t>High</a:t>
                      </a:r>
                      <a:endParaRPr lang="en-US" dirty="0"/>
                    </a:p>
                  </a:txBody>
                  <a:tcPr/>
                </a:tc>
              </a:tr>
              <a:tr h="463550">
                <a:tc>
                  <a:txBody>
                    <a:bodyPr/>
                    <a:lstStyle/>
                    <a:p>
                      <a:pPr algn="r"/>
                      <a:r>
                        <a:rPr lang="en-US" sz="1800" b="1" kern="1200" dirty="0" smtClean="0">
                          <a:solidFill>
                            <a:schemeClr val="lt1"/>
                          </a:solidFill>
                          <a:latin typeface="+mn-lt"/>
                          <a:ea typeface="+mn-ea"/>
                          <a:cs typeface="+mn-cs"/>
                        </a:rPr>
                        <a:t>Chaos Tolerance</a:t>
                      </a:r>
                      <a:endParaRPr lang="en-US" sz="1800" b="1" kern="1200" dirty="0">
                        <a:solidFill>
                          <a:schemeClr val="lt1"/>
                        </a:solidFill>
                        <a:latin typeface="+mn-lt"/>
                        <a:ea typeface="+mn-ea"/>
                        <a:cs typeface="+mn-cs"/>
                      </a:endParaRPr>
                    </a:p>
                  </a:txBody>
                  <a:tcPr>
                    <a:solidFill>
                      <a:srgbClr val="4F83BD"/>
                    </a:solidFill>
                  </a:tcPr>
                </a:tc>
                <a:tc>
                  <a:txBody>
                    <a:bodyPr/>
                    <a:lstStyle/>
                    <a:p>
                      <a:pPr algn="ctr"/>
                      <a:r>
                        <a:rPr lang="en-US" dirty="0" smtClean="0"/>
                        <a:t>High</a:t>
                      </a:r>
                      <a:endParaRPr lang="en-US" dirty="0"/>
                    </a:p>
                  </a:txBody>
                  <a:tcPr/>
                </a:tc>
                <a:tc>
                  <a:txBody>
                    <a:bodyPr/>
                    <a:lstStyle/>
                    <a:p>
                      <a:pPr algn="ctr"/>
                      <a:r>
                        <a:rPr lang="en-US" dirty="0" smtClean="0"/>
                        <a:t>Low</a:t>
                      </a:r>
                      <a:endParaRPr lang="en-US"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p:cNvSpPr>
          <p:nvPr>
            <p:ph type="title"/>
          </p:nvPr>
        </p:nvSpPr>
        <p:spPr/>
        <p:txBody>
          <a:bodyPr/>
          <a:lstStyle/>
          <a:p>
            <a:pPr eaLnBrk="1" hangingPunct="1"/>
            <a:r>
              <a:rPr lang="en-US" smtClean="0"/>
              <a:t>Benefits of Agile Methodologies:</a:t>
            </a:r>
          </a:p>
        </p:txBody>
      </p:sp>
      <p:sp>
        <p:nvSpPr>
          <p:cNvPr id="36866" name="Rectangle 3"/>
          <p:cNvSpPr>
            <a:spLocks noGrp="1"/>
          </p:cNvSpPr>
          <p:nvPr>
            <p:ph type="body" idx="1"/>
          </p:nvPr>
        </p:nvSpPr>
        <p:spPr/>
        <p:txBody>
          <a:bodyPr/>
          <a:lstStyle/>
          <a:p>
            <a:pPr eaLnBrk="1" hangingPunct="1">
              <a:lnSpc>
                <a:spcPct val="80000"/>
              </a:lnSpc>
              <a:buFont typeface="Arial" charset="0"/>
              <a:buBlip>
                <a:blip r:embed="rId3"/>
              </a:buBlip>
            </a:pPr>
            <a:r>
              <a:rPr lang="en-US" sz="2700" smtClean="0"/>
              <a:t>Iterative and incremental delivery for rapid business results</a:t>
            </a:r>
            <a:r>
              <a:rPr lang="en-US" smtClean="0"/>
              <a:t> </a:t>
            </a:r>
            <a:endParaRPr lang="en-US" sz="2700" smtClean="0"/>
          </a:p>
          <a:p>
            <a:pPr eaLnBrk="1" hangingPunct="1">
              <a:lnSpc>
                <a:spcPct val="80000"/>
              </a:lnSpc>
              <a:buFont typeface="Arial" charset="0"/>
              <a:buBlip>
                <a:blip r:embed="rId3"/>
              </a:buBlip>
            </a:pPr>
            <a:r>
              <a:rPr lang="en-US" sz="2700" smtClean="0"/>
              <a:t>Increased teamwork and collaboration for reduced waste; and increased productivity and team morale</a:t>
            </a:r>
            <a:r>
              <a:rPr lang="en-US" smtClean="0"/>
              <a:t> </a:t>
            </a:r>
            <a:endParaRPr lang="en-US" sz="2700" smtClean="0"/>
          </a:p>
          <a:p>
            <a:pPr eaLnBrk="1" hangingPunct="1">
              <a:lnSpc>
                <a:spcPct val="80000"/>
              </a:lnSpc>
              <a:buFont typeface="Arial" charset="0"/>
              <a:buBlip>
                <a:blip r:embed="rId3"/>
              </a:buBlip>
            </a:pPr>
            <a:r>
              <a:rPr lang="en-US" sz="2700" smtClean="0"/>
              <a:t>Learning and adaptation for increased quality and flexibility to change</a:t>
            </a:r>
            <a:r>
              <a:rPr lang="en-US" smtClean="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smtClean="0"/>
              <a:t>Criticisms of Agile Methodologies:</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Blip>
                <a:blip r:embed="rId3"/>
              </a:buBlip>
              <a:defRPr/>
            </a:pPr>
            <a:r>
              <a:rPr lang="en-US" dirty="0" smtClean="0"/>
              <a:t>Not documentation based (does not create hearty software design)</a:t>
            </a:r>
          </a:p>
          <a:p>
            <a:pPr eaLnBrk="1" fontAlgn="auto" hangingPunct="1">
              <a:spcAft>
                <a:spcPts val="0"/>
              </a:spcAft>
              <a:buFont typeface="Arial" pitchFamily="34" charset="0"/>
              <a:buBlip>
                <a:blip r:embed="rId3"/>
              </a:buBlip>
              <a:defRPr/>
            </a:pPr>
            <a:r>
              <a:rPr lang="en-US" dirty="0" smtClean="0"/>
              <a:t>Lack of structure</a:t>
            </a:r>
          </a:p>
          <a:p>
            <a:pPr eaLnBrk="1" fontAlgn="auto" hangingPunct="1">
              <a:spcAft>
                <a:spcPts val="0"/>
              </a:spcAft>
              <a:buFont typeface="Arial" pitchFamily="34" charset="0"/>
              <a:buBlip>
                <a:blip r:embed="rId3"/>
              </a:buBlip>
              <a:defRPr/>
            </a:pPr>
            <a:r>
              <a:rPr lang="en-US" dirty="0" smtClean="0"/>
              <a:t>Not suitable for junior developers</a:t>
            </a:r>
          </a:p>
          <a:p>
            <a:pPr eaLnBrk="1" fontAlgn="auto" hangingPunct="1">
              <a:spcAft>
                <a:spcPts val="0"/>
              </a:spcAft>
              <a:buFont typeface="Arial" pitchFamily="34" charset="0"/>
              <a:buBlip>
                <a:blip r:embed="rId3"/>
              </a:buBlip>
              <a:defRPr/>
            </a:pPr>
            <a:r>
              <a:rPr lang="en-US" dirty="0" smtClean="0"/>
              <a:t>Meeting intensive</a:t>
            </a:r>
          </a:p>
          <a:p>
            <a:pPr eaLnBrk="1" fontAlgn="auto" hangingPunct="1">
              <a:spcAft>
                <a:spcPts val="0"/>
              </a:spcAft>
              <a:buFont typeface="Arial" pitchFamily="34" charset="0"/>
              <a:buBlip>
                <a:blip r:embed="rId3"/>
              </a:buBlip>
              <a:defRPr/>
            </a:pPr>
            <a:r>
              <a:rPr lang="en-US" dirty="0" smtClean="0"/>
              <a:t>Requires a high level of cultural change to adopt </a:t>
            </a:r>
          </a:p>
          <a:p>
            <a:pPr eaLnBrk="1" fontAlgn="auto" hangingPunct="1">
              <a:spcAft>
                <a:spcPts val="0"/>
              </a:spcAft>
              <a:buFont typeface="Arial" pitchFamily="34" charset="0"/>
              <a:buBlip>
                <a:blip r:embed="rId3"/>
              </a:buBlip>
              <a:defRPr/>
            </a:pPr>
            <a:r>
              <a:rPr lang="en-US" dirty="0" smtClean="0"/>
              <a:t>Adds ambiguity to the contract negotiation process, because it is difficult to develop realistic work effort estimates</a:t>
            </a:r>
          </a:p>
          <a:p>
            <a:pPr eaLnBrk="1" fontAlgn="auto" hangingPunct="1">
              <a:spcAft>
                <a:spcPts val="0"/>
              </a:spcAft>
              <a:buFont typeface="Arial" pitchFamily="34" charset="0"/>
              <a:buBlip>
                <a:blip r:embed="rId3"/>
              </a:buBlip>
              <a:defRPr/>
            </a:pPr>
            <a:r>
              <a:rPr lang="en-US" dirty="0" smtClean="0"/>
              <a:t>Can be inefficient, if improperly managed</a:t>
            </a:r>
          </a:p>
          <a:p>
            <a:pPr eaLnBrk="1" fontAlgn="auto" hangingPunct="1">
              <a:spcAft>
                <a:spcPts val="0"/>
              </a:spcAft>
              <a:buFont typeface="Arial" pitchFamily="34" charset="0"/>
              <a:buBlip>
                <a:blip r:embed="rId3"/>
              </a:buBlip>
              <a:defRPr/>
            </a:pPr>
            <a:r>
              <a:rPr lang="en-US" dirty="0" smtClean="0"/>
              <a:t>Can increase the risk of scope creep  </a:t>
            </a:r>
          </a:p>
          <a:p>
            <a:pPr eaLnBrk="1" fontAlgn="auto" hangingPunct="1">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Content Placeholder 2"/>
          <p:cNvSpPr>
            <a:spLocks noGrp="1"/>
          </p:cNvSpPr>
          <p:nvPr>
            <p:ph idx="1"/>
          </p:nvPr>
        </p:nvSpPr>
        <p:spPr>
          <a:xfrm>
            <a:off x="533400" y="1905000"/>
            <a:ext cx="8229600" cy="1600200"/>
          </a:xfrm>
        </p:spPr>
        <p:txBody>
          <a:bodyPr/>
          <a:lstStyle/>
          <a:p>
            <a:pPr algn="ctr" eaLnBrk="1" hangingPunct="1">
              <a:buFont typeface="Arial" charset="0"/>
              <a:buNone/>
            </a:pPr>
            <a:r>
              <a:rPr lang="en-US" sz="4400" smtClean="0"/>
              <a:t>How are Agile projects managed?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smtClean="0"/>
              <a:t>Scheduling in Agile Projects</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Blip>
                <a:blip r:embed="rId3"/>
              </a:buBlip>
              <a:defRPr/>
            </a:pPr>
            <a:r>
              <a:rPr lang="en-US" dirty="0" smtClean="0"/>
              <a:t>Detailed plans are only made for tasks that are soon to begin.</a:t>
            </a:r>
          </a:p>
          <a:p>
            <a:pPr eaLnBrk="1" fontAlgn="auto" hangingPunct="1">
              <a:spcAft>
                <a:spcPts val="0"/>
              </a:spcAft>
              <a:buFont typeface="Arial" pitchFamily="34" charset="0"/>
              <a:buBlip>
                <a:blip r:embed="rId3"/>
              </a:buBlip>
              <a:defRPr/>
            </a:pPr>
            <a:r>
              <a:rPr lang="en-US" dirty="0" smtClean="0"/>
              <a:t>Staff schedule their tasks with oversight only. </a:t>
            </a:r>
          </a:p>
          <a:p>
            <a:pPr eaLnBrk="1" fontAlgn="auto" hangingPunct="1">
              <a:spcAft>
                <a:spcPts val="0"/>
              </a:spcAft>
              <a:buFont typeface="Arial" pitchFamily="34" charset="0"/>
              <a:buBlip>
                <a:blip r:embed="rId3"/>
              </a:buBlip>
              <a:defRPr/>
            </a:pPr>
            <a:r>
              <a:rPr lang="en-US" dirty="0" smtClean="0"/>
              <a:t>Staff choose their tasks rather than being assigned tasks.</a:t>
            </a:r>
          </a:p>
          <a:p>
            <a:pPr eaLnBrk="1" fontAlgn="auto" hangingPunct="1">
              <a:spcAft>
                <a:spcPts val="0"/>
              </a:spcAft>
              <a:buFont typeface="Arial" pitchFamily="34" charset="0"/>
              <a:buBlip>
                <a:blip r:embed="rId3"/>
              </a:buBlip>
              <a:defRPr/>
            </a:pPr>
            <a:r>
              <a:rPr lang="en-US" dirty="0" smtClean="0"/>
              <a:t>Schedule short iterations.</a:t>
            </a:r>
          </a:p>
          <a:p>
            <a:pPr eaLnBrk="1" fontAlgn="auto" hangingPunct="1">
              <a:spcAft>
                <a:spcPts val="0"/>
              </a:spcAft>
              <a:buFont typeface="Arial" pitchFamily="34" charset="0"/>
              <a:buBlip>
                <a:blip r:embed="rId3"/>
              </a:buBlip>
              <a:defRPr/>
            </a:pPr>
            <a:r>
              <a:rPr lang="en-US" dirty="0" smtClean="0"/>
              <a:t>Schedule with requirements as the focus.</a:t>
            </a:r>
          </a:p>
          <a:p>
            <a:pPr eaLnBrk="1" fontAlgn="auto" hangingPunct="1">
              <a:spcAft>
                <a:spcPts val="0"/>
              </a:spcAft>
              <a:buFont typeface="Arial" pitchFamily="34" charset="0"/>
              <a:buBlip>
                <a:blip r:embed="rId3"/>
              </a:buBlip>
              <a:defRPr/>
            </a:pPr>
            <a:r>
              <a:rPr lang="en-US" dirty="0" smtClean="0"/>
              <a:t>Schedule tasks involving external groups.  </a:t>
            </a:r>
          </a:p>
          <a:p>
            <a:pPr eaLnBrk="1" fontAlgn="auto" hangingPunct="1">
              <a:spcAft>
                <a:spcPts val="0"/>
              </a:spcAft>
              <a:buFont typeface="Arial" pitchFamily="34" charset="0"/>
              <a:buBlip>
                <a:blip r:embed="rId3"/>
              </a:buBlip>
              <a:defRPr/>
            </a:pPr>
            <a:r>
              <a:rPr lang="en-US" dirty="0" smtClean="0"/>
              <a:t>Include training.</a:t>
            </a:r>
          </a:p>
          <a:p>
            <a:pPr eaLnBrk="1" fontAlgn="auto" hangingPunct="1">
              <a:spcAft>
                <a:spcPts val="0"/>
              </a:spcAft>
              <a:buFont typeface="Arial" pitchFamily="34" charset="0"/>
              <a:buBlip>
                <a:blip r:embed="rId3"/>
              </a:buBlip>
              <a:defRPr/>
            </a:pPr>
            <a:r>
              <a:rPr lang="en-US" dirty="0" smtClean="0"/>
              <a:t>Take your environment into consideration.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smtClean="0"/>
              <a:t>Iteration Plan</a:t>
            </a:r>
          </a:p>
        </p:txBody>
      </p:sp>
      <p:sp>
        <p:nvSpPr>
          <p:cNvPr id="45058" name="Content Placeholder 2"/>
          <p:cNvSpPr>
            <a:spLocks noGrp="1"/>
          </p:cNvSpPr>
          <p:nvPr>
            <p:ph idx="1"/>
          </p:nvPr>
        </p:nvSpPr>
        <p:spPr>
          <a:xfrm>
            <a:off x="457200" y="1447800"/>
            <a:ext cx="8229600" cy="2743200"/>
          </a:xfrm>
        </p:spPr>
        <p:txBody>
          <a:bodyPr/>
          <a:lstStyle/>
          <a:p>
            <a:pPr eaLnBrk="1" hangingPunct="1">
              <a:lnSpc>
                <a:spcPct val="80000"/>
              </a:lnSpc>
              <a:buFontTx/>
              <a:buNone/>
            </a:pPr>
            <a:r>
              <a:rPr lang="en-US" sz="2000" smtClean="0"/>
              <a:t>An </a:t>
            </a:r>
            <a:r>
              <a:rPr lang="en-US" sz="2000" i="1" smtClean="0"/>
              <a:t>Iteration Plan</a:t>
            </a:r>
            <a:r>
              <a:rPr lang="en-US" sz="2000" smtClean="0"/>
              <a:t> is a fine-grained, time-boxed plan; there is one per iteration. As each Iteration Plan focuses on only one iteration, it has a time span small enough to let the planners do a good job of detailing tasks with the right level of granularity and allocating them to appropriate team members. </a:t>
            </a:r>
          </a:p>
          <a:p>
            <a:pPr eaLnBrk="1" hangingPunct="1">
              <a:lnSpc>
                <a:spcPct val="80000"/>
              </a:lnSpc>
              <a:buFontTx/>
              <a:buNone/>
            </a:pPr>
            <a:r>
              <a:rPr lang="en-US" sz="2000" smtClean="0"/>
              <a:t>A project usually has two Iteration Plans "active" at any time: </a:t>
            </a:r>
          </a:p>
          <a:p>
            <a:pPr eaLnBrk="1" hangingPunct="1">
              <a:lnSpc>
                <a:spcPct val="80000"/>
              </a:lnSpc>
              <a:buFont typeface="Arial" charset="0"/>
              <a:buBlip>
                <a:blip r:embed="rId3"/>
              </a:buBlip>
            </a:pPr>
            <a:r>
              <a:rPr lang="en-US" sz="2000" smtClean="0"/>
              <a:t>A plan for the </a:t>
            </a:r>
            <a:r>
              <a:rPr lang="en-US" sz="2000" i="1" smtClean="0"/>
              <a:t>current iteration</a:t>
            </a:r>
            <a:r>
              <a:rPr lang="en-US" sz="2000" smtClean="0"/>
              <a:t>, to track progress for the iteration that is underway. </a:t>
            </a:r>
          </a:p>
          <a:p>
            <a:pPr eaLnBrk="1" hangingPunct="1">
              <a:lnSpc>
                <a:spcPct val="80000"/>
              </a:lnSpc>
              <a:buFont typeface="Arial" charset="0"/>
              <a:buBlip>
                <a:blip r:embed="rId3"/>
              </a:buBlip>
            </a:pPr>
            <a:r>
              <a:rPr lang="en-US" sz="2000" smtClean="0"/>
              <a:t>A plan for the </a:t>
            </a:r>
            <a:r>
              <a:rPr lang="en-US" sz="2000" i="1" smtClean="0"/>
              <a:t>next iteration</a:t>
            </a:r>
            <a:r>
              <a:rPr lang="en-US" sz="2000" smtClean="0"/>
              <a:t>, which is built toward the second half of the current iteration and is ready at the end of it.</a:t>
            </a:r>
            <a:r>
              <a:rPr lang="en-US" sz="1800" smtClean="0"/>
              <a:t> </a:t>
            </a:r>
          </a:p>
          <a:p>
            <a:pPr algn="r" eaLnBrk="1" hangingPunct="1">
              <a:lnSpc>
                <a:spcPct val="80000"/>
              </a:lnSpc>
              <a:buFont typeface="Arial" charset="0"/>
              <a:buBlip>
                <a:blip r:embed="rId3"/>
              </a:buBlip>
            </a:pPr>
            <a:r>
              <a:rPr lang="en-US" sz="800" smtClean="0"/>
              <a:t> </a:t>
            </a:r>
          </a:p>
          <a:p>
            <a:pPr eaLnBrk="1" hangingPunct="1">
              <a:lnSpc>
                <a:spcPct val="80000"/>
              </a:lnSpc>
              <a:buFont typeface="Arial" charset="0"/>
              <a:buNone/>
            </a:pPr>
            <a:endParaRPr lang="en-US" sz="1800" smtClean="0"/>
          </a:p>
        </p:txBody>
      </p:sp>
      <p:sp>
        <p:nvSpPr>
          <p:cNvPr id="45059" name="Rectangle 5"/>
          <p:cNvSpPr>
            <a:spLocks noChangeArrowheads="1"/>
          </p:cNvSpPr>
          <p:nvPr/>
        </p:nvSpPr>
        <p:spPr bwMode="auto">
          <a:xfrm>
            <a:off x="228600" y="5334000"/>
            <a:ext cx="4572000" cy="246063"/>
          </a:xfrm>
          <a:prstGeom prst="rect">
            <a:avLst/>
          </a:prstGeom>
          <a:noFill/>
          <a:ln w="9525">
            <a:noFill/>
            <a:miter lim="800000"/>
            <a:headEnd/>
            <a:tailEnd/>
          </a:ln>
        </p:spPr>
        <p:txBody>
          <a:bodyPr>
            <a:spAutoFit/>
          </a:bodyPr>
          <a:lstStyle/>
          <a:p>
            <a:r>
              <a:rPr lang="en-US" sz="1000">
                <a:latin typeface="Calibri" pitchFamily="34" charset="0"/>
                <a:hlinkClick r:id="rId4"/>
              </a:rPr>
              <a:t>http://www.ibm.com/developerworks/rational/library/2831.html</a:t>
            </a:r>
            <a:endParaRPr lang="en-US" sz="1000">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smtClean="0"/>
              <a:t>Iterations</a:t>
            </a:r>
          </a:p>
        </p:txBody>
      </p:sp>
      <p:pic>
        <p:nvPicPr>
          <p:cNvPr id="47106" name="Picture 7" descr="waterfall.gif"/>
          <p:cNvPicPr>
            <a:picLocks noChangeAspect="1"/>
          </p:cNvPicPr>
          <p:nvPr/>
        </p:nvPicPr>
        <p:blipFill>
          <a:blip r:embed="rId3"/>
          <a:srcRect/>
          <a:stretch>
            <a:fillRect/>
          </a:stretch>
        </p:blipFill>
        <p:spPr bwMode="auto">
          <a:xfrm>
            <a:off x="1524000" y="1295400"/>
            <a:ext cx="6196013" cy="1447800"/>
          </a:xfrm>
          <a:prstGeom prst="rect">
            <a:avLst/>
          </a:prstGeom>
          <a:noFill/>
          <a:ln w="9525">
            <a:noFill/>
            <a:miter lim="800000"/>
            <a:headEnd/>
            <a:tailEnd/>
          </a:ln>
        </p:spPr>
      </p:pic>
      <p:pic>
        <p:nvPicPr>
          <p:cNvPr id="47107" name="Picture 8" descr="iterative.gif"/>
          <p:cNvPicPr>
            <a:picLocks noChangeAspect="1"/>
          </p:cNvPicPr>
          <p:nvPr/>
        </p:nvPicPr>
        <p:blipFill>
          <a:blip r:embed="rId4"/>
          <a:srcRect/>
          <a:stretch>
            <a:fillRect/>
          </a:stretch>
        </p:blipFill>
        <p:spPr bwMode="auto">
          <a:xfrm>
            <a:off x="1524000" y="2819400"/>
            <a:ext cx="6172200" cy="3021013"/>
          </a:xfrm>
          <a:prstGeom prst="rect">
            <a:avLst/>
          </a:prstGeom>
          <a:noFill/>
          <a:ln w="9525">
            <a:noFill/>
            <a:miter lim="800000"/>
            <a:headEnd/>
            <a:tailEnd/>
          </a:ln>
        </p:spPr>
      </p:pic>
      <p:sp>
        <p:nvSpPr>
          <p:cNvPr id="47108" name="Rectangle 6"/>
          <p:cNvSpPr>
            <a:spLocks noChangeArrowheads="1"/>
          </p:cNvSpPr>
          <p:nvPr/>
        </p:nvSpPr>
        <p:spPr bwMode="auto">
          <a:xfrm>
            <a:off x="2514600" y="5791200"/>
            <a:ext cx="4572000" cy="246063"/>
          </a:xfrm>
          <a:prstGeom prst="rect">
            <a:avLst/>
          </a:prstGeom>
          <a:noFill/>
          <a:ln w="9525">
            <a:noFill/>
            <a:miter lim="800000"/>
            <a:headEnd/>
            <a:tailEnd/>
          </a:ln>
        </p:spPr>
        <p:txBody>
          <a:bodyPr>
            <a:spAutoFit/>
          </a:bodyPr>
          <a:lstStyle/>
          <a:p>
            <a:r>
              <a:rPr lang="en-US" sz="1000">
                <a:latin typeface="Calibri" pitchFamily="34" charset="0"/>
                <a:hlinkClick r:id="rId5"/>
              </a:rPr>
              <a:t>http://rup.hops-fp6.org/process/workflow/manageme/co_phase.htm</a:t>
            </a:r>
            <a:r>
              <a:rPr lang="en-US" sz="1000">
                <a:latin typeface="Calibri" pitchFamily="34" charset="0"/>
              </a:rPr>
              <a:t> </a:t>
            </a:r>
          </a:p>
        </p:txBody>
      </p:sp>
      <p:sp>
        <p:nvSpPr>
          <p:cNvPr id="47109" name="Text Box 6"/>
          <p:cNvSpPr txBox="1">
            <a:spLocks noChangeArrowheads="1"/>
          </p:cNvSpPr>
          <p:nvPr/>
        </p:nvSpPr>
        <p:spPr bwMode="auto">
          <a:xfrm>
            <a:off x="838200" y="2819400"/>
            <a:ext cx="762000" cy="519113"/>
          </a:xfrm>
          <a:prstGeom prst="rect">
            <a:avLst/>
          </a:prstGeom>
          <a:noFill/>
          <a:ln w="9525">
            <a:noFill/>
            <a:miter lim="800000"/>
            <a:headEnd/>
            <a:tailEnd/>
          </a:ln>
        </p:spPr>
        <p:txBody>
          <a:bodyPr>
            <a:spAutoFit/>
          </a:bodyPr>
          <a:lstStyle/>
          <a:p>
            <a:pPr>
              <a:spcBef>
                <a:spcPct val="50000"/>
              </a:spcBef>
            </a:pPr>
            <a:r>
              <a:rPr lang="en-US" sz="2800" b="1">
                <a:latin typeface="Calibri" pitchFamily="34" charset="0"/>
              </a:rPr>
              <a:t>1st</a:t>
            </a:r>
          </a:p>
        </p:txBody>
      </p:sp>
      <p:sp>
        <p:nvSpPr>
          <p:cNvPr id="47110" name="Text Box 7"/>
          <p:cNvSpPr txBox="1">
            <a:spLocks noChangeArrowheads="1"/>
          </p:cNvSpPr>
          <p:nvPr/>
        </p:nvSpPr>
        <p:spPr bwMode="auto">
          <a:xfrm>
            <a:off x="762000" y="3886200"/>
            <a:ext cx="762000" cy="519113"/>
          </a:xfrm>
          <a:prstGeom prst="rect">
            <a:avLst/>
          </a:prstGeom>
          <a:noFill/>
          <a:ln w="9525">
            <a:noFill/>
            <a:miter lim="800000"/>
            <a:headEnd/>
            <a:tailEnd/>
          </a:ln>
        </p:spPr>
        <p:txBody>
          <a:bodyPr>
            <a:spAutoFit/>
          </a:bodyPr>
          <a:lstStyle/>
          <a:p>
            <a:pPr>
              <a:spcBef>
                <a:spcPct val="50000"/>
              </a:spcBef>
            </a:pPr>
            <a:r>
              <a:rPr lang="en-US" sz="2800" b="1">
                <a:latin typeface="Calibri" pitchFamily="34" charset="0"/>
              </a:rPr>
              <a:t>2nd</a:t>
            </a:r>
          </a:p>
        </p:txBody>
      </p:sp>
      <p:sp>
        <p:nvSpPr>
          <p:cNvPr id="47111" name="Text Box 8"/>
          <p:cNvSpPr txBox="1">
            <a:spLocks noChangeArrowheads="1"/>
          </p:cNvSpPr>
          <p:nvPr/>
        </p:nvSpPr>
        <p:spPr bwMode="auto">
          <a:xfrm>
            <a:off x="762000" y="4953000"/>
            <a:ext cx="685800" cy="519113"/>
          </a:xfrm>
          <a:prstGeom prst="rect">
            <a:avLst/>
          </a:prstGeom>
          <a:noFill/>
          <a:ln w="9525">
            <a:noFill/>
            <a:miter lim="800000"/>
            <a:headEnd/>
            <a:tailEnd/>
          </a:ln>
        </p:spPr>
        <p:txBody>
          <a:bodyPr>
            <a:spAutoFit/>
          </a:bodyPr>
          <a:lstStyle/>
          <a:p>
            <a:pPr>
              <a:spcBef>
                <a:spcPct val="50000"/>
              </a:spcBef>
            </a:pPr>
            <a:r>
              <a:rPr lang="en-US" sz="2800" b="1">
                <a:latin typeface="Calibri" pitchFamily="34" charset="0"/>
              </a:rPr>
              <a:t>3rd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Iteration pattern: Incremental Lifecycle</a:t>
            </a:r>
            <a:endParaRPr lang="en-US" dirty="0"/>
          </a:p>
        </p:txBody>
      </p:sp>
      <p:sp>
        <p:nvSpPr>
          <p:cNvPr id="3" name="Content Placeholder 2"/>
          <p:cNvSpPr>
            <a:spLocks noGrp="1"/>
          </p:cNvSpPr>
          <p:nvPr>
            <p:ph idx="1"/>
          </p:nvPr>
        </p:nvSpPr>
        <p:spPr/>
        <p:txBody>
          <a:bodyPr>
            <a:normAutofit/>
          </a:bodyPr>
          <a:lstStyle/>
          <a:p>
            <a:pPr eaLnBrk="1" hangingPunct="1">
              <a:lnSpc>
                <a:spcPct val="80000"/>
              </a:lnSpc>
              <a:buFont typeface="Arial" charset="0"/>
              <a:buBlip>
                <a:blip r:embed="rId3"/>
              </a:buBlip>
            </a:pPr>
            <a:r>
              <a:rPr lang="en-US" sz="2200" b="1" smtClean="0"/>
              <a:t>Single Inception:</a:t>
            </a:r>
            <a:r>
              <a:rPr lang="en-US" sz="2200" smtClean="0"/>
              <a:t>  establish scope and vision, and define the business case </a:t>
            </a:r>
          </a:p>
          <a:p>
            <a:pPr eaLnBrk="1" hangingPunct="1">
              <a:lnSpc>
                <a:spcPct val="80000"/>
              </a:lnSpc>
              <a:buFont typeface="Arial" charset="0"/>
              <a:buBlip>
                <a:blip r:embed="rId3"/>
              </a:buBlip>
            </a:pPr>
            <a:r>
              <a:rPr lang="en-US" sz="2200" b="1" smtClean="0"/>
              <a:t>Single Elaboration:</a:t>
            </a:r>
            <a:r>
              <a:rPr lang="en-US" sz="2200" smtClean="0"/>
              <a:t>  requirements are defined, and the architecture established </a:t>
            </a:r>
          </a:p>
          <a:p>
            <a:pPr eaLnBrk="1" hangingPunct="1">
              <a:lnSpc>
                <a:spcPct val="80000"/>
              </a:lnSpc>
              <a:buFont typeface="Arial" charset="0"/>
              <a:buBlip>
                <a:blip r:embed="rId3"/>
              </a:buBlip>
            </a:pPr>
            <a:r>
              <a:rPr lang="en-US" sz="2200" b="1" smtClean="0"/>
              <a:t>Several Construction iterations:</a:t>
            </a:r>
            <a:r>
              <a:rPr lang="en-US" sz="2200" smtClean="0"/>
              <a:t> use cases are realized and the architecture fleshed-out </a:t>
            </a:r>
          </a:p>
          <a:p>
            <a:pPr eaLnBrk="1" hangingPunct="1">
              <a:lnSpc>
                <a:spcPct val="80000"/>
              </a:lnSpc>
              <a:buFont typeface="Arial" charset="0"/>
              <a:buBlip>
                <a:blip r:embed="rId3"/>
              </a:buBlip>
            </a:pPr>
            <a:r>
              <a:rPr lang="en-US" sz="2200" b="1" smtClean="0"/>
              <a:t>Several Transition iterations:</a:t>
            </a:r>
            <a:r>
              <a:rPr lang="en-US" sz="2200" smtClean="0"/>
              <a:t> migrate the product into the user community </a:t>
            </a:r>
          </a:p>
          <a:p>
            <a:pPr eaLnBrk="1" hangingPunct="1">
              <a:lnSpc>
                <a:spcPct val="80000"/>
              </a:lnSpc>
            </a:pPr>
            <a:endParaRPr lang="en-US" sz="2200" smtClean="0"/>
          </a:p>
          <a:p>
            <a:pPr eaLnBrk="1" hangingPunct="1">
              <a:lnSpc>
                <a:spcPct val="80000"/>
              </a:lnSpc>
              <a:buFontTx/>
              <a:buNone/>
            </a:pPr>
            <a:r>
              <a:rPr lang="en-US" sz="2200" smtClean="0">
                <a:solidFill>
                  <a:schemeClr val="bg1"/>
                </a:solidFill>
              </a:rPr>
              <a:t>This strategy is appropriate when: </a:t>
            </a:r>
          </a:p>
          <a:p>
            <a:pPr eaLnBrk="1" hangingPunct="1">
              <a:lnSpc>
                <a:spcPct val="80000"/>
              </a:lnSpc>
              <a:buFont typeface="Arial" charset="0"/>
              <a:buBlip>
                <a:blip r:embed="rId4"/>
              </a:buBlip>
            </a:pPr>
            <a:r>
              <a:rPr lang="en-US" sz="2200" smtClean="0">
                <a:solidFill>
                  <a:schemeClr val="bg1"/>
                </a:solidFill>
              </a:rPr>
              <a:t>The problem domain is familiar. </a:t>
            </a:r>
          </a:p>
          <a:p>
            <a:pPr eaLnBrk="1" hangingPunct="1">
              <a:lnSpc>
                <a:spcPct val="80000"/>
              </a:lnSpc>
              <a:buFont typeface="Arial" charset="0"/>
              <a:buBlip>
                <a:blip r:embed="rId4"/>
              </a:buBlip>
            </a:pPr>
            <a:r>
              <a:rPr lang="en-US" sz="2200" smtClean="0">
                <a:solidFill>
                  <a:schemeClr val="bg1"/>
                </a:solidFill>
              </a:rPr>
              <a:t>Risks are well-understood. </a:t>
            </a:r>
          </a:p>
          <a:p>
            <a:pPr eaLnBrk="1" hangingPunct="1">
              <a:lnSpc>
                <a:spcPct val="80000"/>
              </a:lnSpc>
              <a:buFont typeface="Arial" charset="0"/>
              <a:buBlip>
                <a:blip r:embed="rId4"/>
              </a:buBlip>
            </a:pPr>
            <a:r>
              <a:rPr lang="en-US" sz="2200" smtClean="0">
                <a:solidFill>
                  <a:schemeClr val="bg1"/>
                </a:solidFill>
              </a:rPr>
              <a:t>The project team is experienced.</a:t>
            </a:r>
          </a:p>
        </p:txBody>
      </p:sp>
      <p:sp>
        <p:nvSpPr>
          <p:cNvPr id="49155" name="Rectangle 5"/>
          <p:cNvSpPr>
            <a:spLocks noChangeArrowheads="1"/>
          </p:cNvSpPr>
          <p:nvPr/>
        </p:nvSpPr>
        <p:spPr bwMode="auto">
          <a:xfrm>
            <a:off x="5181600" y="5715000"/>
            <a:ext cx="3810000" cy="246063"/>
          </a:xfrm>
          <a:prstGeom prst="rect">
            <a:avLst/>
          </a:prstGeom>
          <a:noFill/>
          <a:ln w="9525">
            <a:noFill/>
            <a:miter lim="800000"/>
            <a:headEnd/>
            <a:tailEnd/>
          </a:ln>
        </p:spPr>
        <p:txBody>
          <a:bodyPr>
            <a:spAutoFit/>
          </a:bodyPr>
          <a:lstStyle/>
          <a:p>
            <a:r>
              <a:rPr lang="en-US" sz="1000">
                <a:latin typeface="Calibri" pitchFamily="34" charset="0"/>
                <a:hlinkClick r:id="rId5"/>
              </a:rPr>
              <a:t>http://rup.hops-fp6.org/process/workflow/manageme/co_phase.htm</a:t>
            </a:r>
            <a:r>
              <a:rPr lang="en-US" sz="1000">
                <a:latin typeface="Calibri" pitchFamily="34" charset="0"/>
              </a:rPr>
              <a:t> </a:t>
            </a:r>
          </a:p>
        </p:txBody>
      </p:sp>
      <p:pic>
        <p:nvPicPr>
          <p:cNvPr id="49156" name="Picture 6"/>
          <p:cNvPicPr>
            <a:picLocks noChangeAspect="1" noChangeArrowheads="1"/>
          </p:cNvPicPr>
          <p:nvPr/>
        </p:nvPicPr>
        <p:blipFill>
          <a:blip r:embed="rId6"/>
          <a:srcRect/>
          <a:stretch>
            <a:fillRect/>
          </a:stretch>
        </p:blipFill>
        <p:spPr bwMode="auto">
          <a:xfrm>
            <a:off x="4724400" y="3962400"/>
            <a:ext cx="4124325" cy="1671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z="3400" smtClean="0"/>
              <a:t>Iteration pattern: Evolutionary Lifecycle</a:t>
            </a:r>
          </a:p>
        </p:txBody>
      </p:sp>
      <p:sp>
        <p:nvSpPr>
          <p:cNvPr id="3" name="Content Placeholder 2"/>
          <p:cNvSpPr>
            <a:spLocks noGrp="1"/>
          </p:cNvSpPr>
          <p:nvPr>
            <p:ph idx="1"/>
          </p:nvPr>
        </p:nvSpPr>
        <p:spPr>
          <a:xfrm>
            <a:off x="457200" y="1600200"/>
            <a:ext cx="8229600" cy="4114800"/>
          </a:xfrm>
        </p:spPr>
        <p:txBody>
          <a:bodyPr>
            <a:normAutofit/>
          </a:bodyPr>
          <a:lstStyle/>
          <a:p>
            <a:pPr eaLnBrk="1" hangingPunct="1">
              <a:lnSpc>
                <a:spcPct val="80000"/>
              </a:lnSpc>
              <a:buFont typeface="Arial" charset="0"/>
              <a:buBlip>
                <a:blip r:embed="rId3"/>
              </a:buBlip>
            </a:pPr>
            <a:r>
              <a:rPr lang="en-US" sz="2200" b="1" smtClean="0"/>
              <a:t>Short Inception: </a:t>
            </a:r>
            <a:r>
              <a:rPr lang="en-US" sz="2200" smtClean="0"/>
              <a:t>establish scope and vision, and to define the business case </a:t>
            </a:r>
          </a:p>
          <a:p>
            <a:pPr eaLnBrk="1" hangingPunct="1">
              <a:lnSpc>
                <a:spcPct val="80000"/>
              </a:lnSpc>
              <a:buFont typeface="Arial" charset="0"/>
              <a:buBlip>
                <a:blip r:embed="rId3"/>
              </a:buBlip>
            </a:pPr>
            <a:r>
              <a:rPr lang="en-US" sz="2200" b="1" smtClean="0"/>
              <a:t>Several Elaboration iterations:  </a:t>
            </a:r>
            <a:r>
              <a:rPr lang="en-US" sz="2200" smtClean="0"/>
              <a:t>requirements are refined at each iteration </a:t>
            </a:r>
          </a:p>
          <a:p>
            <a:pPr eaLnBrk="1" hangingPunct="1">
              <a:lnSpc>
                <a:spcPct val="80000"/>
              </a:lnSpc>
              <a:buFont typeface="Arial" charset="0"/>
              <a:buBlip>
                <a:blip r:embed="rId3"/>
              </a:buBlip>
            </a:pPr>
            <a:r>
              <a:rPr lang="en-US" sz="2200" b="1" smtClean="0"/>
              <a:t>Single Construction: </a:t>
            </a:r>
            <a:r>
              <a:rPr lang="en-US" sz="2200" smtClean="0"/>
              <a:t>use cases are realized and the architecture is expanded upon </a:t>
            </a:r>
          </a:p>
          <a:p>
            <a:pPr eaLnBrk="1" hangingPunct="1">
              <a:lnSpc>
                <a:spcPct val="80000"/>
              </a:lnSpc>
              <a:buFont typeface="Arial" charset="0"/>
              <a:buBlip>
                <a:blip r:embed="rId3"/>
              </a:buBlip>
            </a:pPr>
            <a:r>
              <a:rPr lang="en-US" sz="2200" b="1" smtClean="0"/>
              <a:t>Several Transition iterations: </a:t>
            </a:r>
            <a:r>
              <a:rPr lang="en-US" sz="2200" smtClean="0"/>
              <a:t>migrate the product into the user community </a:t>
            </a:r>
          </a:p>
          <a:p>
            <a:pPr eaLnBrk="1" hangingPunct="1">
              <a:lnSpc>
                <a:spcPct val="80000"/>
              </a:lnSpc>
              <a:buFont typeface="Arial" charset="0"/>
              <a:buNone/>
            </a:pPr>
            <a:endParaRPr lang="en-US" sz="2200" smtClean="0"/>
          </a:p>
          <a:p>
            <a:pPr eaLnBrk="1" hangingPunct="1">
              <a:lnSpc>
                <a:spcPct val="80000"/>
              </a:lnSpc>
              <a:buFontTx/>
              <a:buNone/>
            </a:pPr>
            <a:r>
              <a:rPr lang="en-US" sz="2200" smtClean="0">
                <a:solidFill>
                  <a:schemeClr val="bg1"/>
                </a:solidFill>
              </a:rPr>
              <a:t>This strategy is appropriate when: </a:t>
            </a:r>
          </a:p>
          <a:p>
            <a:pPr eaLnBrk="1" hangingPunct="1">
              <a:lnSpc>
                <a:spcPct val="80000"/>
              </a:lnSpc>
              <a:buFont typeface="Arial" charset="0"/>
              <a:buBlip>
                <a:blip r:embed="rId4"/>
              </a:buBlip>
            </a:pPr>
            <a:r>
              <a:rPr lang="en-US" sz="2200" smtClean="0">
                <a:solidFill>
                  <a:schemeClr val="bg1"/>
                </a:solidFill>
              </a:rPr>
              <a:t>The problem domain is unfamiliar. </a:t>
            </a:r>
          </a:p>
          <a:p>
            <a:pPr eaLnBrk="1" hangingPunct="1">
              <a:lnSpc>
                <a:spcPct val="80000"/>
              </a:lnSpc>
              <a:buFont typeface="Arial" charset="0"/>
              <a:buBlip>
                <a:blip r:embed="rId4"/>
              </a:buBlip>
            </a:pPr>
            <a:r>
              <a:rPr lang="en-US" sz="2200" smtClean="0">
                <a:solidFill>
                  <a:schemeClr val="bg1"/>
                </a:solidFill>
              </a:rPr>
              <a:t>The team is inexperienced.</a:t>
            </a:r>
          </a:p>
        </p:txBody>
      </p:sp>
      <p:sp>
        <p:nvSpPr>
          <p:cNvPr id="51203" name="Rectangle 7"/>
          <p:cNvSpPr>
            <a:spLocks noChangeArrowheads="1"/>
          </p:cNvSpPr>
          <p:nvPr/>
        </p:nvSpPr>
        <p:spPr bwMode="auto">
          <a:xfrm>
            <a:off x="4953000" y="5638800"/>
            <a:ext cx="3886200" cy="246063"/>
          </a:xfrm>
          <a:prstGeom prst="rect">
            <a:avLst/>
          </a:prstGeom>
          <a:noFill/>
          <a:ln w="9525">
            <a:noFill/>
            <a:miter lim="800000"/>
            <a:headEnd/>
            <a:tailEnd/>
          </a:ln>
        </p:spPr>
        <p:txBody>
          <a:bodyPr>
            <a:spAutoFit/>
          </a:bodyPr>
          <a:lstStyle/>
          <a:p>
            <a:r>
              <a:rPr lang="en-US" sz="1000">
                <a:latin typeface="Calibri" pitchFamily="34" charset="0"/>
                <a:hlinkClick r:id="rId5"/>
              </a:rPr>
              <a:t>http://rup.hops-fp6.org/process/workflow/manageme/co_phase.htm</a:t>
            </a:r>
            <a:endParaRPr lang="en-US" sz="1000">
              <a:latin typeface="Calibri" pitchFamily="34" charset="0"/>
            </a:endParaRPr>
          </a:p>
        </p:txBody>
      </p:sp>
      <p:pic>
        <p:nvPicPr>
          <p:cNvPr id="51204" name="Picture 6"/>
          <p:cNvPicPr>
            <a:picLocks noChangeAspect="1" noChangeArrowheads="1"/>
          </p:cNvPicPr>
          <p:nvPr/>
        </p:nvPicPr>
        <p:blipFill>
          <a:blip r:embed="rId6"/>
          <a:srcRect/>
          <a:stretch>
            <a:fillRect/>
          </a:stretch>
        </p:blipFill>
        <p:spPr bwMode="auto">
          <a:xfrm>
            <a:off x="4800600" y="3810000"/>
            <a:ext cx="4038600" cy="1849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152400" y="274638"/>
            <a:ext cx="8763000" cy="1143000"/>
          </a:xfrm>
        </p:spPr>
        <p:txBody>
          <a:bodyPr/>
          <a:lstStyle/>
          <a:p>
            <a:pPr eaLnBrk="1" hangingPunct="1"/>
            <a:r>
              <a:rPr lang="en-US" sz="3400" smtClean="0"/>
              <a:t>Iteration pattern: Incremental Delivery Lifecycle</a:t>
            </a:r>
          </a:p>
        </p:txBody>
      </p:sp>
      <p:sp>
        <p:nvSpPr>
          <p:cNvPr id="53250" name="Content Placeholder 2"/>
          <p:cNvSpPr>
            <a:spLocks noGrp="1"/>
          </p:cNvSpPr>
          <p:nvPr>
            <p:ph idx="1"/>
          </p:nvPr>
        </p:nvSpPr>
        <p:spPr>
          <a:xfrm>
            <a:off x="457200" y="1219200"/>
            <a:ext cx="8229600" cy="4525963"/>
          </a:xfrm>
        </p:spPr>
        <p:txBody>
          <a:bodyPr/>
          <a:lstStyle/>
          <a:p>
            <a:pPr eaLnBrk="1" hangingPunct="1">
              <a:lnSpc>
                <a:spcPct val="70000"/>
              </a:lnSpc>
              <a:buFont typeface="Arial" charset="0"/>
              <a:buBlip>
                <a:blip r:embed="rId3"/>
              </a:buBlip>
            </a:pPr>
            <a:r>
              <a:rPr lang="en-US" sz="2000" b="1" smtClean="0"/>
              <a:t>Short Inception: </a:t>
            </a:r>
            <a:r>
              <a:rPr lang="en-US" sz="2000" smtClean="0"/>
              <a:t>establish scope and vision, and to define the business case </a:t>
            </a:r>
          </a:p>
          <a:p>
            <a:pPr eaLnBrk="1" hangingPunct="1">
              <a:lnSpc>
                <a:spcPct val="70000"/>
              </a:lnSpc>
              <a:buFont typeface="Arial" charset="0"/>
              <a:buBlip>
                <a:blip r:embed="rId3"/>
              </a:buBlip>
            </a:pPr>
            <a:r>
              <a:rPr lang="en-US" sz="2000" b="1" smtClean="0"/>
              <a:t>Single Elaboration: </a:t>
            </a:r>
            <a:r>
              <a:rPr lang="en-US" sz="2000" smtClean="0"/>
              <a:t>a stable architecture is base-lined </a:t>
            </a:r>
          </a:p>
          <a:p>
            <a:pPr eaLnBrk="1" hangingPunct="1">
              <a:lnSpc>
                <a:spcPct val="70000"/>
              </a:lnSpc>
              <a:buFont typeface="Arial" charset="0"/>
              <a:buBlip>
                <a:blip r:embed="rId3"/>
              </a:buBlip>
            </a:pPr>
            <a:r>
              <a:rPr lang="en-US" sz="2000" b="1" smtClean="0"/>
              <a:t>Single Construction: </a:t>
            </a:r>
            <a:r>
              <a:rPr lang="en-US" sz="2000" smtClean="0"/>
              <a:t>use cases are realized and the architecture fleshed-out </a:t>
            </a:r>
          </a:p>
          <a:p>
            <a:pPr eaLnBrk="1" hangingPunct="1">
              <a:lnSpc>
                <a:spcPct val="70000"/>
              </a:lnSpc>
              <a:buFont typeface="Arial" charset="0"/>
              <a:buBlip>
                <a:blip r:embed="rId3"/>
              </a:buBlip>
            </a:pPr>
            <a:r>
              <a:rPr lang="en-US" sz="2000" b="1" smtClean="0"/>
              <a:t>Several Transition iterations: </a:t>
            </a:r>
            <a:r>
              <a:rPr lang="en-US" sz="2000" smtClean="0"/>
              <a:t>to migrate the product into the user community </a:t>
            </a:r>
          </a:p>
          <a:p>
            <a:pPr eaLnBrk="1" hangingPunct="1">
              <a:lnSpc>
                <a:spcPct val="80000"/>
              </a:lnSpc>
              <a:buFontTx/>
              <a:buNone/>
            </a:pPr>
            <a:endParaRPr lang="en-US" sz="1200" smtClean="0"/>
          </a:p>
          <a:p>
            <a:pPr eaLnBrk="1" hangingPunct="1">
              <a:lnSpc>
                <a:spcPct val="70000"/>
              </a:lnSpc>
              <a:buFontTx/>
              <a:buNone/>
            </a:pPr>
            <a:r>
              <a:rPr lang="en-US" sz="2000" smtClean="0">
                <a:solidFill>
                  <a:schemeClr val="bg1"/>
                </a:solidFill>
              </a:rPr>
              <a:t>This strategy is appropriate when: </a:t>
            </a:r>
          </a:p>
          <a:p>
            <a:pPr eaLnBrk="1" hangingPunct="1">
              <a:lnSpc>
                <a:spcPct val="70000"/>
              </a:lnSpc>
              <a:buFont typeface="Arial" charset="0"/>
              <a:buBlip>
                <a:blip r:embed="rId4"/>
              </a:buBlip>
            </a:pPr>
            <a:r>
              <a:rPr lang="en-US" sz="2000" smtClean="0">
                <a:solidFill>
                  <a:schemeClr val="bg1"/>
                </a:solidFill>
              </a:rPr>
              <a:t>The problem domain is familiar: </a:t>
            </a:r>
          </a:p>
          <a:p>
            <a:pPr marL="742950" lvl="2" indent="-342900" eaLnBrk="1" hangingPunct="1">
              <a:lnSpc>
                <a:spcPct val="70000"/>
              </a:lnSpc>
              <a:buFont typeface="Arial" charset="0"/>
              <a:buBlip>
                <a:blip r:embed="rId4"/>
              </a:buBlip>
            </a:pPr>
            <a:r>
              <a:rPr lang="en-US" sz="1700" smtClean="0">
                <a:solidFill>
                  <a:schemeClr val="bg1"/>
                </a:solidFill>
              </a:rPr>
              <a:t>the architecture and requirements can be stabilized </a:t>
            </a:r>
          </a:p>
          <a:p>
            <a:pPr marL="742950" lvl="2" indent="-342900" eaLnBrk="1" hangingPunct="1">
              <a:lnSpc>
                <a:spcPct val="70000"/>
              </a:lnSpc>
              <a:buFont typeface="Arial" charset="0"/>
              <a:buNone/>
            </a:pPr>
            <a:r>
              <a:rPr lang="en-US" sz="1700" smtClean="0">
                <a:solidFill>
                  <a:schemeClr val="bg1"/>
                </a:solidFill>
              </a:rPr>
              <a:t>	early in the development cycle </a:t>
            </a:r>
          </a:p>
          <a:p>
            <a:pPr marL="742950" lvl="2" indent="-342900" eaLnBrk="1" hangingPunct="1">
              <a:lnSpc>
                <a:spcPct val="70000"/>
              </a:lnSpc>
              <a:buFont typeface="Arial" charset="0"/>
              <a:buBlip>
                <a:blip r:embed="rId4"/>
              </a:buBlip>
            </a:pPr>
            <a:r>
              <a:rPr lang="en-US" sz="1700" smtClean="0">
                <a:solidFill>
                  <a:schemeClr val="bg1"/>
                </a:solidFill>
              </a:rPr>
              <a:t>there is a low degree of novelty in the problem. </a:t>
            </a:r>
          </a:p>
          <a:p>
            <a:pPr eaLnBrk="1" hangingPunct="1">
              <a:lnSpc>
                <a:spcPct val="70000"/>
              </a:lnSpc>
              <a:buFont typeface="Arial" charset="0"/>
              <a:buBlip>
                <a:blip r:embed="rId4"/>
              </a:buBlip>
            </a:pPr>
            <a:r>
              <a:rPr lang="en-US" sz="2000" smtClean="0">
                <a:solidFill>
                  <a:schemeClr val="bg1"/>
                </a:solidFill>
              </a:rPr>
              <a:t>The team is experienced. </a:t>
            </a:r>
          </a:p>
          <a:p>
            <a:pPr eaLnBrk="1" hangingPunct="1">
              <a:lnSpc>
                <a:spcPct val="70000"/>
              </a:lnSpc>
              <a:buFont typeface="Arial" charset="0"/>
              <a:buBlip>
                <a:blip r:embed="rId4"/>
              </a:buBlip>
            </a:pPr>
            <a:r>
              <a:rPr lang="en-US" sz="2000" smtClean="0">
                <a:solidFill>
                  <a:schemeClr val="bg1"/>
                </a:solidFill>
              </a:rPr>
              <a:t>Incremental releases of functionality</a:t>
            </a:r>
          </a:p>
          <a:p>
            <a:pPr eaLnBrk="1" hangingPunct="1">
              <a:lnSpc>
                <a:spcPct val="70000"/>
              </a:lnSpc>
              <a:buFont typeface="Arial" charset="0"/>
              <a:buNone/>
            </a:pPr>
            <a:r>
              <a:rPr lang="en-US" sz="2000" smtClean="0">
                <a:solidFill>
                  <a:schemeClr val="bg1"/>
                </a:solidFill>
              </a:rPr>
              <a:t>	have high value to the customer. </a:t>
            </a:r>
          </a:p>
          <a:p>
            <a:pPr eaLnBrk="1" hangingPunct="1">
              <a:lnSpc>
                <a:spcPct val="80000"/>
              </a:lnSpc>
              <a:buFontTx/>
              <a:buNone/>
            </a:pPr>
            <a:endParaRPr lang="en-US" sz="1400" smtClean="0">
              <a:solidFill>
                <a:schemeClr val="bg1"/>
              </a:solidFill>
            </a:endParaRPr>
          </a:p>
          <a:p>
            <a:pPr eaLnBrk="1" hangingPunct="1">
              <a:lnSpc>
                <a:spcPct val="80000"/>
              </a:lnSpc>
              <a:buFont typeface="Arial" charset="0"/>
              <a:buNone/>
            </a:pPr>
            <a:r>
              <a:rPr lang="en-US" sz="900" smtClean="0">
                <a:solidFill>
                  <a:srgbClr val="FF0000"/>
                </a:solidFill>
                <a:hlinkClick r:id="rId5"/>
              </a:rPr>
              <a:t>http://rup.hops-fp6.org/process/workflow/manageme/co_phase.htm</a:t>
            </a:r>
            <a:endParaRPr lang="en-US" sz="900" smtClean="0"/>
          </a:p>
        </p:txBody>
      </p:sp>
      <p:pic>
        <p:nvPicPr>
          <p:cNvPr id="53251" name="Picture 5"/>
          <p:cNvPicPr>
            <a:picLocks noChangeAspect="1" noChangeArrowheads="1"/>
          </p:cNvPicPr>
          <p:nvPr/>
        </p:nvPicPr>
        <p:blipFill>
          <a:blip r:embed="rId6"/>
          <a:srcRect/>
          <a:stretch>
            <a:fillRect/>
          </a:stretch>
        </p:blipFill>
        <p:spPr bwMode="auto">
          <a:xfrm>
            <a:off x="5715000" y="3886200"/>
            <a:ext cx="3200400" cy="205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sz="3400" smtClean="0"/>
              <a:t>Iteration pattern: “Grand Design” Lifecycle</a:t>
            </a:r>
          </a:p>
        </p:txBody>
      </p:sp>
      <p:sp>
        <p:nvSpPr>
          <p:cNvPr id="3" name="Content Placeholder 2"/>
          <p:cNvSpPr>
            <a:spLocks noGrp="1"/>
          </p:cNvSpPr>
          <p:nvPr>
            <p:ph idx="1"/>
          </p:nvPr>
        </p:nvSpPr>
        <p:spPr/>
        <p:txBody>
          <a:bodyPr>
            <a:normAutofit/>
          </a:bodyPr>
          <a:lstStyle/>
          <a:p>
            <a:pPr eaLnBrk="1" hangingPunct="1">
              <a:lnSpc>
                <a:spcPct val="80000"/>
              </a:lnSpc>
              <a:buFont typeface="Arial" charset="0"/>
              <a:buBlip>
                <a:blip r:embed="rId3"/>
              </a:buBlip>
            </a:pPr>
            <a:r>
              <a:rPr lang="en-US" sz="2200" b="1" smtClean="0"/>
              <a:t>Short Inception: </a:t>
            </a:r>
            <a:r>
              <a:rPr lang="en-US" sz="2200" smtClean="0"/>
              <a:t>establish scope and vision, and to define the business case </a:t>
            </a:r>
          </a:p>
          <a:p>
            <a:pPr eaLnBrk="1" hangingPunct="1">
              <a:lnSpc>
                <a:spcPct val="80000"/>
              </a:lnSpc>
              <a:buFont typeface="Arial" charset="0"/>
              <a:buBlip>
                <a:blip r:embed="rId3"/>
              </a:buBlip>
            </a:pPr>
            <a:r>
              <a:rPr lang="en-US" sz="2200" b="1" smtClean="0"/>
              <a:t>Single, very long Construction iteration: </a:t>
            </a:r>
            <a:r>
              <a:rPr lang="en-US" sz="2200" smtClean="0"/>
              <a:t>use cases are realized and the architecture fleshed-out </a:t>
            </a:r>
          </a:p>
          <a:p>
            <a:pPr eaLnBrk="1" hangingPunct="1">
              <a:lnSpc>
                <a:spcPct val="80000"/>
              </a:lnSpc>
              <a:buFont typeface="Arial" charset="0"/>
              <a:buBlip>
                <a:blip r:embed="rId3"/>
              </a:buBlip>
            </a:pPr>
            <a:r>
              <a:rPr lang="en-US" sz="2200" b="1" smtClean="0"/>
              <a:t>Several Transition iterations:  </a:t>
            </a:r>
            <a:r>
              <a:rPr lang="en-US" sz="2200" smtClean="0"/>
              <a:t>migrate the product into the user community </a:t>
            </a:r>
          </a:p>
          <a:p>
            <a:pPr eaLnBrk="1" hangingPunct="1">
              <a:lnSpc>
                <a:spcPct val="80000"/>
              </a:lnSpc>
              <a:buFont typeface="Arial" charset="0"/>
              <a:buBlip>
                <a:blip r:embed="rId3"/>
              </a:buBlip>
            </a:pPr>
            <a:endParaRPr lang="en-US" sz="3300" smtClean="0"/>
          </a:p>
          <a:p>
            <a:pPr eaLnBrk="1" hangingPunct="1">
              <a:lnSpc>
                <a:spcPct val="80000"/>
              </a:lnSpc>
              <a:buFontTx/>
              <a:buNone/>
            </a:pPr>
            <a:r>
              <a:rPr lang="en-US" sz="2200" smtClean="0">
                <a:solidFill>
                  <a:schemeClr val="bg1"/>
                </a:solidFill>
              </a:rPr>
              <a:t>This strategy is appropriate when: </a:t>
            </a:r>
          </a:p>
          <a:p>
            <a:pPr eaLnBrk="1" hangingPunct="1">
              <a:lnSpc>
                <a:spcPct val="80000"/>
              </a:lnSpc>
              <a:buFont typeface="Arial" charset="0"/>
              <a:buBlip>
                <a:blip r:embed="rId4"/>
              </a:buBlip>
            </a:pPr>
            <a:r>
              <a:rPr lang="en-US" sz="1800" smtClean="0">
                <a:solidFill>
                  <a:schemeClr val="bg1"/>
                </a:solidFill>
              </a:rPr>
              <a:t>a small increment of well-defined functionality</a:t>
            </a:r>
          </a:p>
          <a:p>
            <a:pPr eaLnBrk="1" hangingPunct="1">
              <a:lnSpc>
                <a:spcPct val="80000"/>
              </a:lnSpc>
              <a:buFont typeface="Arial" charset="0"/>
              <a:buNone/>
            </a:pPr>
            <a:r>
              <a:rPr lang="en-US" sz="1800" smtClean="0">
                <a:solidFill>
                  <a:schemeClr val="bg1"/>
                </a:solidFill>
              </a:rPr>
              <a:t>	is being added to a very stable product. </a:t>
            </a:r>
          </a:p>
          <a:p>
            <a:pPr eaLnBrk="1" hangingPunct="1">
              <a:lnSpc>
                <a:spcPct val="80000"/>
              </a:lnSpc>
              <a:buFont typeface="Arial" charset="0"/>
              <a:buBlip>
                <a:blip r:embed="rId4"/>
              </a:buBlip>
            </a:pPr>
            <a:r>
              <a:rPr lang="en-US" sz="1800" smtClean="0">
                <a:solidFill>
                  <a:schemeClr val="bg1"/>
                </a:solidFill>
              </a:rPr>
              <a:t>the new functionality is well-defined </a:t>
            </a:r>
          </a:p>
          <a:p>
            <a:pPr eaLnBrk="1" hangingPunct="1">
              <a:lnSpc>
                <a:spcPct val="80000"/>
              </a:lnSpc>
              <a:buFont typeface="Arial" charset="0"/>
              <a:buNone/>
            </a:pPr>
            <a:r>
              <a:rPr lang="en-US" sz="1800" smtClean="0">
                <a:solidFill>
                  <a:schemeClr val="bg1"/>
                </a:solidFill>
              </a:rPr>
              <a:t>	and well-understood .</a:t>
            </a:r>
          </a:p>
          <a:p>
            <a:pPr eaLnBrk="1" hangingPunct="1">
              <a:lnSpc>
                <a:spcPct val="80000"/>
              </a:lnSpc>
              <a:buFont typeface="Arial" charset="0"/>
              <a:buBlip>
                <a:blip r:embed="rId4"/>
              </a:buBlip>
            </a:pPr>
            <a:r>
              <a:rPr lang="en-US" sz="1800" smtClean="0">
                <a:solidFill>
                  <a:schemeClr val="bg1"/>
                </a:solidFill>
              </a:rPr>
              <a:t>The team is experienced, both in the problem</a:t>
            </a:r>
          </a:p>
          <a:p>
            <a:pPr eaLnBrk="1" hangingPunct="1">
              <a:lnSpc>
                <a:spcPct val="80000"/>
              </a:lnSpc>
              <a:buFont typeface="Arial" charset="0"/>
              <a:buNone/>
            </a:pPr>
            <a:r>
              <a:rPr lang="en-US" sz="1800" smtClean="0">
                <a:solidFill>
                  <a:schemeClr val="bg1"/>
                </a:solidFill>
              </a:rPr>
              <a:t>	domain and with the existing product. </a:t>
            </a:r>
          </a:p>
        </p:txBody>
      </p:sp>
      <p:sp>
        <p:nvSpPr>
          <p:cNvPr id="55299" name="Rectangle 5"/>
          <p:cNvSpPr>
            <a:spLocks noChangeArrowheads="1"/>
          </p:cNvSpPr>
          <p:nvPr/>
        </p:nvSpPr>
        <p:spPr bwMode="auto">
          <a:xfrm>
            <a:off x="5181600" y="5715000"/>
            <a:ext cx="3810000" cy="246063"/>
          </a:xfrm>
          <a:prstGeom prst="rect">
            <a:avLst/>
          </a:prstGeom>
          <a:noFill/>
          <a:ln w="9525">
            <a:noFill/>
            <a:miter lim="800000"/>
            <a:headEnd/>
            <a:tailEnd/>
          </a:ln>
        </p:spPr>
        <p:txBody>
          <a:bodyPr>
            <a:spAutoFit/>
          </a:bodyPr>
          <a:lstStyle/>
          <a:p>
            <a:r>
              <a:rPr lang="en-US" sz="1000">
                <a:solidFill>
                  <a:srgbClr val="FF0000"/>
                </a:solidFill>
                <a:latin typeface="Calibri" pitchFamily="34" charset="0"/>
                <a:hlinkClick r:id="rId5"/>
              </a:rPr>
              <a:t>http://rup.hops-fp6.org/process/workflow/manageme/co_phase.htm</a:t>
            </a:r>
            <a:endParaRPr lang="en-US" sz="1000">
              <a:latin typeface="Calibri" pitchFamily="34" charset="0"/>
            </a:endParaRPr>
          </a:p>
        </p:txBody>
      </p:sp>
      <p:pic>
        <p:nvPicPr>
          <p:cNvPr id="55300" name="Picture 6"/>
          <p:cNvPicPr>
            <a:picLocks noChangeAspect="1" noChangeArrowheads="1"/>
          </p:cNvPicPr>
          <p:nvPr/>
        </p:nvPicPr>
        <p:blipFill>
          <a:blip r:embed="rId6"/>
          <a:srcRect/>
          <a:stretch>
            <a:fillRect/>
          </a:stretch>
        </p:blipFill>
        <p:spPr bwMode="auto">
          <a:xfrm>
            <a:off x="5334000" y="3581400"/>
            <a:ext cx="3424238" cy="1954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smtClean="0"/>
              <a:t>How many Iterations?</a:t>
            </a:r>
          </a:p>
        </p:txBody>
      </p:sp>
      <p:graphicFrame>
        <p:nvGraphicFramePr>
          <p:cNvPr id="7" name="Table 6"/>
          <p:cNvGraphicFramePr>
            <a:graphicFrameLocks noGrp="1"/>
          </p:cNvGraphicFramePr>
          <p:nvPr/>
        </p:nvGraphicFramePr>
        <p:xfrm>
          <a:off x="1371600" y="2057400"/>
          <a:ext cx="6324600" cy="2225040"/>
        </p:xfrm>
        <a:graphic>
          <a:graphicData uri="http://schemas.openxmlformats.org/drawingml/2006/table">
            <a:tbl>
              <a:tblPr firstRow="1" bandRow="1">
                <a:tableStyleId>{3C2FFA5D-87B4-456A-9821-1D502468CF0F}</a:tableStyleId>
              </a:tblPr>
              <a:tblGrid>
                <a:gridCol w="1524000"/>
                <a:gridCol w="1005840"/>
                <a:gridCol w="1264920"/>
                <a:gridCol w="1264920"/>
                <a:gridCol w="1264920"/>
              </a:tblGrid>
              <a:tr h="370840">
                <a:tc>
                  <a:txBody>
                    <a:bodyPr/>
                    <a:lstStyle/>
                    <a:p>
                      <a:endParaRPr lang="en-US" dirty="0"/>
                    </a:p>
                  </a:txBody>
                  <a:tcPr>
                    <a:lnR w="28575" cap="flat" cmpd="sng" algn="ctr">
                      <a:solidFill>
                        <a:schemeClr val="bg1"/>
                      </a:solidFill>
                      <a:prstDash val="solid"/>
                      <a:round/>
                      <a:headEnd type="none" w="med" len="med"/>
                      <a:tailEnd type="none" w="med" len="med"/>
                    </a:lnR>
                    <a:solidFill>
                      <a:srgbClr val="4F83BD"/>
                    </a:solidFill>
                  </a:tcPr>
                </a:tc>
                <a:tc>
                  <a:txBody>
                    <a:bodyPr/>
                    <a:lstStyle/>
                    <a:p>
                      <a:pPr algn="ctr"/>
                      <a:r>
                        <a:rPr lang="en-US" sz="1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Low</a:t>
                      </a:r>
                      <a:endParaRPr lang="en-US" sz="1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txBody>
                  <a:tcPr>
                    <a:lnL w="28575" cap="flat" cmpd="sng" algn="ctr">
                      <a:solidFill>
                        <a:schemeClr val="bg1"/>
                      </a:solidFill>
                      <a:prstDash val="solid"/>
                      <a:round/>
                      <a:headEnd type="none" w="med" len="med"/>
                      <a:tailEnd type="none" w="med" len="med"/>
                    </a:lnL>
                  </a:tcPr>
                </a:tc>
                <a:tc>
                  <a:txBody>
                    <a:bodyPr/>
                    <a:lstStyle/>
                    <a:p>
                      <a:pPr algn="ctr"/>
                      <a:r>
                        <a:rPr lang="en-US" sz="1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Typical</a:t>
                      </a:r>
                      <a:endParaRPr lang="en-US" sz="1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txBody>
                  <a:tcPr/>
                </a:tc>
                <a:tc>
                  <a:txBody>
                    <a:bodyPr/>
                    <a:lstStyle/>
                    <a:p>
                      <a:pPr algn="ctr"/>
                      <a:r>
                        <a:rPr lang="en-US" sz="1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High</a:t>
                      </a:r>
                      <a:endParaRPr lang="en-US" sz="1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txBody>
                  <a:tcPr/>
                </a:tc>
                <a:tc>
                  <a:txBody>
                    <a:bodyPr/>
                    <a:lstStyle/>
                    <a:p>
                      <a:pPr algn="ctr"/>
                      <a:r>
                        <a:rPr lang="en-US" sz="1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Very High</a:t>
                      </a:r>
                      <a:endParaRPr lang="en-US" sz="1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txBody>
                  <a:tcPr/>
                </a:tc>
              </a:tr>
              <a:tr h="370840">
                <a:tc>
                  <a:txBody>
                    <a:bodyPr/>
                    <a:lstStyle/>
                    <a:p>
                      <a:pPr marL="0" algn="r" defTabSz="914400" rtl="0" eaLnBrk="1" latinLnBrk="0" hangingPunct="1"/>
                      <a:r>
                        <a:rPr lang="en-US" sz="16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rPr>
                        <a:t>Inception</a:t>
                      </a:r>
                      <a:endParaRPr lang="en-US" sz="16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endParaRPr>
                    </a:p>
                  </a:txBody>
                  <a:tcPr>
                    <a:lnR w="28575" cap="flat" cmpd="sng" algn="ctr">
                      <a:solidFill>
                        <a:schemeClr val="bg1"/>
                      </a:solidFill>
                      <a:prstDash val="solid"/>
                      <a:round/>
                      <a:headEnd type="none" w="med" len="med"/>
                      <a:tailEnd type="none" w="med" len="med"/>
                    </a:lnR>
                    <a:solidFill>
                      <a:srgbClr val="4F83BD"/>
                    </a:solidFill>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0</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lnL w="28575" cap="flat" cmpd="sng" algn="ctr">
                      <a:solidFill>
                        <a:schemeClr val="bg1"/>
                      </a:solidFill>
                      <a:prstDash val="solid"/>
                      <a:round/>
                      <a:headEnd type="none" w="med" len="med"/>
                      <a:tailEnd type="none" w="med" len="med"/>
                    </a:lnL>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1</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1</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2</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r>
              <a:tr h="370840">
                <a:tc>
                  <a:txBody>
                    <a:bodyPr/>
                    <a:lstStyle/>
                    <a:p>
                      <a:pPr marL="0" algn="r" defTabSz="914400" rtl="0" eaLnBrk="1" latinLnBrk="0" hangingPunct="1"/>
                      <a:r>
                        <a:rPr lang="en-US" sz="16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rPr>
                        <a:t>Elaboration</a:t>
                      </a:r>
                      <a:endParaRPr lang="en-US" sz="16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endParaRPr>
                    </a:p>
                  </a:txBody>
                  <a:tcPr>
                    <a:lnR w="28575" cap="flat" cmpd="sng" algn="ctr">
                      <a:solidFill>
                        <a:schemeClr val="bg1"/>
                      </a:solidFill>
                      <a:prstDash val="solid"/>
                      <a:round/>
                      <a:headEnd type="none" w="med" len="med"/>
                      <a:tailEnd type="none" w="med" len="med"/>
                    </a:lnR>
                    <a:solidFill>
                      <a:srgbClr val="4F83BD"/>
                    </a:solidFill>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1</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lnL w="28575" cap="flat" cmpd="sng" algn="ctr">
                      <a:solidFill>
                        <a:schemeClr val="bg1"/>
                      </a:solidFill>
                      <a:prstDash val="solid"/>
                      <a:round/>
                      <a:headEnd type="none" w="med" len="med"/>
                      <a:tailEnd type="none" w="med" len="med"/>
                    </a:lnL>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2</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3</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3</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r>
              <a:tr h="370840">
                <a:tc>
                  <a:txBody>
                    <a:bodyPr/>
                    <a:lstStyle/>
                    <a:p>
                      <a:pPr marL="0" algn="r" defTabSz="914400" rtl="0" eaLnBrk="1" latinLnBrk="0" hangingPunct="1"/>
                      <a:r>
                        <a:rPr lang="en-US" sz="16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rPr>
                        <a:t>Construction</a:t>
                      </a:r>
                      <a:endParaRPr lang="en-US" sz="16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endParaRPr>
                    </a:p>
                  </a:txBody>
                  <a:tcPr>
                    <a:lnR w="28575" cap="flat" cmpd="sng" algn="ctr">
                      <a:solidFill>
                        <a:schemeClr val="bg1"/>
                      </a:solidFill>
                      <a:prstDash val="solid"/>
                      <a:round/>
                      <a:headEnd type="none" w="med" len="med"/>
                      <a:tailEnd type="none" w="med" len="med"/>
                    </a:lnR>
                    <a:solidFill>
                      <a:srgbClr val="4F83BD"/>
                    </a:solidFill>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1</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lnL w="28575" cap="flat" cmpd="sng" algn="ctr">
                      <a:solidFill>
                        <a:schemeClr val="bg1"/>
                      </a:solidFill>
                      <a:prstDash val="solid"/>
                      <a:round/>
                      <a:headEnd type="none" w="med" len="med"/>
                      <a:tailEnd type="none" w="med" len="med"/>
                    </a:lnL>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2</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3</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3</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r>
              <a:tr h="370840">
                <a:tc>
                  <a:txBody>
                    <a:bodyPr/>
                    <a:lstStyle/>
                    <a:p>
                      <a:pPr marL="0" algn="r" defTabSz="914400" rtl="0" eaLnBrk="1" latinLnBrk="0" hangingPunct="1"/>
                      <a:r>
                        <a:rPr lang="en-US" sz="16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rPr>
                        <a:t>Transition</a:t>
                      </a:r>
                      <a:endParaRPr lang="en-US" sz="16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endParaRPr>
                    </a:p>
                  </a:txBody>
                  <a:tcPr>
                    <a:lnR w="28575" cap="flat" cmpd="sng" algn="ctr">
                      <a:solidFill>
                        <a:schemeClr val="bg1"/>
                      </a:solidFill>
                      <a:prstDash val="solid"/>
                      <a:round/>
                      <a:headEnd type="none" w="med" len="med"/>
                      <a:tailEnd type="none" w="med" len="med"/>
                    </a:lnR>
                    <a:solidFill>
                      <a:srgbClr val="4F83BD"/>
                    </a:solidFill>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1</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lnL w="28575" cap="flat" cmpd="sng" algn="ctr">
                      <a:solidFill>
                        <a:schemeClr val="bg1"/>
                      </a:solidFill>
                      <a:prstDash val="solid"/>
                      <a:round/>
                      <a:headEnd type="none" w="med" len="med"/>
                      <a:tailEnd type="none" w="med" len="med"/>
                    </a:lnL>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1</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2</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2</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r>
              <a:tr h="370840">
                <a:tc>
                  <a:txBody>
                    <a:bodyPr/>
                    <a:lstStyle/>
                    <a:p>
                      <a:pPr marL="0" algn="r" defTabSz="914400" rtl="0" eaLnBrk="1" latinLnBrk="0" hangingPunct="1"/>
                      <a:r>
                        <a:rPr lang="en-US" sz="16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rPr>
                        <a:t>Total</a:t>
                      </a:r>
                      <a:endParaRPr lang="en-US" sz="16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mn-ea"/>
                        <a:cs typeface="Arial" pitchFamily="34" charset="0"/>
                      </a:endParaRPr>
                    </a:p>
                  </a:txBody>
                  <a:tcPr>
                    <a:lnR w="28575" cap="flat" cmpd="sng" algn="ctr">
                      <a:solidFill>
                        <a:schemeClr val="bg1"/>
                      </a:solidFill>
                      <a:prstDash val="solid"/>
                      <a:round/>
                      <a:headEnd type="none" w="med" len="med"/>
                      <a:tailEnd type="none" w="med" len="med"/>
                    </a:lnR>
                    <a:solidFill>
                      <a:srgbClr val="4F83BD"/>
                    </a:solidFill>
                  </a:tcPr>
                </a:tc>
                <a:tc>
                  <a:txBody>
                    <a:bodyPr/>
                    <a:lstStyle/>
                    <a:p>
                      <a:pPr marL="0" algn="ctr" defTabSz="914400" rtl="0" eaLnBrk="1" latinLnBrk="0" hangingPunct="1"/>
                      <a:r>
                        <a:rPr lang="en-US" sz="1600" b="0" kern="1200" dirty="0" smtClean="0">
                          <a:ln>
                            <a:solidFill>
                              <a:schemeClr val="tx2">
                                <a:lumMod val="75000"/>
                              </a:schemeClr>
                            </a:solidFill>
                          </a:ln>
                          <a:solidFill>
                            <a:schemeClr val="tx2">
                              <a:lumMod val="75000"/>
                            </a:schemeClr>
                          </a:solidFill>
                          <a:latin typeface="Arial" pitchFamily="34" charset="0"/>
                          <a:ea typeface="+mn-ea"/>
                          <a:cs typeface="Arial" pitchFamily="34" charset="0"/>
                        </a:rPr>
                        <a:t>3</a:t>
                      </a:r>
                      <a:endParaRPr lang="en-US" sz="1600" b="0" kern="1200" dirty="0">
                        <a:ln>
                          <a:solidFill>
                            <a:schemeClr val="tx2">
                              <a:lumMod val="75000"/>
                            </a:schemeClr>
                          </a:solidFill>
                        </a:ln>
                        <a:solidFill>
                          <a:schemeClr val="tx2">
                            <a:lumMod val="75000"/>
                          </a:schemeClr>
                        </a:solidFill>
                        <a:latin typeface="Arial" pitchFamily="34" charset="0"/>
                        <a:ea typeface="+mn-ea"/>
                        <a:cs typeface="Arial" pitchFamily="34" charset="0"/>
                      </a:endParaRPr>
                    </a:p>
                  </a:txBody>
                  <a:tcPr>
                    <a:lnL w="28575" cap="flat" cmpd="sng" algn="ctr">
                      <a:solidFill>
                        <a:schemeClr val="bg1"/>
                      </a:solidFill>
                      <a:prstDash val="solid"/>
                      <a:round/>
                      <a:headEnd type="none" w="med" len="med"/>
                      <a:tailEnd type="none" w="med" len="med"/>
                    </a:lnL>
                  </a:tcPr>
                </a:tc>
                <a:tc>
                  <a:txBody>
                    <a:bodyPr/>
                    <a:lstStyle/>
                    <a:p>
                      <a:pPr marL="0" algn="ctr" defTabSz="914400" rtl="0" eaLnBrk="1" latinLnBrk="0" hangingPunct="1"/>
                      <a:r>
                        <a:rPr lang="en-US" sz="1600" b="0" kern="1200" dirty="0" smtClean="0">
                          <a:ln>
                            <a:solidFill>
                              <a:schemeClr val="tx2">
                                <a:lumMod val="75000"/>
                              </a:schemeClr>
                            </a:solidFill>
                          </a:ln>
                          <a:solidFill>
                            <a:schemeClr val="tx2">
                              <a:lumMod val="75000"/>
                            </a:schemeClr>
                          </a:solidFill>
                          <a:latin typeface="Arial" pitchFamily="34" charset="0"/>
                          <a:ea typeface="+mn-ea"/>
                          <a:cs typeface="Arial" pitchFamily="34" charset="0"/>
                        </a:rPr>
                        <a:t>6</a:t>
                      </a:r>
                      <a:endParaRPr lang="en-US" sz="1600" b="0" kern="1200" dirty="0">
                        <a:ln>
                          <a:solidFill>
                            <a:schemeClr val="tx2">
                              <a:lumMod val="75000"/>
                            </a:schemeClr>
                          </a:solidFill>
                        </a:ln>
                        <a:solidFill>
                          <a:schemeClr val="tx2">
                            <a:lumMod val="75000"/>
                          </a:schemeClr>
                        </a:solidFill>
                        <a:latin typeface="Arial" pitchFamily="34" charset="0"/>
                        <a:ea typeface="+mn-ea"/>
                        <a:cs typeface="Arial" pitchFamily="34" charset="0"/>
                      </a:endParaRPr>
                    </a:p>
                  </a:txBody>
                  <a:tcPr/>
                </a:tc>
                <a:tc>
                  <a:txBody>
                    <a:bodyPr/>
                    <a:lstStyle/>
                    <a:p>
                      <a:pPr marL="0" algn="ctr" defTabSz="914400" rtl="0" eaLnBrk="1" latinLnBrk="0" hangingPunct="1"/>
                      <a:r>
                        <a:rPr lang="en-US" sz="1600" b="0" kern="1200" dirty="0" smtClean="0">
                          <a:ln>
                            <a:solidFill>
                              <a:schemeClr val="tx2">
                                <a:lumMod val="75000"/>
                              </a:schemeClr>
                            </a:solidFill>
                          </a:ln>
                          <a:solidFill>
                            <a:schemeClr val="tx2">
                              <a:lumMod val="75000"/>
                            </a:schemeClr>
                          </a:solidFill>
                          <a:latin typeface="Arial" pitchFamily="34" charset="0"/>
                          <a:ea typeface="+mn-ea"/>
                          <a:cs typeface="Arial" pitchFamily="34" charset="0"/>
                        </a:rPr>
                        <a:t>9</a:t>
                      </a:r>
                      <a:endParaRPr lang="en-US" sz="1600" b="0" kern="1200" dirty="0">
                        <a:ln>
                          <a:solidFill>
                            <a:schemeClr val="tx2">
                              <a:lumMod val="75000"/>
                            </a:schemeClr>
                          </a:solidFill>
                        </a:ln>
                        <a:solidFill>
                          <a:schemeClr val="tx2">
                            <a:lumMod val="75000"/>
                          </a:schemeClr>
                        </a:solidFill>
                        <a:latin typeface="Arial" pitchFamily="34" charset="0"/>
                        <a:ea typeface="+mn-ea"/>
                        <a:cs typeface="Arial" pitchFamily="34" charset="0"/>
                      </a:endParaRPr>
                    </a:p>
                  </a:txBody>
                  <a:tcPr/>
                </a:tc>
                <a:tc>
                  <a:txBody>
                    <a:bodyPr/>
                    <a:lstStyle/>
                    <a:p>
                      <a:pPr marL="0" algn="ctr" defTabSz="914400" rtl="0" eaLnBrk="1" latinLnBrk="0" hangingPunct="1"/>
                      <a:r>
                        <a:rPr lang="en-US" sz="1600" b="0" kern="1200" dirty="0" smtClean="0">
                          <a:ln>
                            <a:solidFill>
                              <a:schemeClr val="tx2">
                                <a:lumMod val="75000"/>
                              </a:schemeClr>
                            </a:solidFill>
                          </a:ln>
                          <a:solidFill>
                            <a:schemeClr val="tx2">
                              <a:lumMod val="75000"/>
                            </a:schemeClr>
                          </a:solidFill>
                          <a:latin typeface="Arial" pitchFamily="34" charset="0"/>
                          <a:ea typeface="+mn-ea"/>
                          <a:cs typeface="Arial" pitchFamily="34" charset="0"/>
                        </a:rPr>
                        <a:t>10</a:t>
                      </a:r>
                      <a:endParaRPr lang="en-US" sz="1600" b="0" kern="1200" dirty="0">
                        <a:ln>
                          <a:solidFill>
                            <a:schemeClr val="tx2">
                              <a:lumMod val="75000"/>
                            </a:schemeClr>
                          </a:solidFill>
                        </a:ln>
                        <a:solidFill>
                          <a:schemeClr val="tx2">
                            <a:lumMod val="75000"/>
                          </a:schemeClr>
                        </a:solidFill>
                        <a:latin typeface="Arial" pitchFamily="34" charset="0"/>
                        <a:ea typeface="+mn-ea"/>
                        <a:cs typeface="Arial" pitchFamily="34" charset="0"/>
                      </a:endParaRPr>
                    </a:p>
                  </a:txBody>
                  <a:tcPr/>
                </a:tc>
              </a:tr>
            </a:tbl>
          </a:graphicData>
        </a:graphic>
      </p:graphicFrame>
      <p:graphicFrame>
        <p:nvGraphicFramePr>
          <p:cNvPr id="8" name="Table 7"/>
          <p:cNvGraphicFramePr>
            <a:graphicFrameLocks noGrp="1"/>
          </p:cNvGraphicFramePr>
          <p:nvPr/>
        </p:nvGraphicFramePr>
        <p:xfrm>
          <a:off x="2884488" y="3927475"/>
          <a:ext cx="4791075" cy="365125"/>
        </p:xfrm>
        <a:graphic>
          <a:graphicData uri="http://schemas.openxmlformats.org/drawingml/2006/table">
            <a:tbl>
              <a:tblPr/>
              <a:tblGrid>
                <a:gridCol w="4790940"/>
              </a:tblGrid>
              <a:tr h="0">
                <a:tc>
                  <a:txBody>
                    <a:bodyPr/>
                    <a:lstStyle/>
                    <a:p>
                      <a:endParaRPr lang="en-US" dirty="0"/>
                    </a:p>
                  </a:txBody>
                  <a:tcPr>
                    <a:lnL w="28575" cmpd="sng">
                      <a:solidFill>
                        <a:schemeClr val="bg1"/>
                      </a:solidFill>
                      <a:prstDash val="solid"/>
                    </a:lnL>
                    <a:lnR w="28575" cmpd="sng">
                      <a:solidFill>
                        <a:schemeClr val="bg1"/>
                      </a:solidFill>
                      <a:prstDash val="solid"/>
                    </a:lnR>
                    <a:lnT w="28575" cmpd="sng">
                      <a:solidFill>
                        <a:schemeClr val="bg1"/>
                      </a:solidFill>
                      <a:prstDash val="solid"/>
                    </a:lnT>
                    <a:lnB w="28575" cmpd="sng">
                      <a:solidFill>
                        <a:schemeClr val="bg1"/>
                      </a:solidFill>
                      <a:prstDash val="soli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mtClean="0"/>
              <a:t>Iteration Length</a:t>
            </a:r>
          </a:p>
        </p:txBody>
      </p:sp>
      <p:graphicFrame>
        <p:nvGraphicFramePr>
          <p:cNvPr id="9" name="Table 8"/>
          <p:cNvGraphicFramePr>
            <a:graphicFrameLocks noGrp="1"/>
          </p:cNvGraphicFramePr>
          <p:nvPr/>
        </p:nvGraphicFramePr>
        <p:xfrm>
          <a:off x="2819400" y="1981200"/>
          <a:ext cx="3505200" cy="1879600"/>
        </p:xfrm>
        <a:graphic>
          <a:graphicData uri="http://schemas.openxmlformats.org/drawingml/2006/table">
            <a:tbl>
              <a:tblPr firstRow="1" bandRow="1">
                <a:tableStyleId>{3C2FFA5D-87B4-456A-9821-1D502468CF0F}</a:tableStyleId>
              </a:tblPr>
              <a:tblGrid>
                <a:gridCol w="1752600"/>
                <a:gridCol w="1752600"/>
              </a:tblGrid>
              <a:tr h="469900">
                <a:tc>
                  <a:txBody>
                    <a:bodyPr/>
                    <a:lstStyle/>
                    <a:p>
                      <a:pPr algn="ctr"/>
                      <a:r>
                        <a:rPr lang="en-US" sz="1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People</a:t>
                      </a:r>
                      <a:endParaRPr lang="en-US" sz="1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txBody>
                  <a:tcPr/>
                </a:tc>
                <a:tc>
                  <a:txBody>
                    <a:bodyPr/>
                    <a:lstStyle/>
                    <a:p>
                      <a:pPr algn="ctr"/>
                      <a:r>
                        <a:rPr lang="en-US" sz="1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Weeks</a:t>
                      </a:r>
                      <a:endParaRPr lang="en-US" sz="1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txBody>
                  <a:tcPr/>
                </a:tc>
              </a:tr>
              <a:tr h="469900">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5</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1</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r>
              <a:tr h="469900">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20</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3-4</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r>
              <a:tr h="469900">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40</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c>
                  <a:txBody>
                    <a:bodyPr/>
                    <a:lstStyle/>
                    <a:p>
                      <a:pPr algn="ctr"/>
                      <a:r>
                        <a:rPr lang="en-US" sz="1600" b="0" dirty="0" smtClean="0">
                          <a:ln>
                            <a:solidFill>
                              <a:schemeClr val="tx2">
                                <a:lumMod val="75000"/>
                              </a:schemeClr>
                            </a:solidFill>
                          </a:ln>
                          <a:solidFill>
                            <a:schemeClr val="tx2">
                              <a:lumMod val="75000"/>
                            </a:schemeClr>
                          </a:solidFill>
                          <a:latin typeface="Arial" pitchFamily="34" charset="0"/>
                          <a:cs typeface="Arial" pitchFamily="34" charset="0"/>
                        </a:rPr>
                        <a:t>8</a:t>
                      </a:r>
                      <a:endParaRPr lang="en-US" sz="1600" b="0" dirty="0">
                        <a:ln>
                          <a:solidFill>
                            <a:schemeClr val="tx2">
                              <a:lumMod val="75000"/>
                            </a:schemeClr>
                          </a:solidFill>
                        </a:ln>
                        <a:solidFill>
                          <a:schemeClr val="tx2">
                            <a:lumMod val="75000"/>
                          </a:schemeClr>
                        </a:solidFill>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smtClean="0"/>
              <a:t>Develop Iteration Plan</a:t>
            </a:r>
          </a:p>
        </p:txBody>
      </p:sp>
      <p:sp>
        <p:nvSpPr>
          <p:cNvPr id="3" name="Content Placeholder 2"/>
          <p:cNvSpPr>
            <a:spLocks noGrp="1"/>
          </p:cNvSpPr>
          <p:nvPr>
            <p:ph idx="1"/>
          </p:nvPr>
        </p:nvSpPr>
        <p:spPr>
          <a:xfrm>
            <a:off x="457200" y="1600200"/>
            <a:ext cx="8229600" cy="3886200"/>
          </a:xfrm>
        </p:spPr>
        <p:txBody>
          <a:bodyPr rtlCol="0">
            <a:normAutofit fontScale="70000" lnSpcReduction="20000"/>
          </a:bodyPr>
          <a:lstStyle/>
          <a:p>
            <a:pPr eaLnBrk="1" fontAlgn="auto" hangingPunct="1">
              <a:spcAft>
                <a:spcPts val="0"/>
              </a:spcAft>
              <a:buFont typeface="Arial" pitchFamily="34" charset="0"/>
              <a:buBlip>
                <a:blip r:embed="rId3"/>
              </a:buBlip>
              <a:defRPr/>
            </a:pPr>
            <a:r>
              <a:rPr lang="en-US" dirty="0" smtClean="0"/>
              <a:t>Determine the Iteration Scope</a:t>
            </a:r>
          </a:p>
          <a:p>
            <a:pPr eaLnBrk="1" fontAlgn="auto" hangingPunct="1">
              <a:spcAft>
                <a:spcPts val="0"/>
              </a:spcAft>
              <a:buFont typeface="Arial" pitchFamily="34" charset="0"/>
              <a:buBlip>
                <a:blip r:embed="rId3"/>
              </a:buBlip>
              <a:defRPr/>
            </a:pPr>
            <a:r>
              <a:rPr lang="en-US" dirty="0" smtClean="0"/>
              <a:t>Define Entry and Exit Criteria</a:t>
            </a:r>
          </a:p>
          <a:p>
            <a:pPr lvl="1" eaLnBrk="1" fontAlgn="auto" hangingPunct="1">
              <a:spcAft>
                <a:spcPts val="0"/>
              </a:spcAft>
              <a:buFont typeface="Arial" pitchFamily="34" charset="0"/>
              <a:buBlip>
                <a:blip r:embed="rId3"/>
              </a:buBlip>
              <a:defRPr/>
            </a:pPr>
            <a:r>
              <a:rPr lang="en-US" dirty="0" smtClean="0"/>
              <a:t>Specific measurements and controls</a:t>
            </a:r>
          </a:p>
          <a:p>
            <a:pPr eaLnBrk="1" fontAlgn="auto" hangingPunct="1">
              <a:spcAft>
                <a:spcPts val="0"/>
              </a:spcAft>
              <a:buFont typeface="Arial" pitchFamily="34" charset="0"/>
              <a:buBlip>
                <a:blip r:embed="rId3"/>
              </a:buBlip>
              <a:defRPr/>
            </a:pPr>
            <a:r>
              <a:rPr lang="en-US" dirty="0" smtClean="0"/>
              <a:t>Define Iteration Activities</a:t>
            </a:r>
          </a:p>
          <a:p>
            <a:pPr eaLnBrk="1" fontAlgn="auto" hangingPunct="1">
              <a:spcAft>
                <a:spcPts val="0"/>
              </a:spcAft>
              <a:buFont typeface="Arial" pitchFamily="34" charset="0"/>
              <a:buBlip>
                <a:blip r:embed="rId3"/>
              </a:buBlip>
              <a:defRPr/>
            </a:pPr>
            <a:r>
              <a:rPr lang="en-US" dirty="0" smtClean="0"/>
              <a:t>Assign Responsibilities</a:t>
            </a:r>
          </a:p>
          <a:p>
            <a:pPr eaLnBrk="1" fontAlgn="auto" hangingPunct="1">
              <a:spcAft>
                <a:spcPts val="0"/>
              </a:spcAft>
              <a:buFont typeface="Arial" pitchFamily="34" charset="0"/>
              <a:buBlip>
                <a:blip r:embed="rId3"/>
              </a:buBlip>
              <a:defRPr/>
            </a:pPr>
            <a:r>
              <a:rPr lang="en-US" dirty="0" smtClean="0"/>
              <a:t>Advice:</a:t>
            </a:r>
          </a:p>
          <a:p>
            <a:pPr lvl="1" eaLnBrk="1" fontAlgn="auto" hangingPunct="1">
              <a:spcAft>
                <a:spcPts val="0"/>
              </a:spcAft>
              <a:buFont typeface="Arial" pitchFamily="34" charset="0"/>
              <a:buBlip>
                <a:blip r:embed="rId3"/>
              </a:buBlip>
              <a:defRPr/>
            </a:pPr>
            <a:r>
              <a:rPr lang="en-US" dirty="0" smtClean="0"/>
              <a:t>Shorter is better.</a:t>
            </a:r>
          </a:p>
          <a:p>
            <a:pPr lvl="1" eaLnBrk="1" fontAlgn="auto" hangingPunct="1">
              <a:spcAft>
                <a:spcPts val="0"/>
              </a:spcAft>
              <a:buFont typeface="Arial" pitchFamily="34" charset="0"/>
              <a:buBlip>
                <a:blip r:embed="rId3"/>
              </a:buBlip>
              <a:defRPr/>
            </a:pPr>
            <a:r>
              <a:rPr lang="en-US" dirty="0" smtClean="0"/>
              <a:t>Start with an uncomfortable length.</a:t>
            </a:r>
          </a:p>
          <a:p>
            <a:pPr lvl="1" eaLnBrk="1" fontAlgn="auto" hangingPunct="1">
              <a:spcAft>
                <a:spcPts val="0"/>
              </a:spcAft>
              <a:buFont typeface="Arial" pitchFamily="34" charset="0"/>
              <a:buBlip>
                <a:blip r:embed="rId3"/>
              </a:buBlip>
              <a:defRPr/>
            </a:pPr>
            <a:r>
              <a:rPr lang="en-US" dirty="0" smtClean="0"/>
              <a:t>Ignore the calendar.</a:t>
            </a:r>
          </a:p>
          <a:p>
            <a:pPr lvl="1" eaLnBrk="1" fontAlgn="auto" hangingPunct="1">
              <a:spcAft>
                <a:spcPts val="0"/>
              </a:spcAft>
              <a:buFont typeface="Arial" pitchFamily="34" charset="0"/>
              <a:buBlip>
                <a:blip r:embed="rId3"/>
              </a:buBlip>
              <a:defRPr/>
            </a:pPr>
            <a:r>
              <a:rPr lang="en-US" dirty="0" smtClean="0"/>
              <a:t>Produce something useful.</a:t>
            </a:r>
          </a:p>
          <a:p>
            <a:pPr lvl="1" eaLnBrk="1" fontAlgn="auto" hangingPunct="1">
              <a:spcAft>
                <a:spcPts val="0"/>
              </a:spcAft>
              <a:buFont typeface="Arial" pitchFamily="34" charset="0"/>
              <a:buBlip>
                <a:blip r:embed="rId3"/>
              </a:buBlip>
              <a:defRPr/>
            </a:pPr>
            <a:r>
              <a:rPr lang="en-US" dirty="0" smtClean="0"/>
              <a:t>Have as many iterations as you need.</a:t>
            </a:r>
          </a:p>
          <a:p>
            <a:pPr lvl="1" eaLnBrk="1" fontAlgn="auto" hangingPunct="1">
              <a:spcAft>
                <a:spcPts val="0"/>
              </a:spcAft>
              <a:buFont typeface="Arial" pitchFamily="34" charset="0"/>
              <a:buBlip>
                <a:blip r:embed="rId3"/>
              </a:buBlip>
              <a:defRPr/>
            </a:pPr>
            <a:r>
              <a:rPr lang="en-US" dirty="0" smtClean="0"/>
              <a:t>You can still have a firm delivery date.</a:t>
            </a:r>
          </a:p>
          <a:p>
            <a:pPr eaLnBrk="1" fontAlgn="auto" hangingPunct="1">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smtClean="0"/>
              <a:t>Change Management Process</a:t>
            </a:r>
          </a:p>
        </p:txBody>
      </p:sp>
      <p:pic>
        <p:nvPicPr>
          <p:cNvPr id="63490" name="Content Placeholder 4" descr="requirementsManagement.gif"/>
          <p:cNvPicPr>
            <a:picLocks noGrp="1" noChangeAspect="1"/>
          </p:cNvPicPr>
          <p:nvPr>
            <p:ph idx="1"/>
          </p:nvPr>
        </p:nvPicPr>
        <p:blipFill>
          <a:blip r:embed="rId3"/>
          <a:srcRect/>
          <a:stretch>
            <a:fillRect/>
          </a:stretch>
        </p:blipFill>
        <p:spPr>
          <a:xfrm>
            <a:off x="1447800" y="1371600"/>
            <a:ext cx="6405563" cy="4419600"/>
          </a:xfrm>
        </p:spPr>
      </p:pic>
      <p:sp>
        <p:nvSpPr>
          <p:cNvPr id="63491" name="Rectangle 5"/>
          <p:cNvSpPr>
            <a:spLocks noChangeArrowheads="1"/>
          </p:cNvSpPr>
          <p:nvPr/>
        </p:nvSpPr>
        <p:spPr bwMode="auto">
          <a:xfrm>
            <a:off x="2819400" y="5791200"/>
            <a:ext cx="3581400" cy="247650"/>
          </a:xfrm>
          <a:prstGeom prst="rect">
            <a:avLst/>
          </a:prstGeom>
          <a:noFill/>
          <a:ln w="9525">
            <a:noFill/>
            <a:miter lim="800000"/>
            <a:headEnd/>
            <a:tailEnd/>
          </a:ln>
        </p:spPr>
        <p:txBody>
          <a:bodyPr>
            <a:spAutoFit/>
          </a:bodyPr>
          <a:lstStyle/>
          <a:p>
            <a:r>
              <a:rPr lang="en-US" sz="1000">
                <a:solidFill>
                  <a:srgbClr val="FF0000"/>
                </a:solidFill>
                <a:latin typeface="Calibri" pitchFamily="34" charset="0"/>
                <a:hlinkClick r:id="rId4"/>
              </a:rPr>
              <a:t>http://www.agilemodeling.com/essays/changeManagement.htm</a:t>
            </a:r>
            <a:r>
              <a:rPr lang="en-US" sz="1000">
                <a:solidFill>
                  <a:srgbClr val="FF0000"/>
                </a:solidFill>
                <a:latin typeface="Calibri" pitchFamily="34" charset="0"/>
              </a:rPr>
              <a:t> </a:t>
            </a:r>
            <a:endParaRPr lang="en-US" sz="1000">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pPr eaLnBrk="1" hangingPunct="1"/>
            <a:r>
              <a:rPr lang="en-US" smtClean="0"/>
              <a:t>Rework</a:t>
            </a:r>
          </a:p>
        </p:txBody>
      </p:sp>
      <p:sp>
        <p:nvSpPr>
          <p:cNvPr id="3" name="Content Placeholder 2"/>
          <p:cNvSpPr>
            <a:spLocks noGrp="1"/>
          </p:cNvSpPr>
          <p:nvPr>
            <p:ph idx="1"/>
          </p:nvPr>
        </p:nvSpPr>
        <p:spPr/>
        <p:txBody>
          <a:bodyPr rtlCol="0">
            <a:normAutofit fontScale="70000" lnSpcReduction="20000"/>
          </a:bodyPr>
          <a:lstStyle/>
          <a:p>
            <a:pPr eaLnBrk="1" fontAlgn="auto" hangingPunct="1">
              <a:spcAft>
                <a:spcPts val="0"/>
              </a:spcAft>
              <a:buFontTx/>
              <a:buNone/>
              <a:defRPr/>
            </a:pPr>
            <a:r>
              <a:rPr lang="en-US" dirty="0" smtClean="0"/>
              <a:t>One of the major benefits of an iterative development is precisely to allow mistakes and experimentation, but early enough so that corrective actions can be taken.</a:t>
            </a:r>
          </a:p>
          <a:p>
            <a:pPr eaLnBrk="1" fontAlgn="auto" hangingPunct="1">
              <a:spcAft>
                <a:spcPts val="0"/>
              </a:spcAft>
              <a:buFontTx/>
              <a:buNone/>
              <a:defRPr/>
            </a:pPr>
            <a:r>
              <a:rPr lang="en-US" dirty="0" smtClean="0"/>
              <a:t>At the end of each iteration, during the iteration assessment, the team should decide what part of the current release will be reworked. Expect rework to be allocated among phases in the following percentages, relative to the total system: </a:t>
            </a:r>
          </a:p>
          <a:p>
            <a:pPr lvl="1" eaLnBrk="1" fontAlgn="auto" hangingPunct="1">
              <a:spcAft>
                <a:spcPts val="0"/>
              </a:spcAft>
              <a:buFont typeface="Arial" pitchFamily="34" charset="0"/>
              <a:buBlip>
                <a:blip r:embed="rId3"/>
              </a:buBlip>
              <a:defRPr/>
            </a:pPr>
            <a:r>
              <a:rPr lang="en-US" sz="2900" dirty="0" smtClean="0"/>
              <a:t>Inception, 40%-100% - this is where you may develop throwaway, exploratory prototypes. </a:t>
            </a:r>
          </a:p>
          <a:p>
            <a:pPr lvl="1" eaLnBrk="1" fontAlgn="auto" hangingPunct="1">
              <a:spcAft>
                <a:spcPts val="0"/>
              </a:spcAft>
              <a:buFont typeface="Arial" pitchFamily="34" charset="0"/>
              <a:buBlip>
                <a:blip r:embed="rId3"/>
              </a:buBlip>
              <a:defRPr/>
            </a:pPr>
            <a:r>
              <a:rPr lang="en-US" sz="2900" dirty="0" smtClean="0"/>
              <a:t>Elaboration, 25%-60% in early iterations; less than 25% in later iterations, or for an evolution cycle. </a:t>
            </a:r>
          </a:p>
          <a:p>
            <a:pPr lvl="1" eaLnBrk="1" fontAlgn="auto" hangingPunct="1">
              <a:spcAft>
                <a:spcPts val="0"/>
              </a:spcAft>
              <a:buFont typeface="Arial" pitchFamily="34" charset="0"/>
              <a:buBlip>
                <a:blip r:embed="rId3"/>
              </a:buBlip>
              <a:defRPr/>
            </a:pPr>
            <a:r>
              <a:rPr lang="en-US" sz="2900" dirty="0" smtClean="0"/>
              <a:t>Construction, after the architecture baseline, 10% or less per iteration and 25% total. </a:t>
            </a:r>
          </a:p>
          <a:p>
            <a:pPr lvl="1" eaLnBrk="1" fontAlgn="auto" hangingPunct="1">
              <a:spcAft>
                <a:spcPts val="0"/>
              </a:spcAft>
              <a:buFont typeface="Arial" pitchFamily="34" charset="0"/>
              <a:buBlip>
                <a:blip r:embed="rId3"/>
              </a:buBlip>
              <a:defRPr/>
            </a:pPr>
            <a:r>
              <a:rPr lang="en-US" sz="2900" dirty="0" smtClean="0"/>
              <a:t>Transition, less than 5%.</a:t>
            </a:r>
          </a:p>
        </p:txBody>
      </p:sp>
      <p:sp>
        <p:nvSpPr>
          <p:cNvPr id="65539" name="Rectangle 4"/>
          <p:cNvSpPr>
            <a:spLocks noChangeArrowheads="1"/>
          </p:cNvSpPr>
          <p:nvPr/>
        </p:nvSpPr>
        <p:spPr bwMode="auto">
          <a:xfrm>
            <a:off x="4343400" y="5715000"/>
            <a:ext cx="3505200" cy="246063"/>
          </a:xfrm>
          <a:prstGeom prst="rect">
            <a:avLst/>
          </a:prstGeom>
          <a:noFill/>
          <a:ln w="9525">
            <a:noFill/>
            <a:miter lim="800000"/>
            <a:headEnd/>
            <a:tailEnd/>
          </a:ln>
        </p:spPr>
        <p:txBody>
          <a:bodyPr>
            <a:spAutoFit/>
          </a:bodyPr>
          <a:lstStyle/>
          <a:p>
            <a:r>
              <a:rPr lang="en-US" sz="1000">
                <a:latin typeface="Calibri" pitchFamily="34" charset="0"/>
                <a:hlinkClick r:id="rId4"/>
              </a:rPr>
              <a:t>http://www.upedu.org/upedu/process/gdlines/md_itpln.htm</a:t>
            </a:r>
            <a:r>
              <a:rPr lang="en-US" sz="1000">
                <a:latin typeface="Calibri" pitchFamily="34" charset="0"/>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smtClean="0"/>
              <a:t>Metrics</a:t>
            </a:r>
          </a:p>
        </p:txBody>
      </p:sp>
      <p:sp>
        <p:nvSpPr>
          <p:cNvPr id="67586" name="Content Placeholder 2"/>
          <p:cNvSpPr>
            <a:spLocks noGrp="1"/>
          </p:cNvSpPr>
          <p:nvPr>
            <p:ph idx="1"/>
          </p:nvPr>
        </p:nvSpPr>
        <p:spPr>
          <a:xfrm>
            <a:off x="457200" y="1600200"/>
            <a:ext cx="8229600" cy="3733800"/>
          </a:xfrm>
        </p:spPr>
        <p:txBody>
          <a:bodyPr/>
          <a:lstStyle/>
          <a:p>
            <a:pPr eaLnBrk="1" hangingPunct="1">
              <a:lnSpc>
                <a:spcPct val="90000"/>
              </a:lnSpc>
              <a:buFont typeface="Arial" charset="0"/>
              <a:buBlip>
                <a:blip r:embed="rId3"/>
              </a:buBlip>
            </a:pPr>
            <a:r>
              <a:rPr lang="en-US" sz="2200" smtClean="0"/>
              <a:t>Burn Rate</a:t>
            </a:r>
          </a:p>
          <a:p>
            <a:pPr eaLnBrk="1" hangingPunct="1">
              <a:lnSpc>
                <a:spcPct val="90000"/>
              </a:lnSpc>
              <a:buFont typeface="Arial" charset="0"/>
              <a:buBlip>
                <a:blip r:embed="rId3"/>
              </a:buBlip>
            </a:pPr>
            <a:r>
              <a:rPr lang="en-US" sz="2200" smtClean="0"/>
              <a:t>Delivered Functionality</a:t>
            </a:r>
          </a:p>
          <a:p>
            <a:pPr eaLnBrk="1" hangingPunct="1">
              <a:lnSpc>
                <a:spcPct val="90000"/>
              </a:lnSpc>
              <a:buFont typeface="Arial" charset="0"/>
              <a:buBlip>
                <a:blip r:embed="rId3"/>
              </a:buBlip>
            </a:pPr>
            <a:r>
              <a:rPr lang="en-US" sz="2200" smtClean="0"/>
              <a:t>Velocity</a:t>
            </a:r>
          </a:p>
          <a:p>
            <a:pPr eaLnBrk="1" hangingPunct="1">
              <a:lnSpc>
                <a:spcPct val="90000"/>
              </a:lnSpc>
              <a:buFont typeface="Arial" charset="0"/>
              <a:buBlip>
                <a:blip r:embed="rId3"/>
              </a:buBlip>
            </a:pPr>
            <a:r>
              <a:rPr lang="en-US" sz="2200" smtClean="0"/>
              <a:t>Defects</a:t>
            </a:r>
          </a:p>
          <a:p>
            <a:pPr eaLnBrk="1" hangingPunct="1">
              <a:lnSpc>
                <a:spcPct val="90000"/>
              </a:lnSpc>
              <a:buFont typeface="Arial" charset="0"/>
              <a:buBlip>
                <a:blip r:embed="rId3"/>
              </a:buBlip>
            </a:pPr>
            <a:r>
              <a:rPr lang="en-US" sz="2200" smtClean="0"/>
              <a:t>Additional Considerations:</a:t>
            </a:r>
          </a:p>
          <a:p>
            <a:pPr lvl="1" eaLnBrk="1" hangingPunct="1">
              <a:buFont typeface="Arial" charset="0"/>
              <a:buBlip>
                <a:blip r:embed="rId3"/>
              </a:buBlip>
            </a:pPr>
            <a:r>
              <a:rPr lang="en-US" sz="2200" smtClean="0"/>
              <a:t>	Keep it simple.</a:t>
            </a:r>
          </a:p>
          <a:p>
            <a:pPr lvl="1" eaLnBrk="1" hangingPunct="1">
              <a:buFont typeface="Arial" charset="0"/>
              <a:buBlip>
                <a:blip r:embed="rId3"/>
              </a:buBlip>
            </a:pPr>
            <a:r>
              <a:rPr lang="en-US" sz="2200" smtClean="0"/>
              <a:t>	Metrics must add value.</a:t>
            </a:r>
          </a:p>
          <a:p>
            <a:pPr lvl="1" eaLnBrk="1" hangingPunct="1">
              <a:buFont typeface="Arial" charset="0"/>
              <a:buBlip>
                <a:blip r:embed="rId3"/>
              </a:buBlip>
            </a:pPr>
            <a:r>
              <a:rPr lang="en-US" sz="2200" smtClean="0"/>
              <a:t>	Look at trends, not absolute numbers.</a:t>
            </a:r>
          </a:p>
          <a:p>
            <a:pPr lvl="1" eaLnBrk="1" hangingPunct="1">
              <a:buFont typeface="Arial" charset="0"/>
              <a:buBlip>
                <a:blip r:embed="rId3"/>
              </a:buBlip>
            </a:pPr>
            <a:r>
              <a:rPr lang="en-US" sz="2200" smtClean="0"/>
              <a:t>	Combine metrics.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smtClean="0"/>
              <a:t>Agile Principles of Estimation</a:t>
            </a:r>
          </a:p>
        </p:txBody>
      </p:sp>
      <p:sp>
        <p:nvSpPr>
          <p:cNvPr id="69634" name="Content Placeholder 2"/>
          <p:cNvSpPr>
            <a:spLocks noGrp="1"/>
          </p:cNvSpPr>
          <p:nvPr>
            <p:ph idx="1"/>
          </p:nvPr>
        </p:nvSpPr>
        <p:spPr/>
        <p:txBody>
          <a:bodyPr/>
          <a:lstStyle/>
          <a:p>
            <a:pPr eaLnBrk="1" hangingPunct="1">
              <a:buFont typeface="Arial" charset="0"/>
              <a:buBlip>
                <a:blip r:embed="rId3"/>
              </a:buBlip>
            </a:pPr>
            <a:r>
              <a:rPr lang="en-US" sz="2400" smtClean="0"/>
              <a:t>Increase the frequency of estimation.</a:t>
            </a:r>
          </a:p>
          <a:p>
            <a:pPr eaLnBrk="1" hangingPunct="1">
              <a:buFont typeface="Arial" charset="0"/>
              <a:buBlip>
                <a:blip r:embed="rId3"/>
              </a:buBlip>
            </a:pPr>
            <a:r>
              <a:rPr lang="en-US" sz="2400" smtClean="0"/>
              <a:t>Reduce the time between estimation and feedback.  </a:t>
            </a:r>
          </a:p>
          <a:p>
            <a:pPr eaLnBrk="1" hangingPunct="1">
              <a:buFont typeface="Arial" charset="0"/>
              <a:buBlip>
                <a:blip r:embed="rId3"/>
              </a:buBlip>
            </a:pPr>
            <a:r>
              <a:rPr lang="en-US" sz="2400" smtClean="0"/>
              <a:t>Discuss constraints and assumptions.</a:t>
            </a:r>
          </a:p>
          <a:p>
            <a:pPr eaLnBrk="1" hangingPunct="1">
              <a:buFont typeface="Arial" charset="0"/>
              <a:buBlip>
                <a:blip r:embed="rId3"/>
              </a:buBlip>
            </a:pPr>
            <a:r>
              <a:rPr lang="en-US" sz="2400" smtClean="0"/>
              <a:t>Create multiple options.</a:t>
            </a:r>
          </a:p>
          <a:p>
            <a:pPr eaLnBrk="1" hangingPunct="1">
              <a:buFont typeface="Arial" charset="0"/>
              <a:buBlip>
                <a:blip r:embed="rId3"/>
              </a:buBlip>
            </a:pPr>
            <a:r>
              <a:rPr lang="en-US" sz="2400" smtClean="0"/>
              <a:t>Compare estimates.</a:t>
            </a:r>
          </a:p>
          <a:p>
            <a:pPr eaLnBrk="1" hangingPunct="1">
              <a:buFont typeface="Arial" charset="0"/>
              <a:buBlip>
                <a:blip r:embed="rId3"/>
              </a:buBlip>
            </a:pPr>
            <a:r>
              <a:rPr lang="en-US" sz="2400" smtClean="0"/>
              <a:t>Ongoing learning process.</a:t>
            </a: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smtClean="0"/>
              <a:t>Traditional and Agile Estimates</a:t>
            </a:r>
          </a:p>
        </p:txBody>
      </p:sp>
      <p:pic>
        <p:nvPicPr>
          <p:cNvPr id="71682" name="Content Placeholder 7" descr="estimates curve.jpeg"/>
          <p:cNvPicPr>
            <a:picLocks noGrp="1" noChangeAspect="1"/>
          </p:cNvPicPr>
          <p:nvPr>
            <p:ph sz="half" idx="4294967295"/>
          </p:nvPr>
        </p:nvPicPr>
        <p:blipFill>
          <a:blip r:embed="rId3"/>
          <a:srcRect/>
          <a:stretch>
            <a:fillRect/>
          </a:stretch>
        </p:blipFill>
        <p:spPr>
          <a:xfrm>
            <a:off x="2667000" y="1219200"/>
            <a:ext cx="3617913" cy="4525963"/>
          </a:xfrm>
        </p:spPr>
      </p:pic>
      <p:sp>
        <p:nvSpPr>
          <p:cNvPr id="71683" name="Rectangle 1"/>
          <p:cNvSpPr>
            <a:spLocks noChangeArrowheads="1"/>
          </p:cNvSpPr>
          <p:nvPr/>
        </p:nvSpPr>
        <p:spPr bwMode="auto">
          <a:xfrm>
            <a:off x="2438400" y="5791200"/>
            <a:ext cx="4343400" cy="246063"/>
          </a:xfrm>
          <a:prstGeom prst="rect">
            <a:avLst/>
          </a:prstGeom>
          <a:noFill/>
          <a:ln w="9525">
            <a:noFill/>
            <a:miter lim="800000"/>
            <a:headEnd/>
            <a:tailEnd/>
          </a:ln>
        </p:spPr>
        <p:txBody>
          <a:bodyPr anchor="ctr">
            <a:spAutoFit/>
          </a:bodyPr>
          <a:lstStyle/>
          <a:p>
            <a:r>
              <a:rPr lang="en-US" sz="1000">
                <a:latin typeface="Tahoma" pitchFamily="34" charset="0"/>
                <a:ea typeface="Calibri" pitchFamily="34" charset="0"/>
                <a:cs typeface="Tahoma" pitchFamily="34" charset="0"/>
                <a:hlinkClick r:id="rId4"/>
              </a:rPr>
              <a:t>http://</a:t>
            </a:r>
            <a:r>
              <a:rPr lang="en-US" sz="1000">
                <a:latin typeface="Calibri" pitchFamily="34" charset="0"/>
                <a:ea typeface="Calibri" pitchFamily="34" charset="0"/>
                <a:cs typeface="Tahoma" pitchFamily="34" charset="0"/>
                <a:hlinkClick r:id="rId4"/>
              </a:rPr>
              <a:t>www.ambysoft.com/essays/comparingEstimatingApproaches.html</a:t>
            </a:r>
            <a:endParaRPr lang="en-US">
              <a:latin typeface="Calibri" pitchFamily="34" charset="0"/>
              <a:ea typeface="Calibri" pitchFamily="34" charset="0"/>
              <a:cs typeface="Tahom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smtClean="0"/>
              <a:t>Traditional and Agile Estimates</a:t>
            </a:r>
          </a:p>
        </p:txBody>
      </p:sp>
      <p:graphicFrame>
        <p:nvGraphicFramePr>
          <p:cNvPr id="6" name="Table 5"/>
          <p:cNvGraphicFramePr>
            <a:graphicFrameLocks noGrp="1"/>
          </p:cNvGraphicFramePr>
          <p:nvPr/>
        </p:nvGraphicFramePr>
        <p:xfrm>
          <a:off x="1524000" y="1397000"/>
          <a:ext cx="6096000" cy="4486275"/>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lang="en-US" dirty="0" smtClean="0"/>
                        <a:t>Approach</a:t>
                      </a:r>
                      <a:endParaRPr lang="en-US" dirty="0"/>
                    </a:p>
                  </a:txBody>
                  <a:tcPr>
                    <a:solidFill>
                      <a:srgbClr val="4F83BD"/>
                    </a:solidFill>
                  </a:tcPr>
                </a:tc>
                <a:tc>
                  <a:txBody>
                    <a:bodyPr/>
                    <a:lstStyle/>
                    <a:p>
                      <a:pPr algn="ctr"/>
                      <a:r>
                        <a:rPr lang="en-US" dirty="0" smtClean="0"/>
                        <a:t>Advantages</a:t>
                      </a:r>
                      <a:endParaRPr lang="en-US" dirty="0"/>
                    </a:p>
                  </a:txBody>
                  <a:tcPr/>
                </a:tc>
                <a:tc>
                  <a:txBody>
                    <a:bodyPr/>
                    <a:lstStyle/>
                    <a:p>
                      <a:pPr algn="ctr"/>
                      <a:r>
                        <a:rPr lang="en-US" dirty="0" smtClean="0"/>
                        <a:t>Disadvantages</a:t>
                      </a:r>
                      <a:endParaRPr lang="en-US" dirty="0"/>
                    </a:p>
                  </a:txBody>
                  <a:tcPr/>
                </a:tc>
              </a:tr>
              <a:tr h="370840">
                <a:tc>
                  <a:txBody>
                    <a:bodyPr/>
                    <a:lstStyle/>
                    <a:p>
                      <a:pPr marL="0" algn="r" defTabSz="914400" rtl="0" eaLnBrk="1" latinLnBrk="0" hangingPunct="1"/>
                      <a:r>
                        <a:rPr lang="en-US" sz="1800" b="1" kern="1200" dirty="0" smtClean="0">
                          <a:solidFill>
                            <a:schemeClr val="lt1"/>
                          </a:solidFill>
                          <a:latin typeface="+mn-lt"/>
                          <a:ea typeface="+mn-ea"/>
                          <a:cs typeface="+mn-cs"/>
                        </a:rPr>
                        <a:t>Traditional</a:t>
                      </a:r>
                    </a:p>
                  </a:txBody>
                  <a:tcPr>
                    <a:solidFill>
                      <a:srgbClr val="4F83BD"/>
                    </a:solidFill>
                  </a:tcPr>
                </a:tc>
                <a:tc>
                  <a:txBody>
                    <a:bodyPr/>
                    <a:lstStyle/>
                    <a:p>
                      <a:r>
                        <a:rPr lang="en-US" dirty="0" smtClean="0"/>
                        <a:t>Generally accepted</a:t>
                      </a:r>
                    </a:p>
                    <a:p>
                      <a:endParaRPr lang="en-US" dirty="0" smtClean="0"/>
                    </a:p>
                    <a:p>
                      <a:r>
                        <a:rPr lang="en-US" dirty="0" smtClean="0"/>
                        <a:t>Significant</a:t>
                      </a:r>
                      <a:r>
                        <a:rPr lang="en-US" baseline="0" dirty="0" smtClean="0"/>
                        <a:t> work in advance can yield a good estimate</a:t>
                      </a:r>
                      <a:endParaRPr lang="en-US" dirty="0"/>
                    </a:p>
                  </a:txBody>
                  <a:tcPr/>
                </a:tc>
                <a:tc>
                  <a:txBody>
                    <a:bodyPr/>
                    <a:lstStyle/>
                    <a:p>
                      <a:r>
                        <a:rPr lang="en-US" dirty="0" smtClean="0"/>
                        <a:t>Often</a:t>
                      </a:r>
                      <a:r>
                        <a:rPr lang="en-US" baseline="0" dirty="0" smtClean="0"/>
                        <a:t> not effective  and projects are over budget and late anyway.</a:t>
                      </a:r>
                      <a:endParaRPr lang="en-US" dirty="0"/>
                    </a:p>
                  </a:txBody>
                  <a:tcPr/>
                </a:tc>
              </a:tr>
              <a:tr h="370840">
                <a:tc>
                  <a:txBody>
                    <a:bodyPr/>
                    <a:lstStyle/>
                    <a:p>
                      <a:pPr marL="0" algn="r" defTabSz="914400" rtl="0" eaLnBrk="1" latinLnBrk="0" hangingPunct="1"/>
                      <a:r>
                        <a:rPr lang="en-US" sz="1800" b="1" kern="1200" dirty="0" smtClean="0">
                          <a:solidFill>
                            <a:schemeClr val="lt1"/>
                          </a:solidFill>
                          <a:latin typeface="+mn-lt"/>
                          <a:ea typeface="+mn-ea"/>
                          <a:cs typeface="+mn-cs"/>
                        </a:rPr>
                        <a:t>Agile</a:t>
                      </a:r>
                    </a:p>
                  </a:txBody>
                  <a:tcPr>
                    <a:solidFill>
                      <a:srgbClr val="4F83BD"/>
                    </a:solidFill>
                  </a:tcPr>
                </a:tc>
                <a:tc>
                  <a:txBody>
                    <a:bodyPr/>
                    <a:lstStyle/>
                    <a:p>
                      <a:r>
                        <a:rPr lang="en-US" dirty="0" smtClean="0"/>
                        <a:t>Stake</a:t>
                      </a:r>
                      <a:r>
                        <a:rPr lang="en-US" baseline="0" dirty="0" smtClean="0"/>
                        <a:t>holders in control</a:t>
                      </a:r>
                      <a:endParaRPr lang="en-US" dirty="0"/>
                    </a:p>
                  </a:txBody>
                  <a:tcPr/>
                </a:tc>
                <a:tc>
                  <a:txBody>
                    <a:bodyPr/>
                    <a:lstStyle/>
                    <a:p>
                      <a:r>
                        <a:rPr lang="en-US" dirty="0" smtClean="0"/>
                        <a:t>Not currently generally</a:t>
                      </a:r>
                      <a:r>
                        <a:rPr lang="en-US" baseline="0" dirty="0" smtClean="0"/>
                        <a:t> accepted by senior management</a:t>
                      </a:r>
                      <a:endParaRPr lang="en-US" dirty="0"/>
                    </a:p>
                  </a:txBody>
                  <a:tcPr/>
                </a:tc>
              </a:tr>
              <a:tr h="370840">
                <a:tc>
                  <a:txBody>
                    <a:bodyPr/>
                    <a:lstStyle/>
                    <a:p>
                      <a:pPr marL="0" algn="r" defTabSz="914400" rtl="0" eaLnBrk="1" latinLnBrk="0" hangingPunct="1"/>
                      <a:r>
                        <a:rPr lang="en-US" sz="1800" b="1" kern="1200" dirty="0" smtClean="0">
                          <a:solidFill>
                            <a:schemeClr val="lt1"/>
                          </a:solidFill>
                          <a:latin typeface="+mn-lt"/>
                          <a:ea typeface="+mn-ea"/>
                          <a:cs typeface="+mn-cs"/>
                        </a:rPr>
                        <a:t>Combination</a:t>
                      </a:r>
                    </a:p>
                  </a:txBody>
                  <a:tcPr>
                    <a:solidFill>
                      <a:srgbClr val="4F83BD"/>
                    </a:solidFill>
                  </a:tcPr>
                </a:tc>
                <a:tc>
                  <a:txBody>
                    <a:bodyPr/>
                    <a:lstStyle/>
                    <a:p>
                      <a:r>
                        <a:rPr lang="en-US" dirty="0" smtClean="0"/>
                        <a:t>Reasonable estimate.</a:t>
                      </a:r>
                    </a:p>
                    <a:p>
                      <a:endParaRPr lang="en-US" dirty="0" smtClean="0"/>
                    </a:p>
                    <a:p>
                      <a:r>
                        <a:rPr lang="en-US" dirty="0" smtClean="0"/>
                        <a:t>Stakeholders</a:t>
                      </a:r>
                      <a:r>
                        <a:rPr lang="en-US" baseline="0" dirty="0" smtClean="0"/>
                        <a:t> in control</a:t>
                      </a:r>
                      <a:endParaRPr lang="en-US" dirty="0"/>
                    </a:p>
                  </a:txBody>
                  <a:tcPr/>
                </a:tc>
                <a:tc>
                  <a:txBody>
                    <a:bodyPr/>
                    <a:lstStyle/>
                    <a:p>
                      <a:r>
                        <a:rPr lang="en-US" dirty="0" smtClean="0"/>
                        <a:t>Initial budget and schedule</a:t>
                      </a:r>
                      <a:r>
                        <a:rPr lang="en-US" baseline="0" dirty="0" smtClean="0"/>
                        <a:t> may be viewed as not detailed enough</a:t>
                      </a:r>
                      <a:endParaRPr lang="en-US" dirty="0"/>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smtClean="0"/>
              <a:t>Agile Projects and Fixed Price</a:t>
            </a:r>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Arial" pitchFamily="34" charset="0"/>
              <a:buBlip>
                <a:blip r:embed="rId3"/>
              </a:buBlip>
              <a:defRPr/>
            </a:pPr>
            <a:r>
              <a:rPr lang="en-US" dirty="0" smtClean="0"/>
              <a:t>Fixed price contract guarantee cost.  Agile fixed price contracts deliver:</a:t>
            </a:r>
          </a:p>
          <a:p>
            <a:pPr lvl="1" eaLnBrk="1" fontAlgn="auto" hangingPunct="1">
              <a:spcAft>
                <a:spcPts val="0"/>
              </a:spcAft>
              <a:buFont typeface="Arial" pitchFamily="34" charset="0"/>
              <a:buBlip>
                <a:blip r:embed="rId3"/>
              </a:buBlip>
              <a:defRPr/>
            </a:pPr>
            <a:r>
              <a:rPr lang="en-US" dirty="0" smtClean="0"/>
              <a:t>Earlier results</a:t>
            </a:r>
          </a:p>
          <a:p>
            <a:pPr lvl="1" eaLnBrk="1" fontAlgn="auto" hangingPunct="1">
              <a:spcAft>
                <a:spcPts val="0"/>
              </a:spcAft>
              <a:buFont typeface="Arial" pitchFamily="34" charset="0"/>
              <a:buBlip>
                <a:blip r:embed="rId3"/>
              </a:buBlip>
              <a:defRPr/>
            </a:pPr>
            <a:r>
              <a:rPr lang="en-US" dirty="0" smtClean="0"/>
              <a:t>Greater flexibility</a:t>
            </a:r>
          </a:p>
          <a:p>
            <a:pPr lvl="1" eaLnBrk="1" fontAlgn="auto" hangingPunct="1">
              <a:spcAft>
                <a:spcPts val="0"/>
              </a:spcAft>
              <a:buFont typeface="Arial" pitchFamily="34" charset="0"/>
              <a:buBlip>
                <a:blip r:embed="rId3"/>
              </a:buBlip>
              <a:defRPr/>
            </a:pPr>
            <a:r>
              <a:rPr lang="en-US" dirty="0" smtClean="0"/>
              <a:t>Same price</a:t>
            </a:r>
          </a:p>
          <a:p>
            <a:pPr eaLnBrk="1" fontAlgn="auto" hangingPunct="1">
              <a:spcAft>
                <a:spcPts val="0"/>
              </a:spcAft>
              <a:buFont typeface="Arial" pitchFamily="34" charset="0"/>
              <a:buBlip>
                <a:blip r:embed="rId3"/>
              </a:buBlip>
              <a:defRPr/>
            </a:pPr>
            <a:r>
              <a:rPr lang="en-US" dirty="0" smtClean="0"/>
              <a:t>Customer must invest more effort:</a:t>
            </a:r>
          </a:p>
          <a:p>
            <a:pPr lvl="1" eaLnBrk="1" fontAlgn="auto" hangingPunct="1">
              <a:spcAft>
                <a:spcPts val="0"/>
              </a:spcAft>
              <a:buFont typeface="Arial" pitchFamily="34" charset="0"/>
              <a:buBlip>
                <a:blip r:embed="rId3"/>
              </a:buBlip>
              <a:defRPr/>
            </a:pPr>
            <a:r>
              <a:rPr lang="en-US" dirty="0" smtClean="0"/>
              <a:t>Test features regularly</a:t>
            </a:r>
          </a:p>
          <a:p>
            <a:pPr lvl="1" eaLnBrk="1" fontAlgn="auto" hangingPunct="1">
              <a:spcAft>
                <a:spcPts val="0"/>
              </a:spcAft>
              <a:buFont typeface="Arial" pitchFamily="34" charset="0"/>
              <a:buBlip>
                <a:blip r:embed="rId3"/>
              </a:buBlip>
              <a:defRPr/>
            </a:pPr>
            <a:r>
              <a:rPr lang="en-US" dirty="0" smtClean="0"/>
              <a:t>Give timely feedback</a:t>
            </a:r>
          </a:p>
          <a:p>
            <a:pPr lvl="1" eaLnBrk="1" fontAlgn="auto" hangingPunct="1">
              <a:spcAft>
                <a:spcPts val="0"/>
              </a:spcAft>
              <a:buFont typeface="Arial" pitchFamily="34" charset="0"/>
              <a:buBlip>
                <a:blip r:embed="rId3"/>
              </a:buBlip>
              <a:defRPr/>
            </a:pPr>
            <a:r>
              <a:rPr lang="en-US" dirty="0" smtClean="0"/>
              <a:t>Be available for questions</a:t>
            </a:r>
          </a:p>
          <a:p>
            <a:pPr eaLnBrk="1" fontAlgn="auto" hangingPunct="1">
              <a:spcAft>
                <a:spcPts val="0"/>
              </a:spcAft>
              <a:buFont typeface="Arial" pitchFamily="34" charset="0"/>
              <a:buBlip>
                <a:blip r:embed="rId3"/>
              </a:buBlip>
              <a:defRPr/>
            </a:pPr>
            <a:r>
              <a:rPr lang="en-US" dirty="0" smtClean="0"/>
              <a:t>Project Manager</a:t>
            </a:r>
          </a:p>
          <a:p>
            <a:pPr lvl="1" eaLnBrk="1" fontAlgn="auto" hangingPunct="1">
              <a:spcAft>
                <a:spcPts val="0"/>
              </a:spcAft>
              <a:buFont typeface="Arial" pitchFamily="34" charset="0"/>
              <a:buBlip>
                <a:blip r:embed="rId3"/>
              </a:buBlip>
              <a:defRPr/>
            </a:pPr>
            <a:r>
              <a:rPr lang="en-US" dirty="0" smtClean="0"/>
              <a:t>Frequent releases</a:t>
            </a:r>
          </a:p>
          <a:p>
            <a:pPr lvl="1" eaLnBrk="1" fontAlgn="auto" hangingPunct="1">
              <a:spcAft>
                <a:spcPts val="0"/>
              </a:spcAft>
              <a:buFont typeface="Arial" pitchFamily="34" charset="0"/>
              <a:buBlip>
                <a:blip r:embed="rId3"/>
              </a:buBlip>
              <a:defRPr/>
            </a:pPr>
            <a:r>
              <a:rPr lang="en-US" dirty="0" smtClean="0"/>
              <a:t>Frequent follow up</a:t>
            </a:r>
          </a:p>
          <a:p>
            <a:pPr lvl="1" eaLnBrk="1" fontAlgn="auto" hangingPunct="1">
              <a:spcAft>
                <a:spcPts val="0"/>
              </a:spcAft>
              <a:buFont typeface="Arial" pitchFamily="34" charset="0"/>
              <a:buBlip>
                <a:blip r:embed="rId3"/>
              </a:buBlip>
              <a:defRPr/>
            </a:pPr>
            <a:r>
              <a:rPr lang="en-US" dirty="0" smtClean="0"/>
              <a:t>Frequent planning</a:t>
            </a:r>
          </a:p>
          <a:p>
            <a:pPr eaLnBrk="1" fontAlgn="auto" hangingPunct="1">
              <a:spcAft>
                <a:spcPts val="0"/>
              </a:spcAft>
              <a:buFont typeface="Arial" pitchFamily="34" charset="0"/>
              <a:buBlip>
                <a:blip r:embed="rId3"/>
              </a:buBlip>
              <a:defRPr/>
            </a:pPr>
            <a:r>
              <a:rPr lang="en-US" dirty="0" smtClean="0"/>
              <a:t>Requires constructive, honest and trusting working relationship between customer and provider.</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smtClean="0"/>
              <a:t>Project Management Frameworks</a:t>
            </a:r>
          </a:p>
        </p:txBody>
      </p:sp>
      <p:sp>
        <p:nvSpPr>
          <p:cNvPr id="77826" name="Content Placeholder 2"/>
          <p:cNvSpPr>
            <a:spLocks noGrp="1"/>
          </p:cNvSpPr>
          <p:nvPr>
            <p:ph idx="1"/>
          </p:nvPr>
        </p:nvSpPr>
        <p:spPr/>
        <p:txBody>
          <a:bodyPr/>
          <a:lstStyle/>
          <a:p>
            <a:pPr eaLnBrk="1" hangingPunct="1">
              <a:buFont typeface="Arial" charset="0"/>
              <a:buNone/>
            </a:pPr>
            <a:r>
              <a:rPr lang="en-US" smtClean="0"/>
              <a:t>Two Options:</a:t>
            </a:r>
          </a:p>
          <a:p>
            <a:pPr eaLnBrk="1" hangingPunct="1">
              <a:buFont typeface="Arial" charset="0"/>
              <a:buNone/>
            </a:pPr>
            <a:r>
              <a:rPr lang="en-US" smtClean="0"/>
              <a:t>1. Specific Agile Project Management Methodology (APM framework)</a:t>
            </a:r>
          </a:p>
          <a:p>
            <a:pPr eaLnBrk="1" hangingPunct="1">
              <a:buFont typeface="Arial" charset="0"/>
              <a:buNone/>
            </a:pPr>
            <a:r>
              <a:rPr lang="en-US" smtClean="0"/>
              <a:t>2. Fitting agile methods under the Project Management Body of Knowledge (PMBOK framework)</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5" descr="http://www.stickyminds.com/images_upload/XDD10365imagelistfilename1.gif"/>
          <p:cNvPicPr>
            <a:picLocks noChangeAspect="1" noChangeArrowheads="1"/>
          </p:cNvPicPr>
          <p:nvPr/>
        </p:nvPicPr>
        <p:blipFill>
          <a:blip r:embed="rId3"/>
          <a:srcRect/>
          <a:stretch>
            <a:fillRect/>
          </a:stretch>
        </p:blipFill>
        <p:spPr bwMode="auto">
          <a:xfrm>
            <a:off x="1828800" y="1676400"/>
            <a:ext cx="5715000" cy="3384550"/>
          </a:xfrm>
          <a:prstGeom prst="rect">
            <a:avLst/>
          </a:prstGeom>
          <a:noFill/>
          <a:ln w="9525">
            <a:noFill/>
            <a:miter lim="800000"/>
            <a:headEnd/>
            <a:tailEnd/>
          </a:ln>
        </p:spPr>
      </p:pic>
      <p:sp>
        <p:nvSpPr>
          <p:cNvPr id="79874" name="Rectangle 1"/>
          <p:cNvSpPr>
            <a:spLocks noChangeArrowheads="1"/>
          </p:cNvSpPr>
          <p:nvPr/>
        </p:nvSpPr>
        <p:spPr bwMode="auto">
          <a:xfrm>
            <a:off x="2743200" y="5410200"/>
            <a:ext cx="3962400" cy="276225"/>
          </a:xfrm>
          <a:prstGeom prst="rect">
            <a:avLst/>
          </a:prstGeom>
          <a:noFill/>
          <a:ln w="9525">
            <a:noFill/>
            <a:miter lim="800000"/>
            <a:headEnd/>
            <a:tailEnd/>
          </a:ln>
        </p:spPr>
        <p:txBody>
          <a:bodyPr anchor="ctr">
            <a:spAutoFit/>
          </a:bodyPr>
          <a:lstStyle/>
          <a:p>
            <a:r>
              <a:rPr lang="en-US" sz="1200">
                <a:solidFill>
                  <a:srgbClr val="000000"/>
                </a:solidFill>
                <a:latin typeface="Calibri" pitchFamily="34" charset="0"/>
                <a:ea typeface="Calibri" pitchFamily="34" charset="0"/>
                <a:cs typeface="Times New Roman" pitchFamily="18" charset="0"/>
                <a:hlinkClick r:id="rId4"/>
              </a:rPr>
              <a:t>http://www.12manage.com/methods_pmi_pmbok.html</a:t>
            </a:r>
            <a:endParaRPr lang="en-US">
              <a:ea typeface="Calibri" pitchFamily="34" charset="0"/>
              <a:cs typeface="Times New Roman" pitchFamily="18" charset="0"/>
            </a:endParaRPr>
          </a:p>
        </p:txBody>
      </p:sp>
      <p:sp>
        <p:nvSpPr>
          <p:cNvPr id="79875" name="Rectangle 4"/>
          <p:cNvSpPr>
            <a:spLocks noChangeArrowheads="1"/>
          </p:cNvSpPr>
          <p:nvPr/>
        </p:nvSpPr>
        <p:spPr bwMode="auto">
          <a:xfrm>
            <a:off x="533400" y="323850"/>
            <a:ext cx="8077200" cy="762000"/>
          </a:xfrm>
          <a:prstGeom prst="rect">
            <a:avLst/>
          </a:prstGeom>
          <a:noFill/>
          <a:ln w="9525">
            <a:noFill/>
            <a:miter lim="800000"/>
            <a:headEnd/>
            <a:tailEnd/>
          </a:ln>
        </p:spPr>
        <p:txBody>
          <a:bodyPr>
            <a:spAutoFit/>
          </a:bodyPr>
          <a:lstStyle/>
          <a:p>
            <a:pPr algn="ctr"/>
            <a:r>
              <a:rPr lang="en-US" sz="4400">
                <a:latin typeface="Calibri" pitchFamily="34" charset="0"/>
              </a:rPr>
              <a:t>PMBOK - APM</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smtClean="0"/>
              <a:t>PMBOK - APM</a:t>
            </a:r>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Arial" pitchFamily="34" charset="0"/>
              <a:buBlip>
                <a:blip r:embed="rId3"/>
              </a:buBlip>
              <a:defRPr/>
            </a:pPr>
            <a:r>
              <a:rPr lang="en-US" b="1" dirty="0" smtClean="0"/>
              <a:t>Integration Management:</a:t>
            </a:r>
            <a:r>
              <a:rPr lang="en-US" dirty="0" smtClean="0"/>
              <a:t> low detail, integrated change control</a:t>
            </a:r>
          </a:p>
          <a:p>
            <a:pPr eaLnBrk="1" fontAlgn="auto" hangingPunct="1">
              <a:spcAft>
                <a:spcPts val="0"/>
              </a:spcAft>
              <a:buFont typeface="Arial" pitchFamily="34" charset="0"/>
              <a:buBlip>
                <a:blip r:embed="rId3"/>
              </a:buBlip>
              <a:defRPr/>
            </a:pPr>
            <a:r>
              <a:rPr lang="en-US" b="1" dirty="0" smtClean="0"/>
              <a:t>Scope Management:</a:t>
            </a:r>
            <a:r>
              <a:rPr lang="en-US" dirty="0" smtClean="0"/>
              <a:t> scope planning at beginning of each iteration, scope verification during, adjusting for changes</a:t>
            </a:r>
          </a:p>
          <a:p>
            <a:pPr eaLnBrk="1" fontAlgn="auto" hangingPunct="1">
              <a:spcAft>
                <a:spcPts val="0"/>
              </a:spcAft>
              <a:buFont typeface="Arial" pitchFamily="34" charset="0"/>
              <a:buBlip>
                <a:blip r:embed="rId3"/>
              </a:buBlip>
              <a:defRPr/>
            </a:pPr>
            <a:r>
              <a:rPr lang="en-US" b="1" dirty="0" smtClean="0"/>
              <a:t>Time Management:</a:t>
            </a:r>
            <a:r>
              <a:rPr lang="en-US" dirty="0" smtClean="0"/>
              <a:t> high level estimates at release level, detailed estimates at iteration level</a:t>
            </a:r>
          </a:p>
          <a:p>
            <a:pPr eaLnBrk="1" fontAlgn="auto" hangingPunct="1">
              <a:spcAft>
                <a:spcPts val="0"/>
              </a:spcAft>
              <a:buFont typeface="Arial" pitchFamily="34" charset="0"/>
              <a:buBlip>
                <a:blip r:embed="rId3"/>
              </a:buBlip>
              <a:defRPr/>
            </a:pPr>
            <a:r>
              <a:rPr lang="en-US" b="1" dirty="0" smtClean="0"/>
              <a:t>Cost Management:</a:t>
            </a:r>
            <a:r>
              <a:rPr lang="en-US" dirty="0" smtClean="0"/>
              <a:t> cost fixed, cost control at the end of each iteration</a:t>
            </a:r>
          </a:p>
          <a:p>
            <a:pPr eaLnBrk="1" fontAlgn="auto" hangingPunct="1">
              <a:spcAft>
                <a:spcPts val="0"/>
              </a:spcAft>
              <a:buFont typeface="Arial" pitchFamily="34" charset="0"/>
              <a:buBlip>
                <a:blip r:embed="rId3"/>
              </a:buBlip>
              <a:defRPr/>
            </a:pPr>
            <a:r>
              <a:rPr lang="en-US" b="1" dirty="0" smtClean="0"/>
              <a:t>Quality Management:</a:t>
            </a:r>
            <a:r>
              <a:rPr lang="en-US" dirty="0" smtClean="0"/>
              <a:t> begins at beginning, critical</a:t>
            </a:r>
          </a:p>
          <a:p>
            <a:pPr eaLnBrk="1" fontAlgn="auto" hangingPunct="1">
              <a:spcAft>
                <a:spcPts val="0"/>
              </a:spcAft>
              <a:buFont typeface="Arial" pitchFamily="34" charset="0"/>
              <a:buBlip>
                <a:blip r:embed="rId3"/>
              </a:buBlip>
              <a:defRPr/>
            </a:pPr>
            <a:r>
              <a:rPr lang="en-US" b="1" dirty="0" smtClean="0"/>
              <a:t>Human Resource Management:</a:t>
            </a:r>
            <a:r>
              <a:rPr lang="en-US" dirty="0" smtClean="0"/>
              <a:t> onus on management to run interference, breed motivation among team, co-location, reward group success</a:t>
            </a:r>
          </a:p>
          <a:p>
            <a:pPr eaLnBrk="1" fontAlgn="auto" hangingPunct="1">
              <a:spcAft>
                <a:spcPts val="0"/>
              </a:spcAft>
              <a:buFont typeface="Arial" pitchFamily="34" charset="0"/>
              <a:buBlip>
                <a:blip r:embed="rId3"/>
              </a:buBlip>
              <a:defRPr/>
            </a:pPr>
            <a:r>
              <a:rPr lang="en-US" b="1" dirty="0" smtClean="0"/>
              <a:t>Communications Management:</a:t>
            </a:r>
            <a:r>
              <a:rPr lang="en-US" dirty="0" smtClean="0"/>
              <a:t> constant contact, metrics in place</a:t>
            </a:r>
          </a:p>
          <a:p>
            <a:pPr eaLnBrk="1" fontAlgn="auto" hangingPunct="1">
              <a:spcAft>
                <a:spcPts val="0"/>
              </a:spcAft>
              <a:buFont typeface="Arial" pitchFamily="34" charset="0"/>
              <a:buBlip>
                <a:blip r:embed="rId3"/>
              </a:buBlip>
              <a:defRPr/>
            </a:pPr>
            <a:r>
              <a:rPr lang="en-US" b="1" dirty="0" smtClean="0"/>
              <a:t>Risk Management:</a:t>
            </a:r>
            <a:r>
              <a:rPr lang="en-US" dirty="0" smtClean="0"/>
              <a:t> focus on qualitative risk, at iteration planning and review</a:t>
            </a:r>
          </a:p>
          <a:p>
            <a:pPr eaLnBrk="1" fontAlgn="auto" hangingPunct="1">
              <a:spcAft>
                <a:spcPts val="0"/>
              </a:spcAft>
              <a:buFont typeface="Arial" pitchFamily="34" charset="0"/>
              <a:buBlip>
                <a:blip r:embed="rId3"/>
              </a:buBlip>
              <a:defRPr/>
            </a:pPr>
            <a:r>
              <a:rPr lang="en-US" b="1" dirty="0" smtClean="0"/>
              <a:t>Procurement Management:</a:t>
            </a:r>
            <a:r>
              <a:rPr lang="en-US" dirty="0" smtClean="0"/>
              <a:t> purchases at beginning of project, consider contract alternatives, involve team in contracting</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458200" cy="4724400"/>
          </a:xfrm>
        </p:spPr>
        <p:txBody>
          <a:bodyPr rtlCol="0">
            <a:normAutofit fontScale="55000" lnSpcReduction="20000"/>
          </a:bodyPr>
          <a:lstStyle/>
          <a:p>
            <a:pPr eaLnBrk="1" fontAlgn="auto" hangingPunct="1">
              <a:spcAft>
                <a:spcPts val="0"/>
              </a:spcAft>
              <a:buFont typeface="Arial" pitchFamily="34" charset="0"/>
              <a:buBlip>
                <a:blip r:embed="rId3"/>
              </a:buBlip>
              <a:defRPr/>
            </a:pPr>
            <a:r>
              <a:rPr lang="en-US" sz="3600" b="1" dirty="0" smtClean="0"/>
              <a:t>Scope</a:t>
            </a:r>
          </a:p>
          <a:p>
            <a:pPr lvl="1" eaLnBrk="1" fontAlgn="auto" hangingPunct="1">
              <a:spcAft>
                <a:spcPts val="0"/>
              </a:spcAft>
              <a:buFont typeface="Arial" pitchFamily="34" charset="0"/>
              <a:buBlip>
                <a:blip r:embed="rId3"/>
              </a:buBlip>
              <a:defRPr/>
            </a:pPr>
            <a:r>
              <a:rPr lang="en-US" sz="3100" dirty="0" smtClean="0"/>
              <a:t>Iteration level scope control critical for agile projects</a:t>
            </a:r>
          </a:p>
          <a:p>
            <a:pPr lvl="1" eaLnBrk="1" fontAlgn="auto" hangingPunct="1">
              <a:spcAft>
                <a:spcPts val="0"/>
              </a:spcAft>
              <a:buFont typeface="Arial" pitchFamily="34" charset="0"/>
              <a:buBlip>
                <a:blip r:embed="rId3"/>
              </a:buBlip>
              <a:defRPr/>
            </a:pPr>
            <a:r>
              <a:rPr lang="en-US" sz="3100" dirty="0" smtClean="0"/>
              <a:t>Consistency with PMBOK clear when iterations are considered projects in themselves</a:t>
            </a:r>
          </a:p>
          <a:p>
            <a:pPr lvl="1" eaLnBrk="1" fontAlgn="auto" hangingPunct="1">
              <a:spcAft>
                <a:spcPts val="0"/>
              </a:spcAft>
              <a:buFont typeface="Arial" pitchFamily="34" charset="0"/>
              <a:buBlip>
                <a:blip r:embed="rId3"/>
              </a:buBlip>
              <a:defRPr/>
            </a:pPr>
            <a:r>
              <a:rPr lang="en-US" sz="3100" dirty="0" smtClean="0"/>
              <a:t>Iteration planning and iteration review allow course corrections to overall scope</a:t>
            </a:r>
          </a:p>
          <a:p>
            <a:pPr eaLnBrk="1" fontAlgn="auto" hangingPunct="1">
              <a:spcAft>
                <a:spcPts val="0"/>
              </a:spcAft>
              <a:buFont typeface="Arial" pitchFamily="34" charset="0"/>
              <a:buBlip>
                <a:blip r:embed="rId3"/>
              </a:buBlip>
              <a:defRPr/>
            </a:pPr>
            <a:r>
              <a:rPr lang="en-US" sz="3600" b="1" dirty="0" smtClean="0"/>
              <a:t>Planning</a:t>
            </a:r>
          </a:p>
          <a:p>
            <a:pPr lvl="1" eaLnBrk="1" fontAlgn="auto" hangingPunct="1">
              <a:spcAft>
                <a:spcPts val="0"/>
              </a:spcAft>
              <a:buFont typeface="Arial" pitchFamily="34" charset="0"/>
              <a:buBlip>
                <a:blip r:embed="rId3"/>
              </a:buBlip>
              <a:defRPr/>
            </a:pPr>
            <a:r>
              <a:rPr lang="en-US" sz="3100" dirty="0" smtClean="0"/>
              <a:t>Planning essential to agile projects</a:t>
            </a:r>
          </a:p>
          <a:p>
            <a:pPr lvl="1" eaLnBrk="1" fontAlgn="auto" hangingPunct="1">
              <a:spcAft>
                <a:spcPts val="0"/>
              </a:spcAft>
              <a:buFont typeface="Arial" pitchFamily="34" charset="0"/>
              <a:buBlip>
                <a:blip r:embed="rId3"/>
              </a:buBlip>
              <a:defRPr/>
            </a:pPr>
            <a:r>
              <a:rPr lang="en-US" sz="3100" dirty="0" smtClean="0"/>
              <a:t>Reject scope-based planning with Gantt and PERT charts in favor of feature-based metrics like velocity</a:t>
            </a:r>
          </a:p>
          <a:p>
            <a:pPr lvl="1" eaLnBrk="1" fontAlgn="auto" hangingPunct="1">
              <a:spcAft>
                <a:spcPts val="0"/>
              </a:spcAft>
              <a:buFont typeface="Arial" pitchFamily="34" charset="0"/>
              <a:buBlip>
                <a:blip r:embed="rId3"/>
              </a:buBlip>
              <a:defRPr/>
            </a:pPr>
            <a:r>
              <a:rPr lang="en-US" sz="3100" dirty="0" smtClean="0"/>
              <a:t>Planning at the release, iteration, daily levels rather than at the project level</a:t>
            </a:r>
          </a:p>
          <a:p>
            <a:pPr eaLnBrk="1" fontAlgn="auto" hangingPunct="1">
              <a:spcAft>
                <a:spcPts val="0"/>
              </a:spcAft>
              <a:buFont typeface="Arial" pitchFamily="34" charset="0"/>
              <a:buBlip>
                <a:blip r:embed="rId3"/>
              </a:buBlip>
              <a:defRPr/>
            </a:pPr>
            <a:r>
              <a:rPr lang="en-US" sz="3600" b="1" dirty="0" smtClean="0"/>
              <a:t>Decomposition into Tasks</a:t>
            </a:r>
          </a:p>
          <a:p>
            <a:pPr lvl="1" eaLnBrk="1" fontAlgn="auto" hangingPunct="1">
              <a:spcAft>
                <a:spcPts val="0"/>
              </a:spcAft>
              <a:buFont typeface="Arial" pitchFamily="34" charset="0"/>
              <a:buBlip>
                <a:blip r:embed="rId3"/>
              </a:buBlip>
              <a:defRPr/>
            </a:pPr>
            <a:r>
              <a:rPr lang="en-US" sz="3100" dirty="0" smtClean="0"/>
              <a:t>PMBOK’s emphasis on the WBS perceived as antithetical to agile methods</a:t>
            </a:r>
          </a:p>
          <a:p>
            <a:pPr lvl="1" eaLnBrk="1" fontAlgn="auto" hangingPunct="1">
              <a:spcAft>
                <a:spcPts val="0"/>
              </a:spcAft>
              <a:buFont typeface="Arial" pitchFamily="34" charset="0"/>
              <a:buBlip>
                <a:blip r:embed="rId3"/>
              </a:buBlip>
              <a:defRPr/>
            </a:pPr>
            <a:r>
              <a:rPr lang="en-US" sz="3100" dirty="0" smtClean="0"/>
              <a:t>Emphasis on </a:t>
            </a:r>
            <a:r>
              <a:rPr lang="en-US" sz="3100" i="1" dirty="0" smtClean="0"/>
              <a:t>features over tasks </a:t>
            </a:r>
            <a:r>
              <a:rPr lang="en-US" sz="3100" dirty="0" smtClean="0"/>
              <a:t>distinguishes agile</a:t>
            </a:r>
          </a:p>
          <a:p>
            <a:pPr eaLnBrk="1" fontAlgn="auto" hangingPunct="1">
              <a:spcAft>
                <a:spcPts val="0"/>
              </a:spcAft>
              <a:buFont typeface="Arial" pitchFamily="34" charset="0"/>
              <a:buBlip>
                <a:blip r:embed="rId3"/>
              </a:buBlip>
              <a:defRPr/>
            </a:pPr>
            <a:r>
              <a:rPr lang="en-US" sz="3600" b="1" dirty="0" smtClean="0"/>
              <a:t>Documentation</a:t>
            </a:r>
          </a:p>
          <a:p>
            <a:pPr lvl="1" eaLnBrk="1" fontAlgn="auto" hangingPunct="1">
              <a:spcAft>
                <a:spcPts val="0"/>
              </a:spcAft>
              <a:buFont typeface="Arial" pitchFamily="34" charset="0"/>
              <a:buBlip>
                <a:blip r:embed="rId3"/>
              </a:buBlip>
              <a:defRPr/>
            </a:pPr>
            <a:r>
              <a:rPr lang="en-US" sz="3100" dirty="0" smtClean="0"/>
              <a:t>Depth of documentation not mandated, but PMBOK equivalent exists for all types</a:t>
            </a:r>
          </a:p>
          <a:p>
            <a:pPr lvl="1" eaLnBrk="1" fontAlgn="auto" hangingPunct="1">
              <a:spcAft>
                <a:spcPts val="0"/>
              </a:spcAft>
              <a:buFont typeface="Arial" pitchFamily="34" charset="0"/>
              <a:buBlip>
                <a:blip r:embed="rId3"/>
              </a:buBlip>
              <a:defRPr/>
            </a:pPr>
            <a:r>
              <a:rPr lang="en-US" sz="3100" dirty="0" smtClean="0"/>
              <a:t>Critical, less formal:  feature backlog, velocity charts, </a:t>
            </a:r>
            <a:r>
              <a:rPr lang="en-US" sz="3100" dirty="0" err="1" smtClean="0"/>
              <a:t>burndown</a:t>
            </a:r>
            <a:r>
              <a:rPr lang="en-US" sz="3100" dirty="0" smtClean="0"/>
              <a:t> charts, iteration planning cards</a:t>
            </a:r>
            <a:endParaRPr lang="en-US" sz="3100" dirty="0"/>
          </a:p>
        </p:txBody>
      </p:sp>
      <p:sp>
        <p:nvSpPr>
          <p:cNvPr id="83970" name="Title 1"/>
          <p:cNvSpPr>
            <a:spLocks noGrp="1"/>
          </p:cNvSpPr>
          <p:nvPr>
            <p:ph type="title"/>
          </p:nvPr>
        </p:nvSpPr>
        <p:spPr/>
        <p:txBody>
          <a:bodyPr/>
          <a:lstStyle/>
          <a:p>
            <a:pPr eaLnBrk="1" hangingPunct="1"/>
            <a:r>
              <a:rPr lang="en-US" sz="4000" smtClean="0"/>
              <a:t>Special Considerations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Content Placeholder 2"/>
          <p:cNvSpPr>
            <a:spLocks noGrp="1"/>
          </p:cNvSpPr>
          <p:nvPr>
            <p:ph idx="1"/>
          </p:nvPr>
        </p:nvSpPr>
        <p:spPr>
          <a:xfrm>
            <a:off x="533400" y="2057400"/>
            <a:ext cx="8229600" cy="838200"/>
          </a:xfrm>
        </p:spPr>
        <p:txBody>
          <a:bodyPr/>
          <a:lstStyle/>
          <a:p>
            <a:pPr algn="ctr" eaLnBrk="1" hangingPunct="1">
              <a:buFont typeface="Arial" charset="0"/>
              <a:buNone/>
            </a:pPr>
            <a:r>
              <a:rPr lang="en-US" sz="4000" smtClean="0"/>
              <a:t>Agile Management Tools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5" descr="C:\Documents and Settings\karen.nelson-bacon\Local Settings\Temporary Internet Files\Content.IE5\0X2FOLMN\MCj04298750000[1].wmf"/>
          <p:cNvPicPr>
            <a:picLocks noChangeAspect="1" noChangeArrowheads="1"/>
          </p:cNvPicPr>
          <p:nvPr/>
        </p:nvPicPr>
        <p:blipFill>
          <a:blip r:embed="rId3"/>
          <a:srcRect/>
          <a:stretch>
            <a:fillRect/>
          </a:stretch>
        </p:blipFill>
        <p:spPr bwMode="auto">
          <a:xfrm>
            <a:off x="2667000" y="1752600"/>
            <a:ext cx="3844925" cy="2605088"/>
          </a:xfrm>
          <a:prstGeom prst="rect">
            <a:avLst/>
          </a:prstGeom>
          <a:noFill/>
          <a:ln w="9525">
            <a:noFill/>
            <a:miter lim="800000"/>
            <a:headEnd/>
            <a:tailEnd/>
          </a:ln>
        </p:spPr>
      </p:pic>
      <p:sp>
        <p:nvSpPr>
          <p:cNvPr id="10" name="TextBox 9"/>
          <p:cNvSpPr txBox="1"/>
          <p:nvPr/>
        </p:nvSpPr>
        <p:spPr>
          <a:xfrm>
            <a:off x="5638800" y="4267200"/>
            <a:ext cx="2362200" cy="923330"/>
          </a:xfrm>
          <a:prstGeom prst="rect">
            <a:avLst/>
          </a:prstGeom>
          <a:noFill/>
        </p:spPr>
        <p:txBody>
          <a:bodyPr>
            <a:spAutoFit/>
          </a:bodyPr>
          <a:lstStyle/>
          <a:p>
            <a:pPr algn="ctr" fontAlgn="auto">
              <a:spcBef>
                <a:spcPts val="0"/>
              </a:spcBef>
              <a:spcAft>
                <a:spcPts val="0"/>
              </a:spcAft>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here?!</a:t>
            </a:r>
          </a:p>
        </p:txBody>
      </p:sp>
      <p:sp>
        <p:nvSpPr>
          <p:cNvPr id="11" name="Rectangle 10"/>
          <p:cNvSpPr/>
          <p:nvPr/>
        </p:nvSpPr>
        <p:spPr>
          <a:xfrm>
            <a:off x="762000" y="533400"/>
            <a:ext cx="4811446" cy="923330"/>
          </a:xfrm>
          <a:prstGeom prst="rect">
            <a:avLst/>
          </a:prstGeom>
          <a:noFill/>
        </p:spPr>
        <p:txBody>
          <a:bodyPr wrap="none">
            <a:spAutoFit/>
          </a:bodyPr>
          <a:lstStyle/>
          <a:p>
            <a:pPr algn="ctr" fontAlgn="auto">
              <a:spcBef>
                <a:spcPts val="0"/>
              </a:spcBef>
              <a:spcAft>
                <a:spcPts val="0"/>
              </a:spcAft>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Can I get a little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pPr eaLnBrk="1" hangingPunct="1"/>
            <a:r>
              <a:rPr lang="en-US" smtClean="0"/>
              <a:t>Important Features</a:t>
            </a:r>
          </a:p>
        </p:txBody>
      </p:sp>
      <p:sp>
        <p:nvSpPr>
          <p:cNvPr id="3" name="Content Placeholder 2"/>
          <p:cNvSpPr>
            <a:spLocks noGrp="1"/>
          </p:cNvSpPr>
          <p:nvPr>
            <p:ph idx="1"/>
          </p:nvPr>
        </p:nvSpPr>
        <p:spPr>
          <a:xfrm>
            <a:off x="457200" y="1600200"/>
            <a:ext cx="8229600" cy="4038600"/>
          </a:xfrm>
        </p:spPr>
        <p:txBody>
          <a:bodyPr rtlCol="0">
            <a:normAutofit fontScale="77500" lnSpcReduction="20000"/>
          </a:bodyPr>
          <a:lstStyle/>
          <a:p>
            <a:pPr eaLnBrk="1" fontAlgn="auto" hangingPunct="1">
              <a:spcAft>
                <a:spcPts val="0"/>
              </a:spcAft>
              <a:buFont typeface="Arial" pitchFamily="34" charset="0"/>
              <a:buBlip>
                <a:blip r:embed="rId3"/>
              </a:buBlip>
              <a:defRPr/>
            </a:pPr>
            <a:r>
              <a:rPr lang="en-US" b="1" dirty="0" smtClean="0"/>
              <a:t>Iterative, Feature-driven Development:</a:t>
            </a:r>
            <a:r>
              <a:rPr lang="en-US" dirty="0" smtClean="0"/>
              <a:t>  traditional tools do not enable easy changes</a:t>
            </a:r>
          </a:p>
          <a:p>
            <a:pPr eaLnBrk="1" fontAlgn="auto" hangingPunct="1">
              <a:spcAft>
                <a:spcPts val="0"/>
              </a:spcAft>
              <a:buFont typeface="Arial" pitchFamily="34" charset="0"/>
              <a:buBlip>
                <a:blip r:embed="rId3"/>
              </a:buBlip>
              <a:defRPr/>
            </a:pPr>
            <a:r>
              <a:rPr lang="en-US" b="1" dirty="0" smtClean="0"/>
              <a:t>Integrated Agile Lifecycle Management: </a:t>
            </a:r>
            <a:r>
              <a:rPr lang="en-US" dirty="0" smtClean="0"/>
              <a:t>high-level feature planning, detailed task planning, and overall project tracking</a:t>
            </a:r>
          </a:p>
          <a:p>
            <a:pPr eaLnBrk="1" fontAlgn="auto" hangingPunct="1">
              <a:spcAft>
                <a:spcPts val="0"/>
              </a:spcAft>
              <a:buFont typeface="Arial" pitchFamily="34" charset="0"/>
              <a:buBlip>
                <a:blip r:embed="rId3"/>
              </a:buBlip>
              <a:defRPr/>
            </a:pPr>
            <a:r>
              <a:rPr lang="en-US" b="1" dirty="0" smtClean="0"/>
              <a:t>Cross-Functional Teams:</a:t>
            </a:r>
            <a:r>
              <a:rPr lang="en-US" dirty="0" smtClean="0"/>
              <a:t> consolidated functions in a single environment</a:t>
            </a:r>
          </a:p>
          <a:p>
            <a:pPr eaLnBrk="1" fontAlgn="auto" hangingPunct="1">
              <a:spcAft>
                <a:spcPts val="0"/>
              </a:spcAft>
              <a:buFont typeface="Arial" pitchFamily="34" charset="0"/>
              <a:buBlip>
                <a:blip r:embed="rId3"/>
              </a:buBlip>
              <a:defRPr/>
            </a:pPr>
            <a:r>
              <a:rPr lang="en-US" b="1" dirty="0" smtClean="0"/>
              <a:t>Flexible Configuration:</a:t>
            </a:r>
            <a:r>
              <a:rPr lang="en-US" dirty="0" smtClean="0"/>
              <a:t> scalable, configurable</a:t>
            </a:r>
          </a:p>
          <a:p>
            <a:pPr eaLnBrk="1" fontAlgn="auto" hangingPunct="1">
              <a:spcAft>
                <a:spcPts val="0"/>
              </a:spcAft>
              <a:buFont typeface="Arial" pitchFamily="34" charset="0"/>
              <a:buBlip>
                <a:blip r:embed="rId3"/>
              </a:buBlip>
              <a:defRPr/>
            </a:pPr>
            <a:r>
              <a:rPr lang="en-US" b="1" dirty="0" smtClean="0"/>
              <a:t>Simplicity:</a:t>
            </a:r>
            <a:r>
              <a:rPr lang="en-US" dirty="0" smtClean="0"/>
              <a:t> should be easy to use</a:t>
            </a:r>
          </a:p>
          <a:p>
            <a:pPr eaLnBrk="1" fontAlgn="auto" hangingPunct="1">
              <a:spcAft>
                <a:spcPts val="0"/>
              </a:spcAft>
              <a:buFont typeface="Arial" pitchFamily="34" charset="0"/>
              <a:buBlip>
                <a:blip r:embed="rId3"/>
              </a:buBlip>
              <a:defRPr/>
            </a:pPr>
            <a:r>
              <a:rPr lang="en-US" b="1" dirty="0" smtClean="0"/>
              <a:t>Enterprise Scale:</a:t>
            </a:r>
            <a:r>
              <a:rPr lang="en-US" dirty="0" smtClean="0"/>
              <a:t>  robust support of thousands of items with minimal overhead</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smtClean="0"/>
              <a:t>Agile Management Tool Checklist</a:t>
            </a:r>
          </a:p>
        </p:txBody>
      </p:sp>
      <p:pic>
        <p:nvPicPr>
          <p:cNvPr id="92162" name="Content Placeholder 4" descr="check list.jpeg"/>
          <p:cNvPicPr>
            <a:picLocks noGrp="1" noChangeAspect="1"/>
          </p:cNvPicPr>
          <p:nvPr>
            <p:ph idx="1"/>
          </p:nvPr>
        </p:nvPicPr>
        <p:blipFill>
          <a:blip r:embed="rId3"/>
          <a:srcRect/>
          <a:stretch>
            <a:fillRect/>
          </a:stretch>
        </p:blipFill>
        <p:spPr>
          <a:xfrm>
            <a:off x="457200" y="1935163"/>
            <a:ext cx="8229600" cy="3856037"/>
          </a:xfrm>
        </p:spPr>
      </p:pic>
      <p:sp>
        <p:nvSpPr>
          <p:cNvPr id="92163" name="Rectangle 1"/>
          <p:cNvSpPr>
            <a:spLocks noChangeArrowheads="1"/>
          </p:cNvSpPr>
          <p:nvPr/>
        </p:nvSpPr>
        <p:spPr bwMode="auto">
          <a:xfrm>
            <a:off x="4876800" y="5791200"/>
            <a:ext cx="3810000" cy="276225"/>
          </a:xfrm>
          <a:prstGeom prst="rect">
            <a:avLst/>
          </a:prstGeom>
          <a:noFill/>
          <a:ln w="9525">
            <a:noFill/>
            <a:miter lim="800000"/>
            <a:headEnd/>
            <a:tailEnd/>
          </a:ln>
        </p:spPr>
        <p:txBody>
          <a:bodyPr anchor="ctr">
            <a:spAutoFit/>
          </a:bodyPr>
          <a:lstStyle/>
          <a:p>
            <a:r>
              <a:rPr lang="en-US" sz="1200">
                <a:solidFill>
                  <a:srgbClr val="000000"/>
                </a:solidFill>
                <a:latin typeface="Calibri" pitchFamily="34" charset="0"/>
                <a:ea typeface="Calibri" pitchFamily="34" charset="0"/>
                <a:cs typeface="Times New Roman" pitchFamily="18" charset="0"/>
                <a:hlinkClick r:id="rId4"/>
              </a:rPr>
              <a:t>http://www.versionone.com/pdf/AgileToolEvaluator.pdf</a:t>
            </a:r>
            <a:endParaRPr lang="en-US">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smtClean="0"/>
              <a:t>Additional Features to Seek</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Blip>
                <a:blip r:embed="rId3"/>
              </a:buBlip>
              <a:defRPr/>
            </a:pPr>
            <a:r>
              <a:rPr lang="en-US" dirty="0" smtClean="0"/>
              <a:t>Test Driven Requirements</a:t>
            </a:r>
          </a:p>
          <a:p>
            <a:pPr eaLnBrk="1" fontAlgn="auto" hangingPunct="1">
              <a:spcAft>
                <a:spcPts val="0"/>
              </a:spcAft>
              <a:buFont typeface="Arial" pitchFamily="34" charset="0"/>
              <a:buBlip>
                <a:blip r:embed="rId3"/>
              </a:buBlip>
              <a:defRPr/>
            </a:pPr>
            <a:r>
              <a:rPr lang="en-US" dirty="0" smtClean="0"/>
              <a:t>Test Driven Development</a:t>
            </a:r>
          </a:p>
          <a:p>
            <a:pPr eaLnBrk="1" fontAlgn="auto" hangingPunct="1">
              <a:spcAft>
                <a:spcPts val="0"/>
              </a:spcAft>
              <a:buFont typeface="Arial" pitchFamily="34" charset="0"/>
              <a:buBlip>
                <a:blip r:embed="rId3"/>
              </a:buBlip>
              <a:defRPr/>
            </a:pPr>
            <a:r>
              <a:rPr lang="en-US" dirty="0" smtClean="0"/>
              <a:t>Evolutionary Design</a:t>
            </a:r>
          </a:p>
          <a:p>
            <a:pPr eaLnBrk="1" fontAlgn="auto" hangingPunct="1">
              <a:spcAft>
                <a:spcPts val="0"/>
              </a:spcAft>
              <a:buFont typeface="Arial" pitchFamily="34" charset="0"/>
              <a:buBlip>
                <a:blip r:embed="rId3"/>
              </a:buBlip>
              <a:defRPr/>
            </a:pPr>
            <a:r>
              <a:rPr lang="en-US" dirty="0" smtClean="0"/>
              <a:t>Continuous Integration</a:t>
            </a:r>
          </a:p>
          <a:p>
            <a:pPr eaLnBrk="1" fontAlgn="auto" hangingPunct="1">
              <a:spcAft>
                <a:spcPts val="0"/>
              </a:spcAft>
              <a:buFont typeface="Arial" pitchFamily="34" charset="0"/>
              <a:buBlip>
                <a:blip r:embed="rId3"/>
              </a:buBlip>
              <a:defRPr/>
            </a:pPr>
            <a:r>
              <a:rPr lang="en-US" dirty="0" smtClean="0"/>
              <a:t>Automated Developer Tests</a:t>
            </a:r>
          </a:p>
          <a:p>
            <a:pPr eaLnBrk="1" fontAlgn="auto" hangingPunct="1">
              <a:spcAft>
                <a:spcPts val="0"/>
              </a:spcAft>
              <a:buFont typeface="Arial" pitchFamily="34" charset="0"/>
              <a:buBlip>
                <a:blip r:embed="rId3"/>
              </a:buBlip>
              <a:defRPr/>
            </a:pPr>
            <a:r>
              <a:rPr lang="en-US" dirty="0" smtClean="0"/>
              <a:t>Automated Functional Tests</a:t>
            </a:r>
          </a:p>
          <a:p>
            <a:pPr eaLnBrk="1" fontAlgn="auto" hangingPunct="1">
              <a:spcAft>
                <a:spcPts val="0"/>
              </a:spcAft>
              <a:buFont typeface="Arial" pitchFamily="34" charset="0"/>
              <a:buBlip>
                <a:blip r:embed="rId3"/>
              </a:buBlip>
              <a:defRPr/>
            </a:pPr>
            <a:r>
              <a:rPr lang="en-US" dirty="0" smtClean="0"/>
              <a:t>Collective Code Ownership</a:t>
            </a:r>
          </a:p>
          <a:p>
            <a:pPr eaLnBrk="1" fontAlgn="auto" hangingPunct="1">
              <a:spcAft>
                <a:spcPts val="0"/>
              </a:spcAft>
              <a:buFont typeface="Arial" pitchFamily="34" charset="0"/>
              <a:buBlip>
                <a:blip r:embed="rId3"/>
              </a:buBlip>
              <a:defRPr/>
            </a:pPr>
            <a:r>
              <a:rPr lang="en-US" dirty="0" smtClean="0"/>
              <a:t>Regular Refactoring</a:t>
            </a:r>
          </a:p>
          <a:p>
            <a:pPr eaLnBrk="1" fontAlgn="auto" hangingPunct="1">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pPr eaLnBrk="1" hangingPunct="1"/>
            <a:r>
              <a:rPr lang="en-US" smtClean="0"/>
              <a:t>Popular Agile Management Tools</a:t>
            </a:r>
          </a:p>
        </p:txBody>
      </p:sp>
      <p:sp>
        <p:nvSpPr>
          <p:cNvPr id="3" name="Content Placeholder 2"/>
          <p:cNvSpPr>
            <a:spLocks noGrp="1"/>
          </p:cNvSpPr>
          <p:nvPr>
            <p:ph idx="1"/>
          </p:nvPr>
        </p:nvSpPr>
        <p:spPr/>
        <p:txBody>
          <a:bodyPr rtlCol="0">
            <a:normAutofit fontScale="47500" lnSpcReduction="20000"/>
          </a:bodyPr>
          <a:lstStyle/>
          <a:p>
            <a:pPr eaLnBrk="1" fontAlgn="auto" hangingPunct="1">
              <a:spcAft>
                <a:spcPts val="0"/>
              </a:spcAft>
              <a:buFont typeface="Arial" pitchFamily="34" charset="0"/>
              <a:buBlip>
                <a:blip r:embed="rId3"/>
              </a:buBlip>
              <a:defRPr/>
            </a:pPr>
            <a:r>
              <a:rPr lang="en-US" b="1" u="sng" dirty="0" smtClean="0"/>
              <a:t>Team Foundation Server</a:t>
            </a:r>
            <a:r>
              <a:rPr lang="en-US" dirty="0" smtClean="0"/>
              <a:t>:  A commercial suite of Application Lifecycle Management tools from Microsoft that facilitates collaborative development. It allows teams to customize the processes for their individualized implementations of Agile or SCRUM software development practices</a:t>
            </a:r>
          </a:p>
          <a:p>
            <a:pPr eaLnBrk="1" fontAlgn="auto" hangingPunct="1">
              <a:spcAft>
                <a:spcPts val="0"/>
              </a:spcAft>
              <a:buFont typeface="Arial" pitchFamily="34" charset="0"/>
              <a:buBlip>
                <a:blip r:embed="rId3"/>
              </a:buBlip>
              <a:defRPr/>
            </a:pPr>
            <a:r>
              <a:rPr lang="en-US" b="1" u="sng" dirty="0" smtClean="0"/>
              <a:t>IBM Rational Team Concert and the Jazz platform </a:t>
            </a:r>
            <a:r>
              <a:rPr lang="en-US" dirty="0" smtClean="0"/>
              <a:t>Jazz is IBM </a:t>
            </a:r>
            <a:r>
              <a:rPr lang="en-US" dirty="0" err="1" smtClean="0"/>
              <a:t>Rational’s</a:t>
            </a:r>
            <a:r>
              <a:rPr lang="en-US" dirty="0" smtClean="0"/>
              <a:t> new technology platform for collaborative software delivery. IBM® Rational® Team Concert provides real time collaboration, SCM and build management in addition to all the capabilities of the Jazz platform</a:t>
            </a:r>
          </a:p>
          <a:p>
            <a:pPr eaLnBrk="1" fontAlgn="auto" hangingPunct="1">
              <a:spcAft>
                <a:spcPts val="0"/>
              </a:spcAft>
              <a:buFont typeface="Arial" pitchFamily="34" charset="0"/>
              <a:buBlip>
                <a:blip r:embed="rId3"/>
              </a:buBlip>
              <a:defRPr/>
            </a:pPr>
            <a:r>
              <a:rPr lang="en-US" b="1" u="sng" dirty="0" err="1" smtClean="0"/>
              <a:t>AccuRev</a:t>
            </a:r>
            <a:r>
              <a:rPr lang="en-US" dirty="0" smtClean="0"/>
              <a:t>: A commercial Agile SCM, version control and change management tool</a:t>
            </a:r>
          </a:p>
          <a:p>
            <a:pPr eaLnBrk="1" fontAlgn="auto" hangingPunct="1">
              <a:spcAft>
                <a:spcPts val="0"/>
              </a:spcAft>
              <a:buFont typeface="Arial" pitchFamily="34" charset="0"/>
              <a:buBlip>
                <a:blip r:embed="rId3"/>
              </a:buBlip>
              <a:defRPr/>
            </a:pPr>
            <a:r>
              <a:rPr lang="en-US" b="1" u="sng" dirty="0" err="1" smtClean="0"/>
              <a:t>Agilebuddy</a:t>
            </a:r>
            <a:r>
              <a:rPr lang="en-US" b="1" u="sng" dirty="0" smtClean="0"/>
              <a:t>: </a:t>
            </a:r>
            <a:r>
              <a:rPr lang="en-US" dirty="0" smtClean="0"/>
              <a:t>A commercial Agile project management tool, built with rich collaboration features for Scrum teams</a:t>
            </a:r>
          </a:p>
          <a:p>
            <a:pPr eaLnBrk="1" fontAlgn="auto" hangingPunct="1">
              <a:spcAft>
                <a:spcPts val="0"/>
              </a:spcAft>
              <a:buFont typeface="Arial" pitchFamily="34" charset="0"/>
              <a:buBlip>
                <a:blip r:embed="rId3"/>
              </a:buBlip>
              <a:defRPr/>
            </a:pPr>
            <a:r>
              <a:rPr lang="en-US" b="1" u="sng" dirty="0" smtClean="0"/>
              <a:t>Anthill Pro</a:t>
            </a:r>
            <a:r>
              <a:rPr lang="en-US" dirty="0" smtClean="0"/>
              <a:t>: A commercial build management and continuous integration tool</a:t>
            </a:r>
          </a:p>
          <a:p>
            <a:pPr eaLnBrk="1" fontAlgn="auto" hangingPunct="1">
              <a:spcAft>
                <a:spcPts val="0"/>
              </a:spcAft>
              <a:buFont typeface="Arial" pitchFamily="34" charset="0"/>
              <a:buBlip>
                <a:blip r:embed="rId3"/>
              </a:buBlip>
              <a:defRPr/>
            </a:pPr>
            <a:r>
              <a:rPr lang="en-US" b="1" u="sng" dirty="0" err="1" smtClean="0"/>
              <a:t>Bugzilla</a:t>
            </a:r>
            <a:r>
              <a:rPr lang="en-US" dirty="0" smtClean="0"/>
              <a:t> An open source change management tool</a:t>
            </a:r>
          </a:p>
          <a:p>
            <a:pPr eaLnBrk="1" fontAlgn="auto" hangingPunct="1">
              <a:spcAft>
                <a:spcPts val="0"/>
              </a:spcAft>
              <a:buFont typeface="Arial" pitchFamily="34" charset="0"/>
              <a:buBlip>
                <a:blip r:embed="rId3"/>
              </a:buBlip>
              <a:defRPr/>
            </a:pPr>
            <a:r>
              <a:rPr lang="en-US" b="1" u="sng" dirty="0" smtClean="0"/>
              <a:t>Cruise Control </a:t>
            </a:r>
            <a:r>
              <a:rPr lang="en-US" dirty="0" smtClean="0"/>
              <a:t>An open source continuous integration tool</a:t>
            </a:r>
          </a:p>
          <a:p>
            <a:pPr eaLnBrk="1" fontAlgn="auto" hangingPunct="1">
              <a:spcAft>
                <a:spcPts val="0"/>
              </a:spcAft>
              <a:buFont typeface="Arial" pitchFamily="34" charset="0"/>
              <a:buBlip>
                <a:blip r:embed="rId3"/>
              </a:buBlip>
              <a:defRPr/>
            </a:pPr>
            <a:r>
              <a:rPr lang="en-US" b="1" u="sng" dirty="0" smtClean="0"/>
              <a:t>Electric Cloud </a:t>
            </a:r>
            <a:r>
              <a:rPr lang="en-US" dirty="0" smtClean="0"/>
              <a:t>A commercial build management and continuous integration tool</a:t>
            </a:r>
          </a:p>
          <a:p>
            <a:pPr eaLnBrk="1" fontAlgn="auto" hangingPunct="1">
              <a:spcAft>
                <a:spcPts val="0"/>
              </a:spcAft>
              <a:buFont typeface="Arial" pitchFamily="34" charset="0"/>
              <a:buBlip>
                <a:blip r:embed="rId3"/>
              </a:buBlip>
              <a:defRPr/>
            </a:pPr>
            <a:r>
              <a:rPr lang="en-US" b="1" u="sng" dirty="0" err="1" smtClean="0"/>
              <a:t>OutSystems</a:t>
            </a:r>
            <a:r>
              <a:rPr lang="en-US" b="1" u="sng" dirty="0" smtClean="0"/>
              <a:t> </a:t>
            </a:r>
            <a:r>
              <a:rPr lang="en-US" dirty="0" smtClean="0"/>
              <a:t>The industry leading Agile Platform for rapid delivery and management of web business applications built for continuous change</a:t>
            </a:r>
          </a:p>
          <a:p>
            <a:pPr eaLnBrk="1" fontAlgn="auto" hangingPunct="1">
              <a:spcAft>
                <a:spcPts val="0"/>
              </a:spcAft>
              <a:buFont typeface="Arial" pitchFamily="34" charset="0"/>
              <a:buBlip>
                <a:blip r:embed="rId3"/>
              </a:buBlip>
              <a:defRPr/>
            </a:pPr>
            <a:r>
              <a:rPr lang="en-US" b="1" u="sng" dirty="0" smtClean="0"/>
              <a:t>Rally</a:t>
            </a:r>
            <a:r>
              <a:rPr lang="en-US" dirty="0" smtClean="0"/>
              <a:t>: A commercial Agile project management tool</a:t>
            </a:r>
          </a:p>
          <a:p>
            <a:pPr eaLnBrk="1" fontAlgn="auto" hangingPunct="1">
              <a:spcAft>
                <a:spcPts val="0"/>
              </a:spcAft>
              <a:buFont typeface="Arial" pitchFamily="34" charset="0"/>
              <a:buBlip>
                <a:blip r:embed="rId3"/>
              </a:buBlip>
              <a:defRPr/>
            </a:pPr>
            <a:r>
              <a:rPr lang="en-US" b="1" u="sng" dirty="0" smtClean="0"/>
              <a:t>Subversion (Software)</a:t>
            </a:r>
            <a:r>
              <a:rPr lang="en-US" dirty="0" smtClean="0"/>
              <a:t> An open source version control tool</a:t>
            </a:r>
          </a:p>
          <a:p>
            <a:pPr eaLnBrk="1" fontAlgn="auto" hangingPunct="1">
              <a:spcAft>
                <a:spcPts val="0"/>
              </a:spcAft>
              <a:buFont typeface="Arial" pitchFamily="34" charset="0"/>
              <a:buBlip>
                <a:blip r:embed="rId3"/>
              </a:buBlip>
              <a:defRPr/>
            </a:pPr>
            <a:r>
              <a:rPr lang="en-US" b="1" u="sng" dirty="0" err="1" smtClean="0"/>
              <a:t>VersionOne</a:t>
            </a:r>
            <a:r>
              <a:rPr lang="en-US" dirty="0" smtClean="0"/>
              <a:t>: A commercial Agile project management tool</a:t>
            </a:r>
          </a:p>
          <a:p>
            <a:pPr eaLnBrk="1" fontAlgn="auto" hangingPunct="1">
              <a:spcAft>
                <a:spcPts val="0"/>
              </a:spcAft>
              <a:buFont typeface="Arial" pitchFamily="34" charset="0"/>
              <a:buBlip>
                <a:blip r:embed="rId3"/>
              </a:buBlip>
              <a:defRPr/>
            </a:pPr>
            <a:r>
              <a:rPr lang="en-US" b="1" u="sng" dirty="0" err="1" smtClean="0"/>
              <a:t>WorkLenz</a:t>
            </a:r>
            <a:r>
              <a:rPr lang="en-US" dirty="0" smtClean="0"/>
              <a:t>: A project portfolio management tool that supports agile development</a:t>
            </a:r>
          </a:p>
          <a:p>
            <a:pPr eaLnBrk="1" fontAlgn="auto" hangingPunct="1">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smtClean="0"/>
              <a:t>Some signs that you are not agile…</a:t>
            </a:r>
          </a:p>
        </p:txBody>
      </p:sp>
      <p:sp>
        <p:nvSpPr>
          <p:cNvPr id="3" name="Content Placeholder 2"/>
          <p:cNvSpPr>
            <a:spLocks noGrp="1"/>
          </p:cNvSpPr>
          <p:nvPr>
            <p:ph idx="1"/>
          </p:nvPr>
        </p:nvSpPr>
        <p:spPr>
          <a:xfrm>
            <a:off x="457200" y="1600200"/>
            <a:ext cx="8229600" cy="4038600"/>
          </a:xfrm>
        </p:spPr>
        <p:txBody>
          <a:bodyPr rtlCol="0">
            <a:normAutofit fontScale="55000" lnSpcReduction="20000"/>
          </a:bodyPr>
          <a:lstStyle/>
          <a:p>
            <a:pPr eaLnBrk="1" fontAlgn="auto" hangingPunct="1">
              <a:spcAft>
                <a:spcPts val="0"/>
              </a:spcAft>
              <a:buFont typeface="Arial" pitchFamily="34" charset="0"/>
              <a:buBlip>
                <a:blip r:embed="rId3"/>
              </a:buBlip>
              <a:defRPr/>
            </a:pPr>
            <a:r>
              <a:rPr lang="en-US" dirty="0" smtClean="0"/>
              <a:t>You haven’t seen or spoken to a coworker about work for at least a day.</a:t>
            </a:r>
          </a:p>
          <a:p>
            <a:pPr eaLnBrk="1" fontAlgn="auto" hangingPunct="1">
              <a:spcAft>
                <a:spcPts val="0"/>
              </a:spcAft>
              <a:buFont typeface="Arial" pitchFamily="34" charset="0"/>
              <a:buBlip>
                <a:blip r:embed="rId3"/>
              </a:buBlip>
              <a:defRPr/>
            </a:pPr>
            <a:r>
              <a:rPr lang="en-US" dirty="0" smtClean="0"/>
              <a:t>You email a status report to your manager, attend weekly 1-2 hour status meetings, and you and your coworkers still have no idea what each other is doing.</a:t>
            </a:r>
          </a:p>
          <a:p>
            <a:pPr eaLnBrk="1" fontAlgn="auto" hangingPunct="1">
              <a:spcAft>
                <a:spcPts val="0"/>
              </a:spcAft>
              <a:buFont typeface="Arial" pitchFamily="34" charset="0"/>
              <a:buBlip>
                <a:blip r:embed="rId3"/>
              </a:buBlip>
              <a:defRPr/>
            </a:pPr>
            <a:r>
              <a:rPr lang="en-US" dirty="0" smtClean="0"/>
              <a:t>You write a 30-page specification (which the customer signs off on) and still don’t build the right thing.</a:t>
            </a:r>
          </a:p>
          <a:p>
            <a:pPr eaLnBrk="1" fontAlgn="auto" hangingPunct="1">
              <a:spcAft>
                <a:spcPts val="0"/>
              </a:spcAft>
              <a:buFont typeface="Arial" pitchFamily="34" charset="0"/>
              <a:buBlip>
                <a:blip r:embed="rId3"/>
              </a:buBlip>
              <a:defRPr/>
            </a:pPr>
            <a:r>
              <a:rPr lang="en-US" dirty="0" smtClean="0"/>
              <a:t>Your project schedule contains 6 months worth of fine-grained tasks, but no one knows who estimated the work. (Or the person who made the estimates isn’t doing the work.)</a:t>
            </a:r>
          </a:p>
          <a:p>
            <a:pPr eaLnBrk="1" fontAlgn="auto" hangingPunct="1">
              <a:spcAft>
                <a:spcPts val="0"/>
              </a:spcAft>
              <a:buFont typeface="Arial" pitchFamily="34" charset="0"/>
              <a:buBlip>
                <a:blip r:embed="rId3"/>
              </a:buBlip>
              <a:defRPr/>
            </a:pPr>
            <a:r>
              <a:rPr lang="en-US" dirty="0" smtClean="0"/>
              <a:t>You can’t remember when the last build passed without manual intervention.</a:t>
            </a:r>
          </a:p>
          <a:p>
            <a:pPr eaLnBrk="1" fontAlgn="auto" hangingPunct="1">
              <a:spcAft>
                <a:spcPts val="0"/>
              </a:spcAft>
              <a:buFont typeface="Arial" pitchFamily="34" charset="0"/>
              <a:buBlip>
                <a:blip r:embed="rId3"/>
              </a:buBlip>
              <a:defRPr/>
            </a:pPr>
            <a:r>
              <a:rPr lang="en-US" dirty="0" smtClean="0"/>
              <a:t>You think unit testing is QA’s job.</a:t>
            </a:r>
          </a:p>
          <a:p>
            <a:pPr eaLnBrk="1" fontAlgn="auto" hangingPunct="1">
              <a:spcAft>
                <a:spcPts val="0"/>
              </a:spcAft>
              <a:buFont typeface="Arial" pitchFamily="34" charset="0"/>
              <a:buBlip>
                <a:blip r:embed="rId3"/>
              </a:buBlip>
              <a:defRPr/>
            </a:pPr>
            <a:r>
              <a:rPr lang="en-US" dirty="0" smtClean="0"/>
              <a:t>Every time you make a relatively small change, it takes days or even weeks to integrate and regression test.</a:t>
            </a:r>
          </a:p>
          <a:p>
            <a:pPr eaLnBrk="1" fontAlgn="auto" hangingPunct="1">
              <a:spcAft>
                <a:spcPts val="0"/>
              </a:spcAft>
              <a:buFont typeface="Arial" pitchFamily="34" charset="0"/>
              <a:buBlip>
                <a:blip r:embed="rId3"/>
              </a:buBlip>
              <a:defRPr/>
            </a:pPr>
            <a:r>
              <a:rPr lang="en-US" dirty="0" smtClean="0"/>
              <a:t>You think quality is QA’s responsibility.</a:t>
            </a:r>
          </a:p>
          <a:p>
            <a:pPr eaLnBrk="1" fontAlgn="auto" hangingPunct="1">
              <a:spcAft>
                <a:spcPts val="0"/>
              </a:spcAft>
              <a:buFont typeface="Arial" pitchFamily="34" charset="0"/>
              <a:buBlip>
                <a:blip r:embed="rId3"/>
              </a:buBlip>
              <a:defRPr/>
            </a:pPr>
            <a:r>
              <a:rPr lang="en-US" dirty="0" smtClean="0"/>
              <a:t>You are not allowed to </a:t>
            </a:r>
            <a:r>
              <a:rPr lang="en-US" dirty="0" err="1" smtClean="0"/>
              <a:t>refactor</a:t>
            </a:r>
            <a:r>
              <a:rPr lang="en-US" dirty="0" smtClean="0"/>
              <a:t>. We are shipping release in 3 month, refactoring is too risky.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2" descr="C:\Documents and Settings\karen.nelson-bacon\Local Settings\Temporary Internet Files\Content.IE5\WPAJOXIF\MCBS01890_0000[1].wmf"/>
          <p:cNvPicPr>
            <a:picLocks noChangeAspect="1" noChangeArrowheads="1"/>
          </p:cNvPicPr>
          <p:nvPr/>
        </p:nvPicPr>
        <p:blipFill>
          <a:blip r:embed="rId3"/>
          <a:srcRect/>
          <a:stretch>
            <a:fillRect/>
          </a:stretch>
        </p:blipFill>
        <p:spPr bwMode="auto">
          <a:xfrm>
            <a:off x="2895600" y="1295400"/>
            <a:ext cx="3024188" cy="3819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Content Placeholder 2"/>
          <p:cNvSpPr>
            <a:spLocks noGrp="1"/>
          </p:cNvSpPr>
          <p:nvPr>
            <p:ph idx="1"/>
          </p:nvPr>
        </p:nvSpPr>
        <p:spPr/>
        <p:txBody>
          <a:bodyPr/>
          <a:lstStyle/>
          <a:p>
            <a:pPr algn="ctr" eaLnBrk="1" hangingPunct="1">
              <a:buFont typeface="Arial" charset="0"/>
              <a:buNone/>
            </a:pPr>
            <a:r>
              <a:rPr lang="en-US" smtClean="0"/>
              <a:t>This presentation will be posted on the </a:t>
            </a:r>
          </a:p>
          <a:p>
            <a:pPr algn="ctr" eaLnBrk="1" hangingPunct="1">
              <a:buFont typeface="Arial" charset="0"/>
              <a:buNone/>
            </a:pPr>
            <a:r>
              <a:rPr lang="en-US" smtClean="0"/>
              <a:t>GovTech website following this event.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1739</TotalTime>
  <Words>2102</Words>
  <Application>Microsoft Office PowerPoint</Application>
  <PresentationFormat>On-screen Show (4:3)</PresentationFormat>
  <Paragraphs>376</Paragraphs>
  <Slides>44</Slides>
  <Notes>44</Notes>
  <HiddenSlides>0</HiddenSlides>
  <MMClips>0</MMClips>
  <ScaleCrop>false</ScaleCrop>
  <HeadingPairs>
    <vt:vector size="6" baseType="variant">
      <vt:variant>
        <vt:lpstr>Fonts Used</vt:lpstr>
      </vt:variant>
      <vt:variant>
        <vt:i4>5</vt:i4>
      </vt:variant>
      <vt:variant>
        <vt:lpstr>Design Template</vt:lpstr>
      </vt:variant>
      <vt:variant>
        <vt:i4>1</vt:i4>
      </vt:variant>
      <vt:variant>
        <vt:lpstr>Slide Titles</vt:lpstr>
      </vt:variant>
      <vt:variant>
        <vt:i4>44</vt:i4>
      </vt:variant>
    </vt:vector>
  </HeadingPairs>
  <TitlesOfParts>
    <vt:vector size="50" baseType="lpstr">
      <vt:lpstr>Arial</vt:lpstr>
      <vt:lpstr>Calibri</vt:lpstr>
      <vt:lpstr>Wingdings</vt:lpstr>
      <vt:lpstr>Tahoma</vt:lpstr>
      <vt:lpstr>Times New Roman</vt:lpstr>
      <vt:lpstr>Office Theme</vt:lpstr>
      <vt:lpstr>Agile Project Management</vt:lpstr>
      <vt:lpstr>What do you want to know?</vt:lpstr>
      <vt:lpstr>Slide 3</vt:lpstr>
      <vt:lpstr>Agile Development Methodologies</vt:lpstr>
      <vt:lpstr>More details…</vt:lpstr>
      <vt:lpstr>Types of Agile Methodologies</vt:lpstr>
      <vt:lpstr>Types of Agile Methodologies (continued)</vt:lpstr>
      <vt:lpstr>Types of Agile Methodologies (continued)</vt:lpstr>
      <vt:lpstr>When are Agile Methodologies the best fit?</vt:lpstr>
      <vt:lpstr>Slide 10</vt:lpstr>
      <vt:lpstr>When are Agile Methodologies the best fit?</vt:lpstr>
      <vt:lpstr>Benefits of Agile Methodologies:</vt:lpstr>
      <vt:lpstr>Criticisms of Agile Methodologies:</vt:lpstr>
      <vt:lpstr>Slide 14</vt:lpstr>
      <vt:lpstr>Scheduling in Agile Projects</vt:lpstr>
      <vt:lpstr>Iteration Plan</vt:lpstr>
      <vt:lpstr>Iterations</vt:lpstr>
      <vt:lpstr>Iteration pattern: Incremental Lifecycle</vt:lpstr>
      <vt:lpstr>Iteration pattern: Evolutionary Lifecycle</vt:lpstr>
      <vt:lpstr>Iteration pattern: Incremental Delivery Lifecycle</vt:lpstr>
      <vt:lpstr>Iteration pattern: “Grand Design” Lifecycle</vt:lpstr>
      <vt:lpstr>How many Iterations?</vt:lpstr>
      <vt:lpstr>Iteration Length</vt:lpstr>
      <vt:lpstr>Develop Iteration Plan</vt:lpstr>
      <vt:lpstr>Change Management Process</vt:lpstr>
      <vt:lpstr>Rework</vt:lpstr>
      <vt:lpstr>Metrics</vt:lpstr>
      <vt:lpstr>Agile Principles of Estimation</vt:lpstr>
      <vt:lpstr>Traditional and Agile Estimates</vt:lpstr>
      <vt:lpstr>Traditional and Agile Estimates</vt:lpstr>
      <vt:lpstr>Agile Projects and Fixed Price</vt:lpstr>
      <vt:lpstr>Project Management Frameworks</vt:lpstr>
      <vt:lpstr>Slide 33</vt:lpstr>
      <vt:lpstr>PMBOK - APM</vt:lpstr>
      <vt:lpstr>Special Considerations</vt:lpstr>
      <vt:lpstr>Slide 36</vt:lpstr>
      <vt:lpstr>Slide 37</vt:lpstr>
      <vt:lpstr>Important Features</vt:lpstr>
      <vt:lpstr>Agile Management Tool Checklist</vt:lpstr>
      <vt:lpstr>Additional Features to Seek</vt:lpstr>
      <vt:lpstr>Popular Agile Management Tools</vt:lpstr>
      <vt:lpstr>Some signs that you are not agile…</vt:lpstr>
      <vt:lpstr>Slide 43</vt:lpstr>
      <vt:lpstr>Slide 44</vt:lpstr>
    </vt:vector>
  </TitlesOfParts>
  <Company>Tier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lucy.watts</dc:creator>
  <cp:lastModifiedBy> Tracy</cp:lastModifiedBy>
  <cp:revision>185</cp:revision>
  <dcterms:created xsi:type="dcterms:W3CDTF">2009-06-10T14:24:48Z</dcterms:created>
  <dcterms:modified xsi:type="dcterms:W3CDTF">2009-06-18T16:11:44Z</dcterms:modified>
</cp:coreProperties>
</file>