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notesSlides/notesSlide14.xml" ContentType="application/vnd.openxmlformats-officedocument.presentationml.notesSlide+xml"/>
  <Override PartName="/ppt/slideMasters/slideMaster13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66" r:id="rId3"/>
    <p:sldMasterId id="2147483668" r:id="rId4"/>
    <p:sldMasterId id="2147483672" r:id="rId5"/>
    <p:sldMasterId id="2147483674" r:id="rId6"/>
    <p:sldMasterId id="2147483676" r:id="rId7"/>
    <p:sldMasterId id="2147483678" r:id="rId8"/>
    <p:sldMasterId id="2147483680" r:id="rId9"/>
    <p:sldMasterId id="2147483682" r:id="rId10"/>
    <p:sldMasterId id="2147483684" r:id="rId11"/>
    <p:sldMasterId id="2147483686" r:id="rId12"/>
    <p:sldMasterId id="2147483688" r:id="rId13"/>
    <p:sldMasterId id="2147483690" r:id="rId14"/>
    <p:sldMasterId id="2147483692" r:id="rId15"/>
  </p:sldMasterIdLst>
  <p:notesMasterIdLst>
    <p:notesMasterId r:id="rId70"/>
  </p:notesMasterIdLst>
  <p:sldIdLst>
    <p:sldId id="256" r:id="rId16"/>
    <p:sldId id="295" r:id="rId17"/>
    <p:sldId id="290" r:id="rId18"/>
    <p:sldId id="317" r:id="rId19"/>
    <p:sldId id="289" r:id="rId20"/>
    <p:sldId id="297" r:id="rId21"/>
    <p:sldId id="263" r:id="rId22"/>
    <p:sldId id="264" r:id="rId23"/>
    <p:sldId id="266" r:id="rId24"/>
    <p:sldId id="307" r:id="rId25"/>
    <p:sldId id="311" r:id="rId26"/>
    <p:sldId id="315" r:id="rId27"/>
    <p:sldId id="299" r:id="rId28"/>
    <p:sldId id="300" r:id="rId29"/>
    <p:sldId id="313" r:id="rId30"/>
    <p:sldId id="304" r:id="rId31"/>
    <p:sldId id="316" r:id="rId32"/>
    <p:sldId id="301" r:id="rId33"/>
    <p:sldId id="306" r:id="rId34"/>
    <p:sldId id="277" r:id="rId35"/>
    <p:sldId id="305" r:id="rId36"/>
    <p:sldId id="280" r:id="rId37"/>
    <p:sldId id="296" r:id="rId38"/>
    <p:sldId id="320" r:id="rId39"/>
    <p:sldId id="318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46" r:id="rId50"/>
    <p:sldId id="347" r:id="rId51"/>
    <p:sldId id="348" r:id="rId52"/>
    <p:sldId id="349" r:id="rId53"/>
    <p:sldId id="350" r:id="rId54"/>
    <p:sldId id="351" r:id="rId55"/>
    <p:sldId id="352" r:id="rId56"/>
    <p:sldId id="323" r:id="rId57"/>
    <p:sldId id="324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  <p:sldId id="322" r:id="rId6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 autoAdjust="0"/>
    <p:restoredTop sz="91494" autoAdjust="0"/>
  </p:normalViewPr>
  <p:slideViewPr>
    <p:cSldViewPr>
      <p:cViewPr varScale="1">
        <p:scale>
          <a:sx n="72" d="100"/>
          <a:sy n="72" d="100"/>
        </p:scale>
        <p:origin x="-4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9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61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95259A3-0DA3-4D64-9340-7E5804B848E1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36FB874-59F4-4EDB-935A-DCF63B807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Good Morning and Welcome to our session on Citizen-centric Government.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Introduce myself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Also presenting today is: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Jim Hogan from the State of Michigan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Doug Clark from AT&amp;T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04BA85-850D-40A2-839B-FEC23C8DF5A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So how do we do that?</a:t>
            </a:r>
          </a:p>
        </p:txBody>
      </p:sp>
      <p:sp>
        <p:nvSpPr>
          <p:cNvPr id="1945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F68C2E78-ACCE-4657-860F-8BCAD8A25E17}" type="slidenum">
              <a:rPr lang="en-US" sz="1200">
                <a:latin typeface="+mn-lt"/>
              </a:rPr>
              <a:pPr algn="r">
                <a:defRPr/>
              </a:pPr>
              <a:t>2</a:t>
            </a:fld>
            <a:endParaRPr lang="en-US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Government Charge: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Serve the public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Engage and build community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Deliver relevant information that improves lives and community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Communicate where, when  and how public wants it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We have a Dilemma: Citizens are expecting more and we have less money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In today’s session we will provide some ideas for doing more with less.</a:t>
            </a:r>
          </a:p>
        </p:txBody>
      </p:sp>
      <p:sp>
        <p:nvSpPr>
          <p:cNvPr id="2457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D72F6702-16E2-4016-85E3-4C48306B096F}" type="slidenum">
              <a:rPr lang="en-US" sz="1200">
                <a:latin typeface="+mn-lt"/>
              </a:rPr>
              <a:pPr algn="r">
                <a:defRPr/>
              </a:pPr>
              <a:t>6</a:t>
            </a:fld>
            <a:endParaRPr lang="en-US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A couple things about Trends….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They happen faster than ever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9546D3-3F47-425E-8B64-541A35423E6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The other thing about trends is if you are early,  beware of the Naysayers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32FF52-397A-4F92-85DE-0E626601021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Five steps to success with Citizen-centric government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DD7D88-3F8D-4530-85D1-00A3A416522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65DB352-92F3-4F59-A198-25BBE3EDB800}" type="slidenum">
              <a:rPr lang="en-US" sz="1200">
                <a:latin typeface="+mn-lt"/>
              </a:rPr>
              <a:pPr algn="r">
                <a:defRPr/>
              </a:pPr>
              <a:t>10</a:t>
            </a:fld>
            <a:endParaRPr lang="en-US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A5EA583E-673A-45D9-9EA3-7889250D2CE5}" type="slidenum">
              <a:rPr lang="en-US" sz="1200">
                <a:latin typeface="+mn-lt"/>
              </a:rPr>
              <a:pPr algn="r">
                <a:defRPr/>
              </a:pPr>
              <a:t>13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1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62F71F8-9127-4613-B415-800B1151550F}" type="slidenum">
              <a:rPr lang="en-US" sz="1200">
                <a:latin typeface="+mn-lt"/>
              </a:rPr>
              <a:pPr algn="r">
                <a:defRPr/>
              </a:pPr>
              <a:t>14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3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E162DD0-6A0D-43E9-BC88-AE18AFB0D8ED}" type="slidenum">
              <a:rPr lang="en-US" sz="1200">
                <a:latin typeface="+mn-lt"/>
              </a:rPr>
              <a:pPr algn="r">
                <a:defRPr/>
              </a:pPr>
              <a:t>18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Some final thoughts….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634E32-C6AD-49AB-BF9D-1637DDB8CD3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Some final thoughts….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2DF2D-FA0E-4D2B-A6B1-34CA5039EC1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1813"/>
            <a:ext cx="54864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Talk about using technologies to extend reach.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8739D-F47D-4239-B80F-84126ED6AFE5}" type="slidenum">
              <a:rPr lang="en-US"/>
              <a:pPr/>
              <a:t>28</a:t>
            </a:fld>
            <a:endParaRPr lang="en-US"/>
          </a:p>
        </p:txBody>
      </p:sp>
      <p:sp>
        <p:nvSpPr>
          <p:cNvPr id="71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Reference revenue losses, staffing reductions, and increased demand for services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B2913B-EE5B-4A53-A5D8-5C2DC814A050}" type="slidenum">
              <a:rPr lang="en-US"/>
              <a:pPr/>
              <a:t>30</a:t>
            </a:fld>
            <a:endParaRPr lang="en-US"/>
          </a:p>
        </p:txBody>
      </p:sp>
      <p:sp>
        <p:nvSpPr>
          <p:cNvPr id="18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Provides </a:t>
            </a:r>
            <a:r>
              <a:rPr lang="en-US" b="1">
                <a:solidFill>
                  <a:srgbClr val="CC3300"/>
                </a:solidFill>
              </a:rPr>
              <a:t>24 x 6</a:t>
            </a:r>
            <a:r>
              <a:rPr lang="en-US" b="1">
                <a:solidFill>
                  <a:schemeClr val="bg1"/>
                </a:solidFill>
              </a:rPr>
              <a:t> access</a:t>
            </a:r>
          </a:p>
          <a:p>
            <a:r>
              <a:rPr lang="en-US">
                <a:solidFill>
                  <a:schemeClr val="bg1"/>
                </a:solidFill>
              </a:rPr>
              <a:t>     -  Employers:  Tax, wage and UI account info  </a:t>
            </a:r>
          </a:p>
          <a:p>
            <a:r>
              <a:rPr lang="en-US">
                <a:solidFill>
                  <a:schemeClr val="bg1"/>
                </a:solidFill>
              </a:rPr>
              <a:t>     -  Claimants:  Benefit status, monetary determination, help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</a:rPr>
              <a:t>Enables citizens to certify work search status 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via </a:t>
            </a:r>
            <a:r>
              <a:rPr lang="en-US" b="1">
                <a:solidFill>
                  <a:srgbClr val="CC3300"/>
                </a:solidFill>
              </a:rPr>
              <a:t>e-Marvin</a:t>
            </a:r>
            <a:r>
              <a:rPr lang="en-US" b="1">
                <a:solidFill>
                  <a:schemeClr val="bg1"/>
                </a:solidFill>
              </a:rPr>
              <a:t> tool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5A5C42-5E01-4740-B13D-4B84EE2E9264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215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A0CFA9-CE4C-40C5-8716-1ABCD489E8F4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1000" dirty="0"/>
              <a:t>1. On average, ETL versus custom coding saves 60% development time based on projects to date</a:t>
            </a:r>
          </a:p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1000" dirty="0"/>
              <a:t>2. Department of Treasury noted 10-25% in data quality improvement over existing processes </a:t>
            </a:r>
          </a:p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1000" dirty="0"/>
              <a:t>3. Department of Treasury has estimated 500-1,500 fewer incorrect tax audits due to improved data quality</a:t>
            </a:r>
          </a:p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1000" dirty="0"/>
              <a:t>4. Potential additional $13 to $33 Million in additional tax revenue recovery</a:t>
            </a:r>
          </a:p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1000" dirty="0"/>
              <a:t>5. Because no one project is bearing the total environment cost, SOM has been able to set up a central three level development environment.  This has resulted in improved quality of code moving to production and reduced the number of production outages.</a:t>
            </a:r>
          </a:p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1000" dirty="0"/>
              <a:t>6. Existing Shared Services staff augmentation contracts provide flexibility and efficiency for project managers when acquiring additional project staff</a:t>
            </a:r>
          </a:p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1000" dirty="0"/>
              <a:t>7. To date the centralized ETL shared solution has potentially saved the SOM more than $3M in startup costs over if the agencies had pursued separate environments (based on known agency projects).</a:t>
            </a:r>
          </a:p>
          <a:p>
            <a:pPr>
              <a:lnSpc>
                <a:spcPct val="80000"/>
              </a:lnSpc>
            </a:pPr>
            <a:r>
              <a:rPr lang="en-US" sz="1000" dirty="0"/>
              <a:t> </a:t>
            </a:r>
          </a:p>
          <a:p>
            <a:pPr>
              <a:lnSpc>
                <a:spcPct val="80000"/>
              </a:lnSpc>
            </a:pPr>
            <a:r>
              <a:rPr lang="en-US" sz="1000" dirty="0"/>
              <a:t>8. ELT tool has reduced the dependency of the SOM to specific data platforms</a:t>
            </a:r>
          </a:p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1000" dirty="0"/>
              <a:t>9. ETL license and administration maintenance savings for departments estimated at $200-$250K per year (based on a known ETL licensing and support costs for a single agency).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421A44-0240-4A0D-B27C-999C44667A51}" type="slidenum">
              <a:rPr lang="en-US"/>
              <a:pPr/>
              <a:t>38</a:t>
            </a:fld>
            <a:endParaRPr lang="en-US"/>
          </a:p>
        </p:txBody>
      </p:sp>
      <p:sp>
        <p:nvSpPr>
          <p:cNvPr id="23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Reference revenue losses, staffing reductions, and increased demand for services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C4F0B9-D603-431A-9C97-E17747841CBC}" type="slidenum">
              <a:rPr lang="en-US" smtClean="0">
                <a:solidFill>
                  <a:srgbClr val="000000"/>
                </a:solidFill>
              </a:rPr>
              <a:pPr/>
              <a:t>42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3885279" y="8686800"/>
            <a:ext cx="2971185" cy="4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0" tIns="45705" rIns="91410" bIns="45705" anchor="b"/>
          <a:lstStyle/>
          <a:p>
            <a:pPr algn="r" defTabSz="913554"/>
            <a:fld id="{1970470E-6156-4DD4-AC55-C487457B57B2}" type="slidenum">
              <a:rPr lang="en-US" sz="12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algn="r" defTabSz="913554"/>
              <a:t>42</a:t>
            </a:fld>
            <a:endParaRPr lang="en-US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712788"/>
            <a:ext cx="4552950" cy="3416300"/>
          </a:xfrm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186" y="4344170"/>
            <a:ext cx="5487629" cy="4114800"/>
          </a:xfrm>
          <a:noFill/>
          <a:ln/>
        </p:spPr>
        <p:txBody>
          <a:bodyPr tIns="45705" bIns="45705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</a:pPr>
            <a:r>
              <a:rPr lang="en-US" dirty="0" smtClean="0">
                <a:solidFill>
                  <a:schemeClr val="tx2"/>
                </a:solidFill>
              </a:rPr>
              <a:t>Source: F</a:t>
            </a:r>
            <a:r>
              <a:rPr lang="en-US" altLang="ja-JP" dirty="0" smtClean="0">
                <a:solidFill>
                  <a:schemeClr val="tx2"/>
                </a:solidFill>
                <a:ea typeface="MS PGothic" pitchFamily="34" charset="-128"/>
              </a:rPr>
              <a:t>rost &amp; Sullivan - </a:t>
            </a:r>
            <a:r>
              <a:rPr lang="en-US" dirty="0" smtClean="0">
                <a:solidFill>
                  <a:schemeClr val="tx2"/>
                </a:solidFill>
              </a:rPr>
              <a:t>Mobile and Wireless Predictions for 2008, November </a:t>
            </a:r>
            <a:r>
              <a:rPr lang="en-US" altLang="ja-JP" dirty="0" smtClean="0">
                <a:solidFill>
                  <a:schemeClr val="tx2"/>
                </a:solidFill>
                <a:ea typeface="MS PGothic" pitchFamily="34" charset="-128"/>
              </a:rPr>
              <a:t>2007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</a:pPr>
            <a:r>
              <a:rPr lang="en-US" dirty="0" smtClean="0">
                <a:solidFill>
                  <a:schemeClr val="tx2"/>
                </a:solidFill>
                <a:ea typeface="MS PGothic" pitchFamily="34" charset="-128"/>
              </a:rPr>
              <a:t>Global wireless subscribers: 3.5 B in 2011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A1BE9C-7DDC-4D2A-87F9-2843C33167B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A1BE9C-7DDC-4D2A-87F9-2843C33167B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9F3D06-41AE-4D87-BF36-FA72FABD1A5A}" type="slidenum">
              <a:rPr lang="en-US" smtClean="0">
                <a:solidFill>
                  <a:srgbClr val="000000"/>
                </a:solidFill>
              </a:rPr>
              <a:pPr/>
              <a:t>53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83743" y="8685261"/>
            <a:ext cx="297272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6" rIns="91412" bIns="45706" anchor="b"/>
          <a:lstStyle/>
          <a:p>
            <a:pPr algn="r" defTabSz="912017" eaLnBrk="0" hangingPunct="0">
              <a:spcBef>
                <a:spcPct val="50000"/>
              </a:spcBef>
            </a:pPr>
            <a:fld id="{45B6FAF1-45D4-4995-8939-D3E61EFFEC0C}" type="slidenum">
              <a:rPr lang="en-US" sz="12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algn="r" defTabSz="912017" eaLnBrk="0" hangingPunct="0">
                <a:spcBef>
                  <a:spcPct val="50000"/>
                </a:spcBef>
              </a:pPr>
              <a:t>53</a:t>
            </a:fld>
            <a:endParaRPr lang="en-US" sz="1200" dirty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89091" name="Rectangle 7"/>
          <p:cNvSpPr txBox="1">
            <a:spLocks noGrp="1" noChangeArrowheads="1"/>
          </p:cNvSpPr>
          <p:nvPr/>
        </p:nvSpPr>
        <p:spPr bwMode="auto">
          <a:xfrm>
            <a:off x="3883743" y="8685261"/>
            <a:ext cx="297272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2" tIns="45702" rIns="91402" bIns="45702" anchor="b"/>
          <a:lstStyle/>
          <a:p>
            <a:pPr algn="r" defTabSz="908941" eaLnBrk="0" hangingPunct="0">
              <a:spcBef>
                <a:spcPct val="50000"/>
              </a:spcBef>
            </a:pPr>
            <a:fld id="{F6C7B166-D3E2-4703-9DBF-F24CF3DBA44F}" type="slidenum">
              <a:rPr lang="en-US" sz="12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algn="r" defTabSz="908941" eaLnBrk="0" hangingPunct="0">
                <a:spcBef>
                  <a:spcPct val="50000"/>
                </a:spcBef>
              </a:pPr>
              <a:t>53</a:t>
            </a:fld>
            <a:endParaRPr lang="en-US" sz="1200" dirty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30588"/>
          </a:xfrm>
          <a:ln/>
        </p:spPr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02" tIns="45702" rIns="91402" bIns="45702"/>
          <a:lstStyle/>
          <a:p>
            <a:pPr>
              <a:spcBef>
                <a:spcPct val="0"/>
              </a:spcBef>
            </a:pPr>
            <a:endParaRPr lang="en-US" smtClean="0">
              <a:ea typeface="Geneva"/>
              <a:cs typeface="Geneva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5279" y="8686800"/>
            <a:ext cx="2971185" cy="4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0" tIns="45704" rIns="91410" bIns="45704" anchor="b"/>
          <a:lstStyle/>
          <a:p>
            <a:pPr algn="r" defTabSz="913554"/>
            <a:fld id="{1DBD8466-9D24-46E1-A513-170D6AE630CE}" type="slidenum">
              <a:rPr lang="en-US" sz="12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algn="r" defTabSz="913554"/>
              <a:t>54</a:t>
            </a:fld>
            <a:endParaRPr lang="en-US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755" name="Rectangle 7"/>
          <p:cNvSpPr txBox="1">
            <a:spLocks noGrp="1" noChangeArrowheads="1"/>
          </p:cNvSpPr>
          <p:nvPr/>
        </p:nvSpPr>
        <p:spPr bwMode="auto">
          <a:xfrm>
            <a:off x="3885279" y="8688340"/>
            <a:ext cx="2971185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7" tIns="45723" rIns="91447" bIns="45723" anchor="b"/>
          <a:lstStyle/>
          <a:p>
            <a:pPr algn="r" defTabSz="915093"/>
            <a:fld id="{BDB568AB-29D2-49E0-B841-CB351D5759FC}" type="slidenum">
              <a:rPr lang="en-US" sz="1300">
                <a:solidFill>
                  <a:srgbClr val="000000"/>
                </a:solidFill>
                <a:latin typeface="Arial" pitchFamily="34" charset="0"/>
                <a:ea typeface="ヒラギノ角ゴ Pro W3"/>
                <a:cs typeface="ヒラギノ角ゴ Pro W3"/>
              </a:rPr>
              <a:pPr algn="r" defTabSz="915093"/>
              <a:t>54</a:t>
            </a:fld>
            <a:endParaRPr lang="en-US" sz="1300" dirty="0">
              <a:solidFill>
                <a:srgbClr val="000000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7475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5175" cy="3432175"/>
          </a:xfrm>
          <a:ln/>
        </p:spPr>
      </p:sp>
      <p:sp>
        <p:nvSpPr>
          <p:cNvPr id="7475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42" tIns="45720" rIns="91442" bIns="45720"/>
          <a:lstStyle/>
          <a:p>
            <a:pPr eaLnBrk="1" hangingPunct="1"/>
            <a:endParaRPr lang="en-US" dirty="0" smtClean="0"/>
          </a:p>
        </p:txBody>
      </p:sp>
      <p:sp>
        <p:nvSpPr>
          <p:cNvPr id="74758" name="Slide Number Placeholder 3"/>
          <p:cNvSpPr txBox="1">
            <a:spLocks noGrp="1"/>
          </p:cNvSpPr>
          <p:nvPr/>
        </p:nvSpPr>
        <p:spPr bwMode="auto">
          <a:xfrm>
            <a:off x="3885279" y="8688340"/>
            <a:ext cx="2971185" cy="45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2" tIns="45720" rIns="91442" bIns="45720" anchor="b"/>
          <a:lstStyle/>
          <a:p>
            <a:pPr algn="r" defTabSz="915093"/>
            <a:fld id="{3EA4AE09-A506-48E2-8EA8-84E40C77C603}" type="slidenum">
              <a:rPr lang="en-US" sz="1300">
                <a:solidFill>
                  <a:srgbClr val="000000"/>
                </a:solidFill>
                <a:latin typeface="Arial" pitchFamily="34" charset="0"/>
                <a:ea typeface="ヒラギノ角ゴ Pro W3"/>
                <a:cs typeface="ヒラギノ角ゴ Pro W3"/>
              </a:rPr>
              <a:pPr algn="r" defTabSz="915093"/>
              <a:t>54</a:t>
            </a:fld>
            <a:endParaRPr lang="en-US" sz="1300" dirty="0">
              <a:solidFill>
                <a:srgbClr val="000000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5C8D9-5C48-4AB5-8362-31E4DA1CDC85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80735-7CBF-4E4B-8C98-E6DCAB156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BC36F-5D5E-4C3A-8577-4F3C3FF616EA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DEE6F-2F75-4306-9772-876CE8A29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4207B-3321-452E-B23A-AD0E064FE7EA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42219-3AB4-48CC-AA9F-259AB0E7F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F65F6-535F-47E4-8E67-FCF9BBC7A504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24315-89C7-4190-BA19-E887BBE74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A8CB9-E4E9-41B2-9940-3789D3739401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3D3BA-0CD4-40AF-B226-C1D87CE96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E0B21-5DE9-440E-ABE9-95837F55F626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32DD-B7BD-4ACE-B381-83C10B382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79E41-806A-410A-B278-5C5944C9FD3D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1084E-4804-44DD-8FB1-A7FA1809F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7E94A-6483-4A2F-B5B5-062F0BAE70F1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F7257-3E32-4863-A746-0B1B8A3C6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B29AE-C845-4D28-AD97-8DD44E462775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66F1B-1249-4D4B-B589-506DCF76CE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835EA-DB25-4F9E-B679-9B336B3FD15B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DEA31-2310-45F7-A5CD-8F7F39877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C812D-C962-483E-B98E-B35FF5DC2263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D197F-41AE-493B-A082-CAEF1A527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16834699-4FCC-40A9-85B2-5B31E3DC947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16834699-4FCC-40A9-85B2-5B31E3DC947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838" y="1485900"/>
            <a:ext cx="3941762" cy="4051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485900"/>
            <a:ext cx="3943350" cy="4051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2F3E51B9-C2E0-484E-A51D-94929FEAE3E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508682EC-69F7-4202-90FB-E098F1DA74B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508682EC-69F7-4202-90FB-E098F1DA74B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508682EC-69F7-4202-90FB-E098F1DA74B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508682EC-69F7-4202-90FB-E098F1DA74B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81FCF1-A096-4DA5-B2A4-E888E91E79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8DE75-9A84-4980-95C0-295B378EE7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theme" Target="../theme/theme15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EF103F-2B71-436B-86F8-16FBBDB7804E}" type="datetimeFigureOut">
              <a:rPr lang="en-US"/>
              <a:pPr>
                <a:defRPr/>
              </a:pPr>
              <a:t>10/14/2009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F15BEE-BF35-4635-85FA-9C17E2284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Page </a:t>
            </a:r>
            <a:fld id="{CAA54CF7-8706-457F-BD35-D55BCB837A2A}" type="slidenum">
              <a:rPr lang="en-US">
                <a:solidFill>
                  <a:srgbClr val="FFFFFF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© 2009 AT&amp;T Intellectual Property. All rights reserved.</a:t>
            </a:r>
            <a:b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r>
              <a:rPr 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633369B-B603-42B9-9FFD-0C76580EF66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4.jpeg"/><Relationship Id="rId9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winternet.org/" TargetMode="External"/><Relationship Id="rId3" Type="http://schemas.openxmlformats.org/officeDocument/2006/relationships/hyperlink" Target="http://www.apple.com/hotnews/" TargetMode="External"/><Relationship Id="rId7" Type="http://schemas.openxmlformats.org/officeDocument/2006/relationships/hyperlink" Target="http://mashable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runwald.com/surveys/sn/index.php" TargetMode="External"/><Relationship Id="rId5" Type="http://schemas.openxmlformats.org/officeDocument/2006/relationships/hyperlink" Target="http://www.facebook.com/press/info.php?statistics" TargetMode="External"/><Relationship Id="rId4" Type="http://schemas.openxmlformats.org/officeDocument/2006/relationships/hyperlink" Target="http://www.comscore.com/" TargetMode="External"/><Relationship Id="rId9" Type="http://schemas.openxmlformats.org/officeDocument/2006/relationships/hyperlink" Target="http://socialnomics.net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hyperlink" Target="http://images.google.com/imgres?imgurl=http://www.geniusengineers.org/images/uploads/oldcomp1.jpg&amp;imgrefurl=http://www.geniusengineers.org/index.php?act=viewProd&amp;productId=4&amp;usg=__nMPNcJpOUeSihSZoSr6ATFTVLy4=&amp;h=360&amp;w=390&amp;sz=15&amp;hl=en&amp;start=12&amp;um=1&amp;tbnid=nGGL2BUBxZXGLM:&amp;tbnh=114&amp;tbnw=123&amp;prev=/images?q=old+desktop&amp;hl=en&amp;um=1" TargetMode="External"/><Relationship Id="rId7" Type="http://schemas.openxmlformats.org/officeDocument/2006/relationships/image" Target="../media/image62.png"/><Relationship Id="rId12" Type="http://schemas.openxmlformats.org/officeDocument/2006/relationships/image" Target="../media/image6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2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1.png"/><Relationship Id="rId5" Type="http://schemas.openxmlformats.org/officeDocument/2006/relationships/hyperlink" Target="http://insights.appsfordemocracy.org/pages/22069-nyc-big-apps-ideas" TargetMode="External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hyperlink" Target="http://appshopper.com/utilities/iburgh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http://blog.nielsen.com/nielsenwire/wp-content/uploads/2009/06/iphone_audience.png" TargetMode="External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exit_gree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457200" y="2133600"/>
            <a:ext cx="8305800" cy="1470025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Citizen-Centric Government</a:t>
            </a:r>
            <a:b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endParaRPr lang="en-US" sz="2400" b="1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648200"/>
            <a:ext cx="91440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Jim Taylor, Chief – eGovernment Services, Oakland County MI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Jim Hogan, </a:t>
            </a:r>
            <a:r>
              <a:rPr lang="en-US" sz="2000" dirty="0"/>
              <a:t>Information Officer for Agency Services, </a:t>
            </a:r>
            <a:r>
              <a:rPr lang="en-US" sz="2000" dirty="0" smtClean="0"/>
              <a:t>Dept. IT, State of Michigan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Doug Clark, </a:t>
            </a:r>
            <a:r>
              <a:rPr lang="en-US" sz="2000" dirty="0"/>
              <a:t>Director, Government </a:t>
            </a:r>
            <a:r>
              <a:rPr lang="en-US" sz="2000" dirty="0" smtClean="0"/>
              <a:t>Applications, </a:t>
            </a:r>
            <a:r>
              <a:rPr lang="en-US" sz="2000" dirty="0"/>
              <a:t>AT&amp;T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top_section_gre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6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itle 1"/>
          <p:cNvSpPr txBox="1">
            <a:spLocks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ahoma" pitchFamily="34" charset="0"/>
              </a:rPr>
              <a:t>What is Citizen-Centric Government?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381000" y="18288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Citizen-Centric Government is…</a:t>
            </a: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1524000" y="2895600"/>
            <a:ext cx="65532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3600" b="1" dirty="0">
                <a:solidFill>
                  <a:srgbClr val="00B050"/>
                </a:solidFill>
              </a:rPr>
              <a:t>“Providing content, services and interaction when and where it’s needed according to a Citizen’s preference.”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 descr="top_section_gree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Some Examples</a:t>
            </a:r>
          </a:p>
        </p:txBody>
      </p:sp>
      <p:pic>
        <p:nvPicPr>
          <p:cNvPr id="20483" name="Content Placeholder 7" descr="citizenCentric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1219200"/>
            <a:ext cx="73152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v.png"/>
          <p:cNvPicPr>
            <a:picLocks noGrp="1" noChangeAspect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457200" y="685800"/>
            <a:ext cx="8153670" cy="5410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ontent Placeholder 2"/>
          <p:cNvSpPr>
            <a:spLocks noGrp="1"/>
          </p:cNvSpPr>
          <p:nvPr>
            <p:ph idx="1"/>
          </p:nvPr>
        </p:nvSpPr>
        <p:spPr>
          <a:xfrm>
            <a:off x="457200" y="1798638"/>
            <a:ext cx="4038600" cy="4525962"/>
          </a:xfrm>
        </p:spPr>
        <p:txBody>
          <a:bodyPr/>
          <a:lstStyle/>
          <a:p>
            <a:pPr eaLnBrk="1" hangingPunct="1">
              <a:buClr>
                <a:srgbClr val="336600"/>
              </a:buClr>
            </a:pPr>
            <a:r>
              <a:rPr lang="en-US" sz="2400" dirty="0" smtClean="0">
                <a:latin typeface="Arial" charset="0"/>
                <a:cs typeface="Arial" charset="0"/>
              </a:rPr>
              <a:t>Citizen Engagement</a:t>
            </a:r>
            <a:br>
              <a:rPr lang="en-US" sz="2400" dirty="0" smtClean="0">
                <a:latin typeface="Arial" charset="0"/>
                <a:cs typeface="Arial" charset="0"/>
              </a:rPr>
            </a:b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>
              <a:buClr>
                <a:srgbClr val="336600"/>
              </a:buClr>
            </a:pPr>
            <a:r>
              <a:rPr lang="en-US" sz="2400" dirty="0" smtClean="0">
                <a:latin typeface="Arial" charset="0"/>
                <a:cs typeface="Arial" charset="0"/>
              </a:rPr>
              <a:t>Build Community</a:t>
            </a:r>
            <a:br>
              <a:rPr lang="en-US" sz="2400" dirty="0" smtClean="0">
                <a:latin typeface="Arial" charset="0"/>
                <a:cs typeface="Arial" charset="0"/>
              </a:rPr>
            </a:b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>
              <a:buClr>
                <a:srgbClr val="336600"/>
              </a:buClr>
            </a:pPr>
            <a:r>
              <a:rPr lang="en-US" sz="2400" dirty="0" smtClean="0">
                <a:latin typeface="Arial" charset="0"/>
                <a:cs typeface="Arial" charset="0"/>
              </a:rPr>
              <a:t>Better Services </a:t>
            </a:r>
            <a:br>
              <a:rPr lang="en-US" sz="2400" dirty="0" smtClean="0">
                <a:latin typeface="Arial" charset="0"/>
                <a:cs typeface="Arial" charset="0"/>
              </a:rPr>
            </a:b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>
              <a:buClr>
                <a:srgbClr val="336600"/>
              </a:buClr>
            </a:pPr>
            <a:r>
              <a:rPr lang="en-US" sz="2400" dirty="0" smtClean="0">
                <a:latin typeface="Arial" charset="0"/>
                <a:cs typeface="Arial" charset="0"/>
              </a:rPr>
              <a:t>Web 2.0</a:t>
            </a:r>
            <a:br>
              <a:rPr lang="en-US" sz="2400" dirty="0" smtClean="0">
                <a:latin typeface="Arial" charset="0"/>
                <a:cs typeface="Arial" charset="0"/>
              </a:rPr>
            </a:b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>
              <a:buClr>
                <a:srgbClr val="336600"/>
              </a:buClr>
            </a:pPr>
            <a:r>
              <a:rPr lang="en-US" sz="2400" dirty="0" smtClean="0">
                <a:latin typeface="Arial" charset="0"/>
                <a:cs typeface="Arial" charset="0"/>
              </a:rPr>
              <a:t>Lower Costs</a:t>
            </a:r>
          </a:p>
          <a:p>
            <a:pPr eaLnBrk="1" hangingPunct="1">
              <a:buFont typeface="Arial" charset="0"/>
              <a:buNone/>
            </a:pPr>
            <a:endParaRPr lang="en-US" sz="2800" dirty="0" smtClean="0">
              <a:latin typeface="Verdana" pitchFamily="34" charset="0"/>
            </a:endParaRPr>
          </a:p>
          <a:p>
            <a:pPr eaLnBrk="1" hangingPunct="1">
              <a:buFont typeface="Arial" charset="0"/>
              <a:buNone/>
            </a:pPr>
            <a:endParaRPr lang="en-US" sz="2800" dirty="0" smtClean="0">
              <a:latin typeface="Verdana" pitchFamily="34" charset="0"/>
            </a:endParaRPr>
          </a:p>
          <a:p>
            <a:pPr eaLnBrk="1" hangingPunct="1">
              <a:buFont typeface="Arial" charset="0"/>
              <a:buNone/>
            </a:pPr>
            <a:endParaRPr lang="en-US" sz="2800" dirty="0" smtClean="0">
              <a:latin typeface="Verdana" pitchFamily="34" charset="0"/>
            </a:endParaRPr>
          </a:p>
          <a:p>
            <a:pPr eaLnBrk="1" hangingPunct="1">
              <a:buFont typeface="Arial" charset="0"/>
              <a:buNone/>
            </a:pPr>
            <a:endParaRPr lang="en-US" sz="2800" dirty="0" smtClean="0">
              <a:latin typeface="Verdana" pitchFamily="34" charset="0"/>
            </a:endParaRPr>
          </a:p>
        </p:txBody>
      </p:sp>
      <p:pic>
        <p:nvPicPr>
          <p:cNvPr id="2150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8713" y="5029200"/>
            <a:ext cx="4560887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0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7850" y="3886200"/>
            <a:ext cx="414655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1508" name="Group 18"/>
          <p:cNvGrpSpPr>
            <a:grpSpLocks/>
          </p:cNvGrpSpPr>
          <p:nvPr/>
        </p:nvGrpSpPr>
        <p:grpSpPr bwMode="auto">
          <a:xfrm>
            <a:off x="6672263" y="2895600"/>
            <a:ext cx="2090737" cy="1404938"/>
            <a:chOff x="4560" y="2160"/>
            <a:chExt cx="960" cy="645"/>
          </a:xfrm>
        </p:grpSpPr>
        <p:pic>
          <p:nvPicPr>
            <p:cNvPr id="21512" name="Picture 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60" y="2496"/>
              <a:ext cx="960" cy="3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1513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60" y="2160"/>
              <a:ext cx="960" cy="3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21509" name="Picture 10" descr="smaller budgetstitle copy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1" descr="expectations header copy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1143000"/>
            <a:ext cx="21209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2" descr="but how header copy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91000" y="1066800"/>
            <a:ext cx="457200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 descr="top_section_gre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5" y="0"/>
            <a:ext cx="916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itle 1"/>
          <p:cNvSpPr txBox="1">
            <a:spLocks/>
          </p:cNvSpPr>
          <p:nvPr/>
        </p:nvSpPr>
        <p:spPr bwMode="auto"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ahoma" pitchFamily="34" charset="0"/>
              </a:rPr>
              <a:t>Solving the Dilemma:</a:t>
            </a:r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0" y="4267200"/>
            <a:ext cx="9144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We have to provide</a:t>
            </a:r>
          </a:p>
          <a:p>
            <a:pPr algn="ctr"/>
            <a:r>
              <a:rPr lang="en-US" sz="4400" dirty="0">
                <a:solidFill>
                  <a:srgbClr val="00B050"/>
                </a:solidFill>
              </a:rPr>
              <a:t>more with less!</a:t>
            </a:r>
            <a:endParaRPr lang="en-US" sz="8800" dirty="0"/>
          </a:p>
        </p:txBody>
      </p:sp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0" y="2057400"/>
            <a:ext cx="9144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When </a:t>
            </a:r>
            <a:r>
              <a:rPr lang="en-US" sz="4400" dirty="0">
                <a:solidFill>
                  <a:srgbClr val="FF0000"/>
                </a:solidFill>
              </a:rPr>
              <a:t>you don’t have money,</a:t>
            </a:r>
          </a:p>
          <a:p>
            <a:pPr algn="ctr"/>
            <a:r>
              <a:rPr lang="en-US" sz="4400" dirty="0">
                <a:solidFill>
                  <a:srgbClr val="00B050"/>
                </a:solidFill>
              </a:rPr>
              <a:t>you have to </a:t>
            </a:r>
            <a:r>
              <a:rPr lang="en-US" sz="4400" i="1" dirty="0">
                <a:solidFill>
                  <a:srgbClr val="FF0000"/>
                </a:solidFill>
              </a:rPr>
              <a:t>Think…</a:t>
            </a:r>
            <a:endParaRPr lang="en-US" sz="88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top_section_gre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5" y="0"/>
            <a:ext cx="916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8382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</a:rPr>
              <a:t>Citizen-Centric Trends Happen Fast</a:t>
            </a:r>
          </a:p>
        </p:txBody>
      </p:sp>
      <p:pic>
        <p:nvPicPr>
          <p:cNvPr id="25603" name="Content Placeholder 7" descr="years-to-reach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371600" y="1295400"/>
            <a:ext cx="6442075" cy="5097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 descr="top_section_gre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5" y="0"/>
            <a:ext cx="916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15963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</a:rPr>
              <a:t>Beware of the Naysayers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That will never work!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Internet is for “Techno Wienies”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numbers just aren’t there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Where’s the proof?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Have you lost your marbles?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What a waste of time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And the list goes on and on…….</a:t>
            </a:r>
          </a:p>
        </p:txBody>
      </p:sp>
      <p:pic>
        <p:nvPicPr>
          <p:cNvPr id="27652" name="Content Placeholder 9" descr="naysayer_new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343400" y="2057400"/>
            <a:ext cx="4583113" cy="304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267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cs typeface="Arial" pitchFamily="34" charset="0"/>
              </a:rPr>
              <a:t>Step 1: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Identify</a:t>
            </a:r>
            <a:r>
              <a:rPr lang="en-US" dirty="0" smtClean="0">
                <a:cs typeface="Arial" pitchFamily="34" charset="0"/>
              </a:rPr>
              <a:t> the Trend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cs typeface="Arial" pitchFamily="34" charset="0"/>
              </a:rPr>
              <a:t>Step 2: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Document</a:t>
            </a:r>
            <a:r>
              <a:rPr lang="en-US" dirty="0" smtClean="0">
                <a:cs typeface="Arial" pitchFamily="34" charset="0"/>
              </a:rPr>
              <a:t> your strategy and Plan Your Work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cs typeface="Arial" pitchFamily="34" charset="0"/>
              </a:rPr>
              <a:t>What are we doing, why, and how?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cs typeface="Arial" pitchFamily="34" charset="0"/>
              </a:rPr>
              <a:t>Project Plan – What tasks and resources ARE required?  When?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cs typeface="Arial" pitchFamily="34" charset="0"/>
              </a:rPr>
              <a:t>Do a pilot project or proof of concept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cs typeface="Arial" pitchFamily="34" charset="0"/>
              </a:rPr>
              <a:t>Step 3: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Do the Work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cs typeface="Arial" pitchFamily="34" charset="0"/>
              </a:rPr>
              <a:t>Step 4: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Measure</a:t>
            </a:r>
            <a:r>
              <a:rPr lang="en-US" dirty="0" smtClean="0">
                <a:cs typeface="Arial" pitchFamily="34" charset="0"/>
              </a:rPr>
              <a:t> your results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cs typeface="Arial" pitchFamily="34" charset="0"/>
              </a:rPr>
              <a:t>Step 5:</a:t>
            </a:r>
            <a:r>
              <a:rPr lang="en-US" dirty="0" smtClean="0">
                <a:cs typeface="Arial" pitchFamily="34" charset="0"/>
              </a:rPr>
              <a:t> Document your </a:t>
            </a: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Lessons Learned</a:t>
            </a:r>
            <a:r>
              <a:rPr lang="en-US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and Fine Tune</a:t>
            </a:r>
          </a:p>
        </p:txBody>
      </p:sp>
      <p:pic>
        <p:nvPicPr>
          <p:cNvPr id="29698" name="Picture 10" descr="top_section_gree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itle 1"/>
          <p:cNvSpPr txBox="1">
            <a:spLocks/>
          </p:cNvSpPr>
          <p:nvPr/>
        </p:nvSpPr>
        <p:spPr bwMode="auto"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latin typeface="Tahoma" pitchFamily="34" charset="0"/>
              </a:rPr>
              <a:t>Five Steps to Success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 descr="top_section_gree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</a:rPr>
              <a:t>Trend: Video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Over 80% of Internet users view video online</a:t>
            </a:r>
          </a:p>
          <a:p>
            <a:pPr eaLnBrk="1" hangingPunct="1"/>
            <a:r>
              <a:rPr lang="en-US" dirty="0" smtClean="0"/>
              <a:t>Americans watch an average of </a:t>
            </a:r>
            <a:r>
              <a:rPr lang="en-US" dirty="0" smtClean="0">
                <a:solidFill>
                  <a:srgbClr val="FF0000"/>
                </a:solidFill>
              </a:rPr>
              <a:t>14.3 </a:t>
            </a:r>
            <a:r>
              <a:rPr lang="en-US" i="1" dirty="0" smtClean="0">
                <a:solidFill>
                  <a:srgbClr val="FF0000"/>
                </a:solidFill>
              </a:rPr>
              <a:t>billion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online videos per month</a:t>
            </a:r>
          </a:p>
          <a:p>
            <a:pPr eaLnBrk="1" hangingPunct="1"/>
            <a:r>
              <a:rPr lang="en-US" dirty="0" smtClean="0"/>
              <a:t>YouTube accounts for more than 90% of online video consumption</a:t>
            </a:r>
          </a:p>
          <a:p>
            <a:pPr eaLnBrk="1" hangingPunct="1"/>
            <a:r>
              <a:rPr lang="en-US" dirty="0" smtClean="0"/>
              <a:t>YouTube is the second largest search engine in the world</a:t>
            </a:r>
          </a:p>
          <a:p>
            <a:pPr eaLnBrk="1" hangingPunct="1"/>
            <a:r>
              <a:rPr lang="en-US" dirty="0" smtClean="0"/>
              <a:t>Video is used for entertainment, </a:t>
            </a:r>
            <a:r>
              <a:rPr lang="en-US" dirty="0" smtClean="0">
                <a:solidFill>
                  <a:srgbClr val="FF0000"/>
                </a:solidFill>
              </a:rPr>
              <a:t>information and education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Content Placeholder 3" descr="VideoUploadFor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38" y="1219200"/>
            <a:ext cx="4373562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Content Placeholder 3" descr="VideoCent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609600"/>
            <a:ext cx="4191000" cy="296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4" descr="Video Player Individual Playe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810000"/>
            <a:ext cx="3886200" cy="265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3429000" y="5959475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latin typeface="Tahoma" pitchFamily="34" charset="0"/>
              </a:rPr>
              <a:t>Free Email </a:t>
            </a:r>
          </a:p>
          <a:p>
            <a:pPr algn="ctr"/>
            <a:r>
              <a:rPr lang="en-US" sz="2400" b="1" dirty="0">
                <a:latin typeface="Tahoma" pitchFamily="34" charset="0"/>
              </a:rPr>
              <a:t>Subscription Service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6253163" y="228600"/>
            <a:ext cx="1900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latin typeface="Tahoma" pitchFamily="34" charset="0"/>
              </a:rPr>
              <a:t>Multimedia</a:t>
            </a:r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381000" y="473075"/>
            <a:ext cx="3597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latin typeface="Tahoma" pitchFamily="34" charset="0"/>
              </a:rPr>
              <a:t>Video Information</a:t>
            </a:r>
          </a:p>
          <a:p>
            <a:pPr algn="ctr"/>
            <a:r>
              <a:rPr lang="en-US" sz="2400" b="1" dirty="0">
                <a:latin typeface="Tahoma" pitchFamily="34" charset="0"/>
              </a:rPr>
              <a:t>Upload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304800" y="4495800"/>
            <a:ext cx="5943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/>
              <a:t>National Association of Counties</a:t>
            </a:r>
          </a:p>
          <a:p>
            <a:r>
              <a:rPr lang="en-US" sz="2400" i="1" dirty="0" err="1">
                <a:solidFill>
                  <a:srgbClr val="CC0000"/>
                </a:solidFill>
              </a:rPr>
              <a:t>NACo</a:t>
            </a:r>
            <a:r>
              <a:rPr lang="en-US" sz="2400" i="1" dirty="0">
                <a:solidFill>
                  <a:srgbClr val="CC0000"/>
                </a:solidFill>
              </a:rPr>
              <a:t> Achievement Award</a:t>
            </a:r>
          </a:p>
          <a:p>
            <a:endParaRPr lang="en-US" sz="2400" i="1" dirty="0">
              <a:solidFill>
                <a:srgbClr val="CC0000"/>
              </a:solidFill>
            </a:endParaRPr>
          </a:p>
          <a:p>
            <a:r>
              <a:rPr lang="en-US" sz="2400" dirty="0"/>
              <a:t>Center for Digital Government</a:t>
            </a:r>
          </a:p>
          <a:p>
            <a:r>
              <a:rPr lang="en-US" sz="2400" i="1" dirty="0">
                <a:solidFill>
                  <a:srgbClr val="CC0000"/>
                </a:solidFill>
              </a:rPr>
              <a:t>Digital Government Achievement Award</a:t>
            </a:r>
          </a:p>
        </p:txBody>
      </p:sp>
      <p:pic>
        <p:nvPicPr>
          <p:cNvPr id="36869" name="Picture 9" descr="top_section_gre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0"/>
            <a:ext cx="916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Title 1"/>
          <p:cNvSpPr>
            <a:spLocks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ahoma" pitchFamily="34" charset="0"/>
              </a:rPr>
              <a:t>Oakland County Video Center</a:t>
            </a:r>
          </a:p>
        </p:txBody>
      </p:sp>
      <p:sp>
        <p:nvSpPr>
          <p:cNvPr id="36871" name="Text Box 11"/>
          <p:cNvSpPr txBox="1">
            <a:spLocks noChangeArrowheads="1"/>
          </p:cNvSpPr>
          <p:nvPr/>
        </p:nvSpPr>
        <p:spPr bwMode="auto">
          <a:xfrm>
            <a:off x="228600" y="1600200"/>
            <a:ext cx="3124200" cy="977900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/>
              <a:t>500+ multimedia files on site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2895600" y="3748088"/>
            <a:ext cx="254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6600"/>
                </a:solidFill>
              </a:rPr>
              <a:t>Business &amp; Community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2649538" y="3367088"/>
            <a:ext cx="179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006600"/>
                </a:solidFill>
              </a:rPr>
              <a:t>Special Events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2514600" y="29098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6600"/>
                </a:solidFill>
              </a:rPr>
              <a:t>Health Issues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3563938" y="2743200"/>
            <a:ext cx="2532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i="1">
                <a:solidFill>
                  <a:srgbClr val="006600"/>
                </a:solidFill>
              </a:rPr>
              <a:t>Emergency Preparedness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4032250" y="3062288"/>
            <a:ext cx="1758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6600"/>
                </a:solidFill>
              </a:rPr>
              <a:t>News &amp; Politics</a:t>
            </a:r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4349750" y="3505200"/>
            <a:ext cx="227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6600"/>
                </a:solidFill>
              </a:rPr>
              <a:t>Parks &amp; Recreation</a:t>
            </a:r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5526088" y="3276600"/>
            <a:ext cx="1560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i="1">
                <a:solidFill>
                  <a:srgbClr val="006600"/>
                </a:solidFill>
              </a:rPr>
              <a:t>Pets &amp; Animals</a:t>
            </a:r>
          </a:p>
        </p:txBody>
      </p:sp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5930900" y="1600200"/>
            <a:ext cx="2908300" cy="914400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2800"/>
              <a:t>100,000+ multimedia plays</a:t>
            </a:r>
          </a:p>
          <a:p>
            <a:endParaRPr lang="en-US" sz="2800"/>
          </a:p>
        </p:txBody>
      </p:sp>
      <p:sp>
        <p:nvSpPr>
          <p:cNvPr id="36882" name="AutoShape 18"/>
          <p:cNvSpPr>
            <a:spLocks noChangeArrowheads="1"/>
          </p:cNvSpPr>
          <p:nvPr/>
        </p:nvSpPr>
        <p:spPr bwMode="auto">
          <a:xfrm>
            <a:off x="3505200" y="1524000"/>
            <a:ext cx="2286000" cy="1143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7" name="Picture 16" descr="DGAA07_Winn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5410200"/>
            <a:ext cx="1676400" cy="1215390"/>
          </a:xfrm>
          <a:prstGeom prst="rect">
            <a:avLst/>
          </a:prstGeom>
        </p:spPr>
      </p:pic>
      <p:pic>
        <p:nvPicPr>
          <p:cNvPr id="18" name="Picture 17" descr="NAC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62600" y="4495800"/>
            <a:ext cx="2167128" cy="64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3" descr="top_section_gree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chemeClr val="bg1"/>
                </a:solidFill>
                <a:latin typeface="Tahoma" pitchFamily="34" charset="0"/>
              </a:rPr>
              <a:t>Lessons Learned - Video</a:t>
            </a:r>
          </a:p>
        </p:txBody>
      </p:sp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681038" y="1201738"/>
            <a:ext cx="83280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Develop a </a:t>
            </a:r>
            <a:r>
              <a:rPr lang="en-US" sz="2400" b="1"/>
              <a:t>strategy </a:t>
            </a:r>
            <a:r>
              <a:rPr lang="en-US" sz="2400"/>
              <a:t>and </a:t>
            </a:r>
            <a:r>
              <a:rPr lang="en-US" sz="2400" b="1"/>
              <a:t>standards</a:t>
            </a:r>
            <a:r>
              <a:rPr lang="en-US" sz="2400"/>
              <a:t> for video early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 b="1"/>
              <a:t> Less is more</a:t>
            </a:r>
            <a:r>
              <a:rPr lang="en-US" sz="2400"/>
              <a:t> </a:t>
            </a:r>
            <a:r>
              <a:rPr lang="en-US" sz="2400" b="1"/>
              <a:t>– </a:t>
            </a:r>
            <a:r>
              <a:rPr lang="en-US" sz="2400"/>
              <a:t>Reduce web pages using video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 b="1"/>
              <a:t> Search is critical</a:t>
            </a:r>
            <a:r>
              <a:rPr lang="en-US" sz="2400"/>
              <a:t> – Keyword, Text, Closed Caption, ADA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Keep Video </a:t>
            </a:r>
            <a:r>
              <a:rPr lang="en-US" sz="2400" b="1"/>
              <a:t>less than 3 minutes </a:t>
            </a:r>
            <a:r>
              <a:rPr lang="en-US" sz="2400"/>
              <a:t>in length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You can </a:t>
            </a:r>
            <a:r>
              <a:rPr lang="en-US" sz="2400" b="1"/>
              <a:t>reduce costs</a:t>
            </a:r>
            <a:r>
              <a:rPr lang="en-US" sz="2400"/>
              <a:t> by hosting video on YouTube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You </a:t>
            </a:r>
            <a:r>
              <a:rPr lang="en-US" sz="2400" b="1"/>
              <a:t>don’t need an expensive studio</a:t>
            </a:r>
            <a:endParaRPr lang="en-US" sz="2400"/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Source video (with permission) from </a:t>
            </a:r>
            <a:r>
              <a:rPr lang="en-US" sz="2400" b="1"/>
              <a:t>everywhere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Entry </a:t>
            </a:r>
            <a:r>
              <a:rPr lang="en-US" sz="2400" b="1"/>
              <a:t>costs are low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 b="1"/>
              <a:t> Recruit</a:t>
            </a:r>
            <a:r>
              <a:rPr lang="en-US" sz="2400"/>
              <a:t> volunteers from everywhere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 b="1"/>
              <a:t> Measure</a:t>
            </a:r>
            <a:r>
              <a:rPr lang="en-US" sz="2400"/>
              <a:t> your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Content Placeholder 3" descr="handcomput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5325" y="1981200"/>
            <a:ext cx="46386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3" descr="top_section_gree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chemeClr val="bg1"/>
                </a:solidFill>
                <a:latin typeface="Tahoma" pitchFamily="34" charset="0"/>
              </a:rPr>
              <a:t>Trend: Mobile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4294967295"/>
          </p:nvPr>
        </p:nvSpPr>
        <p:spPr>
          <a:xfrm>
            <a:off x="152400" y="2209800"/>
            <a:ext cx="4648200" cy="3581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93% of Adults own a cell phone or other web-ready mobile device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By 2020 the mobile device will be the world’s </a:t>
            </a:r>
            <a:r>
              <a:rPr lang="en-US" sz="2400" smtClean="0">
                <a:solidFill>
                  <a:srgbClr val="FF0000"/>
                </a:solidFill>
                <a:latin typeface="Arial" charset="0"/>
              </a:rPr>
              <a:t>PRIMARY</a:t>
            </a:r>
            <a:r>
              <a:rPr lang="en-US" sz="2400" smtClean="0">
                <a:latin typeface="Arial" charset="0"/>
              </a:rPr>
              <a:t> connection tool to the Internet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Newer mobile devices support video for entertainment, </a:t>
            </a:r>
            <a:r>
              <a:rPr lang="en-US" sz="2400" smtClean="0">
                <a:solidFill>
                  <a:srgbClr val="FF0000"/>
                </a:solidFill>
                <a:latin typeface="Arial" charset="0"/>
              </a:rPr>
              <a:t>information and education</a:t>
            </a: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28600" y="1295400"/>
            <a:ext cx="76501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Mobile is…a computer in the palm of your hand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6" descr="top_section_gre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0"/>
            <a:ext cx="916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2" descr="BR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438400"/>
            <a:ext cx="2133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itle 1"/>
          <p:cNvSpPr>
            <a:spLocks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ahoma" pitchFamily="34" charset="0"/>
              </a:rPr>
              <a:t>Alternative Development Process</a:t>
            </a:r>
          </a:p>
        </p:txBody>
      </p:sp>
      <p:sp>
        <p:nvSpPr>
          <p:cNvPr id="39940" name="Text Box 7"/>
          <p:cNvSpPr txBox="1">
            <a:spLocks noChangeArrowheads="1"/>
          </p:cNvSpPr>
          <p:nvPr/>
        </p:nvSpPr>
        <p:spPr bwMode="auto">
          <a:xfrm>
            <a:off x="0" y="1219200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/>
              <a:t>Mobile Services created through</a:t>
            </a:r>
          </a:p>
          <a:p>
            <a:pPr algn="ctr"/>
            <a:r>
              <a:rPr lang="en-US" sz="2800" i="1">
                <a:solidFill>
                  <a:srgbClr val="CC0000"/>
                </a:solidFill>
              </a:rPr>
              <a:t>educational partnership</a:t>
            </a:r>
            <a:r>
              <a:rPr lang="en-US" sz="2800"/>
              <a:t> with MSU</a:t>
            </a:r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3124200" y="5486400"/>
            <a:ext cx="320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Successful project</a:t>
            </a:r>
          </a:p>
          <a:p>
            <a:pPr algn="ctr"/>
            <a:r>
              <a:rPr lang="en-US" sz="2400"/>
              <a:t>&amp; beneficial new</a:t>
            </a:r>
          </a:p>
          <a:p>
            <a:pPr algn="ctr"/>
            <a:r>
              <a:rPr lang="en-US" sz="2400" i="1">
                <a:solidFill>
                  <a:srgbClr val="CC0000"/>
                </a:solidFill>
              </a:rPr>
              <a:t>citizen-centric service</a:t>
            </a:r>
          </a:p>
        </p:txBody>
      </p:sp>
      <p:sp>
        <p:nvSpPr>
          <p:cNvPr id="39942" name="Text Box 9"/>
          <p:cNvSpPr txBox="1">
            <a:spLocks noChangeArrowheads="1"/>
          </p:cNvSpPr>
          <p:nvPr/>
        </p:nvSpPr>
        <p:spPr bwMode="auto">
          <a:xfrm>
            <a:off x="381000" y="4038600"/>
            <a:ext cx="3897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Limited budget &amp; resources</a:t>
            </a:r>
          </a:p>
        </p:txBody>
      </p:sp>
      <p:sp>
        <p:nvSpPr>
          <p:cNvPr id="39943" name="Text Box 10"/>
          <p:cNvSpPr txBox="1">
            <a:spLocks noChangeArrowheads="1"/>
          </p:cNvSpPr>
          <p:nvPr/>
        </p:nvSpPr>
        <p:spPr bwMode="auto">
          <a:xfrm>
            <a:off x="5510213" y="4191000"/>
            <a:ext cx="3405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Dedicated student team</a:t>
            </a:r>
          </a:p>
        </p:txBody>
      </p:sp>
      <p:sp>
        <p:nvSpPr>
          <p:cNvPr id="39944" name="AutoShape 17"/>
          <p:cNvSpPr>
            <a:spLocks noChangeArrowheads="1"/>
          </p:cNvSpPr>
          <p:nvPr/>
        </p:nvSpPr>
        <p:spPr bwMode="auto">
          <a:xfrm rot="10800000">
            <a:off x="6172200" y="4648200"/>
            <a:ext cx="1981200" cy="2057400"/>
          </a:xfrm>
          <a:custGeom>
            <a:avLst/>
            <a:gdLst>
              <a:gd name="T0" fmla="*/ 127254494 w 21600"/>
              <a:gd name="T1" fmla="*/ 0 h 21600"/>
              <a:gd name="T2" fmla="*/ 127254494 w 21600"/>
              <a:gd name="T3" fmla="*/ 110304175 h 21600"/>
              <a:gd name="T4" fmla="*/ 27232788 w 21600"/>
              <a:gd name="T5" fmla="*/ 195967327 h 21600"/>
              <a:gd name="T6" fmla="*/ 181720047 w 21600"/>
              <a:gd name="T7" fmla="*/ 5515213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AutoShape 19"/>
          <p:cNvSpPr>
            <a:spLocks noChangeArrowheads="1"/>
          </p:cNvSpPr>
          <p:nvPr/>
        </p:nvSpPr>
        <p:spPr bwMode="auto">
          <a:xfrm rot="10800000" flipH="1">
            <a:off x="1143000" y="4572000"/>
            <a:ext cx="2057400" cy="2133600"/>
          </a:xfrm>
          <a:custGeom>
            <a:avLst/>
            <a:gdLst>
              <a:gd name="T0" fmla="*/ 137231531 w 21600"/>
              <a:gd name="T1" fmla="*/ 0 h 21600"/>
              <a:gd name="T2" fmla="*/ 137231531 w 21600"/>
              <a:gd name="T3" fmla="*/ 118626191 h 21600"/>
              <a:gd name="T4" fmla="*/ 29367862 w 21600"/>
              <a:gd name="T5" fmla="*/ 210752289 h 21600"/>
              <a:gd name="T6" fmla="*/ 195967327 w 21600"/>
              <a:gd name="T7" fmla="*/ 5931309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9946" name="Picture 11" descr="oc_michigan_logo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895600"/>
            <a:ext cx="476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9" descr="county mobile ho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513" y="990600"/>
            <a:ext cx="7924800" cy="588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3" descr="top_section_gre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5" y="-76200"/>
            <a:ext cx="916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Tahoma" pitchFamily="34" charset="0"/>
              </a:rPr>
              <a:t>Going with citizens wherever they go…</a:t>
            </a:r>
          </a:p>
        </p:txBody>
      </p:sp>
      <p:pic>
        <p:nvPicPr>
          <p:cNvPr id="40964" name="Picture 6" descr="county mobile ph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4313" y="2819400"/>
            <a:ext cx="197008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AutoShape 11"/>
          <p:cNvSpPr>
            <a:spLocks noChangeArrowheads="1"/>
          </p:cNvSpPr>
          <p:nvPr/>
        </p:nvSpPr>
        <p:spPr bwMode="auto">
          <a:xfrm rot="-246094">
            <a:off x="2781300" y="4984750"/>
            <a:ext cx="3848100" cy="1797050"/>
          </a:xfrm>
          <a:prstGeom prst="star16">
            <a:avLst>
              <a:gd name="adj" fmla="val 37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/>
              <a:t>mobile.oakgov.com</a:t>
            </a:r>
          </a:p>
        </p:txBody>
      </p:sp>
      <p:sp>
        <p:nvSpPr>
          <p:cNvPr id="40966" name="AutoShape 12"/>
          <p:cNvSpPr>
            <a:spLocks noChangeArrowheads="1"/>
          </p:cNvSpPr>
          <p:nvPr/>
        </p:nvSpPr>
        <p:spPr bwMode="auto">
          <a:xfrm rot="313856">
            <a:off x="3581400" y="3505200"/>
            <a:ext cx="3124200" cy="1371600"/>
          </a:xfrm>
          <a:prstGeom prst="star16">
            <a:avLst>
              <a:gd name="adj" fmla="val 37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/>
              <a:t>wireless</a:t>
            </a:r>
          </a:p>
          <a:p>
            <a:pPr algn="ctr"/>
            <a:r>
              <a:rPr lang="en-US" sz="2400" b="1"/>
              <a:t>text alerts</a:t>
            </a:r>
          </a:p>
        </p:txBody>
      </p:sp>
      <p:sp>
        <p:nvSpPr>
          <p:cNvPr id="40967" name="AutoShape 13"/>
          <p:cNvSpPr>
            <a:spLocks noChangeArrowheads="1"/>
          </p:cNvSpPr>
          <p:nvPr/>
        </p:nvSpPr>
        <p:spPr bwMode="auto">
          <a:xfrm rot="-260350">
            <a:off x="1187450" y="4267200"/>
            <a:ext cx="2622550" cy="1027113"/>
          </a:xfrm>
          <a:prstGeom prst="star16">
            <a:avLst>
              <a:gd name="adj" fmla="val 37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/>
              <a:t>Email </a:t>
            </a:r>
          </a:p>
          <a:p>
            <a:pPr algn="ctr"/>
            <a:r>
              <a:rPr lang="en-US" sz="2000" b="1"/>
              <a:t>subscription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8" name="Picture 6" descr="top_section_gre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0"/>
            <a:ext cx="9163050" cy="1066800"/>
          </a:xfrm>
          <a:prstGeom prst="rect">
            <a:avLst/>
          </a:prstGeom>
          <a:noFill/>
        </p:spPr>
      </p:pic>
      <p:sp>
        <p:nvSpPr>
          <p:cNvPr id="44039" name="Title 1"/>
          <p:cNvSpPr>
            <a:spLocks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</a:rPr>
              <a:t>Partnership Cost/Savings:  Mobile</a:t>
            </a:r>
            <a:endParaRPr lang="en-US" sz="36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4040" name="Text Box 2"/>
          <p:cNvSpPr txBox="1">
            <a:spLocks noChangeArrowheads="1"/>
          </p:cNvSpPr>
          <p:nvPr/>
        </p:nvSpPr>
        <p:spPr bwMode="auto">
          <a:xfrm>
            <a:off x="3962400" y="2590800"/>
            <a:ext cx="457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	National </a:t>
            </a:r>
            <a:r>
              <a:rPr lang="en-US" dirty="0"/>
              <a:t>Association of Counties</a:t>
            </a:r>
          </a:p>
          <a:p>
            <a:r>
              <a:rPr lang="en-US" i="1" dirty="0" err="1">
                <a:solidFill>
                  <a:srgbClr val="CC0000"/>
                </a:solidFill>
              </a:rPr>
              <a:t>NACo</a:t>
            </a:r>
            <a:r>
              <a:rPr lang="en-US" i="1" dirty="0">
                <a:solidFill>
                  <a:srgbClr val="CC0000"/>
                </a:solidFill>
              </a:rPr>
              <a:t> Achievement </a:t>
            </a:r>
            <a:r>
              <a:rPr lang="en-US" i="1" dirty="0" smtClean="0">
                <a:solidFill>
                  <a:srgbClr val="CC0000"/>
                </a:solidFill>
              </a:rPr>
              <a:t>Award</a:t>
            </a:r>
            <a:endParaRPr lang="en-US" i="1" dirty="0">
              <a:solidFill>
                <a:srgbClr val="CC0000"/>
              </a:solidFill>
            </a:endParaRPr>
          </a:p>
        </p:txBody>
      </p:sp>
      <p:sp>
        <p:nvSpPr>
          <p:cNvPr id="44047" name="AutoShape 15"/>
          <p:cNvSpPr>
            <a:spLocks noChangeArrowheads="1"/>
          </p:cNvSpPr>
          <p:nvPr/>
        </p:nvSpPr>
        <p:spPr bwMode="auto">
          <a:xfrm>
            <a:off x="1295400" y="1371600"/>
            <a:ext cx="1752600" cy="1143000"/>
          </a:xfrm>
          <a:prstGeom prst="flowChartPredefined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Purchased</a:t>
            </a:r>
          </a:p>
          <a:p>
            <a:pPr algn="ctr"/>
            <a:r>
              <a:rPr lang="en-US" b="1">
                <a:solidFill>
                  <a:schemeClr val="bg1"/>
                </a:solidFill>
              </a:rPr>
              <a:t>software</a:t>
            </a:r>
          </a:p>
          <a:p>
            <a:pPr algn="ctr"/>
            <a:r>
              <a:rPr lang="en-US" b="1">
                <a:solidFill>
                  <a:schemeClr val="bg1"/>
                </a:solidFill>
              </a:rPr>
              <a:t>$1,500</a:t>
            </a:r>
          </a:p>
        </p:txBody>
      </p:sp>
      <p:sp>
        <p:nvSpPr>
          <p:cNvPr id="44048" name="AutoShape 16"/>
          <p:cNvSpPr>
            <a:spLocks noChangeArrowheads="1"/>
          </p:cNvSpPr>
          <p:nvPr/>
        </p:nvSpPr>
        <p:spPr bwMode="auto">
          <a:xfrm>
            <a:off x="1295400" y="2819400"/>
            <a:ext cx="1752600" cy="1143000"/>
          </a:xfrm>
          <a:prstGeom prst="flowChartPredefined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County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staffing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$15,904</a:t>
            </a:r>
          </a:p>
        </p:txBody>
      </p:sp>
      <p:sp>
        <p:nvSpPr>
          <p:cNvPr id="44051" name="AutoShape 19"/>
          <p:cNvSpPr>
            <a:spLocks noChangeArrowheads="1"/>
          </p:cNvSpPr>
          <p:nvPr/>
        </p:nvSpPr>
        <p:spPr bwMode="auto">
          <a:xfrm>
            <a:off x="609600" y="5715000"/>
            <a:ext cx="3200400" cy="762000"/>
          </a:xfrm>
          <a:prstGeom prst="flowChartTerminator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Estimated County Savings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$31,720</a:t>
            </a:r>
          </a:p>
        </p:txBody>
      </p:sp>
      <p:sp>
        <p:nvSpPr>
          <p:cNvPr id="44052" name="AutoShape 20"/>
          <p:cNvSpPr>
            <a:spLocks noChangeArrowheads="1"/>
          </p:cNvSpPr>
          <p:nvPr/>
        </p:nvSpPr>
        <p:spPr bwMode="auto">
          <a:xfrm>
            <a:off x="381000" y="4267200"/>
            <a:ext cx="3810000" cy="1143000"/>
          </a:xfrm>
          <a:prstGeom prst="flowChartPredefined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MSU student contribution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260 work hours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(no cost to County)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43400" y="4953000"/>
            <a:ext cx="44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Center for Digital Government</a:t>
            </a:r>
          </a:p>
          <a:p>
            <a:pPr algn="r"/>
            <a:r>
              <a:rPr lang="en-US" i="1" dirty="0" smtClean="0">
                <a:solidFill>
                  <a:srgbClr val="CC0000"/>
                </a:solidFill>
              </a:rPr>
              <a:t>Digital Government Achievement Award</a:t>
            </a:r>
            <a:endParaRPr lang="en-US" i="1" dirty="0">
              <a:solidFill>
                <a:srgbClr val="CC0000"/>
              </a:solidFill>
            </a:endParaRPr>
          </a:p>
        </p:txBody>
      </p:sp>
      <p:cxnSp>
        <p:nvCxnSpPr>
          <p:cNvPr id="21" name="AutoShape 24"/>
          <p:cNvCxnSpPr>
            <a:cxnSpLocks noChangeShapeType="1"/>
          </p:cNvCxnSpPr>
          <p:nvPr/>
        </p:nvCxnSpPr>
        <p:spPr bwMode="auto">
          <a:xfrm>
            <a:off x="2209800" y="3962400"/>
            <a:ext cx="0" cy="304800"/>
          </a:xfrm>
          <a:prstGeom prst="straightConnector1">
            <a:avLst/>
          </a:prstGeom>
          <a:noFill/>
          <a:ln w="698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pic>
        <p:nvPicPr>
          <p:cNvPr id="22" name="Picture 21" descr="NAC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905000"/>
            <a:ext cx="2167128" cy="640080"/>
          </a:xfrm>
          <a:prstGeom prst="rect">
            <a:avLst/>
          </a:prstGeom>
        </p:spPr>
      </p:pic>
      <p:cxnSp>
        <p:nvCxnSpPr>
          <p:cNvPr id="29" name="AutoShape 24"/>
          <p:cNvCxnSpPr>
            <a:cxnSpLocks noChangeShapeType="1"/>
          </p:cNvCxnSpPr>
          <p:nvPr/>
        </p:nvCxnSpPr>
        <p:spPr bwMode="auto">
          <a:xfrm>
            <a:off x="2209800" y="5410200"/>
            <a:ext cx="0" cy="304800"/>
          </a:xfrm>
          <a:prstGeom prst="straightConnector1">
            <a:avLst/>
          </a:prstGeom>
          <a:noFill/>
          <a:ln w="698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" name="AutoShape 24"/>
          <p:cNvCxnSpPr>
            <a:cxnSpLocks noChangeShapeType="1"/>
          </p:cNvCxnSpPr>
          <p:nvPr/>
        </p:nvCxnSpPr>
        <p:spPr bwMode="auto">
          <a:xfrm>
            <a:off x="2209800" y="2514600"/>
            <a:ext cx="0" cy="304800"/>
          </a:xfrm>
          <a:prstGeom prst="straightConnector1">
            <a:avLst/>
          </a:prstGeom>
          <a:noFill/>
          <a:ln w="698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pic>
        <p:nvPicPr>
          <p:cNvPr id="14" name="Picture 13" descr="DGAA07_Winner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800" y="3581400"/>
            <a:ext cx="1905000" cy="1381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3" descr="top_section_gree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chemeClr val="bg1"/>
                </a:solidFill>
                <a:latin typeface="Tahoma" pitchFamily="34" charset="0"/>
              </a:rPr>
              <a:t>Lessons Learned: Mobile</a:t>
            </a:r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762000" y="1524000"/>
            <a:ext cx="8001000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Develop a </a:t>
            </a:r>
            <a:r>
              <a:rPr lang="en-US" sz="2400" b="1"/>
              <a:t>strategy </a:t>
            </a:r>
            <a:r>
              <a:rPr lang="en-US" sz="2400"/>
              <a:t>and </a:t>
            </a:r>
            <a:r>
              <a:rPr lang="en-US" sz="2400" b="1"/>
              <a:t>standards</a:t>
            </a:r>
            <a:r>
              <a:rPr lang="en-US" sz="2400"/>
              <a:t> for mobile early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</a:t>
            </a:r>
            <a:r>
              <a:rPr lang="en-US" sz="2400" b="1"/>
              <a:t>Standardize</a:t>
            </a:r>
            <a:r>
              <a:rPr lang="en-US" sz="2400"/>
              <a:t> on mobile </a:t>
            </a:r>
            <a:r>
              <a:rPr lang="en-US" sz="2400" b="1"/>
              <a:t>browsers</a:t>
            </a:r>
            <a:r>
              <a:rPr lang="en-US" sz="2400"/>
              <a:t>, not hardware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Plan to support </a:t>
            </a:r>
            <a:r>
              <a:rPr lang="en-US" sz="2400" b="1"/>
              <a:t>Text, Touch &amp; Full Screen</a:t>
            </a:r>
            <a:r>
              <a:rPr lang="en-US" sz="2400"/>
              <a:t> browsing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Include </a:t>
            </a:r>
            <a:r>
              <a:rPr lang="en-US" sz="2400" b="1"/>
              <a:t>audio &amp; video</a:t>
            </a:r>
            <a:r>
              <a:rPr lang="en-US" sz="2400"/>
              <a:t> in your mobile site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/>
              <a:t> Don’t forget about </a:t>
            </a:r>
            <a:r>
              <a:rPr lang="en-US" sz="2400" b="1"/>
              <a:t>eCommerce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 b="1"/>
              <a:t> Recruit</a:t>
            </a:r>
            <a:r>
              <a:rPr lang="en-US" sz="2400"/>
              <a:t> volunteers from everywhere</a:t>
            </a:r>
          </a:p>
          <a:p>
            <a:pPr>
              <a:lnSpc>
                <a:spcPct val="130000"/>
              </a:lnSpc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en-US" sz="2400" b="1"/>
              <a:t> Measure</a:t>
            </a:r>
            <a:r>
              <a:rPr lang="en-US" sz="2400"/>
              <a:t> your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0" descr="county eob face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68600"/>
            <a:ext cx="735330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11" descr="county twit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201738"/>
            <a:ext cx="6400800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 descr="top_section_gree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88"/>
            <a:ext cx="91440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TextBox 7"/>
          <p:cNvSpPr txBox="1">
            <a:spLocks noChangeArrowheads="1"/>
          </p:cNvSpPr>
          <p:nvPr/>
        </p:nvSpPr>
        <p:spPr bwMode="auto">
          <a:xfrm>
            <a:off x="0" y="0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Tahoma" pitchFamily="34" charset="0"/>
              </a:rPr>
              <a:t>Social Networking: 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Tahoma" pitchFamily="34" charset="0"/>
              </a:rPr>
              <a:t>Connecting with citizens in their own networks…</a:t>
            </a:r>
          </a:p>
        </p:txBody>
      </p:sp>
      <p:pic>
        <p:nvPicPr>
          <p:cNvPr id="45061" name="Picture 9" descr="county social networks banner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578475"/>
            <a:ext cx="91440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8" descr="county stay connecte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3021013"/>
            <a:ext cx="3048000" cy="254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Picture 15" descr="linked i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1309688"/>
            <a:ext cx="10668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17" descr="wiki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000" y="1066800"/>
            <a:ext cx="8350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5" name="Picture 16" descr="flick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200" y="1682750"/>
            <a:ext cx="9906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>
                <a:latin typeface="Tahoma" pitchFamily="34" charset="0"/>
                <a:cs typeface="Tahoma" pitchFamily="34" charset="0"/>
              </a:rPr>
              <a:t>Social Networking is about </a:t>
            </a:r>
            <a:br>
              <a:rPr lang="en-US" sz="4000" smtClean="0">
                <a:latin typeface="Tahoma" pitchFamily="34" charset="0"/>
                <a:cs typeface="Tahoma" pitchFamily="34" charset="0"/>
              </a:rPr>
            </a:br>
            <a:r>
              <a:rPr lang="en-US" sz="4000" smtClean="0">
                <a:latin typeface="Tahoma" pitchFamily="34" charset="0"/>
                <a:cs typeface="Tahoma" pitchFamily="34" charset="0"/>
              </a:rPr>
              <a:t>fishing where the fish are</a:t>
            </a:r>
          </a:p>
        </p:txBody>
      </p:sp>
      <p:pic>
        <p:nvPicPr>
          <p:cNvPr id="47106" name="Content Placeholder 8" descr="fish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165350"/>
            <a:ext cx="4038600" cy="3395663"/>
          </a:xfrm>
        </p:spPr>
      </p:pic>
      <p:pic>
        <p:nvPicPr>
          <p:cNvPr id="47107" name="Content Placeholder 9" descr="fish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8200" y="2165350"/>
            <a:ext cx="4038600" cy="3395663"/>
          </a:xfr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81000" y="5715000"/>
            <a:ext cx="82296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latin typeface="Tahoma" pitchFamily="34" charset="0"/>
                <a:ea typeface="+mj-ea"/>
                <a:cs typeface="Tahoma" pitchFamily="34" charset="0"/>
              </a:rPr>
              <a:t>Where are your Constituents?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Content Placeholder 3" descr="share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304800"/>
            <a:ext cx="8729663" cy="6248400"/>
          </a:xfrm>
        </p:spPr>
      </p:pic>
      <p:sp>
        <p:nvSpPr>
          <p:cNvPr id="49154" name="TextBox 6"/>
          <p:cNvSpPr txBox="1">
            <a:spLocks noChangeArrowheads="1"/>
          </p:cNvSpPr>
          <p:nvPr/>
        </p:nvSpPr>
        <p:spPr bwMode="auto">
          <a:xfrm>
            <a:off x="609600" y="1371600"/>
            <a:ext cx="6248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chemeClr val="bg2"/>
                </a:solidFill>
                <a:cs typeface="Arial" charset="0"/>
              </a:rPr>
              <a:t>We are all in this together</a:t>
            </a:r>
          </a:p>
          <a:p>
            <a:endParaRPr lang="en-US" sz="4400" b="1" dirty="0">
              <a:solidFill>
                <a:schemeClr val="bg2"/>
              </a:solidFill>
              <a:cs typeface="Arial" charset="0"/>
            </a:endParaRPr>
          </a:p>
          <a:p>
            <a:r>
              <a:rPr lang="en-US" sz="4400" b="1" dirty="0">
                <a:solidFill>
                  <a:schemeClr val="bg2"/>
                </a:solidFill>
                <a:cs typeface="Arial" charset="0"/>
              </a:rPr>
              <a:t>Let’s </a:t>
            </a:r>
            <a:r>
              <a:rPr lang="en-US" sz="4400" b="1" dirty="0" smtClean="0">
                <a:solidFill>
                  <a:schemeClr val="bg2"/>
                </a:solidFill>
                <a:cs typeface="Arial" charset="0"/>
              </a:rPr>
              <a:t>Collaborate</a:t>
            </a:r>
          </a:p>
          <a:p>
            <a:r>
              <a:rPr lang="en-US" sz="4400" b="1" dirty="0" smtClean="0">
                <a:solidFill>
                  <a:schemeClr val="bg2"/>
                </a:solidFill>
                <a:cs typeface="Arial" charset="0"/>
              </a:rPr>
              <a:t>and Share</a:t>
            </a:r>
            <a:endParaRPr lang="en-US" sz="4400" b="1" dirty="0">
              <a:solidFill>
                <a:schemeClr val="bg2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outrea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-114300"/>
            <a:ext cx="89916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5" descr="top_section_gre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4953000"/>
            <a:ext cx="91630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Text Box 5"/>
          <p:cNvSpPr txBox="1">
            <a:spLocks noChangeArrowheads="1"/>
          </p:cNvSpPr>
          <p:nvPr/>
        </p:nvSpPr>
        <p:spPr bwMode="auto">
          <a:xfrm>
            <a:off x="0" y="4953000"/>
            <a:ext cx="9144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>
                <a:latin typeface="Calibri" pitchFamily="34" charset="0"/>
              </a:rPr>
              <a:t>so does the way we</a:t>
            </a:r>
          </a:p>
          <a:p>
            <a:pPr algn="r"/>
            <a:r>
              <a:rPr lang="en-US" sz="4800" b="1" i="1">
                <a:solidFill>
                  <a:schemeClr val="bg1"/>
                </a:solidFill>
                <a:latin typeface="Calibri" pitchFamily="34" charset="0"/>
              </a:rPr>
              <a:t>deliver services</a:t>
            </a:r>
            <a:r>
              <a:rPr lang="en-US" sz="480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53251" name="Picture 6" descr="teenphone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6858000" cy="4565650"/>
          </a:xfrm>
        </p:spPr>
      </p:pic>
      <p:sp>
        <p:nvSpPr>
          <p:cNvPr id="53252" name="Text Box 8"/>
          <p:cNvSpPr txBox="1">
            <a:spLocks noChangeArrowheads="1"/>
          </p:cNvSpPr>
          <p:nvPr/>
        </p:nvSpPr>
        <p:spPr bwMode="auto">
          <a:xfrm>
            <a:off x="3438525" y="304800"/>
            <a:ext cx="52562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alibri" pitchFamily="34" charset="0"/>
              </a:rPr>
              <a:t>As the </a:t>
            </a:r>
            <a:r>
              <a:rPr lang="en-US" sz="3600" b="1" i="1">
                <a:solidFill>
                  <a:srgbClr val="FF0000"/>
                </a:solidFill>
                <a:latin typeface="Calibri" pitchFamily="34" charset="0"/>
              </a:rPr>
              <a:t>needs</a:t>
            </a:r>
            <a:r>
              <a:rPr lang="en-US" sz="360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3600">
                <a:latin typeface="Calibri" pitchFamily="34" charset="0"/>
              </a:rPr>
              <a:t>of the citizens</a:t>
            </a:r>
          </a:p>
          <a:p>
            <a:r>
              <a:rPr lang="en-US" sz="3600" b="1" i="1">
                <a:solidFill>
                  <a:srgbClr val="FF0000"/>
                </a:solidFill>
                <a:latin typeface="Calibri" pitchFamily="34" charset="0"/>
              </a:rPr>
              <a:t>change</a:t>
            </a:r>
            <a:r>
              <a:rPr lang="en-US" sz="3600">
                <a:solidFill>
                  <a:srgbClr val="FF0000"/>
                </a:solidFill>
                <a:latin typeface="Calibri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top_section_gree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Box 7"/>
          <p:cNvSpPr txBox="1">
            <a:spLocks noChangeArrowheads="1"/>
          </p:cNvSpPr>
          <p:nvPr/>
        </p:nvSpPr>
        <p:spPr bwMode="auto">
          <a:xfrm>
            <a:off x="0" y="1968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ahoma" pitchFamily="34" charset="0"/>
              </a:rPr>
              <a:t>Sources &amp; Statistics</a:t>
            </a:r>
          </a:p>
        </p:txBody>
      </p:sp>
      <p:sp>
        <p:nvSpPr>
          <p:cNvPr id="3076" name="Content Placeholder 2"/>
          <p:cNvSpPr>
            <a:spLocks/>
          </p:cNvSpPr>
          <p:nvPr/>
        </p:nvSpPr>
        <p:spPr bwMode="auto">
          <a:xfrm>
            <a:off x="1066800" y="1371600"/>
            <a:ext cx="7696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Char char="ü"/>
            </a:pPr>
            <a:r>
              <a:rPr lang="en-US" dirty="0"/>
              <a:t>Apple product news &amp; usage statistics</a:t>
            </a:r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>
                <a:hlinkClick r:id="rId3"/>
              </a:rPr>
              <a:t>http://www.apple.com/hotnews/</a:t>
            </a:r>
            <a:endParaRPr lang="en-US" dirty="0"/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Char char="ü"/>
            </a:pPr>
            <a:r>
              <a:rPr lang="en-US" dirty="0" err="1"/>
              <a:t>comScore</a:t>
            </a:r>
            <a:r>
              <a:rPr lang="en-US" dirty="0"/>
              <a:t> – market research &amp; digital marketing intelligence</a:t>
            </a:r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>
                <a:hlinkClick r:id="rId4"/>
              </a:rPr>
              <a:t>http://www.comscore.com/</a:t>
            </a:r>
            <a:endParaRPr lang="en-US" dirty="0"/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Char char="ü"/>
            </a:pPr>
            <a:r>
              <a:rPr lang="en-US" dirty="0" err="1"/>
              <a:t>Facebook</a:t>
            </a:r>
            <a:r>
              <a:rPr lang="en-US" dirty="0"/>
              <a:t> usage statistics</a:t>
            </a:r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>
                <a:hlinkClick r:id="rId5"/>
              </a:rPr>
              <a:t>http://www.facebook.com/press/info.php?statistics</a:t>
            </a:r>
            <a:endParaRPr lang="en-US" dirty="0"/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Char char="ü"/>
            </a:pPr>
            <a:r>
              <a:rPr lang="en-US" dirty="0" err="1"/>
              <a:t>Grunwald</a:t>
            </a:r>
            <a:r>
              <a:rPr lang="en-US" dirty="0"/>
              <a:t> Associates Kids’ Social Networking Study</a:t>
            </a:r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>
                <a:hlinkClick r:id="rId6"/>
              </a:rPr>
              <a:t>http://www.grunwald.com/surveys/sn/index.php</a:t>
            </a:r>
            <a:endParaRPr lang="en-US" dirty="0"/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Char char="ü"/>
            </a:pPr>
            <a:r>
              <a:rPr lang="en-US" dirty="0" err="1"/>
              <a:t>Mashable</a:t>
            </a:r>
            <a:r>
              <a:rPr lang="en-US" dirty="0"/>
              <a:t> Social Media Guide</a:t>
            </a:r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>
                <a:hlinkClick r:id="rId7"/>
              </a:rPr>
              <a:t>http://mashable.com/</a:t>
            </a:r>
            <a:endParaRPr lang="en-US" dirty="0"/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Char char="ü"/>
            </a:pPr>
            <a:r>
              <a:rPr lang="en-US" dirty="0"/>
              <a:t>Pew Internet &amp; American Life Project</a:t>
            </a:r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>
                <a:hlinkClick r:id="rId8"/>
              </a:rPr>
              <a:t>http://www.pewinternet.org/</a:t>
            </a:r>
            <a:endParaRPr lang="en-US" dirty="0"/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Char char="ü"/>
            </a:pPr>
            <a:r>
              <a:rPr lang="en-US" dirty="0" err="1"/>
              <a:t>Socialnomics</a:t>
            </a:r>
            <a:r>
              <a:rPr lang="en-US" dirty="0"/>
              <a:t> Social Media Blog</a:t>
            </a:r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SzPct val="150000"/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>
                <a:hlinkClick r:id="rId9"/>
              </a:rPr>
              <a:t>http://socialnomics.net</a:t>
            </a:r>
            <a:r>
              <a:rPr lang="en-US" dirty="0" smtClean="0">
                <a:hlinkClick r:id="rId9"/>
              </a:rPr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questions_jim copy.png"/>
          <p:cNvPicPr>
            <a:picLocks noGrp="1" noChangeAspect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457200" y="1182700"/>
            <a:ext cx="8229600" cy="403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1225"/>
            <a:ext cx="7772400" cy="1470025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Citizen </a:t>
            </a:r>
            <a:r>
              <a:rPr lang="en-US" b="1">
                <a:solidFill>
                  <a:srgbClr val="CC3300"/>
                </a:solidFill>
              </a:rPr>
              <a:t>Centric</a:t>
            </a:r>
            <a:r>
              <a:rPr lang="en-US" b="1">
                <a:solidFill>
                  <a:schemeClr val="bg1"/>
                </a:solidFill>
              </a:rPr>
              <a:t> Government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/>
          <a:lstStyle/>
          <a:p>
            <a:r>
              <a:rPr lang="en-US" sz="2800">
                <a:solidFill>
                  <a:schemeClr val="bg1"/>
                </a:solidFill>
              </a:rPr>
              <a:t>The future of government services </a:t>
            </a:r>
            <a:br>
              <a:rPr lang="en-US" sz="2800">
                <a:solidFill>
                  <a:schemeClr val="bg1"/>
                </a:solidFill>
              </a:rPr>
            </a:br>
            <a:r>
              <a:rPr lang="en-US" sz="2800">
                <a:solidFill>
                  <a:schemeClr val="bg1"/>
                </a:solidFill>
              </a:rPr>
              <a:t>and the technologies, approaches and innovations that are leading the way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5410200"/>
            <a:ext cx="9226550" cy="881063"/>
          </a:xfrm>
          <a:prstGeom prst="rect">
            <a:avLst/>
          </a:prstGeom>
          <a:solidFill>
            <a:schemeClr val="bg2">
              <a:alpha val="49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endParaRPr lang="en-US" sz="200" b="1">
              <a:solidFill>
                <a:schemeClr val="bg1"/>
              </a:solidFill>
            </a:endParaRP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Michigan Digital Government Summit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October 15, 2009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endParaRPr lang="en-US" sz="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 slide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The changing landscape of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government</a:t>
            </a:r>
          </a:p>
          <a:p>
            <a:pPr>
              <a:buFontTx/>
              <a:buNone/>
            </a:pPr>
            <a:endParaRPr lang="en-US" sz="1200">
              <a:solidFill>
                <a:schemeClr val="bg1"/>
              </a:solidFill>
            </a:endParaRPr>
          </a:p>
          <a:p>
            <a:pPr lvl="1"/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</a:rPr>
              <a:t>Economic cause and effect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 Evolving technology trends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 Solutions you can share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 Anticipating the next opportunity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81000" y="457200"/>
            <a:ext cx="7467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>
                <a:solidFill>
                  <a:schemeClr val="bg1"/>
                </a:solidFill>
              </a:rPr>
              <a:t>On tap today…</a:t>
            </a:r>
          </a:p>
        </p:txBody>
      </p:sp>
      <p:pic>
        <p:nvPicPr>
          <p:cNvPr id="3084" name="Picture 12" descr="Capitol copy"/>
          <p:cNvPicPr>
            <a:picLocks noChangeAspect="1" noChangeArrowheads="1"/>
          </p:cNvPicPr>
          <p:nvPr/>
        </p:nvPicPr>
        <p:blipFill>
          <a:blip r:embed="rId2"/>
          <a:srcRect r="14615"/>
          <a:stretch>
            <a:fillRect/>
          </a:stretch>
        </p:blipFill>
        <p:spPr bwMode="auto">
          <a:xfrm>
            <a:off x="5334000" y="838200"/>
            <a:ext cx="38862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632981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740025" cy="6858000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685800"/>
            <a:ext cx="6629400" cy="4343400"/>
          </a:xfrm>
        </p:spPr>
        <p:txBody>
          <a:bodyPr/>
          <a:lstStyle/>
          <a:p>
            <a:pPr algn="l">
              <a:lnSpc>
                <a:spcPct val="135000"/>
              </a:lnSpc>
            </a:pPr>
            <a:r>
              <a:rPr lang="en-US" sz="4800" b="1">
                <a:solidFill>
                  <a:schemeClr val="bg1"/>
                </a:solidFill>
              </a:rPr>
              <a:t>Key Factor</a:t>
            </a:r>
            <a:r>
              <a:rPr lang="en-US" sz="3200" b="1">
                <a:solidFill>
                  <a:schemeClr val="bg1"/>
                </a:solidFill>
              </a:rPr>
              <a:t/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/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Today’s </a:t>
            </a:r>
            <a:r>
              <a:rPr lang="en-US" sz="3200" b="1">
                <a:solidFill>
                  <a:srgbClr val="CC3300"/>
                </a:solidFill>
              </a:rPr>
              <a:t>economic crisis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is changing the landscape 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of government services </a:t>
            </a:r>
            <a:br>
              <a:rPr lang="en-US" sz="3200" b="1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2743200" y="5791200"/>
            <a:ext cx="5715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b="1" i="1">
                <a:solidFill>
                  <a:schemeClr val="bg1"/>
                </a:solidFill>
              </a:rPr>
              <a:t>Skyrocketing unemployment has proven to be a catalyst for service transformation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447800"/>
            <a:ext cx="8686800" cy="4343400"/>
          </a:xfrm>
          <a:noFill/>
          <a:ln/>
        </p:spPr>
        <p:txBody>
          <a:bodyPr/>
          <a:lstStyle/>
          <a:p>
            <a:pPr algn="r"/>
            <a:r>
              <a:rPr lang="en-US" sz="8000" b="1">
                <a:solidFill>
                  <a:srgbClr val="CC3300"/>
                </a:solidFill>
              </a:rPr>
              <a:t>15.2%</a:t>
            </a:r>
            <a:r>
              <a:rPr lang="en-US" sz="4000" b="1">
                <a:solidFill>
                  <a:schemeClr val="bg1"/>
                </a:solidFill>
              </a:rPr>
              <a:t/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2400" b="1">
                <a:solidFill>
                  <a:schemeClr val="bg1"/>
                </a:solidFill>
              </a:rPr>
              <a:t>Unemployment rate in Michigan</a:t>
            </a:r>
            <a:r>
              <a:rPr lang="en-US" sz="4000" b="1">
                <a:solidFill>
                  <a:schemeClr val="bg1"/>
                </a:solidFill>
              </a:rPr>
              <a:t> </a:t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/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/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/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/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/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> Unemployment claims up 80% </a:t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>over 2008 levels </a:t>
            </a:r>
            <a:br>
              <a:rPr lang="en-US" sz="4000" b="1">
                <a:solidFill>
                  <a:schemeClr val="bg1"/>
                </a:solidFill>
              </a:rPr>
            </a:br>
            <a:endParaRPr lang="en-US" sz="4000" b="1">
              <a:solidFill>
                <a:schemeClr val="bg1"/>
              </a:solidFill>
            </a:endParaRPr>
          </a:p>
        </p:txBody>
      </p:sp>
      <p:pic>
        <p:nvPicPr>
          <p:cNvPr id="8203" name="Picture 11" descr="unemployme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343150"/>
            <a:ext cx="4048125" cy="2686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114800" y="6096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en-US" sz="4000" b="1">
                <a:solidFill>
                  <a:srgbClr val="CC3300"/>
                </a:solidFill>
              </a:rPr>
              <a:t>Unemployment </a:t>
            </a:r>
            <a:br>
              <a:rPr lang="en-US" sz="4000" b="1">
                <a:solidFill>
                  <a:srgbClr val="CC3300"/>
                </a:solidFill>
              </a:rPr>
            </a:br>
            <a:r>
              <a:rPr lang="en-US" sz="4000" b="1">
                <a:solidFill>
                  <a:srgbClr val="CC3300"/>
                </a:solidFill>
              </a:rPr>
              <a:t>Online Tools</a:t>
            </a:r>
          </a:p>
          <a:p>
            <a:pPr algn="r"/>
            <a:endParaRPr lang="en-US" b="1">
              <a:solidFill>
                <a:srgbClr val="CC3300"/>
              </a:solidFill>
            </a:endParaRPr>
          </a:p>
          <a:p>
            <a:pPr algn="r"/>
            <a:r>
              <a:rPr lang="en-US" sz="3200" b="1">
                <a:solidFill>
                  <a:schemeClr val="bg1"/>
                </a:solidFill>
              </a:rPr>
              <a:t>Employers and claimants now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have </a:t>
            </a:r>
            <a:r>
              <a:rPr lang="en-US" sz="3200" b="1">
                <a:solidFill>
                  <a:srgbClr val="CC3300"/>
                </a:solidFill>
              </a:rPr>
              <a:t>24 x 6 access</a:t>
            </a:r>
            <a:r>
              <a:rPr lang="en-US" sz="3200" b="1">
                <a:solidFill>
                  <a:schemeClr val="bg1"/>
                </a:solidFill>
              </a:rPr>
              <a:t> to critical information</a:t>
            </a:r>
          </a:p>
          <a:p>
            <a:pPr algn="r"/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0" y="1524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152400" y="7620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Self Service</a:t>
            </a:r>
          </a:p>
        </p:txBody>
      </p:sp>
      <p:pic>
        <p:nvPicPr>
          <p:cNvPr id="17419" name="Picture 11" descr="screen"/>
          <p:cNvPicPr>
            <a:picLocks noChangeAspect="1" noChangeArrowheads="1"/>
          </p:cNvPicPr>
          <p:nvPr/>
        </p:nvPicPr>
        <p:blipFill>
          <a:blip r:embed="rId3"/>
          <a:srcRect r="22607"/>
          <a:stretch>
            <a:fillRect/>
          </a:stretch>
        </p:blipFill>
        <p:spPr bwMode="auto">
          <a:xfrm>
            <a:off x="4953000" y="1981200"/>
            <a:ext cx="4625975" cy="5638800"/>
          </a:xfrm>
          <a:prstGeom prst="rect">
            <a:avLst/>
          </a:prstGeom>
          <a:noFill/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4"/>
          <a:srcRect r="41985" b="36424"/>
          <a:stretch>
            <a:fillRect/>
          </a:stretch>
        </p:blipFill>
        <p:spPr bwMode="auto">
          <a:xfrm>
            <a:off x="5183188" y="3417888"/>
            <a:ext cx="33528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457200" y="5334000"/>
            <a:ext cx="4114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C3300"/>
                </a:solidFill>
              </a:rPr>
              <a:t>Internet</a:t>
            </a:r>
            <a:r>
              <a:rPr lang="en-US" sz="2000" b="1">
                <a:solidFill>
                  <a:schemeClr val="bg1"/>
                </a:solidFill>
              </a:rPr>
              <a:t> and telephone intake are now the primary channel for filing a claim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114800" y="4572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tabLst>
                <a:tab pos="9024938" algn="l"/>
              </a:tabLst>
            </a:pPr>
            <a:r>
              <a:rPr lang="en-US" sz="4000" b="1">
                <a:solidFill>
                  <a:schemeClr val="bg1"/>
                </a:solidFill>
              </a:rPr>
              <a:t>Public Assistance Tools </a:t>
            </a:r>
          </a:p>
          <a:p>
            <a:pPr algn="r">
              <a:tabLst>
                <a:tab pos="9024938" algn="l"/>
              </a:tabLst>
            </a:pPr>
            <a:endParaRPr lang="en-US" b="1">
              <a:solidFill>
                <a:schemeClr val="bg1"/>
              </a:solidFill>
            </a:endParaRPr>
          </a:p>
          <a:p>
            <a:pPr algn="r">
              <a:tabLst>
                <a:tab pos="9024938" algn="l"/>
              </a:tabLst>
            </a:pPr>
            <a:r>
              <a:rPr lang="en-US" sz="3200" b="1">
                <a:solidFill>
                  <a:schemeClr val="bg1"/>
                </a:solidFill>
              </a:rPr>
              <a:t>Search for programs,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submit an application for food assistance,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and check application status</a:t>
            </a:r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0" y="1524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52400" y="7620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Self Service</a:t>
            </a:r>
          </a:p>
        </p:txBody>
      </p:sp>
      <p:pic>
        <p:nvPicPr>
          <p:cNvPr id="19463" name="Picture 7" descr="screen"/>
          <p:cNvPicPr>
            <a:picLocks noChangeAspect="1" noChangeArrowheads="1"/>
          </p:cNvPicPr>
          <p:nvPr/>
        </p:nvPicPr>
        <p:blipFill>
          <a:blip r:embed="rId2"/>
          <a:srcRect r="22607"/>
          <a:stretch>
            <a:fillRect/>
          </a:stretch>
        </p:blipFill>
        <p:spPr bwMode="auto">
          <a:xfrm>
            <a:off x="4953000" y="1981200"/>
            <a:ext cx="4625975" cy="5638800"/>
          </a:xfrm>
          <a:prstGeom prst="rect">
            <a:avLst/>
          </a:prstGeom>
          <a:noFill/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/>
          <a:srcRect r="39682" b="15559"/>
          <a:stretch>
            <a:fillRect/>
          </a:stretch>
        </p:blipFill>
        <p:spPr bwMode="auto">
          <a:xfrm>
            <a:off x="5181600" y="3429000"/>
            <a:ext cx="3344863" cy="266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457200" y="5334000"/>
            <a:ext cx="4114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Citizen services thru this site will continue to</a:t>
            </a:r>
            <a:r>
              <a:rPr lang="en-US" sz="2000" b="1">
                <a:solidFill>
                  <a:srgbClr val="CC3300"/>
                </a:solidFill>
              </a:rPr>
              <a:t> grow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6237" y="914400"/>
            <a:ext cx="4661854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Public  Assistance Tools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Search for programs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Submit application for food assistance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Check application status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1143000" y="1219200"/>
            <a:ext cx="6629400" cy="4343400"/>
          </a:xfrm>
          <a:noFill/>
          <a:ln/>
        </p:spPr>
        <p:txBody>
          <a:bodyPr/>
          <a:lstStyle/>
          <a:p>
            <a:pPr algn="l">
              <a:lnSpc>
                <a:spcPct val="135000"/>
              </a:lnSpc>
            </a:pPr>
            <a:r>
              <a:rPr lang="en-US" sz="4800" b="1">
                <a:solidFill>
                  <a:schemeClr val="bg1"/>
                </a:solidFill>
              </a:rPr>
              <a:t>Technology Trends</a:t>
            </a:r>
            <a:r>
              <a:rPr lang="en-US" sz="3200" b="1">
                <a:solidFill>
                  <a:schemeClr val="bg1"/>
                </a:solidFill>
              </a:rPr>
              <a:t>  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/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A major factor influencing 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the landscape for citizen services is how people are 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rgbClr val="CC3300"/>
                </a:solidFill>
              </a:rPr>
              <a:t>using technology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br>
              <a:rPr lang="en-US" sz="3200" b="1">
                <a:solidFill>
                  <a:schemeClr val="bg1"/>
                </a:solidFill>
              </a:rPr>
            </a:br>
            <a:endParaRPr lang="en-US" sz="3200" b="1">
              <a:solidFill>
                <a:schemeClr val="bg1"/>
              </a:solidFill>
            </a:endParaRPr>
          </a:p>
        </p:txBody>
      </p:sp>
      <p:pic>
        <p:nvPicPr>
          <p:cNvPr id="14345" name="Picture 9" descr="Untitled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5625" y="3124200"/>
            <a:ext cx="2390775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457200" y="5334000"/>
            <a:ext cx="3733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bg1"/>
                </a:solidFill>
              </a:rPr>
              <a:t>Access has </a:t>
            </a:r>
            <a:r>
              <a:rPr lang="en-US" sz="2000" b="1" dirty="0">
                <a:solidFill>
                  <a:srgbClr val="CC3300"/>
                </a:solidFill>
              </a:rPr>
              <a:t>doubled</a:t>
            </a:r>
            <a:r>
              <a:rPr lang="en-US" sz="2000" b="1" dirty="0">
                <a:solidFill>
                  <a:schemeClr val="bg1"/>
                </a:solidFill>
              </a:rPr>
              <a:t> in the past 12 months.</a:t>
            </a: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0" y="1524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52400" y="7620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Technology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4224338" y="4572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tabLst>
                <a:tab pos="9024938" algn="l"/>
              </a:tabLst>
            </a:pPr>
            <a:r>
              <a:rPr lang="en-US" sz="4000" b="1" dirty="0">
                <a:solidFill>
                  <a:srgbClr val="CC3300"/>
                </a:solidFill>
              </a:rPr>
              <a:t>Mobile access to the Web </a:t>
            </a:r>
          </a:p>
          <a:p>
            <a:pPr algn="r">
              <a:tabLst>
                <a:tab pos="9024938" algn="l"/>
              </a:tabLst>
            </a:pPr>
            <a:endParaRPr lang="en-US" b="1" dirty="0">
              <a:solidFill>
                <a:srgbClr val="CC3300"/>
              </a:solidFill>
            </a:endParaRPr>
          </a:p>
          <a:p>
            <a:pPr algn="r">
              <a:tabLst>
                <a:tab pos="9024938" algn="l"/>
              </a:tabLst>
            </a:pPr>
            <a:r>
              <a:rPr lang="en-US" sz="3200" b="1" dirty="0">
                <a:solidFill>
                  <a:schemeClr val="bg1"/>
                </a:solidFill>
              </a:rPr>
              <a:t>The new Michigan.gov “mobile”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site is optimized for Wireless enabled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devices like PDAs and cell phones</a:t>
            </a:r>
          </a:p>
        </p:txBody>
      </p:sp>
      <p:pic>
        <p:nvPicPr>
          <p:cNvPr id="15375" name="Picture 15" descr="tv-cell-phone-z0djx-715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2075" y="3038475"/>
            <a:ext cx="4048125" cy="3895725"/>
          </a:xfrm>
          <a:prstGeom prst="rect">
            <a:avLst/>
          </a:prstGeom>
          <a:noFill/>
        </p:spPr>
      </p:pic>
      <p:pic>
        <p:nvPicPr>
          <p:cNvPr id="15373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733800"/>
            <a:ext cx="13620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819400" y="1143000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Mobile access to the web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95600" y="1143000"/>
            <a:ext cx="5155579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Mobile access to the web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Michigan.Gov</a:t>
            </a:r>
            <a:r>
              <a:rPr lang="en-US" sz="2000" dirty="0" smtClean="0">
                <a:solidFill>
                  <a:schemeClr val="bg1"/>
                </a:solidFill>
              </a:rPr>
              <a:t>  has a “mobile” site optimized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For wireless enabled devises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Text alerts and 24 hr mobile fishing license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114800" y="4572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tabLst>
                <a:tab pos="9024938" algn="l"/>
              </a:tabLst>
            </a:pPr>
            <a:r>
              <a:rPr lang="en-US" sz="4000" b="1" dirty="0">
                <a:solidFill>
                  <a:srgbClr val="CC3300"/>
                </a:solidFill>
              </a:rPr>
              <a:t>Social Networking </a:t>
            </a:r>
          </a:p>
          <a:p>
            <a:pPr algn="r">
              <a:tabLst>
                <a:tab pos="9024938" algn="l"/>
              </a:tabLst>
            </a:pPr>
            <a:endParaRPr lang="en-US" b="1" dirty="0">
              <a:solidFill>
                <a:srgbClr val="CC3300"/>
              </a:solidFill>
            </a:endParaRPr>
          </a:p>
          <a:p>
            <a:pPr algn="r">
              <a:tabLst>
                <a:tab pos="9024938" algn="l"/>
              </a:tabLst>
            </a:pPr>
            <a:r>
              <a:rPr lang="en-US" sz="3200" b="1" dirty="0">
                <a:solidFill>
                  <a:schemeClr val="bg1"/>
                </a:solidFill>
              </a:rPr>
              <a:t>Michigan agencies now use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rgbClr val="CC3300"/>
                </a:solidFill>
              </a:rPr>
              <a:t>Facebook</a:t>
            </a:r>
            <a:r>
              <a:rPr lang="en-US" sz="3200" b="1" dirty="0">
                <a:solidFill>
                  <a:schemeClr val="bg1"/>
                </a:solidFill>
              </a:rPr>
              <a:t> and </a:t>
            </a:r>
            <a:r>
              <a:rPr lang="en-US" sz="3200" b="1" dirty="0">
                <a:solidFill>
                  <a:srgbClr val="CC3300"/>
                </a:solidFill>
              </a:rPr>
              <a:t>Twitter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to keep citizens informed</a:t>
            </a:r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0" y="1524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52400" y="7620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Technology</a:t>
            </a:r>
          </a:p>
        </p:txBody>
      </p:sp>
      <p:pic>
        <p:nvPicPr>
          <p:cNvPr id="20487" name="Picture 7" descr="screen"/>
          <p:cNvPicPr>
            <a:picLocks noChangeAspect="1" noChangeArrowheads="1"/>
          </p:cNvPicPr>
          <p:nvPr/>
        </p:nvPicPr>
        <p:blipFill>
          <a:blip r:embed="rId3"/>
          <a:srcRect r="22607"/>
          <a:stretch>
            <a:fillRect/>
          </a:stretch>
        </p:blipFill>
        <p:spPr bwMode="auto">
          <a:xfrm>
            <a:off x="4953000" y="1981200"/>
            <a:ext cx="4625975" cy="5638800"/>
          </a:xfrm>
          <a:prstGeom prst="rect">
            <a:avLst/>
          </a:prstGeom>
          <a:noFill/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4"/>
          <a:srcRect l="7907" t="11830" r="23558" b="11829"/>
          <a:stretch>
            <a:fillRect/>
          </a:stretch>
        </p:blipFill>
        <p:spPr bwMode="auto">
          <a:xfrm>
            <a:off x="5181600" y="3429000"/>
            <a:ext cx="3354388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457200" y="49530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</a:rPr>
              <a:t>Social Networking is BIG 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bg1"/>
                </a:solidFill>
              </a:rPr>
              <a:t>Visits to social networking sites have </a:t>
            </a:r>
            <a:r>
              <a:rPr lang="en-US" sz="2000" b="1" dirty="0">
                <a:solidFill>
                  <a:srgbClr val="CC3300"/>
                </a:solidFill>
              </a:rPr>
              <a:t>tripled</a:t>
            </a:r>
            <a:r>
              <a:rPr lang="en-US" sz="2000" b="1" dirty="0">
                <a:solidFill>
                  <a:schemeClr val="bg1"/>
                </a:solidFill>
              </a:rPr>
              <a:t> in past twelve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5600" y="1143000"/>
            <a:ext cx="533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Social Networking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Michigan citizens now use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Facebook</a:t>
            </a:r>
            <a:r>
              <a:rPr lang="en-US" sz="2400" dirty="0" smtClean="0">
                <a:solidFill>
                  <a:schemeClr val="bg1"/>
                </a:solidFill>
              </a:rPr>
              <a:t> and Twitter to keep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Citizens informed.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6629400" cy="4343400"/>
          </a:xfrm>
          <a:noFill/>
          <a:ln/>
        </p:spPr>
        <p:txBody>
          <a:bodyPr/>
          <a:lstStyle/>
          <a:p>
            <a:pPr algn="l">
              <a:lnSpc>
                <a:spcPct val="135000"/>
              </a:lnSpc>
            </a:pPr>
            <a:r>
              <a:rPr lang="en-US" sz="4800" b="1" dirty="0">
                <a:solidFill>
                  <a:schemeClr val="bg1"/>
                </a:solidFill>
              </a:rPr>
              <a:t>Shared Solutions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/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Solutions </a:t>
            </a:r>
            <a:r>
              <a:rPr lang="en-US" sz="3200" b="1" dirty="0">
                <a:solidFill>
                  <a:srgbClr val="CC3300"/>
                </a:solidFill>
              </a:rPr>
              <a:t>shared across government</a:t>
            </a:r>
            <a:r>
              <a:rPr lang="en-US" sz="3200" b="1" dirty="0">
                <a:solidFill>
                  <a:schemeClr val="bg1"/>
                </a:solidFill>
              </a:rPr>
              <a:t> are delivering significant cost savings and helping to counter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shrinking staff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resources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303838" y="533400"/>
            <a:ext cx="3840162" cy="6324600"/>
            <a:chOff x="3341" y="336"/>
            <a:chExt cx="2419" cy="3984"/>
          </a:xfrm>
        </p:grpSpPr>
        <p:pic>
          <p:nvPicPr>
            <p:cNvPr id="27653" name="Picture 5" descr="Capitol"/>
            <p:cNvPicPr>
              <a:picLocks noChangeAspect="1" noChangeArrowheads="1"/>
            </p:cNvPicPr>
            <p:nvPr/>
          </p:nvPicPr>
          <p:blipFill>
            <a:blip r:embed="rId2"/>
            <a:srcRect l="13838" t="2321" r="46455" b="10281"/>
            <a:stretch>
              <a:fillRect/>
            </a:stretch>
          </p:blipFill>
          <p:spPr bwMode="auto">
            <a:xfrm>
              <a:off x="3341" y="336"/>
              <a:ext cx="2419" cy="3984"/>
            </a:xfrm>
            <a:prstGeom prst="rect">
              <a:avLst/>
            </a:prstGeom>
            <a:noFill/>
          </p:spPr>
        </p:pic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5472" y="336"/>
              <a:ext cx="144" cy="1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114800" y="3556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tabLst>
                <a:tab pos="9024938" algn="l"/>
              </a:tabLst>
            </a:pPr>
            <a:r>
              <a:rPr lang="en-US" sz="4000" b="1" dirty="0">
                <a:solidFill>
                  <a:srgbClr val="CC3300"/>
                </a:solidFill>
              </a:rPr>
              <a:t>Pooling IT Tools</a:t>
            </a:r>
          </a:p>
          <a:p>
            <a:pPr algn="r">
              <a:tabLst>
                <a:tab pos="9024938" algn="l"/>
              </a:tabLst>
            </a:pPr>
            <a:endParaRPr lang="en-US" sz="1400" b="1" dirty="0">
              <a:solidFill>
                <a:srgbClr val="CC3300"/>
              </a:solidFill>
            </a:endParaRPr>
          </a:p>
          <a:p>
            <a:pPr algn="r">
              <a:tabLst>
                <a:tab pos="9024938" algn="l"/>
              </a:tabLst>
            </a:pPr>
            <a:r>
              <a:rPr lang="en-US" sz="3200" b="1" dirty="0">
                <a:solidFill>
                  <a:schemeClr val="bg1"/>
                </a:solidFill>
              </a:rPr>
              <a:t>Through Project Management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Offices in each agency,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solutions from one organization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are </a:t>
            </a:r>
            <a:r>
              <a:rPr lang="en-US" sz="3200" b="1" dirty="0">
                <a:solidFill>
                  <a:srgbClr val="CC3300"/>
                </a:solidFill>
              </a:rPr>
              <a:t>extended</a:t>
            </a:r>
            <a:r>
              <a:rPr lang="en-US" sz="3200" b="1" dirty="0">
                <a:solidFill>
                  <a:schemeClr val="bg1"/>
                </a:solidFill>
              </a:rPr>
              <a:t> to others</a:t>
            </a:r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0" y="1524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-14288" y="762000"/>
            <a:ext cx="2286001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Shared Solutions</a:t>
            </a:r>
          </a:p>
        </p:txBody>
      </p:sp>
      <p:pic>
        <p:nvPicPr>
          <p:cNvPr id="28679" name="Picture 7" descr="screen"/>
          <p:cNvPicPr>
            <a:picLocks noChangeAspect="1" noChangeArrowheads="1"/>
          </p:cNvPicPr>
          <p:nvPr/>
        </p:nvPicPr>
        <p:blipFill>
          <a:blip r:embed="rId3"/>
          <a:srcRect r="22607"/>
          <a:stretch>
            <a:fillRect/>
          </a:stretch>
        </p:blipFill>
        <p:spPr bwMode="auto">
          <a:xfrm>
            <a:off x="4953000" y="1981200"/>
            <a:ext cx="4625975" cy="5638800"/>
          </a:xfrm>
          <a:prstGeom prst="rect">
            <a:avLst/>
          </a:prstGeom>
          <a:noFill/>
        </p:spPr>
      </p:pic>
      <p:pic>
        <p:nvPicPr>
          <p:cNvPr id="28683" name="Picture 11" descr="projectmanagement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3429000"/>
            <a:ext cx="3381375" cy="2667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95600" y="1143000"/>
            <a:ext cx="4537011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Pooling IT resources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000" u="sng" dirty="0" smtClean="0">
                <a:solidFill>
                  <a:schemeClr val="bg1"/>
                </a:solidFill>
              </a:rPr>
              <a:t>Enterprise Project management office 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helps identify common problems and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single solutions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46392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The </a:t>
            </a:r>
            <a:r>
              <a:rPr lang="en-US" b="1" dirty="0" err="1" smtClean="0">
                <a:solidFill>
                  <a:srgbClr val="CC3300"/>
                </a:solidFill>
              </a:rPr>
              <a:t>FileNet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rgbClr val="CC3300"/>
                </a:solidFill>
              </a:rPr>
              <a:t>Center of Excellence</a:t>
            </a:r>
            <a:r>
              <a:rPr lang="en-US" b="1" dirty="0" smtClean="0">
                <a:solidFill>
                  <a:schemeClr val="bg1"/>
                </a:solidFill>
              </a:rPr>
              <a:t> leverages best practices for record and document management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114800" y="3556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tabLst>
                <a:tab pos="9024938" algn="l"/>
              </a:tabLst>
            </a:pPr>
            <a:r>
              <a:rPr lang="en-US" sz="4000" b="1" dirty="0">
                <a:solidFill>
                  <a:srgbClr val="CC3300"/>
                </a:solidFill>
              </a:rPr>
              <a:t>Centers of Excellence</a:t>
            </a:r>
          </a:p>
          <a:p>
            <a:pPr algn="r">
              <a:tabLst>
                <a:tab pos="9024938" algn="l"/>
              </a:tabLst>
            </a:pPr>
            <a:endParaRPr lang="en-US" sz="1400" b="1" dirty="0">
              <a:solidFill>
                <a:srgbClr val="CC3300"/>
              </a:solidFill>
            </a:endParaRPr>
          </a:p>
          <a:p>
            <a:pPr algn="r">
              <a:tabLst>
                <a:tab pos="9024938" algn="l"/>
              </a:tabLst>
            </a:pPr>
            <a:r>
              <a:rPr lang="en-US" sz="3200" b="1" dirty="0">
                <a:solidFill>
                  <a:schemeClr val="bg1"/>
                </a:solidFill>
              </a:rPr>
              <a:t>Developed around “in demand”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technologies, these centers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reduce reliance on third party solutions</a:t>
            </a: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0" y="1524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-14288" y="762000"/>
            <a:ext cx="2286001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Shared Solutions</a:t>
            </a:r>
          </a:p>
        </p:txBody>
      </p:sp>
      <p:pic>
        <p:nvPicPr>
          <p:cNvPr id="29703" name="Picture 7" descr="screen"/>
          <p:cNvPicPr>
            <a:picLocks noChangeAspect="1" noChangeArrowheads="1"/>
          </p:cNvPicPr>
          <p:nvPr/>
        </p:nvPicPr>
        <p:blipFill>
          <a:blip r:embed="rId2"/>
          <a:srcRect r="22607"/>
          <a:stretch>
            <a:fillRect/>
          </a:stretch>
        </p:blipFill>
        <p:spPr bwMode="auto">
          <a:xfrm>
            <a:off x="4953000" y="1981200"/>
            <a:ext cx="4625975" cy="5638800"/>
          </a:xfrm>
          <a:prstGeom prst="rect">
            <a:avLst/>
          </a:prstGeom>
          <a:noFill/>
        </p:spPr>
      </p:pic>
      <p:pic>
        <p:nvPicPr>
          <p:cNvPr id="29707" name="Picture 11" descr="39164145"/>
          <p:cNvPicPr>
            <a:picLocks noChangeAspect="1" noChangeArrowheads="1"/>
          </p:cNvPicPr>
          <p:nvPr/>
        </p:nvPicPr>
        <p:blipFill>
          <a:blip r:embed="rId3"/>
          <a:srcRect l="13527"/>
          <a:stretch>
            <a:fillRect/>
          </a:stretch>
        </p:blipFill>
        <p:spPr bwMode="auto">
          <a:xfrm>
            <a:off x="5105400" y="3429000"/>
            <a:ext cx="3486150" cy="268446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895600" y="1066800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Centers of Excellence</a:t>
            </a:r>
            <a:endParaRPr lang="en-US" sz="2400" b="1" u="sng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Developed around “In-demand” technologies, these centers reduce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reliance on third party solutions.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48768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A 1,500 hour Treasury project is </a:t>
            </a:r>
            <a:r>
              <a:rPr lang="en-US" b="1" dirty="0" smtClean="0">
                <a:solidFill>
                  <a:srgbClr val="CC3300"/>
                </a:solidFill>
              </a:rPr>
              <a:t>reduced to 300 hours</a:t>
            </a:r>
            <a:r>
              <a:rPr lang="en-US" b="1" dirty="0" smtClean="0">
                <a:solidFill>
                  <a:schemeClr val="bg1"/>
                </a:solidFill>
              </a:rPr>
              <a:t> thanks to the sharing of an ETL tool set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382000" cy="4343400"/>
          </a:xfrm>
        </p:spPr>
        <p:txBody>
          <a:bodyPr/>
          <a:lstStyle/>
          <a:p>
            <a:pPr algn="l">
              <a:lnSpc>
                <a:spcPct val="105000"/>
              </a:lnSpc>
            </a:pPr>
            <a:r>
              <a:rPr lang="en-US" sz="4800" b="1">
                <a:solidFill>
                  <a:schemeClr val="bg1"/>
                </a:solidFill>
              </a:rPr>
              <a:t>What’s next for citizen centric services?</a:t>
            </a:r>
            <a:r>
              <a:rPr lang="en-US" sz="3200" b="1">
                <a:solidFill>
                  <a:schemeClr val="bg1"/>
                </a:solidFill>
              </a:rPr>
              <a:t/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/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/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/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MDIT turned to 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the experts.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/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We asked some 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rgbClr val="CC3300"/>
                </a:solidFill>
              </a:rPr>
              <a:t>Gen Xers</a:t>
            </a:r>
            <a:r>
              <a:rPr lang="en-US" sz="3200" b="1">
                <a:solidFill>
                  <a:schemeClr val="bg1"/>
                </a:solidFill>
              </a:rPr>
              <a:t> that very question...   </a:t>
            </a:r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22546" name="Picture 18" descr="kid with computer"/>
          <p:cNvPicPr>
            <a:picLocks noChangeAspect="1" noChangeArrowheads="1"/>
          </p:cNvPicPr>
          <p:nvPr/>
        </p:nvPicPr>
        <p:blipFill>
          <a:blip r:embed="rId3"/>
          <a:srcRect l="9091"/>
          <a:stretch>
            <a:fillRect/>
          </a:stretch>
        </p:blipFill>
        <p:spPr bwMode="auto">
          <a:xfrm>
            <a:off x="4648200" y="2667000"/>
            <a:ext cx="3810000" cy="2744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4114800" y="2286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tabLst>
                <a:tab pos="9024938" algn="l"/>
              </a:tabLst>
            </a:pPr>
            <a:r>
              <a:rPr lang="en-US" sz="4000" b="1">
                <a:solidFill>
                  <a:srgbClr val="CC3300"/>
                </a:solidFill>
              </a:rPr>
              <a:t>Collegiate Insight</a:t>
            </a:r>
          </a:p>
          <a:p>
            <a:pPr algn="r">
              <a:tabLst>
                <a:tab pos="9024938" algn="l"/>
              </a:tabLst>
            </a:pPr>
            <a:endParaRPr lang="en-US" b="1">
              <a:solidFill>
                <a:srgbClr val="CC3300"/>
              </a:solidFill>
            </a:endParaRPr>
          </a:p>
          <a:p>
            <a:pPr algn="r">
              <a:tabLst>
                <a:tab pos="9024938" algn="l"/>
              </a:tabLst>
            </a:pPr>
            <a:r>
              <a:rPr lang="en-US" sz="3200" b="1">
                <a:solidFill>
                  <a:schemeClr val="bg1"/>
                </a:solidFill>
              </a:rPr>
              <a:t>We engaged MSU students in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 developing citizen centric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social networking</a:t>
            </a: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0" y="1524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52400" y="7620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Future</a:t>
            </a:r>
          </a:p>
        </p:txBody>
      </p:sp>
      <p:pic>
        <p:nvPicPr>
          <p:cNvPr id="24583" name="Picture 7" descr="screen"/>
          <p:cNvPicPr>
            <a:picLocks noChangeAspect="1" noChangeArrowheads="1"/>
          </p:cNvPicPr>
          <p:nvPr/>
        </p:nvPicPr>
        <p:blipFill>
          <a:blip r:embed="rId2"/>
          <a:srcRect r="22607"/>
          <a:stretch>
            <a:fillRect/>
          </a:stretch>
        </p:blipFill>
        <p:spPr bwMode="auto">
          <a:xfrm>
            <a:off x="4953000" y="1981200"/>
            <a:ext cx="4625975" cy="5638800"/>
          </a:xfrm>
          <a:prstGeom prst="rect">
            <a:avLst/>
          </a:prstGeom>
          <a:noFill/>
        </p:spPr>
      </p:pic>
      <p:pic>
        <p:nvPicPr>
          <p:cNvPr id="24586" name="Picture 10" descr="medium-20081207161013-tailgat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395663"/>
            <a:ext cx="3328988" cy="270986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286000" y="1371600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Collegiate Insight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We engaged MSU students in 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Developing citizen-centric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Social networking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114800" y="4572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tabLst>
                <a:tab pos="9024938" algn="l"/>
              </a:tabLst>
            </a:pPr>
            <a:r>
              <a:rPr lang="en-US" sz="4000" b="1">
                <a:solidFill>
                  <a:srgbClr val="CC3300"/>
                </a:solidFill>
              </a:rPr>
              <a:t>High School Visionaries </a:t>
            </a:r>
          </a:p>
          <a:p>
            <a:pPr algn="r">
              <a:tabLst>
                <a:tab pos="9024938" algn="l"/>
              </a:tabLst>
            </a:pPr>
            <a:endParaRPr lang="en-US" b="1">
              <a:solidFill>
                <a:srgbClr val="CC3300"/>
              </a:solidFill>
            </a:endParaRPr>
          </a:p>
          <a:p>
            <a:pPr algn="r">
              <a:tabLst>
                <a:tab pos="9024938" algn="l"/>
              </a:tabLst>
            </a:pPr>
            <a:r>
              <a:rPr lang="en-US" sz="3200" b="1">
                <a:solidFill>
                  <a:schemeClr val="bg1"/>
                </a:solidFill>
              </a:rPr>
              <a:t>We also discovered some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exciting ideas among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>
                <a:solidFill>
                  <a:schemeClr val="bg1"/>
                </a:solidFill>
              </a:rPr>
              <a:t>high school IT projects</a:t>
            </a:r>
          </a:p>
          <a:p>
            <a:pPr algn="r">
              <a:tabLst>
                <a:tab pos="9024938" algn="l"/>
              </a:tabLst>
            </a:pP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0" y="1524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152400" y="7620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Future</a:t>
            </a:r>
          </a:p>
        </p:txBody>
      </p:sp>
      <p:pic>
        <p:nvPicPr>
          <p:cNvPr id="25607" name="Picture 7" descr="screen"/>
          <p:cNvPicPr>
            <a:picLocks noChangeAspect="1" noChangeArrowheads="1"/>
          </p:cNvPicPr>
          <p:nvPr/>
        </p:nvPicPr>
        <p:blipFill>
          <a:blip r:embed="rId2"/>
          <a:srcRect r="22607"/>
          <a:stretch>
            <a:fillRect/>
          </a:stretch>
        </p:blipFill>
        <p:spPr bwMode="auto">
          <a:xfrm>
            <a:off x="4953000" y="1981200"/>
            <a:ext cx="4625975" cy="5638800"/>
          </a:xfrm>
          <a:prstGeom prst="rect">
            <a:avLst/>
          </a:prstGeom>
          <a:noFill/>
        </p:spPr>
      </p:pic>
      <p:pic>
        <p:nvPicPr>
          <p:cNvPr id="25609" name="Picture 9" descr="418643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3188" y="3429000"/>
            <a:ext cx="3327400" cy="267652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048000" y="685800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High School Visionaries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We  also discovered some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Exciting ideas among high school IT projects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114800" y="457200"/>
            <a:ext cx="46482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tabLst>
                <a:tab pos="9024938" algn="l"/>
              </a:tabLst>
            </a:pPr>
            <a:r>
              <a:rPr lang="en-US" sz="4000" b="1">
                <a:solidFill>
                  <a:srgbClr val="CC3300"/>
                </a:solidFill>
              </a:rPr>
              <a:t> </a:t>
            </a:r>
          </a:p>
          <a:p>
            <a:pPr algn="r">
              <a:tabLst>
                <a:tab pos="9024938" algn="l"/>
              </a:tabLst>
            </a:pPr>
            <a:endParaRPr lang="en-US" b="1">
              <a:solidFill>
                <a:srgbClr val="CC3300"/>
              </a:solidFill>
            </a:endParaRPr>
          </a:p>
          <a:p>
            <a:pPr algn="r">
              <a:tabLst>
                <a:tab pos="9024938" algn="l"/>
              </a:tabLst>
            </a:pPr>
            <a:r>
              <a:rPr lang="en-US" sz="3200" b="1">
                <a:solidFill>
                  <a:schemeClr val="bg1"/>
                </a:solidFill>
              </a:rPr>
              <a:t>Questions?</a:t>
            </a:r>
          </a:p>
          <a:p>
            <a:pPr algn="r">
              <a:tabLst>
                <a:tab pos="9024938" algn="l"/>
              </a:tabLst>
            </a:pP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2200" y="2967335"/>
            <a:ext cx="449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Questions ?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Page </a:t>
            </a:r>
            <a:fld id="{4171569B-405D-43D9-A59F-24DB9A72A600}" type="slidenum">
              <a:rPr lang="en-US" smtClean="0">
                <a:solidFill>
                  <a:srgbClr val="FFFFFF"/>
                </a:solidFill>
              </a:rPr>
              <a:pPr/>
              <a:t>42</a:t>
            </a:fld>
            <a:endParaRPr lang="en-US" smtClean="0">
              <a:solidFill>
                <a:srgbClr val="FFFFFF"/>
              </a:solidFill>
            </a:endParaRPr>
          </a:p>
        </p:txBody>
      </p:sp>
      <p:pic>
        <p:nvPicPr>
          <p:cNvPr id="4099" name="Picture 2" descr="iStock_39293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1388" y="1714500"/>
            <a:ext cx="439261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3" descr="att_vibOrng_TitleHal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0"/>
            <a:ext cx="4800600" cy="343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53525" cy="6858000"/>
            <a:chOff x="0" y="0"/>
            <a:chExt cx="5766" cy="432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2916"/>
              <a:ext cx="5760" cy="1404"/>
              <a:chOff x="0" y="2916"/>
              <a:chExt cx="5760" cy="1404"/>
            </a:xfrm>
          </p:grpSpPr>
          <p:sp>
            <p:nvSpPr>
              <p:cNvPr id="4107" name="Freeform 6"/>
              <p:cNvSpPr>
                <a:spLocks/>
              </p:cNvSpPr>
              <p:nvPr/>
            </p:nvSpPr>
            <p:spPr bwMode="auto">
              <a:xfrm>
                <a:off x="0" y="2916"/>
                <a:ext cx="5760" cy="1404"/>
              </a:xfrm>
              <a:custGeom>
                <a:avLst/>
                <a:gdLst>
                  <a:gd name="T0" fmla="*/ 5760 w 5760"/>
                  <a:gd name="T1" fmla="*/ 0 h 1404"/>
                  <a:gd name="T2" fmla="*/ 3348 w 5760"/>
                  <a:gd name="T3" fmla="*/ 157 h 1404"/>
                  <a:gd name="T4" fmla="*/ 1146 w 5760"/>
                  <a:gd name="T5" fmla="*/ 192 h 1404"/>
                  <a:gd name="T6" fmla="*/ 378 w 5760"/>
                  <a:gd name="T7" fmla="*/ 186 h 1404"/>
                  <a:gd name="T8" fmla="*/ 0 w 5760"/>
                  <a:gd name="T9" fmla="*/ 180 h 1404"/>
                  <a:gd name="T10" fmla="*/ 0 w 5760"/>
                  <a:gd name="T11" fmla="*/ 1404 h 1404"/>
                  <a:gd name="T12" fmla="*/ 5760 w 5760"/>
                  <a:gd name="T13" fmla="*/ 1404 h 1404"/>
                  <a:gd name="T14" fmla="*/ 5760 w 5760"/>
                  <a:gd name="T15" fmla="*/ 0 h 14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0"/>
                  <a:gd name="T25" fmla="*/ 0 h 1404"/>
                  <a:gd name="T26" fmla="*/ 5760 w 5760"/>
                  <a:gd name="T27" fmla="*/ 1404 h 14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0" h="1404">
                    <a:moveTo>
                      <a:pt x="5760" y="0"/>
                    </a:moveTo>
                    <a:cubicBezTo>
                      <a:pt x="4939" y="62"/>
                      <a:pt x="4117" y="125"/>
                      <a:pt x="3348" y="157"/>
                    </a:cubicBezTo>
                    <a:cubicBezTo>
                      <a:pt x="2577" y="191"/>
                      <a:pt x="1641" y="187"/>
                      <a:pt x="1146" y="192"/>
                    </a:cubicBezTo>
                    <a:cubicBezTo>
                      <a:pt x="651" y="197"/>
                      <a:pt x="690" y="186"/>
                      <a:pt x="378" y="186"/>
                    </a:cubicBezTo>
                    <a:cubicBezTo>
                      <a:pt x="372" y="180"/>
                      <a:pt x="0" y="180"/>
                      <a:pt x="0" y="180"/>
                    </a:cubicBezTo>
                    <a:lnTo>
                      <a:pt x="0" y="1404"/>
                    </a:lnTo>
                    <a:lnTo>
                      <a:pt x="5760" y="1404"/>
                    </a:lnTo>
                    <a:lnTo>
                      <a:pt x="576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US" sz="2400">
                  <a:solidFill>
                    <a:srgbClr val="CCCCCC"/>
                  </a:solidFill>
                  <a:latin typeface="Verdana" pitchFamily="34" charset="0"/>
                  <a:cs typeface="Arial" pitchFamily="34" charset="0"/>
                </a:endParaRPr>
              </a:p>
            </p:txBody>
          </p:sp>
          <p:pic>
            <p:nvPicPr>
              <p:cNvPr id="4108" name="Picture 7" descr="att_title_logo15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566" y="3637"/>
                <a:ext cx="979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106" name="Freeform 8"/>
            <p:cNvSpPr>
              <a:spLocks/>
            </p:cNvSpPr>
            <p:nvPr/>
          </p:nvSpPr>
          <p:spPr bwMode="auto">
            <a:xfrm>
              <a:off x="0" y="0"/>
              <a:ext cx="5766" cy="1131"/>
            </a:xfrm>
            <a:custGeom>
              <a:avLst/>
              <a:gdLst>
                <a:gd name="T0" fmla="*/ 0 w 5766"/>
                <a:gd name="T1" fmla="*/ 960 h 1131"/>
                <a:gd name="T2" fmla="*/ 3006 w 5766"/>
                <a:gd name="T3" fmla="*/ 1110 h 1131"/>
                <a:gd name="T4" fmla="*/ 5766 w 5766"/>
                <a:gd name="T5" fmla="*/ 1086 h 1131"/>
                <a:gd name="T6" fmla="*/ 5760 w 5766"/>
                <a:gd name="T7" fmla="*/ 0 h 1131"/>
                <a:gd name="T8" fmla="*/ 0 w 5766"/>
                <a:gd name="T9" fmla="*/ 0 h 1131"/>
                <a:gd name="T10" fmla="*/ 0 w 5766"/>
                <a:gd name="T11" fmla="*/ 960 h 11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6"/>
                <a:gd name="T19" fmla="*/ 0 h 1131"/>
                <a:gd name="T20" fmla="*/ 5766 w 5766"/>
                <a:gd name="T21" fmla="*/ 1131 h 11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6" h="1131">
                  <a:moveTo>
                    <a:pt x="0" y="960"/>
                  </a:moveTo>
                  <a:cubicBezTo>
                    <a:pt x="1236" y="1062"/>
                    <a:pt x="2045" y="1089"/>
                    <a:pt x="3006" y="1110"/>
                  </a:cubicBezTo>
                  <a:cubicBezTo>
                    <a:pt x="3967" y="1131"/>
                    <a:pt x="4608" y="1110"/>
                    <a:pt x="5766" y="1086"/>
                  </a:cubicBezTo>
                  <a:cubicBezTo>
                    <a:pt x="5763" y="543"/>
                    <a:pt x="5760" y="0"/>
                    <a:pt x="5760" y="0"/>
                  </a:cubicBezTo>
                  <a:lnTo>
                    <a:pt x="0" y="0"/>
                  </a:lnTo>
                  <a:cubicBezTo>
                    <a:pt x="0" y="0"/>
                    <a:pt x="0" y="960"/>
                    <a:pt x="0" y="96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2400">
                <a:solidFill>
                  <a:srgbClr val="CCCCCC"/>
                </a:solidFill>
                <a:latin typeface="Verdana" pitchFamily="34" charset="0"/>
                <a:cs typeface="Arial" pitchFamily="34" charset="0"/>
              </a:endParaRPr>
            </a:p>
          </p:txBody>
        </p:sp>
      </p:grpSp>
      <p:sp>
        <p:nvSpPr>
          <p:cNvPr id="4102" name="Text Box 12"/>
          <p:cNvSpPr txBox="1">
            <a:spLocks noChangeArrowheads="1"/>
          </p:cNvSpPr>
          <p:nvPr/>
        </p:nvSpPr>
        <p:spPr bwMode="gray">
          <a:xfrm>
            <a:off x="76200" y="6315075"/>
            <a:ext cx="3790950" cy="45878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900">
                <a:solidFill>
                  <a:srgbClr val="067AB4"/>
                </a:solidFill>
                <a:latin typeface="Arial" pitchFamily="34" charset="0"/>
                <a:cs typeface="Arial" pitchFamily="34" charset="0"/>
              </a:rPr>
              <a:t>© 2009 AT&amp;T Intellectual Property. All rights reserved. </a:t>
            </a:r>
            <a:br>
              <a:rPr lang="en-US" sz="900">
                <a:solidFill>
                  <a:srgbClr val="067AB4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>
                <a:solidFill>
                  <a:srgbClr val="067AB4"/>
                </a:solidFill>
                <a:latin typeface="Arial" pitchFamily="34" charset="0"/>
                <a:cs typeface="Arial" pitchFamily="34" charset="0"/>
              </a:rPr>
              <a:t>AT&amp;T, AT&amp;T logo and all other marks contained herein are trademarks </a:t>
            </a:r>
            <a:br>
              <a:rPr lang="en-US" sz="900">
                <a:solidFill>
                  <a:srgbClr val="067AB4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>
                <a:solidFill>
                  <a:srgbClr val="067AB4"/>
                </a:solidFill>
                <a:latin typeface="Arial" pitchFamily="34" charset="0"/>
                <a:cs typeface="Arial" pitchFamily="34" charset="0"/>
              </a:rPr>
              <a:t>of AT&amp;T Intellectual Property and/or AT&amp;T affiliated companies. </a:t>
            </a:r>
          </a:p>
        </p:txBody>
      </p:sp>
      <p:sp>
        <p:nvSpPr>
          <p:cNvPr id="4103" name="Rectangle 2"/>
          <p:cNvSpPr txBox="1">
            <a:spLocks noChangeArrowheads="1"/>
          </p:cNvSpPr>
          <p:nvPr/>
        </p:nvSpPr>
        <p:spPr bwMode="auto">
          <a:xfrm>
            <a:off x="333375" y="1992313"/>
            <a:ext cx="7824788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947738"/>
            <a:r>
              <a:rPr lang="en-US" sz="3000" b="1" dirty="0" smtClean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Citizen Centric Government and Mobility </a:t>
            </a:r>
          </a:p>
        </p:txBody>
      </p:sp>
      <p:sp>
        <p:nvSpPr>
          <p:cNvPr id="4104" name="Rectangle 3"/>
          <p:cNvSpPr txBox="1">
            <a:spLocks noChangeArrowheads="1"/>
          </p:cNvSpPr>
          <p:nvPr/>
        </p:nvSpPr>
        <p:spPr bwMode="auto">
          <a:xfrm>
            <a:off x="333375" y="3425825"/>
            <a:ext cx="836771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47738">
              <a:buClr>
                <a:srgbClr val="000000"/>
              </a:buClr>
              <a:buSzPct val="100000"/>
            </a:pPr>
            <a:r>
              <a:rPr lang="en-US" sz="2400" dirty="0" smtClean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Doug Clark</a:t>
            </a:r>
            <a:endParaRPr lang="en-US" sz="2400" dirty="0">
              <a:solidFill>
                <a:srgbClr val="FFFFFF"/>
              </a:solidFill>
              <a:latin typeface="Verdana" pitchFamily="34" charset="0"/>
              <a:cs typeface="Arial" pitchFamily="34" charset="0"/>
            </a:endParaRPr>
          </a:p>
          <a:p>
            <a:pPr defTabSz="947738">
              <a:buClr>
                <a:srgbClr val="000000"/>
              </a:buClr>
              <a:buSzPct val="100000"/>
            </a:pPr>
            <a:r>
              <a:rPr lang="en-US" sz="2000" dirty="0" smtClean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Government </a:t>
            </a:r>
            <a:r>
              <a:rPr lang="en-US" sz="20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Solutions Practice </a:t>
            </a:r>
          </a:p>
          <a:p>
            <a:pPr defTabSz="947738">
              <a:buClr>
                <a:srgbClr val="000000"/>
              </a:buClr>
              <a:buSzPct val="100000"/>
            </a:pPr>
            <a:r>
              <a:rPr lang="en-US" sz="20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AT&amp;T Business Solutions</a:t>
            </a:r>
            <a:br>
              <a:rPr lang="en-US" sz="20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</a:br>
            <a:endParaRPr lang="en-US" sz="2000" dirty="0">
              <a:solidFill>
                <a:srgbClr val="FFFFFF"/>
              </a:solidFill>
              <a:latin typeface="Verdana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nature drives the need for mobility</a:t>
            </a:r>
          </a:p>
        </p:txBody>
      </p:sp>
      <p:pic>
        <p:nvPicPr>
          <p:cNvPr id="225290" name="Picture 10" descr="oldcomp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038" y="4264025"/>
            <a:ext cx="147320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7" name="AutoShape 27"/>
          <p:cNvSpPr>
            <a:spLocks noChangeArrowheads="1"/>
          </p:cNvSpPr>
          <p:nvPr/>
        </p:nvSpPr>
        <p:spPr bwMode="gray">
          <a:xfrm rot="399535">
            <a:off x="2232025" y="1412875"/>
            <a:ext cx="1290638" cy="1641475"/>
          </a:xfrm>
          <a:prstGeom prst="rightArrow">
            <a:avLst>
              <a:gd name="adj1" fmla="val 50000"/>
              <a:gd name="adj2" fmla="val 25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 cap="rnd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en-US" sz="1400">
              <a:solidFill>
                <a:srgbClr val="FFFFFF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225316" name="Picture 36" descr="VOIP_USB_Desk_Pho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9113" y="1238250"/>
            <a:ext cx="1624012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8" name="Picture 38" descr="nokia_2600_black_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6013" y="1866900"/>
            <a:ext cx="930275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6" name="Picture 4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8525" y="3749675"/>
            <a:ext cx="1209675" cy="10144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225332" name="AutoShape 52"/>
          <p:cNvSpPr>
            <a:spLocks noChangeArrowheads="1"/>
          </p:cNvSpPr>
          <p:nvPr/>
        </p:nvSpPr>
        <p:spPr bwMode="gray">
          <a:xfrm rot="-553450">
            <a:off x="2141538" y="3751263"/>
            <a:ext cx="1290637" cy="1641475"/>
          </a:xfrm>
          <a:prstGeom prst="rightArrow">
            <a:avLst>
              <a:gd name="adj1" fmla="val 50000"/>
              <a:gd name="adj2" fmla="val 25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 cap="rnd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en-US" sz="1400">
              <a:solidFill>
                <a:srgbClr val="FFFFFF"/>
              </a:solidFill>
              <a:latin typeface="Verdana" pitchFamily="34" charset="0"/>
              <a:cs typeface="Arial" pitchFamily="34" charset="0"/>
            </a:endParaRP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4114800" y="3263900"/>
            <a:ext cx="838200" cy="762000"/>
            <a:chOff x="4944" y="624"/>
            <a:chExt cx="528" cy="480"/>
          </a:xfrm>
        </p:grpSpPr>
        <p:sp>
          <p:nvSpPr>
            <p:cNvPr id="5132" name="Arc 66"/>
            <p:cNvSpPr>
              <a:spLocks/>
            </p:cNvSpPr>
            <p:nvPr/>
          </p:nvSpPr>
          <p:spPr bwMode="auto">
            <a:xfrm>
              <a:off x="4944" y="816"/>
              <a:ext cx="336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400">
                <a:solidFill>
                  <a:srgbClr val="FFFFFF"/>
                </a:solidFill>
                <a:latin typeface="Verdana" pitchFamily="34" charset="0"/>
                <a:cs typeface="Arial" pitchFamily="34" charset="0"/>
              </a:endParaRPr>
            </a:p>
          </p:txBody>
        </p:sp>
        <p:sp>
          <p:nvSpPr>
            <p:cNvPr id="5133" name="Arc 67"/>
            <p:cNvSpPr>
              <a:spLocks/>
            </p:cNvSpPr>
            <p:nvPr/>
          </p:nvSpPr>
          <p:spPr bwMode="auto">
            <a:xfrm>
              <a:off x="5040" y="720"/>
              <a:ext cx="336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400">
                <a:solidFill>
                  <a:srgbClr val="FFFFFF"/>
                </a:solidFill>
                <a:latin typeface="Verdana" pitchFamily="34" charset="0"/>
                <a:cs typeface="Arial" pitchFamily="34" charset="0"/>
              </a:endParaRPr>
            </a:p>
          </p:txBody>
        </p:sp>
        <p:sp>
          <p:nvSpPr>
            <p:cNvPr id="5134" name="Arc 68"/>
            <p:cNvSpPr>
              <a:spLocks/>
            </p:cNvSpPr>
            <p:nvPr/>
          </p:nvSpPr>
          <p:spPr bwMode="auto">
            <a:xfrm>
              <a:off x="5136" y="624"/>
              <a:ext cx="336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400">
                <a:solidFill>
                  <a:srgbClr val="FFFFFF"/>
                </a:solidFill>
                <a:latin typeface="Verdana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4857750" y="1044575"/>
            <a:ext cx="4117215" cy="4656138"/>
            <a:chOff x="4857750" y="1044575"/>
            <a:chExt cx="4117215" cy="4656138"/>
          </a:xfrm>
        </p:grpSpPr>
        <p:pic>
          <p:nvPicPr>
            <p:cNvPr id="16" name="Picture 2" descr="http://www.cbc.ca/gfx/images/news/photos/2008/05/12/blackberry-cp-4836307.jpg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7330767" y="1188573"/>
              <a:ext cx="603250" cy="9144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5137" name="Picture 20" descr="Sierra Wireless AirCard® 881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7725747" y="2751242"/>
              <a:ext cx="510710" cy="7857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8" name="Picture 17" descr="t2010_UMTS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48576" y="4295572"/>
              <a:ext cx="1104355" cy="899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9" name="Picture 18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62480" y="3484809"/>
              <a:ext cx="1019237" cy="9755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pSp>
          <p:nvGrpSpPr>
            <p:cNvPr id="4" name="Group 63"/>
            <p:cNvGrpSpPr>
              <a:grpSpLocks/>
            </p:cNvGrpSpPr>
            <p:nvPr/>
          </p:nvGrpSpPr>
          <p:grpSpPr bwMode="auto">
            <a:xfrm>
              <a:off x="4857750" y="1044575"/>
              <a:ext cx="2284413" cy="4656138"/>
              <a:chOff x="3060" y="650"/>
              <a:chExt cx="1439" cy="2933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5141" name="AutoShape 34"/>
              <p:cNvSpPr>
                <a:spLocks noChangeArrowheads="1"/>
              </p:cNvSpPr>
              <p:nvPr/>
            </p:nvSpPr>
            <p:spPr bwMode="gray">
              <a:xfrm>
                <a:off x="3596" y="650"/>
                <a:ext cx="903" cy="2933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grpFill/>
              <a:ln w="3175" cap="rnd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US" sz="1400">
                  <a:solidFill>
                    <a:srgbClr val="FFFFFF"/>
                  </a:solidFill>
                  <a:latin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5142" name="Rectangle 54"/>
              <p:cNvSpPr>
                <a:spLocks noChangeArrowheads="1"/>
              </p:cNvSpPr>
              <p:nvPr/>
            </p:nvSpPr>
            <p:spPr bwMode="gray">
              <a:xfrm>
                <a:off x="3060" y="1377"/>
                <a:ext cx="1296" cy="495"/>
              </a:xfrm>
              <a:prstGeom prst="rect">
                <a:avLst/>
              </a:prstGeom>
              <a:grpFill/>
              <a:ln w="3175" cap="rnd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US" sz="1400">
                  <a:solidFill>
                    <a:srgbClr val="FFFFFF"/>
                  </a:solidFill>
                  <a:latin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5143" name="Rectangle 55"/>
              <p:cNvSpPr>
                <a:spLocks noChangeArrowheads="1"/>
              </p:cNvSpPr>
              <p:nvPr/>
            </p:nvSpPr>
            <p:spPr bwMode="gray">
              <a:xfrm>
                <a:off x="3075" y="2355"/>
                <a:ext cx="1278" cy="495"/>
              </a:xfrm>
              <a:prstGeom prst="rect">
                <a:avLst/>
              </a:prstGeom>
              <a:grpFill/>
              <a:ln w="3175" cap="rnd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US" sz="1400">
                  <a:solidFill>
                    <a:srgbClr val="FFFFFF"/>
                  </a:solidFill>
                  <a:latin typeface="Verdana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28" name="Picture 42" descr="MC353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EFC"/>
                </a:clrFrom>
                <a:clrTo>
                  <a:srgbClr val="FFFE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15700" y="1736948"/>
              <a:ext cx="1059265" cy="1059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7" grpId="0" animBg="1"/>
      <p:bldP spid="2253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M-Government stakeholders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44</a:t>
            </a:fld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1087820" y="1308538"/>
            <a:ext cx="6850941" cy="4384698"/>
            <a:chOff x="232012" y="984913"/>
            <a:chExt cx="8516204" cy="523846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232012" y="996287"/>
              <a:ext cx="4380931" cy="522709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4763070" y="984913"/>
              <a:ext cx="3985146" cy="522709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6143769" y="1872017"/>
              <a:ext cx="2033515" cy="57320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1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Citizens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6241578" y="4603843"/>
              <a:ext cx="2033515" cy="57320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1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Businesses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328383" y="1410261"/>
              <a:ext cx="2033515" cy="57320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1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Users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248771" y="5083794"/>
              <a:ext cx="2033515" cy="57320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1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Other Gov</a:t>
              </a: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82134" y="2033516"/>
              <a:ext cx="1842447" cy="491311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9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Field</a:t>
              </a: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279393" y="2035790"/>
              <a:ext cx="1828581" cy="491311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9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Management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52649" y="4528782"/>
              <a:ext cx="1769330" cy="52316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9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Federal</a:t>
              </a:r>
              <a:endParaRPr lang="en-US" sz="9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2365611" y="4517408"/>
              <a:ext cx="1756013" cy="52316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9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State &amp; Local</a:t>
              </a:r>
            </a:p>
          </p:txBody>
        </p:sp>
        <p:sp>
          <p:nvSpPr>
            <p:cNvPr id="15" name="Bent-Up Arrow 14"/>
            <p:cNvSpPr/>
            <p:nvPr/>
          </p:nvSpPr>
          <p:spPr bwMode="auto">
            <a:xfrm flipV="1">
              <a:off x="5964071" y="3548418"/>
              <a:ext cx="1405720" cy="928048"/>
            </a:xfrm>
            <a:prstGeom prst="bentUpArrow">
              <a:avLst>
                <a:gd name="adj1" fmla="val 29615"/>
                <a:gd name="adj2" fmla="val 25000"/>
                <a:gd name="adj3" fmla="val 2500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" name="Bent-Up Arrow 15"/>
            <p:cNvSpPr/>
            <p:nvPr/>
          </p:nvSpPr>
          <p:spPr bwMode="auto">
            <a:xfrm>
              <a:off x="5966346" y="2595347"/>
              <a:ext cx="1405720" cy="953069"/>
            </a:xfrm>
            <a:prstGeom prst="bentUpArrow">
              <a:avLst>
                <a:gd name="adj1" fmla="val 30970"/>
                <a:gd name="adj2" fmla="val 25000"/>
                <a:gd name="adj3" fmla="val 2500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" name="Bent-Up Arrow 16"/>
            <p:cNvSpPr/>
            <p:nvPr/>
          </p:nvSpPr>
          <p:spPr bwMode="auto">
            <a:xfrm flipH="1" flipV="1">
              <a:off x="2008496" y="3509749"/>
              <a:ext cx="2097205" cy="1072018"/>
            </a:xfrm>
            <a:prstGeom prst="bentUpArrow">
              <a:avLst>
                <a:gd name="adj1" fmla="val 29615"/>
                <a:gd name="adj2" fmla="val 25000"/>
                <a:gd name="adj3" fmla="val 2500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" name="Bent-Up Arrow 17"/>
            <p:cNvSpPr/>
            <p:nvPr/>
          </p:nvSpPr>
          <p:spPr bwMode="auto">
            <a:xfrm flipH="1">
              <a:off x="2010771" y="2502086"/>
              <a:ext cx="2097205" cy="1100921"/>
            </a:xfrm>
            <a:prstGeom prst="bentUpArrow">
              <a:avLst>
                <a:gd name="adj1" fmla="val 30970"/>
                <a:gd name="adj2" fmla="val 25000"/>
                <a:gd name="adj3" fmla="val 2500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3616651" y="3029803"/>
              <a:ext cx="2361068" cy="99628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Government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63069" y="5882184"/>
              <a:ext cx="1000668" cy="29804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000" b="1" dirty="0" smtClean="0">
                  <a:solidFill>
                    <a:srgbClr val="067AB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External</a:t>
              </a:r>
              <a:endParaRPr lang="en-US" sz="1000" b="1" dirty="0">
                <a:solidFill>
                  <a:srgbClr val="067A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50693" y="5884459"/>
              <a:ext cx="960855" cy="29416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000" b="1" dirty="0" smtClean="0">
                  <a:solidFill>
                    <a:srgbClr val="067AB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Internal</a:t>
              </a:r>
              <a:endParaRPr lang="en-US" sz="1000" b="1" dirty="0">
                <a:solidFill>
                  <a:srgbClr val="067A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258792" y="3571336"/>
            <a:ext cx="3916393" cy="26051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endParaRPr lang="en-US" sz="1400" b="1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17364" y="3568459"/>
            <a:ext cx="3916393" cy="26051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endParaRPr lang="en-US" sz="1400" b="1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E-Government leading into M-Government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838" y="3737218"/>
            <a:ext cx="3834855" cy="2182126"/>
          </a:xfrm>
        </p:spPr>
        <p:txBody>
          <a:bodyPr/>
          <a:lstStyle/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M-Office tools</a:t>
            </a:r>
          </a:p>
          <a:p>
            <a:pPr lvl="2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Remote access to case data</a:t>
            </a:r>
          </a:p>
          <a:p>
            <a:pPr lvl="2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Work orders</a:t>
            </a:r>
          </a:p>
          <a:p>
            <a:pPr lvl="2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Clock in/out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M-Learning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M-Video Streaming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M2M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751862" y="3753139"/>
            <a:ext cx="3834855" cy="21821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defTabSz="947738" eaLnBrk="0" hangingPunct="0"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0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G2C &amp; G2B</a:t>
            </a:r>
          </a:p>
          <a:p>
            <a:pPr marL="800100" lvl="1" indent="-342900" defTabSz="947738" eaLnBrk="0" hangingPunct="0"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User generated content</a:t>
            </a:r>
          </a:p>
          <a:p>
            <a:pPr marL="800100" lvl="1" indent="-342900" defTabSz="947738" eaLnBrk="0" hangingPunct="0"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Records made available</a:t>
            </a:r>
          </a:p>
          <a:p>
            <a:pPr marL="800100" lvl="1" indent="-342900" defTabSz="947738" eaLnBrk="0" hangingPunct="0"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Departments’ locator</a:t>
            </a:r>
          </a:p>
          <a:p>
            <a:pPr marL="800100" lvl="1" indent="-342900" defTabSz="947738" eaLnBrk="0" hangingPunct="0"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Awareness programs</a:t>
            </a:r>
          </a:p>
          <a:p>
            <a:pPr marL="800100" lvl="1" indent="-342900" defTabSz="947738" eaLnBrk="0" hangingPunct="0"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Simple m-transactions</a:t>
            </a:r>
          </a:p>
          <a:p>
            <a:pPr marL="342900" indent="-342900" defTabSz="947738" eaLnBrk="0" hangingPunct="0"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Pct val="100000"/>
              <a:defRPr/>
            </a:pP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3050" y="1092518"/>
            <a:ext cx="8393113" cy="2319338"/>
          </a:xfrm>
          <a:prstGeom prst="rect">
            <a:avLst/>
          </a:prstGeom>
        </p:spPr>
        <p:txBody>
          <a:bodyPr/>
          <a:lstStyle/>
          <a:p>
            <a:pPr marL="342900" indent="-342900" defTabSz="947738" eaLnBrk="0" hangingPunct="0">
              <a:spcBef>
                <a:spcPct val="20000"/>
              </a:spcBef>
              <a:spcAft>
                <a:spcPct val="200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Are your employees productive while on the field? Do they make the most out of their day?</a:t>
            </a:r>
          </a:p>
          <a:p>
            <a:pPr marL="342900" indent="-342900" defTabSz="947738" eaLnBrk="0" hangingPunct="0">
              <a:spcBef>
                <a:spcPct val="20000"/>
              </a:spcBef>
              <a:spcAft>
                <a:spcPct val="200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Could you make processes simpler, more efficient?</a:t>
            </a:r>
          </a:p>
          <a:p>
            <a:pPr marL="342900" indent="-342900" defTabSz="947738" eaLnBrk="0" hangingPunct="0">
              <a:spcBef>
                <a:spcPct val="20000"/>
              </a:spcBef>
              <a:spcAft>
                <a:spcPct val="200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Are you contributing to a greener government?</a:t>
            </a:r>
          </a:p>
          <a:p>
            <a:pPr marL="342900" indent="-342900" algn="ctr" defTabSz="947738" eaLnBrk="0" hangingPunct="0">
              <a:spcBef>
                <a:spcPct val="20000"/>
              </a:spcBef>
              <a:spcAft>
                <a:spcPct val="20000"/>
              </a:spcAft>
              <a:buClr>
                <a:srgbClr val="000000"/>
              </a:buClr>
              <a:buSzPct val="100000"/>
              <a:defRPr/>
            </a:pPr>
            <a:r>
              <a:rPr lang="en-US" sz="1600" b="1" kern="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AND</a:t>
            </a:r>
          </a:p>
          <a:p>
            <a:pPr marL="342900" indent="-342900" defTabSz="947738" eaLnBrk="0" hangingPunct="0">
              <a:spcBef>
                <a:spcPct val="20000"/>
              </a:spcBef>
              <a:spcAft>
                <a:spcPct val="200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How do you communicate with residents, visitors and businesses? Are you reaching out?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510" y="5864863"/>
            <a:ext cx="804997" cy="24947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b="1" dirty="0" smtClean="0">
                <a:solidFill>
                  <a:srgbClr val="067A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</a:t>
            </a:r>
            <a:endParaRPr lang="en-US" sz="1000" b="1" dirty="0">
              <a:solidFill>
                <a:srgbClr val="067AB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63414" y="5866767"/>
            <a:ext cx="772969" cy="24622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 b="1" dirty="0" smtClean="0">
                <a:solidFill>
                  <a:srgbClr val="067A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Internal</a:t>
            </a:r>
            <a:endParaRPr lang="en-US" sz="1000" b="1" dirty="0">
              <a:solidFill>
                <a:srgbClr val="067AB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G2C initiatives on the way</a:t>
            </a:r>
          </a:p>
        </p:txBody>
      </p:sp>
      <p:pic>
        <p:nvPicPr>
          <p:cNvPr id="44036" name="Picture 3" descr="Capture.JPG"/>
          <p:cNvPicPr>
            <a:picLocks noChangeAspect="1"/>
          </p:cNvPicPr>
          <p:nvPr/>
        </p:nvPicPr>
        <p:blipFill>
          <a:blip r:embed="rId2" cstate="print"/>
          <a:srcRect b="37460"/>
          <a:stretch>
            <a:fillRect/>
          </a:stretch>
        </p:blipFill>
        <p:spPr bwMode="auto">
          <a:xfrm>
            <a:off x="4800233" y="1165235"/>
            <a:ext cx="3609444" cy="2497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91841" y="5035880"/>
            <a:ext cx="8126413" cy="968375"/>
            <a:chOff x="586852" y="5076969"/>
            <a:chExt cx="8126815" cy="968989"/>
          </a:xfrm>
        </p:grpSpPr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586852" y="5093476"/>
              <a:ext cx="8126815" cy="944024"/>
            </a:xfrm>
            <a:prstGeom prst="rect">
              <a:avLst/>
            </a:prstGeom>
            <a:noFill/>
            <a:ln w="3175" cap="rnd" algn="ctr">
              <a:noFill/>
              <a:miter lim="800000"/>
              <a:headEnd/>
              <a:tailEnd/>
            </a:ln>
          </p:spPr>
        </p:pic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627797" y="5076969"/>
              <a:ext cx="8052178" cy="968989"/>
            </a:xfrm>
            <a:prstGeom prst="rect">
              <a:avLst/>
            </a:prstGeom>
            <a:noFill/>
            <a:ln w="76200" cap="rnd" algn="ctr">
              <a:solidFill>
                <a:schemeClr val="bg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pPr algn="ctr" eaLnBrk="0" hangingPunct="0">
                <a:spcBef>
                  <a:spcPct val="50000"/>
                </a:spcBef>
              </a:pPr>
              <a:endParaRPr lang="en-US" sz="1400" b="1">
                <a:solidFill>
                  <a:srgbClr val="FFFFFF"/>
                </a:solidFill>
                <a:latin typeface="Verdana" pitchFamily="34" charset="0"/>
                <a:cs typeface="Arial" pitchFamily="34" charset="0"/>
              </a:endParaRPr>
            </a:p>
          </p:txBody>
        </p:sp>
      </p:grp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318" y="3773146"/>
            <a:ext cx="8048767" cy="89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Big">
            <a:hlinkClick r:id="rId5" tooltip="Apps For Democracy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40931" y="2463046"/>
            <a:ext cx="2101515" cy="912658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 bwMode="auto">
          <a:xfrm rot="5400000">
            <a:off x="-63047" y="5486400"/>
            <a:ext cx="1103586" cy="1588"/>
          </a:xfrm>
          <a:prstGeom prst="line">
            <a:avLst/>
          </a:prstGeom>
          <a:solidFill>
            <a:schemeClr val="accent1"/>
          </a:solidFill>
          <a:ln w="381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0418" name="Picture 2" descr="graphi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1440265"/>
            <a:ext cx="1828799" cy="119481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rrowheads="1"/>
          </p:cNvPicPr>
          <p:nvPr/>
        </p:nvPicPr>
        <p:blipFill>
          <a:blip r:embed="rId3" cstate="print"/>
          <a:srcRect t="146" b="142"/>
          <a:stretch>
            <a:fillRect/>
          </a:stretch>
        </p:blipFill>
        <p:spPr bwMode="auto">
          <a:xfrm>
            <a:off x="245658" y="846161"/>
            <a:ext cx="2729553" cy="49541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1" name="Picture 2" descr="http://www.blogcdn.com/www.engadget.com/media/2009/08/090817-iburgh-0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9638" y="757159"/>
            <a:ext cx="2740070" cy="520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841241" y="750627"/>
            <a:ext cx="2703040" cy="5188883"/>
            <a:chOff x="5786438" y="690563"/>
            <a:chExt cx="2716212" cy="5273675"/>
          </a:xfrm>
        </p:grpSpPr>
        <p:pic>
          <p:nvPicPr>
            <p:cNvPr id="14" name="Picture 2" descr="http://www.blogcdn.com/www.engadget.com/media/2009/08/090817-iburgh-02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86438" y="690563"/>
              <a:ext cx="2716212" cy="527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gray">
            <a:xfrm>
              <a:off x="6018662" y="1815152"/>
              <a:ext cx="2238233" cy="3220873"/>
            </a:xfrm>
            <a:prstGeom prst="rect">
              <a:avLst/>
            </a:prstGeom>
            <a:noFill/>
            <a:ln w="3175" cap="rnd" algn="ctr">
              <a:solidFill>
                <a:schemeClr val="tx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Page </a:t>
            </a:r>
            <a:fld id="{58366722-6CF9-4FCC-BF37-31072B734318}" type="slidenum">
              <a:rPr lang="en-US" smtClean="0">
                <a:solidFill>
                  <a:srgbClr val="FFFFFF"/>
                </a:solidFill>
              </a:rPr>
              <a:pPr/>
              <a:t>48</a:t>
            </a:fld>
            <a:endParaRPr lang="en-US" smtClean="0">
              <a:solidFill>
                <a:srgbClr val="FFFFFF"/>
              </a:solidFill>
            </a:endParaRPr>
          </a:p>
        </p:txBody>
      </p:sp>
      <p:pic>
        <p:nvPicPr>
          <p:cNvPr id="6149" name="Picture 2" descr="http://blog.nielsen.com/nielsenwire/wp-content/uploads/2009/06/iphone_audience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580" y="2038350"/>
            <a:ext cx="3703070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as young as you may think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76800" y="2228850"/>
            <a:ext cx="362791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1500" b="1" dirty="0" smtClean="0">
                <a:solidFill>
                  <a:srgbClr val="067A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65%</a:t>
            </a:r>
            <a:endParaRPr lang="en-US" sz="11500" b="1" dirty="0">
              <a:solidFill>
                <a:srgbClr val="067AB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UI is the killer application</a:t>
            </a:r>
            <a:endParaRPr lang="en-US" dirty="0"/>
          </a:p>
        </p:txBody>
      </p:sp>
      <p:pic>
        <p:nvPicPr>
          <p:cNvPr id="4" name="Picture 6" descr="Glass_Screen_wPhot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6292" y="1485900"/>
            <a:ext cx="5620604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5125" y="400050"/>
            <a:ext cx="8037513" cy="838200"/>
          </a:xfrm>
        </p:spPr>
        <p:txBody>
          <a:bodyPr/>
          <a:lstStyle/>
          <a:p>
            <a:r>
              <a:rPr lang="en-US" dirty="0" smtClean="0"/>
              <a:t>Mobile County Sheriff’s Office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Page </a:t>
            </a:r>
            <a:fld id="{C3380B39-B6E3-4B32-AC8D-E1018FDEE99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50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9153" y="4133850"/>
            <a:ext cx="1954847" cy="219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47650" y="1009650"/>
            <a:ext cx="86487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An initiative was developed that effectively fights meth production through education, enforcement and pharmacy compliance. This initiative deploys new, high-tech tools in order to access real-time information and lead to arrests; these technologies include </a:t>
            </a:r>
            <a:r>
              <a:rPr lang="en-US" sz="2000" dirty="0" err="1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MethText</a:t>
            </a:r>
            <a:r>
              <a:rPr lang="en-US" sz="2000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, the nation’s first text-message-based reporting program of its kind.</a:t>
            </a:r>
          </a:p>
          <a:p>
            <a:pPr eaLnBrk="0" hangingPunct="0">
              <a:spcBef>
                <a:spcPct val="50000"/>
              </a:spcBef>
            </a:pPr>
            <a:endParaRPr lang="en-US" sz="2000" dirty="0" smtClean="0">
              <a:solidFill>
                <a:srgbClr val="CCCCCC">
                  <a:lumMod val="10000"/>
                </a:srgbClr>
              </a:solidFill>
              <a:latin typeface="Verdana" pitchFamily="34" charset="0"/>
              <a:cs typeface="Arial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sz="2000" dirty="0" smtClean="0">
              <a:solidFill>
                <a:srgbClr val="CCCCCC">
                  <a:lumMod val="10000"/>
                </a:srgbClr>
              </a:solidFill>
              <a:latin typeface="Verdana" pitchFamily="34" charset="0"/>
              <a:cs typeface="Arial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sz="2000" dirty="0" smtClean="0">
              <a:solidFill>
                <a:srgbClr val="CCCCCC">
                  <a:lumMod val="10000"/>
                </a:srgbClr>
              </a:solidFill>
              <a:latin typeface="Verdana" pitchFamily="34" charset="0"/>
              <a:cs typeface="Arial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sz="2000" dirty="0" smtClean="0">
              <a:solidFill>
                <a:srgbClr val="CCCCCC">
                  <a:lumMod val="10000"/>
                </a:srgbClr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3080773"/>
            <a:ext cx="72390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• Interactive text scripting allows citizens to quickly report</a:t>
            </a:r>
          </a:p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   meth</a:t>
            </a:r>
          </a:p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• E-mail alerts and databases allow law enforcement to </a:t>
            </a:r>
          </a:p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   immediately act on tips</a:t>
            </a:r>
          </a:p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• Advertising and marketing materials boost results while </a:t>
            </a:r>
          </a:p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   educating the public</a:t>
            </a:r>
          </a:p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• Innovative placement intercepts meth activity at precursor  </a:t>
            </a:r>
          </a:p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   point-of-purchase</a:t>
            </a:r>
          </a:p>
          <a:p>
            <a:pPr eaLnBrk="0" hangingPunct="0">
              <a:spcBef>
                <a:spcPct val="50000"/>
              </a:spcBef>
            </a:pPr>
            <a:r>
              <a:rPr lang="en-US" sz="15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• Computerized pharmacy system tracks purchases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57"/>
            <a:ext cx="9144000" cy="687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Page </a:t>
            </a:r>
            <a:fld id="{BCB9A6E7-82D1-403B-8F53-195C04559534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47422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54303"/>
            <a:ext cx="2457450" cy="40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438400" y="1314450"/>
            <a:ext cx="670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The Mobile County Sheriff ’s Office Meth initiative has already led to 275 arrests. </a:t>
            </a:r>
          </a:p>
          <a:p>
            <a:pPr algn="ctr" eaLnBrk="0" hangingPunct="0">
              <a:spcBef>
                <a:spcPct val="50000"/>
              </a:spcBef>
            </a:pPr>
            <a:endParaRPr lang="en-US" sz="2800" b="1" dirty="0" smtClean="0">
              <a:solidFill>
                <a:srgbClr val="CCCCCC">
                  <a:lumMod val="10000"/>
                </a:srgbClr>
              </a:solidFill>
              <a:latin typeface="Verdana" pitchFamily="34" charset="0"/>
              <a:cs typeface="Arial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rgbClr val="CCCCCC">
                    <a:lumMod val="10000"/>
                  </a:srgbClr>
                </a:solidFill>
                <a:latin typeface="Verdana" pitchFamily="34" charset="0"/>
                <a:cs typeface="Arial" pitchFamily="34" charset="0"/>
              </a:rPr>
              <a:t>This includes 205 arrests for manufacturing meth and 39 Federal prosecutions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8" name="Title 27"/>
          <p:cNvSpPr>
            <a:spLocks noGrp="1"/>
          </p:cNvSpPr>
          <p:nvPr>
            <p:ph type="title"/>
          </p:nvPr>
        </p:nvSpPr>
        <p:spPr>
          <a:xfrm>
            <a:off x="138950" y="270757"/>
            <a:ext cx="8037513" cy="526676"/>
          </a:xfrm>
        </p:spPr>
        <p:txBody>
          <a:bodyPr/>
          <a:lstStyle/>
          <a:p>
            <a:r>
              <a:rPr lang="en-US" dirty="0" smtClean="0"/>
              <a:t>AT&amp;T Business Value Creation</a:t>
            </a:r>
          </a:p>
        </p:txBody>
      </p:sp>
      <p:sp>
        <p:nvSpPr>
          <p:cNvPr id="8807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0D8FB26-FE21-4F9B-9318-4F82F962E84B}" type="slidenum">
              <a:rPr lang="en-US" smtClean="0">
                <a:solidFill>
                  <a:srgbClr val="FFFFFF"/>
                </a:solidFill>
              </a:rPr>
              <a:pPr/>
              <a:t>53</a:t>
            </a:fld>
            <a:endParaRPr lang="en-US" smtClean="0">
              <a:solidFill>
                <a:srgbClr val="FFFFFF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8036" y="523195"/>
            <a:ext cx="2675086" cy="5825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3197" y="564775"/>
            <a:ext cx="2164181" cy="5801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5" cstate="print"/>
          <a:srcRect l="-1085" r="4037"/>
          <a:stretch>
            <a:fillRect/>
          </a:stretch>
        </p:blipFill>
        <p:spPr bwMode="auto">
          <a:xfrm>
            <a:off x="7401831" y="190789"/>
            <a:ext cx="1666875" cy="1532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38513" y="1656766"/>
            <a:ext cx="3018052" cy="456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5" name="Oval 94"/>
          <p:cNvSpPr/>
          <p:nvPr/>
        </p:nvSpPr>
        <p:spPr bwMode="auto">
          <a:xfrm>
            <a:off x="3054361" y="1927410"/>
            <a:ext cx="2129464" cy="1484011"/>
          </a:xfrm>
          <a:prstGeom prst="ellipse">
            <a:avLst/>
          </a:prstGeom>
          <a:noFill/>
          <a:ln w="63500" cap="flat" cmpd="sng" algn="ctr">
            <a:solidFill>
              <a:srgbClr val="FF0000">
                <a:alpha val="97000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rgbClr val="CCCCCC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6" name="Oval 95"/>
          <p:cNvSpPr/>
          <p:nvPr/>
        </p:nvSpPr>
        <p:spPr bwMode="auto">
          <a:xfrm>
            <a:off x="5426651" y="1647735"/>
            <a:ext cx="1987718" cy="515561"/>
          </a:xfrm>
          <a:prstGeom prst="ellipse">
            <a:avLst/>
          </a:prstGeom>
          <a:noFill/>
          <a:ln w="63500" cap="flat" cmpd="sng" algn="ctr">
            <a:solidFill>
              <a:srgbClr val="FF0000">
                <a:alpha val="97000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400" dirty="0">
              <a:solidFill>
                <a:srgbClr val="CCCCCC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41003" y="2429440"/>
            <a:ext cx="3459551" cy="3084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" name="Picture 4"/>
          <p:cNvPicPr>
            <a:picLocks noChangeAspect="1" noChangeArrowheads="1"/>
          </p:cNvPicPr>
          <p:nvPr/>
        </p:nvPicPr>
        <p:blipFill>
          <a:blip r:embed="rId8" cstate="print"/>
          <a:srcRect t="7074" b="7748"/>
          <a:stretch>
            <a:fillRect/>
          </a:stretch>
        </p:blipFill>
        <p:spPr bwMode="auto">
          <a:xfrm>
            <a:off x="5550832" y="1605544"/>
            <a:ext cx="2838450" cy="4527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0887" y="554492"/>
            <a:ext cx="2994658" cy="5813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5" grpId="1" animBg="1"/>
      <p:bldP spid="96" grpId="0" animBg="1"/>
      <p:bldP spid="96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804988" y="5478463"/>
            <a:ext cx="57340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rIns="91439"/>
          <a:lstStyle/>
          <a:p>
            <a:pPr algn="ctr" eaLnBrk="0" hangingPunct="0"/>
            <a:r>
              <a:rPr lang="en-US" sz="2000" b="1" i="1">
                <a:solidFill>
                  <a:srgbClr val="067AB4"/>
                </a:solidFill>
                <a:latin typeface="Verdana" pitchFamily="34" charset="0"/>
                <a:cs typeface="Arial" pitchFamily="34" charset="0"/>
              </a:rPr>
              <a:t>Velocity.  Delivered.</a:t>
            </a:r>
          </a:p>
        </p:txBody>
      </p:sp>
      <p:sp>
        <p:nvSpPr>
          <p:cNvPr id="50179" name="Text Box 42"/>
          <p:cNvSpPr txBox="1">
            <a:spLocks noChangeArrowheads="1"/>
          </p:cNvSpPr>
          <p:nvPr/>
        </p:nvSpPr>
        <p:spPr bwMode="auto">
          <a:xfrm>
            <a:off x="28575" y="876300"/>
            <a:ext cx="9144000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65310" rIns="130621" bIns="65310">
            <a:spAutoFit/>
          </a:bodyPr>
          <a:lstStyle/>
          <a:p>
            <a:pPr algn="ctr" defTabSz="1306513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4D4D4D"/>
              </a:buClr>
              <a:buSzPct val="85000"/>
            </a:pPr>
            <a:r>
              <a:rPr lang="en-US" sz="2800" b="1" dirty="0">
                <a:solidFill>
                  <a:srgbClr val="FF7200"/>
                </a:solidFill>
                <a:latin typeface="Verdana" pitchFamily="34" charset="0"/>
                <a:cs typeface="Arial" pitchFamily="34" charset="0"/>
              </a:rPr>
              <a:t>Thank you!</a:t>
            </a:r>
          </a:p>
          <a:p>
            <a:pPr algn="ctr" defTabSz="1306513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4D4D4D"/>
              </a:buClr>
              <a:buSzPct val="85000"/>
            </a:pPr>
            <a:r>
              <a:rPr lang="en-US" sz="2400" dirty="0" smtClean="0">
                <a:solidFill>
                  <a:srgbClr val="FF7200"/>
                </a:solidFill>
                <a:latin typeface="Verdana" pitchFamily="34" charset="0"/>
                <a:cs typeface="Arial" pitchFamily="34" charset="0"/>
              </a:rPr>
              <a:t>douglasfclark@att.com</a:t>
            </a:r>
            <a:endParaRPr lang="en-US" sz="2400" b="1" dirty="0">
              <a:solidFill>
                <a:srgbClr val="FF7200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50180" name="Picture 4" descr="att_vert_color_l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9288" y="2306638"/>
            <a:ext cx="2747962" cy="296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Rectangle 27"/>
          <p:cNvSpPr txBox="1">
            <a:spLocks noChangeArrowheads="1"/>
          </p:cNvSpPr>
          <p:nvPr/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rIns="91439" anchor="ctr"/>
          <a:lstStyle/>
          <a:p>
            <a:r>
              <a:rPr lang="en-US" sz="9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Page </a:t>
            </a:r>
            <a:fld id="{8D03047F-79AC-4D06-BC2D-8FF6C688D117}" type="slidenum">
              <a:rPr lang="en-US" sz="9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pPr/>
              <a:t>54</a:t>
            </a:fld>
            <a:endParaRPr lang="en-US" sz="9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1982</TotalTime>
  <Words>1744</Words>
  <Application>Microsoft Office PowerPoint</Application>
  <PresentationFormat>On-screen Show (4:3)</PresentationFormat>
  <Paragraphs>390</Paragraphs>
  <Slides>54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54</vt:i4>
      </vt:variant>
    </vt:vector>
  </HeadingPairs>
  <TitlesOfParts>
    <vt:vector size="69" baseType="lpstr">
      <vt:lpstr>Office Theme</vt:lpstr>
      <vt:lpstr>att_opt1_orng_073107</vt:lpstr>
      <vt:lpstr>1_att_opt1_orng_073107</vt:lpstr>
      <vt:lpstr>2_att_opt1_orng_073107</vt:lpstr>
      <vt:lpstr>4_att_opt1_orng_073107</vt:lpstr>
      <vt:lpstr>5_att_opt1_orng_073107</vt:lpstr>
      <vt:lpstr>6_att_opt1_orng_073107</vt:lpstr>
      <vt:lpstr>7_att_opt1_orng_073107</vt:lpstr>
      <vt:lpstr>8_att_opt1_orng_073107</vt:lpstr>
      <vt:lpstr>9_att_opt1_orng_073107</vt:lpstr>
      <vt:lpstr>10_att_opt1_orng_073107</vt:lpstr>
      <vt:lpstr>11_att_opt1_orng_073107</vt:lpstr>
      <vt:lpstr>12_att_opt1_orng_073107</vt:lpstr>
      <vt:lpstr>13_att_opt1_orng_073107</vt:lpstr>
      <vt:lpstr>Custom Design</vt:lpstr>
      <vt:lpstr>Citizen-Centric Government </vt:lpstr>
      <vt:lpstr>Slide 2</vt:lpstr>
      <vt:lpstr>Some Examples</vt:lpstr>
      <vt:lpstr>Slide 4</vt:lpstr>
      <vt:lpstr>Slide 5</vt:lpstr>
      <vt:lpstr>Slide 6</vt:lpstr>
      <vt:lpstr>Citizen-Centric Trends Happen Fast</vt:lpstr>
      <vt:lpstr>Beware of the Naysayers</vt:lpstr>
      <vt:lpstr>Slide 9</vt:lpstr>
      <vt:lpstr>Trend: Video</vt:lpstr>
      <vt:lpstr>Slide 11</vt:lpstr>
      <vt:lpstr>Slide 12</vt:lpstr>
      <vt:lpstr>Lessons Learned - Video</vt:lpstr>
      <vt:lpstr>Trend: Mobile</vt:lpstr>
      <vt:lpstr>Slide 15</vt:lpstr>
      <vt:lpstr>Slide 16</vt:lpstr>
      <vt:lpstr>Slide 17</vt:lpstr>
      <vt:lpstr>Lessons Learned: Mobile</vt:lpstr>
      <vt:lpstr>Slide 19</vt:lpstr>
      <vt:lpstr>Social Networking is about  fishing where the fish are</vt:lpstr>
      <vt:lpstr>Slide 21</vt:lpstr>
      <vt:lpstr>Slide 22</vt:lpstr>
      <vt:lpstr>Slide 23</vt:lpstr>
      <vt:lpstr>Slide 24</vt:lpstr>
      <vt:lpstr>Slide 25</vt:lpstr>
      <vt:lpstr>Citizen Centric Government</vt:lpstr>
      <vt:lpstr>Agenda slide</vt:lpstr>
      <vt:lpstr>Key Factor  Today’s economic crisis  is changing the landscape  of government services  </vt:lpstr>
      <vt:lpstr>15.2% Unemployment rate in Michigan        Unemployment claims up 80%  over 2008 levels  </vt:lpstr>
      <vt:lpstr>Slide 30</vt:lpstr>
      <vt:lpstr>Slide 31</vt:lpstr>
      <vt:lpstr>Technology Trends    A major factor influencing  the landscape for citizen services is how people are  using technology  </vt:lpstr>
      <vt:lpstr>Slide 33</vt:lpstr>
      <vt:lpstr>Slide 34</vt:lpstr>
      <vt:lpstr>Shared Solutions  Solutions shared across government are delivering significant cost savings and helping to counter  shrinking staff  resources</vt:lpstr>
      <vt:lpstr>Slide 36</vt:lpstr>
      <vt:lpstr>Slide 37</vt:lpstr>
      <vt:lpstr>What’s next for citizen centric services?    MDIT turned to  the experts.  We asked some  Gen Xers that very question...   </vt:lpstr>
      <vt:lpstr>Slide 39</vt:lpstr>
      <vt:lpstr>Slide 40</vt:lpstr>
      <vt:lpstr>Slide 41</vt:lpstr>
      <vt:lpstr>Slide 42</vt:lpstr>
      <vt:lpstr>Human nature drives the need for mobility</vt:lpstr>
      <vt:lpstr>M-Government stakeholders</vt:lpstr>
      <vt:lpstr>E-Government leading into M-Government</vt:lpstr>
      <vt:lpstr>G2C initiatives on the way</vt:lpstr>
      <vt:lpstr>Slide 47</vt:lpstr>
      <vt:lpstr>Not as young as you may think</vt:lpstr>
      <vt:lpstr>UI is the killer application</vt:lpstr>
      <vt:lpstr>Mobile County Sheriff’s Office</vt:lpstr>
      <vt:lpstr>Slide 51</vt:lpstr>
      <vt:lpstr>Slide 52</vt:lpstr>
      <vt:lpstr>AT&amp;T Business Value Creation</vt:lpstr>
      <vt:lpstr>Slide 54</vt:lpstr>
    </vt:vector>
  </TitlesOfParts>
  <Company>Oakland County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Citizen-centric Government</dc:title>
  <dc:creator>taylorj</dc:creator>
  <cp:lastModifiedBy>test</cp:lastModifiedBy>
  <cp:revision>161</cp:revision>
  <dcterms:created xsi:type="dcterms:W3CDTF">2009-10-06T17:47:05Z</dcterms:created>
  <dcterms:modified xsi:type="dcterms:W3CDTF">2009-10-15T02:27:14Z</dcterms:modified>
</cp:coreProperties>
</file>