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363" r:id="rId2"/>
    <p:sldId id="544" r:id="rId3"/>
    <p:sldId id="624" r:id="rId4"/>
    <p:sldId id="665" r:id="rId5"/>
    <p:sldId id="666" r:id="rId6"/>
    <p:sldId id="519" r:id="rId7"/>
    <p:sldId id="520" r:id="rId8"/>
    <p:sldId id="659" r:id="rId9"/>
    <p:sldId id="647" r:id="rId10"/>
    <p:sldId id="661" r:id="rId11"/>
    <p:sldId id="663" r:id="rId12"/>
    <p:sldId id="662" r:id="rId13"/>
    <p:sldId id="664" r:id="rId14"/>
    <p:sldId id="463" r:id="rId15"/>
  </p:sldIdLst>
  <p:sldSz cx="9144000" cy="6858000" type="screen4x3"/>
  <p:notesSz cx="7086600" cy="9429750"/>
  <p:defaultTextStyle>
    <a:defPPr>
      <a:defRPr lang="en-US"/>
    </a:defPPr>
    <a:lvl1pPr algn="ctr" rtl="0" eaLnBrk="0" fontAlgn="base" hangingPunct="0">
      <a:spcBef>
        <a:spcPct val="50000"/>
      </a:spcBef>
      <a:spcAft>
        <a:spcPct val="0"/>
      </a:spcAft>
      <a:defRPr sz="1400" kern="1200">
        <a:solidFill>
          <a:schemeClr val="bg1"/>
        </a:solidFill>
        <a:latin typeface="Verdana" pitchFamily="34" charset="0"/>
        <a:ea typeface="+mn-ea"/>
        <a:cs typeface="Arial" pitchFamily="34" charset="0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1400" kern="1200">
        <a:solidFill>
          <a:schemeClr val="bg1"/>
        </a:solidFill>
        <a:latin typeface="Verdana" pitchFamily="34" charset="0"/>
        <a:ea typeface="+mn-ea"/>
        <a:cs typeface="Arial" pitchFamily="34" charset="0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1400" kern="1200">
        <a:solidFill>
          <a:schemeClr val="bg1"/>
        </a:solidFill>
        <a:latin typeface="Verdana" pitchFamily="34" charset="0"/>
        <a:ea typeface="+mn-ea"/>
        <a:cs typeface="Arial" pitchFamily="34" charset="0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1400" kern="1200">
        <a:solidFill>
          <a:schemeClr val="bg1"/>
        </a:solidFill>
        <a:latin typeface="Verdana" pitchFamily="34" charset="0"/>
        <a:ea typeface="+mn-ea"/>
        <a:cs typeface="Arial" pitchFamily="34" charset="0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1400" kern="1200">
        <a:solidFill>
          <a:schemeClr val="bg1"/>
        </a:solidFill>
        <a:latin typeface="Verdan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400" kern="1200">
        <a:solidFill>
          <a:schemeClr val="bg1"/>
        </a:solidFill>
        <a:latin typeface="Verdan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400" kern="1200">
        <a:solidFill>
          <a:schemeClr val="bg1"/>
        </a:solidFill>
        <a:latin typeface="Verdan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400" kern="1200">
        <a:solidFill>
          <a:schemeClr val="bg1"/>
        </a:solidFill>
        <a:latin typeface="Verdan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400" kern="1200">
        <a:solidFill>
          <a:schemeClr val="bg1"/>
        </a:solidFill>
        <a:latin typeface="Verdana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7AB4"/>
    <a:srgbClr val="6EBB1F"/>
    <a:srgbClr val="81017E"/>
    <a:srgbClr val="41BCF9"/>
    <a:srgbClr val="D7D7D7"/>
    <a:srgbClr val="EAEAEA"/>
    <a:srgbClr val="FFFF00"/>
    <a:srgbClr val="FF72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1969" autoAdjust="0"/>
    <p:restoredTop sz="69000" autoAdjust="0"/>
  </p:normalViewPr>
  <p:slideViewPr>
    <p:cSldViewPr snapToGrid="0">
      <p:cViewPr>
        <p:scale>
          <a:sx n="50" d="100"/>
          <a:sy n="50" d="100"/>
        </p:scale>
        <p:origin x="-1944" y="-426"/>
      </p:cViewPr>
      <p:guideLst>
        <p:guide orient="horz" pos="4050"/>
        <p:guide pos="7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notesViewPr>
    <p:cSldViewPr snapToGrid="0">
      <p:cViewPr varScale="1">
        <p:scale>
          <a:sx n="85" d="100"/>
          <a:sy n="85" d="100"/>
        </p:scale>
        <p:origin x="-3042" y="-90"/>
      </p:cViewPr>
      <p:guideLst>
        <p:guide orient="horz" pos="2970"/>
        <p:guide pos="223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18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4" tIns="46737" rIns="93474" bIns="46737" numCol="1" anchor="t" anchorCtr="0" compatLnSpc="1">
            <a:prstTxWarp prst="textNoShape">
              <a:avLst/>
            </a:prstTxWarp>
          </a:bodyPr>
          <a:lstStyle>
            <a:lvl1pPr algn="l" defTabSz="933450">
              <a:defRPr sz="12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3200" y="0"/>
            <a:ext cx="30718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4" tIns="46737" rIns="93474" bIns="46737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 b="1"/>
            </a:lvl1pPr>
          </a:lstStyle>
          <a:p>
            <a:pPr>
              <a:defRPr/>
            </a:pPr>
            <a:fld id="{80075ED2-08BF-465B-8F4D-D7436DA1548B}" type="datetimeFigureOut">
              <a:rPr lang="en-US"/>
              <a:pPr>
                <a:defRPr/>
              </a:pPr>
              <a:t>10/11/2009</a:t>
            </a:fld>
            <a:endParaRPr lang="en-US"/>
          </a:p>
        </p:txBody>
      </p:sp>
      <p:sp>
        <p:nvSpPr>
          <p:cNvPr id="162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58263"/>
            <a:ext cx="30718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4" tIns="46737" rIns="93474" bIns="46737" numCol="1" anchor="b" anchorCtr="0" compatLnSpc="1">
            <a:prstTxWarp prst="textNoShape">
              <a:avLst/>
            </a:prstTxWarp>
          </a:bodyPr>
          <a:lstStyle>
            <a:lvl1pPr algn="l" defTabSz="933450">
              <a:defRPr sz="12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2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3200" y="8958263"/>
            <a:ext cx="30718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4" tIns="46737" rIns="93474" bIns="46737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 b="1"/>
            </a:lvl1pPr>
          </a:lstStyle>
          <a:p>
            <a:pPr>
              <a:defRPr/>
            </a:pPr>
            <a:fld id="{1C4D98E7-8F94-42AC-88C3-70352B6D36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354" tIns="47176" rIns="94354" bIns="47176" numCol="1" anchor="t" anchorCtr="0" compatLnSpc="1">
            <a:prstTxWarp prst="textNoShape">
              <a:avLst/>
            </a:prstTxWarp>
          </a:bodyPr>
          <a:lstStyle>
            <a:lvl1pPr algn="l" defTabSz="942975"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354" tIns="47176" rIns="94354" bIns="47176" numCol="1" anchor="t" anchorCtr="0" compatLnSpc="1">
            <a:prstTxWarp prst="textNoShape">
              <a:avLst/>
            </a:prstTxWarp>
          </a:bodyPr>
          <a:lstStyle>
            <a:lvl1pPr algn="r" defTabSz="942975"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708025"/>
            <a:ext cx="4716463" cy="3536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479925"/>
            <a:ext cx="5667375" cy="424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354" tIns="47176" rIns="94354" bIns="471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58263"/>
            <a:ext cx="30702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354" tIns="47176" rIns="94354" bIns="47176" numCol="1" anchor="b" anchorCtr="0" compatLnSpc="1">
            <a:prstTxWarp prst="textNoShape">
              <a:avLst/>
            </a:prstTxWarp>
          </a:bodyPr>
          <a:lstStyle>
            <a:lvl1pPr algn="l" defTabSz="942975"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8958263"/>
            <a:ext cx="30702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354" tIns="47176" rIns="94354" bIns="47176" numCol="1" anchor="b" anchorCtr="0" compatLnSpc="1">
            <a:prstTxWarp prst="textNoShape">
              <a:avLst/>
            </a:prstTxWarp>
          </a:bodyPr>
          <a:lstStyle>
            <a:lvl1pPr algn="r" defTabSz="942975"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0A1BE9C-7DDC-4D2A-87F9-2843C33167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C4F0B9-D603-431A-9C97-E17747841CBC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2227" name="Rectangle 7"/>
          <p:cNvSpPr txBox="1">
            <a:spLocks noGrp="1" noChangeArrowheads="1"/>
          </p:cNvSpPr>
          <p:nvPr/>
        </p:nvSpPr>
        <p:spPr bwMode="auto">
          <a:xfrm>
            <a:off x="4014788" y="8958263"/>
            <a:ext cx="30702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54" tIns="47177" rIns="94354" bIns="47177" anchor="b"/>
          <a:lstStyle/>
          <a:p>
            <a:pPr algn="r" defTabSz="942975" eaLnBrk="1" hangingPunct="1">
              <a:spcBef>
                <a:spcPct val="0"/>
              </a:spcBef>
            </a:pPr>
            <a:fld id="{1970470E-6156-4DD4-AC55-C487457B57B2}" type="slidenum">
              <a:rPr lang="en-US" sz="1200">
                <a:solidFill>
                  <a:schemeClr val="tx1"/>
                </a:solidFill>
                <a:latin typeface="Arial" pitchFamily="34" charset="0"/>
              </a:rPr>
              <a:pPr algn="r" defTabSz="942975" eaLnBrk="1" hangingPunct="1">
                <a:spcBef>
                  <a:spcPct val="0"/>
                </a:spcBef>
              </a:pPr>
              <a:t>1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9675" y="735013"/>
            <a:ext cx="4697413" cy="3522662"/>
          </a:xfrm>
          <a:ln/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79925"/>
            <a:ext cx="5670550" cy="4243388"/>
          </a:xfrm>
          <a:noFill/>
          <a:ln/>
        </p:spPr>
        <p:txBody>
          <a:bodyPr tIns="47177" bIns="47177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100000"/>
            </a:pPr>
            <a:r>
              <a:rPr lang="en-US" sz="1200" dirty="0" smtClean="0">
                <a:solidFill>
                  <a:schemeClr val="tx2"/>
                </a:solidFill>
              </a:rPr>
              <a:t>Source: F</a:t>
            </a:r>
            <a:r>
              <a:rPr lang="en-US" altLang="ja-JP" sz="1200" dirty="0" smtClean="0">
                <a:solidFill>
                  <a:schemeClr val="tx2"/>
                </a:solidFill>
                <a:ea typeface="MS PGothic" pitchFamily="34" charset="-128"/>
              </a:rPr>
              <a:t>rost &amp; Sullivan - </a:t>
            </a:r>
            <a:r>
              <a:rPr lang="en-US" sz="1200" dirty="0" smtClean="0">
                <a:solidFill>
                  <a:schemeClr val="tx2"/>
                </a:solidFill>
              </a:rPr>
              <a:t>Mobile and Wireless Predictions for 2008, November </a:t>
            </a:r>
            <a:r>
              <a:rPr lang="en-US" altLang="ja-JP" sz="1200" dirty="0" smtClean="0">
                <a:solidFill>
                  <a:schemeClr val="tx2"/>
                </a:solidFill>
                <a:ea typeface="MS PGothic" pitchFamily="34" charset="-128"/>
              </a:rPr>
              <a:t>2007</a:t>
            </a: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100000"/>
            </a:pPr>
            <a:r>
              <a:rPr lang="en-US" sz="1200" dirty="0" smtClean="0">
                <a:solidFill>
                  <a:schemeClr val="tx2"/>
                </a:solidFill>
                <a:ea typeface="MS PGothic" pitchFamily="34" charset="-128"/>
              </a:rPr>
              <a:t>Global wireless subscribers: 3.5 B in 2011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A1BE9C-7DDC-4D2A-87F9-2843C33167B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A1BE9C-7DDC-4D2A-87F9-2843C33167B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9F3D06-41AE-4D87-BF36-FA72FABD1A5A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4013200" y="8956675"/>
            <a:ext cx="3071813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56" tIns="47178" rIns="94356" bIns="47178" anchor="b"/>
          <a:lstStyle/>
          <a:p>
            <a:pPr algn="r" defTabSz="941388" eaLnBrk="0" hangingPunct="0">
              <a:spcBef>
                <a:spcPct val="50000"/>
              </a:spcBef>
            </a:pPr>
            <a:fld id="{45B6FAF1-45D4-4995-8939-D3E61EFFEC0C}" type="slidenum">
              <a:rPr lang="en-US" sz="1200">
                <a:solidFill>
                  <a:srgbClr val="000000"/>
                </a:solidFill>
              </a:rPr>
              <a:pPr algn="r" defTabSz="941388" eaLnBrk="0" hangingPunct="0">
                <a:spcBef>
                  <a:spcPct val="50000"/>
                </a:spcBef>
              </a:pPr>
              <a:t>13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9091" name="Rectangle 7"/>
          <p:cNvSpPr txBox="1">
            <a:spLocks noGrp="1" noChangeArrowheads="1"/>
          </p:cNvSpPr>
          <p:nvPr/>
        </p:nvSpPr>
        <p:spPr bwMode="auto">
          <a:xfrm>
            <a:off x="4013200" y="8956675"/>
            <a:ext cx="3071813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6" tIns="47174" rIns="94346" bIns="47174" anchor="b"/>
          <a:lstStyle/>
          <a:p>
            <a:pPr algn="r" defTabSz="938213" eaLnBrk="0" hangingPunct="0">
              <a:spcBef>
                <a:spcPct val="50000"/>
              </a:spcBef>
            </a:pPr>
            <a:fld id="{F6C7B166-D3E2-4703-9DBF-F24CF3DBA44F}" type="slidenum">
              <a:rPr lang="en-US" sz="1200">
                <a:solidFill>
                  <a:srgbClr val="000000"/>
                </a:solidFill>
              </a:rPr>
              <a:pPr algn="r" defTabSz="938213" eaLnBrk="0" hangingPunct="0">
                <a:spcBef>
                  <a:spcPct val="50000"/>
                </a:spcBef>
              </a:pPr>
              <a:t>13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9092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8025"/>
            <a:ext cx="4714875" cy="3536950"/>
          </a:xfrm>
          <a:ln/>
        </p:spPr>
      </p:sp>
      <p:sp>
        <p:nvSpPr>
          <p:cNvPr id="89093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4346" tIns="47174" rIns="94346" bIns="47174"/>
          <a:lstStyle/>
          <a:p>
            <a:pPr>
              <a:spcBef>
                <a:spcPct val="0"/>
              </a:spcBef>
            </a:pPr>
            <a:endParaRPr lang="en-US" smtClean="0">
              <a:ea typeface="Geneva"/>
              <a:cs typeface="Geneva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4014788" y="8958263"/>
            <a:ext cx="30702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54" tIns="47176" rIns="94354" bIns="47176" anchor="b"/>
          <a:lstStyle/>
          <a:p>
            <a:pPr algn="r" defTabSz="942975" eaLnBrk="1" hangingPunct="1">
              <a:spcBef>
                <a:spcPct val="0"/>
              </a:spcBef>
            </a:pPr>
            <a:fld id="{1DBD8466-9D24-46E1-A513-170D6AE630CE}" type="slidenum">
              <a:rPr lang="en-US" sz="1200">
                <a:solidFill>
                  <a:schemeClr val="tx1"/>
                </a:solidFill>
                <a:latin typeface="Arial" pitchFamily="34" charset="0"/>
              </a:rPr>
              <a:pPr algn="r" defTabSz="942975" eaLnBrk="1" hangingPunct="1">
                <a:spcBef>
                  <a:spcPct val="0"/>
                </a:spcBef>
              </a:pPr>
              <a:t>14</a:t>
            </a:fld>
            <a:endParaRPr 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74755" name="Rectangle 7"/>
          <p:cNvSpPr txBox="1">
            <a:spLocks noGrp="1" noChangeArrowheads="1"/>
          </p:cNvSpPr>
          <p:nvPr/>
        </p:nvSpPr>
        <p:spPr bwMode="auto">
          <a:xfrm>
            <a:off x="4014788" y="8959850"/>
            <a:ext cx="307022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92" tIns="47196" rIns="94392" bIns="47196" anchor="b"/>
          <a:lstStyle/>
          <a:p>
            <a:pPr algn="r" defTabSz="944563" eaLnBrk="1" hangingPunct="1">
              <a:spcBef>
                <a:spcPct val="0"/>
              </a:spcBef>
            </a:pPr>
            <a:fld id="{BDB568AB-29D2-49E0-B841-CB351D5759FC}" type="slidenum">
              <a:rPr lang="en-US" sz="13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pPr algn="r" defTabSz="944563" eaLnBrk="1" hangingPunct="1">
                <a:spcBef>
                  <a:spcPct val="0"/>
                </a:spcBef>
              </a:pPr>
              <a:t>14</a:t>
            </a:fld>
            <a:endParaRPr lang="en-US" sz="1300">
              <a:solidFill>
                <a:schemeClr val="tx1"/>
              </a:solidFill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7475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7450" y="708025"/>
            <a:ext cx="4718050" cy="3538538"/>
          </a:xfrm>
          <a:ln/>
        </p:spPr>
      </p:sp>
      <p:sp>
        <p:nvSpPr>
          <p:cNvPr id="7475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4387" tIns="47192" rIns="94387" bIns="47192"/>
          <a:lstStyle/>
          <a:p>
            <a:pPr eaLnBrk="1" hangingPunct="1"/>
            <a:endParaRPr lang="en-US" dirty="0" smtClean="0"/>
          </a:p>
        </p:txBody>
      </p:sp>
      <p:sp>
        <p:nvSpPr>
          <p:cNvPr id="74758" name="Slide Number Placeholder 3"/>
          <p:cNvSpPr txBox="1">
            <a:spLocks noGrp="1"/>
          </p:cNvSpPr>
          <p:nvPr/>
        </p:nvSpPr>
        <p:spPr bwMode="auto">
          <a:xfrm>
            <a:off x="4014788" y="8959850"/>
            <a:ext cx="307022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87" tIns="47192" rIns="94387" bIns="47192" anchor="b"/>
          <a:lstStyle/>
          <a:p>
            <a:pPr algn="r" defTabSz="944563" eaLnBrk="1" hangingPunct="1">
              <a:spcBef>
                <a:spcPct val="0"/>
              </a:spcBef>
            </a:pPr>
            <a:fld id="{3EA4AE09-A506-48E2-8EA8-84E40C77C603}" type="slidenum">
              <a:rPr lang="en-US" sz="13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rPr>
              <a:pPr algn="r" defTabSz="944563" eaLnBrk="1" hangingPunct="1">
                <a:spcBef>
                  <a:spcPct val="0"/>
                </a:spcBef>
              </a:pPr>
              <a:t>14</a:t>
            </a:fld>
            <a:endParaRPr lang="en-US" sz="1300">
              <a:solidFill>
                <a:schemeClr val="tx1"/>
              </a:solidFill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508682EC-69F7-4202-90FB-E098F1DA7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C3380B39-B6E3-4B32-AC8D-E1018FDEE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7838" y="1485900"/>
            <a:ext cx="3941762" cy="4051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485900"/>
            <a:ext cx="3943350" cy="4051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2F3E51B9-C2E0-484E-A51D-94929FEAE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C33F8CFC-42DF-4552-85CE-1BA7583A5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BCB9A6E7-82D1-403B-8F53-195C045595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6834699-4FCC-40A9-85B2-5B31E3DC9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EA123A1-2E09-4E7D-B145-6C40434B1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68A0231A-8641-4583-B7AE-E8302BFBD4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5D0F3E5B-B503-4428-AD8F-1D6E8E1BCE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2400" y="457200"/>
            <a:ext cx="2012950" cy="5080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0375" y="457200"/>
            <a:ext cx="5889625" cy="508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2D4C789-E994-4870-B38A-DBCE048BE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6" descr="att_vibOrng_SldTop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5" descr="att_vibOrng_SldBottom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6143625"/>
            <a:ext cx="9144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457200"/>
            <a:ext cx="8037513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485900"/>
            <a:ext cx="8037512" cy="405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3588" y="6604000"/>
            <a:ext cx="18415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9" rIns="91439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  <a:defRPr/>
            </a:pPr>
            <a:endParaRPr lang="en-US" sz="90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4843" name="Rectangle 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20" rIns="91439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CAA54CF7-8706-457F-BD35-D55BCB837A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 Box 38"/>
          <p:cNvSpPr txBox="1">
            <a:spLocks noChangeArrowheads="1"/>
          </p:cNvSpPr>
          <p:nvPr userDrawn="1"/>
        </p:nvSpPr>
        <p:spPr bwMode="gray">
          <a:xfrm>
            <a:off x="0" y="6494463"/>
            <a:ext cx="9144000" cy="3349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900" b="0" dirty="0"/>
              <a:t>© 2009 AT&amp;T Intellectual Property. All rights reserved.</a:t>
            </a:r>
            <a:br>
              <a:rPr lang="en-US" sz="900" b="0" dirty="0"/>
            </a:br>
            <a:r>
              <a:rPr lang="en-US" sz="900" b="0" dirty="0"/>
              <a:t>This document is not an offer, commitment, representation or warranty by AT&amp;T and is subject to change.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34" charset="0"/>
        </a:defRPr>
      </a:lvl9pPr>
    </p:titleStyle>
    <p:bodyStyle>
      <a:lvl1pPr marL="342900" indent="-342900"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charset="0"/>
        <a:buChar char="–"/>
        <a:defRPr>
          <a:solidFill>
            <a:schemeClr val="tx1"/>
          </a:solidFill>
          <a:latin typeface="+mn-lt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34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://images.google.com/imgres?imgurl=http://www.geniusengineers.org/images/uploads/oldcomp1.jpg&amp;imgrefurl=http://www.geniusengineers.org/index.php?act=viewProd&amp;productId=4&amp;usg=__nMPNcJpOUeSihSZoSr6ATFTVLy4=&amp;h=360&amp;w=390&amp;sz=15&amp;hl=en&amp;start=12&amp;um=1&amp;tbnid=nGGL2BUBxZXGLM:&amp;tbnh=114&amp;tbnw=123&amp;prev=/images?q=old+desktop&amp;hl=en&amp;um=1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hyperlink" Target="http://insights.appsfordemocracy.org/pages/22069-nyc-big-apps-ideas" TargetMode="Externa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hyperlink" Target="http://appshopper.com/utilities/iburgh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blog.nielsen.com/nielsenwire/wp-content/uploads/2009/06/iphone_audience.png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Page </a:t>
            </a:r>
            <a:fld id="{4171569B-405D-43D9-A59F-24DB9A72A600}" type="slidenum">
              <a:rPr lang="en-US" smtClean="0"/>
              <a:pPr/>
              <a:t>1</a:t>
            </a:fld>
            <a:endParaRPr lang="en-US" smtClean="0"/>
          </a:p>
        </p:txBody>
      </p:sp>
      <p:pic>
        <p:nvPicPr>
          <p:cNvPr id="4099" name="Picture 2" descr="iStock_392934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1388" y="1714500"/>
            <a:ext cx="439261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3" descr="att_vibOrng_TitleHal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24000"/>
            <a:ext cx="4800600" cy="343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01" name="Group 4"/>
          <p:cNvGrpSpPr>
            <a:grpSpLocks/>
          </p:cNvGrpSpPr>
          <p:nvPr/>
        </p:nvGrpSpPr>
        <p:grpSpPr bwMode="auto">
          <a:xfrm>
            <a:off x="0" y="0"/>
            <a:ext cx="9153525" cy="6858000"/>
            <a:chOff x="0" y="0"/>
            <a:chExt cx="5766" cy="4320"/>
          </a:xfrm>
        </p:grpSpPr>
        <p:grpSp>
          <p:nvGrpSpPr>
            <p:cNvPr id="4105" name="Group 5"/>
            <p:cNvGrpSpPr>
              <a:grpSpLocks/>
            </p:cNvGrpSpPr>
            <p:nvPr/>
          </p:nvGrpSpPr>
          <p:grpSpPr bwMode="auto">
            <a:xfrm>
              <a:off x="0" y="2916"/>
              <a:ext cx="5760" cy="1404"/>
              <a:chOff x="0" y="2916"/>
              <a:chExt cx="5760" cy="1404"/>
            </a:xfrm>
          </p:grpSpPr>
          <p:sp>
            <p:nvSpPr>
              <p:cNvPr id="4107" name="Freeform 6"/>
              <p:cNvSpPr>
                <a:spLocks/>
              </p:cNvSpPr>
              <p:nvPr/>
            </p:nvSpPr>
            <p:spPr bwMode="auto">
              <a:xfrm>
                <a:off x="0" y="2916"/>
                <a:ext cx="5760" cy="1404"/>
              </a:xfrm>
              <a:custGeom>
                <a:avLst/>
                <a:gdLst>
                  <a:gd name="T0" fmla="*/ 5760 w 5760"/>
                  <a:gd name="T1" fmla="*/ 0 h 1404"/>
                  <a:gd name="T2" fmla="*/ 3348 w 5760"/>
                  <a:gd name="T3" fmla="*/ 157 h 1404"/>
                  <a:gd name="T4" fmla="*/ 1146 w 5760"/>
                  <a:gd name="T5" fmla="*/ 192 h 1404"/>
                  <a:gd name="T6" fmla="*/ 378 w 5760"/>
                  <a:gd name="T7" fmla="*/ 186 h 1404"/>
                  <a:gd name="T8" fmla="*/ 0 w 5760"/>
                  <a:gd name="T9" fmla="*/ 180 h 1404"/>
                  <a:gd name="T10" fmla="*/ 0 w 5760"/>
                  <a:gd name="T11" fmla="*/ 1404 h 1404"/>
                  <a:gd name="T12" fmla="*/ 5760 w 5760"/>
                  <a:gd name="T13" fmla="*/ 1404 h 1404"/>
                  <a:gd name="T14" fmla="*/ 5760 w 5760"/>
                  <a:gd name="T15" fmla="*/ 0 h 14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0"/>
                  <a:gd name="T25" fmla="*/ 0 h 1404"/>
                  <a:gd name="T26" fmla="*/ 5760 w 5760"/>
                  <a:gd name="T27" fmla="*/ 1404 h 14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0" h="1404">
                    <a:moveTo>
                      <a:pt x="5760" y="0"/>
                    </a:moveTo>
                    <a:cubicBezTo>
                      <a:pt x="4939" y="62"/>
                      <a:pt x="4117" y="125"/>
                      <a:pt x="3348" y="157"/>
                    </a:cubicBezTo>
                    <a:cubicBezTo>
                      <a:pt x="2577" y="191"/>
                      <a:pt x="1641" y="187"/>
                      <a:pt x="1146" y="192"/>
                    </a:cubicBezTo>
                    <a:cubicBezTo>
                      <a:pt x="651" y="197"/>
                      <a:pt x="690" y="186"/>
                      <a:pt x="378" y="186"/>
                    </a:cubicBezTo>
                    <a:cubicBezTo>
                      <a:pt x="372" y="180"/>
                      <a:pt x="0" y="180"/>
                      <a:pt x="0" y="180"/>
                    </a:cubicBezTo>
                    <a:lnTo>
                      <a:pt x="0" y="1404"/>
                    </a:lnTo>
                    <a:lnTo>
                      <a:pt x="5760" y="1404"/>
                    </a:lnTo>
                    <a:lnTo>
                      <a:pt x="576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pic>
            <p:nvPicPr>
              <p:cNvPr id="4108" name="Picture 7" descr="att_title_logo150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566" y="3637"/>
                <a:ext cx="979" cy="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106" name="Freeform 8"/>
            <p:cNvSpPr>
              <a:spLocks/>
            </p:cNvSpPr>
            <p:nvPr/>
          </p:nvSpPr>
          <p:spPr bwMode="auto">
            <a:xfrm>
              <a:off x="0" y="0"/>
              <a:ext cx="5766" cy="1131"/>
            </a:xfrm>
            <a:custGeom>
              <a:avLst/>
              <a:gdLst>
                <a:gd name="T0" fmla="*/ 0 w 5766"/>
                <a:gd name="T1" fmla="*/ 960 h 1131"/>
                <a:gd name="T2" fmla="*/ 3006 w 5766"/>
                <a:gd name="T3" fmla="*/ 1110 h 1131"/>
                <a:gd name="T4" fmla="*/ 5766 w 5766"/>
                <a:gd name="T5" fmla="*/ 1086 h 1131"/>
                <a:gd name="T6" fmla="*/ 5760 w 5766"/>
                <a:gd name="T7" fmla="*/ 0 h 1131"/>
                <a:gd name="T8" fmla="*/ 0 w 5766"/>
                <a:gd name="T9" fmla="*/ 0 h 1131"/>
                <a:gd name="T10" fmla="*/ 0 w 5766"/>
                <a:gd name="T11" fmla="*/ 960 h 11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6"/>
                <a:gd name="T19" fmla="*/ 0 h 1131"/>
                <a:gd name="T20" fmla="*/ 5766 w 5766"/>
                <a:gd name="T21" fmla="*/ 1131 h 113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6" h="1131">
                  <a:moveTo>
                    <a:pt x="0" y="960"/>
                  </a:moveTo>
                  <a:cubicBezTo>
                    <a:pt x="1236" y="1062"/>
                    <a:pt x="2045" y="1089"/>
                    <a:pt x="3006" y="1110"/>
                  </a:cubicBezTo>
                  <a:cubicBezTo>
                    <a:pt x="3967" y="1131"/>
                    <a:pt x="4608" y="1110"/>
                    <a:pt x="5766" y="1086"/>
                  </a:cubicBezTo>
                  <a:cubicBezTo>
                    <a:pt x="5763" y="543"/>
                    <a:pt x="5760" y="0"/>
                    <a:pt x="5760" y="0"/>
                  </a:cubicBezTo>
                  <a:lnTo>
                    <a:pt x="0" y="0"/>
                  </a:lnTo>
                  <a:cubicBezTo>
                    <a:pt x="0" y="0"/>
                    <a:pt x="0" y="960"/>
                    <a:pt x="0" y="96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</p:grpSp>
      <p:sp>
        <p:nvSpPr>
          <p:cNvPr id="4102" name="Text Box 12"/>
          <p:cNvSpPr txBox="1">
            <a:spLocks noChangeArrowheads="1"/>
          </p:cNvSpPr>
          <p:nvPr/>
        </p:nvSpPr>
        <p:spPr bwMode="gray">
          <a:xfrm>
            <a:off x="76200" y="6315075"/>
            <a:ext cx="3790950" cy="45878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sz="900">
                <a:solidFill>
                  <a:schemeClr val="accent1"/>
                </a:solidFill>
                <a:latin typeface="Arial" pitchFamily="34" charset="0"/>
              </a:rPr>
              <a:t>© 2009 AT&amp;T Intellectual Property. All rights reserved. </a:t>
            </a:r>
            <a:br>
              <a:rPr lang="en-US" sz="900">
                <a:solidFill>
                  <a:schemeClr val="accent1"/>
                </a:solidFill>
                <a:latin typeface="Arial" pitchFamily="34" charset="0"/>
              </a:rPr>
            </a:br>
            <a:r>
              <a:rPr lang="en-US" sz="900">
                <a:solidFill>
                  <a:schemeClr val="accent1"/>
                </a:solidFill>
                <a:latin typeface="Arial" pitchFamily="34" charset="0"/>
              </a:rPr>
              <a:t>AT&amp;T, AT&amp;T logo and all other marks contained herein are trademarks </a:t>
            </a:r>
            <a:br>
              <a:rPr lang="en-US" sz="900">
                <a:solidFill>
                  <a:schemeClr val="accent1"/>
                </a:solidFill>
                <a:latin typeface="Arial" pitchFamily="34" charset="0"/>
              </a:rPr>
            </a:br>
            <a:r>
              <a:rPr lang="en-US" sz="900">
                <a:solidFill>
                  <a:schemeClr val="accent1"/>
                </a:solidFill>
                <a:latin typeface="Arial" pitchFamily="34" charset="0"/>
              </a:rPr>
              <a:t>of AT&amp;T Intellectual Property and/or AT&amp;T affiliated companies. </a:t>
            </a:r>
          </a:p>
        </p:txBody>
      </p:sp>
      <p:sp>
        <p:nvSpPr>
          <p:cNvPr id="4103" name="Rectangle 2"/>
          <p:cNvSpPr txBox="1">
            <a:spLocks noChangeArrowheads="1"/>
          </p:cNvSpPr>
          <p:nvPr/>
        </p:nvSpPr>
        <p:spPr bwMode="auto">
          <a:xfrm>
            <a:off x="333375" y="1992313"/>
            <a:ext cx="7824788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defTabSz="947738" eaLnBrk="1" hangingPunct="1">
              <a:spcBef>
                <a:spcPct val="0"/>
              </a:spcBef>
            </a:pPr>
            <a:r>
              <a:rPr lang="en-US" sz="3000" b="1" dirty="0" smtClean="0"/>
              <a:t>Citizen Centric Government and Mobility </a:t>
            </a:r>
          </a:p>
        </p:txBody>
      </p:sp>
      <p:sp>
        <p:nvSpPr>
          <p:cNvPr id="4104" name="Rectangle 3"/>
          <p:cNvSpPr txBox="1">
            <a:spLocks noChangeArrowheads="1"/>
          </p:cNvSpPr>
          <p:nvPr/>
        </p:nvSpPr>
        <p:spPr bwMode="auto">
          <a:xfrm>
            <a:off x="333375" y="3425825"/>
            <a:ext cx="8367713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defTabSz="947738" eaLnBrk="1" hangingPunct="1">
              <a:spcBef>
                <a:spcPct val="0"/>
              </a:spcBef>
              <a:buClr>
                <a:srgbClr val="000000"/>
              </a:buClr>
              <a:buSzPct val="100000"/>
            </a:pPr>
            <a:r>
              <a:rPr lang="en-US" sz="2400" dirty="0" smtClean="0">
                <a:solidFill>
                  <a:srgbClr val="FFFFFF"/>
                </a:solidFill>
              </a:rPr>
              <a:t>Doug Clark</a:t>
            </a:r>
            <a:endParaRPr lang="en-US" sz="2400" dirty="0">
              <a:solidFill>
                <a:srgbClr val="FFFFFF"/>
              </a:solidFill>
            </a:endParaRPr>
          </a:p>
          <a:p>
            <a:pPr algn="l" defTabSz="947738" eaLnBrk="1" hangingPunct="1">
              <a:spcBef>
                <a:spcPct val="0"/>
              </a:spcBef>
              <a:buClr>
                <a:srgbClr val="000000"/>
              </a:buClr>
              <a:buSzPct val="100000"/>
            </a:pPr>
            <a:r>
              <a:rPr lang="en-US" sz="2000" dirty="0" smtClean="0">
                <a:solidFill>
                  <a:srgbClr val="FFFFFF"/>
                </a:solidFill>
              </a:rPr>
              <a:t>Government </a:t>
            </a:r>
            <a:r>
              <a:rPr lang="en-US" sz="2000" dirty="0">
                <a:solidFill>
                  <a:srgbClr val="FFFFFF"/>
                </a:solidFill>
              </a:rPr>
              <a:t>Solutions Practice </a:t>
            </a:r>
          </a:p>
          <a:p>
            <a:pPr algn="l" defTabSz="947738" eaLnBrk="1" hangingPunct="1">
              <a:spcBef>
                <a:spcPct val="0"/>
              </a:spcBef>
              <a:buClr>
                <a:srgbClr val="000000"/>
              </a:buClr>
              <a:buSzPct val="100000"/>
            </a:pPr>
            <a:r>
              <a:rPr lang="en-US" sz="2000" dirty="0">
                <a:solidFill>
                  <a:srgbClr val="FFFFFF"/>
                </a:solidFill>
              </a:rPr>
              <a:t>AT&amp;T Business Solutions</a:t>
            </a:r>
            <a:br>
              <a:rPr lang="en-US" sz="2000" dirty="0">
                <a:solidFill>
                  <a:srgbClr val="FFFFFF"/>
                </a:solidFill>
              </a:rPr>
            </a:br>
            <a:endParaRPr lang="en-US"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nature drives the need for mobility</a:t>
            </a:r>
          </a:p>
        </p:txBody>
      </p:sp>
      <p:pic>
        <p:nvPicPr>
          <p:cNvPr id="225290" name="Picture 10" descr="oldcomp1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1038" y="4264025"/>
            <a:ext cx="1473200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7" name="AutoShape 27"/>
          <p:cNvSpPr>
            <a:spLocks noChangeArrowheads="1"/>
          </p:cNvSpPr>
          <p:nvPr/>
        </p:nvSpPr>
        <p:spPr bwMode="gray">
          <a:xfrm rot="399535">
            <a:off x="2232025" y="1412875"/>
            <a:ext cx="1290638" cy="1641475"/>
          </a:xfrm>
          <a:prstGeom prst="rightArrow">
            <a:avLst>
              <a:gd name="adj1" fmla="val 50000"/>
              <a:gd name="adj2" fmla="val 25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 cap="rnd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25316" name="Picture 36" descr="VOIP_USB_Desk_Phon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9113" y="1238250"/>
            <a:ext cx="1624012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8" name="Picture 38" descr="nokia_2600_black_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6013" y="1866900"/>
            <a:ext cx="930275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6" name="Picture 4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8525" y="3749675"/>
            <a:ext cx="1209675" cy="10144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sp>
        <p:nvSpPr>
          <p:cNvPr id="225332" name="AutoShape 52"/>
          <p:cNvSpPr>
            <a:spLocks noChangeArrowheads="1"/>
          </p:cNvSpPr>
          <p:nvPr/>
        </p:nvSpPr>
        <p:spPr bwMode="gray">
          <a:xfrm rot="-553450">
            <a:off x="2141538" y="3751263"/>
            <a:ext cx="1290637" cy="1641475"/>
          </a:xfrm>
          <a:prstGeom prst="rightArrow">
            <a:avLst>
              <a:gd name="adj1" fmla="val 50000"/>
              <a:gd name="adj2" fmla="val 25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 cap="rnd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4114800" y="3263900"/>
            <a:ext cx="838200" cy="762000"/>
            <a:chOff x="4944" y="624"/>
            <a:chExt cx="528" cy="480"/>
          </a:xfrm>
        </p:grpSpPr>
        <p:sp>
          <p:nvSpPr>
            <p:cNvPr id="5132" name="Arc 66"/>
            <p:cNvSpPr>
              <a:spLocks/>
            </p:cNvSpPr>
            <p:nvPr/>
          </p:nvSpPr>
          <p:spPr bwMode="auto">
            <a:xfrm>
              <a:off x="4944" y="816"/>
              <a:ext cx="336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133" name="Arc 67"/>
            <p:cNvSpPr>
              <a:spLocks/>
            </p:cNvSpPr>
            <p:nvPr/>
          </p:nvSpPr>
          <p:spPr bwMode="auto">
            <a:xfrm>
              <a:off x="5040" y="720"/>
              <a:ext cx="336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134" name="Arc 68"/>
            <p:cNvSpPr>
              <a:spLocks/>
            </p:cNvSpPr>
            <p:nvPr/>
          </p:nvSpPr>
          <p:spPr bwMode="auto">
            <a:xfrm>
              <a:off x="5136" y="624"/>
              <a:ext cx="336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857750" y="1044575"/>
            <a:ext cx="4117215" cy="4656138"/>
            <a:chOff x="4857750" y="1044575"/>
            <a:chExt cx="4117215" cy="4656138"/>
          </a:xfrm>
        </p:grpSpPr>
        <p:pic>
          <p:nvPicPr>
            <p:cNvPr id="16" name="Picture 2" descr="http://www.cbc.ca/gfx/images/news/photos/2008/05/12/blackberry-cp-4836307.jpg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7330767" y="1188573"/>
              <a:ext cx="603250" cy="9144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5137" name="Picture 20" descr="Sierra Wireless AirCard® 881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gray">
            <a:xfrm>
              <a:off x="7725747" y="2751242"/>
              <a:ext cx="510710" cy="7857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8" name="Picture 17" descr="t2010_UMTS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848576" y="4295572"/>
              <a:ext cx="1104355" cy="899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9" name="Picture 18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062480" y="3484809"/>
              <a:ext cx="1019237" cy="9755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grpSp>
          <p:nvGrpSpPr>
            <p:cNvPr id="5140" name="Group 63"/>
            <p:cNvGrpSpPr>
              <a:grpSpLocks/>
            </p:cNvGrpSpPr>
            <p:nvPr/>
          </p:nvGrpSpPr>
          <p:grpSpPr bwMode="auto">
            <a:xfrm>
              <a:off x="4857750" y="1044575"/>
              <a:ext cx="2284413" cy="4656138"/>
              <a:chOff x="3060" y="650"/>
              <a:chExt cx="1439" cy="2933"/>
            </a:xfr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5141" name="AutoShape 34"/>
              <p:cNvSpPr>
                <a:spLocks noChangeArrowheads="1"/>
              </p:cNvSpPr>
              <p:nvPr/>
            </p:nvSpPr>
            <p:spPr bwMode="gray">
              <a:xfrm>
                <a:off x="3596" y="650"/>
                <a:ext cx="903" cy="2933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grpFill/>
              <a:ln w="3175" cap="rnd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2" name="Rectangle 54"/>
              <p:cNvSpPr>
                <a:spLocks noChangeArrowheads="1"/>
              </p:cNvSpPr>
              <p:nvPr/>
            </p:nvSpPr>
            <p:spPr bwMode="gray">
              <a:xfrm>
                <a:off x="3060" y="1377"/>
                <a:ext cx="1296" cy="495"/>
              </a:xfrm>
              <a:prstGeom prst="rect">
                <a:avLst/>
              </a:prstGeom>
              <a:grpFill/>
              <a:ln w="3175" cap="rnd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3" name="Rectangle 55"/>
              <p:cNvSpPr>
                <a:spLocks noChangeArrowheads="1"/>
              </p:cNvSpPr>
              <p:nvPr/>
            </p:nvSpPr>
            <p:spPr bwMode="gray">
              <a:xfrm>
                <a:off x="3075" y="2355"/>
                <a:ext cx="1278" cy="495"/>
              </a:xfrm>
              <a:prstGeom prst="rect">
                <a:avLst/>
              </a:prstGeom>
              <a:grpFill/>
              <a:ln w="3175" cap="rnd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28" name="Picture 42" descr="MC353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FFEFC"/>
                </a:clrFrom>
                <a:clrTo>
                  <a:srgbClr val="FFFE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915700" y="1736948"/>
              <a:ext cx="1059265" cy="1059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5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7" grpId="0" animBg="1"/>
      <p:bldP spid="2253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Citizen-Centric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838" y="1885950"/>
            <a:ext cx="4627562" cy="365125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Focus on needs of the citizen and businesses: </a:t>
            </a:r>
          </a:p>
          <a:p>
            <a:pPr lvl="2"/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 citizen satisfaction with government services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 communication with constituency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Realize essential efficiency gains from online service delivery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 delivery of public policy outcomes</a:t>
            </a:r>
            <a:endParaRPr lang="en-US" dirty="0" smtClean="0"/>
          </a:p>
          <a:p>
            <a:pPr lvl="2">
              <a:buFont typeface="Arial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http://nri.ucsb.edu/images/people.jpg"/>
          <p:cNvPicPr>
            <a:picLocks noChangeAspect="1" noChangeArrowheads="1"/>
          </p:cNvPicPr>
          <p:nvPr/>
        </p:nvPicPr>
        <p:blipFill>
          <a:blip r:embed="rId2"/>
          <a:srcRect l="8662" t="29527" r="19295" b="2549"/>
          <a:stretch>
            <a:fillRect/>
          </a:stretch>
        </p:blipFill>
        <p:spPr bwMode="auto">
          <a:xfrm>
            <a:off x="5546470" y="2173014"/>
            <a:ext cx="3334772" cy="262758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M-Government stakeholders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BCB9A6E7-82D1-403B-8F53-195C0455953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pSp>
        <p:nvGrpSpPr>
          <p:cNvPr id="4" name="Group 22"/>
          <p:cNvGrpSpPr/>
          <p:nvPr/>
        </p:nvGrpSpPr>
        <p:grpSpPr>
          <a:xfrm>
            <a:off x="1087820" y="1308538"/>
            <a:ext cx="6850941" cy="4384698"/>
            <a:chOff x="232012" y="984913"/>
            <a:chExt cx="8516204" cy="523846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232012" y="996287"/>
              <a:ext cx="4380931" cy="522709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4763070" y="984913"/>
              <a:ext cx="3985146" cy="522709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6143769" y="1872017"/>
              <a:ext cx="2033515" cy="57320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Citizens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6241578" y="4603843"/>
              <a:ext cx="2033515" cy="57320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Businesses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328383" y="1410261"/>
              <a:ext cx="2033515" cy="57320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Users</a:t>
              </a: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248771" y="5083794"/>
              <a:ext cx="2033515" cy="57320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Other Gov</a:t>
              </a: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382134" y="2033516"/>
              <a:ext cx="1842447" cy="491311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Field</a:t>
              </a: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2279393" y="2035790"/>
              <a:ext cx="1828581" cy="491311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Management</a:t>
              </a: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52649" y="4528782"/>
              <a:ext cx="1769330" cy="52316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9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Federal</a:t>
              </a:r>
              <a:endParaRPr kumimoji="0" lang="en-US" sz="9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2365611" y="4517408"/>
              <a:ext cx="1756013" cy="523168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State &amp; Local</a:t>
              </a:r>
            </a:p>
          </p:txBody>
        </p:sp>
        <p:sp>
          <p:nvSpPr>
            <p:cNvPr id="15" name="Bent-Up Arrow 14"/>
            <p:cNvSpPr/>
            <p:nvPr/>
          </p:nvSpPr>
          <p:spPr bwMode="auto">
            <a:xfrm flipV="1">
              <a:off x="5964071" y="3548418"/>
              <a:ext cx="1405720" cy="928048"/>
            </a:xfrm>
            <a:prstGeom prst="bentUpArrow">
              <a:avLst>
                <a:gd name="adj1" fmla="val 29615"/>
                <a:gd name="adj2" fmla="val 25000"/>
                <a:gd name="adj3" fmla="val 2500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" name="Bent-Up Arrow 15"/>
            <p:cNvSpPr/>
            <p:nvPr/>
          </p:nvSpPr>
          <p:spPr bwMode="auto">
            <a:xfrm>
              <a:off x="5966346" y="2595347"/>
              <a:ext cx="1405720" cy="953069"/>
            </a:xfrm>
            <a:prstGeom prst="bentUpArrow">
              <a:avLst>
                <a:gd name="adj1" fmla="val 30970"/>
                <a:gd name="adj2" fmla="val 25000"/>
                <a:gd name="adj3" fmla="val 2500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" name="Bent-Up Arrow 16"/>
            <p:cNvSpPr/>
            <p:nvPr/>
          </p:nvSpPr>
          <p:spPr bwMode="auto">
            <a:xfrm flipH="1" flipV="1">
              <a:off x="2008496" y="3509749"/>
              <a:ext cx="2097205" cy="1072018"/>
            </a:xfrm>
            <a:prstGeom prst="bentUpArrow">
              <a:avLst>
                <a:gd name="adj1" fmla="val 29615"/>
                <a:gd name="adj2" fmla="val 25000"/>
                <a:gd name="adj3" fmla="val 2500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" name="Bent-Up Arrow 17"/>
            <p:cNvSpPr/>
            <p:nvPr/>
          </p:nvSpPr>
          <p:spPr bwMode="auto">
            <a:xfrm flipH="1">
              <a:off x="2010771" y="2502086"/>
              <a:ext cx="2097205" cy="1100921"/>
            </a:xfrm>
            <a:prstGeom prst="bentUpArrow">
              <a:avLst>
                <a:gd name="adj1" fmla="val 30970"/>
                <a:gd name="adj2" fmla="val 25000"/>
                <a:gd name="adj3" fmla="val 2500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3616651" y="3029803"/>
              <a:ext cx="2361068" cy="99628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Government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63069" y="5882184"/>
              <a:ext cx="1000668" cy="298047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External</a:t>
              </a:r>
              <a:endParaRPr lang="en-US" sz="1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50693" y="5884459"/>
              <a:ext cx="960855" cy="29416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Internal</a:t>
              </a:r>
              <a:endParaRPr lang="en-US" sz="1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258792" y="3571336"/>
            <a:ext cx="3916393" cy="260517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17364" y="3568459"/>
            <a:ext cx="3916393" cy="260517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E-Government leading into M-Government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838" y="3737218"/>
            <a:ext cx="3834855" cy="2182126"/>
          </a:xfrm>
        </p:spPr>
        <p:txBody>
          <a:bodyPr/>
          <a:lstStyle/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M-Office tools</a:t>
            </a:r>
          </a:p>
          <a:p>
            <a:pPr lvl="2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Remote access to case data</a:t>
            </a:r>
          </a:p>
          <a:p>
            <a:pPr lvl="2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Work orders</a:t>
            </a:r>
          </a:p>
          <a:p>
            <a:pPr lvl="2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Clock in/out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M-Learning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M-Video Streaming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M2M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751862" y="3753139"/>
            <a:ext cx="3834855" cy="21821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4773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cs typeface="+mn-cs"/>
              </a:rPr>
              <a:t>G2C &amp; G2B</a:t>
            </a:r>
          </a:p>
          <a:p>
            <a:pPr marL="800100" lvl="1" indent="-342900" algn="l" defTabSz="947738"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cs typeface="+mn-cs"/>
              </a:rPr>
              <a:t>User generated content</a:t>
            </a:r>
          </a:p>
          <a:p>
            <a:pPr marL="800100" lvl="1" indent="-342900" algn="l" defTabSz="947738"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</a:pPr>
            <a:r>
              <a:rPr lang="en-US" sz="18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Records made available</a:t>
            </a:r>
          </a:p>
          <a:p>
            <a:pPr marL="800100" lvl="1" indent="-342900" algn="l" defTabSz="947738"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cs typeface="+mn-cs"/>
              </a:rPr>
              <a:t>Departments’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cs typeface="+mn-cs"/>
              </a:rPr>
              <a:t> locator</a:t>
            </a:r>
          </a:p>
          <a:p>
            <a:pPr marL="800100" lvl="1" indent="-342900" algn="l" defTabSz="947738"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cs typeface="+mn-cs"/>
              </a:rPr>
              <a:t>Awareness programs</a:t>
            </a:r>
          </a:p>
          <a:p>
            <a:pPr marL="800100" lvl="1" indent="-342900" algn="l" defTabSz="947738"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</a:pPr>
            <a:r>
              <a:rPr lang="en-US" sz="18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Simple m-transactions</a:t>
            </a:r>
          </a:p>
          <a:p>
            <a:pPr marL="342900" marR="0" lvl="0" indent="-342900" algn="l" defTabSz="94773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00000"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73050" y="1092518"/>
            <a:ext cx="8393113" cy="2319338"/>
          </a:xfrm>
          <a:prstGeom prst="rect">
            <a:avLst/>
          </a:prstGeom>
        </p:spPr>
        <p:txBody>
          <a:bodyPr/>
          <a:lstStyle/>
          <a:p>
            <a:pPr marL="342900" indent="-342900" algn="l" defTabSz="947738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600" kern="0" dirty="0" smtClean="0">
                <a:solidFill>
                  <a:schemeClr val="tx2"/>
                </a:solidFill>
              </a:rPr>
              <a:t>Are your employees productive while on the field? Do they make the most out of their day?</a:t>
            </a:r>
          </a:p>
          <a:p>
            <a:pPr marL="342900" indent="-342900" algn="l" defTabSz="947738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600" kern="0" dirty="0" smtClean="0">
                <a:solidFill>
                  <a:schemeClr val="tx2"/>
                </a:solidFill>
              </a:rPr>
              <a:t>Could you make processes simpler, more efficient?</a:t>
            </a:r>
          </a:p>
          <a:p>
            <a:pPr marL="342900" indent="-342900" algn="l" defTabSz="947738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600" kern="0" dirty="0" smtClean="0">
                <a:solidFill>
                  <a:schemeClr val="tx2"/>
                </a:solidFill>
              </a:rPr>
              <a:t>Are you contributing to a greener government?</a:t>
            </a:r>
          </a:p>
          <a:p>
            <a:pPr marL="342900" indent="-342900" defTabSz="947738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100000"/>
              <a:defRPr/>
            </a:pPr>
            <a:r>
              <a:rPr lang="en-US" sz="1600" b="1" kern="0" dirty="0" smtClean="0">
                <a:solidFill>
                  <a:schemeClr val="tx2"/>
                </a:solidFill>
              </a:rPr>
              <a:t>AND</a:t>
            </a:r>
          </a:p>
          <a:p>
            <a:pPr marL="342900" indent="-342900" algn="l" defTabSz="947738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600" kern="0" dirty="0" smtClean="0">
                <a:solidFill>
                  <a:schemeClr val="tx2"/>
                </a:solidFill>
              </a:rPr>
              <a:t>How do you communicate with residents, visitors and businesses? Are you reaching out?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510" y="5864863"/>
            <a:ext cx="804997" cy="24947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</a:t>
            </a:r>
            <a:endParaRPr lang="en-US" sz="1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63414" y="5866767"/>
            <a:ext cx="772969" cy="24622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Internal</a:t>
            </a:r>
            <a:endParaRPr lang="en-US" sz="1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G2C initiatives on the way</a:t>
            </a:r>
          </a:p>
        </p:txBody>
      </p:sp>
      <p:pic>
        <p:nvPicPr>
          <p:cNvPr id="44036" name="Picture 3" descr="Capture.JPG"/>
          <p:cNvPicPr>
            <a:picLocks noChangeAspect="1"/>
          </p:cNvPicPr>
          <p:nvPr/>
        </p:nvPicPr>
        <p:blipFill>
          <a:blip r:embed="rId2"/>
          <a:srcRect b="37460"/>
          <a:stretch>
            <a:fillRect/>
          </a:stretch>
        </p:blipFill>
        <p:spPr bwMode="auto">
          <a:xfrm>
            <a:off x="4800233" y="1165235"/>
            <a:ext cx="3609444" cy="2497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491841" y="5035880"/>
            <a:ext cx="8126413" cy="968375"/>
            <a:chOff x="586852" y="5076969"/>
            <a:chExt cx="8126815" cy="968989"/>
          </a:xfrm>
        </p:grpSpPr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gray">
            <a:xfrm>
              <a:off x="586852" y="5093476"/>
              <a:ext cx="8126815" cy="944024"/>
            </a:xfrm>
            <a:prstGeom prst="rect">
              <a:avLst/>
            </a:prstGeom>
            <a:noFill/>
            <a:ln w="3175" cap="rnd" algn="ctr">
              <a:noFill/>
              <a:miter lim="800000"/>
              <a:headEnd/>
              <a:tailEnd/>
            </a:ln>
          </p:spPr>
        </p:pic>
        <p:sp>
          <p:nvSpPr>
            <p:cNvPr id="8" name="Rectangle 13"/>
            <p:cNvSpPr>
              <a:spLocks noChangeArrowheads="1"/>
            </p:cNvSpPr>
            <p:nvPr/>
          </p:nvSpPr>
          <p:spPr bwMode="auto">
            <a:xfrm>
              <a:off x="627797" y="5076969"/>
              <a:ext cx="8052178" cy="968989"/>
            </a:xfrm>
            <a:prstGeom prst="rect">
              <a:avLst/>
            </a:prstGeom>
            <a:noFill/>
            <a:ln w="76200" cap="rnd" algn="ctr">
              <a:solidFill>
                <a:schemeClr val="bg1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endParaRPr lang="en-US" b="1"/>
            </a:p>
          </p:txBody>
        </p:sp>
      </p:grp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1318" y="3773146"/>
            <a:ext cx="8048767" cy="899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Big">
            <a:hlinkClick r:id="rId5" tooltip="Apps For Democracy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40931" y="2463046"/>
            <a:ext cx="2101515" cy="912658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/>
          <p:nvPr/>
        </p:nvCxnSpPr>
        <p:spPr bwMode="auto">
          <a:xfrm rot="5400000">
            <a:off x="-63047" y="5486400"/>
            <a:ext cx="1103586" cy="1588"/>
          </a:xfrm>
          <a:prstGeom prst="line">
            <a:avLst/>
          </a:prstGeom>
          <a:solidFill>
            <a:schemeClr val="accent1"/>
          </a:solidFill>
          <a:ln w="38100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0418" name="Picture 2" descr="graphic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" y="1440265"/>
            <a:ext cx="1828799" cy="119481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rrowheads="1"/>
          </p:cNvPicPr>
          <p:nvPr/>
        </p:nvPicPr>
        <p:blipFill>
          <a:blip r:embed="rId3"/>
          <a:srcRect t="146" b="142"/>
          <a:stretch>
            <a:fillRect/>
          </a:stretch>
        </p:blipFill>
        <p:spPr bwMode="auto">
          <a:xfrm>
            <a:off x="245658" y="846161"/>
            <a:ext cx="2729553" cy="49541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1" name="Picture 2" descr="http://www.blogcdn.com/www.engadget.com/media/2009/08/090817-iburgh-02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9638" y="757159"/>
            <a:ext cx="2740070" cy="5206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5841241" y="750627"/>
            <a:ext cx="2703040" cy="5188883"/>
            <a:chOff x="5786438" y="690563"/>
            <a:chExt cx="2716212" cy="5273675"/>
          </a:xfrm>
        </p:grpSpPr>
        <p:pic>
          <p:nvPicPr>
            <p:cNvPr id="14" name="Picture 2" descr="http://www.blogcdn.com/www.engadget.com/media/2009/08/090817-iburgh-02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786438" y="690563"/>
              <a:ext cx="2716212" cy="5273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gray">
            <a:xfrm>
              <a:off x="6018662" y="1815152"/>
              <a:ext cx="2238233" cy="3220873"/>
            </a:xfrm>
            <a:prstGeom prst="rect">
              <a:avLst/>
            </a:prstGeom>
            <a:noFill/>
            <a:ln w="3175" cap="rnd" algn="ctr">
              <a:solidFill>
                <a:schemeClr val="tx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Page </a:t>
            </a:r>
            <a:fld id="{58366722-6CF9-4FCC-BF37-31072B734318}" type="slidenum">
              <a:rPr lang="en-US" smtClean="0"/>
              <a:pPr/>
              <a:t>8</a:t>
            </a:fld>
            <a:endParaRPr lang="en-US" smtClean="0"/>
          </a:p>
        </p:txBody>
      </p:sp>
      <p:pic>
        <p:nvPicPr>
          <p:cNvPr id="6149" name="Picture 2" descr="http://blog.nielsen.com/nielsenwire/wp-content/uploads/2009/06/iphone_audience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580" y="2038350"/>
            <a:ext cx="3703070" cy="275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as young as you may think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76800" y="2228850"/>
            <a:ext cx="362791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65%</a:t>
            </a:r>
            <a:endParaRPr lang="en-US" sz="115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UI is the killer application</a:t>
            </a:r>
            <a:endParaRPr lang="en-US" dirty="0"/>
          </a:p>
        </p:txBody>
      </p:sp>
      <p:pic>
        <p:nvPicPr>
          <p:cNvPr id="4" name="Picture 6" descr="Glass_Screen_wPhoto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86292" y="1485900"/>
            <a:ext cx="5620604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5125" y="400050"/>
            <a:ext cx="8037513" cy="838200"/>
          </a:xfrm>
        </p:spPr>
        <p:txBody>
          <a:bodyPr/>
          <a:lstStyle/>
          <a:p>
            <a:r>
              <a:rPr lang="en-US" dirty="0" smtClean="0"/>
              <a:t>Mobile County Sheriff’s Office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C3380B39-B6E3-4B32-AC8D-E1018FDEE99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9153" y="4133850"/>
            <a:ext cx="1954847" cy="2190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47650" y="1009650"/>
            <a:ext cx="86487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</a:rPr>
              <a:t>An initiative was developed that effectively fights meth production through education, enforcement and pharmacy compliance. This initiative deploys new, high-tech tools in order to access real-time information and lead to arrests; these technologies include </a:t>
            </a:r>
            <a:r>
              <a:rPr lang="en-US" sz="2000" dirty="0" err="1" smtClean="0">
                <a:solidFill>
                  <a:schemeClr val="bg2">
                    <a:lumMod val="10000"/>
                  </a:schemeClr>
                </a:solidFill>
              </a:rPr>
              <a:t>MethText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</a:rPr>
              <a:t>, the nation’s first text-message-based reporting program of its kind.</a:t>
            </a:r>
          </a:p>
          <a:p>
            <a:pPr algn="l"/>
            <a:endParaRPr lang="en-US" sz="20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l"/>
            <a:endParaRPr lang="en-US" sz="20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l"/>
            <a:endParaRPr lang="en-US" sz="20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l"/>
            <a:endParaRPr lang="en-US" sz="20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3080773"/>
            <a:ext cx="723900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</a:rPr>
              <a:t>• Interactive text scripting allows citizens to quickly report</a:t>
            </a:r>
          </a:p>
          <a:p>
            <a:pPr algn="l"/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</a:rPr>
              <a:t>   meth</a:t>
            </a:r>
          </a:p>
          <a:p>
            <a:pPr algn="l"/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</a:rPr>
              <a:t>• E-mail alerts and databases allow law enforcement to </a:t>
            </a:r>
          </a:p>
          <a:p>
            <a:pPr algn="l"/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</a:rPr>
              <a:t>   immediately act on tips</a:t>
            </a:r>
          </a:p>
          <a:p>
            <a:pPr algn="l"/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</a:rPr>
              <a:t>• Advertising and marketing materials boost results while </a:t>
            </a:r>
          </a:p>
          <a:p>
            <a:pPr algn="l"/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</a:rPr>
              <a:t>   educating the public</a:t>
            </a:r>
          </a:p>
          <a:p>
            <a:pPr algn="l"/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</a:rPr>
              <a:t>• Innovative placement intercepts meth activity at precursor  </a:t>
            </a:r>
          </a:p>
          <a:p>
            <a:pPr algn="l"/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</a:rPr>
              <a:t>   point-of-purchase</a:t>
            </a:r>
          </a:p>
          <a:p>
            <a:pPr algn="l"/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</a:rPr>
              <a:t>• Computerized pharmacy system tracks purchases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BCB9A6E7-82D1-403B-8F53-195C0455953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857"/>
            <a:ext cx="9144000" cy="687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BCB9A6E7-82D1-403B-8F53-195C0455953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247422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54303"/>
            <a:ext cx="2457450" cy="409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438400" y="1314450"/>
            <a:ext cx="6705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The Mobile County Sheriff ’s Office Meth initiative has already led to 275 arrests. </a:t>
            </a:r>
          </a:p>
          <a:p>
            <a:endParaRPr lang="en-US" sz="28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This includes 205 arrests for manufacturing meth and 39 Federal prosecutions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8" name="Title 27"/>
          <p:cNvSpPr>
            <a:spLocks noGrp="1"/>
          </p:cNvSpPr>
          <p:nvPr>
            <p:ph type="title"/>
          </p:nvPr>
        </p:nvSpPr>
        <p:spPr>
          <a:xfrm>
            <a:off x="138950" y="270757"/>
            <a:ext cx="8037513" cy="526676"/>
          </a:xfrm>
        </p:spPr>
        <p:txBody>
          <a:bodyPr/>
          <a:lstStyle/>
          <a:p>
            <a:r>
              <a:rPr lang="en-US" dirty="0" smtClean="0"/>
              <a:t>AT&amp;T Business Value Creation</a:t>
            </a:r>
          </a:p>
        </p:txBody>
      </p:sp>
      <p:sp>
        <p:nvSpPr>
          <p:cNvPr id="88079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0D8FB26-FE21-4F9B-9318-4F82F962E84B}" type="slidenum">
              <a:rPr lang="en-US" smtClean="0"/>
              <a:pPr/>
              <a:t>13</a:t>
            </a:fld>
            <a:endParaRPr lang="en-US" smtClean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8036" y="523195"/>
            <a:ext cx="2675086" cy="5825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03197" y="564775"/>
            <a:ext cx="2164181" cy="5801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5"/>
          <a:srcRect l="-1085" r="4037"/>
          <a:stretch>
            <a:fillRect/>
          </a:stretch>
        </p:blipFill>
        <p:spPr bwMode="auto">
          <a:xfrm>
            <a:off x="7401831" y="190789"/>
            <a:ext cx="1666875" cy="1532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4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38513" y="1656766"/>
            <a:ext cx="3018052" cy="4563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5" name="Oval 94"/>
          <p:cNvSpPr/>
          <p:nvPr/>
        </p:nvSpPr>
        <p:spPr bwMode="auto">
          <a:xfrm>
            <a:off x="3054361" y="1927410"/>
            <a:ext cx="2129464" cy="1484011"/>
          </a:xfrm>
          <a:prstGeom prst="ellipse">
            <a:avLst/>
          </a:prstGeom>
          <a:noFill/>
          <a:ln w="63500" cap="flat" cmpd="sng" algn="ctr">
            <a:solidFill>
              <a:srgbClr val="FF0000">
                <a:alpha val="97000"/>
              </a:srgb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rtl="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2400" kern="1200">
              <a:solidFill>
                <a:srgbClr val="CCCCCC"/>
              </a:solidFill>
              <a:latin typeface="Verdana" pitchFamily="34" charset="0"/>
              <a:ea typeface="+mn-ea"/>
              <a:cs typeface="Arial" pitchFamily="34" charset="0"/>
            </a:endParaRPr>
          </a:p>
        </p:txBody>
      </p:sp>
      <p:sp>
        <p:nvSpPr>
          <p:cNvPr id="96" name="Oval 95"/>
          <p:cNvSpPr/>
          <p:nvPr/>
        </p:nvSpPr>
        <p:spPr bwMode="auto">
          <a:xfrm>
            <a:off x="5426651" y="1647735"/>
            <a:ext cx="1987718" cy="515561"/>
          </a:xfrm>
          <a:prstGeom prst="ellipse">
            <a:avLst/>
          </a:prstGeom>
          <a:noFill/>
          <a:ln w="63500" cap="flat" cmpd="sng" algn="ctr">
            <a:solidFill>
              <a:srgbClr val="FF0000">
                <a:alpha val="97000"/>
              </a:srgb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rtl="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2400" kern="1200" dirty="0">
              <a:solidFill>
                <a:srgbClr val="CCCCCC"/>
              </a:solidFill>
              <a:latin typeface="Verdana" pitchFamily="34" charset="0"/>
              <a:ea typeface="+mn-ea"/>
              <a:cs typeface="Arial" pitchFamily="34" charset="0"/>
            </a:endParaRPr>
          </a:p>
        </p:txBody>
      </p:sp>
      <p:pic>
        <p:nvPicPr>
          <p:cNvPr id="98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41003" y="2429440"/>
            <a:ext cx="3459551" cy="3084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0" name="Picture 4"/>
          <p:cNvPicPr>
            <a:picLocks noChangeAspect="1" noChangeArrowheads="1"/>
          </p:cNvPicPr>
          <p:nvPr/>
        </p:nvPicPr>
        <p:blipFill>
          <a:blip r:embed="rId8"/>
          <a:srcRect t="7074" b="7748"/>
          <a:stretch>
            <a:fillRect/>
          </a:stretch>
        </p:blipFill>
        <p:spPr bwMode="auto">
          <a:xfrm>
            <a:off x="5550832" y="1605544"/>
            <a:ext cx="2838450" cy="4527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10887" y="554492"/>
            <a:ext cx="2994658" cy="5813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5" grpId="1" animBg="1"/>
      <p:bldP spid="96" grpId="0" animBg="1"/>
      <p:bldP spid="9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1804988" y="5478463"/>
            <a:ext cx="57340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rIns="91439"/>
          <a:lstStyle/>
          <a:p>
            <a:pPr>
              <a:spcBef>
                <a:spcPct val="0"/>
              </a:spcBef>
            </a:pPr>
            <a:r>
              <a:rPr lang="en-US" sz="2000" b="1" i="1">
                <a:solidFill>
                  <a:schemeClr val="accent1"/>
                </a:solidFill>
              </a:rPr>
              <a:t>Velocity.  Delivered.</a:t>
            </a:r>
          </a:p>
        </p:txBody>
      </p:sp>
      <p:sp>
        <p:nvSpPr>
          <p:cNvPr id="50179" name="Text Box 42"/>
          <p:cNvSpPr txBox="1">
            <a:spLocks noChangeArrowheads="1"/>
          </p:cNvSpPr>
          <p:nvPr/>
        </p:nvSpPr>
        <p:spPr bwMode="auto">
          <a:xfrm>
            <a:off x="28575" y="876300"/>
            <a:ext cx="9144000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65310" rIns="130621" bIns="65310">
            <a:spAutoFit/>
          </a:bodyPr>
          <a:lstStyle/>
          <a:p>
            <a:pPr defTabSz="1306513" eaLnBrk="1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SzPct val="85000"/>
            </a:pPr>
            <a:r>
              <a:rPr lang="en-US" sz="2800" b="1" dirty="0">
                <a:solidFill>
                  <a:schemeClr val="accent2"/>
                </a:solidFill>
              </a:rPr>
              <a:t>Thank you!</a:t>
            </a:r>
          </a:p>
          <a:p>
            <a:pPr defTabSz="1306513" eaLnBrk="1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SzPct val="85000"/>
            </a:pPr>
            <a:r>
              <a:rPr lang="en-US" sz="2400" dirty="0" smtClean="0">
                <a:solidFill>
                  <a:schemeClr val="accent2"/>
                </a:solidFill>
              </a:rPr>
              <a:t>douglasfclark@att.com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pic>
        <p:nvPicPr>
          <p:cNvPr id="50180" name="Picture 4" descr="att_vert_color_lr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89288" y="2306638"/>
            <a:ext cx="2747962" cy="296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Rectangle 27"/>
          <p:cNvSpPr txBox="1">
            <a:spLocks noChangeArrowheads="1"/>
          </p:cNvSpPr>
          <p:nvPr/>
        </p:nvSpPr>
        <p:spPr bwMode="gray">
          <a:xfrm>
            <a:off x="381000" y="6604000"/>
            <a:ext cx="819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rIns="91439" anchor="ctr"/>
          <a:lstStyle/>
          <a:p>
            <a:pPr algn="l" eaLnBrk="1" hangingPunct="1">
              <a:spcBef>
                <a:spcPct val="0"/>
              </a:spcBef>
            </a:pPr>
            <a:r>
              <a:rPr lang="en-US" sz="900">
                <a:latin typeface="Arial" pitchFamily="34" charset="0"/>
              </a:rPr>
              <a:t>Page </a:t>
            </a:r>
            <a:fld id="{8D03047F-79AC-4D06-BC2D-8FF6C688D117}" type="slidenum">
              <a:rPr lang="en-US" sz="900">
                <a:latin typeface="Arial" pitchFamily="34" charset="0"/>
              </a:rPr>
              <a:pPr algn="l" eaLnBrk="1" hangingPunct="1">
                <a:spcBef>
                  <a:spcPct val="0"/>
                </a:spcBef>
              </a:pPr>
              <a:t>14</a:t>
            </a:fld>
            <a:endParaRPr lang="en-US" sz="900"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t_opt1_orng_073107">
  <a:themeElements>
    <a:clrScheme name="att_opt1_orng_073107 1">
      <a:dk1>
        <a:srgbClr val="4D4D4D"/>
      </a:dk1>
      <a:lt1>
        <a:srgbClr val="FFFFFF"/>
      </a:lt1>
      <a:dk2>
        <a:srgbClr val="000000"/>
      </a:dk2>
      <a:lt2>
        <a:srgbClr val="CCCCCC"/>
      </a:lt2>
      <a:accent1>
        <a:srgbClr val="067AB4"/>
      </a:accent1>
      <a:accent2>
        <a:srgbClr val="FF7200"/>
      </a:accent2>
      <a:accent3>
        <a:srgbClr val="FFFFFF"/>
      </a:accent3>
      <a:accent4>
        <a:srgbClr val="404040"/>
      </a:accent4>
      <a:accent5>
        <a:srgbClr val="AABED6"/>
      </a:accent5>
      <a:accent6>
        <a:srgbClr val="E76700"/>
      </a:accent6>
      <a:hlink>
        <a:srgbClr val="6EBB1F"/>
      </a:hlink>
      <a:folHlink>
        <a:srgbClr val="0C2577"/>
      </a:folHlink>
    </a:clrScheme>
    <a:fontScheme name="att_opt1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rnd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att_opt1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22062</TotalTime>
  <Words>383</Words>
  <Application>Microsoft Office PowerPoint</Application>
  <PresentationFormat>On-screen Show (4:3)</PresentationFormat>
  <Paragraphs>90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att_opt1_orng_073107</vt:lpstr>
      <vt:lpstr>Slide 1</vt:lpstr>
      <vt:lpstr>Human nature drives the need for mobility</vt:lpstr>
      <vt:lpstr>Citizen-Centric Government</vt:lpstr>
      <vt:lpstr>M-Government stakeholders</vt:lpstr>
      <vt:lpstr>E-Government leading into M-Government</vt:lpstr>
      <vt:lpstr>G2C initiatives on the way</vt:lpstr>
      <vt:lpstr>Slide 7</vt:lpstr>
      <vt:lpstr>Not as young as you may think</vt:lpstr>
      <vt:lpstr>UI is the killer application</vt:lpstr>
      <vt:lpstr>Mobile County Sheriff’s Office</vt:lpstr>
      <vt:lpstr>Slide 11</vt:lpstr>
      <vt:lpstr>Slide 12</vt:lpstr>
      <vt:lpstr>AT&amp;T Business Value Creation</vt:lpstr>
      <vt:lpstr>Slide 14</vt:lpstr>
    </vt:vector>
  </TitlesOfParts>
  <Company>AT&amp;T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Enterprise Mobility</dc:title>
  <dc:creator>Michael Lattanzi</dc:creator>
  <cp:lastModifiedBy>DC8034</cp:lastModifiedBy>
  <cp:revision>551</cp:revision>
  <dcterms:created xsi:type="dcterms:W3CDTF">2007-11-07T19:28:56Z</dcterms:created>
  <dcterms:modified xsi:type="dcterms:W3CDTF">2009-10-12T01:05:45Z</dcterms:modified>
</cp:coreProperties>
</file>