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2"/>
  </p:notesMasterIdLst>
  <p:sldIdLst>
    <p:sldId id="337" r:id="rId2"/>
    <p:sldId id="340" r:id="rId3"/>
    <p:sldId id="357" r:id="rId4"/>
    <p:sldId id="356" r:id="rId5"/>
    <p:sldId id="341" r:id="rId6"/>
    <p:sldId id="343" r:id="rId7"/>
    <p:sldId id="344" r:id="rId8"/>
    <p:sldId id="345" r:id="rId9"/>
    <p:sldId id="355" r:id="rId10"/>
    <p:sldId id="338" r:id="rId11"/>
    <p:sldId id="347" r:id="rId12"/>
    <p:sldId id="358" r:id="rId13"/>
    <p:sldId id="359" r:id="rId14"/>
    <p:sldId id="366" r:id="rId15"/>
    <p:sldId id="360" r:id="rId16"/>
    <p:sldId id="361" r:id="rId17"/>
    <p:sldId id="362" r:id="rId18"/>
    <p:sldId id="363" r:id="rId19"/>
    <p:sldId id="364" r:id="rId20"/>
    <p:sldId id="367" r:id="rId2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charset="0"/>
        <a:ea typeface="ＭＳ Ｐゴシック"/>
        <a:cs typeface="ＭＳ Ｐゴシック"/>
      </a:defRPr>
    </a:lvl5pPr>
    <a:lvl6pPr marL="2286000" algn="l" defTabSz="914400" rtl="0" eaLnBrk="1" latinLnBrk="0" hangingPunct="1">
      <a:defRPr sz="2400" kern="1200">
        <a:solidFill>
          <a:schemeClr val="tx1"/>
        </a:solidFill>
        <a:latin typeface="Arial" charset="0"/>
        <a:ea typeface="ＭＳ Ｐゴシック"/>
        <a:cs typeface="ＭＳ Ｐゴシック"/>
      </a:defRPr>
    </a:lvl6pPr>
    <a:lvl7pPr marL="2743200" algn="l" defTabSz="914400" rtl="0" eaLnBrk="1" latinLnBrk="0" hangingPunct="1">
      <a:defRPr sz="2400" kern="1200">
        <a:solidFill>
          <a:schemeClr val="tx1"/>
        </a:solidFill>
        <a:latin typeface="Arial" charset="0"/>
        <a:ea typeface="ＭＳ Ｐゴシック"/>
        <a:cs typeface="ＭＳ Ｐゴシック"/>
      </a:defRPr>
    </a:lvl7pPr>
    <a:lvl8pPr marL="3200400" algn="l" defTabSz="914400" rtl="0" eaLnBrk="1" latinLnBrk="0" hangingPunct="1">
      <a:defRPr sz="2400" kern="1200">
        <a:solidFill>
          <a:schemeClr val="tx1"/>
        </a:solidFill>
        <a:latin typeface="Arial" charset="0"/>
        <a:ea typeface="ＭＳ Ｐゴシック"/>
        <a:cs typeface="ＭＳ Ｐゴシック"/>
      </a:defRPr>
    </a:lvl8pPr>
    <a:lvl9pPr marL="3657600" algn="l" defTabSz="914400" rtl="0" eaLnBrk="1" latinLnBrk="0" hangingPunct="1">
      <a:defRPr sz="2400" kern="1200">
        <a:solidFill>
          <a:schemeClr val="tx1"/>
        </a:solidFill>
        <a:latin typeface="Arial"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D7F"/>
    <a:srgbClr val="DDDDDD"/>
    <a:srgbClr val="4C4C4C"/>
    <a:srgbClr val="F3F3F3"/>
    <a:srgbClr val="FED614"/>
    <a:srgbClr val="FF0080"/>
    <a:srgbClr val="AEAFB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19838" autoAdjust="0"/>
    <p:restoredTop sz="90955" autoAdjust="0"/>
  </p:normalViewPr>
  <p:slideViewPr>
    <p:cSldViewPr snapToGrid="0">
      <p:cViewPr varScale="1">
        <p:scale>
          <a:sx n="69" d="100"/>
          <a:sy n="69" d="100"/>
        </p:scale>
        <p:origin x="-270" y="-96"/>
      </p:cViewPr>
      <p:guideLst>
        <p:guide orient="horz" pos="3636"/>
        <p:guide orient="horz" pos="261"/>
        <p:guide pos="37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1" d="100"/>
        <a:sy n="91" d="100"/>
      </p:scale>
      <p:origin x="0" y="2454"/>
    </p:cViewPr>
  </p:sorterViewPr>
  <p:notesViewPr>
    <p:cSldViewPr snapToGrid="0">
      <p:cViewPr varScale="1">
        <p:scale>
          <a:sx n="50" d="100"/>
          <a:sy n="50" d="100"/>
        </p:scale>
        <p:origin x="-183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pitchFamily="34" charset="0"/>
                <a:ea typeface="ＭＳ Ｐゴシック" pitchFamily="1" charset="-128"/>
                <a:cs typeface="+mn-cs"/>
              </a:defRPr>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pitchFamily="34" charset="0"/>
                <a:ea typeface="ＭＳ Ｐゴシック" pitchFamily="1" charset="-128"/>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pitchFamily="34" charset="0"/>
                <a:ea typeface="ＭＳ Ｐゴシック" pitchFamily="1" charset="-128"/>
                <a:cs typeface="+mn-cs"/>
              </a:defRPr>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atin typeface="Arial" pitchFamily="34" charset="0"/>
                <a:ea typeface="ＭＳ Ｐゴシック" pitchFamily="1" charset="-128"/>
                <a:cs typeface="+mn-cs"/>
              </a:defRPr>
            </a:lvl1pPr>
          </a:lstStyle>
          <a:p>
            <a:pPr>
              <a:defRPr/>
            </a:pPr>
            <a:fld id="{D0628E2B-EDA0-4007-BCA8-083CA2492EEE}"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pitchFamily="-48" charset="-128"/>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pitchFamily="-48" charset="-128"/>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pitchFamily="-48" charset="-128"/>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pitchFamily="-48" charset="-128"/>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pitchFamily="-48"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ln/>
        </p:spPr>
      </p:sp>
      <p:sp>
        <p:nvSpPr>
          <p:cNvPr id="16386" name="Rectangle 3"/>
          <p:cNvSpPr>
            <a:spLocks noGrp="1" noChangeArrowheads="1"/>
          </p:cNvSpPr>
          <p:nvPr>
            <p:ph type="body" idx="1"/>
          </p:nvPr>
        </p:nvSpPr>
        <p:spPr>
          <a:noFill/>
          <a:ln/>
        </p:spPr>
        <p:txBody>
          <a:bodyPr/>
          <a:lstStyle/>
          <a:p>
            <a:pPr marL="227013" indent="-227013"/>
            <a:r>
              <a:rPr lang="en-US" sz="1400" b="1" smtClean="0">
                <a:latin typeface="Arial" charset="0"/>
                <a:ea typeface="ＭＳ Ｐゴシック"/>
              </a:rPr>
              <a:t>The components of day-to-day operational effectiveness and efficiency are the same as those needed when an organization is faced with a disaster or emergency situation. That is, the more effective you are in your day-to-day operations, the better prepared you are to deal with disasters and emergencies. </a:t>
            </a:r>
          </a:p>
          <a:p>
            <a:pPr marL="227013" indent="-227013"/>
            <a:endParaRPr lang="en-US" sz="1400" b="1" smtClean="0">
              <a:latin typeface="Arial" charset="0"/>
              <a:ea typeface="ＭＳ Ｐゴシック"/>
            </a:endParaRPr>
          </a:p>
          <a:p>
            <a:pPr marL="227013" indent="-227013"/>
            <a:r>
              <a:rPr lang="en-US" sz="1400" b="1" smtClean="0">
                <a:latin typeface="Arial" charset="0"/>
                <a:ea typeface="ＭＳ Ｐゴシック"/>
              </a:rPr>
              <a:t>Essentially, you need to be able to:</a:t>
            </a:r>
          </a:p>
          <a:p>
            <a:pPr marL="227013" indent="-227013">
              <a:buFontTx/>
              <a:buAutoNum type="arabicParenR"/>
            </a:pPr>
            <a:r>
              <a:rPr lang="en-US" sz="1400" b="1" smtClean="0">
                <a:latin typeface="Arial" charset="0"/>
                <a:ea typeface="ＭＳ Ｐゴシック"/>
              </a:rPr>
              <a:t>Communicate – Voice and Data</a:t>
            </a:r>
          </a:p>
          <a:p>
            <a:pPr marL="227013" indent="-227013">
              <a:buFontTx/>
              <a:buAutoNum type="arabicParenR"/>
            </a:pPr>
            <a:r>
              <a:rPr lang="en-US" sz="1400" b="1" smtClean="0">
                <a:latin typeface="Arial" charset="0"/>
                <a:ea typeface="ＭＳ Ｐゴシック"/>
              </a:rPr>
              <a:t>Know what is going on, and where things and people are</a:t>
            </a:r>
          </a:p>
          <a:p>
            <a:pPr marL="227013" indent="-227013">
              <a:buFontTx/>
              <a:buAutoNum type="arabicParenR"/>
            </a:pPr>
            <a:r>
              <a:rPr lang="en-US" sz="1400" b="1" smtClean="0">
                <a:latin typeface="Arial" charset="0"/>
                <a:ea typeface="ＭＳ Ｐゴシック"/>
              </a:rPr>
              <a:t>Be able to respond to the situation in real-time</a:t>
            </a:r>
          </a:p>
          <a:p>
            <a:pPr marL="227013" indent="-227013">
              <a:buFontTx/>
              <a:buAutoNum type="arabicParenR"/>
            </a:pPr>
            <a:endParaRPr lang="en-US" sz="1400" b="1" smtClean="0">
              <a:latin typeface="Arial" charset="0"/>
              <a:ea typeface="ＭＳ Ｐゴシック"/>
            </a:endParaRPr>
          </a:p>
          <a:p>
            <a:pPr marL="227013" indent="-227013"/>
            <a:r>
              <a:rPr lang="en-US" sz="1400" b="1" smtClean="0">
                <a:latin typeface="Arial" charset="0"/>
                <a:ea typeface="ＭＳ Ｐゴシック"/>
              </a:rPr>
              <a:t>With the proper tools, the other key benefit is </a:t>
            </a:r>
            <a:r>
              <a:rPr lang="en-US" sz="1400" b="1" u="sng" smtClean="0">
                <a:latin typeface="Arial" charset="0"/>
                <a:ea typeface="ＭＳ Ｐゴシック"/>
              </a:rPr>
              <a:t>improved efficiency</a:t>
            </a:r>
            <a:r>
              <a:rPr lang="en-US" sz="1400" b="1" smtClean="0">
                <a:latin typeface="Arial" charset="0"/>
                <a:ea typeface="ＭＳ Ｐゴシック"/>
              </a:rPr>
              <a:t>, enabling you to do more with less. This is especially important in an environment of greater demands with fewer resources.</a:t>
            </a:r>
          </a:p>
          <a:p>
            <a:pPr marL="227013" indent="-227013"/>
            <a:endParaRPr lang="en-US" smtClean="0">
              <a:latin typeface="Arial" charset="0"/>
              <a:ea typeface="ＭＳ Ｐゴシック"/>
            </a:endParaRPr>
          </a:p>
          <a:p>
            <a:pPr marL="227013" indent="-227013"/>
            <a:endParaRPr lang="en-US" smtClean="0">
              <a:latin typeface="Arial" charset="0"/>
              <a:ea typeface="ＭＳ Ｐゴシック"/>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ln/>
        </p:spPr>
      </p:sp>
      <p:sp>
        <p:nvSpPr>
          <p:cNvPr id="83970" name="Rectangle 3"/>
          <p:cNvSpPr>
            <a:spLocks noGrp="1" noChangeArrowheads="1"/>
          </p:cNvSpPr>
          <p:nvPr>
            <p:ph type="body" idx="1"/>
          </p:nvPr>
        </p:nvSpPr>
        <p:spPr>
          <a:noFill/>
          <a:ln/>
        </p:spPr>
        <p:txBody>
          <a:bodyPr/>
          <a:lstStyle/>
          <a:p>
            <a:pPr algn="ctr"/>
            <a:r>
              <a:rPr lang="en-US" sz="1400" b="1" smtClean="0">
                <a:latin typeface="Arial" charset="0"/>
                <a:ea typeface="ＭＳ Ｐゴシック"/>
              </a:rPr>
              <a:t>Know what is going on, and where things and people are</a:t>
            </a:r>
          </a:p>
          <a:p>
            <a:endParaRPr lang="en-US" smtClean="0">
              <a:latin typeface="Arial" charset="0"/>
              <a:ea typeface="ＭＳ Ｐゴシック"/>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p:spPr>
        <p:txBody>
          <a:bodyPr/>
          <a:lstStyle/>
          <a:p>
            <a:fld id="{FEB976D9-D030-490F-8DD8-F66D5B31838F}" type="slidenum">
              <a:rPr lang="en-US" smtClean="0">
                <a:latin typeface="Arial" charset="0"/>
                <a:ea typeface="ＭＳ Ｐゴシック"/>
                <a:cs typeface="ＭＳ Ｐゴシック"/>
              </a:rPr>
              <a:pPr/>
              <a:t>7</a:t>
            </a:fld>
            <a:endParaRPr lang="en-US" smtClean="0">
              <a:latin typeface="Arial" charset="0"/>
              <a:ea typeface="ＭＳ Ｐゴシック"/>
              <a:cs typeface="ＭＳ Ｐゴシック"/>
            </a:endParaRPr>
          </a:p>
        </p:txBody>
      </p:sp>
      <p:sp>
        <p:nvSpPr>
          <p:cNvPr id="86018" name="Rectangle 2"/>
          <p:cNvSpPr>
            <a:spLocks noGrp="1" noRot="1" noChangeAspect="1" noChangeArrowheads="1" noTextEdit="1"/>
          </p:cNvSpPr>
          <p:nvPr>
            <p:ph type="sldImg"/>
          </p:nvPr>
        </p:nvSpPr>
        <p:spPr>
          <a:xfrm>
            <a:off x="1563688" y="101600"/>
            <a:ext cx="3579812" cy="2686050"/>
          </a:xfrm>
          <a:ln/>
        </p:spPr>
      </p:sp>
      <p:sp>
        <p:nvSpPr>
          <p:cNvPr id="86019" name="Rectangle 3"/>
          <p:cNvSpPr>
            <a:spLocks noGrp="1" noChangeArrowheads="1"/>
          </p:cNvSpPr>
          <p:nvPr>
            <p:ph type="body" idx="1"/>
          </p:nvPr>
        </p:nvSpPr>
        <p:spPr>
          <a:xfrm>
            <a:off x="685800" y="3024188"/>
            <a:ext cx="5486400" cy="2954337"/>
          </a:xfrm>
          <a:noFill/>
          <a:ln/>
        </p:spPr>
        <p:txBody>
          <a:bodyPr/>
          <a:lstStyle/>
          <a:p>
            <a:r>
              <a:rPr lang="en-US" b="1" smtClean="0">
                <a:latin typeface="Arial" charset="0"/>
                <a:ea typeface="ＭＳ Ｐゴシック"/>
              </a:rPr>
              <a:t>Key Message</a:t>
            </a:r>
            <a:r>
              <a:rPr lang="en-US" smtClean="0">
                <a:latin typeface="Arial" charset="0"/>
                <a:ea typeface="ＭＳ Ｐゴシック"/>
              </a:rPr>
              <a:t>: The market for mobile broadband continues to grow, with no end in sight.</a:t>
            </a:r>
          </a:p>
          <a:p>
            <a:endParaRPr lang="en-US" smtClean="0">
              <a:latin typeface="Arial" charset="0"/>
              <a:ea typeface="ＭＳ Ｐゴシック"/>
            </a:endParaRPr>
          </a:p>
          <a:p>
            <a:r>
              <a:rPr lang="en-US" b="1" smtClean="0">
                <a:latin typeface="Arial" charset="0"/>
                <a:ea typeface="ＭＳ Ｐゴシック"/>
              </a:rPr>
              <a:t>Talking Points:</a:t>
            </a:r>
          </a:p>
          <a:p>
            <a:r>
              <a:rPr lang="en-US" smtClean="0">
                <a:latin typeface="Arial" charset="0"/>
                <a:ea typeface="ＭＳ Ｐゴシック"/>
              </a:rPr>
              <a:t>Currently, there are 54 million mobile workers in the United States. </a:t>
            </a:r>
          </a:p>
          <a:p>
            <a:pPr>
              <a:buFontTx/>
              <a:buChar char="•"/>
            </a:pPr>
            <a:r>
              <a:rPr lang="en-US" smtClean="0">
                <a:latin typeface="Arial" charset="0"/>
                <a:ea typeface="ＭＳ Ｐゴシック"/>
              </a:rPr>
              <a:t>Of that 54 million, the average is 1-3 days of travel per week, outside of the office or business setting.</a:t>
            </a:r>
          </a:p>
          <a:p>
            <a:pPr>
              <a:buFontTx/>
              <a:buChar char="•"/>
            </a:pPr>
            <a:r>
              <a:rPr lang="en-US" smtClean="0">
                <a:latin typeface="Arial" charset="0"/>
                <a:ea typeface="ＭＳ Ｐゴシック"/>
              </a:rPr>
              <a:t>Jumping ahead to the next couple of years we will experience 65% of enterprises that will deploy some kind of wireless applications to their mobile workforces.</a:t>
            </a:r>
          </a:p>
          <a:p>
            <a:pPr>
              <a:buFontTx/>
              <a:buChar char="•"/>
            </a:pPr>
            <a:r>
              <a:rPr lang="en-US" smtClean="0">
                <a:latin typeface="Arial" charset="0"/>
                <a:ea typeface="ＭＳ Ｐゴシック"/>
              </a:rPr>
              <a:t>As a result, greater percentages of a company’s IS budgets will be spent on mobile applications and key business processes will have to require exchange of real time information among the mobile workforce.</a:t>
            </a:r>
          </a:p>
          <a:p>
            <a:endParaRPr lang="en-US" smtClean="0">
              <a:latin typeface="Arial" charset="0"/>
              <a:ea typeface="ＭＳ Ｐゴシック"/>
            </a:endParaRPr>
          </a:p>
          <a:p>
            <a:r>
              <a:rPr lang="en-US" smtClean="0">
                <a:latin typeface="Arial" charset="0"/>
                <a:ea typeface="ＭＳ Ｐゴシック"/>
              </a:rPr>
              <a:t>These statistics will continue to drive the demand for mobile broadband access anytime, anywhere without sacrificing worker productivity.</a:t>
            </a:r>
          </a:p>
          <a:p>
            <a:endParaRPr lang="en-US" smtClean="0">
              <a:latin typeface="Arial" charset="0"/>
              <a:ea typeface="ＭＳ Ｐゴシック"/>
            </a:endParaRPr>
          </a:p>
          <a:p>
            <a:r>
              <a:rPr lang="en-US" b="1" smtClean="0">
                <a:latin typeface="Arial" charset="0"/>
                <a:ea typeface="ＭＳ Ｐゴシック"/>
              </a:rPr>
              <a:t>Transition:</a:t>
            </a:r>
            <a:r>
              <a:rPr lang="en-US" smtClean="0">
                <a:latin typeface="Arial" charset="0"/>
                <a:ea typeface="ＭＳ Ｐゴシック"/>
              </a:rPr>
              <a:t> Now that we have assessed what’s happening in the marketplace, let’s look at the challenges that customers like you are facing.</a:t>
            </a:r>
          </a:p>
          <a:p>
            <a:r>
              <a:rPr lang="en-US" smtClean="0">
                <a:latin typeface="Arial" charset="0"/>
                <a:ea typeface="ＭＳ Ｐゴシック"/>
              </a:rPr>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ln/>
        </p:spPr>
      </p:sp>
      <p:sp>
        <p:nvSpPr>
          <p:cNvPr id="93186" name="Rectangle 3"/>
          <p:cNvSpPr>
            <a:spLocks noGrp="1" noChangeArrowheads="1"/>
          </p:cNvSpPr>
          <p:nvPr>
            <p:ph type="body" idx="1"/>
          </p:nvPr>
        </p:nvSpPr>
        <p:spPr>
          <a:noFill/>
          <a:ln/>
        </p:spPr>
        <p:txBody>
          <a:bodyPr/>
          <a:lstStyle/>
          <a:p>
            <a:r>
              <a:rPr lang="en-US" sz="1000" smtClean="0">
                <a:latin typeface="Arial" charset="0"/>
                <a:ea typeface="ＭＳ Ｐゴシック"/>
              </a:rPr>
              <a:t>Since completely replacing the previous communications system, the Dekalb County Water and Sewer Department has: </a:t>
            </a:r>
          </a:p>
          <a:p>
            <a:pPr>
              <a:buFontTx/>
              <a:buChar char="•"/>
            </a:pPr>
            <a:r>
              <a:rPr lang="en-US" sz="1000" smtClean="0">
                <a:latin typeface="Arial" charset="0"/>
                <a:ea typeface="ＭＳ Ｐゴシック"/>
              </a:rPr>
              <a:t> realized a significant return on its investment and </a:t>
            </a:r>
          </a:p>
          <a:p>
            <a:pPr>
              <a:buFontTx/>
              <a:buChar char="•"/>
            </a:pPr>
            <a:r>
              <a:rPr lang="en-US" sz="1000" smtClean="0">
                <a:latin typeface="Arial" charset="0"/>
                <a:ea typeface="ＭＳ Ｐゴシック"/>
              </a:rPr>
              <a:t> enhanced communications.</a:t>
            </a:r>
          </a:p>
          <a:p>
            <a:pPr>
              <a:buFontTx/>
              <a:buChar char="•"/>
            </a:pPr>
            <a:r>
              <a:rPr lang="en-US" sz="1000" smtClean="0">
                <a:latin typeface="Arial" charset="0"/>
                <a:ea typeface="ＭＳ Ｐゴシック"/>
              </a:rPr>
              <a:t> Initial equipment costs were one fifth of the cost of other solutions</a:t>
            </a:r>
          </a:p>
          <a:p>
            <a:pPr>
              <a:buFontTx/>
              <a:buChar char="•"/>
            </a:pPr>
            <a:r>
              <a:rPr lang="en-US" sz="1000" smtClean="0">
                <a:latin typeface="Arial" charset="0"/>
                <a:ea typeface="ＭＳ Ｐゴシック"/>
              </a:rPr>
              <a:t> usage is up due to the fact that handsets are more affordable. </a:t>
            </a:r>
          </a:p>
          <a:p>
            <a:pPr>
              <a:buFontTx/>
              <a:buChar char="•"/>
            </a:pPr>
            <a:r>
              <a:rPr lang="en-US" sz="1000" smtClean="0">
                <a:latin typeface="Arial" charset="0"/>
                <a:ea typeface="ＭＳ Ｐゴシック"/>
              </a:rPr>
              <a:t> Ongoing maintenance fees to operate the system are also significantly lower. </a:t>
            </a:r>
          </a:p>
          <a:p>
            <a:pPr>
              <a:buFontTx/>
              <a:buChar char="•"/>
            </a:pPr>
            <a:r>
              <a:rPr lang="en-US" sz="1000" smtClean="0">
                <a:latin typeface="Arial" charset="0"/>
                <a:ea typeface="ＭＳ Ｐゴシック"/>
              </a:rPr>
              <a:t> The flexible communications not only save on fees, but also streamline the process</a:t>
            </a:r>
          </a:p>
          <a:p>
            <a:pPr>
              <a:buFontTx/>
              <a:buChar char="•"/>
            </a:pPr>
            <a:r>
              <a:rPr lang="en-US" sz="1000" smtClean="0">
                <a:latin typeface="Arial" charset="0"/>
                <a:ea typeface="ＭＳ Ｐゴシック"/>
              </a:rPr>
              <a:t> Users can connect directly to the party they need to without talking to the entire group</a:t>
            </a:r>
          </a:p>
          <a:p>
            <a:endParaRPr lang="en-US" sz="1000" smtClean="0">
              <a:latin typeface="Arial" charset="0"/>
              <a:ea typeface="ＭＳ Ｐゴシック"/>
            </a:endParaRPr>
          </a:p>
          <a:p>
            <a:r>
              <a:rPr lang="en-US" sz="1000" smtClean="0">
                <a:latin typeface="Arial" charset="0"/>
                <a:ea typeface="ＭＳ Ｐゴシック"/>
              </a:rPr>
              <a:t>Dekalb County Water and Sewer is considering other applications for its Nextel system including: </a:t>
            </a:r>
          </a:p>
          <a:p>
            <a:pPr>
              <a:buFontTx/>
              <a:buChar char="•"/>
            </a:pPr>
            <a:r>
              <a:rPr lang="en-US" sz="1000" smtClean="0">
                <a:latin typeface="Arial" charset="0"/>
                <a:ea typeface="ＭＳ Ｐゴシック"/>
              </a:rPr>
              <a:t> Bi-directional antennas (BDAs) to support more remote locations, such as lines deep under the earth’s surface, enhanced monitoring of system operations,</a:t>
            </a:r>
          </a:p>
          <a:p>
            <a:pPr>
              <a:buFontTx/>
              <a:buChar char="•"/>
            </a:pPr>
            <a:r>
              <a:rPr lang="en-US" sz="1000" smtClean="0">
                <a:latin typeface="Arial" charset="0"/>
                <a:ea typeface="ＭＳ Ｐゴシック"/>
              </a:rPr>
              <a:t> GPS vehicle tracking</a:t>
            </a:r>
          </a:p>
          <a:p>
            <a:pPr>
              <a:buFontTx/>
              <a:buChar char="•"/>
            </a:pPr>
            <a:r>
              <a:rPr lang="en-US" sz="1000" smtClean="0">
                <a:latin typeface="Arial" charset="0"/>
                <a:ea typeface="ＭＳ Ｐゴシック"/>
              </a:rPr>
              <a:t> Expanded data transmission capabilities so that work orders can bypass dispatch and go directly to field crews. </a:t>
            </a:r>
          </a:p>
          <a:p>
            <a:endParaRPr lang="en-US" sz="1000" smtClean="0">
              <a:latin typeface="Arial" charset="0"/>
              <a:ea typeface="ＭＳ Ｐゴシック"/>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ln/>
        </p:spPr>
      </p:sp>
      <p:sp>
        <p:nvSpPr>
          <p:cNvPr id="95234" name="Rectangle 3"/>
          <p:cNvSpPr>
            <a:spLocks noGrp="1" noChangeArrowheads="1"/>
          </p:cNvSpPr>
          <p:nvPr>
            <p:ph type="body" idx="1"/>
          </p:nvPr>
        </p:nvSpPr>
        <p:spPr>
          <a:noFill/>
          <a:ln/>
        </p:spPr>
        <p:txBody>
          <a:bodyPr/>
          <a:lstStyle/>
          <a:p>
            <a:r>
              <a:rPr lang="en-US" sz="1000" smtClean="0">
                <a:latin typeface="Arial" charset="0"/>
                <a:ea typeface="ＭＳ Ｐゴシック"/>
              </a:rPr>
              <a:t>Since completely replacing the previous communications system, the Dekalb County Water and Sewer Department has: </a:t>
            </a:r>
          </a:p>
          <a:p>
            <a:pPr>
              <a:buFontTx/>
              <a:buChar char="•"/>
            </a:pPr>
            <a:r>
              <a:rPr lang="en-US" sz="1000" smtClean="0">
                <a:latin typeface="Arial" charset="0"/>
                <a:ea typeface="ＭＳ Ｐゴシック"/>
              </a:rPr>
              <a:t> realized a significant return on its investment and </a:t>
            </a:r>
          </a:p>
          <a:p>
            <a:pPr>
              <a:buFontTx/>
              <a:buChar char="•"/>
            </a:pPr>
            <a:r>
              <a:rPr lang="en-US" sz="1000" smtClean="0">
                <a:latin typeface="Arial" charset="0"/>
                <a:ea typeface="ＭＳ Ｐゴシック"/>
              </a:rPr>
              <a:t> enhanced communications.</a:t>
            </a:r>
          </a:p>
          <a:p>
            <a:pPr>
              <a:buFontTx/>
              <a:buChar char="•"/>
            </a:pPr>
            <a:r>
              <a:rPr lang="en-US" sz="1000" smtClean="0">
                <a:latin typeface="Arial" charset="0"/>
                <a:ea typeface="ＭＳ Ｐゴシック"/>
              </a:rPr>
              <a:t> Initial equipment costs were one fifth of the cost of other solutions</a:t>
            </a:r>
          </a:p>
          <a:p>
            <a:pPr>
              <a:buFontTx/>
              <a:buChar char="•"/>
            </a:pPr>
            <a:r>
              <a:rPr lang="en-US" sz="1000" smtClean="0">
                <a:latin typeface="Arial" charset="0"/>
                <a:ea typeface="ＭＳ Ｐゴシック"/>
              </a:rPr>
              <a:t> usage is up due to the fact that handsets are more affordable. </a:t>
            </a:r>
          </a:p>
          <a:p>
            <a:pPr>
              <a:buFontTx/>
              <a:buChar char="•"/>
            </a:pPr>
            <a:r>
              <a:rPr lang="en-US" sz="1000" smtClean="0">
                <a:latin typeface="Arial" charset="0"/>
                <a:ea typeface="ＭＳ Ｐゴシック"/>
              </a:rPr>
              <a:t> Ongoing maintenance fees to operate the system are also significantly lower. </a:t>
            </a:r>
          </a:p>
          <a:p>
            <a:pPr>
              <a:buFontTx/>
              <a:buChar char="•"/>
            </a:pPr>
            <a:r>
              <a:rPr lang="en-US" sz="1000" smtClean="0">
                <a:latin typeface="Arial" charset="0"/>
                <a:ea typeface="ＭＳ Ｐゴシック"/>
              </a:rPr>
              <a:t> The flexible communications not only save on fees, but also streamline the process</a:t>
            </a:r>
          </a:p>
          <a:p>
            <a:pPr>
              <a:buFontTx/>
              <a:buChar char="•"/>
            </a:pPr>
            <a:r>
              <a:rPr lang="en-US" sz="1000" smtClean="0">
                <a:latin typeface="Arial" charset="0"/>
                <a:ea typeface="ＭＳ Ｐゴシック"/>
              </a:rPr>
              <a:t> Users can connect directly to the party they need to without talking to the entire group</a:t>
            </a:r>
          </a:p>
          <a:p>
            <a:endParaRPr lang="en-US" sz="1000" smtClean="0">
              <a:latin typeface="Arial" charset="0"/>
              <a:ea typeface="ＭＳ Ｐゴシック"/>
            </a:endParaRPr>
          </a:p>
          <a:p>
            <a:r>
              <a:rPr lang="en-US" sz="1000" smtClean="0">
                <a:latin typeface="Arial" charset="0"/>
                <a:ea typeface="ＭＳ Ｐゴシック"/>
              </a:rPr>
              <a:t>Dekalb County Water and Sewer is considering other applications for its Nextel system including: </a:t>
            </a:r>
          </a:p>
          <a:p>
            <a:pPr>
              <a:buFontTx/>
              <a:buChar char="•"/>
            </a:pPr>
            <a:r>
              <a:rPr lang="en-US" sz="1000" smtClean="0">
                <a:latin typeface="Arial" charset="0"/>
                <a:ea typeface="ＭＳ Ｐゴシック"/>
              </a:rPr>
              <a:t> Bi-directional antennas (BDAs) to support more remote locations, such as lines deep under the earth’s surface, enhanced monitoring of system operations,</a:t>
            </a:r>
          </a:p>
          <a:p>
            <a:pPr>
              <a:buFontTx/>
              <a:buChar char="•"/>
            </a:pPr>
            <a:r>
              <a:rPr lang="en-US" sz="1000" smtClean="0">
                <a:latin typeface="Arial" charset="0"/>
                <a:ea typeface="ＭＳ Ｐゴシック"/>
              </a:rPr>
              <a:t> GPS vehicle tracking</a:t>
            </a:r>
          </a:p>
          <a:p>
            <a:pPr>
              <a:buFontTx/>
              <a:buChar char="•"/>
            </a:pPr>
            <a:r>
              <a:rPr lang="en-US" sz="1000" smtClean="0">
                <a:latin typeface="Arial" charset="0"/>
                <a:ea typeface="ＭＳ Ｐゴシック"/>
              </a:rPr>
              <a:t> Expanded data transmission capabilities so that work orders can bypass dispatch and go directly to field crews. </a:t>
            </a:r>
          </a:p>
          <a:p>
            <a:endParaRPr lang="en-US" sz="1000" smtClean="0">
              <a:latin typeface="Arial" charset="0"/>
              <a:ea typeface="ＭＳ Ｐゴシック"/>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ln/>
        </p:spPr>
      </p:sp>
      <p:sp>
        <p:nvSpPr>
          <p:cNvPr id="97282" name="Rectangle 3"/>
          <p:cNvSpPr>
            <a:spLocks noGrp="1" noChangeArrowheads="1"/>
          </p:cNvSpPr>
          <p:nvPr>
            <p:ph type="body" idx="1"/>
          </p:nvPr>
        </p:nvSpPr>
        <p:spPr>
          <a:noFill/>
          <a:ln/>
        </p:spPr>
        <p:txBody>
          <a:bodyPr/>
          <a:lstStyle/>
          <a:p>
            <a:pPr>
              <a:lnSpc>
                <a:spcPct val="80000"/>
              </a:lnSpc>
            </a:pPr>
            <a:r>
              <a:rPr lang="en-US" sz="1100" b="1" smtClean="0">
                <a:latin typeface="Arial" charset="0"/>
                <a:ea typeface="ＭＳ Ｐゴシック"/>
              </a:rPr>
              <a:t>Bottom Line</a:t>
            </a:r>
          </a:p>
          <a:p>
            <a:pPr>
              <a:lnSpc>
                <a:spcPct val="80000"/>
              </a:lnSpc>
            </a:pPr>
            <a:r>
              <a:rPr lang="en-US" sz="1100" smtClean="0">
                <a:latin typeface="Arial" charset="0"/>
                <a:ea typeface="ＭＳ Ｐゴシック"/>
              </a:rPr>
              <a:t>The GST system and the carriers it supports have enabled the Department to </a:t>
            </a:r>
            <a:r>
              <a:rPr lang="en-US" sz="1100" b="1" smtClean="0">
                <a:latin typeface="Arial" charset="0"/>
                <a:ea typeface="ＭＳ Ｐゴシック"/>
              </a:rPr>
              <a:t>leverage existing investments and reduce overall costs</a:t>
            </a:r>
            <a:r>
              <a:rPr lang="en-US" sz="1100" smtClean="0">
                <a:latin typeface="Arial" charset="0"/>
                <a:ea typeface="ＭＳ Ｐゴシック"/>
              </a:rPr>
              <a:t>. As a result of superior data quality, and timeliness and the ability to integrate with the various information systems, the system has expanded and is becoming an </a:t>
            </a:r>
            <a:r>
              <a:rPr lang="en-US" sz="1100" b="1" smtClean="0">
                <a:latin typeface="Arial" charset="0"/>
                <a:ea typeface="ＭＳ Ｐゴシック"/>
              </a:rPr>
              <a:t>essential tool for safety and situational awareness</a:t>
            </a:r>
            <a:r>
              <a:rPr lang="en-US" sz="1100" smtClean="0">
                <a:latin typeface="Arial" charset="0"/>
                <a:ea typeface="ＭＳ Ｐゴシック"/>
              </a:rPr>
              <a:t>.</a:t>
            </a:r>
          </a:p>
          <a:p>
            <a:pPr>
              <a:lnSpc>
                <a:spcPct val="80000"/>
              </a:lnSpc>
            </a:pPr>
            <a:r>
              <a:rPr lang="en-US" sz="1100" smtClean="0">
                <a:latin typeface="Arial" charset="0"/>
                <a:ea typeface="ＭＳ Ｐゴシック"/>
              </a:rPr>
              <a:t>The City of Anaheim and the partner Metro Net agencies have the </a:t>
            </a:r>
            <a:r>
              <a:rPr lang="en-US" sz="1100" b="1" smtClean="0">
                <a:latin typeface="Arial" charset="0"/>
                <a:ea typeface="ＭＳ Ｐゴシック"/>
              </a:rPr>
              <a:t>ability to now track approximately 500 devices including handsets, hard mounts, and Nextel ERT handsets. And because of the flexible and open platform, they can expand the system to up to 800 devices without additional servers</a:t>
            </a:r>
            <a:r>
              <a:rPr lang="en-US" sz="1100" smtClean="0">
                <a:latin typeface="Arial" charset="0"/>
                <a:ea typeface="ＭＳ Ｐゴシック"/>
              </a:rPr>
              <a:t>. Anaheim continues to enhance and mature the system, for example increasing the frequency of updates received through the tracking system from every two minutes to every15 seconds/24x7. In the future, Anaheim plans to tap into next generation high-speed tracking solutions from Sprint and GST</a:t>
            </a:r>
          </a:p>
          <a:p>
            <a:pPr>
              <a:lnSpc>
                <a:spcPct val="80000"/>
              </a:lnSpc>
            </a:pPr>
            <a:r>
              <a:rPr lang="en-US" sz="1100" b="1" smtClean="0">
                <a:latin typeface="Arial" charset="0"/>
                <a:ea typeface="ＭＳ Ｐゴシック"/>
              </a:rPr>
              <a:t>Metro Net</a:t>
            </a:r>
            <a:r>
              <a:rPr lang="en-US" sz="1100" smtClean="0">
                <a:latin typeface="Arial" charset="0"/>
                <a:ea typeface="ＭＳ Ｐゴシック"/>
              </a:rPr>
              <a:t> is the Communications Center for Orange County, California which dispatches fire and emergency medical services for more than 1.2 million citizens, covering 188 square miles within Orange County.</a:t>
            </a:r>
          </a:p>
          <a:p>
            <a:pPr>
              <a:lnSpc>
                <a:spcPct val="80000"/>
              </a:lnSpc>
            </a:pPr>
            <a:r>
              <a:rPr lang="en-US" sz="1100" smtClean="0">
                <a:latin typeface="Arial" charset="0"/>
                <a:ea typeface="ＭＳ Ｐゴシック"/>
              </a:rPr>
              <a:t>Metro Net is centrally located in a modern 6,000 square foot facility in the City of Anaheim, but is comprised of seven cities in Orange County including Anaheim, Fountain Valley, Fullerton, Garden Grove, Huntington Beach, Newport Beach and the City of Orange.</a:t>
            </a:r>
          </a:p>
          <a:p>
            <a:pPr>
              <a:lnSpc>
                <a:spcPct val="80000"/>
              </a:lnSpc>
            </a:pPr>
            <a:r>
              <a:rPr lang="en-US" sz="1100" smtClean="0">
                <a:latin typeface="Arial" charset="0"/>
                <a:ea typeface="ＭＳ Ｐゴシック"/>
              </a:rPr>
              <a:t>The Metro Net facility is equipped with the latest technology in telephone, radio, and computer equipment to assist the dispatcher in quickly processing citizens’ calls for assistance. At the heart of the system is the CAD system powered by Geospatial Technologies’ Multi-Agency Mobile Mapping and Tracking Interoperability Solution and Nextel devices.</a:t>
            </a:r>
          </a:p>
          <a:p>
            <a:pPr>
              <a:lnSpc>
                <a:spcPct val="80000"/>
              </a:lnSpc>
            </a:pPr>
            <a:endParaRPr lang="en-US" sz="1000" smtClean="0">
              <a:latin typeface="Arial" charset="0"/>
              <a:ea typeface="ＭＳ Ｐゴシック"/>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ln/>
        </p:spPr>
      </p:sp>
      <p:sp>
        <p:nvSpPr>
          <p:cNvPr id="99330" name="Rectangle 3"/>
          <p:cNvSpPr>
            <a:spLocks noGrp="1" noChangeArrowheads="1"/>
          </p:cNvSpPr>
          <p:nvPr>
            <p:ph type="body" idx="1"/>
          </p:nvPr>
        </p:nvSpPr>
        <p:spPr>
          <a:noFill/>
          <a:ln/>
        </p:spPr>
        <p:txBody>
          <a:bodyPr/>
          <a:lstStyle/>
          <a:p>
            <a:pPr>
              <a:lnSpc>
                <a:spcPct val="80000"/>
              </a:lnSpc>
            </a:pPr>
            <a:r>
              <a:rPr lang="en-US" sz="1000" b="1" smtClean="0">
                <a:latin typeface="Arial" charset="0"/>
                <a:ea typeface="ＭＳ Ｐゴシック"/>
              </a:rPr>
              <a:t>Background:</a:t>
            </a:r>
          </a:p>
          <a:p>
            <a:pPr>
              <a:lnSpc>
                <a:spcPct val="80000"/>
              </a:lnSpc>
            </a:pPr>
            <a:r>
              <a:rPr lang="en-US" sz="1000" smtClean="0">
                <a:latin typeface="Arial" charset="0"/>
                <a:ea typeface="ＭＳ Ｐゴシック"/>
              </a:rPr>
              <a:t>The Building Inspection Division is a governmental unit of the City of Jacksonville that reviews permit applications, issues construction permits, and performs inspections to ensure code compliance. The Division is funded entirely from revenue generated by permit and service fees—no property taxes are used—and consists of 135 employees, including 65 Construction Trades Inspectors, 15 Building Code Enforcement Inspectors, and 55 support, professional and supervisory personnel.</a:t>
            </a:r>
          </a:p>
          <a:p>
            <a:pPr>
              <a:lnSpc>
                <a:spcPct val="80000"/>
              </a:lnSpc>
            </a:pPr>
            <a:r>
              <a:rPr lang="en-US" sz="1000" b="1" smtClean="0">
                <a:latin typeface="Arial" charset="0"/>
                <a:ea typeface="ＭＳ Ｐゴシック"/>
              </a:rPr>
              <a:t>Bottom Line:</a:t>
            </a:r>
          </a:p>
          <a:p>
            <a:pPr>
              <a:lnSpc>
                <a:spcPct val="80000"/>
              </a:lnSpc>
            </a:pPr>
            <a:r>
              <a:rPr lang="en-US" sz="1000" smtClean="0">
                <a:latin typeface="Arial" charset="0"/>
                <a:ea typeface="ＭＳ Ｐゴシック"/>
              </a:rPr>
              <a:t>The City made it a priority to articulate the benefit of GPS tracking as a tool for improving productivity.  Xora would be used to </a:t>
            </a:r>
            <a:r>
              <a:rPr lang="en-US" sz="1000" b="1" smtClean="0">
                <a:latin typeface="Arial" charset="0"/>
                <a:ea typeface="ＭＳ Ｐゴシック"/>
              </a:rPr>
              <a:t>verify an employee’s location</a:t>
            </a:r>
            <a:r>
              <a:rPr lang="en-US" sz="1000" smtClean="0">
                <a:latin typeface="Arial" charset="0"/>
                <a:ea typeface="ＭＳ Ｐゴシック"/>
              </a:rPr>
              <a:t> in response to citizen complaints regarding unsafe driving practices. If a contractor or homeowner alleged that the inspector did not visit the inspection site. </a:t>
            </a:r>
          </a:p>
          <a:p>
            <a:pPr>
              <a:lnSpc>
                <a:spcPct val="80000"/>
              </a:lnSpc>
              <a:buFontTx/>
              <a:buChar char="•"/>
            </a:pPr>
            <a:r>
              <a:rPr lang="en-US" sz="1000" smtClean="0">
                <a:latin typeface="Arial" charset="0"/>
                <a:ea typeface="ＭＳ Ｐゴシック"/>
              </a:rPr>
              <a:t>Most importantly, inspectors would now be able to </a:t>
            </a:r>
            <a:r>
              <a:rPr lang="en-US" sz="1000" b="1" smtClean="0">
                <a:latin typeface="Arial" charset="0"/>
                <a:ea typeface="ＭＳ Ｐゴシック"/>
              </a:rPr>
              <a:t>report to work in the field</a:t>
            </a:r>
            <a:r>
              <a:rPr lang="en-US" sz="1000" smtClean="0">
                <a:latin typeface="Arial" charset="0"/>
                <a:ea typeface="ＭＳ Ｐゴシック"/>
              </a:rPr>
              <a:t> rather than fight traffic to report to work at City Hall. The alone would save each inspector approximately </a:t>
            </a:r>
            <a:r>
              <a:rPr lang="en-US" sz="1000" b="1" smtClean="0">
                <a:latin typeface="Arial" charset="0"/>
                <a:ea typeface="ＭＳ Ｐゴシック"/>
              </a:rPr>
              <a:t>one hour of office and travel time per day</a:t>
            </a:r>
            <a:r>
              <a:rPr lang="en-US" sz="1000" smtClean="0">
                <a:latin typeface="Arial" charset="0"/>
                <a:ea typeface="ＭＳ Ｐゴシック"/>
              </a:rPr>
              <a:t>. </a:t>
            </a:r>
          </a:p>
          <a:p>
            <a:pPr>
              <a:lnSpc>
                <a:spcPct val="80000"/>
              </a:lnSpc>
              <a:buFontTx/>
              <a:buChar char="•"/>
            </a:pPr>
            <a:r>
              <a:rPr lang="en-US" sz="1000" smtClean="0">
                <a:latin typeface="Arial" charset="0"/>
                <a:ea typeface="ＭＳ Ｐゴシック"/>
              </a:rPr>
              <a:t>With 62 active Construction Trades Inspectors in the field, the result is a savings of approximately </a:t>
            </a:r>
            <a:r>
              <a:rPr lang="en-US" sz="1000" b="1" smtClean="0">
                <a:latin typeface="Arial" charset="0"/>
                <a:ea typeface="ＭＳ Ｐゴシック"/>
              </a:rPr>
              <a:t>six man years over a 12-month period, </a:t>
            </a:r>
            <a:r>
              <a:rPr lang="en-US" sz="1000" smtClean="0">
                <a:latin typeface="Arial" charset="0"/>
                <a:ea typeface="ＭＳ Ｐゴシック"/>
              </a:rPr>
              <a:t>valued at </a:t>
            </a:r>
            <a:r>
              <a:rPr lang="en-US" sz="1000" b="1" smtClean="0">
                <a:latin typeface="Arial" charset="0"/>
                <a:ea typeface="ＭＳ Ｐゴシック"/>
              </a:rPr>
              <a:t>$264,000</a:t>
            </a:r>
            <a:r>
              <a:rPr lang="en-US" sz="1000" smtClean="0">
                <a:latin typeface="Arial" charset="0"/>
                <a:ea typeface="ＭＳ Ｐゴシック"/>
              </a:rPr>
              <a:t> (as compared to an annual Xora expense of $34,000). This enables the Division to gain the capacity to perform an </a:t>
            </a:r>
            <a:r>
              <a:rPr lang="en-US" sz="1000" b="1" smtClean="0">
                <a:latin typeface="Arial" charset="0"/>
                <a:ea typeface="ＭＳ Ｐゴシック"/>
              </a:rPr>
              <a:t>additional 22,500 inspections per year</a:t>
            </a:r>
            <a:r>
              <a:rPr lang="en-US" sz="1000" smtClean="0">
                <a:latin typeface="Arial" charset="0"/>
                <a:ea typeface="ＭＳ Ｐゴシック"/>
              </a:rPr>
              <a:t>. </a:t>
            </a:r>
          </a:p>
          <a:p>
            <a:pPr>
              <a:lnSpc>
                <a:spcPct val="80000"/>
              </a:lnSpc>
              <a:buFontTx/>
              <a:buChar char="•"/>
            </a:pPr>
            <a:r>
              <a:rPr lang="en-US" sz="1000" smtClean="0">
                <a:latin typeface="Arial" charset="0"/>
                <a:ea typeface="ＭＳ Ｐゴシック"/>
              </a:rPr>
              <a:t>The City’s ability to perform more jobs faster amounts to a critical and immensely valuable customer service benefit. Minus the need to start each day with a trip to the office, inspectors could now </a:t>
            </a:r>
            <a:r>
              <a:rPr lang="en-US" sz="1000" b="1" smtClean="0">
                <a:latin typeface="Arial" charset="0"/>
                <a:ea typeface="ＭＳ Ｐゴシック"/>
              </a:rPr>
              <a:t>arrive at the inspection sites earlier each day</a:t>
            </a:r>
            <a:r>
              <a:rPr lang="en-US" sz="1000" smtClean="0">
                <a:latin typeface="Arial" charset="0"/>
                <a:ea typeface="ＭＳ Ｐゴシック"/>
              </a:rPr>
              <a:t>. </a:t>
            </a:r>
          </a:p>
          <a:p>
            <a:pPr>
              <a:lnSpc>
                <a:spcPct val="80000"/>
              </a:lnSpc>
              <a:buFontTx/>
              <a:buChar char="•"/>
            </a:pPr>
            <a:r>
              <a:rPr lang="en-US" sz="1000" smtClean="0">
                <a:latin typeface="Arial" charset="0"/>
                <a:ea typeface="ＭＳ Ｐゴシック"/>
              </a:rPr>
              <a:t>Within 30 days of deploying Xora, inspectors were </a:t>
            </a:r>
            <a:r>
              <a:rPr lang="en-US" sz="1000" b="1" smtClean="0">
                <a:latin typeface="Arial" charset="0"/>
                <a:ea typeface="ＭＳ Ｐゴシック"/>
              </a:rPr>
              <a:t>spending more time in the field </a:t>
            </a:r>
            <a:r>
              <a:rPr lang="en-US" sz="1000" smtClean="0">
                <a:latin typeface="Arial" charset="0"/>
                <a:ea typeface="ＭＳ Ｐゴシック"/>
              </a:rPr>
              <a:t>and performing more and higher-quality inspections. By the end of January 2006, the City will have </a:t>
            </a:r>
            <a:r>
              <a:rPr lang="en-US" sz="1000" b="1" smtClean="0">
                <a:latin typeface="Arial" charset="0"/>
                <a:ea typeface="ＭＳ Ｐゴシック"/>
              </a:rPr>
              <a:t>recouped the cost of the Xora service for one year by avoiding charges</a:t>
            </a:r>
            <a:r>
              <a:rPr lang="en-US" sz="1000" smtClean="0">
                <a:latin typeface="Arial" charset="0"/>
                <a:ea typeface="ＭＳ Ｐゴシック"/>
              </a:rPr>
              <a:t> that would have been associated with the hiring of additional inspectors. After one year of using Xora, the City will have realized a savings of </a:t>
            </a:r>
            <a:r>
              <a:rPr lang="en-US" sz="1000" b="1" smtClean="0">
                <a:latin typeface="Arial" charset="0"/>
                <a:ea typeface="ＭＳ Ｐゴシック"/>
              </a:rPr>
              <a:t>$38,300 per inspector per year</a:t>
            </a:r>
            <a:r>
              <a:rPr lang="en-US" sz="1000" smtClean="0">
                <a:latin typeface="Arial" charset="0"/>
                <a:ea typeface="ＭＳ Ｐゴシック"/>
              </a:rPr>
              <a:t>.</a:t>
            </a:r>
          </a:p>
          <a:p>
            <a:pPr>
              <a:lnSpc>
                <a:spcPct val="80000"/>
              </a:lnSpc>
            </a:pPr>
            <a:endParaRPr lang="en-US" sz="900" smtClean="0">
              <a:latin typeface="Arial" charset="0"/>
              <a:ea typeface="ＭＳ Ｐゴシック"/>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ln/>
        </p:spPr>
      </p:sp>
      <p:sp>
        <p:nvSpPr>
          <p:cNvPr id="101378" name="Rectangle 3"/>
          <p:cNvSpPr>
            <a:spLocks noGrp="1" noChangeArrowheads="1"/>
          </p:cNvSpPr>
          <p:nvPr>
            <p:ph type="body" idx="1"/>
          </p:nvPr>
        </p:nvSpPr>
        <p:spPr>
          <a:noFill/>
          <a:ln/>
        </p:spPr>
        <p:txBody>
          <a:bodyPr/>
          <a:lstStyle/>
          <a:p>
            <a:r>
              <a:rPr lang="en-US" smtClean="0">
                <a:latin typeface="Arial" charset="0"/>
                <a:ea typeface="ＭＳ Ｐゴシック"/>
              </a:rPr>
              <a:t>RESULTS:</a:t>
            </a:r>
          </a:p>
          <a:p>
            <a:r>
              <a:rPr lang="en-US" smtClean="0">
                <a:latin typeface="Arial" charset="0"/>
                <a:ea typeface="ＭＳ Ｐゴシック"/>
              </a:rPr>
              <a:t>Since deploying GPS TimeTrack, CDOT has dramatically improved customer</a:t>
            </a:r>
          </a:p>
          <a:p>
            <a:r>
              <a:rPr lang="en-US" smtClean="0">
                <a:latin typeface="Arial" charset="0"/>
                <a:ea typeface="ＭＳ Ｐゴシック"/>
              </a:rPr>
              <a:t>service by responding to 311 requests more quickly. For example, the number</a:t>
            </a:r>
          </a:p>
          <a:p>
            <a:r>
              <a:rPr lang="en-US" smtClean="0">
                <a:latin typeface="Arial" charset="0"/>
                <a:ea typeface="ＭＳ Ｐゴシック"/>
              </a:rPr>
              <a:t>of days to respond to citizen calls to fill potholes has been reduced from 20 days</a:t>
            </a:r>
          </a:p>
          <a:p>
            <a:r>
              <a:rPr lang="en-US" smtClean="0">
                <a:latin typeface="Arial" charset="0"/>
                <a:ea typeface="ＭＳ Ｐゴシック"/>
              </a:rPr>
              <a:t>to 3 days. As a result, the city has seen its liability costs for pothole-related</a:t>
            </a:r>
          </a:p>
          <a:p>
            <a:r>
              <a:rPr lang="en-US" smtClean="0">
                <a:latin typeface="Arial" charset="0"/>
                <a:ea typeface="ＭＳ Ｐゴシック"/>
              </a:rPr>
              <a:t>incidents reduced from $4M to $600K.</a:t>
            </a:r>
          </a:p>
          <a:p>
            <a:endParaRPr lang="en-US" smtClean="0">
              <a:latin typeface="Arial" charset="0"/>
              <a:ea typeface="ＭＳ Ｐゴシック"/>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ln/>
        </p:spPr>
      </p:sp>
      <p:sp>
        <p:nvSpPr>
          <p:cNvPr id="103426" name="Rectangle 3"/>
          <p:cNvSpPr>
            <a:spLocks noGrp="1" noChangeArrowheads="1"/>
          </p:cNvSpPr>
          <p:nvPr>
            <p:ph type="body" idx="1"/>
          </p:nvPr>
        </p:nvSpPr>
        <p:spPr>
          <a:noFill/>
          <a:ln/>
        </p:spPr>
        <p:txBody>
          <a:bodyPr/>
          <a:lstStyle/>
          <a:p>
            <a:pPr>
              <a:buFontTx/>
              <a:buChar char="•"/>
            </a:pPr>
            <a:r>
              <a:rPr lang="en-US" b="1" smtClean="0">
                <a:latin typeface="Arial" charset="0"/>
                <a:ea typeface="ＭＳ Ｐゴシック"/>
              </a:rPr>
              <a:t>Improved efficiency</a:t>
            </a:r>
          </a:p>
          <a:p>
            <a:r>
              <a:rPr lang="en-US" smtClean="0">
                <a:latin typeface="Arial" charset="0"/>
                <a:ea typeface="ＭＳ Ｐゴシック"/>
              </a:rPr>
              <a:t>From public safety to snow removal, Babylon’s fleets are managed more</a:t>
            </a:r>
          </a:p>
          <a:p>
            <a:r>
              <a:rPr lang="en-US" smtClean="0">
                <a:latin typeface="Arial" charset="0"/>
                <a:ea typeface="ＭＳ Ｐゴシック"/>
              </a:rPr>
              <a:t>efficiently with TeleNav Track. </a:t>
            </a:r>
          </a:p>
          <a:p>
            <a:pPr>
              <a:buFontTx/>
              <a:buChar char="•"/>
            </a:pPr>
            <a:r>
              <a:rPr lang="en-US" b="1" smtClean="0">
                <a:latin typeface="Arial" charset="0"/>
                <a:ea typeface="ＭＳ Ｐゴシック"/>
              </a:rPr>
              <a:t>Increased public satisfaction</a:t>
            </a:r>
          </a:p>
          <a:p>
            <a:r>
              <a:rPr lang="en-US" smtClean="0">
                <a:latin typeface="Arial" charset="0"/>
                <a:ea typeface="ＭＳ Ｐゴシック"/>
              </a:rPr>
              <a:t>Since TeleNav Track, there were no school closures or delayed openings</a:t>
            </a:r>
          </a:p>
          <a:p>
            <a:r>
              <a:rPr lang="en-US" smtClean="0">
                <a:latin typeface="Arial" charset="0"/>
                <a:ea typeface="ＭＳ Ｐゴシック"/>
              </a:rPr>
              <a:t>due to more efficient snow removal.</a:t>
            </a:r>
          </a:p>
          <a:p>
            <a:pPr>
              <a:buFontTx/>
              <a:buChar char="•"/>
            </a:pPr>
            <a:r>
              <a:rPr lang="en-US" b="1" smtClean="0">
                <a:latin typeface="Arial" charset="0"/>
                <a:ea typeface="ＭＳ Ｐゴシック"/>
              </a:rPr>
              <a:t>Improved productivity</a:t>
            </a:r>
          </a:p>
          <a:p>
            <a:r>
              <a:rPr lang="en-US" smtClean="0">
                <a:latin typeface="Arial" charset="0"/>
                <a:ea typeface="ＭＳ Ｐゴシック"/>
              </a:rPr>
              <a:t>Town staff spends less time on logistics and more time on public</a:t>
            </a:r>
          </a:p>
          <a:p>
            <a:r>
              <a:rPr lang="en-US" smtClean="0">
                <a:latin typeface="Arial" charset="0"/>
                <a:ea typeface="ＭＳ Ｐゴシック"/>
              </a:rPr>
              <a:t>services.</a:t>
            </a:r>
          </a:p>
          <a:p>
            <a:r>
              <a:rPr lang="en-US" b="1" smtClean="0">
                <a:latin typeface="Arial" charset="0"/>
                <a:ea typeface="ＭＳ Ｐゴシック"/>
              </a:rPr>
              <a:t>• Flexibility</a:t>
            </a:r>
          </a:p>
          <a:p>
            <a:r>
              <a:rPr lang="en-US" smtClean="0">
                <a:latin typeface="Arial" charset="0"/>
                <a:ea typeface="ＭＳ Ｐゴシック"/>
              </a:rPr>
              <a:t>TeleNav Track units can be assigned to any fleet vehicle on an as-needed basis.</a:t>
            </a:r>
          </a:p>
          <a:p>
            <a:endParaRPr lang="en-US" smtClean="0">
              <a:latin typeface="Arial" charset="0"/>
              <a:ea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87DFABC0-14A4-46F8-B8BE-5BC6CFB42B8D}"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F7CF5AC2-DC0E-4F5C-BCDF-3B00A9959004}"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600200"/>
            <a:ext cx="3962400" cy="3794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962400" cy="3794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5D17280E-9B6F-405C-A727-8E982BCBC93E}"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87F5AEF5-496D-479A-AE30-D30D18CE8D1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2A5E18F8-8B32-460D-96F9-C2118A81280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B9FE61D8-987B-4D5A-8E98-74DFE3EF886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BA1094D-43E2-493A-9621-8DAAD5E5B03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4ECC379-86A8-45AB-BAF2-66A0F11A5987}"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D9FBEE55-D869-4D85-B6F5-F45BC23A751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6538" y="184150"/>
            <a:ext cx="2024062" cy="52101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1175" y="184150"/>
            <a:ext cx="5922963" cy="5210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BAE3572-1288-4B4E-BD55-1797BB3FE89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0" y="0"/>
            <a:ext cx="9144000" cy="2514600"/>
            <a:chOff x="0" y="3840"/>
            <a:chExt cx="5760" cy="480"/>
          </a:xfrm>
        </p:grpSpPr>
        <p:sp>
          <p:nvSpPr>
            <p:cNvPr id="5" name="Rectangle 3"/>
            <p:cNvSpPr>
              <a:spLocks noChangeArrowheads="1"/>
            </p:cNvSpPr>
            <p:nvPr userDrawn="1"/>
          </p:nvSpPr>
          <p:spPr bwMode="auto">
            <a:xfrm>
              <a:off x="4032" y="3840"/>
              <a:ext cx="1728" cy="480"/>
            </a:xfrm>
            <a:prstGeom prst="rect">
              <a:avLst/>
            </a:prstGeom>
            <a:solidFill>
              <a:srgbClr val="000000"/>
            </a:solidFill>
            <a:ln w="9525">
              <a:noFill/>
              <a:miter lim="800000"/>
              <a:headEnd/>
              <a:tailEnd/>
            </a:ln>
            <a:effectLst/>
          </p:spPr>
          <p:txBody>
            <a:bodyPr wrap="none" anchor="ctr"/>
            <a:lstStyle/>
            <a:p>
              <a:pPr eaLnBrk="0" hangingPunct="0">
                <a:defRPr/>
              </a:pPr>
              <a:endParaRPr lang="en-US" sz="1800" dirty="0">
                <a:ea typeface="ＭＳ Ｐゴシック" pitchFamily="-48" charset="-128"/>
                <a:cs typeface="+mn-cs"/>
              </a:endParaRPr>
            </a:p>
          </p:txBody>
        </p:sp>
        <p:sp>
          <p:nvSpPr>
            <p:cNvPr id="6" name="Rectangle 4"/>
            <p:cNvSpPr>
              <a:spLocks noChangeArrowheads="1"/>
            </p:cNvSpPr>
            <p:nvPr userDrawn="1"/>
          </p:nvSpPr>
          <p:spPr bwMode="auto">
            <a:xfrm>
              <a:off x="0" y="3840"/>
              <a:ext cx="4032" cy="480"/>
            </a:xfrm>
            <a:prstGeom prst="rect">
              <a:avLst/>
            </a:prstGeom>
            <a:gradFill rotWithShape="1">
              <a:gsLst>
                <a:gs pos="0">
                  <a:schemeClr val="tx2"/>
                </a:gs>
                <a:gs pos="50000">
                  <a:schemeClr val="hlink"/>
                </a:gs>
                <a:gs pos="100000">
                  <a:schemeClr val="tx2"/>
                </a:gs>
              </a:gsLst>
              <a:lin ang="0" scaled="1"/>
            </a:gradFill>
            <a:ln w="9525">
              <a:noFill/>
              <a:miter lim="800000"/>
              <a:headEnd/>
              <a:tailEnd/>
            </a:ln>
            <a:effectLst/>
          </p:spPr>
          <p:txBody>
            <a:bodyPr wrap="none" anchor="ctr"/>
            <a:lstStyle/>
            <a:p>
              <a:pPr eaLnBrk="0" hangingPunct="0">
                <a:defRPr/>
              </a:pPr>
              <a:endParaRPr lang="en-US" sz="1800" dirty="0">
                <a:ea typeface="ＭＳ Ｐゴシック" pitchFamily="-48" charset="-128"/>
                <a:cs typeface="+mn-cs"/>
              </a:endParaRPr>
            </a:p>
          </p:txBody>
        </p:sp>
      </p:grpSp>
      <p:sp>
        <p:nvSpPr>
          <p:cNvPr id="7" name="Line 7"/>
          <p:cNvSpPr>
            <a:spLocks noChangeShapeType="1"/>
          </p:cNvSpPr>
          <p:nvPr userDrawn="1"/>
        </p:nvSpPr>
        <p:spPr bwMode="auto">
          <a:xfrm>
            <a:off x="0" y="2514600"/>
            <a:ext cx="9144000" cy="0"/>
          </a:xfrm>
          <a:prstGeom prst="line">
            <a:avLst/>
          </a:prstGeom>
          <a:noFill/>
          <a:ln w="76200">
            <a:solidFill>
              <a:srgbClr val="FFCC00"/>
            </a:solidFill>
            <a:round/>
            <a:headEnd/>
            <a:tailEnd/>
          </a:ln>
          <a:effectLst/>
        </p:spPr>
        <p:txBody>
          <a:bodyPr/>
          <a:lstStyle/>
          <a:p>
            <a:pPr eaLnBrk="0" hangingPunct="0">
              <a:defRPr/>
            </a:pPr>
            <a:endParaRPr lang="en-US" sz="1800" dirty="0">
              <a:ea typeface="ＭＳ Ｐゴシック" pitchFamily="-48" charset="-128"/>
              <a:cs typeface="+mn-cs"/>
            </a:endParaRPr>
          </a:p>
        </p:txBody>
      </p:sp>
      <p:sp>
        <p:nvSpPr>
          <p:cNvPr id="8" name="Text Box 8"/>
          <p:cNvSpPr txBox="1">
            <a:spLocks noChangeArrowheads="1"/>
          </p:cNvSpPr>
          <p:nvPr userDrawn="1"/>
        </p:nvSpPr>
        <p:spPr bwMode="auto">
          <a:xfrm>
            <a:off x="0" y="6553200"/>
            <a:ext cx="9144000" cy="304800"/>
          </a:xfrm>
          <a:prstGeom prst="rect">
            <a:avLst/>
          </a:prstGeom>
          <a:noFill/>
          <a:ln w="9525">
            <a:noFill/>
            <a:miter lim="800000"/>
            <a:headEnd/>
            <a:tailEnd/>
          </a:ln>
          <a:effectLst/>
        </p:spPr>
        <p:txBody>
          <a:bodyPr>
            <a:spAutoFit/>
          </a:bodyPr>
          <a:lstStyle/>
          <a:p>
            <a:pPr algn="ctr" eaLnBrk="0" hangingPunct="0">
              <a:defRPr/>
            </a:pPr>
            <a:r>
              <a:rPr lang="en-US" sz="700" dirty="0"/>
              <a:t>© 2009 Sprint. This information is subject to Sprint policies regarding use and is the property of Sprint and/or its relevant affiliates and may contain restricted, </a:t>
            </a:r>
          </a:p>
          <a:p>
            <a:pPr algn="ctr" eaLnBrk="0" hangingPunct="0">
              <a:defRPr/>
            </a:pPr>
            <a:r>
              <a:rPr lang="en-US" sz="700" dirty="0"/>
              <a:t>confidential or privileged materials intended for the sole use of the intended recipient. Any review, use, distribution or disclosure is prohibited without authorization.</a:t>
            </a:r>
          </a:p>
        </p:txBody>
      </p:sp>
      <p:pic>
        <p:nvPicPr>
          <p:cNvPr id="9" name="Picture 9" descr="Sprint_Horizontal_Full-color_on_color"/>
          <p:cNvPicPr>
            <a:picLocks noChangeAspect="1" noChangeArrowheads="1"/>
          </p:cNvPicPr>
          <p:nvPr userDrawn="1"/>
        </p:nvPicPr>
        <p:blipFill>
          <a:blip r:embed="rId2">
            <a:clrChange>
              <a:clrFrom>
                <a:srgbClr val="000000"/>
              </a:clrFrom>
              <a:clrTo>
                <a:srgbClr val="000000">
                  <a:alpha val="0"/>
                </a:srgbClr>
              </a:clrTo>
            </a:clrChange>
          </a:blip>
          <a:srcRect/>
          <a:stretch>
            <a:fillRect/>
          </a:stretch>
        </p:blipFill>
        <p:spPr bwMode="auto">
          <a:xfrm>
            <a:off x="685800" y="423863"/>
            <a:ext cx="3019425" cy="1638300"/>
          </a:xfrm>
          <a:prstGeom prst="rect">
            <a:avLst/>
          </a:prstGeom>
          <a:noFill/>
          <a:ln w="9525">
            <a:noFill/>
            <a:miter lim="800000"/>
            <a:headEnd/>
            <a:tailEnd/>
          </a:ln>
        </p:spPr>
      </p:pic>
      <p:sp>
        <p:nvSpPr>
          <p:cNvPr id="10" name="Line 10"/>
          <p:cNvSpPr>
            <a:spLocks noChangeShapeType="1"/>
          </p:cNvSpPr>
          <p:nvPr userDrawn="1"/>
        </p:nvSpPr>
        <p:spPr bwMode="auto">
          <a:xfrm>
            <a:off x="685800" y="3978275"/>
            <a:ext cx="8229600" cy="0"/>
          </a:xfrm>
          <a:prstGeom prst="line">
            <a:avLst/>
          </a:prstGeom>
          <a:noFill/>
          <a:ln w="38100">
            <a:solidFill>
              <a:schemeClr val="tx1"/>
            </a:solidFill>
            <a:round/>
            <a:headEnd/>
            <a:tailEnd/>
          </a:ln>
          <a:effectLst/>
        </p:spPr>
        <p:txBody>
          <a:bodyPr/>
          <a:lstStyle/>
          <a:p>
            <a:pPr eaLnBrk="0" hangingPunct="0">
              <a:defRPr/>
            </a:pPr>
            <a:endParaRPr lang="en-US" sz="1200" dirty="0">
              <a:ea typeface="ＭＳ Ｐゴシック" pitchFamily="-48" charset="-128"/>
              <a:cs typeface="+mn-cs"/>
            </a:endParaRPr>
          </a:p>
        </p:txBody>
      </p:sp>
      <p:sp>
        <p:nvSpPr>
          <p:cNvPr id="103429" name="Rectangle 5"/>
          <p:cNvSpPr>
            <a:spLocks noGrp="1" noChangeArrowheads="1"/>
          </p:cNvSpPr>
          <p:nvPr>
            <p:ph type="ctrTitle"/>
          </p:nvPr>
        </p:nvSpPr>
        <p:spPr>
          <a:xfrm>
            <a:off x="685800" y="2876550"/>
            <a:ext cx="7772400" cy="1085850"/>
          </a:xfrm>
        </p:spPr>
        <p:txBody>
          <a:bodyPr anchor="ctr"/>
          <a:lstStyle>
            <a:lvl1pPr>
              <a:defRPr sz="3600"/>
            </a:lvl1pPr>
          </a:lstStyle>
          <a:p>
            <a:r>
              <a:rPr lang="en-US"/>
              <a:t>Click to edit Master title style</a:t>
            </a:r>
          </a:p>
        </p:txBody>
      </p:sp>
      <p:sp>
        <p:nvSpPr>
          <p:cNvPr id="103430" name="Rectangle 6"/>
          <p:cNvSpPr>
            <a:spLocks noGrp="1" noChangeArrowheads="1"/>
          </p:cNvSpPr>
          <p:nvPr>
            <p:ph type="subTitle" idx="1"/>
          </p:nvPr>
        </p:nvSpPr>
        <p:spPr>
          <a:xfrm>
            <a:off x="685800" y="4114800"/>
            <a:ext cx="7086600" cy="2286000"/>
          </a:xfrm>
        </p:spPr>
        <p:txBody>
          <a:bodyPr/>
          <a:lstStyle>
            <a:lvl1pPr marL="0" indent="0">
              <a:buFontTx/>
              <a:buNone/>
              <a:defRPr sz="2000"/>
            </a:lvl1pPr>
          </a:lstStyle>
          <a:p>
            <a:r>
              <a:rPr lang="en-US"/>
              <a:t>Click to edit Master subtitle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1175" y="184150"/>
            <a:ext cx="7772400" cy="118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33400" y="1600200"/>
            <a:ext cx="8077200" cy="3794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auto">
          <a:xfrm>
            <a:off x="522288" y="6448425"/>
            <a:ext cx="522287" cy="361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i="1">
                <a:solidFill>
                  <a:schemeClr val="bg2"/>
                </a:solidFill>
                <a:latin typeface="Arial" pitchFamily="34" charset="0"/>
                <a:ea typeface="ＭＳ Ｐゴシック" pitchFamily="1" charset="-128"/>
                <a:cs typeface="+mn-cs"/>
              </a:defRPr>
            </a:lvl1pPr>
          </a:lstStyle>
          <a:p>
            <a:pPr>
              <a:defRPr/>
            </a:pPr>
            <a:fld id="{A0C79FB2-49AC-438A-9574-82436F489D4B}" type="slidenum">
              <a:rPr lang="en-US"/>
              <a:pPr>
                <a:defRPr/>
              </a:pPr>
              <a:t>‹#›</a:t>
            </a:fld>
            <a:endParaRPr lang="en-US" dirty="0"/>
          </a:p>
        </p:txBody>
      </p:sp>
      <p:sp>
        <p:nvSpPr>
          <p:cNvPr id="1032" name="Text Box 8"/>
          <p:cNvSpPr txBox="1">
            <a:spLocks noChangeArrowheads="1"/>
          </p:cNvSpPr>
          <p:nvPr/>
        </p:nvSpPr>
        <p:spPr bwMode="auto">
          <a:xfrm>
            <a:off x="1077913" y="6418263"/>
            <a:ext cx="6596062" cy="320675"/>
          </a:xfrm>
          <a:prstGeom prst="rect">
            <a:avLst/>
          </a:prstGeom>
          <a:noFill/>
          <a:ln w="9525">
            <a:noFill/>
            <a:miter lim="800000"/>
            <a:headEnd/>
            <a:tailEnd/>
          </a:ln>
        </p:spPr>
        <p:txBody>
          <a:bodyPr lIns="0" anchor="b">
            <a:spAutoFit/>
          </a:bodyPr>
          <a:lstStyle/>
          <a:p>
            <a:pPr eaLnBrk="0" hangingPunct="0">
              <a:lnSpc>
                <a:spcPts val="900"/>
              </a:lnSpc>
              <a:defRPr/>
            </a:pPr>
            <a:r>
              <a:rPr lang="en-US" sz="700" i="1" dirty="0">
                <a:solidFill>
                  <a:schemeClr val="bg2"/>
                </a:solidFill>
                <a:latin typeface="Arial" pitchFamily="34" charset="0"/>
                <a:ea typeface="ＭＳ Ｐゴシック" pitchFamily="1" charset="-128"/>
                <a:cs typeface="+mn-cs"/>
              </a:rPr>
              <a:t>© 2009 Sprint. This information is subject to Sprint policies regarding use and is the property of Sprint and/or its relevant affiliates and may contain restricted, confidential or privileged materials intended for the sole use of the intended recipient. Any review, use, distribution or disclosure is prohibited without authorization.</a:t>
            </a:r>
          </a:p>
        </p:txBody>
      </p:sp>
      <p:pic>
        <p:nvPicPr>
          <p:cNvPr id="2" name="Picture 12" descr="Sprint_Now_OOH"/>
          <p:cNvPicPr>
            <a:picLocks noChangeAspect="1" noChangeArrowheads="1"/>
          </p:cNvPicPr>
          <p:nvPr/>
        </p:nvPicPr>
        <p:blipFill>
          <a:blip r:embed="rId13"/>
          <a:srcRect/>
          <a:stretch>
            <a:fillRect/>
          </a:stretch>
        </p:blipFill>
        <p:spPr bwMode="auto">
          <a:xfrm>
            <a:off x="7805738" y="6164263"/>
            <a:ext cx="1022350" cy="501650"/>
          </a:xfrm>
          <a:prstGeom prst="rect">
            <a:avLst/>
          </a:prstGeom>
          <a:noFill/>
          <a:ln w="9525">
            <a:noFill/>
            <a:miter lim="800000"/>
            <a:headEnd/>
            <a:tailEnd/>
          </a:ln>
        </p:spPr>
      </p:pic>
      <p:pic>
        <p:nvPicPr>
          <p:cNvPr id="1031" name="Picture 13" descr="Sprint_background_bar2"/>
          <p:cNvPicPr>
            <a:picLocks noChangeAspect="1" noChangeArrowheads="1"/>
          </p:cNvPicPr>
          <p:nvPr/>
        </p:nvPicPr>
        <p:blipFill>
          <a:blip r:embed="rId14"/>
          <a:srcRect b="26204"/>
          <a:stretch>
            <a:fillRect/>
          </a:stretch>
        </p:blipFill>
        <p:spPr bwMode="auto">
          <a:xfrm>
            <a:off x="0" y="0"/>
            <a:ext cx="176213"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fade/>
  </p:transition>
  <p:hf hdr="0" ftr="0" dt="0"/>
  <p:txStyles>
    <p:titleStyle>
      <a:lvl1pPr algn="l" rtl="0" eaLnBrk="0" fontAlgn="base" hangingPunct="0">
        <a:lnSpc>
          <a:spcPts val="4800"/>
        </a:lnSpc>
        <a:spcBef>
          <a:spcPct val="0"/>
        </a:spcBef>
        <a:spcAft>
          <a:spcPct val="0"/>
        </a:spcAft>
        <a:defRPr sz="4000" i="1">
          <a:solidFill>
            <a:schemeClr val="tx2"/>
          </a:solidFill>
          <a:latin typeface="+mj-lt"/>
          <a:ea typeface="ＭＳ Ｐゴシック" pitchFamily="-48" charset="-128"/>
          <a:cs typeface="ＭＳ Ｐゴシック"/>
        </a:defRPr>
      </a:lvl1pPr>
      <a:lvl2pPr algn="l" rtl="0" eaLnBrk="0" fontAlgn="base" hangingPunct="0">
        <a:lnSpc>
          <a:spcPts val="4800"/>
        </a:lnSpc>
        <a:spcBef>
          <a:spcPct val="0"/>
        </a:spcBef>
        <a:spcAft>
          <a:spcPct val="0"/>
        </a:spcAft>
        <a:defRPr sz="4000" i="1">
          <a:solidFill>
            <a:schemeClr val="tx2"/>
          </a:solidFill>
          <a:latin typeface="Arial" pitchFamily="34" charset="0"/>
          <a:ea typeface="ＭＳ Ｐゴシック" pitchFamily="-48" charset="-128"/>
          <a:cs typeface="ＭＳ Ｐゴシック"/>
        </a:defRPr>
      </a:lvl2pPr>
      <a:lvl3pPr algn="l" rtl="0" eaLnBrk="0" fontAlgn="base" hangingPunct="0">
        <a:lnSpc>
          <a:spcPts val="4800"/>
        </a:lnSpc>
        <a:spcBef>
          <a:spcPct val="0"/>
        </a:spcBef>
        <a:spcAft>
          <a:spcPct val="0"/>
        </a:spcAft>
        <a:defRPr sz="4000" i="1">
          <a:solidFill>
            <a:schemeClr val="tx2"/>
          </a:solidFill>
          <a:latin typeface="Arial" pitchFamily="34" charset="0"/>
          <a:ea typeface="ＭＳ Ｐゴシック" pitchFamily="-48" charset="-128"/>
          <a:cs typeface="ＭＳ Ｐゴシック"/>
        </a:defRPr>
      </a:lvl3pPr>
      <a:lvl4pPr algn="l" rtl="0" eaLnBrk="0" fontAlgn="base" hangingPunct="0">
        <a:lnSpc>
          <a:spcPts val="4800"/>
        </a:lnSpc>
        <a:spcBef>
          <a:spcPct val="0"/>
        </a:spcBef>
        <a:spcAft>
          <a:spcPct val="0"/>
        </a:spcAft>
        <a:defRPr sz="4000" i="1">
          <a:solidFill>
            <a:schemeClr val="tx2"/>
          </a:solidFill>
          <a:latin typeface="Arial" pitchFamily="34" charset="0"/>
          <a:ea typeface="ＭＳ Ｐゴシック" pitchFamily="-48" charset="-128"/>
          <a:cs typeface="ＭＳ Ｐゴシック"/>
        </a:defRPr>
      </a:lvl4pPr>
      <a:lvl5pPr algn="l" rtl="0" eaLnBrk="0" fontAlgn="base" hangingPunct="0">
        <a:lnSpc>
          <a:spcPts val="4800"/>
        </a:lnSpc>
        <a:spcBef>
          <a:spcPct val="0"/>
        </a:spcBef>
        <a:spcAft>
          <a:spcPct val="0"/>
        </a:spcAft>
        <a:defRPr sz="4000" i="1">
          <a:solidFill>
            <a:schemeClr val="tx2"/>
          </a:solidFill>
          <a:latin typeface="Arial" pitchFamily="34" charset="0"/>
          <a:ea typeface="ＭＳ Ｐゴシック" pitchFamily="-48" charset="-128"/>
          <a:cs typeface="ＭＳ Ｐゴシック"/>
        </a:defRPr>
      </a:lvl5pPr>
      <a:lvl6pPr marL="457200" algn="l" rtl="0" fontAlgn="base">
        <a:lnSpc>
          <a:spcPts val="4800"/>
        </a:lnSpc>
        <a:spcBef>
          <a:spcPct val="0"/>
        </a:spcBef>
        <a:spcAft>
          <a:spcPct val="0"/>
        </a:spcAft>
        <a:defRPr sz="4000" i="1">
          <a:solidFill>
            <a:schemeClr val="tx2"/>
          </a:solidFill>
          <a:latin typeface="Arial" pitchFamily="34" charset="0"/>
          <a:ea typeface="ＭＳ Ｐゴシック" pitchFamily="1" charset="-128"/>
        </a:defRPr>
      </a:lvl6pPr>
      <a:lvl7pPr marL="914400" algn="l" rtl="0" fontAlgn="base">
        <a:lnSpc>
          <a:spcPts val="4800"/>
        </a:lnSpc>
        <a:spcBef>
          <a:spcPct val="0"/>
        </a:spcBef>
        <a:spcAft>
          <a:spcPct val="0"/>
        </a:spcAft>
        <a:defRPr sz="4000" i="1">
          <a:solidFill>
            <a:schemeClr val="tx2"/>
          </a:solidFill>
          <a:latin typeface="Arial" pitchFamily="34" charset="0"/>
          <a:ea typeface="ＭＳ Ｐゴシック" pitchFamily="1" charset="-128"/>
        </a:defRPr>
      </a:lvl7pPr>
      <a:lvl8pPr marL="1371600" algn="l" rtl="0" fontAlgn="base">
        <a:lnSpc>
          <a:spcPts val="4800"/>
        </a:lnSpc>
        <a:spcBef>
          <a:spcPct val="0"/>
        </a:spcBef>
        <a:spcAft>
          <a:spcPct val="0"/>
        </a:spcAft>
        <a:defRPr sz="4000" i="1">
          <a:solidFill>
            <a:schemeClr val="tx2"/>
          </a:solidFill>
          <a:latin typeface="Arial" pitchFamily="34" charset="0"/>
          <a:ea typeface="ＭＳ Ｐゴシック" pitchFamily="1" charset="-128"/>
        </a:defRPr>
      </a:lvl8pPr>
      <a:lvl9pPr marL="1828800" algn="l" rtl="0" fontAlgn="base">
        <a:lnSpc>
          <a:spcPts val="4800"/>
        </a:lnSpc>
        <a:spcBef>
          <a:spcPct val="0"/>
        </a:spcBef>
        <a:spcAft>
          <a:spcPct val="0"/>
        </a:spcAft>
        <a:defRPr sz="4000" i="1">
          <a:solidFill>
            <a:schemeClr val="tx2"/>
          </a:solidFill>
          <a:latin typeface="Arial" pitchFamily="34" charset="0"/>
          <a:ea typeface="ＭＳ Ｐゴシック" pitchFamily="1" charset="-128"/>
        </a:defRPr>
      </a:lvl9pPr>
    </p:titleStyle>
    <p:bodyStyle>
      <a:lvl1pPr marL="342900" indent="-342900" algn="l" rtl="0" eaLnBrk="0" fontAlgn="base" hangingPunct="0">
        <a:lnSpc>
          <a:spcPts val="3000"/>
        </a:lnSpc>
        <a:spcBef>
          <a:spcPct val="20000"/>
        </a:spcBef>
        <a:spcAft>
          <a:spcPct val="0"/>
        </a:spcAft>
        <a:defRPr sz="2400" i="1">
          <a:solidFill>
            <a:schemeClr val="bg2"/>
          </a:solidFill>
          <a:latin typeface="+mn-lt"/>
          <a:ea typeface="ＭＳ Ｐゴシック" pitchFamily="-48" charset="-128"/>
          <a:cs typeface="ＭＳ Ｐゴシック"/>
        </a:defRPr>
      </a:lvl1pPr>
      <a:lvl2pPr marL="228600" indent="-227013" algn="l" rtl="0" eaLnBrk="0" fontAlgn="base" hangingPunct="0">
        <a:lnSpc>
          <a:spcPts val="3000"/>
        </a:lnSpc>
        <a:spcBef>
          <a:spcPct val="5000"/>
        </a:spcBef>
        <a:spcAft>
          <a:spcPct val="0"/>
        </a:spcAft>
        <a:buSzPct val="90000"/>
        <a:buChar char="•"/>
        <a:defRPr sz="2400" i="1">
          <a:solidFill>
            <a:schemeClr val="bg2"/>
          </a:solidFill>
          <a:latin typeface="+mn-lt"/>
          <a:ea typeface="ＭＳ Ｐゴシック" pitchFamily="-48" charset="-128"/>
          <a:cs typeface="ＭＳ Ｐゴシック"/>
        </a:defRPr>
      </a:lvl2pPr>
      <a:lvl3pPr marL="682625" indent="-228600" algn="l" rtl="0" eaLnBrk="0" fontAlgn="base" hangingPunct="0">
        <a:lnSpc>
          <a:spcPts val="3000"/>
        </a:lnSpc>
        <a:spcBef>
          <a:spcPct val="5000"/>
        </a:spcBef>
        <a:spcAft>
          <a:spcPct val="0"/>
        </a:spcAft>
        <a:buChar char="&gt;"/>
        <a:defRPr sz="2400" i="1">
          <a:solidFill>
            <a:schemeClr val="bg2"/>
          </a:solidFill>
          <a:latin typeface="+mn-lt"/>
          <a:ea typeface="ＭＳ Ｐゴシック" pitchFamily="-48" charset="-128"/>
          <a:cs typeface="ＭＳ Ｐゴシック"/>
        </a:defRPr>
      </a:lvl3pPr>
      <a:lvl4pPr marL="1141413" indent="-230188" algn="l" rtl="0" eaLnBrk="0" fontAlgn="base" hangingPunct="0">
        <a:lnSpc>
          <a:spcPts val="3000"/>
        </a:lnSpc>
        <a:spcBef>
          <a:spcPct val="5000"/>
        </a:spcBef>
        <a:spcAft>
          <a:spcPct val="0"/>
        </a:spcAft>
        <a:buChar char="–"/>
        <a:defRPr sz="2400" i="1">
          <a:solidFill>
            <a:schemeClr val="bg2"/>
          </a:solidFill>
          <a:latin typeface="+mn-lt"/>
          <a:ea typeface="ＭＳ Ｐゴシック" pitchFamily="-48" charset="-128"/>
          <a:cs typeface="ＭＳ Ｐゴシック"/>
        </a:defRPr>
      </a:lvl4pPr>
      <a:lvl5pPr marL="1373188" indent="-171450" algn="l" rtl="0" eaLnBrk="0" fontAlgn="base" hangingPunct="0">
        <a:lnSpc>
          <a:spcPts val="3000"/>
        </a:lnSpc>
        <a:spcBef>
          <a:spcPct val="5000"/>
        </a:spcBef>
        <a:spcAft>
          <a:spcPct val="0"/>
        </a:spcAft>
        <a:buSzPct val="90000"/>
        <a:buFont typeface="Wingdings" pitchFamily="2" charset="2"/>
        <a:buChar char="§"/>
        <a:defRPr sz="2400" i="1">
          <a:solidFill>
            <a:schemeClr val="bg2"/>
          </a:solidFill>
          <a:latin typeface="+mn-lt"/>
          <a:ea typeface="ＭＳ Ｐゴシック" pitchFamily="-48" charset="-128"/>
          <a:cs typeface="ＭＳ Ｐゴシック"/>
        </a:defRPr>
      </a:lvl5pPr>
      <a:lvl6pPr marL="1830388" indent="-171450" algn="l" rtl="0" fontAlgn="base">
        <a:lnSpc>
          <a:spcPts val="3000"/>
        </a:lnSpc>
        <a:spcBef>
          <a:spcPct val="5000"/>
        </a:spcBef>
        <a:spcAft>
          <a:spcPct val="0"/>
        </a:spcAft>
        <a:buSzPct val="90000"/>
        <a:buFont typeface="Wingdings" pitchFamily="2" charset="2"/>
        <a:buChar char="§"/>
        <a:defRPr sz="2400" i="1">
          <a:solidFill>
            <a:schemeClr val="bg2"/>
          </a:solidFill>
          <a:latin typeface="+mn-lt"/>
          <a:ea typeface="+mn-ea"/>
        </a:defRPr>
      </a:lvl6pPr>
      <a:lvl7pPr marL="2287588" indent="-171450" algn="l" rtl="0" fontAlgn="base">
        <a:lnSpc>
          <a:spcPts val="3000"/>
        </a:lnSpc>
        <a:spcBef>
          <a:spcPct val="5000"/>
        </a:spcBef>
        <a:spcAft>
          <a:spcPct val="0"/>
        </a:spcAft>
        <a:buSzPct val="90000"/>
        <a:buFont typeface="Wingdings" pitchFamily="2" charset="2"/>
        <a:buChar char="§"/>
        <a:defRPr sz="2400" i="1">
          <a:solidFill>
            <a:schemeClr val="bg2"/>
          </a:solidFill>
          <a:latin typeface="+mn-lt"/>
          <a:ea typeface="+mn-ea"/>
        </a:defRPr>
      </a:lvl7pPr>
      <a:lvl8pPr marL="2744788" indent="-171450" algn="l" rtl="0" fontAlgn="base">
        <a:lnSpc>
          <a:spcPts val="3000"/>
        </a:lnSpc>
        <a:spcBef>
          <a:spcPct val="5000"/>
        </a:spcBef>
        <a:spcAft>
          <a:spcPct val="0"/>
        </a:spcAft>
        <a:buSzPct val="90000"/>
        <a:buFont typeface="Wingdings" pitchFamily="2" charset="2"/>
        <a:buChar char="§"/>
        <a:defRPr sz="2400" i="1">
          <a:solidFill>
            <a:schemeClr val="bg2"/>
          </a:solidFill>
          <a:latin typeface="+mn-lt"/>
          <a:ea typeface="+mn-ea"/>
        </a:defRPr>
      </a:lvl8pPr>
      <a:lvl9pPr marL="3201988" indent="-171450" algn="l" rtl="0" fontAlgn="base">
        <a:lnSpc>
          <a:spcPts val="3000"/>
        </a:lnSpc>
        <a:spcBef>
          <a:spcPct val="5000"/>
        </a:spcBef>
        <a:spcAft>
          <a:spcPct val="0"/>
        </a:spcAft>
        <a:buSzPct val="90000"/>
        <a:buFont typeface="Wingdings" pitchFamily="2" charset="2"/>
        <a:buChar char="§"/>
        <a:defRPr sz="2400" i="1">
          <a:solidFill>
            <a:schemeClr val="bg2"/>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2.xml"/><Relationship Id="rId7" Type="http://schemas.openxmlformats.org/officeDocument/2006/relationships/image" Target="../media/image9.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8.jpeg"/><Relationship Id="rId11" Type="http://schemas.openxmlformats.org/officeDocument/2006/relationships/image" Target="../media/image12.jpeg"/><Relationship Id="rId5" Type="http://schemas.openxmlformats.org/officeDocument/2006/relationships/image" Target="../media/image7.jpe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7.png"/><Relationship Id="rId3" Type="http://schemas.openxmlformats.org/officeDocument/2006/relationships/image" Target="../media/image19.png"/><Relationship Id="rId7" Type="http://schemas.openxmlformats.org/officeDocument/2006/relationships/image" Target="../media/image22.png"/><Relationship Id="rId12" Type="http://schemas.openxmlformats.org/officeDocument/2006/relationships/image" Target="../media/image26.jpe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hyperlink" Target="http://www.motioncomputing.com/images/press/LE1700_pcase.jpg" TargetMode="External"/><Relationship Id="rId5" Type="http://schemas.openxmlformats.org/officeDocument/2006/relationships/hyperlink" Target="../../br135365/My%20Documents/My%20Pictures/MiFi.png" TargetMode="External"/><Relationship Id="rId10" Type="http://schemas.openxmlformats.org/officeDocument/2006/relationships/image" Target="../media/image25.jpeg"/><Relationship Id="rId4" Type="http://schemas.openxmlformats.org/officeDocument/2006/relationships/image" Target="../media/image20.png"/><Relationship Id="rId9" Type="http://schemas.openxmlformats.org/officeDocument/2006/relationships/image" Target="../media/image24.jpe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hyperlink" Target="http://www.sprintinteroperability.com/media/DekalbCounty.pdf"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hyperlink" Target="http://www.telex.com/radiodispatch/" TargetMode="External"/><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hyperlink" Target="http://www.sprintinteroperability.com/media/AnaheimMetro.pdf" TargetMode="External"/><Relationship Id="rId7" Type="http://schemas.openxmlformats.org/officeDocument/2006/relationships/hyperlink" Target="http://www.geospatialtech.co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hyperlink" Target="http://www.sprintinteroperability.com/media/CityofJacksonville.pdf" TargetMode="External"/><Relationship Id="rId7" Type="http://schemas.openxmlformats.org/officeDocument/2006/relationships/hyperlink" Target="http://images.google.com/imgres?imgurl=http://www.podbean.com/wp-content/blogs/4550/uploads/logo.jpg&amp;imgrefurl=http://www.podbean.com/search?k=tag&amp;v=gps&amp;h=321&amp;w=375&amp;sz=17&amp;hl=en&amp;start=1&amp;um=1&amp;tbnid=V0P0xV2PV2yoZM:&amp;tbnh=104&amp;tbnw=122&amp;prev=/images?q=xora+logo&amp;um=1&amp;hl=en"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hyperlink" Target="http://www.xora.com/casestudy_pdf/Xora_CaseStudy_PS_CDOT.pdf" TargetMode="External"/><Relationship Id="rId7" Type="http://schemas.openxmlformats.org/officeDocument/2006/relationships/image" Target="../media/image53.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hyperlink" Target="http://images.google.com/imgres?imgurl=http://www.podbean.com/wp-content/blogs/4550/uploads/logo.jpg&amp;imgrefurl=http://www.podbean.com/search?k=tag&amp;v=gps&amp;h=321&amp;w=375&amp;sz=17&amp;hl=en&amp;start=1&amp;um=1&amp;tbnid=V0P0xV2PV2yoZM:&amp;tbnh=104&amp;tbnw=122&amp;prev=/images?q=xora+logo&amp;um=1&amp;hl=en" TargetMode="External"/><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hyperlink" Target="http://www.telenavtrack.com/tnt/include/pdfs/TrackCS_Town%20of%20Babylon.pdf" TargetMode="External"/><Relationship Id="rId7" Type="http://schemas.openxmlformats.org/officeDocument/2006/relationships/image" Target="../media/image56.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images.google.com/imgres?imgurl=http://www.lewiswire.com/us/uploaded/Telenav_1.gif&amp;imgrefurl=http://www.lewiswire.com/us/lewiswire/TeleNav/Frost-Sullivan-Bestows-TeleNav-with-2008-North-American-Mobility-Award/n/768&amp;h=603&amp;w=2250&amp;sz=60&amp;hl=en&amp;start=1&amp;um=1&amp;tbnid=ccXsTXNN5a4KaM:&amp;tbnh=40&amp;tbnw=150&amp;prev=/images?q=telenav+logo&amp;um=1&amp;hl=en&amp;sa=X" TargetMode="External"/><Relationship Id="rId5" Type="http://schemas.openxmlformats.org/officeDocument/2006/relationships/image" Target="../media/image55.jpe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8.jpeg"/><Relationship Id="rId7"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hyperlink" Target="http://www.bluetreewireless.com/" TargetMode="External"/><Relationship Id="rId5" Type="http://schemas.openxmlformats.org/officeDocument/2006/relationships/image" Target="../media/image60.png"/><Relationship Id="rId10" Type="http://schemas.openxmlformats.org/officeDocument/2006/relationships/image" Target="../media/image51.jpeg"/><Relationship Id="rId4" Type="http://schemas.openxmlformats.org/officeDocument/2006/relationships/image" Target="../media/image59.png"/><Relationship Id="rId9" Type="http://schemas.openxmlformats.org/officeDocument/2006/relationships/hyperlink" Target="http://images.google.com/imgres?imgurl=http://www.podbean.com/wp-content/blogs/4550/uploads/logo.jpg&amp;imgrefurl=http://www.podbean.com/search?k=tag&amp;v=gps&amp;h=321&amp;w=375&amp;sz=17&amp;hl=en&amp;start=1&amp;um=1&amp;tbnid=V0P0xV2PV2yoZM:&amp;tbnh=104&amp;tbnw=122&amp;prev=/images?q=xora+logo&amp;um=1&amp;hl=en"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xml"/><Relationship Id="rId5" Type="http://schemas.openxmlformats.org/officeDocument/2006/relationships/image" Target="../media/image65.jpeg"/><Relationship Id="rId4" Type="http://schemas.openxmlformats.org/officeDocument/2006/relationships/hyperlink" Target="http://www.fordworksolutions.com/Overview"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7" name="Subtitle 2"/>
          <p:cNvSpPr>
            <a:spLocks noGrp="1"/>
          </p:cNvSpPr>
          <p:nvPr>
            <p:ph type="subTitle" idx="1"/>
          </p:nvPr>
        </p:nvSpPr>
        <p:spPr/>
        <p:txBody>
          <a:bodyPr/>
          <a:lstStyle/>
          <a:p>
            <a:pPr algn="ctr"/>
            <a:r>
              <a:rPr lang="en-US" sz="3200" smtClean="0">
                <a:ea typeface="ＭＳ Ｐゴシック"/>
              </a:rPr>
              <a:t>“Doing More With Less”</a:t>
            </a:r>
          </a:p>
        </p:txBody>
      </p:sp>
      <p:sp>
        <p:nvSpPr>
          <p:cNvPr id="4" name="Text Box 9"/>
          <p:cNvSpPr txBox="1">
            <a:spLocks noGrp="1" noChangeArrowheads="1"/>
          </p:cNvSpPr>
          <p:nvPr>
            <p:ph type="ctrTitle"/>
          </p:nvPr>
        </p:nvSpPr>
        <p:spPr>
          <a:xfrm>
            <a:off x="625475" y="2876550"/>
            <a:ext cx="7772400" cy="1085850"/>
          </a:xfrm>
          <a:ln algn="ctr"/>
        </p:spPr>
        <p:txBody>
          <a:bodyPr lIns="0" tIns="0" rIns="0" bIns="0">
            <a:spAutoFit/>
          </a:bodyPr>
          <a:lstStyle/>
          <a:p>
            <a:pPr marL="342900" indent="-342900" algn="ctr">
              <a:spcBef>
                <a:spcPct val="50000"/>
              </a:spcBef>
              <a:defRPr/>
            </a:pPr>
            <a:r>
              <a:rPr lang="en-US" sz="4400" b="1" dirty="0">
                <a:effectLst>
                  <a:outerShdw blurRad="38100" dist="38100" dir="2700000" algn="tl">
                    <a:srgbClr val="C0C0C0"/>
                  </a:outerShdw>
                </a:effectLst>
                <a:cs typeface="+mj-cs"/>
              </a:rPr>
              <a:t>Impact of Wireless</a:t>
            </a:r>
          </a:p>
        </p:txBody>
      </p:sp>
      <p:sp>
        <p:nvSpPr>
          <p:cNvPr id="14340" name="Text Box 4"/>
          <p:cNvSpPr txBox="1">
            <a:spLocks noChangeArrowheads="1"/>
          </p:cNvSpPr>
          <p:nvPr/>
        </p:nvSpPr>
        <p:spPr bwMode="auto">
          <a:xfrm>
            <a:off x="3948113" y="4891088"/>
            <a:ext cx="4903787" cy="1552575"/>
          </a:xfrm>
          <a:prstGeom prst="rect">
            <a:avLst/>
          </a:prstGeom>
          <a:noFill/>
          <a:ln w="9525">
            <a:noFill/>
            <a:miter lim="800000"/>
            <a:headEnd/>
            <a:tailEnd/>
          </a:ln>
          <a:effectLst/>
        </p:spPr>
        <p:txBody>
          <a:bodyPr>
            <a:spAutoFit/>
          </a:bodyPr>
          <a:lstStyle/>
          <a:p>
            <a:pPr>
              <a:spcBef>
                <a:spcPct val="50000"/>
              </a:spcBef>
            </a:pPr>
            <a:r>
              <a:rPr lang="en-US"/>
              <a:t>Bennett Rudomen</a:t>
            </a:r>
          </a:p>
          <a:p>
            <a:pPr>
              <a:spcBef>
                <a:spcPct val="50000"/>
              </a:spcBef>
            </a:pPr>
            <a:r>
              <a:rPr lang="en-US"/>
              <a:t>Public Sector Account Manager</a:t>
            </a:r>
          </a:p>
          <a:p>
            <a:pPr>
              <a:spcBef>
                <a:spcPct val="50000"/>
              </a:spcBef>
            </a:pPr>
            <a:r>
              <a:rPr lang="en-US"/>
              <a:t>617-839-6674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241300" y="176213"/>
            <a:ext cx="8023225" cy="914400"/>
          </a:xfrm>
        </p:spPr>
        <p:txBody>
          <a:bodyPr lIns="91429" tIns="45715" rIns="91429" bIns="45715"/>
          <a:lstStyle/>
          <a:p>
            <a:r>
              <a:rPr lang="en-US" smtClean="0">
                <a:ea typeface="ＭＳ Ｐゴシック"/>
              </a:rPr>
              <a:t>Objectives</a:t>
            </a:r>
          </a:p>
        </p:txBody>
      </p:sp>
      <p:grpSp>
        <p:nvGrpSpPr>
          <p:cNvPr id="15362" name="Group 3"/>
          <p:cNvGrpSpPr>
            <a:grpSpLocks/>
          </p:cNvGrpSpPr>
          <p:nvPr/>
        </p:nvGrpSpPr>
        <p:grpSpPr bwMode="auto">
          <a:xfrm>
            <a:off x="2632075" y="1498600"/>
            <a:ext cx="3421063" cy="3441700"/>
            <a:chOff x="1386" y="479"/>
            <a:chExt cx="2846" cy="2863"/>
          </a:xfrm>
        </p:grpSpPr>
        <p:sp>
          <p:nvSpPr>
            <p:cNvPr id="15368" name="WordArt 9"/>
            <p:cNvSpPr>
              <a:spLocks noChangeArrowheads="1" noChangeShapeType="1" noTextEdit="1"/>
            </p:cNvSpPr>
            <p:nvPr/>
          </p:nvSpPr>
          <p:spPr bwMode="auto">
            <a:xfrm>
              <a:off x="2280" y="1743"/>
              <a:ext cx="1112" cy="270"/>
            </a:xfrm>
            <a:prstGeom prst="rect">
              <a:avLst/>
            </a:prstGeom>
          </p:spPr>
          <p:txBody>
            <a:bodyPr wrap="none" fromWordArt="1">
              <a:prstTxWarp prst="textPlain">
                <a:avLst>
                  <a:gd name="adj" fmla="val 50000"/>
                </a:avLst>
              </a:prstTxWarp>
            </a:bodyPr>
            <a:lstStyle/>
            <a:p>
              <a:pPr algn="ctr"/>
              <a:r>
                <a:rPr lang="en-US" kern="10">
                  <a:ln w="12700">
                    <a:solidFill>
                      <a:schemeClr val="tx1"/>
                    </a:solidFill>
                    <a:round/>
                    <a:headEnd/>
                    <a:tailEnd/>
                  </a:ln>
                  <a:solidFill>
                    <a:srgbClr val="00FF00"/>
                  </a:solidFill>
                  <a:effectLst>
                    <a:outerShdw dist="28398" dir="20006097" algn="ctr" rotWithShape="0">
                      <a:schemeClr val="tx1">
                        <a:alpha val="50000"/>
                      </a:schemeClr>
                    </a:outerShdw>
                  </a:effectLst>
                  <a:latin typeface="Arial Black"/>
                </a:rPr>
                <a:t>Day-to-Day</a:t>
              </a:r>
            </a:p>
          </p:txBody>
        </p:sp>
        <p:sp>
          <p:nvSpPr>
            <p:cNvPr id="15369" name="Freeform 19"/>
            <p:cNvSpPr>
              <a:spLocks/>
            </p:cNvSpPr>
            <p:nvPr/>
          </p:nvSpPr>
          <p:spPr bwMode="auto">
            <a:xfrm>
              <a:off x="1386" y="479"/>
              <a:ext cx="2846" cy="2863"/>
            </a:xfrm>
            <a:custGeom>
              <a:avLst/>
              <a:gdLst>
                <a:gd name="T0" fmla="*/ 1750 w 2846"/>
                <a:gd name="T1" fmla="*/ 2822 h 2863"/>
                <a:gd name="T2" fmla="*/ 1953 w 2846"/>
                <a:gd name="T3" fmla="*/ 2757 h 2863"/>
                <a:gd name="T4" fmla="*/ 2142 w 2846"/>
                <a:gd name="T5" fmla="*/ 2664 h 2863"/>
                <a:gd name="T6" fmla="*/ 2313 w 2846"/>
                <a:gd name="T7" fmla="*/ 2546 h 2863"/>
                <a:gd name="T8" fmla="*/ 2463 w 2846"/>
                <a:gd name="T9" fmla="*/ 2405 h 2863"/>
                <a:gd name="T10" fmla="*/ 2592 w 2846"/>
                <a:gd name="T11" fmla="*/ 2243 h 2863"/>
                <a:gd name="T12" fmla="*/ 2697 w 2846"/>
                <a:gd name="T13" fmla="*/ 2066 h 2863"/>
                <a:gd name="T14" fmla="*/ 2777 w 2846"/>
                <a:gd name="T15" fmla="*/ 1874 h 2863"/>
                <a:gd name="T16" fmla="*/ 2824 w 2846"/>
                <a:gd name="T17" fmla="*/ 1668 h 2863"/>
                <a:gd name="T18" fmla="*/ 2846 w 2846"/>
                <a:gd name="T19" fmla="*/ 1457 h 2863"/>
                <a:gd name="T20" fmla="*/ 2832 w 2846"/>
                <a:gd name="T21" fmla="*/ 1239 h 2863"/>
                <a:gd name="T22" fmla="*/ 2787 w 2846"/>
                <a:gd name="T23" fmla="*/ 1026 h 2863"/>
                <a:gd name="T24" fmla="*/ 2712 w 2846"/>
                <a:gd name="T25" fmla="*/ 827 h 2863"/>
                <a:gd name="T26" fmla="*/ 2611 w 2846"/>
                <a:gd name="T27" fmla="*/ 643 h 2863"/>
                <a:gd name="T28" fmla="*/ 2484 w 2846"/>
                <a:gd name="T29" fmla="*/ 479 h 2863"/>
                <a:gd name="T30" fmla="*/ 2337 w 2846"/>
                <a:gd name="T31" fmla="*/ 337 h 2863"/>
                <a:gd name="T32" fmla="*/ 2170 w 2846"/>
                <a:gd name="T33" fmla="*/ 215 h 2863"/>
                <a:gd name="T34" fmla="*/ 1988 w 2846"/>
                <a:gd name="T35" fmla="*/ 118 h 2863"/>
                <a:gd name="T36" fmla="*/ 1791 w 2846"/>
                <a:gd name="T37" fmla="*/ 49 h 2863"/>
                <a:gd name="T38" fmla="*/ 1583 w 2846"/>
                <a:gd name="T39" fmla="*/ 9 h 2863"/>
                <a:gd name="T40" fmla="*/ 1369 w 2846"/>
                <a:gd name="T41" fmla="*/ 0 h 2863"/>
                <a:gd name="T42" fmla="*/ 1186 w 2846"/>
                <a:gd name="T43" fmla="*/ 18 h 2863"/>
                <a:gd name="T44" fmla="*/ 1041 w 2846"/>
                <a:gd name="T45" fmla="*/ 49 h 2863"/>
                <a:gd name="T46" fmla="*/ 904 w 2846"/>
                <a:gd name="T47" fmla="*/ 94 h 2863"/>
                <a:gd name="T48" fmla="*/ 775 w 2846"/>
                <a:gd name="T49" fmla="*/ 150 h 2863"/>
                <a:gd name="T50" fmla="*/ 652 w 2846"/>
                <a:gd name="T51" fmla="*/ 220 h 2863"/>
                <a:gd name="T52" fmla="*/ 538 w 2846"/>
                <a:gd name="T53" fmla="*/ 301 h 2863"/>
                <a:gd name="T54" fmla="*/ 432 w 2846"/>
                <a:gd name="T55" fmla="*/ 391 h 2863"/>
                <a:gd name="T56" fmla="*/ 336 w 2846"/>
                <a:gd name="T57" fmla="*/ 492 h 2863"/>
                <a:gd name="T58" fmla="*/ 250 w 2846"/>
                <a:gd name="T59" fmla="*/ 601 h 2863"/>
                <a:gd name="T60" fmla="*/ 174 w 2846"/>
                <a:gd name="T61" fmla="*/ 719 h 2863"/>
                <a:gd name="T62" fmla="*/ 113 w 2846"/>
                <a:gd name="T63" fmla="*/ 844 h 2863"/>
                <a:gd name="T64" fmla="*/ 89 w 2846"/>
                <a:gd name="T65" fmla="*/ 893 h 2863"/>
                <a:gd name="T66" fmla="*/ 76 w 2846"/>
                <a:gd name="T67" fmla="*/ 930 h 2863"/>
                <a:gd name="T68" fmla="*/ 62 w 2846"/>
                <a:gd name="T69" fmla="*/ 966 h 2863"/>
                <a:gd name="T70" fmla="*/ 50 w 2846"/>
                <a:gd name="T71" fmla="*/ 1003 h 2863"/>
                <a:gd name="T72" fmla="*/ 39 w 2846"/>
                <a:gd name="T73" fmla="*/ 1039 h 2863"/>
                <a:gd name="T74" fmla="*/ 29 w 2846"/>
                <a:gd name="T75" fmla="*/ 1076 h 2863"/>
                <a:gd name="T76" fmla="*/ 20 w 2846"/>
                <a:gd name="T77" fmla="*/ 1115 h 2863"/>
                <a:gd name="T78" fmla="*/ 12 w 2846"/>
                <a:gd name="T79" fmla="*/ 1153 h 2863"/>
                <a:gd name="T80" fmla="*/ 4 w 2846"/>
                <a:gd name="T81" fmla="*/ 1192 h 2863"/>
                <a:gd name="T82" fmla="*/ 0 w 2846"/>
                <a:gd name="T83" fmla="*/ 1230 h 2863"/>
                <a:gd name="T84" fmla="*/ 0 w 2846"/>
                <a:gd name="T85" fmla="*/ 1274 h 2863"/>
                <a:gd name="T86" fmla="*/ 0 w 2846"/>
                <a:gd name="T87" fmla="*/ 1334 h 2863"/>
                <a:gd name="T88" fmla="*/ 0 w 2846"/>
                <a:gd name="T89" fmla="*/ 1393 h 2863"/>
                <a:gd name="T90" fmla="*/ 0 w 2846"/>
                <a:gd name="T91" fmla="*/ 1454 h 2863"/>
                <a:gd name="T92" fmla="*/ 0 w 2846"/>
                <a:gd name="T93" fmla="*/ 1516 h 2863"/>
                <a:gd name="T94" fmla="*/ 0 w 2846"/>
                <a:gd name="T95" fmla="*/ 1578 h 2863"/>
                <a:gd name="T96" fmla="*/ 24 w 2846"/>
                <a:gd name="T97" fmla="*/ 1766 h 2863"/>
                <a:gd name="T98" fmla="*/ 89 w 2846"/>
                <a:gd name="T99" fmla="*/ 1970 h 2863"/>
                <a:gd name="T100" fmla="*/ 183 w 2846"/>
                <a:gd name="T101" fmla="*/ 2158 h 2863"/>
                <a:gd name="T102" fmla="*/ 301 w 2846"/>
                <a:gd name="T103" fmla="*/ 2329 h 2863"/>
                <a:gd name="T104" fmla="*/ 444 w 2846"/>
                <a:gd name="T105" fmla="*/ 2479 h 2863"/>
                <a:gd name="T106" fmla="*/ 603 w 2846"/>
                <a:gd name="T107" fmla="*/ 2608 h 2863"/>
                <a:gd name="T108" fmla="*/ 781 w 2846"/>
                <a:gd name="T109" fmla="*/ 2714 h 2863"/>
                <a:gd name="T110" fmla="*/ 973 w 2846"/>
                <a:gd name="T111" fmla="*/ 2793 h 2863"/>
                <a:gd name="T112" fmla="*/ 1176 w 2846"/>
                <a:gd name="T113" fmla="*/ 2842 h 2863"/>
                <a:gd name="T114" fmla="*/ 1390 w 2846"/>
                <a:gd name="T115" fmla="*/ 2862 h 2863"/>
                <a:gd name="T116" fmla="*/ 1574 w 2846"/>
                <a:gd name="T117" fmla="*/ 2856 h 28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46"/>
                <a:gd name="T178" fmla="*/ 0 h 2863"/>
                <a:gd name="T179" fmla="*/ 2846 w 2846"/>
                <a:gd name="T180" fmla="*/ 2863 h 28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46" h="2863">
                  <a:moveTo>
                    <a:pt x="1574" y="2856"/>
                  </a:moveTo>
                  <a:lnTo>
                    <a:pt x="1608" y="2850"/>
                  </a:lnTo>
                  <a:lnTo>
                    <a:pt x="1645" y="2844"/>
                  </a:lnTo>
                  <a:lnTo>
                    <a:pt x="1680" y="2838"/>
                  </a:lnTo>
                  <a:lnTo>
                    <a:pt x="1716" y="2831"/>
                  </a:lnTo>
                  <a:lnTo>
                    <a:pt x="1750" y="2822"/>
                  </a:lnTo>
                  <a:lnTo>
                    <a:pt x="1786" y="2814"/>
                  </a:lnTo>
                  <a:lnTo>
                    <a:pt x="1821" y="2805"/>
                  </a:lnTo>
                  <a:lnTo>
                    <a:pt x="1855" y="2794"/>
                  </a:lnTo>
                  <a:lnTo>
                    <a:pt x="1888" y="2782"/>
                  </a:lnTo>
                  <a:lnTo>
                    <a:pt x="1921" y="2770"/>
                  </a:lnTo>
                  <a:lnTo>
                    <a:pt x="1953" y="2757"/>
                  </a:lnTo>
                  <a:lnTo>
                    <a:pt x="1988" y="2743"/>
                  </a:lnTo>
                  <a:lnTo>
                    <a:pt x="2018" y="2728"/>
                  </a:lnTo>
                  <a:lnTo>
                    <a:pt x="2050" y="2714"/>
                  </a:lnTo>
                  <a:lnTo>
                    <a:pt x="2082" y="2697"/>
                  </a:lnTo>
                  <a:lnTo>
                    <a:pt x="2113" y="2682"/>
                  </a:lnTo>
                  <a:lnTo>
                    <a:pt x="2142" y="2664"/>
                  </a:lnTo>
                  <a:lnTo>
                    <a:pt x="2171" y="2645"/>
                  </a:lnTo>
                  <a:lnTo>
                    <a:pt x="2202" y="2627"/>
                  </a:lnTo>
                  <a:lnTo>
                    <a:pt x="2231" y="2607"/>
                  </a:lnTo>
                  <a:lnTo>
                    <a:pt x="2257" y="2587"/>
                  </a:lnTo>
                  <a:lnTo>
                    <a:pt x="2287" y="2567"/>
                  </a:lnTo>
                  <a:lnTo>
                    <a:pt x="2313" y="2546"/>
                  </a:lnTo>
                  <a:lnTo>
                    <a:pt x="2341" y="2524"/>
                  </a:lnTo>
                  <a:lnTo>
                    <a:pt x="2366" y="2501"/>
                  </a:lnTo>
                  <a:lnTo>
                    <a:pt x="2392" y="2478"/>
                  </a:lnTo>
                  <a:lnTo>
                    <a:pt x="2415" y="2453"/>
                  </a:lnTo>
                  <a:lnTo>
                    <a:pt x="2441" y="2430"/>
                  </a:lnTo>
                  <a:lnTo>
                    <a:pt x="2463" y="2405"/>
                  </a:lnTo>
                  <a:lnTo>
                    <a:pt x="2487" y="2380"/>
                  </a:lnTo>
                  <a:lnTo>
                    <a:pt x="2508" y="2353"/>
                  </a:lnTo>
                  <a:lnTo>
                    <a:pt x="2532" y="2328"/>
                  </a:lnTo>
                  <a:lnTo>
                    <a:pt x="2552" y="2299"/>
                  </a:lnTo>
                  <a:lnTo>
                    <a:pt x="2572" y="2272"/>
                  </a:lnTo>
                  <a:lnTo>
                    <a:pt x="2592" y="2243"/>
                  </a:lnTo>
                  <a:lnTo>
                    <a:pt x="2612" y="2215"/>
                  </a:lnTo>
                  <a:lnTo>
                    <a:pt x="2631" y="2186"/>
                  </a:lnTo>
                  <a:lnTo>
                    <a:pt x="2649" y="2157"/>
                  </a:lnTo>
                  <a:lnTo>
                    <a:pt x="2665" y="2127"/>
                  </a:lnTo>
                  <a:lnTo>
                    <a:pt x="2682" y="2097"/>
                  </a:lnTo>
                  <a:lnTo>
                    <a:pt x="2697" y="2066"/>
                  </a:lnTo>
                  <a:lnTo>
                    <a:pt x="2713" y="2035"/>
                  </a:lnTo>
                  <a:lnTo>
                    <a:pt x="2726" y="2003"/>
                  </a:lnTo>
                  <a:lnTo>
                    <a:pt x="2739" y="1972"/>
                  </a:lnTo>
                  <a:lnTo>
                    <a:pt x="2751" y="1939"/>
                  </a:lnTo>
                  <a:lnTo>
                    <a:pt x="2765" y="1907"/>
                  </a:lnTo>
                  <a:lnTo>
                    <a:pt x="2777" y="1874"/>
                  </a:lnTo>
                  <a:lnTo>
                    <a:pt x="2787" y="1841"/>
                  </a:lnTo>
                  <a:lnTo>
                    <a:pt x="2795" y="1806"/>
                  </a:lnTo>
                  <a:lnTo>
                    <a:pt x="2804" y="1773"/>
                  </a:lnTo>
                  <a:lnTo>
                    <a:pt x="2812" y="1739"/>
                  </a:lnTo>
                  <a:lnTo>
                    <a:pt x="2820" y="1704"/>
                  </a:lnTo>
                  <a:lnTo>
                    <a:pt x="2824" y="1668"/>
                  </a:lnTo>
                  <a:lnTo>
                    <a:pt x="2831" y="1634"/>
                  </a:lnTo>
                  <a:lnTo>
                    <a:pt x="2836" y="1599"/>
                  </a:lnTo>
                  <a:lnTo>
                    <a:pt x="2840" y="1566"/>
                  </a:lnTo>
                  <a:lnTo>
                    <a:pt x="2842" y="1529"/>
                  </a:lnTo>
                  <a:lnTo>
                    <a:pt x="2844" y="1493"/>
                  </a:lnTo>
                  <a:lnTo>
                    <a:pt x="2846" y="1457"/>
                  </a:lnTo>
                  <a:lnTo>
                    <a:pt x="2846" y="1421"/>
                  </a:lnTo>
                  <a:lnTo>
                    <a:pt x="2846" y="1385"/>
                  </a:lnTo>
                  <a:lnTo>
                    <a:pt x="2844" y="1348"/>
                  </a:lnTo>
                  <a:lnTo>
                    <a:pt x="2842" y="1312"/>
                  </a:lnTo>
                  <a:lnTo>
                    <a:pt x="2839" y="1277"/>
                  </a:lnTo>
                  <a:lnTo>
                    <a:pt x="2832" y="1239"/>
                  </a:lnTo>
                  <a:lnTo>
                    <a:pt x="2828" y="1202"/>
                  </a:lnTo>
                  <a:lnTo>
                    <a:pt x="2820" y="1166"/>
                  </a:lnTo>
                  <a:lnTo>
                    <a:pt x="2815" y="1131"/>
                  </a:lnTo>
                  <a:lnTo>
                    <a:pt x="2806" y="1095"/>
                  </a:lnTo>
                  <a:lnTo>
                    <a:pt x="2798" y="1060"/>
                  </a:lnTo>
                  <a:lnTo>
                    <a:pt x="2787" y="1026"/>
                  </a:lnTo>
                  <a:lnTo>
                    <a:pt x="2777" y="991"/>
                  </a:lnTo>
                  <a:lnTo>
                    <a:pt x="2765" y="957"/>
                  </a:lnTo>
                  <a:lnTo>
                    <a:pt x="2753" y="923"/>
                  </a:lnTo>
                  <a:lnTo>
                    <a:pt x="2739" y="892"/>
                  </a:lnTo>
                  <a:lnTo>
                    <a:pt x="2726" y="858"/>
                  </a:lnTo>
                  <a:lnTo>
                    <a:pt x="2712" y="827"/>
                  </a:lnTo>
                  <a:lnTo>
                    <a:pt x="2697" y="795"/>
                  </a:lnTo>
                  <a:lnTo>
                    <a:pt x="2681" y="764"/>
                  </a:lnTo>
                  <a:lnTo>
                    <a:pt x="2666" y="734"/>
                  </a:lnTo>
                  <a:lnTo>
                    <a:pt x="2648" y="703"/>
                  </a:lnTo>
                  <a:lnTo>
                    <a:pt x="2629" y="673"/>
                  </a:lnTo>
                  <a:lnTo>
                    <a:pt x="2611" y="643"/>
                  </a:lnTo>
                  <a:lnTo>
                    <a:pt x="2591" y="615"/>
                  </a:lnTo>
                  <a:lnTo>
                    <a:pt x="2571" y="588"/>
                  </a:lnTo>
                  <a:lnTo>
                    <a:pt x="2551" y="560"/>
                  </a:lnTo>
                  <a:lnTo>
                    <a:pt x="2530" y="532"/>
                  </a:lnTo>
                  <a:lnTo>
                    <a:pt x="2508" y="507"/>
                  </a:lnTo>
                  <a:lnTo>
                    <a:pt x="2484" y="479"/>
                  </a:lnTo>
                  <a:lnTo>
                    <a:pt x="2462" y="455"/>
                  </a:lnTo>
                  <a:lnTo>
                    <a:pt x="2437" y="428"/>
                  </a:lnTo>
                  <a:lnTo>
                    <a:pt x="2414" y="406"/>
                  </a:lnTo>
                  <a:lnTo>
                    <a:pt x="2389" y="382"/>
                  </a:lnTo>
                  <a:lnTo>
                    <a:pt x="2364" y="359"/>
                  </a:lnTo>
                  <a:lnTo>
                    <a:pt x="2337" y="337"/>
                  </a:lnTo>
                  <a:lnTo>
                    <a:pt x="2312" y="315"/>
                  </a:lnTo>
                  <a:lnTo>
                    <a:pt x="2283" y="293"/>
                  </a:lnTo>
                  <a:lnTo>
                    <a:pt x="2256" y="273"/>
                  </a:lnTo>
                  <a:lnTo>
                    <a:pt x="2227" y="252"/>
                  </a:lnTo>
                  <a:lnTo>
                    <a:pt x="2199" y="233"/>
                  </a:lnTo>
                  <a:lnTo>
                    <a:pt x="2170" y="215"/>
                  </a:lnTo>
                  <a:lnTo>
                    <a:pt x="2142" y="197"/>
                  </a:lnTo>
                  <a:lnTo>
                    <a:pt x="2111" y="180"/>
                  </a:lnTo>
                  <a:lnTo>
                    <a:pt x="2082" y="164"/>
                  </a:lnTo>
                  <a:lnTo>
                    <a:pt x="2050" y="147"/>
                  </a:lnTo>
                  <a:lnTo>
                    <a:pt x="2018" y="132"/>
                  </a:lnTo>
                  <a:lnTo>
                    <a:pt x="1988" y="118"/>
                  </a:lnTo>
                  <a:lnTo>
                    <a:pt x="1956" y="106"/>
                  </a:lnTo>
                  <a:lnTo>
                    <a:pt x="1924" y="92"/>
                  </a:lnTo>
                  <a:lnTo>
                    <a:pt x="1891" y="82"/>
                  </a:lnTo>
                  <a:lnTo>
                    <a:pt x="1858" y="69"/>
                  </a:lnTo>
                  <a:lnTo>
                    <a:pt x="1826" y="59"/>
                  </a:lnTo>
                  <a:lnTo>
                    <a:pt x="1791" y="49"/>
                  </a:lnTo>
                  <a:lnTo>
                    <a:pt x="1757" y="41"/>
                  </a:lnTo>
                  <a:lnTo>
                    <a:pt x="1724" y="31"/>
                  </a:lnTo>
                  <a:lnTo>
                    <a:pt x="1689" y="25"/>
                  </a:lnTo>
                  <a:lnTo>
                    <a:pt x="1653" y="18"/>
                  </a:lnTo>
                  <a:lnTo>
                    <a:pt x="1619" y="13"/>
                  </a:lnTo>
                  <a:lnTo>
                    <a:pt x="1583" y="9"/>
                  </a:lnTo>
                  <a:lnTo>
                    <a:pt x="1548" y="5"/>
                  </a:lnTo>
                  <a:lnTo>
                    <a:pt x="1512" y="2"/>
                  </a:lnTo>
                  <a:lnTo>
                    <a:pt x="1477" y="0"/>
                  </a:lnTo>
                  <a:lnTo>
                    <a:pt x="1441" y="0"/>
                  </a:lnTo>
                  <a:lnTo>
                    <a:pt x="1405" y="0"/>
                  </a:lnTo>
                  <a:lnTo>
                    <a:pt x="1369" y="0"/>
                  </a:lnTo>
                  <a:lnTo>
                    <a:pt x="1332" y="2"/>
                  </a:lnTo>
                  <a:lnTo>
                    <a:pt x="1296" y="5"/>
                  </a:lnTo>
                  <a:lnTo>
                    <a:pt x="1260" y="9"/>
                  </a:lnTo>
                  <a:lnTo>
                    <a:pt x="1235" y="11"/>
                  </a:lnTo>
                  <a:lnTo>
                    <a:pt x="1210" y="14"/>
                  </a:lnTo>
                  <a:lnTo>
                    <a:pt x="1186" y="18"/>
                  </a:lnTo>
                  <a:lnTo>
                    <a:pt x="1161" y="22"/>
                  </a:lnTo>
                  <a:lnTo>
                    <a:pt x="1137" y="26"/>
                  </a:lnTo>
                  <a:lnTo>
                    <a:pt x="1113" y="31"/>
                  </a:lnTo>
                  <a:lnTo>
                    <a:pt x="1089" y="38"/>
                  </a:lnTo>
                  <a:lnTo>
                    <a:pt x="1066" y="43"/>
                  </a:lnTo>
                  <a:lnTo>
                    <a:pt x="1041" y="49"/>
                  </a:lnTo>
                  <a:lnTo>
                    <a:pt x="1018" y="55"/>
                  </a:lnTo>
                  <a:lnTo>
                    <a:pt x="995" y="62"/>
                  </a:lnTo>
                  <a:lnTo>
                    <a:pt x="972" y="70"/>
                  </a:lnTo>
                  <a:lnTo>
                    <a:pt x="949" y="77"/>
                  </a:lnTo>
                  <a:lnTo>
                    <a:pt x="927" y="85"/>
                  </a:lnTo>
                  <a:lnTo>
                    <a:pt x="904" y="94"/>
                  </a:lnTo>
                  <a:lnTo>
                    <a:pt x="883" y="103"/>
                  </a:lnTo>
                  <a:lnTo>
                    <a:pt x="862" y="111"/>
                  </a:lnTo>
                  <a:lnTo>
                    <a:pt x="839" y="120"/>
                  </a:lnTo>
                  <a:lnTo>
                    <a:pt x="818" y="130"/>
                  </a:lnTo>
                  <a:lnTo>
                    <a:pt x="797" y="140"/>
                  </a:lnTo>
                  <a:lnTo>
                    <a:pt x="775" y="150"/>
                  </a:lnTo>
                  <a:lnTo>
                    <a:pt x="754" y="162"/>
                  </a:lnTo>
                  <a:lnTo>
                    <a:pt x="733" y="172"/>
                  </a:lnTo>
                  <a:lnTo>
                    <a:pt x="713" y="184"/>
                  </a:lnTo>
                  <a:lnTo>
                    <a:pt x="692" y="196"/>
                  </a:lnTo>
                  <a:lnTo>
                    <a:pt x="672" y="208"/>
                  </a:lnTo>
                  <a:lnTo>
                    <a:pt x="652" y="220"/>
                  </a:lnTo>
                  <a:lnTo>
                    <a:pt x="633" y="233"/>
                  </a:lnTo>
                  <a:lnTo>
                    <a:pt x="613" y="245"/>
                  </a:lnTo>
                  <a:lnTo>
                    <a:pt x="594" y="260"/>
                  </a:lnTo>
                  <a:lnTo>
                    <a:pt x="575" y="273"/>
                  </a:lnTo>
                  <a:lnTo>
                    <a:pt x="558" y="288"/>
                  </a:lnTo>
                  <a:lnTo>
                    <a:pt x="538" y="301"/>
                  </a:lnTo>
                  <a:lnTo>
                    <a:pt x="519" y="315"/>
                  </a:lnTo>
                  <a:lnTo>
                    <a:pt x="502" y="330"/>
                  </a:lnTo>
                  <a:lnTo>
                    <a:pt x="485" y="345"/>
                  </a:lnTo>
                  <a:lnTo>
                    <a:pt x="466" y="361"/>
                  </a:lnTo>
                  <a:lnTo>
                    <a:pt x="449" y="375"/>
                  </a:lnTo>
                  <a:lnTo>
                    <a:pt x="432" y="391"/>
                  </a:lnTo>
                  <a:lnTo>
                    <a:pt x="416" y="407"/>
                  </a:lnTo>
                  <a:lnTo>
                    <a:pt x="398" y="423"/>
                  </a:lnTo>
                  <a:lnTo>
                    <a:pt x="382" y="440"/>
                  </a:lnTo>
                  <a:lnTo>
                    <a:pt x="366" y="456"/>
                  </a:lnTo>
                  <a:lnTo>
                    <a:pt x="352" y="475"/>
                  </a:lnTo>
                  <a:lnTo>
                    <a:pt x="336" y="492"/>
                  </a:lnTo>
                  <a:lnTo>
                    <a:pt x="320" y="511"/>
                  </a:lnTo>
                  <a:lnTo>
                    <a:pt x="307" y="528"/>
                  </a:lnTo>
                  <a:lnTo>
                    <a:pt x="292" y="546"/>
                  </a:lnTo>
                  <a:lnTo>
                    <a:pt x="276" y="565"/>
                  </a:lnTo>
                  <a:lnTo>
                    <a:pt x="263" y="582"/>
                  </a:lnTo>
                  <a:lnTo>
                    <a:pt x="250" y="601"/>
                  </a:lnTo>
                  <a:lnTo>
                    <a:pt x="236" y="621"/>
                  </a:lnTo>
                  <a:lnTo>
                    <a:pt x="223" y="639"/>
                  </a:lnTo>
                  <a:lnTo>
                    <a:pt x="211" y="659"/>
                  </a:lnTo>
                  <a:lnTo>
                    <a:pt x="199" y="678"/>
                  </a:lnTo>
                  <a:lnTo>
                    <a:pt x="187" y="699"/>
                  </a:lnTo>
                  <a:lnTo>
                    <a:pt x="174" y="719"/>
                  </a:lnTo>
                  <a:lnTo>
                    <a:pt x="163" y="739"/>
                  </a:lnTo>
                  <a:lnTo>
                    <a:pt x="153" y="759"/>
                  </a:lnTo>
                  <a:lnTo>
                    <a:pt x="142" y="780"/>
                  </a:lnTo>
                  <a:lnTo>
                    <a:pt x="131" y="801"/>
                  </a:lnTo>
                  <a:lnTo>
                    <a:pt x="122" y="823"/>
                  </a:lnTo>
                  <a:lnTo>
                    <a:pt x="113" y="844"/>
                  </a:lnTo>
                  <a:lnTo>
                    <a:pt x="104" y="866"/>
                  </a:lnTo>
                  <a:lnTo>
                    <a:pt x="101" y="870"/>
                  </a:lnTo>
                  <a:lnTo>
                    <a:pt x="97" y="877"/>
                  </a:lnTo>
                  <a:lnTo>
                    <a:pt x="94" y="882"/>
                  </a:lnTo>
                  <a:lnTo>
                    <a:pt x="93" y="888"/>
                  </a:lnTo>
                  <a:lnTo>
                    <a:pt x="89" y="893"/>
                  </a:lnTo>
                  <a:lnTo>
                    <a:pt x="88" y="900"/>
                  </a:lnTo>
                  <a:lnTo>
                    <a:pt x="85" y="905"/>
                  </a:lnTo>
                  <a:lnTo>
                    <a:pt x="84" y="912"/>
                  </a:lnTo>
                  <a:lnTo>
                    <a:pt x="80" y="918"/>
                  </a:lnTo>
                  <a:lnTo>
                    <a:pt x="78" y="923"/>
                  </a:lnTo>
                  <a:lnTo>
                    <a:pt x="76" y="930"/>
                  </a:lnTo>
                  <a:lnTo>
                    <a:pt x="74" y="935"/>
                  </a:lnTo>
                  <a:lnTo>
                    <a:pt x="72" y="942"/>
                  </a:lnTo>
                  <a:lnTo>
                    <a:pt x="69" y="947"/>
                  </a:lnTo>
                  <a:lnTo>
                    <a:pt x="68" y="954"/>
                  </a:lnTo>
                  <a:lnTo>
                    <a:pt x="65" y="961"/>
                  </a:lnTo>
                  <a:lnTo>
                    <a:pt x="62" y="966"/>
                  </a:lnTo>
                  <a:lnTo>
                    <a:pt x="60" y="973"/>
                  </a:lnTo>
                  <a:lnTo>
                    <a:pt x="58" y="978"/>
                  </a:lnTo>
                  <a:lnTo>
                    <a:pt x="56" y="985"/>
                  </a:lnTo>
                  <a:lnTo>
                    <a:pt x="54" y="991"/>
                  </a:lnTo>
                  <a:lnTo>
                    <a:pt x="52" y="996"/>
                  </a:lnTo>
                  <a:lnTo>
                    <a:pt x="50" y="1003"/>
                  </a:lnTo>
                  <a:lnTo>
                    <a:pt x="49" y="1008"/>
                  </a:lnTo>
                  <a:lnTo>
                    <a:pt x="46" y="1015"/>
                  </a:lnTo>
                  <a:lnTo>
                    <a:pt x="45" y="1020"/>
                  </a:lnTo>
                  <a:lnTo>
                    <a:pt x="41" y="1027"/>
                  </a:lnTo>
                  <a:lnTo>
                    <a:pt x="41" y="1034"/>
                  </a:lnTo>
                  <a:lnTo>
                    <a:pt x="39" y="1039"/>
                  </a:lnTo>
                  <a:lnTo>
                    <a:pt x="37" y="1046"/>
                  </a:lnTo>
                  <a:lnTo>
                    <a:pt x="36" y="1051"/>
                  </a:lnTo>
                  <a:lnTo>
                    <a:pt x="35" y="1059"/>
                  </a:lnTo>
                  <a:lnTo>
                    <a:pt x="32" y="1064"/>
                  </a:lnTo>
                  <a:lnTo>
                    <a:pt x="31" y="1071"/>
                  </a:lnTo>
                  <a:lnTo>
                    <a:pt x="29" y="1076"/>
                  </a:lnTo>
                  <a:lnTo>
                    <a:pt x="28" y="1083"/>
                  </a:lnTo>
                  <a:lnTo>
                    <a:pt x="25" y="1089"/>
                  </a:lnTo>
                  <a:lnTo>
                    <a:pt x="24" y="1095"/>
                  </a:lnTo>
                  <a:lnTo>
                    <a:pt x="23" y="1101"/>
                  </a:lnTo>
                  <a:lnTo>
                    <a:pt x="21" y="1108"/>
                  </a:lnTo>
                  <a:lnTo>
                    <a:pt x="20" y="1115"/>
                  </a:lnTo>
                  <a:lnTo>
                    <a:pt x="19" y="1120"/>
                  </a:lnTo>
                  <a:lnTo>
                    <a:pt x="16" y="1127"/>
                  </a:lnTo>
                  <a:lnTo>
                    <a:pt x="16" y="1133"/>
                  </a:lnTo>
                  <a:lnTo>
                    <a:pt x="15" y="1140"/>
                  </a:lnTo>
                  <a:lnTo>
                    <a:pt x="13" y="1146"/>
                  </a:lnTo>
                  <a:lnTo>
                    <a:pt x="12" y="1153"/>
                  </a:lnTo>
                  <a:lnTo>
                    <a:pt x="12" y="1160"/>
                  </a:lnTo>
                  <a:lnTo>
                    <a:pt x="9" y="1166"/>
                  </a:lnTo>
                  <a:lnTo>
                    <a:pt x="8" y="1172"/>
                  </a:lnTo>
                  <a:lnTo>
                    <a:pt x="8" y="1178"/>
                  </a:lnTo>
                  <a:lnTo>
                    <a:pt x="7" y="1185"/>
                  </a:lnTo>
                  <a:lnTo>
                    <a:pt x="4" y="1192"/>
                  </a:lnTo>
                  <a:lnTo>
                    <a:pt x="4" y="1198"/>
                  </a:lnTo>
                  <a:lnTo>
                    <a:pt x="3" y="1205"/>
                  </a:lnTo>
                  <a:lnTo>
                    <a:pt x="3" y="1212"/>
                  </a:lnTo>
                  <a:lnTo>
                    <a:pt x="1" y="1218"/>
                  </a:lnTo>
                  <a:lnTo>
                    <a:pt x="0" y="1223"/>
                  </a:lnTo>
                  <a:lnTo>
                    <a:pt x="0" y="1230"/>
                  </a:lnTo>
                  <a:lnTo>
                    <a:pt x="0" y="1237"/>
                  </a:lnTo>
                  <a:lnTo>
                    <a:pt x="0" y="1243"/>
                  </a:lnTo>
                  <a:lnTo>
                    <a:pt x="0" y="1250"/>
                  </a:lnTo>
                  <a:lnTo>
                    <a:pt x="0" y="1257"/>
                  </a:lnTo>
                  <a:lnTo>
                    <a:pt x="0" y="1265"/>
                  </a:lnTo>
                  <a:lnTo>
                    <a:pt x="0" y="1274"/>
                  </a:lnTo>
                  <a:lnTo>
                    <a:pt x="0" y="1283"/>
                  </a:lnTo>
                  <a:lnTo>
                    <a:pt x="0" y="1294"/>
                  </a:lnTo>
                  <a:lnTo>
                    <a:pt x="0" y="1303"/>
                  </a:lnTo>
                  <a:lnTo>
                    <a:pt x="0" y="1312"/>
                  </a:lnTo>
                  <a:lnTo>
                    <a:pt x="0" y="1323"/>
                  </a:lnTo>
                  <a:lnTo>
                    <a:pt x="0" y="1334"/>
                  </a:lnTo>
                  <a:lnTo>
                    <a:pt x="0" y="1343"/>
                  </a:lnTo>
                  <a:lnTo>
                    <a:pt x="0" y="1352"/>
                  </a:lnTo>
                  <a:lnTo>
                    <a:pt x="0" y="1363"/>
                  </a:lnTo>
                  <a:lnTo>
                    <a:pt x="0" y="1372"/>
                  </a:lnTo>
                  <a:lnTo>
                    <a:pt x="0" y="1384"/>
                  </a:lnTo>
                  <a:lnTo>
                    <a:pt x="0" y="1393"/>
                  </a:lnTo>
                  <a:lnTo>
                    <a:pt x="0" y="1403"/>
                  </a:lnTo>
                  <a:lnTo>
                    <a:pt x="0" y="1413"/>
                  </a:lnTo>
                  <a:lnTo>
                    <a:pt x="0" y="1424"/>
                  </a:lnTo>
                  <a:lnTo>
                    <a:pt x="0" y="1433"/>
                  </a:lnTo>
                  <a:lnTo>
                    <a:pt x="0" y="1445"/>
                  </a:lnTo>
                  <a:lnTo>
                    <a:pt x="0" y="1454"/>
                  </a:lnTo>
                  <a:lnTo>
                    <a:pt x="0" y="1465"/>
                  </a:lnTo>
                  <a:lnTo>
                    <a:pt x="0" y="1476"/>
                  </a:lnTo>
                  <a:lnTo>
                    <a:pt x="0" y="1485"/>
                  </a:lnTo>
                  <a:lnTo>
                    <a:pt x="0" y="1496"/>
                  </a:lnTo>
                  <a:lnTo>
                    <a:pt x="0" y="1506"/>
                  </a:lnTo>
                  <a:lnTo>
                    <a:pt x="0" y="1516"/>
                  </a:lnTo>
                  <a:lnTo>
                    <a:pt x="0" y="1527"/>
                  </a:lnTo>
                  <a:lnTo>
                    <a:pt x="0" y="1535"/>
                  </a:lnTo>
                  <a:lnTo>
                    <a:pt x="0" y="1547"/>
                  </a:lnTo>
                  <a:lnTo>
                    <a:pt x="0" y="1557"/>
                  </a:lnTo>
                  <a:lnTo>
                    <a:pt x="0" y="1567"/>
                  </a:lnTo>
                  <a:lnTo>
                    <a:pt x="0" y="1578"/>
                  </a:lnTo>
                  <a:lnTo>
                    <a:pt x="0" y="1589"/>
                  </a:lnTo>
                  <a:lnTo>
                    <a:pt x="0" y="1624"/>
                  </a:lnTo>
                  <a:lnTo>
                    <a:pt x="4" y="1660"/>
                  </a:lnTo>
                  <a:lnTo>
                    <a:pt x="9" y="1696"/>
                  </a:lnTo>
                  <a:lnTo>
                    <a:pt x="17" y="1732"/>
                  </a:lnTo>
                  <a:lnTo>
                    <a:pt x="24" y="1766"/>
                  </a:lnTo>
                  <a:lnTo>
                    <a:pt x="33" y="1801"/>
                  </a:lnTo>
                  <a:lnTo>
                    <a:pt x="42" y="1835"/>
                  </a:lnTo>
                  <a:lnTo>
                    <a:pt x="54" y="1870"/>
                  </a:lnTo>
                  <a:lnTo>
                    <a:pt x="65" y="1904"/>
                  </a:lnTo>
                  <a:lnTo>
                    <a:pt x="77" y="1938"/>
                  </a:lnTo>
                  <a:lnTo>
                    <a:pt x="89" y="1970"/>
                  </a:lnTo>
                  <a:lnTo>
                    <a:pt x="105" y="2003"/>
                  </a:lnTo>
                  <a:lnTo>
                    <a:pt x="118" y="2035"/>
                  </a:lnTo>
                  <a:lnTo>
                    <a:pt x="134" y="2066"/>
                  </a:lnTo>
                  <a:lnTo>
                    <a:pt x="149" y="2097"/>
                  </a:lnTo>
                  <a:lnTo>
                    <a:pt x="167" y="2129"/>
                  </a:lnTo>
                  <a:lnTo>
                    <a:pt x="183" y="2158"/>
                  </a:lnTo>
                  <a:lnTo>
                    <a:pt x="202" y="2187"/>
                  </a:lnTo>
                  <a:lnTo>
                    <a:pt x="220" y="2216"/>
                  </a:lnTo>
                  <a:lnTo>
                    <a:pt x="239" y="2247"/>
                  </a:lnTo>
                  <a:lnTo>
                    <a:pt x="259" y="2274"/>
                  </a:lnTo>
                  <a:lnTo>
                    <a:pt x="280" y="2303"/>
                  </a:lnTo>
                  <a:lnTo>
                    <a:pt x="301" y="2329"/>
                  </a:lnTo>
                  <a:lnTo>
                    <a:pt x="324" y="2357"/>
                  </a:lnTo>
                  <a:lnTo>
                    <a:pt x="345" y="2382"/>
                  </a:lnTo>
                  <a:lnTo>
                    <a:pt x="370" y="2408"/>
                  </a:lnTo>
                  <a:lnTo>
                    <a:pt x="393" y="2431"/>
                  </a:lnTo>
                  <a:lnTo>
                    <a:pt x="418" y="2458"/>
                  </a:lnTo>
                  <a:lnTo>
                    <a:pt x="444" y="2479"/>
                  </a:lnTo>
                  <a:lnTo>
                    <a:pt x="469" y="2503"/>
                  </a:lnTo>
                  <a:lnTo>
                    <a:pt x="494" y="2526"/>
                  </a:lnTo>
                  <a:lnTo>
                    <a:pt x="522" y="2548"/>
                  </a:lnTo>
                  <a:lnTo>
                    <a:pt x="548" y="2570"/>
                  </a:lnTo>
                  <a:lnTo>
                    <a:pt x="575" y="2589"/>
                  </a:lnTo>
                  <a:lnTo>
                    <a:pt x="603" y="2608"/>
                  </a:lnTo>
                  <a:lnTo>
                    <a:pt x="632" y="2629"/>
                  </a:lnTo>
                  <a:lnTo>
                    <a:pt x="660" y="2647"/>
                  </a:lnTo>
                  <a:lnTo>
                    <a:pt x="690" y="2665"/>
                  </a:lnTo>
                  <a:lnTo>
                    <a:pt x="720" y="2681"/>
                  </a:lnTo>
                  <a:lnTo>
                    <a:pt x="750" y="2698"/>
                  </a:lnTo>
                  <a:lnTo>
                    <a:pt x="781" y="2714"/>
                  </a:lnTo>
                  <a:lnTo>
                    <a:pt x="811" y="2729"/>
                  </a:lnTo>
                  <a:lnTo>
                    <a:pt x="843" y="2742"/>
                  </a:lnTo>
                  <a:lnTo>
                    <a:pt x="875" y="2757"/>
                  </a:lnTo>
                  <a:lnTo>
                    <a:pt x="907" y="2769"/>
                  </a:lnTo>
                  <a:lnTo>
                    <a:pt x="940" y="2782"/>
                  </a:lnTo>
                  <a:lnTo>
                    <a:pt x="973" y="2793"/>
                  </a:lnTo>
                  <a:lnTo>
                    <a:pt x="1007" y="2805"/>
                  </a:lnTo>
                  <a:lnTo>
                    <a:pt x="1040" y="2812"/>
                  </a:lnTo>
                  <a:lnTo>
                    <a:pt x="1074" y="2822"/>
                  </a:lnTo>
                  <a:lnTo>
                    <a:pt x="1107" y="2830"/>
                  </a:lnTo>
                  <a:lnTo>
                    <a:pt x="1143" y="2836"/>
                  </a:lnTo>
                  <a:lnTo>
                    <a:pt x="1176" y="2842"/>
                  </a:lnTo>
                  <a:lnTo>
                    <a:pt x="1211" y="2847"/>
                  </a:lnTo>
                  <a:lnTo>
                    <a:pt x="1246" y="2852"/>
                  </a:lnTo>
                  <a:lnTo>
                    <a:pt x="1283" y="2856"/>
                  </a:lnTo>
                  <a:lnTo>
                    <a:pt x="1317" y="2859"/>
                  </a:lnTo>
                  <a:lnTo>
                    <a:pt x="1353" y="2860"/>
                  </a:lnTo>
                  <a:lnTo>
                    <a:pt x="1390" y="2862"/>
                  </a:lnTo>
                  <a:lnTo>
                    <a:pt x="1426" y="2863"/>
                  </a:lnTo>
                  <a:lnTo>
                    <a:pt x="1463" y="2862"/>
                  </a:lnTo>
                  <a:lnTo>
                    <a:pt x="1499" y="2860"/>
                  </a:lnTo>
                  <a:lnTo>
                    <a:pt x="1535" y="2858"/>
                  </a:lnTo>
                  <a:lnTo>
                    <a:pt x="1574" y="2856"/>
                  </a:lnTo>
                  <a:close/>
                </a:path>
              </a:pathLst>
            </a:custGeom>
            <a:solidFill>
              <a:schemeClr val="hlink"/>
            </a:solidFill>
            <a:ln w="9525">
              <a:noFill/>
              <a:round/>
              <a:headEnd/>
              <a:tailEnd/>
            </a:ln>
          </p:spPr>
          <p:txBody>
            <a:bodyPr/>
            <a:lstStyle/>
            <a:p>
              <a:pPr eaLnBrk="0" hangingPunct="0"/>
              <a:endParaRPr lang="en-US"/>
            </a:p>
          </p:txBody>
        </p:sp>
        <p:sp>
          <p:nvSpPr>
            <p:cNvPr id="15370" name="Freeform 20"/>
            <p:cNvSpPr>
              <a:spLocks/>
            </p:cNvSpPr>
            <p:nvPr/>
          </p:nvSpPr>
          <p:spPr bwMode="auto">
            <a:xfrm>
              <a:off x="1662" y="802"/>
              <a:ext cx="960" cy="1414"/>
            </a:xfrm>
            <a:custGeom>
              <a:avLst/>
              <a:gdLst>
                <a:gd name="T0" fmla="*/ 947 w 960"/>
                <a:gd name="T1" fmla="*/ 222 h 1414"/>
                <a:gd name="T2" fmla="*/ 914 w 960"/>
                <a:gd name="T3" fmla="*/ 231 h 1414"/>
                <a:gd name="T4" fmla="*/ 874 w 960"/>
                <a:gd name="T5" fmla="*/ 243 h 1414"/>
                <a:gd name="T6" fmla="*/ 823 w 960"/>
                <a:gd name="T7" fmla="*/ 262 h 1414"/>
                <a:gd name="T8" fmla="*/ 765 w 960"/>
                <a:gd name="T9" fmla="*/ 286 h 1414"/>
                <a:gd name="T10" fmla="*/ 704 w 960"/>
                <a:gd name="T11" fmla="*/ 318 h 1414"/>
                <a:gd name="T12" fmla="*/ 636 w 960"/>
                <a:gd name="T13" fmla="*/ 354 h 1414"/>
                <a:gd name="T14" fmla="*/ 571 w 960"/>
                <a:gd name="T15" fmla="*/ 399 h 1414"/>
                <a:gd name="T16" fmla="*/ 506 w 960"/>
                <a:gd name="T17" fmla="*/ 453 h 1414"/>
                <a:gd name="T18" fmla="*/ 444 w 960"/>
                <a:gd name="T19" fmla="*/ 516 h 1414"/>
                <a:gd name="T20" fmla="*/ 389 w 960"/>
                <a:gd name="T21" fmla="*/ 587 h 1414"/>
                <a:gd name="T22" fmla="*/ 341 w 960"/>
                <a:gd name="T23" fmla="*/ 670 h 1414"/>
                <a:gd name="T24" fmla="*/ 304 w 960"/>
                <a:gd name="T25" fmla="*/ 758 h 1414"/>
                <a:gd name="T26" fmla="*/ 276 w 960"/>
                <a:gd name="T27" fmla="*/ 845 h 1414"/>
                <a:gd name="T28" fmla="*/ 255 w 960"/>
                <a:gd name="T29" fmla="*/ 924 h 1414"/>
                <a:gd name="T30" fmla="*/ 243 w 960"/>
                <a:gd name="T31" fmla="*/ 997 h 1414"/>
                <a:gd name="T32" fmla="*/ 235 w 960"/>
                <a:gd name="T33" fmla="*/ 1065 h 1414"/>
                <a:gd name="T34" fmla="*/ 235 w 960"/>
                <a:gd name="T35" fmla="*/ 1126 h 1414"/>
                <a:gd name="T36" fmla="*/ 237 w 960"/>
                <a:gd name="T37" fmla="*/ 1181 h 1414"/>
                <a:gd name="T38" fmla="*/ 242 w 960"/>
                <a:gd name="T39" fmla="*/ 1228 h 1414"/>
                <a:gd name="T40" fmla="*/ 249 w 960"/>
                <a:gd name="T41" fmla="*/ 1268 h 1414"/>
                <a:gd name="T42" fmla="*/ 256 w 960"/>
                <a:gd name="T43" fmla="*/ 1303 h 1414"/>
                <a:gd name="T44" fmla="*/ 267 w 960"/>
                <a:gd name="T45" fmla="*/ 1344 h 1414"/>
                <a:gd name="T46" fmla="*/ 260 w 960"/>
                <a:gd name="T47" fmla="*/ 1361 h 1414"/>
                <a:gd name="T48" fmla="*/ 225 w 960"/>
                <a:gd name="T49" fmla="*/ 1372 h 1414"/>
                <a:gd name="T50" fmla="*/ 175 w 960"/>
                <a:gd name="T51" fmla="*/ 1384 h 1414"/>
                <a:gd name="T52" fmla="*/ 137 w 960"/>
                <a:gd name="T53" fmla="*/ 1392 h 1414"/>
                <a:gd name="T54" fmla="*/ 90 w 960"/>
                <a:gd name="T55" fmla="*/ 1401 h 1414"/>
                <a:gd name="T56" fmla="*/ 51 w 960"/>
                <a:gd name="T57" fmla="*/ 1409 h 1414"/>
                <a:gd name="T58" fmla="*/ 35 w 960"/>
                <a:gd name="T59" fmla="*/ 1409 h 1414"/>
                <a:gd name="T60" fmla="*/ 25 w 960"/>
                <a:gd name="T61" fmla="*/ 1373 h 1414"/>
                <a:gd name="T62" fmla="*/ 20 w 960"/>
                <a:gd name="T63" fmla="*/ 1332 h 1414"/>
                <a:gd name="T64" fmla="*/ 11 w 960"/>
                <a:gd name="T65" fmla="*/ 1276 h 1414"/>
                <a:gd name="T66" fmla="*/ 4 w 960"/>
                <a:gd name="T67" fmla="*/ 1211 h 1414"/>
                <a:gd name="T68" fmla="*/ 2 w 960"/>
                <a:gd name="T69" fmla="*/ 1137 h 1414"/>
                <a:gd name="T70" fmla="*/ 2 w 960"/>
                <a:gd name="T71" fmla="*/ 1056 h 1414"/>
                <a:gd name="T72" fmla="*/ 6 w 960"/>
                <a:gd name="T73" fmla="*/ 968 h 1414"/>
                <a:gd name="T74" fmla="*/ 17 w 960"/>
                <a:gd name="T75" fmla="*/ 877 h 1414"/>
                <a:gd name="T76" fmla="*/ 39 w 960"/>
                <a:gd name="T77" fmla="*/ 782 h 1414"/>
                <a:gd name="T78" fmla="*/ 69 w 960"/>
                <a:gd name="T79" fmla="*/ 689 h 1414"/>
                <a:gd name="T80" fmla="*/ 112 w 960"/>
                <a:gd name="T81" fmla="*/ 595 h 1414"/>
                <a:gd name="T82" fmla="*/ 162 w 960"/>
                <a:gd name="T83" fmla="*/ 509 h 1414"/>
                <a:gd name="T84" fmla="*/ 214 w 960"/>
                <a:gd name="T85" fmla="*/ 432 h 1414"/>
                <a:gd name="T86" fmla="*/ 266 w 960"/>
                <a:gd name="T87" fmla="*/ 367 h 1414"/>
                <a:gd name="T88" fmla="*/ 320 w 960"/>
                <a:gd name="T89" fmla="*/ 307 h 1414"/>
                <a:gd name="T90" fmla="*/ 376 w 960"/>
                <a:gd name="T91" fmla="*/ 257 h 1414"/>
                <a:gd name="T92" fmla="*/ 432 w 960"/>
                <a:gd name="T93" fmla="*/ 212 h 1414"/>
                <a:gd name="T94" fmla="*/ 490 w 960"/>
                <a:gd name="T95" fmla="*/ 174 h 1414"/>
                <a:gd name="T96" fmla="*/ 547 w 960"/>
                <a:gd name="T97" fmla="*/ 139 h 1414"/>
                <a:gd name="T98" fmla="*/ 608 w 960"/>
                <a:gd name="T99" fmla="*/ 108 h 1414"/>
                <a:gd name="T100" fmla="*/ 671 w 960"/>
                <a:gd name="T101" fmla="*/ 80 h 1414"/>
                <a:gd name="T102" fmla="*/ 735 w 960"/>
                <a:gd name="T103" fmla="*/ 55 h 1414"/>
                <a:gd name="T104" fmla="*/ 798 w 960"/>
                <a:gd name="T105" fmla="*/ 32 h 1414"/>
                <a:gd name="T106" fmla="*/ 867 w 960"/>
                <a:gd name="T107" fmla="*/ 10 h 14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0"/>
                <a:gd name="T163" fmla="*/ 0 h 1414"/>
                <a:gd name="T164" fmla="*/ 960 w 960"/>
                <a:gd name="T165" fmla="*/ 1414 h 141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0" h="1414">
                  <a:moveTo>
                    <a:pt x="894" y="0"/>
                  </a:moveTo>
                  <a:lnTo>
                    <a:pt x="960" y="221"/>
                  </a:lnTo>
                  <a:lnTo>
                    <a:pt x="958" y="221"/>
                  </a:lnTo>
                  <a:lnTo>
                    <a:pt x="954" y="221"/>
                  </a:lnTo>
                  <a:lnTo>
                    <a:pt x="947" y="222"/>
                  </a:lnTo>
                  <a:lnTo>
                    <a:pt x="939" y="226"/>
                  </a:lnTo>
                  <a:lnTo>
                    <a:pt x="932" y="226"/>
                  </a:lnTo>
                  <a:lnTo>
                    <a:pt x="927" y="227"/>
                  </a:lnTo>
                  <a:lnTo>
                    <a:pt x="920" y="229"/>
                  </a:lnTo>
                  <a:lnTo>
                    <a:pt x="914" y="231"/>
                  </a:lnTo>
                  <a:lnTo>
                    <a:pt x="906" y="233"/>
                  </a:lnTo>
                  <a:lnTo>
                    <a:pt x="899" y="235"/>
                  </a:lnTo>
                  <a:lnTo>
                    <a:pt x="891" y="238"/>
                  </a:lnTo>
                  <a:lnTo>
                    <a:pt x="883" y="242"/>
                  </a:lnTo>
                  <a:lnTo>
                    <a:pt x="874" y="243"/>
                  </a:lnTo>
                  <a:lnTo>
                    <a:pt x="865" y="247"/>
                  </a:lnTo>
                  <a:lnTo>
                    <a:pt x="854" y="250"/>
                  </a:lnTo>
                  <a:lnTo>
                    <a:pt x="846" y="254"/>
                  </a:lnTo>
                  <a:lnTo>
                    <a:pt x="834" y="257"/>
                  </a:lnTo>
                  <a:lnTo>
                    <a:pt x="823" y="262"/>
                  </a:lnTo>
                  <a:lnTo>
                    <a:pt x="812" y="266"/>
                  </a:lnTo>
                  <a:lnTo>
                    <a:pt x="802" y="271"/>
                  </a:lnTo>
                  <a:lnTo>
                    <a:pt x="790" y="275"/>
                  </a:lnTo>
                  <a:lnTo>
                    <a:pt x="777" y="281"/>
                  </a:lnTo>
                  <a:lnTo>
                    <a:pt x="765" y="286"/>
                  </a:lnTo>
                  <a:lnTo>
                    <a:pt x="754" y="292"/>
                  </a:lnTo>
                  <a:lnTo>
                    <a:pt x="741" y="298"/>
                  </a:lnTo>
                  <a:lnTo>
                    <a:pt x="729" y="303"/>
                  </a:lnTo>
                  <a:lnTo>
                    <a:pt x="717" y="311"/>
                  </a:lnTo>
                  <a:lnTo>
                    <a:pt x="704" y="318"/>
                  </a:lnTo>
                  <a:lnTo>
                    <a:pt x="691" y="324"/>
                  </a:lnTo>
                  <a:lnTo>
                    <a:pt x="677" y="331"/>
                  </a:lnTo>
                  <a:lnTo>
                    <a:pt x="664" y="338"/>
                  </a:lnTo>
                  <a:lnTo>
                    <a:pt x="651" y="346"/>
                  </a:lnTo>
                  <a:lnTo>
                    <a:pt x="636" y="354"/>
                  </a:lnTo>
                  <a:lnTo>
                    <a:pt x="624" y="363"/>
                  </a:lnTo>
                  <a:lnTo>
                    <a:pt x="611" y="372"/>
                  </a:lnTo>
                  <a:lnTo>
                    <a:pt x="598" y="380"/>
                  </a:lnTo>
                  <a:lnTo>
                    <a:pt x="584" y="389"/>
                  </a:lnTo>
                  <a:lnTo>
                    <a:pt x="571" y="399"/>
                  </a:lnTo>
                  <a:lnTo>
                    <a:pt x="558" y="409"/>
                  </a:lnTo>
                  <a:lnTo>
                    <a:pt x="545" y="420"/>
                  </a:lnTo>
                  <a:lnTo>
                    <a:pt x="531" y="431"/>
                  </a:lnTo>
                  <a:lnTo>
                    <a:pt x="518" y="441"/>
                  </a:lnTo>
                  <a:lnTo>
                    <a:pt x="506" y="453"/>
                  </a:lnTo>
                  <a:lnTo>
                    <a:pt x="494" y="466"/>
                  </a:lnTo>
                  <a:lnTo>
                    <a:pt x="481" y="477"/>
                  </a:lnTo>
                  <a:lnTo>
                    <a:pt x="469" y="489"/>
                  </a:lnTo>
                  <a:lnTo>
                    <a:pt x="457" y="502"/>
                  </a:lnTo>
                  <a:lnTo>
                    <a:pt x="444" y="516"/>
                  </a:lnTo>
                  <a:lnTo>
                    <a:pt x="432" y="529"/>
                  </a:lnTo>
                  <a:lnTo>
                    <a:pt x="421" y="543"/>
                  </a:lnTo>
                  <a:lnTo>
                    <a:pt x="411" y="558"/>
                  </a:lnTo>
                  <a:lnTo>
                    <a:pt x="400" y="574"/>
                  </a:lnTo>
                  <a:lnTo>
                    <a:pt x="389" y="587"/>
                  </a:lnTo>
                  <a:lnTo>
                    <a:pt x="379" y="603"/>
                  </a:lnTo>
                  <a:lnTo>
                    <a:pt x="369" y="619"/>
                  </a:lnTo>
                  <a:lnTo>
                    <a:pt x="360" y="636"/>
                  </a:lnTo>
                  <a:lnTo>
                    <a:pt x="351" y="652"/>
                  </a:lnTo>
                  <a:lnTo>
                    <a:pt x="341" y="670"/>
                  </a:lnTo>
                  <a:lnTo>
                    <a:pt x="333" y="688"/>
                  </a:lnTo>
                  <a:lnTo>
                    <a:pt x="327" y="707"/>
                  </a:lnTo>
                  <a:lnTo>
                    <a:pt x="318" y="724"/>
                  </a:lnTo>
                  <a:lnTo>
                    <a:pt x="311" y="741"/>
                  </a:lnTo>
                  <a:lnTo>
                    <a:pt x="304" y="758"/>
                  </a:lnTo>
                  <a:lnTo>
                    <a:pt x="299" y="777"/>
                  </a:lnTo>
                  <a:lnTo>
                    <a:pt x="291" y="793"/>
                  </a:lnTo>
                  <a:lnTo>
                    <a:pt x="286" y="810"/>
                  </a:lnTo>
                  <a:lnTo>
                    <a:pt x="280" y="827"/>
                  </a:lnTo>
                  <a:lnTo>
                    <a:pt x="276" y="845"/>
                  </a:lnTo>
                  <a:lnTo>
                    <a:pt x="270" y="861"/>
                  </a:lnTo>
                  <a:lnTo>
                    <a:pt x="266" y="877"/>
                  </a:lnTo>
                  <a:lnTo>
                    <a:pt x="262" y="893"/>
                  </a:lnTo>
                  <a:lnTo>
                    <a:pt x="259" y="908"/>
                  </a:lnTo>
                  <a:lnTo>
                    <a:pt x="255" y="924"/>
                  </a:lnTo>
                  <a:lnTo>
                    <a:pt x="252" y="939"/>
                  </a:lnTo>
                  <a:lnTo>
                    <a:pt x="250" y="955"/>
                  </a:lnTo>
                  <a:lnTo>
                    <a:pt x="249" y="970"/>
                  </a:lnTo>
                  <a:lnTo>
                    <a:pt x="245" y="983"/>
                  </a:lnTo>
                  <a:lnTo>
                    <a:pt x="243" y="997"/>
                  </a:lnTo>
                  <a:lnTo>
                    <a:pt x="241" y="1011"/>
                  </a:lnTo>
                  <a:lnTo>
                    <a:pt x="239" y="1025"/>
                  </a:lnTo>
                  <a:lnTo>
                    <a:pt x="238" y="1039"/>
                  </a:lnTo>
                  <a:lnTo>
                    <a:pt x="237" y="1052"/>
                  </a:lnTo>
                  <a:lnTo>
                    <a:pt x="235" y="1065"/>
                  </a:lnTo>
                  <a:lnTo>
                    <a:pt x="235" y="1078"/>
                  </a:lnTo>
                  <a:lnTo>
                    <a:pt x="235" y="1090"/>
                  </a:lnTo>
                  <a:lnTo>
                    <a:pt x="235" y="1102"/>
                  </a:lnTo>
                  <a:lnTo>
                    <a:pt x="235" y="1114"/>
                  </a:lnTo>
                  <a:lnTo>
                    <a:pt x="235" y="1126"/>
                  </a:lnTo>
                  <a:lnTo>
                    <a:pt x="235" y="1138"/>
                  </a:lnTo>
                  <a:lnTo>
                    <a:pt x="235" y="1149"/>
                  </a:lnTo>
                  <a:lnTo>
                    <a:pt x="235" y="1161"/>
                  </a:lnTo>
                  <a:lnTo>
                    <a:pt x="237" y="1171"/>
                  </a:lnTo>
                  <a:lnTo>
                    <a:pt x="237" y="1181"/>
                  </a:lnTo>
                  <a:lnTo>
                    <a:pt x="237" y="1191"/>
                  </a:lnTo>
                  <a:lnTo>
                    <a:pt x="238" y="1199"/>
                  </a:lnTo>
                  <a:lnTo>
                    <a:pt x="239" y="1210"/>
                  </a:lnTo>
                  <a:lnTo>
                    <a:pt x="239" y="1219"/>
                  </a:lnTo>
                  <a:lnTo>
                    <a:pt x="242" y="1228"/>
                  </a:lnTo>
                  <a:lnTo>
                    <a:pt x="243" y="1238"/>
                  </a:lnTo>
                  <a:lnTo>
                    <a:pt x="245" y="1247"/>
                  </a:lnTo>
                  <a:lnTo>
                    <a:pt x="245" y="1254"/>
                  </a:lnTo>
                  <a:lnTo>
                    <a:pt x="247" y="1260"/>
                  </a:lnTo>
                  <a:lnTo>
                    <a:pt x="249" y="1268"/>
                  </a:lnTo>
                  <a:lnTo>
                    <a:pt x="250" y="1276"/>
                  </a:lnTo>
                  <a:lnTo>
                    <a:pt x="251" y="1283"/>
                  </a:lnTo>
                  <a:lnTo>
                    <a:pt x="252" y="1289"/>
                  </a:lnTo>
                  <a:lnTo>
                    <a:pt x="254" y="1296"/>
                  </a:lnTo>
                  <a:lnTo>
                    <a:pt x="256" y="1303"/>
                  </a:lnTo>
                  <a:lnTo>
                    <a:pt x="258" y="1313"/>
                  </a:lnTo>
                  <a:lnTo>
                    <a:pt x="260" y="1324"/>
                  </a:lnTo>
                  <a:lnTo>
                    <a:pt x="263" y="1332"/>
                  </a:lnTo>
                  <a:lnTo>
                    <a:pt x="266" y="1339"/>
                  </a:lnTo>
                  <a:lnTo>
                    <a:pt x="267" y="1344"/>
                  </a:lnTo>
                  <a:lnTo>
                    <a:pt x="270" y="1349"/>
                  </a:lnTo>
                  <a:lnTo>
                    <a:pt x="270" y="1353"/>
                  </a:lnTo>
                  <a:lnTo>
                    <a:pt x="271" y="1356"/>
                  </a:lnTo>
                  <a:lnTo>
                    <a:pt x="268" y="1358"/>
                  </a:lnTo>
                  <a:lnTo>
                    <a:pt x="260" y="1361"/>
                  </a:lnTo>
                  <a:lnTo>
                    <a:pt x="254" y="1362"/>
                  </a:lnTo>
                  <a:lnTo>
                    <a:pt x="249" y="1365"/>
                  </a:lnTo>
                  <a:lnTo>
                    <a:pt x="241" y="1366"/>
                  </a:lnTo>
                  <a:lnTo>
                    <a:pt x="234" y="1370"/>
                  </a:lnTo>
                  <a:lnTo>
                    <a:pt x="225" y="1372"/>
                  </a:lnTo>
                  <a:lnTo>
                    <a:pt x="215" y="1374"/>
                  </a:lnTo>
                  <a:lnTo>
                    <a:pt x="205" y="1376"/>
                  </a:lnTo>
                  <a:lnTo>
                    <a:pt x="197" y="1380"/>
                  </a:lnTo>
                  <a:lnTo>
                    <a:pt x="185" y="1381"/>
                  </a:lnTo>
                  <a:lnTo>
                    <a:pt x="175" y="1384"/>
                  </a:lnTo>
                  <a:lnTo>
                    <a:pt x="164" y="1386"/>
                  </a:lnTo>
                  <a:lnTo>
                    <a:pt x="154" y="1389"/>
                  </a:lnTo>
                  <a:lnTo>
                    <a:pt x="148" y="1389"/>
                  </a:lnTo>
                  <a:lnTo>
                    <a:pt x="141" y="1392"/>
                  </a:lnTo>
                  <a:lnTo>
                    <a:pt x="137" y="1392"/>
                  </a:lnTo>
                  <a:lnTo>
                    <a:pt x="132" y="1393"/>
                  </a:lnTo>
                  <a:lnTo>
                    <a:pt x="120" y="1396"/>
                  </a:lnTo>
                  <a:lnTo>
                    <a:pt x="110" y="1397"/>
                  </a:lnTo>
                  <a:lnTo>
                    <a:pt x="98" y="1400"/>
                  </a:lnTo>
                  <a:lnTo>
                    <a:pt x="90" y="1401"/>
                  </a:lnTo>
                  <a:lnTo>
                    <a:pt x="81" y="1404"/>
                  </a:lnTo>
                  <a:lnTo>
                    <a:pt x="73" y="1406"/>
                  </a:lnTo>
                  <a:lnTo>
                    <a:pt x="64" y="1408"/>
                  </a:lnTo>
                  <a:lnTo>
                    <a:pt x="57" y="1409"/>
                  </a:lnTo>
                  <a:lnTo>
                    <a:pt x="51" y="1409"/>
                  </a:lnTo>
                  <a:lnTo>
                    <a:pt x="47" y="1412"/>
                  </a:lnTo>
                  <a:lnTo>
                    <a:pt x="39" y="1414"/>
                  </a:lnTo>
                  <a:lnTo>
                    <a:pt x="37" y="1414"/>
                  </a:lnTo>
                  <a:lnTo>
                    <a:pt x="36" y="1413"/>
                  </a:lnTo>
                  <a:lnTo>
                    <a:pt x="35" y="1409"/>
                  </a:lnTo>
                  <a:lnTo>
                    <a:pt x="33" y="1401"/>
                  </a:lnTo>
                  <a:lnTo>
                    <a:pt x="31" y="1392"/>
                  </a:lnTo>
                  <a:lnTo>
                    <a:pt x="29" y="1386"/>
                  </a:lnTo>
                  <a:lnTo>
                    <a:pt x="28" y="1380"/>
                  </a:lnTo>
                  <a:lnTo>
                    <a:pt x="25" y="1373"/>
                  </a:lnTo>
                  <a:lnTo>
                    <a:pt x="25" y="1366"/>
                  </a:lnTo>
                  <a:lnTo>
                    <a:pt x="23" y="1357"/>
                  </a:lnTo>
                  <a:lnTo>
                    <a:pt x="21" y="1349"/>
                  </a:lnTo>
                  <a:lnTo>
                    <a:pt x="21" y="1340"/>
                  </a:lnTo>
                  <a:lnTo>
                    <a:pt x="20" y="1332"/>
                  </a:lnTo>
                  <a:lnTo>
                    <a:pt x="17" y="1320"/>
                  </a:lnTo>
                  <a:lnTo>
                    <a:pt x="16" y="1311"/>
                  </a:lnTo>
                  <a:lnTo>
                    <a:pt x="13" y="1299"/>
                  </a:lnTo>
                  <a:lnTo>
                    <a:pt x="13" y="1288"/>
                  </a:lnTo>
                  <a:lnTo>
                    <a:pt x="11" y="1276"/>
                  </a:lnTo>
                  <a:lnTo>
                    <a:pt x="9" y="1263"/>
                  </a:lnTo>
                  <a:lnTo>
                    <a:pt x="8" y="1251"/>
                  </a:lnTo>
                  <a:lnTo>
                    <a:pt x="8" y="1239"/>
                  </a:lnTo>
                  <a:lnTo>
                    <a:pt x="6" y="1226"/>
                  </a:lnTo>
                  <a:lnTo>
                    <a:pt x="4" y="1211"/>
                  </a:lnTo>
                  <a:lnTo>
                    <a:pt x="4" y="1197"/>
                  </a:lnTo>
                  <a:lnTo>
                    <a:pt x="3" y="1182"/>
                  </a:lnTo>
                  <a:lnTo>
                    <a:pt x="2" y="1167"/>
                  </a:lnTo>
                  <a:lnTo>
                    <a:pt x="2" y="1153"/>
                  </a:lnTo>
                  <a:lnTo>
                    <a:pt x="2" y="1137"/>
                  </a:lnTo>
                  <a:lnTo>
                    <a:pt x="2" y="1122"/>
                  </a:lnTo>
                  <a:lnTo>
                    <a:pt x="0" y="1105"/>
                  </a:lnTo>
                  <a:lnTo>
                    <a:pt x="0" y="1089"/>
                  </a:lnTo>
                  <a:lnTo>
                    <a:pt x="0" y="1072"/>
                  </a:lnTo>
                  <a:lnTo>
                    <a:pt x="2" y="1056"/>
                  </a:lnTo>
                  <a:lnTo>
                    <a:pt x="2" y="1039"/>
                  </a:lnTo>
                  <a:lnTo>
                    <a:pt x="2" y="1021"/>
                  </a:lnTo>
                  <a:lnTo>
                    <a:pt x="3" y="1004"/>
                  </a:lnTo>
                  <a:lnTo>
                    <a:pt x="4" y="987"/>
                  </a:lnTo>
                  <a:lnTo>
                    <a:pt x="6" y="968"/>
                  </a:lnTo>
                  <a:lnTo>
                    <a:pt x="8" y="951"/>
                  </a:lnTo>
                  <a:lnTo>
                    <a:pt x="9" y="932"/>
                  </a:lnTo>
                  <a:lnTo>
                    <a:pt x="13" y="914"/>
                  </a:lnTo>
                  <a:lnTo>
                    <a:pt x="15" y="895"/>
                  </a:lnTo>
                  <a:lnTo>
                    <a:pt x="17" y="877"/>
                  </a:lnTo>
                  <a:lnTo>
                    <a:pt x="21" y="858"/>
                  </a:lnTo>
                  <a:lnTo>
                    <a:pt x="25" y="839"/>
                  </a:lnTo>
                  <a:lnTo>
                    <a:pt x="29" y="821"/>
                  </a:lnTo>
                  <a:lnTo>
                    <a:pt x="35" y="801"/>
                  </a:lnTo>
                  <a:lnTo>
                    <a:pt x="39" y="782"/>
                  </a:lnTo>
                  <a:lnTo>
                    <a:pt x="44" y="764"/>
                  </a:lnTo>
                  <a:lnTo>
                    <a:pt x="49" y="745"/>
                  </a:lnTo>
                  <a:lnTo>
                    <a:pt x="56" y="727"/>
                  </a:lnTo>
                  <a:lnTo>
                    <a:pt x="61" y="707"/>
                  </a:lnTo>
                  <a:lnTo>
                    <a:pt x="69" y="689"/>
                  </a:lnTo>
                  <a:lnTo>
                    <a:pt x="76" y="670"/>
                  </a:lnTo>
                  <a:lnTo>
                    <a:pt x="84" y="651"/>
                  </a:lnTo>
                  <a:lnTo>
                    <a:pt x="93" y="632"/>
                  </a:lnTo>
                  <a:lnTo>
                    <a:pt x="102" y="614"/>
                  </a:lnTo>
                  <a:lnTo>
                    <a:pt x="112" y="595"/>
                  </a:lnTo>
                  <a:lnTo>
                    <a:pt x="120" y="578"/>
                  </a:lnTo>
                  <a:lnTo>
                    <a:pt x="130" y="559"/>
                  </a:lnTo>
                  <a:lnTo>
                    <a:pt x="142" y="542"/>
                  </a:lnTo>
                  <a:lnTo>
                    <a:pt x="152" y="525"/>
                  </a:lnTo>
                  <a:lnTo>
                    <a:pt x="162" y="509"/>
                  </a:lnTo>
                  <a:lnTo>
                    <a:pt x="171" y="492"/>
                  </a:lnTo>
                  <a:lnTo>
                    <a:pt x="182" y="477"/>
                  </a:lnTo>
                  <a:lnTo>
                    <a:pt x="193" y="461"/>
                  </a:lnTo>
                  <a:lnTo>
                    <a:pt x="203" y="446"/>
                  </a:lnTo>
                  <a:lnTo>
                    <a:pt x="214" y="432"/>
                  </a:lnTo>
                  <a:lnTo>
                    <a:pt x="225" y="419"/>
                  </a:lnTo>
                  <a:lnTo>
                    <a:pt x="234" y="405"/>
                  </a:lnTo>
                  <a:lnTo>
                    <a:pt x="245" y="392"/>
                  </a:lnTo>
                  <a:lnTo>
                    <a:pt x="255" y="379"/>
                  </a:lnTo>
                  <a:lnTo>
                    <a:pt x="266" y="367"/>
                  </a:lnTo>
                  <a:lnTo>
                    <a:pt x="276" y="355"/>
                  </a:lnTo>
                  <a:lnTo>
                    <a:pt x="287" y="342"/>
                  </a:lnTo>
                  <a:lnTo>
                    <a:pt x="298" y="330"/>
                  </a:lnTo>
                  <a:lnTo>
                    <a:pt x="310" y="320"/>
                  </a:lnTo>
                  <a:lnTo>
                    <a:pt x="320" y="307"/>
                  </a:lnTo>
                  <a:lnTo>
                    <a:pt x="331" y="298"/>
                  </a:lnTo>
                  <a:lnTo>
                    <a:pt x="341" y="286"/>
                  </a:lnTo>
                  <a:lnTo>
                    <a:pt x="353" y="277"/>
                  </a:lnTo>
                  <a:lnTo>
                    <a:pt x="363" y="266"/>
                  </a:lnTo>
                  <a:lnTo>
                    <a:pt x="376" y="257"/>
                  </a:lnTo>
                  <a:lnTo>
                    <a:pt x="385" y="247"/>
                  </a:lnTo>
                  <a:lnTo>
                    <a:pt x="397" y="238"/>
                  </a:lnTo>
                  <a:lnTo>
                    <a:pt x="409" y="230"/>
                  </a:lnTo>
                  <a:lnTo>
                    <a:pt x="420" y="221"/>
                  </a:lnTo>
                  <a:lnTo>
                    <a:pt x="432" y="212"/>
                  </a:lnTo>
                  <a:lnTo>
                    <a:pt x="444" y="205"/>
                  </a:lnTo>
                  <a:lnTo>
                    <a:pt x="454" y="196"/>
                  </a:lnTo>
                  <a:lnTo>
                    <a:pt x="465" y="188"/>
                  </a:lnTo>
                  <a:lnTo>
                    <a:pt x="478" y="180"/>
                  </a:lnTo>
                  <a:lnTo>
                    <a:pt x="490" y="174"/>
                  </a:lnTo>
                  <a:lnTo>
                    <a:pt x="501" y="166"/>
                  </a:lnTo>
                  <a:lnTo>
                    <a:pt x="513" y="158"/>
                  </a:lnTo>
                  <a:lnTo>
                    <a:pt x="523" y="152"/>
                  </a:lnTo>
                  <a:lnTo>
                    <a:pt x="535" y="145"/>
                  </a:lnTo>
                  <a:lnTo>
                    <a:pt x="547" y="139"/>
                  </a:lnTo>
                  <a:lnTo>
                    <a:pt x="559" y="132"/>
                  </a:lnTo>
                  <a:lnTo>
                    <a:pt x="573" y="127"/>
                  </a:lnTo>
                  <a:lnTo>
                    <a:pt x="584" y="120"/>
                  </a:lnTo>
                  <a:lnTo>
                    <a:pt x="596" y="115"/>
                  </a:lnTo>
                  <a:lnTo>
                    <a:pt x="608" y="108"/>
                  </a:lnTo>
                  <a:lnTo>
                    <a:pt x="620" y="101"/>
                  </a:lnTo>
                  <a:lnTo>
                    <a:pt x="632" y="97"/>
                  </a:lnTo>
                  <a:lnTo>
                    <a:pt x="646" y="91"/>
                  </a:lnTo>
                  <a:lnTo>
                    <a:pt x="657" y="85"/>
                  </a:lnTo>
                  <a:lnTo>
                    <a:pt x="671" y="80"/>
                  </a:lnTo>
                  <a:lnTo>
                    <a:pt x="683" y="76"/>
                  </a:lnTo>
                  <a:lnTo>
                    <a:pt x="696" y="71"/>
                  </a:lnTo>
                  <a:lnTo>
                    <a:pt x="708" y="66"/>
                  </a:lnTo>
                  <a:lnTo>
                    <a:pt x="721" y="60"/>
                  </a:lnTo>
                  <a:lnTo>
                    <a:pt x="735" y="55"/>
                  </a:lnTo>
                  <a:lnTo>
                    <a:pt x="746" y="50"/>
                  </a:lnTo>
                  <a:lnTo>
                    <a:pt x="760" y="46"/>
                  </a:lnTo>
                  <a:lnTo>
                    <a:pt x="773" y="42"/>
                  </a:lnTo>
                  <a:lnTo>
                    <a:pt x="786" y="38"/>
                  </a:lnTo>
                  <a:lnTo>
                    <a:pt x="798" y="32"/>
                  </a:lnTo>
                  <a:lnTo>
                    <a:pt x="812" y="28"/>
                  </a:lnTo>
                  <a:lnTo>
                    <a:pt x="825" y="23"/>
                  </a:lnTo>
                  <a:lnTo>
                    <a:pt x="839" y="19"/>
                  </a:lnTo>
                  <a:lnTo>
                    <a:pt x="853" y="14"/>
                  </a:lnTo>
                  <a:lnTo>
                    <a:pt x="867" y="10"/>
                  </a:lnTo>
                  <a:lnTo>
                    <a:pt x="879" y="4"/>
                  </a:lnTo>
                  <a:lnTo>
                    <a:pt x="894" y="0"/>
                  </a:lnTo>
                  <a:close/>
                </a:path>
              </a:pathLst>
            </a:custGeom>
            <a:solidFill>
              <a:srgbClr val="FFFFFF"/>
            </a:solidFill>
            <a:ln w="9525">
              <a:noFill/>
              <a:round/>
              <a:headEnd/>
              <a:tailEnd/>
            </a:ln>
          </p:spPr>
          <p:txBody>
            <a:bodyPr/>
            <a:lstStyle/>
            <a:p>
              <a:pPr eaLnBrk="0" hangingPunct="0"/>
              <a:endParaRPr lang="en-US"/>
            </a:p>
          </p:txBody>
        </p:sp>
        <p:sp>
          <p:nvSpPr>
            <p:cNvPr id="15371" name="Freeform 21"/>
            <p:cNvSpPr>
              <a:spLocks/>
            </p:cNvSpPr>
            <p:nvPr/>
          </p:nvSpPr>
          <p:spPr bwMode="auto">
            <a:xfrm>
              <a:off x="2950" y="796"/>
              <a:ext cx="958" cy="1406"/>
            </a:xfrm>
            <a:custGeom>
              <a:avLst/>
              <a:gdLst>
                <a:gd name="T0" fmla="*/ 700 w 958"/>
                <a:gd name="T1" fmla="*/ 1351 h 1406"/>
                <a:gd name="T2" fmla="*/ 708 w 958"/>
                <a:gd name="T3" fmla="*/ 1318 h 1406"/>
                <a:gd name="T4" fmla="*/ 715 w 958"/>
                <a:gd name="T5" fmla="*/ 1276 h 1406"/>
                <a:gd name="T6" fmla="*/ 721 w 958"/>
                <a:gd name="T7" fmla="*/ 1222 h 1406"/>
                <a:gd name="T8" fmla="*/ 725 w 958"/>
                <a:gd name="T9" fmla="*/ 1161 h 1406"/>
                <a:gd name="T10" fmla="*/ 728 w 958"/>
                <a:gd name="T11" fmla="*/ 1094 h 1406"/>
                <a:gd name="T12" fmla="*/ 723 w 958"/>
                <a:gd name="T13" fmla="*/ 1017 h 1406"/>
                <a:gd name="T14" fmla="*/ 713 w 958"/>
                <a:gd name="T15" fmla="*/ 936 h 1406"/>
                <a:gd name="T16" fmla="*/ 695 w 958"/>
                <a:gd name="T17" fmla="*/ 853 h 1406"/>
                <a:gd name="T18" fmla="*/ 667 w 958"/>
                <a:gd name="T19" fmla="*/ 771 h 1406"/>
                <a:gd name="T20" fmla="*/ 628 w 958"/>
                <a:gd name="T21" fmla="*/ 689 h 1406"/>
                <a:gd name="T22" fmla="*/ 578 w 958"/>
                <a:gd name="T23" fmla="*/ 609 h 1406"/>
                <a:gd name="T24" fmla="*/ 514 w 958"/>
                <a:gd name="T25" fmla="*/ 536 h 1406"/>
                <a:gd name="T26" fmla="*/ 453 w 958"/>
                <a:gd name="T27" fmla="*/ 472 h 1406"/>
                <a:gd name="T28" fmla="*/ 389 w 958"/>
                <a:gd name="T29" fmla="*/ 417 h 1406"/>
                <a:gd name="T30" fmla="*/ 330 w 958"/>
                <a:gd name="T31" fmla="*/ 372 h 1406"/>
                <a:gd name="T32" fmla="*/ 272 w 958"/>
                <a:gd name="T33" fmla="*/ 336 h 1406"/>
                <a:gd name="T34" fmla="*/ 219 w 958"/>
                <a:gd name="T35" fmla="*/ 306 h 1406"/>
                <a:gd name="T36" fmla="*/ 170 w 958"/>
                <a:gd name="T37" fmla="*/ 283 h 1406"/>
                <a:gd name="T38" fmla="*/ 125 w 958"/>
                <a:gd name="T39" fmla="*/ 265 h 1406"/>
                <a:gd name="T40" fmla="*/ 85 w 958"/>
                <a:gd name="T41" fmla="*/ 253 h 1406"/>
                <a:gd name="T42" fmla="*/ 53 w 958"/>
                <a:gd name="T43" fmla="*/ 245 h 1406"/>
                <a:gd name="T44" fmla="*/ 23 w 958"/>
                <a:gd name="T45" fmla="*/ 239 h 1406"/>
                <a:gd name="T46" fmla="*/ 2 w 958"/>
                <a:gd name="T47" fmla="*/ 236 h 1406"/>
                <a:gd name="T48" fmla="*/ 2 w 958"/>
                <a:gd name="T49" fmla="*/ 202 h 1406"/>
                <a:gd name="T50" fmla="*/ 12 w 958"/>
                <a:gd name="T51" fmla="*/ 156 h 1406"/>
                <a:gd name="T52" fmla="*/ 23 w 958"/>
                <a:gd name="T53" fmla="*/ 109 h 1406"/>
                <a:gd name="T54" fmla="*/ 33 w 958"/>
                <a:gd name="T55" fmla="*/ 72 h 1406"/>
                <a:gd name="T56" fmla="*/ 45 w 958"/>
                <a:gd name="T57" fmla="*/ 26 h 1406"/>
                <a:gd name="T58" fmla="*/ 55 w 958"/>
                <a:gd name="T59" fmla="*/ 0 h 1406"/>
                <a:gd name="T60" fmla="*/ 80 w 958"/>
                <a:gd name="T61" fmla="*/ 5 h 1406"/>
                <a:gd name="T62" fmla="*/ 116 w 958"/>
                <a:gd name="T63" fmla="*/ 16 h 1406"/>
                <a:gd name="T64" fmla="*/ 164 w 958"/>
                <a:gd name="T65" fmla="*/ 30 h 1406"/>
                <a:gd name="T66" fmla="*/ 222 w 958"/>
                <a:gd name="T67" fmla="*/ 53 h 1406"/>
                <a:gd name="T68" fmla="*/ 287 w 958"/>
                <a:gd name="T69" fmla="*/ 81 h 1406"/>
                <a:gd name="T70" fmla="*/ 357 w 958"/>
                <a:gd name="T71" fmla="*/ 114 h 1406"/>
                <a:gd name="T72" fmla="*/ 433 w 958"/>
                <a:gd name="T73" fmla="*/ 155 h 1406"/>
                <a:gd name="T74" fmla="*/ 509 w 958"/>
                <a:gd name="T75" fmla="*/ 206 h 1406"/>
                <a:gd name="T76" fmla="*/ 585 w 958"/>
                <a:gd name="T77" fmla="*/ 263 h 1406"/>
                <a:gd name="T78" fmla="*/ 656 w 958"/>
                <a:gd name="T79" fmla="*/ 329 h 1406"/>
                <a:gd name="T80" fmla="*/ 723 w 958"/>
                <a:gd name="T81" fmla="*/ 403 h 1406"/>
                <a:gd name="T82" fmla="*/ 785 w 958"/>
                <a:gd name="T83" fmla="*/ 490 h 1406"/>
                <a:gd name="T84" fmla="*/ 830 w 958"/>
                <a:gd name="T85" fmla="*/ 569 h 1406"/>
                <a:gd name="T86" fmla="*/ 869 w 958"/>
                <a:gd name="T87" fmla="*/ 648 h 1406"/>
                <a:gd name="T88" fmla="*/ 898 w 958"/>
                <a:gd name="T89" fmla="*/ 725 h 1406"/>
                <a:gd name="T90" fmla="*/ 922 w 958"/>
                <a:gd name="T91" fmla="*/ 798 h 1406"/>
                <a:gd name="T92" fmla="*/ 939 w 958"/>
                <a:gd name="T93" fmla="*/ 868 h 1406"/>
                <a:gd name="T94" fmla="*/ 950 w 958"/>
                <a:gd name="T95" fmla="*/ 938 h 1406"/>
                <a:gd name="T96" fmla="*/ 956 w 958"/>
                <a:gd name="T97" fmla="*/ 1006 h 1406"/>
                <a:gd name="T98" fmla="*/ 958 w 958"/>
                <a:gd name="T99" fmla="*/ 1074 h 1406"/>
                <a:gd name="T100" fmla="*/ 955 w 958"/>
                <a:gd name="T101" fmla="*/ 1141 h 1406"/>
                <a:gd name="T102" fmla="*/ 950 w 958"/>
                <a:gd name="T103" fmla="*/ 1210 h 1406"/>
                <a:gd name="T104" fmla="*/ 942 w 958"/>
                <a:gd name="T105" fmla="*/ 1278 h 1406"/>
                <a:gd name="T106" fmla="*/ 932 w 958"/>
                <a:gd name="T107" fmla="*/ 1347 h 1406"/>
                <a:gd name="T108" fmla="*/ 926 w 958"/>
                <a:gd name="T109" fmla="*/ 1406 h 14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58"/>
                <a:gd name="T166" fmla="*/ 0 h 1406"/>
                <a:gd name="T167" fmla="*/ 958 w 958"/>
                <a:gd name="T168" fmla="*/ 1406 h 14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58" h="1406">
                  <a:moveTo>
                    <a:pt x="926" y="1406"/>
                  </a:moveTo>
                  <a:lnTo>
                    <a:pt x="699" y="1364"/>
                  </a:lnTo>
                  <a:lnTo>
                    <a:pt x="699" y="1362"/>
                  </a:lnTo>
                  <a:lnTo>
                    <a:pt x="699" y="1358"/>
                  </a:lnTo>
                  <a:lnTo>
                    <a:pt x="700" y="1351"/>
                  </a:lnTo>
                  <a:lnTo>
                    <a:pt x="703" y="1342"/>
                  </a:lnTo>
                  <a:lnTo>
                    <a:pt x="703" y="1337"/>
                  </a:lnTo>
                  <a:lnTo>
                    <a:pt x="705" y="1330"/>
                  </a:lnTo>
                  <a:lnTo>
                    <a:pt x="705" y="1325"/>
                  </a:lnTo>
                  <a:lnTo>
                    <a:pt x="708" y="1318"/>
                  </a:lnTo>
                  <a:lnTo>
                    <a:pt x="709" y="1310"/>
                  </a:lnTo>
                  <a:lnTo>
                    <a:pt x="711" y="1302"/>
                  </a:lnTo>
                  <a:lnTo>
                    <a:pt x="712" y="1294"/>
                  </a:lnTo>
                  <a:lnTo>
                    <a:pt x="715" y="1286"/>
                  </a:lnTo>
                  <a:lnTo>
                    <a:pt x="715" y="1276"/>
                  </a:lnTo>
                  <a:lnTo>
                    <a:pt x="716" y="1266"/>
                  </a:lnTo>
                  <a:lnTo>
                    <a:pt x="717" y="1256"/>
                  </a:lnTo>
                  <a:lnTo>
                    <a:pt x="719" y="1245"/>
                  </a:lnTo>
                  <a:lnTo>
                    <a:pt x="719" y="1234"/>
                  </a:lnTo>
                  <a:lnTo>
                    <a:pt x="721" y="1222"/>
                  </a:lnTo>
                  <a:lnTo>
                    <a:pt x="723" y="1210"/>
                  </a:lnTo>
                  <a:lnTo>
                    <a:pt x="724" y="1200"/>
                  </a:lnTo>
                  <a:lnTo>
                    <a:pt x="724" y="1187"/>
                  </a:lnTo>
                  <a:lnTo>
                    <a:pt x="725" y="1175"/>
                  </a:lnTo>
                  <a:lnTo>
                    <a:pt x="725" y="1161"/>
                  </a:lnTo>
                  <a:lnTo>
                    <a:pt x="727" y="1148"/>
                  </a:lnTo>
                  <a:lnTo>
                    <a:pt x="727" y="1133"/>
                  </a:lnTo>
                  <a:lnTo>
                    <a:pt x="727" y="1120"/>
                  </a:lnTo>
                  <a:lnTo>
                    <a:pt x="727" y="1107"/>
                  </a:lnTo>
                  <a:lnTo>
                    <a:pt x="728" y="1094"/>
                  </a:lnTo>
                  <a:lnTo>
                    <a:pt x="727" y="1078"/>
                  </a:lnTo>
                  <a:lnTo>
                    <a:pt x="727" y="1063"/>
                  </a:lnTo>
                  <a:lnTo>
                    <a:pt x="725" y="1047"/>
                  </a:lnTo>
                  <a:lnTo>
                    <a:pt x="724" y="1033"/>
                  </a:lnTo>
                  <a:lnTo>
                    <a:pt x="723" y="1017"/>
                  </a:lnTo>
                  <a:lnTo>
                    <a:pt x="721" y="1001"/>
                  </a:lnTo>
                  <a:lnTo>
                    <a:pt x="719" y="985"/>
                  </a:lnTo>
                  <a:lnTo>
                    <a:pt x="719" y="969"/>
                  </a:lnTo>
                  <a:lnTo>
                    <a:pt x="715" y="953"/>
                  </a:lnTo>
                  <a:lnTo>
                    <a:pt x="713" y="936"/>
                  </a:lnTo>
                  <a:lnTo>
                    <a:pt x="709" y="920"/>
                  </a:lnTo>
                  <a:lnTo>
                    <a:pt x="707" y="904"/>
                  </a:lnTo>
                  <a:lnTo>
                    <a:pt x="703" y="887"/>
                  </a:lnTo>
                  <a:lnTo>
                    <a:pt x="699" y="871"/>
                  </a:lnTo>
                  <a:lnTo>
                    <a:pt x="695" y="853"/>
                  </a:lnTo>
                  <a:lnTo>
                    <a:pt x="691" y="837"/>
                  </a:lnTo>
                  <a:lnTo>
                    <a:pt x="684" y="820"/>
                  </a:lnTo>
                  <a:lnTo>
                    <a:pt x="680" y="804"/>
                  </a:lnTo>
                  <a:lnTo>
                    <a:pt x="673" y="787"/>
                  </a:lnTo>
                  <a:lnTo>
                    <a:pt x="667" y="771"/>
                  </a:lnTo>
                  <a:lnTo>
                    <a:pt x="659" y="754"/>
                  </a:lnTo>
                  <a:lnTo>
                    <a:pt x="652" y="738"/>
                  </a:lnTo>
                  <a:lnTo>
                    <a:pt x="644" y="721"/>
                  </a:lnTo>
                  <a:lnTo>
                    <a:pt x="638" y="706"/>
                  </a:lnTo>
                  <a:lnTo>
                    <a:pt x="628" y="689"/>
                  </a:lnTo>
                  <a:lnTo>
                    <a:pt x="619" y="673"/>
                  </a:lnTo>
                  <a:lnTo>
                    <a:pt x="608" y="657"/>
                  </a:lnTo>
                  <a:lnTo>
                    <a:pt x="599" y="641"/>
                  </a:lnTo>
                  <a:lnTo>
                    <a:pt x="588" y="625"/>
                  </a:lnTo>
                  <a:lnTo>
                    <a:pt x="578" y="609"/>
                  </a:lnTo>
                  <a:lnTo>
                    <a:pt x="565" y="595"/>
                  </a:lnTo>
                  <a:lnTo>
                    <a:pt x="554" y="580"/>
                  </a:lnTo>
                  <a:lnTo>
                    <a:pt x="541" y="565"/>
                  </a:lnTo>
                  <a:lnTo>
                    <a:pt x="527" y="549"/>
                  </a:lnTo>
                  <a:lnTo>
                    <a:pt x="514" y="536"/>
                  </a:lnTo>
                  <a:lnTo>
                    <a:pt x="502" y="523"/>
                  </a:lnTo>
                  <a:lnTo>
                    <a:pt x="489" y="508"/>
                  </a:lnTo>
                  <a:lnTo>
                    <a:pt x="477" y="495"/>
                  </a:lnTo>
                  <a:lnTo>
                    <a:pt x="465" y="483"/>
                  </a:lnTo>
                  <a:lnTo>
                    <a:pt x="453" y="472"/>
                  </a:lnTo>
                  <a:lnTo>
                    <a:pt x="440" y="459"/>
                  </a:lnTo>
                  <a:lnTo>
                    <a:pt x="428" y="449"/>
                  </a:lnTo>
                  <a:lnTo>
                    <a:pt x="415" y="438"/>
                  </a:lnTo>
                  <a:lnTo>
                    <a:pt x="403" y="427"/>
                  </a:lnTo>
                  <a:lnTo>
                    <a:pt x="389" y="417"/>
                  </a:lnTo>
                  <a:lnTo>
                    <a:pt x="377" y="407"/>
                  </a:lnTo>
                  <a:lnTo>
                    <a:pt x="365" y="398"/>
                  </a:lnTo>
                  <a:lnTo>
                    <a:pt x="355" y="390"/>
                  </a:lnTo>
                  <a:lnTo>
                    <a:pt x="343" y="381"/>
                  </a:lnTo>
                  <a:lnTo>
                    <a:pt x="330" y="372"/>
                  </a:lnTo>
                  <a:lnTo>
                    <a:pt x="318" y="364"/>
                  </a:lnTo>
                  <a:lnTo>
                    <a:pt x="307" y="356"/>
                  </a:lnTo>
                  <a:lnTo>
                    <a:pt x="295" y="349"/>
                  </a:lnTo>
                  <a:lnTo>
                    <a:pt x="283" y="342"/>
                  </a:lnTo>
                  <a:lnTo>
                    <a:pt x="272" y="336"/>
                  </a:lnTo>
                  <a:lnTo>
                    <a:pt x="262" y="330"/>
                  </a:lnTo>
                  <a:lnTo>
                    <a:pt x="250" y="322"/>
                  </a:lnTo>
                  <a:lnTo>
                    <a:pt x="241" y="317"/>
                  </a:lnTo>
                  <a:lnTo>
                    <a:pt x="229" y="312"/>
                  </a:lnTo>
                  <a:lnTo>
                    <a:pt x="219" y="306"/>
                  </a:lnTo>
                  <a:lnTo>
                    <a:pt x="209" y="300"/>
                  </a:lnTo>
                  <a:lnTo>
                    <a:pt x="198" y="296"/>
                  </a:lnTo>
                  <a:lnTo>
                    <a:pt x="189" y="292"/>
                  </a:lnTo>
                  <a:lnTo>
                    <a:pt x="181" y="288"/>
                  </a:lnTo>
                  <a:lnTo>
                    <a:pt x="170" y="283"/>
                  </a:lnTo>
                  <a:lnTo>
                    <a:pt x="160" y="279"/>
                  </a:lnTo>
                  <a:lnTo>
                    <a:pt x="150" y="276"/>
                  </a:lnTo>
                  <a:lnTo>
                    <a:pt x="142" y="273"/>
                  </a:lnTo>
                  <a:lnTo>
                    <a:pt x="133" y="269"/>
                  </a:lnTo>
                  <a:lnTo>
                    <a:pt x="125" y="265"/>
                  </a:lnTo>
                  <a:lnTo>
                    <a:pt x="116" y="263"/>
                  </a:lnTo>
                  <a:lnTo>
                    <a:pt x="109" y="261"/>
                  </a:lnTo>
                  <a:lnTo>
                    <a:pt x="100" y="257"/>
                  </a:lnTo>
                  <a:lnTo>
                    <a:pt x="93" y="255"/>
                  </a:lnTo>
                  <a:lnTo>
                    <a:pt x="85" y="253"/>
                  </a:lnTo>
                  <a:lnTo>
                    <a:pt x="79" y="252"/>
                  </a:lnTo>
                  <a:lnTo>
                    <a:pt x="72" y="249"/>
                  </a:lnTo>
                  <a:lnTo>
                    <a:pt x="65" y="248"/>
                  </a:lnTo>
                  <a:lnTo>
                    <a:pt x="59" y="245"/>
                  </a:lnTo>
                  <a:lnTo>
                    <a:pt x="53" y="245"/>
                  </a:lnTo>
                  <a:lnTo>
                    <a:pt x="48" y="244"/>
                  </a:lnTo>
                  <a:lnTo>
                    <a:pt x="41" y="243"/>
                  </a:lnTo>
                  <a:lnTo>
                    <a:pt x="36" y="240"/>
                  </a:lnTo>
                  <a:lnTo>
                    <a:pt x="32" y="240"/>
                  </a:lnTo>
                  <a:lnTo>
                    <a:pt x="23" y="239"/>
                  </a:lnTo>
                  <a:lnTo>
                    <a:pt x="18" y="237"/>
                  </a:lnTo>
                  <a:lnTo>
                    <a:pt x="10" y="236"/>
                  </a:lnTo>
                  <a:lnTo>
                    <a:pt x="6" y="236"/>
                  </a:lnTo>
                  <a:lnTo>
                    <a:pt x="3" y="236"/>
                  </a:lnTo>
                  <a:lnTo>
                    <a:pt x="2" y="236"/>
                  </a:lnTo>
                  <a:lnTo>
                    <a:pt x="0" y="231"/>
                  </a:lnTo>
                  <a:lnTo>
                    <a:pt x="0" y="223"/>
                  </a:lnTo>
                  <a:lnTo>
                    <a:pt x="0" y="216"/>
                  </a:lnTo>
                  <a:lnTo>
                    <a:pt x="2" y="211"/>
                  </a:lnTo>
                  <a:lnTo>
                    <a:pt x="2" y="202"/>
                  </a:lnTo>
                  <a:lnTo>
                    <a:pt x="6" y="195"/>
                  </a:lnTo>
                  <a:lnTo>
                    <a:pt x="6" y="186"/>
                  </a:lnTo>
                  <a:lnTo>
                    <a:pt x="8" y="176"/>
                  </a:lnTo>
                  <a:lnTo>
                    <a:pt x="10" y="167"/>
                  </a:lnTo>
                  <a:lnTo>
                    <a:pt x="12" y="156"/>
                  </a:lnTo>
                  <a:lnTo>
                    <a:pt x="15" y="146"/>
                  </a:lnTo>
                  <a:lnTo>
                    <a:pt x="18" y="135"/>
                  </a:lnTo>
                  <a:lnTo>
                    <a:pt x="20" y="125"/>
                  </a:lnTo>
                  <a:lnTo>
                    <a:pt x="23" y="115"/>
                  </a:lnTo>
                  <a:lnTo>
                    <a:pt x="23" y="109"/>
                  </a:lnTo>
                  <a:lnTo>
                    <a:pt x="25" y="103"/>
                  </a:lnTo>
                  <a:lnTo>
                    <a:pt x="27" y="98"/>
                  </a:lnTo>
                  <a:lnTo>
                    <a:pt x="28" y="93"/>
                  </a:lnTo>
                  <a:lnTo>
                    <a:pt x="31" y="82"/>
                  </a:lnTo>
                  <a:lnTo>
                    <a:pt x="33" y="72"/>
                  </a:lnTo>
                  <a:lnTo>
                    <a:pt x="36" y="61"/>
                  </a:lnTo>
                  <a:lnTo>
                    <a:pt x="39" y="52"/>
                  </a:lnTo>
                  <a:lnTo>
                    <a:pt x="41" y="42"/>
                  </a:lnTo>
                  <a:lnTo>
                    <a:pt x="44" y="34"/>
                  </a:lnTo>
                  <a:lnTo>
                    <a:pt x="45" y="26"/>
                  </a:lnTo>
                  <a:lnTo>
                    <a:pt x="48" y="20"/>
                  </a:lnTo>
                  <a:lnTo>
                    <a:pt x="49" y="13"/>
                  </a:lnTo>
                  <a:lnTo>
                    <a:pt x="52" y="9"/>
                  </a:lnTo>
                  <a:lnTo>
                    <a:pt x="53" y="1"/>
                  </a:lnTo>
                  <a:lnTo>
                    <a:pt x="55" y="0"/>
                  </a:lnTo>
                  <a:lnTo>
                    <a:pt x="56" y="0"/>
                  </a:lnTo>
                  <a:lnTo>
                    <a:pt x="60" y="0"/>
                  </a:lnTo>
                  <a:lnTo>
                    <a:pt x="65" y="1"/>
                  </a:lnTo>
                  <a:lnTo>
                    <a:pt x="76" y="5"/>
                  </a:lnTo>
                  <a:lnTo>
                    <a:pt x="80" y="5"/>
                  </a:lnTo>
                  <a:lnTo>
                    <a:pt x="87" y="6"/>
                  </a:lnTo>
                  <a:lnTo>
                    <a:pt x="92" y="8"/>
                  </a:lnTo>
                  <a:lnTo>
                    <a:pt x="100" y="10"/>
                  </a:lnTo>
                  <a:lnTo>
                    <a:pt x="108" y="13"/>
                  </a:lnTo>
                  <a:lnTo>
                    <a:pt x="116" y="16"/>
                  </a:lnTo>
                  <a:lnTo>
                    <a:pt x="125" y="18"/>
                  </a:lnTo>
                  <a:lnTo>
                    <a:pt x="134" y="22"/>
                  </a:lnTo>
                  <a:lnTo>
                    <a:pt x="144" y="25"/>
                  </a:lnTo>
                  <a:lnTo>
                    <a:pt x="153" y="28"/>
                  </a:lnTo>
                  <a:lnTo>
                    <a:pt x="164" y="30"/>
                  </a:lnTo>
                  <a:lnTo>
                    <a:pt x="174" y="34"/>
                  </a:lnTo>
                  <a:lnTo>
                    <a:pt x="185" y="38"/>
                  </a:lnTo>
                  <a:lnTo>
                    <a:pt x="197" y="44"/>
                  </a:lnTo>
                  <a:lnTo>
                    <a:pt x="209" y="48"/>
                  </a:lnTo>
                  <a:lnTo>
                    <a:pt x="222" y="53"/>
                  </a:lnTo>
                  <a:lnTo>
                    <a:pt x="234" y="57"/>
                  </a:lnTo>
                  <a:lnTo>
                    <a:pt x="246" y="62"/>
                  </a:lnTo>
                  <a:lnTo>
                    <a:pt x="259" y="69"/>
                  </a:lnTo>
                  <a:lnTo>
                    <a:pt x="274" y="74"/>
                  </a:lnTo>
                  <a:lnTo>
                    <a:pt x="287" y="81"/>
                  </a:lnTo>
                  <a:lnTo>
                    <a:pt x="300" y="86"/>
                  </a:lnTo>
                  <a:lnTo>
                    <a:pt x="315" y="93"/>
                  </a:lnTo>
                  <a:lnTo>
                    <a:pt x="330" y="101"/>
                  </a:lnTo>
                  <a:lnTo>
                    <a:pt x="343" y="107"/>
                  </a:lnTo>
                  <a:lnTo>
                    <a:pt x="357" y="114"/>
                  </a:lnTo>
                  <a:lnTo>
                    <a:pt x="373" y="121"/>
                  </a:lnTo>
                  <a:lnTo>
                    <a:pt x="388" y="130"/>
                  </a:lnTo>
                  <a:lnTo>
                    <a:pt x="403" y="138"/>
                  </a:lnTo>
                  <a:lnTo>
                    <a:pt x="419" y="146"/>
                  </a:lnTo>
                  <a:lnTo>
                    <a:pt x="433" y="155"/>
                  </a:lnTo>
                  <a:lnTo>
                    <a:pt x="449" y="166"/>
                  </a:lnTo>
                  <a:lnTo>
                    <a:pt x="464" y="175"/>
                  </a:lnTo>
                  <a:lnTo>
                    <a:pt x="480" y="184"/>
                  </a:lnTo>
                  <a:lnTo>
                    <a:pt x="494" y="194"/>
                  </a:lnTo>
                  <a:lnTo>
                    <a:pt x="509" y="206"/>
                  </a:lnTo>
                  <a:lnTo>
                    <a:pt x="525" y="215"/>
                  </a:lnTo>
                  <a:lnTo>
                    <a:pt x="539" y="227"/>
                  </a:lnTo>
                  <a:lnTo>
                    <a:pt x="555" y="239"/>
                  </a:lnTo>
                  <a:lnTo>
                    <a:pt x="570" y="251"/>
                  </a:lnTo>
                  <a:lnTo>
                    <a:pt x="585" y="263"/>
                  </a:lnTo>
                  <a:lnTo>
                    <a:pt x="599" y="275"/>
                  </a:lnTo>
                  <a:lnTo>
                    <a:pt x="612" y="288"/>
                  </a:lnTo>
                  <a:lnTo>
                    <a:pt x="628" y="301"/>
                  </a:lnTo>
                  <a:lnTo>
                    <a:pt x="642" y="314"/>
                  </a:lnTo>
                  <a:lnTo>
                    <a:pt x="656" y="329"/>
                  </a:lnTo>
                  <a:lnTo>
                    <a:pt x="671" y="344"/>
                  </a:lnTo>
                  <a:lnTo>
                    <a:pt x="684" y="358"/>
                  </a:lnTo>
                  <a:lnTo>
                    <a:pt x="697" y="373"/>
                  </a:lnTo>
                  <a:lnTo>
                    <a:pt x="711" y="387"/>
                  </a:lnTo>
                  <a:lnTo>
                    <a:pt x="723" y="403"/>
                  </a:lnTo>
                  <a:lnTo>
                    <a:pt x="736" y="421"/>
                  </a:lnTo>
                  <a:lnTo>
                    <a:pt x="748" y="437"/>
                  </a:lnTo>
                  <a:lnTo>
                    <a:pt x="761" y="454"/>
                  </a:lnTo>
                  <a:lnTo>
                    <a:pt x="773" y="472"/>
                  </a:lnTo>
                  <a:lnTo>
                    <a:pt x="785" y="490"/>
                  </a:lnTo>
                  <a:lnTo>
                    <a:pt x="794" y="506"/>
                  </a:lnTo>
                  <a:lnTo>
                    <a:pt x="804" y="522"/>
                  </a:lnTo>
                  <a:lnTo>
                    <a:pt x="813" y="537"/>
                  </a:lnTo>
                  <a:lnTo>
                    <a:pt x="822" y="553"/>
                  </a:lnTo>
                  <a:lnTo>
                    <a:pt x="830" y="569"/>
                  </a:lnTo>
                  <a:lnTo>
                    <a:pt x="838" y="585"/>
                  </a:lnTo>
                  <a:lnTo>
                    <a:pt x="846" y="601"/>
                  </a:lnTo>
                  <a:lnTo>
                    <a:pt x="855" y="618"/>
                  </a:lnTo>
                  <a:lnTo>
                    <a:pt x="862" y="633"/>
                  </a:lnTo>
                  <a:lnTo>
                    <a:pt x="869" y="648"/>
                  </a:lnTo>
                  <a:lnTo>
                    <a:pt x="875" y="664"/>
                  </a:lnTo>
                  <a:lnTo>
                    <a:pt x="882" y="678"/>
                  </a:lnTo>
                  <a:lnTo>
                    <a:pt x="887" y="694"/>
                  </a:lnTo>
                  <a:lnTo>
                    <a:pt x="893" y="709"/>
                  </a:lnTo>
                  <a:lnTo>
                    <a:pt x="898" y="725"/>
                  </a:lnTo>
                  <a:lnTo>
                    <a:pt x="905" y="739"/>
                  </a:lnTo>
                  <a:lnTo>
                    <a:pt x="909" y="754"/>
                  </a:lnTo>
                  <a:lnTo>
                    <a:pt x="912" y="767"/>
                  </a:lnTo>
                  <a:lnTo>
                    <a:pt x="916" y="782"/>
                  </a:lnTo>
                  <a:lnTo>
                    <a:pt x="922" y="798"/>
                  </a:lnTo>
                  <a:lnTo>
                    <a:pt x="926" y="811"/>
                  </a:lnTo>
                  <a:lnTo>
                    <a:pt x="930" y="826"/>
                  </a:lnTo>
                  <a:lnTo>
                    <a:pt x="932" y="840"/>
                  </a:lnTo>
                  <a:lnTo>
                    <a:pt x="936" y="855"/>
                  </a:lnTo>
                  <a:lnTo>
                    <a:pt x="939" y="868"/>
                  </a:lnTo>
                  <a:lnTo>
                    <a:pt x="942" y="883"/>
                  </a:lnTo>
                  <a:lnTo>
                    <a:pt x="944" y="896"/>
                  </a:lnTo>
                  <a:lnTo>
                    <a:pt x="947" y="910"/>
                  </a:lnTo>
                  <a:lnTo>
                    <a:pt x="948" y="924"/>
                  </a:lnTo>
                  <a:lnTo>
                    <a:pt x="950" y="938"/>
                  </a:lnTo>
                  <a:lnTo>
                    <a:pt x="952" y="953"/>
                  </a:lnTo>
                  <a:lnTo>
                    <a:pt x="954" y="966"/>
                  </a:lnTo>
                  <a:lnTo>
                    <a:pt x="954" y="979"/>
                  </a:lnTo>
                  <a:lnTo>
                    <a:pt x="955" y="993"/>
                  </a:lnTo>
                  <a:lnTo>
                    <a:pt x="956" y="1006"/>
                  </a:lnTo>
                  <a:lnTo>
                    <a:pt x="958" y="1021"/>
                  </a:lnTo>
                  <a:lnTo>
                    <a:pt x="958" y="1034"/>
                  </a:lnTo>
                  <a:lnTo>
                    <a:pt x="958" y="1047"/>
                  </a:lnTo>
                  <a:lnTo>
                    <a:pt x="958" y="1059"/>
                  </a:lnTo>
                  <a:lnTo>
                    <a:pt x="958" y="1074"/>
                  </a:lnTo>
                  <a:lnTo>
                    <a:pt x="958" y="1087"/>
                  </a:lnTo>
                  <a:lnTo>
                    <a:pt x="958" y="1100"/>
                  </a:lnTo>
                  <a:lnTo>
                    <a:pt x="956" y="1114"/>
                  </a:lnTo>
                  <a:lnTo>
                    <a:pt x="956" y="1128"/>
                  </a:lnTo>
                  <a:lnTo>
                    <a:pt x="955" y="1141"/>
                  </a:lnTo>
                  <a:lnTo>
                    <a:pt x="954" y="1155"/>
                  </a:lnTo>
                  <a:lnTo>
                    <a:pt x="954" y="1168"/>
                  </a:lnTo>
                  <a:lnTo>
                    <a:pt x="954" y="1183"/>
                  </a:lnTo>
                  <a:lnTo>
                    <a:pt x="951" y="1196"/>
                  </a:lnTo>
                  <a:lnTo>
                    <a:pt x="950" y="1210"/>
                  </a:lnTo>
                  <a:lnTo>
                    <a:pt x="948" y="1222"/>
                  </a:lnTo>
                  <a:lnTo>
                    <a:pt x="947" y="1237"/>
                  </a:lnTo>
                  <a:lnTo>
                    <a:pt x="944" y="1250"/>
                  </a:lnTo>
                  <a:lnTo>
                    <a:pt x="944" y="1265"/>
                  </a:lnTo>
                  <a:lnTo>
                    <a:pt x="942" y="1278"/>
                  </a:lnTo>
                  <a:lnTo>
                    <a:pt x="940" y="1291"/>
                  </a:lnTo>
                  <a:lnTo>
                    <a:pt x="938" y="1305"/>
                  </a:lnTo>
                  <a:lnTo>
                    <a:pt x="936" y="1319"/>
                  </a:lnTo>
                  <a:lnTo>
                    <a:pt x="934" y="1334"/>
                  </a:lnTo>
                  <a:lnTo>
                    <a:pt x="932" y="1347"/>
                  </a:lnTo>
                  <a:lnTo>
                    <a:pt x="931" y="1362"/>
                  </a:lnTo>
                  <a:lnTo>
                    <a:pt x="928" y="1376"/>
                  </a:lnTo>
                  <a:lnTo>
                    <a:pt x="927" y="1390"/>
                  </a:lnTo>
                  <a:lnTo>
                    <a:pt x="926" y="1406"/>
                  </a:lnTo>
                  <a:close/>
                </a:path>
              </a:pathLst>
            </a:custGeom>
            <a:solidFill>
              <a:srgbClr val="FFFFFF"/>
            </a:solidFill>
            <a:ln w="9525">
              <a:noFill/>
              <a:round/>
              <a:headEnd/>
              <a:tailEnd/>
            </a:ln>
          </p:spPr>
          <p:txBody>
            <a:bodyPr/>
            <a:lstStyle/>
            <a:p>
              <a:pPr eaLnBrk="0" hangingPunct="0"/>
              <a:endParaRPr lang="en-US"/>
            </a:p>
          </p:txBody>
        </p:sp>
        <p:sp>
          <p:nvSpPr>
            <p:cNvPr id="15372" name="Freeform 22"/>
            <p:cNvSpPr>
              <a:spLocks/>
            </p:cNvSpPr>
            <p:nvPr/>
          </p:nvSpPr>
          <p:spPr bwMode="auto">
            <a:xfrm>
              <a:off x="1932" y="2447"/>
              <a:ext cx="1646" cy="590"/>
            </a:xfrm>
            <a:custGeom>
              <a:avLst/>
              <a:gdLst>
                <a:gd name="T0" fmla="*/ 174 w 1646"/>
                <a:gd name="T1" fmla="*/ 9 h 590"/>
                <a:gd name="T2" fmla="*/ 195 w 1646"/>
                <a:gd name="T3" fmla="*/ 35 h 590"/>
                <a:gd name="T4" fmla="*/ 225 w 1646"/>
                <a:gd name="T5" fmla="*/ 65 h 590"/>
                <a:gd name="T6" fmla="*/ 263 w 1646"/>
                <a:gd name="T7" fmla="*/ 101 h 590"/>
                <a:gd name="T8" fmla="*/ 310 w 1646"/>
                <a:gd name="T9" fmla="*/ 141 h 590"/>
                <a:gd name="T10" fmla="*/ 366 w 1646"/>
                <a:gd name="T11" fmla="*/ 185 h 590"/>
                <a:gd name="T12" fmla="*/ 427 w 1646"/>
                <a:gd name="T13" fmla="*/ 226 h 590"/>
                <a:gd name="T14" fmla="*/ 499 w 1646"/>
                <a:gd name="T15" fmla="*/ 264 h 590"/>
                <a:gd name="T16" fmla="*/ 576 w 1646"/>
                <a:gd name="T17" fmla="*/ 299 h 590"/>
                <a:gd name="T18" fmla="*/ 660 w 1646"/>
                <a:gd name="T19" fmla="*/ 327 h 590"/>
                <a:gd name="T20" fmla="*/ 749 w 1646"/>
                <a:gd name="T21" fmla="*/ 344 h 590"/>
                <a:gd name="T22" fmla="*/ 844 w 1646"/>
                <a:gd name="T23" fmla="*/ 349 h 590"/>
                <a:gd name="T24" fmla="*/ 940 w 1646"/>
                <a:gd name="T25" fmla="*/ 344 h 590"/>
                <a:gd name="T26" fmla="*/ 1029 w 1646"/>
                <a:gd name="T27" fmla="*/ 331 h 590"/>
                <a:gd name="T28" fmla="*/ 1109 w 1646"/>
                <a:gd name="T29" fmla="*/ 312 h 590"/>
                <a:gd name="T30" fmla="*/ 1180 w 1646"/>
                <a:gd name="T31" fmla="*/ 290 h 590"/>
                <a:gd name="T32" fmla="*/ 1243 w 1646"/>
                <a:gd name="T33" fmla="*/ 266 h 590"/>
                <a:gd name="T34" fmla="*/ 1300 w 1646"/>
                <a:gd name="T35" fmla="*/ 240 h 590"/>
                <a:gd name="T36" fmla="*/ 1348 w 1646"/>
                <a:gd name="T37" fmla="*/ 214 h 590"/>
                <a:gd name="T38" fmla="*/ 1386 w 1646"/>
                <a:gd name="T39" fmla="*/ 187 h 590"/>
                <a:gd name="T40" fmla="*/ 1421 w 1646"/>
                <a:gd name="T41" fmla="*/ 163 h 590"/>
                <a:gd name="T42" fmla="*/ 1447 w 1646"/>
                <a:gd name="T43" fmla="*/ 144 h 590"/>
                <a:gd name="T44" fmla="*/ 1470 w 1646"/>
                <a:gd name="T45" fmla="*/ 121 h 590"/>
                <a:gd name="T46" fmla="*/ 1488 w 1646"/>
                <a:gd name="T47" fmla="*/ 108 h 590"/>
                <a:gd name="T48" fmla="*/ 1511 w 1646"/>
                <a:gd name="T49" fmla="*/ 126 h 590"/>
                <a:gd name="T50" fmla="*/ 1543 w 1646"/>
                <a:gd name="T51" fmla="*/ 161 h 590"/>
                <a:gd name="T52" fmla="*/ 1579 w 1646"/>
                <a:gd name="T53" fmla="*/ 203 h 590"/>
                <a:gd name="T54" fmla="*/ 1610 w 1646"/>
                <a:gd name="T55" fmla="*/ 244 h 590"/>
                <a:gd name="T56" fmla="*/ 1636 w 1646"/>
                <a:gd name="T57" fmla="*/ 275 h 590"/>
                <a:gd name="T58" fmla="*/ 1642 w 1646"/>
                <a:gd name="T59" fmla="*/ 292 h 590"/>
                <a:gd name="T60" fmla="*/ 1613 w 1646"/>
                <a:gd name="T61" fmla="*/ 313 h 590"/>
                <a:gd name="T62" fmla="*/ 1580 w 1646"/>
                <a:gd name="T63" fmla="*/ 340 h 590"/>
                <a:gd name="T64" fmla="*/ 1533 w 1646"/>
                <a:gd name="T65" fmla="*/ 371 h 590"/>
                <a:gd name="T66" fmla="*/ 1479 w 1646"/>
                <a:gd name="T67" fmla="*/ 406 h 590"/>
                <a:gd name="T68" fmla="*/ 1415 w 1646"/>
                <a:gd name="T69" fmla="*/ 444 h 590"/>
                <a:gd name="T70" fmla="*/ 1341 w 1646"/>
                <a:gd name="T71" fmla="*/ 481 h 590"/>
                <a:gd name="T72" fmla="*/ 1261 w 1646"/>
                <a:gd name="T73" fmla="*/ 515 h 590"/>
                <a:gd name="T74" fmla="*/ 1172 w 1646"/>
                <a:gd name="T75" fmla="*/ 546 h 590"/>
                <a:gd name="T76" fmla="*/ 1079 w 1646"/>
                <a:gd name="T77" fmla="*/ 568 h 590"/>
                <a:gd name="T78" fmla="*/ 984 w 1646"/>
                <a:gd name="T79" fmla="*/ 584 h 590"/>
                <a:gd name="T80" fmla="*/ 880 w 1646"/>
                <a:gd name="T81" fmla="*/ 588 h 590"/>
                <a:gd name="T82" fmla="*/ 781 w 1646"/>
                <a:gd name="T83" fmla="*/ 583 h 590"/>
                <a:gd name="T84" fmla="*/ 689 w 1646"/>
                <a:gd name="T85" fmla="*/ 570 h 590"/>
                <a:gd name="T86" fmla="*/ 607 w 1646"/>
                <a:gd name="T87" fmla="*/ 554 h 590"/>
                <a:gd name="T88" fmla="*/ 531 w 1646"/>
                <a:gd name="T89" fmla="*/ 530 h 590"/>
                <a:gd name="T90" fmla="*/ 461 w 1646"/>
                <a:gd name="T91" fmla="*/ 503 h 590"/>
                <a:gd name="T92" fmla="*/ 395 w 1646"/>
                <a:gd name="T93" fmla="*/ 474 h 590"/>
                <a:gd name="T94" fmla="*/ 336 w 1646"/>
                <a:gd name="T95" fmla="*/ 442 h 590"/>
                <a:gd name="T96" fmla="*/ 277 w 1646"/>
                <a:gd name="T97" fmla="*/ 404 h 590"/>
                <a:gd name="T98" fmla="*/ 223 w 1646"/>
                <a:gd name="T99" fmla="*/ 363 h 590"/>
                <a:gd name="T100" fmla="*/ 170 w 1646"/>
                <a:gd name="T101" fmla="*/ 320 h 590"/>
                <a:gd name="T102" fmla="*/ 119 w 1646"/>
                <a:gd name="T103" fmla="*/ 275 h 590"/>
                <a:gd name="T104" fmla="*/ 69 w 1646"/>
                <a:gd name="T105" fmla="*/ 227 h 590"/>
                <a:gd name="T106" fmla="*/ 18 w 1646"/>
                <a:gd name="T107" fmla="*/ 179 h 59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46"/>
                <a:gd name="T163" fmla="*/ 0 h 590"/>
                <a:gd name="T164" fmla="*/ 1646 w 1646"/>
                <a:gd name="T165" fmla="*/ 590 h 59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46" h="590">
                  <a:moveTo>
                    <a:pt x="0" y="159"/>
                  </a:moveTo>
                  <a:lnTo>
                    <a:pt x="167" y="0"/>
                  </a:lnTo>
                  <a:lnTo>
                    <a:pt x="170" y="4"/>
                  </a:lnTo>
                  <a:lnTo>
                    <a:pt x="174" y="9"/>
                  </a:lnTo>
                  <a:lnTo>
                    <a:pt x="180" y="16"/>
                  </a:lnTo>
                  <a:lnTo>
                    <a:pt x="183" y="19"/>
                  </a:lnTo>
                  <a:lnTo>
                    <a:pt x="187" y="24"/>
                  </a:lnTo>
                  <a:lnTo>
                    <a:pt x="191" y="28"/>
                  </a:lnTo>
                  <a:lnTo>
                    <a:pt x="195" y="35"/>
                  </a:lnTo>
                  <a:lnTo>
                    <a:pt x="200" y="39"/>
                  </a:lnTo>
                  <a:lnTo>
                    <a:pt x="206" y="45"/>
                  </a:lnTo>
                  <a:lnTo>
                    <a:pt x="212" y="52"/>
                  </a:lnTo>
                  <a:lnTo>
                    <a:pt x="219" y="59"/>
                  </a:lnTo>
                  <a:lnTo>
                    <a:pt x="225" y="65"/>
                  </a:lnTo>
                  <a:lnTo>
                    <a:pt x="231" y="71"/>
                  </a:lnTo>
                  <a:lnTo>
                    <a:pt x="239" y="77"/>
                  </a:lnTo>
                  <a:lnTo>
                    <a:pt x="247" y="86"/>
                  </a:lnTo>
                  <a:lnTo>
                    <a:pt x="255" y="93"/>
                  </a:lnTo>
                  <a:lnTo>
                    <a:pt x="263" y="101"/>
                  </a:lnTo>
                  <a:lnTo>
                    <a:pt x="272" y="108"/>
                  </a:lnTo>
                  <a:lnTo>
                    <a:pt x="281" y="117"/>
                  </a:lnTo>
                  <a:lnTo>
                    <a:pt x="291" y="125"/>
                  </a:lnTo>
                  <a:lnTo>
                    <a:pt x="300" y="133"/>
                  </a:lnTo>
                  <a:lnTo>
                    <a:pt x="310" y="141"/>
                  </a:lnTo>
                  <a:lnTo>
                    <a:pt x="321" y="150"/>
                  </a:lnTo>
                  <a:lnTo>
                    <a:pt x="332" y="158"/>
                  </a:lnTo>
                  <a:lnTo>
                    <a:pt x="342" y="167"/>
                  </a:lnTo>
                  <a:lnTo>
                    <a:pt x="354" y="175"/>
                  </a:lnTo>
                  <a:lnTo>
                    <a:pt x="366" y="185"/>
                  </a:lnTo>
                  <a:lnTo>
                    <a:pt x="378" y="193"/>
                  </a:lnTo>
                  <a:lnTo>
                    <a:pt x="390" y="202"/>
                  </a:lnTo>
                  <a:lnTo>
                    <a:pt x="402" y="210"/>
                  </a:lnTo>
                  <a:lnTo>
                    <a:pt x="415" y="218"/>
                  </a:lnTo>
                  <a:lnTo>
                    <a:pt x="427" y="226"/>
                  </a:lnTo>
                  <a:lnTo>
                    <a:pt x="442" y="234"/>
                  </a:lnTo>
                  <a:lnTo>
                    <a:pt x="455" y="242"/>
                  </a:lnTo>
                  <a:lnTo>
                    <a:pt x="470" y="250"/>
                  </a:lnTo>
                  <a:lnTo>
                    <a:pt x="484" y="258"/>
                  </a:lnTo>
                  <a:lnTo>
                    <a:pt x="499" y="264"/>
                  </a:lnTo>
                  <a:lnTo>
                    <a:pt x="514" y="271"/>
                  </a:lnTo>
                  <a:lnTo>
                    <a:pt x="528" y="279"/>
                  </a:lnTo>
                  <a:lnTo>
                    <a:pt x="544" y="286"/>
                  </a:lnTo>
                  <a:lnTo>
                    <a:pt x="559" y="292"/>
                  </a:lnTo>
                  <a:lnTo>
                    <a:pt x="576" y="299"/>
                  </a:lnTo>
                  <a:lnTo>
                    <a:pt x="592" y="306"/>
                  </a:lnTo>
                  <a:lnTo>
                    <a:pt x="608" y="311"/>
                  </a:lnTo>
                  <a:lnTo>
                    <a:pt x="625" y="316"/>
                  </a:lnTo>
                  <a:lnTo>
                    <a:pt x="641" y="321"/>
                  </a:lnTo>
                  <a:lnTo>
                    <a:pt x="660" y="327"/>
                  </a:lnTo>
                  <a:lnTo>
                    <a:pt x="676" y="331"/>
                  </a:lnTo>
                  <a:lnTo>
                    <a:pt x="694" y="335"/>
                  </a:lnTo>
                  <a:lnTo>
                    <a:pt x="713" y="337"/>
                  </a:lnTo>
                  <a:lnTo>
                    <a:pt x="730" y="341"/>
                  </a:lnTo>
                  <a:lnTo>
                    <a:pt x="749" y="344"/>
                  </a:lnTo>
                  <a:lnTo>
                    <a:pt x="767" y="345"/>
                  </a:lnTo>
                  <a:lnTo>
                    <a:pt x="785" y="348"/>
                  </a:lnTo>
                  <a:lnTo>
                    <a:pt x="806" y="349"/>
                  </a:lnTo>
                  <a:lnTo>
                    <a:pt x="823" y="349"/>
                  </a:lnTo>
                  <a:lnTo>
                    <a:pt x="844" y="349"/>
                  </a:lnTo>
                  <a:lnTo>
                    <a:pt x="863" y="349"/>
                  </a:lnTo>
                  <a:lnTo>
                    <a:pt x="883" y="349"/>
                  </a:lnTo>
                  <a:lnTo>
                    <a:pt x="903" y="348"/>
                  </a:lnTo>
                  <a:lnTo>
                    <a:pt x="921" y="345"/>
                  </a:lnTo>
                  <a:lnTo>
                    <a:pt x="940" y="344"/>
                  </a:lnTo>
                  <a:lnTo>
                    <a:pt x="960" y="341"/>
                  </a:lnTo>
                  <a:lnTo>
                    <a:pt x="977" y="339"/>
                  </a:lnTo>
                  <a:lnTo>
                    <a:pt x="994" y="335"/>
                  </a:lnTo>
                  <a:lnTo>
                    <a:pt x="1012" y="332"/>
                  </a:lnTo>
                  <a:lnTo>
                    <a:pt x="1029" y="331"/>
                  </a:lnTo>
                  <a:lnTo>
                    <a:pt x="1045" y="327"/>
                  </a:lnTo>
                  <a:lnTo>
                    <a:pt x="1062" y="323"/>
                  </a:lnTo>
                  <a:lnTo>
                    <a:pt x="1077" y="319"/>
                  </a:lnTo>
                  <a:lnTo>
                    <a:pt x="1093" y="316"/>
                  </a:lnTo>
                  <a:lnTo>
                    <a:pt x="1109" y="312"/>
                  </a:lnTo>
                  <a:lnTo>
                    <a:pt x="1123" y="308"/>
                  </a:lnTo>
                  <a:lnTo>
                    <a:pt x="1139" y="304"/>
                  </a:lnTo>
                  <a:lnTo>
                    <a:pt x="1154" y="300"/>
                  </a:lnTo>
                  <a:lnTo>
                    <a:pt x="1167" y="295"/>
                  </a:lnTo>
                  <a:lnTo>
                    <a:pt x="1180" y="290"/>
                  </a:lnTo>
                  <a:lnTo>
                    <a:pt x="1194" y="284"/>
                  </a:lnTo>
                  <a:lnTo>
                    <a:pt x="1207" y="280"/>
                  </a:lnTo>
                  <a:lnTo>
                    <a:pt x="1219" y="275"/>
                  </a:lnTo>
                  <a:lnTo>
                    <a:pt x="1231" y="271"/>
                  </a:lnTo>
                  <a:lnTo>
                    <a:pt x="1243" y="266"/>
                  </a:lnTo>
                  <a:lnTo>
                    <a:pt x="1256" y="262"/>
                  </a:lnTo>
                  <a:lnTo>
                    <a:pt x="1267" y="255"/>
                  </a:lnTo>
                  <a:lnTo>
                    <a:pt x="1277" y="250"/>
                  </a:lnTo>
                  <a:lnTo>
                    <a:pt x="1288" y="244"/>
                  </a:lnTo>
                  <a:lnTo>
                    <a:pt x="1300" y="240"/>
                  </a:lnTo>
                  <a:lnTo>
                    <a:pt x="1309" y="235"/>
                  </a:lnTo>
                  <a:lnTo>
                    <a:pt x="1320" y="230"/>
                  </a:lnTo>
                  <a:lnTo>
                    <a:pt x="1329" y="225"/>
                  </a:lnTo>
                  <a:lnTo>
                    <a:pt x="1340" y="219"/>
                  </a:lnTo>
                  <a:lnTo>
                    <a:pt x="1348" y="214"/>
                  </a:lnTo>
                  <a:lnTo>
                    <a:pt x="1357" y="209"/>
                  </a:lnTo>
                  <a:lnTo>
                    <a:pt x="1365" y="203"/>
                  </a:lnTo>
                  <a:lnTo>
                    <a:pt x="1373" y="198"/>
                  </a:lnTo>
                  <a:lnTo>
                    <a:pt x="1379" y="193"/>
                  </a:lnTo>
                  <a:lnTo>
                    <a:pt x="1386" y="187"/>
                  </a:lnTo>
                  <a:lnTo>
                    <a:pt x="1394" y="182"/>
                  </a:lnTo>
                  <a:lnTo>
                    <a:pt x="1402" y="178"/>
                  </a:lnTo>
                  <a:lnTo>
                    <a:pt x="1407" y="171"/>
                  </a:lnTo>
                  <a:lnTo>
                    <a:pt x="1414" y="167"/>
                  </a:lnTo>
                  <a:lnTo>
                    <a:pt x="1421" y="163"/>
                  </a:lnTo>
                  <a:lnTo>
                    <a:pt x="1426" y="159"/>
                  </a:lnTo>
                  <a:lnTo>
                    <a:pt x="1431" y="154"/>
                  </a:lnTo>
                  <a:lnTo>
                    <a:pt x="1438" y="150"/>
                  </a:lnTo>
                  <a:lnTo>
                    <a:pt x="1442" y="146"/>
                  </a:lnTo>
                  <a:lnTo>
                    <a:pt x="1447" y="144"/>
                  </a:lnTo>
                  <a:lnTo>
                    <a:pt x="1451" y="138"/>
                  </a:lnTo>
                  <a:lnTo>
                    <a:pt x="1455" y="134"/>
                  </a:lnTo>
                  <a:lnTo>
                    <a:pt x="1459" y="132"/>
                  </a:lnTo>
                  <a:lnTo>
                    <a:pt x="1463" y="129"/>
                  </a:lnTo>
                  <a:lnTo>
                    <a:pt x="1470" y="121"/>
                  </a:lnTo>
                  <a:lnTo>
                    <a:pt x="1476" y="117"/>
                  </a:lnTo>
                  <a:lnTo>
                    <a:pt x="1480" y="112"/>
                  </a:lnTo>
                  <a:lnTo>
                    <a:pt x="1484" y="109"/>
                  </a:lnTo>
                  <a:lnTo>
                    <a:pt x="1486" y="108"/>
                  </a:lnTo>
                  <a:lnTo>
                    <a:pt x="1488" y="108"/>
                  </a:lnTo>
                  <a:lnTo>
                    <a:pt x="1492" y="108"/>
                  </a:lnTo>
                  <a:lnTo>
                    <a:pt x="1498" y="112"/>
                  </a:lnTo>
                  <a:lnTo>
                    <a:pt x="1502" y="116"/>
                  </a:lnTo>
                  <a:lnTo>
                    <a:pt x="1506" y="120"/>
                  </a:lnTo>
                  <a:lnTo>
                    <a:pt x="1511" y="126"/>
                  </a:lnTo>
                  <a:lnTo>
                    <a:pt x="1518" y="133"/>
                  </a:lnTo>
                  <a:lnTo>
                    <a:pt x="1523" y="138"/>
                  </a:lnTo>
                  <a:lnTo>
                    <a:pt x="1528" y="146"/>
                  </a:lnTo>
                  <a:lnTo>
                    <a:pt x="1536" y="153"/>
                  </a:lnTo>
                  <a:lnTo>
                    <a:pt x="1543" y="161"/>
                  </a:lnTo>
                  <a:lnTo>
                    <a:pt x="1548" y="169"/>
                  </a:lnTo>
                  <a:lnTo>
                    <a:pt x="1557" y="177"/>
                  </a:lnTo>
                  <a:lnTo>
                    <a:pt x="1564" y="186"/>
                  </a:lnTo>
                  <a:lnTo>
                    <a:pt x="1572" y="195"/>
                  </a:lnTo>
                  <a:lnTo>
                    <a:pt x="1579" y="203"/>
                  </a:lnTo>
                  <a:lnTo>
                    <a:pt x="1585" y="211"/>
                  </a:lnTo>
                  <a:lnTo>
                    <a:pt x="1591" y="219"/>
                  </a:lnTo>
                  <a:lnTo>
                    <a:pt x="1599" y="229"/>
                  </a:lnTo>
                  <a:lnTo>
                    <a:pt x="1604" y="236"/>
                  </a:lnTo>
                  <a:lnTo>
                    <a:pt x="1610" y="244"/>
                  </a:lnTo>
                  <a:lnTo>
                    <a:pt x="1617" y="251"/>
                  </a:lnTo>
                  <a:lnTo>
                    <a:pt x="1622" y="259"/>
                  </a:lnTo>
                  <a:lnTo>
                    <a:pt x="1626" y="266"/>
                  </a:lnTo>
                  <a:lnTo>
                    <a:pt x="1632" y="271"/>
                  </a:lnTo>
                  <a:lnTo>
                    <a:pt x="1636" y="275"/>
                  </a:lnTo>
                  <a:lnTo>
                    <a:pt x="1640" y="280"/>
                  </a:lnTo>
                  <a:lnTo>
                    <a:pt x="1645" y="287"/>
                  </a:lnTo>
                  <a:lnTo>
                    <a:pt x="1646" y="290"/>
                  </a:lnTo>
                  <a:lnTo>
                    <a:pt x="1645" y="290"/>
                  </a:lnTo>
                  <a:lnTo>
                    <a:pt x="1642" y="292"/>
                  </a:lnTo>
                  <a:lnTo>
                    <a:pt x="1636" y="296"/>
                  </a:lnTo>
                  <a:lnTo>
                    <a:pt x="1629" y="303"/>
                  </a:lnTo>
                  <a:lnTo>
                    <a:pt x="1624" y="306"/>
                  </a:lnTo>
                  <a:lnTo>
                    <a:pt x="1618" y="310"/>
                  </a:lnTo>
                  <a:lnTo>
                    <a:pt x="1613" y="313"/>
                  </a:lnTo>
                  <a:lnTo>
                    <a:pt x="1608" y="319"/>
                  </a:lnTo>
                  <a:lnTo>
                    <a:pt x="1600" y="323"/>
                  </a:lnTo>
                  <a:lnTo>
                    <a:pt x="1595" y="328"/>
                  </a:lnTo>
                  <a:lnTo>
                    <a:pt x="1587" y="335"/>
                  </a:lnTo>
                  <a:lnTo>
                    <a:pt x="1580" y="340"/>
                  </a:lnTo>
                  <a:lnTo>
                    <a:pt x="1571" y="345"/>
                  </a:lnTo>
                  <a:lnTo>
                    <a:pt x="1561" y="352"/>
                  </a:lnTo>
                  <a:lnTo>
                    <a:pt x="1552" y="357"/>
                  </a:lnTo>
                  <a:lnTo>
                    <a:pt x="1544" y="365"/>
                  </a:lnTo>
                  <a:lnTo>
                    <a:pt x="1533" y="371"/>
                  </a:lnTo>
                  <a:lnTo>
                    <a:pt x="1523" y="377"/>
                  </a:lnTo>
                  <a:lnTo>
                    <a:pt x="1514" y="385"/>
                  </a:lnTo>
                  <a:lnTo>
                    <a:pt x="1503" y="393"/>
                  </a:lnTo>
                  <a:lnTo>
                    <a:pt x="1491" y="400"/>
                  </a:lnTo>
                  <a:lnTo>
                    <a:pt x="1479" y="406"/>
                  </a:lnTo>
                  <a:lnTo>
                    <a:pt x="1467" y="413"/>
                  </a:lnTo>
                  <a:lnTo>
                    <a:pt x="1454" y="421"/>
                  </a:lnTo>
                  <a:lnTo>
                    <a:pt x="1442" y="429"/>
                  </a:lnTo>
                  <a:lnTo>
                    <a:pt x="1429" y="437"/>
                  </a:lnTo>
                  <a:lnTo>
                    <a:pt x="1415" y="444"/>
                  </a:lnTo>
                  <a:lnTo>
                    <a:pt x="1402" y="452"/>
                  </a:lnTo>
                  <a:lnTo>
                    <a:pt x="1386" y="458"/>
                  </a:lnTo>
                  <a:lnTo>
                    <a:pt x="1371" y="466"/>
                  </a:lnTo>
                  <a:lnTo>
                    <a:pt x="1357" y="473"/>
                  </a:lnTo>
                  <a:lnTo>
                    <a:pt x="1341" y="481"/>
                  </a:lnTo>
                  <a:lnTo>
                    <a:pt x="1325" y="486"/>
                  </a:lnTo>
                  <a:lnTo>
                    <a:pt x="1309" y="494"/>
                  </a:lnTo>
                  <a:lnTo>
                    <a:pt x="1293" y="501"/>
                  </a:lnTo>
                  <a:lnTo>
                    <a:pt x="1279" y="509"/>
                  </a:lnTo>
                  <a:lnTo>
                    <a:pt x="1261" y="515"/>
                  </a:lnTo>
                  <a:lnTo>
                    <a:pt x="1244" y="521"/>
                  </a:lnTo>
                  <a:lnTo>
                    <a:pt x="1227" y="527"/>
                  </a:lnTo>
                  <a:lnTo>
                    <a:pt x="1209" y="534"/>
                  </a:lnTo>
                  <a:lnTo>
                    <a:pt x="1191" y="539"/>
                  </a:lnTo>
                  <a:lnTo>
                    <a:pt x="1172" y="546"/>
                  </a:lnTo>
                  <a:lnTo>
                    <a:pt x="1155" y="550"/>
                  </a:lnTo>
                  <a:lnTo>
                    <a:pt x="1138" y="556"/>
                  </a:lnTo>
                  <a:lnTo>
                    <a:pt x="1118" y="560"/>
                  </a:lnTo>
                  <a:lnTo>
                    <a:pt x="1099" y="564"/>
                  </a:lnTo>
                  <a:lnTo>
                    <a:pt x="1079" y="568"/>
                  </a:lnTo>
                  <a:lnTo>
                    <a:pt x="1062" y="574"/>
                  </a:lnTo>
                  <a:lnTo>
                    <a:pt x="1041" y="575"/>
                  </a:lnTo>
                  <a:lnTo>
                    <a:pt x="1022" y="579"/>
                  </a:lnTo>
                  <a:lnTo>
                    <a:pt x="1002" y="582"/>
                  </a:lnTo>
                  <a:lnTo>
                    <a:pt x="984" y="584"/>
                  </a:lnTo>
                  <a:lnTo>
                    <a:pt x="962" y="586"/>
                  </a:lnTo>
                  <a:lnTo>
                    <a:pt x="943" y="588"/>
                  </a:lnTo>
                  <a:lnTo>
                    <a:pt x="921" y="588"/>
                  </a:lnTo>
                  <a:lnTo>
                    <a:pt x="901" y="590"/>
                  </a:lnTo>
                  <a:lnTo>
                    <a:pt x="880" y="588"/>
                  </a:lnTo>
                  <a:lnTo>
                    <a:pt x="860" y="588"/>
                  </a:lnTo>
                  <a:lnTo>
                    <a:pt x="840" y="588"/>
                  </a:lnTo>
                  <a:lnTo>
                    <a:pt x="819" y="588"/>
                  </a:lnTo>
                  <a:lnTo>
                    <a:pt x="799" y="584"/>
                  </a:lnTo>
                  <a:lnTo>
                    <a:pt x="781" y="583"/>
                  </a:lnTo>
                  <a:lnTo>
                    <a:pt x="761" y="580"/>
                  </a:lnTo>
                  <a:lnTo>
                    <a:pt x="742" y="579"/>
                  </a:lnTo>
                  <a:lnTo>
                    <a:pt x="725" y="575"/>
                  </a:lnTo>
                  <a:lnTo>
                    <a:pt x="706" y="572"/>
                  </a:lnTo>
                  <a:lnTo>
                    <a:pt x="689" y="570"/>
                  </a:lnTo>
                  <a:lnTo>
                    <a:pt x="673" y="567"/>
                  </a:lnTo>
                  <a:lnTo>
                    <a:pt x="654" y="563"/>
                  </a:lnTo>
                  <a:lnTo>
                    <a:pt x="638" y="560"/>
                  </a:lnTo>
                  <a:lnTo>
                    <a:pt x="623" y="556"/>
                  </a:lnTo>
                  <a:lnTo>
                    <a:pt x="607" y="554"/>
                  </a:lnTo>
                  <a:lnTo>
                    <a:pt x="591" y="548"/>
                  </a:lnTo>
                  <a:lnTo>
                    <a:pt x="576" y="544"/>
                  </a:lnTo>
                  <a:lnTo>
                    <a:pt x="560" y="540"/>
                  </a:lnTo>
                  <a:lnTo>
                    <a:pt x="546" y="536"/>
                  </a:lnTo>
                  <a:lnTo>
                    <a:pt x="531" y="530"/>
                  </a:lnTo>
                  <a:lnTo>
                    <a:pt x="515" y="525"/>
                  </a:lnTo>
                  <a:lnTo>
                    <a:pt x="502" y="519"/>
                  </a:lnTo>
                  <a:lnTo>
                    <a:pt x="488" y="515"/>
                  </a:lnTo>
                  <a:lnTo>
                    <a:pt x="472" y="509"/>
                  </a:lnTo>
                  <a:lnTo>
                    <a:pt x="461" y="503"/>
                  </a:lnTo>
                  <a:lnTo>
                    <a:pt x="447" y="498"/>
                  </a:lnTo>
                  <a:lnTo>
                    <a:pt x="434" y="494"/>
                  </a:lnTo>
                  <a:lnTo>
                    <a:pt x="421" y="486"/>
                  </a:lnTo>
                  <a:lnTo>
                    <a:pt x="407" y="481"/>
                  </a:lnTo>
                  <a:lnTo>
                    <a:pt x="395" y="474"/>
                  </a:lnTo>
                  <a:lnTo>
                    <a:pt x="384" y="467"/>
                  </a:lnTo>
                  <a:lnTo>
                    <a:pt x="370" y="461"/>
                  </a:lnTo>
                  <a:lnTo>
                    <a:pt x="358" y="456"/>
                  </a:lnTo>
                  <a:lnTo>
                    <a:pt x="346" y="448"/>
                  </a:lnTo>
                  <a:lnTo>
                    <a:pt x="336" y="442"/>
                  </a:lnTo>
                  <a:lnTo>
                    <a:pt x="324" y="433"/>
                  </a:lnTo>
                  <a:lnTo>
                    <a:pt x="310" y="426"/>
                  </a:lnTo>
                  <a:lnTo>
                    <a:pt x="300" y="418"/>
                  </a:lnTo>
                  <a:lnTo>
                    <a:pt x="289" y="412"/>
                  </a:lnTo>
                  <a:lnTo>
                    <a:pt x="277" y="404"/>
                  </a:lnTo>
                  <a:lnTo>
                    <a:pt x="267" y="394"/>
                  </a:lnTo>
                  <a:lnTo>
                    <a:pt x="255" y="386"/>
                  </a:lnTo>
                  <a:lnTo>
                    <a:pt x="245" y="380"/>
                  </a:lnTo>
                  <a:lnTo>
                    <a:pt x="233" y="371"/>
                  </a:lnTo>
                  <a:lnTo>
                    <a:pt x="223" y="363"/>
                  </a:lnTo>
                  <a:lnTo>
                    <a:pt x="212" y="355"/>
                  </a:lnTo>
                  <a:lnTo>
                    <a:pt x="202" y="347"/>
                  </a:lnTo>
                  <a:lnTo>
                    <a:pt x="191" y="337"/>
                  </a:lnTo>
                  <a:lnTo>
                    <a:pt x="182" y="329"/>
                  </a:lnTo>
                  <a:lnTo>
                    <a:pt x="170" y="320"/>
                  </a:lnTo>
                  <a:lnTo>
                    <a:pt x="162" y="312"/>
                  </a:lnTo>
                  <a:lnTo>
                    <a:pt x="150" y="302"/>
                  </a:lnTo>
                  <a:lnTo>
                    <a:pt x="141" y="292"/>
                  </a:lnTo>
                  <a:lnTo>
                    <a:pt x="130" y="283"/>
                  </a:lnTo>
                  <a:lnTo>
                    <a:pt x="119" y="275"/>
                  </a:lnTo>
                  <a:lnTo>
                    <a:pt x="110" y="266"/>
                  </a:lnTo>
                  <a:lnTo>
                    <a:pt x="99" y="256"/>
                  </a:lnTo>
                  <a:lnTo>
                    <a:pt x="89" y="247"/>
                  </a:lnTo>
                  <a:lnTo>
                    <a:pt x="81" y="238"/>
                  </a:lnTo>
                  <a:lnTo>
                    <a:pt x="69" y="227"/>
                  </a:lnTo>
                  <a:lnTo>
                    <a:pt x="58" y="218"/>
                  </a:lnTo>
                  <a:lnTo>
                    <a:pt x="49" y="207"/>
                  </a:lnTo>
                  <a:lnTo>
                    <a:pt x="40" y="198"/>
                  </a:lnTo>
                  <a:lnTo>
                    <a:pt x="29" y="189"/>
                  </a:lnTo>
                  <a:lnTo>
                    <a:pt x="18" y="179"/>
                  </a:lnTo>
                  <a:lnTo>
                    <a:pt x="8" y="169"/>
                  </a:lnTo>
                  <a:lnTo>
                    <a:pt x="0" y="159"/>
                  </a:lnTo>
                  <a:close/>
                </a:path>
              </a:pathLst>
            </a:custGeom>
            <a:solidFill>
              <a:srgbClr val="FFFFFF"/>
            </a:solidFill>
            <a:ln w="9525">
              <a:noFill/>
              <a:round/>
              <a:headEnd/>
              <a:tailEnd/>
            </a:ln>
          </p:spPr>
          <p:txBody>
            <a:bodyPr/>
            <a:lstStyle/>
            <a:p>
              <a:pPr eaLnBrk="0" hangingPunct="0"/>
              <a:endParaRPr lang="en-US"/>
            </a:p>
          </p:txBody>
        </p:sp>
        <p:sp>
          <p:nvSpPr>
            <p:cNvPr id="15373" name="Freeform 23"/>
            <p:cNvSpPr>
              <a:spLocks/>
            </p:cNvSpPr>
            <p:nvPr/>
          </p:nvSpPr>
          <p:spPr bwMode="auto">
            <a:xfrm>
              <a:off x="1472" y="1842"/>
              <a:ext cx="612" cy="572"/>
            </a:xfrm>
            <a:custGeom>
              <a:avLst/>
              <a:gdLst>
                <a:gd name="T0" fmla="*/ 0 w 612"/>
                <a:gd name="T1" fmla="*/ 118 h 572"/>
                <a:gd name="T2" fmla="*/ 612 w 612"/>
                <a:gd name="T3" fmla="*/ 0 h 572"/>
                <a:gd name="T4" fmla="*/ 408 w 612"/>
                <a:gd name="T5" fmla="*/ 572 h 572"/>
                <a:gd name="T6" fmla="*/ 0 w 612"/>
                <a:gd name="T7" fmla="*/ 118 h 572"/>
                <a:gd name="T8" fmla="*/ 0 w 612"/>
                <a:gd name="T9" fmla="*/ 118 h 572"/>
                <a:gd name="T10" fmla="*/ 0 60000 65536"/>
                <a:gd name="T11" fmla="*/ 0 60000 65536"/>
                <a:gd name="T12" fmla="*/ 0 60000 65536"/>
                <a:gd name="T13" fmla="*/ 0 60000 65536"/>
                <a:gd name="T14" fmla="*/ 0 60000 65536"/>
                <a:gd name="T15" fmla="*/ 0 w 612"/>
                <a:gd name="T16" fmla="*/ 0 h 572"/>
                <a:gd name="T17" fmla="*/ 612 w 612"/>
                <a:gd name="T18" fmla="*/ 572 h 572"/>
              </a:gdLst>
              <a:ahLst/>
              <a:cxnLst>
                <a:cxn ang="T10">
                  <a:pos x="T0" y="T1"/>
                </a:cxn>
                <a:cxn ang="T11">
                  <a:pos x="T2" y="T3"/>
                </a:cxn>
                <a:cxn ang="T12">
                  <a:pos x="T4" y="T5"/>
                </a:cxn>
                <a:cxn ang="T13">
                  <a:pos x="T6" y="T7"/>
                </a:cxn>
                <a:cxn ang="T14">
                  <a:pos x="T8" y="T9"/>
                </a:cxn>
              </a:cxnLst>
              <a:rect l="T15" t="T16" r="T17" b="T18"/>
              <a:pathLst>
                <a:path w="612" h="572">
                  <a:moveTo>
                    <a:pt x="0" y="118"/>
                  </a:moveTo>
                  <a:lnTo>
                    <a:pt x="612" y="0"/>
                  </a:lnTo>
                  <a:lnTo>
                    <a:pt x="408" y="572"/>
                  </a:lnTo>
                  <a:lnTo>
                    <a:pt x="0" y="118"/>
                  </a:lnTo>
                  <a:close/>
                </a:path>
              </a:pathLst>
            </a:custGeom>
            <a:solidFill>
              <a:srgbClr val="FFFFFF"/>
            </a:solidFill>
            <a:ln w="9525">
              <a:noFill/>
              <a:round/>
              <a:headEnd/>
              <a:tailEnd/>
            </a:ln>
          </p:spPr>
          <p:txBody>
            <a:bodyPr/>
            <a:lstStyle/>
            <a:p>
              <a:pPr eaLnBrk="0" hangingPunct="0"/>
              <a:endParaRPr lang="en-US"/>
            </a:p>
          </p:txBody>
        </p:sp>
        <p:sp>
          <p:nvSpPr>
            <p:cNvPr id="15374" name="Freeform 24"/>
            <p:cNvSpPr>
              <a:spLocks/>
            </p:cNvSpPr>
            <p:nvPr/>
          </p:nvSpPr>
          <p:spPr bwMode="auto">
            <a:xfrm>
              <a:off x="3171" y="2372"/>
              <a:ext cx="540" cy="613"/>
            </a:xfrm>
            <a:custGeom>
              <a:avLst/>
              <a:gdLst>
                <a:gd name="T0" fmla="*/ 395 w 540"/>
                <a:gd name="T1" fmla="*/ 613 h 613"/>
                <a:gd name="T2" fmla="*/ 0 w 540"/>
                <a:gd name="T3" fmla="*/ 130 h 613"/>
                <a:gd name="T4" fmla="*/ 540 w 540"/>
                <a:gd name="T5" fmla="*/ 0 h 613"/>
                <a:gd name="T6" fmla="*/ 395 w 540"/>
                <a:gd name="T7" fmla="*/ 613 h 613"/>
                <a:gd name="T8" fmla="*/ 395 w 540"/>
                <a:gd name="T9" fmla="*/ 613 h 613"/>
                <a:gd name="T10" fmla="*/ 0 60000 65536"/>
                <a:gd name="T11" fmla="*/ 0 60000 65536"/>
                <a:gd name="T12" fmla="*/ 0 60000 65536"/>
                <a:gd name="T13" fmla="*/ 0 60000 65536"/>
                <a:gd name="T14" fmla="*/ 0 60000 65536"/>
                <a:gd name="T15" fmla="*/ 0 w 540"/>
                <a:gd name="T16" fmla="*/ 0 h 613"/>
                <a:gd name="T17" fmla="*/ 540 w 540"/>
                <a:gd name="T18" fmla="*/ 613 h 613"/>
              </a:gdLst>
              <a:ahLst/>
              <a:cxnLst>
                <a:cxn ang="T10">
                  <a:pos x="T0" y="T1"/>
                </a:cxn>
                <a:cxn ang="T11">
                  <a:pos x="T2" y="T3"/>
                </a:cxn>
                <a:cxn ang="T12">
                  <a:pos x="T4" y="T5"/>
                </a:cxn>
                <a:cxn ang="T13">
                  <a:pos x="T6" y="T7"/>
                </a:cxn>
                <a:cxn ang="T14">
                  <a:pos x="T8" y="T9"/>
                </a:cxn>
              </a:cxnLst>
              <a:rect l="T15" t="T16" r="T17" b="T18"/>
              <a:pathLst>
                <a:path w="540" h="613">
                  <a:moveTo>
                    <a:pt x="395" y="613"/>
                  </a:moveTo>
                  <a:lnTo>
                    <a:pt x="0" y="130"/>
                  </a:lnTo>
                  <a:lnTo>
                    <a:pt x="540" y="0"/>
                  </a:lnTo>
                  <a:lnTo>
                    <a:pt x="395" y="613"/>
                  </a:lnTo>
                  <a:close/>
                </a:path>
              </a:pathLst>
            </a:custGeom>
            <a:solidFill>
              <a:srgbClr val="FFFFFF"/>
            </a:solidFill>
            <a:ln w="9525">
              <a:noFill/>
              <a:round/>
              <a:headEnd/>
              <a:tailEnd/>
            </a:ln>
          </p:spPr>
          <p:txBody>
            <a:bodyPr/>
            <a:lstStyle/>
            <a:p>
              <a:pPr eaLnBrk="0" hangingPunct="0"/>
              <a:endParaRPr lang="en-US"/>
            </a:p>
          </p:txBody>
        </p:sp>
        <p:sp>
          <p:nvSpPr>
            <p:cNvPr id="15375" name="Freeform 25"/>
            <p:cNvSpPr>
              <a:spLocks/>
            </p:cNvSpPr>
            <p:nvPr/>
          </p:nvSpPr>
          <p:spPr bwMode="auto">
            <a:xfrm>
              <a:off x="2740" y="711"/>
              <a:ext cx="540" cy="603"/>
            </a:xfrm>
            <a:custGeom>
              <a:avLst/>
              <a:gdLst>
                <a:gd name="T0" fmla="*/ 360 w 540"/>
                <a:gd name="T1" fmla="*/ 603 h 603"/>
                <a:gd name="T2" fmla="*/ 0 w 540"/>
                <a:gd name="T3" fmla="*/ 145 h 603"/>
                <a:gd name="T4" fmla="*/ 540 w 540"/>
                <a:gd name="T5" fmla="*/ 0 h 603"/>
                <a:gd name="T6" fmla="*/ 360 w 540"/>
                <a:gd name="T7" fmla="*/ 603 h 603"/>
                <a:gd name="T8" fmla="*/ 360 w 540"/>
                <a:gd name="T9" fmla="*/ 603 h 603"/>
                <a:gd name="T10" fmla="*/ 0 60000 65536"/>
                <a:gd name="T11" fmla="*/ 0 60000 65536"/>
                <a:gd name="T12" fmla="*/ 0 60000 65536"/>
                <a:gd name="T13" fmla="*/ 0 60000 65536"/>
                <a:gd name="T14" fmla="*/ 0 60000 65536"/>
                <a:gd name="T15" fmla="*/ 0 w 540"/>
                <a:gd name="T16" fmla="*/ 0 h 603"/>
                <a:gd name="T17" fmla="*/ 540 w 540"/>
                <a:gd name="T18" fmla="*/ 603 h 603"/>
              </a:gdLst>
              <a:ahLst/>
              <a:cxnLst>
                <a:cxn ang="T10">
                  <a:pos x="T0" y="T1"/>
                </a:cxn>
                <a:cxn ang="T11">
                  <a:pos x="T2" y="T3"/>
                </a:cxn>
                <a:cxn ang="T12">
                  <a:pos x="T4" y="T5"/>
                </a:cxn>
                <a:cxn ang="T13">
                  <a:pos x="T6" y="T7"/>
                </a:cxn>
                <a:cxn ang="T14">
                  <a:pos x="T8" y="T9"/>
                </a:cxn>
              </a:cxnLst>
              <a:rect l="T15" t="T16" r="T17" b="T18"/>
              <a:pathLst>
                <a:path w="540" h="603">
                  <a:moveTo>
                    <a:pt x="360" y="603"/>
                  </a:moveTo>
                  <a:lnTo>
                    <a:pt x="0" y="145"/>
                  </a:lnTo>
                  <a:lnTo>
                    <a:pt x="540" y="0"/>
                  </a:lnTo>
                  <a:lnTo>
                    <a:pt x="360" y="603"/>
                  </a:lnTo>
                  <a:close/>
                </a:path>
              </a:pathLst>
            </a:custGeom>
            <a:solidFill>
              <a:srgbClr val="FFFFFF"/>
            </a:solidFill>
            <a:ln w="9525">
              <a:noFill/>
              <a:round/>
              <a:headEnd/>
              <a:tailEnd/>
            </a:ln>
          </p:spPr>
          <p:txBody>
            <a:bodyPr/>
            <a:lstStyle/>
            <a:p>
              <a:pPr eaLnBrk="0" hangingPunct="0"/>
              <a:endParaRPr lang="en-US"/>
            </a:p>
          </p:txBody>
        </p:sp>
      </p:grpSp>
      <p:sp>
        <p:nvSpPr>
          <p:cNvPr id="228366" name="Text Box 14"/>
          <p:cNvSpPr txBox="1">
            <a:spLocks noChangeArrowheads="1"/>
          </p:cNvSpPr>
          <p:nvPr/>
        </p:nvSpPr>
        <p:spPr bwMode="auto">
          <a:xfrm>
            <a:off x="6858000" y="2679700"/>
            <a:ext cx="2032000" cy="676275"/>
          </a:xfrm>
          <a:prstGeom prst="rect">
            <a:avLst/>
          </a:prstGeom>
          <a:noFill/>
          <a:ln w="12700">
            <a:noFill/>
            <a:miter lim="800000"/>
            <a:headEnd/>
            <a:tailEnd/>
          </a:ln>
        </p:spPr>
        <p:txBody>
          <a:bodyPr>
            <a:spAutoFit/>
          </a:bodyPr>
          <a:lstStyle/>
          <a:p>
            <a:pPr marL="342900" indent="-342900" algn="ctr" eaLnBrk="0" hangingPunct="0">
              <a:lnSpc>
                <a:spcPct val="80000"/>
              </a:lnSpc>
              <a:buClr>
                <a:schemeClr val="tx1"/>
              </a:buClr>
              <a:buFont typeface="Times"/>
              <a:buNone/>
            </a:pPr>
            <a:r>
              <a:rPr lang="en-US">
                <a:solidFill>
                  <a:schemeClr val="bg1"/>
                </a:solidFill>
                <a:latin typeface="Verdana" pitchFamily="34" charset="0"/>
              </a:rPr>
              <a:t>Real-time</a:t>
            </a:r>
          </a:p>
          <a:p>
            <a:pPr marL="342900" indent="-342900" algn="ctr" eaLnBrk="0" hangingPunct="0">
              <a:lnSpc>
                <a:spcPct val="80000"/>
              </a:lnSpc>
              <a:buClr>
                <a:schemeClr val="tx1"/>
              </a:buClr>
              <a:buFont typeface="Times"/>
              <a:buNone/>
            </a:pPr>
            <a:r>
              <a:rPr lang="en-US">
                <a:solidFill>
                  <a:schemeClr val="bg1"/>
                </a:solidFill>
                <a:latin typeface="Verdana" pitchFamily="34" charset="0"/>
              </a:rPr>
              <a:t>Interaction</a:t>
            </a:r>
          </a:p>
        </p:txBody>
      </p:sp>
      <p:sp>
        <p:nvSpPr>
          <p:cNvPr id="15364" name="Text Box 13"/>
          <p:cNvSpPr txBox="1">
            <a:spLocks noChangeArrowheads="1"/>
          </p:cNvSpPr>
          <p:nvPr/>
        </p:nvSpPr>
        <p:spPr bwMode="auto">
          <a:xfrm>
            <a:off x="3429000" y="2527300"/>
            <a:ext cx="1776413" cy="1187450"/>
          </a:xfrm>
          <a:prstGeom prst="rect">
            <a:avLst/>
          </a:prstGeom>
          <a:noFill/>
          <a:ln w="9525">
            <a:noFill/>
            <a:miter lim="800000"/>
            <a:headEnd/>
            <a:tailEnd/>
          </a:ln>
        </p:spPr>
        <p:txBody>
          <a:bodyPr wrap="none">
            <a:spAutoFit/>
          </a:bodyPr>
          <a:lstStyle/>
          <a:p>
            <a:pPr algn="ctr" eaLnBrk="0" hangingPunct="0"/>
            <a:r>
              <a:rPr lang="en-US" i="1"/>
              <a:t>Effective</a:t>
            </a:r>
            <a:br>
              <a:rPr lang="en-US" i="1"/>
            </a:br>
            <a:r>
              <a:rPr lang="en-US" i="1"/>
              <a:t>Efficient</a:t>
            </a:r>
            <a:br>
              <a:rPr lang="en-US" i="1"/>
            </a:br>
            <a:r>
              <a:rPr lang="en-US" i="1"/>
              <a:t>Responsive</a:t>
            </a:r>
          </a:p>
        </p:txBody>
      </p:sp>
      <p:sp>
        <p:nvSpPr>
          <p:cNvPr id="20486" name="Text Box 14"/>
          <p:cNvSpPr txBox="1">
            <a:spLocks noChangeArrowheads="1"/>
          </p:cNvSpPr>
          <p:nvPr/>
        </p:nvSpPr>
        <p:spPr bwMode="auto">
          <a:xfrm>
            <a:off x="260350" y="2797175"/>
            <a:ext cx="2244725" cy="701675"/>
          </a:xfrm>
          <a:prstGeom prst="rect">
            <a:avLst/>
          </a:prstGeom>
          <a:noFill/>
          <a:ln w="9525">
            <a:noFill/>
            <a:miter lim="800000"/>
            <a:headEnd/>
            <a:tailEnd/>
          </a:ln>
        </p:spPr>
        <p:txBody>
          <a:bodyPr wrap="none">
            <a:spAutoFit/>
          </a:bodyPr>
          <a:lstStyle/>
          <a:p>
            <a:pPr algn="ctr" eaLnBrk="0" hangingPunct="0">
              <a:defRPr/>
            </a:pPr>
            <a:r>
              <a:rPr lang="en-US" sz="2000" b="1" i="1" dirty="0">
                <a:solidFill>
                  <a:srgbClr val="006AB1"/>
                </a:solidFill>
                <a:latin typeface="+mn-lt"/>
                <a:ea typeface="ＭＳ Ｐゴシック" pitchFamily="-48" charset="-128"/>
                <a:cs typeface="+mn-cs"/>
              </a:rPr>
              <a:t>Communications</a:t>
            </a:r>
          </a:p>
          <a:p>
            <a:pPr algn="ctr" eaLnBrk="0" hangingPunct="0">
              <a:defRPr/>
            </a:pPr>
            <a:r>
              <a:rPr lang="en-US" sz="2000" i="1" dirty="0">
                <a:latin typeface="+mn-lt"/>
                <a:ea typeface="ＭＳ Ｐゴシック" pitchFamily="-48" charset="-128"/>
                <a:cs typeface="+mn-cs"/>
              </a:rPr>
              <a:t>Voice &amp; Data</a:t>
            </a:r>
            <a:endParaRPr lang="en-US" sz="2000" b="1" i="1" dirty="0">
              <a:latin typeface="+mn-lt"/>
              <a:ea typeface="ＭＳ Ｐゴシック" pitchFamily="-48" charset="-128"/>
              <a:cs typeface="+mn-cs"/>
            </a:endParaRPr>
          </a:p>
        </p:txBody>
      </p:sp>
      <p:sp>
        <p:nvSpPr>
          <p:cNvPr id="20487" name="Text Box 15"/>
          <p:cNvSpPr txBox="1">
            <a:spLocks noChangeArrowheads="1"/>
          </p:cNvSpPr>
          <p:nvPr/>
        </p:nvSpPr>
        <p:spPr bwMode="auto">
          <a:xfrm>
            <a:off x="6067425" y="2786063"/>
            <a:ext cx="2965450" cy="701675"/>
          </a:xfrm>
          <a:prstGeom prst="rect">
            <a:avLst/>
          </a:prstGeom>
          <a:noFill/>
          <a:ln w="9525">
            <a:noFill/>
            <a:miter lim="800000"/>
            <a:headEnd/>
            <a:tailEnd/>
          </a:ln>
        </p:spPr>
        <p:txBody>
          <a:bodyPr wrap="none">
            <a:spAutoFit/>
          </a:bodyPr>
          <a:lstStyle/>
          <a:p>
            <a:pPr algn="ctr" eaLnBrk="0" hangingPunct="0">
              <a:defRPr/>
            </a:pPr>
            <a:r>
              <a:rPr lang="en-US" sz="2000" b="1" i="1" dirty="0">
                <a:solidFill>
                  <a:srgbClr val="006AB1"/>
                </a:solidFill>
                <a:latin typeface="+mn-lt"/>
                <a:ea typeface="ＭＳ Ｐゴシック" pitchFamily="-48" charset="-128"/>
                <a:cs typeface="+mn-cs"/>
              </a:rPr>
              <a:t>Resource Management</a:t>
            </a:r>
          </a:p>
          <a:p>
            <a:pPr algn="ctr" eaLnBrk="0" hangingPunct="0">
              <a:defRPr/>
            </a:pPr>
            <a:r>
              <a:rPr lang="en-US" sz="2000" i="1" dirty="0">
                <a:latin typeface="+mn-lt"/>
                <a:ea typeface="ＭＳ Ｐゴシック" pitchFamily="-48" charset="-128"/>
                <a:cs typeface="+mn-cs"/>
              </a:rPr>
              <a:t>Real-time Interaction</a:t>
            </a:r>
            <a:endParaRPr lang="en-US" sz="2000" b="1" i="1" dirty="0">
              <a:latin typeface="+mn-lt"/>
              <a:ea typeface="ＭＳ Ｐゴシック" pitchFamily="-48" charset="-128"/>
              <a:cs typeface="+mn-cs"/>
            </a:endParaRPr>
          </a:p>
        </p:txBody>
      </p:sp>
      <p:sp>
        <p:nvSpPr>
          <p:cNvPr id="20488" name="Text Box 16"/>
          <p:cNvSpPr txBox="1">
            <a:spLocks noChangeArrowheads="1"/>
          </p:cNvSpPr>
          <p:nvPr/>
        </p:nvSpPr>
        <p:spPr bwMode="auto">
          <a:xfrm>
            <a:off x="3055938" y="5029200"/>
            <a:ext cx="2894012" cy="701675"/>
          </a:xfrm>
          <a:prstGeom prst="rect">
            <a:avLst/>
          </a:prstGeom>
          <a:noFill/>
          <a:ln w="9525">
            <a:noFill/>
            <a:miter lim="800000"/>
            <a:headEnd/>
            <a:tailEnd/>
          </a:ln>
        </p:spPr>
        <p:txBody>
          <a:bodyPr wrap="none">
            <a:spAutoFit/>
          </a:bodyPr>
          <a:lstStyle/>
          <a:p>
            <a:pPr algn="ctr" eaLnBrk="0" hangingPunct="0">
              <a:defRPr/>
            </a:pPr>
            <a:r>
              <a:rPr lang="en-US" sz="2000" b="1" i="1" dirty="0">
                <a:solidFill>
                  <a:srgbClr val="006AB1"/>
                </a:solidFill>
                <a:latin typeface="+mn-lt"/>
                <a:ea typeface="ＭＳ Ｐゴシック" pitchFamily="-48" charset="-128"/>
                <a:cs typeface="+mn-cs"/>
              </a:rPr>
              <a:t>Situational Awareness</a:t>
            </a:r>
          </a:p>
          <a:p>
            <a:pPr algn="ctr" eaLnBrk="0" hangingPunct="0">
              <a:defRPr/>
            </a:pPr>
            <a:r>
              <a:rPr lang="en-US" sz="2000" i="1" dirty="0">
                <a:latin typeface="+mn-lt"/>
                <a:ea typeface="ＭＳ Ｐゴシック" pitchFamily="-48" charset="-128"/>
                <a:cs typeface="+mn-cs"/>
              </a:rPr>
              <a:t>Location &amp; Visibility</a:t>
            </a:r>
            <a:endParaRPr lang="en-US" sz="2000" b="1" i="1" dirty="0">
              <a:latin typeface="+mn-lt"/>
              <a:ea typeface="ＭＳ Ｐゴシック" pitchFamily="-48"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8366"/>
                                        </p:tgtEl>
                                        <p:attrNameLst>
                                          <p:attrName>style.visibility</p:attrName>
                                        </p:attrNameLst>
                                      </p:cBhvr>
                                      <p:to>
                                        <p:strVal val="visible"/>
                                      </p:to>
                                    </p:set>
                                    <p:animEffect transition="in" filter="dissolve">
                                      <p:cBhvr>
                                        <p:cTn id="7" dur="500"/>
                                        <p:tgtEl>
                                          <p:spTgt spid="228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66"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09" name="Picture 5" descr="MPj04005070000[1]"/>
          <p:cNvPicPr>
            <a:picLocks noChangeAspect="1" noChangeArrowheads="1"/>
          </p:cNvPicPr>
          <p:nvPr/>
        </p:nvPicPr>
        <p:blipFill>
          <a:blip r:embed="rId2"/>
          <a:srcRect/>
          <a:stretch>
            <a:fillRect/>
          </a:stretch>
        </p:blipFill>
        <p:spPr bwMode="auto">
          <a:xfrm>
            <a:off x="246063" y="1676400"/>
            <a:ext cx="2600325" cy="2597150"/>
          </a:xfrm>
          <a:prstGeom prst="rect">
            <a:avLst/>
          </a:prstGeom>
          <a:noFill/>
          <a:ln w="9525">
            <a:noFill/>
            <a:miter lim="800000"/>
            <a:headEnd/>
            <a:tailEnd/>
          </a:ln>
        </p:spPr>
      </p:pic>
      <p:sp>
        <p:nvSpPr>
          <p:cNvPr id="17410" name="Rectangle 3"/>
          <p:cNvSpPr>
            <a:spLocks noGrp="1" noChangeArrowheads="1"/>
          </p:cNvSpPr>
          <p:nvPr>
            <p:ph type="title"/>
          </p:nvPr>
        </p:nvSpPr>
        <p:spPr/>
        <p:txBody>
          <a:bodyPr/>
          <a:lstStyle/>
          <a:p>
            <a:r>
              <a:rPr lang="en-US" smtClean="0">
                <a:ea typeface="ＭＳ Ｐゴシック"/>
              </a:rPr>
              <a:t>Key Drivers</a:t>
            </a:r>
          </a:p>
        </p:txBody>
      </p:sp>
      <p:sp>
        <p:nvSpPr>
          <p:cNvPr id="17411" name="Rectangle 4"/>
          <p:cNvSpPr>
            <a:spLocks noGrp="1" noChangeArrowheads="1"/>
          </p:cNvSpPr>
          <p:nvPr>
            <p:ph type="body" idx="1"/>
          </p:nvPr>
        </p:nvSpPr>
        <p:spPr>
          <a:xfrm>
            <a:off x="3008313" y="1011238"/>
            <a:ext cx="6111875" cy="4764087"/>
          </a:xfrm>
        </p:spPr>
        <p:txBody>
          <a:bodyPr/>
          <a:lstStyle/>
          <a:p>
            <a:pPr>
              <a:lnSpc>
                <a:spcPct val="150000"/>
              </a:lnSpc>
            </a:pPr>
            <a:r>
              <a:rPr lang="en-US" sz="1800" b="1" smtClean="0">
                <a:ea typeface="ＭＳ Ｐゴシック"/>
              </a:rPr>
              <a:t>Needs of Mobile Personnel</a:t>
            </a:r>
          </a:p>
          <a:p>
            <a:pPr>
              <a:lnSpc>
                <a:spcPct val="150000"/>
              </a:lnSpc>
              <a:buFontTx/>
              <a:buChar char="•"/>
            </a:pPr>
            <a:r>
              <a:rPr lang="en-US" sz="1800" smtClean="0">
                <a:ea typeface="ＭＳ Ｐゴシック"/>
              </a:rPr>
              <a:t>What to do... Where to go…How to get there…</a:t>
            </a:r>
          </a:p>
          <a:p>
            <a:pPr>
              <a:lnSpc>
                <a:spcPct val="150000"/>
              </a:lnSpc>
              <a:buFontTx/>
              <a:buChar char="•"/>
            </a:pPr>
            <a:r>
              <a:rPr lang="en-US" sz="1800" smtClean="0">
                <a:ea typeface="ＭＳ Ｐゴシック"/>
              </a:rPr>
              <a:t>Access resources to perform activities</a:t>
            </a:r>
          </a:p>
          <a:p>
            <a:pPr>
              <a:lnSpc>
                <a:spcPct val="150000"/>
              </a:lnSpc>
              <a:buFontTx/>
              <a:buChar char="•"/>
            </a:pPr>
            <a:r>
              <a:rPr lang="en-US" sz="1800" smtClean="0">
                <a:ea typeface="ＭＳ Ｐゴシック"/>
              </a:rPr>
              <a:t>Report and account for these activities</a:t>
            </a:r>
          </a:p>
          <a:p>
            <a:pPr>
              <a:lnSpc>
                <a:spcPct val="150000"/>
              </a:lnSpc>
            </a:pPr>
            <a:r>
              <a:rPr lang="en-US" sz="1800" b="1" smtClean="0">
                <a:ea typeface="ＭＳ Ｐゴシック"/>
              </a:rPr>
              <a:t>Organizational needs</a:t>
            </a:r>
          </a:p>
          <a:p>
            <a:pPr>
              <a:lnSpc>
                <a:spcPct val="150000"/>
              </a:lnSpc>
              <a:buFontTx/>
              <a:buChar char="•"/>
            </a:pPr>
            <a:r>
              <a:rPr lang="en-US" sz="1800" smtClean="0">
                <a:ea typeface="ＭＳ Ｐゴシック"/>
              </a:rPr>
              <a:t>Effectively deploy the optimal resources</a:t>
            </a:r>
          </a:p>
          <a:p>
            <a:pPr>
              <a:lnSpc>
                <a:spcPct val="150000"/>
              </a:lnSpc>
              <a:buFontTx/>
              <a:buChar char="•"/>
            </a:pPr>
            <a:r>
              <a:rPr lang="en-US" sz="1800" smtClean="0">
                <a:ea typeface="ＭＳ Ｐゴシック"/>
              </a:rPr>
              <a:t>Deploy resources based on dynamic, real-time needs</a:t>
            </a:r>
          </a:p>
          <a:p>
            <a:pPr lvl="2">
              <a:lnSpc>
                <a:spcPct val="150000"/>
              </a:lnSpc>
            </a:pPr>
            <a:r>
              <a:rPr lang="en-US" sz="1800" smtClean="0">
                <a:ea typeface="ＭＳ Ｐゴシック"/>
              </a:rPr>
              <a:t>Real-time situational awareness</a:t>
            </a:r>
          </a:p>
          <a:p>
            <a:pPr lvl="2">
              <a:lnSpc>
                <a:spcPct val="150000"/>
              </a:lnSpc>
            </a:pPr>
            <a:r>
              <a:rPr lang="en-US" sz="1800" smtClean="0">
                <a:ea typeface="ＭＳ Ｐゴシック"/>
              </a:rPr>
              <a:t>Real-time interaction with mobile resources</a:t>
            </a:r>
          </a:p>
          <a:p>
            <a:pPr>
              <a:lnSpc>
                <a:spcPct val="150000"/>
              </a:lnSpc>
              <a:buFontTx/>
              <a:buChar char="•"/>
            </a:pPr>
            <a:r>
              <a:rPr lang="en-US" sz="1800" smtClean="0">
                <a:ea typeface="ＭＳ Ｐゴシック"/>
              </a:rPr>
              <a:t>Account for field activities, real-time reporting</a:t>
            </a:r>
          </a:p>
          <a:p>
            <a:pPr>
              <a:lnSpc>
                <a:spcPct val="150000"/>
              </a:lnSpc>
            </a:pPr>
            <a:endParaRPr lang="en-US" sz="1800" smtClean="0">
              <a:ea typeface="ＭＳ Ｐゴシック"/>
            </a:endParaRPr>
          </a:p>
        </p:txBody>
      </p:sp>
      <p:sp>
        <p:nvSpPr>
          <p:cNvPr id="17412" name="Line 5"/>
          <p:cNvSpPr>
            <a:spLocks noChangeShapeType="1"/>
          </p:cNvSpPr>
          <p:nvPr/>
        </p:nvSpPr>
        <p:spPr bwMode="auto">
          <a:xfrm>
            <a:off x="2947988" y="1473200"/>
            <a:ext cx="23812" cy="4157663"/>
          </a:xfrm>
          <a:prstGeom prst="line">
            <a:avLst/>
          </a:prstGeom>
          <a:noFill/>
          <a:ln w="19050">
            <a:solidFill>
              <a:srgbClr val="006AB1"/>
            </a:solidFill>
            <a:round/>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228600" y="381000"/>
            <a:ext cx="8534400" cy="914400"/>
          </a:xfrm>
        </p:spPr>
        <p:txBody>
          <a:bodyPr/>
          <a:lstStyle/>
          <a:p>
            <a:r>
              <a:rPr lang="en-US" smtClean="0">
                <a:ea typeface="ＭＳ Ｐゴシック"/>
              </a:rPr>
              <a:t>Operational Efficiency No Longer Optional</a:t>
            </a:r>
          </a:p>
        </p:txBody>
      </p:sp>
      <p:sp>
        <p:nvSpPr>
          <p:cNvPr id="335876" name="AutoShape 4"/>
          <p:cNvSpPr>
            <a:spLocks noChangeArrowheads="1"/>
          </p:cNvSpPr>
          <p:nvPr/>
        </p:nvSpPr>
        <p:spPr bwMode="auto">
          <a:xfrm>
            <a:off x="635000" y="1981200"/>
            <a:ext cx="1155700" cy="1409700"/>
          </a:xfrm>
          <a:prstGeom prst="upArrow">
            <a:avLst>
              <a:gd name="adj1" fmla="val 74176"/>
              <a:gd name="adj2" fmla="val 43957"/>
            </a:avLst>
          </a:prstGeom>
          <a:gradFill rotWithShape="0">
            <a:gsLst>
              <a:gs pos="0">
                <a:srgbClr val="006AB1"/>
              </a:gs>
              <a:gs pos="100000">
                <a:srgbClr val="FFFFFF"/>
              </a:gs>
            </a:gsLst>
            <a:lin ang="5400000" scaled="1"/>
          </a:gradFill>
          <a:ln w="9525">
            <a:noFill/>
            <a:miter lim="800000"/>
            <a:headEnd/>
            <a:tailEnd/>
          </a:ln>
        </p:spPr>
        <p:txBody>
          <a:bodyPr wrap="none" anchor="ctr"/>
          <a:lstStyle/>
          <a:p>
            <a:pPr eaLnBrk="0" hangingPunct="0"/>
            <a:endParaRPr lang="en-US" sz="2000" i="1"/>
          </a:p>
        </p:txBody>
      </p:sp>
      <p:sp>
        <p:nvSpPr>
          <p:cNvPr id="335880" name="Text Box 8"/>
          <p:cNvSpPr txBox="1">
            <a:spLocks noChangeArrowheads="1"/>
          </p:cNvSpPr>
          <p:nvPr/>
        </p:nvSpPr>
        <p:spPr bwMode="auto">
          <a:xfrm>
            <a:off x="412750" y="3708400"/>
            <a:ext cx="1538288" cy="701675"/>
          </a:xfrm>
          <a:prstGeom prst="rect">
            <a:avLst/>
          </a:prstGeom>
          <a:noFill/>
          <a:ln w="9525">
            <a:noFill/>
            <a:miter lim="800000"/>
            <a:headEnd/>
            <a:tailEnd/>
          </a:ln>
        </p:spPr>
        <p:txBody>
          <a:bodyPr>
            <a:spAutoFit/>
          </a:bodyPr>
          <a:lstStyle/>
          <a:p>
            <a:pPr algn="ctr" eaLnBrk="0" hangingPunct="0">
              <a:spcBef>
                <a:spcPct val="50000"/>
              </a:spcBef>
            </a:pPr>
            <a:r>
              <a:rPr lang="en-US" sz="2000" i="1"/>
              <a:t>Costs</a:t>
            </a:r>
            <a:br>
              <a:rPr lang="en-US" sz="2000" i="1"/>
            </a:br>
            <a:r>
              <a:rPr lang="en-US" sz="2000" i="1"/>
              <a:t>(e.g., Fuel)</a:t>
            </a:r>
          </a:p>
        </p:txBody>
      </p:sp>
      <p:sp>
        <p:nvSpPr>
          <p:cNvPr id="335881" name="Text Box 9"/>
          <p:cNvSpPr txBox="1">
            <a:spLocks noChangeArrowheads="1"/>
          </p:cNvSpPr>
          <p:nvPr/>
        </p:nvSpPr>
        <p:spPr bwMode="auto">
          <a:xfrm>
            <a:off x="2330450" y="3695700"/>
            <a:ext cx="1962150" cy="1006475"/>
          </a:xfrm>
          <a:prstGeom prst="rect">
            <a:avLst/>
          </a:prstGeom>
          <a:noFill/>
          <a:ln w="9525">
            <a:noFill/>
            <a:miter lim="800000"/>
            <a:headEnd/>
            <a:tailEnd/>
          </a:ln>
        </p:spPr>
        <p:txBody>
          <a:bodyPr>
            <a:spAutoFit/>
          </a:bodyPr>
          <a:lstStyle/>
          <a:p>
            <a:pPr algn="ctr" eaLnBrk="0" hangingPunct="0">
              <a:spcBef>
                <a:spcPct val="50000"/>
              </a:spcBef>
            </a:pPr>
            <a:r>
              <a:rPr lang="en-US" sz="2000" i="1"/>
              <a:t>Demand for Services &amp; Information</a:t>
            </a:r>
          </a:p>
        </p:txBody>
      </p:sp>
      <p:sp>
        <p:nvSpPr>
          <p:cNvPr id="335882" name="Text Box 10"/>
          <p:cNvSpPr txBox="1">
            <a:spLocks noChangeArrowheads="1"/>
          </p:cNvSpPr>
          <p:nvPr/>
        </p:nvSpPr>
        <p:spPr bwMode="auto">
          <a:xfrm>
            <a:off x="4743450" y="2695575"/>
            <a:ext cx="1962150" cy="701675"/>
          </a:xfrm>
          <a:prstGeom prst="rect">
            <a:avLst/>
          </a:prstGeom>
          <a:noFill/>
          <a:ln w="9525">
            <a:noFill/>
            <a:miter lim="800000"/>
            <a:headEnd/>
            <a:tailEnd/>
          </a:ln>
        </p:spPr>
        <p:txBody>
          <a:bodyPr>
            <a:spAutoFit/>
          </a:bodyPr>
          <a:lstStyle/>
          <a:p>
            <a:pPr algn="ctr" eaLnBrk="0" hangingPunct="0">
              <a:spcBef>
                <a:spcPct val="50000"/>
              </a:spcBef>
            </a:pPr>
            <a:r>
              <a:rPr lang="en-US" sz="2000" i="1"/>
              <a:t>Manpower &amp; Resources</a:t>
            </a:r>
          </a:p>
        </p:txBody>
      </p:sp>
      <p:sp>
        <p:nvSpPr>
          <p:cNvPr id="335883" name="Text Box 11"/>
          <p:cNvSpPr txBox="1">
            <a:spLocks noChangeArrowheads="1"/>
          </p:cNvSpPr>
          <p:nvPr/>
        </p:nvSpPr>
        <p:spPr bwMode="auto">
          <a:xfrm>
            <a:off x="7188200" y="2917825"/>
            <a:ext cx="1485900" cy="396875"/>
          </a:xfrm>
          <a:prstGeom prst="rect">
            <a:avLst/>
          </a:prstGeom>
          <a:noFill/>
          <a:ln w="9525">
            <a:noFill/>
            <a:miter lim="800000"/>
            <a:headEnd/>
            <a:tailEnd/>
          </a:ln>
        </p:spPr>
        <p:txBody>
          <a:bodyPr>
            <a:spAutoFit/>
          </a:bodyPr>
          <a:lstStyle/>
          <a:p>
            <a:pPr algn="ctr" eaLnBrk="0" hangingPunct="0">
              <a:spcBef>
                <a:spcPct val="50000"/>
              </a:spcBef>
            </a:pPr>
            <a:r>
              <a:rPr lang="en-US" sz="2000" i="1"/>
              <a:t>Budgets</a:t>
            </a:r>
          </a:p>
        </p:txBody>
      </p:sp>
      <p:sp>
        <p:nvSpPr>
          <p:cNvPr id="18439" name="Line 12"/>
          <p:cNvSpPr>
            <a:spLocks noChangeShapeType="1"/>
          </p:cNvSpPr>
          <p:nvPr/>
        </p:nvSpPr>
        <p:spPr bwMode="auto">
          <a:xfrm>
            <a:off x="304800" y="3530600"/>
            <a:ext cx="8509000" cy="0"/>
          </a:xfrm>
          <a:prstGeom prst="line">
            <a:avLst/>
          </a:prstGeom>
          <a:noFill/>
          <a:ln w="12700">
            <a:solidFill>
              <a:srgbClr val="006AB1"/>
            </a:solidFill>
            <a:round/>
            <a:headEnd/>
            <a:tailEnd/>
          </a:ln>
        </p:spPr>
        <p:txBody>
          <a:bodyPr/>
          <a:lstStyle/>
          <a:p>
            <a:endParaRPr lang="en-US"/>
          </a:p>
        </p:txBody>
      </p:sp>
      <p:sp>
        <p:nvSpPr>
          <p:cNvPr id="2" name="AutoShape 4"/>
          <p:cNvSpPr>
            <a:spLocks noChangeArrowheads="1"/>
          </p:cNvSpPr>
          <p:nvPr/>
        </p:nvSpPr>
        <p:spPr bwMode="auto">
          <a:xfrm>
            <a:off x="2692400" y="1981200"/>
            <a:ext cx="1155700" cy="1409700"/>
          </a:xfrm>
          <a:prstGeom prst="upArrow">
            <a:avLst>
              <a:gd name="adj1" fmla="val 74176"/>
              <a:gd name="adj2" fmla="val 43957"/>
            </a:avLst>
          </a:prstGeom>
          <a:gradFill rotWithShape="0">
            <a:gsLst>
              <a:gs pos="0">
                <a:srgbClr val="006AB1"/>
              </a:gs>
              <a:gs pos="100000">
                <a:srgbClr val="FFFFFF"/>
              </a:gs>
            </a:gsLst>
            <a:lin ang="5400000" scaled="1"/>
          </a:gradFill>
          <a:ln w="9525">
            <a:noFill/>
            <a:miter lim="800000"/>
            <a:headEnd/>
            <a:tailEnd/>
          </a:ln>
        </p:spPr>
        <p:txBody>
          <a:bodyPr wrap="none" anchor="ctr"/>
          <a:lstStyle/>
          <a:p>
            <a:pPr eaLnBrk="0" hangingPunct="0"/>
            <a:endParaRPr lang="en-US" sz="2000" i="1"/>
          </a:p>
        </p:txBody>
      </p:sp>
      <p:sp>
        <p:nvSpPr>
          <p:cNvPr id="3" name="AutoShape 4"/>
          <p:cNvSpPr>
            <a:spLocks noChangeArrowheads="1"/>
          </p:cNvSpPr>
          <p:nvPr/>
        </p:nvSpPr>
        <p:spPr bwMode="auto">
          <a:xfrm flipV="1">
            <a:off x="5118100" y="3771900"/>
            <a:ext cx="1155700" cy="1409700"/>
          </a:xfrm>
          <a:prstGeom prst="upArrow">
            <a:avLst>
              <a:gd name="adj1" fmla="val 74176"/>
              <a:gd name="adj2" fmla="val 43957"/>
            </a:avLst>
          </a:prstGeom>
          <a:gradFill rotWithShape="0">
            <a:gsLst>
              <a:gs pos="0">
                <a:srgbClr val="FFFFFF"/>
              </a:gs>
              <a:gs pos="100000">
                <a:srgbClr val="006AB1"/>
              </a:gs>
            </a:gsLst>
            <a:lin ang="5400000" scaled="1"/>
          </a:gradFill>
          <a:ln w="9525">
            <a:noFill/>
            <a:miter lim="800000"/>
            <a:headEnd/>
            <a:tailEnd/>
          </a:ln>
        </p:spPr>
        <p:txBody>
          <a:bodyPr rot="10800000" wrap="none" anchor="ctr"/>
          <a:lstStyle/>
          <a:p>
            <a:pPr eaLnBrk="0" hangingPunct="0"/>
            <a:endParaRPr lang="en-US" sz="2000" i="1"/>
          </a:p>
        </p:txBody>
      </p:sp>
      <p:sp>
        <p:nvSpPr>
          <p:cNvPr id="4" name="AutoShape 4"/>
          <p:cNvSpPr>
            <a:spLocks noChangeArrowheads="1"/>
          </p:cNvSpPr>
          <p:nvPr/>
        </p:nvSpPr>
        <p:spPr bwMode="auto">
          <a:xfrm flipV="1">
            <a:off x="7327900" y="3771900"/>
            <a:ext cx="1155700" cy="1409700"/>
          </a:xfrm>
          <a:prstGeom prst="upArrow">
            <a:avLst>
              <a:gd name="adj1" fmla="val 74176"/>
              <a:gd name="adj2" fmla="val 43957"/>
            </a:avLst>
          </a:prstGeom>
          <a:gradFill rotWithShape="0">
            <a:gsLst>
              <a:gs pos="0">
                <a:srgbClr val="FFFFFF"/>
              </a:gs>
              <a:gs pos="100000">
                <a:srgbClr val="006AB1"/>
              </a:gs>
            </a:gsLst>
            <a:lin ang="5400000" scaled="1"/>
          </a:gradFill>
          <a:ln w="9525">
            <a:noFill/>
            <a:miter lim="800000"/>
            <a:headEnd/>
            <a:tailEnd/>
          </a:ln>
        </p:spPr>
        <p:txBody>
          <a:bodyPr rot="10800000" wrap="none" anchor="ctr"/>
          <a:lstStyle/>
          <a:p>
            <a:pPr eaLnBrk="0" hangingPunct="0"/>
            <a:endParaRPr lang="en-US" sz="2000" i="1"/>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 name="Rectangle 33"/>
          <p:cNvSpPr/>
          <p:nvPr/>
        </p:nvSpPr>
        <p:spPr bwMode="auto">
          <a:xfrm>
            <a:off x="220663" y="1612900"/>
            <a:ext cx="8869362" cy="3911600"/>
          </a:xfrm>
          <a:prstGeom prst="rect">
            <a:avLst/>
          </a:prstGeom>
          <a:solidFill>
            <a:schemeClr val="accent1">
              <a:lumMod val="40000"/>
              <a:lumOff val="6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ea typeface="MS PGothic" pitchFamily="34" charset="-128"/>
              <a:cs typeface="+mn-cs"/>
            </a:endParaRPr>
          </a:p>
        </p:txBody>
      </p:sp>
      <p:sp>
        <p:nvSpPr>
          <p:cNvPr id="19458" name="Slide Number Placeholder 1"/>
          <p:cNvSpPr>
            <a:spLocks noGrp="1"/>
          </p:cNvSpPr>
          <p:nvPr>
            <p:ph type="sldNum" sz="quarter" idx="10"/>
          </p:nvPr>
        </p:nvSpPr>
        <p:spPr>
          <a:xfrm>
            <a:off x="152400" y="6229350"/>
            <a:ext cx="457200" cy="323850"/>
          </a:xfrm>
          <a:noFill/>
        </p:spPr>
        <p:txBody>
          <a:bodyPr/>
          <a:lstStyle/>
          <a:p>
            <a:fld id="{F4F8CA96-3CE1-42ED-860D-6583E1688B18}" type="slidenum">
              <a:rPr lang="en-US" smtClean="0">
                <a:latin typeface="Arial" charset="0"/>
                <a:ea typeface="ＭＳ Ｐゴシック"/>
                <a:cs typeface="ＭＳ Ｐゴシック"/>
              </a:rPr>
              <a:pPr/>
              <a:t>5</a:t>
            </a:fld>
            <a:endParaRPr lang="en-US" smtClean="0">
              <a:latin typeface="Arial" charset="0"/>
              <a:ea typeface="ＭＳ Ｐゴシック"/>
              <a:cs typeface="ＭＳ Ｐゴシック"/>
            </a:endParaRPr>
          </a:p>
        </p:txBody>
      </p:sp>
      <p:grpSp>
        <p:nvGrpSpPr>
          <p:cNvPr id="2" name="Group 14"/>
          <p:cNvGrpSpPr/>
          <p:nvPr/>
        </p:nvGrpSpPr>
        <p:grpSpPr>
          <a:xfrm>
            <a:off x="614082" y="2502328"/>
            <a:ext cx="7995203" cy="3034048"/>
            <a:chOff x="1278940" y="1092628"/>
            <a:chExt cx="7249663" cy="3034048"/>
          </a:xfrm>
          <a:gradFill flip="none" rotWithShape="1">
            <a:gsLst>
              <a:gs pos="0">
                <a:srgbClr val="00B0F0"/>
              </a:gs>
              <a:gs pos="39999">
                <a:srgbClr val="85C2FF"/>
              </a:gs>
              <a:gs pos="70000">
                <a:srgbClr val="C4D6EB"/>
              </a:gs>
              <a:gs pos="100000">
                <a:srgbClr val="FFEBFA"/>
              </a:gs>
            </a:gsLst>
            <a:lin ang="15000000" scaled="0"/>
            <a:tileRect/>
          </a:gradFill>
        </p:grpSpPr>
        <p:sp>
          <p:nvSpPr>
            <p:cNvPr id="9" name="Oval 8"/>
            <p:cNvSpPr/>
            <p:nvPr/>
          </p:nvSpPr>
          <p:spPr bwMode="auto">
            <a:xfrm>
              <a:off x="6911334" y="1098468"/>
              <a:ext cx="1617269" cy="3019987"/>
            </a:xfrm>
            <a:prstGeom prst="ellipse">
              <a:avLst/>
            </a:prstGeom>
            <a:grpFill/>
            <a:ln w="9525" cap="flat" cmpd="sng" algn="ctr">
              <a:noFill/>
              <a:prstDash val="solid"/>
              <a:round/>
              <a:headEnd type="none" w="med" len="med"/>
              <a:tailEnd type="none" w="med" len="med"/>
            </a:ln>
            <a:effectLst/>
            <a:scene3d>
              <a:camera prst="orthographicFront"/>
              <a:lightRig rig="threePt" dir="t"/>
            </a:scene3d>
            <a:sp3d/>
          </p:spPr>
          <p:txBody>
            <a:bodyPr/>
            <a:lstStyle/>
            <a:p>
              <a:pPr eaLnBrk="0" hangingPunct="0">
                <a:defRPr/>
              </a:pPr>
              <a:endParaRPr lang="en-US" sz="1800" dirty="0">
                <a:ea typeface="MS PGothic" pitchFamily="34" charset="-128"/>
                <a:cs typeface="+mn-cs"/>
              </a:endParaRPr>
            </a:p>
          </p:txBody>
        </p:sp>
        <p:sp>
          <p:nvSpPr>
            <p:cNvPr id="8" name="Oval 7"/>
            <p:cNvSpPr/>
            <p:nvPr/>
          </p:nvSpPr>
          <p:spPr bwMode="auto">
            <a:xfrm>
              <a:off x="1278940" y="2418755"/>
              <a:ext cx="126384" cy="377743"/>
            </a:xfrm>
            <a:prstGeom prst="ellipse">
              <a:avLst/>
            </a:prstGeom>
            <a:grpFill/>
            <a:ln w="9525" cap="flat" cmpd="sng" algn="ctr">
              <a:noFill/>
              <a:prstDash val="solid"/>
              <a:round/>
              <a:headEnd type="none" w="med" len="med"/>
              <a:tailEnd type="none" w="med" len="med"/>
            </a:ln>
            <a:effectLst/>
            <a:scene3d>
              <a:camera prst="orthographicFront"/>
              <a:lightRig rig="threePt" dir="t"/>
            </a:scene3d>
            <a:sp3d/>
          </p:spPr>
          <p:txBody>
            <a:bodyPr/>
            <a:lstStyle/>
            <a:p>
              <a:pPr eaLnBrk="0" hangingPunct="0">
                <a:defRPr/>
              </a:pPr>
              <a:endParaRPr lang="en-US" sz="1800" dirty="0">
                <a:ea typeface="MS PGothic" pitchFamily="34" charset="-128"/>
                <a:cs typeface="+mn-cs"/>
              </a:endParaRPr>
            </a:p>
          </p:txBody>
        </p:sp>
        <p:sp>
          <p:nvSpPr>
            <p:cNvPr id="13" name="Trapezoid 12"/>
            <p:cNvSpPr/>
            <p:nvPr/>
          </p:nvSpPr>
          <p:spPr bwMode="auto">
            <a:xfrm rot="16200000" flipH="1">
              <a:off x="3008451" y="-571963"/>
              <a:ext cx="3034048" cy="6363229"/>
            </a:xfrm>
            <a:prstGeom prst="trapezoid">
              <a:avLst>
                <a:gd name="adj" fmla="val 43638"/>
              </a:avLst>
            </a:prstGeom>
            <a:grpFill/>
            <a:ln w="9525" cap="flat" cmpd="sng" algn="ctr">
              <a:noFill/>
              <a:prstDash val="solid"/>
              <a:round/>
              <a:headEnd type="none" w="med" len="med"/>
              <a:tailEnd type="none" w="med" len="med"/>
            </a:ln>
            <a:effectLst/>
            <a:scene3d>
              <a:camera prst="orthographicFront"/>
              <a:lightRig rig="threePt" dir="t"/>
            </a:scene3d>
            <a:sp3d/>
          </p:spPr>
          <p:txBody>
            <a:bodyPr/>
            <a:lstStyle/>
            <a:p>
              <a:pPr eaLnBrk="0" hangingPunct="0">
                <a:defRPr/>
              </a:pPr>
              <a:endParaRPr lang="en-US" sz="1800" dirty="0">
                <a:ea typeface="MS PGothic" pitchFamily="34" charset="-128"/>
                <a:cs typeface="+mn-cs"/>
              </a:endParaRPr>
            </a:p>
          </p:txBody>
        </p:sp>
      </p:grpSp>
      <p:sp>
        <p:nvSpPr>
          <p:cNvPr id="16" name="Line 63"/>
          <p:cNvSpPr>
            <a:spLocks noChangeShapeType="1"/>
          </p:cNvSpPr>
          <p:nvPr/>
        </p:nvSpPr>
        <p:spPr bwMode="auto">
          <a:xfrm>
            <a:off x="385763" y="5246688"/>
            <a:ext cx="8559800" cy="0"/>
          </a:xfrm>
          <a:prstGeom prst="line">
            <a:avLst/>
          </a:prstGeom>
          <a:noFill/>
          <a:ln w="12700">
            <a:solidFill>
              <a:schemeClr val="tx1"/>
            </a:solidFill>
            <a:prstDash val="sysDot"/>
            <a:round/>
            <a:headEnd/>
            <a:tailEnd type="triangle" w="med" len="med"/>
          </a:ln>
        </p:spPr>
        <p:txBody>
          <a:bodyPr/>
          <a:lstStyle/>
          <a:p>
            <a:endParaRPr lang="en-US"/>
          </a:p>
        </p:txBody>
      </p:sp>
      <p:sp>
        <p:nvSpPr>
          <p:cNvPr id="17" name="Text Box 64"/>
          <p:cNvSpPr txBox="1">
            <a:spLocks noChangeArrowheads="1"/>
          </p:cNvSpPr>
          <p:nvPr/>
        </p:nvSpPr>
        <p:spPr bwMode="auto">
          <a:xfrm>
            <a:off x="8259763" y="5195888"/>
            <a:ext cx="673100" cy="30480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400">
                <a:latin typeface="TheSans B5 Plain"/>
              </a:rPr>
              <a:t>High</a:t>
            </a:r>
          </a:p>
        </p:txBody>
      </p:sp>
      <p:sp>
        <p:nvSpPr>
          <p:cNvPr id="18" name="Text Box 65"/>
          <p:cNvSpPr txBox="1">
            <a:spLocks noChangeArrowheads="1"/>
          </p:cNvSpPr>
          <p:nvPr/>
        </p:nvSpPr>
        <p:spPr bwMode="auto">
          <a:xfrm>
            <a:off x="271463" y="5208588"/>
            <a:ext cx="584200" cy="30480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400">
                <a:latin typeface="TheSans B5 Plain"/>
              </a:rPr>
              <a:t>Low</a:t>
            </a:r>
          </a:p>
        </p:txBody>
      </p:sp>
      <p:sp>
        <p:nvSpPr>
          <p:cNvPr id="19" name="Text Box 64"/>
          <p:cNvSpPr txBox="1">
            <a:spLocks noChangeArrowheads="1"/>
          </p:cNvSpPr>
          <p:nvPr/>
        </p:nvSpPr>
        <p:spPr bwMode="auto">
          <a:xfrm>
            <a:off x="4002088" y="5208588"/>
            <a:ext cx="919162" cy="30480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400">
                <a:latin typeface="TheSans B5 Plain"/>
              </a:rPr>
              <a:t>-Speed-</a:t>
            </a:r>
          </a:p>
        </p:txBody>
      </p:sp>
      <p:sp>
        <p:nvSpPr>
          <p:cNvPr id="20" name="Text Box 11"/>
          <p:cNvSpPr txBox="1">
            <a:spLocks noChangeArrowheads="1"/>
          </p:cNvSpPr>
          <p:nvPr/>
        </p:nvSpPr>
        <p:spPr bwMode="auto">
          <a:xfrm>
            <a:off x="3702050" y="1738313"/>
            <a:ext cx="3275013" cy="396875"/>
          </a:xfrm>
          <a:prstGeom prst="rect">
            <a:avLst/>
          </a:prstGeom>
          <a:noFill/>
          <a:ln w="12700">
            <a:noFill/>
            <a:miter lim="800000"/>
            <a:headEnd type="none" w="sm" len="sm"/>
            <a:tailEnd type="none" w="sm" len="sm"/>
          </a:ln>
        </p:spPr>
        <p:txBody>
          <a:bodyPr>
            <a:spAutoFit/>
          </a:bodyPr>
          <a:lstStyle/>
          <a:p>
            <a:pPr algn="ctr" eaLnBrk="0" hangingPunct="0">
              <a:spcBef>
                <a:spcPct val="50000"/>
              </a:spcBef>
              <a:defRPr/>
            </a:pPr>
            <a:r>
              <a:rPr lang="en-US" sz="2000" dirty="0">
                <a:latin typeface="+mn-lt"/>
                <a:ea typeface="ＭＳ Ｐゴシック" pitchFamily="-48" charset="-128"/>
                <a:cs typeface="+mn-cs"/>
              </a:rPr>
              <a:t>Sprint Mobile Broadband</a:t>
            </a:r>
          </a:p>
        </p:txBody>
      </p:sp>
      <p:sp>
        <p:nvSpPr>
          <p:cNvPr id="21" name="Text Box 12"/>
          <p:cNvSpPr txBox="1">
            <a:spLocks noChangeArrowheads="1"/>
          </p:cNvSpPr>
          <p:nvPr/>
        </p:nvSpPr>
        <p:spPr bwMode="auto">
          <a:xfrm>
            <a:off x="1936750" y="1743075"/>
            <a:ext cx="1649413" cy="336550"/>
          </a:xfrm>
          <a:prstGeom prst="rect">
            <a:avLst/>
          </a:prstGeom>
          <a:noFill/>
          <a:ln w="12700">
            <a:noFill/>
            <a:miter lim="800000"/>
            <a:headEnd type="none" w="sm" len="sm"/>
            <a:tailEnd type="none" w="sm" len="sm"/>
          </a:ln>
        </p:spPr>
        <p:txBody>
          <a:bodyPr>
            <a:spAutoFit/>
          </a:bodyPr>
          <a:lstStyle/>
          <a:p>
            <a:pPr algn="ctr" eaLnBrk="0" hangingPunct="0">
              <a:spcBef>
                <a:spcPct val="50000"/>
              </a:spcBef>
              <a:defRPr/>
            </a:pPr>
            <a:r>
              <a:rPr lang="en-US" sz="1600" dirty="0">
                <a:latin typeface="+mn-lt"/>
                <a:ea typeface="ＭＳ Ｐゴシック" pitchFamily="-48" charset="-128"/>
                <a:cs typeface="+mn-cs"/>
              </a:rPr>
              <a:t>2.5G Cellular</a:t>
            </a:r>
          </a:p>
        </p:txBody>
      </p:sp>
      <p:sp>
        <p:nvSpPr>
          <p:cNvPr id="22" name="Text Box 13"/>
          <p:cNvSpPr txBox="1">
            <a:spLocks noChangeArrowheads="1"/>
          </p:cNvSpPr>
          <p:nvPr/>
        </p:nvSpPr>
        <p:spPr bwMode="auto">
          <a:xfrm>
            <a:off x="7116763" y="1739900"/>
            <a:ext cx="1308100" cy="396875"/>
          </a:xfrm>
          <a:prstGeom prst="rect">
            <a:avLst/>
          </a:prstGeom>
          <a:noFill/>
          <a:ln w="12700">
            <a:noFill/>
            <a:miter lim="800000"/>
            <a:headEnd type="none" w="sm" len="sm"/>
            <a:tailEnd type="none" w="sm" len="sm"/>
          </a:ln>
        </p:spPr>
        <p:txBody>
          <a:bodyPr>
            <a:spAutoFit/>
          </a:bodyPr>
          <a:lstStyle/>
          <a:p>
            <a:pPr algn="ctr" eaLnBrk="0" hangingPunct="0">
              <a:spcBef>
                <a:spcPct val="50000"/>
              </a:spcBef>
              <a:defRPr/>
            </a:pPr>
            <a:r>
              <a:rPr lang="en-US" sz="2000" dirty="0">
                <a:latin typeface="+mn-lt"/>
                <a:ea typeface="ＭＳ Ｐゴシック" pitchFamily="-48" charset="-128"/>
                <a:cs typeface="+mn-cs"/>
              </a:rPr>
              <a:t>Sprint 4G</a:t>
            </a:r>
          </a:p>
        </p:txBody>
      </p:sp>
      <p:sp>
        <p:nvSpPr>
          <p:cNvPr id="23" name="Text Box 62"/>
          <p:cNvSpPr txBox="1">
            <a:spLocks noChangeArrowheads="1"/>
          </p:cNvSpPr>
          <p:nvPr/>
        </p:nvSpPr>
        <p:spPr bwMode="auto">
          <a:xfrm>
            <a:off x="514350" y="1730375"/>
            <a:ext cx="1381125" cy="304800"/>
          </a:xfrm>
          <a:prstGeom prst="rect">
            <a:avLst/>
          </a:prstGeom>
          <a:noFill/>
          <a:ln w="12700">
            <a:noFill/>
            <a:miter lim="800000"/>
            <a:headEnd type="none" w="sm" len="sm"/>
            <a:tailEnd type="none" w="sm" len="sm"/>
          </a:ln>
        </p:spPr>
        <p:txBody>
          <a:bodyPr>
            <a:spAutoFit/>
          </a:bodyPr>
          <a:lstStyle/>
          <a:p>
            <a:pPr algn="ctr" eaLnBrk="0" hangingPunct="0">
              <a:spcBef>
                <a:spcPct val="50000"/>
              </a:spcBef>
              <a:defRPr/>
            </a:pPr>
            <a:r>
              <a:rPr lang="en-US" sz="1400" dirty="0">
                <a:latin typeface="+mn-lt"/>
                <a:ea typeface="ＭＳ Ｐゴシック" pitchFamily="-48" charset="-128"/>
                <a:cs typeface="+mn-cs"/>
              </a:rPr>
              <a:t>2G Cellular</a:t>
            </a:r>
          </a:p>
        </p:txBody>
      </p:sp>
      <p:grpSp>
        <p:nvGrpSpPr>
          <p:cNvPr id="3" name="Group 15"/>
          <p:cNvGrpSpPr>
            <a:grpSpLocks/>
          </p:cNvGrpSpPr>
          <p:nvPr/>
        </p:nvGrpSpPr>
        <p:grpSpPr bwMode="auto">
          <a:xfrm>
            <a:off x="287338" y="3738563"/>
            <a:ext cx="4005262" cy="366712"/>
            <a:chOff x="130" y="2355"/>
            <a:chExt cx="2523" cy="231"/>
          </a:xfrm>
        </p:grpSpPr>
        <p:sp>
          <p:nvSpPr>
            <p:cNvPr id="19478" name="AutoShape 16"/>
            <p:cNvSpPr>
              <a:spLocks noChangeArrowheads="1"/>
            </p:cNvSpPr>
            <p:nvPr/>
          </p:nvSpPr>
          <p:spPr bwMode="auto">
            <a:xfrm>
              <a:off x="203" y="2363"/>
              <a:ext cx="2450" cy="188"/>
            </a:xfrm>
            <a:prstGeom prst="homePlate">
              <a:avLst>
                <a:gd name="adj" fmla="val 325798"/>
              </a:avLst>
            </a:prstGeom>
            <a:gradFill rotWithShape="1">
              <a:gsLst>
                <a:gs pos="0">
                  <a:srgbClr val="767676">
                    <a:alpha val="50000"/>
                  </a:srgbClr>
                </a:gs>
                <a:gs pos="100000">
                  <a:srgbClr val="FFFFFF">
                    <a:alpha val="74001"/>
                  </a:srgbClr>
                </a:gs>
              </a:gsLst>
              <a:lin ang="0" scaled="1"/>
            </a:gradFill>
            <a:ln w="12700">
              <a:solidFill>
                <a:schemeClr val="tx1"/>
              </a:solidFill>
              <a:miter lim="800000"/>
              <a:headEnd type="none" w="sm" len="sm"/>
              <a:tailEnd type="none" w="sm" len="sm"/>
            </a:ln>
          </p:spPr>
          <p:txBody>
            <a:bodyPr wrap="none" anchor="ctr"/>
            <a:lstStyle/>
            <a:p>
              <a:pPr eaLnBrk="0" hangingPunct="0"/>
              <a:endParaRPr lang="en-US" sz="1800"/>
            </a:p>
          </p:txBody>
        </p:sp>
        <p:sp>
          <p:nvSpPr>
            <p:cNvPr id="26" name="Text Box 17"/>
            <p:cNvSpPr txBox="1">
              <a:spLocks noChangeArrowheads="1"/>
            </p:cNvSpPr>
            <p:nvPr/>
          </p:nvSpPr>
          <p:spPr bwMode="auto">
            <a:xfrm>
              <a:off x="130" y="2355"/>
              <a:ext cx="2166" cy="231"/>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800" dirty="0">
                  <a:effectLst>
                    <a:outerShdw blurRad="38100" dist="38100" dir="2700000" algn="tl">
                      <a:srgbClr val="C0C0C0"/>
                    </a:outerShdw>
                  </a:effectLst>
                  <a:latin typeface="Arial" pitchFamily="34" charset="0"/>
                  <a:ea typeface="MS PGothic" pitchFamily="34" charset="-128"/>
                  <a:cs typeface="+mn-cs"/>
                </a:rPr>
                <a:t>Basic Email, Messaging, GPS</a:t>
              </a:r>
            </a:p>
          </p:txBody>
        </p:sp>
      </p:grpSp>
      <p:grpSp>
        <p:nvGrpSpPr>
          <p:cNvPr id="4" name="Group 18"/>
          <p:cNvGrpSpPr>
            <a:grpSpLocks/>
          </p:cNvGrpSpPr>
          <p:nvPr/>
        </p:nvGrpSpPr>
        <p:grpSpPr bwMode="auto">
          <a:xfrm>
            <a:off x="415925" y="4165600"/>
            <a:ext cx="6899275" cy="366713"/>
            <a:chOff x="211" y="2624"/>
            <a:chExt cx="4346" cy="231"/>
          </a:xfrm>
        </p:grpSpPr>
        <p:sp>
          <p:nvSpPr>
            <p:cNvPr id="19476" name="AutoShape 19"/>
            <p:cNvSpPr>
              <a:spLocks noChangeArrowheads="1"/>
            </p:cNvSpPr>
            <p:nvPr/>
          </p:nvSpPr>
          <p:spPr bwMode="auto">
            <a:xfrm>
              <a:off x="211" y="2631"/>
              <a:ext cx="4346" cy="188"/>
            </a:xfrm>
            <a:prstGeom prst="homePlate">
              <a:avLst>
                <a:gd name="adj" fmla="val 577926"/>
              </a:avLst>
            </a:prstGeom>
            <a:gradFill rotWithShape="1">
              <a:gsLst>
                <a:gs pos="0">
                  <a:srgbClr val="5E7676">
                    <a:alpha val="50000"/>
                  </a:srgbClr>
                </a:gs>
                <a:gs pos="100000">
                  <a:srgbClr val="CCFFFF">
                    <a:alpha val="79999"/>
                  </a:srgbClr>
                </a:gs>
              </a:gsLst>
              <a:lin ang="0" scaled="1"/>
            </a:gradFill>
            <a:ln w="12700">
              <a:solidFill>
                <a:schemeClr val="tx1"/>
              </a:solidFill>
              <a:miter lim="800000"/>
              <a:headEnd type="none" w="sm" len="sm"/>
              <a:tailEnd type="none" w="sm" len="sm"/>
            </a:ln>
          </p:spPr>
          <p:txBody>
            <a:bodyPr wrap="none" anchor="ctr"/>
            <a:lstStyle/>
            <a:p>
              <a:pPr eaLnBrk="0" hangingPunct="0"/>
              <a:endParaRPr lang="en-US" sz="1800"/>
            </a:p>
          </p:txBody>
        </p:sp>
        <p:sp>
          <p:nvSpPr>
            <p:cNvPr id="29" name="Text Box 20"/>
            <p:cNvSpPr txBox="1">
              <a:spLocks noChangeArrowheads="1"/>
            </p:cNvSpPr>
            <p:nvPr/>
          </p:nvSpPr>
          <p:spPr bwMode="auto">
            <a:xfrm>
              <a:off x="471" y="2624"/>
              <a:ext cx="3377" cy="231"/>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800" dirty="0">
                  <a:effectLst>
                    <a:outerShdw blurRad="38100" dist="38100" dir="2700000" algn="tl">
                      <a:srgbClr val="C0C0C0"/>
                    </a:outerShdw>
                  </a:effectLst>
                  <a:latin typeface="Arial" pitchFamily="34" charset="0"/>
                  <a:ea typeface="MS PGothic" pitchFamily="34" charset="-128"/>
                  <a:cs typeface="+mn-cs"/>
                </a:rPr>
                <a:t>Internet Browsing, Enterprise Applications, VPN</a:t>
              </a:r>
            </a:p>
          </p:txBody>
        </p:sp>
      </p:grpSp>
      <p:grpSp>
        <p:nvGrpSpPr>
          <p:cNvPr id="5" name="Group 21"/>
          <p:cNvGrpSpPr>
            <a:grpSpLocks/>
          </p:cNvGrpSpPr>
          <p:nvPr/>
        </p:nvGrpSpPr>
        <p:grpSpPr bwMode="auto">
          <a:xfrm>
            <a:off x="403225" y="4548188"/>
            <a:ext cx="8532813" cy="366712"/>
            <a:chOff x="203" y="2865"/>
            <a:chExt cx="5375" cy="231"/>
          </a:xfrm>
        </p:grpSpPr>
        <p:sp>
          <p:nvSpPr>
            <p:cNvPr id="19474" name="Rectangle 22"/>
            <p:cNvSpPr>
              <a:spLocks noChangeArrowheads="1"/>
            </p:cNvSpPr>
            <p:nvPr/>
          </p:nvSpPr>
          <p:spPr bwMode="auto">
            <a:xfrm>
              <a:off x="203" y="2872"/>
              <a:ext cx="5375" cy="195"/>
            </a:xfrm>
            <a:prstGeom prst="rect">
              <a:avLst/>
            </a:prstGeom>
            <a:gradFill rotWithShape="1">
              <a:gsLst>
                <a:gs pos="0">
                  <a:srgbClr val="765E76">
                    <a:alpha val="49001"/>
                  </a:srgbClr>
                </a:gs>
                <a:gs pos="100000">
                  <a:srgbClr val="FFCCFF"/>
                </a:gs>
              </a:gsLst>
              <a:lin ang="0" scaled="1"/>
            </a:gradFill>
            <a:ln w="12700">
              <a:solidFill>
                <a:schemeClr val="tx1"/>
              </a:solidFill>
              <a:miter lim="800000"/>
              <a:headEnd type="none" w="sm" len="sm"/>
              <a:tailEnd type="none" w="sm" len="sm"/>
            </a:ln>
          </p:spPr>
          <p:txBody>
            <a:bodyPr wrap="none" anchor="ctr"/>
            <a:lstStyle/>
            <a:p>
              <a:pPr eaLnBrk="0" hangingPunct="0"/>
              <a:endParaRPr lang="en-US" sz="1800"/>
            </a:p>
          </p:txBody>
        </p:sp>
        <p:sp>
          <p:nvSpPr>
            <p:cNvPr id="32" name="Text Box 23"/>
            <p:cNvSpPr txBox="1">
              <a:spLocks noChangeArrowheads="1"/>
            </p:cNvSpPr>
            <p:nvPr/>
          </p:nvSpPr>
          <p:spPr bwMode="auto">
            <a:xfrm>
              <a:off x="2160" y="2865"/>
              <a:ext cx="2576" cy="231"/>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800" dirty="0">
                  <a:effectLst>
                    <a:outerShdw blurRad="38100" dist="38100" dir="2700000" algn="tl">
                      <a:srgbClr val="C0C0C0"/>
                    </a:outerShdw>
                  </a:effectLst>
                  <a:latin typeface="Arial" pitchFamily="34" charset="0"/>
                  <a:ea typeface="MS PGothic" pitchFamily="34" charset="-128"/>
                  <a:cs typeface="+mn-cs"/>
                </a:rPr>
                <a:t>Video, Audio, GIS Apps</a:t>
              </a:r>
              <a:endParaRPr lang="en-US" sz="1600" dirty="0">
                <a:effectLst>
                  <a:outerShdw blurRad="38100" dist="38100" dir="2700000" algn="tl">
                    <a:srgbClr val="C0C0C0"/>
                  </a:outerShdw>
                </a:effectLst>
                <a:latin typeface="Arial" pitchFamily="34" charset="0"/>
                <a:ea typeface="MS PGothic" pitchFamily="34" charset="-128"/>
                <a:cs typeface="+mn-cs"/>
              </a:endParaRPr>
            </a:p>
          </p:txBody>
        </p:sp>
      </p:grpSp>
      <p:sp>
        <p:nvSpPr>
          <p:cNvPr id="33" name="Rectangle 8"/>
          <p:cNvSpPr txBox="1">
            <a:spLocks noChangeArrowheads="1"/>
          </p:cNvSpPr>
          <p:nvPr/>
        </p:nvSpPr>
        <p:spPr>
          <a:xfrm>
            <a:off x="152400" y="47625"/>
            <a:ext cx="8991600" cy="561975"/>
          </a:xfrm>
          <a:prstGeom prst="rect">
            <a:avLst/>
          </a:prstGeom>
        </p:spPr>
        <p:txBody>
          <a:bodyPr lIns="90477" tIns="44444" rIns="90477" bIns="44444"/>
          <a:lstStyle/>
          <a:p>
            <a:pPr eaLnBrk="0" hangingPunct="0">
              <a:defRPr/>
            </a:pPr>
            <a:r>
              <a:rPr lang="en-US" sz="4000" kern="0" dirty="0">
                <a:solidFill>
                  <a:schemeClr val="tx2"/>
                </a:solidFill>
                <a:latin typeface="+mj-lt"/>
                <a:ea typeface="+mj-ea"/>
                <a:cs typeface="+mj-cs"/>
              </a:rPr>
              <a:t>Higher Bandwidth, More Applications</a:t>
            </a:r>
          </a:p>
        </p:txBody>
      </p:sp>
      <p:sp>
        <p:nvSpPr>
          <p:cNvPr id="22545" name="TextBox 34"/>
          <p:cNvSpPr txBox="1">
            <a:spLocks noChangeArrowheads="1"/>
          </p:cNvSpPr>
          <p:nvPr/>
        </p:nvSpPr>
        <p:spPr bwMode="auto">
          <a:xfrm>
            <a:off x="165100" y="866775"/>
            <a:ext cx="8777288" cy="396875"/>
          </a:xfrm>
          <a:prstGeom prst="rect">
            <a:avLst/>
          </a:prstGeom>
          <a:noFill/>
          <a:ln w="9525">
            <a:noFill/>
            <a:miter lim="800000"/>
            <a:headEnd/>
            <a:tailEnd/>
          </a:ln>
        </p:spPr>
        <p:txBody>
          <a:bodyPr>
            <a:spAutoFit/>
          </a:bodyPr>
          <a:lstStyle/>
          <a:p>
            <a:pPr eaLnBrk="0" hangingPunct="0">
              <a:defRPr/>
            </a:pPr>
            <a:r>
              <a:rPr lang="en-US" sz="2000" b="1" i="1" dirty="0">
                <a:solidFill>
                  <a:schemeClr val="accent2"/>
                </a:solidFill>
                <a:latin typeface="+mn-lt"/>
                <a:ea typeface="ＭＳ Ｐゴシック" pitchFamily="-48" charset="-128"/>
                <a:cs typeface="+mn-cs"/>
              </a:rPr>
              <a:t>High Speed Wireless enables transformational change in Government</a:t>
            </a:r>
          </a:p>
        </p:txBody>
      </p:sp>
      <p:sp>
        <p:nvSpPr>
          <p:cNvPr id="36" name="TextBox 35"/>
          <p:cNvSpPr txBox="1"/>
          <p:nvPr/>
        </p:nvSpPr>
        <p:spPr>
          <a:xfrm rot="16200000">
            <a:off x="7502526" y="3330575"/>
            <a:ext cx="2139950" cy="822325"/>
          </a:xfrm>
          <a:prstGeom prst="rect">
            <a:avLst/>
          </a:prstGeom>
          <a:noFill/>
        </p:spPr>
        <p:txBody>
          <a:bodyPr>
            <a:spAutoFit/>
          </a:bodyPr>
          <a:lstStyle/>
          <a:p>
            <a:pPr algn="ctr" eaLnBrk="0" hangingPunct="0">
              <a:defRPr/>
            </a:pPr>
            <a:r>
              <a:rPr lang="en-US" dirty="0">
                <a:solidFill>
                  <a:schemeClr val="bg2">
                    <a:lumMod val="75000"/>
                  </a:schemeClr>
                </a:solidFill>
                <a:latin typeface="+mn-lt"/>
                <a:ea typeface="MS PGothic" pitchFamily="34" charset="-128"/>
                <a:cs typeface="+mn-cs"/>
              </a:rPr>
              <a:t>High Bandwidth</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2451" name="Picture 3" descr="Slide21-Screenshot2"/>
          <p:cNvPicPr>
            <a:picLocks noChangeAspect="1" noChangeArrowheads="1"/>
          </p:cNvPicPr>
          <p:nvPr/>
        </p:nvPicPr>
        <p:blipFill>
          <a:blip r:embed="rId4"/>
          <a:srcRect/>
          <a:stretch>
            <a:fillRect/>
          </a:stretch>
        </p:blipFill>
        <p:spPr bwMode="auto">
          <a:xfrm>
            <a:off x="279400" y="1879600"/>
            <a:ext cx="2870200" cy="1855788"/>
          </a:xfrm>
          <a:prstGeom prst="rect">
            <a:avLst/>
          </a:prstGeom>
          <a:noFill/>
          <a:ln w="9525">
            <a:noFill/>
            <a:miter lim="800000"/>
            <a:headEnd/>
            <a:tailEnd/>
          </a:ln>
        </p:spPr>
      </p:pic>
      <p:sp>
        <p:nvSpPr>
          <p:cNvPr id="21" name="Line 3"/>
          <p:cNvSpPr>
            <a:spLocks noChangeShapeType="1"/>
          </p:cNvSpPr>
          <p:nvPr/>
        </p:nvSpPr>
        <p:spPr bwMode="auto">
          <a:xfrm>
            <a:off x="2057400" y="3175000"/>
            <a:ext cx="1660525" cy="1873250"/>
          </a:xfrm>
          <a:prstGeom prst="line">
            <a:avLst/>
          </a:prstGeom>
          <a:noFill/>
          <a:ln w="12700">
            <a:solidFill>
              <a:srgbClr val="006AB1"/>
            </a:solidFill>
            <a:round/>
            <a:headEnd/>
            <a:tailEnd/>
          </a:ln>
        </p:spPr>
        <p:txBody>
          <a:bodyPr wrap="none" anchor="ctr"/>
          <a:lstStyle/>
          <a:p>
            <a:endParaRPr lang="en-US"/>
          </a:p>
        </p:txBody>
      </p:sp>
      <p:sp>
        <p:nvSpPr>
          <p:cNvPr id="20" name="Line 3"/>
          <p:cNvSpPr>
            <a:spLocks noChangeShapeType="1"/>
          </p:cNvSpPr>
          <p:nvPr/>
        </p:nvSpPr>
        <p:spPr bwMode="auto">
          <a:xfrm>
            <a:off x="2009775" y="2641600"/>
            <a:ext cx="1708150" cy="0"/>
          </a:xfrm>
          <a:prstGeom prst="line">
            <a:avLst/>
          </a:prstGeom>
          <a:noFill/>
          <a:ln w="12700">
            <a:solidFill>
              <a:srgbClr val="006AB1"/>
            </a:solidFill>
            <a:round/>
            <a:headEnd/>
            <a:tailEnd/>
          </a:ln>
        </p:spPr>
        <p:txBody>
          <a:bodyPr wrap="none" anchor="ctr"/>
          <a:lstStyle/>
          <a:p>
            <a:endParaRPr lang="en-US"/>
          </a:p>
        </p:txBody>
      </p:sp>
      <p:sp>
        <p:nvSpPr>
          <p:cNvPr id="99330" name="Line 2"/>
          <p:cNvSpPr>
            <a:spLocks noChangeShapeType="1"/>
          </p:cNvSpPr>
          <p:nvPr/>
        </p:nvSpPr>
        <p:spPr bwMode="auto">
          <a:xfrm>
            <a:off x="6203950" y="2571750"/>
            <a:ext cx="1568450" cy="257175"/>
          </a:xfrm>
          <a:prstGeom prst="line">
            <a:avLst/>
          </a:prstGeom>
          <a:noFill/>
          <a:ln w="12700">
            <a:solidFill>
              <a:srgbClr val="006AB1"/>
            </a:solidFill>
            <a:round/>
            <a:headEnd/>
            <a:tailEnd/>
          </a:ln>
        </p:spPr>
        <p:txBody>
          <a:bodyPr wrap="none" anchor="ctr"/>
          <a:lstStyle/>
          <a:p>
            <a:endParaRPr lang="en-US"/>
          </a:p>
        </p:txBody>
      </p:sp>
      <p:sp>
        <p:nvSpPr>
          <p:cNvPr id="99331" name="Line 3"/>
          <p:cNvSpPr>
            <a:spLocks noChangeShapeType="1"/>
          </p:cNvSpPr>
          <p:nvPr/>
        </p:nvSpPr>
        <p:spPr bwMode="auto">
          <a:xfrm>
            <a:off x="6203950" y="2641600"/>
            <a:ext cx="806450" cy="1371600"/>
          </a:xfrm>
          <a:prstGeom prst="line">
            <a:avLst/>
          </a:prstGeom>
          <a:noFill/>
          <a:ln w="12700">
            <a:solidFill>
              <a:srgbClr val="006AB1"/>
            </a:solidFill>
            <a:round/>
            <a:headEnd/>
            <a:tailEnd/>
          </a:ln>
        </p:spPr>
        <p:txBody>
          <a:bodyPr wrap="none" anchor="ctr"/>
          <a:lstStyle/>
          <a:p>
            <a:endParaRPr lang="en-US"/>
          </a:p>
        </p:txBody>
      </p:sp>
      <p:sp>
        <p:nvSpPr>
          <p:cNvPr id="82952" name="Rectangle 4"/>
          <p:cNvSpPr>
            <a:spLocks noGrp="1" noChangeArrowheads="1"/>
          </p:cNvSpPr>
          <p:nvPr>
            <p:ph type="title"/>
          </p:nvPr>
        </p:nvSpPr>
        <p:spPr>
          <a:xfrm>
            <a:off x="100013" y="39688"/>
            <a:ext cx="8023225" cy="533400"/>
          </a:xfrm>
        </p:spPr>
        <p:txBody>
          <a:bodyPr lIns="91429" tIns="45715" rIns="91429" bIns="45715"/>
          <a:lstStyle/>
          <a:p>
            <a:r>
              <a:rPr lang="en-US" i="0" smtClean="0">
                <a:ea typeface="ＭＳ Ｐゴシック"/>
              </a:rPr>
              <a:t>Situational Awareness</a:t>
            </a:r>
          </a:p>
        </p:txBody>
      </p:sp>
      <p:sp>
        <p:nvSpPr>
          <p:cNvPr id="2054" name="Text Box 5"/>
          <p:cNvSpPr txBox="1">
            <a:spLocks noChangeArrowheads="1"/>
          </p:cNvSpPr>
          <p:nvPr/>
        </p:nvSpPr>
        <p:spPr bwMode="auto">
          <a:xfrm>
            <a:off x="2354263" y="779463"/>
            <a:ext cx="4216400" cy="457200"/>
          </a:xfrm>
          <a:prstGeom prst="rect">
            <a:avLst/>
          </a:prstGeom>
          <a:noFill/>
          <a:ln w="9525">
            <a:noFill/>
            <a:miter lim="800000"/>
            <a:headEnd/>
            <a:tailEnd/>
          </a:ln>
        </p:spPr>
        <p:txBody>
          <a:bodyPr wrap="none">
            <a:spAutoFit/>
          </a:bodyPr>
          <a:lstStyle/>
          <a:p>
            <a:pPr eaLnBrk="0" hangingPunct="0">
              <a:defRPr/>
            </a:pPr>
            <a:r>
              <a:rPr lang="en-US" i="1" dirty="0">
                <a:latin typeface="+mn-lt"/>
                <a:ea typeface="ＭＳ Ｐゴシック" pitchFamily="-48" charset="-128"/>
                <a:cs typeface="+mn-cs"/>
              </a:rPr>
              <a:t>Visibility to Events in the Field</a:t>
            </a:r>
          </a:p>
        </p:txBody>
      </p:sp>
      <p:pic>
        <p:nvPicPr>
          <p:cNvPr id="232452" name="Picture 4" descr="Ford Crown Vic 06"/>
          <p:cNvPicPr>
            <a:picLocks noChangeAspect="1" noChangeArrowheads="1"/>
          </p:cNvPicPr>
          <p:nvPr/>
        </p:nvPicPr>
        <p:blipFill>
          <a:blip r:embed="rId5"/>
          <a:srcRect/>
          <a:stretch>
            <a:fillRect/>
          </a:stretch>
        </p:blipFill>
        <p:spPr bwMode="auto">
          <a:xfrm>
            <a:off x="177800" y="4445000"/>
            <a:ext cx="2235200" cy="1181100"/>
          </a:xfrm>
          <a:prstGeom prst="rect">
            <a:avLst/>
          </a:prstGeom>
          <a:solidFill>
            <a:srgbClr val="FFFF99"/>
          </a:solidFill>
          <a:ln w="9525">
            <a:noFill/>
            <a:miter lim="800000"/>
            <a:headEnd/>
            <a:tailEnd/>
          </a:ln>
        </p:spPr>
      </p:pic>
      <p:pic>
        <p:nvPicPr>
          <p:cNvPr id="232456" name="Picture 8" descr="story image"/>
          <p:cNvPicPr>
            <a:picLocks noChangeAspect="1" noChangeArrowheads="1"/>
          </p:cNvPicPr>
          <p:nvPr/>
        </p:nvPicPr>
        <p:blipFill>
          <a:blip r:embed="rId6"/>
          <a:srcRect/>
          <a:stretch>
            <a:fillRect/>
          </a:stretch>
        </p:blipFill>
        <p:spPr bwMode="auto">
          <a:xfrm>
            <a:off x="3149600" y="4445000"/>
            <a:ext cx="1357313" cy="1122363"/>
          </a:xfrm>
          <a:prstGeom prst="rect">
            <a:avLst/>
          </a:prstGeom>
          <a:noFill/>
          <a:ln w="9525">
            <a:noFill/>
            <a:miter lim="800000"/>
            <a:headEnd/>
            <a:tailEnd/>
          </a:ln>
        </p:spPr>
      </p:pic>
      <p:sp>
        <p:nvSpPr>
          <p:cNvPr id="232459" name="Text Box 11"/>
          <p:cNvSpPr txBox="1">
            <a:spLocks noChangeArrowheads="1"/>
          </p:cNvSpPr>
          <p:nvPr/>
        </p:nvSpPr>
        <p:spPr bwMode="auto">
          <a:xfrm>
            <a:off x="228600" y="1422400"/>
            <a:ext cx="3086100" cy="336550"/>
          </a:xfrm>
          <a:prstGeom prst="rect">
            <a:avLst/>
          </a:prstGeom>
          <a:noFill/>
          <a:ln w="12700" algn="ctr">
            <a:noFill/>
            <a:miter lim="800000"/>
            <a:headEnd/>
            <a:tailEnd/>
          </a:ln>
        </p:spPr>
        <p:txBody>
          <a:bodyPr>
            <a:spAutoFit/>
          </a:bodyPr>
          <a:lstStyle/>
          <a:p>
            <a:pPr marL="342900" indent="-342900" eaLnBrk="0" hangingPunct="0">
              <a:lnSpc>
                <a:spcPct val="80000"/>
              </a:lnSpc>
              <a:spcBef>
                <a:spcPct val="50000"/>
              </a:spcBef>
              <a:buClr>
                <a:schemeClr val="tx1"/>
              </a:buClr>
              <a:buFont typeface="Times" pitchFamily="18" charset="0"/>
              <a:buNone/>
              <a:defRPr/>
            </a:pPr>
            <a:r>
              <a:rPr lang="en-US" sz="2000" i="1" dirty="0">
                <a:latin typeface="+mn-lt"/>
                <a:ea typeface="ＭＳ Ｐゴシック" pitchFamily="-48" charset="-128"/>
                <a:cs typeface="+mn-cs"/>
              </a:rPr>
              <a:t>GPS/Location Tracking</a:t>
            </a:r>
          </a:p>
        </p:txBody>
      </p:sp>
      <p:sp>
        <p:nvSpPr>
          <p:cNvPr id="232460" name="Text Box 12"/>
          <p:cNvSpPr txBox="1">
            <a:spLocks noChangeArrowheads="1"/>
          </p:cNvSpPr>
          <p:nvPr/>
        </p:nvSpPr>
        <p:spPr bwMode="auto">
          <a:xfrm>
            <a:off x="5410200" y="1422400"/>
            <a:ext cx="1600200" cy="336550"/>
          </a:xfrm>
          <a:prstGeom prst="rect">
            <a:avLst/>
          </a:prstGeom>
          <a:noFill/>
          <a:ln w="12700" algn="ctr">
            <a:noFill/>
            <a:miter lim="800000"/>
            <a:headEnd/>
            <a:tailEnd/>
          </a:ln>
        </p:spPr>
        <p:txBody>
          <a:bodyPr>
            <a:spAutoFit/>
          </a:bodyPr>
          <a:lstStyle/>
          <a:p>
            <a:pPr marL="342900" indent="-342900" eaLnBrk="0" hangingPunct="0">
              <a:lnSpc>
                <a:spcPct val="80000"/>
              </a:lnSpc>
              <a:spcBef>
                <a:spcPct val="50000"/>
              </a:spcBef>
              <a:buClr>
                <a:schemeClr val="tx1"/>
              </a:buClr>
              <a:buFont typeface="Times" pitchFamily="18" charset="0"/>
              <a:buNone/>
              <a:defRPr/>
            </a:pPr>
            <a:r>
              <a:rPr lang="en-US" sz="2000" i="1" dirty="0">
                <a:latin typeface="+mn-lt"/>
                <a:ea typeface="ＭＳ Ｐゴシック" pitchFamily="-48" charset="-128"/>
                <a:cs typeface="+mn-cs"/>
              </a:rPr>
              <a:t>Video</a:t>
            </a:r>
          </a:p>
        </p:txBody>
      </p:sp>
      <p:pic>
        <p:nvPicPr>
          <p:cNvPr id="232468" name="Picture 20" descr="Slide03-Dispatch"/>
          <p:cNvPicPr>
            <a:picLocks noChangeAspect="1" noChangeArrowheads="1"/>
          </p:cNvPicPr>
          <p:nvPr/>
        </p:nvPicPr>
        <p:blipFill>
          <a:blip r:embed="rId7"/>
          <a:srcRect/>
          <a:stretch>
            <a:fillRect/>
          </a:stretch>
        </p:blipFill>
        <p:spPr bwMode="auto">
          <a:xfrm>
            <a:off x="5597525" y="3676650"/>
            <a:ext cx="3132138" cy="2114550"/>
          </a:xfrm>
          <a:prstGeom prst="rect">
            <a:avLst/>
          </a:prstGeom>
          <a:noFill/>
          <a:ln w="9525">
            <a:noFill/>
            <a:miter lim="800000"/>
            <a:headEnd/>
            <a:tailEnd/>
          </a:ln>
        </p:spPr>
      </p:pic>
      <p:grpSp>
        <p:nvGrpSpPr>
          <p:cNvPr id="2" name="Group 17"/>
          <p:cNvGrpSpPr>
            <a:grpSpLocks/>
          </p:cNvGrpSpPr>
          <p:nvPr/>
        </p:nvGrpSpPr>
        <p:grpSpPr bwMode="auto">
          <a:xfrm>
            <a:off x="7754938" y="1879600"/>
            <a:ext cx="957262" cy="1722438"/>
            <a:chOff x="4180" y="1504"/>
            <a:chExt cx="865" cy="1280"/>
          </a:xfrm>
        </p:grpSpPr>
        <p:graphicFrame>
          <p:nvGraphicFramePr>
            <p:cNvPr id="82946" name="Object 2"/>
            <p:cNvGraphicFramePr>
              <a:graphicFrameLocks noChangeAspect="1"/>
            </p:cNvGraphicFramePr>
            <p:nvPr/>
          </p:nvGraphicFramePr>
          <p:xfrm>
            <a:off x="4180" y="1504"/>
            <a:ext cx="865" cy="1280"/>
          </p:xfrm>
          <a:graphic>
            <a:graphicData uri="http://schemas.openxmlformats.org/presentationml/2006/ole">
              <p:oleObj spid="_x0000_s82946" name="Photo Editor Photo" r:id="rId8" imgW="3828571" imgH="5668166" progId="">
                <p:embed/>
              </p:oleObj>
            </a:graphicData>
          </a:graphic>
        </p:graphicFrame>
        <p:pic>
          <p:nvPicPr>
            <p:cNvPr id="82965" name="Picture 19"/>
            <p:cNvPicPr>
              <a:picLocks noChangeAspect="1" noChangeArrowheads="1"/>
            </p:cNvPicPr>
            <p:nvPr/>
          </p:nvPicPr>
          <p:blipFill>
            <a:blip r:embed="rId9"/>
            <a:srcRect/>
            <a:stretch>
              <a:fillRect/>
            </a:stretch>
          </p:blipFill>
          <p:spPr bwMode="auto">
            <a:xfrm>
              <a:off x="4310" y="1739"/>
              <a:ext cx="603" cy="415"/>
            </a:xfrm>
            <a:prstGeom prst="rect">
              <a:avLst/>
            </a:prstGeom>
            <a:noFill/>
            <a:ln w="9525">
              <a:noFill/>
              <a:miter lim="800000"/>
              <a:headEnd/>
              <a:tailEnd/>
            </a:ln>
          </p:spPr>
        </p:pic>
      </p:grpSp>
      <p:pic>
        <p:nvPicPr>
          <p:cNvPr id="232469" name="Picture 21" descr="Guardian copy"/>
          <p:cNvPicPr>
            <a:picLocks noChangeAspect="1" noChangeArrowheads="1"/>
          </p:cNvPicPr>
          <p:nvPr/>
        </p:nvPicPr>
        <p:blipFill>
          <a:blip r:embed="rId10"/>
          <a:srcRect/>
          <a:stretch>
            <a:fillRect/>
          </a:stretch>
        </p:blipFill>
        <p:spPr bwMode="auto">
          <a:xfrm rot="21587070" flipH="1">
            <a:off x="5434013" y="2035175"/>
            <a:ext cx="1054100" cy="779463"/>
          </a:xfrm>
          <a:prstGeom prst="rect">
            <a:avLst/>
          </a:prstGeom>
          <a:noFill/>
          <a:ln w="9525">
            <a:noFill/>
            <a:miter lim="800000"/>
            <a:headEnd/>
            <a:tailEnd/>
          </a:ln>
        </p:spPr>
      </p:pic>
      <p:sp>
        <p:nvSpPr>
          <p:cNvPr id="2064" name="Line 17"/>
          <p:cNvSpPr>
            <a:spLocks noChangeShapeType="1"/>
          </p:cNvSpPr>
          <p:nvPr/>
        </p:nvSpPr>
        <p:spPr bwMode="auto">
          <a:xfrm>
            <a:off x="304800" y="1727200"/>
            <a:ext cx="4114800" cy="0"/>
          </a:xfrm>
          <a:prstGeom prst="line">
            <a:avLst/>
          </a:prstGeom>
          <a:noFill/>
          <a:ln w="9525">
            <a:solidFill>
              <a:schemeClr val="tx1"/>
            </a:solidFill>
            <a:round/>
            <a:headEnd/>
            <a:tailEnd/>
          </a:ln>
        </p:spPr>
        <p:txBody>
          <a:bodyPr wrap="none" anchor="ctr"/>
          <a:lstStyle/>
          <a:p>
            <a:endParaRPr lang="en-US"/>
          </a:p>
        </p:txBody>
      </p:sp>
      <p:sp>
        <p:nvSpPr>
          <p:cNvPr id="2065" name="Line 18"/>
          <p:cNvSpPr>
            <a:spLocks noChangeShapeType="1"/>
          </p:cNvSpPr>
          <p:nvPr/>
        </p:nvSpPr>
        <p:spPr bwMode="auto">
          <a:xfrm>
            <a:off x="5410200" y="1727200"/>
            <a:ext cx="3302000" cy="0"/>
          </a:xfrm>
          <a:prstGeom prst="line">
            <a:avLst/>
          </a:prstGeom>
          <a:noFill/>
          <a:ln w="9525">
            <a:solidFill>
              <a:schemeClr val="tx1"/>
            </a:solidFill>
            <a:round/>
            <a:headEnd/>
            <a:tailEnd/>
          </a:ln>
        </p:spPr>
        <p:txBody>
          <a:bodyPr wrap="none" anchor="ctr"/>
          <a:lstStyle/>
          <a:p>
            <a:endParaRPr lang="en-US"/>
          </a:p>
        </p:txBody>
      </p:sp>
      <p:sp>
        <p:nvSpPr>
          <p:cNvPr id="19" name="Line 3"/>
          <p:cNvSpPr>
            <a:spLocks noChangeShapeType="1"/>
          </p:cNvSpPr>
          <p:nvPr/>
        </p:nvSpPr>
        <p:spPr bwMode="auto">
          <a:xfrm flipH="1">
            <a:off x="1295400" y="2828925"/>
            <a:ext cx="228600" cy="1616075"/>
          </a:xfrm>
          <a:prstGeom prst="line">
            <a:avLst/>
          </a:prstGeom>
          <a:noFill/>
          <a:ln w="12700">
            <a:solidFill>
              <a:srgbClr val="006AB1"/>
            </a:solidFill>
            <a:round/>
            <a:headEnd/>
            <a:tailEnd/>
          </a:ln>
        </p:spPr>
        <p:txBody>
          <a:bodyPr wrap="none" anchor="ctr"/>
          <a:lstStyle/>
          <a:p>
            <a:endParaRPr lang="en-US"/>
          </a:p>
        </p:txBody>
      </p:sp>
      <p:pic>
        <p:nvPicPr>
          <p:cNvPr id="232454" name="Picture 6" descr="MPj04074790000[1]"/>
          <p:cNvPicPr>
            <a:picLocks noChangeAspect="1" noChangeArrowheads="1"/>
          </p:cNvPicPr>
          <p:nvPr/>
        </p:nvPicPr>
        <p:blipFill>
          <a:blip r:embed="rId11"/>
          <a:srcRect/>
          <a:stretch>
            <a:fillRect/>
          </a:stretch>
        </p:blipFill>
        <p:spPr bwMode="auto">
          <a:xfrm>
            <a:off x="3362325" y="1946275"/>
            <a:ext cx="1130300" cy="16922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44066" name="Picture 2" descr="laptop"/>
          <p:cNvPicPr>
            <a:picLocks noChangeAspect="1" noChangeArrowheads="1"/>
          </p:cNvPicPr>
          <p:nvPr/>
        </p:nvPicPr>
        <p:blipFill>
          <a:blip r:embed="rId3"/>
          <a:srcRect l="22716" r="14793"/>
          <a:stretch>
            <a:fillRect/>
          </a:stretch>
        </p:blipFill>
        <p:spPr bwMode="auto">
          <a:xfrm>
            <a:off x="376238" y="3314700"/>
            <a:ext cx="8121650" cy="381000"/>
          </a:xfrm>
          <a:prstGeom prst="rect">
            <a:avLst/>
          </a:prstGeom>
          <a:noFill/>
          <a:effectLst>
            <a:outerShdw dist="35921" dir="2700000" algn="ctr" rotWithShape="0">
              <a:srgbClr val="808080"/>
            </a:outerShdw>
          </a:effectLst>
        </p:spPr>
      </p:pic>
      <p:sp>
        <p:nvSpPr>
          <p:cNvPr id="84994" name="Text Box 3"/>
          <p:cNvSpPr txBox="1">
            <a:spLocks noChangeArrowheads="1"/>
          </p:cNvSpPr>
          <p:nvPr/>
        </p:nvSpPr>
        <p:spPr bwMode="auto">
          <a:xfrm>
            <a:off x="307975" y="1293813"/>
            <a:ext cx="7778750" cy="581025"/>
          </a:xfrm>
          <a:prstGeom prst="rect">
            <a:avLst/>
          </a:prstGeom>
          <a:noFill/>
          <a:ln w="9525">
            <a:noFill/>
            <a:miter lim="800000"/>
            <a:headEnd/>
            <a:tailEnd/>
          </a:ln>
        </p:spPr>
        <p:txBody>
          <a:bodyPr>
            <a:spAutoFit/>
          </a:bodyPr>
          <a:lstStyle/>
          <a:p>
            <a:pPr eaLnBrk="0" hangingPunct="0">
              <a:buFont typeface="Times"/>
              <a:buNone/>
            </a:pPr>
            <a:r>
              <a:rPr lang="en-US" sz="1600">
                <a:solidFill>
                  <a:schemeClr val="bg2"/>
                </a:solidFill>
              </a:rPr>
              <a:t>Timeline below shows the increasing demand for </a:t>
            </a:r>
            <a:br>
              <a:rPr lang="en-US" sz="1600">
                <a:solidFill>
                  <a:schemeClr val="bg2"/>
                </a:solidFill>
              </a:rPr>
            </a:br>
            <a:r>
              <a:rPr lang="en-US" sz="1600">
                <a:solidFill>
                  <a:schemeClr val="bg2"/>
                </a:solidFill>
              </a:rPr>
              <a:t>embedded solutions that benefit a mobile workforce…</a:t>
            </a:r>
          </a:p>
        </p:txBody>
      </p:sp>
      <p:sp>
        <p:nvSpPr>
          <p:cNvPr id="84995" name="Line 4"/>
          <p:cNvSpPr>
            <a:spLocks noChangeShapeType="1"/>
          </p:cNvSpPr>
          <p:nvPr/>
        </p:nvSpPr>
        <p:spPr bwMode="auto">
          <a:xfrm>
            <a:off x="2225675" y="3190875"/>
            <a:ext cx="0" cy="504825"/>
          </a:xfrm>
          <a:prstGeom prst="line">
            <a:avLst/>
          </a:prstGeom>
          <a:noFill/>
          <a:ln w="28575">
            <a:solidFill>
              <a:schemeClr val="bg1"/>
            </a:solidFill>
            <a:round/>
            <a:headEnd/>
            <a:tailEnd/>
          </a:ln>
        </p:spPr>
        <p:txBody>
          <a:bodyPr/>
          <a:lstStyle/>
          <a:p>
            <a:endParaRPr lang="en-US"/>
          </a:p>
        </p:txBody>
      </p:sp>
      <p:sp>
        <p:nvSpPr>
          <p:cNvPr id="84996" name="Line 5"/>
          <p:cNvSpPr>
            <a:spLocks noChangeShapeType="1"/>
          </p:cNvSpPr>
          <p:nvPr/>
        </p:nvSpPr>
        <p:spPr bwMode="auto">
          <a:xfrm>
            <a:off x="4210050" y="3190875"/>
            <a:ext cx="0" cy="647700"/>
          </a:xfrm>
          <a:prstGeom prst="line">
            <a:avLst/>
          </a:prstGeom>
          <a:noFill/>
          <a:ln w="28575">
            <a:solidFill>
              <a:schemeClr val="bg1"/>
            </a:solidFill>
            <a:round/>
            <a:headEnd/>
            <a:tailEnd/>
          </a:ln>
        </p:spPr>
        <p:txBody>
          <a:bodyPr/>
          <a:lstStyle/>
          <a:p>
            <a:endParaRPr lang="en-US"/>
          </a:p>
        </p:txBody>
      </p:sp>
      <p:sp>
        <p:nvSpPr>
          <p:cNvPr id="84997" name="Line 6"/>
          <p:cNvSpPr>
            <a:spLocks noChangeShapeType="1"/>
          </p:cNvSpPr>
          <p:nvPr/>
        </p:nvSpPr>
        <p:spPr bwMode="auto">
          <a:xfrm>
            <a:off x="6270625" y="3190875"/>
            <a:ext cx="0" cy="504825"/>
          </a:xfrm>
          <a:prstGeom prst="line">
            <a:avLst/>
          </a:prstGeom>
          <a:noFill/>
          <a:ln w="28575">
            <a:solidFill>
              <a:schemeClr val="bg1"/>
            </a:solidFill>
            <a:round/>
            <a:headEnd/>
            <a:tailEnd/>
          </a:ln>
        </p:spPr>
        <p:txBody>
          <a:bodyPr/>
          <a:lstStyle/>
          <a:p>
            <a:endParaRPr lang="en-US"/>
          </a:p>
        </p:txBody>
      </p:sp>
      <p:sp>
        <p:nvSpPr>
          <p:cNvPr id="84998" name="Text Box 7"/>
          <p:cNvSpPr txBox="1">
            <a:spLocks noChangeArrowheads="1"/>
          </p:cNvSpPr>
          <p:nvPr/>
        </p:nvSpPr>
        <p:spPr bwMode="auto">
          <a:xfrm>
            <a:off x="384175" y="3397250"/>
            <a:ext cx="1754188" cy="274638"/>
          </a:xfrm>
          <a:prstGeom prst="rect">
            <a:avLst/>
          </a:prstGeom>
          <a:noFill/>
          <a:ln w="9525">
            <a:noFill/>
            <a:miter lim="800000"/>
            <a:headEnd/>
            <a:tailEnd/>
          </a:ln>
        </p:spPr>
        <p:txBody>
          <a:bodyPr>
            <a:spAutoFit/>
          </a:bodyPr>
          <a:lstStyle/>
          <a:p>
            <a:pPr algn="ctr" eaLnBrk="0" hangingPunct="0">
              <a:spcBef>
                <a:spcPct val="50000"/>
              </a:spcBef>
            </a:pPr>
            <a:r>
              <a:rPr lang="en-US" sz="1200" b="1">
                <a:solidFill>
                  <a:schemeClr val="bg1"/>
                </a:solidFill>
              </a:rPr>
              <a:t>2007</a:t>
            </a:r>
            <a:endParaRPr lang="en-US" sz="1000" b="1">
              <a:solidFill>
                <a:schemeClr val="bg1"/>
              </a:solidFill>
            </a:endParaRPr>
          </a:p>
        </p:txBody>
      </p:sp>
      <p:sp>
        <p:nvSpPr>
          <p:cNvPr id="84999" name="Text Box 8"/>
          <p:cNvSpPr txBox="1">
            <a:spLocks noChangeArrowheads="1"/>
          </p:cNvSpPr>
          <p:nvPr/>
        </p:nvSpPr>
        <p:spPr bwMode="auto">
          <a:xfrm>
            <a:off x="2297113" y="3390900"/>
            <a:ext cx="1754187" cy="274638"/>
          </a:xfrm>
          <a:prstGeom prst="rect">
            <a:avLst/>
          </a:prstGeom>
          <a:noFill/>
          <a:ln w="9525">
            <a:noFill/>
            <a:miter lim="800000"/>
            <a:headEnd/>
            <a:tailEnd/>
          </a:ln>
        </p:spPr>
        <p:txBody>
          <a:bodyPr>
            <a:spAutoFit/>
          </a:bodyPr>
          <a:lstStyle/>
          <a:p>
            <a:pPr algn="ctr" eaLnBrk="0" hangingPunct="0">
              <a:spcBef>
                <a:spcPct val="50000"/>
              </a:spcBef>
            </a:pPr>
            <a:r>
              <a:rPr lang="en-US" sz="1200" b="1">
                <a:solidFill>
                  <a:schemeClr val="bg1"/>
                </a:solidFill>
              </a:rPr>
              <a:t>2008</a:t>
            </a:r>
            <a:endParaRPr lang="en-US" sz="1000" b="1">
              <a:solidFill>
                <a:schemeClr val="bg1"/>
              </a:solidFill>
            </a:endParaRPr>
          </a:p>
        </p:txBody>
      </p:sp>
      <p:sp>
        <p:nvSpPr>
          <p:cNvPr id="85000" name="Text Box 9"/>
          <p:cNvSpPr txBox="1">
            <a:spLocks noChangeArrowheads="1"/>
          </p:cNvSpPr>
          <p:nvPr/>
        </p:nvSpPr>
        <p:spPr bwMode="auto">
          <a:xfrm>
            <a:off x="4432300" y="3392488"/>
            <a:ext cx="1754188" cy="274637"/>
          </a:xfrm>
          <a:prstGeom prst="rect">
            <a:avLst/>
          </a:prstGeom>
          <a:noFill/>
          <a:ln w="9525">
            <a:noFill/>
            <a:miter lim="800000"/>
            <a:headEnd/>
            <a:tailEnd/>
          </a:ln>
        </p:spPr>
        <p:txBody>
          <a:bodyPr>
            <a:spAutoFit/>
          </a:bodyPr>
          <a:lstStyle/>
          <a:p>
            <a:pPr algn="ctr" eaLnBrk="0" hangingPunct="0">
              <a:spcBef>
                <a:spcPct val="50000"/>
              </a:spcBef>
            </a:pPr>
            <a:r>
              <a:rPr lang="en-US" sz="1200" b="1">
                <a:solidFill>
                  <a:schemeClr val="bg1"/>
                </a:solidFill>
              </a:rPr>
              <a:t>2009</a:t>
            </a:r>
            <a:endParaRPr lang="en-US" sz="1000" b="1">
              <a:solidFill>
                <a:schemeClr val="bg1"/>
              </a:solidFill>
            </a:endParaRPr>
          </a:p>
        </p:txBody>
      </p:sp>
      <p:sp>
        <p:nvSpPr>
          <p:cNvPr id="85001" name="Text Box 10"/>
          <p:cNvSpPr txBox="1">
            <a:spLocks noChangeArrowheads="1"/>
          </p:cNvSpPr>
          <p:nvPr/>
        </p:nvSpPr>
        <p:spPr bwMode="auto">
          <a:xfrm>
            <a:off x="6388100" y="3384550"/>
            <a:ext cx="1754188" cy="274638"/>
          </a:xfrm>
          <a:prstGeom prst="rect">
            <a:avLst/>
          </a:prstGeom>
          <a:noFill/>
          <a:ln w="9525">
            <a:noFill/>
            <a:miter lim="800000"/>
            <a:headEnd/>
            <a:tailEnd/>
          </a:ln>
        </p:spPr>
        <p:txBody>
          <a:bodyPr>
            <a:spAutoFit/>
          </a:bodyPr>
          <a:lstStyle/>
          <a:p>
            <a:pPr algn="ctr" eaLnBrk="0" hangingPunct="0">
              <a:spcBef>
                <a:spcPct val="50000"/>
              </a:spcBef>
            </a:pPr>
            <a:r>
              <a:rPr lang="en-US" sz="1200" b="1">
                <a:solidFill>
                  <a:schemeClr val="bg1"/>
                </a:solidFill>
              </a:rPr>
              <a:t>2010</a:t>
            </a:r>
            <a:endParaRPr lang="en-US" sz="1000" b="1">
              <a:solidFill>
                <a:schemeClr val="bg1"/>
              </a:solidFill>
            </a:endParaRPr>
          </a:p>
        </p:txBody>
      </p:sp>
      <p:sp>
        <p:nvSpPr>
          <p:cNvPr id="85002" name="Text Box 11"/>
          <p:cNvSpPr txBox="1">
            <a:spLocks noChangeArrowheads="1"/>
          </p:cNvSpPr>
          <p:nvPr/>
        </p:nvSpPr>
        <p:spPr bwMode="auto">
          <a:xfrm>
            <a:off x="1379538" y="2417763"/>
            <a:ext cx="2181225" cy="669925"/>
          </a:xfrm>
          <a:prstGeom prst="rect">
            <a:avLst/>
          </a:prstGeom>
          <a:noFill/>
          <a:ln w="9525">
            <a:noFill/>
            <a:miter lim="800000"/>
            <a:headEnd/>
            <a:tailEnd/>
          </a:ln>
        </p:spPr>
        <p:txBody>
          <a:bodyPr>
            <a:spAutoFit/>
          </a:bodyPr>
          <a:lstStyle/>
          <a:p>
            <a:pPr eaLnBrk="0" hangingPunct="0">
              <a:spcBef>
                <a:spcPct val="50000"/>
              </a:spcBef>
            </a:pPr>
            <a:r>
              <a:rPr lang="en-US" sz="1400" b="1">
                <a:solidFill>
                  <a:srgbClr val="3366FF"/>
                </a:solidFill>
              </a:rPr>
              <a:t>55.1 Million</a:t>
            </a:r>
            <a:r>
              <a:rPr lang="en-US" sz="1200" b="1"/>
              <a:t> </a:t>
            </a:r>
            <a:r>
              <a:rPr lang="en-US" sz="1200"/>
              <a:t>Broadband subscribers in the United States</a:t>
            </a:r>
            <a:endParaRPr lang="en-US" sz="300"/>
          </a:p>
        </p:txBody>
      </p:sp>
      <p:sp>
        <p:nvSpPr>
          <p:cNvPr id="85003" name="Text Box 12"/>
          <p:cNvSpPr txBox="1">
            <a:spLocks noChangeArrowheads="1"/>
          </p:cNvSpPr>
          <p:nvPr/>
        </p:nvSpPr>
        <p:spPr bwMode="auto">
          <a:xfrm>
            <a:off x="141288" y="4241800"/>
            <a:ext cx="2752725" cy="487363"/>
          </a:xfrm>
          <a:prstGeom prst="rect">
            <a:avLst/>
          </a:prstGeom>
          <a:noFill/>
          <a:ln w="9525">
            <a:noFill/>
            <a:miter lim="800000"/>
            <a:headEnd/>
            <a:tailEnd/>
          </a:ln>
        </p:spPr>
        <p:txBody>
          <a:bodyPr>
            <a:spAutoFit/>
          </a:bodyPr>
          <a:lstStyle/>
          <a:p>
            <a:pPr algn="r" eaLnBrk="0" hangingPunct="0">
              <a:spcBef>
                <a:spcPct val="50000"/>
              </a:spcBef>
            </a:pPr>
            <a:r>
              <a:rPr lang="en-US" sz="1400" b="1">
                <a:solidFill>
                  <a:srgbClr val="3366FF"/>
                </a:solidFill>
              </a:rPr>
              <a:t>Over 2.8 million</a:t>
            </a:r>
            <a:r>
              <a:rPr lang="en-US" sz="1200" b="1">
                <a:solidFill>
                  <a:srgbClr val="3366FF"/>
                </a:solidFill>
              </a:rPr>
              <a:t> </a:t>
            </a:r>
            <a:r>
              <a:rPr lang="en-US" sz="1200"/>
              <a:t>total</a:t>
            </a:r>
            <a:r>
              <a:rPr lang="en-US" sz="1200" b="1">
                <a:solidFill>
                  <a:srgbClr val="3366FF"/>
                </a:solidFill>
              </a:rPr>
              <a:t> </a:t>
            </a:r>
            <a:r>
              <a:rPr lang="en-US" sz="1200"/>
              <a:t>embedded cellular modems shipped worldwide</a:t>
            </a:r>
          </a:p>
        </p:txBody>
      </p:sp>
      <p:sp>
        <p:nvSpPr>
          <p:cNvPr id="85004" name="Text Box 13"/>
          <p:cNvSpPr txBox="1">
            <a:spLocks noChangeArrowheads="1"/>
          </p:cNvSpPr>
          <p:nvPr/>
        </p:nvSpPr>
        <p:spPr bwMode="auto">
          <a:xfrm>
            <a:off x="4916488" y="2368550"/>
            <a:ext cx="1641475" cy="852488"/>
          </a:xfrm>
          <a:prstGeom prst="rect">
            <a:avLst/>
          </a:prstGeom>
          <a:noFill/>
          <a:ln w="9525">
            <a:noFill/>
            <a:miter lim="800000"/>
            <a:headEnd/>
            <a:tailEnd/>
          </a:ln>
        </p:spPr>
        <p:txBody>
          <a:bodyPr>
            <a:spAutoFit/>
          </a:bodyPr>
          <a:lstStyle/>
          <a:p>
            <a:pPr eaLnBrk="0" hangingPunct="0">
              <a:spcBef>
                <a:spcPct val="50000"/>
              </a:spcBef>
            </a:pPr>
            <a:r>
              <a:rPr lang="en-US" sz="1400" b="1">
                <a:solidFill>
                  <a:srgbClr val="3366FF"/>
                </a:solidFill>
              </a:rPr>
              <a:t>4.9 million</a:t>
            </a:r>
            <a:r>
              <a:rPr lang="en-US" sz="1200" b="1"/>
              <a:t> </a:t>
            </a:r>
            <a:r>
              <a:rPr lang="en-US" sz="1200"/>
              <a:t>total embedded cellular modems shipped worldwide</a:t>
            </a:r>
            <a:endParaRPr lang="en-US" sz="1200" b="1"/>
          </a:p>
        </p:txBody>
      </p:sp>
      <p:sp>
        <p:nvSpPr>
          <p:cNvPr id="85005" name="Text Box 14"/>
          <p:cNvSpPr txBox="1">
            <a:spLocks noChangeArrowheads="1"/>
          </p:cNvSpPr>
          <p:nvPr/>
        </p:nvSpPr>
        <p:spPr bwMode="auto">
          <a:xfrm>
            <a:off x="4579938" y="4235450"/>
            <a:ext cx="2484437" cy="487363"/>
          </a:xfrm>
          <a:prstGeom prst="rect">
            <a:avLst/>
          </a:prstGeom>
          <a:noFill/>
          <a:ln w="9525">
            <a:noFill/>
            <a:miter lim="800000"/>
            <a:headEnd/>
            <a:tailEnd/>
          </a:ln>
        </p:spPr>
        <p:txBody>
          <a:bodyPr>
            <a:spAutoFit/>
          </a:bodyPr>
          <a:lstStyle/>
          <a:p>
            <a:pPr algn="r" eaLnBrk="0" hangingPunct="0">
              <a:spcBef>
                <a:spcPct val="50000"/>
              </a:spcBef>
            </a:pPr>
            <a:r>
              <a:rPr lang="en-US" sz="1400" b="1">
                <a:solidFill>
                  <a:srgbClr val="3366FF"/>
                </a:solidFill>
              </a:rPr>
              <a:t>100 million</a:t>
            </a:r>
            <a:r>
              <a:rPr lang="en-US" sz="1200" b="1">
                <a:solidFill>
                  <a:srgbClr val="3366FF"/>
                </a:solidFill>
              </a:rPr>
              <a:t> US workers</a:t>
            </a:r>
            <a:r>
              <a:rPr lang="en-US" sz="1200" b="1"/>
              <a:t> </a:t>
            </a:r>
            <a:r>
              <a:rPr lang="en-US" sz="1200"/>
              <a:t>will make up the mobile workforce</a:t>
            </a:r>
          </a:p>
        </p:txBody>
      </p:sp>
      <p:sp>
        <p:nvSpPr>
          <p:cNvPr id="85006" name="Text Box 15"/>
          <p:cNvSpPr txBox="1">
            <a:spLocks noChangeArrowheads="1"/>
          </p:cNvSpPr>
          <p:nvPr/>
        </p:nvSpPr>
        <p:spPr bwMode="auto">
          <a:xfrm>
            <a:off x="398463" y="5006975"/>
            <a:ext cx="8156575" cy="581025"/>
          </a:xfrm>
          <a:prstGeom prst="rect">
            <a:avLst/>
          </a:prstGeom>
          <a:noFill/>
          <a:ln w="9525">
            <a:noFill/>
            <a:miter lim="800000"/>
            <a:headEnd/>
            <a:tailEnd/>
          </a:ln>
        </p:spPr>
        <p:txBody>
          <a:bodyPr>
            <a:spAutoFit/>
          </a:bodyPr>
          <a:lstStyle/>
          <a:p>
            <a:pPr algn="r" eaLnBrk="0" hangingPunct="0">
              <a:buFont typeface="Times"/>
              <a:buNone/>
            </a:pPr>
            <a:r>
              <a:rPr lang="en-US" sz="1600">
                <a:solidFill>
                  <a:schemeClr val="bg2"/>
                </a:solidFill>
              </a:rPr>
              <a:t>…the </a:t>
            </a:r>
            <a:r>
              <a:rPr lang="en-US" sz="1600" b="1">
                <a:solidFill>
                  <a:srgbClr val="3366FF"/>
                </a:solidFill>
              </a:rPr>
              <a:t>increase</a:t>
            </a:r>
            <a:r>
              <a:rPr lang="en-US" sz="1600">
                <a:solidFill>
                  <a:schemeClr val="bg2"/>
                </a:solidFill>
              </a:rPr>
              <a:t> of mobile workers is driving demand for mobile broadband access anytime, anywhere, </a:t>
            </a:r>
            <a:r>
              <a:rPr lang="en-US" sz="1600" b="1">
                <a:solidFill>
                  <a:srgbClr val="3366FF"/>
                </a:solidFill>
              </a:rPr>
              <a:t>without sacrificing</a:t>
            </a:r>
            <a:r>
              <a:rPr lang="en-US" sz="1600">
                <a:solidFill>
                  <a:schemeClr val="bg2"/>
                </a:solidFill>
              </a:rPr>
              <a:t> worker productivity.</a:t>
            </a:r>
          </a:p>
        </p:txBody>
      </p:sp>
      <p:sp>
        <p:nvSpPr>
          <p:cNvPr id="85007" name="Rectangle 16"/>
          <p:cNvSpPr>
            <a:spLocks noChangeArrowheads="1"/>
          </p:cNvSpPr>
          <p:nvPr/>
        </p:nvSpPr>
        <p:spPr bwMode="auto">
          <a:xfrm>
            <a:off x="195263" y="12700"/>
            <a:ext cx="7221537" cy="858838"/>
          </a:xfrm>
          <a:prstGeom prst="rect">
            <a:avLst/>
          </a:prstGeom>
          <a:noFill/>
          <a:ln w="9525">
            <a:noFill/>
            <a:miter lim="800000"/>
            <a:headEnd/>
            <a:tailEnd/>
          </a:ln>
        </p:spPr>
        <p:txBody>
          <a:bodyPr anchor="b"/>
          <a:lstStyle/>
          <a:p>
            <a:pPr eaLnBrk="0" hangingPunct="0"/>
            <a:r>
              <a:rPr lang="en-US" sz="4000" i="1"/>
              <a:t>Mobile Workforce Trends</a:t>
            </a:r>
          </a:p>
        </p:txBody>
      </p:sp>
      <p:sp>
        <p:nvSpPr>
          <p:cNvPr id="85008" name="Line 17"/>
          <p:cNvSpPr>
            <a:spLocks noChangeShapeType="1"/>
          </p:cNvSpPr>
          <p:nvPr/>
        </p:nvSpPr>
        <p:spPr bwMode="auto">
          <a:xfrm>
            <a:off x="7543800" y="3521075"/>
            <a:ext cx="0" cy="727075"/>
          </a:xfrm>
          <a:prstGeom prst="line">
            <a:avLst/>
          </a:prstGeom>
          <a:noFill/>
          <a:ln w="3175">
            <a:solidFill>
              <a:srgbClr val="3366FF"/>
            </a:solidFill>
            <a:round/>
            <a:headEnd/>
            <a:tailEnd type="oval" w="sm" len="sm"/>
          </a:ln>
        </p:spPr>
        <p:txBody>
          <a:bodyPr/>
          <a:lstStyle/>
          <a:p>
            <a:endParaRPr lang="en-US"/>
          </a:p>
        </p:txBody>
      </p:sp>
      <p:sp>
        <p:nvSpPr>
          <p:cNvPr id="85009" name="Line 18"/>
          <p:cNvSpPr>
            <a:spLocks noChangeShapeType="1"/>
          </p:cNvSpPr>
          <p:nvPr/>
        </p:nvSpPr>
        <p:spPr bwMode="auto">
          <a:xfrm flipH="1" flipV="1">
            <a:off x="925513" y="2525713"/>
            <a:ext cx="0" cy="1008062"/>
          </a:xfrm>
          <a:prstGeom prst="line">
            <a:avLst/>
          </a:prstGeom>
          <a:noFill/>
          <a:ln w="3175">
            <a:solidFill>
              <a:srgbClr val="3366FF"/>
            </a:solidFill>
            <a:round/>
            <a:headEnd/>
            <a:tailEnd type="oval" w="sm" len="sm"/>
          </a:ln>
        </p:spPr>
        <p:txBody>
          <a:bodyPr/>
          <a:lstStyle/>
          <a:p>
            <a:endParaRPr lang="en-US"/>
          </a:p>
        </p:txBody>
      </p:sp>
      <p:pic>
        <p:nvPicPr>
          <p:cNvPr id="85010" name="Picture 19" descr="compuguy4"/>
          <p:cNvPicPr>
            <a:picLocks noChangeAspect="1" noChangeArrowheads="1"/>
          </p:cNvPicPr>
          <p:nvPr/>
        </p:nvPicPr>
        <p:blipFill>
          <a:blip r:embed="rId4"/>
          <a:srcRect/>
          <a:stretch>
            <a:fillRect/>
          </a:stretch>
        </p:blipFill>
        <p:spPr bwMode="auto">
          <a:xfrm>
            <a:off x="7127875" y="4044950"/>
            <a:ext cx="839788" cy="830263"/>
          </a:xfrm>
          <a:prstGeom prst="rect">
            <a:avLst/>
          </a:prstGeom>
          <a:noFill/>
          <a:ln w="9525">
            <a:noFill/>
            <a:miter lim="800000"/>
            <a:headEnd/>
            <a:tailEnd/>
          </a:ln>
        </p:spPr>
      </p:pic>
      <p:pic>
        <p:nvPicPr>
          <p:cNvPr id="85011" name="Picture 20" descr="compguy2"/>
          <p:cNvPicPr>
            <a:picLocks noChangeAspect="1" noChangeArrowheads="1"/>
          </p:cNvPicPr>
          <p:nvPr/>
        </p:nvPicPr>
        <p:blipFill>
          <a:blip r:embed="rId5"/>
          <a:srcRect/>
          <a:stretch>
            <a:fillRect/>
          </a:stretch>
        </p:blipFill>
        <p:spPr bwMode="auto">
          <a:xfrm>
            <a:off x="4006850" y="2236788"/>
            <a:ext cx="863600" cy="866775"/>
          </a:xfrm>
          <a:prstGeom prst="rect">
            <a:avLst/>
          </a:prstGeom>
          <a:noFill/>
          <a:ln w="9525">
            <a:noFill/>
            <a:miter lim="800000"/>
            <a:headEnd/>
            <a:tailEnd/>
          </a:ln>
        </p:spPr>
      </p:pic>
      <p:sp>
        <p:nvSpPr>
          <p:cNvPr id="85012" name="Oval 21"/>
          <p:cNvSpPr>
            <a:spLocks noChangeArrowheads="1"/>
          </p:cNvSpPr>
          <p:nvPr/>
        </p:nvSpPr>
        <p:spPr bwMode="auto">
          <a:xfrm>
            <a:off x="4057650" y="2268538"/>
            <a:ext cx="774700" cy="795337"/>
          </a:xfrm>
          <a:prstGeom prst="ellipse">
            <a:avLst/>
          </a:prstGeom>
          <a:noFill/>
          <a:ln w="38100">
            <a:solidFill>
              <a:srgbClr val="3366FF"/>
            </a:solidFill>
            <a:round/>
            <a:headEnd/>
            <a:tailEnd/>
          </a:ln>
        </p:spPr>
        <p:txBody>
          <a:bodyPr wrap="none" anchor="ctr"/>
          <a:lstStyle/>
          <a:p>
            <a:pPr eaLnBrk="0" hangingPunct="0"/>
            <a:endParaRPr lang="en-US" sz="1800"/>
          </a:p>
        </p:txBody>
      </p:sp>
      <p:sp>
        <p:nvSpPr>
          <p:cNvPr id="85013" name="Oval 22"/>
          <p:cNvSpPr>
            <a:spLocks noChangeArrowheads="1"/>
          </p:cNvSpPr>
          <p:nvPr/>
        </p:nvSpPr>
        <p:spPr bwMode="auto">
          <a:xfrm>
            <a:off x="7137400" y="4056063"/>
            <a:ext cx="827088" cy="806450"/>
          </a:xfrm>
          <a:prstGeom prst="ellipse">
            <a:avLst/>
          </a:prstGeom>
          <a:noFill/>
          <a:ln w="38100">
            <a:solidFill>
              <a:srgbClr val="3366FF"/>
            </a:solidFill>
            <a:round/>
            <a:headEnd/>
            <a:tailEnd/>
          </a:ln>
        </p:spPr>
        <p:txBody>
          <a:bodyPr wrap="none" anchor="ctr"/>
          <a:lstStyle/>
          <a:p>
            <a:pPr eaLnBrk="0" hangingPunct="0"/>
            <a:endParaRPr lang="en-US" sz="1800"/>
          </a:p>
        </p:txBody>
      </p:sp>
      <p:sp>
        <p:nvSpPr>
          <p:cNvPr id="85014" name="Line 23"/>
          <p:cNvSpPr>
            <a:spLocks noChangeShapeType="1"/>
          </p:cNvSpPr>
          <p:nvPr/>
        </p:nvSpPr>
        <p:spPr bwMode="auto">
          <a:xfrm flipV="1">
            <a:off x="4437063" y="3063875"/>
            <a:ext cx="0" cy="327025"/>
          </a:xfrm>
          <a:prstGeom prst="line">
            <a:avLst/>
          </a:prstGeom>
          <a:noFill/>
          <a:ln w="9525">
            <a:solidFill>
              <a:srgbClr val="3366FF"/>
            </a:solidFill>
            <a:round/>
            <a:headEnd/>
            <a:tailEnd/>
          </a:ln>
        </p:spPr>
        <p:txBody>
          <a:bodyPr wrap="none" anchor="ctr"/>
          <a:lstStyle/>
          <a:p>
            <a:endParaRPr lang="en-US"/>
          </a:p>
        </p:txBody>
      </p:sp>
      <p:grpSp>
        <p:nvGrpSpPr>
          <p:cNvPr id="85015" name="Group 24"/>
          <p:cNvGrpSpPr>
            <a:grpSpLocks/>
          </p:cNvGrpSpPr>
          <p:nvPr/>
        </p:nvGrpSpPr>
        <p:grpSpPr bwMode="auto">
          <a:xfrm>
            <a:off x="546100" y="2254250"/>
            <a:ext cx="777875" cy="835025"/>
            <a:chOff x="143" y="1162"/>
            <a:chExt cx="410" cy="440"/>
          </a:xfrm>
        </p:grpSpPr>
        <p:pic>
          <p:nvPicPr>
            <p:cNvPr id="85022" name="Picture 25" descr="compguy1"/>
            <p:cNvPicPr>
              <a:picLocks noChangeAspect="1" noChangeArrowheads="1"/>
            </p:cNvPicPr>
            <p:nvPr/>
          </p:nvPicPr>
          <p:blipFill>
            <a:blip r:embed="rId6"/>
            <a:srcRect/>
            <a:stretch>
              <a:fillRect/>
            </a:stretch>
          </p:blipFill>
          <p:spPr bwMode="auto">
            <a:xfrm>
              <a:off x="143" y="1162"/>
              <a:ext cx="410" cy="440"/>
            </a:xfrm>
            <a:prstGeom prst="rect">
              <a:avLst/>
            </a:prstGeom>
            <a:noFill/>
            <a:ln w="9525">
              <a:noFill/>
              <a:miter lim="800000"/>
              <a:headEnd/>
              <a:tailEnd/>
            </a:ln>
          </p:spPr>
        </p:pic>
        <p:sp>
          <p:nvSpPr>
            <p:cNvPr id="85023" name="Oval 26"/>
            <p:cNvSpPr>
              <a:spLocks noChangeArrowheads="1"/>
            </p:cNvSpPr>
            <p:nvPr/>
          </p:nvSpPr>
          <p:spPr bwMode="auto">
            <a:xfrm>
              <a:off x="143" y="1163"/>
              <a:ext cx="410" cy="431"/>
            </a:xfrm>
            <a:prstGeom prst="ellipse">
              <a:avLst/>
            </a:prstGeom>
            <a:noFill/>
            <a:ln w="38100">
              <a:solidFill>
                <a:srgbClr val="3366FF"/>
              </a:solidFill>
              <a:round/>
              <a:headEnd/>
              <a:tailEnd/>
            </a:ln>
          </p:spPr>
          <p:txBody>
            <a:bodyPr wrap="none" anchor="ctr"/>
            <a:lstStyle/>
            <a:p>
              <a:pPr eaLnBrk="0" hangingPunct="0"/>
              <a:endParaRPr lang="en-US" sz="1800"/>
            </a:p>
          </p:txBody>
        </p:sp>
      </p:grpSp>
      <p:sp>
        <p:nvSpPr>
          <p:cNvPr id="85016" name="Line 27"/>
          <p:cNvSpPr>
            <a:spLocks noChangeShapeType="1"/>
          </p:cNvSpPr>
          <p:nvPr/>
        </p:nvSpPr>
        <p:spPr bwMode="auto">
          <a:xfrm>
            <a:off x="3436938" y="3597275"/>
            <a:ext cx="0" cy="663575"/>
          </a:xfrm>
          <a:prstGeom prst="line">
            <a:avLst/>
          </a:prstGeom>
          <a:noFill/>
          <a:ln w="3175">
            <a:solidFill>
              <a:srgbClr val="3366FF"/>
            </a:solidFill>
            <a:round/>
            <a:headEnd/>
            <a:tailEnd type="oval" w="sm" len="sm"/>
          </a:ln>
        </p:spPr>
        <p:txBody>
          <a:bodyPr/>
          <a:lstStyle/>
          <a:p>
            <a:endParaRPr lang="en-US"/>
          </a:p>
        </p:txBody>
      </p:sp>
      <p:pic>
        <p:nvPicPr>
          <p:cNvPr id="85017" name="Picture 28" descr="compguy3"/>
          <p:cNvPicPr>
            <a:picLocks noChangeAspect="1" noChangeArrowheads="1"/>
          </p:cNvPicPr>
          <p:nvPr/>
        </p:nvPicPr>
        <p:blipFill>
          <a:blip r:embed="rId7"/>
          <a:srcRect/>
          <a:stretch>
            <a:fillRect/>
          </a:stretch>
        </p:blipFill>
        <p:spPr bwMode="auto">
          <a:xfrm>
            <a:off x="3035300" y="4075113"/>
            <a:ext cx="836613" cy="839787"/>
          </a:xfrm>
          <a:prstGeom prst="rect">
            <a:avLst/>
          </a:prstGeom>
          <a:noFill/>
          <a:ln w="9525">
            <a:noFill/>
            <a:miter lim="800000"/>
            <a:headEnd/>
            <a:tailEnd/>
          </a:ln>
        </p:spPr>
      </p:pic>
      <p:sp>
        <p:nvSpPr>
          <p:cNvPr id="85018" name="Oval 29"/>
          <p:cNvSpPr>
            <a:spLocks noChangeArrowheads="1"/>
          </p:cNvSpPr>
          <p:nvPr/>
        </p:nvSpPr>
        <p:spPr bwMode="auto">
          <a:xfrm>
            <a:off x="3027363" y="4089400"/>
            <a:ext cx="830262" cy="822325"/>
          </a:xfrm>
          <a:prstGeom prst="ellipse">
            <a:avLst/>
          </a:prstGeom>
          <a:noFill/>
          <a:ln w="38100">
            <a:solidFill>
              <a:srgbClr val="3366FF"/>
            </a:solidFill>
            <a:round/>
            <a:headEnd/>
            <a:tailEnd/>
          </a:ln>
        </p:spPr>
        <p:txBody>
          <a:bodyPr wrap="none" anchor="ctr"/>
          <a:lstStyle/>
          <a:p>
            <a:pPr eaLnBrk="0" hangingPunct="0"/>
            <a:endParaRPr lang="en-US" sz="1800"/>
          </a:p>
        </p:txBody>
      </p:sp>
      <p:sp>
        <p:nvSpPr>
          <p:cNvPr id="85019" name="Text Box 30"/>
          <p:cNvSpPr txBox="1">
            <a:spLocks noChangeArrowheads="1"/>
          </p:cNvSpPr>
          <p:nvPr/>
        </p:nvSpPr>
        <p:spPr bwMode="auto">
          <a:xfrm>
            <a:off x="285750" y="5573713"/>
            <a:ext cx="7575550" cy="582612"/>
          </a:xfrm>
          <a:prstGeom prst="rect">
            <a:avLst/>
          </a:prstGeom>
          <a:noFill/>
          <a:ln w="9525">
            <a:noFill/>
            <a:miter lim="800000"/>
            <a:headEnd/>
            <a:tailEnd/>
          </a:ln>
        </p:spPr>
        <p:txBody>
          <a:bodyPr>
            <a:spAutoFit/>
          </a:bodyPr>
          <a:lstStyle/>
          <a:p>
            <a:pPr eaLnBrk="0" hangingPunct="0">
              <a:spcBef>
                <a:spcPct val="50000"/>
              </a:spcBef>
            </a:pPr>
            <a:r>
              <a:rPr lang="en-US" sz="800">
                <a:solidFill>
                  <a:schemeClr val="bg2"/>
                </a:solidFill>
              </a:rPr>
              <a:t>Sources:</a:t>
            </a:r>
          </a:p>
          <a:p>
            <a:pPr eaLnBrk="0" hangingPunct="0">
              <a:spcBef>
                <a:spcPct val="50000"/>
              </a:spcBef>
            </a:pPr>
            <a:r>
              <a:rPr lang="en-US" sz="800">
                <a:solidFill>
                  <a:schemeClr val="bg2"/>
                </a:solidFill>
              </a:rPr>
              <a:t>“In-Stat:Cellular Modem Worldwide Shipment Forecast, August, 21, 2006”,  (www.in-stat.com)</a:t>
            </a:r>
          </a:p>
          <a:p>
            <a:pPr eaLnBrk="0" hangingPunct="0">
              <a:spcBef>
                <a:spcPct val="50000"/>
              </a:spcBef>
            </a:pPr>
            <a:r>
              <a:rPr lang="en-US" sz="800">
                <a:solidFill>
                  <a:schemeClr val="bg2"/>
                </a:solidFill>
              </a:rPr>
              <a:t>“The Mobile Workforce And Enterprise Applications 2007-2012”, May 2007, The Insight Research Corporation, www.insight-corp.com</a:t>
            </a:r>
          </a:p>
        </p:txBody>
      </p:sp>
      <p:sp>
        <p:nvSpPr>
          <p:cNvPr id="85020" name="Line 31"/>
          <p:cNvSpPr>
            <a:spLocks noChangeShapeType="1"/>
          </p:cNvSpPr>
          <p:nvPr/>
        </p:nvSpPr>
        <p:spPr bwMode="auto">
          <a:xfrm flipV="1">
            <a:off x="6797675" y="2525713"/>
            <a:ext cx="0" cy="871537"/>
          </a:xfrm>
          <a:prstGeom prst="line">
            <a:avLst/>
          </a:prstGeom>
          <a:noFill/>
          <a:ln w="3175">
            <a:solidFill>
              <a:srgbClr val="3366FF"/>
            </a:solidFill>
            <a:round/>
            <a:headEnd/>
            <a:tailEnd type="oval" w="sm" len="sm"/>
          </a:ln>
        </p:spPr>
        <p:txBody>
          <a:bodyPr/>
          <a:lstStyle/>
          <a:p>
            <a:endParaRPr lang="en-US"/>
          </a:p>
        </p:txBody>
      </p:sp>
      <p:sp>
        <p:nvSpPr>
          <p:cNvPr id="85021" name="Text Box 32"/>
          <p:cNvSpPr txBox="1">
            <a:spLocks noChangeArrowheads="1"/>
          </p:cNvSpPr>
          <p:nvPr/>
        </p:nvSpPr>
        <p:spPr bwMode="auto">
          <a:xfrm>
            <a:off x="6856413" y="2368550"/>
            <a:ext cx="1641475" cy="669925"/>
          </a:xfrm>
          <a:prstGeom prst="rect">
            <a:avLst/>
          </a:prstGeom>
          <a:noFill/>
          <a:ln w="9525">
            <a:noFill/>
            <a:miter lim="800000"/>
            <a:headEnd/>
            <a:tailEnd/>
          </a:ln>
        </p:spPr>
        <p:txBody>
          <a:bodyPr>
            <a:spAutoFit/>
          </a:bodyPr>
          <a:lstStyle/>
          <a:p>
            <a:pPr eaLnBrk="0" hangingPunct="0">
              <a:spcBef>
                <a:spcPct val="50000"/>
              </a:spcBef>
            </a:pPr>
            <a:r>
              <a:rPr lang="en-US" sz="1400" b="1">
                <a:solidFill>
                  <a:srgbClr val="3366FF"/>
                </a:solidFill>
              </a:rPr>
              <a:t>39%</a:t>
            </a:r>
            <a:r>
              <a:rPr lang="en-US" sz="1200" b="1">
                <a:solidFill>
                  <a:srgbClr val="3366FF"/>
                </a:solidFill>
              </a:rPr>
              <a:t> </a:t>
            </a:r>
            <a:r>
              <a:rPr lang="en-US" sz="1200"/>
              <a:t>of all cellular modem subscribers will be embedded</a:t>
            </a:r>
            <a:endParaRPr lang="en-US" sz="1200" b="1"/>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215900" y="47625"/>
            <a:ext cx="7772400" cy="765175"/>
          </a:xfrm>
        </p:spPr>
        <p:txBody>
          <a:bodyPr/>
          <a:lstStyle/>
          <a:p>
            <a:r>
              <a:rPr lang="en-US" smtClean="0">
                <a:ea typeface="ＭＳ Ｐゴシック"/>
              </a:rPr>
              <a:t>Connecting to the Network</a:t>
            </a:r>
          </a:p>
        </p:txBody>
      </p:sp>
      <p:sp>
        <p:nvSpPr>
          <p:cNvPr id="355344" name="Text Box 16"/>
          <p:cNvSpPr txBox="1">
            <a:spLocks noChangeArrowheads="1"/>
          </p:cNvSpPr>
          <p:nvPr/>
        </p:nvSpPr>
        <p:spPr bwMode="auto">
          <a:xfrm>
            <a:off x="5557838" y="1171575"/>
            <a:ext cx="2919412" cy="314325"/>
          </a:xfrm>
          <a:prstGeom prst="rect">
            <a:avLst/>
          </a:prstGeom>
          <a:noFill/>
          <a:ln w="9525">
            <a:solidFill>
              <a:schemeClr val="tx1"/>
            </a:solidFill>
            <a:miter lim="800000"/>
            <a:headEnd/>
            <a:tailEnd/>
          </a:ln>
        </p:spPr>
        <p:txBody>
          <a:bodyPr lIns="0" tIns="0" rIns="0" bIns="0">
            <a:spAutoFit/>
          </a:bodyPr>
          <a:lstStyle/>
          <a:p>
            <a:pPr marL="342900" indent="-342900" algn="ctr" eaLnBrk="0" hangingPunct="0">
              <a:spcBef>
                <a:spcPct val="50000"/>
              </a:spcBef>
            </a:pPr>
            <a:r>
              <a:rPr lang="en-US" sz="2000"/>
              <a:t>Connection Card</a:t>
            </a:r>
          </a:p>
        </p:txBody>
      </p:sp>
      <p:pic>
        <p:nvPicPr>
          <p:cNvPr id="355332" name="Picture 4" descr="SWC597DORA&#10;   picture"/>
          <p:cNvPicPr>
            <a:picLocks noChangeAspect="1" noChangeArrowheads="1"/>
          </p:cNvPicPr>
          <p:nvPr/>
        </p:nvPicPr>
        <p:blipFill>
          <a:blip r:embed="rId2"/>
          <a:srcRect/>
          <a:stretch>
            <a:fillRect/>
          </a:stretch>
        </p:blipFill>
        <p:spPr bwMode="auto">
          <a:xfrm>
            <a:off x="5688013" y="1758950"/>
            <a:ext cx="777875" cy="1182688"/>
          </a:xfrm>
          <a:prstGeom prst="rect">
            <a:avLst/>
          </a:prstGeom>
          <a:noFill/>
          <a:ln w="9525">
            <a:noFill/>
            <a:miter lim="800000"/>
            <a:headEnd/>
            <a:tailEnd/>
          </a:ln>
        </p:spPr>
      </p:pic>
      <p:pic>
        <p:nvPicPr>
          <p:cNvPr id="23" name="Picture 6"/>
          <p:cNvPicPr>
            <a:picLocks noChangeAspect="1" noChangeArrowheads="1"/>
          </p:cNvPicPr>
          <p:nvPr/>
        </p:nvPicPr>
        <p:blipFill>
          <a:blip r:embed="rId3"/>
          <a:srcRect/>
          <a:stretch>
            <a:fillRect/>
          </a:stretch>
        </p:blipFill>
        <p:spPr bwMode="auto">
          <a:xfrm>
            <a:off x="6938963" y="1633538"/>
            <a:ext cx="2070100" cy="1308100"/>
          </a:xfrm>
          <a:prstGeom prst="rect">
            <a:avLst/>
          </a:prstGeom>
          <a:noFill/>
          <a:ln w="9525">
            <a:noFill/>
            <a:miter lim="800000"/>
            <a:headEnd/>
            <a:tailEnd/>
          </a:ln>
        </p:spPr>
      </p:pic>
      <p:grpSp>
        <p:nvGrpSpPr>
          <p:cNvPr id="27" name="Group 26"/>
          <p:cNvGrpSpPr>
            <a:grpSpLocks/>
          </p:cNvGrpSpPr>
          <p:nvPr/>
        </p:nvGrpSpPr>
        <p:grpSpPr bwMode="auto">
          <a:xfrm>
            <a:off x="4564063" y="3667125"/>
            <a:ext cx="4579937" cy="1943100"/>
            <a:chOff x="4564104" y="3667118"/>
            <a:chExt cx="4579896" cy="1943395"/>
          </a:xfrm>
        </p:grpSpPr>
        <p:sp>
          <p:nvSpPr>
            <p:cNvPr id="87057" name="Text Box 18"/>
            <p:cNvSpPr txBox="1">
              <a:spLocks noChangeArrowheads="1"/>
            </p:cNvSpPr>
            <p:nvPr/>
          </p:nvSpPr>
          <p:spPr bwMode="auto">
            <a:xfrm>
              <a:off x="4935576" y="4283162"/>
              <a:ext cx="2009756" cy="314372"/>
            </a:xfrm>
            <a:prstGeom prst="rect">
              <a:avLst/>
            </a:prstGeom>
            <a:noFill/>
            <a:ln w="9525">
              <a:solidFill>
                <a:schemeClr val="tx1"/>
              </a:solidFill>
              <a:miter lim="800000"/>
              <a:headEnd/>
              <a:tailEnd/>
            </a:ln>
          </p:spPr>
          <p:txBody>
            <a:bodyPr lIns="0" tIns="0" rIns="0" bIns="0">
              <a:spAutoFit/>
            </a:bodyPr>
            <a:lstStyle/>
            <a:p>
              <a:pPr marL="342900" indent="-342900" algn="ctr" eaLnBrk="0" hangingPunct="0">
                <a:spcBef>
                  <a:spcPct val="50000"/>
                </a:spcBef>
              </a:pPr>
              <a:r>
                <a:rPr lang="en-US" sz="2000"/>
                <a:t>Embedded</a:t>
              </a:r>
            </a:p>
          </p:txBody>
        </p:sp>
        <p:pic>
          <p:nvPicPr>
            <p:cNvPr id="87058" name="Picture 30"/>
            <p:cNvPicPr>
              <a:picLocks noChangeAspect="1" noChangeArrowheads="1"/>
            </p:cNvPicPr>
            <p:nvPr/>
          </p:nvPicPr>
          <p:blipFill>
            <a:blip r:embed="rId4"/>
            <a:srcRect/>
            <a:stretch>
              <a:fillRect/>
            </a:stretch>
          </p:blipFill>
          <p:spPr bwMode="auto">
            <a:xfrm>
              <a:off x="4699000" y="3667118"/>
              <a:ext cx="4445000" cy="1943395"/>
            </a:xfrm>
            <a:prstGeom prst="rect">
              <a:avLst/>
            </a:prstGeom>
            <a:noFill/>
            <a:ln w="9525">
              <a:noFill/>
              <a:miter lim="800000"/>
              <a:headEnd/>
              <a:tailEnd/>
            </a:ln>
          </p:spPr>
        </p:pic>
        <p:pic>
          <p:nvPicPr>
            <p:cNvPr id="87059" name="Picture 31">
              <a:hlinkHover r:id="rId5" action="ppaction://hlinkfile"/>
            </p:cNvPr>
            <p:cNvPicPr>
              <a:picLocks noChangeAspect="1" noChangeArrowheads="1"/>
            </p:cNvPicPr>
            <p:nvPr/>
          </p:nvPicPr>
          <p:blipFill>
            <a:blip r:embed="rId6"/>
            <a:srcRect/>
            <a:stretch>
              <a:fillRect/>
            </a:stretch>
          </p:blipFill>
          <p:spPr bwMode="auto">
            <a:xfrm rot="5400000">
              <a:off x="6799921" y="4161428"/>
              <a:ext cx="571675" cy="868100"/>
            </a:xfrm>
            <a:prstGeom prst="rect">
              <a:avLst/>
            </a:prstGeom>
            <a:noFill/>
            <a:ln w="9525">
              <a:noFill/>
              <a:miter lim="800000"/>
              <a:headEnd/>
              <a:tailEnd/>
            </a:ln>
          </p:spPr>
        </p:pic>
        <p:pic>
          <p:nvPicPr>
            <p:cNvPr id="87060" name="Picture 57" descr="SPR_hor_k_r-small"/>
            <p:cNvPicPr>
              <a:picLocks noChangeAspect="1" noChangeArrowheads="1"/>
            </p:cNvPicPr>
            <p:nvPr/>
          </p:nvPicPr>
          <p:blipFill>
            <a:blip r:embed="rId7"/>
            <a:srcRect/>
            <a:stretch>
              <a:fillRect/>
            </a:stretch>
          </p:blipFill>
          <p:spPr bwMode="auto">
            <a:xfrm>
              <a:off x="4564104" y="4484795"/>
              <a:ext cx="993775" cy="520700"/>
            </a:xfrm>
            <a:prstGeom prst="rect">
              <a:avLst/>
            </a:prstGeom>
            <a:solidFill>
              <a:schemeClr val="bg1"/>
            </a:solidFill>
            <a:ln w="9525">
              <a:noFill/>
              <a:miter lim="800000"/>
              <a:headEnd/>
              <a:tailEnd/>
            </a:ln>
          </p:spPr>
        </p:pic>
        <p:sp>
          <p:nvSpPr>
            <p:cNvPr id="87061" name="Text Box 17"/>
            <p:cNvSpPr txBox="1">
              <a:spLocks noChangeArrowheads="1"/>
            </p:cNvSpPr>
            <p:nvPr/>
          </p:nvSpPr>
          <p:spPr bwMode="auto">
            <a:xfrm>
              <a:off x="7194568" y="4970653"/>
              <a:ext cx="800092" cy="365181"/>
            </a:xfrm>
            <a:prstGeom prst="rect">
              <a:avLst/>
            </a:prstGeom>
            <a:noFill/>
            <a:ln w="9525">
              <a:noFill/>
              <a:miter lim="800000"/>
              <a:headEnd/>
              <a:tailEnd/>
            </a:ln>
          </p:spPr>
          <p:txBody>
            <a:bodyPr lIns="0" tIns="0" rIns="0" bIns="0">
              <a:spAutoFit/>
            </a:bodyPr>
            <a:lstStyle/>
            <a:p>
              <a:pPr marL="342900" indent="-342900" algn="ctr" eaLnBrk="0" hangingPunct="0"/>
              <a:r>
                <a:rPr lang="en-US" sz="1200"/>
                <a:t>WiFi</a:t>
              </a:r>
            </a:p>
            <a:p>
              <a:pPr marL="342900" indent="-342900" algn="ctr" eaLnBrk="0" hangingPunct="0"/>
              <a:r>
                <a:rPr lang="en-US" sz="1200"/>
                <a:t>(802.11)</a:t>
              </a:r>
            </a:p>
          </p:txBody>
        </p:sp>
        <p:sp>
          <p:nvSpPr>
            <p:cNvPr id="87062" name="Text Box 17"/>
            <p:cNvSpPr txBox="1">
              <a:spLocks noChangeArrowheads="1"/>
            </p:cNvSpPr>
            <p:nvPr/>
          </p:nvSpPr>
          <p:spPr bwMode="auto">
            <a:xfrm>
              <a:off x="5735668" y="4881740"/>
              <a:ext cx="866768" cy="365180"/>
            </a:xfrm>
            <a:prstGeom prst="rect">
              <a:avLst/>
            </a:prstGeom>
            <a:noFill/>
            <a:ln w="9525">
              <a:noFill/>
              <a:miter lim="800000"/>
              <a:headEnd/>
              <a:tailEnd/>
            </a:ln>
          </p:spPr>
          <p:txBody>
            <a:bodyPr lIns="0" tIns="0" rIns="0" bIns="0">
              <a:spAutoFit/>
            </a:bodyPr>
            <a:lstStyle/>
            <a:p>
              <a:pPr marL="342900" indent="-342900" algn="ctr" eaLnBrk="0" hangingPunct="0"/>
              <a:r>
                <a:rPr lang="en-US" sz="1200"/>
                <a:t>Mobile</a:t>
              </a:r>
            </a:p>
            <a:p>
              <a:pPr marL="342900" indent="-342900" algn="ctr" eaLnBrk="0" hangingPunct="0"/>
              <a:r>
                <a:rPr lang="en-US" sz="1200"/>
                <a:t>Broadband</a:t>
              </a:r>
            </a:p>
          </p:txBody>
        </p:sp>
      </p:grpSp>
      <p:cxnSp>
        <p:nvCxnSpPr>
          <p:cNvPr id="31" name="Straight Arrow Connector 30"/>
          <p:cNvCxnSpPr>
            <a:cxnSpLocks noChangeShapeType="1"/>
          </p:cNvCxnSpPr>
          <p:nvPr/>
        </p:nvCxnSpPr>
        <p:spPr bwMode="auto">
          <a:xfrm rot="5400000">
            <a:off x="6639719" y="3294857"/>
            <a:ext cx="1233487" cy="527050"/>
          </a:xfrm>
          <a:prstGeom prst="straightConnector1">
            <a:avLst/>
          </a:prstGeom>
          <a:noFill/>
          <a:ln w="9525">
            <a:solidFill>
              <a:schemeClr val="tx1"/>
            </a:solidFill>
            <a:round/>
            <a:headEnd/>
            <a:tailEnd type="arrow" w="med" len="med"/>
          </a:ln>
        </p:spPr>
      </p:cxnSp>
      <p:pic>
        <p:nvPicPr>
          <p:cNvPr id="355361" name="Picture 33"/>
          <p:cNvPicPr>
            <a:picLocks noChangeAspect="1" noChangeArrowheads="1"/>
          </p:cNvPicPr>
          <p:nvPr/>
        </p:nvPicPr>
        <p:blipFill>
          <a:blip r:embed="rId8"/>
          <a:srcRect/>
          <a:stretch>
            <a:fillRect/>
          </a:stretch>
        </p:blipFill>
        <p:spPr bwMode="auto">
          <a:xfrm>
            <a:off x="625475" y="1576388"/>
            <a:ext cx="541338" cy="1277937"/>
          </a:xfrm>
          <a:prstGeom prst="rect">
            <a:avLst/>
          </a:prstGeom>
          <a:noFill/>
          <a:ln w="9525">
            <a:noFill/>
            <a:miter lim="800000"/>
            <a:headEnd/>
            <a:tailEnd/>
          </a:ln>
        </p:spPr>
      </p:pic>
      <p:pic>
        <p:nvPicPr>
          <p:cNvPr id="355362" name="Picture 34"/>
          <p:cNvPicPr>
            <a:picLocks noChangeAspect="1" noChangeArrowheads="1"/>
          </p:cNvPicPr>
          <p:nvPr/>
        </p:nvPicPr>
        <p:blipFill>
          <a:blip r:embed="rId9"/>
          <a:srcRect/>
          <a:stretch>
            <a:fillRect/>
          </a:stretch>
        </p:blipFill>
        <p:spPr bwMode="auto">
          <a:xfrm>
            <a:off x="566738" y="2895600"/>
            <a:ext cx="1154112" cy="1014413"/>
          </a:xfrm>
          <a:prstGeom prst="rect">
            <a:avLst/>
          </a:prstGeom>
          <a:noFill/>
          <a:ln w="9525">
            <a:noFill/>
            <a:miter lim="800000"/>
            <a:headEnd/>
            <a:tailEnd/>
          </a:ln>
        </p:spPr>
      </p:pic>
      <p:pic>
        <p:nvPicPr>
          <p:cNvPr id="355365" name="Picture 37" descr="http://www.panasonic.com/business/toughbook/img/products/cf-19/CF-19-with-pen.jpg"/>
          <p:cNvPicPr>
            <a:picLocks noChangeAspect="1" noChangeArrowheads="1"/>
          </p:cNvPicPr>
          <p:nvPr/>
        </p:nvPicPr>
        <p:blipFill>
          <a:blip r:embed="rId10"/>
          <a:srcRect/>
          <a:stretch>
            <a:fillRect/>
          </a:stretch>
        </p:blipFill>
        <p:spPr bwMode="auto">
          <a:xfrm>
            <a:off x="1887538" y="1543050"/>
            <a:ext cx="1428750" cy="1428750"/>
          </a:xfrm>
          <a:prstGeom prst="rect">
            <a:avLst/>
          </a:prstGeom>
          <a:noFill/>
          <a:ln w="9525">
            <a:noFill/>
            <a:miter lim="800000"/>
            <a:headEnd/>
            <a:tailEnd/>
          </a:ln>
        </p:spPr>
      </p:pic>
      <p:pic>
        <p:nvPicPr>
          <p:cNvPr id="355367" name="Picture 39" descr="LE1700 Tablet PC - Protective Case">
            <a:hlinkClick r:id="rId11"/>
          </p:cNvPr>
          <p:cNvPicPr>
            <a:picLocks noChangeAspect="1" noChangeArrowheads="1"/>
          </p:cNvPicPr>
          <p:nvPr/>
        </p:nvPicPr>
        <p:blipFill>
          <a:blip r:embed="rId12"/>
          <a:srcRect/>
          <a:stretch>
            <a:fillRect/>
          </a:stretch>
        </p:blipFill>
        <p:spPr bwMode="auto">
          <a:xfrm>
            <a:off x="1965325" y="2919413"/>
            <a:ext cx="1476375" cy="1131887"/>
          </a:xfrm>
          <a:prstGeom prst="rect">
            <a:avLst/>
          </a:prstGeom>
          <a:noFill/>
          <a:ln w="9525">
            <a:noFill/>
            <a:miter lim="800000"/>
            <a:headEnd/>
            <a:tailEnd/>
          </a:ln>
        </p:spPr>
      </p:pic>
      <p:sp>
        <p:nvSpPr>
          <p:cNvPr id="47" name="Text Box 16"/>
          <p:cNvSpPr txBox="1">
            <a:spLocks noChangeArrowheads="1"/>
          </p:cNvSpPr>
          <p:nvPr/>
        </p:nvSpPr>
        <p:spPr bwMode="auto">
          <a:xfrm>
            <a:off x="457200" y="1171575"/>
            <a:ext cx="2919413" cy="314325"/>
          </a:xfrm>
          <a:prstGeom prst="rect">
            <a:avLst/>
          </a:prstGeom>
          <a:noFill/>
          <a:ln w="9525">
            <a:solidFill>
              <a:schemeClr val="tx1"/>
            </a:solidFill>
            <a:miter lim="800000"/>
            <a:headEnd/>
            <a:tailEnd/>
          </a:ln>
        </p:spPr>
        <p:txBody>
          <a:bodyPr lIns="0" tIns="0" rIns="0" bIns="0">
            <a:spAutoFit/>
          </a:bodyPr>
          <a:lstStyle/>
          <a:p>
            <a:pPr marL="342900" indent="-342900" algn="ctr" eaLnBrk="0" hangingPunct="0">
              <a:spcBef>
                <a:spcPct val="50000"/>
              </a:spcBef>
            </a:pPr>
            <a:r>
              <a:rPr lang="en-US" sz="2000"/>
              <a:t>Embedded</a:t>
            </a:r>
          </a:p>
        </p:txBody>
      </p:sp>
      <p:sp>
        <p:nvSpPr>
          <p:cNvPr id="49" name="Text Box 16"/>
          <p:cNvSpPr txBox="1">
            <a:spLocks noChangeArrowheads="1"/>
          </p:cNvSpPr>
          <p:nvPr/>
        </p:nvSpPr>
        <p:spPr bwMode="auto">
          <a:xfrm>
            <a:off x="5975350" y="2941638"/>
            <a:ext cx="490538" cy="182562"/>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a:t>USB</a:t>
            </a:r>
          </a:p>
        </p:txBody>
      </p:sp>
      <p:sp>
        <p:nvSpPr>
          <p:cNvPr id="50" name="Text Box 16"/>
          <p:cNvSpPr txBox="1">
            <a:spLocks noChangeArrowheads="1"/>
          </p:cNvSpPr>
          <p:nvPr/>
        </p:nvSpPr>
        <p:spPr bwMode="auto">
          <a:xfrm>
            <a:off x="7793038" y="2941638"/>
            <a:ext cx="828675" cy="182562"/>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a:t>MiFi</a:t>
            </a:r>
          </a:p>
        </p:txBody>
      </p:sp>
      <p:pic>
        <p:nvPicPr>
          <p:cNvPr id="24" name="Picture 2"/>
          <p:cNvPicPr>
            <a:picLocks noChangeAspect="1" noChangeArrowheads="1"/>
          </p:cNvPicPr>
          <p:nvPr/>
        </p:nvPicPr>
        <p:blipFill>
          <a:blip r:embed="rId13"/>
          <a:srcRect/>
          <a:stretch>
            <a:fillRect/>
          </a:stretch>
        </p:blipFill>
        <p:spPr bwMode="auto">
          <a:xfrm>
            <a:off x="1155700" y="4768850"/>
            <a:ext cx="1677988" cy="1343025"/>
          </a:xfrm>
          <a:prstGeom prst="rect">
            <a:avLst/>
          </a:prstGeom>
          <a:noFill/>
          <a:ln w="9525">
            <a:noFill/>
            <a:miter lim="800000"/>
            <a:headEnd/>
            <a:tailEnd/>
          </a:ln>
        </p:spPr>
      </p:pic>
      <p:sp>
        <p:nvSpPr>
          <p:cNvPr id="25" name="Text Box 16"/>
          <p:cNvSpPr txBox="1">
            <a:spLocks noChangeArrowheads="1"/>
          </p:cNvSpPr>
          <p:nvPr/>
        </p:nvSpPr>
        <p:spPr bwMode="auto">
          <a:xfrm>
            <a:off x="874713" y="4332288"/>
            <a:ext cx="2919412" cy="314325"/>
          </a:xfrm>
          <a:prstGeom prst="rect">
            <a:avLst/>
          </a:prstGeom>
          <a:noFill/>
          <a:ln w="9525">
            <a:solidFill>
              <a:schemeClr val="tx1"/>
            </a:solidFill>
            <a:miter lim="800000"/>
            <a:headEnd/>
            <a:tailEnd/>
          </a:ln>
        </p:spPr>
        <p:txBody>
          <a:bodyPr lIns="0" tIns="0" rIns="0" bIns="0">
            <a:spAutoFit/>
          </a:bodyPr>
          <a:lstStyle/>
          <a:p>
            <a:pPr marL="342900" indent="-342900" algn="ctr" eaLnBrk="0" hangingPunct="0">
              <a:spcBef>
                <a:spcPct val="50000"/>
              </a:spcBef>
            </a:pPr>
            <a:r>
              <a:rPr lang="en-US" sz="2000"/>
              <a:t>Wireless Routers</a:t>
            </a:r>
          </a:p>
        </p:txBody>
      </p:sp>
      <p:sp>
        <p:nvSpPr>
          <p:cNvPr id="87056" name="Rectangle 29"/>
          <p:cNvSpPr>
            <a:spLocks noChangeArrowheads="1"/>
          </p:cNvSpPr>
          <p:nvPr/>
        </p:nvSpPr>
        <p:spPr bwMode="auto">
          <a:xfrm>
            <a:off x="2560638" y="4754563"/>
            <a:ext cx="573087" cy="439737"/>
          </a:xfrm>
          <a:prstGeom prst="rect">
            <a:avLst/>
          </a:prstGeom>
          <a:solidFill>
            <a:schemeClr val="bg1"/>
          </a:solidFill>
          <a:ln w="9525">
            <a:noFill/>
            <a:round/>
            <a:headEnd/>
            <a:tailEnd/>
          </a:ln>
        </p:spPr>
        <p:txBody>
          <a:bodyPr/>
          <a:lstStyle/>
          <a:p>
            <a:pPr eaLnBrk="0" hangingPunct="0"/>
            <a:endParaRPr lang="en-US" sz="18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Slide Number Placeholder 3"/>
          <p:cNvSpPr>
            <a:spLocks noGrp="1"/>
          </p:cNvSpPr>
          <p:nvPr>
            <p:ph type="sldNum" sz="quarter" idx="10"/>
          </p:nvPr>
        </p:nvSpPr>
        <p:spPr>
          <a:noFill/>
        </p:spPr>
        <p:txBody>
          <a:bodyPr/>
          <a:lstStyle/>
          <a:p>
            <a:fld id="{FEC7C3EC-03DE-46A4-B38B-37AA620EC788}" type="slidenum">
              <a:rPr lang="en-US" smtClean="0">
                <a:latin typeface="Arial" charset="0"/>
                <a:ea typeface="ＭＳ Ｐゴシック"/>
                <a:cs typeface="ＭＳ Ｐゴシック"/>
              </a:rPr>
              <a:pPr/>
              <a:t>9</a:t>
            </a:fld>
            <a:endParaRPr lang="en-US" smtClean="0">
              <a:latin typeface="Arial" charset="0"/>
              <a:ea typeface="ＭＳ Ｐゴシック"/>
              <a:cs typeface="ＭＳ Ｐゴシック"/>
            </a:endParaRPr>
          </a:p>
        </p:txBody>
      </p:sp>
      <p:sp>
        <p:nvSpPr>
          <p:cNvPr id="88066" name="Rectangle 16"/>
          <p:cNvSpPr>
            <a:spLocks noChangeArrowheads="1"/>
          </p:cNvSpPr>
          <p:nvPr/>
        </p:nvSpPr>
        <p:spPr bwMode="auto">
          <a:xfrm>
            <a:off x="304800" y="265113"/>
            <a:ext cx="7221538" cy="858837"/>
          </a:xfrm>
          <a:prstGeom prst="rect">
            <a:avLst/>
          </a:prstGeom>
          <a:noFill/>
          <a:ln w="9525">
            <a:noFill/>
            <a:miter lim="800000"/>
            <a:headEnd/>
            <a:tailEnd/>
          </a:ln>
        </p:spPr>
        <p:txBody>
          <a:bodyPr anchor="b"/>
          <a:lstStyle/>
          <a:p>
            <a:pPr eaLnBrk="0" hangingPunct="0"/>
            <a:r>
              <a:rPr lang="en-US" sz="4000" i="1"/>
              <a:t>Other Examples</a:t>
            </a:r>
          </a:p>
          <a:p>
            <a:pPr eaLnBrk="0" hangingPunct="0"/>
            <a:r>
              <a:rPr lang="en-US" i="1"/>
              <a:t>M2M/Telemetry/SCADA</a:t>
            </a:r>
          </a:p>
        </p:txBody>
      </p:sp>
      <p:pic>
        <p:nvPicPr>
          <p:cNvPr id="83974" name="Picture 6" descr="C:\Documents and Settings\br135365\Local Settings\Temporary Internet Files\Content.IE5\9PSYWN5V\MCj01561310000[1].wmf"/>
          <p:cNvPicPr>
            <a:picLocks noChangeAspect="1" noChangeArrowheads="1"/>
          </p:cNvPicPr>
          <p:nvPr/>
        </p:nvPicPr>
        <p:blipFill>
          <a:blip r:embed="rId2"/>
          <a:srcRect/>
          <a:stretch>
            <a:fillRect/>
          </a:stretch>
        </p:blipFill>
        <p:spPr bwMode="auto">
          <a:xfrm>
            <a:off x="511175" y="1390650"/>
            <a:ext cx="1814513" cy="750888"/>
          </a:xfrm>
          <a:prstGeom prst="rect">
            <a:avLst/>
          </a:prstGeom>
          <a:noFill/>
          <a:ln w="9525">
            <a:noFill/>
            <a:miter lim="800000"/>
            <a:headEnd/>
            <a:tailEnd/>
          </a:ln>
        </p:spPr>
      </p:pic>
      <p:pic>
        <p:nvPicPr>
          <p:cNvPr id="83975" name="Picture 7" descr="C:\Documents and Settings\br135365\Local Settings\Temporary Internet Files\Content.IE5\85E3K5IN\MPj04371890000[1].jpg"/>
          <p:cNvPicPr>
            <a:picLocks noChangeAspect="1" noChangeArrowheads="1"/>
          </p:cNvPicPr>
          <p:nvPr/>
        </p:nvPicPr>
        <p:blipFill>
          <a:blip r:embed="rId3"/>
          <a:srcRect/>
          <a:stretch>
            <a:fillRect/>
          </a:stretch>
        </p:blipFill>
        <p:spPr bwMode="auto">
          <a:xfrm>
            <a:off x="695325" y="3892550"/>
            <a:ext cx="1233488" cy="822325"/>
          </a:xfrm>
          <a:prstGeom prst="rect">
            <a:avLst/>
          </a:prstGeom>
          <a:noFill/>
          <a:ln w="9525">
            <a:noFill/>
            <a:miter lim="800000"/>
            <a:headEnd/>
            <a:tailEnd/>
          </a:ln>
        </p:spPr>
      </p:pic>
      <p:pic>
        <p:nvPicPr>
          <p:cNvPr id="83976" name="Picture 8" descr="C:\Documents and Settings\br135365\Local Settings\Temporary Internet Files\Content.IE5\SLQFGPIR\MPj04014090000[1].jpg"/>
          <p:cNvPicPr>
            <a:picLocks noChangeAspect="1" noChangeArrowheads="1"/>
          </p:cNvPicPr>
          <p:nvPr/>
        </p:nvPicPr>
        <p:blipFill>
          <a:blip r:embed="rId4"/>
          <a:srcRect/>
          <a:stretch>
            <a:fillRect/>
          </a:stretch>
        </p:blipFill>
        <p:spPr bwMode="auto">
          <a:xfrm>
            <a:off x="947738" y="5029200"/>
            <a:ext cx="630237" cy="785813"/>
          </a:xfrm>
          <a:prstGeom prst="rect">
            <a:avLst/>
          </a:prstGeom>
          <a:noFill/>
          <a:ln w="9525">
            <a:noFill/>
            <a:miter lim="800000"/>
            <a:headEnd/>
            <a:tailEnd/>
          </a:ln>
        </p:spPr>
      </p:pic>
      <p:pic>
        <p:nvPicPr>
          <p:cNvPr id="83977" name="Picture 9" descr="C:\Program Files\Microsoft Office\MEDIA\CAGCAT10\j0211949.wmf"/>
          <p:cNvPicPr>
            <a:picLocks noChangeAspect="1" noChangeArrowheads="1"/>
          </p:cNvPicPr>
          <p:nvPr/>
        </p:nvPicPr>
        <p:blipFill>
          <a:blip r:embed="rId5"/>
          <a:srcRect/>
          <a:stretch>
            <a:fillRect/>
          </a:stretch>
        </p:blipFill>
        <p:spPr bwMode="auto">
          <a:xfrm>
            <a:off x="550863" y="2541588"/>
            <a:ext cx="1563687" cy="960437"/>
          </a:xfrm>
          <a:prstGeom prst="rect">
            <a:avLst/>
          </a:prstGeom>
          <a:noFill/>
          <a:ln w="9525">
            <a:noFill/>
            <a:miter lim="800000"/>
            <a:headEnd/>
            <a:tailEnd/>
          </a:ln>
        </p:spPr>
      </p:pic>
      <p:sp>
        <p:nvSpPr>
          <p:cNvPr id="18" name="Text Box 16"/>
          <p:cNvSpPr txBox="1">
            <a:spLocks noChangeArrowheads="1"/>
          </p:cNvSpPr>
          <p:nvPr/>
        </p:nvSpPr>
        <p:spPr bwMode="auto">
          <a:xfrm>
            <a:off x="817563" y="4732338"/>
            <a:ext cx="852487" cy="182562"/>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i="1"/>
              <a:t>Meters</a:t>
            </a:r>
          </a:p>
        </p:txBody>
      </p:sp>
      <p:sp>
        <p:nvSpPr>
          <p:cNvPr id="19" name="Text Box 16"/>
          <p:cNvSpPr txBox="1">
            <a:spLocks noChangeArrowheads="1"/>
          </p:cNvSpPr>
          <p:nvPr/>
        </p:nvSpPr>
        <p:spPr bwMode="auto">
          <a:xfrm>
            <a:off x="714375" y="3482975"/>
            <a:ext cx="1176338" cy="182563"/>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i="1"/>
              <a:t>Ambulance/EKG</a:t>
            </a:r>
          </a:p>
        </p:txBody>
      </p:sp>
      <p:sp>
        <p:nvSpPr>
          <p:cNvPr id="20" name="Text Box 16"/>
          <p:cNvSpPr txBox="1">
            <a:spLocks noChangeArrowheads="1"/>
          </p:cNvSpPr>
          <p:nvPr/>
        </p:nvSpPr>
        <p:spPr bwMode="auto">
          <a:xfrm>
            <a:off x="744538" y="5842000"/>
            <a:ext cx="1144587" cy="182563"/>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i="1"/>
              <a:t>Parking</a:t>
            </a:r>
            <a:r>
              <a:rPr lang="en-US" sz="1200"/>
              <a:t> Meters</a:t>
            </a:r>
          </a:p>
        </p:txBody>
      </p:sp>
      <p:sp>
        <p:nvSpPr>
          <p:cNvPr id="21" name="Text Box 16"/>
          <p:cNvSpPr txBox="1">
            <a:spLocks noChangeArrowheads="1"/>
          </p:cNvSpPr>
          <p:nvPr/>
        </p:nvSpPr>
        <p:spPr bwMode="auto">
          <a:xfrm>
            <a:off x="873125" y="2179638"/>
            <a:ext cx="852488" cy="182562"/>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i="1"/>
              <a:t>Vehicles</a:t>
            </a:r>
          </a:p>
        </p:txBody>
      </p:sp>
      <p:grpSp>
        <p:nvGrpSpPr>
          <p:cNvPr id="85" name="Group 84"/>
          <p:cNvGrpSpPr>
            <a:grpSpLocks/>
          </p:cNvGrpSpPr>
          <p:nvPr/>
        </p:nvGrpSpPr>
        <p:grpSpPr bwMode="auto">
          <a:xfrm>
            <a:off x="2165350" y="1479550"/>
            <a:ext cx="1962150" cy="4705350"/>
            <a:chOff x="2165662" y="1479883"/>
            <a:chExt cx="1961165" cy="4704347"/>
          </a:xfrm>
        </p:grpSpPr>
        <p:sp>
          <p:nvSpPr>
            <p:cNvPr id="34" name="Rectangle 33"/>
            <p:cNvSpPr/>
            <p:nvPr/>
          </p:nvSpPr>
          <p:spPr bwMode="auto">
            <a:xfrm>
              <a:off x="2502043" y="1479883"/>
              <a:ext cx="1588290" cy="470434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cap="flat" cmpd="sng" algn="ctr">
              <a:solidFill>
                <a:schemeClr val="tx1"/>
              </a:solidFill>
              <a:prstDash val="solid"/>
              <a:round/>
              <a:headEnd type="none" w="med" len="med"/>
              <a:tailEnd type="none" w="med" len="med"/>
            </a:ln>
            <a:effectLst/>
          </p:spPr>
          <p:txBody>
            <a:bodyPr/>
            <a:lstStyle/>
            <a:p>
              <a:pPr eaLnBrk="0" hangingPunct="0">
                <a:defRPr/>
              </a:pPr>
              <a:endParaRPr lang="en-US" sz="1800" dirty="0">
                <a:latin typeface="Arial" pitchFamily="34" charset="0"/>
                <a:ea typeface="ＭＳ Ｐゴシック" pitchFamily="1" charset="-128"/>
                <a:cs typeface="+mn-cs"/>
              </a:endParaRPr>
            </a:p>
          </p:txBody>
        </p:sp>
        <p:pic>
          <p:nvPicPr>
            <p:cNvPr id="88112" name="Picture 40"/>
            <p:cNvPicPr>
              <a:picLocks noChangeAspect="1" noChangeArrowheads="1"/>
            </p:cNvPicPr>
            <p:nvPr/>
          </p:nvPicPr>
          <p:blipFill>
            <a:blip r:embed="rId6"/>
            <a:srcRect/>
            <a:stretch>
              <a:fillRect/>
            </a:stretch>
          </p:blipFill>
          <p:spPr bwMode="auto">
            <a:xfrm>
              <a:off x="2645135" y="2851238"/>
              <a:ext cx="1301228" cy="805244"/>
            </a:xfrm>
            <a:prstGeom prst="rect">
              <a:avLst/>
            </a:prstGeom>
            <a:noFill/>
            <a:ln w="9525">
              <a:noFill/>
              <a:miter lim="800000"/>
              <a:headEnd/>
              <a:tailEnd/>
            </a:ln>
          </p:spPr>
        </p:pic>
        <p:pic>
          <p:nvPicPr>
            <p:cNvPr id="88113" name="Picture 40"/>
            <p:cNvPicPr>
              <a:picLocks noChangeAspect="1" noChangeArrowheads="1"/>
            </p:cNvPicPr>
            <p:nvPr/>
          </p:nvPicPr>
          <p:blipFill>
            <a:blip r:embed="rId7"/>
            <a:srcRect/>
            <a:stretch>
              <a:fillRect/>
            </a:stretch>
          </p:blipFill>
          <p:spPr bwMode="auto">
            <a:xfrm>
              <a:off x="2639797" y="1920715"/>
              <a:ext cx="1272674" cy="560708"/>
            </a:xfrm>
            <a:prstGeom prst="rect">
              <a:avLst/>
            </a:prstGeom>
            <a:noFill/>
            <a:ln w="9525">
              <a:noFill/>
              <a:miter lim="800000"/>
              <a:headEnd/>
              <a:tailEnd/>
            </a:ln>
          </p:spPr>
        </p:pic>
        <p:pic>
          <p:nvPicPr>
            <p:cNvPr id="88114" name="Picture 3"/>
            <p:cNvPicPr>
              <a:picLocks noChangeAspect="1" noChangeArrowheads="1"/>
            </p:cNvPicPr>
            <p:nvPr/>
          </p:nvPicPr>
          <p:blipFill>
            <a:blip r:embed="rId8"/>
            <a:srcRect/>
            <a:stretch>
              <a:fillRect/>
            </a:stretch>
          </p:blipFill>
          <p:spPr bwMode="auto">
            <a:xfrm>
              <a:off x="2578708" y="4112987"/>
              <a:ext cx="1483653" cy="242443"/>
            </a:xfrm>
            <a:prstGeom prst="rect">
              <a:avLst/>
            </a:prstGeom>
            <a:noFill/>
            <a:ln w="9525">
              <a:noFill/>
              <a:miter lim="800000"/>
              <a:headEnd/>
              <a:tailEnd/>
            </a:ln>
          </p:spPr>
        </p:pic>
        <p:sp>
          <p:nvSpPr>
            <p:cNvPr id="88115" name="Text Box 16"/>
            <p:cNvSpPr txBox="1">
              <a:spLocks noChangeArrowheads="1"/>
            </p:cNvSpPr>
            <p:nvPr/>
          </p:nvSpPr>
          <p:spPr bwMode="auto">
            <a:xfrm>
              <a:off x="2165662" y="5471594"/>
              <a:ext cx="1961165" cy="425360"/>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400" i="1"/>
                <a:t>  Modems /</a:t>
              </a:r>
              <a:br>
                <a:rPr lang="en-US" sz="1400" i="1"/>
              </a:br>
              <a:r>
                <a:rPr lang="en-US" sz="1400" i="1"/>
                <a:t>Embedded Devices</a:t>
              </a:r>
            </a:p>
          </p:txBody>
        </p:sp>
      </p:grpSp>
      <p:grpSp>
        <p:nvGrpSpPr>
          <p:cNvPr id="35" name="Group 9"/>
          <p:cNvGrpSpPr>
            <a:grpSpLocks/>
          </p:cNvGrpSpPr>
          <p:nvPr/>
        </p:nvGrpSpPr>
        <p:grpSpPr bwMode="auto">
          <a:xfrm>
            <a:off x="4287251" y="2961272"/>
            <a:ext cx="2459038" cy="1209675"/>
            <a:chOff x="2522" y="1200"/>
            <a:chExt cx="1373" cy="659"/>
          </a:xfrm>
          <a:solidFill>
            <a:srgbClr val="F4FD7F"/>
          </a:solidFill>
        </p:grpSpPr>
        <p:sp>
          <p:nvSpPr>
            <p:cNvPr id="36" name="Freeform 10"/>
            <p:cNvSpPr>
              <a:spLocks/>
            </p:cNvSpPr>
            <p:nvPr/>
          </p:nvSpPr>
          <p:spPr bwMode="auto">
            <a:xfrm>
              <a:off x="2522" y="1200"/>
              <a:ext cx="1373" cy="659"/>
            </a:xfrm>
            <a:custGeom>
              <a:avLst/>
              <a:gdLst>
                <a:gd name="T0" fmla="*/ 220 w 2729"/>
                <a:gd name="T1" fmla="*/ 524 h 2038"/>
                <a:gd name="T2" fmla="*/ 276 w 2729"/>
                <a:gd name="T3" fmla="*/ 584 h 2038"/>
                <a:gd name="T4" fmla="*/ 344 w 2729"/>
                <a:gd name="T5" fmla="*/ 628 h 2038"/>
                <a:gd name="T6" fmla="*/ 420 w 2729"/>
                <a:gd name="T7" fmla="*/ 653 h 2038"/>
                <a:gd name="T8" fmla="*/ 501 w 2729"/>
                <a:gd name="T9" fmla="*/ 659 h 2038"/>
                <a:gd name="T10" fmla="*/ 580 w 2729"/>
                <a:gd name="T11" fmla="*/ 646 h 2038"/>
                <a:gd name="T12" fmla="*/ 653 w 2729"/>
                <a:gd name="T13" fmla="*/ 611 h 2038"/>
                <a:gd name="T14" fmla="*/ 717 w 2729"/>
                <a:gd name="T15" fmla="*/ 611 h 2038"/>
                <a:gd name="T16" fmla="*/ 790 w 2729"/>
                <a:gd name="T17" fmla="*/ 646 h 2038"/>
                <a:gd name="T18" fmla="*/ 872 w 2729"/>
                <a:gd name="T19" fmla="*/ 659 h 2038"/>
                <a:gd name="T20" fmla="*/ 948 w 2729"/>
                <a:gd name="T21" fmla="*/ 653 h 2038"/>
                <a:gd name="T22" fmla="*/ 1026 w 2729"/>
                <a:gd name="T23" fmla="*/ 628 h 2038"/>
                <a:gd name="T24" fmla="*/ 1093 w 2729"/>
                <a:gd name="T25" fmla="*/ 584 h 2038"/>
                <a:gd name="T26" fmla="*/ 1148 w 2729"/>
                <a:gd name="T27" fmla="*/ 524 h 2038"/>
                <a:gd name="T28" fmla="*/ 1198 w 2729"/>
                <a:gd name="T29" fmla="*/ 494 h 2038"/>
                <a:gd name="T30" fmla="*/ 1257 w 2729"/>
                <a:gd name="T31" fmla="*/ 488 h 2038"/>
                <a:gd name="T32" fmla="*/ 1311 w 2729"/>
                <a:gd name="T33" fmla="*/ 461 h 2038"/>
                <a:gd name="T34" fmla="*/ 1349 w 2729"/>
                <a:gd name="T35" fmla="*/ 416 h 2038"/>
                <a:gd name="T36" fmla="*/ 1369 w 2729"/>
                <a:gd name="T37" fmla="*/ 359 h 2038"/>
                <a:gd name="T38" fmla="*/ 1369 w 2729"/>
                <a:gd name="T39" fmla="*/ 299 h 2038"/>
                <a:gd name="T40" fmla="*/ 1349 w 2729"/>
                <a:gd name="T41" fmla="*/ 243 h 2038"/>
                <a:gd name="T42" fmla="*/ 1311 w 2729"/>
                <a:gd name="T43" fmla="*/ 199 h 2038"/>
                <a:gd name="T44" fmla="*/ 1257 w 2729"/>
                <a:gd name="T45" fmla="*/ 170 h 2038"/>
                <a:gd name="T46" fmla="*/ 1198 w 2729"/>
                <a:gd name="T47" fmla="*/ 164 h 2038"/>
                <a:gd name="T48" fmla="*/ 1148 w 2729"/>
                <a:gd name="T49" fmla="*/ 135 h 2038"/>
                <a:gd name="T50" fmla="*/ 1093 w 2729"/>
                <a:gd name="T51" fmla="*/ 73 h 2038"/>
                <a:gd name="T52" fmla="*/ 1026 w 2729"/>
                <a:gd name="T53" fmla="*/ 29 h 2038"/>
                <a:gd name="T54" fmla="*/ 948 w 2729"/>
                <a:gd name="T55" fmla="*/ 5 h 2038"/>
                <a:gd name="T56" fmla="*/ 872 w 2729"/>
                <a:gd name="T57" fmla="*/ 0 h 2038"/>
                <a:gd name="T58" fmla="*/ 790 w 2729"/>
                <a:gd name="T59" fmla="*/ 14 h 2038"/>
                <a:gd name="T60" fmla="*/ 717 w 2729"/>
                <a:gd name="T61" fmla="*/ 48 h 2038"/>
                <a:gd name="T62" fmla="*/ 653 w 2729"/>
                <a:gd name="T63" fmla="*/ 48 h 2038"/>
                <a:gd name="T64" fmla="*/ 580 w 2729"/>
                <a:gd name="T65" fmla="*/ 14 h 2038"/>
                <a:gd name="T66" fmla="*/ 501 w 2729"/>
                <a:gd name="T67" fmla="*/ 0 h 2038"/>
                <a:gd name="T68" fmla="*/ 420 w 2729"/>
                <a:gd name="T69" fmla="*/ 5 h 2038"/>
                <a:gd name="T70" fmla="*/ 344 w 2729"/>
                <a:gd name="T71" fmla="*/ 29 h 2038"/>
                <a:gd name="T72" fmla="*/ 276 w 2729"/>
                <a:gd name="T73" fmla="*/ 73 h 2038"/>
                <a:gd name="T74" fmla="*/ 220 w 2729"/>
                <a:gd name="T75" fmla="*/ 135 h 2038"/>
                <a:gd name="T76" fmla="*/ 172 w 2729"/>
                <a:gd name="T77" fmla="*/ 164 h 2038"/>
                <a:gd name="T78" fmla="*/ 114 w 2729"/>
                <a:gd name="T79" fmla="*/ 170 h 2038"/>
                <a:gd name="T80" fmla="*/ 61 w 2729"/>
                <a:gd name="T81" fmla="*/ 199 h 2038"/>
                <a:gd name="T82" fmla="*/ 22 w 2729"/>
                <a:gd name="T83" fmla="*/ 243 h 2038"/>
                <a:gd name="T84" fmla="*/ 1 w 2729"/>
                <a:gd name="T85" fmla="*/ 299 h 2038"/>
                <a:gd name="T86" fmla="*/ 1 w 2729"/>
                <a:gd name="T87" fmla="*/ 359 h 2038"/>
                <a:gd name="T88" fmla="*/ 22 w 2729"/>
                <a:gd name="T89" fmla="*/ 416 h 2038"/>
                <a:gd name="T90" fmla="*/ 61 w 2729"/>
                <a:gd name="T91" fmla="*/ 461 h 2038"/>
                <a:gd name="T92" fmla="*/ 114 w 2729"/>
                <a:gd name="T93" fmla="*/ 488 h 2038"/>
                <a:gd name="T94" fmla="*/ 172 w 2729"/>
                <a:gd name="T95" fmla="*/ 494 h 20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29"/>
                <a:gd name="T145" fmla="*/ 0 h 2038"/>
                <a:gd name="T146" fmla="*/ 2729 w 2729"/>
                <a:gd name="T147" fmla="*/ 2038 h 20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29" h="2038">
                  <a:moveTo>
                    <a:pt x="399" y="1514"/>
                  </a:moveTo>
                  <a:lnTo>
                    <a:pt x="438" y="1621"/>
                  </a:lnTo>
                  <a:lnTo>
                    <a:pt x="492" y="1719"/>
                  </a:lnTo>
                  <a:lnTo>
                    <a:pt x="549" y="1806"/>
                  </a:lnTo>
                  <a:lnTo>
                    <a:pt x="613" y="1881"/>
                  </a:lnTo>
                  <a:lnTo>
                    <a:pt x="684" y="1942"/>
                  </a:lnTo>
                  <a:lnTo>
                    <a:pt x="760" y="1987"/>
                  </a:lnTo>
                  <a:lnTo>
                    <a:pt x="834" y="2020"/>
                  </a:lnTo>
                  <a:lnTo>
                    <a:pt x="917" y="2038"/>
                  </a:lnTo>
                  <a:lnTo>
                    <a:pt x="996" y="2038"/>
                  </a:lnTo>
                  <a:lnTo>
                    <a:pt x="1072" y="2026"/>
                  </a:lnTo>
                  <a:lnTo>
                    <a:pt x="1153" y="1998"/>
                  </a:lnTo>
                  <a:lnTo>
                    <a:pt x="1228" y="1950"/>
                  </a:lnTo>
                  <a:lnTo>
                    <a:pt x="1297" y="1889"/>
                  </a:lnTo>
                  <a:lnTo>
                    <a:pt x="1365" y="1815"/>
                  </a:lnTo>
                  <a:lnTo>
                    <a:pt x="1426" y="1889"/>
                  </a:lnTo>
                  <a:lnTo>
                    <a:pt x="1502" y="1950"/>
                  </a:lnTo>
                  <a:lnTo>
                    <a:pt x="1571" y="1998"/>
                  </a:lnTo>
                  <a:lnTo>
                    <a:pt x="1650" y="2026"/>
                  </a:lnTo>
                  <a:lnTo>
                    <a:pt x="1733" y="2038"/>
                  </a:lnTo>
                  <a:lnTo>
                    <a:pt x="1807" y="2038"/>
                  </a:lnTo>
                  <a:lnTo>
                    <a:pt x="1884" y="2020"/>
                  </a:lnTo>
                  <a:lnTo>
                    <a:pt x="1963" y="1987"/>
                  </a:lnTo>
                  <a:lnTo>
                    <a:pt x="2040" y="1942"/>
                  </a:lnTo>
                  <a:lnTo>
                    <a:pt x="2108" y="1881"/>
                  </a:lnTo>
                  <a:lnTo>
                    <a:pt x="2173" y="1806"/>
                  </a:lnTo>
                  <a:lnTo>
                    <a:pt x="2232" y="1719"/>
                  </a:lnTo>
                  <a:lnTo>
                    <a:pt x="2281" y="1621"/>
                  </a:lnTo>
                  <a:lnTo>
                    <a:pt x="2329" y="1514"/>
                  </a:lnTo>
                  <a:lnTo>
                    <a:pt x="2382" y="1528"/>
                  </a:lnTo>
                  <a:lnTo>
                    <a:pt x="2440" y="1522"/>
                  </a:lnTo>
                  <a:lnTo>
                    <a:pt x="2499" y="1508"/>
                  </a:lnTo>
                  <a:lnTo>
                    <a:pt x="2554" y="1473"/>
                  </a:lnTo>
                  <a:lnTo>
                    <a:pt x="2606" y="1425"/>
                  </a:lnTo>
                  <a:lnTo>
                    <a:pt x="2645" y="1362"/>
                  </a:lnTo>
                  <a:lnTo>
                    <a:pt x="2681" y="1285"/>
                  </a:lnTo>
                  <a:lnTo>
                    <a:pt x="2703" y="1201"/>
                  </a:lnTo>
                  <a:lnTo>
                    <a:pt x="2722" y="1111"/>
                  </a:lnTo>
                  <a:lnTo>
                    <a:pt x="2729" y="1020"/>
                  </a:lnTo>
                  <a:lnTo>
                    <a:pt x="2722" y="924"/>
                  </a:lnTo>
                  <a:lnTo>
                    <a:pt x="2703" y="833"/>
                  </a:lnTo>
                  <a:lnTo>
                    <a:pt x="2681" y="751"/>
                  </a:lnTo>
                  <a:lnTo>
                    <a:pt x="2645" y="679"/>
                  </a:lnTo>
                  <a:lnTo>
                    <a:pt x="2606" y="616"/>
                  </a:lnTo>
                  <a:lnTo>
                    <a:pt x="2554" y="567"/>
                  </a:lnTo>
                  <a:lnTo>
                    <a:pt x="2499" y="527"/>
                  </a:lnTo>
                  <a:lnTo>
                    <a:pt x="2440" y="510"/>
                  </a:lnTo>
                  <a:lnTo>
                    <a:pt x="2382" y="507"/>
                  </a:lnTo>
                  <a:lnTo>
                    <a:pt x="2329" y="526"/>
                  </a:lnTo>
                  <a:lnTo>
                    <a:pt x="2281" y="417"/>
                  </a:lnTo>
                  <a:lnTo>
                    <a:pt x="2232" y="315"/>
                  </a:lnTo>
                  <a:lnTo>
                    <a:pt x="2173" y="227"/>
                  </a:lnTo>
                  <a:lnTo>
                    <a:pt x="2108" y="158"/>
                  </a:lnTo>
                  <a:lnTo>
                    <a:pt x="2040" y="91"/>
                  </a:lnTo>
                  <a:lnTo>
                    <a:pt x="1963" y="49"/>
                  </a:lnTo>
                  <a:lnTo>
                    <a:pt x="1884" y="14"/>
                  </a:lnTo>
                  <a:lnTo>
                    <a:pt x="1807" y="0"/>
                  </a:lnTo>
                  <a:lnTo>
                    <a:pt x="1733" y="0"/>
                  </a:lnTo>
                  <a:lnTo>
                    <a:pt x="1650" y="10"/>
                  </a:lnTo>
                  <a:lnTo>
                    <a:pt x="1571" y="43"/>
                  </a:lnTo>
                  <a:lnTo>
                    <a:pt x="1502" y="90"/>
                  </a:lnTo>
                  <a:lnTo>
                    <a:pt x="1426" y="147"/>
                  </a:lnTo>
                  <a:lnTo>
                    <a:pt x="1365" y="219"/>
                  </a:lnTo>
                  <a:lnTo>
                    <a:pt x="1297" y="147"/>
                  </a:lnTo>
                  <a:lnTo>
                    <a:pt x="1228" y="90"/>
                  </a:lnTo>
                  <a:lnTo>
                    <a:pt x="1153" y="43"/>
                  </a:lnTo>
                  <a:lnTo>
                    <a:pt x="1072" y="10"/>
                  </a:lnTo>
                  <a:lnTo>
                    <a:pt x="996" y="0"/>
                  </a:lnTo>
                  <a:lnTo>
                    <a:pt x="917" y="0"/>
                  </a:lnTo>
                  <a:lnTo>
                    <a:pt x="834" y="14"/>
                  </a:lnTo>
                  <a:lnTo>
                    <a:pt x="760" y="49"/>
                  </a:lnTo>
                  <a:lnTo>
                    <a:pt x="684" y="91"/>
                  </a:lnTo>
                  <a:lnTo>
                    <a:pt x="613" y="158"/>
                  </a:lnTo>
                  <a:lnTo>
                    <a:pt x="549" y="227"/>
                  </a:lnTo>
                  <a:lnTo>
                    <a:pt x="492" y="315"/>
                  </a:lnTo>
                  <a:lnTo>
                    <a:pt x="438" y="417"/>
                  </a:lnTo>
                  <a:lnTo>
                    <a:pt x="399" y="526"/>
                  </a:lnTo>
                  <a:lnTo>
                    <a:pt x="341" y="507"/>
                  </a:lnTo>
                  <a:lnTo>
                    <a:pt x="281" y="510"/>
                  </a:lnTo>
                  <a:lnTo>
                    <a:pt x="226" y="527"/>
                  </a:lnTo>
                  <a:lnTo>
                    <a:pt x="171" y="567"/>
                  </a:lnTo>
                  <a:lnTo>
                    <a:pt x="122" y="616"/>
                  </a:lnTo>
                  <a:lnTo>
                    <a:pt x="81" y="679"/>
                  </a:lnTo>
                  <a:lnTo>
                    <a:pt x="43" y="751"/>
                  </a:lnTo>
                  <a:lnTo>
                    <a:pt x="15" y="833"/>
                  </a:lnTo>
                  <a:lnTo>
                    <a:pt x="2" y="924"/>
                  </a:lnTo>
                  <a:lnTo>
                    <a:pt x="0" y="1020"/>
                  </a:lnTo>
                  <a:lnTo>
                    <a:pt x="2" y="1111"/>
                  </a:lnTo>
                  <a:lnTo>
                    <a:pt x="15" y="1201"/>
                  </a:lnTo>
                  <a:lnTo>
                    <a:pt x="43" y="1285"/>
                  </a:lnTo>
                  <a:lnTo>
                    <a:pt x="81" y="1362"/>
                  </a:lnTo>
                  <a:lnTo>
                    <a:pt x="122" y="1425"/>
                  </a:lnTo>
                  <a:lnTo>
                    <a:pt x="171" y="1473"/>
                  </a:lnTo>
                  <a:lnTo>
                    <a:pt x="226" y="1508"/>
                  </a:lnTo>
                  <a:lnTo>
                    <a:pt x="281" y="1522"/>
                  </a:lnTo>
                  <a:lnTo>
                    <a:pt x="341" y="1528"/>
                  </a:lnTo>
                  <a:lnTo>
                    <a:pt x="399" y="1514"/>
                  </a:lnTo>
                </a:path>
              </a:pathLst>
            </a:custGeom>
            <a:grpFill/>
            <a:ln w="22225">
              <a:solidFill>
                <a:schemeClr val="bg2"/>
              </a:solidFill>
              <a:round/>
              <a:headEnd/>
              <a:tailEnd/>
            </a:ln>
          </p:spPr>
          <p:txBody>
            <a:bodyPr/>
            <a:lstStyle/>
            <a:p>
              <a:pPr eaLnBrk="0" hangingPunct="0">
                <a:defRPr/>
              </a:pPr>
              <a:endParaRPr lang="en-US" sz="1800" dirty="0">
                <a:ea typeface="ＭＳ Ｐゴシック" pitchFamily="-48" charset="-128"/>
                <a:cs typeface="+mn-cs"/>
              </a:endParaRPr>
            </a:p>
          </p:txBody>
        </p:sp>
        <p:sp>
          <p:nvSpPr>
            <p:cNvPr id="37" name="Rectangle 11"/>
            <p:cNvSpPr>
              <a:spLocks noChangeArrowheads="1"/>
            </p:cNvSpPr>
            <p:nvPr/>
          </p:nvSpPr>
          <p:spPr bwMode="gray">
            <a:xfrm>
              <a:off x="2874" y="1464"/>
              <a:ext cx="622" cy="114"/>
            </a:xfrm>
            <a:prstGeom prst="rect">
              <a:avLst/>
            </a:prstGeom>
            <a:grpFill/>
            <a:ln w="9525" algn="ctr">
              <a:noFill/>
              <a:miter lim="800000"/>
              <a:headEnd/>
              <a:tailEnd/>
            </a:ln>
          </p:spPr>
          <p:txBody>
            <a:bodyPr lIns="0" tIns="0" rIns="0" bIns="0">
              <a:spAutoFit/>
            </a:bodyPr>
            <a:lstStyle/>
            <a:p>
              <a:pPr algn="ctr" eaLnBrk="0" hangingPunct="0">
                <a:lnSpc>
                  <a:spcPct val="85000"/>
                </a:lnSpc>
                <a:defRPr/>
              </a:pPr>
              <a:r>
                <a:rPr lang="en-US" sz="1600" b="1" dirty="0">
                  <a:solidFill>
                    <a:srgbClr val="4D4D4D"/>
                  </a:solidFill>
                  <a:latin typeface="Verdana" pitchFamily="34" charset="0"/>
                  <a:ea typeface="ＭＳ Ｐゴシック" pitchFamily="-48" charset="-128"/>
                  <a:cs typeface="Arial" charset="0"/>
                </a:rPr>
                <a:t>Sprint</a:t>
              </a:r>
            </a:p>
          </p:txBody>
        </p:sp>
      </p:grpSp>
      <p:grpSp>
        <p:nvGrpSpPr>
          <p:cNvPr id="86" name="Group 85"/>
          <p:cNvGrpSpPr>
            <a:grpSpLocks/>
          </p:cNvGrpSpPr>
          <p:nvPr/>
        </p:nvGrpSpPr>
        <p:grpSpPr bwMode="auto">
          <a:xfrm>
            <a:off x="6858000" y="2354263"/>
            <a:ext cx="2073275" cy="1963737"/>
            <a:chOff x="6858001" y="2354178"/>
            <a:chExt cx="2072858" cy="1963415"/>
          </a:xfrm>
        </p:grpSpPr>
        <p:sp>
          <p:nvSpPr>
            <p:cNvPr id="88084" name="Rectangle 225"/>
            <p:cNvSpPr>
              <a:spLocks noChangeAspect="1" noChangeArrowheads="1"/>
            </p:cNvSpPr>
            <p:nvPr/>
          </p:nvSpPr>
          <p:spPr bwMode="auto">
            <a:xfrm>
              <a:off x="7084604" y="2354178"/>
              <a:ext cx="1846255" cy="1963415"/>
            </a:xfrm>
            <a:prstGeom prst="rect">
              <a:avLst/>
            </a:prstGeom>
            <a:solidFill>
              <a:srgbClr val="FCFCFC"/>
            </a:solidFill>
            <a:ln w="19050">
              <a:solidFill>
                <a:srgbClr val="969696"/>
              </a:solidFill>
              <a:miter lim="800000"/>
              <a:headEnd/>
              <a:tailEnd/>
            </a:ln>
          </p:spPr>
          <p:txBody>
            <a:bodyPr wrap="none" anchor="ctr"/>
            <a:lstStyle/>
            <a:p>
              <a:pPr eaLnBrk="0" hangingPunct="0"/>
              <a:endParaRPr lang="en-US" sz="1800"/>
            </a:p>
          </p:txBody>
        </p:sp>
        <p:sp>
          <p:nvSpPr>
            <p:cNvPr id="88085" name="Line 227"/>
            <p:cNvSpPr>
              <a:spLocks noChangeAspect="1" noChangeShapeType="1"/>
            </p:cNvSpPr>
            <p:nvPr/>
          </p:nvSpPr>
          <p:spPr bwMode="auto">
            <a:xfrm flipH="1">
              <a:off x="7248055" y="3540408"/>
              <a:ext cx="1015998" cy="0"/>
            </a:xfrm>
            <a:prstGeom prst="line">
              <a:avLst/>
            </a:prstGeom>
            <a:noFill/>
            <a:ln w="25400">
              <a:solidFill>
                <a:schemeClr val="bg2"/>
              </a:solidFill>
              <a:round/>
              <a:headEnd/>
              <a:tailEnd/>
            </a:ln>
          </p:spPr>
          <p:txBody>
            <a:bodyPr wrap="none" anchor="ctr"/>
            <a:lstStyle/>
            <a:p>
              <a:endParaRPr lang="en-US"/>
            </a:p>
          </p:txBody>
        </p:sp>
        <p:sp>
          <p:nvSpPr>
            <p:cNvPr id="88086" name="Line 228"/>
            <p:cNvSpPr>
              <a:spLocks noChangeAspect="1" noChangeShapeType="1"/>
            </p:cNvSpPr>
            <p:nvPr/>
          </p:nvSpPr>
          <p:spPr bwMode="auto">
            <a:xfrm flipH="1" flipV="1">
              <a:off x="7190476" y="3677996"/>
              <a:ext cx="648232" cy="193367"/>
            </a:xfrm>
            <a:prstGeom prst="line">
              <a:avLst/>
            </a:prstGeom>
            <a:noFill/>
            <a:ln w="25400">
              <a:solidFill>
                <a:schemeClr val="bg2"/>
              </a:solidFill>
              <a:round/>
              <a:headEnd/>
              <a:tailEnd/>
            </a:ln>
          </p:spPr>
          <p:txBody>
            <a:bodyPr wrap="none" anchor="ctr"/>
            <a:lstStyle/>
            <a:p>
              <a:endParaRPr lang="en-US"/>
            </a:p>
          </p:txBody>
        </p:sp>
        <p:grpSp>
          <p:nvGrpSpPr>
            <p:cNvPr id="88087" name="Group 229"/>
            <p:cNvGrpSpPr>
              <a:grpSpLocks noChangeAspect="1"/>
            </p:cNvGrpSpPr>
            <p:nvPr/>
          </p:nvGrpSpPr>
          <p:grpSpPr bwMode="auto">
            <a:xfrm>
              <a:off x="6858001" y="3293122"/>
              <a:ext cx="510785" cy="509447"/>
              <a:chOff x="7599" y="1605"/>
              <a:chExt cx="191" cy="192"/>
            </a:xfrm>
          </p:grpSpPr>
          <p:grpSp>
            <p:nvGrpSpPr>
              <p:cNvPr id="88104" name="Group 230"/>
              <p:cNvGrpSpPr>
                <a:grpSpLocks noChangeAspect="1"/>
              </p:cNvGrpSpPr>
              <p:nvPr/>
            </p:nvGrpSpPr>
            <p:grpSpPr bwMode="auto">
              <a:xfrm>
                <a:off x="7599" y="1605"/>
                <a:ext cx="191" cy="192"/>
                <a:chOff x="3561" y="2070"/>
                <a:chExt cx="191" cy="192"/>
              </a:xfrm>
            </p:grpSpPr>
            <p:sp>
              <p:nvSpPr>
                <p:cNvPr id="88106" name="Oval 231"/>
                <p:cNvSpPr>
                  <a:spLocks noChangeAspect="1" noChangeArrowheads="1"/>
                </p:cNvSpPr>
                <p:nvPr/>
              </p:nvSpPr>
              <p:spPr bwMode="auto">
                <a:xfrm>
                  <a:off x="3561" y="2070"/>
                  <a:ext cx="191" cy="192"/>
                </a:xfrm>
                <a:prstGeom prst="ellipse">
                  <a:avLst/>
                </a:prstGeom>
                <a:solidFill>
                  <a:schemeClr val="bg2"/>
                </a:solidFill>
                <a:ln w="0">
                  <a:solidFill>
                    <a:srgbClr val="000000"/>
                  </a:solidFill>
                  <a:round/>
                  <a:headEnd/>
                  <a:tailEnd/>
                </a:ln>
              </p:spPr>
              <p:txBody>
                <a:bodyPr/>
                <a:lstStyle/>
                <a:p>
                  <a:pPr eaLnBrk="0" hangingPunct="0"/>
                  <a:endParaRPr lang="en-US" sz="1800"/>
                </a:p>
              </p:txBody>
            </p:sp>
            <p:sp>
              <p:nvSpPr>
                <p:cNvPr id="88107" name="Freeform 232"/>
                <p:cNvSpPr>
                  <a:spLocks noChangeAspect="1"/>
                </p:cNvSpPr>
                <p:nvPr/>
              </p:nvSpPr>
              <p:spPr bwMode="auto">
                <a:xfrm>
                  <a:off x="3672" y="2142"/>
                  <a:ext cx="76" cy="50"/>
                </a:xfrm>
                <a:custGeom>
                  <a:avLst/>
                  <a:gdLst>
                    <a:gd name="T0" fmla="*/ 0 w 61"/>
                    <a:gd name="T1" fmla="*/ 61 h 40"/>
                    <a:gd name="T2" fmla="*/ 1 w 61"/>
                    <a:gd name="T3" fmla="*/ 85 h 40"/>
                    <a:gd name="T4" fmla="*/ 110 w 61"/>
                    <a:gd name="T5" fmla="*/ 88 h 40"/>
                    <a:gd name="T6" fmla="*/ 110 w 61"/>
                    <a:gd name="T7" fmla="*/ 122 h 40"/>
                    <a:gd name="T8" fmla="*/ 183 w 61"/>
                    <a:gd name="T9" fmla="*/ 60 h 40"/>
                    <a:gd name="T10" fmla="*/ 110 w 61"/>
                    <a:gd name="T11" fmla="*/ 0 h 40"/>
                    <a:gd name="T12" fmla="*/ 110 w 61"/>
                    <a:gd name="T13" fmla="*/ 31 h 40"/>
                    <a:gd name="T14" fmla="*/ 1 w 61"/>
                    <a:gd name="T15" fmla="*/ 37 h 40"/>
                    <a:gd name="T16" fmla="*/ 0 w 61"/>
                    <a:gd name="T17" fmla="*/ 61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40"/>
                    <a:gd name="T29" fmla="*/ 61 w 61"/>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40">
                      <a:moveTo>
                        <a:pt x="0" y="20"/>
                      </a:moveTo>
                      <a:lnTo>
                        <a:pt x="1" y="27"/>
                      </a:lnTo>
                      <a:lnTo>
                        <a:pt x="37" y="29"/>
                      </a:lnTo>
                      <a:lnTo>
                        <a:pt x="37" y="40"/>
                      </a:lnTo>
                      <a:lnTo>
                        <a:pt x="61" y="19"/>
                      </a:lnTo>
                      <a:lnTo>
                        <a:pt x="37" y="0"/>
                      </a:lnTo>
                      <a:lnTo>
                        <a:pt x="37" y="10"/>
                      </a:lnTo>
                      <a:lnTo>
                        <a:pt x="1" y="12"/>
                      </a:lnTo>
                      <a:lnTo>
                        <a:pt x="0" y="20"/>
                      </a:lnTo>
                      <a:close/>
                    </a:path>
                  </a:pathLst>
                </a:custGeom>
                <a:gradFill rotWithShape="0">
                  <a:gsLst>
                    <a:gs pos="0">
                      <a:schemeClr val="bg2"/>
                    </a:gs>
                    <a:gs pos="100000">
                      <a:schemeClr val="bg1"/>
                    </a:gs>
                  </a:gsLst>
                  <a:lin ang="0" scaled="1"/>
                </a:gradFill>
                <a:ln w="0">
                  <a:noFill/>
                  <a:round/>
                  <a:headEnd/>
                  <a:tailEnd/>
                </a:ln>
              </p:spPr>
              <p:txBody>
                <a:bodyPr/>
                <a:lstStyle/>
                <a:p>
                  <a:pPr eaLnBrk="0" hangingPunct="0"/>
                  <a:endParaRPr lang="en-US" sz="1800"/>
                </a:p>
              </p:txBody>
            </p:sp>
            <p:sp>
              <p:nvSpPr>
                <p:cNvPr id="88108" name="Freeform 233"/>
                <p:cNvSpPr>
                  <a:spLocks noChangeAspect="1"/>
                </p:cNvSpPr>
                <p:nvPr/>
              </p:nvSpPr>
              <p:spPr bwMode="auto">
                <a:xfrm>
                  <a:off x="3566" y="2142"/>
                  <a:ext cx="75" cy="48"/>
                </a:xfrm>
                <a:custGeom>
                  <a:avLst/>
                  <a:gdLst>
                    <a:gd name="T0" fmla="*/ 185 w 60"/>
                    <a:gd name="T1" fmla="*/ 52 h 39"/>
                    <a:gd name="T2" fmla="*/ 185 w 60"/>
                    <a:gd name="T3" fmla="*/ 33 h 39"/>
                    <a:gd name="T4" fmla="*/ 75 w 60"/>
                    <a:gd name="T5" fmla="*/ 27 h 39"/>
                    <a:gd name="T6" fmla="*/ 75 w 60"/>
                    <a:gd name="T7" fmla="*/ 0 h 39"/>
                    <a:gd name="T8" fmla="*/ 0 w 60"/>
                    <a:gd name="T9" fmla="*/ 58 h 39"/>
                    <a:gd name="T10" fmla="*/ 75 w 60"/>
                    <a:gd name="T11" fmla="*/ 111 h 39"/>
                    <a:gd name="T12" fmla="*/ 75 w 60"/>
                    <a:gd name="T13" fmla="*/ 81 h 39"/>
                    <a:gd name="T14" fmla="*/ 185 w 60"/>
                    <a:gd name="T15" fmla="*/ 76 h 39"/>
                    <a:gd name="T16" fmla="*/ 185 w 60"/>
                    <a:gd name="T17" fmla="*/ 52 h 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39"/>
                    <a:gd name="T29" fmla="*/ 60 w 60"/>
                    <a:gd name="T30" fmla="*/ 39 h 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39">
                      <a:moveTo>
                        <a:pt x="60" y="19"/>
                      </a:moveTo>
                      <a:lnTo>
                        <a:pt x="60" y="12"/>
                      </a:lnTo>
                      <a:lnTo>
                        <a:pt x="24" y="10"/>
                      </a:lnTo>
                      <a:lnTo>
                        <a:pt x="24" y="0"/>
                      </a:lnTo>
                      <a:lnTo>
                        <a:pt x="0" y="20"/>
                      </a:lnTo>
                      <a:lnTo>
                        <a:pt x="24" y="39"/>
                      </a:lnTo>
                      <a:lnTo>
                        <a:pt x="24" y="29"/>
                      </a:lnTo>
                      <a:lnTo>
                        <a:pt x="60" y="27"/>
                      </a:lnTo>
                      <a:lnTo>
                        <a:pt x="60" y="19"/>
                      </a:lnTo>
                      <a:close/>
                    </a:path>
                  </a:pathLst>
                </a:custGeom>
                <a:gradFill rotWithShape="0">
                  <a:gsLst>
                    <a:gs pos="0">
                      <a:schemeClr val="bg1"/>
                    </a:gs>
                    <a:gs pos="100000">
                      <a:schemeClr val="bg2"/>
                    </a:gs>
                  </a:gsLst>
                  <a:lin ang="0" scaled="1"/>
                </a:gradFill>
                <a:ln w="0">
                  <a:noFill/>
                  <a:round/>
                  <a:headEnd/>
                  <a:tailEnd/>
                </a:ln>
              </p:spPr>
              <p:txBody>
                <a:bodyPr/>
                <a:lstStyle/>
                <a:p>
                  <a:pPr eaLnBrk="0" hangingPunct="0"/>
                  <a:endParaRPr lang="en-US" sz="1800"/>
                </a:p>
              </p:txBody>
            </p:sp>
            <p:sp>
              <p:nvSpPr>
                <p:cNvPr id="88109" name="Freeform 234"/>
                <p:cNvSpPr>
                  <a:spLocks noChangeAspect="1"/>
                </p:cNvSpPr>
                <p:nvPr/>
              </p:nvSpPr>
              <p:spPr bwMode="auto">
                <a:xfrm>
                  <a:off x="3632" y="2073"/>
                  <a:ext cx="50" cy="75"/>
                </a:xfrm>
                <a:custGeom>
                  <a:avLst/>
                  <a:gdLst>
                    <a:gd name="T0" fmla="*/ 61 w 40"/>
                    <a:gd name="T1" fmla="*/ 0 h 60"/>
                    <a:gd name="T2" fmla="*/ 39 w 40"/>
                    <a:gd name="T3" fmla="*/ 0 h 60"/>
                    <a:gd name="T4" fmla="*/ 31 w 40"/>
                    <a:gd name="T5" fmla="*/ 110 h 60"/>
                    <a:gd name="T6" fmla="*/ 0 w 40"/>
                    <a:gd name="T7" fmla="*/ 110 h 60"/>
                    <a:gd name="T8" fmla="*/ 61 w 40"/>
                    <a:gd name="T9" fmla="*/ 185 h 60"/>
                    <a:gd name="T10" fmla="*/ 122 w 40"/>
                    <a:gd name="T11" fmla="*/ 110 h 60"/>
                    <a:gd name="T12" fmla="*/ 91 w 40"/>
                    <a:gd name="T13" fmla="*/ 110 h 60"/>
                    <a:gd name="T14" fmla="*/ 85 w 40"/>
                    <a:gd name="T15" fmla="*/ 0 h 60"/>
                    <a:gd name="T16" fmla="*/ 61 w 40"/>
                    <a:gd name="T17" fmla="*/ 0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60"/>
                    <a:gd name="T29" fmla="*/ 40 w 40"/>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60">
                      <a:moveTo>
                        <a:pt x="20" y="0"/>
                      </a:moveTo>
                      <a:lnTo>
                        <a:pt x="13" y="0"/>
                      </a:lnTo>
                      <a:lnTo>
                        <a:pt x="10" y="36"/>
                      </a:lnTo>
                      <a:lnTo>
                        <a:pt x="0" y="36"/>
                      </a:lnTo>
                      <a:lnTo>
                        <a:pt x="20" y="60"/>
                      </a:lnTo>
                      <a:lnTo>
                        <a:pt x="40" y="36"/>
                      </a:lnTo>
                      <a:lnTo>
                        <a:pt x="30" y="36"/>
                      </a:lnTo>
                      <a:lnTo>
                        <a:pt x="27" y="0"/>
                      </a:lnTo>
                      <a:lnTo>
                        <a:pt x="20" y="0"/>
                      </a:lnTo>
                      <a:close/>
                    </a:path>
                  </a:pathLst>
                </a:custGeom>
                <a:gradFill rotWithShape="0">
                  <a:gsLst>
                    <a:gs pos="0">
                      <a:schemeClr val="bg2"/>
                    </a:gs>
                    <a:gs pos="100000">
                      <a:schemeClr val="bg1"/>
                    </a:gs>
                  </a:gsLst>
                  <a:lin ang="5400000" scaled="1"/>
                </a:gradFill>
                <a:ln w="0">
                  <a:noFill/>
                  <a:round/>
                  <a:headEnd/>
                  <a:tailEnd/>
                </a:ln>
              </p:spPr>
              <p:txBody>
                <a:bodyPr/>
                <a:lstStyle/>
                <a:p>
                  <a:pPr eaLnBrk="0" hangingPunct="0"/>
                  <a:endParaRPr lang="en-US" sz="1800"/>
                </a:p>
              </p:txBody>
            </p:sp>
            <p:sp>
              <p:nvSpPr>
                <p:cNvPr id="88110" name="Freeform 235"/>
                <p:cNvSpPr>
                  <a:spLocks noChangeAspect="1"/>
                </p:cNvSpPr>
                <p:nvPr/>
              </p:nvSpPr>
              <p:spPr bwMode="auto">
                <a:xfrm>
                  <a:off x="3632" y="2184"/>
                  <a:ext cx="50" cy="76"/>
                </a:xfrm>
                <a:custGeom>
                  <a:avLst/>
                  <a:gdLst>
                    <a:gd name="T0" fmla="*/ 61 w 40"/>
                    <a:gd name="T1" fmla="*/ 183 h 61"/>
                    <a:gd name="T2" fmla="*/ 85 w 40"/>
                    <a:gd name="T3" fmla="*/ 181 h 61"/>
                    <a:gd name="T4" fmla="*/ 88 w 40"/>
                    <a:gd name="T5" fmla="*/ 71 h 61"/>
                    <a:gd name="T6" fmla="*/ 122 w 40"/>
                    <a:gd name="T7" fmla="*/ 71 h 61"/>
                    <a:gd name="T8" fmla="*/ 60 w 40"/>
                    <a:gd name="T9" fmla="*/ 0 h 61"/>
                    <a:gd name="T10" fmla="*/ 0 w 40"/>
                    <a:gd name="T11" fmla="*/ 71 h 61"/>
                    <a:gd name="T12" fmla="*/ 31 w 40"/>
                    <a:gd name="T13" fmla="*/ 71 h 61"/>
                    <a:gd name="T14" fmla="*/ 37 w 40"/>
                    <a:gd name="T15" fmla="*/ 181 h 61"/>
                    <a:gd name="T16" fmla="*/ 61 w 40"/>
                    <a:gd name="T17" fmla="*/ 183 h 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61"/>
                    <a:gd name="T29" fmla="*/ 40 w 40"/>
                    <a:gd name="T30" fmla="*/ 61 h 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61">
                      <a:moveTo>
                        <a:pt x="20" y="61"/>
                      </a:moveTo>
                      <a:lnTo>
                        <a:pt x="27" y="60"/>
                      </a:lnTo>
                      <a:lnTo>
                        <a:pt x="29" y="24"/>
                      </a:lnTo>
                      <a:lnTo>
                        <a:pt x="40" y="24"/>
                      </a:lnTo>
                      <a:lnTo>
                        <a:pt x="19" y="0"/>
                      </a:lnTo>
                      <a:lnTo>
                        <a:pt x="0" y="24"/>
                      </a:lnTo>
                      <a:lnTo>
                        <a:pt x="10" y="24"/>
                      </a:lnTo>
                      <a:lnTo>
                        <a:pt x="12" y="60"/>
                      </a:lnTo>
                      <a:lnTo>
                        <a:pt x="20" y="61"/>
                      </a:lnTo>
                      <a:close/>
                    </a:path>
                  </a:pathLst>
                </a:custGeom>
                <a:gradFill rotWithShape="0">
                  <a:gsLst>
                    <a:gs pos="0">
                      <a:schemeClr val="bg1"/>
                    </a:gs>
                    <a:gs pos="100000">
                      <a:schemeClr val="bg2"/>
                    </a:gs>
                  </a:gsLst>
                  <a:lin ang="5400000" scaled="1"/>
                </a:gradFill>
                <a:ln w="0">
                  <a:noFill/>
                  <a:round/>
                  <a:headEnd/>
                  <a:tailEnd/>
                </a:ln>
              </p:spPr>
              <p:txBody>
                <a:bodyPr/>
                <a:lstStyle/>
                <a:p>
                  <a:pPr eaLnBrk="0" hangingPunct="0"/>
                  <a:endParaRPr lang="en-US" sz="1800"/>
                </a:p>
              </p:txBody>
            </p:sp>
          </p:grpSp>
          <p:sp>
            <p:nvSpPr>
              <p:cNvPr id="88105" name="Freeform 236"/>
              <p:cNvSpPr>
                <a:spLocks noChangeAspect="1"/>
              </p:cNvSpPr>
              <p:nvPr/>
            </p:nvSpPr>
            <p:spPr bwMode="auto">
              <a:xfrm>
                <a:off x="7610" y="1616"/>
                <a:ext cx="73" cy="74"/>
              </a:xfrm>
              <a:custGeom>
                <a:avLst/>
                <a:gdLst>
                  <a:gd name="T0" fmla="*/ 170 w 57"/>
                  <a:gd name="T1" fmla="*/ 1 h 58"/>
                  <a:gd name="T2" fmla="*/ 0 w 57"/>
                  <a:gd name="T3" fmla="*/ 171 h 58"/>
                  <a:gd name="T4" fmla="*/ 10 w 57"/>
                  <a:gd name="T5" fmla="*/ 172 h 58"/>
                  <a:gd name="T6" fmla="*/ 170 w 57"/>
                  <a:gd name="T7" fmla="*/ 10 h 58"/>
                  <a:gd name="T8" fmla="*/ 170 w 57"/>
                  <a:gd name="T9" fmla="*/ 1 h 58"/>
                  <a:gd name="T10" fmla="*/ 0 60000 65536"/>
                  <a:gd name="T11" fmla="*/ 0 60000 65536"/>
                  <a:gd name="T12" fmla="*/ 0 60000 65536"/>
                  <a:gd name="T13" fmla="*/ 0 60000 65536"/>
                  <a:gd name="T14" fmla="*/ 0 60000 65536"/>
                  <a:gd name="T15" fmla="*/ 0 w 57"/>
                  <a:gd name="T16" fmla="*/ 0 h 58"/>
                  <a:gd name="T17" fmla="*/ 57 w 57"/>
                  <a:gd name="T18" fmla="*/ 58 h 58"/>
                </a:gdLst>
                <a:ahLst/>
                <a:cxnLst>
                  <a:cxn ang="T10">
                    <a:pos x="T0" y="T1"/>
                  </a:cxn>
                  <a:cxn ang="T11">
                    <a:pos x="T2" y="T3"/>
                  </a:cxn>
                  <a:cxn ang="T12">
                    <a:pos x="T4" y="T5"/>
                  </a:cxn>
                  <a:cxn ang="T13">
                    <a:pos x="T6" y="T7"/>
                  </a:cxn>
                  <a:cxn ang="T14">
                    <a:pos x="T8" y="T9"/>
                  </a:cxn>
                </a:cxnLst>
                <a:rect l="T15" t="T16" r="T17" b="T18"/>
                <a:pathLst>
                  <a:path w="57" h="58">
                    <a:moveTo>
                      <a:pt x="49" y="1"/>
                    </a:moveTo>
                    <a:cubicBezTo>
                      <a:pt x="49" y="1"/>
                      <a:pt x="9" y="13"/>
                      <a:pt x="0" y="50"/>
                    </a:cubicBezTo>
                    <a:cubicBezTo>
                      <a:pt x="0" y="50"/>
                      <a:pt x="0" y="58"/>
                      <a:pt x="3" y="51"/>
                    </a:cubicBezTo>
                    <a:cubicBezTo>
                      <a:pt x="3" y="51"/>
                      <a:pt x="11" y="22"/>
                      <a:pt x="49" y="3"/>
                    </a:cubicBezTo>
                    <a:cubicBezTo>
                      <a:pt x="49" y="3"/>
                      <a:pt x="57" y="0"/>
                      <a:pt x="49" y="1"/>
                    </a:cubicBezTo>
                    <a:close/>
                  </a:path>
                </a:pathLst>
              </a:custGeom>
              <a:solidFill>
                <a:schemeClr val="bg1"/>
              </a:solidFill>
              <a:ln w="0">
                <a:noFill/>
                <a:round/>
                <a:headEnd/>
                <a:tailEnd/>
              </a:ln>
            </p:spPr>
            <p:txBody>
              <a:bodyPr/>
              <a:lstStyle/>
              <a:p>
                <a:pPr eaLnBrk="0" hangingPunct="0"/>
                <a:endParaRPr lang="en-US" sz="1800"/>
              </a:p>
            </p:txBody>
          </p:sp>
        </p:grpSp>
        <p:pic>
          <p:nvPicPr>
            <p:cNvPr id="88088" name="Picture 237" descr="Computer3"/>
            <p:cNvPicPr>
              <a:picLocks noChangeAspect="1" noChangeArrowheads="1"/>
            </p:cNvPicPr>
            <p:nvPr/>
          </p:nvPicPr>
          <p:blipFill>
            <a:blip r:embed="rId9">
              <a:grayscl/>
            </a:blip>
            <a:srcRect/>
            <a:stretch>
              <a:fillRect/>
            </a:stretch>
          </p:blipFill>
          <p:spPr bwMode="auto">
            <a:xfrm>
              <a:off x="7482087" y="3782116"/>
              <a:ext cx="835830" cy="464824"/>
            </a:xfrm>
            <a:prstGeom prst="rect">
              <a:avLst/>
            </a:prstGeom>
            <a:noFill/>
            <a:ln w="9525">
              <a:noFill/>
              <a:miter lim="800000"/>
              <a:headEnd/>
              <a:tailEnd/>
            </a:ln>
          </p:spPr>
        </p:pic>
        <p:sp>
          <p:nvSpPr>
            <p:cNvPr id="88089" name="Rectangle 239"/>
            <p:cNvSpPr>
              <a:spLocks noChangeAspect="1" noChangeArrowheads="1"/>
            </p:cNvSpPr>
            <p:nvPr/>
          </p:nvSpPr>
          <p:spPr bwMode="gray">
            <a:xfrm>
              <a:off x="7159565" y="2430365"/>
              <a:ext cx="1647494" cy="260308"/>
            </a:xfrm>
            <a:prstGeom prst="rect">
              <a:avLst/>
            </a:prstGeom>
            <a:noFill/>
            <a:ln w="9525">
              <a:noFill/>
              <a:miter lim="800000"/>
              <a:headEnd/>
              <a:tailEnd/>
            </a:ln>
          </p:spPr>
          <p:txBody>
            <a:bodyPr lIns="0" tIns="0" rIns="0" bIns="0">
              <a:spAutoFit/>
            </a:bodyPr>
            <a:lstStyle/>
            <a:p>
              <a:pPr algn="ctr" eaLnBrk="0" hangingPunct="0">
                <a:lnSpc>
                  <a:spcPct val="85000"/>
                </a:lnSpc>
              </a:pPr>
              <a:r>
                <a:rPr lang="en-US" sz="1000" b="1">
                  <a:solidFill>
                    <a:srgbClr val="5F5F5F"/>
                  </a:solidFill>
                  <a:latin typeface="Verdana" pitchFamily="34" charset="0"/>
                  <a:cs typeface="Arial" charset="0"/>
                </a:rPr>
                <a:t>Department/Agency Enterprise Operations</a:t>
              </a:r>
            </a:p>
          </p:txBody>
        </p:sp>
        <p:grpSp>
          <p:nvGrpSpPr>
            <p:cNvPr id="88090" name="Group 240"/>
            <p:cNvGrpSpPr>
              <a:grpSpLocks noChangeAspect="1"/>
            </p:cNvGrpSpPr>
            <p:nvPr/>
          </p:nvGrpSpPr>
          <p:grpSpPr bwMode="auto">
            <a:xfrm flipH="1">
              <a:off x="8186042" y="3097896"/>
              <a:ext cx="625944" cy="713969"/>
              <a:chOff x="693" y="2048"/>
              <a:chExt cx="193" cy="222"/>
            </a:xfrm>
          </p:grpSpPr>
          <p:sp>
            <p:nvSpPr>
              <p:cNvPr id="88091" name="Freeform 241"/>
              <p:cNvSpPr>
                <a:spLocks noChangeAspect="1"/>
              </p:cNvSpPr>
              <p:nvPr/>
            </p:nvSpPr>
            <p:spPr bwMode="auto">
              <a:xfrm>
                <a:off x="777" y="2048"/>
                <a:ext cx="109" cy="222"/>
              </a:xfrm>
              <a:custGeom>
                <a:avLst/>
                <a:gdLst>
                  <a:gd name="T0" fmla="*/ 2 w 273"/>
                  <a:gd name="T1" fmla="*/ 3 h 475"/>
                  <a:gd name="T2" fmla="*/ 0 w 273"/>
                  <a:gd name="T3" fmla="*/ 0 h 475"/>
                  <a:gd name="T4" fmla="*/ 1 w 273"/>
                  <a:gd name="T5" fmla="*/ 0 h 475"/>
                  <a:gd name="T6" fmla="*/ 3 w 273"/>
                  <a:gd name="T7" fmla="*/ 2 h 475"/>
                  <a:gd name="T8" fmla="*/ 3 w 273"/>
                  <a:gd name="T9" fmla="*/ 10 h 475"/>
                  <a:gd name="T10" fmla="*/ 2 w 273"/>
                  <a:gd name="T11" fmla="*/ 11 h 475"/>
                  <a:gd name="T12" fmla="*/ 2 w 273"/>
                  <a:gd name="T13" fmla="*/ 3 h 475"/>
                  <a:gd name="T14" fmla="*/ 0 60000 65536"/>
                  <a:gd name="T15" fmla="*/ 0 60000 65536"/>
                  <a:gd name="T16" fmla="*/ 0 60000 65536"/>
                  <a:gd name="T17" fmla="*/ 0 60000 65536"/>
                  <a:gd name="T18" fmla="*/ 0 60000 65536"/>
                  <a:gd name="T19" fmla="*/ 0 60000 65536"/>
                  <a:gd name="T20" fmla="*/ 0 60000 65536"/>
                  <a:gd name="T21" fmla="*/ 0 w 273"/>
                  <a:gd name="T22" fmla="*/ 0 h 475"/>
                  <a:gd name="T23" fmla="*/ 273 w 273"/>
                  <a:gd name="T24" fmla="*/ 475 h 4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 h="475">
                    <a:moveTo>
                      <a:pt x="163" y="133"/>
                    </a:moveTo>
                    <a:lnTo>
                      <a:pt x="0" y="35"/>
                    </a:lnTo>
                    <a:lnTo>
                      <a:pt x="107" y="0"/>
                    </a:lnTo>
                    <a:lnTo>
                      <a:pt x="271" y="99"/>
                    </a:lnTo>
                    <a:lnTo>
                      <a:pt x="273" y="434"/>
                    </a:lnTo>
                    <a:lnTo>
                      <a:pt x="161" y="475"/>
                    </a:lnTo>
                    <a:lnTo>
                      <a:pt x="163" y="133"/>
                    </a:lnTo>
                    <a:close/>
                  </a:path>
                </a:pathLst>
              </a:custGeom>
              <a:solidFill>
                <a:srgbClr val="FFFFFF"/>
              </a:solidFill>
              <a:ln w="6350">
                <a:solidFill>
                  <a:srgbClr val="969696"/>
                </a:solidFill>
                <a:round/>
                <a:headEnd/>
                <a:tailEnd/>
              </a:ln>
            </p:spPr>
            <p:txBody>
              <a:bodyPr/>
              <a:lstStyle/>
              <a:p>
                <a:pPr eaLnBrk="0" hangingPunct="0"/>
                <a:endParaRPr lang="en-US" sz="1800"/>
              </a:p>
            </p:txBody>
          </p:sp>
          <p:sp>
            <p:nvSpPr>
              <p:cNvPr id="88092" name="Freeform 242"/>
              <p:cNvSpPr>
                <a:spLocks noChangeAspect="1"/>
              </p:cNvSpPr>
              <p:nvPr/>
            </p:nvSpPr>
            <p:spPr bwMode="auto">
              <a:xfrm>
                <a:off x="777" y="2065"/>
                <a:ext cx="65" cy="205"/>
              </a:xfrm>
              <a:custGeom>
                <a:avLst/>
                <a:gdLst>
                  <a:gd name="T0" fmla="*/ 2 w 163"/>
                  <a:gd name="T1" fmla="*/ 10 h 440"/>
                  <a:gd name="T2" fmla="*/ 2 w 163"/>
                  <a:gd name="T3" fmla="*/ 2 h 440"/>
                  <a:gd name="T4" fmla="*/ 0 w 163"/>
                  <a:gd name="T5" fmla="*/ 0 h 440"/>
                  <a:gd name="T6" fmla="*/ 0 w 163"/>
                  <a:gd name="T7" fmla="*/ 7 h 440"/>
                  <a:gd name="T8" fmla="*/ 2 w 163"/>
                  <a:gd name="T9" fmla="*/ 10 h 440"/>
                  <a:gd name="T10" fmla="*/ 0 60000 65536"/>
                  <a:gd name="T11" fmla="*/ 0 60000 65536"/>
                  <a:gd name="T12" fmla="*/ 0 60000 65536"/>
                  <a:gd name="T13" fmla="*/ 0 60000 65536"/>
                  <a:gd name="T14" fmla="*/ 0 60000 65536"/>
                  <a:gd name="T15" fmla="*/ 0 w 163"/>
                  <a:gd name="T16" fmla="*/ 0 h 440"/>
                  <a:gd name="T17" fmla="*/ 163 w 163"/>
                  <a:gd name="T18" fmla="*/ 440 h 440"/>
                </a:gdLst>
                <a:ahLst/>
                <a:cxnLst>
                  <a:cxn ang="T10">
                    <a:pos x="T0" y="T1"/>
                  </a:cxn>
                  <a:cxn ang="T11">
                    <a:pos x="T2" y="T3"/>
                  </a:cxn>
                  <a:cxn ang="T12">
                    <a:pos x="T4" y="T5"/>
                  </a:cxn>
                  <a:cxn ang="T13">
                    <a:pos x="T6" y="T7"/>
                  </a:cxn>
                  <a:cxn ang="T14">
                    <a:pos x="T8" y="T9"/>
                  </a:cxn>
                </a:cxnLst>
                <a:rect l="T15" t="T16" r="T17" b="T18"/>
                <a:pathLst>
                  <a:path w="163" h="440">
                    <a:moveTo>
                      <a:pt x="161" y="440"/>
                    </a:moveTo>
                    <a:lnTo>
                      <a:pt x="163" y="98"/>
                    </a:lnTo>
                    <a:lnTo>
                      <a:pt x="0" y="0"/>
                    </a:lnTo>
                    <a:lnTo>
                      <a:pt x="0" y="335"/>
                    </a:lnTo>
                    <a:lnTo>
                      <a:pt x="161" y="440"/>
                    </a:lnTo>
                    <a:close/>
                  </a:path>
                </a:pathLst>
              </a:custGeom>
              <a:solidFill>
                <a:srgbClr val="FFFFFF"/>
              </a:solidFill>
              <a:ln w="6350">
                <a:solidFill>
                  <a:srgbClr val="969696"/>
                </a:solidFill>
                <a:round/>
                <a:headEnd/>
                <a:tailEnd/>
              </a:ln>
            </p:spPr>
            <p:txBody>
              <a:bodyPr/>
              <a:lstStyle/>
              <a:p>
                <a:pPr eaLnBrk="0" hangingPunct="0"/>
                <a:endParaRPr lang="en-US" sz="1800"/>
              </a:p>
            </p:txBody>
          </p:sp>
          <p:sp>
            <p:nvSpPr>
              <p:cNvPr id="88093" name="Line 243"/>
              <p:cNvSpPr>
                <a:spLocks noChangeAspect="1" noChangeShapeType="1"/>
              </p:cNvSpPr>
              <p:nvPr/>
            </p:nvSpPr>
            <p:spPr bwMode="auto">
              <a:xfrm flipV="1">
                <a:off x="855" y="2135"/>
                <a:ext cx="25" cy="9"/>
              </a:xfrm>
              <a:prstGeom prst="line">
                <a:avLst/>
              </a:prstGeom>
              <a:noFill/>
              <a:ln w="6350">
                <a:solidFill>
                  <a:srgbClr val="969696"/>
                </a:solidFill>
                <a:round/>
                <a:headEnd/>
                <a:tailEnd/>
              </a:ln>
            </p:spPr>
            <p:txBody>
              <a:bodyPr/>
              <a:lstStyle/>
              <a:p>
                <a:endParaRPr lang="en-US"/>
              </a:p>
            </p:txBody>
          </p:sp>
          <p:sp>
            <p:nvSpPr>
              <p:cNvPr id="88094" name="Line 244"/>
              <p:cNvSpPr>
                <a:spLocks noChangeAspect="1" noChangeShapeType="1"/>
              </p:cNvSpPr>
              <p:nvPr/>
            </p:nvSpPr>
            <p:spPr bwMode="auto">
              <a:xfrm flipV="1">
                <a:off x="855" y="2152"/>
                <a:ext cx="25" cy="10"/>
              </a:xfrm>
              <a:prstGeom prst="line">
                <a:avLst/>
              </a:prstGeom>
              <a:noFill/>
              <a:ln w="6350">
                <a:solidFill>
                  <a:srgbClr val="969696"/>
                </a:solidFill>
                <a:round/>
                <a:headEnd/>
                <a:tailEnd/>
              </a:ln>
            </p:spPr>
            <p:txBody>
              <a:bodyPr/>
              <a:lstStyle/>
              <a:p>
                <a:endParaRPr lang="en-US"/>
              </a:p>
            </p:txBody>
          </p:sp>
          <p:sp>
            <p:nvSpPr>
              <p:cNvPr id="88095" name="Line 245"/>
              <p:cNvSpPr>
                <a:spLocks noChangeAspect="1" noChangeShapeType="1"/>
              </p:cNvSpPr>
              <p:nvPr/>
            </p:nvSpPr>
            <p:spPr bwMode="auto">
              <a:xfrm flipH="1">
                <a:off x="845" y="2233"/>
                <a:ext cx="39" cy="17"/>
              </a:xfrm>
              <a:prstGeom prst="line">
                <a:avLst/>
              </a:prstGeom>
              <a:noFill/>
              <a:ln w="6350">
                <a:solidFill>
                  <a:srgbClr val="969696"/>
                </a:solidFill>
                <a:round/>
                <a:headEnd/>
                <a:tailEnd/>
              </a:ln>
            </p:spPr>
            <p:txBody>
              <a:bodyPr/>
              <a:lstStyle/>
              <a:p>
                <a:endParaRPr lang="en-US"/>
              </a:p>
            </p:txBody>
          </p:sp>
          <p:sp>
            <p:nvSpPr>
              <p:cNvPr id="88096" name="Line 246"/>
              <p:cNvSpPr>
                <a:spLocks noChangeAspect="1" noChangeShapeType="1"/>
              </p:cNvSpPr>
              <p:nvPr/>
            </p:nvSpPr>
            <p:spPr bwMode="auto">
              <a:xfrm flipH="1">
                <a:off x="845" y="2223"/>
                <a:ext cx="39" cy="16"/>
              </a:xfrm>
              <a:prstGeom prst="line">
                <a:avLst/>
              </a:prstGeom>
              <a:noFill/>
              <a:ln w="6350">
                <a:solidFill>
                  <a:srgbClr val="969696"/>
                </a:solidFill>
                <a:round/>
                <a:headEnd/>
                <a:tailEnd/>
              </a:ln>
            </p:spPr>
            <p:txBody>
              <a:bodyPr/>
              <a:lstStyle/>
              <a:p>
                <a:endParaRPr lang="en-US"/>
              </a:p>
            </p:txBody>
          </p:sp>
          <p:sp>
            <p:nvSpPr>
              <p:cNvPr id="88097" name="Line 247"/>
              <p:cNvSpPr>
                <a:spLocks noChangeAspect="1" noChangeShapeType="1"/>
              </p:cNvSpPr>
              <p:nvPr/>
            </p:nvSpPr>
            <p:spPr bwMode="auto">
              <a:xfrm flipH="1">
                <a:off x="845" y="2213"/>
                <a:ext cx="39" cy="16"/>
              </a:xfrm>
              <a:prstGeom prst="line">
                <a:avLst/>
              </a:prstGeom>
              <a:noFill/>
              <a:ln w="6350">
                <a:solidFill>
                  <a:srgbClr val="969696"/>
                </a:solidFill>
                <a:round/>
                <a:headEnd/>
                <a:tailEnd/>
              </a:ln>
            </p:spPr>
            <p:txBody>
              <a:bodyPr/>
              <a:lstStyle/>
              <a:p>
                <a:endParaRPr lang="en-US"/>
              </a:p>
            </p:txBody>
          </p:sp>
          <p:sp>
            <p:nvSpPr>
              <p:cNvPr id="88098" name="Line 248"/>
              <p:cNvSpPr>
                <a:spLocks noChangeAspect="1" noChangeShapeType="1"/>
              </p:cNvSpPr>
              <p:nvPr/>
            </p:nvSpPr>
            <p:spPr bwMode="auto">
              <a:xfrm flipH="1">
                <a:off x="845" y="2201"/>
                <a:ext cx="39" cy="17"/>
              </a:xfrm>
              <a:prstGeom prst="line">
                <a:avLst/>
              </a:prstGeom>
              <a:noFill/>
              <a:ln w="6350">
                <a:solidFill>
                  <a:srgbClr val="969696"/>
                </a:solidFill>
                <a:round/>
                <a:headEnd/>
                <a:tailEnd/>
              </a:ln>
            </p:spPr>
            <p:txBody>
              <a:bodyPr/>
              <a:lstStyle/>
              <a:p>
                <a:endParaRPr lang="en-US"/>
              </a:p>
            </p:txBody>
          </p:sp>
          <p:sp>
            <p:nvSpPr>
              <p:cNvPr id="88099" name="Line 249"/>
              <p:cNvSpPr>
                <a:spLocks noChangeAspect="1" noChangeShapeType="1"/>
              </p:cNvSpPr>
              <p:nvPr/>
            </p:nvSpPr>
            <p:spPr bwMode="auto">
              <a:xfrm flipH="1">
                <a:off x="845" y="2190"/>
                <a:ext cx="39" cy="17"/>
              </a:xfrm>
              <a:prstGeom prst="line">
                <a:avLst/>
              </a:prstGeom>
              <a:noFill/>
              <a:ln w="6350">
                <a:solidFill>
                  <a:srgbClr val="969696"/>
                </a:solidFill>
                <a:round/>
                <a:headEnd/>
                <a:tailEnd/>
              </a:ln>
            </p:spPr>
            <p:txBody>
              <a:bodyPr/>
              <a:lstStyle/>
              <a:p>
                <a:endParaRPr lang="en-US"/>
              </a:p>
            </p:txBody>
          </p:sp>
          <p:sp>
            <p:nvSpPr>
              <p:cNvPr id="88100" name="Freeform 250"/>
              <p:cNvSpPr>
                <a:spLocks noChangeAspect="1"/>
              </p:cNvSpPr>
              <p:nvPr/>
            </p:nvSpPr>
            <p:spPr bwMode="auto">
              <a:xfrm>
                <a:off x="729" y="2166"/>
                <a:ext cx="79" cy="81"/>
              </a:xfrm>
              <a:custGeom>
                <a:avLst/>
                <a:gdLst>
                  <a:gd name="T0" fmla="*/ 2 w 200"/>
                  <a:gd name="T1" fmla="*/ 0 h 173"/>
                  <a:gd name="T2" fmla="*/ 0 w 200"/>
                  <a:gd name="T3" fmla="*/ 0 h 173"/>
                  <a:gd name="T4" fmla="*/ 0 w 200"/>
                  <a:gd name="T5" fmla="*/ 4 h 173"/>
                  <a:gd name="T6" fmla="*/ 2 w 200"/>
                  <a:gd name="T7" fmla="*/ 3 h 173"/>
                  <a:gd name="T8" fmla="*/ 2 w 200"/>
                  <a:gd name="T9" fmla="*/ 0 h 173"/>
                  <a:gd name="T10" fmla="*/ 0 60000 65536"/>
                  <a:gd name="T11" fmla="*/ 0 60000 65536"/>
                  <a:gd name="T12" fmla="*/ 0 60000 65536"/>
                  <a:gd name="T13" fmla="*/ 0 60000 65536"/>
                  <a:gd name="T14" fmla="*/ 0 60000 65536"/>
                  <a:gd name="T15" fmla="*/ 0 w 200"/>
                  <a:gd name="T16" fmla="*/ 0 h 173"/>
                  <a:gd name="T17" fmla="*/ 200 w 200"/>
                  <a:gd name="T18" fmla="*/ 173 h 173"/>
                </a:gdLst>
                <a:ahLst/>
                <a:cxnLst>
                  <a:cxn ang="T10">
                    <a:pos x="T0" y="T1"/>
                  </a:cxn>
                  <a:cxn ang="T11">
                    <a:pos x="T2" y="T3"/>
                  </a:cxn>
                  <a:cxn ang="T12">
                    <a:pos x="T4" y="T5"/>
                  </a:cxn>
                  <a:cxn ang="T13">
                    <a:pos x="T6" y="T7"/>
                  </a:cxn>
                  <a:cxn ang="T14">
                    <a:pos x="T8" y="T9"/>
                  </a:cxn>
                </a:cxnLst>
                <a:rect l="T15" t="T16" r="T17" b="T18"/>
                <a:pathLst>
                  <a:path w="200" h="173">
                    <a:moveTo>
                      <a:pt x="191" y="0"/>
                    </a:moveTo>
                    <a:lnTo>
                      <a:pt x="0" y="0"/>
                    </a:lnTo>
                    <a:lnTo>
                      <a:pt x="10" y="173"/>
                    </a:lnTo>
                    <a:lnTo>
                      <a:pt x="200" y="161"/>
                    </a:lnTo>
                    <a:lnTo>
                      <a:pt x="191" y="0"/>
                    </a:lnTo>
                    <a:close/>
                  </a:path>
                </a:pathLst>
              </a:custGeom>
              <a:solidFill>
                <a:srgbClr val="FFFFFF"/>
              </a:solidFill>
              <a:ln w="6350">
                <a:solidFill>
                  <a:srgbClr val="969696"/>
                </a:solidFill>
                <a:round/>
                <a:headEnd/>
                <a:tailEnd/>
              </a:ln>
            </p:spPr>
            <p:txBody>
              <a:bodyPr/>
              <a:lstStyle/>
              <a:p>
                <a:pPr eaLnBrk="0" hangingPunct="0"/>
                <a:endParaRPr lang="en-US" sz="1800"/>
              </a:p>
            </p:txBody>
          </p:sp>
          <p:sp>
            <p:nvSpPr>
              <p:cNvPr id="88101" name="Freeform 251"/>
              <p:cNvSpPr>
                <a:spLocks noChangeAspect="1"/>
              </p:cNvSpPr>
              <p:nvPr/>
            </p:nvSpPr>
            <p:spPr bwMode="auto">
              <a:xfrm>
                <a:off x="693" y="2151"/>
                <a:ext cx="32" cy="114"/>
              </a:xfrm>
              <a:custGeom>
                <a:avLst/>
                <a:gdLst>
                  <a:gd name="T0" fmla="*/ 0 w 80"/>
                  <a:gd name="T1" fmla="*/ 5 h 243"/>
                  <a:gd name="T2" fmla="*/ 0 w 80"/>
                  <a:gd name="T3" fmla="*/ 5 h 243"/>
                  <a:gd name="T4" fmla="*/ 0 w 80"/>
                  <a:gd name="T5" fmla="*/ 3 h 243"/>
                  <a:gd name="T6" fmla="*/ 0 w 80"/>
                  <a:gd name="T7" fmla="*/ 1 h 243"/>
                  <a:gd name="T8" fmla="*/ 0 w 80"/>
                  <a:gd name="T9" fmla="*/ 0 h 243"/>
                  <a:gd name="T10" fmla="*/ 0 w 80"/>
                  <a:gd name="T11" fmla="*/ 0 h 243"/>
                  <a:gd name="T12" fmla="*/ 0 w 80"/>
                  <a:gd name="T13" fmla="*/ 0 h 243"/>
                  <a:gd name="T14" fmla="*/ 1 w 80"/>
                  <a:gd name="T15" fmla="*/ 0 h 243"/>
                  <a:gd name="T16" fmla="*/ 1 w 80"/>
                  <a:gd name="T17" fmla="*/ 5 h 243"/>
                  <a:gd name="T18" fmla="*/ 1 w 80"/>
                  <a:gd name="T19" fmla="*/ 6 h 243"/>
                  <a:gd name="T20" fmla="*/ 1 w 80"/>
                  <a:gd name="T21" fmla="*/ 6 h 243"/>
                  <a:gd name="T22" fmla="*/ 0 w 80"/>
                  <a:gd name="T23" fmla="*/ 5 h 243"/>
                  <a:gd name="T24" fmla="*/ 0 w 80"/>
                  <a:gd name="T25" fmla="*/ 5 h 243"/>
                  <a:gd name="T26" fmla="*/ 0 w 80"/>
                  <a:gd name="T27" fmla="*/ 5 h 2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0"/>
                  <a:gd name="T43" fmla="*/ 0 h 243"/>
                  <a:gd name="T44" fmla="*/ 80 w 80"/>
                  <a:gd name="T45" fmla="*/ 243 h 24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0" h="243">
                    <a:moveTo>
                      <a:pt x="43" y="230"/>
                    </a:moveTo>
                    <a:lnTo>
                      <a:pt x="9" y="221"/>
                    </a:lnTo>
                    <a:lnTo>
                      <a:pt x="3" y="127"/>
                    </a:lnTo>
                    <a:lnTo>
                      <a:pt x="0" y="46"/>
                    </a:lnTo>
                    <a:lnTo>
                      <a:pt x="33" y="33"/>
                    </a:lnTo>
                    <a:lnTo>
                      <a:pt x="33" y="15"/>
                    </a:lnTo>
                    <a:lnTo>
                      <a:pt x="33" y="11"/>
                    </a:lnTo>
                    <a:lnTo>
                      <a:pt x="69" y="0"/>
                    </a:lnTo>
                    <a:lnTo>
                      <a:pt x="80" y="236"/>
                    </a:lnTo>
                    <a:lnTo>
                      <a:pt x="80" y="239"/>
                    </a:lnTo>
                    <a:lnTo>
                      <a:pt x="78" y="243"/>
                    </a:lnTo>
                    <a:lnTo>
                      <a:pt x="48" y="236"/>
                    </a:lnTo>
                    <a:lnTo>
                      <a:pt x="43" y="234"/>
                    </a:lnTo>
                    <a:lnTo>
                      <a:pt x="43" y="230"/>
                    </a:lnTo>
                    <a:close/>
                  </a:path>
                </a:pathLst>
              </a:custGeom>
              <a:solidFill>
                <a:srgbClr val="FFFFFF"/>
              </a:solidFill>
              <a:ln w="6350">
                <a:solidFill>
                  <a:srgbClr val="969696"/>
                </a:solidFill>
                <a:round/>
                <a:headEnd/>
                <a:tailEnd/>
              </a:ln>
            </p:spPr>
            <p:txBody>
              <a:bodyPr/>
              <a:lstStyle/>
              <a:p>
                <a:pPr eaLnBrk="0" hangingPunct="0"/>
                <a:endParaRPr lang="en-US" sz="1800"/>
              </a:p>
            </p:txBody>
          </p:sp>
          <p:sp>
            <p:nvSpPr>
              <p:cNvPr id="88102" name="Freeform 252"/>
              <p:cNvSpPr>
                <a:spLocks noChangeAspect="1"/>
              </p:cNvSpPr>
              <p:nvPr/>
            </p:nvSpPr>
            <p:spPr bwMode="auto">
              <a:xfrm>
                <a:off x="714" y="2149"/>
                <a:ext cx="106" cy="116"/>
              </a:xfrm>
              <a:custGeom>
                <a:avLst/>
                <a:gdLst>
                  <a:gd name="T0" fmla="*/ 2 w 262"/>
                  <a:gd name="T1" fmla="*/ 0 h 247"/>
                  <a:gd name="T2" fmla="*/ 2 w 262"/>
                  <a:gd name="T3" fmla="*/ 0 h 247"/>
                  <a:gd name="T4" fmla="*/ 2 w 262"/>
                  <a:gd name="T5" fmla="*/ 0 h 247"/>
                  <a:gd name="T6" fmla="*/ 1 w 262"/>
                  <a:gd name="T7" fmla="*/ 0 h 247"/>
                  <a:gd name="T8" fmla="*/ 1 w 262"/>
                  <a:gd name="T9" fmla="*/ 0 h 247"/>
                  <a:gd name="T10" fmla="*/ 0 w 262"/>
                  <a:gd name="T11" fmla="*/ 0 h 247"/>
                  <a:gd name="T12" fmla="*/ 0 w 262"/>
                  <a:gd name="T13" fmla="*/ 0 h 247"/>
                  <a:gd name="T14" fmla="*/ 0 w 262"/>
                  <a:gd name="T15" fmla="*/ 0 h 247"/>
                  <a:gd name="T16" fmla="*/ 0 w 262"/>
                  <a:gd name="T17" fmla="*/ 0 h 247"/>
                  <a:gd name="T18" fmla="*/ 0 w 262"/>
                  <a:gd name="T19" fmla="*/ 0 h 247"/>
                  <a:gd name="T20" fmla="*/ 0 w 262"/>
                  <a:gd name="T21" fmla="*/ 6 h 247"/>
                  <a:gd name="T22" fmla="*/ 0 w 262"/>
                  <a:gd name="T23" fmla="*/ 6 h 247"/>
                  <a:gd name="T24" fmla="*/ 0 w 262"/>
                  <a:gd name="T25" fmla="*/ 6 h 247"/>
                  <a:gd name="T26" fmla="*/ 1 w 262"/>
                  <a:gd name="T27" fmla="*/ 6 h 247"/>
                  <a:gd name="T28" fmla="*/ 2 w 262"/>
                  <a:gd name="T29" fmla="*/ 5 h 247"/>
                  <a:gd name="T30" fmla="*/ 3 w 262"/>
                  <a:gd name="T31" fmla="*/ 5 h 247"/>
                  <a:gd name="T32" fmla="*/ 3 w 262"/>
                  <a:gd name="T33" fmla="*/ 5 h 247"/>
                  <a:gd name="T34" fmla="*/ 3 w 262"/>
                  <a:gd name="T35" fmla="*/ 0 h 247"/>
                  <a:gd name="T36" fmla="*/ 2 w 262"/>
                  <a:gd name="T37" fmla="*/ 0 h 2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2"/>
                  <a:gd name="T58" fmla="*/ 0 h 247"/>
                  <a:gd name="T59" fmla="*/ 262 w 262"/>
                  <a:gd name="T60" fmla="*/ 247 h 2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2" h="247">
                    <a:moveTo>
                      <a:pt x="243" y="2"/>
                    </a:moveTo>
                    <a:lnTo>
                      <a:pt x="221" y="2"/>
                    </a:lnTo>
                    <a:lnTo>
                      <a:pt x="187" y="0"/>
                    </a:lnTo>
                    <a:lnTo>
                      <a:pt x="120" y="0"/>
                    </a:lnTo>
                    <a:lnTo>
                      <a:pt x="54" y="0"/>
                    </a:lnTo>
                    <a:lnTo>
                      <a:pt x="15" y="2"/>
                    </a:lnTo>
                    <a:lnTo>
                      <a:pt x="5" y="4"/>
                    </a:lnTo>
                    <a:lnTo>
                      <a:pt x="2" y="4"/>
                    </a:lnTo>
                    <a:lnTo>
                      <a:pt x="2" y="6"/>
                    </a:lnTo>
                    <a:lnTo>
                      <a:pt x="0" y="7"/>
                    </a:lnTo>
                    <a:lnTo>
                      <a:pt x="11" y="243"/>
                    </a:lnTo>
                    <a:lnTo>
                      <a:pt x="13" y="243"/>
                    </a:lnTo>
                    <a:lnTo>
                      <a:pt x="15" y="247"/>
                    </a:lnTo>
                    <a:lnTo>
                      <a:pt x="97" y="243"/>
                    </a:lnTo>
                    <a:lnTo>
                      <a:pt x="181" y="234"/>
                    </a:lnTo>
                    <a:lnTo>
                      <a:pt x="260" y="230"/>
                    </a:lnTo>
                    <a:lnTo>
                      <a:pt x="262" y="223"/>
                    </a:lnTo>
                    <a:lnTo>
                      <a:pt x="250" y="11"/>
                    </a:lnTo>
                    <a:lnTo>
                      <a:pt x="243" y="2"/>
                    </a:lnTo>
                    <a:close/>
                  </a:path>
                </a:pathLst>
              </a:custGeom>
              <a:solidFill>
                <a:srgbClr val="FFFFFF"/>
              </a:solidFill>
              <a:ln w="6350">
                <a:solidFill>
                  <a:srgbClr val="969696"/>
                </a:solidFill>
                <a:round/>
                <a:headEnd/>
                <a:tailEnd/>
              </a:ln>
            </p:spPr>
            <p:txBody>
              <a:bodyPr/>
              <a:lstStyle/>
              <a:p>
                <a:pPr eaLnBrk="0" hangingPunct="0"/>
                <a:endParaRPr lang="en-US" sz="1800"/>
              </a:p>
            </p:txBody>
          </p:sp>
          <p:sp>
            <p:nvSpPr>
              <p:cNvPr id="88103" name="Freeform 253"/>
              <p:cNvSpPr>
                <a:spLocks noChangeAspect="1"/>
              </p:cNvSpPr>
              <p:nvPr/>
            </p:nvSpPr>
            <p:spPr bwMode="auto">
              <a:xfrm>
                <a:off x="726" y="2166"/>
                <a:ext cx="82" cy="81"/>
              </a:xfrm>
              <a:custGeom>
                <a:avLst/>
                <a:gdLst>
                  <a:gd name="T0" fmla="*/ 2 w 202"/>
                  <a:gd name="T1" fmla="*/ 0 h 173"/>
                  <a:gd name="T2" fmla="*/ 2 w 202"/>
                  <a:gd name="T3" fmla="*/ 3 h 173"/>
                  <a:gd name="T4" fmla="*/ 0 w 202"/>
                  <a:gd name="T5" fmla="*/ 4 h 173"/>
                  <a:gd name="T6" fmla="*/ 0 w 202"/>
                  <a:gd name="T7" fmla="*/ 0 h 173"/>
                  <a:gd name="T8" fmla="*/ 2 w 202"/>
                  <a:gd name="T9" fmla="*/ 0 h 173"/>
                  <a:gd name="T10" fmla="*/ 0 60000 65536"/>
                  <a:gd name="T11" fmla="*/ 0 60000 65536"/>
                  <a:gd name="T12" fmla="*/ 0 60000 65536"/>
                  <a:gd name="T13" fmla="*/ 0 60000 65536"/>
                  <a:gd name="T14" fmla="*/ 0 60000 65536"/>
                  <a:gd name="T15" fmla="*/ 0 w 202"/>
                  <a:gd name="T16" fmla="*/ 0 h 173"/>
                  <a:gd name="T17" fmla="*/ 202 w 202"/>
                  <a:gd name="T18" fmla="*/ 173 h 173"/>
                </a:gdLst>
                <a:ahLst/>
                <a:cxnLst>
                  <a:cxn ang="T10">
                    <a:pos x="T0" y="T1"/>
                  </a:cxn>
                  <a:cxn ang="T11">
                    <a:pos x="T2" y="T3"/>
                  </a:cxn>
                  <a:cxn ang="T12">
                    <a:pos x="T4" y="T5"/>
                  </a:cxn>
                  <a:cxn ang="T13">
                    <a:pos x="T6" y="T7"/>
                  </a:cxn>
                  <a:cxn ang="T14">
                    <a:pos x="T8" y="T9"/>
                  </a:cxn>
                </a:cxnLst>
                <a:rect l="T15" t="T16" r="T17" b="T18"/>
                <a:pathLst>
                  <a:path w="202" h="173">
                    <a:moveTo>
                      <a:pt x="191" y="0"/>
                    </a:moveTo>
                    <a:lnTo>
                      <a:pt x="202" y="161"/>
                    </a:lnTo>
                    <a:lnTo>
                      <a:pt x="5" y="173"/>
                    </a:lnTo>
                    <a:lnTo>
                      <a:pt x="0" y="0"/>
                    </a:lnTo>
                    <a:lnTo>
                      <a:pt x="191" y="0"/>
                    </a:lnTo>
                    <a:close/>
                  </a:path>
                </a:pathLst>
              </a:custGeom>
              <a:solidFill>
                <a:srgbClr val="FFFFFF"/>
              </a:solidFill>
              <a:ln w="6350">
                <a:solidFill>
                  <a:srgbClr val="969696"/>
                </a:solidFill>
                <a:round/>
                <a:headEnd/>
                <a:tailEnd/>
              </a:ln>
            </p:spPr>
            <p:txBody>
              <a:bodyPr/>
              <a:lstStyle/>
              <a:p>
                <a:pPr eaLnBrk="0" hangingPunct="0"/>
                <a:endParaRPr lang="en-US" sz="1800"/>
              </a:p>
            </p:txBody>
          </p:sp>
        </p:grpSp>
      </p:grpSp>
      <p:cxnSp>
        <p:nvCxnSpPr>
          <p:cNvPr id="68" name="Straight Arrow Connector 67"/>
          <p:cNvCxnSpPr>
            <a:cxnSpLocks noChangeShapeType="1"/>
          </p:cNvCxnSpPr>
          <p:nvPr/>
        </p:nvCxnSpPr>
        <p:spPr bwMode="auto">
          <a:xfrm rot="16200000" flipH="1">
            <a:off x="3763169" y="1818482"/>
            <a:ext cx="1485900" cy="855662"/>
          </a:xfrm>
          <a:prstGeom prst="straightConnector1">
            <a:avLst/>
          </a:prstGeom>
          <a:noFill/>
          <a:ln w="9525">
            <a:solidFill>
              <a:schemeClr val="tx1"/>
            </a:solidFill>
            <a:round/>
            <a:headEnd/>
            <a:tailEnd type="arrow" w="med" len="med"/>
          </a:ln>
        </p:spPr>
      </p:cxnSp>
      <p:cxnSp>
        <p:nvCxnSpPr>
          <p:cNvPr id="73" name="Straight Arrow Connector 72"/>
          <p:cNvCxnSpPr>
            <a:cxnSpLocks noChangeShapeType="1"/>
          </p:cNvCxnSpPr>
          <p:nvPr/>
        </p:nvCxnSpPr>
        <p:spPr bwMode="auto">
          <a:xfrm rot="5400000" flipH="1" flipV="1">
            <a:off x="3488532" y="4728368"/>
            <a:ext cx="2057400" cy="830263"/>
          </a:xfrm>
          <a:prstGeom prst="straightConnector1">
            <a:avLst/>
          </a:prstGeom>
          <a:noFill/>
          <a:ln w="9525">
            <a:solidFill>
              <a:schemeClr val="tx1"/>
            </a:solidFill>
            <a:round/>
            <a:headEnd/>
            <a:tailEnd type="arrow" w="med" len="med"/>
          </a:ln>
        </p:spPr>
      </p:cxnSp>
      <p:grpSp>
        <p:nvGrpSpPr>
          <p:cNvPr id="51" name="Group 9"/>
          <p:cNvGrpSpPr>
            <a:grpSpLocks/>
          </p:cNvGrpSpPr>
          <p:nvPr/>
        </p:nvGrpSpPr>
        <p:grpSpPr bwMode="auto">
          <a:xfrm>
            <a:off x="6432299" y="767514"/>
            <a:ext cx="2459038" cy="1209675"/>
            <a:chOff x="2522" y="1200"/>
            <a:chExt cx="1373" cy="659"/>
          </a:xfrm>
          <a:solidFill>
            <a:schemeClr val="bg1">
              <a:lumMod val="85000"/>
            </a:schemeClr>
          </a:solidFill>
        </p:grpSpPr>
        <p:sp>
          <p:nvSpPr>
            <p:cNvPr id="52" name="Freeform 10"/>
            <p:cNvSpPr>
              <a:spLocks/>
            </p:cNvSpPr>
            <p:nvPr/>
          </p:nvSpPr>
          <p:spPr bwMode="auto">
            <a:xfrm>
              <a:off x="2522" y="1200"/>
              <a:ext cx="1373" cy="659"/>
            </a:xfrm>
            <a:custGeom>
              <a:avLst/>
              <a:gdLst>
                <a:gd name="T0" fmla="*/ 220 w 2729"/>
                <a:gd name="T1" fmla="*/ 524 h 2038"/>
                <a:gd name="T2" fmla="*/ 276 w 2729"/>
                <a:gd name="T3" fmla="*/ 584 h 2038"/>
                <a:gd name="T4" fmla="*/ 344 w 2729"/>
                <a:gd name="T5" fmla="*/ 628 h 2038"/>
                <a:gd name="T6" fmla="*/ 420 w 2729"/>
                <a:gd name="T7" fmla="*/ 653 h 2038"/>
                <a:gd name="T8" fmla="*/ 501 w 2729"/>
                <a:gd name="T9" fmla="*/ 659 h 2038"/>
                <a:gd name="T10" fmla="*/ 580 w 2729"/>
                <a:gd name="T11" fmla="*/ 646 h 2038"/>
                <a:gd name="T12" fmla="*/ 653 w 2729"/>
                <a:gd name="T13" fmla="*/ 611 h 2038"/>
                <a:gd name="T14" fmla="*/ 717 w 2729"/>
                <a:gd name="T15" fmla="*/ 611 h 2038"/>
                <a:gd name="T16" fmla="*/ 790 w 2729"/>
                <a:gd name="T17" fmla="*/ 646 h 2038"/>
                <a:gd name="T18" fmla="*/ 872 w 2729"/>
                <a:gd name="T19" fmla="*/ 659 h 2038"/>
                <a:gd name="T20" fmla="*/ 948 w 2729"/>
                <a:gd name="T21" fmla="*/ 653 h 2038"/>
                <a:gd name="T22" fmla="*/ 1026 w 2729"/>
                <a:gd name="T23" fmla="*/ 628 h 2038"/>
                <a:gd name="T24" fmla="*/ 1093 w 2729"/>
                <a:gd name="T25" fmla="*/ 584 h 2038"/>
                <a:gd name="T26" fmla="*/ 1148 w 2729"/>
                <a:gd name="T27" fmla="*/ 524 h 2038"/>
                <a:gd name="T28" fmla="*/ 1198 w 2729"/>
                <a:gd name="T29" fmla="*/ 494 h 2038"/>
                <a:gd name="T30" fmla="*/ 1257 w 2729"/>
                <a:gd name="T31" fmla="*/ 488 h 2038"/>
                <a:gd name="T32" fmla="*/ 1311 w 2729"/>
                <a:gd name="T33" fmla="*/ 461 h 2038"/>
                <a:gd name="T34" fmla="*/ 1349 w 2729"/>
                <a:gd name="T35" fmla="*/ 416 h 2038"/>
                <a:gd name="T36" fmla="*/ 1369 w 2729"/>
                <a:gd name="T37" fmla="*/ 359 h 2038"/>
                <a:gd name="T38" fmla="*/ 1369 w 2729"/>
                <a:gd name="T39" fmla="*/ 299 h 2038"/>
                <a:gd name="T40" fmla="*/ 1349 w 2729"/>
                <a:gd name="T41" fmla="*/ 243 h 2038"/>
                <a:gd name="T42" fmla="*/ 1311 w 2729"/>
                <a:gd name="T43" fmla="*/ 199 h 2038"/>
                <a:gd name="T44" fmla="*/ 1257 w 2729"/>
                <a:gd name="T45" fmla="*/ 170 h 2038"/>
                <a:gd name="T46" fmla="*/ 1198 w 2729"/>
                <a:gd name="T47" fmla="*/ 164 h 2038"/>
                <a:gd name="T48" fmla="*/ 1148 w 2729"/>
                <a:gd name="T49" fmla="*/ 135 h 2038"/>
                <a:gd name="T50" fmla="*/ 1093 w 2729"/>
                <a:gd name="T51" fmla="*/ 73 h 2038"/>
                <a:gd name="T52" fmla="*/ 1026 w 2729"/>
                <a:gd name="T53" fmla="*/ 29 h 2038"/>
                <a:gd name="T54" fmla="*/ 948 w 2729"/>
                <a:gd name="T55" fmla="*/ 5 h 2038"/>
                <a:gd name="T56" fmla="*/ 872 w 2729"/>
                <a:gd name="T57" fmla="*/ 0 h 2038"/>
                <a:gd name="T58" fmla="*/ 790 w 2729"/>
                <a:gd name="T59" fmla="*/ 14 h 2038"/>
                <a:gd name="T60" fmla="*/ 717 w 2729"/>
                <a:gd name="T61" fmla="*/ 48 h 2038"/>
                <a:gd name="T62" fmla="*/ 653 w 2729"/>
                <a:gd name="T63" fmla="*/ 48 h 2038"/>
                <a:gd name="T64" fmla="*/ 580 w 2729"/>
                <a:gd name="T65" fmla="*/ 14 h 2038"/>
                <a:gd name="T66" fmla="*/ 501 w 2729"/>
                <a:gd name="T67" fmla="*/ 0 h 2038"/>
                <a:gd name="T68" fmla="*/ 420 w 2729"/>
                <a:gd name="T69" fmla="*/ 5 h 2038"/>
                <a:gd name="T70" fmla="*/ 344 w 2729"/>
                <a:gd name="T71" fmla="*/ 29 h 2038"/>
                <a:gd name="T72" fmla="*/ 276 w 2729"/>
                <a:gd name="T73" fmla="*/ 73 h 2038"/>
                <a:gd name="T74" fmla="*/ 220 w 2729"/>
                <a:gd name="T75" fmla="*/ 135 h 2038"/>
                <a:gd name="T76" fmla="*/ 172 w 2729"/>
                <a:gd name="T77" fmla="*/ 164 h 2038"/>
                <a:gd name="T78" fmla="*/ 114 w 2729"/>
                <a:gd name="T79" fmla="*/ 170 h 2038"/>
                <a:gd name="T80" fmla="*/ 61 w 2729"/>
                <a:gd name="T81" fmla="*/ 199 h 2038"/>
                <a:gd name="T82" fmla="*/ 22 w 2729"/>
                <a:gd name="T83" fmla="*/ 243 h 2038"/>
                <a:gd name="T84" fmla="*/ 1 w 2729"/>
                <a:gd name="T85" fmla="*/ 299 h 2038"/>
                <a:gd name="T86" fmla="*/ 1 w 2729"/>
                <a:gd name="T87" fmla="*/ 359 h 2038"/>
                <a:gd name="T88" fmla="*/ 22 w 2729"/>
                <a:gd name="T89" fmla="*/ 416 h 2038"/>
                <a:gd name="T90" fmla="*/ 61 w 2729"/>
                <a:gd name="T91" fmla="*/ 461 h 2038"/>
                <a:gd name="T92" fmla="*/ 114 w 2729"/>
                <a:gd name="T93" fmla="*/ 488 h 2038"/>
                <a:gd name="T94" fmla="*/ 172 w 2729"/>
                <a:gd name="T95" fmla="*/ 494 h 20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29"/>
                <a:gd name="T145" fmla="*/ 0 h 2038"/>
                <a:gd name="T146" fmla="*/ 2729 w 2729"/>
                <a:gd name="T147" fmla="*/ 2038 h 20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29" h="2038">
                  <a:moveTo>
                    <a:pt x="399" y="1514"/>
                  </a:moveTo>
                  <a:lnTo>
                    <a:pt x="438" y="1621"/>
                  </a:lnTo>
                  <a:lnTo>
                    <a:pt x="492" y="1719"/>
                  </a:lnTo>
                  <a:lnTo>
                    <a:pt x="549" y="1806"/>
                  </a:lnTo>
                  <a:lnTo>
                    <a:pt x="613" y="1881"/>
                  </a:lnTo>
                  <a:lnTo>
                    <a:pt x="684" y="1942"/>
                  </a:lnTo>
                  <a:lnTo>
                    <a:pt x="760" y="1987"/>
                  </a:lnTo>
                  <a:lnTo>
                    <a:pt x="834" y="2020"/>
                  </a:lnTo>
                  <a:lnTo>
                    <a:pt x="917" y="2038"/>
                  </a:lnTo>
                  <a:lnTo>
                    <a:pt x="996" y="2038"/>
                  </a:lnTo>
                  <a:lnTo>
                    <a:pt x="1072" y="2026"/>
                  </a:lnTo>
                  <a:lnTo>
                    <a:pt x="1153" y="1998"/>
                  </a:lnTo>
                  <a:lnTo>
                    <a:pt x="1228" y="1950"/>
                  </a:lnTo>
                  <a:lnTo>
                    <a:pt x="1297" y="1889"/>
                  </a:lnTo>
                  <a:lnTo>
                    <a:pt x="1365" y="1815"/>
                  </a:lnTo>
                  <a:lnTo>
                    <a:pt x="1426" y="1889"/>
                  </a:lnTo>
                  <a:lnTo>
                    <a:pt x="1502" y="1950"/>
                  </a:lnTo>
                  <a:lnTo>
                    <a:pt x="1571" y="1998"/>
                  </a:lnTo>
                  <a:lnTo>
                    <a:pt x="1650" y="2026"/>
                  </a:lnTo>
                  <a:lnTo>
                    <a:pt x="1733" y="2038"/>
                  </a:lnTo>
                  <a:lnTo>
                    <a:pt x="1807" y="2038"/>
                  </a:lnTo>
                  <a:lnTo>
                    <a:pt x="1884" y="2020"/>
                  </a:lnTo>
                  <a:lnTo>
                    <a:pt x="1963" y="1987"/>
                  </a:lnTo>
                  <a:lnTo>
                    <a:pt x="2040" y="1942"/>
                  </a:lnTo>
                  <a:lnTo>
                    <a:pt x="2108" y="1881"/>
                  </a:lnTo>
                  <a:lnTo>
                    <a:pt x="2173" y="1806"/>
                  </a:lnTo>
                  <a:lnTo>
                    <a:pt x="2232" y="1719"/>
                  </a:lnTo>
                  <a:lnTo>
                    <a:pt x="2281" y="1621"/>
                  </a:lnTo>
                  <a:lnTo>
                    <a:pt x="2329" y="1514"/>
                  </a:lnTo>
                  <a:lnTo>
                    <a:pt x="2382" y="1528"/>
                  </a:lnTo>
                  <a:lnTo>
                    <a:pt x="2440" y="1522"/>
                  </a:lnTo>
                  <a:lnTo>
                    <a:pt x="2499" y="1508"/>
                  </a:lnTo>
                  <a:lnTo>
                    <a:pt x="2554" y="1473"/>
                  </a:lnTo>
                  <a:lnTo>
                    <a:pt x="2606" y="1425"/>
                  </a:lnTo>
                  <a:lnTo>
                    <a:pt x="2645" y="1362"/>
                  </a:lnTo>
                  <a:lnTo>
                    <a:pt x="2681" y="1285"/>
                  </a:lnTo>
                  <a:lnTo>
                    <a:pt x="2703" y="1201"/>
                  </a:lnTo>
                  <a:lnTo>
                    <a:pt x="2722" y="1111"/>
                  </a:lnTo>
                  <a:lnTo>
                    <a:pt x="2729" y="1020"/>
                  </a:lnTo>
                  <a:lnTo>
                    <a:pt x="2722" y="924"/>
                  </a:lnTo>
                  <a:lnTo>
                    <a:pt x="2703" y="833"/>
                  </a:lnTo>
                  <a:lnTo>
                    <a:pt x="2681" y="751"/>
                  </a:lnTo>
                  <a:lnTo>
                    <a:pt x="2645" y="679"/>
                  </a:lnTo>
                  <a:lnTo>
                    <a:pt x="2606" y="616"/>
                  </a:lnTo>
                  <a:lnTo>
                    <a:pt x="2554" y="567"/>
                  </a:lnTo>
                  <a:lnTo>
                    <a:pt x="2499" y="527"/>
                  </a:lnTo>
                  <a:lnTo>
                    <a:pt x="2440" y="510"/>
                  </a:lnTo>
                  <a:lnTo>
                    <a:pt x="2382" y="507"/>
                  </a:lnTo>
                  <a:lnTo>
                    <a:pt x="2329" y="526"/>
                  </a:lnTo>
                  <a:lnTo>
                    <a:pt x="2281" y="417"/>
                  </a:lnTo>
                  <a:lnTo>
                    <a:pt x="2232" y="315"/>
                  </a:lnTo>
                  <a:lnTo>
                    <a:pt x="2173" y="227"/>
                  </a:lnTo>
                  <a:lnTo>
                    <a:pt x="2108" y="158"/>
                  </a:lnTo>
                  <a:lnTo>
                    <a:pt x="2040" y="91"/>
                  </a:lnTo>
                  <a:lnTo>
                    <a:pt x="1963" y="49"/>
                  </a:lnTo>
                  <a:lnTo>
                    <a:pt x="1884" y="14"/>
                  </a:lnTo>
                  <a:lnTo>
                    <a:pt x="1807" y="0"/>
                  </a:lnTo>
                  <a:lnTo>
                    <a:pt x="1733" y="0"/>
                  </a:lnTo>
                  <a:lnTo>
                    <a:pt x="1650" y="10"/>
                  </a:lnTo>
                  <a:lnTo>
                    <a:pt x="1571" y="43"/>
                  </a:lnTo>
                  <a:lnTo>
                    <a:pt x="1502" y="90"/>
                  </a:lnTo>
                  <a:lnTo>
                    <a:pt x="1426" y="147"/>
                  </a:lnTo>
                  <a:lnTo>
                    <a:pt x="1365" y="219"/>
                  </a:lnTo>
                  <a:lnTo>
                    <a:pt x="1297" y="147"/>
                  </a:lnTo>
                  <a:lnTo>
                    <a:pt x="1228" y="90"/>
                  </a:lnTo>
                  <a:lnTo>
                    <a:pt x="1153" y="43"/>
                  </a:lnTo>
                  <a:lnTo>
                    <a:pt x="1072" y="10"/>
                  </a:lnTo>
                  <a:lnTo>
                    <a:pt x="996" y="0"/>
                  </a:lnTo>
                  <a:lnTo>
                    <a:pt x="917" y="0"/>
                  </a:lnTo>
                  <a:lnTo>
                    <a:pt x="834" y="14"/>
                  </a:lnTo>
                  <a:lnTo>
                    <a:pt x="760" y="49"/>
                  </a:lnTo>
                  <a:lnTo>
                    <a:pt x="684" y="91"/>
                  </a:lnTo>
                  <a:lnTo>
                    <a:pt x="613" y="158"/>
                  </a:lnTo>
                  <a:lnTo>
                    <a:pt x="549" y="227"/>
                  </a:lnTo>
                  <a:lnTo>
                    <a:pt x="492" y="315"/>
                  </a:lnTo>
                  <a:lnTo>
                    <a:pt x="438" y="417"/>
                  </a:lnTo>
                  <a:lnTo>
                    <a:pt x="399" y="526"/>
                  </a:lnTo>
                  <a:lnTo>
                    <a:pt x="341" y="507"/>
                  </a:lnTo>
                  <a:lnTo>
                    <a:pt x="281" y="510"/>
                  </a:lnTo>
                  <a:lnTo>
                    <a:pt x="226" y="527"/>
                  </a:lnTo>
                  <a:lnTo>
                    <a:pt x="171" y="567"/>
                  </a:lnTo>
                  <a:lnTo>
                    <a:pt x="122" y="616"/>
                  </a:lnTo>
                  <a:lnTo>
                    <a:pt x="81" y="679"/>
                  </a:lnTo>
                  <a:lnTo>
                    <a:pt x="43" y="751"/>
                  </a:lnTo>
                  <a:lnTo>
                    <a:pt x="15" y="833"/>
                  </a:lnTo>
                  <a:lnTo>
                    <a:pt x="2" y="924"/>
                  </a:lnTo>
                  <a:lnTo>
                    <a:pt x="0" y="1020"/>
                  </a:lnTo>
                  <a:lnTo>
                    <a:pt x="2" y="1111"/>
                  </a:lnTo>
                  <a:lnTo>
                    <a:pt x="15" y="1201"/>
                  </a:lnTo>
                  <a:lnTo>
                    <a:pt x="43" y="1285"/>
                  </a:lnTo>
                  <a:lnTo>
                    <a:pt x="81" y="1362"/>
                  </a:lnTo>
                  <a:lnTo>
                    <a:pt x="122" y="1425"/>
                  </a:lnTo>
                  <a:lnTo>
                    <a:pt x="171" y="1473"/>
                  </a:lnTo>
                  <a:lnTo>
                    <a:pt x="226" y="1508"/>
                  </a:lnTo>
                  <a:lnTo>
                    <a:pt x="281" y="1522"/>
                  </a:lnTo>
                  <a:lnTo>
                    <a:pt x="341" y="1528"/>
                  </a:lnTo>
                  <a:lnTo>
                    <a:pt x="399" y="1514"/>
                  </a:lnTo>
                </a:path>
              </a:pathLst>
            </a:custGeom>
            <a:grpFill/>
            <a:ln w="222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round/>
              <a:headEnd/>
              <a:tailEnd/>
            </a:ln>
          </p:spPr>
          <p:txBody>
            <a:bodyPr/>
            <a:lstStyle/>
            <a:p>
              <a:pPr eaLnBrk="0" hangingPunct="0">
                <a:defRPr/>
              </a:pPr>
              <a:endParaRPr lang="en-US" sz="1800" dirty="0">
                <a:ea typeface="ＭＳ Ｐゴシック" pitchFamily="-48" charset="-128"/>
                <a:cs typeface="+mn-cs"/>
              </a:endParaRPr>
            </a:p>
          </p:txBody>
        </p:sp>
        <p:sp>
          <p:nvSpPr>
            <p:cNvPr id="53" name="Rectangle 11"/>
            <p:cNvSpPr>
              <a:spLocks noChangeArrowheads="1"/>
            </p:cNvSpPr>
            <p:nvPr/>
          </p:nvSpPr>
          <p:spPr bwMode="gray">
            <a:xfrm>
              <a:off x="2874" y="1464"/>
              <a:ext cx="622" cy="228"/>
            </a:xfrm>
            <a:prstGeom prst="rect">
              <a:avLst/>
            </a:prstGeom>
            <a:grpFill/>
            <a:ln w="9525" algn="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p:spPr>
          <p:txBody>
            <a:bodyPr lIns="0" tIns="0" rIns="0" bIns="0">
              <a:spAutoFit/>
            </a:bodyPr>
            <a:lstStyle/>
            <a:p>
              <a:pPr algn="ctr" eaLnBrk="0" hangingPunct="0">
                <a:lnSpc>
                  <a:spcPct val="85000"/>
                </a:lnSpc>
                <a:defRPr/>
              </a:pPr>
              <a:r>
                <a:rPr lang="en-US" sz="1600" b="1" dirty="0">
                  <a:solidFill>
                    <a:schemeClr val="bg1">
                      <a:lumMod val="65000"/>
                    </a:schemeClr>
                  </a:solidFill>
                  <a:latin typeface="Verdana" pitchFamily="34" charset="0"/>
                  <a:ea typeface="ＭＳ Ｐゴシック" pitchFamily="-48" charset="-128"/>
                  <a:cs typeface="Arial" charset="0"/>
                </a:rPr>
                <a:t>Internal Clients</a:t>
              </a:r>
            </a:p>
          </p:txBody>
        </p:sp>
      </p:grpSp>
      <p:grpSp>
        <p:nvGrpSpPr>
          <p:cNvPr id="54" name="Group 9"/>
          <p:cNvGrpSpPr>
            <a:grpSpLocks/>
          </p:cNvGrpSpPr>
          <p:nvPr/>
        </p:nvGrpSpPr>
        <p:grpSpPr bwMode="auto">
          <a:xfrm>
            <a:off x="6504482" y="4601577"/>
            <a:ext cx="2459038" cy="1209675"/>
            <a:chOff x="2522" y="1200"/>
            <a:chExt cx="1373" cy="659"/>
          </a:xfrm>
          <a:solidFill>
            <a:schemeClr val="bg1">
              <a:lumMod val="85000"/>
            </a:schemeClr>
          </a:solidFill>
        </p:grpSpPr>
        <p:sp>
          <p:nvSpPr>
            <p:cNvPr id="55" name="Freeform 10"/>
            <p:cNvSpPr>
              <a:spLocks/>
            </p:cNvSpPr>
            <p:nvPr/>
          </p:nvSpPr>
          <p:spPr bwMode="auto">
            <a:xfrm>
              <a:off x="2522" y="1200"/>
              <a:ext cx="1373" cy="659"/>
            </a:xfrm>
            <a:custGeom>
              <a:avLst/>
              <a:gdLst>
                <a:gd name="T0" fmla="*/ 220 w 2729"/>
                <a:gd name="T1" fmla="*/ 524 h 2038"/>
                <a:gd name="T2" fmla="*/ 276 w 2729"/>
                <a:gd name="T3" fmla="*/ 584 h 2038"/>
                <a:gd name="T4" fmla="*/ 344 w 2729"/>
                <a:gd name="T5" fmla="*/ 628 h 2038"/>
                <a:gd name="T6" fmla="*/ 420 w 2729"/>
                <a:gd name="T7" fmla="*/ 653 h 2038"/>
                <a:gd name="T8" fmla="*/ 501 w 2729"/>
                <a:gd name="T9" fmla="*/ 659 h 2038"/>
                <a:gd name="T10" fmla="*/ 580 w 2729"/>
                <a:gd name="T11" fmla="*/ 646 h 2038"/>
                <a:gd name="T12" fmla="*/ 653 w 2729"/>
                <a:gd name="T13" fmla="*/ 611 h 2038"/>
                <a:gd name="T14" fmla="*/ 717 w 2729"/>
                <a:gd name="T15" fmla="*/ 611 h 2038"/>
                <a:gd name="T16" fmla="*/ 790 w 2729"/>
                <a:gd name="T17" fmla="*/ 646 h 2038"/>
                <a:gd name="T18" fmla="*/ 872 w 2729"/>
                <a:gd name="T19" fmla="*/ 659 h 2038"/>
                <a:gd name="T20" fmla="*/ 948 w 2729"/>
                <a:gd name="T21" fmla="*/ 653 h 2038"/>
                <a:gd name="T22" fmla="*/ 1026 w 2729"/>
                <a:gd name="T23" fmla="*/ 628 h 2038"/>
                <a:gd name="T24" fmla="*/ 1093 w 2729"/>
                <a:gd name="T25" fmla="*/ 584 h 2038"/>
                <a:gd name="T26" fmla="*/ 1148 w 2729"/>
                <a:gd name="T27" fmla="*/ 524 h 2038"/>
                <a:gd name="T28" fmla="*/ 1198 w 2729"/>
                <a:gd name="T29" fmla="*/ 494 h 2038"/>
                <a:gd name="T30" fmla="*/ 1257 w 2729"/>
                <a:gd name="T31" fmla="*/ 488 h 2038"/>
                <a:gd name="T32" fmla="*/ 1311 w 2729"/>
                <a:gd name="T33" fmla="*/ 461 h 2038"/>
                <a:gd name="T34" fmla="*/ 1349 w 2729"/>
                <a:gd name="T35" fmla="*/ 416 h 2038"/>
                <a:gd name="T36" fmla="*/ 1369 w 2729"/>
                <a:gd name="T37" fmla="*/ 359 h 2038"/>
                <a:gd name="T38" fmla="*/ 1369 w 2729"/>
                <a:gd name="T39" fmla="*/ 299 h 2038"/>
                <a:gd name="T40" fmla="*/ 1349 w 2729"/>
                <a:gd name="T41" fmla="*/ 243 h 2038"/>
                <a:gd name="T42" fmla="*/ 1311 w 2729"/>
                <a:gd name="T43" fmla="*/ 199 h 2038"/>
                <a:gd name="T44" fmla="*/ 1257 w 2729"/>
                <a:gd name="T45" fmla="*/ 170 h 2038"/>
                <a:gd name="T46" fmla="*/ 1198 w 2729"/>
                <a:gd name="T47" fmla="*/ 164 h 2038"/>
                <a:gd name="T48" fmla="*/ 1148 w 2729"/>
                <a:gd name="T49" fmla="*/ 135 h 2038"/>
                <a:gd name="T50" fmla="*/ 1093 w 2729"/>
                <a:gd name="T51" fmla="*/ 73 h 2038"/>
                <a:gd name="T52" fmla="*/ 1026 w 2729"/>
                <a:gd name="T53" fmla="*/ 29 h 2038"/>
                <a:gd name="T54" fmla="*/ 948 w 2729"/>
                <a:gd name="T55" fmla="*/ 5 h 2038"/>
                <a:gd name="T56" fmla="*/ 872 w 2729"/>
                <a:gd name="T57" fmla="*/ 0 h 2038"/>
                <a:gd name="T58" fmla="*/ 790 w 2729"/>
                <a:gd name="T59" fmla="*/ 14 h 2038"/>
                <a:gd name="T60" fmla="*/ 717 w 2729"/>
                <a:gd name="T61" fmla="*/ 48 h 2038"/>
                <a:gd name="T62" fmla="*/ 653 w 2729"/>
                <a:gd name="T63" fmla="*/ 48 h 2038"/>
                <a:gd name="T64" fmla="*/ 580 w 2729"/>
                <a:gd name="T65" fmla="*/ 14 h 2038"/>
                <a:gd name="T66" fmla="*/ 501 w 2729"/>
                <a:gd name="T67" fmla="*/ 0 h 2038"/>
                <a:gd name="T68" fmla="*/ 420 w 2729"/>
                <a:gd name="T69" fmla="*/ 5 h 2038"/>
                <a:gd name="T70" fmla="*/ 344 w 2729"/>
                <a:gd name="T71" fmla="*/ 29 h 2038"/>
                <a:gd name="T72" fmla="*/ 276 w 2729"/>
                <a:gd name="T73" fmla="*/ 73 h 2038"/>
                <a:gd name="T74" fmla="*/ 220 w 2729"/>
                <a:gd name="T75" fmla="*/ 135 h 2038"/>
                <a:gd name="T76" fmla="*/ 172 w 2729"/>
                <a:gd name="T77" fmla="*/ 164 h 2038"/>
                <a:gd name="T78" fmla="*/ 114 w 2729"/>
                <a:gd name="T79" fmla="*/ 170 h 2038"/>
                <a:gd name="T80" fmla="*/ 61 w 2729"/>
                <a:gd name="T81" fmla="*/ 199 h 2038"/>
                <a:gd name="T82" fmla="*/ 22 w 2729"/>
                <a:gd name="T83" fmla="*/ 243 h 2038"/>
                <a:gd name="T84" fmla="*/ 1 w 2729"/>
                <a:gd name="T85" fmla="*/ 299 h 2038"/>
                <a:gd name="T86" fmla="*/ 1 w 2729"/>
                <a:gd name="T87" fmla="*/ 359 h 2038"/>
                <a:gd name="T88" fmla="*/ 22 w 2729"/>
                <a:gd name="T89" fmla="*/ 416 h 2038"/>
                <a:gd name="T90" fmla="*/ 61 w 2729"/>
                <a:gd name="T91" fmla="*/ 461 h 2038"/>
                <a:gd name="T92" fmla="*/ 114 w 2729"/>
                <a:gd name="T93" fmla="*/ 488 h 2038"/>
                <a:gd name="T94" fmla="*/ 172 w 2729"/>
                <a:gd name="T95" fmla="*/ 494 h 20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29"/>
                <a:gd name="T145" fmla="*/ 0 h 2038"/>
                <a:gd name="T146" fmla="*/ 2729 w 2729"/>
                <a:gd name="T147" fmla="*/ 2038 h 20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29" h="2038">
                  <a:moveTo>
                    <a:pt x="399" y="1514"/>
                  </a:moveTo>
                  <a:lnTo>
                    <a:pt x="438" y="1621"/>
                  </a:lnTo>
                  <a:lnTo>
                    <a:pt x="492" y="1719"/>
                  </a:lnTo>
                  <a:lnTo>
                    <a:pt x="549" y="1806"/>
                  </a:lnTo>
                  <a:lnTo>
                    <a:pt x="613" y="1881"/>
                  </a:lnTo>
                  <a:lnTo>
                    <a:pt x="684" y="1942"/>
                  </a:lnTo>
                  <a:lnTo>
                    <a:pt x="760" y="1987"/>
                  </a:lnTo>
                  <a:lnTo>
                    <a:pt x="834" y="2020"/>
                  </a:lnTo>
                  <a:lnTo>
                    <a:pt x="917" y="2038"/>
                  </a:lnTo>
                  <a:lnTo>
                    <a:pt x="996" y="2038"/>
                  </a:lnTo>
                  <a:lnTo>
                    <a:pt x="1072" y="2026"/>
                  </a:lnTo>
                  <a:lnTo>
                    <a:pt x="1153" y="1998"/>
                  </a:lnTo>
                  <a:lnTo>
                    <a:pt x="1228" y="1950"/>
                  </a:lnTo>
                  <a:lnTo>
                    <a:pt x="1297" y="1889"/>
                  </a:lnTo>
                  <a:lnTo>
                    <a:pt x="1365" y="1815"/>
                  </a:lnTo>
                  <a:lnTo>
                    <a:pt x="1426" y="1889"/>
                  </a:lnTo>
                  <a:lnTo>
                    <a:pt x="1502" y="1950"/>
                  </a:lnTo>
                  <a:lnTo>
                    <a:pt x="1571" y="1998"/>
                  </a:lnTo>
                  <a:lnTo>
                    <a:pt x="1650" y="2026"/>
                  </a:lnTo>
                  <a:lnTo>
                    <a:pt x="1733" y="2038"/>
                  </a:lnTo>
                  <a:lnTo>
                    <a:pt x="1807" y="2038"/>
                  </a:lnTo>
                  <a:lnTo>
                    <a:pt x="1884" y="2020"/>
                  </a:lnTo>
                  <a:lnTo>
                    <a:pt x="1963" y="1987"/>
                  </a:lnTo>
                  <a:lnTo>
                    <a:pt x="2040" y="1942"/>
                  </a:lnTo>
                  <a:lnTo>
                    <a:pt x="2108" y="1881"/>
                  </a:lnTo>
                  <a:lnTo>
                    <a:pt x="2173" y="1806"/>
                  </a:lnTo>
                  <a:lnTo>
                    <a:pt x="2232" y="1719"/>
                  </a:lnTo>
                  <a:lnTo>
                    <a:pt x="2281" y="1621"/>
                  </a:lnTo>
                  <a:lnTo>
                    <a:pt x="2329" y="1514"/>
                  </a:lnTo>
                  <a:lnTo>
                    <a:pt x="2382" y="1528"/>
                  </a:lnTo>
                  <a:lnTo>
                    <a:pt x="2440" y="1522"/>
                  </a:lnTo>
                  <a:lnTo>
                    <a:pt x="2499" y="1508"/>
                  </a:lnTo>
                  <a:lnTo>
                    <a:pt x="2554" y="1473"/>
                  </a:lnTo>
                  <a:lnTo>
                    <a:pt x="2606" y="1425"/>
                  </a:lnTo>
                  <a:lnTo>
                    <a:pt x="2645" y="1362"/>
                  </a:lnTo>
                  <a:lnTo>
                    <a:pt x="2681" y="1285"/>
                  </a:lnTo>
                  <a:lnTo>
                    <a:pt x="2703" y="1201"/>
                  </a:lnTo>
                  <a:lnTo>
                    <a:pt x="2722" y="1111"/>
                  </a:lnTo>
                  <a:lnTo>
                    <a:pt x="2729" y="1020"/>
                  </a:lnTo>
                  <a:lnTo>
                    <a:pt x="2722" y="924"/>
                  </a:lnTo>
                  <a:lnTo>
                    <a:pt x="2703" y="833"/>
                  </a:lnTo>
                  <a:lnTo>
                    <a:pt x="2681" y="751"/>
                  </a:lnTo>
                  <a:lnTo>
                    <a:pt x="2645" y="679"/>
                  </a:lnTo>
                  <a:lnTo>
                    <a:pt x="2606" y="616"/>
                  </a:lnTo>
                  <a:lnTo>
                    <a:pt x="2554" y="567"/>
                  </a:lnTo>
                  <a:lnTo>
                    <a:pt x="2499" y="527"/>
                  </a:lnTo>
                  <a:lnTo>
                    <a:pt x="2440" y="510"/>
                  </a:lnTo>
                  <a:lnTo>
                    <a:pt x="2382" y="507"/>
                  </a:lnTo>
                  <a:lnTo>
                    <a:pt x="2329" y="526"/>
                  </a:lnTo>
                  <a:lnTo>
                    <a:pt x="2281" y="417"/>
                  </a:lnTo>
                  <a:lnTo>
                    <a:pt x="2232" y="315"/>
                  </a:lnTo>
                  <a:lnTo>
                    <a:pt x="2173" y="227"/>
                  </a:lnTo>
                  <a:lnTo>
                    <a:pt x="2108" y="158"/>
                  </a:lnTo>
                  <a:lnTo>
                    <a:pt x="2040" y="91"/>
                  </a:lnTo>
                  <a:lnTo>
                    <a:pt x="1963" y="49"/>
                  </a:lnTo>
                  <a:lnTo>
                    <a:pt x="1884" y="14"/>
                  </a:lnTo>
                  <a:lnTo>
                    <a:pt x="1807" y="0"/>
                  </a:lnTo>
                  <a:lnTo>
                    <a:pt x="1733" y="0"/>
                  </a:lnTo>
                  <a:lnTo>
                    <a:pt x="1650" y="10"/>
                  </a:lnTo>
                  <a:lnTo>
                    <a:pt x="1571" y="43"/>
                  </a:lnTo>
                  <a:lnTo>
                    <a:pt x="1502" y="90"/>
                  </a:lnTo>
                  <a:lnTo>
                    <a:pt x="1426" y="147"/>
                  </a:lnTo>
                  <a:lnTo>
                    <a:pt x="1365" y="219"/>
                  </a:lnTo>
                  <a:lnTo>
                    <a:pt x="1297" y="147"/>
                  </a:lnTo>
                  <a:lnTo>
                    <a:pt x="1228" y="90"/>
                  </a:lnTo>
                  <a:lnTo>
                    <a:pt x="1153" y="43"/>
                  </a:lnTo>
                  <a:lnTo>
                    <a:pt x="1072" y="10"/>
                  </a:lnTo>
                  <a:lnTo>
                    <a:pt x="996" y="0"/>
                  </a:lnTo>
                  <a:lnTo>
                    <a:pt x="917" y="0"/>
                  </a:lnTo>
                  <a:lnTo>
                    <a:pt x="834" y="14"/>
                  </a:lnTo>
                  <a:lnTo>
                    <a:pt x="760" y="49"/>
                  </a:lnTo>
                  <a:lnTo>
                    <a:pt x="684" y="91"/>
                  </a:lnTo>
                  <a:lnTo>
                    <a:pt x="613" y="158"/>
                  </a:lnTo>
                  <a:lnTo>
                    <a:pt x="549" y="227"/>
                  </a:lnTo>
                  <a:lnTo>
                    <a:pt x="492" y="315"/>
                  </a:lnTo>
                  <a:lnTo>
                    <a:pt x="438" y="417"/>
                  </a:lnTo>
                  <a:lnTo>
                    <a:pt x="399" y="526"/>
                  </a:lnTo>
                  <a:lnTo>
                    <a:pt x="341" y="507"/>
                  </a:lnTo>
                  <a:lnTo>
                    <a:pt x="281" y="510"/>
                  </a:lnTo>
                  <a:lnTo>
                    <a:pt x="226" y="527"/>
                  </a:lnTo>
                  <a:lnTo>
                    <a:pt x="171" y="567"/>
                  </a:lnTo>
                  <a:lnTo>
                    <a:pt x="122" y="616"/>
                  </a:lnTo>
                  <a:lnTo>
                    <a:pt x="81" y="679"/>
                  </a:lnTo>
                  <a:lnTo>
                    <a:pt x="43" y="751"/>
                  </a:lnTo>
                  <a:lnTo>
                    <a:pt x="15" y="833"/>
                  </a:lnTo>
                  <a:lnTo>
                    <a:pt x="2" y="924"/>
                  </a:lnTo>
                  <a:lnTo>
                    <a:pt x="0" y="1020"/>
                  </a:lnTo>
                  <a:lnTo>
                    <a:pt x="2" y="1111"/>
                  </a:lnTo>
                  <a:lnTo>
                    <a:pt x="15" y="1201"/>
                  </a:lnTo>
                  <a:lnTo>
                    <a:pt x="43" y="1285"/>
                  </a:lnTo>
                  <a:lnTo>
                    <a:pt x="81" y="1362"/>
                  </a:lnTo>
                  <a:lnTo>
                    <a:pt x="122" y="1425"/>
                  </a:lnTo>
                  <a:lnTo>
                    <a:pt x="171" y="1473"/>
                  </a:lnTo>
                  <a:lnTo>
                    <a:pt x="226" y="1508"/>
                  </a:lnTo>
                  <a:lnTo>
                    <a:pt x="281" y="1522"/>
                  </a:lnTo>
                  <a:lnTo>
                    <a:pt x="341" y="1528"/>
                  </a:lnTo>
                  <a:lnTo>
                    <a:pt x="399" y="1514"/>
                  </a:lnTo>
                </a:path>
              </a:pathLst>
            </a:custGeom>
            <a:grpFill/>
            <a:ln w="222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round/>
              <a:headEnd/>
              <a:tailEnd/>
            </a:ln>
          </p:spPr>
          <p:txBody>
            <a:bodyPr/>
            <a:lstStyle/>
            <a:p>
              <a:pPr eaLnBrk="0" hangingPunct="0">
                <a:defRPr/>
              </a:pPr>
              <a:endParaRPr lang="en-US" sz="1800" dirty="0">
                <a:ea typeface="ＭＳ Ｐゴシック" pitchFamily="-48" charset="-128"/>
                <a:cs typeface="+mn-cs"/>
              </a:endParaRPr>
            </a:p>
          </p:txBody>
        </p:sp>
        <p:sp>
          <p:nvSpPr>
            <p:cNvPr id="56" name="Rectangle 11"/>
            <p:cNvSpPr>
              <a:spLocks noChangeArrowheads="1"/>
            </p:cNvSpPr>
            <p:nvPr/>
          </p:nvSpPr>
          <p:spPr bwMode="gray">
            <a:xfrm>
              <a:off x="2874" y="1464"/>
              <a:ext cx="622" cy="228"/>
            </a:xfrm>
            <a:prstGeom prst="rect">
              <a:avLst/>
            </a:prstGeom>
            <a:grpFill/>
            <a:ln w="9525" algn="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p:spPr>
          <p:txBody>
            <a:bodyPr lIns="0" tIns="0" rIns="0" bIns="0">
              <a:spAutoFit/>
            </a:bodyPr>
            <a:lstStyle/>
            <a:p>
              <a:pPr algn="ctr" eaLnBrk="0" hangingPunct="0">
                <a:lnSpc>
                  <a:spcPct val="85000"/>
                </a:lnSpc>
                <a:defRPr/>
              </a:pPr>
              <a:r>
                <a:rPr lang="en-US" sz="1600" b="1" dirty="0">
                  <a:solidFill>
                    <a:schemeClr val="bg1">
                      <a:lumMod val="65000"/>
                    </a:schemeClr>
                  </a:solidFill>
                  <a:latin typeface="Verdana" pitchFamily="34" charset="0"/>
                  <a:ea typeface="ＭＳ Ｐゴシック" pitchFamily="-48" charset="-128"/>
                  <a:cs typeface="Arial" charset="0"/>
                </a:rPr>
                <a:t>Public - Citizens</a:t>
              </a:r>
            </a:p>
          </p:txBody>
        </p:sp>
      </p:grpSp>
      <p:cxnSp>
        <p:nvCxnSpPr>
          <p:cNvPr id="58" name="Straight Connector 57"/>
          <p:cNvCxnSpPr>
            <a:cxnSpLocks noChangeShapeType="1"/>
            <a:endCxn id="88084" idx="0"/>
          </p:cNvCxnSpPr>
          <p:nvPr/>
        </p:nvCxnSpPr>
        <p:spPr bwMode="auto">
          <a:xfrm rot="16200000" flipH="1">
            <a:off x="7574757" y="1910556"/>
            <a:ext cx="609600" cy="258763"/>
          </a:xfrm>
          <a:prstGeom prst="line">
            <a:avLst/>
          </a:prstGeom>
          <a:noFill/>
          <a:ln w="9525">
            <a:solidFill>
              <a:schemeClr val="tx1"/>
            </a:solidFill>
            <a:prstDash val="dash"/>
            <a:round/>
            <a:headEnd/>
            <a:tailEnd/>
          </a:ln>
        </p:spPr>
      </p:cxnSp>
      <p:cxnSp>
        <p:nvCxnSpPr>
          <p:cNvPr id="61" name="Straight Connector 60"/>
          <p:cNvCxnSpPr>
            <a:cxnSpLocks noChangeShapeType="1"/>
            <a:stCxn id="88084" idx="2"/>
          </p:cNvCxnSpPr>
          <p:nvPr/>
        </p:nvCxnSpPr>
        <p:spPr bwMode="auto">
          <a:xfrm rot="5400000">
            <a:off x="7569200" y="4445000"/>
            <a:ext cx="557213" cy="322263"/>
          </a:xfrm>
          <a:prstGeom prst="line">
            <a:avLst/>
          </a:prstGeom>
          <a:noFill/>
          <a:ln w="9525">
            <a:solidFill>
              <a:schemeClr val="tx1"/>
            </a:solidFill>
            <a:prstDash val="dash"/>
            <a:round/>
            <a:headEnd/>
            <a:tailEnd/>
          </a:ln>
        </p:spPr>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152400" y="76200"/>
            <a:ext cx="7772400" cy="457200"/>
          </a:xfrm>
        </p:spPr>
        <p:txBody>
          <a:bodyPr/>
          <a:lstStyle/>
          <a:p>
            <a:r>
              <a:rPr lang="en-US" smtClean="0">
                <a:ea typeface="ＭＳ Ｐゴシック"/>
              </a:rPr>
              <a:t>Telecommuting</a:t>
            </a:r>
          </a:p>
        </p:txBody>
      </p:sp>
      <p:sp>
        <p:nvSpPr>
          <p:cNvPr id="354346" name="Rectangle 42"/>
          <p:cNvSpPr>
            <a:spLocks noGrp="1" noChangeArrowheads="1"/>
          </p:cNvSpPr>
          <p:nvPr>
            <p:ph type="body" sz="half" idx="1"/>
          </p:nvPr>
        </p:nvSpPr>
        <p:spPr>
          <a:xfrm>
            <a:off x="300038" y="1539875"/>
            <a:ext cx="5919787" cy="4264025"/>
          </a:xfrm>
        </p:spPr>
        <p:txBody>
          <a:bodyPr/>
          <a:lstStyle/>
          <a:p>
            <a:pPr marL="0" indent="0">
              <a:buFontTx/>
              <a:buChar char="•"/>
            </a:pPr>
            <a:r>
              <a:rPr lang="en-US" smtClean="0">
                <a:ea typeface="ＭＳ Ｐゴシック"/>
              </a:rPr>
              <a:t>Now Accepted</a:t>
            </a:r>
          </a:p>
          <a:p>
            <a:pPr marL="0" indent="0">
              <a:buFontTx/>
              <a:buChar char="•"/>
            </a:pPr>
            <a:endParaRPr lang="en-US" smtClean="0">
              <a:ea typeface="ＭＳ Ｐゴシック"/>
            </a:endParaRPr>
          </a:p>
          <a:p>
            <a:pPr marL="0" indent="0">
              <a:buFontTx/>
              <a:buChar char="•"/>
            </a:pPr>
            <a:r>
              <a:rPr lang="en-US" smtClean="0">
                <a:ea typeface="ＭＳ Ｐゴシック"/>
              </a:rPr>
              <a:t>Quality of Life</a:t>
            </a:r>
          </a:p>
          <a:p>
            <a:pPr marL="0" indent="0">
              <a:buFontTx/>
              <a:buChar char="•"/>
            </a:pPr>
            <a:endParaRPr lang="en-US" smtClean="0">
              <a:ea typeface="ＭＳ Ｐゴシック"/>
            </a:endParaRPr>
          </a:p>
          <a:p>
            <a:pPr marL="0" indent="0">
              <a:buFontTx/>
              <a:buChar char="•"/>
            </a:pPr>
            <a:r>
              <a:rPr lang="en-US" smtClean="0">
                <a:ea typeface="ＭＳ Ｐゴシック"/>
              </a:rPr>
              <a:t>Productivity/Employee Retention</a:t>
            </a:r>
          </a:p>
          <a:p>
            <a:pPr marL="0" indent="0">
              <a:buFontTx/>
              <a:buChar char="•"/>
            </a:pPr>
            <a:endParaRPr lang="en-US" smtClean="0">
              <a:ea typeface="ＭＳ Ｐゴシック"/>
            </a:endParaRPr>
          </a:p>
          <a:p>
            <a:pPr marL="0" indent="0">
              <a:buFontTx/>
              <a:buChar char="•"/>
            </a:pPr>
            <a:r>
              <a:rPr lang="en-US" smtClean="0">
                <a:ea typeface="ＭＳ Ｐゴシック"/>
              </a:rPr>
              <a:t>COOP/COG</a:t>
            </a:r>
          </a:p>
        </p:txBody>
      </p:sp>
      <p:pic>
        <p:nvPicPr>
          <p:cNvPr id="89091" name="Picture 40" descr="MPj04276760000[1]"/>
          <p:cNvPicPr>
            <a:picLocks noChangeAspect="1" noChangeArrowheads="1"/>
          </p:cNvPicPr>
          <p:nvPr/>
        </p:nvPicPr>
        <p:blipFill>
          <a:blip r:embed="rId2"/>
          <a:srcRect/>
          <a:stretch>
            <a:fillRect/>
          </a:stretch>
        </p:blipFill>
        <p:spPr bwMode="auto">
          <a:xfrm>
            <a:off x="6410325" y="1752600"/>
            <a:ext cx="2581275" cy="3883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166688" y="152400"/>
            <a:ext cx="8751887" cy="889000"/>
          </a:xfrm>
        </p:spPr>
        <p:txBody>
          <a:bodyPr/>
          <a:lstStyle/>
          <a:p>
            <a:r>
              <a:rPr lang="en-US" sz="2800" smtClean="0">
                <a:ea typeface="ＭＳ Ｐゴシック"/>
              </a:rPr>
              <a:t>Use Case Examples</a:t>
            </a:r>
          </a:p>
        </p:txBody>
      </p:sp>
      <p:sp>
        <p:nvSpPr>
          <p:cNvPr id="363523" name="Rectangle 3"/>
          <p:cNvSpPr>
            <a:spLocks noGrp="1" noChangeArrowheads="1"/>
          </p:cNvSpPr>
          <p:nvPr>
            <p:ph type="body" sz="half" idx="1"/>
          </p:nvPr>
        </p:nvSpPr>
        <p:spPr>
          <a:xfrm>
            <a:off x="709613" y="1435100"/>
            <a:ext cx="5919787" cy="3598863"/>
          </a:xfrm>
        </p:spPr>
        <p:txBody>
          <a:bodyPr/>
          <a:lstStyle/>
          <a:p>
            <a:pPr marL="0" indent="0"/>
            <a:r>
              <a:rPr lang="en-US" sz="2400" smtClean="0">
                <a:ea typeface="ＭＳ Ｐゴシック"/>
              </a:rPr>
              <a:t>Field Reporting</a:t>
            </a:r>
          </a:p>
          <a:p>
            <a:pPr marL="0" indent="0"/>
            <a:endParaRPr lang="en-US" sz="2400" smtClean="0">
              <a:ea typeface="ＭＳ Ｐゴシック"/>
            </a:endParaRPr>
          </a:p>
          <a:p>
            <a:pPr marL="0" indent="0"/>
            <a:r>
              <a:rPr lang="en-US" sz="2400" smtClean="0">
                <a:ea typeface="ＭＳ Ｐゴシック"/>
              </a:rPr>
              <a:t>Interoperability</a:t>
            </a:r>
          </a:p>
          <a:p>
            <a:pPr marL="0" indent="0"/>
            <a:endParaRPr lang="en-US" sz="2400" smtClean="0">
              <a:ea typeface="ＭＳ Ｐゴシック"/>
            </a:endParaRPr>
          </a:p>
          <a:p>
            <a:pPr marL="0" indent="0"/>
            <a:r>
              <a:rPr lang="en-US" sz="2400" smtClean="0">
                <a:ea typeface="ＭＳ Ｐゴシック"/>
              </a:rPr>
              <a:t>Information Access and Sharing</a:t>
            </a:r>
          </a:p>
          <a:p>
            <a:pPr marL="0" indent="0"/>
            <a:endParaRPr lang="en-US" sz="2400" smtClean="0">
              <a:ea typeface="ＭＳ Ｐゴシック"/>
            </a:endParaRPr>
          </a:p>
          <a:p>
            <a:pPr marL="0" indent="0"/>
            <a:r>
              <a:rPr lang="en-US" sz="2400" smtClean="0">
                <a:ea typeface="ＭＳ Ｐゴシック"/>
              </a:rPr>
              <a:t>Mobile Resource Management</a:t>
            </a:r>
          </a:p>
          <a:p>
            <a:pPr marL="0" indent="0"/>
            <a:endParaRPr lang="en-US" sz="2400" smtClean="0">
              <a:ea typeface="ＭＳ Ｐゴシック"/>
            </a:endParaRPr>
          </a:p>
          <a:p>
            <a:pPr marL="0" indent="0"/>
            <a:r>
              <a:rPr lang="en-US" sz="2400" smtClean="0">
                <a:ea typeface="ＭＳ Ｐゴシック"/>
              </a:rPr>
              <a:t>Access to Critical Systems</a:t>
            </a:r>
          </a:p>
        </p:txBody>
      </p:sp>
      <p:pic>
        <p:nvPicPr>
          <p:cNvPr id="363526" name="Picture 6" descr="box_genericscreen_00"/>
          <p:cNvPicPr>
            <a:picLocks noChangeAspect="1" noChangeArrowheads="1"/>
          </p:cNvPicPr>
          <p:nvPr/>
        </p:nvPicPr>
        <p:blipFill>
          <a:blip r:embed="rId2"/>
          <a:srcRect/>
          <a:stretch>
            <a:fillRect/>
          </a:stretch>
        </p:blipFill>
        <p:spPr bwMode="auto">
          <a:xfrm>
            <a:off x="6270625" y="3051175"/>
            <a:ext cx="1320800" cy="2476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p:txBody>
          <a:bodyPr/>
          <a:lstStyle/>
          <a:p>
            <a:r>
              <a:rPr lang="en-US" sz="2400" smtClean="0">
                <a:ea typeface="ＭＳ Ｐゴシック"/>
              </a:rPr>
              <a:t>Mobile Field Reporting</a:t>
            </a:r>
          </a:p>
        </p:txBody>
      </p:sp>
      <p:pic>
        <p:nvPicPr>
          <p:cNvPr id="91138" name="Picture 18"/>
          <p:cNvPicPr>
            <a:picLocks noChangeAspect="1" noChangeArrowheads="1"/>
          </p:cNvPicPr>
          <p:nvPr/>
        </p:nvPicPr>
        <p:blipFill>
          <a:blip r:embed="rId2"/>
          <a:srcRect/>
          <a:stretch>
            <a:fillRect/>
          </a:stretch>
        </p:blipFill>
        <p:spPr bwMode="auto">
          <a:xfrm>
            <a:off x="1092200" y="1136650"/>
            <a:ext cx="6934200" cy="4765675"/>
          </a:xfrm>
          <a:prstGeom prst="rect">
            <a:avLst/>
          </a:prstGeom>
          <a:noFill/>
          <a:ln w="9525">
            <a:noFill/>
            <a:miter lim="800000"/>
            <a:headEnd/>
            <a:tailEnd/>
          </a:ln>
        </p:spPr>
      </p:pic>
      <p:sp>
        <p:nvSpPr>
          <p:cNvPr id="349200" name="Text Box 16"/>
          <p:cNvSpPr txBox="1">
            <a:spLocks noChangeArrowheads="1"/>
          </p:cNvSpPr>
          <p:nvPr/>
        </p:nvSpPr>
        <p:spPr bwMode="auto">
          <a:xfrm>
            <a:off x="876300" y="4800600"/>
            <a:ext cx="1219200" cy="823913"/>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i="1"/>
              <a:t>Push, Speak, Send</a:t>
            </a:r>
          </a:p>
        </p:txBody>
      </p:sp>
      <p:pic>
        <p:nvPicPr>
          <p:cNvPr id="349205" name="Picture 16"/>
          <p:cNvPicPr>
            <a:picLocks noChangeAspect="1" noChangeArrowheads="1"/>
          </p:cNvPicPr>
          <p:nvPr/>
        </p:nvPicPr>
        <p:blipFill>
          <a:blip r:embed="rId3"/>
          <a:srcRect r="68913" b="19223"/>
          <a:stretch>
            <a:fillRect/>
          </a:stretch>
        </p:blipFill>
        <p:spPr bwMode="auto">
          <a:xfrm>
            <a:off x="5843588" y="469900"/>
            <a:ext cx="2011362" cy="579438"/>
          </a:xfrm>
          <a:prstGeom prst="rect">
            <a:avLst/>
          </a:prstGeom>
          <a:noFill/>
          <a:ln w="9525">
            <a:solidFill>
              <a:srgbClr val="FFFF00"/>
            </a:solidFill>
            <a:miter lim="800000"/>
            <a:headEnd/>
            <a:tailEnd/>
          </a:ln>
        </p:spPr>
      </p:pic>
      <p:sp>
        <p:nvSpPr>
          <p:cNvPr id="91141" name="Line 8"/>
          <p:cNvSpPr>
            <a:spLocks noChangeShapeType="1"/>
          </p:cNvSpPr>
          <p:nvPr/>
        </p:nvSpPr>
        <p:spPr bwMode="auto">
          <a:xfrm>
            <a:off x="5562600" y="381000"/>
            <a:ext cx="0" cy="609600"/>
          </a:xfrm>
          <a:prstGeom prst="line">
            <a:avLst/>
          </a:prstGeom>
          <a:noFill/>
          <a:ln w="9525">
            <a:solidFill>
              <a:schemeClr val="tx1"/>
            </a:solidFill>
            <a:round/>
            <a:headEnd/>
            <a:tailEnd/>
          </a:ln>
        </p:spPr>
        <p:txBody>
          <a:bodyPr wrap="none" anchor="ctr"/>
          <a:lstStyle/>
          <a:p>
            <a:endParaRPr lang="en-US"/>
          </a:p>
        </p:txBody>
      </p:sp>
      <p:sp>
        <p:nvSpPr>
          <p:cNvPr id="105481" name="WordArt 9"/>
          <p:cNvSpPr>
            <a:spLocks noChangeArrowheads="1" noChangeShapeType="1" noTextEdit="1"/>
          </p:cNvSpPr>
          <p:nvPr/>
        </p:nvSpPr>
        <p:spPr bwMode="auto">
          <a:xfrm>
            <a:off x="4648200" y="4191000"/>
            <a:ext cx="2276475" cy="457200"/>
          </a:xfrm>
          <a:prstGeom prst="rect">
            <a:avLst/>
          </a:prstGeom>
        </p:spPr>
        <p:txBody>
          <a:bodyPr wrap="none" fromWordArt="1">
            <a:prstTxWarp prst="textCascadeUp">
              <a:avLst>
                <a:gd name="adj" fmla="val 44444"/>
              </a:avLst>
            </a:prstTxWarp>
            <a:scene3d>
              <a:camera prst="legacyPerspectiveFront">
                <a:rot lat="20519994" lon="1080000" rev="0"/>
              </a:camera>
              <a:lightRig rig="legacyHarsh2" dir="b"/>
            </a:scene3d>
            <a:sp3d extrusionH="430200" prstMaterial="legacyMatte">
              <a:extrusionClr>
                <a:srgbClr val="FF6600"/>
              </a:extrusionClr>
            </a:sp3d>
          </a:bodyPr>
          <a:lstStyle/>
          <a:p>
            <a:pPr algn="ctr"/>
            <a:r>
              <a:rPr lang="en-US" sz="3600" kern="10">
                <a:ln w="9525">
                  <a:round/>
                  <a:headEnd/>
                  <a:tailEnd/>
                </a:ln>
                <a:gradFill rotWithShape="1">
                  <a:gsLst>
                    <a:gs pos="0">
                      <a:srgbClr val="FFE701"/>
                    </a:gs>
                    <a:gs pos="100000">
                      <a:srgbClr val="FE3E02"/>
                    </a:gs>
                  </a:gsLst>
                  <a:lin ang="5400000" scaled="1"/>
                </a:gradFill>
                <a:latin typeface="Impact"/>
              </a:rPr>
              <a:t>Now with GPS &amp; Photos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Rectangle 2"/>
          <p:cNvSpPr>
            <a:spLocks noGrp="1" noChangeArrowheads="1"/>
          </p:cNvSpPr>
          <p:nvPr>
            <p:ph type="body" idx="1"/>
          </p:nvPr>
        </p:nvSpPr>
        <p:spPr>
          <a:xfrm>
            <a:off x="3043238" y="1651000"/>
            <a:ext cx="6053137" cy="4340225"/>
          </a:xfrm>
        </p:spPr>
        <p:txBody>
          <a:bodyPr/>
          <a:lstStyle/>
          <a:p>
            <a:pPr>
              <a:lnSpc>
                <a:spcPct val="100000"/>
              </a:lnSpc>
              <a:spcBef>
                <a:spcPts val="50"/>
              </a:spcBef>
              <a:spcAft>
                <a:spcPts val="63"/>
              </a:spcAft>
            </a:pPr>
            <a:r>
              <a:rPr lang="en-US" sz="1800" b="1" smtClean="0">
                <a:ea typeface="ＭＳ Ｐゴシック"/>
              </a:rPr>
              <a:t>Challenge:</a:t>
            </a:r>
            <a:endParaRPr lang="en-US" sz="1800" smtClean="0">
              <a:ea typeface="ＭＳ Ｐゴシック"/>
            </a:endParaRPr>
          </a:p>
          <a:p>
            <a:pPr>
              <a:lnSpc>
                <a:spcPct val="100000"/>
              </a:lnSpc>
              <a:spcBef>
                <a:spcPts val="50"/>
              </a:spcBef>
              <a:spcAft>
                <a:spcPts val="63"/>
              </a:spcAft>
              <a:buFont typeface="Wingdings" pitchFamily="2" charset="2"/>
              <a:buChar char="§"/>
            </a:pPr>
            <a:r>
              <a:rPr lang="en-US" sz="1800" smtClean="0">
                <a:ea typeface="ＭＳ Ｐゴシック"/>
              </a:rPr>
              <a:t>Officers traveled to office daily to deliver forms and photos to handle disputes </a:t>
            </a:r>
          </a:p>
          <a:p>
            <a:pPr>
              <a:lnSpc>
                <a:spcPct val="100000"/>
              </a:lnSpc>
              <a:spcBef>
                <a:spcPts val="50"/>
              </a:spcBef>
              <a:spcAft>
                <a:spcPts val="63"/>
              </a:spcAft>
              <a:buFont typeface="Wingdings" pitchFamily="2" charset="2"/>
              <a:buChar char="§"/>
            </a:pPr>
            <a:r>
              <a:rPr lang="en-US" sz="1800" smtClean="0">
                <a:ea typeface="ＭＳ Ｐゴシック"/>
              </a:rPr>
              <a:t>Productivity loss from officers being out of the field</a:t>
            </a:r>
          </a:p>
          <a:p>
            <a:pPr>
              <a:lnSpc>
                <a:spcPct val="100000"/>
              </a:lnSpc>
              <a:spcBef>
                <a:spcPts val="50"/>
              </a:spcBef>
              <a:spcAft>
                <a:spcPts val="63"/>
              </a:spcAft>
            </a:pPr>
            <a:r>
              <a:rPr lang="en-US" sz="1800" b="1" smtClean="0">
                <a:ea typeface="ＭＳ Ｐゴシック"/>
              </a:rPr>
              <a:t>Solution:</a:t>
            </a:r>
            <a:endParaRPr lang="en-US" sz="1800" smtClean="0">
              <a:ea typeface="ＭＳ Ｐゴシック"/>
            </a:endParaRPr>
          </a:p>
          <a:p>
            <a:pPr>
              <a:lnSpc>
                <a:spcPct val="100000"/>
              </a:lnSpc>
              <a:spcBef>
                <a:spcPts val="50"/>
              </a:spcBef>
              <a:spcAft>
                <a:spcPts val="63"/>
              </a:spcAft>
              <a:buFontTx/>
              <a:buChar char="•"/>
            </a:pPr>
            <a:r>
              <a:rPr lang="en-US" sz="1800" smtClean="0">
                <a:ea typeface="ＭＳ Ｐゴシック"/>
              </a:rPr>
              <a:t>JCPA officers speak into the phone to document violation details -Time/Date, GPS &amp; street address</a:t>
            </a:r>
          </a:p>
          <a:p>
            <a:pPr>
              <a:lnSpc>
                <a:spcPct val="100000"/>
              </a:lnSpc>
              <a:spcBef>
                <a:spcPts val="50"/>
              </a:spcBef>
              <a:spcAft>
                <a:spcPts val="63"/>
              </a:spcAft>
              <a:buFontTx/>
              <a:buChar char="•"/>
            </a:pPr>
            <a:r>
              <a:rPr lang="en-US" sz="1800" smtClean="0">
                <a:ea typeface="ＭＳ Ｐゴシック"/>
              </a:rPr>
              <a:t>Message delivered instantly via email</a:t>
            </a:r>
          </a:p>
          <a:p>
            <a:pPr>
              <a:lnSpc>
                <a:spcPct val="100000"/>
              </a:lnSpc>
              <a:spcBef>
                <a:spcPts val="50"/>
              </a:spcBef>
              <a:spcAft>
                <a:spcPts val="63"/>
              </a:spcAft>
              <a:buFontTx/>
              <a:buChar char="•"/>
            </a:pPr>
            <a:r>
              <a:rPr lang="en-US" sz="1800" smtClean="0">
                <a:ea typeface="ＭＳ Ｐゴシック"/>
              </a:rPr>
              <a:t>Managers immediately receive complete violation information including photos</a:t>
            </a:r>
          </a:p>
          <a:p>
            <a:pPr>
              <a:lnSpc>
                <a:spcPct val="100000"/>
              </a:lnSpc>
              <a:spcBef>
                <a:spcPts val="50"/>
              </a:spcBef>
              <a:spcAft>
                <a:spcPts val="63"/>
              </a:spcAft>
            </a:pPr>
            <a:r>
              <a:rPr lang="en-US" sz="1800" b="1" smtClean="0">
                <a:ea typeface="ＭＳ Ｐゴシック"/>
              </a:rPr>
              <a:t>Results:</a:t>
            </a:r>
            <a:endParaRPr lang="en-US" sz="1800" smtClean="0">
              <a:ea typeface="ＭＳ Ｐゴシック"/>
            </a:endParaRPr>
          </a:p>
          <a:p>
            <a:pPr>
              <a:lnSpc>
                <a:spcPct val="100000"/>
              </a:lnSpc>
              <a:spcBef>
                <a:spcPts val="50"/>
              </a:spcBef>
              <a:spcAft>
                <a:spcPts val="63"/>
              </a:spcAft>
              <a:buFont typeface="Wingdings" pitchFamily="2" charset="2"/>
              <a:buChar char="§"/>
            </a:pPr>
            <a:r>
              <a:rPr lang="en-US" sz="1800" smtClean="0">
                <a:ea typeface="ＭＳ Ｐゴシック"/>
              </a:rPr>
              <a:t>One more hour in field, one additional “boot” per day</a:t>
            </a:r>
          </a:p>
          <a:p>
            <a:pPr>
              <a:lnSpc>
                <a:spcPct val="100000"/>
              </a:lnSpc>
              <a:spcBef>
                <a:spcPts val="50"/>
              </a:spcBef>
              <a:spcAft>
                <a:spcPts val="63"/>
              </a:spcAft>
              <a:buFont typeface="Wingdings" pitchFamily="2" charset="2"/>
              <a:buChar char="§"/>
            </a:pPr>
            <a:r>
              <a:rPr lang="en-US" sz="1800" u="sng" smtClean="0">
                <a:ea typeface="ＭＳ Ｐゴシック"/>
              </a:rPr>
              <a:t>Additional Revenue</a:t>
            </a:r>
            <a:r>
              <a:rPr lang="en-US" sz="1800" smtClean="0">
                <a:ea typeface="ＭＳ Ｐゴシック"/>
              </a:rPr>
              <a:t>  - $3,400/month per officer</a:t>
            </a:r>
          </a:p>
          <a:p>
            <a:pPr>
              <a:lnSpc>
                <a:spcPct val="100000"/>
              </a:lnSpc>
              <a:spcBef>
                <a:spcPts val="50"/>
              </a:spcBef>
              <a:spcAft>
                <a:spcPts val="63"/>
              </a:spcAft>
              <a:buFont typeface="Wingdings" pitchFamily="2" charset="2"/>
              <a:buChar char="§"/>
            </a:pPr>
            <a:r>
              <a:rPr lang="en-US" sz="1800" u="sng" smtClean="0">
                <a:ea typeface="ＭＳ Ｐゴシック"/>
              </a:rPr>
              <a:t>Reduced fuel consumption</a:t>
            </a:r>
            <a:r>
              <a:rPr lang="en-US" sz="1800" smtClean="0">
                <a:ea typeface="ＭＳ Ｐゴシック"/>
              </a:rPr>
              <a:t> - $40/month per officer</a:t>
            </a:r>
          </a:p>
          <a:p>
            <a:pPr>
              <a:lnSpc>
                <a:spcPct val="100000"/>
              </a:lnSpc>
              <a:spcBef>
                <a:spcPts val="50"/>
              </a:spcBef>
              <a:spcAft>
                <a:spcPts val="63"/>
              </a:spcAft>
              <a:buFont typeface="Wingdings" pitchFamily="2" charset="2"/>
              <a:buChar char="§"/>
            </a:pPr>
            <a:r>
              <a:rPr lang="en-US" sz="1800" u="sng" smtClean="0">
                <a:ea typeface="ＭＳ Ｐゴシック"/>
              </a:rPr>
              <a:t>Revenue enhancement</a:t>
            </a:r>
            <a:r>
              <a:rPr lang="en-US" sz="1800" smtClean="0">
                <a:ea typeface="ＭＳ Ｐゴシック"/>
              </a:rPr>
              <a:t> - $ 92,340 per month</a:t>
            </a:r>
          </a:p>
        </p:txBody>
      </p:sp>
      <p:sp>
        <p:nvSpPr>
          <p:cNvPr id="92162" name="Line 4"/>
          <p:cNvSpPr>
            <a:spLocks noChangeShapeType="1"/>
          </p:cNvSpPr>
          <p:nvPr/>
        </p:nvSpPr>
        <p:spPr bwMode="auto">
          <a:xfrm>
            <a:off x="2900363" y="1844675"/>
            <a:ext cx="0" cy="4114800"/>
          </a:xfrm>
          <a:prstGeom prst="line">
            <a:avLst/>
          </a:prstGeom>
          <a:noFill/>
          <a:ln w="19050">
            <a:solidFill>
              <a:srgbClr val="006AB1"/>
            </a:solidFill>
            <a:round/>
            <a:headEnd/>
            <a:tailEnd/>
          </a:ln>
        </p:spPr>
        <p:txBody>
          <a:bodyPr wrap="none" anchor="ctr"/>
          <a:lstStyle/>
          <a:p>
            <a:endParaRPr lang="en-US"/>
          </a:p>
        </p:txBody>
      </p:sp>
      <p:sp>
        <p:nvSpPr>
          <p:cNvPr id="325647" name="Text Box 15"/>
          <p:cNvSpPr txBox="1">
            <a:spLocks noChangeArrowheads="1"/>
          </p:cNvSpPr>
          <p:nvPr/>
        </p:nvSpPr>
        <p:spPr bwMode="auto">
          <a:xfrm>
            <a:off x="522288" y="6073775"/>
            <a:ext cx="2387600" cy="182563"/>
          </a:xfrm>
          <a:prstGeom prst="rect">
            <a:avLst/>
          </a:prstGeom>
          <a:noFill/>
          <a:ln w="9525">
            <a:noFill/>
            <a:miter lim="800000"/>
            <a:headEnd/>
            <a:tailEnd/>
          </a:ln>
        </p:spPr>
        <p:txBody>
          <a:bodyPr lIns="0" tIns="0" rIns="0" bIns="0">
            <a:spAutoFit/>
          </a:bodyPr>
          <a:lstStyle/>
          <a:p>
            <a:pPr marL="342900" indent="-342900" eaLnBrk="0" hangingPunct="0">
              <a:spcBef>
                <a:spcPct val="50000"/>
              </a:spcBef>
            </a:pPr>
            <a:r>
              <a:rPr lang="en-US" sz="1200" i="1"/>
              <a:t>*Land Mobile Radio</a:t>
            </a:r>
          </a:p>
        </p:txBody>
      </p:sp>
      <p:sp>
        <p:nvSpPr>
          <p:cNvPr id="92164" name="Rectangle 7"/>
          <p:cNvSpPr>
            <a:spLocks noGrp="1" noChangeArrowheads="1"/>
          </p:cNvSpPr>
          <p:nvPr>
            <p:ph type="title"/>
          </p:nvPr>
        </p:nvSpPr>
        <p:spPr>
          <a:xfrm>
            <a:off x="228600" y="228600"/>
            <a:ext cx="8023225" cy="914400"/>
          </a:xfrm>
        </p:spPr>
        <p:txBody>
          <a:bodyPr lIns="91429" tIns="45715" rIns="91429" bIns="45715"/>
          <a:lstStyle/>
          <a:p>
            <a:r>
              <a:rPr lang="en-US" sz="2800" smtClean="0">
                <a:solidFill>
                  <a:srgbClr val="006AB1"/>
                </a:solidFill>
                <a:ea typeface="ＭＳ Ｐゴシック"/>
              </a:rPr>
              <a:t>Case Study</a:t>
            </a:r>
            <a:r>
              <a:rPr lang="en-US" smtClean="0">
                <a:ea typeface="ＭＳ Ｐゴシック"/>
              </a:rPr>
              <a:t/>
            </a:r>
            <a:br>
              <a:rPr lang="en-US" smtClean="0">
                <a:ea typeface="ＭＳ Ｐゴシック"/>
              </a:rPr>
            </a:br>
            <a:r>
              <a:rPr lang="en-US" sz="2400" smtClean="0">
                <a:ea typeface="ＭＳ Ｐゴシック"/>
              </a:rPr>
              <a:t>Jersey City (NJ)</a:t>
            </a:r>
          </a:p>
        </p:txBody>
      </p:sp>
      <p:sp>
        <p:nvSpPr>
          <p:cNvPr id="92165" name="Text Box 8"/>
          <p:cNvSpPr txBox="1">
            <a:spLocks noChangeArrowheads="1"/>
          </p:cNvSpPr>
          <p:nvPr/>
        </p:nvSpPr>
        <p:spPr bwMode="auto">
          <a:xfrm>
            <a:off x="228600" y="1412875"/>
            <a:ext cx="3452813" cy="366713"/>
          </a:xfrm>
          <a:prstGeom prst="rect">
            <a:avLst/>
          </a:prstGeom>
          <a:noFill/>
          <a:ln w="9525">
            <a:noFill/>
            <a:miter lim="800000"/>
            <a:headEnd/>
            <a:tailEnd/>
          </a:ln>
        </p:spPr>
        <p:txBody>
          <a:bodyPr>
            <a:spAutoFit/>
          </a:bodyPr>
          <a:lstStyle/>
          <a:p>
            <a:pPr eaLnBrk="0" hangingPunct="0"/>
            <a:r>
              <a:rPr lang="en-US" sz="1800" i="1"/>
              <a:t>Parking Authority (JCPA)</a:t>
            </a:r>
          </a:p>
        </p:txBody>
      </p:sp>
      <p:pic>
        <p:nvPicPr>
          <p:cNvPr id="92166" name="Picture 2"/>
          <p:cNvPicPr>
            <a:picLocks noChangeAspect="1" noChangeArrowheads="1"/>
          </p:cNvPicPr>
          <p:nvPr/>
        </p:nvPicPr>
        <p:blipFill>
          <a:blip r:embed="rId3"/>
          <a:srcRect/>
          <a:stretch>
            <a:fillRect/>
          </a:stretch>
        </p:blipFill>
        <p:spPr bwMode="auto">
          <a:xfrm>
            <a:off x="215900" y="1816100"/>
            <a:ext cx="2524125" cy="2076450"/>
          </a:xfrm>
          <a:prstGeom prst="rect">
            <a:avLst/>
          </a:prstGeom>
          <a:noFill/>
          <a:ln w="9525">
            <a:noFill/>
            <a:miter lim="800000"/>
            <a:headEnd/>
            <a:tailEnd/>
          </a:ln>
        </p:spPr>
      </p:pic>
      <p:pic>
        <p:nvPicPr>
          <p:cNvPr id="92167" name="Picture 3"/>
          <p:cNvPicPr>
            <a:picLocks noChangeAspect="1" noChangeArrowheads="1"/>
          </p:cNvPicPr>
          <p:nvPr/>
        </p:nvPicPr>
        <p:blipFill>
          <a:blip r:embed="rId4"/>
          <a:srcRect/>
          <a:stretch>
            <a:fillRect/>
          </a:stretch>
        </p:blipFill>
        <p:spPr bwMode="auto">
          <a:xfrm>
            <a:off x="274638" y="3927475"/>
            <a:ext cx="2427287" cy="234950"/>
          </a:xfrm>
          <a:prstGeom prst="rect">
            <a:avLst/>
          </a:prstGeom>
          <a:noFill/>
          <a:ln w="9525">
            <a:noFill/>
            <a:miter lim="800000"/>
            <a:headEnd/>
            <a:tailEnd/>
          </a:ln>
        </p:spPr>
      </p:pic>
      <p:pic>
        <p:nvPicPr>
          <p:cNvPr id="11" name="Picture 16"/>
          <p:cNvPicPr>
            <a:picLocks noChangeAspect="1" noChangeArrowheads="1"/>
          </p:cNvPicPr>
          <p:nvPr/>
        </p:nvPicPr>
        <p:blipFill>
          <a:blip r:embed="rId5"/>
          <a:srcRect r="68913" b="19223"/>
          <a:stretch>
            <a:fillRect/>
          </a:stretch>
        </p:blipFill>
        <p:spPr bwMode="auto">
          <a:xfrm>
            <a:off x="7399338" y="661988"/>
            <a:ext cx="1128712" cy="325437"/>
          </a:xfrm>
          <a:prstGeom prst="rect">
            <a:avLst/>
          </a:prstGeom>
          <a:noFill/>
          <a:ln w="9525">
            <a:solidFill>
              <a:srgbClr val="FFFF00"/>
            </a:solid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09" name="Rectangle 2"/>
          <p:cNvSpPr>
            <a:spLocks noGrp="1" noChangeArrowheads="1"/>
          </p:cNvSpPr>
          <p:nvPr>
            <p:ph type="body" idx="1"/>
          </p:nvPr>
        </p:nvSpPr>
        <p:spPr>
          <a:xfrm>
            <a:off x="3238500" y="1651000"/>
            <a:ext cx="5700713" cy="3592513"/>
          </a:xfrm>
        </p:spPr>
        <p:txBody>
          <a:bodyPr/>
          <a:lstStyle/>
          <a:p>
            <a:pPr>
              <a:lnSpc>
                <a:spcPct val="90000"/>
              </a:lnSpc>
            </a:pPr>
            <a:r>
              <a:rPr lang="en-US" sz="1800" b="1" smtClean="0">
                <a:ea typeface="ＭＳ Ｐゴシック"/>
              </a:rPr>
              <a:t>Challenge:</a:t>
            </a:r>
            <a:endParaRPr lang="en-US" sz="1800" smtClean="0">
              <a:ea typeface="ＭＳ Ｐゴシック"/>
            </a:endParaRPr>
          </a:p>
          <a:p>
            <a:pPr>
              <a:lnSpc>
                <a:spcPct val="90000"/>
              </a:lnSpc>
              <a:buFontTx/>
              <a:buChar char="•"/>
            </a:pPr>
            <a:r>
              <a:rPr lang="en-US" sz="1800" smtClean="0">
                <a:ea typeface="ＭＳ Ｐゴシック"/>
              </a:rPr>
              <a:t>Aging LMR* system had coverage and costly maintenance issues</a:t>
            </a:r>
          </a:p>
          <a:p>
            <a:pPr>
              <a:lnSpc>
                <a:spcPct val="90000"/>
              </a:lnSpc>
              <a:buFontTx/>
              <a:buChar char="•"/>
            </a:pPr>
            <a:r>
              <a:rPr lang="en-US" sz="1800" smtClean="0">
                <a:ea typeface="ＭＳ Ｐゴシック"/>
              </a:rPr>
              <a:t>System shared among various departments</a:t>
            </a:r>
          </a:p>
          <a:p>
            <a:pPr>
              <a:lnSpc>
                <a:spcPct val="90000"/>
              </a:lnSpc>
              <a:buFontTx/>
              <a:buChar char="•"/>
            </a:pPr>
            <a:r>
              <a:rPr lang="en-US" sz="1800" smtClean="0">
                <a:ea typeface="ＭＳ Ｐゴシック"/>
              </a:rPr>
              <a:t>Employees carried multiple devices</a:t>
            </a:r>
          </a:p>
          <a:p>
            <a:pPr>
              <a:lnSpc>
                <a:spcPct val="90000"/>
              </a:lnSpc>
              <a:buFontTx/>
              <a:buChar char="•"/>
            </a:pPr>
            <a:r>
              <a:rPr lang="en-US" sz="1800" smtClean="0">
                <a:ea typeface="ＭＳ Ｐゴシック"/>
              </a:rPr>
              <a:t>Difficulties in handling peak loads</a:t>
            </a:r>
            <a:br>
              <a:rPr lang="en-US" sz="1800" smtClean="0">
                <a:ea typeface="ＭＳ Ｐゴシック"/>
              </a:rPr>
            </a:br>
            <a:endParaRPr lang="en-US" sz="1800" smtClean="0">
              <a:ea typeface="ＭＳ Ｐゴシック"/>
            </a:endParaRPr>
          </a:p>
          <a:p>
            <a:pPr>
              <a:lnSpc>
                <a:spcPct val="90000"/>
              </a:lnSpc>
            </a:pPr>
            <a:r>
              <a:rPr lang="en-US" sz="1800" b="1" smtClean="0">
                <a:ea typeface="ＭＳ Ｐゴシック"/>
              </a:rPr>
              <a:t>Solution:</a:t>
            </a:r>
            <a:endParaRPr lang="en-US" sz="1800" smtClean="0">
              <a:ea typeface="ＭＳ Ｐゴシック"/>
            </a:endParaRPr>
          </a:p>
          <a:p>
            <a:pPr>
              <a:lnSpc>
                <a:spcPct val="90000"/>
              </a:lnSpc>
              <a:buFontTx/>
              <a:buChar char="•"/>
            </a:pPr>
            <a:r>
              <a:rPr lang="en-US" sz="1800" smtClean="0">
                <a:ea typeface="ＭＳ Ｐゴシック"/>
              </a:rPr>
              <a:t>Installed new dispatch console that integrated Nextel Direct Connect units with LMR system</a:t>
            </a:r>
          </a:p>
          <a:p>
            <a:pPr>
              <a:lnSpc>
                <a:spcPct val="90000"/>
              </a:lnSpc>
              <a:buFontTx/>
              <a:buChar char="•"/>
            </a:pPr>
            <a:r>
              <a:rPr lang="en-US" sz="1800" smtClean="0">
                <a:ea typeface="ＭＳ Ｐゴシック"/>
              </a:rPr>
              <a:t>Direct or Group Talk capability</a:t>
            </a:r>
            <a:br>
              <a:rPr lang="en-US" sz="1800" smtClean="0">
                <a:ea typeface="ＭＳ Ｐゴシック"/>
              </a:rPr>
            </a:br>
            <a:endParaRPr lang="en-US" sz="1800" smtClean="0">
              <a:ea typeface="ＭＳ Ｐゴシック"/>
            </a:endParaRPr>
          </a:p>
          <a:p>
            <a:pPr>
              <a:lnSpc>
                <a:spcPct val="90000"/>
              </a:lnSpc>
            </a:pPr>
            <a:r>
              <a:rPr lang="en-US" sz="1800" b="1" smtClean="0">
                <a:ea typeface="ＭＳ Ｐゴシック"/>
              </a:rPr>
              <a:t>Results:</a:t>
            </a:r>
            <a:endParaRPr lang="en-US" sz="1800" smtClean="0">
              <a:ea typeface="ＭＳ Ｐゴシック"/>
            </a:endParaRPr>
          </a:p>
          <a:p>
            <a:pPr>
              <a:lnSpc>
                <a:spcPct val="90000"/>
              </a:lnSpc>
              <a:buFontTx/>
              <a:buChar char="•"/>
            </a:pPr>
            <a:r>
              <a:rPr lang="en-US" sz="1800" smtClean="0">
                <a:ea typeface="ＭＳ Ｐゴシック"/>
              </a:rPr>
              <a:t>More affordable Nextel devices are interoperable with LMR devices </a:t>
            </a:r>
          </a:p>
          <a:p>
            <a:pPr>
              <a:lnSpc>
                <a:spcPct val="90000"/>
              </a:lnSpc>
              <a:buFontTx/>
              <a:buChar char="•"/>
            </a:pPr>
            <a:r>
              <a:rPr lang="en-US" sz="1800" smtClean="0">
                <a:ea typeface="ＭＳ Ｐゴシック"/>
              </a:rPr>
              <a:t>Enhanced communications &amp; reduced costs</a:t>
            </a:r>
          </a:p>
        </p:txBody>
      </p:sp>
      <p:pic>
        <p:nvPicPr>
          <p:cNvPr id="94210" name="Picture 20">
            <a:hlinkClick r:id="rId3"/>
          </p:cNvPr>
          <p:cNvPicPr>
            <a:picLocks noChangeAspect="1" noChangeArrowheads="1"/>
          </p:cNvPicPr>
          <p:nvPr/>
        </p:nvPicPr>
        <p:blipFill>
          <a:blip r:embed="rId4"/>
          <a:srcRect t="10603"/>
          <a:stretch>
            <a:fillRect/>
          </a:stretch>
        </p:blipFill>
        <p:spPr bwMode="auto">
          <a:xfrm>
            <a:off x="330200" y="2082800"/>
            <a:ext cx="2611438" cy="2079625"/>
          </a:xfrm>
          <a:prstGeom prst="rect">
            <a:avLst/>
          </a:prstGeom>
          <a:noFill/>
          <a:ln w="9525">
            <a:noFill/>
            <a:miter lim="800000"/>
            <a:headEnd/>
            <a:tailEnd/>
          </a:ln>
        </p:spPr>
      </p:pic>
      <p:sp>
        <p:nvSpPr>
          <p:cNvPr id="94211" name="Line 4"/>
          <p:cNvSpPr>
            <a:spLocks noChangeShapeType="1"/>
          </p:cNvSpPr>
          <p:nvPr/>
        </p:nvSpPr>
        <p:spPr bwMode="auto">
          <a:xfrm>
            <a:off x="3128963" y="1844675"/>
            <a:ext cx="0" cy="4114800"/>
          </a:xfrm>
          <a:prstGeom prst="line">
            <a:avLst/>
          </a:prstGeom>
          <a:noFill/>
          <a:ln w="19050">
            <a:solidFill>
              <a:srgbClr val="006AB1"/>
            </a:solidFill>
            <a:round/>
            <a:headEnd/>
            <a:tailEnd/>
          </a:ln>
        </p:spPr>
        <p:txBody>
          <a:bodyPr wrap="none" anchor="ctr"/>
          <a:lstStyle/>
          <a:p>
            <a:endParaRPr lang="en-US"/>
          </a:p>
        </p:txBody>
      </p:sp>
      <p:pic>
        <p:nvPicPr>
          <p:cNvPr id="94212" name="Picture 26" descr="logo_radiodispatch">
            <a:hlinkClick r:id="rId5"/>
          </p:cNvPr>
          <p:cNvPicPr>
            <a:picLocks noChangeAspect="1" noChangeArrowheads="1"/>
          </p:cNvPicPr>
          <p:nvPr/>
        </p:nvPicPr>
        <p:blipFill>
          <a:blip r:embed="rId6"/>
          <a:srcRect/>
          <a:stretch>
            <a:fillRect/>
          </a:stretch>
        </p:blipFill>
        <p:spPr bwMode="auto">
          <a:xfrm>
            <a:off x="7086600" y="508000"/>
            <a:ext cx="1395413" cy="404813"/>
          </a:xfrm>
          <a:prstGeom prst="rect">
            <a:avLst/>
          </a:prstGeom>
          <a:noFill/>
          <a:ln w="9525">
            <a:noFill/>
            <a:miter lim="800000"/>
            <a:headEnd/>
            <a:tailEnd/>
          </a:ln>
        </p:spPr>
      </p:pic>
      <p:sp>
        <p:nvSpPr>
          <p:cNvPr id="325647" name="Text Box 15"/>
          <p:cNvSpPr txBox="1">
            <a:spLocks noChangeArrowheads="1"/>
          </p:cNvSpPr>
          <p:nvPr/>
        </p:nvSpPr>
        <p:spPr bwMode="auto">
          <a:xfrm>
            <a:off x="522288" y="6073775"/>
            <a:ext cx="2387600" cy="182563"/>
          </a:xfrm>
          <a:prstGeom prst="rect">
            <a:avLst/>
          </a:prstGeom>
          <a:noFill/>
          <a:ln w="9525">
            <a:noFill/>
            <a:miter lim="800000"/>
            <a:headEnd/>
            <a:tailEnd/>
          </a:ln>
        </p:spPr>
        <p:txBody>
          <a:bodyPr lIns="0" tIns="0" rIns="0" bIns="0">
            <a:spAutoFit/>
          </a:bodyPr>
          <a:lstStyle/>
          <a:p>
            <a:pPr marL="342900" indent="-342900" eaLnBrk="0" hangingPunct="0">
              <a:spcBef>
                <a:spcPct val="50000"/>
              </a:spcBef>
            </a:pPr>
            <a:r>
              <a:rPr lang="en-US" sz="1200" i="1"/>
              <a:t>*Land Mobile Radio</a:t>
            </a:r>
          </a:p>
        </p:txBody>
      </p:sp>
      <p:sp>
        <p:nvSpPr>
          <p:cNvPr id="94214" name="Rectangle 7"/>
          <p:cNvSpPr>
            <a:spLocks noGrp="1" noChangeArrowheads="1"/>
          </p:cNvSpPr>
          <p:nvPr>
            <p:ph type="title"/>
          </p:nvPr>
        </p:nvSpPr>
        <p:spPr>
          <a:xfrm>
            <a:off x="228600" y="228600"/>
            <a:ext cx="8023225" cy="914400"/>
          </a:xfrm>
        </p:spPr>
        <p:txBody>
          <a:bodyPr lIns="91429" tIns="45715" rIns="91429" bIns="45715"/>
          <a:lstStyle/>
          <a:p>
            <a:r>
              <a:rPr lang="en-US" sz="2800" smtClean="0">
                <a:solidFill>
                  <a:srgbClr val="006AB1"/>
                </a:solidFill>
                <a:ea typeface="ＭＳ Ｐゴシック"/>
              </a:rPr>
              <a:t>Case Study</a:t>
            </a:r>
            <a:r>
              <a:rPr lang="en-US" smtClean="0">
                <a:ea typeface="ＭＳ Ｐゴシック"/>
              </a:rPr>
              <a:t/>
            </a:r>
            <a:br>
              <a:rPr lang="en-US" smtClean="0">
                <a:ea typeface="ＭＳ Ｐゴシック"/>
              </a:rPr>
            </a:br>
            <a:r>
              <a:rPr lang="en-US" sz="2400" smtClean="0">
                <a:ea typeface="ＭＳ Ｐゴシック"/>
              </a:rPr>
              <a:t>Dekalb County (GA)</a:t>
            </a:r>
          </a:p>
        </p:txBody>
      </p:sp>
      <p:sp>
        <p:nvSpPr>
          <p:cNvPr id="94215" name="Text Box 8"/>
          <p:cNvSpPr txBox="1">
            <a:spLocks noChangeArrowheads="1"/>
          </p:cNvSpPr>
          <p:nvPr/>
        </p:nvSpPr>
        <p:spPr bwMode="auto">
          <a:xfrm>
            <a:off x="228600" y="1412875"/>
            <a:ext cx="3452813" cy="366713"/>
          </a:xfrm>
          <a:prstGeom prst="rect">
            <a:avLst/>
          </a:prstGeom>
          <a:noFill/>
          <a:ln w="9525">
            <a:noFill/>
            <a:miter lim="800000"/>
            <a:headEnd/>
            <a:tailEnd/>
          </a:ln>
        </p:spPr>
        <p:txBody>
          <a:bodyPr>
            <a:spAutoFit/>
          </a:bodyPr>
          <a:lstStyle/>
          <a:p>
            <a:pPr eaLnBrk="0" hangingPunct="0"/>
            <a:r>
              <a:rPr lang="en-US" sz="1800" i="1"/>
              <a:t>Water and Sewer Department</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body" idx="1"/>
          </p:nvPr>
        </p:nvSpPr>
        <p:spPr>
          <a:xfrm>
            <a:off x="3114675" y="1651000"/>
            <a:ext cx="5932488" cy="4689475"/>
          </a:xfrm>
        </p:spPr>
        <p:txBody>
          <a:bodyPr lIns="91429" tIns="45715" rIns="91429" bIns="45715"/>
          <a:lstStyle/>
          <a:p>
            <a:pPr>
              <a:lnSpc>
                <a:spcPct val="90000"/>
              </a:lnSpc>
            </a:pPr>
            <a:r>
              <a:rPr lang="en-US" sz="1800" b="1" smtClean="0">
                <a:ea typeface="ＭＳ Ｐゴシック"/>
              </a:rPr>
              <a:t>Challenge:</a:t>
            </a:r>
            <a:endParaRPr lang="en-US" sz="1800" smtClean="0">
              <a:ea typeface="ＭＳ Ｐゴシック"/>
            </a:endParaRPr>
          </a:p>
          <a:p>
            <a:pPr>
              <a:lnSpc>
                <a:spcPct val="90000"/>
              </a:lnSpc>
              <a:buFontTx/>
              <a:buChar char="•"/>
            </a:pPr>
            <a:r>
              <a:rPr lang="en-US" sz="1800" smtClean="0">
                <a:ea typeface="ＭＳ Ｐゴシック"/>
              </a:rPr>
              <a:t>Anaheim Fire has 290 full-time members with18 </a:t>
            </a:r>
            <a:br>
              <a:rPr lang="en-US" sz="1800" smtClean="0">
                <a:ea typeface="ＭＳ Ｐゴシック"/>
              </a:rPr>
            </a:br>
            <a:r>
              <a:rPr lang="en-US" sz="1800" smtClean="0">
                <a:ea typeface="ＭＳ Ｐゴシック"/>
              </a:rPr>
              <a:t>first-responder units</a:t>
            </a:r>
          </a:p>
          <a:p>
            <a:pPr>
              <a:lnSpc>
                <a:spcPct val="90000"/>
              </a:lnSpc>
              <a:buFontTx/>
              <a:buChar char="•"/>
            </a:pPr>
            <a:r>
              <a:rPr lang="en-US" sz="1800" smtClean="0">
                <a:ea typeface="ＭＳ Ｐゴシック"/>
              </a:rPr>
              <a:t>Timely and accurate tracking of vehicles and personnel </a:t>
            </a:r>
          </a:p>
          <a:p>
            <a:pPr>
              <a:lnSpc>
                <a:spcPct val="90000"/>
              </a:lnSpc>
              <a:buFontTx/>
              <a:buChar char="•"/>
            </a:pPr>
            <a:r>
              <a:rPr lang="en-US" sz="1800" smtClean="0">
                <a:ea typeface="ＭＳ Ｐゴシック"/>
              </a:rPr>
              <a:t>Integrate w/CAD, GIS and other systems</a:t>
            </a:r>
          </a:p>
          <a:p>
            <a:pPr>
              <a:lnSpc>
                <a:spcPct val="90000"/>
              </a:lnSpc>
            </a:pPr>
            <a:r>
              <a:rPr lang="en-US" sz="1800" b="1" smtClean="0">
                <a:ea typeface="ＭＳ Ｐゴシック"/>
              </a:rPr>
              <a:t>Solution:</a:t>
            </a:r>
            <a:endParaRPr lang="en-US" sz="1800" smtClean="0">
              <a:ea typeface="ＭＳ Ｐゴシック"/>
            </a:endParaRPr>
          </a:p>
          <a:p>
            <a:pPr>
              <a:lnSpc>
                <a:spcPct val="90000"/>
              </a:lnSpc>
              <a:buFontTx/>
              <a:buChar char="•"/>
            </a:pPr>
            <a:r>
              <a:rPr lang="en-US" sz="1800" smtClean="0">
                <a:ea typeface="ＭＳ Ｐゴシック"/>
              </a:rPr>
              <a:t>Mobile GPS/mapping solution that works on handsets, Mobile Computers, PDAs, etc</a:t>
            </a:r>
          </a:p>
          <a:p>
            <a:pPr>
              <a:lnSpc>
                <a:spcPct val="90000"/>
              </a:lnSpc>
              <a:buFontTx/>
              <a:buChar char="•"/>
            </a:pPr>
            <a:r>
              <a:rPr lang="en-US" sz="1800" smtClean="0">
                <a:ea typeface="ＭＳ Ｐゴシック"/>
              </a:rPr>
              <a:t>Integration with CAD, GIS and other systems</a:t>
            </a:r>
          </a:p>
          <a:p>
            <a:pPr>
              <a:lnSpc>
                <a:spcPct val="90000"/>
              </a:lnSpc>
              <a:buFontTx/>
              <a:buChar char="•"/>
            </a:pPr>
            <a:r>
              <a:rPr lang="en-US" sz="1800" smtClean="0">
                <a:ea typeface="ＭＳ Ｐゴシック"/>
              </a:rPr>
              <a:t>Expanded to other departments (e.g., Police, Public Works) and seven surrounding cities</a:t>
            </a:r>
          </a:p>
          <a:p>
            <a:pPr>
              <a:lnSpc>
                <a:spcPct val="90000"/>
              </a:lnSpc>
            </a:pPr>
            <a:r>
              <a:rPr lang="en-US" sz="1800" b="1" smtClean="0">
                <a:ea typeface="ＭＳ Ｐゴシック"/>
              </a:rPr>
              <a:t>Results:</a:t>
            </a:r>
            <a:endParaRPr lang="en-US" sz="1800" smtClean="0">
              <a:ea typeface="ＭＳ Ｐゴシック"/>
            </a:endParaRPr>
          </a:p>
          <a:p>
            <a:pPr>
              <a:lnSpc>
                <a:spcPct val="90000"/>
              </a:lnSpc>
              <a:buFontTx/>
              <a:buChar char="•"/>
            </a:pPr>
            <a:r>
              <a:rPr lang="en-US" sz="1800" smtClean="0">
                <a:ea typeface="ＭＳ Ｐゴシック"/>
              </a:rPr>
              <a:t>Inter-agency interoperability</a:t>
            </a:r>
          </a:p>
          <a:p>
            <a:pPr>
              <a:lnSpc>
                <a:spcPct val="90000"/>
              </a:lnSpc>
              <a:buFontTx/>
              <a:buChar char="•"/>
            </a:pPr>
            <a:r>
              <a:rPr lang="en-US" sz="1800" smtClean="0">
                <a:ea typeface="ＭＳ Ｐゴシック"/>
              </a:rPr>
              <a:t>Reduced costs, improved response times, </a:t>
            </a:r>
            <a:br>
              <a:rPr lang="en-US" sz="1800" smtClean="0">
                <a:ea typeface="ＭＳ Ｐゴシック"/>
              </a:rPr>
            </a:br>
            <a:r>
              <a:rPr lang="en-US" sz="1800" smtClean="0">
                <a:ea typeface="ＭＳ Ｐゴシック"/>
              </a:rPr>
              <a:t>increased safety</a:t>
            </a:r>
          </a:p>
        </p:txBody>
      </p:sp>
      <p:sp>
        <p:nvSpPr>
          <p:cNvPr id="96258" name="Line 3"/>
          <p:cNvSpPr>
            <a:spLocks noChangeShapeType="1"/>
          </p:cNvSpPr>
          <p:nvPr/>
        </p:nvSpPr>
        <p:spPr bwMode="auto">
          <a:xfrm>
            <a:off x="3128963" y="1676400"/>
            <a:ext cx="0" cy="4114800"/>
          </a:xfrm>
          <a:prstGeom prst="line">
            <a:avLst/>
          </a:prstGeom>
          <a:noFill/>
          <a:ln w="19050">
            <a:solidFill>
              <a:srgbClr val="006AB1"/>
            </a:solidFill>
            <a:round/>
            <a:headEnd/>
            <a:tailEnd/>
          </a:ln>
        </p:spPr>
        <p:txBody>
          <a:bodyPr wrap="none" anchor="ctr"/>
          <a:lstStyle/>
          <a:p>
            <a:endParaRPr lang="en-US"/>
          </a:p>
        </p:txBody>
      </p:sp>
      <p:pic>
        <p:nvPicPr>
          <p:cNvPr id="96259" name="Picture 3">
            <a:hlinkClick r:id="rId3"/>
          </p:cNvPr>
          <p:cNvPicPr>
            <a:picLocks noChangeAspect="1" noChangeArrowheads="1"/>
          </p:cNvPicPr>
          <p:nvPr/>
        </p:nvPicPr>
        <p:blipFill>
          <a:blip r:embed="rId4"/>
          <a:srcRect t="9796" r="5470" b="2040"/>
          <a:stretch>
            <a:fillRect/>
          </a:stretch>
        </p:blipFill>
        <p:spPr bwMode="auto">
          <a:xfrm>
            <a:off x="280988" y="1736725"/>
            <a:ext cx="2697162" cy="2101850"/>
          </a:xfrm>
          <a:prstGeom prst="rect">
            <a:avLst/>
          </a:prstGeom>
          <a:noFill/>
          <a:ln w="9525">
            <a:noFill/>
            <a:miter lim="800000"/>
            <a:headEnd/>
            <a:tailEnd/>
          </a:ln>
        </p:spPr>
      </p:pic>
      <p:pic>
        <p:nvPicPr>
          <p:cNvPr id="96260" name="Picture 8" descr="frontpageimg_mai"/>
          <p:cNvPicPr>
            <a:picLocks noChangeAspect="1" noChangeArrowheads="1"/>
          </p:cNvPicPr>
          <p:nvPr/>
        </p:nvPicPr>
        <p:blipFill>
          <a:blip r:embed="rId5"/>
          <a:srcRect/>
          <a:stretch>
            <a:fillRect/>
          </a:stretch>
        </p:blipFill>
        <p:spPr bwMode="auto">
          <a:xfrm>
            <a:off x="304800" y="4006850"/>
            <a:ext cx="2778125" cy="793750"/>
          </a:xfrm>
          <a:prstGeom prst="rect">
            <a:avLst/>
          </a:prstGeom>
          <a:noFill/>
          <a:ln w="9525">
            <a:noFill/>
            <a:miter lim="800000"/>
            <a:headEnd/>
            <a:tailEnd/>
          </a:ln>
        </p:spPr>
      </p:pic>
      <p:pic>
        <p:nvPicPr>
          <p:cNvPr id="96261" name="Picture 9" descr="frontpageimg_common"/>
          <p:cNvPicPr>
            <a:picLocks noChangeAspect="1" noChangeArrowheads="1"/>
          </p:cNvPicPr>
          <p:nvPr/>
        </p:nvPicPr>
        <p:blipFill>
          <a:blip r:embed="rId6"/>
          <a:srcRect/>
          <a:stretch>
            <a:fillRect/>
          </a:stretch>
        </p:blipFill>
        <p:spPr bwMode="auto">
          <a:xfrm>
            <a:off x="312738" y="4964113"/>
            <a:ext cx="2740025" cy="774700"/>
          </a:xfrm>
          <a:prstGeom prst="rect">
            <a:avLst/>
          </a:prstGeom>
          <a:noFill/>
          <a:ln w="9525">
            <a:noFill/>
            <a:miter lim="800000"/>
            <a:headEnd/>
            <a:tailEnd/>
          </a:ln>
        </p:spPr>
      </p:pic>
      <p:pic>
        <p:nvPicPr>
          <p:cNvPr id="96262" name="Picture 5" descr="soft">
            <a:hlinkClick r:id="rId7"/>
          </p:cNvPr>
          <p:cNvPicPr>
            <a:picLocks noChangeAspect="1" noChangeArrowheads="1"/>
          </p:cNvPicPr>
          <p:nvPr/>
        </p:nvPicPr>
        <p:blipFill>
          <a:blip r:embed="rId8"/>
          <a:srcRect r="60912"/>
          <a:stretch>
            <a:fillRect/>
          </a:stretch>
        </p:blipFill>
        <p:spPr bwMode="auto">
          <a:xfrm>
            <a:off x="7175500" y="406400"/>
            <a:ext cx="1619250" cy="630238"/>
          </a:xfrm>
          <a:prstGeom prst="rect">
            <a:avLst/>
          </a:prstGeom>
          <a:noFill/>
          <a:ln w="9525">
            <a:noFill/>
            <a:miter lim="800000"/>
            <a:headEnd/>
            <a:tailEnd/>
          </a:ln>
        </p:spPr>
      </p:pic>
      <p:sp>
        <p:nvSpPr>
          <p:cNvPr id="96263" name="Rectangle 8"/>
          <p:cNvSpPr>
            <a:spLocks noGrp="1" noChangeArrowheads="1"/>
          </p:cNvSpPr>
          <p:nvPr>
            <p:ph type="title"/>
          </p:nvPr>
        </p:nvSpPr>
        <p:spPr>
          <a:xfrm>
            <a:off x="228600" y="228600"/>
            <a:ext cx="8023225" cy="914400"/>
          </a:xfrm>
        </p:spPr>
        <p:txBody>
          <a:bodyPr lIns="91429" tIns="45715" rIns="91429" bIns="45715"/>
          <a:lstStyle/>
          <a:p>
            <a:r>
              <a:rPr lang="en-US" sz="2800" smtClean="0">
                <a:solidFill>
                  <a:srgbClr val="006AB1"/>
                </a:solidFill>
                <a:ea typeface="ＭＳ Ｐゴシック"/>
              </a:rPr>
              <a:t>Case Study</a:t>
            </a:r>
            <a:r>
              <a:rPr lang="en-US" smtClean="0">
                <a:ea typeface="ＭＳ Ｐゴシック"/>
              </a:rPr>
              <a:t/>
            </a:r>
            <a:br>
              <a:rPr lang="en-US" smtClean="0">
                <a:ea typeface="ＭＳ Ｐゴシック"/>
              </a:rPr>
            </a:br>
            <a:r>
              <a:rPr lang="en-US" sz="2400" smtClean="0">
                <a:ea typeface="ＭＳ Ｐゴシック"/>
              </a:rPr>
              <a:t>City of Anaheim (CA)</a:t>
            </a:r>
          </a:p>
        </p:txBody>
      </p:sp>
      <p:sp>
        <p:nvSpPr>
          <p:cNvPr id="96264" name="Text Box 9"/>
          <p:cNvSpPr txBox="1">
            <a:spLocks noChangeArrowheads="1"/>
          </p:cNvSpPr>
          <p:nvPr/>
        </p:nvSpPr>
        <p:spPr bwMode="auto">
          <a:xfrm>
            <a:off x="533400" y="1357313"/>
            <a:ext cx="1835150" cy="366712"/>
          </a:xfrm>
          <a:prstGeom prst="rect">
            <a:avLst/>
          </a:prstGeom>
          <a:noFill/>
          <a:ln w="9525">
            <a:noFill/>
            <a:miter lim="800000"/>
            <a:headEnd/>
            <a:tailEnd/>
          </a:ln>
        </p:spPr>
        <p:txBody>
          <a:bodyPr>
            <a:spAutoFit/>
          </a:bodyPr>
          <a:lstStyle/>
          <a:p>
            <a:pPr eaLnBrk="0" hangingPunct="0"/>
            <a:r>
              <a:rPr lang="en-US" sz="1800" i="1"/>
              <a:t>Fire Department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Rectangle 2"/>
          <p:cNvSpPr>
            <a:spLocks noGrp="1" noChangeArrowheads="1"/>
          </p:cNvSpPr>
          <p:nvPr>
            <p:ph type="body" idx="1"/>
          </p:nvPr>
        </p:nvSpPr>
        <p:spPr>
          <a:xfrm>
            <a:off x="3543300" y="1603375"/>
            <a:ext cx="5408613" cy="4424363"/>
          </a:xfrm>
        </p:spPr>
        <p:txBody>
          <a:bodyPr lIns="91429" tIns="45715" rIns="91429" bIns="45715"/>
          <a:lstStyle/>
          <a:p>
            <a:pPr>
              <a:lnSpc>
                <a:spcPct val="90000"/>
              </a:lnSpc>
            </a:pPr>
            <a:r>
              <a:rPr lang="en-US" sz="1800" b="1" smtClean="0">
                <a:ea typeface="ＭＳ Ｐゴシック"/>
              </a:rPr>
              <a:t>Challenge:</a:t>
            </a:r>
            <a:endParaRPr lang="en-US" sz="1800" smtClean="0">
              <a:ea typeface="ＭＳ Ｐゴシック"/>
            </a:endParaRPr>
          </a:p>
          <a:p>
            <a:pPr>
              <a:lnSpc>
                <a:spcPct val="90000"/>
              </a:lnSpc>
              <a:buFontTx/>
              <a:buChar char="•"/>
            </a:pPr>
            <a:r>
              <a:rPr lang="en-US" sz="1800" smtClean="0">
                <a:ea typeface="ＭＳ Ｐゴシック"/>
              </a:rPr>
              <a:t>Increased Demand</a:t>
            </a:r>
          </a:p>
          <a:p>
            <a:pPr>
              <a:lnSpc>
                <a:spcPct val="90000"/>
              </a:lnSpc>
              <a:buFontTx/>
              <a:buChar char="•"/>
            </a:pPr>
            <a:r>
              <a:rPr lang="en-US" sz="1800" smtClean="0">
                <a:ea typeface="ＭＳ Ｐゴシック"/>
              </a:rPr>
              <a:t>Resource Limitations</a:t>
            </a:r>
          </a:p>
          <a:p>
            <a:pPr>
              <a:lnSpc>
                <a:spcPct val="90000"/>
              </a:lnSpc>
              <a:buFontTx/>
              <a:buChar char="•"/>
            </a:pPr>
            <a:r>
              <a:rPr lang="en-US" sz="1800" smtClean="0">
                <a:ea typeface="ＭＳ Ｐゴシック"/>
              </a:rPr>
              <a:t>Delayed Reporting</a:t>
            </a:r>
            <a:br>
              <a:rPr lang="en-US" sz="1800" smtClean="0">
                <a:ea typeface="ＭＳ Ｐゴシック"/>
              </a:rPr>
            </a:br>
            <a:endParaRPr lang="en-US" sz="1800" smtClean="0">
              <a:ea typeface="ＭＳ Ｐゴシック"/>
            </a:endParaRPr>
          </a:p>
          <a:p>
            <a:pPr>
              <a:lnSpc>
                <a:spcPct val="90000"/>
              </a:lnSpc>
            </a:pPr>
            <a:r>
              <a:rPr lang="en-US" sz="1800" b="1" smtClean="0">
                <a:ea typeface="ＭＳ Ｐゴシック"/>
              </a:rPr>
              <a:t>Solution:</a:t>
            </a:r>
            <a:endParaRPr lang="en-US" sz="1800" smtClean="0">
              <a:ea typeface="ＭＳ Ｐゴシック"/>
            </a:endParaRPr>
          </a:p>
          <a:p>
            <a:pPr>
              <a:lnSpc>
                <a:spcPct val="90000"/>
              </a:lnSpc>
              <a:buFontTx/>
              <a:buChar char="•"/>
            </a:pPr>
            <a:r>
              <a:rPr lang="en-US" sz="1800" smtClean="0">
                <a:ea typeface="ＭＳ Ｐゴシック"/>
              </a:rPr>
              <a:t>Inspectors clock in from first job</a:t>
            </a:r>
          </a:p>
          <a:p>
            <a:pPr>
              <a:lnSpc>
                <a:spcPct val="90000"/>
              </a:lnSpc>
              <a:buFontTx/>
              <a:buChar char="•"/>
            </a:pPr>
            <a:r>
              <a:rPr lang="en-US" sz="1800" smtClean="0">
                <a:ea typeface="ＭＳ Ｐゴシック"/>
              </a:rPr>
              <a:t>Managers have visibility to field activities</a:t>
            </a:r>
          </a:p>
          <a:p>
            <a:pPr>
              <a:lnSpc>
                <a:spcPct val="90000"/>
              </a:lnSpc>
              <a:buFontTx/>
              <a:buChar char="•"/>
            </a:pPr>
            <a:r>
              <a:rPr lang="en-US" sz="1800" smtClean="0">
                <a:ea typeface="ＭＳ Ｐゴシック"/>
              </a:rPr>
              <a:t>Job Status/Timesheet info</a:t>
            </a:r>
            <a:br>
              <a:rPr lang="en-US" sz="1800" smtClean="0">
                <a:ea typeface="ＭＳ Ｐゴシック"/>
              </a:rPr>
            </a:br>
            <a:endParaRPr lang="en-US" sz="1800" smtClean="0">
              <a:ea typeface="ＭＳ Ｐゴシック"/>
            </a:endParaRPr>
          </a:p>
          <a:p>
            <a:pPr>
              <a:lnSpc>
                <a:spcPct val="90000"/>
              </a:lnSpc>
            </a:pPr>
            <a:r>
              <a:rPr lang="en-US" sz="1800" b="1" smtClean="0">
                <a:ea typeface="ＭＳ Ｐゴシック"/>
              </a:rPr>
              <a:t>Results:</a:t>
            </a:r>
            <a:endParaRPr lang="en-US" sz="1800" smtClean="0">
              <a:ea typeface="ＭＳ Ｐゴシック"/>
            </a:endParaRPr>
          </a:p>
          <a:p>
            <a:pPr>
              <a:lnSpc>
                <a:spcPct val="90000"/>
              </a:lnSpc>
              <a:buFontTx/>
              <a:buChar char="•"/>
            </a:pPr>
            <a:r>
              <a:rPr lang="en-US" sz="1800" smtClean="0">
                <a:ea typeface="ＭＳ Ｐゴシック"/>
              </a:rPr>
              <a:t>Daily savings of 1 hour of Travel/Office time </a:t>
            </a:r>
            <a:br>
              <a:rPr lang="en-US" sz="1800" smtClean="0">
                <a:ea typeface="ＭＳ Ｐゴシック"/>
              </a:rPr>
            </a:br>
            <a:r>
              <a:rPr lang="en-US" sz="1800" smtClean="0">
                <a:ea typeface="ＭＳ Ｐゴシック"/>
              </a:rPr>
              <a:t>per Inspector</a:t>
            </a:r>
          </a:p>
          <a:p>
            <a:pPr>
              <a:lnSpc>
                <a:spcPct val="90000"/>
              </a:lnSpc>
              <a:buFontTx/>
              <a:buChar char="•"/>
            </a:pPr>
            <a:r>
              <a:rPr lang="en-US" sz="1800" smtClean="0">
                <a:ea typeface="ＭＳ Ｐゴシック"/>
              </a:rPr>
              <a:t>Additional 22,500 inspections per year</a:t>
            </a:r>
          </a:p>
          <a:p>
            <a:pPr>
              <a:lnSpc>
                <a:spcPct val="90000"/>
              </a:lnSpc>
              <a:buFontTx/>
              <a:buChar char="•"/>
            </a:pPr>
            <a:r>
              <a:rPr lang="en-US" sz="1800" smtClean="0">
                <a:ea typeface="ＭＳ Ｐゴシック"/>
              </a:rPr>
              <a:t>Annual Savings $ 38,300 Savings per inspector</a:t>
            </a:r>
          </a:p>
        </p:txBody>
      </p:sp>
      <p:sp>
        <p:nvSpPr>
          <p:cNvPr id="98306" name="Line 3"/>
          <p:cNvSpPr>
            <a:spLocks noChangeShapeType="1"/>
          </p:cNvSpPr>
          <p:nvPr/>
        </p:nvSpPr>
        <p:spPr bwMode="auto">
          <a:xfrm>
            <a:off x="3327400" y="1752600"/>
            <a:ext cx="0" cy="4114800"/>
          </a:xfrm>
          <a:prstGeom prst="line">
            <a:avLst/>
          </a:prstGeom>
          <a:noFill/>
          <a:ln w="19050">
            <a:solidFill>
              <a:srgbClr val="006AB1"/>
            </a:solidFill>
            <a:round/>
            <a:headEnd/>
            <a:tailEnd/>
          </a:ln>
        </p:spPr>
        <p:txBody>
          <a:bodyPr wrap="none" anchor="ctr"/>
          <a:lstStyle/>
          <a:p>
            <a:endParaRPr lang="en-US"/>
          </a:p>
        </p:txBody>
      </p:sp>
      <p:pic>
        <p:nvPicPr>
          <p:cNvPr id="98307" name="Picture 10">
            <a:hlinkClick r:id="rId3"/>
          </p:cNvPr>
          <p:cNvPicPr>
            <a:picLocks noChangeAspect="1" noChangeArrowheads="1"/>
          </p:cNvPicPr>
          <p:nvPr/>
        </p:nvPicPr>
        <p:blipFill>
          <a:blip r:embed="rId4"/>
          <a:srcRect/>
          <a:stretch>
            <a:fillRect/>
          </a:stretch>
        </p:blipFill>
        <p:spPr bwMode="auto">
          <a:xfrm>
            <a:off x="304800" y="1930400"/>
            <a:ext cx="2800350" cy="2038350"/>
          </a:xfrm>
          <a:prstGeom prst="rect">
            <a:avLst/>
          </a:prstGeom>
          <a:noFill/>
          <a:ln w="9525">
            <a:noFill/>
            <a:miter lim="800000"/>
            <a:headEnd/>
            <a:tailEnd/>
          </a:ln>
        </p:spPr>
      </p:pic>
      <p:grpSp>
        <p:nvGrpSpPr>
          <p:cNvPr id="2" name="Group 9"/>
          <p:cNvGrpSpPr>
            <a:grpSpLocks/>
          </p:cNvGrpSpPr>
          <p:nvPr/>
        </p:nvGrpSpPr>
        <p:grpSpPr bwMode="auto">
          <a:xfrm>
            <a:off x="666750" y="4076700"/>
            <a:ext cx="1512888" cy="1676400"/>
            <a:chOff x="4499" y="2514"/>
            <a:chExt cx="1148" cy="1272"/>
          </a:xfrm>
        </p:grpSpPr>
        <p:pic>
          <p:nvPicPr>
            <p:cNvPr id="98312" name="Picture 7"/>
            <p:cNvPicPr>
              <a:picLocks noChangeAspect="1" noChangeArrowheads="1"/>
            </p:cNvPicPr>
            <p:nvPr/>
          </p:nvPicPr>
          <p:blipFill>
            <a:blip r:embed="rId5"/>
            <a:srcRect/>
            <a:stretch>
              <a:fillRect/>
            </a:stretch>
          </p:blipFill>
          <p:spPr bwMode="auto">
            <a:xfrm>
              <a:off x="5082" y="2514"/>
              <a:ext cx="565" cy="1272"/>
            </a:xfrm>
            <a:prstGeom prst="rect">
              <a:avLst/>
            </a:prstGeom>
            <a:noFill/>
            <a:ln w="9525">
              <a:noFill/>
              <a:miter lim="800000"/>
              <a:headEnd/>
              <a:tailEnd/>
            </a:ln>
          </p:spPr>
        </p:pic>
        <p:pic>
          <p:nvPicPr>
            <p:cNvPr id="98313" name="Picture 8"/>
            <p:cNvPicPr>
              <a:picLocks noChangeAspect="1" noChangeArrowheads="1"/>
            </p:cNvPicPr>
            <p:nvPr/>
          </p:nvPicPr>
          <p:blipFill>
            <a:blip r:embed="rId6"/>
            <a:srcRect/>
            <a:stretch>
              <a:fillRect/>
            </a:stretch>
          </p:blipFill>
          <p:spPr bwMode="auto">
            <a:xfrm>
              <a:off x="4499" y="3127"/>
              <a:ext cx="583" cy="587"/>
            </a:xfrm>
            <a:prstGeom prst="rect">
              <a:avLst/>
            </a:prstGeom>
            <a:noFill/>
            <a:ln w="9525">
              <a:noFill/>
              <a:miter lim="800000"/>
              <a:headEnd/>
              <a:tailEnd/>
            </a:ln>
          </p:spPr>
        </p:pic>
      </p:grpSp>
      <p:pic>
        <p:nvPicPr>
          <p:cNvPr id="98309" name="Picture 4" descr="logo">
            <a:hlinkClick r:id="rId7"/>
          </p:cNvPr>
          <p:cNvPicPr>
            <a:picLocks noChangeAspect="1" noChangeArrowheads="1"/>
          </p:cNvPicPr>
          <p:nvPr/>
        </p:nvPicPr>
        <p:blipFill>
          <a:blip r:embed="rId8"/>
          <a:srcRect/>
          <a:stretch>
            <a:fillRect/>
          </a:stretch>
        </p:blipFill>
        <p:spPr bwMode="auto">
          <a:xfrm>
            <a:off x="7491413" y="393700"/>
            <a:ext cx="771525" cy="657225"/>
          </a:xfrm>
          <a:prstGeom prst="rect">
            <a:avLst/>
          </a:prstGeom>
          <a:noFill/>
          <a:ln w="9525">
            <a:noFill/>
            <a:miter lim="800000"/>
            <a:headEnd/>
            <a:tailEnd/>
          </a:ln>
        </p:spPr>
      </p:pic>
      <p:sp>
        <p:nvSpPr>
          <p:cNvPr id="98310" name="Rectangle 9"/>
          <p:cNvSpPr>
            <a:spLocks noGrp="1" noChangeArrowheads="1"/>
          </p:cNvSpPr>
          <p:nvPr>
            <p:ph type="title"/>
          </p:nvPr>
        </p:nvSpPr>
        <p:spPr>
          <a:xfrm>
            <a:off x="228600" y="228600"/>
            <a:ext cx="8023225" cy="914400"/>
          </a:xfrm>
        </p:spPr>
        <p:txBody>
          <a:bodyPr lIns="91429" tIns="45715" rIns="91429" bIns="45715"/>
          <a:lstStyle/>
          <a:p>
            <a:r>
              <a:rPr lang="en-US" sz="2800" smtClean="0">
                <a:solidFill>
                  <a:srgbClr val="006AB1"/>
                </a:solidFill>
                <a:ea typeface="ＭＳ Ｐゴシック"/>
              </a:rPr>
              <a:t>Case Study</a:t>
            </a:r>
            <a:r>
              <a:rPr lang="en-US" smtClean="0">
                <a:ea typeface="ＭＳ Ｐゴシック"/>
              </a:rPr>
              <a:t/>
            </a:r>
            <a:br>
              <a:rPr lang="en-US" smtClean="0">
                <a:ea typeface="ＭＳ Ｐゴシック"/>
              </a:rPr>
            </a:br>
            <a:r>
              <a:rPr lang="en-US" sz="2400" smtClean="0">
                <a:ea typeface="ＭＳ Ｐゴシック"/>
              </a:rPr>
              <a:t>City of Jacksonville (FL)</a:t>
            </a:r>
          </a:p>
        </p:txBody>
      </p:sp>
      <p:sp>
        <p:nvSpPr>
          <p:cNvPr id="98311" name="Text Box 10"/>
          <p:cNvSpPr txBox="1">
            <a:spLocks noChangeArrowheads="1"/>
          </p:cNvSpPr>
          <p:nvPr/>
        </p:nvSpPr>
        <p:spPr bwMode="auto">
          <a:xfrm>
            <a:off x="12700" y="1408113"/>
            <a:ext cx="3322638" cy="366712"/>
          </a:xfrm>
          <a:prstGeom prst="rect">
            <a:avLst/>
          </a:prstGeom>
          <a:noFill/>
          <a:ln w="9525">
            <a:noFill/>
            <a:miter lim="800000"/>
            <a:headEnd/>
            <a:tailEnd/>
          </a:ln>
        </p:spPr>
        <p:txBody>
          <a:bodyPr>
            <a:spAutoFit/>
          </a:bodyPr>
          <a:lstStyle/>
          <a:p>
            <a:pPr algn="ctr" eaLnBrk="0" hangingPunct="0"/>
            <a:r>
              <a:rPr lang="en-US" sz="1800" i="1"/>
              <a:t>   Building Inspection Division</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228600" y="228600"/>
            <a:ext cx="8023225" cy="914400"/>
          </a:xfrm>
        </p:spPr>
        <p:txBody>
          <a:bodyPr lIns="91429" tIns="45715" rIns="91429" bIns="45715"/>
          <a:lstStyle/>
          <a:p>
            <a:r>
              <a:rPr lang="en-US" sz="2800" smtClean="0">
                <a:solidFill>
                  <a:srgbClr val="006AB1"/>
                </a:solidFill>
                <a:ea typeface="ＭＳ Ｐゴシック"/>
              </a:rPr>
              <a:t>Case Study</a:t>
            </a:r>
            <a:r>
              <a:rPr lang="en-US" smtClean="0">
                <a:ea typeface="ＭＳ Ｐゴシック"/>
              </a:rPr>
              <a:t/>
            </a:r>
            <a:br>
              <a:rPr lang="en-US" smtClean="0">
                <a:ea typeface="ＭＳ Ｐゴシック"/>
              </a:rPr>
            </a:br>
            <a:r>
              <a:rPr lang="en-US" sz="2400" smtClean="0">
                <a:ea typeface="ＭＳ Ｐゴシック"/>
              </a:rPr>
              <a:t>City of Chicago (IL)</a:t>
            </a:r>
          </a:p>
        </p:txBody>
      </p:sp>
      <p:sp>
        <p:nvSpPr>
          <p:cNvPr id="100354" name="Rectangle 3"/>
          <p:cNvSpPr>
            <a:spLocks noGrp="1" noChangeArrowheads="1"/>
          </p:cNvSpPr>
          <p:nvPr>
            <p:ph type="body" idx="1"/>
          </p:nvPr>
        </p:nvSpPr>
        <p:spPr>
          <a:xfrm>
            <a:off x="3162300" y="1651000"/>
            <a:ext cx="5776913" cy="3592513"/>
          </a:xfrm>
        </p:spPr>
        <p:txBody>
          <a:bodyPr lIns="91429" tIns="45715" rIns="91429" bIns="45715"/>
          <a:lstStyle/>
          <a:p>
            <a:pPr>
              <a:lnSpc>
                <a:spcPct val="90000"/>
              </a:lnSpc>
            </a:pPr>
            <a:r>
              <a:rPr lang="en-US" sz="1800" b="1" smtClean="0">
                <a:ea typeface="ＭＳ Ｐゴシック"/>
              </a:rPr>
              <a:t>Challenge:</a:t>
            </a:r>
            <a:r>
              <a:rPr lang="en-US" sz="1800" smtClean="0">
                <a:ea typeface="ＭＳ Ｐゴシック"/>
              </a:rPr>
              <a:t> </a:t>
            </a:r>
          </a:p>
          <a:p>
            <a:pPr>
              <a:lnSpc>
                <a:spcPct val="90000"/>
              </a:lnSpc>
              <a:buFontTx/>
              <a:buChar char="•"/>
            </a:pPr>
            <a:r>
              <a:rPr lang="en-US" sz="1800" smtClean="0">
                <a:ea typeface="ＭＳ Ｐゴシック"/>
              </a:rPr>
              <a:t>Chicago has 3800 miles of streets</a:t>
            </a:r>
          </a:p>
          <a:p>
            <a:pPr>
              <a:lnSpc>
                <a:spcPct val="90000"/>
              </a:lnSpc>
              <a:buFontTx/>
              <a:buChar char="•"/>
            </a:pPr>
            <a:r>
              <a:rPr lang="en-US" sz="1800" smtClean="0">
                <a:ea typeface="ＭＳ Ｐゴシック"/>
              </a:rPr>
              <a:t>Reports to “Pothole Command Center” are plotted on computerized map</a:t>
            </a:r>
          </a:p>
          <a:p>
            <a:pPr>
              <a:lnSpc>
                <a:spcPct val="90000"/>
              </a:lnSpc>
              <a:buFontTx/>
              <a:buChar char="•"/>
            </a:pPr>
            <a:r>
              <a:rPr lang="en-US" sz="1800" smtClean="0">
                <a:ea typeface="ＭＳ Ｐゴシック"/>
              </a:rPr>
              <a:t>Phone GPS Tracking locates repair crews</a:t>
            </a:r>
          </a:p>
          <a:p>
            <a:pPr>
              <a:lnSpc>
                <a:spcPct val="90000"/>
              </a:lnSpc>
              <a:buFontTx/>
              <a:buChar char="•"/>
            </a:pPr>
            <a:r>
              <a:rPr lang="en-US" sz="1800" smtClean="0">
                <a:ea typeface="ＭＳ Ｐゴシック"/>
              </a:rPr>
              <a:t>Crews are efficiently dispatched</a:t>
            </a:r>
          </a:p>
          <a:p>
            <a:pPr>
              <a:lnSpc>
                <a:spcPct val="90000"/>
              </a:lnSpc>
              <a:buFontTx/>
              <a:buChar char="•"/>
            </a:pPr>
            <a:endParaRPr lang="en-US" sz="1800" smtClean="0">
              <a:ea typeface="ＭＳ Ｐゴシック"/>
            </a:endParaRPr>
          </a:p>
          <a:p>
            <a:pPr>
              <a:lnSpc>
                <a:spcPct val="90000"/>
              </a:lnSpc>
            </a:pPr>
            <a:r>
              <a:rPr lang="en-US" sz="1800" b="1" smtClean="0">
                <a:ea typeface="ＭＳ Ｐゴシック"/>
              </a:rPr>
              <a:t>Solution:</a:t>
            </a:r>
            <a:r>
              <a:rPr lang="en-US" sz="1800" smtClean="0">
                <a:ea typeface="ＭＳ Ｐゴシック"/>
              </a:rPr>
              <a:t> </a:t>
            </a:r>
          </a:p>
          <a:p>
            <a:pPr>
              <a:lnSpc>
                <a:spcPct val="90000"/>
              </a:lnSpc>
              <a:buFontTx/>
              <a:buChar char="•"/>
            </a:pPr>
            <a:r>
              <a:rPr lang="en-US" sz="1800" smtClean="0">
                <a:ea typeface="ＭＳ Ｐゴシック"/>
              </a:rPr>
              <a:t>Faster response time (from 20 to 3 days)</a:t>
            </a:r>
          </a:p>
          <a:p>
            <a:pPr>
              <a:lnSpc>
                <a:spcPct val="90000"/>
              </a:lnSpc>
              <a:buFontTx/>
              <a:buChar char="•"/>
            </a:pPr>
            <a:r>
              <a:rPr lang="en-US" sz="1800" smtClean="0">
                <a:ea typeface="ＭＳ Ｐゴシック"/>
              </a:rPr>
              <a:t>Improved Accountability, Productivity, Accuracy &amp; Efficiency</a:t>
            </a:r>
          </a:p>
          <a:p>
            <a:pPr>
              <a:lnSpc>
                <a:spcPct val="90000"/>
              </a:lnSpc>
              <a:buFontTx/>
              <a:buChar char="•"/>
            </a:pPr>
            <a:r>
              <a:rPr lang="en-US" sz="1800" smtClean="0">
                <a:ea typeface="ＭＳ Ｐゴシック"/>
              </a:rPr>
              <a:t>Savings of over $3.0 Million on pothole-related incidents alone (Liability reduction, $4M to $600k)</a:t>
            </a:r>
          </a:p>
          <a:p>
            <a:pPr>
              <a:lnSpc>
                <a:spcPct val="90000"/>
              </a:lnSpc>
            </a:pPr>
            <a:endParaRPr lang="en-US" sz="1400" smtClean="0">
              <a:ea typeface="ＭＳ Ｐゴシック"/>
            </a:endParaRPr>
          </a:p>
        </p:txBody>
      </p:sp>
      <p:sp>
        <p:nvSpPr>
          <p:cNvPr id="100355" name="Text Box 4"/>
          <p:cNvSpPr txBox="1">
            <a:spLocks noChangeArrowheads="1"/>
          </p:cNvSpPr>
          <p:nvPr/>
        </p:nvSpPr>
        <p:spPr bwMode="auto">
          <a:xfrm>
            <a:off x="228600" y="1109663"/>
            <a:ext cx="2916238" cy="641350"/>
          </a:xfrm>
          <a:prstGeom prst="rect">
            <a:avLst/>
          </a:prstGeom>
          <a:noFill/>
          <a:ln w="9525">
            <a:noFill/>
            <a:miter lim="800000"/>
            <a:headEnd/>
            <a:tailEnd/>
          </a:ln>
        </p:spPr>
        <p:txBody>
          <a:bodyPr wrap="none">
            <a:spAutoFit/>
          </a:bodyPr>
          <a:lstStyle/>
          <a:p>
            <a:pPr eaLnBrk="0" hangingPunct="0"/>
            <a:endParaRPr lang="en-US" sz="1800" i="1"/>
          </a:p>
          <a:p>
            <a:pPr eaLnBrk="0" hangingPunct="0"/>
            <a:r>
              <a:rPr lang="en-US" sz="1800" i="1"/>
              <a:t>Transportation Department</a:t>
            </a:r>
          </a:p>
        </p:txBody>
      </p:sp>
      <p:sp>
        <p:nvSpPr>
          <p:cNvPr id="100356" name="Line 5"/>
          <p:cNvSpPr>
            <a:spLocks noChangeShapeType="1"/>
          </p:cNvSpPr>
          <p:nvPr/>
        </p:nvSpPr>
        <p:spPr bwMode="auto">
          <a:xfrm>
            <a:off x="3068638" y="1676400"/>
            <a:ext cx="0" cy="4114800"/>
          </a:xfrm>
          <a:prstGeom prst="line">
            <a:avLst/>
          </a:prstGeom>
          <a:noFill/>
          <a:ln w="19050">
            <a:solidFill>
              <a:srgbClr val="006AB1"/>
            </a:solidFill>
            <a:round/>
            <a:headEnd/>
            <a:tailEnd/>
          </a:ln>
        </p:spPr>
        <p:txBody>
          <a:bodyPr wrap="none" anchor="ctr"/>
          <a:lstStyle/>
          <a:p>
            <a:endParaRPr lang="en-US"/>
          </a:p>
        </p:txBody>
      </p:sp>
      <p:pic>
        <p:nvPicPr>
          <p:cNvPr id="100357" name="Picture 9">
            <a:hlinkClick r:id="rId3"/>
          </p:cNvPr>
          <p:cNvPicPr>
            <a:picLocks noChangeAspect="1" noChangeArrowheads="1"/>
          </p:cNvPicPr>
          <p:nvPr/>
        </p:nvPicPr>
        <p:blipFill>
          <a:blip r:embed="rId4"/>
          <a:srcRect/>
          <a:stretch>
            <a:fillRect/>
          </a:stretch>
        </p:blipFill>
        <p:spPr bwMode="auto">
          <a:xfrm>
            <a:off x="304800" y="1981200"/>
            <a:ext cx="2630488" cy="1870075"/>
          </a:xfrm>
          <a:prstGeom prst="rect">
            <a:avLst/>
          </a:prstGeom>
          <a:noFill/>
          <a:ln w="9525">
            <a:noFill/>
            <a:miter lim="800000"/>
            <a:headEnd/>
            <a:tailEnd/>
          </a:ln>
        </p:spPr>
      </p:pic>
      <p:pic>
        <p:nvPicPr>
          <p:cNvPr id="100358" name="Picture 10" descr="logo">
            <a:hlinkClick r:id="rId5"/>
          </p:cNvPr>
          <p:cNvPicPr>
            <a:picLocks noChangeAspect="1" noChangeArrowheads="1"/>
          </p:cNvPicPr>
          <p:nvPr/>
        </p:nvPicPr>
        <p:blipFill>
          <a:blip r:embed="rId6"/>
          <a:srcRect/>
          <a:stretch>
            <a:fillRect/>
          </a:stretch>
        </p:blipFill>
        <p:spPr bwMode="auto">
          <a:xfrm>
            <a:off x="7620000" y="508000"/>
            <a:ext cx="771525" cy="657225"/>
          </a:xfrm>
          <a:prstGeom prst="rect">
            <a:avLst/>
          </a:prstGeom>
          <a:noFill/>
          <a:ln w="9525">
            <a:noFill/>
            <a:miter lim="800000"/>
            <a:headEnd/>
            <a:tailEnd/>
          </a:ln>
        </p:spPr>
      </p:pic>
      <p:pic>
        <p:nvPicPr>
          <p:cNvPr id="310286" name="Picture 14" descr="PW_2002_pothole2"/>
          <p:cNvPicPr>
            <a:picLocks noChangeAspect="1" noChangeArrowheads="1"/>
          </p:cNvPicPr>
          <p:nvPr/>
        </p:nvPicPr>
        <p:blipFill>
          <a:blip r:embed="rId7"/>
          <a:srcRect l="39000" t="12000"/>
          <a:stretch>
            <a:fillRect/>
          </a:stretch>
        </p:blipFill>
        <p:spPr bwMode="auto">
          <a:xfrm>
            <a:off x="533400" y="3962400"/>
            <a:ext cx="1860550" cy="20129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228600" y="228600"/>
            <a:ext cx="8023225" cy="812800"/>
          </a:xfrm>
        </p:spPr>
        <p:txBody>
          <a:bodyPr lIns="91429" tIns="45715" rIns="91429" bIns="45715"/>
          <a:lstStyle/>
          <a:p>
            <a:r>
              <a:rPr lang="en-US" sz="2800" smtClean="0">
                <a:solidFill>
                  <a:srgbClr val="006AB1"/>
                </a:solidFill>
                <a:ea typeface="ＭＳ Ｐゴシック"/>
              </a:rPr>
              <a:t>Case Study</a:t>
            </a:r>
            <a:r>
              <a:rPr lang="en-US" smtClean="0">
                <a:ea typeface="ＭＳ Ｐゴシック"/>
              </a:rPr>
              <a:t> </a:t>
            </a:r>
            <a:br>
              <a:rPr lang="en-US" smtClean="0">
                <a:ea typeface="ＭＳ Ｐゴシック"/>
              </a:rPr>
            </a:br>
            <a:r>
              <a:rPr lang="en-US" sz="2400" smtClean="0">
                <a:ea typeface="ＭＳ Ｐゴシック"/>
              </a:rPr>
              <a:t>Town of Babylon (NY)</a:t>
            </a:r>
          </a:p>
        </p:txBody>
      </p:sp>
      <p:sp>
        <p:nvSpPr>
          <p:cNvPr id="102402" name="Rectangle 3"/>
          <p:cNvSpPr>
            <a:spLocks noGrp="1" noChangeArrowheads="1"/>
          </p:cNvSpPr>
          <p:nvPr>
            <p:ph type="body" idx="1"/>
          </p:nvPr>
        </p:nvSpPr>
        <p:spPr>
          <a:xfrm>
            <a:off x="3162300" y="1651000"/>
            <a:ext cx="5765800" cy="3592513"/>
          </a:xfrm>
        </p:spPr>
        <p:txBody>
          <a:bodyPr lIns="91429" tIns="45715" rIns="91429" bIns="45715"/>
          <a:lstStyle/>
          <a:p>
            <a:pPr>
              <a:lnSpc>
                <a:spcPct val="90000"/>
              </a:lnSpc>
            </a:pPr>
            <a:r>
              <a:rPr lang="en-US" sz="1800" b="1" smtClean="0">
                <a:ea typeface="ＭＳ Ｐゴシック"/>
              </a:rPr>
              <a:t>Challenge:</a:t>
            </a:r>
            <a:endParaRPr lang="en-US" sz="1800" smtClean="0">
              <a:ea typeface="ＭＳ Ｐゴシック"/>
            </a:endParaRPr>
          </a:p>
          <a:p>
            <a:pPr>
              <a:lnSpc>
                <a:spcPct val="90000"/>
              </a:lnSpc>
              <a:buFontTx/>
              <a:buChar char="•"/>
            </a:pPr>
            <a:r>
              <a:rPr lang="en-US" sz="1800" smtClean="0">
                <a:ea typeface="ＭＳ Ｐゴシック"/>
              </a:rPr>
              <a:t>Need to track and dispatch vehicles equipment – snowplows, sweepers, etc</a:t>
            </a:r>
          </a:p>
          <a:p>
            <a:pPr>
              <a:lnSpc>
                <a:spcPct val="90000"/>
              </a:lnSpc>
              <a:buFontTx/>
              <a:buChar char="•"/>
            </a:pPr>
            <a:r>
              <a:rPr lang="en-US" sz="1800" smtClean="0">
                <a:ea typeface="ＭＳ Ｐゴシック"/>
              </a:rPr>
              <a:t>Hard-wired units expensive, “fixed” to vehicle</a:t>
            </a:r>
          </a:p>
          <a:p>
            <a:pPr>
              <a:lnSpc>
                <a:spcPct val="90000"/>
              </a:lnSpc>
              <a:buFontTx/>
              <a:buChar char="•"/>
            </a:pPr>
            <a:r>
              <a:rPr lang="en-US" sz="1800" smtClean="0">
                <a:ea typeface="ＭＳ Ｐゴシック"/>
              </a:rPr>
              <a:t>Flexibility to move from vehicle-to-vehicle</a:t>
            </a:r>
          </a:p>
          <a:p>
            <a:pPr>
              <a:lnSpc>
                <a:spcPct val="90000"/>
              </a:lnSpc>
            </a:pPr>
            <a:r>
              <a:rPr lang="en-US" sz="1800" b="1" smtClean="0">
                <a:ea typeface="ＭＳ Ｐゴシック"/>
              </a:rPr>
              <a:t>Solution:</a:t>
            </a:r>
          </a:p>
          <a:p>
            <a:pPr>
              <a:lnSpc>
                <a:spcPct val="90000"/>
              </a:lnSpc>
              <a:buFontTx/>
              <a:buChar char="•"/>
            </a:pPr>
            <a:r>
              <a:rPr lang="en-US" sz="1800" smtClean="0">
                <a:ea typeface="ＭＳ Ｐゴシック"/>
              </a:rPr>
              <a:t>Phone-based MRM* solution </a:t>
            </a:r>
          </a:p>
          <a:p>
            <a:pPr>
              <a:lnSpc>
                <a:spcPct val="90000"/>
              </a:lnSpc>
              <a:buFontTx/>
              <a:buChar char="•"/>
            </a:pPr>
            <a:r>
              <a:rPr lang="en-US" sz="1800" smtClean="0">
                <a:ea typeface="ＭＳ Ｐゴシック"/>
              </a:rPr>
              <a:t>Vehicle GPS on maps using custom web portal</a:t>
            </a:r>
          </a:p>
          <a:p>
            <a:pPr>
              <a:lnSpc>
                <a:spcPct val="90000"/>
              </a:lnSpc>
              <a:buFontTx/>
              <a:buChar char="•"/>
            </a:pPr>
            <a:r>
              <a:rPr lang="en-US" sz="1800" smtClean="0">
                <a:ea typeface="ＭＳ Ｐゴシック"/>
              </a:rPr>
              <a:t>Zoning maps can be overlaid</a:t>
            </a:r>
          </a:p>
          <a:p>
            <a:pPr>
              <a:lnSpc>
                <a:spcPct val="90000"/>
              </a:lnSpc>
            </a:pPr>
            <a:r>
              <a:rPr lang="en-US" sz="1800" b="1" smtClean="0">
                <a:ea typeface="ＭＳ Ｐゴシック"/>
              </a:rPr>
              <a:t>Results:</a:t>
            </a:r>
            <a:endParaRPr lang="en-US" sz="1800" smtClean="0">
              <a:ea typeface="ＭＳ Ｐゴシック"/>
            </a:endParaRPr>
          </a:p>
          <a:p>
            <a:pPr>
              <a:lnSpc>
                <a:spcPct val="90000"/>
              </a:lnSpc>
              <a:buFontTx/>
              <a:buChar char="•"/>
            </a:pPr>
            <a:r>
              <a:rPr lang="en-US" sz="1800" smtClean="0">
                <a:ea typeface="ＭＳ Ｐゴシック"/>
              </a:rPr>
              <a:t>Dispatcher can deploy to critical areas first</a:t>
            </a:r>
          </a:p>
          <a:p>
            <a:pPr>
              <a:lnSpc>
                <a:spcPct val="90000"/>
              </a:lnSpc>
              <a:buFontTx/>
              <a:buChar char="•"/>
            </a:pPr>
            <a:r>
              <a:rPr lang="en-US" sz="1800" smtClean="0">
                <a:ea typeface="ＭＳ Ｐゴシック"/>
              </a:rPr>
              <a:t>Improved efficiency &amp; productivity</a:t>
            </a:r>
          </a:p>
          <a:p>
            <a:pPr>
              <a:lnSpc>
                <a:spcPct val="90000"/>
              </a:lnSpc>
              <a:buFontTx/>
              <a:buChar char="•"/>
            </a:pPr>
            <a:r>
              <a:rPr lang="en-US" sz="1800" smtClean="0">
                <a:ea typeface="ＭＳ Ｐゴシック"/>
              </a:rPr>
              <a:t>Praise from citizens instead of complaints</a:t>
            </a:r>
          </a:p>
          <a:p>
            <a:pPr>
              <a:lnSpc>
                <a:spcPct val="90000"/>
              </a:lnSpc>
            </a:pPr>
            <a:endParaRPr lang="en-US" sz="1400" smtClean="0">
              <a:ea typeface="ＭＳ Ｐゴシック"/>
            </a:endParaRPr>
          </a:p>
        </p:txBody>
      </p:sp>
      <p:sp>
        <p:nvSpPr>
          <p:cNvPr id="102403" name="Text Box 4"/>
          <p:cNvSpPr txBox="1">
            <a:spLocks noChangeArrowheads="1"/>
          </p:cNvSpPr>
          <p:nvPr/>
        </p:nvSpPr>
        <p:spPr bwMode="auto">
          <a:xfrm>
            <a:off x="711200" y="1400175"/>
            <a:ext cx="1517650" cy="366713"/>
          </a:xfrm>
          <a:prstGeom prst="rect">
            <a:avLst/>
          </a:prstGeom>
          <a:noFill/>
          <a:ln w="9525">
            <a:noFill/>
            <a:miter lim="800000"/>
            <a:headEnd/>
            <a:tailEnd/>
          </a:ln>
        </p:spPr>
        <p:txBody>
          <a:bodyPr>
            <a:spAutoFit/>
          </a:bodyPr>
          <a:lstStyle/>
          <a:p>
            <a:pPr algn="ctr" eaLnBrk="0" hangingPunct="0"/>
            <a:r>
              <a:rPr lang="en-US" sz="1800" i="1"/>
              <a:t>Public Works</a:t>
            </a:r>
          </a:p>
        </p:txBody>
      </p:sp>
      <p:sp>
        <p:nvSpPr>
          <p:cNvPr id="102404" name="Line 5"/>
          <p:cNvSpPr>
            <a:spLocks noChangeShapeType="1"/>
          </p:cNvSpPr>
          <p:nvPr/>
        </p:nvSpPr>
        <p:spPr bwMode="auto">
          <a:xfrm>
            <a:off x="2971800" y="1676400"/>
            <a:ext cx="0" cy="4114800"/>
          </a:xfrm>
          <a:prstGeom prst="line">
            <a:avLst/>
          </a:prstGeom>
          <a:noFill/>
          <a:ln w="19050">
            <a:solidFill>
              <a:srgbClr val="006AB1"/>
            </a:solidFill>
            <a:round/>
            <a:headEnd/>
            <a:tailEnd/>
          </a:ln>
        </p:spPr>
        <p:txBody>
          <a:bodyPr wrap="none" anchor="ctr"/>
          <a:lstStyle/>
          <a:p>
            <a:endParaRPr lang="en-US"/>
          </a:p>
        </p:txBody>
      </p:sp>
      <p:pic>
        <p:nvPicPr>
          <p:cNvPr id="102405" name="Picture 7">
            <a:hlinkClick r:id="rId3"/>
          </p:cNvPr>
          <p:cNvPicPr>
            <a:picLocks noChangeAspect="1" noChangeArrowheads="1"/>
          </p:cNvPicPr>
          <p:nvPr/>
        </p:nvPicPr>
        <p:blipFill>
          <a:blip r:embed="rId4"/>
          <a:srcRect/>
          <a:stretch>
            <a:fillRect/>
          </a:stretch>
        </p:blipFill>
        <p:spPr bwMode="auto">
          <a:xfrm>
            <a:off x="304800" y="1820863"/>
            <a:ext cx="2609850" cy="1938337"/>
          </a:xfrm>
          <a:prstGeom prst="rect">
            <a:avLst/>
          </a:prstGeom>
          <a:noFill/>
          <a:ln w="9525">
            <a:noFill/>
            <a:miter lim="800000"/>
            <a:headEnd/>
            <a:tailEnd/>
          </a:ln>
        </p:spPr>
      </p:pic>
      <p:pic>
        <p:nvPicPr>
          <p:cNvPr id="318474" name="Picture 10" descr="graphic_tnt-01"/>
          <p:cNvPicPr>
            <a:picLocks noChangeAspect="1" noChangeArrowheads="1"/>
          </p:cNvPicPr>
          <p:nvPr/>
        </p:nvPicPr>
        <p:blipFill>
          <a:blip r:embed="rId5"/>
          <a:srcRect/>
          <a:stretch>
            <a:fillRect/>
          </a:stretch>
        </p:blipFill>
        <p:spPr bwMode="auto">
          <a:xfrm>
            <a:off x="381000" y="3957638"/>
            <a:ext cx="2093913" cy="1576387"/>
          </a:xfrm>
          <a:prstGeom prst="rect">
            <a:avLst/>
          </a:prstGeom>
          <a:noFill/>
          <a:ln w="9525">
            <a:noFill/>
            <a:miter lim="800000"/>
            <a:headEnd/>
            <a:tailEnd/>
          </a:ln>
        </p:spPr>
      </p:pic>
      <p:pic>
        <p:nvPicPr>
          <p:cNvPr id="102407" name="Picture 4" descr="Telenav_1">
            <a:hlinkClick r:id="rId6"/>
          </p:cNvPr>
          <p:cNvPicPr>
            <a:picLocks noChangeAspect="1" noChangeArrowheads="1"/>
          </p:cNvPicPr>
          <p:nvPr/>
        </p:nvPicPr>
        <p:blipFill>
          <a:blip r:embed="rId7"/>
          <a:srcRect/>
          <a:stretch>
            <a:fillRect/>
          </a:stretch>
        </p:blipFill>
        <p:spPr bwMode="auto">
          <a:xfrm>
            <a:off x="7175500" y="622300"/>
            <a:ext cx="1384300" cy="3683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228600" y="228600"/>
            <a:ext cx="8023225" cy="914400"/>
          </a:xfrm>
        </p:spPr>
        <p:txBody>
          <a:bodyPr lIns="91429" tIns="45715" rIns="91429" bIns="45715"/>
          <a:lstStyle/>
          <a:p>
            <a:r>
              <a:rPr lang="en-US" sz="2800" smtClean="0">
                <a:solidFill>
                  <a:srgbClr val="006AB1"/>
                </a:solidFill>
                <a:ea typeface="ＭＳ Ｐゴシック"/>
              </a:rPr>
              <a:t>Case Study</a:t>
            </a:r>
            <a:br>
              <a:rPr lang="en-US" sz="2800" smtClean="0">
                <a:solidFill>
                  <a:srgbClr val="006AB1"/>
                </a:solidFill>
                <a:ea typeface="ＭＳ Ｐゴシック"/>
              </a:rPr>
            </a:br>
            <a:r>
              <a:rPr lang="en-US" sz="2400" smtClean="0">
                <a:ea typeface="ＭＳ Ｐゴシック"/>
              </a:rPr>
              <a:t>City of Chicago (IL)</a:t>
            </a:r>
          </a:p>
        </p:txBody>
      </p:sp>
      <p:sp>
        <p:nvSpPr>
          <p:cNvPr id="104450" name="Rectangle 3"/>
          <p:cNvSpPr>
            <a:spLocks noGrp="1" noChangeArrowheads="1"/>
          </p:cNvSpPr>
          <p:nvPr>
            <p:ph type="body" idx="1"/>
          </p:nvPr>
        </p:nvSpPr>
        <p:spPr>
          <a:xfrm>
            <a:off x="3517900" y="1651000"/>
            <a:ext cx="5321300" cy="3592513"/>
          </a:xfrm>
        </p:spPr>
        <p:txBody>
          <a:bodyPr lIns="91429" tIns="45715" rIns="91429" bIns="45715"/>
          <a:lstStyle/>
          <a:p>
            <a:pPr>
              <a:lnSpc>
                <a:spcPct val="90000"/>
              </a:lnSpc>
            </a:pPr>
            <a:r>
              <a:rPr lang="en-US" sz="1800" b="1" smtClean="0">
                <a:ea typeface="ＭＳ Ｐゴシック"/>
              </a:rPr>
              <a:t>Challenge:</a:t>
            </a:r>
          </a:p>
          <a:p>
            <a:pPr>
              <a:lnSpc>
                <a:spcPct val="90000"/>
              </a:lnSpc>
              <a:buFontTx/>
              <a:buChar char="•"/>
            </a:pPr>
            <a:r>
              <a:rPr lang="en-US" sz="1800" smtClean="0">
                <a:ea typeface="ＭＳ Ｐゴシック"/>
              </a:rPr>
              <a:t>2nd Largest Transportation System in US </a:t>
            </a:r>
          </a:p>
          <a:p>
            <a:pPr>
              <a:lnSpc>
                <a:spcPct val="90000"/>
              </a:lnSpc>
              <a:buFontTx/>
              <a:buChar char="•"/>
            </a:pPr>
            <a:r>
              <a:rPr lang="en-US" sz="1800" smtClean="0">
                <a:ea typeface="ＭＳ Ｐゴシック"/>
              </a:rPr>
              <a:t>154 Bus Routes/2100 Buses</a:t>
            </a:r>
          </a:p>
          <a:p>
            <a:pPr>
              <a:lnSpc>
                <a:spcPct val="90000"/>
              </a:lnSpc>
              <a:buFontTx/>
              <a:buChar char="•"/>
            </a:pPr>
            <a:r>
              <a:rPr lang="en-US" sz="1800" smtClean="0">
                <a:ea typeface="ＭＳ Ｐゴシック"/>
              </a:rPr>
              <a:t>1.6 Million Rides/Day</a:t>
            </a:r>
          </a:p>
          <a:p>
            <a:pPr>
              <a:lnSpc>
                <a:spcPct val="90000"/>
              </a:lnSpc>
              <a:buFontTx/>
              <a:buChar char="•"/>
            </a:pPr>
            <a:r>
              <a:rPr lang="en-US" sz="1800" smtClean="0">
                <a:ea typeface="ＭＳ Ｐゴシック"/>
              </a:rPr>
              <a:t>Need to provide reliable, efficient service </a:t>
            </a:r>
          </a:p>
          <a:p>
            <a:pPr>
              <a:lnSpc>
                <a:spcPct val="90000"/>
              </a:lnSpc>
            </a:pPr>
            <a:r>
              <a:rPr lang="en-US" sz="1800" b="1" smtClean="0">
                <a:ea typeface="ＭＳ Ｐゴシック"/>
              </a:rPr>
              <a:t>Solution:</a:t>
            </a:r>
            <a:endParaRPr lang="en-US" sz="1800" smtClean="0">
              <a:ea typeface="ＭＳ Ｐゴシック"/>
            </a:endParaRPr>
          </a:p>
          <a:p>
            <a:pPr>
              <a:lnSpc>
                <a:spcPct val="90000"/>
              </a:lnSpc>
              <a:buFontTx/>
              <a:buChar char="•"/>
            </a:pPr>
            <a:r>
              <a:rPr lang="en-US" sz="1800" smtClean="0">
                <a:ea typeface="ＭＳ Ｐゴシック"/>
              </a:rPr>
              <a:t>Vehicle-mounted wireless modems w/GPS </a:t>
            </a:r>
          </a:p>
          <a:p>
            <a:pPr>
              <a:lnSpc>
                <a:spcPct val="90000"/>
              </a:lnSpc>
              <a:buFontTx/>
              <a:buChar char="•"/>
            </a:pPr>
            <a:r>
              <a:rPr lang="en-US" sz="1800" smtClean="0">
                <a:ea typeface="ＭＳ Ｐゴシック"/>
              </a:rPr>
              <a:t>Direct Connect PTT Communications</a:t>
            </a:r>
          </a:p>
          <a:p>
            <a:pPr>
              <a:lnSpc>
                <a:spcPct val="90000"/>
              </a:lnSpc>
            </a:pPr>
            <a:r>
              <a:rPr lang="en-US" sz="1800" b="1" smtClean="0">
                <a:ea typeface="ＭＳ Ｐゴシック"/>
              </a:rPr>
              <a:t>Results:</a:t>
            </a:r>
          </a:p>
          <a:p>
            <a:pPr>
              <a:lnSpc>
                <a:spcPct val="90000"/>
              </a:lnSpc>
              <a:buFontTx/>
              <a:buChar char="•"/>
            </a:pPr>
            <a:r>
              <a:rPr lang="en-US" sz="1800" smtClean="0">
                <a:ea typeface="ＭＳ Ｐゴシック"/>
              </a:rPr>
              <a:t>Optimized route efficiency</a:t>
            </a:r>
          </a:p>
          <a:p>
            <a:pPr>
              <a:lnSpc>
                <a:spcPct val="90000"/>
              </a:lnSpc>
              <a:buFontTx/>
              <a:buChar char="•"/>
            </a:pPr>
            <a:r>
              <a:rPr lang="en-US" sz="1800" smtClean="0">
                <a:ea typeface="ＭＳ Ｐゴシック"/>
              </a:rPr>
              <a:t>Field Supervisors can view bus locations</a:t>
            </a:r>
          </a:p>
          <a:p>
            <a:pPr>
              <a:lnSpc>
                <a:spcPct val="90000"/>
              </a:lnSpc>
              <a:buFontTx/>
              <a:buChar char="•"/>
            </a:pPr>
            <a:r>
              <a:rPr lang="en-US" sz="1800" smtClean="0">
                <a:ea typeface="ＭＳ Ｐゴシック"/>
              </a:rPr>
              <a:t>Improved real-time information to customers </a:t>
            </a:r>
            <a:br>
              <a:rPr lang="en-US" sz="1800" smtClean="0">
                <a:ea typeface="ＭＳ Ｐゴシック"/>
              </a:rPr>
            </a:br>
            <a:r>
              <a:rPr lang="en-US" sz="1800" smtClean="0">
                <a:ea typeface="ＭＳ Ｐゴシック"/>
              </a:rPr>
              <a:t>and internal operations</a:t>
            </a:r>
          </a:p>
        </p:txBody>
      </p:sp>
      <p:sp>
        <p:nvSpPr>
          <p:cNvPr id="104451" name="Text Box 4"/>
          <p:cNvSpPr txBox="1">
            <a:spLocks noChangeArrowheads="1"/>
          </p:cNvSpPr>
          <p:nvPr/>
        </p:nvSpPr>
        <p:spPr bwMode="auto">
          <a:xfrm>
            <a:off x="228600" y="1344613"/>
            <a:ext cx="2751138" cy="366712"/>
          </a:xfrm>
          <a:prstGeom prst="rect">
            <a:avLst/>
          </a:prstGeom>
          <a:noFill/>
          <a:ln w="9525">
            <a:noFill/>
            <a:miter lim="800000"/>
            <a:headEnd/>
            <a:tailEnd/>
          </a:ln>
        </p:spPr>
        <p:txBody>
          <a:bodyPr>
            <a:spAutoFit/>
          </a:bodyPr>
          <a:lstStyle/>
          <a:p>
            <a:pPr eaLnBrk="0" hangingPunct="0"/>
            <a:r>
              <a:rPr lang="en-US" sz="1800" i="1"/>
              <a:t>Chicago Transit Authority</a:t>
            </a:r>
          </a:p>
        </p:txBody>
      </p:sp>
      <p:sp>
        <p:nvSpPr>
          <p:cNvPr id="104452" name="Line 5"/>
          <p:cNvSpPr>
            <a:spLocks noChangeShapeType="1"/>
          </p:cNvSpPr>
          <p:nvPr/>
        </p:nvSpPr>
        <p:spPr bwMode="auto">
          <a:xfrm>
            <a:off x="3378200" y="1676400"/>
            <a:ext cx="0" cy="4114800"/>
          </a:xfrm>
          <a:prstGeom prst="line">
            <a:avLst/>
          </a:prstGeom>
          <a:noFill/>
          <a:ln w="19050">
            <a:solidFill>
              <a:srgbClr val="006AB1"/>
            </a:solidFill>
            <a:round/>
            <a:headEnd/>
            <a:tailEnd/>
          </a:ln>
        </p:spPr>
        <p:txBody>
          <a:bodyPr wrap="none" anchor="ctr"/>
          <a:lstStyle/>
          <a:p>
            <a:endParaRPr lang="en-US"/>
          </a:p>
        </p:txBody>
      </p:sp>
      <p:pic>
        <p:nvPicPr>
          <p:cNvPr id="104453" name="Picture 10" descr="pic"/>
          <p:cNvPicPr>
            <a:picLocks noChangeAspect="1" noChangeArrowheads="1"/>
          </p:cNvPicPr>
          <p:nvPr/>
        </p:nvPicPr>
        <p:blipFill>
          <a:blip r:embed="rId2"/>
          <a:srcRect/>
          <a:stretch>
            <a:fillRect/>
          </a:stretch>
        </p:blipFill>
        <p:spPr bwMode="auto">
          <a:xfrm>
            <a:off x="330200" y="1790700"/>
            <a:ext cx="2895600" cy="1836738"/>
          </a:xfrm>
          <a:prstGeom prst="rect">
            <a:avLst/>
          </a:prstGeom>
          <a:noFill/>
          <a:ln w="9525">
            <a:noFill/>
            <a:miter lim="800000"/>
            <a:headEnd/>
            <a:tailEnd/>
          </a:ln>
        </p:spPr>
      </p:pic>
      <p:pic>
        <p:nvPicPr>
          <p:cNvPr id="104454" name="Picture 8" descr="CTA Top Banner"/>
          <p:cNvPicPr>
            <a:picLocks noChangeAspect="1" noChangeArrowheads="1"/>
          </p:cNvPicPr>
          <p:nvPr/>
        </p:nvPicPr>
        <p:blipFill>
          <a:blip r:embed="rId3"/>
          <a:srcRect r="30901"/>
          <a:stretch>
            <a:fillRect/>
          </a:stretch>
        </p:blipFill>
        <p:spPr bwMode="auto">
          <a:xfrm>
            <a:off x="304800" y="3765550"/>
            <a:ext cx="2971800" cy="573088"/>
          </a:xfrm>
          <a:prstGeom prst="rect">
            <a:avLst/>
          </a:prstGeom>
          <a:noFill/>
          <a:ln w="9525">
            <a:noFill/>
            <a:miter lim="800000"/>
            <a:headEnd/>
            <a:tailEnd/>
          </a:ln>
        </p:spPr>
      </p:pic>
      <p:pic>
        <p:nvPicPr>
          <p:cNvPr id="104455" name="Picture 15" descr="bus tracker"/>
          <p:cNvPicPr>
            <a:picLocks noChangeAspect="1" noChangeArrowheads="1"/>
          </p:cNvPicPr>
          <p:nvPr/>
        </p:nvPicPr>
        <p:blipFill>
          <a:blip r:embed="rId4"/>
          <a:srcRect/>
          <a:stretch>
            <a:fillRect/>
          </a:stretch>
        </p:blipFill>
        <p:spPr bwMode="auto">
          <a:xfrm>
            <a:off x="330200" y="3263900"/>
            <a:ext cx="2541588" cy="519113"/>
          </a:xfrm>
          <a:prstGeom prst="rect">
            <a:avLst/>
          </a:prstGeom>
          <a:solidFill>
            <a:schemeClr val="tx1"/>
          </a:solidFill>
          <a:ln w="9525">
            <a:noFill/>
            <a:miter lim="800000"/>
            <a:headEnd/>
            <a:tailEnd/>
          </a:ln>
        </p:spPr>
      </p:pic>
      <p:pic>
        <p:nvPicPr>
          <p:cNvPr id="338961" name="Picture 17" descr="bus location map"/>
          <p:cNvPicPr>
            <a:picLocks noChangeAspect="1" noChangeArrowheads="1"/>
          </p:cNvPicPr>
          <p:nvPr/>
        </p:nvPicPr>
        <p:blipFill>
          <a:blip r:embed="rId5"/>
          <a:srcRect/>
          <a:stretch>
            <a:fillRect/>
          </a:stretch>
        </p:blipFill>
        <p:spPr bwMode="auto">
          <a:xfrm>
            <a:off x="711200" y="4470400"/>
            <a:ext cx="2078038" cy="1666875"/>
          </a:xfrm>
          <a:prstGeom prst="rect">
            <a:avLst/>
          </a:prstGeom>
          <a:noFill/>
          <a:ln w="9525">
            <a:noFill/>
            <a:miter lim="800000"/>
            <a:headEnd/>
            <a:tailEnd/>
          </a:ln>
        </p:spPr>
      </p:pic>
      <p:pic>
        <p:nvPicPr>
          <p:cNvPr id="338956" name="Picture 12" descr="bluetree_logo_sm">
            <a:hlinkClick r:id="rId6"/>
          </p:cNvPr>
          <p:cNvPicPr>
            <a:picLocks noChangeAspect="1" noChangeArrowheads="1"/>
          </p:cNvPicPr>
          <p:nvPr/>
        </p:nvPicPr>
        <p:blipFill>
          <a:blip r:embed="rId7"/>
          <a:srcRect/>
          <a:stretch>
            <a:fillRect/>
          </a:stretch>
        </p:blipFill>
        <p:spPr bwMode="auto">
          <a:xfrm>
            <a:off x="5270500" y="533400"/>
            <a:ext cx="869950" cy="563563"/>
          </a:xfrm>
          <a:prstGeom prst="rect">
            <a:avLst/>
          </a:prstGeom>
          <a:noFill/>
          <a:ln w="9525">
            <a:noFill/>
            <a:miter lim="800000"/>
            <a:headEnd/>
            <a:tailEnd/>
          </a:ln>
        </p:spPr>
      </p:pic>
      <p:pic>
        <p:nvPicPr>
          <p:cNvPr id="338965" name="Picture 21" descr="ToughbookLogo"/>
          <p:cNvPicPr>
            <a:picLocks noChangeAspect="1" noChangeArrowheads="1"/>
          </p:cNvPicPr>
          <p:nvPr/>
        </p:nvPicPr>
        <p:blipFill>
          <a:blip r:embed="rId8"/>
          <a:srcRect/>
          <a:stretch>
            <a:fillRect/>
          </a:stretch>
        </p:blipFill>
        <p:spPr bwMode="auto">
          <a:xfrm>
            <a:off x="6332538" y="557213"/>
            <a:ext cx="1428750" cy="476250"/>
          </a:xfrm>
          <a:prstGeom prst="rect">
            <a:avLst/>
          </a:prstGeom>
          <a:noFill/>
          <a:ln w="9525">
            <a:noFill/>
            <a:miter lim="800000"/>
            <a:headEnd/>
            <a:tailEnd/>
          </a:ln>
        </p:spPr>
      </p:pic>
      <p:pic>
        <p:nvPicPr>
          <p:cNvPr id="338957" name="Picture 13" descr="logo">
            <a:hlinkClick r:id="rId9"/>
          </p:cNvPr>
          <p:cNvPicPr>
            <a:picLocks noChangeAspect="1" noChangeArrowheads="1"/>
          </p:cNvPicPr>
          <p:nvPr/>
        </p:nvPicPr>
        <p:blipFill>
          <a:blip r:embed="rId10"/>
          <a:srcRect b="18462"/>
          <a:stretch>
            <a:fillRect/>
          </a:stretch>
        </p:blipFill>
        <p:spPr bwMode="auto">
          <a:xfrm>
            <a:off x="7886700" y="482600"/>
            <a:ext cx="771525" cy="5365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203200" y="47625"/>
            <a:ext cx="8751888" cy="677863"/>
          </a:xfrm>
        </p:spPr>
        <p:txBody>
          <a:bodyPr/>
          <a:lstStyle/>
          <a:p>
            <a:r>
              <a:rPr lang="en-US" sz="2800" smtClean="0">
                <a:ea typeface="ＭＳ Ｐゴシック"/>
              </a:rPr>
              <a:t>Other Examples</a:t>
            </a:r>
          </a:p>
        </p:txBody>
      </p:sp>
      <p:pic>
        <p:nvPicPr>
          <p:cNvPr id="103429" name="Picture 5"/>
          <p:cNvPicPr>
            <a:picLocks noChangeAspect="1" noChangeArrowheads="1"/>
          </p:cNvPicPr>
          <p:nvPr/>
        </p:nvPicPr>
        <p:blipFill>
          <a:blip r:embed="rId2"/>
          <a:srcRect/>
          <a:stretch>
            <a:fillRect/>
          </a:stretch>
        </p:blipFill>
        <p:spPr bwMode="auto">
          <a:xfrm>
            <a:off x="280988" y="1771650"/>
            <a:ext cx="4025900" cy="2735263"/>
          </a:xfrm>
          <a:prstGeom prst="rect">
            <a:avLst/>
          </a:prstGeom>
          <a:noFill/>
          <a:ln w="9525">
            <a:noFill/>
            <a:miter lim="800000"/>
            <a:headEnd/>
            <a:tailEnd/>
          </a:ln>
        </p:spPr>
      </p:pic>
      <p:sp>
        <p:nvSpPr>
          <p:cNvPr id="9" name="Text Box 16"/>
          <p:cNvSpPr txBox="1">
            <a:spLocks noChangeArrowheads="1"/>
          </p:cNvSpPr>
          <p:nvPr/>
        </p:nvSpPr>
        <p:spPr bwMode="auto">
          <a:xfrm>
            <a:off x="554038" y="4505325"/>
            <a:ext cx="3090862" cy="182563"/>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i="1"/>
              <a:t>In-Dashboard PC w/Internet Connectivity </a:t>
            </a:r>
          </a:p>
        </p:txBody>
      </p:sp>
      <p:pic>
        <p:nvPicPr>
          <p:cNvPr id="10" name="Picture 247"/>
          <p:cNvPicPr>
            <a:picLocks noChangeAspect="1" noChangeArrowheads="1"/>
          </p:cNvPicPr>
          <p:nvPr/>
        </p:nvPicPr>
        <p:blipFill>
          <a:blip r:embed="rId3"/>
          <a:srcRect/>
          <a:stretch>
            <a:fillRect/>
          </a:stretch>
        </p:blipFill>
        <p:spPr bwMode="auto">
          <a:xfrm>
            <a:off x="4795838" y="1839913"/>
            <a:ext cx="4095750" cy="3803650"/>
          </a:xfrm>
          <a:prstGeom prst="rect">
            <a:avLst/>
          </a:prstGeom>
          <a:noFill/>
          <a:ln w="9525">
            <a:noFill/>
            <a:miter lim="800000"/>
            <a:headEnd/>
            <a:tailEnd/>
          </a:ln>
        </p:spPr>
      </p:pic>
      <p:sp>
        <p:nvSpPr>
          <p:cNvPr id="12" name="Rectangle 4"/>
          <p:cNvSpPr>
            <a:spLocks noChangeArrowheads="1"/>
          </p:cNvSpPr>
          <p:nvPr/>
        </p:nvSpPr>
        <p:spPr bwMode="auto">
          <a:xfrm>
            <a:off x="4608513" y="1243013"/>
            <a:ext cx="2947987" cy="827087"/>
          </a:xfrm>
          <a:prstGeom prst="rect">
            <a:avLst/>
          </a:prstGeom>
          <a:noFill/>
          <a:ln w="9525">
            <a:noFill/>
            <a:miter lim="800000"/>
            <a:headEnd/>
            <a:tailEnd/>
          </a:ln>
        </p:spPr>
        <p:txBody>
          <a:bodyPr lIns="91428" tIns="45714" rIns="91428" bIns="45714"/>
          <a:lstStyle/>
          <a:p>
            <a:pPr algn="ctr">
              <a:spcBef>
                <a:spcPct val="20000"/>
              </a:spcBef>
              <a:buClr>
                <a:srgbClr val="FFE100"/>
              </a:buClr>
            </a:pPr>
            <a:r>
              <a:rPr lang="en-US" sz="1600" b="1"/>
              <a:t>Unified Communications </a:t>
            </a:r>
            <a:r>
              <a:rPr lang="en-US" sz="1600"/>
              <a:t>can extend IP services to mobile devices</a:t>
            </a:r>
          </a:p>
        </p:txBody>
      </p:sp>
      <p:pic>
        <p:nvPicPr>
          <p:cNvPr id="103431" name="Picture 7" descr="logo">
            <a:hlinkClick r:id="rId4"/>
          </p:cNvPr>
          <p:cNvPicPr>
            <a:picLocks noChangeAspect="1" noChangeArrowheads="1"/>
          </p:cNvPicPr>
          <p:nvPr/>
        </p:nvPicPr>
        <p:blipFill>
          <a:blip r:embed="rId5"/>
          <a:srcRect/>
          <a:stretch>
            <a:fillRect/>
          </a:stretch>
        </p:blipFill>
        <p:spPr bwMode="auto">
          <a:xfrm>
            <a:off x="323850" y="1139825"/>
            <a:ext cx="1312863" cy="655638"/>
          </a:xfrm>
          <a:prstGeom prst="rect">
            <a:avLst/>
          </a:prstGeom>
          <a:noFill/>
          <a:ln w="9525">
            <a:noFill/>
            <a:miter lim="800000"/>
            <a:headEnd/>
            <a:tailEnd/>
          </a:ln>
        </p:spPr>
      </p:pic>
      <p:sp>
        <p:nvSpPr>
          <p:cNvPr id="14" name="Rectangle 13"/>
          <p:cNvSpPr>
            <a:spLocks noChangeArrowheads="1"/>
          </p:cNvSpPr>
          <p:nvPr/>
        </p:nvSpPr>
        <p:spPr bwMode="auto">
          <a:xfrm>
            <a:off x="554038" y="4957763"/>
            <a:ext cx="3224212" cy="831850"/>
          </a:xfrm>
          <a:prstGeom prst="rect">
            <a:avLst/>
          </a:prstGeom>
          <a:noFill/>
          <a:ln w="9525">
            <a:noFill/>
            <a:miter lim="800000"/>
            <a:headEnd/>
            <a:tailEnd/>
          </a:ln>
        </p:spPr>
        <p:txBody>
          <a:bodyPr>
            <a:spAutoFit/>
          </a:bodyPr>
          <a:lstStyle/>
          <a:p>
            <a:pPr algn="ctr"/>
            <a:r>
              <a:rPr lang="en-US" sz="1600"/>
              <a:t>Perform mission-critical tasks remotely at a job site increasing operational efficiencies.</a:t>
            </a:r>
          </a:p>
        </p:txBody>
      </p:sp>
      <p:sp>
        <p:nvSpPr>
          <p:cNvPr id="15" name="Line 4"/>
          <p:cNvSpPr>
            <a:spLocks noChangeShapeType="1"/>
          </p:cNvSpPr>
          <p:nvPr/>
        </p:nvSpPr>
        <p:spPr bwMode="auto">
          <a:xfrm>
            <a:off x="4584700" y="1350963"/>
            <a:ext cx="0" cy="4114800"/>
          </a:xfrm>
          <a:prstGeom prst="line">
            <a:avLst/>
          </a:prstGeom>
          <a:noFill/>
          <a:ln w="19050">
            <a:solidFill>
              <a:srgbClr val="006AB1"/>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
      <a:dk1>
        <a:srgbClr val="000000"/>
      </a:dk1>
      <a:lt1>
        <a:srgbClr val="FFFFFF"/>
      </a:lt1>
      <a:dk2>
        <a:srgbClr val="000000"/>
      </a:dk2>
      <a:lt2>
        <a:srgbClr val="4C4C4C"/>
      </a:lt2>
      <a:accent1>
        <a:srgbClr val="28A9AD"/>
      </a:accent1>
      <a:accent2>
        <a:srgbClr val="E37823"/>
      </a:accent2>
      <a:accent3>
        <a:srgbClr val="FFFFFF"/>
      </a:accent3>
      <a:accent4>
        <a:srgbClr val="000000"/>
      </a:accent4>
      <a:accent5>
        <a:srgbClr val="ACD1D3"/>
      </a:accent5>
      <a:accent6>
        <a:srgbClr val="CE6C1F"/>
      </a:accent6>
      <a:hlink>
        <a:srgbClr val="72B633"/>
      </a:hlink>
      <a:folHlink>
        <a:srgbClr val="FEE101"/>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945</TotalTime>
  <Words>2095</Words>
  <Application>Microsoft Office PowerPoint</Application>
  <PresentationFormat>On-screen Show (4:3)</PresentationFormat>
  <Paragraphs>284</Paragraphs>
  <Slides>20</Slides>
  <Notes>9</Notes>
  <HiddenSlides>0</HiddenSlides>
  <MMClips>0</MMClips>
  <ScaleCrop>false</ScaleCrop>
  <HeadingPairs>
    <vt:vector size="8" baseType="variant">
      <vt:variant>
        <vt:lpstr>Fonts Used</vt:lpstr>
      </vt:variant>
      <vt:variant>
        <vt:i4>6</vt:i4>
      </vt:variant>
      <vt:variant>
        <vt:lpstr>Design Template</vt:lpstr>
      </vt:variant>
      <vt:variant>
        <vt:i4>2</vt:i4>
      </vt:variant>
      <vt:variant>
        <vt:lpstr>Embedded OLE Servers</vt:lpstr>
      </vt:variant>
      <vt:variant>
        <vt:i4>1</vt:i4>
      </vt:variant>
      <vt:variant>
        <vt:lpstr>Slide Titles</vt:lpstr>
      </vt:variant>
      <vt:variant>
        <vt:i4>20</vt:i4>
      </vt:variant>
    </vt:vector>
  </HeadingPairs>
  <TitlesOfParts>
    <vt:vector size="29" baseType="lpstr">
      <vt:lpstr>Arial</vt:lpstr>
      <vt:lpstr>ＭＳ Ｐゴシック</vt:lpstr>
      <vt:lpstr>Wingdings</vt:lpstr>
      <vt:lpstr>Verdana</vt:lpstr>
      <vt:lpstr>Times</vt:lpstr>
      <vt:lpstr>TheSans B5 Plain</vt:lpstr>
      <vt:lpstr>Blank Presentation</vt:lpstr>
      <vt:lpstr>Blank Presentation</vt:lpstr>
      <vt:lpstr>Photo Editor Photo</vt:lpstr>
      <vt:lpstr>Impact of Wireless</vt:lpstr>
      <vt:lpstr>Objectives</vt:lpstr>
      <vt:lpstr>Key Drivers</vt:lpstr>
      <vt:lpstr>Operational Efficiency No Longer Optional</vt:lpstr>
      <vt:lpstr>Slide 5</vt:lpstr>
      <vt:lpstr>Situational Awareness</vt:lpstr>
      <vt:lpstr>Slide 7</vt:lpstr>
      <vt:lpstr>Connecting to the Network</vt:lpstr>
      <vt:lpstr>Slide 9</vt:lpstr>
      <vt:lpstr>Telecommuting</vt:lpstr>
      <vt:lpstr>Use Case Examples</vt:lpstr>
      <vt:lpstr>Mobile Field Reporting</vt:lpstr>
      <vt:lpstr>Case Study Jersey City (NJ)</vt:lpstr>
      <vt:lpstr>Case Study Dekalb County (GA)</vt:lpstr>
      <vt:lpstr>Case Study City of Anaheim (CA)</vt:lpstr>
      <vt:lpstr>Case Study City of Jacksonville (FL)</vt:lpstr>
      <vt:lpstr>Case Study City of Chicago (IL)</vt:lpstr>
      <vt:lpstr>Case Study  Town of Babylon (NY)</vt:lpstr>
      <vt:lpstr>Case Study City of Chicago (IL)</vt:lpstr>
      <vt:lpstr>Other Examples</vt:lpstr>
    </vt:vector>
  </TitlesOfParts>
  <Company>Nextel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Optimal InterOperability</dc:title>
  <dc:creator>Scot</dc:creator>
  <cp:lastModifiedBy> </cp:lastModifiedBy>
  <cp:revision>76</cp:revision>
  <cp:lastPrinted>2009-10-19T00:48:27Z</cp:lastPrinted>
  <dcterms:modified xsi:type="dcterms:W3CDTF">2009-10-20T12:53:10Z</dcterms:modified>
</cp:coreProperties>
</file>