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3" r:id="rId1"/>
  </p:sldMasterIdLst>
  <p:notesMasterIdLst>
    <p:notesMasterId r:id="rId15"/>
  </p:notesMasterIdLst>
  <p:handoutMasterIdLst>
    <p:handoutMasterId r:id="rId16"/>
  </p:handoutMasterIdLst>
  <p:sldIdLst>
    <p:sldId id="286" r:id="rId2"/>
    <p:sldId id="386" r:id="rId3"/>
    <p:sldId id="289" r:id="rId4"/>
    <p:sldId id="383" r:id="rId5"/>
    <p:sldId id="384" r:id="rId6"/>
    <p:sldId id="381" r:id="rId7"/>
    <p:sldId id="387" r:id="rId8"/>
    <p:sldId id="385" r:id="rId9"/>
    <p:sldId id="390" r:id="rId10"/>
    <p:sldId id="388" r:id="rId11"/>
    <p:sldId id="389" r:id="rId12"/>
    <p:sldId id="391" r:id="rId13"/>
    <p:sldId id="375" r:id="rId14"/>
  </p:sldIdLst>
  <p:sldSz cx="9144000" cy="6858000" type="screen4x3"/>
  <p:notesSz cx="9271000" cy="6997700"/>
  <p:defaultTextStyle>
    <a:defPPr>
      <a:defRPr lang="en-US"/>
    </a:defPPr>
    <a:lvl1pPr algn="l" rtl="0" fontAlgn="base">
      <a:spcBef>
        <a:spcPct val="0"/>
      </a:spcBef>
      <a:spcAft>
        <a:spcPct val="0"/>
      </a:spcAft>
      <a:defRPr sz="2400" b="1" kern="1200">
        <a:solidFill>
          <a:schemeClr val="tx1"/>
        </a:solidFill>
        <a:latin typeface="Arial" charset="0"/>
        <a:ea typeface="+mn-ea"/>
        <a:cs typeface="+mn-cs"/>
      </a:defRPr>
    </a:lvl1pPr>
    <a:lvl2pPr marL="457200" algn="l" rtl="0" fontAlgn="base">
      <a:spcBef>
        <a:spcPct val="0"/>
      </a:spcBef>
      <a:spcAft>
        <a:spcPct val="0"/>
      </a:spcAft>
      <a:defRPr sz="2400" b="1" kern="1200">
        <a:solidFill>
          <a:schemeClr val="tx1"/>
        </a:solidFill>
        <a:latin typeface="Arial" charset="0"/>
        <a:ea typeface="+mn-ea"/>
        <a:cs typeface="+mn-cs"/>
      </a:defRPr>
    </a:lvl2pPr>
    <a:lvl3pPr marL="914400" algn="l" rtl="0" fontAlgn="base">
      <a:spcBef>
        <a:spcPct val="0"/>
      </a:spcBef>
      <a:spcAft>
        <a:spcPct val="0"/>
      </a:spcAft>
      <a:defRPr sz="2400" b="1" kern="1200">
        <a:solidFill>
          <a:schemeClr val="tx1"/>
        </a:solidFill>
        <a:latin typeface="Arial" charset="0"/>
        <a:ea typeface="+mn-ea"/>
        <a:cs typeface="+mn-cs"/>
      </a:defRPr>
    </a:lvl3pPr>
    <a:lvl4pPr marL="1371600" algn="l" rtl="0" fontAlgn="base">
      <a:spcBef>
        <a:spcPct val="0"/>
      </a:spcBef>
      <a:spcAft>
        <a:spcPct val="0"/>
      </a:spcAft>
      <a:defRPr sz="2400" b="1" kern="1200">
        <a:solidFill>
          <a:schemeClr val="tx1"/>
        </a:solidFill>
        <a:latin typeface="Arial" charset="0"/>
        <a:ea typeface="+mn-ea"/>
        <a:cs typeface="+mn-cs"/>
      </a:defRPr>
    </a:lvl4pPr>
    <a:lvl5pPr marL="1828800" algn="l" rtl="0" fontAlgn="base">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33CCFF"/>
    <a:srgbClr val="FF9900"/>
    <a:srgbClr val="996600"/>
    <a:srgbClr val="0033CC"/>
    <a:srgbClr val="000099"/>
    <a:srgbClr val="0000FF"/>
    <a:srgbClr val="66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148" autoAdjust="0"/>
    <p:restoredTop sz="76150" autoAdjust="0"/>
  </p:normalViewPr>
  <p:slideViewPr>
    <p:cSldViewPr>
      <p:cViewPr varScale="1">
        <p:scale>
          <a:sx n="88" d="100"/>
          <a:sy n="88" d="100"/>
        </p:scale>
        <p:origin x="-34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04"/>
    </p:cViewPr>
  </p:sorterViewPr>
  <p:notesViewPr>
    <p:cSldViewPr>
      <p:cViewPr varScale="1">
        <p:scale>
          <a:sx n="75" d="100"/>
          <a:sy n="75" d="100"/>
        </p:scale>
        <p:origin x="-2526" y="-90"/>
      </p:cViewPr>
      <p:guideLst>
        <p:guide orient="horz" pos="2204"/>
        <p:guide pos="292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6" name="Rectangle 2"/>
          <p:cNvSpPr>
            <a:spLocks noGrp="1" noChangeArrowheads="1"/>
          </p:cNvSpPr>
          <p:nvPr>
            <p:ph type="hdr" sz="quarter"/>
          </p:nvPr>
        </p:nvSpPr>
        <p:spPr bwMode="auto">
          <a:xfrm>
            <a:off x="0" y="0"/>
            <a:ext cx="4016375" cy="349250"/>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defRPr sz="1200" b="0"/>
            </a:lvl1pPr>
          </a:lstStyle>
          <a:p>
            <a:endParaRPr lang="en-US"/>
          </a:p>
        </p:txBody>
      </p:sp>
      <p:sp>
        <p:nvSpPr>
          <p:cNvPr id="88067" name="Rectangle 3"/>
          <p:cNvSpPr>
            <a:spLocks noGrp="1" noChangeArrowheads="1"/>
          </p:cNvSpPr>
          <p:nvPr>
            <p:ph type="dt" sz="quarter" idx="1"/>
          </p:nvPr>
        </p:nvSpPr>
        <p:spPr bwMode="auto">
          <a:xfrm>
            <a:off x="5251450" y="0"/>
            <a:ext cx="4017963" cy="349250"/>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lgn="r">
              <a:defRPr sz="1200" b="0"/>
            </a:lvl1pPr>
          </a:lstStyle>
          <a:p>
            <a:endParaRPr lang="en-US"/>
          </a:p>
        </p:txBody>
      </p:sp>
      <p:sp>
        <p:nvSpPr>
          <p:cNvPr id="88068" name="Rectangle 4"/>
          <p:cNvSpPr>
            <a:spLocks noGrp="1" noChangeArrowheads="1"/>
          </p:cNvSpPr>
          <p:nvPr>
            <p:ph type="ftr" sz="quarter" idx="2"/>
          </p:nvPr>
        </p:nvSpPr>
        <p:spPr bwMode="auto">
          <a:xfrm>
            <a:off x="0" y="6646863"/>
            <a:ext cx="4016375" cy="349250"/>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defRPr sz="1200" b="0"/>
            </a:lvl1pPr>
          </a:lstStyle>
          <a:p>
            <a:endParaRPr lang="en-US"/>
          </a:p>
        </p:txBody>
      </p:sp>
      <p:sp>
        <p:nvSpPr>
          <p:cNvPr id="88069" name="Rectangle 5"/>
          <p:cNvSpPr>
            <a:spLocks noGrp="1" noChangeArrowheads="1"/>
          </p:cNvSpPr>
          <p:nvPr>
            <p:ph type="sldNum" sz="quarter" idx="3"/>
          </p:nvPr>
        </p:nvSpPr>
        <p:spPr bwMode="auto">
          <a:xfrm>
            <a:off x="5251450" y="6646863"/>
            <a:ext cx="4017963" cy="349250"/>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lgn="r">
              <a:defRPr sz="1200" b="0"/>
            </a:lvl1pPr>
          </a:lstStyle>
          <a:p>
            <a:fld id="{0E23CFCD-85C2-4A78-8805-DEE32D36ACA9}"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4016375" cy="349250"/>
          </a:xfrm>
          <a:prstGeom prst="rect">
            <a:avLst/>
          </a:prstGeom>
          <a:noFill/>
          <a:ln w="9525">
            <a:noFill/>
            <a:miter lim="800000"/>
            <a:headEnd/>
            <a:tailEnd/>
          </a:ln>
          <a:effectLst/>
        </p:spPr>
        <p:txBody>
          <a:bodyPr vert="horz" wrap="square" lIns="92938" tIns="46469" rIns="92938" bIns="46469" numCol="1" anchor="t" anchorCtr="0" compatLnSpc="1">
            <a:prstTxWarp prst="textNoShape">
              <a:avLst/>
            </a:prstTxWarp>
          </a:bodyPr>
          <a:lstStyle>
            <a:lvl1pPr defTabSz="930275">
              <a:defRPr sz="1200" b="0"/>
            </a:lvl1pPr>
          </a:lstStyle>
          <a:p>
            <a:endParaRPr lang="en-US"/>
          </a:p>
        </p:txBody>
      </p:sp>
      <p:sp>
        <p:nvSpPr>
          <p:cNvPr id="17411" name="Rectangle 3"/>
          <p:cNvSpPr>
            <a:spLocks noGrp="1" noChangeArrowheads="1"/>
          </p:cNvSpPr>
          <p:nvPr>
            <p:ph type="dt" idx="1"/>
          </p:nvPr>
        </p:nvSpPr>
        <p:spPr bwMode="auto">
          <a:xfrm>
            <a:off x="5251450" y="0"/>
            <a:ext cx="4017963" cy="349250"/>
          </a:xfrm>
          <a:prstGeom prst="rect">
            <a:avLst/>
          </a:prstGeom>
          <a:noFill/>
          <a:ln w="9525">
            <a:noFill/>
            <a:miter lim="800000"/>
            <a:headEnd/>
            <a:tailEnd/>
          </a:ln>
          <a:effectLst/>
        </p:spPr>
        <p:txBody>
          <a:bodyPr vert="horz" wrap="square" lIns="92938" tIns="46469" rIns="92938" bIns="46469" numCol="1" anchor="t" anchorCtr="0" compatLnSpc="1">
            <a:prstTxWarp prst="textNoShape">
              <a:avLst/>
            </a:prstTxWarp>
          </a:bodyPr>
          <a:lstStyle>
            <a:lvl1pPr algn="r" defTabSz="930275">
              <a:defRPr sz="1200" b="0"/>
            </a:lvl1pPr>
          </a:lstStyle>
          <a:p>
            <a:endParaRPr lang="en-US"/>
          </a:p>
        </p:txBody>
      </p:sp>
      <p:sp>
        <p:nvSpPr>
          <p:cNvPr id="17412" name="Rectangle 4"/>
          <p:cNvSpPr>
            <a:spLocks noRot="1" noChangeArrowheads="1" noTextEdit="1"/>
          </p:cNvSpPr>
          <p:nvPr>
            <p:ph type="sldImg" idx="2"/>
          </p:nvPr>
        </p:nvSpPr>
        <p:spPr bwMode="auto">
          <a:xfrm>
            <a:off x="2886075" y="525463"/>
            <a:ext cx="3498850" cy="2624137"/>
          </a:xfrm>
          <a:prstGeom prst="rect">
            <a:avLst/>
          </a:prstGeom>
          <a:noFill/>
          <a:ln w="9525">
            <a:solidFill>
              <a:srgbClr val="000000"/>
            </a:solidFill>
            <a:miter lim="800000"/>
            <a:headEnd/>
            <a:tailEnd/>
          </a:ln>
          <a:effectLst/>
        </p:spPr>
      </p:sp>
      <p:sp>
        <p:nvSpPr>
          <p:cNvPr id="17413" name="Rectangle 5"/>
          <p:cNvSpPr>
            <a:spLocks noGrp="1" noChangeArrowheads="1"/>
          </p:cNvSpPr>
          <p:nvPr>
            <p:ph type="body" sz="quarter" idx="3"/>
          </p:nvPr>
        </p:nvSpPr>
        <p:spPr bwMode="auto">
          <a:xfrm>
            <a:off x="927100" y="3324225"/>
            <a:ext cx="7416800" cy="3148013"/>
          </a:xfrm>
          <a:prstGeom prst="rect">
            <a:avLst/>
          </a:prstGeom>
          <a:noFill/>
          <a:ln w="9525">
            <a:noFill/>
            <a:miter lim="800000"/>
            <a:headEnd/>
            <a:tailEnd/>
          </a:ln>
          <a:effectLst/>
        </p:spPr>
        <p:txBody>
          <a:bodyPr vert="horz" wrap="square" lIns="92938" tIns="46469" rIns="92938" bIns="4646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7414" name="Rectangle 6"/>
          <p:cNvSpPr>
            <a:spLocks noGrp="1" noChangeArrowheads="1"/>
          </p:cNvSpPr>
          <p:nvPr>
            <p:ph type="ftr" sz="quarter" idx="4"/>
          </p:nvPr>
        </p:nvSpPr>
        <p:spPr bwMode="auto">
          <a:xfrm>
            <a:off x="0" y="6646863"/>
            <a:ext cx="4016375" cy="349250"/>
          </a:xfrm>
          <a:prstGeom prst="rect">
            <a:avLst/>
          </a:prstGeom>
          <a:noFill/>
          <a:ln w="9525">
            <a:noFill/>
            <a:miter lim="800000"/>
            <a:headEnd/>
            <a:tailEnd/>
          </a:ln>
          <a:effectLst/>
        </p:spPr>
        <p:txBody>
          <a:bodyPr vert="horz" wrap="square" lIns="92938" tIns="46469" rIns="92938" bIns="46469" numCol="1" anchor="b" anchorCtr="0" compatLnSpc="1">
            <a:prstTxWarp prst="textNoShape">
              <a:avLst/>
            </a:prstTxWarp>
          </a:bodyPr>
          <a:lstStyle>
            <a:lvl1pPr defTabSz="930275">
              <a:defRPr sz="1200" b="0"/>
            </a:lvl1pPr>
          </a:lstStyle>
          <a:p>
            <a:endParaRPr lang="en-US"/>
          </a:p>
        </p:txBody>
      </p:sp>
      <p:sp>
        <p:nvSpPr>
          <p:cNvPr id="17415" name="Rectangle 7"/>
          <p:cNvSpPr>
            <a:spLocks noGrp="1" noChangeArrowheads="1"/>
          </p:cNvSpPr>
          <p:nvPr>
            <p:ph type="sldNum" sz="quarter" idx="5"/>
          </p:nvPr>
        </p:nvSpPr>
        <p:spPr bwMode="auto">
          <a:xfrm>
            <a:off x="5251450" y="6646863"/>
            <a:ext cx="4017963" cy="349250"/>
          </a:xfrm>
          <a:prstGeom prst="rect">
            <a:avLst/>
          </a:prstGeom>
          <a:noFill/>
          <a:ln w="9525">
            <a:noFill/>
            <a:miter lim="800000"/>
            <a:headEnd/>
            <a:tailEnd/>
          </a:ln>
          <a:effectLst/>
        </p:spPr>
        <p:txBody>
          <a:bodyPr vert="horz" wrap="square" lIns="92938" tIns="46469" rIns="92938" bIns="46469" numCol="1" anchor="b" anchorCtr="0" compatLnSpc="1">
            <a:prstTxWarp prst="textNoShape">
              <a:avLst/>
            </a:prstTxWarp>
          </a:bodyPr>
          <a:lstStyle>
            <a:lvl1pPr algn="r" defTabSz="930275">
              <a:defRPr sz="1200" b="0"/>
            </a:lvl1pPr>
          </a:lstStyle>
          <a:p>
            <a:fld id="{5C0B309E-36EC-4CD5-9DCF-C8DD1684A2BE}"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43605C-BDD8-4937-BA41-E0286A115A4E}" type="slidenum">
              <a:rPr lang="en-US"/>
              <a:pPr/>
              <a:t>1</a:t>
            </a:fld>
            <a:endParaRPr lang="en-US"/>
          </a:p>
        </p:txBody>
      </p:sp>
      <p:sp>
        <p:nvSpPr>
          <p:cNvPr id="121858" name="Rectangle 2"/>
          <p:cNvSpPr>
            <a:spLocks noRot="1" noChangeArrowheads="1" noTextEdit="1"/>
          </p:cNvSpPr>
          <p:nvPr>
            <p:ph type="sldImg"/>
          </p:nvPr>
        </p:nvSpPr>
        <p:spPr>
          <a:ln/>
        </p:spPr>
      </p:sp>
      <p:sp>
        <p:nvSpPr>
          <p:cNvPr id="1218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AFE100-E25E-4E67-ADAE-1C472CCA8753}" type="slidenum">
              <a:rPr lang="en-US"/>
              <a:pPr/>
              <a:t>2</a:t>
            </a:fld>
            <a:endParaRPr lang="en-US"/>
          </a:p>
        </p:txBody>
      </p:sp>
      <p:sp>
        <p:nvSpPr>
          <p:cNvPr id="317442" name="Rectangle 2"/>
          <p:cNvSpPr>
            <a:spLocks noRot="1" noChangeArrowheads="1" noTextEdit="1"/>
          </p:cNvSpPr>
          <p:nvPr>
            <p:ph type="sldImg"/>
          </p:nvPr>
        </p:nvSpPr>
        <p:spPr>
          <a:ln/>
        </p:spPr>
      </p:sp>
      <p:sp>
        <p:nvSpPr>
          <p:cNvPr id="317443" name="Rectangle 3"/>
          <p:cNvSpPr>
            <a:spLocks noGrp="1" noChangeArrowheads="1"/>
          </p:cNvSpPr>
          <p:nvPr>
            <p:ph type="body" idx="1"/>
          </p:nvPr>
        </p:nvSpPr>
        <p:spPr/>
        <p:txBody>
          <a:bodyPr/>
          <a:lstStyle/>
          <a:p>
            <a:r>
              <a:rPr lang="en-US"/>
              <a:t>By a show of hands, </a:t>
            </a:r>
            <a:r>
              <a:rPr lang="en-US" u="sng"/>
              <a:t>does anyone here have experience implementing or managing ISO 27001</a:t>
            </a:r>
            <a:r>
              <a:rPr lang="en-US"/>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37FA3F-68B6-4413-B440-92E9E5A56660}" type="slidenum">
              <a:rPr lang="en-US"/>
              <a:pPr/>
              <a:t>3</a:t>
            </a:fld>
            <a:endParaRPr lang="en-US"/>
          </a:p>
        </p:txBody>
      </p:sp>
      <p:sp>
        <p:nvSpPr>
          <p:cNvPr id="124930" name="Rectangle 2"/>
          <p:cNvSpPr>
            <a:spLocks noRot="1" noChangeArrowheads="1" noTextEdit="1"/>
          </p:cNvSpPr>
          <p:nvPr>
            <p:ph type="sldImg"/>
          </p:nvPr>
        </p:nvSpPr>
        <p:spPr>
          <a:ln/>
        </p:spPr>
      </p:sp>
      <p:sp>
        <p:nvSpPr>
          <p:cNvPr id="1249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EB3919-CEEA-4389-9FA4-1ADB9BA8D73F}" type="slidenum">
              <a:rPr lang="en-US"/>
              <a:pPr/>
              <a:t>4</a:t>
            </a:fld>
            <a:endParaRPr lang="en-US"/>
          </a:p>
        </p:txBody>
      </p:sp>
      <p:sp>
        <p:nvSpPr>
          <p:cNvPr id="309250" name="Rectangle 2"/>
          <p:cNvSpPr>
            <a:spLocks noRot="1" noChangeArrowheads="1" noTextEdit="1"/>
          </p:cNvSpPr>
          <p:nvPr>
            <p:ph type="sldImg"/>
          </p:nvPr>
        </p:nvSpPr>
        <p:spPr>
          <a:ln/>
        </p:spPr>
      </p:sp>
      <p:sp>
        <p:nvSpPr>
          <p:cNvPr id="309251" name="Rectangle 3"/>
          <p:cNvSpPr>
            <a:spLocks noGrp="1" noChangeArrowheads="1"/>
          </p:cNvSpPr>
          <p:nvPr>
            <p:ph type="body" idx="1"/>
          </p:nvPr>
        </p:nvSpPr>
        <p:spPr/>
        <p:txBody>
          <a:bodyPr/>
          <a:lstStyle/>
          <a:p>
            <a:r>
              <a:rPr lang="en-US" b="1"/>
              <a:t>Note that ISMS = Information Security Management System</a:t>
            </a:r>
          </a:p>
          <a:p>
            <a:r>
              <a:rPr lang="en-US"/>
              <a:t>Main theme to focus on is Plan, Do, Check, Act (PDCA)</a:t>
            </a:r>
          </a:p>
          <a:p>
            <a:endParaRPr lang="en-US"/>
          </a:p>
          <a:p>
            <a:r>
              <a:rPr lang="en-US"/>
              <a:t>A continuous improvement process that begins with </a:t>
            </a:r>
            <a:r>
              <a:rPr lang="en-US" u="sng"/>
              <a:t>Plan</a:t>
            </a:r>
            <a:r>
              <a:rPr lang="en-US"/>
              <a:t> (</a:t>
            </a:r>
            <a:r>
              <a:rPr lang="en-US" u="sng"/>
              <a:t>Define the ISMS Scope; Conduct the Risk Assessment;</a:t>
            </a:r>
            <a:endParaRPr lang="en-US"/>
          </a:p>
          <a:p>
            <a:r>
              <a:rPr lang="en-US"/>
              <a:t>Then </a:t>
            </a:r>
            <a:r>
              <a:rPr lang="en-US" u="sng"/>
              <a:t>Do</a:t>
            </a:r>
            <a:r>
              <a:rPr lang="en-US"/>
              <a:t> (implement the ISMS); </a:t>
            </a:r>
          </a:p>
          <a:p>
            <a:r>
              <a:rPr lang="en-US"/>
              <a:t>Then </a:t>
            </a:r>
            <a:r>
              <a:rPr lang="en-US" u="sng"/>
              <a:t>Check</a:t>
            </a:r>
            <a:r>
              <a:rPr lang="en-US"/>
              <a:t> (monitor and review the ISMS);</a:t>
            </a:r>
          </a:p>
          <a:p>
            <a:r>
              <a:rPr lang="en-US"/>
              <a:t>Then </a:t>
            </a:r>
            <a:r>
              <a:rPr lang="en-US" u="sng"/>
              <a:t>Act</a:t>
            </a:r>
            <a:r>
              <a:rPr lang="en-US"/>
              <a:t> (maintain and improve the ISMS).</a:t>
            </a:r>
          </a:p>
          <a:p>
            <a:endParaRPr lang="en-US"/>
          </a:p>
          <a:p>
            <a:r>
              <a:rPr lang="en-US"/>
              <a:t>A </a:t>
            </a:r>
            <a:r>
              <a:rPr lang="en-US" u="sng"/>
              <a:t>CONTINUOUS IMPROVEMENT PROCESS</a:t>
            </a:r>
            <a:r>
              <a:rPr lang="en-US"/>
              <a:t> THAT </a:t>
            </a:r>
            <a:r>
              <a:rPr lang="en-US" u="sng"/>
              <a:t>ENSURES THAT THE ISMS REMAINS CURRENT</a:t>
            </a:r>
            <a:r>
              <a:rPr lang="en-US"/>
              <a:t> AND </a:t>
            </a:r>
            <a:r>
              <a:rPr lang="en-US" u="sng"/>
              <a:t>SATISFIES THE SECURITY REQUIREMENTS</a:t>
            </a:r>
            <a:r>
              <a:rPr lang="en-US"/>
              <a:t> OF YOUR ORGANIZATION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88BDFF-2D97-496B-AF81-1F632F50FD76}" type="slidenum">
              <a:rPr lang="en-US"/>
              <a:pPr/>
              <a:t>5</a:t>
            </a:fld>
            <a:endParaRPr lang="en-US"/>
          </a:p>
        </p:txBody>
      </p:sp>
      <p:sp>
        <p:nvSpPr>
          <p:cNvPr id="311298" name="Rectangle 2"/>
          <p:cNvSpPr>
            <a:spLocks noRot="1" noChangeArrowheads="1" noTextEdit="1"/>
          </p:cNvSpPr>
          <p:nvPr>
            <p:ph type="sldImg"/>
          </p:nvPr>
        </p:nvSpPr>
        <p:spPr>
          <a:ln/>
        </p:spPr>
      </p:sp>
      <p:sp>
        <p:nvSpPr>
          <p:cNvPr id="311299" name="Rectangle 3"/>
          <p:cNvSpPr>
            <a:spLocks noGrp="1" noChangeArrowheads="1"/>
          </p:cNvSpPr>
          <p:nvPr>
            <p:ph type="body" idx="1"/>
          </p:nvPr>
        </p:nvSpPr>
        <p:spPr/>
        <p:txBody>
          <a:bodyPr/>
          <a:lstStyle/>
          <a:p>
            <a:r>
              <a:rPr lang="en-US"/>
              <a:t>The control objectives leverage the controls to satisfy the security objectives.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B58E48-A570-417B-ABA4-A801F01BD7CB}" type="slidenum">
              <a:rPr lang="en-US"/>
              <a:pPr/>
              <a:t>6</a:t>
            </a:fld>
            <a:endParaRPr lang="en-US"/>
          </a:p>
        </p:txBody>
      </p:sp>
      <p:sp>
        <p:nvSpPr>
          <p:cNvPr id="316418" name="Rectangle 2"/>
          <p:cNvSpPr>
            <a:spLocks noRot="1" noChangeArrowheads="1" noTextEdit="1"/>
          </p:cNvSpPr>
          <p:nvPr>
            <p:ph type="sldImg"/>
          </p:nvPr>
        </p:nvSpPr>
        <p:spPr>
          <a:ln/>
        </p:spPr>
      </p:sp>
      <p:sp>
        <p:nvSpPr>
          <p:cNvPr id="316419" name="Rectangle 3"/>
          <p:cNvSpPr>
            <a:spLocks noGrp="1" noChangeArrowheads="1"/>
          </p:cNvSpPr>
          <p:nvPr>
            <p:ph type="body" idx="1"/>
          </p:nvPr>
        </p:nvSpPr>
        <p:spPr/>
        <p:txBody>
          <a:bodyPr/>
          <a:lstStyle/>
          <a:p>
            <a:r>
              <a:rPr lang="en-US" u="sng"/>
              <a:t>Sections 4 through 8 and Annex A represent the REQUIREMENTS of the Standard</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373FA1-9C18-4D25-A9D7-C66242DEFB72}" type="slidenum">
              <a:rPr lang="en-US"/>
              <a:pPr/>
              <a:t>7</a:t>
            </a:fld>
            <a:endParaRPr lang="en-US"/>
          </a:p>
        </p:txBody>
      </p:sp>
      <p:sp>
        <p:nvSpPr>
          <p:cNvPr id="324610" name="Rectangle 2"/>
          <p:cNvSpPr>
            <a:spLocks noRot="1" noChangeArrowheads="1" noTextEdit="1"/>
          </p:cNvSpPr>
          <p:nvPr>
            <p:ph type="sldImg"/>
          </p:nvPr>
        </p:nvSpPr>
        <p:spPr>
          <a:ln/>
        </p:spPr>
      </p:sp>
      <p:sp>
        <p:nvSpPr>
          <p:cNvPr id="324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05005B-C502-455E-B41E-3494FE1328B2}" type="slidenum">
              <a:rPr lang="en-US"/>
              <a:pPr/>
              <a:t>8</a:t>
            </a:fld>
            <a:endParaRPr lang="en-US"/>
          </a:p>
        </p:txBody>
      </p:sp>
      <p:sp>
        <p:nvSpPr>
          <p:cNvPr id="313346" name="Rectangle 2"/>
          <p:cNvSpPr>
            <a:spLocks noRot="1" noChangeArrowheads="1" noTextEdit="1"/>
          </p:cNvSpPr>
          <p:nvPr>
            <p:ph type="sldImg"/>
          </p:nvPr>
        </p:nvSpPr>
        <p:spPr>
          <a:ln/>
        </p:spPr>
      </p:sp>
      <p:sp>
        <p:nvSpPr>
          <p:cNvPr id="3133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ECA307-B416-472C-8329-624CB1314275}" type="slidenum">
              <a:rPr lang="en-US"/>
              <a:pPr/>
              <a:t>9</a:t>
            </a:fld>
            <a:endParaRPr lang="en-US"/>
          </a:p>
        </p:txBody>
      </p:sp>
      <p:sp>
        <p:nvSpPr>
          <p:cNvPr id="323586" name="Rectangle 2"/>
          <p:cNvSpPr>
            <a:spLocks noRot="1" noChangeArrowheads="1" noTextEdit="1"/>
          </p:cNvSpPr>
          <p:nvPr>
            <p:ph type="sldImg"/>
          </p:nvPr>
        </p:nvSpPr>
        <p:spPr>
          <a:ln/>
        </p:spPr>
      </p:sp>
      <p:sp>
        <p:nvSpPr>
          <p:cNvPr id="323587" name="Rectangle 3"/>
          <p:cNvSpPr>
            <a:spLocks noGrp="1" noChangeArrowheads="1"/>
          </p:cNvSpPr>
          <p:nvPr>
            <p:ph type="body" idx="1"/>
          </p:nvPr>
        </p:nvSpPr>
        <p:spPr/>
        <p:txBody>
          <a:bodyPr/>
          <a:lstStyle/>
          <a:p>
            <a:r>
              <a:rPr lang="en-US"/>
              <a:t>More documents exist and even more are planned.</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1446D1-AA15-4B3F-BA59-9B738358733A}" type="slidenum">
              <a:rPr lang="en-US"/>
              <a:pPr/>
              <a:t>10</a:t>
            </a:fld>
            <a:endParaRPr lang="en-US"/>
          </a:p>
        </p:txBody>
      </p:sp>
      <p:sp>
        <p:nvSpPr>
          <p:cNvPr id="321538" name="Rectangle 2"/>
          <p:cNvSpPr>
            <a:spLocks noRot="1" noChangeArrowheads="1" noTextEdit="1"/>
          </p:cNvSpPr>
          <p:nvPr>
            <p:ph type="sldImg"/>
          </p:nvPr>
        </p:nvSpPr>
        <p:spPr>
          <a:ln/>
        </p:spPr>
      </p:sp>
      <p:sp>
        <p:nvSpPr>
          <p:cNvPr id="321539" name="Rectangle 3"/>
          <p:cNvSpPr>
            <a:spLocks noGrp="1" noChangeArrowheads="1"/>
          </p:cNvSpPr>
          <p:nvPr>
            <p:ph type="body" idx="1"/>
          </p:nvPr>
        </p:nvSpPr>
        <p:spPr/>
        <p:txBody>
          <a:bodyPr/>
          <a:lstStyle/>
          <a:p>
            <a:r>
              <a:rPr lang="en-US"/>
              <a:t>Note that flow is Top </a:t>
            </a:r>
            <a:r>
              <a:rPr lang="en-US">
                <a:sym typeface="Wingdings" pitchFamily="2" charset="2"/>
              </a:rPr>
              <a:t> Down</a:t>
            </a:r>
          </a:p>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0D6BF9-EE12-44AF-9FC4-779AF207C6B9}" type="slidenum">
              <a:rPr lang="en-US"/>
              <a:pPr/>
              <a:t>11</a:t>
            </a:fld>
            <a:endParaRPr lang="en-US"/>
          </a:p>
        </p:txBody>
      </p:sp>
      <p:sp>
        <p:nvSpPr>
          <p:cNvPr id="320514" name="Rectangle 2"/>
          <p:cNvSpPr>
            <a:spLocks noRot="1" noChangeArrowheads="1" noTextEdit="1"/>
          </p:cNvSpPr>
          <p:nvPr>
            <p:ph type="sldImg"/>
          </p:nvPr>
        </p:nvSpPr>
        <p:spPr>
          <a:ln/>
        </p:spPr>
      </p:sp>
      <p:sp>
        <p:nvSpPr>
          <p:cNvPr id="320515" name="Rectangle 3"/>
          <p:cNvSpPr>
            <a:spLocks noGrp="1" noChangeArrowheads="1"/>
          </p:cNvSpPr>
          <p:nvPr>
            <p:ph type="body" idx="1"/>
          </p:nvPr>
        </p:nvSpPr>
        <p:spPr/>
        <p:txBody>
          <a:bodyPr/>
          <a:lstStyle/>
          <a:p>
            <a:r>
              <a:rPr lang="en-US"/>
              <a:t>The process flow is TOP </a:t>
            </a:r>
            <a:r>
              <a:rPr lang="en-US">
                <a:sym typeface="Wingdings" pitchFamily="2" charset="2"/>
              </a:rPr>
              <a:t> DOWN</a:t>
            </a:r>
            <a:endParaRPr lang="en-US"/>
          </a:p>
          <a:p>
            <a:r>
              <a:rPr lang="en-US"/>
              <a:t>Many organizations follow the standard due to its holistic approach to managing information security.  </a:t>
            </a:r>
          </a:p>
          <a:p>
            <a:endParaRPr lang="en-US"/>
          </a:p>
          <a:p>
            <a:r>
              <a:rPr lang="en-US" b="1" u="sng"/>
              <a:t>Certification to the standard is OPTIONAL…</a:t>
            </a:r>
            <a:r>
              <a:rPr lang="en-US"/>
              <a:t> and there are </a:t>
            </a:r>
            <a:r>
              <a:rPr lang="en-US" u="sng"/>
              <a:t>costs and responsibilities (even liabilities)</a:t>
            </a:r>
            <a:r>
              <a:rPr lang="en-US"/>
              <a:t> associated with attempting and maintaining that certification.</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D747E5-3D41-45E8-B3EA-D8D456435F65}" type="slidenum">
              <a:rPr lang="en-US"/>
              <a:pPr/>
              <a:t>13</a:t>
            </a:fld>
            <a:endParaRPr lang="en-US"/>
          </a:p>
        </p:txBody>
      </p:sp>
      <p:sp>
        <p:nvSpPr>
          <p:cNvPr id="263170" name="Rectangle 2"/>
          <p:cNvSpPr>
            <a:spLocks noRot="1" noChangeArrowheads="1" noTextEdit="1"/>
          </p:cNvSpPr>
          <p:nvPr>
            <p:ph type="sldImg"/>
          </p:nvPr>
        </p:nvSpPr>
        <p:spPr>
          <a:ln/>
        </p:spPr>
      </p:sp>
      <p:sp>
        <p:nvSpPr>
          <p:cNvPr id="263171" name="Rectangle 3"/>
          <p:cNvSpPr>
            <a:spLocks noGrp="1" noChangeArrowheads="1"/>
          </p:cNvSpPr>
          <p:nvPr>
            <p:ph type="body" idx="1"/>
          </p:nvPr>
        </p:nvSpPr>
        <p:spPr/>
        <p:txBody>
          <a:bodyPr/>
          <a:lstStyle/>
          <a:p>
            <a:r>
              <a:rPr lang="en-US"/>
              <a:t>Feel free to email me if you have any questions, or if you would like a copy of this presentation emailed to you.</a:t>
            </a:r>
          </a:p>
          <a:p>
            <a:endParaRPr lang="en-US"/>
          </a:p>
          <a:p>
            <a:r>
              <a:rPr lang="en-US"/>
              <a:t>Are there any Questions?</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5476" name="Rectangle 4"/>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a:defRPr sz="800" b="0">
                <a:latin typeface="+mn-lt"/>
                <a:cs typeface="+mn-cs"/>
              </a:defRPr>
            </a:lvl1pPr>
          </a:lstStyle>
          <a:p>
            <a:endParaRPr lang="en-US"/>
          </a:p>
        </p:txBody>
      </p:sp>
      <p:sp>
        <p:nvSpPr>
          <p:cNvPr id="105478" name="Rectangle 6"/>
          <p:cNvSpPr>
            <a:spLocks noGrp="1" noChangeArrowheads="1"/>
          </p:cNvSpPr>
          <p:nvPr>
            <p:ph type="ctrTitle"/>
          </p:nvPr>
        </p:nvSpPr>
        <p:spPr>
          <a:xfrm>
            <a:off x="2352675" y="1143000"/>
            <a:ext cx="6105525" cy="2457450"/>
          </a:xfrm>
        </p:spPr>
        <p:txBody>
          <a:bodyPr anchor="t"/>
          <a:lstStyle>
            <a:lvl1pPr>
              <a:spcAft>
                <a:spcPct val="25000"/>
              </a:spcAft>
              <a:defRPr/>
            </a:lvl1pPr>
          </a:lstStyle>
          <a:p>
            <a:r>
              <a:rPr lang="en-US"/>
              <a:t>Click to edit Master title style</a:t>
            </a:r>
          </a:p>
        </p:txBody>
      </p:sp>
      <p:sp>
        <p:nvSpPr>
          <p:cNvPr id="105479" name="Line 7"/>
          <p:cNvSpPr>
            <a:spLocks noChangeShapeType="1"/>
          </p:cNvSpPr>
          <p:nvPr/>
        </p:nvSpPr>
        <p:spPr bwMode="auto">
          <a:xfrm>
            <a:off x="0" y="747713"/>
            <a:ext cx="9144000" cy="0"/>
          </a:xfrm>
          <a:prstGeom prst="line">
            <a:avLst/>
          </a:prstGeom>
          <a:noFill/>
          <a:ln w="9525">
            <a:solidFill>
              <a:srgbClr val="FFFFFF"/>
            </a:solidFill>
            <a:round/>
            <a:headEnd/>
            <a:tailEnd/>
          </a:ln>
          <a:effectLst/>
        </p:spPr>
        <p:txBody>
          <a:bodyPr/>
          <a:lstStyle/>
          <a:p>
            <a:endParaRPr lang="en-US"/>
          </a:p>
        </p:txBody>
      </p:sp>
      <p:pic>
        <p:nvPicPr>
          <p:cNvPr id="105480" name="Picture 8" descr="The Commonwealth of Massachusetts state seal"/>
          <p:cNvPicPr>
            <a:picLocks noChangeAspect="1" noChangeArrowheads="1"/>
          </p:cNvPicPr>
          <p:nvPr/>
        </p:nvPicPr>
        <p:blipFill>
          <a:blip r:embed="rId2"/>
          <a:srcRect/>
          <a:stretch>
            <a:fillRect/>
          </a:stretch>
        </p:blipFill>
        <p:spPr bwMode="auto">
          <a:xfrm>
            <a:off x="152400" y="1143000"/>
            <a:ext cx="1479550" cy="1414463"/>
          </a:xfrm>
          <a:prstGeom prst="rect">
            <a:avLst/>
          </a:prstGeom>
          <a:noFill/>
          <a:ln w="9525">
            <a:noFill/>
            <a:miter lim="800000"/>
            <a:headEnd/>
            <a:tailEnd/>
          </a:ln>
          <a:effectLst/>
        </p:spPr>
      </p:pic>
      <p:sp>
        <p:nvSpPr>
          <p:cNvPr id="105483" name="Line 11"/>
          <p:cNvSpPr>
            <a:spLocks noChangeShapeType="1"/>
          </p:cNvSpPr>
          <p:nvPr/>
        </p:nvSpPr>
        <p:spPr bwMode="auto">
          <a:xfrm>
            <a:off x="1981200" y="4953000"/>
            <a:ext cx="5722938" cy="0"/>
          </a:xfrm>
          <a:prstGeom prst="line">
            <a:avLst/>
          </a:prstGeom>
          <a:noFill/>
          <a:ln w="9525">
            <a:solidFill>
              <a:srgbClr val="0033CC"/>
            </a:solidFill>
            <a:round/>
            <a:headEnd/>
            <a:tailEnd/>
          </a:ln>
          <a:effectLst/>
        </p:spPr>
        <p:txBody>
          <a:bodyPr/>
          <a:lstStyle/>
          <a:p>
            <a:endParaRPr lang="en-US"/>
          </a:p>
        </p:txBody>
      </p:sp>
      <p:sp>
        <p:nvSpPr>
          <p:cNvPr id="105486" name="Text Box 14"/>
          <p:cNvSpPr txBox="1">
            <a:spLocks noChangeArrowheads="1"/>
          </p:cNvSpPr>
          <p:nvPr/>
        </p:nvSpPr>
        <p:spPr bwMode="auto">
          <a:xfrm>
            <a:off x="1981200" y="5105400"/>
            <a:ext cx="6400800" cy="915988"/>
          </a:xfrm>
          <a:prstGeom prst="rect">
            <a:avLst/>
          </a:prstGeom>
          <a:noFill/>
          <a:ln w="9525">
            <a:noFill/>
            <a:miter lim="800000"/>
            <a:headEnd/>
            <a:tailEnd/>
          </a:ln>
          <a:effectLst/>
        </p:spPr>
        <p:txBody>
          <a:bodyPr>
            <a:spAutoFit/>
          </a:bodyPr>
          <a:lstStyle/>
          <a:p>
            <a:pPr algn="ctr">
              <a:spcBef>
                <a:spcPct val="100000"/>
              </a:spcBef>
            </a:pPr>
            <a:r>
              <a:rPr lang="en-US" sz="1800">
                <a:latin typeface="Verdana" pitchFamily="34" charset="0"/>
              </a:rPr>
              <a:t>Massachusetts Digital Government Summit</a:t>
            </a:r>
          </a:p>
          <a:p>
            <a:pPr algn="ctr">
              <a:spcBef>
                <a:spcPct val="100000"/>
              </a:spcBef>
            </a:pPr>
            <a:r>
              <a:rPr lang="en-US" sz="1800">
                <a:latin typeface="Verdana" pitchFamily="34" charset="0"/>
              </a:rPr>
              <a:t>October 19, 2009</a:t>
            </a:r>
          </a:p>
        </p:txBody>
      </p:sp>
      <p:sp>
        <p:nvSpPr>
          <p:cNvPr id="105487" name="Text Box 15"/>
          <p:cNvSpPr txBox="1">
            <a:spLocks noChangeArrowheads="1"/>
          </p:cNvSpPr>
          <p:nvPr userDrawn="1"/>
        </p:nvSpPr>
        <p:spPr bwMode="auto">
          <a:xfrm>
            <a:off x="228600" y="6297613"/>
            <a:ext cx="1358900" cy="274637"/>
          </a:xfrm>
          <a:prstGeom prst="rect">
            <a:avLst/>
          </a:prstGeom>
          <a:noFill/>
          <a:ln w="9525">
            <a:noFill/>
            <a:miter lim="800000"/>
            <a:headEnd/>
            <a:tailEnd/>
          </a:ln>
          <a:effectLst/>
        </p:spPr>
        <p:txBody>
          <a:bodyPr wrap="none">
            <a:spAutoFit/>
          </a:bodyPr>
          <a:lstStyle/>
          <a:p>
            <a:r>
              <a:rPr lang="en-US" sz="1200" b="0"/>
              <a:t>October 19, 2009</a:t>
            </a:r>
          </a:p>
        </p:txBody>
      </p:sp>
      <p:sp>
        <p:nvSpPr>
          <p:cNvPr id="105488" name="Line 16"/>
          <p:cNvSpPr>
            <a:spLocks noChangeShapeType="1"/>
          </p:cNvSpPr>
          <p:nvPr userDrawn="1"/>
        </p:nvSpPr>
        <p:spPr bwMode="auto">
          <a:xfrm>
            <a:off x="1676400" y="457200"/>
            <a:ext cx="0" cy="4343400"/>
          </a:xfrm>
          <a:prstGeom prst="line">
            <a:avLst/>
          </a:prstGeom>
          <a:noFill/>
          <a:ln w="9525">
            <a:solidFill>
              <a:srgbClr val="0033CC"/>
            </a:solidFill>
            <a:round/>
            <a:headEnd/>
            <a:tailEnd/>
          </a:ln>
          <a:effectLst/>
        </p:spPr>
        <p:txBody>
          <a:bodyPr/>
          <a:lstStyle/>
          <a:p>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11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24400" y="1600200"/>
            <a:ext cx="411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4175" y="47625"/>
            <a:ext cx="2105025" cy="60785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14338" y="47625"/>
            <a:ext cx="6167437" cy="60785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14338" y="47625"/>
            <a:ext cx="7734300" cy="1201738"/>
          </a:xfrm>
        </p:spPr>
        <p:txBody>
          <a:bodyPr/>
          <a:lstStyle/>
          <a:p>
            <a:r>
              <a:rPr lang="en-US"/>
              <a:t>Click to edit Master title style</a:t>
            </a:r>
          </a:p>
        </p:txBody>
      </p:sp>
      <p:sp>
        <p:nvSpPr>
          <p:cNvPr id="3" name="Content Placeholder 2"/>
          <p:cNvSpPr>
            <a:spLocks noGrp="1"/>
          </p:cNvSpPr>
          <p:nvPr>
            <p:ph sz="quarter" idx="1"/>
          </p:nvPr>
        </p:nvSpPr>
        <p:spPr>
          <a:xfrm>
            <a:off x="457200" y="1600200"/>
            <a:ext cx="411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724400" y="1600200"/>
            <a:ext cx="411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938588"/>
            <a:ext cx="411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724400" y="3938588"/>
            <a:ext cx="411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5791" name="Rectangle 15"/>
          <p:cNvSpPr>
            <a:spLocks noGrp="1" noChangeArrowheads="1"/>
          </p:cNvSpPr>
          <p:nvPr>
            <p:ph type="title"/>
          </p:nvPr>
        </p:nvSpPr>
        <p:spPr bwMode="auto">
          <a:xfrm>
            <a:off x="414338" y="47625"/>
            <a:ext cx="7734300" cy="12017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pic>
        <p:nvPicPr>
          <p:cNvPr id="75799" name="Picture 23" descr="The Commonwealth of Massachusetts state seal"/>
          <p:cNvPicPr>
            <a:picLocks noChangeAspect="1" noChangeArrowheads="1"/>
          </p:cNvPicPr>
          <p:nvPr/>
        </p:nvPicPr>
        <p:blipFill>
          <a:blip r:embed="rId14"/>
          <a:srcRect/>
          <a:stretch>
            <a:fillRect/>
          </a:stretch>
        </p:blipFill>
        <p:spPr bwMode="auto">
          <a:xfrm>
            <a:off x="8153400" y="228600"/>
            <a:ext cx="788988" cy="741363"/>
          </a:xfrm>
          <a:prstGeom prst="rect">
            <a:avLst/>
          </a:prstGeom>
          <a:noFill/>
          <a:ln w="9525">
            <a:noFill/>
            <a:miter lim="800000"/>
            <a:headEnd/>
            <a:tailEnd/>
          </a:ln>
          <a:effectLst/>
        </p:spPr>
      </p:pic>
      <p:sp>
        <p:nvSpPr>
          <p:cNvPr id="75787" name="Rectangle 11"/>
          <p:cNvSpPr>
            <a:spLocks noGrp="1" noChangeArrowheads="1"/>
          </p:cNvSpPr>
          <p:nvPr>
            <p:ph type="body" idx="1"/>
          </p:nvPr>
        </p:nvSpPr>
        <p:spPr bwMode="auto">
          <a:xfrm>
            <a:off x="457200" y="1600200"/>
            <a:ext cx="83820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5808" name="Line 32"/>
          <p:cNvSpPr>
            <a:spLocks noChangeShapeType="1"/>
          </p:cNvSpPr>
          <p:nvPr/>
        </p:nvSpPr>
        <p:spPr bwMode="auto">
          <a:xfrm>
            <a:off x="444500" y="1243013"/>
            <a:ext cx="8415338" cy="1587"/>
          </a:xfrm>
          <a:prstGeom prst="line">
            <a:avLst/>
          </a:prstGeom>
          <a:noFill/>
          <a:ln w="9525">
            <a:solidFill>
              <a:srgbClr val="0033CC"/>
            </a:solidFill>
            <a:round/>
            <a:headEnd/>
            <a:tailEnd/>
          </a:ln>
          <a:effectLst/>
        </p:spPr>
        <p:txBody>
          <a:bodyPr/>
          <a:lstStyle/>
          <a:p>
            <a:endParaRPr lang="en-US"/>
          </a:p>
        </p:txBody>
      </p:sp>
      <p:sp>
        <p:nvSpPr>
          <p:cNvPr id="75809" name="Text Box 33"/>
          <p:cNvSpPr txBox="1">
            <a:spLocks noChangeArrowheads="1"/>
          </p:cNvSpPr>
          <p:nvPr userDrawn="1"/>
        </p:nvSpPr>
        <p:spPr bwMode="auto">
          <a:xfrm>
            <a:off x="152400" y="6400800"/>
            <a:ext cx="1358900" cy="274638"/>
          </a:xfrm>
          <a:prstGeom prst="rect">
            <a:avLst/>
          </a:prstGeom>
          <a:noFill/>
          <a:ln w="9525">
            <a:noFill/>
            <a:miter lim="800000"/>
            <a:headEnd/>
            <a:tailEnd/>
          </a:ln>
          <a:effectLst/>
        </p:spPr>
        <p:txBody>
          <a:bodyPr wrap="none">
            <a:spAutoFit/>
          </a:bodyPr>
          <a:lstStyle/>
          <a:p>
            <a:r>
              <a:rPr lang="en-US" sz="1200" b="0"/>
              <a:t>October 19, 2009</a:t>
            </a:r>
          </a:p>
        </p:txBody>
      </p:sp>
      <p:sp>
        <p:nvSpPr>
          <p:cNvPr id="75812" name="Text Box 36"/>
          <p:cNvSpPr txBox="1">
            <a:spLocks noChangeArrowheads="1"/>
          </p:cNvSpPr>
          <p:nvPr userDrawn="1"/>
        </p:nvSpPr>
        <p:spPr bwMode="auto">
          <a:xfrm>
            <a:off x="4267200" y="6324600"/>
            <a:ext cx="533400" cy="244475"/>
          </a:xfrm>
          <a:prstGeom prst="rect">
            <a:avLst/>
          </a:prstGeom>
          <a:noFill/>
          <a:ln w="9525">
            <a:noFill/>
            <a:miter lim="800000"/>
            <a:headEnd/>
            <a:tailEnd/>
          </a:ln>
          <a:effectLst/>
        </p:spPr>
        <p:txBody>
          <a:bodyPr>
            <a:spAutoFit/>
          </a:bodyPr>
          <a:lstStyle/>
          <a:p>
            <a:pPr>
              <a:spcBef>
                <a:spcPct val="50000"/>
              </a:spcBef>
            </a:pPr>
            <a:fld id="{C8AAC475-7580-48F8-BF84-ABC5039ACBBF}" type="slidenum">
              <a:rPr lang="en-US" sz="1000"/>
              <a:pPr>
                <a:spcBef>
                  <a:spcPct val="50000"/>
                </a:spcBef>
              </a:pPr>
              <a:t>‹#›</a:t>
            </a:fld>
            <a:endParaRPr lang="en-US" sz="1000"/>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iming>
    <p:tnLst>
      <p:par>
        <p:cTn id="1" dur="indefinite" restart="never" nodeType="tmRoot"/>
      </p:par>
    </p:tnLst>
  </p:timing>
  <p:txStyles>
    <p:titleStyle>
      <a:lvl1pPr algn="l" rtl="0" fontAlgn="base">
        <a:spcBef>
          <a:spcPct val="0"/>
        </a:spcBef>
        <a:spcAft>
          <a:spcPct val="0"/>
        </a:spcAft>
        <a:defRPr sz="2400" b="1">
          <a:solidFill>
            <a:srgbClr val="0033CC"/>
          </a:solidFill>
          <a:latin typeface="+mj-lt"/>
          <a:ea typeface="+mj-ea"/>
          <a:cs typeface="+mj-cs"/>
        </a:defRPr>
      </a:lvl1pPr>
      <a:lvl2pPr algn="l" rtl="0" fontAlgn="base">
        <a:spcBef>
          <a:spcPct val="0"/>
        </a:spcBef>
        <a:spcAft>
          <a:spcPct val="0"/>
        </a:spcAft>
        <a:defRPr sz="2400" b="1">
          <a:solidFill>
            <a:srgbClr val="0033CC"/>
          </a:solidFill>
          <a:latin typeface="Verdana" pitchFamily="34" charset="0"/>
          <a:cs typeface="Arial" charset="0"/>
        </a:defRPr>
      </a:lvl2pPr>
      <a:lvl3pPr algn="l" rtl="0" fontAlgn="base">
        <a:spcBef>
          <a:spcPct val="0"/>
        </a:spcBef>
        <a:spcAft>
          <a:spcPct val="0"/>
        </a:spcAft>
        <a:defRPr sz="2400" b="1">
          <a:solidFill>
            <a:srgbClr val="0033CC"/>
          </a:solidFill>
          <a:latin typeface="Verdana" pitchFamily="34" charset="0"/>
          <a:cs typeface="Arial" charset="0"/>
        </a:defRPr>
      </a:lvl3pPr>
      <a:lvl4pPr algn="l" rtl="0" fontAlgn="base">
        <a:spcBef>
          <a:spcPct val="0"/>
        </a:spcBef>
        <a:spcAft>
          <a:spcPct val="0"/>
        </a:spcAft>
        <a:defRPr sz="2400" b="1">
          <a:solidFill>
            <a:srgbClr val="0033CC"/>
          </a:solidFill>
          <a:latin typeface="Verdana" pitchFamily="34" charset="0"/>
          <a:cs typeface="Arial" charset="0"/>
        </a:defRPr>
      </a:lvl4pPr>
      <a:lvl5pPr algn="l" rtl="0" fontAlgn="base">
        <a:spcBef>
          <a:spcPct val="0"/>
        </a:spcBef>
        <a:spcAft>
          <a:spcPct val="0"/>
        </a:spcAft>
        <a:defRPr sz="2400" b="1">
          <a:solidFill>
            <a:srgbClr val="0033CC"/>
          </a:solidFill>
          <a:latin typeface="Verdana" pitchFamily="34" charset="0"/>
          <a:cs typeface="Arial" charset="0"/>
        </a:defRPr>
      </a:lvl5pPr>
      <a:lvl6pPr marL="457200" algn="l" rtl="0" fontAlgn="base">
        <a:spcBef>
          <a:spcPct val="0"/>
        </a:spcBef>
        <a:spcAft>
          <a:spcPct val="0"/>
        </a:spcAft>
        <a:defRPr sz="2400" b="1">
          <a:solidFill>
            <a:srgbClr val="0033CC"/>
          </a:solidFill>
          <a:latin typeface="Verdana" pitchFamily="34" charset="0"/>
          <a:cs typeface="Arial" charset="0"/>
        </a:defRPr>
      </a:lvl6pPr>
      <a:lvl7pPr marL="914400" algn="l" rtl="0" fontAlgn="base">
        <a:spcBef>
          <a:spcPct val="0"/>
        </a:spcBef>
        <a:spcAft>
          <a:spcPct val="0"/>
        </a:spcAft>
        <a:defRPr sz="2400" b="1">
          <a:solidFill>
            <a:srgbClr val="0033CC"/>
          </a:solidFill>
          <a:latin typeface="Verdana" pitchFamily="34" charset="0"/>
          <a:cs typeface="Arial" charset="0"/>
        </a:defRPr>
      </a:lvl7pPr>
      <a:lvl8pPr marL="1371600" algn="l" rtl="0" fontAlgn="base">
        <a:spcBef>
          <a:spcPct val="0"/>
        </a:spcBef>
        <a:spcAft>
          <a:spcPct val="0"/>
        </a:spcAft>
        <a:defRPr sz="2400" b="1">
          <a:solidFill>
            <a:srgbClr val="0033CC"/>
          </a:solidFill>
          <a:latin typeface="Verdana" pitchFamily="34" charset="0"/>
          <a:cs typeface="Arial" charset="0"/>
        </a:defRPr>
      </a:lvl8pPr>
      <a:lvl9pPr marL="1828800" algn="l" rtl="0" fontAlgn="base">
        <a:spcBef>
          <a:spcPct val="0"/>
        </a:spcBef>
        <a:spcAft>
          <a:spcPct val="0"/>
        </a:spcAft>
        <a:defRPr sz="2400" b="1">
          <a:solidFill>
            <a:srgbClr val="0033CC"/>
          </a:solidFill>
          <a:latin typeface="Verdana" pitchFamily="34" charset="0"/>
          <a:cs typeface="Arial" charset="0"/>
        </a:defRPr>
      </a:lvl9pPr>
    </p:titleStyle>
    <p:bodyStyle>
      <a:lvl1pPr marL="228600" indent="-228600" algn="l" rtl="0" fontAlgn="base">
        <a:spcBef>
          <a:spcPct val="100000"/>
        </a:spcBef>
        <a:spcAft>
          <a:spcPct val="0"/>
        </a:spcAft>
        <a:buClr>
          <a:srgbClr val="0033CC"/>
        </a:buClr>
        <a:buChar char="•"/>
        <a:defRPr sz="2400" b="1">
          <a:solidFill>
            <a:schemeClr val="tx1"/>
          </a:solidFill>
          <a:latin typeface="+mn-lt"/>
          <a:ea typeface="+mn-ea"/>
          <a:cs typeface="+mn-cs"/>
        </a:defRPr>
      </a:lvl1pPr>
      <a:lvl2pPr marL="576263" indent="-233363" algn="l" rtl="0" fontAlgn="base">
        <a:spcBef>
          <a:spcPct val="20000"/>
        </a:spcBef>
        <a:spcAft>
          <a:spcPct val="0"/>
        </a:spcAft>
        <a:buClr>
          <a:srgbClr val="0033CC"/>
        </a:buClr>
        <a:buFont typeface="Arial" charset="0"/>
        <a:buChar char="–"/>
        <a:defRPr sz="2000">
          <a:solidFill>
            <a:schemeClr val="tx1"/>
          </a:solidFill>
          <a:latin typeface="+mn-lt"/>
          <a:cs typeface="+mn-cs"/>
        </a:defRPr>
      </a:lvl2pPr>
      <a:lvl3pPr marL="914400" indent="-223838" algn="l" rtl="0" fontAlgn="base">
        <a:spcBef>
          <a:spcPct val="20000"/>
        </a:spcBef>
        <a:spcAft>
          <a:spcPct val="0"/>
        </a:spcAft>
        <a:buClr>
          <a:srgbClr val="0033CC"/>
        </a:buClr>
        <a:buChar char="•"/>
        <a:defRPr sz="2000">
          <a:solidFill>
            <a:schemeClr val="tx1"/>
          </a:solidFill>
          <a:latin typeface="+mn-lt"/>
          <a:cs typeface="+mn-cs"/>
        </a:defRPr>
      </a:lvl3pPr>
      <a:lvl4pPr marL="1262063" indent="-233363" algn="l" rtl="0" fontAlgn="base">
        <a:spcBef>
          <a:spcPct val="20000"/>
        </a:spcBef>
        <a:spcAft>
          <a:spcPct val="0"/>
        </a:spcAft>
        <a:buClr>
          <a:srgbClr val="0033CC"/>
        </a:buClr>
        <a:buChar char="–"/>
        <a:defRPr sz="2000">
          <a:solidFill>
            <a:schemeClr val="tx1"/>
          </a:solidFill>
          <a:latin typeface="+mn-lt"/>
          <a:cs typeface="+mn-cs"/>
        </a:defRPr>
      </a:lvl4pPr>
      <a:lvl5pPr marL="1600200" indent="-223838" algn="l" rtl="0" fontAlgn="base">
        <a:spcBef>
          <a:spcPct val="20000"/>
        </a:spcBef>
        <a:spcAft>
          <a:spcPct val="0"/>
        </a:spcAft>
        <a:buClr>
          <a:srgbClr val="0033CC"/>
        </a:buClr>
        <a:buChar char="»"/>
        <a:defRPr sz="2000">
          <a:solidFill>
            <a:schemeClr val="tx1"/>
          </a:solidFill>
          <a:latin typeface="+mn-lt"/>
          <a:cs typeface="+mn-cs"/>
        </a:defRPr>
      </a:lvl5pPr>
      <a:lvl6pPr marL="2057400" indent="-223838" algn="l" rtl="0" fontAlgn="base">
        <a:spcBef>
          <a:spcPct val="20000"/>
        </a:spcBef>
        <a:spcAft>
          <a:spcPct val="0"/>
        </a:spcAft>
        <a:buClr>
          <a:srgbClr val="0033CC"/>
        </a:buClr>
        <a:buChar char="»"/>
        <a:defRPr sz="2000">
          <a:solidFill>
            <a:schemeClr val="tx1"/>
          </a:solidFill>
          <a:latin typeface="+mn-lt"/>
          <a:cs typeface="+mn-cs"/>
        </a:defRPr>
      </a:lvl6pPr>
      <a:lvl7pPr marL="2514600" indent="-223838" algn="l" rtl="0" fontAlgn="base">
        <a:spcBef>
          <a:spcPct val="20000"/>
        </a:spcBef>
        <a:spcAft>
          <a:spcPct val="0"/>
        </a:spcAft>
        <a:buClr>
          <a:srgbClr val="0033CC"/>
        </a:buClr>
        <a:buChar char="»"/>
        <a:defRPr sz="2000">
          <a:solidFill>
            <a:schemeClr val="tx1"/>
          </a:solidFill>
          <a:latin typeface="+mn-lt"/>
          <a:cs typeface="+mn-cs"/>
        </a:defRPr>
      </a:lvl7pPr>
      <a:lvl8pPr marL="2971800" indent="-223838" algn="l" rtl="0" fontAlgn="base">
        <a:spcBef>
          <a:spcPct val="20000"/>
        </a:spcBef>
        <a:spcAft>
          <a:spcPct val="0"/>
        </a:spcAft>
        <a:buClr>
          <a:srgbClr val="0033CC"/>
        </a:buClr>
        <a:buChar char="»"/>
        <a:defRPr sz="2000">
          <a:solidFill>
            <a:schemeClr val="tx1"/>
          </a:solidFill>
          <a:latin typeface="+mn-lt"/>
          <a:cs typeface="+mn-cs"/>
        </a:defRPr>
      </a:lvl8pPr>
      <a:lvl9pPr marL="3429000" indent="-223838" algn="l" rtl="0" fontAlgn="base">
        <a:spcBef>
          <a:spcPct val="20000"/>
        </a:spcBef>
        <a:spcAft>
          <a:spcPct val="0"/>
        </a:spcAft>
        <a:buClr>
          <a:srgbClr val="0033CC"/>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Curtis.Dalton@State.MA.US" TargetMode="External"/><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hyperlink" Target="mailto:CurtisEDalton@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6" name="Rectangle 4"/>
          <p:cNvSpPr>
            <a:spLocks noGrp="1" noChangeArrowheads="1"/>
          </p:cNvSpPr>
          <p:nvPr>
            <p:ph type="ctrTitle"/>
          </p:nvPr>
        </p:nvSpPr>
        <p:spPr>
          <a:xfrm>
            <a:off x="1524000" y="381000"/>
            <a:ext cx="7391400" cy="2057400"/>
          </a:xfrm>
        </p:spPr>
        <p:txBody>
          <a:bodyPr/>
          <a:lstStyle/>
          <a:p>
            <a:pPr indent="60325">
              <a:spcBef>
                <a:spcPct val="50000"/>
              </a:spcBef>
              <a:spcAft>
                <a:spcPct val="75000"/>
              </a:spcAft>
            </a:pPr>
            <a:r>
              <a:rPr lang="en-US"/>
              <a:t>  IT Management Frameworks</a:t>
            </a:r>
            <a:r>
              <a:rPr lang="en-US" b="0"/>
              <a:t/>
            </a:r>
            <a:br>
              <a:rPr lang="en-US" b="0"/>
            </a:br>
            <a:endParaRPr lang="en-US" sz="2000" b="0">
              <a:solidFill>
                <a:schemeClr val="tx1"/>
              </a:solidFill>
            </a:endParaRPr>
          </a:p>
        </p:txBody>
      </p:sp>
      <p:sp>
        <p:nvSpPr>
          <p:cNvPr id="110604" name="Rectangle 12"/>
          <p:cNvSpPr>
            <a:spLocks noChangeArrowheads="1"/>
          </p:cNvSpPr>
          <p:nvPr/>
        </p:nvSpPr>
        <p:spPr bwMode="auto">
          <a:xfrm>
            <a:off x="3124200" y="2057400"/>
            <a:ext cx="3944938" cy="1066800"/>
          </a:xfrm>
          <a:prstGeom prst="rect">
            <a:avLst/>
          </a:prstGeom>
          <a:noFill/>
          <a:ln w="9525">
            <a:noFill/>
            <a:miter lim="800000"/>
            <a:headEnd/>
            <a:tailEnd/>
          </a:ln>
          <a:effectLst/>
        </p:spPr>
        <p:txBody>
          <a:bodyPr wrap="none">
            <a:spAutoFit/>
          </a:bodyPr>
          <a:lstStyle/>
          <a:p>
            <a:pPr algn="ctr"/>
            <a:r>
              <a:rPr lang="en-US" sz="3200">
                <a:solidFill>
                  <a:srgbClr val="0033CC"/>
                </a:solidFill>
                <a:latin typeface="Verdana" pitchFamily="34" charset="0"/>
                <a:cs typeface="Arial" charset="0"/>
              </a:rPr>
              <a:t>An Overview of</a:t>
            </a:r>
          </a:p>
          <a:p>
            <a:pPr algn="ctr"/>
            <a:r>
              <a:rPr lang="en-US" sz="3200">
                <a:solidFill>
                  <a:srgbClr val="0033CC"/>
                </a:solidFill>
                <a:latin typeface="Verdana" pitchFamily="34" charset="0"/>
                <a:cs typeface="Arial" charset="0"/>
              </a:rPr>
              <a:t>ISO 27001:2005</a:t>
            </a:r>
            <a:endParaRPr lang="en-US" sz="2800" b="0">
              <a:solidFill>
                <a:srgbClr val="0033CC"/>
              </a:solidFill>
              <a:latin typeface="Verdana" pitchFamily="34" charset="0"/>
              <a:cs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Grp="1" noChangeArrowheads="1"/>
          </p:cNvSpPr>
          <p:nvPr>
            <p:ph type="title"/>
          </p:nvPr>
        </p:nvSpPr>
        <p:spPr/>
        <p:txBody>
          <a:bodyPr/>
          <a:lstStyle/>
          <a:p>
            <a:r>
              <a:rPr lang="en-US"/>
              <a:t>Speaker</a:t>
            </a:r>
          </a:p>
        </p:txBody>
      </p:sp>
      <p:sp>
        <p:nvSpPr>
          <p:cNvPr id="314371" name="Rectangle 3"/>
          <p:cNvSpPr>
            <a:spLocks noGrp="1" noChangeArrowheads="1"/>
          </p:cNvSpPr>
          <p:nvPr>
            <p:ph type="body" idx="1"/>
          </p:nvPr>
        </p:nvSpPr>
        <p:spPr/>
        <p:txBody>
          <a:bodyPr/>
          <a:lstStyle/>
          <a:p>
            <a:pPr>
              <a:buFontTx/>
              <a:buNone/>
            </a:pPr>
            <a:r>
              <a:rPr lang="en-US"/>
              <a:t>Curt Dalton, CISSP, CISM, ISMS Lead Auditor/Implementer</a:t>
            </a:r>
          </a:p>
          <a:p>
            <a:pPr>
              <a:buFontTx/>
              <a:buNone/>
            </a:pPr>
            <a:r>
              <a:rPr lang="en-US"/>
              <a:t>Commonwealth ITD Security Office, Program Manager of the Enterprise Security Plan:</a:t>
            </a:r>
          </a:p>
          <a:p>
            <a:pPr lvl="1"/>
            <a:r>
              <a:rPr lang="en-US"/>
              <a:t>EO504 Adoption</a:t>
            </a:r>
          </a:p>
          <a:p>
            <a:pPr lvl="1"/>
            <a:r>
              <a:rPr lang="en-US"/>
              <a:t>ISO 27001 Adoption</a:t>
            </a:r>
          </a:p>
          <a:p>
            <a:pPr lvl="1"/>
            <a:r>
              <a:rPr lang="en-US"/>
              <a:t>IT Security Governance</a:t>
            </a:r>
          </a:p>
          <a:p>
            <a:pPr lvl="1"/>
            <a:r>
              <a:rPr lang="en-US"/>
              <a:t>Security Architecture Improvements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r>
              <a:rPr lang="en-US"/>
              <a:t>ISO 27001:2005</a:t>
            </a:r>
            <a:br>
              <a:rPr lang="en-US"/>
            </a:br>
            <a:r>
              <a:rPr lang="en-US" sz="2800"/>
              <a:t>Topics</a:t>
            </a:r>
          </a:p>
        </p:txBody>
      </p:sp>
      <p:sp>
        <p:nvSpPr>
          <p:cNvPr id="123907" name="Rectangle 3"/>
          <p:cNvSpPr>
            <a:spLocks noGrp="1" noChangeArrowheads="1"/>
          </p:cNvSpPr>
          <p:nvPr>
            <p:ph type="body" idx="1"/>
          </p:nvPr>
        </p:nvSpPr>
        <p:spPr>
          <a:xfrm>
            <a:off x="304800" y="1295400"/>
            <a:ext cx="8610600" cy="5029200"/>
          </a:xfrm>
        </p:spPr>
        <p:txBody>
          <a:bodyPr/>
          <a:lstStyle/>
          <a:p>
            <a:pPr>
              <a:spcBef>
                <a:spcPct val="0"/>
              </a:spcBef>
              <a:spcAft>
                <a:spcPct val="25000"/>
              </a:spcAft>
            </a:pPr>
            <a:r>
              <a:rPr lang="en-US" b="0">
                <a:latin typeface="Arial" charset="0"/>
              </a:rPr>
              <a:t>What is ISO 27001:2005?</a:t>
            </a:r>
          </a:p>
          <a:p>
            <a:pPr>
              <a:spcBef>
                <a:spcPct val="0"/>
              </a:spcBef>
              <a:spcAft>
                <a:spcPct val="25000"/>
              </a:spcAft>
            </a:pPr>
            <a:r>
              <a:rPr lang="en-US" b="0">
                <a:latin typeface="Arial" charset="0"/>
              </a:rPr>
              <a:t>What are its Components?</a:t>
            </a:r>
          </a:p>
          <a:p>
            <a:pPr>
              <a:spcBef>
                <a:spcPct val="0"/>
              </a:spcBef>
              <a:spcAft>
                <a:spcPct val="25000"/>
              </a:spcAft>
            </a:pPr>
            <a:r>
              <a:rPr lang="en-US" b="0">
                <a:latin typeface="Arial" charset="0"/>
              </a:rPr>
              <a:t>What are its Origins &amp; Purpose?</a:t>
            </a:r>
            <a:endParaRPr lang="en-US" sz="2000" b="0">
              <a:latin typeface="Arial" charset="0"/>
            </a:endParaRPr>
          </a:p>
          <a:p>
            <a:pPr>
              <a:spcBef>
                <a:spcPct val="0"/>
              </a:spcBef>
              <a:spcAft>
                <a:spcPct val="25000"/>
              </a:spcAft>
            </a:pPr>
            <a:r>
              <a:rPr lang="en-US" b="0">
                <a:latin typeface="Arial" charset="0"/>
              </a:rPr>
              <a:t>How is it Implemented?</a:t>
            </a:r>
          </a:p>
          <a:p>
            <a:pPr>
              <a:spcBef>
                <a:spcPct val="0"/>
              </a:spcBef>
              <a:spcAft>
                <a:spcPct val="25000"/>
              </a:spcAft>
            </a:pPr>
            <a:r>
              <a:rPr lang="en-US" b="0">
                <a:latin typeface="Arial" charset="0"/>
              </a:rPr>
              <a:t>Steps to Certification (optional)</a:t>
            </a:r>
          </a:p>
          <a:p>
            <a:pPr>
              <a:spcBef>
                <a:spcPct val="0"/>
              </a:spcBef>
              <a:spcAft>
                <a:spcPct val="25000"/>
              </a:spcAft>
            </a:pPr>
            <a:r>
              <a:rPr lang="en-US" b="0">
                <a:latin typeface="Arial" charset="0"/>
              </a:rPr>
              <a:t>Summary Statement</a:t>
            </a:r>
          </a:p>
          <a:p>
            <a:pPr>
              <a:spcBef>
                <a:spcPct val="0"/>
              </a:spcBef>
              <a:spcAft>
                <a:spcPct val="25000"/>
              </a:spcAft>
            </a:pPr>
            <a:r>
              <a:rPr lang="en-US" b="0">
                <a:latin typeface="Arial" charset="0"/>
              </a:rPr>
              <a:t>Contact Information</a:t>
            </a:r>
            <a:endParaRPr lang="en-US" sz="2000" b="0">
              <a:latin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7" name="Rectangle 3"/>
          <p:cNvSpPr>
            <a:spLocks noGrp="1" noChangeArrowheads="1"/>
          </p:cNvSpPr>
          <p:nvPr>
            <p:ph type="title"/>
          </p:nvPr>
        </p:nvSpPr>
        <p:spPr>
          <a:xfrm>
            <a:off x="457200" y="152400"/>
            <a:ext cx="7734300" cy="1066800"/>
          </a:xfrm>
          <a:noFill/>
          <a:ln/>
        </p:spPr>
        <p:txBody>
          <a:bodyPr/>
          <a:lstStyle/>
          <a:p>
            <a:r>
              <a:rPr lang="en-US"/>
              <a:t>What is ISO 27001:2005?</a:t>
            </a:r>
          </a:p>
        </p:txBody>
      </p:sp>
      <p:grpSp>
        <p:nvGrpSpPr>
          <p:cNvPr id="308229" name="Group 177"/>
          <p:cNvGrpSpPr>
            <a:grpSpLocks/>
          </p:cNvGrpSpPr>
          <p:nvPr/>
        </p:nvGrpSpPr>
        <p:grpSpPr bwMode="auto">
          <a:xfrm>
            <a:off x="-31750" y="990600"/>
            <a:ext cx="9175750" cy="5221288"/>
            <a:chOff x="36513" y="828993"/>
            <a:chExt cx="9175750" cy="5221287"/>
          </a:xfrm>
        </p:grpSpPr>
        <p:grpSp>
          <p:nvGrpSpPr>
            <p:cNvPr id="308230" name="Group 103"/>
            <p:cNvGrpSpPr>
              <a:grpSpLocks noChangeAspect="1"/>
            </p:cNvGrpSpPr>
            <p:nvPr/>
          </p:nvGrpSpPr>
          <p:grpSpPr bwMode="auto">
            <a:xfrm>
              <a:off x="36513" y="828993"/>
              <a:ext cx="9175750" cy="5221287"/>
              <a:chOff x="23" y="803"/>
              <a:chExt cx="5780" cy="3289"/>
            </a:xfrm>
          </p:grpSpPr>
          <p:sp>
            <p:nvSpPr>
              <p:cNvPr id="308231" name="AutoShape 102"/>
              <p:cNvSpPr>
                <a:spLocks noChangeAspect="1" noChangeArrowheads="1" noTextEdit="1"/>
              </p:cNvSpPr>
              <p:nvPr/>
            </p:nvSpPr>
            <p:spPr bwMode="auto">
              <a:xfrm>
                <a:off x="23" y="803"/>
                <a:ext cx="5780" cy="3279"/>
              </a:xfrm>
              <a:prstGeom prst="rect">
                <a:avLst/>
              </a:prstGeom>
              <a:noFill/>
              <a:ln w="9525">
                <a:noFill/>
                <a:miter lim="800000"/>
                <a:headEnd/>
                <a:tailEnd/>
              </a:ln>
            </p:spPr>
            <p:txBody>
              <a:bodyPr/>
              <a:lstStyle/>
              <a:p>
                <a:endParaRPr lang="en-US"/>
              </a:p>
            </p:txBody>
          </p:sp>
          <p:grpSp>
            <p:nvGrpSpPr>
              <p:cNvPr id="308232" name="Group 108"/>
              <p:cNvGrpSpPr>
                <a:grpSpLocks/>
              </p:cNvGrpSpPr>
              <p:nvPr/>
            </p:nvGrpSpPr>
            <p:grpSpPr bwMode="auto">
              <a:xfrm>
                <a:off x="1736" y="1728"/>
                <a:ext cx="2053" cy="749"/>
                <a:chOff x="1736" y="1728"/>
                <a:chExt cx="2053" cy="749"/>
              </a:xfrm>
            </p:grpSpPr>
            <p:sp>
              <p:nvSpPr>
                <p:cNvPr id="308233" name="Freeform 104"/>
                <p:cNvSpPr>
                  <a:spLocks/>
                </p:cNvSpPr>
                <p:nvPr/>
              </p:nvSpPr>
              <p:spPr bwMode="auto">
                <a:xfrm>
                  <a:off x="1736" y="1728"/>
                  <a:ext cx="2053" cy="749"/>
                </a:xfrm>
                <a:custGeom>
                  <a:avLst/>
                  <a:gdLst>
                    <a:gd name="T0" fmla="*/ 0 w 16476"/>
                    <a:gd name="T1" fmla="*/ 0 h 6011"/>
                    <a:gd name="T2" fmla="*/ 0 w 16476"/>
                    <a:gd name="T3" fmla="*/ 0 h 6011"/>
                    <a:gd name="T4" fmla="*/ 0 w 16476"/>
                    <a:gd name="T5" fmla="*/ 0 h 6011"/>
                    <a:gd name="T6" fmla="*/ 0 w 16476"/>
                    <a:gd name="T7" fmla="*/ 0 h 6011"/>
                    <a:gd name="T8" fmla="*/ 0 w 16476"/>
                    <a:gd name="T9" fmla="*/ 0 h 6011"/>
                    <a:gd name="T10" fmla="*/ 0 w 16476"/>
                    <a:gd name="T11" fmla="*/ 0 h 6011"/>
                    <a:gd name="T12" fmla="*/ 0 w 16476"/>
                    <a:gd name="T13" fmla="*/ 0 h 6011"/>
                    <a:gd name="T14" fmla="*/ 0 w 16476"/>
                    <a:gd name="T15" fmla="*/ 0 h 6011"/>
                    <a:gd name="T16" fmla="*/ 0 w 16476"/>
                    <a:gd name="T17" fmla="*/ 0 h 6011"/>
                    <a:gd name="T18" fmla="*/ 0 w 16476"/>
                    <a:gd name="T19" fmla="*/ 0 h 6011"/>
                    <a:gd name="T20" fmla="*/ 0 w 16476"/>
                    <a:gd name="T21" fmla="*/ 0 h 6011"/>
                    <a:gd name="T22" fmla="*/ 0 w 16476"/>
                    <a:gd name="T23" fmla="*/ 0 h 60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476"/>
                    <a:gd name="T37" fmla="*/ 0 h 6011"/>
                    <a:gd name="T38" fmla="*/ 16476 w 16476"/>
                    <a:gd name="T39" fmla="*/ 6011 h 60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476" h="6011">
                      <a:moveTo>
                        <a:pt x="16340" y="6011"/>
                      </a:moveTo>
                      <a:cubicBezTo>
                        <a:pt x="16476" y="2981"/>
                        <a:pt x="13961" y="407"/>
                        <a:pt x="10722" y="262"/>
                      </a:cubicBezTo>
                      <a:lnTo>
                        <a:pt x="7369" y="111"/>
                      </a:lnTo>
                      <a:cubicBezTo>
                        <a:pt x="4884" y="0"/>
                        <a:pt x="2603" y="1365"/>
                        <a:pt x="1676" y="3520"/>
                      </a:cubicBezTo>
                      <a:lnTo>
                        <a:pt x="0" y="3445"/>
                      </a:lnTo>
                      <a:lnTo>
                        <a:pt x="2933" y="5409"/>
                      </a:lnTo>
                      <a:lnTo>
                        <a:pt x="6703" y="3746"/>
                      </a:lnTo>
                      <a:lnTo>
                        <a:pt x="5027" y="3671"/>
                      </a:lnTo>
                      <a:cubicBezTo>
                        <a:pt x="5727" y="2045"/>
                        <a:pt x="7216" y="836"/>
                        <a:pt x="9035" y="415"/>
                      </a:cubicBezTo>
                      <a:lnTo>
                        <a:pt x="9036" y="415"/>
                      </a:lnTo>
                      <a:cubicBezTo>
                        <a:pt x="11489" y="1220"/>
                        <a:pt x="13097" y="3435"/>
                        <a:pt x="12988" y="5861"/>
                      </a:cubicBezTo>
                      <a:lnTo>
                        <a:pt x="16340" y="6011"/>
                      </a:lnTo>
                      <a:close/>
                    </a:path>
                  </a:pathLst>
                </a:custGeom>
                <a:solidFill>
                  <a:srgbClr val="B2B2B2"/>
                </a:solidFill>
                <a:ln w="0">
                  <a:solidFill>
                    <a:srgbClr val="000000"/>
                  </a:solidFill>
                  <a:round/>
                  <a:headEnd/>
                  <a:tailEnd/>
                </a:ln>
              </p:spPr>
              <p:txBody>
                <a:bodyPr/>
                <a:lstStyle/>
                <a:p>
                  <a:endParaRPr lang="en-US" sz="1500" b="0" i="1">
                    <a:cs typeface="Arial" charset="0"/>
                  </a:endParaRPr>
                </a:p>
              </p:txBody>
            </p:sp>
            <p:sp>
              <p:nvSpPr>
                <p:cNvPr id="308234" name="Freeform 105"/>
                <p:cNvSpPr>
                  <a:spLocks/>
                </p:cNvSpPr>
                <p:nvPr/>
              </p:nvSpPr>
              <p:spPr bwMode="auto">
                <a:xfrm>
                  <a:off x="2862" y="1757"/>
                  <a:ext cx="927" cy="720"/>
                </a:xfrm>
                <a:custGeom>
                  <a:avLst/>
                  <a:gdLst>
                    <a:gd name="T0" fmla="*/ 0 w 7441"/>
                    <a:gd name="T1" fmla="*/ 0 h 5775"/>
                    <a:gd name="T2" fmla="*/ 0 w 7441"/>
                    <a:gd name="T3" fmla="*/ 0 h 5775"/>
                    <a:gd name="T4" fmla="*/ 0 w 7441"/>
                    <a:gd name="T5" fmla="*/ 0 h 5775"/>
                    <a:gd name="T6" fmla="*/ 0 w 7441"/>
                    <a:gd name="T7" fmla="*/ 0 h 5775"/>
                    <a:gd name="T8" fmla="*/ 0 w 7441"/>
                    <a:gd name="T9" fmla="*/ 0 h 5775"/>
                    <a:gd name="T10" fmla="*/ 0 w 7441"/>
                    <a:gd name="T11" fmla="*/ 0 h 5775"/>
                    <a:gd name="T12" fmla="*/ 0 60000 65536"/>
                    <a:gd name="T13" fmla="*/ 0 60000 65536"/>
                    <a:gd name="T14" fmla="*/ 0 60000 65536"/>
                    <a:gd name="T15" fmla="*/ 0 60000 65536"/>
                    <a:gd name="T16" fmla="*/ 0 60000 65536"/>
                    <a:gd name="T17" fmla="*/ 0 60000 65536"/>
                    <a:gd name="T18" fmla="*/ 0 w 7441"/>
                    <a:gd name="T19" fmla="*/ 0 h 5775"/>
                    <a:gd name="T20" fmla="*/ 7441 w 7441"/>
                    <a:gd name="T21" fmla="*/ 5775 h 5775"/>
                  </a:gdLst>
                  <a:ahLst/>
                  <a:cxnLst>
                    <a:cxn ang="T12">
                      <a:pos x="T0" y="T1"/>
                    </a:cxn>
                    <a:cxn ang="T13">
                      <a:pos x="T2" y="T3"/>
                    </a:cxn>
                    <a:cxn ang="T14">
                      <a:pos x="T4" y="T5"/>
                    </a:cxn>
                    <a:cxn ang="T15">
                      <a:pos x="T6" y="T7"/>
                    </a:cxn>
                    <a:cxn ang="T16">
                      <a:pos x="T8" y="T9"/>
                    </a:cxn>
                    <a:cxn ang="T17">
                      <a:pos x="T10" y="T11"/>
                    </a:cxn>
                  </a:cxnLst>
                  <a:rect l="T18" t="T19" r="T20" b="T21"/>
                  <a:pathLst>
                    <a:path w="7441" h="5775">
                      <a:moveTo>
                        <a:pt x="7305" y="5775"/>
                      </a:moveTo>
                      <a:cubicBezTo>
                        <a:pt x="7441" y="2745"/>
                        <a:pt x="4926" y="171"/>
                        <a:pt x="1687" y="26"/>
                      </a:cubicBezTo>
                      <a:cubicBezTo>
                        <a:pt x="1119" y="0"/>
                        <a:pt x="551" y="52"/>
                        <a:pt x="0" y="179"/>
                      </a:cubicBezTo>
                      <a:lnTo>
                        <a:pt x="1" y="179"/>
                      </a:lnTo>
                      <a:cubicBezTo>
                        <a:pt x="2454" y="984"/>
                        <a:pt x="4062" y="3199"/>
                        <a:pt x="3953" y="5625"/>
                      </a:cubicBezTo>
                      <a:lnTo>
                        <a:pt x="7305" y="5775"/>
                      </a:lnTo>
                      <a:close/>
                    </a:path>
                  </a:pathLst>
                </a:custGeom>
                <a:solidFill>
                  <a:srgbClr val="8F8F8F"/>
                </a:solidFill>
                <a:ln w="0">
                  <a:solidFill>
                    <a:srgbClr val="000000"/>
                  </a:solidFill>
                  <a:round/>
                  <a:headEnd/>
                  <a:tailEnd/>
                </a:ln>
              </p:spPr>
              <p:txBody>
                <a:bodyPr/>
                <a:lstStyle/>
                <a:p>
                  <a:endParaRPr lang="en-US" sz="1500" b="0" i="1">
                    <a:cs typeface="Arial" charset="0"/>
                  </a:endParaRPr>
                </a:p>
              </p:txBody>
            </p:sp>
            <p:sp>
              <p:nvSpPr>
                <p:cNvPr id="308235" name="Freeform 106"/>
                <p:cNvSpPr>
                  <a:spLocks/>
                </p:cNvSpPr>
                <p:nvPr/>
              </p:nvSpPr>
              <p:spPr bwMode="auto">
                <a:xfrm>
                  <a:off x="1736" y="1728"/>
                  <a:ext cx="2053" cy="749"/>
                </a:xfrm>
                <a:custGeom>
                  <a:avLst/>
                  <a:gdLst>
                    <a:gd name="T0" fmla="*/ 0 w 16476"/>
                    <a:gd name="T1" fmla="*/ 0 h 6011"/>
                    <a:gd name="T2" fmla="*/ 0 w 16476"/>
                    <a:gd name="T3" fmla="*/ 0 h 6011"/>
                    <a:gd name="T4" fmla="*/ 0 w 16476"/>
                    <a:gd name="T5" fmla="*/ 0 h 6011"/>
                    <a:gd name="T6" fmla="*/ 0 w 16476"/>
                    <a:gd name="T7" fmla="*/ 0 h 6011"/>
                    <a:gd name="T8" fmla="*/ 0 w 16476"/>
                    <a:gd name="T9" fmla="*/ 0 h 6011"/>
                    <a:gd name="T10" fmla="*/ 0 w 16476"/>
                    <a:gd name="T11" fmla="*/ 0 h 6011"/>
                    <a:gd name="T12" fmla="*/ 0 w 16476"/>
                    <a:gd name="T13" fmla="*/ 0 h 6011"/>
                    <a:gd name="T14" fmla="*/ 0 w 16476"/>
                    <a:gd name="T15" fmla="*/ 0 h 6011"/>
                    <a:gd name="T16" fmla="*/ 0 w 16476"/>
                    <a:gd name="T17" fmla="*/ 0 h 6011"/>
                    <a:gd name="T18" fmla="*/ 0 w 16476"/>
                    <a:gd name="T19" fmla="*/ 0 h 6011"/>
                    <a:gd name="T20" fmla="*/ 0 w 16476"/>
                    <a:gd name="T21" fmla="*/ 0 h 6011"/>
                    <a:gd name="T22" fmla="*/ 0 w 16476"/>
                    <a:gd name="T23" fmla="*/ 0 h 60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476"/>
                    <a:gd name="T37" fmla="*/ 0 h 6011"/>
                    <a:gd name="T38" fmla="*/ 16476 w 16476"/>
                    <a:gd name="T39" fmla="*/ 6011 h 60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476" h="6011">
                      <a:moveTo>
                        <a:pt x="16340" y="6011"/>
                      </a:moveTo>
                      <a:cubicBezTo>
                        <a:pt x="16476" y="2981"/>
                        <a:pt x="13961" y="407"/>
                        <a:pt x="10722" y="262"/>
                      </a:cubicBezTo>
                      <a:lnTo>
                        <a:pt x="7369" y="111"/>
                      </a:lnTo>
                      <a:cubicBezTo>
                        <a:pt x="4884" y="0"/>
                        <a:pt x="2603" y="1365"/>
                        <a:pt x="1676" y="3520"/>
                      </a:cubicBezTo>
                      <a:lnTo>
                        <a:pt x="0" y="3445"/>
                      </a:lnTo>
                      <a:lnTo>
                        <a:pt x="2933" y="5409"/>
                      </a:lnTo>
                      <a:lnTo>
                        <a:pt x="6703" y="3746"/>
                      </a:lnTo>
                      <a:lnTo>
                        <a:pt x="5027" y="3671"/>
                      </a:lnTo>
                      <a:cubicBezTo>
                        <a:pt x="5727" y="2045"/>
                        <a:pt x="7216" y="836"/>
                        <a:pt x="9035" y="415"/>
                      </a:cubicBezTo>
                      <a:lnTo>
                        <a:pt x="9036" y="415"/>
                      </a:lnTo>
                      <a:cubicBezTo>
                        <a:pt x="11489" y="1220"/>
                        <a:pt x="13097" y="3435"/>
                        <a:pt x="12988" y="5861"/>
                      </a:cubicBezTo>
                      <a:lnTo>
                        <a:pt x="16340" y="6011"/>
                      </a:lnTo>
                      <a:close/>
                    </a:path>
                  </a:pathLst>
                </a:custGeom>
                <a:noFill/>
                <a:ln w="6" cap="rnd">
                  <a:solidFill>
                    <a:srgbClr val="000000"/>
                  </a:solidFill>
                  <a:round/>
                  <a:headEnd/>
                  <a:tailEnd/>
                </a:ln>
              </p:spPr>
              <p:txBody>
                <a:bodyPr/>
                <a:lstStyle/>
                <a:p>
                  <a:endParaRPr lang="en-US" sz="1500" b="0" i="1">
                    <a:cs typeface="Arial" charset="0"/>
                  </a:endParaRPr>
                </a:p>
              </p:txBody>
            </p:sp>
            <p:sp>
              <p:nvSpPr>
                <p:cNvPr id="308236" name="Freeform 107"/>
                <p:cNvSpPr>
                  <a:spLocks/>
                </p:cNvSpPr>
                <p:nvPr/>
              </p:nvSpPr>
              <p:spPr bwMode="auto">
                <a:xfrm>
                  <a:off x="2862" y="1757"/>
                  <a:ext cx="210" cy="22"/>
                </a:xfrm>
                <a:custGeom>
                  <a:avLst/>
                  <a:gdLst>
                    <a:gd name="T0" fmla="*/ 210 w 210"/>
                    <a:gd name="T1" fmla="*/ 3 h 22"/>
                    <a:gd name="T2" fmla="*/ 0 w 210"/>
                    <a:gd name="T3" fmla="*/ 22 h 22"/>
                    <a:gd name="T4" fmla="*/ 0 60000 65536"/>
                    <a:gd name="T5" fmla="*/ 0 60000 65536"/>
                    <a:gd name="T6" fmla="*/ 0 w 210"/>
                    <a:gd name="T7" fmla="*/ 0 h 22"/>
                    <a:gd name="T8" fmla="*/ 210 w 210"/>
                    <a:gd name="T9" fmla="*/ 22 h 22"/>
                  </a:gdLst>
                  <a:ahLst/>
                  <a:cxnLst>
                    <a:cxn ang="T4">
                      <a:pos x="T0" y="T1"/>
                    </a:cxn>
                    <a:cxn ang="T5">
                      <a:pos x="T2" y="T3"/>
                    </a:cxn>
                  </a:cxnLst>
                  <a:rect l="T6" t="T7" r="T8" b="T9"/>
                  <a:pathLst>
                    <a:path w="210" h="22">
                      <a:moveTo>
                        <a:pt x="210" y="3"/>
                      </a:moveTo>
                      <a:cubicBezTo>
                        <a:pt x="139" y="0"/>
                        <a:pt x="68" y="6"/>
                        <a:pt x="0" y="22"/>
                      </a:cubicBezTo>
                    </a:path>
                  </a:pathLst>
                </a:custGeom>
                <a:noFill/>
                <a:ln w="6" cap="rnd">
                  <a:solidFill>
                    <a:srgbClr val="000000"/>
                  </a:solidFill>
                  <a:round/>
                  <a:headEnd/>
                  <a:tailEnd/>
                </a:ln>
              </p:spPr>
              <p:txBody>
                <a:bodyPr/>
                <a:lstStyle/>
                <a:p>
                  <a:endParaRPr lang="en-US" sz="1500" b="0" i="1">
                    <a:cs typeface="Arial" charset="0"/>
                  </a:endParaRPr>
                </a:p>
              </p:txBody>
            </p:sp>
          </p:grpSp>
          <p:sp>
            <p:nvSpPr>
              <p:cNvPr id="91245" name="Rectangle 109"/>
              <p:cNvSpPr>
                <a:spLocks noChangeArrowheads="1"/>
              </p:cNvSpPr>
              <p:nvPr/>
            </p:nvSpPr>
            <p:spPr bwMode="auto">
              <a:xfrm>
                <a:off x="2458" y="1669"/>
                <a:ext cx="813" cy="336"/>
              </a:xfrm>
              <a:prstGeom prst="rect">
                <a:avLst/>
              </a:prstGeom>
              <a:solidFill>
                <a:schemeClr val="accent2">
                  <a:lumMod val="50000"/>
                </a:schemeClr>
              </a:solidFill>
              <a:ln w="9525">
                <a:noFill/>
                <a:miter lim="800000"/>
                <a:headEnd/>
                <a:tailEnd/>
              </a:ln>
            </p:spPr>
            <p:txBody>
              <a:bodyPr/>
              <a:lstStyle/>
              <a:p>
                <a:pPr>
                  <a:defRPr/>
                </a:pPr>
                <a:endParaRPr lang="en-US" sz="1500" b="0" i="1">
                  <a:latin typeface="Arial" pitchFamily="34" charset="0"/>
                  <a:cs typeface="Arial" pitchFamily="34" charset="0"/>
                </a:endParaRPr>
              </a:p>
            </p:txBody>
          </p:sp>
          <p:sp>
            <p:nvSpPr>
              <p:cNvPr id="308238" name="Rectangle 110"/>
              <p:cNvSpPr>
                <a:spLocks noChangeArrowheads="1"/>
              </p:cNvSpPr>
              <p:nvPr/>
            </p:nvSpPr>
            <p:spPr bwMode="auto">
              <a:xfrm>
                <a:off x="2537" y="1691"/>
                <a:ext cx="630"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Establish ISMS</a:t>
                </a:r>
                <a:endParaRPr lang="en-US" sz="1500" b="0" i="1">
                  <a:cs typeface="Arial" charset="0"/>
                </a:endParaRPr>
              </a:p>
            </p:txBody>
          </p:sp>
          <p:sp>
            <p:nvSpPr>
              <p:cNvPr id="308239" name="Rectangle 111"/>
              <p:cNvSpPr>
                <a:spLocks noChangeArrowheads="1"/>
              </p:cNvSpPr>
              <p:nvPr/>
            </p:nvSpPr>
            <p:spPr bwMode="auto">
              <a:xfrm>
                <a:off x="2539" y="1779"/>
                <a:ext cx="626"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Context &amp; Risk</a:t>
                </a:r>
                <a:endParaRPr lang="en-US" sz="1500" b="0" i="1">
                  <a:cs typeface="Arial" charset="0"/>
                </a:endParaRPr>
              </a:p>
            </p:txBody>
          </p:sp>
          <p:sp>
            <p:nvSpPr>
              <p:cNvPr id="308240" name="Rectangle 112"/>
              <p:cNvSpPr>
                <a:spLocks noChangeArrowheads="1"/>
              </p:cNvSpPr>
              <p:nvPr/>
            </p:nvSpPr>
            <p:spPr bwMode="auto">
              <a:xfrm>
                <a:off x="2595" y="1868"/>
                <a:ext cx="519"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Assessment</a:t>
                </a:r>
                <a:endParaRPr lang="en-US" sz="1500" b="0" i="1">
                  <a:cs typeface="Arial" charset="0"/>
                </a:endParaRPr>
              </a:p>
            </p:txBody>
          </p:sp>
          <p:grpSp>
            <p:nvGrpSpPr>
              <p:cNvPr id="308241" name="Group 117"/>
              <p:cNvGrpSpPr>
                <a:grpSpLocks/>
              </p:cNvGrpSpPr>
              <p:nvPr/>
            </p:nvGrpSpPr>
            <p:grpSpPr bwMode="auto">
              <a:xfrm>
                <a:off x="1854" y="2471"/>
                <a:ext cx="2053" cy="812"/>
                <a:chOff x="1854" y="2471"/>
                <a:chExt cx="2053" cy="812"/>
              </a:xfrm>
            </p:grpSpPr>
            <p:sp>
              <p:nvSpPr>
                <p:cNvPr id="308242" name="Freeform 113"/>
                <p:cNvSpPr>
                  <a:spLocks/>
                </p:cNvSpPr>
                <p:nvPr/>
              </p:nvSpPr>
              <p:spPr bwMode="auto">
                <a:xfrm>
                  <a:off x="1854" y="2471"/>
                  <a:ext cx="2053" cy="812"/>
                </a:xfrm>
                <a:custGeom>
                  <a:avLst/>
                  <a:gdLst>
                    <a:gd name="T0" fmla="*/ 0 w 8238"/>
                    <a:gd name="T1" fmla="*/ 0 h 3255"/>
                    <a:gd name="T2" fmla="*/ 1 w 8238"/>
                    <a:gd name="T3" fmla="*/ 1 h 3255"/>
                    <a:gd name="T4" fmla="*/ 1 w 8238"/>
                    <a:gd name="T5" fmla="*/ 1 h 3255"/>
                    <a:gd name="T6" fmla="*/ 2 w 8238"/>
                    <a:gd name="T7" fmla="*/ 0 h 3255"/>
                    <a:gd name="T8" fmla="*/ 2 w 8238"/>
                    <a:gd name="T9" fmla="*/ 0 h 3255"/>
                    <a:gd name="T10" fmla="*/ 1 w 8238"/>
                    <a:gd name="T11" fmla="*/ 0 h 3255"/>
                    <a:gd name="T12" fmla="*/ 1 w 8238"/>
                    <a:gd name="T13" fmla="*/ 0 h 3255"/>
                    <a:gd name="T14" fmla="*/ 1 w 8238"/>
                    <a:gd name="T15" fmla="*/ 0 h 3255"/>
                    <a:gd name="T16" fmla="*/ 1 w 8238"/>
                    <a:gd name="T17" fmla="*/ 1 h 3255"/>
                    <a:gd name="T18" fmla="*/ 1 w 8238"/>
                    <a:gd name="T19" fmla="*/ 1 h 3255"/>
                    <a:gd name="T20" fmla="*/ 0 w 8238"/>
                    <a:gd name="T21" fmla="*/ 0 h 3255"/>
                    <a:gd name="T22" fmla="*/ 0 w 8238"/>
                    <a:gd name="T23" fmla="*/ 0 h 325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238"/>
                    <a:gd name="T37" fmla="*/ 0 h 3255"/>
                    <a:gd name="T38" fmla="*/ 8238 w 8238"/>
                    <a:gd name="T39" fmla="*/ 3255 h 325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238" h="3255">
                      <a:moveTo>
                        <a:pt x="60" y="0"/>
                      </a:moveTo>
                      <a:cubicBezTo>
                        <a:pt x="0" y="1683"/>
                        <a:pt x="1265" y="3094"/>
                        <a:pt x="2885" y="3152"/>
                      </a:cubicBezTo>
                      <a:lnTo>
                        <a:pt x="4562" y="3211"/>
                      </a:lnTo>
                      <a:cubicBezTo>
                        <a:pt x="5805" y="3255"/>
                        <a:pt x="6942" y="2480"/>
                        <a:pt x="7400" y="1277"/>
                      </a:cubicBezTo>
                      <a:lnTo>
                        <a:pt x="8238" y="1306"/>
                      </a:lnTo>
                      <a:lnTo>
                        <a:pt x="6765" y="237"/>
                      </a:lnTo>
                      <a:lnTo>
                        <a:pt x="4885" y="1188"/>
                      </a:lnTo>
                      <a:lnTo>
                        <a:pt x="5723" y="1217"/>
                      </a:lnTo>
                      <a:cubicBezTo>
                        <a:pt x="5378" y="2125"/>
                        <a:pt x="4637" y="2808"/>
                        <a:pt x="3728" y="3054"/>
                      </a:cubicBezTo>
                      <a:cubicBezTo>
                        <a:pt x="2499" y="2625"/>
                        <a:pt x="1688" y="1407"/>
                        <a:pt x="1736" y="59"/>
                      </a:cubicBezTo>
                      <a:lnTo>
                        <a:pt x="60" y="0"/>
                      </a:lnTo>
                      <a:close/>
                    </a:path>
                  </a:pathLst>
                </a:custGeom>
                <a:solidFill>
                  <a:srgbClr val="B2B2B2"/>
                </a:solidFill>
                <a:ln w="0">
                  <a:solidFill>
                    <a:srgbClr val="000000"/>
                  </a:solidFill>
                  <a:round/>
                  <a:headEnd/>
                  <a:tailEnd/>
                </a:ln>
              </p:spPr>
              <p:txBody>
                <a:bodyPr/>
                <a:lstStyle/>
                <a:p>
                  <a:endParaRPr lang="en-US" sz="1500" b="0" i="1">
                    <a:cs typeface="Arial" charset="0"/>
                  </a:endParaRPr>
                </a:p>
              </p:txBody>
            </p:sp>
            <p:sp>
              <p:nvSpPr>
                <p:cNvPr id="308243" name="Freeform 114"/>
                <p:cNvSpPr>
                  <a:spLocks/>
                </p:cNvSpPr>
                <p:nvPr/>
              </p:nvSpPr>
              <p:spPr bwMode="auto">
                <a:xfrm>
                  <a:off x="1854" y="2471"/>
                  <a:ext cx="929" cy="788"/>
                </a:xfrm>
                <a:custGeom>
                  <a:avLst/>
                  <a:gdLst>
                    <a:gd name="T0" fmla="*/ 0 w 7456"/>
                    <a:gd name="T1" fmla="*/ 0 h 6324"/>
                    <a:gd name="T2" fmla="*/ 0 w 7456"/>
                    <a:gd name="T3" fmla="*/ 0 h 6324"/>
                    <a:gd name="T4" fmla="*/ 0 w 7456"/>
                    <a:gd name="T5" fmla="*/ 0 h 6324"/>
                    <a:gd name="T6" fmla="*/ 0 w 7456"/>
                    <a:gd name="T7" fmla="*/ 0 h 6324"/>
                    <a:gd name="T8" fmla="*/ 0 w 7456"/>
                    <a:gd name="T9" fmla="*/ 0 h 6324"/>
                    <a:gd name="T10" fmla="*/ 0 w 7456"/>
                    <a:gd name="T11" fmla="*/ 0 h 6324"/>
                    <a:gd name="T12" fmla="*/ 0 60000 65536"/>
                    <a:gd name="T13" fmla="*/ 0 60000 65536"/>
                    <a:gd name="T14" fmla="*/ 0 60000 65536"/>
                    <a:gd name="T15" fmla="*/ 0 60000 65536"/>
                    <a:gd name="T16" fmla="*/ 0 60000 65536"/>
                    <a:gd name="T17" fmla="*/ 0 60000 65536"/>
                    <a:gd name="T18" fmla="*/ 0 w 7456"/>
                    <a:gd name="T19" fmla="*/ 0 h 6324"/>
                    <a:gd name="T20" fmla="*/ 7456 w 7456"/>
                    <a:gd name="T21" fmla="*/ 6324 h 6324"/>
                  </a:gdLst>
                  <a:ahLst/>
                  <a:cxnLst>
                    <a:cxn ang="T12">
                      <a:pos x="T0" y="T1"/>
                    </a:cxn>
                    <a:cxn ang="T13">
                      <a:pos x="T2" y="T3"/>
                    </a:cxn>
                    <a:cxn ang="T14">
                      <a:pos x="T4" y="T5"/>
                    </a:cxn>
                    <a:cxn ang="T15">
                      <a:pos x="T6" y="T7"/>
                    </a:cxn>
                    <a:cxn ang="T16">
                      <a:pos x="T8" y="T9"/>
                    </a:cxn>
                    <a:cxn ang="T17">
                      <a:pos x="T10" y="T11"/>
                    </a:cxn>
                  </a:cxnLst>
                  <a:rect l="T18" t="T19" r="T20" b="T21"/>
                  <a:pathLst>
                    <a:path w="7456" h="6324">
                      <a:moveTo>
                        <a:pt x="119" y="0"/>
                      </a:moveTo>
                      <a:cubicBezTo>
                        <a:pt x="0" y="3367"/>
                        <a:pt x="2530" y="6189"/>
                        <a:pt x="5770" y="6304"/>
                      </a:cubicBezTo>
                      <a:cubicBezTo>
                        <a:pt x="6338" y="6324"/>
                        <a:pt x="6906" y="6258"/>
                        <a:pt x="7456" y="6109"/>
                      </a:cubicBezTo>
                      <a:cubicBezTo>
                        <a:pt x="4997" y="5251"/>
                        <a:pt x="3376" y="2815"/>
                        <a:pt x="3472" y="119"/>
                      </a:cubicBezTo>
                      <a:lnTo>
                        <a:pt x="119" y="0"/>
                      </a:lnTo>
                      <a:close/>
                    </a:path>
                  </a:pathLst>
                </a:custGeom>
                <a:solidFill>
                  <a:srgbClr val="8F8F8F"/>
                </a:solidFill>
                <a:ln w="0">
                  <a:solidFill>
                    <a:srgbClr val="000000"/>
                  </a:solidFill>
                  <a:round/>
                  <a:headEnd/>
                  <a:tailEnd/>
                </a:ln>
              </p:spPr>
              <p:txBody>
                <a:bodyPr/>
                <a:lstStyle/>
                <a:p>
                  <a:endParaRPr lang="en-US" sz="1500" b="0" i="1">
                    <a:cs typeface="Arial" charset="0"/>
                  </a:endParaRPr>
                </a:p>
              </p:txBody>
            </p:sp>
            <p:sp>
              <p:nvSpPr>
                <p:cNvPr id="308244" name="Freeform 115"/>
                <p:cNvSpPr>
                  <a:spLocks/>
                </p:cNvSpPr>
                <p:nvPr/>
              </p:nvSpPr>
              <p:spPr bwMode="auto">
                <a:xfrm>
                  <a:off x="1854" y="2471"/>
                  <a:ext cx="2053" cy="812"/>
                </a:xfrm>
                <a:custGeom>
                  <a:avLst/>
                  <a:gdLst>
                    <a:gd name="T0" fmla="*/ 0 w 8238"/>
                    <a:gd name="T1" fmla="*/ 0 h 3255"/>
                    <a:gd name="T2" fmla="*/ 1 w 8238"/>
                    <a:gd name="T3" fmla="*/ 1 h 3255"/>
                    <a:gd name="T4" fmla="*/ 1 w 8238"/>
                    <a:gd name="T5" fmla="*/ 1 h 3255"/>
                    <a:gd name="T6" fmla="*/ 2 w 8238"/>
                    <a:gd name="T7" fmla="*/ 0 h 3255"/>
                    <a:gd name="T8" fmla="*/ 2 w 8238"/>
                    <a:gd name="T9" fmla="*/ 0 h 3255"/>
                    <a:gd name="T10" fmla="*/ 1 w 8238"/>
                    <a:gd name="T11" fmla="*/ 0 h 3255"/>
                    <a:gd name="T12" fmla="*/ 1 w 8238"/>
                    <a:gd name="T13" fmla="*/ 0 h 3255"/>
                    <a:gd name="T14" fmla="*/ 1 w 8238"/>
                    <a:gd name="T15" fmla="*/ 0 h 3255"/>
                    <a:gd name="T16" fmla="*/ 1 w 8238"/>
                    <a:gd name="T17" fmla="*/ 1 h 3255"/>
                    <a:gd name="T18" fmla="*/ 1 w 8238"/>
                    <a:gd name="T19" fmla="*/ 1 h 3255"/>
                    <a:gd name="T20" fmla="*/ 0 w 8238"/>
                    <a:gd name="T21" fmla="*/ 0 h 3255"/>
                    <a:gd name="T22" fmla="*/ 0 w 8238"/>
                    <a:gd name="T23" fmla="*/ 0 h 325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238"/>
                    <a:gd name="T37" fmla="*/ 0 h 3255"/>
                    <a:gd name="T38" fmla="*/ 8238 w 8238"/>
                    <a:gd name="T39" fmla="*/ 3255 h 325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238" h="3255">
                      <a:moveTo>
                        <a:pt x="60" y="0"/>
                      </a:moveTo>
                      <a:cubicBezTo>
                        <a:pt x="0" y="1683"/>
                        <a:pt x="1265" y="3094"/>
                        <a:pt x="2885" y="3152"/>
                      </a:cubicBezTo>
                      <a:lnTo>
                        <a:pt x="4562" y="3211"/>
                      </a:lnTo>
                      <a:cubicBezTo>
                        <a:pt x="5805" y="3255"/>
                        <a:pt x="6942" y="2480"/>
                        <a:pt x="7400" y="1277"/>
                      </a:cubicBezTo>
                      <a:lnTo>
                        <a:pt x="8238" y="1306"/>
                      </a:lnTo>
                      <a:lnTo>
                        <a:pt x="6765" y="237"/>
                      </a:lnTo>
                      <a:lnTo>
                        <a:pt x="4885" y="1188"/>
                      </a:lnTo>
                      <a:lnTo>
                        <a:pt x="5723" y="1217"/>
                      </a:lnTo>
                      <a:cubicBezTo>
                        <a:pt x="5378" y="2125"/>
                        <a:pt x="4637" y="2808"/>
                        <a:pt x="3728" y="3054"/>
                      </a:cubicBezTo>
                      <a:cubicBezTo>
                        <a:pt x="2499" y="2625"/>
                        <a:pt x="1688" y="1407"/>
                        <a:pt x="1736" y="59"/>
                      </a:cubicBezTo>
                      <a:lnTo>
                        <a:pt x="60" y="0"/>
                      </a:lnTo>
                      <a:close/>
                    </a:path>
                  </a:pathLst>
                </a:custGeom>
                <a:noFill/>
                <a:ln w="6" cap="rnd">
                  <a:solidFill>
                    <a:srgbClr val="000000"/>
                  </a:solidFill>
                  <a:round/>
                  <a:headEnd/>
                  <a:tailEnd/>
                </a:ln>
              </p:spPr>
              <p:txBody>
                <a:bodyPr/>
                <a:lstStyle/>
                <a:p>
                  <a:endParaRPr lang="en-US" sz="1500" b="0" i="1">
                    <a:cs typeface="Arial" charset="0"/>
                  </a:endParaRPr>
                </a:p>
              </p:txBody>
            </p:sp>
            <p:sp>
              <p:nvSpPr>
                <p:cNvPr id="308245" name="Freeform 116"/>
                <p:cNvSpPr>
                  <a:spLocks/>
                </p:cNvSpPr>
                <p:nvPr/>
              </p:nvSpPr>
              <p:spPr bwMode="auto">
                <a:xfrm>
                  <a:off x="2573" y="3232"/>
                  <a:ext cx="210" cy="27"/>
                </a:xfrm>
                <a:custGeom>
                  <a:avLst/>
                  <a:gdLst>
                    <a:gd name="T0" fmla="*/ 0 w 210"/>
                    <a:gd name="T1" fmla="*/ 25 h 27"/>
                    <a:gd name="T2" fmla="*/ 210 w 210"/>
                    <a:gd name="T3" fmla="*/ 0 h 27"/>
                    <a:gd name="T4" fmla="*/ 0 60000 65536"/>
                    <a:gd name="T5" fmla="*/ 0 60000 65536"/>
                    <a:gd name="T6" fmla="*/ 0 w 210"/>
                    <a:gd name="T7" fmla="*/ 0 h 27"/>
                    <a:gd name="T8" fmla="*/ 210 w 210"/>
                    <a:gd name="T9" fmla="*/ 27 h 27"/>
                  </a:gdLst>
                  <a:ahLst/>
                  <a:cxnLst>
                    <a:cxn ang="T4">
                      <a:pos x="T0" y="T1"/>
                    </a:cxn>
                    <a:cxn ang="T5">
                      <a:pos x="T2" y="T3"/>
                    </a:cxn>
                  </a:cxnLst>
                  <a:rect l="T6" t="T7" r="T8" b="T9"/>
                  <a:pathLst>
                    <a:path w="210" h="27">
                      <a:moveTo>
                        <a:pt x="0" y="25"/>
                      </a:moveTo>
                      <a:cubicBezTo>
                        <a:pt x="71" y="27"/>
                        <a:pt x="142" y="19"/>
                        <a:pt x="210" y="0"/>
                      </a:cubicBezTo>
                    </a:path>
                  </a:pathLst>
                </a:custGeom>
                <a:noFill/>
                <a:ln w="6" cap="rnd">
                  <a:solidFill>
                    <a:srgbClr val="000000"/>
                  </a:solidFill>
                  <a:round/>
                  <a:headEnd/>
                  <a:tailEnd/>
                </a:ln>
              </p:spPr>
              <p:txBody>
                <a:bodyPr/>
                <a:lstStyle/>
                <a:p>
                  <a:endParaRPr lang="en-US" sz="1500" b="0" i="1">
                    <a:cs typeface="Arial" charset="0"/>
                  </a:endParaRPr>
                </a:p>
              </p:txBody>
            </p:sp>
          </p:grpSp>
          <p:sp>
            <p:nvSpPr>
              <p:cNvPr id="91254" name="Rectangle 118"/>
              <p:cNvSpPr>
                <a:spLocks noChangeArrowheads="1"/>
              </p:cNvSpPr>
              <p:nvPr/>
            </p:nvSpPr>
            <p:spPr bwMode="auto">
              <a:xfrm>
                <a:off x="2458" y="3047"/>
                <a:ext cx="797" cy="336"/>
              </a:xfrm>
              <a:prstGeom prst="rect">
                <a:avLst/>
              </a:prstGeom>
              <a:solidFill>
                <a:schemeClr val="accent2">
                  <a:lumMod val="50000"/>
                </a:schemeClr>
              </a:solidFill>
              <a:ln w="9525">
                <a:noFill/>
                <a:miter lim="800000"/>
                <a:headEnd/>
                <a:tailEnd/>
              </a:ln>
            </p:spPr>
            <p:txBody>
              <a:bodyPr/>
              <a:lstStyle/>
              <a:p>
                <a:pPr>
                  <a:defRPr/>
                </a:pPr>
                <a:endParaRPr lang="en-US" sz="1500" b="0" i="1">
                  <a:latin typeface="Arial" pitchFamily="34" charset="0"/>
                  <a:cs typeface="Arial" pitchFamily="34" charset="0"/>
                </a:endParaRPr>
              </a:p>
            </p:txBody>
          </p:sp>
          <p:sp>
            <p:nvSpPr>
              <p:cNvPr id="308247" name="Rectangle 119"/>
              <p:cNvSpPr>
                <a:spLocks noChangeArrowheads="1"/>
              </p:cNvSpPr>
              <p:nvPr/>
            </p:nvSpPr>
            <p:spPr bwMode="auto">
              <a:xfrm>
                <a:off x="2689" y="3066"/>
                <a:ext cx="322"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Monitor</a:t>
                </a:r>
                <a:endParaRPr lang="en-US" sz="1500" b="0" i="1">
                  <a:cs typeface="Arial" charset="0"/>
                </a:endParaRPr>
              </a:p>
            </p:txBody>
          </p:sp>
          <p:sp>
            <p:nvSpPr>
              <p:cNvPr id="308248" name="Rectangle 120"/>
              <p:cNvSpPr>
                <a:spLocks noChangeArrowheads="1"/>
              </p:cNvSpPr>
              <p:nvPr/>
            </p:nvSpPr>
            <p:spPr bwMode="auto">
              <a:xfrm>
                <a:off x="2823" y="3159"/>
                <a:ext cx="64"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&amp;</a:t>
                </a:r>
                <a:endParaRPr lang="en-US" sz="1500" b="0" i="1">
                  <a:cs typeface="Arial" charset="0"/>
                </a:endParaRPr>
              </a:p>
            </p:txBody>
          </p:sp>
          <p:sp>
            <p:nvSpPr>
              <p:cNvPr id="308249" name="Rectangle 121"/>
              <p:cNvSpPr>
                <a:spLocks noChangeArrowheads="1"/>
              </p:cNvSpPr>
              <p:nvPr/>
            </p:nvSpPr>
            <p:spPr bwMode="auto">
              <a:xfrm>
                <a:off x="2574" y="3253"/>
                <a:ext cx="542"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Review ISMS</a:t>
                </a:r>
                <a:endParaRPr lang="en-US" sz="1500" b="0" i="1">
                  <a:cs typeface="Arial" charset="0"/>
                </a:endParaRPr>
              </a:p>
            </p:txBody>
          </p:sp>
          <p:sp>
            <p:nvSpPr>
              <p:cNvPr id="91258" name="Rectangle 122"/>
              <p:cNvSpPr>
                <a:spLocks noChangeArrowheads="1"/>
              </p:cNvSpPr>
              <p:nvPr/>
            </p:nvSpPr>
            <p:spPr bwMode="auto">
              <a:xfrm>
                <a:off x="1665" y="2294"/>
                <a:ext cx="796" cy="336"/>
              </a:xfrm>
              <a:prstGeom prst="rect">
                <a:avLst/>
              </a:prstGeom>
              <a:solidFill>
                <a:schemeClr val="accent2">
                  <a:lumMod val="50000"/>
                </a:schemeClr>
              </a:solidFill>
              <a:ln w="9525">
                <a:noFill/>
                <a:miter lim="800000"/>
                <a:headEnd/>
                <a:tailEnd/>
              </a:ln>
            </p:spPr>
            <p:txBody>
              <a:bodyPr/>
              <a:lstStyle/>
              <a:p>
                <a:pPr>
                  <a:defRPr/>
                </a:pPr>
                <a:endParaRPr lang="en-US" sz="1500" b="0" i="1">
                  <a:latin typeface="Arial" pitchFamily="34" charset="0"/>
                  <a:cs typeface="Arial" pitchFamily="34" charset="0"/>
                </a:endParaRPr>
              </a:p>
            </p:txBody>
          </p:sp>
          <p:sp>
            <p:nvSpPr>
              <p:cNvPr id="308251" name="Rectangle 123"/>
              <p:cNvSpPr>
                <a:spLocks noChangeArrowheads="1"/>
              </p:cNvSpPr>
              <p:nvPr/>
            </p:nvSpPr>
            <p:spPr bwMode="auto">
              <a:xfrm>
                <a:off x="1816" y="2313"/>
                <a:ext cx="475"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Design and</a:t>
                </a:r>
                <a:endParaRPr lang="en-US" sz="1500" b="0" i="1">
                  <a:cs typeface="Arial" charset="0"/>
                </a:endParaRPr>
              </a:p>
            </p:txBody>
          </p:sp>
          <p:sp>
            <p:nvSpPr>
              <p:cNvPr id="308252" name="Rectangle 124"/>
              <p:cNvSpPr>
                <a:spLocks noChangeArrowheads="1"/>
              </p:cNvSpPr>
              <p:nvPr/>
            </p:nvSpPr>
            <p:spPr bwMode="auto">
              <a:xfrm>
                <a:off x="1835" y="2407"/>
                <a:ext cx="463"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Implement </a:t>
                </a:r>
                <a:endParaRPr lang="en-US" sz="1500" b="0" i="1">
                  <a:cs typeface="Arial" charset="0"/>
                </a:endParaRPr>
              </a:p>
            </p:txBody>
          </p:sp>
          <p:sp>
            <p:nvSpPr>
              <p:cNvPr id="308253" name="Rectangle 125"/>
              <p:cNvSpPr>
                <a:spLocks noChangeArrowheads="1"/>
              </p:cNvSpPr>
              <p:nvPr/>
            </p:nvSpPr>
            <p:spPr bwMode="auto">
              <a:xfrm>
                <a:off x="1952" y="2501"/>
                <a:ext cx="215"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ISMS</a:t>
                </a:r>
                <a:endParaRPr lang="en-US" sz="1500" b="0" i="1">
                  <a:cs typeface="Arial" charset="0"/>
                </a:endParaRPr>
              </a:p>
            </p:txBody>
          </p:sp>
          <p:sp>
            <p:nvSpPr>
              <p:cNvPr id="91262" name="Rectangle 126"/>
              <p:cNvSpPr>
                <a:spLocks noChangeArrowheads="1"/>
              </p:cNvSpPr>
              <p:nvPr/>
            </p:nvSpPr>
            <p:spPr bwMode="auto">
              <a:xfrm>
                <a:off x="3326" y="2279"/>
                <a:ext cx="797" cy="336"/>
              </a:xfrm>
              <a:prstGeom prst="rect">
                <a:avLst/>
              </a:prstGeom>
              <a:solidFill>
                <a:schemeClr val="accent2">
                  <a:lumMod val="50000"/>
                </a:schemeClr>
              </a:solidFill>
              <a:ln w="9525">
                <a:noFill/>
                <a:miter lim="800000"/>
                <a:headEnd/>
                <a:tailEnd/>
              </a:ln>
            </p:spPr>
            <p:txBody>
              <a:bodyPr/>
              <a:lstStyle/>
              <a:p>
                <a:pPr>
                  <a:defRPr/>
                </a:pPr>
                <a:endParaRPr lang="en-US" sz="1500" b="0" i="1">
                  <a:latin typeface="Arial" pitchFamily="34" charset="0"/>
                  <a:cs typeface="Arial" pitchFamily="34" charset="0"/>
                </a:endParaRPr>
              </a:p>
            </p:txBody>
          </p:sp>
          <p:sp>
            <p:nvSpPr>
              <p:cNvPr id="308255" name="Rectangle 127"/>
              <p:cNvSpPr>
                <a:spLocks noChangeArrowheads="1"/>
              </p:cNvSpPr>
              <p:nvPr/>
            </p:nvSpPr>
            <p:spPr bwMode="auto">
              <a:xfrm>
                <a:off x="3494" y="2342"/>
                <a:ext cx="468"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Maintain &amp; </a:t>
                </a:r>
                <a:endParaRPr lang="en-US" sz="1500" b="0" i="1">
                  <a:cs typeface="Arial" charset="0"/>
                </a:endParaRPr>
              </a:p>
            </p:txBody>
          </p:sp>
          <p:sp>
            <p:nvSpPr>
              <p:cNvPr id="308256" name="Rectangle 128"/>
              <p:cNvSpPr>
                <a:spLocks noChangeArrowheads="1"/>
              </p:cNvSpPr>
              <p:nvPr/>
            </p:nvSpPr>
            <p:spPr bwMode="auto">
              <a:xfrm>
                <a:off x="3422" y="2447"/>
                <a:ext cx="581"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Improve ISMS</a:t>
                </a:r>
                <a:endParaRPr lang="en-US" sz="1500" b="0" i="1">
                  <a:cs typeface="Arial" charset="0"/>
                </a:endParaRPr>
              </a:p>
            </p:txBody>
          </p:sp>
          <p:sp>
            <p:nvSpPr>
              <p:cNvPr id="91265" name="Rectangle 129"/>
              <p:cNvSpPr>
                <a:spLocks noChangeArrowheads="1"/>
              </p:cNvSpPr>
              <p:nvPr/>
            </p:nvSpPr>
            <p:spPr bwMode="auto">
              <a:xfrm>
                <a:off x="383" y="1746"/>
                <a:ext cx="774" cy="1637"/>
              </a:xfrm>
              <a:prstGeom prst="rect">
                <a:avLst/>
              </a:prstGeom>
              <a:solidFill>
                <a:schemeClr val="bg1">
                  <a:lumMod val="50000"/>
                </a:schemeClr>
              </a:solidFill>
              <a:ln w="9525">
                <a:noFill/>
                <a:miter lim="800000"/>
                <a:headEnd/>
                <a:tailEnd/>
              </a:ln>
            </p:spPr>
            <p:txBody>
              <a:bodyPr/>
              <a:lstStyle/>
              <a:p>
                <a:pPr>
                  <a:defRPr/>
                </a:pPr>
                <a:endParaRPr lang="en-US" sz="1500" b="0" i="1">
                  <a:latin typeface="Arial" pitchFamily="34" charset="0"/>
                  <a:cs typeface="Arial" pitchFamily="34" charset="0"/>
                </a:endParaRPr>
              </a:p>
            </p:txBody>
          </p:sp>
          <p:sp>
            <p:nvSpPr>
              <p:cNvPr id="308258" name="Rectangle 130"/>
              <p:cNvSpPr>
                <a:spLocks noChangeArrowheads="1"/>
              </p:cNvSpPr>
              <p:nvPr/>
            </p:nvSpPr>
            <p:spPr bwMode="auto">
              <a:xfrm>
                <a:off x="552" y="2093"/>
                <a:ext cx="444"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Interested </a:t>
                </a:r>
                <a:endParaRPr lang="en-US" sz="1500" b="0" i="1">
                  <a:cs typeface="Arial" charset="0"/>
                </a:endParaRPr>
              </a:p>
            </p:txBody>
          </p:sp>
          <p:sp>
            <p:nvSpPr>
              <p:cNvPr id="308259" name="Rectangle 131"/>
              <p:cNvSpPr>
                <a:spLocks noChangeArrowheads="1"/>
              </p:cNvSpPr>
              <p:nvPr/>
            </p:nvSpPr>
            <p:spPr bwMode="auto">
              <a:xfrm>
                <a:off x="617" y="2197"/>
                <a:ext cx="293"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Parties</a:t>
                </a:r>
                <a:endParaRPr lang="en-US" sz="1500" b="0" i="1">
                  <a:cs typeface="Arial" charset="0"/>
                </a:endParaRPr>
              </a:p>
            </p:txBody>
          </p:sp>
          <p:sp>
            <p:nvSpPr>
              <p:cNvPr id="308260" name="Rectangle 132"/>
              <p:cNvSpPr>
                <a:spLocks noChangeArrowheads="1"/>
              </p:cNvSpPr>
              <p:nvPr/>
            </p:nvSpPr>
            <p:spPr bwMode="auto">
              <a:xfrm>
                <a:off x="544" y="2407"/>
                <a:ext cx="459"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Enterprise </a:t>
                </a:r>
                <a:endParaRPr lang="en-US" sz="1500" b="0" i="1">
                  <a:cs typeface="Arial" charset="0"/>
                </a:endParaRPr>
              </a:p>
            </p:txBody>
          </p:sp>
          <p:sp>
            <p:nvSpPr>
              <p:cNvPr id="308261" name="Rectangle 133"/>
              <p:cNvSpPr>
                <a:spLocks noChangeArrowheads="1"/>
              </p:cNvSpPr>
              <p:nvPr/>
            </p:nvSpPr>
            <p:spPr bwMode="auto">
              <a:xfrm>
                <a:off x="590" y="2513"/>
                <a:ext cx="371"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Security </a:t>
                </a:r>
                <a:endParaRPr lang="en-US" sz="1500" b="0" i="1">
                  <a:cs typeface="Arial" charset="0"/>
                </a:endParaRPr>
              </a:p>
            </p:txBody>
          </p:sp>
          <p:sp>
            <p:nvSpPr>
              <p:cNvPr id="308262" name="Rectangle 134"/>
              <p:cNvSpPr>
                <a:spLocks noChangeArrowheads="1"/>
              </p:cNvSpPr>
              <p:nvPr/>
            </p:nvSpPr>
            <p:spPr bwMode="auto">
              <a:xfrm>
                <a:off x="501" y="2617"/>
                <a:ext cx="542"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Architecture </a:t>
                </a:r>
                <a:endParaRPr lang="en-US" sz="1500" b="0" i="1">
                  <a:cs typeface="Arial" charset="0"/>
                </a:endParaRPr>
              </a:p>
            </p:txBody>
          </p:sp>
          <p:sp>
            <p:nvSpPr>
              <p:cNvPr id="308263" name="Rectangle 135"/>
              <p:cNvSpPr>
                <a:spLocks noChangeArrowheads="1"/>
              </p:cNvSpPr>
              <p:nvPr/>
            </p:nvSpPr>
            <p:spPr bwMode="auto">
              <a:xfrm>
                <a:off x="465" y="2722"/>
                <a:ext cx="587"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Requirements</a:t>
                </a:r>
                <a:endParaRPr lang="en-US" sz="1500" b="0" i="1">
                  <a:cs typeface="Arial" charset="0"/>
                </a:endParaRPr>
              </a:p>
            </p:txBody>
          </p:sp>
          <p:sp>
            <p:nvSpPr>
              <p:cNvPr id="308264" name="Rectangle 136"/>
              <p:cNvSpPr>
                <a:spLocks noChangeArrowheads="1"/>
              </p:cNvSpPr>
              <p:nvPr/>
            </p:nvSpPr>
            <p:spPr bwMode="auto">
              <a:xfrm>
                <a:off x="566" y="2932"/>
                <a:ext cx="416"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Business </a:t>
                </a:r>
                <a:endParaRPr lang="en-US" sz="1500" b="0" i="1">
                  <a:cs typeface="Arial" charset="0"/>
                </a:endParaRPr>
              </a:p>
            </p:txBody>
          </p:sp>
          <p:sp>
            <p:nvSpPr>
              <p:cNvPr id="308265" name="Rectangle 137"/>
              <p:cNvSpPr>
                <a:spLocks noChangeArrowheads="1"/>
              </p:cNvSpPr>
              <p:nvPr/>
            </p:nvSpPr>
            <p:spPr bwMode="auto">
              <a:xfrm>
                <a:off x="587" y="3037"/>
                <a:ext cx="352"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Strategy</a:t>
                </a:r>
                <a:endParaRPr lang="en-US" sz="1500" b="0" i="1">
                  <a:cs typeface="Arial" charset="0"/>
                </a:endParaRPr>
              </a:p>
            </p:txBody>
          </p:sp>
          <p:sp>
            <p:nvSpPr>
              <p:cNvPr id="91274" name="Freeform 138"/>
              <p:cNvSpPr>
                <a:spLocks/>
              </p:cNvSpPr>
              <p:nvPr/>
            </p:nvSpPr>
            <p:spPr bwMode="auto">
              <a:xfrm>
                <a:off x="1277" y="3047"/>
                <a:ext cx="672" cy="305"/>
              </a:xfrm>
              <a:custGeom>
                <a:avLst/>
                <a:gdLst/>
                <a:ahLst/>
                <a:cxnLst>
                  <a:cxn ang="0">
                    <a:pos x="504" y="0"/>
                  </a:cxn>
                  <a:cxn ang="0">
                    <a:pos x="0" y="0"/>
                  </a:cxn>
                  <a:cxn ang="0">
                    <a:pos x="168" y="152"/>
                  </a:cxn>
                  <a:cxn ang="0">
                    <a:pos x="0" y="305"/>
                  </a:cxn>
                  <a:cxn ang="0">
                    <a:pos x="504" y="305"/>
                  </a:cxn>
                  <a:cxn ang="0">
                    <a:pos x="672" y="152"/>
                  </a:cxn>
                  <a:cxn ang="0">
                    <a:pos x="504" y="0"/>
                  </a:cxn>
                </a:cxnLst>
                <a:rect l="0" t="0" r="r" b="b"/>
                <a:pathLst>
                  <a:path w="672" h="305">
                    <a:moveTo>
                      <a:pt x="504" y="0"/>
                    </a:moveTo>
                    <a:lnTo>
                      <a:pt x="0" y="0"/>
                    </a:lnTo>
                    <a:lnTo>
                      <a:pt x="168" y="152"/>
                    </a:lnTo>
                    <a:lnTo>
                      <a:pt x="0" y="305"/>
                    </a:lnTo>
                    <a:lnTo>
                      <a:pt x="504" y="305"/>
                    </a:lnTo>
                    <a:lnTo>
                      <a:pt x="672" y="152"/>
                    </a:lnTo>
                    <a:lnTo>
                      <a:pt x="504" y="0"/>
                    </a:lnTo>
                    <a:close/>
                  </a:path>
                </a:pathLst>
              </a:custGeom>
              <a:solidFill>
                <a:schemeClr val="accent2">
                  <a:lumMod val="50000"/>
                </a:schemeClr>
              </a:solidFill>
              <a:ln w="9525">
                <a:noFill/>
                <a:round/>
                <a:headEnd/>
                <a:tailEnd/>
              </a:ln>
            </p:spPr>
            <p:txBody>
              <a:bodyPr/>
              <a:lstStyle/>
              <a:p>
                <a:pPr>
                  <a:defRPr/>
                </a:pPr>
                <a:endParaRPr lang="en-US" sz="1500" b="0" i="1">
                  <a:latin typeface="Arial" pitchFamily="34" charset="0"/>
                  <a:cs typeface="Arial" pitchFamily="34" charset="0"/>
                </a:endParaRPr>
              </a:p>
            </p:txBody>
          </p:sp>
          <p:sp>
            <p:nvSpPr>
              <p:cNvPr id="91275" name="Rectangle 139"/>
              <p:cNvSpPr>
                <a:spLocks noChangeArrowheads="1"/>
              </p:cNvSpPr>
              <p:nvPr/>
            </p:nvSpPr>
            <p:spPr bwMode="auto">
              <a:xfrm>
                <a:off x="4565" y="1669"/>
                <a:ext cx="803" cy="1714"/>
              </a:xfrm>
              <a:prstGeom prst="rect">
                <a:avLst/>
              </a:prstGeom>
              <a:solidFill>
                <a:schemeClr val="bg1">
                  <a:lumMod val="50000"/>
                </a:schemeClr>
              </a:solidFill>
              <a:ln w="9525">
                <a:noFill/>
                <a:miter lim="800000"/>
                <a:headEnd/>
                <a:tailEnd/>
              </a:ln>
            </p:spPr>
            <p:txBody>
              <a:bodyPr/>
              <a:lstStyle/>
              <a:p>
                <a:pPr>
                  <a:defRPr/>
                </a:pPr>
                <a:endParaRPr lang="en-US" sz="1500" b="0" i="1">
                  <a:latin typeface="Arial" pitchFamily="34" charset="0"/>
                  <a:cs typeface="Arial" pitchFamily="34" charset="0"/>
                </a:endParaRPr>
              </a:p>
            </p:txBody>
          </p:sp>
          <p:sp>
            <p:nvSpPr>
              <p:cNvPr id="308268" name="Rectangle 140"/>
              <p:cNvSpPr>
                <a:spLocks noChangeArrowheads="1"/>
              </p:cNvSpPr>
              <p:nvPr/>
            </p:nvSpPr>
            <p:spPr bwMode="auto">
              <a:xfrm>
                <a:off x="4748" y="1992"/>
                <a:ext cx="420"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Interested</a:t>
                </a:r>
                <a:endParaRPr lang="en-US" sz="1500" b="0" i="1">
                  <a:cs typeface="Arial" charset="0"/>
                </a:endParaRPr>
              </a:p>
            </p:txBody>
          </p:sp>
          <p:sp>
            <p:nvSpPr>
              <p:cNvPr id="308269" name="Rectangle 141"/>
              <p:cNvSpPr>
                <a:spLocks noChangeArrowheads="1"/>
              </p:cNvSpPr>
              <p:nvPr/>
            </p:nvSpPr>
            <p:spPr bwMode="auto">
              <a:xfrm>
                <a:off x="4814" y="2097"/>
                <a:ext cx="293"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Parties</a:t>
                </a:r>
                <a:endParaRPr lang="en-US" sz="1500" b="0" i="1">
                  <a:cs typeface="Arial" charset="0"/>
                </a:endParaRPr>
              </a:p>
            </p:txBody>
          </p:sp>
          <p:sp>
            <p:nvSpPr>
              <p:cNvPr id="308270" name="Rectangle 142"/>
              <p:cNvSpPr>
                <a:spLocks noChangeArrowheads="1"/>
              </p:cNvSpPr>
              <p:nvPr/>
            </p:nvSpPr>
            <p:spPr bwMode="auto">
              <a:xfrm>
                <a:off x="4709" y="2306"/>
                <a:ext cx="518"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Established </a:t>
                </a:r>
                <a:endParaRPr lang="en-US" sz="1500" b="0" i="1">
                  <a:cs typeface="Arial" charset="0"/>
                </a:endParaRPr>
              </a:p>
            </p:txBody>
          </p:sp>
          <p:sp>
            <p:nvSpPr>
              <p:cNvPr id="308271" name="Rectangle 143"/>
              <p:cNvSpPr>
                <a:spLocks noChangeArrowheads="1"/>
              </p:cNvSpPr>
              <p:nvPr/>
            </p:nvSpPr>
            <p:spPr bwMode="auto">
              <a:xfrm>
                <a:off x="4855" y="2411"/>
                <a:ext cx="215"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ISMS</a:t>
                </a:r>
                <a:endParaRPr lang="en-US" sz="1500" b="0" i="1">
                  <a:cs typeface="Arial" charset="0"/>
                </a:endParaRPr>
              </a:p>
            </p:txBody>
          </p:sp>
          <p:sp>
            <p:nvSpPr>
              <p:cNvPr id="308272" name="Rectangle 144"/>
              <p:cNvSpPr>
                <a:spLocks noChangeArrowheads="1"/>
              </p:cNvSpPr>
              <p:nvPr/>
            </p:nvSpPr>
            <p:spPr bwMode="auto">
              <a:xfrm>
                <a:off x="4640" y="2621"/>
                <a:ext cx="628"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Qualitative ROI</a:t>
                </a:r>
                <a:endParaRPr lang="en-US" sz="1500" b="0" i="1">
                  <a:cs typeface="Arial" charset="0"/>
                </a:endParaRPr>
              </a:p>
            </p:txBody>
          </p:sp>
          <p:sp>
            <p:nvSpPr>
              <p:cNvPr id="308273" name="Rectangle 145"/>
              <p:cNvSpPr>
                <a:spLocks noChangeArrowheads="1"/>
              </p:cNvSpPr>
              <p:nvPr/>
            </p:nvSpPr>
            <p:spPr bwMode="auto">
              <a:xfrm>
                <a:off x="4702" y="2831"/>
                <a:ext cx="532"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Regulatory / </a:t>
                </a:r>
                <a:endParaRPr lang="en-US" sz="1500" b="0" i="1">
                  <a:cs typeface="Arial" charset="0"/>
                </a:endParaRPr>
              </a:p>
            </p:txBody>
          </p:sp>
          <p:sp>
            <p:nvSpPr>
              <p:cNvPr id="308274" name="Rectangle 146"/>
              <p:cNvSpPr>
                <a:spLocks noChangeArrowheads="1"/>
              </p:cNvSpPr>
              <p:nvPr/>
            </p:nvSpPr>
            <p:spPr bwMode="auto">
              <a:xfrm>
                <a:off x="4730" y="2937"/>
                <a:ext cx="502"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Legislative  </a:t>
                </a:r>
                <a:endParaRPr lang="en-US" sz="1500" b="0" i="1">
                  <a:cs typeface="Arial" charset="0"/>
                </a:endParaRPr>
              </a:p>
            </p:txBody>
          </p:sp>
          <p:sp>
            <p:nvSpPr>
              <p:cNvPr id="308275" name="Rectangle 147"/>
              <p:cNvSpPr>
                <a:spLocks noChangeArrowheads="1"/>
              </p:cNvSpPr>
              <p:nvPr/>
            </p:nvSpPr>
            <p:spPr bwMode="auto">
              <a:xfrm>
                <a:off x="4707" y="3041"/>
                <a:ext cx="499" cy="106"/>
              </a:xfrm>
              <a:prstGeom prst="rect">
                <a:avLst/>
              </a:prstGeom>
              <a:noFill/>
              <a:ln w="9525">
                <a:noFill/>
                <a:miter lim="800000"/>
                <a:headEnd/>
                <a:tailEnd/>
              </a:ln>
            </p:spPr>
            <p:txBody>
              <a:bodyPr wrap="none" lIns="0" tIns="0" rIns="0" bIns="0">
                <a:spAutoFit/>
              </a:bodyPr>
              <a:lstStyle/>
              <a:p>
                <a:r>
                  <a:rPr lang="en-US" sz="1100">
                    <a:solidFill>
                      <a:srgbClr val="FFFFFF"/>
                    </a:solidFill>
                    <a:cs typeface="Arial" charset="0"/>
                  </a:rPr>
                  <a:t>Compliance</a:t>
                </a:r>
                <a:endParaRPr lang="en-US" sz="1500" b="0" i="1">
                  <a:cs typeface="Arial" charset="0"/>
                </a:endParaRPr>
              </a:p>
            </p:txBody>
          </p:sp>
          <p:sp>
            <p:nvSpPr>
              <p:cNvPr id="91284" name="Freeform 148"/>
              <p:cNvSpPr>
                <a:spLocks/>
              </p:cNvSpPr>
              <p:nvPr/>
            </p:nvSpPr>
            <p:spPr bwMode="auto">
              <a:xfrm>
                <a:off x="3788" y="3047"/>
                <a:ext cx="661" cy="305"/>
              </a:xfrm>
              <a:custGeom>
                <a:avLst/>
                <a:gdLst/>
                <a:ahLst/>
                <a:cxnLst>
                  <a:cxn ang="0">
                    <a:pos x="496" y="0"/>
                  </a:cxn>
                  <a:cxn ang="0">
                    <a:pos x="0" y="0"/>
                  </a:cxn>
                  <a:cxn ang="0">
                    <a:pos x="165" y="153"/>
                  </a:cxn>
                  <a:cxn ang="0">
                    <a:pos x="0" y="305"/>
                  </a:cxn>
                  <a:cxn ang="0">
                    <a:pos x="496" y="305"/>
                  </a:cxn>
                  <a:cxn ang="0">
                    <a:pos x="661" y="153"/>
                  </a:cxn>
                  <a:cxn ang="0">
                    <a:pos x="496" y="0"/>
                  </a:cxn>
                </a:cxnLst>
                <a:rect l="0" t="0" r="r" b="b"/>
                <a:pathLst>
                  <a:path w="661" h="305">
                    <a:moveTo>
                      <a:pt x="496" y="0"/>
                    </a:moveTo>
                    <a:lnTo>
                      <a:pt x="0" y="0"/>
                    </a:lnTo>
                    <a:lnTo>
                      <a:pt x="165" y="153"/>
                    </a:lnTo>
                    <a:lnTo>
                      <a:pt x="0" y="305"/>
                    </a:lnTo>
                    <a:lnTo>
                      <a:pt x="496" y="305"/>
                    </a:lnTo>
                    <a:lnTo>
                      <a:pt x="661" y="153"/>
                    </a:lnTo>
                    <a:lnTo>
                      <a:pt x="496" y="0"/>
                    </a:lnTo>
                    <a:close/>
                  </a:path>
                </a:pathLst>
              </a:custGeom>
              <a:solidFill>
                <a:schemeClr val="accent2">
                  <a:lumMod val="50000"/>
                </a:schemeClr>
              </a:solidFill>
              <a:ln w="9525">
                <a:noFill/>
                <a:round/>
                <a:headEnd/>
                <a:tailEnd/>
              </a:ln>
            </p:spPr>
            <p:txBody>
              <a:bodyPr/>
              <a:lstStyle/>
              <a:p>
                <a:pPr>
                  <a:defRPr/>
                </a:pPr>
                <a:endParaRPr lang="en-US" sz="1500" b="0" i="1">
                  <a:latin typeface="Arial" pitchFamily="34" charset="0"/>
                  <a:cs typeface="Arial" pitchFamily="34" charset="0"/>
                </a:endParaRPr>
              </a:p>
            </p:txBody>
          </p:sp>
          <p:sp>
            <p:nvSpPr>
              <p:cNvPr id="308277" name="Rectangle 149"/>
              <p:cNvSpPr>
                <a:spLocks noChangeArrowheads="1"/>
              </p:cNvSpPr>
              <p:nvPr/>
            </p:nvSpPr>
            <p:spPr bwMode="auto">
              <a:xfrm>
                <a:off x="2536" y="2318"/>
                <a:ext cx="543" cy="106"/>
              </a:xfrm>
              <a:prstGeom prst="rect">
                <a:avLst/>
              </a:prstGeom>
              <a:noFill/>
              <a:ln w="9525">
                <a:noFill/>
                <a:miter lim="800000"/>
                <a:headEnd/>
                <a:tailEnd/>
              </a:ln>
            </p:spPr>
            <p:txBody>
              <a:bodyPr wrap="none" lIns="0" tIns="0" rIns="0" bIns="0">
                <a:spAutoFit/>
              </a:bodyPr>
              <a:lstStyle/>
              <a:p>
                <a:r>
                  <a:rPr lang="en-US" sz="1100" b="0">
                    <a:solidFill>
                      <a:srgbClr val="091D5D"/>
                    </a:solidFill>
                    <a:cs typeface="Arial" charset="0"/>
                  </a:rPr>
                  <a:t>Development,</a:t>
                </a:r>
                <a:endParaRPr lang="en-US" sz="1500" b="0" i="1">
                  <a:cs typeface="Arial" charset="0"/>
                </a:endParaRPr>
              </a:p>
            </p:txBody>
          </p:sp>
          <p:sp>
            <p:nvSpPr>
              <p:cNvPr id="308278" name="Rectangle 150"/>
              <p:cNvSpPr>
                <a:spLocks noChangeArrowheads="1"/>
              </p:cNvSpPr>
              <p:nvPr/>
            </p:nvSpPr>
            <p:spPr bwMode="auto">
              <a:xfrm>
                <a:off x="2544" y="2423"/>
                <a:ext cx="528" cy="106"/>
              </a:xfrm>
              <a:prstGeom prst="rect">
                <a:avLst/>
              </a:prstGeom>
              <a:noFill/>
              <a:ln w="9525">
                <a:noFill/>
                <a:miter lim="800000"/>
                <a:headEnd/>
                <a:tailEnd/>
              </a:ln>
            </p:spPr>
            <p:txBody>
              <a:bodyPr wrap="none" lIns="0" tIns="0" rIns="0" bIns="0">
                <a:spAutoFit/>
              </a:bodyPr>
              <a:lstStyle/>
              <a:p>
                <a:r>
                  <a:rPr lang="en-US" sz="1100" b="0">
                    <a:solidFill>
                      <a:srgbClr val="091D5D"/>
                    </a:solidFill>
                    <a:cs typeface="Arial" charset="0"/>
                  </a:rPr>
                  <a:t>Maintenance,</a:t>
                </a:r>
                <a:endParaRPr lang="en-US" sz="1500" b="0" i="1">
                  <a:cs typeface="Arial" charset="0"/>
                </a:endParaRPr>
              </a:p>
            </p:txBody>
          </p:sp>
          <p:sp>
            <p:nvSpPr>
              <p:cNvPr id="308279" name="Rectangle 151"/>
              <p:cNvSpPr>
                <a:spLocks noChangeArrowheads="1"/>
              </p:cNvSpPr>
              <p:nvPr/>
            </p:nvSpPr>
            <p:spPr bwMode="auto">
              <a:xfrm>
                <a:off x="2737" y="2528"/>
                <a:ext cx="157" cy="106"/>
              </a:xfrm>
              <a:prstGeom prst="rect">
                <a:avLst/>
              </a:prstGeom>
              <a:noFill/>
              <a:ln w="9525">
                <a:noFill/>
                <a:miter lim="800000"/>
                <a:headEnd/>
                <a:tailEnd/>
              </a:ln>
            </p:spPr>
            <p:txBody>
              <a:bodyPr wrap="none" lIns="0" tIns="0" rIns="0" bIns="0">
                <a:spAutoFit/>
              </a:bodyPr>
              <a:lstStyle/>
              <a:p>
                <a:r>
                  <a:rPr lang="en-US" sz="1100" b="0">
                    <a:solidFill>
                      <a:srgbClr val="091D5D"/>
                    </a:solidFill>
                    <a:cs typeface="Arial" charset="0"/>
                  </a:rPr>
                  <a:t>And</a:t>
                </a:r>
                <a:endParaRPr lang="en-US" sz="1500" b="0" i="1">
                  <a:cs typeface="Arial" charset="0"/>
                </a:endParaRPr>
              </a:p>
            </p:txBody>
          </p:sp>
          <p:sp>
            <p:nvSpPr>
              <p:cNvPr id="308280" name="Rectangle 152"/>
              <p:cNvSpPr>
                <a:spLocks noChangeArrowheads="1"/>
              </p:cNvSpPr>
              <p:nvPr/>
            </p:nvSpPr>
            <p:spPr bwMode="auto">
              <a:xfrm>
                <a:off x="2552" y="2632"/>
                <a:ext cx="512" cy="106"/>
              </a:xfrm>
              <a:prstGeom prst="rect">
                <a:avLst/>
              </a:prstGeom>
              <a:noFill/>
              <a:ln w="9525">
                <a:noFill/>
                <a:miter lim="800000"/>
                <a:headEnd/>
                <a:tailEnd/>
              </a:ln>
            </p:spPr>
            <p:txBody>
              <a:bodyPr wrap="none" lIns="0" tIns="0" rIns="0" bIns="0">
                <a:spAutoFit/>
              </a:bodyPr>
              <a:lstStyle/>
              <a:p>
                <a:r>
                  <a:rPr lang="en-US" sz="1100" b="0">
                    <a:solidFill>
                      <a:srgbClr val="091D5D"/>
                    </a:solidFill>
                    <a:cs typeface="Arial" charset="0"/>
                  </a:rPr>
                  <a:t>Improvement</a:t>
                </a:r>
                <a:endParaRPr lang="en-US" sz="1500" b="0" i="1">
                  <a:cs typeface="Arial" charset="0"/>
                </a:endParaRPr>
              </a:p>
            </p:txBody>
          </p:sp>
          <p:sp>
            <p:nvSpPr>
              <p:cNvPr id="308281" name="Rectangle 153"/>
              <p:cNvSpPr>
                <a:spLocks noChangeArrowheads="1"/>
              </p:cNvSpPr>
              <p:nvPr/>
            </p:nvSpPr>
            <p:spPr bwMode="auto">
              <a:xfrm>
                <a:off x="2704" y="2737"/>
                <a:ext cx="221" cy="106"/>
              </a:xfrm>
              <a:prstGeom prst="rect">
                <a:avLst/>
              </a:prstGeom>
              <a:noFill/>
              <a:ln w="9525">
                <a:noFill/>
                <a:miter lim="800000"/>
                <a:headEnd/>
                <a:tailEnd/>
              </a:ln>
            </p:spPr>
            <p:txBody>
              <a:bodyPr wrap="none" lIns="0" tIns="0" rIns="0" bIns="0">
                <a:spAutoFit/>
              </a:bodyPr>
              <a:lstStyle/>
              <a:p>
                <a:r>
                  <a:rPr lang="en-US" sz="1100" b="0">
                    <a:solidFill>
                      <a:srgbClr val="091D5D"/>
                    </a:solidFill>
                    <a:cs typeface="Arial" charset="0"/>
                  </a:rPr>
                  <a:t>Cycle</a:t>
                </a:r>
                <a:endParaRPr lang="en-US" sz="1500" b="0" i="1">
                  <a:cs typeface="Arial" charset="0"/>
                </a:endParaRPr>
              </a:p>
            </p:txBody>
          </p:sp>
          <p:sp>
            <p:nvSpPr>
              <p:cNvPr id="308282" name="Rectangle 163"/>
              <p:cNvSpPr>
                <a:spLocks noChangeArrowheads="1"/>
              </p:cNvSpPr>
              <p:nvPr/>
            </p:nvSpPr>
            <p:spPr bwMode="auto">
              <a:xfrm>
                <a:off x="146" y="3515"/>
                <a:ext cx="1533" cy="106"/>
              </a:xfrm>
              <a:prstGeom prst="rect">
                <a:avLst/>
              </a:prstGeom>
              <a:noFill/>
              <a:ln w="9525">
                <a:noFill/>
                <a:miter lim="800000"/>
                <a:headEnd/>
                <a:tailEnd/>
              </a:ln>
            </p:spPr>
            <p:txBody>
              <a:bodyPr wrap="none" lIns="0" tIns="0" rIns="0" bIns="0">
                <a:spAutoFit/>
              </a:bodyPr>
              <a:lstStyle/>
              <a:p>
                <a:pPr algn="ctr"/>
                <a:r>
                  <a:rPr lang="en-US" sz="1100">
                    <a:solidFill>
                      <a:srgbClr val="000000"/>
                    </a:solidFill>
                    <a:cs typeface="Arial" charset="0"/>
                  </a:rPr>
                  <a:t>Do (Design and Implement the ISMS)</a:t>
                </a:r>
                <a:endParaRPr lang="en-US" sz="1500" b="0" i="1">
                  <a:cs typeface="Arial" charset="0"/>
                </a:endParaRPr>
              </a:p>
            </p:txBody>
          </p:sp>
          <p:sp>
            <p:nvSpPr>
              <p:cNvPr id="308283" name="Rectangle 164"/>
              <p:cNvSpPr>
                <a:spLocks noChangeArrowheads="1"/>
              </p:cNvSpPr>
              <p:nvPr/>
            </p:nvSpPr>
            <p:spPr bwMode="auto">
              <a:xfrm>
                <a:off x="93" y="3623"/>
                <a:ext cx="1674" cy="106"/>
              </a:xfrm>
              <a:prstGeom prst="rect">
                <a:avLst/>
              </a:prstGeom>
              <a:noFill/>
              <a:ln w="9525">
                <a:noFill/>
                <a:miter lim="800000"/>
                <a:headEnd/>
                <a:tailEnd/>
              </a:ln>
            </p:spPr>
            <p:txBody>
              <a:bodyPr wrap="none" lIns="0" tIns="0" rIns="0" bIns="0">
                <a:spAutoFit/>
              </a:bodyPr>
              <a:lstStyle/>
              <a:p>
                <a:pPr algn="ctr"/>
                <a:r>
                  <a:rPr lang="en-US" sz="1100" b="0">
                    <a:solidFill>
                      <a:srgbClr val="000000"/>
                    </a:solidFill>
                    <a:cs typeface="Arial" charset="0"/>
                  </a:rPr>
                  <a:t>Implement and operate the security policy, </a:t>
                </a:r>
                <a:endParaRPr lang="en-US" sz="1500" b="0" i="1">
                  <a:cs typeface="Arial" charset="0"/>
                </a:endParaRPr>
              </a:p>
            </p:txBody>
          </p:sp>
          <p:sp>
            <p:nvSpPr>
              <p:cNvPr id="308284" name="Rectangle 165"/>
              <p:cNvSpPr>
                <a:spLocks noChangeArrowheads="1"/>
              </p:cNvSpPr>
              <p:nvPr/>
            </p:nvSpPr>
            <p:spPr bwMode="auto">
              <a:xfrm>
                <a:off x="173" y="3728"/>
                <a:ext cx="1416" cy="106"/>
              </a:xfrm>
              <a:prstGeom prst="rect">
                <a:avLst/>
              </a:prstGeom>
              <a:noFill/>
              <a:ln w="9525">
                <a:noFill/>
                <a:miter lim="800000"/>
                <a:headEnd/>
                <a:tailEnd/>
              </a:ln>
            </p:spPr>
            <p:txBody>
              <a:bodyPr wrap="none" lIns="0" tIns="0" rIns="0" bIns="0">
                <a:spAutoFit/>
              </a:bodyPr>
              <a:lstStyle/>
              <a:p>
                <a:pPr algn="ctr"/>
                <a:r>
                  <a:rPr lang="en-US" sz="1100" b="0">
                    <a:solidFill>
                      <a:srgbClr val="000000"/>
                    </a:solidFill>
                    <a:cs typeface="Arial" charset="0"/>
                  </a:rPr>
                  <a:t>controls, processes and procedures.</a:t>
                </a:r>
                <a:endParaRPr lang="en-US" sz="1500" b="0" i="1">
                  <a:cs typeface="Arial" charset="0"/>
                </a:endParaRPr>
              </a:p>
            </p:txBody>
          </p:sp>
          <p:sp>
            <p:nvSpPr>
              <p:cNvPr id="308285" name="Rectangle 166"/>
              <p:cNvSpPr>
                <a:spLocks noChangeArrowheads="1"/>
              </p:cNvSpPr>
              <p:nvPr/>
            </p:nvSpPr>
            <p:spPr bwMode="auto">
              <a:xfrm>
                <a:off x="2105" y="3652"/>
                <a:ext cx="1479" cy="106"/>
              </a:xfrm>
              <a:prstGeom prst="rect">
                <a:avLst/>
              </a:prstGeom>
              <a:noFill/>
              <a:ln w="9525">
                <a:noFill/>
                <a:miter lim="800000"/>
                <a:headEnd/>
                <a:tailEnd/>
              </a:ln>
            </p:spPr>
            <p:txBody>
              <a:bodyPr wrap="none" lIns="0" tIns="0" rIns="0" bIns="0">
                <a:spAutoFit/>
              </a:bodyPr>
              <a:lstStyle/>
              <a:p>
                <a:pPr algn="ctr"/>
                <a:r>
                  <a:rPr lang="en-US" sz="1100">
                    <a:solidFill>
                      <a:srgbClr val="000000"/>
                    </a:solidFill>
                    <a:cs typeface="Arial" charset="0"/>
                  </a:rPr>
                  <a:t>Check (Monitor &amp; Review the ISMS)</a:t>
                </a:r>
                <a:endParaRPr lang="en-US" sz="1500" b="0" i="1">
                  <a:cs typeface="Arial" charset="0"/>
                </a:endParaRPr>
              </a:p>
            </p:txBody>
          </p:sp>
          <p:sp>
            <p:nvSpPr>
              <p:cNvPr id="308286" name="Rectangle 167"/>
              <p:cNvSpPr>
                <a:spLocks noChangeArrowheads="1"/>
              </p:cNvSpPr>
              <p:nvPr/>
            </p:nvSpPr>
            <p:spPr bwMode="auto">
              <a:xfrm>
                <a:off x="1936" y="3774"/>
                <a:ext cx="1851" cy="318"/>
              </a:xfrm>
              <a:prstGeom prst="rect">
                <a:avLst/>
              </a:prstGeom>
              <a:noFill/>
              <a:ln w="9525">
                <a:noFill/>
                <a:miter lim="800000"/>
                <a:headEnd/>
                <a:tailEnd/>
              </a:ln>
            </p:spPr>
            <p:txBody>
              <a:bodyPr lIns="0" tIns="0" rIns="0" bIns="0">
                <a:spAutoFit/>
              </a:bodyPr>
              <a:lstStyle/>
              <a:p>
                <a:pPr algn="ctr"/>
                <a:r>
                  <a:rPr lang="en-US" sz="1100" b="0">
                    <a:solidFill>
                      <a:srgbClr val="000000"/>
                    </a:solidFill>
                    <a:cs typeface="Arial" charset="0"/>
                  </a:rPr>
                  <a:t>Assess results of detective controls to measure performance and effectiveness.</a:t>
                </a:r>
                <a:endParaRPr lang="en-US" sz="1100" b="0" i="1">
                  <a:cs typeface="Arial" charset="0"/>
                </a:endParaRPr>
              </a:p>
              <a:p>
                <a:pPr algn="ctr"/>
                <a:endParaRPr lang="en-US" sz="1100" b="0" i="1">
                  <a:cs typeface="Arial" charset="0"/>
                </a:endParaRPr>
              </a:p>
            </p:txBody>
          </p:sp>
          <p:sp>
            <p:nvSpPr>
              <p:cNvPr id="308287" name="Rectangle 168"/>
              <p:cNvSpPr>
                <a:spLocks noChangeArrowheads="1"/>
              </p:cNvSpPr>
              <p:nvPr/>
            </p:nvSpPr>
            <p:spPr bwMode="auto">
              <a:xfrm>
                <a:off x="1828" y="3944"/>
                <a:ext cx="0" cy="145"/>
              </a:xfrm>
              <a:prstGeom prst="rect">
                <a:avLst/>
              </a:prstGeom>
              <a:noFill/>
              <a:ln w="9525">
                <a:noFill/>
                <a:miter lim="800000"/>
                <a:headEnd/>
                <a:tailEnd/>
              </a:ln>
            </p:spPr>
            <p:txBody>
              <a:bodyPr wrap="none" lIns="0" tIns="0" rIns="0" bIns="0">
                <a:spAutoFit/>
              </a:bodyPr>
              <a:lstStyle/>
              <a:p>
                <a:endParaRPr lang="en-US" sz="1500" b="0" i="1">
                  <a:cs typeface="Arial" charset="0"/>
                </a:endParaRPr>
              </a:p>
            </p:txBody>
          </p:sp>
          <p:sp>
            <p:nvSpPr>
              <p:cNvPr id="308288" name="Rectangle 169"/>
              <p:cNvSpPr>
                <a:spLocks noChangeArrowheads="1"/>
              </p:cNvSpPr>
              <p:nvPr/>
            </p:nvSpPr>
            <p:spPr bwMode="auto">
              <a:xfrm>
                <a:off x="4006" y="3515"/>
                <a:ext cx="1522" cy="106"/>
              </a:xfrm>
              <a:prstGeom prst="rect">
                <a:avLst/>
              </a:prstGeom>
              <a:noFill/>
              <a:ln w="9525">
                <a:noFill/>
                <a:miter lim="800000"/>
                <a:headEnd/>
                <a:tailEnd/>
              </a:ln>
            </p:spPr>
            <p:txBody>
              <a:bodyPr wrap="none" lIns="0" tIns="0" rIns="0" bIns="0">
                <a:spAutoFit/>
              </a:bodyPr>
              <a:lstStyle/>
              <a:p>
                <a:pPr algn="ctr"/>
                <a:r>
                  <a:rPr lang="en-US" sz="1100">
                    <a:solidFill>
                      <a:srgbClr val="000000"/>
                    </a:solidFill>
                    <a:cs typeface="Arial" charset="0"/>
                  </a:rPr>
                  <a:t>Act (Maintain and Improve the ISMS)</a:t>
                </a:r>
                <a:endParaRPr lang="en-US" sz="1500" b="0" i="1">
                  <a:cs typeface="Arial" charset="0"/>
                </a:endParaRPr>
              </a:p>
            </p:txBody>
          </p:sp>
          <p:sp>
            <p:nvSpPr>
              <p:cNvPr id="308289" name="Rectangle 170"/>
              <p:cNvSpPr>
                <a:spLocks noChangeArrowheads="1"/>
              </p:cNvSpPr>
              <p:nvPr/>
            </p:nvSpPr>
            <p:spPr bwMode="auto">
              <a:xfrm>
                <a:off x="3972" y="3623"/>
                <a:ext cx="1626" cy="106"/>
              </a:xfrm>
              <a:prstGeom prst="rect">
                <a:avLst/>
              </a:prstGeom>
              <a:noFill/>
              <a:ln w="9525">
                <a:noFill/>
                <a:miter lim="800000"/>
                <a:headEnd/>
                <a:tailEnd/>
              </a:ln>
            </p:spPr>
            <p:txBody>
              <a:bodyPr wrap="none" lIns="0" tIns="0" rIns="0" bIns="0">
                <a:spAutoFit/>
              </a:bodyPr>
              <a:lstStyle/>
              <a:p>
                <a:pPr algn="ctr"/>
                <a:r>
                  <a:rPr lang="en-US" sz="1100" b="0">
                    <a:solidFill>
                      <a:srgbClr val="000000"/>
                    </a:solidFill>
                    <a:cs typeface="Arial" charset="0"/>
                  </a:rPr>
                  <a:t>Take corrective and preventative actions, </a:t>
                </a:r>
                <a:endParaRPr lang="en-US" sz="1500" b="0" i="1">
                  <a:cs typeface="Arial" charset="0"/>
                </a:endParaRPr>
              </a:p>
            </p:txBody>
          </p:sp>
          <p:sp>
            <p:nvSpPr>
              <p:cNvPr id="308290" name="Rectangle 171"/>
              <p:cNvSpPr>
                <a:spLocks noChangeArrowheads="1"/>
              </p:cNvSpPr>
              <p:nvPr/>
            </p:nvSpPr>
            <p:spPr bwMode="auto">
              <a:xfrm>
                <a:off x="3923" y="3728"/>
                <a:ext cx="1746" cy="106"/>
              </a:xfrm>
              <a:prstGeom prst="rect">
                <a:avLst/>
              </a:prstGeom>
              <a:noFill/>
              <a:ln w="9525">
                <a:noFill/>
                <a:miter lim="800000"/>
                <a:headEnd/>
                <a:tailEnd/>
              </a:ln>
            </p:spPr>
            <p:txBody>
              <a:bodyPr wrap="none" lIns="0" tIns="0" rIns="0" bIns="0">
                <a:spAutoFit/>
              </a:bodyPr>
              <a:lstStyle/>
              <a:p>
                <a:pPr algn="ctr"/>
                <a:r>
                  <a:rPr lang="en-US" sz="1100" b="0">
                    <a:solidFill>
                      <a:srgbClr val="000000"/>
                    </a:solidFill>
                    <a:cs typeface="Arial" charset="0"/>
                  </a:rPr>
                  <a:t>based on the results of the performance and </a:t>
                </a:r>
                <a:endParaRPr lang="en-US" sz="1500" b="0" i="1">
                  <a:cs typeface="Arial" charset="0"/>
                </a:endParaRPr>
              </a:p>
            </p:txBody>
          </p:sp>
          <p:sp>
            <p:nvSpPr>
              <p:cNvPr id="308291" name="Rectangle 172"/>
              <p:cNvSpPr>
                <a:spLocks noChangeArrowheads="1"/>
              </p:cNvSpPr>
              <p:nvPr/>
            </p:nvSpPr>
            <p:spPr bwMode="auto">
              <a:xfrm>
                <a:off x="3967" y="3832"/>
                <a:ext cx="1646" cy="106"/>
              </a:xfrm>
              <a:prstGeom prst="rect">
                <a:avLst/>
              </a:prstGeom>
              <a:noFill/>
              <a:ln w="9525">
                <a:noFill/>
                <a:miter lim="800000"/>
                <a:headEnd/>
                <a:tailEnd/>
              </a:ln>
            </p:spPr>
            <p:txBody>
              <a:bodyPr wrap="none" lIns="0" tIns="0" rIns="0" bIns="0">
                <a:spAutoFit/>
              </a:bodyPr>
              <a:lstStyle/>
              <a:p>
                <a:pPr algn="ctr"/>
                <a:r>
                  <a:rPr lang="en-US" sz="1100" b="0">
                    <a:solidFill>
                      <a:srgbClr val="000000"/>
                    </a:solidFill>
                    <a:cs typeface="Arial" charset="0"/>
                  </a:rPr>
                  <a:t>effectiveness metrics to achieve continual </a:t>
                </a:r>
                <a:endParaRPr lang="en-US" sz="1500" b="0" i="1">
                  <a:cs typeface="Arial" charset="0"/>
                </a:endParaRPr>
              </a:p>
            </p:txBody>
          </p:sp>
          <p:sp>
            <p:nvSpPr>
              <p:cNvPr id="308292" name="Rectangle 173"/>
              <p:cNvSpPr>
                <a:spLocks noChangeArrowheads="1"/>
              </p:cNvSpPr>
              <p:nvPr/>
            </p:nvSpPr>
            <p:spPr bwMode="auto">
              <a:xfrm>
                <a:off x="4258" y="3938"/>
                <a:ext cx="1014" cy="106"/>
              </a:xfrm>
              <a:prstGeom prst="rect">
                <a:avLst/>
              </a:prstGeom>
              <a:noFill/>
              <a:ln w="9525">
                <a:noFill/>
                <a:miter lim="800000"/>
                <a:headEnd/>
                <a:tailEnd/>
              </a:ln>
            </p:spPr>
            <p:txBody>
              <a:bodyPr wrap="none" lIns="0" tIns="0" rIns="0" bIns="0">
                <a:spAutoFit/>
              </a:bodyPr>
              <a:lstStyle/>
              <a:p>
                <a:pPr algn="ctr"/>
                <a:r>
                  <a:rPr lang="en-US" sz="1100" b="0">
                    <a:solidFill>
                      <a:srgbClr val="000000"/>
                    </a:solidFill>
                    <a:cs typeface="Arial" charset="0"/>
                  </a:rPr>
                  <a:t>improvement of the ISMS.</a:t>
                </a:r>
                <a:endParaRPr lang="en-US" sz="1500" b="0" i="1">
                  <a:cs typeface="Arial" charset="0"/>
                </a:endParaRPr>
              </a:p>
            </p:txBody>
          </p:sp>
          <p:sp>
            <p:nvSpPr>
              <p:cNvPr id="308293" name="Rectangle 174"/>
              <p:cNvSpPr>
                <a:spLocks noChangeArrowheads="1"/>
              </p:cNvSpPr>
              <p:nvPr/>
            </p:nvSpPr>
            <p:spPr bwMode="auto">
              <a:xfrm>
                <a:off x="2638" y="1467"/>
                <a:ext cx="334" cy="163"/>
              </a:xfrm>
              <a:prstGeom prst="rect">
                <a:avLst/>
              </a:prstGeom>
              <a:noFill/>
              <a:ln w="9525">
                <a:noFill/>
                <a:miter lim="800000"/>
                <a:headEnd/>
                <a:tailEnd/>
              </a:ln>
            </p:spPr>
            <p:txBody>
              <a:bodyPr wrap="none" lIns="0" tIns="0" rIns="0" bIns="0">
                <a:spAutoFit/>
              </a:bodyPr>
              <a:lstStyle/>
              <a:p>
                <a:r>
                  <a:rPr lang="en-US" sz="1700">
                    <a:solidFill>
                      <a:srgbClr val="000000"/>
                    </a:solidFill>
                    <a:latin typeface="Verdana" pitchFamily="34" charset="0"/>
                    <a:cs typeface="Arial" charset="0"/>
                  </a:rPr>
                  <a:t>Plan</a:t>
                </a:r>
                <a:endParaRPr lang="en-US" sz="1500" b="0" i="1">
                  <a:cs typeface="Arial" charset="0"/>
                </a:endParaRPr>
              </a:p>
            </p:txBody>
          </p:sp>
          <p:sp>
            <p:nvSpPr>
              <p:cNvPr id="308294" name="Rectangle 175"/>
              <p:cNvSpPr>
                <a:spLocks noChangeArrowheads="1"/>
              </p:cNvSpPr>
              <p:nvPr/>
            </p:nvSpPr>
            <p:spPr bwMode="auto">
              <a:xfrm>
                <a:off x="2623" y="3418"/>
                <a:ext cx="456" cy="163"/>
              </a:xfrm>
              <a:prstGeom prst="rect">
                <a:avLst/>
              </a:prstGeom>
              <a:noFill/>
              <a:ln w="9525">
                <a:noFill/>
                <a:miter lim="800000"/>
                <a:headEnd/>
                <a:tailEnd/>
              </a:ln>
            </p:spPr>
            <p:txBody>
              <a:bodyPr wrap="none" lIns="0" tIns="0" rIns="0" bIns="0">
                <a:spAutoFit/>
              </a:bodyPr>
              <a:lstStyle/>
              <a:p>
                <a:r>
                  <a:rPr lang="en-US" sz="1700">
                    <a:solidFill>
                      <a:srgbClr val="000000"/>
                    </a:solidFill>
                    <a:latin typeface="Verdana" pitchFamily="34" charset="0"/>
                    <a:cs typeface="Arial" charset="0"/>
                  </a:rPr>
                  <a:t>Check</a:t>
                </a:r>
                <a:endParaRPr lang="en-US" sz="1500" b="0" i="1">
                  <a:cs typeface="Arial" charset="0"/>
                </a:endParaRPr>
              </a:p>
            </p:txBody>
          </p:sp>
          <p:sp>
            <p:nvSpPr>
              <p:cNvPr id="308295" name="Rectangle 176"/>
              <p:cNvSpPr>
                <a:spLocks noChangeArrowheads="1"/>
              </p:cNvSpPr>
              <p:nvPr/>
            </p:nvSpPr>
            <p:spPr bwMode="auto">
              <a:xfrm>
                <a:off x="4149" y="2393"/>
                <a:ext cx="248" cy="163"/>
              </a:xfrm>
              <a:prstGeom prst="rect">
                <a:avLst/>
              </a:prstGeom>
              <a:noFill/>
              <a:ln w="9525">
                <a:noFill/>
                <a:miter lim="800000"/>
                <a:headEnd/>
                <a:tailEnd/>
              </a:ln>
            </p:spPr>
            <p:txBody>
              <a:bodyPr wrap="none" lIns="0" tIns="0" rIns="0" bIns="0">
                <a:spAutoFit/>
              </a:bodyPr>
              <a:lstStyle/>
              <a:p>
                <a:r>
                  <a:rPr lang="en-US" sz="1700">
                    <a:solidFill>
                      <a:srgbClr val="000000"/>
                    </a:solidFill>
                    <a:latin typeface="Verdana" pitchFamily="34" charset="0"/>
                    <a:cs typeface="Arial" charset="0"/>
                  </a:rPr>
                  <a:t>Act</a:t>
                </a:r>
                <a:endParaRPr lang="en-US" sz="1500" b="0" i="1">
                  <a:cs typeface="Arial" charset="0"/>
                </a:endParaRPr>
              </a:p>
            </p:txBody>
          </p:sp>
          <p:sp>
            <p:nvSpPr>
              <p:cNvPr id="308296" name="Rectangle 177"/>
              <p:cNvSpPr>
                <a:spLocks noChangeArrowheads="1"/>
              </p:cNvSpPr>
              <p:nvPr/>
            </p:nvSpPr>
            <p:spPr bwMode="auto">
              <a:xfrm>
                <a:off x="1423" y="2374"/>
                <a:ext cx="206" cy="163"/>
              </a:xfrm>
              <a:prstGeom prst="rect">
                <a:avLst/>
              </a:prstGeom>
              <a:noFill/>
              <a:ln w="9525">
                <a:noFill/>
                <a:miter lim="800000"/>
                <a:headEnd/>
                <a:tailEnd/>
              </a:ln>
            </p:spPr>
            <p:txBody>
              <a:bodyPr wrap="none" lIns="0" tIns="0" rIns="0" bIns="0">
                <a:spAutoFit/>
              </a:bodyPr>
              <a:lstStyle/>
              <a:p>
                <a:r>
                  <a:rPr lang="en-US" sz="1700">
                    <a:solidFill>
                      <a:srgbClr val="000000"/>
                    </a:solidFill>
                    <a:latin typeface="Verdana" pitchFamily="34" charset="0"/>
                    <a:cs typeface="Arial" charset="0"/>
                  </a:rPr>
                  <a:t>Do</a:t>
                </a:r>
                <a:endParaRPr lang="en-US" sz="1500" b="0" i="1">
                  <a:cs typeface="Arial" charset="0"/>
                </a:endParaRPr>
              </a:p>
            </p:txBody>
          </p:sp>
        </p:grpSp>
        <p:sp>
          <p:nvSpPr>
            <p:cNvPr id="308297" name="Rectangle 154"/>
            <p:cNvSpPr>
              <a:spLocks noChangeArrowheads="1"/>
            </p:cNvSpPr>
            <p:nvPr/>
          </p:nvSpPr>
          <p:spPr bwMode="auto">
            <a:xfrm>
              <a:off x="1839913" y="1232218"/>
              <a:ext cx="5429250" cy="673100"/>
            </a:xfrm>
            <a:prstGeom prst="rect">
              <a:avLst/>
            </a:prstGeom>
            <a:noFill/>
            <a:ln w="9525">
              <a:noFill/>
              <a:miter lim="800000"/>
              <a:headEnd/>
              <a:tailEnd/>
            </a:ln>
          </p:spPr>
          <p:txBody>
            <a:bodyPr lIns="0" tIns="0" rIns="0" bIns="0">
              <a:spAutoFit/>
            </a:bodyPr>
            <a:lstStyle/>
            <a:p>
              <a:pPr algn="ctr"/>
              <a:r>
                <a:rPr lang="en-US" sz="1100">
                  <a:solidFill>
                    <a:srgbClr val="000000"/>
                  </a:solidFill>
                  <a:cs typeface="Arial" charset="0"/>
                </a:rPr>
                <a:t>Plan (Establish the ISMS Scope &amp; Conduct the Risk Assessment) </a:t>
              </a:r>
            </a:p>
            <a:p>
              <a:pPr algn="ctr"/>
              <a:r>
                <a:rPr lang="en-US" sz="1100" b="0">
                  <a:solidFill>
                    <a:srgbClr val="000000"/>
                  </a:solidFill>
                  <a:cs typeface="Arial" charset="0"/>
                </a:rPr>
                <a:t>Establish security policy, objectives, targets, processes and procedures relevant to managing risk to information assets and improving information security to deliver results in accordance with an organization’s accordance with an organization overall policies </a:t>
              </a:r>
              <a:endParaRPr lang="en-US" sz="1500" b="0" i="1">
                <a:cs typeface="Arial" charset="0"/>
              </a:endParaRP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5" name="Rectangle 3"/>
          <p:cNvSpPr>
            <a:spLocks noGrp="1" noChangeArrowheads="1"/>
          </p:cNvSpPr>
          <p:nvPr>
            <p:ph type="title"/>
          </p:nvPr>
        </p:nvSpPr>
        <p:spPr>
          <a:xfrm>
            <a:off x="457200" y="152400"/>
            <a:ext cx="7734300" cy="1066800"/>
          </a:xfrm>
          <a:noFill/>
          <a:ln/>
        </p:spPr>
        <p:txBody>
          <a:bodyPr/>
          <a:lstStyle/>
          <a:p>
            <a:r>
              <a:rPr lang="en-US"/>
              <a:t>Form &amp; Function of ISO 27001:2005</a:t>
            </a:r>
          </a:p>
        </p:txBody>
      </p:sp>
      <p:sp>
        <p:nvSpPr>
          <p:cNvPr id="1485827" name="Rectangle 3"/>
          <p:cNvSpPr>
            <a:spLocks noChangeArrowheads="1"/>
          </p:cNvSpPr>
          <p:nvPr/>
        </p:nvSpPr>
        <p:spPr bwMode="auto">
          <a:xfrm>
            <a:off x="3352800" y="2438400"/>
            <a:ext cx="2514600" cy="990600"/>
          </a:xfrm>
          <a:prstGeom prst="rect">
            <a:avLst/>
          </a:prstGeom>
          <a:solidFill>
            <a:srgbClr val="3366FF"/>
          </a:solidFill>
          <a:ln w="9525">
            <a:miter lim="800000"/>
            <a:headEnd/>
            <a:tailEnd/>
          </a:ln>
          <a:scene3d>
            <a:camera prst="legacyObliqueTopLeft"/>
            <a:lightRig rig="legacyFlat3" dir="t"/>
          </a:scene3d>
          <a:sp3d extrusionH="430200" prstMaterial="legacyMatte">
            <a:bevelT w="13500" h="13500" prst="angle"/>
            <a:bevelB w="13500" h="13500" prst="angle"/>
            <a:extrusionClr>
              <a:srgbClr val="3366FF"/>
            </a:extrusionClr>
          </a:sp3d>
        </p:spPr>
        <p:txBody>
          <a:bodyPr wrap="none" lIns="90398" tIns="45199" rIns="90398" bIns="45199" anchor="ctr">
            <a:flatTx/>
          </a:bodyPr>
          <a:lstStyle/>
          <a:p>
            <a:pPr algn="ctr" defTabSz="903288"/>
            <a:r>
              <a:rPr lang="en-US" sz="1600" b="0">
                <a:solidFill>
                  <a:srgbClr val="FEFEFC"/>
                </a:solidFill>
                <a:cs typeface="Arial" charset="0"/>
              </a:rPr>
              <a:t>39 Control </a:t>
            </a:r>
            <a:br>
              <a:rPr lang="en-US" sz="1600" b="0">
                <a:solidFill>
                  <a:srgbClr val="FEFEFC"/>
                </a:solidFill>
                <a:cs typeface="Arial" charset="0"/>
              </a:rPr>
            </a:br>
            <a:r>
              <a:rPr lang="en-US" sz="1600" b="0">
                <a:solidFill>
                  <a:srgbClr val="FEFEFC"/>
                </a:solidFill>
                <a:cs typeface="Arial" charset="0"/>
              </a:rPr>
              <a:t>Objectives</a:t>
            </a:r>
          </a:p>
        </p:txBody>
      </p:sp>
      <p:sp>
        <p:nvSpPr>
          <p:cNvPr id="1485828" name="Rectangle 4"/>
          <p:cNvSpPr>
            <a:spLocks noChangeArrowheads="1"/>
          </p:cNvSpPr>
          <p:nvPr/>
        </p:nvSpPr>
        <p:spPr bwMode="auto">
          <a:xfrm>
            <a:off x="3352800" y="3962400"/>
            <a:ext cx="2514600" cy="990600"/>
          </a:xfrm>
          <a:prstGeom prst="rect">
            <a:avLst/>
          </a:prstGeom>
          <a:solidFill>
            <a:srgbClr val="3366FF"/>
          </a:solidFill>
          <a:ln w="9525">
            <a:miter lim="800000"/>
            <a:headEnd/>
            <a:tailEnd/>
          </a:ln>
          <a:scene3d>
            <a:camera prst="legacyObliqueTopLeft"/>
            <a:lightRig rig="legacyFlat3" dir="t"/>
          </a:scene3d>
          <a:sp3d extrusionH="430200" prstMaterial="legacyMatte">
            <a:bevelT w="13500" h="13500" prst="angle"/>
            <a:bevelB w="13500" h="13500" prst="angle"/>
            <a:extrusionClr>
              <a:srgbClr val="3366FF"/>
            </a:extrusionClr>
          </a:sp3d>
        </p:spPr>
        <p:txBody>
          <a:bodyPr wrap="none" lIns="90398" tIns="45199" rIns="90398" bIns="45199" anchor="ctr">
            <a:flatTx/>
          </a:bodyPr>
          <a:lstStyle/>
          <a:p>
            <a:pPr algn="ctr" defTabSz="903288"/>
            <a:r>
              <a:rPr lang="en-US" sz="1600" b="0">
                <a:solidFill>
                  <a:srgbClr val="FEFEFC"/>
                </a:solidFill>
                <a:cs typeface="Arial" charset="0"/>
              </a:rPr>
              <a:t>133 Controls</a:t>
            </a:r>
          </a:p>
        </p:txBody>
      </p:sp>
      <p:sp>
        <p:nvSpPr>
          <p:cNvPr id="1485829" name="AutoShape 5"/>
          <p:cNvSpPr>
            <a:spLocks noChangeArrowheads="1"/>
          </p:cNvSpPr>
          <p:nvPr/>
        </p:nvSpPr>
        <p:spPr bwMode="auto">
          <a:xfrm>
            <a:off x="2222500" y="2960688"/>
            <a:ext cx="914400" cy="1600200"/>
          </a:xfrm>
          <a:prstGeom prst="curvedRightArrow">
            <a:avLst>
              <a:gd name="adj1" fmla="val 32318"/>
              <a:gd name="adj2" fmla="val 64645"/>
              <a:gd name="adj3" fmla="val 33333"/>
            </a:avLst>
          </a:prstGeom>
          <a:solidFill>
            <a:srgbClr val="000066"/>
          </a:solidFill>
          <a:ln w="9525">
            <a:solidFill>
              <a:srgbClr val="000066"/>
            </a:solidFill>
            <a:miter lim="800000"/>
            <a:headEnd/>
            <a:tailEnd/>
          </a:ln>
        </p:spPr>
        <p:txBody>
          <a:bodyPr wrap="none" anchor="ctr"/>
          <a:lstStyle/>
          <a:p>
            <a:endParaRPr lang="en-US" sz="1600" b="0" i="1">
              <a:cs typeface="Arial" charset="0"/>
            </a:endParaRPr>
          </a:p>
        </p:txBody>
      </p:sp>
      <p:sp>
        <p:nvSpPr>
          <p:cNvPr id="1485830" name="Text Box 6"/>
          <p:cNvSpPr txBox="1">
            <a:spLocks noChangeArrowheads="1"/>
          </p:cNvSpPr>
          <p:nvPr/>
        </p:nvSpPr>
        <p:spPr bwMode="auto">
          <a:xfrm>
            <a:off x="6778625" y="3352800"/>
            <a:ext cx="1806575" cy="577850"/>
          </a:xfrm>
          <a:prstGeom prst="rect">
            <a:avLst/>
          </a:prstGeom>
          <a:noFill/>
          <a:ln w="9525">
            <a:noFill/>
            <a:miter lim="800000"/>
            <a:headEnd/>
            <a:tailEnd/>
          </a:ln>
        </p:spPr>
        <p:txBody>
          <a:bodyPr lIns="90398" tIns="45199" rIns="90398" bIns="45199">
            <a:spAutoFit/>
          </a:bodyPr>
          <a:lstStyle/>
          <a:p>
            <a:pPr algn="ctr" defTabSz="903288">
              <a:spcBef>
                <a:spcPct val="50000"/>
              </a:spcBef>
            </a:pPr>
            <a:r>
              <a:rPr lang="en-US" sz="1600" i="1">
                <a:solidFill>
                  <a:srgbClr val="000000"/>
                </a:solidFill>
                <a:cs typeface="Arial" charset="0"/>
              </a:rPr>
              <a:t>Satisfies Objectives</a:t>
            </a:r>
          </a:p>
        </p:txBody>
      </p:sp>
      <p:sp>
        <p:nvSpPr>
          <p:cNvPr id="1485832" name="Oval 8"/>
          <p:cNvSpPr>
            <a:spLocks noChangeArrowheads="1"/>
          </p:cNvSpPr>
          <p:nvPr/>
        </p:nvSpPr>
        <p:spPr bwMode="auto">
          <a:xfrm>
            <a:off x="304800" y="1981200"/>
            <a:ext cx="8534400" cy="3505200"/>
          </a:xfrm>
          <a:prstGeom prst="ellipse">
            <a:avLst/>
          </a:prstGeom>
          <a:noFill/>
          <a:ln w="9525">
            <a:solidFill>
              <a:schemeClr val="accent2">
                <a:lumMod val="50000"/>
              </a:schemeClr>
            </a:solidFill>
            <a:round/>
            <a:headEnd/>
            <a:tailEnd/>
          </a:ln>
          <a:scene3d>
            <a:camera prst="legacyObliqueTopLeft"/>
            <a:lightRig rig="legacyFlat3" dir="t"/>
          </a:scene3d>
          <a:sp3d extrusionH="430200" prstMaterial="legacyMatte">
            <a:bevelT w="13500" h="13500" prst="angle"/>
            <a:bevelB w="13500" h="13500" prst="angle"/>
            <a:extrusionClr>
              <a:srgbClr val="3366FF"/>
            </a:extrusionClr>
          </a:sp3d>
        </p:spPr>
        <p:txBody>
          <a:bodyPr wrap="none" anchor="ctr">
            <a:flatTx/>
          </a:bodyPr>
          <a:lstStyle/>
          <a:p>
            <a:pPr>
              <a:defRPr/>
            </a:pPr>
            <a:endParaRPr lang="en-US" sz="1600" b="0" i="1">
              <a:latin typeface="Arial" pitchFamily="34" charset="0"/>
              <a:cs typeface="Arial" pitchFamily="34" charset="0"/>
            </a:endParaRPr>
          </a:p>
        </p:txBody>
      </p:sp>
      <p:sp>
        <p:nvSpPr>
          <p:cNvPr id="1485833" name="Text Box 9"/>
          <p:cNvSpPr txBox="1">
            <a:spLocks noChangeArrowheads="1"/>
          </p:cNvSpPr>
          <p:nvPr/>
        </p:nvSpPr>
        <p:spPr bwMode="auto">
          <a:xfrm>
            <a:off x="3581400" y="5562600"/>
            <a:ext cx="1958975" cy="454025"/>
          </a:xfrm>
          <a:prstGeom prst="rect">
            <a:avLst/>
          </a:prstGeom>
          <a:noFill/>
          <a:ln w="9525">
            <a:noFill/>
            <a:miter lim="800000"/>
            <a:headEnd/>
            <a:tailEnd/>
          </a:ln>
        </p:spPr>
        <p:txBody>
          <a:bodyPr lIns="90398" tIns="45199" rIns="90398" bIns="45199">
            <a:spAutoFit/>
          </a:bodyPr>
          <a:lstStyle/>
          <a:p>
            <a:pPr algn="ctr" defTabSz="903288">
              <a:spcBef>
                <a:spcPct val="50000"/>
              </a:spcBef>
            </a:pPr>
            <a:r>
              <a:rPr lang="en-US">
                <a:solidFill>
                  <a:srgbClr val="000000"/>
                </a:solidFill>
                <a:cs typeface="Arial" charset="0"/>
              </a:rPr>
              <a:t>11 Domains</a:t>
            </a:r>
          </a:p>
        </p:txBody>
      </p:sp>
      <p:sp>
        <p:nvSpPr>
          <p:cNvPr id="1485834" name="AutoShape 10"/>
          <p:cNvSpPr>
            <a:spLocks noChangeArrowheads="1"/>
          </p:cNvSpPr>
          <p:nvPr/>
        </p:nvSpPr>
        <p:spPr bwMode="auto">
          <a:xfrm rot="10731010">
            <a:off x="5867400" y="2895600"/>
            <a:ext cx="914400" cy="1600200"/>
          </a:xfrm>
          <a:prstGeom prst="curvedRightArrow">
            <a:avLst>
              <a:gd name="adj1" fmla="val 32318"/>
              <a:gd name="adj2" fmla="val 64645"/>
              <a:gd name="adj3" fmla="val 33333"/>
            </a:avLst>
          </a:prstGeom>
          <a:solidFill>
            <a:srgbClr val="000066"/>
          </a:solidFill>
          <a:ln w="9525">
            <a:solidFill>
              <a:srgbClr val="000066"/>
            </a:solidFill>
            <a:miter lim="800000"/>
            <a:headEnd/>
            <a:tailEnd/>
          </a:ln>
        </p:spPr>
        <p:txBody>
          <a:bodyPr wrap="none" anchor="ctr"/>
          <a:lstStyle/>
          <a:p>
            <a:endParaRPr lang="en-US" sz="1600" b="0" i="1">
              <a:cs typeface="Arial" charset="0"/>
            </a:endParaRPr>
          </a:p>
        </p:txBody>
      </p:sp>
      <p:sp>
        <p:nvSpPr>
          <p:cNvPr id="1485831" name="Text Box 7"/>
          <p:cNvSpPr txBox="1">
            <a:spLocks noChangeArrowheads="1"/>
          </p:cNvSpPr>
          <p:nvPr/>
        </p:nvSpPr>
        <p:spPr bwMode="auto">
          <a:xfrm>
            <a:off x="322263" y="3429000"/>
            <a:ext cx="1887537" cy="577850"/>
          </a:xfrm>
          <a:prstGeom prst="rect">
            <a:avLst/>
          </a:prstGeom>
          <a:noFill/>
          <a:ln w="9525">
            <a:noFill/>
            <a:miter lim="800000"/>
            <a:headEnd/>
            <a:tailEnd/>
          </a:ln>
        </p:spPr>
        <p:txBody>
          <a:bodyPr lIns="90398" tIns="45199" rIns="90398" bIns="45199">
            <a:spAutoFit/>
          </a:bodyPr>
          <a:lstStyle/>
          <a:p>
            <a:pPr algn="ctr" defTabSz="903288">
              <a:spcBef>
                <a:spcPct val="50000"/>
              </a:spcBef>
            </a:pPr>
            <a:r>
              <a:rPr lang="en-US" sz="1600" i="1">
                <a:solidFill>
                  <a:srgbClr val="000000"/>
                </a:solidFill>
                <a:cs typeface="Arial" charset="0"/>
              </a:rPr>
              <a:t>Specifies Requirements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485832"/>
                                        </p:tgtEl>
                                        <p:attrNameLst>
                                          <p:attrName>style.visibility</p:attrName>
                                        </p:attrNameLst>
                                      </p:cBhvr>
                                      <p:to>
                                        <p:strVal val="visible"/>
                                      </p:to>
                                    </p:set>
                                    <p:anim calcmode="lin" valueType="num">
                                      <p:cBhvr additive="base">
                                        <p:cTn id="7" dur="500" fill="hold"/>
                                        <p:tgtEl>
                                          <p:spTgt spid="1485832"/>
                                        </p:tgtEl>
                                        <p:attrNameLst>
                                          <p:attrName>ppt_x</p:attrName>
                                        </p:attrNameLst>
                                      </p:cBhvr>
                                      <p:tavLst>
                                        <p:tav tm="0">
                                          <p:val>
                                            <p:strVal val="#ppt_x"/>
                                          </p:val>
                                        </p:tav>
                                        <p:tav tm="100000">
                                          <p:val>
                                            <p:strVal val="#ppt_x"/>
                                          </p:val>
                                        </p:tav>
                                      </p:tavLst>
                                    </p:anim>
                                    <p:anim calcmode="lin" valueType="num">
                                      <p:cBhvr additive="base">
                                        <p:cTn id="8" dur="500" fill="hold"/>
                                        <p:tgtEl>
                                          <p:spTgt spid="148583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485833"/>
                                        </p:tgtEl>
                                        <p:attrNameLst>
                                          <p:attrName>style.visibility</p:attrName>
                                        </p:attrNameLst>
                                      </p:cBhvr>
                                      <p:to>
                                        <p:strVal val="visible"/>
                                      </p:to>
                                    </p:set>
                                    <p:anim calcmode="lin" valueType="num">
                                      <p:cBhvr additive="base">
                                        <p:cTn id="12" dur="500" fill="hold"/>
                                        <p:tgtEl>
                                          <p:spTgt spid="1485833"/>
                                        </p:tgtEl>
                                        <p:attrNameLst>
                                          <p:attrName>ppt_x</p:attrName>
                                        </p:attrNameLst>
                                      </p:cBhvr>
                                      <p:tavLst>
                                        <p:tav tm="0">
                                          <p:val>
                                            <p:strVal val="#ppt_x"/>
                                          </p:val>
                                        </p:tav>
                                        <p:tav tm="100000">
                                          <p:val>
                                            <p:strVal val="#ppt_x"/>
                                          </p:val>
                                        </p:tav>
                                      </p:tavLst>
                                    </p:anim>
                                    <p:anim calcmode="lin" valueType="num">
                                      <p:cBhvr additive="base">
                                        <p:cTn id="13" dur="500" fill="hold"/>
                                        <p:tgtEl>
                                          <p:spTgt spid="148583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1485827"/>
                                        </p:tgtEl>
                                        <p:attrNameLst>
                                          <p:attrName>style.visibility</p:attrName>
                                        </p:attrNameLst>
                                      </p:cBhvr>
                                      <p:to>
                                        <p:strVal val="visible"/>
                                      </p:to>
                                    </p:set>
                                    <p:anim calcmode="lin" valueType="num">
                                      <p:cBhvr additive="base">
                                        <p:cTn id="18" dur="500" fill="hold"/>
                                        <p:tgtEl>
                                          <p:spTgt spid="1485827"/>
                                        </p:tgtEl>
                                        <p:attrNameLst>
                                          <p:attrName>ppt_x</p:attrName>
                                        </p:attrNameLst>
                                      </p:cBhvr>
                                      <p:tavLst>
                                        <p:tav tm="0">
                                          <p:val>
                                            <p:strVal val="#ppt_x"/>
                                          </p:val>
                                        </p:tav>
                                        <p:tav tm="100000">
                                          <p:val>
                                            <p:strVal val="#ppt_x"/>
                                          </p:val>
                                        </p:tav>
                                      </p:tavLst>
                                    </p:anim>
                                    <p:anim calcmode="lin" valueType="num">
                                      <p:cBhvr additive="base">
                                        <p:cTn id="19" dur="500" fill="hold"/>
                                        <p:tgtEl>
                                          <p:spTgt spid="1485827"/>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85828"/>
                                        </p:tgtEl>
                                        <p:attrNameLst>
                                          <p:attrName>style.visibility</p:attrName>
                                        </p:attrNameLst>
                                      </p:cBhvr>
                                      <p:to>
                                        <p:strVal val="visible"/>
                                      </p:to>
                                    </p:set>
                                    <p:anim calcmode="lin" valueType="num">
                                      <p:cBhvr additive="base">
                                        <p:cTn id="24" dur="500" fill="hold"/>
                                        <p:tgtEl>
                                          <p:spTgt spid="1485828"/>
                                        </p:tgtEl>
                                        <p:attrNameLst>
                                          <p:attrName>ppt_x</p:attrName>
                                        </p:attrNameLst>
                                      </p:cBhvr>
                                      <p:tavLst>
                                        <p:tav tm="0">
                                          <p:val>
                                            <p:strVal val="#ppt_x"/>
                                          </p:val>
                                        </p:tav>
                                        <p:tav tm="100000">
                                          <p:val>
                                            <p:strVal val="#ppt_x"/>
                                          </p:val>
                                        </p:tav>
                                      </p:tavLst>
                                    </p:anim>
                                    <p:anim calcmode="lin" valueType="num">
                                      <p:cBhvr additive="base">
                                        <p:cTn id="25" dur="500" fill="hold"/>
                                        <p:tgtEl>
                                          <p:spTgt spid="148582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1485829"/>
                                        </p:tgtEl>
                                        <p:attrNameLst>
                                          <p:attrName>style.visibility</p:attrName>
                                        </p:attrNameLst>
                                      </p:cBhvr>
                                      <p:to>
                                        <p:strVal val="visible"/>
                                      </p:to>
                                    </p:set>
                                    <p:anim calcmode="lin" valueType="num">
                                      <p:cBhvr additive="base">
                                        <p:cTn id="30" dur="500" fill="hold"/>
                                        <p:tgtEl>
                                          <p:spTgt spid="1485829"/>
                                        </p:tgtEl>
                                        <p:attrNameLst>
                                          <p:attrName>ppt_x</p:attrName>
                                        </p:attrNameLst>
                                      </p:cBhvr>
                                      <p:tavLst>
                                        <p:tav tm="0">
                                          <p:val>
                                            <p:strVal val="0-#ppt_w/2"/>
                                          </p:val>
                                        </p:tav>
                                        <p:tav tm="100000">
                                          <p:val>
                                            <p:strVal val="#ppt_x"/>
                                          </p:val>
                                        </p:tav>
                                      </p:tavLst>
                                    </p:anim>
                                    <p:anim calcmode="lin" valueType="num">
                                      <p:cBhvr additive="base">
                                        <p:cTn id="31" dur="500" fill="hold"/>
                                        <p:tgtEl>
                                          <p:spTgt spid="1485829"/>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1485834"/>
                                        </p:tgtEl>
                                        <p:attrNameLst>
                                          <p:attrName>style.visibility</p:attrName>
                                        </p:attrNameLst>
                                      </p:cBhvr>
                                      <p:to>
                                        <p:strVal val="visible"/>
                                      </p:to>
                                    </p:set>
                                    <p:anim calcmode="lin" valueType="num">
                                      <p:cBhvr additive="base">
                                        <p:cTn id="36" dur="500" fill="hold"/>
                                        <p:tgtEl>
                                          <p:spTgt spid="1485834"/>
                                        </p:tgtEl>
                                        <p:attrNameLst>
                                          <p:attrName>ppt_x</p:attrName>
                                        </p:attrNameLst>
                                      </p:cBhvr>
                                      <p:tavLst>
                                        <p:tav tm="0">
                                          <p:val>
                                            <p:strVal val="1+#ppt_w/2"/>
                                          </p:val>
                                        </p:tav>
                                        <p:tav tm="100000">
                                          <p:val>
                                            <p:strVal val="#ppt_x"/>
                                          </p:val>
                                        </p:tav>
                                      </p:tavLst>
                                    </p:anim>
                                    <p:anim calcmode="lin" valueType="num">
                                      <p:cBhvr additive="base">
                                        <p:cTn id="37" dur="500" fill="hold"/>
                                        <p:tgtEl>
                                          <p:spTgt spid="1485834"/>
                                        </p:tgtEl>
                                        <p:attrNameLst>
                                          <p:attrName>ppt_y</p:attrName>
                                        </p:attrNameLst>
                                      </p:cBhvr>
                                      <p:tavLst>
                                        <p:tav tm="0">
                                          <p:val>
                                            <p:strVal val="#ppt_y"/>
                                          </p:val>
                                        </p:tav>
                                        <p:tav tm="100000">
                                          <p:val>
                                            <p:strVal val="#ppt_y"/>
                                          </p:val>
                                        </p:tav>
                                      </p:tavLst>
                                    </p:anim>
                                  </p:childTnLst>
                                </p:cTn>
                              </p:par>
                            </p:childTnLst>
                          </p:cTn>
                        </p:par>
                        <p:par>
                          <p:cTn id="38" fill="hold">
                            <p:stCondLst>
                              <p:cond delay="500"/>
                            </p:stCondLst>
                            <p:childTnLst>
                              <p:par>
                                <p:cTn id="39" presetID="2" presetClass="entr" presetSubtype="2" fill="hold" grpId="0" nodeType="afterEffect">
                                  <p:stCondLst>
                                    <p:cond delay="0"/>
                                  </p:stCondLst>
                                  <p:childTnLst>
                                    <p:set>
                                      <p:cBhvr>
                                        <p:cTn id="40" dur="1" fill="hold">
                                          <p:stCondLst>
                                            <p:cond delay="0"/>
                                          </p:stCondLst>
                                        </p:cTn>
                                        <p:tgtEl>
                                          <p:spTgt spid="1485830"/>
                                        </p:tgtEl>
                                        <p:attrNameLst>
                                          <p:attrName>style.visibility</p:attrName>
                                        </p:attrNameLst>
                                      </p:cBhvr>
                                      <p:to>
                                        <p:strVal val="visible"/>
                                      </p:to>
                                    </p:set>
                                    <p:anim calcmode="lin" valueType="num">
                                      <p:cBhvr additive="base">
                                        <p:cTn id="41" dur="500" fill="hold"/>
                                        <p:tgtEl>
                                          <p:spTgt spid="1485830"/>
                                        </p:tgtEl>
                                        <p:attrNameLst>
                                          <p:attrName>ppt_x</p:attrName>
                                        </p:attrNameLst>
                                      </p:cBhvr>
                                      <p:tavLst>
                                        <p:tav tm="0">
                                          <p:val>
                                            <p:strVal val="1+#ppt_w/2"/>
                                          </p:val>
                                        </p:tav>
                                        <p:tav tm="100000">
                                          <p:val>
                                            <p:strVal val="#ppt_x"/>
                                          </p:val>
                                        </p:tav>
                                      </p:tavLst>
                                    </p:anim>
                                    <p:anim calcmode="lin" valueType="num">
                                      <p:cBhvr additive="base">
                                        <p:cTn id="42" dur="500" fill="hold"/>
                                        <p:tgtEl>
                                          <p:spTgt spid="1485830"/>
                                        </p:tgtEl>
                                        <p:attrNameLst>
                                          <p:attrName>ppt_y</p:attrName>
                                        </p:attrNameLst>
                                      </p:cBhvr>
                                      <p:tavLst>
                                        <p:tav tm="0">
                                          <p:val>
                                            <p:strVal val="#ppt_y"/>
                                          </p:val>
                                        </p:tav>
                                        <p:tav tm="100000">
                                          <p:val>
                                            <p:strVal val="#ppt_y"/>
                                          </p:val>
                                        </p:tav>
                                      </p:tavLst>
                                    </p:anim>
                                  </p:childTnLst>
                                </p:cTn>
                              </p:par>
                            </p:childTnLst>
                          </p:cTn>
                        </p:par>
                        <p:par>
                          <p:cTn id="43" fill="hold">
                            <p:stCondLst>
                              <p:cond delay="1000"/>
                            </p:stCondLst>
                            <p:childTnLst>
                              <p:par>
                                <p:cTn id="44" presetID="2" presetClass="entr" presetSubtype="8" fill="hold" grpId="0" nodeType="afterEffect">
                                  <p:stCondLst>
                                    <p:cond delay="0"/>
                                  </p:stCondLst>
                                  <p:childTnLst>
                                    <p:set>
                                      <p:cBhvr>
                                        <p:cTn id="45" dur="1" fill="hold">
                                          <p:stCondLst>
                                            <p:cond delay="0"/>
                                          </p:stCondLst>
                                        </p:cTn>
                                        <p:tgtEl>
                                          <p:spTgt spid="1485831"/>
                                        </p:tgtEl>
                                        <p:attrNameLst>
                                          <p:attrName>style.visibility</p:attrName>
                                        </p:attrNameLst>
                                      </p:cBhvr>
                                      <p:to>
                                        <p:strVal val="visible"/>
                                      </p:to>
                                    </p:set>
                                    <p:anim calcmode="lin" valueType="num">
                                      <p:cBhvr additive="base">
                                        <p:cTn id="46" dur="500" fill="hold"/>
                                        <p:tgtEl>
                                          <p:spTgt spid="1485831"/>
                                        </p:tgtEl>
                                        <p:attrNameLst>
                                          <p:attrName>ppt_x</p:attrName>
                                        </p:attrNameLst>
                                      </p:cBhvr>
                                      <p:tavLst>
                                        <p:tav tm="0">
                                          <p:val>
                                            <p:strVal val="0-#ppt_w/2"/>
                                          </p:val>
                                        </p:tav>
                                        <p:tav tm="100000">
                                          <p:val>
                                            <p:strVal val="#ppt_x"/>
                                          </p:val>
                                        </p:tav>
                                      </p:tavLst>
                                    </p:anim>
                                    <p:anim calcmode="lin" valueType="num">
                                      <p:cBhvr additive="base">
                                        <p:cTn id="47" dur="500" fill="hold"/>
                                        <p:tgtEl>
                                          <p:spTgt spid="14858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5827" grpId="0" animBg="1" autoUpdateAnimBg="0"/>
      <p:bldP spid="1485828" grpId="0" animBg="1" autoUpdateAnimBg="0"/>
      <p:bldP spid="1485829" grpId="0" animBg="1"/>
      <p:bldP spid="1485830" grpId="0" autoUpdateAnimBg="0"/>
      <p:bldP spid="1485832" grpId="0" animBg="1"/>
      <p:bldP spid="1485833" grpId="0" autoUpdateAnimBg="0"/>
      <p:bldP spid="1485834" grpId="0" animBg="1"/>
      <p:bldP spid="148583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2"/>
          <p:cNvSpPr>
            <a:spLocks noGrp="1" noChangeArrowheads="1"/>
          </p:cNvSpPr>
          <p:nvPr>
            <p:ph type="title"/>
          </p:nvPr>
        </p:nvSpPr>
        <p:spPr/>
        <p:txBody>
          <a:bodyPr/>
          <a:lstStyle/>
          <a:p>
            <a:r>
              <a:rPr lang="en-US"/>
              <a:t>Major Components of ISO 27001:2005</a:t>
            </a:r>
          </a:p>
        </p:txBody>
      </p:sp>
      <p:grpSp>
        <p:nvGrpSpPr>
          <p:cNvPr id="306186" name="Group 4"/>
          <p:cNvGrpSpPr>
            <a:grpSpLocks/>
          </p:cNvGrpSpPr>
          <p:nvPr/>
        </p:nvGrpSpPr>
        <p:grpSpPr bwMode="auto">
          <a:xfrm>
            <a:off x="304800" y="1676400"/>
            <a:ext cx="4038600" cy="3962400"/>
            <a:chOff x="240" y="768"/>
            <a:chExt cx="3592" cy="2977"/>
          </a:xfrm>
        </p:grpSpPr>
        <p:sp>
          <p:nvSpPr>
            <p:cNvPr id="306187" name="Rectangle 5"/>
            <p:cNvSpPr>
              <a:spLocks noChangeArrowheads="1"/>
            </p:cNvSpPr>
            <p:nvPr/>
          </p:nvSpPr>
          <p:spPr bwMode="auto">
            <a:xfrm>
              <a:off x="3266" y="3052"/>
              <a:ext cx="566" cy="693"/>
            </a:xfrm>
            <a:prstGeom prst="rect">
              <a:avLst/>
            </a:prstGeom>
            <a:solidFill>
              <a:srgbClr val="FFFFFF"/>
            </a:solidFill>
            <a:ln w="38100">
              <a:solidFill>
                <a:schemeClr val="tx1"/>
              </a:solidFill>
              <a:miter lim="800000"/>
              <a:headEnd/>
              <a:tailEnd/>
            </a:ln>
          </p:spPr>
          <p:txBody>
            <a:bodyPr wrap="none" lIns="88348" tIns="44175" rIns="88348" bIns="44175" anchor="ctr"/>
            <a:lstStyle/>
            <a:p>
              <a:pPr marL="282575" indent="-282575" algn="ctr" defTabSz="903288">
                <a:lnSpc>
                  <a:spcPct val="90000"/>
                </a:lnSpc>
                <a:buClr>
                  <a:schemeClr val="tx2"/>
                </a:buClr>
              </a:pPr>
              <a:endParaRPr lang="en-US" sz="1500" b="0" i="1">
                <a:solidFill>
                  <a:schemeClr val="accent1"/>
                </a:solidFill>
                <a:latin typeface="Times New Roman" pitchFamily="18" charset="0"/>
                <a:cs typeface="Arial" charset="0"/>
              </a:endParaRPr>
            </a:p>
          </p:txBody>
        </p:sp>
        <p:sp>
          <p:nvSpPr>
            <p:cNvPr id="1031" name="Rectangle 6"/>
            <p:cNvSpPr>
              <a:spLocks noChangeArrowheads="1"/>
            </p:cNvSpPr>
            <p:nvPr/>
          </p:nvSpPr>
          <p:spPr bwMode="auto">
            <a:xfrm>
              <a:off x="2968" y="2796"/>
              <a:ext cx="566" cy="693"/>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marL="282575" indent="-282575" algn="ctr" defTabSz="903288">
                <a:lnSpc>
                  <a:spcPct val="90000"/>
                </a:lnSpc>
                <a:buClr>
                  <a:schemeClr val="tx2"/>
                </a:buClr>
                <a:defRPr/>
              </a:pPr>
              <a:endParaRPr lang="en-US" sz="1500" b="0" i="1">
                <a:latin typeface="Times New Roman" pitchFamily="18" charset="0"/>
                <a:cs typeface="Arial" pitchFamily="34" charset="0"/>
              </a:endParaRPr>
            </a:p>
          </p:txBody>
        </p:sp>
        <p:sp>
          <p:nvSpPr>
            <p:cNvPr id="1032" name="Rectangle 7"/>
            <p:cNvSpPr>
              <a:spLocks noChangeArrowheads="1"/>
            </p:cNvSpPr>
            <p:nvPr/>
          </p:nvSpPr>
          <p:spPr bwMode="auto">
            <a:xfrm>
              <a:off x="2676" y="2545"/>
              <a:ext cx="566" cy="694"/>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3" name="Rectangle 8"/>
            <p:cNvSpPr>
              <a:spLocks noChangeArrowheads="1"/>
            </p:cNvSpPr>
            <p:nvPr/>
          </p:nvSpPr>
          <p:spPr bwMode="auto">
            <a:xfrm>
              <a:off x="2376" y="2286"/>
              <a:ext cx="566" cy="693"/>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4" name="Rectangle 9"/>
            <p:cNvSpPr>
              <a:spLocks noChangeArrowheads="1"/>
            </p:cNvSpPr>
            <p:nvPr/>
          </p:nvSpPr>
          <p:spPr bwMode="auto">
            <a:xfrm>
              <a:off x="2076" y="2027"/>
              <a:ext cx="566" cy="693"/>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5" name="Rectangle 10"/>
            <p:cNvSpPr>
              <a:spLocks noChangeArrowheads="1"/>
            </p:cNvSpPr>
            <p:nvPr/>
          </p:nvSpPr>
          <p:spPr bwMode="auto">
            <a:xfrm>
              <a:off x="1776" y="1776"/>
              <a:ext cx="566" cy="693"/>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6" name="Rectangle 11"/>
            <p:cNvSpPr>
              <a:spLocks noChangeArrowheads="1"/>
            </p:cNvSpPr>
            <p:nvPr/>
          </p:nvSpPr>
          <p:spPr bwMode="auto">
            <a:xfrm>
              <a:off x="1475" y="1525"/>
              <a:ext cx="566" cy="693"/>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7" name="Rectangle 12"/>
            <p:cNvSpPr>
              <a:spLocks noChangeArrowheads="1"/>
            </p:cNvSpPr>
            <p:nvPr/>
          </p:nvSpPr>
          <p:spPr bwMode="auto">
            <a:xfrm>
              <a:off x="1175" y="1274"/>
              <a:ext cx="566" cy="694"/>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8" name="Rectangle 13"/>
            <p:cNvSpPr>
              <a:spLocks noChangeArrowheads="1"/>
            </p:cNvSpPr>
            <p:nvPr/>
          </p:nvSpPr>
          <p:spPr bwMode="auto">
            <a:xfrm>
              <a:off x="875" y="1023"/>
              <a:ext cx="566" cy="693"/>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306196" name="Rectangle 14"/>
            <p:cNvSpPr>
              <a:spLocks noChangeArrowheads="1"/>
            </p:cNvSpPr>
            <p:nvPr/>
          </p:nvSpPr>
          <p:spPr bwMode="auto">
            <a:xfrm>
              <a:off x="576" y="772"/>
              <a:ext cx="566" cy="693"/>
            </a:xfrm>
            <a:prstGeom prst="rect">
              <a:avLst/>
            </a:prstGeom>
            <a:solidFill>
              <a:srgbClr val="FFFFFF"/>
            </a:solidFill>
            <a:ln w="38100">
              <a:solidFill>
                <a:schemeClr val="tx1"/>
              </a:solidFill>
              <a:miter lim="800000"/>
              <a:headEnd/>
              <a:tailEnd/>
            </a:ln>
          </p:spPr>
          <p:txBody>
            <a:bodyPr wrap="none" lIns="88348" tIns="44175" rIns="88348" bIns="44175" anchor="ctr"/>
            <a:lstStyle/>
            <a:p>
              <a:endParaRPr lang="en-US" sz="1500" b="0" i="1">
                <a:cs typeface="Arial" charset="0"/>
              </a:endParaRPr>
            </a:p>
          </p:txBody>
        </p:sp>
        <p:grpSp>
          <p:nvGrpSpPr>
            <p:cNvPr id="306197" name="Group 15"/>
            <p:cNvGrpSpPr>
              <a:grpSpLocks/>
            </p:cNvGrpSpPr>
            <p:nvPr/>
          </p:nvGrpSpPr>
          <p:grpSpPr bwMode="auto">
            <a:xfrm>
              <a:off x="240" y="2526"/>
              <a:ext cx="3103" cy="639"/>
              <a:chOff x="140" y="2582"/>
              <a:chExt cx="3103" cy="639"/>
            </a:xfrm>
          </p:grpSpPr>
          <p:sp>
            <p:nvSpPr>
              <p:cNvPr id="1046" name="AutoShape 16"/>
              <p:cNvSpPr>
                <a:spLocks/>
              </p:cNvSpPr>
              <p:nvPr/>
            </p:nvSpPr>
            <p:spPr bwMode="auto">
              <a:xfrm rot="-2951294">
                <a:off x="1421" y="1301"/>
                <a:ext cx="541" cy="3103"/>
              </a:xfrm>
              <a:prstGeom prst="leftBrace">
                <a:avLst>
                  <a:gd name="adj1" fmla="val 47797"/>
                  <a:gd name="adj2" fmla="val 50000"/>
                </a:avLst>
              </a:prstGeom>
              <a:solidFill>
                <a:srgbClr val="FFFFFF"/>
              </a:solidFill>
              <a:ln w="38100">
                <a:solidFill>
                  <a:srgbClr val="304776"/>
                </a:solidFill>
                <a:round/>
                <a:headEnd/>
                <a:tailEnd/>
              </a:ln>
            </p:spPr>
            <p:txBody>
              <a:bodyPr vert="eaVert" wrap="none" lIns="88348" tIns="44175" rIns="88348" bIns="44175" anchor="ctr"/>
              <a:lstStyle/>
              <a:p>
                <a:pPr>
                  <a:defRPr/>
                </a:pPr>
                <a:endParaRPr lang="en-US" sz="1500" b="0" i="1">
                  <a:latin typeface="Arial" pitchFamily="34" charset="0"/>
                  <a:cs typeface="Arial" pitchFamily="34" charset="0"/>
                </a:endParaRPr>
              </a:p>
            </p:txBody>
          </p:sp>
          <p:sp>
            <p:nvSpPr>
              <p:cNvPr id="1047" name="Text Box 17"/>
              <p:cNvSpPr txBox="1">
                <a:spLocks noChangeArrowheads="1"/>
              </p:cNvSpPr>
              <p:nvPr/>
            </p:nvSpPr>
            <p:spPr bwMode="auto">
              <a:xfrm rot="2466958">
                <a:off x="503" y="3038"/>
                <a:ext cx="1732" cy="184"/>
              </a:xfrm>
              <a:prstGeom prst="rect">
                <a:avLst/>
              </a:prstGeom>
              <a:solidFill>
                <a:srgbClr val="FFFFFF"/>
              </a:solidFill>
              <a:ln w="9525">
                <a:noFill/>
                <a:miter lim="800000"/>
                <a:headEnd/>
                <a:tailEnd/>
              </a:ln>
            </p:spPr>
            <p:txBody>
              <a:bodyPr wrap="none" lIns="88348" tIns="44175" rIns="88348" bIns="44175" anchor="ctr"/>
              <a:lstStyle/>
              <a:p>
                <a:pPr marL="282575" indent="-282575" algn="ctr" defTabSz="903288">
                  <a:lnSpc>
                    <a:spcPct val="90000"/>
                  </a:lnSpc>
                  <a:spcBef>
                    <a:spcPct val="50000"/>
                  </a:spcBef>
                  <a:buClr>
                    <a:schemeClr val="tx2"/>
                  </a:buClr>
                  <a:defRPr/>
                </a:pPr>
                <a:r>
                  <a:rPr lang="en-US" sz="2000" b="0" i="1" dirty="0">
                    <a:solidFill>
                      <a:schemeClr val="accent2">
                        <a:lumMod val="50000"/>
                      </a:schemeClr>
                    </a:solidFill>
                    <a:latin typeface="Arial" pitchFamily="34" charset="0"/>
                    <a:cs typeface="Arial" pitchFamily="34" charset="0"/>
                  </a:rPr>
                  <a:t>ISO/IEC 27001:2005</a:t>
                </a:r>
                <a:endParaRPr lang="en-US" sz="2000" b="0" i="1" dirty="0">
                  <a:solidFill>
                    <a:schemeClr val="accent2">
                      <a:lumMod val="50000"/>
                    </a:schemeClr>
                  </a:solidFill>
                  <a:latin typeface="Times New Roman" pitchFamily="18" charset="0"/>
                  <a:cs typeface="Arial" pitchFamily="34" charset="0"/>
                </a:endParaRPr>
              </a:p>
            </p:txBody>
          </p:sp>
        </p:grpSp>
        <p:grpSp>
          <p:nvGrpSpPr>
            <p:cNvPr id="306200" name="Group 18"/>
            <p:cNvGrpSpPr>
              <a:grpSpLocks/>
            </p:cNvGrpSpPr>
            <p:nvPr/>
          </p:nvGrpSpPr>
          <p:grpSpPr bwMode="auto">
            <a:xfrm>
              <a:off x="572" y="768"/>
              <a:ext cx="571" cy="701"/>
              <a:chOff x="472" y="824"/>
              <a:chExt cx="571" cy="701"/>
            </a:xfrm>
          </p:grpSpPr>
          <p:sp>
            <p:nvSpPr>
              <p:cNvPr id="306201" name="Rectangle 19"/>
              <p:cNvSpPr>
                <a:spLocks noChangeArrowheads="1"/>
              </p:cNvSpPr>
              <p:nvPr/>
            </p:nvSpPr>
            <p:spPr bwMode="auto">
              <a:xfrm>
                <a:off x="472" y="824"/>
                <a:ext cx="571" cy="701"/>
              </a:xfrm>
              <a:prstGeom prst="rect">
                <a:avLst/>
              </a:prstGeom>
              <a:solidFill>
                <a:srgbClr val="FFFFFF"/>
              </a:solidFill>
              <a:ln w="38100">
                <a:solidFill>
                  <a:schemeClr val="tx1"/>
                </a:solidFill>
                <a:miter lim="800000"/>
                <a:headEnd/>
                <a:tailEnd/>
              </a:ln>
            </p:spPr>
            <p:txBody>
              <a:bodyPr wrap="none" lIns="88348" tIns="44175" rIns="88348" bIns="44175" anchor="ctr"/>
              <a:lstStyle/>
              <a:p>
                <a:endParaRPr lang="en-US" sz="1500" b="0" i="1">
                  <a:cs typeface="Arial" charset="0"/>
                </a:endParaRPr>
              </a:p>
            </p:txBody>
          </p:sp>
          <p:sp>
            <p:nvSpPr>
              <p:cNvPr id="306202" name="AutoShape 20"/>
              <p:cNvSpPr>
                <a:spLocks noChangeArrowheads="1"/>
              </p:cNvSpPr>
              <p:nvPr/>
            </p:nvSpPr>
            <p:spPr bwMode="auto">
              <a:xfrm>
                <a:off x="613" y="1405"/>
                <a:ext cx="52" cy="61"/>
              </a:xfrm>
              <a:prstGeom prst="diamond">
                <a:avLst/>
              </a:prstGeom>
              <a:solidFill>
                <a:srgbClr val="FFFFFF"/>
              </a:solidFill>
              <a:ln w="9525">
                <a:solidFill>
                  <a:srgbClr val="000000"/>
                </a:solidFill>
                <a:miter lim="800000"/>
                <a:headEnd/>
                <a:tailEnd/>
              </a:ln>
            </p:spPr>
            <p:txBody>
              <a:bodyPr wrap="none" lIns="88348" tIns="44175" rIns="88348" bIns="44175" anchor="ctr"/>
              <a:lstStyle/>
              <a:p>
                <a:endParaRPr lang="en-US" sz="1500" b="0" i="1">
                  <a:cs typeface="Arial" charset="0"/>
                </a:endParaRPr>
              </a:p>
            </p:txBody>
          </p:sp>
          <p:sp>
            <p:nvSpPr>
              <p:cNvPr id="306203" name="Rectangle 21"/>
              <p:cNvSpPr>
                <a:spLocks noChangeArrowheads="1"/>
              </p:cNvSpPr>
              <p:nvPr/>
            </p:nvSpPr>
            <p:spPr bwMode="auto">
              <a:xfrm>
                <a:off x="866" y="1406"/>
                <a:ext cx="73" cy="66"/>
              </a:xfrm>
              <a:prstGeom prst="rect">
                <a:avLst/>
              </a:prstGeom>
              <a:solidFill>
                <a:srgbClr val="FFFFFF"/>
              </a:solidFill>
              <a:ln w="19050">
                <a:solidFill>
                  <a:srgbClr val="000000"/>
                </a:solidFill>
                <a:miter lim="800000"/>
                <a:headEnd/>
                <a:tailEnd/>
              </a:ln>
            </p:spPr>
            <p:txBody>
              <a:bodyPr wrap="none" lIns="88348" tIns="44175" rIns="88348" bIns="44175" anchor="ctr"/>
              <a:lstStyle/>
              <a:p>
                <a:endParaRPr lang="en-US" sz="1500" b="0" i="1">
                  <a:cs typeface="Arial" charset="0"/>
                </a:endParaRPr>
              </a:p>
            </p:txBody>
          </p:sp>
          <p:graphicFrame>
            <p:nvGraphicFramePr>
              <p:cNvPr id="306204" name="Object 2"/>
              <p:cNvGraphicFramePr>
                <a:graphicFrameLocks noChangeAspect="1"/>
              </p:cNvGraphicFramePr>
              <p:nvPr/>
            </p:nvGraphicFramePr>
            <p:xfrm>
              <a:off x="487" y="841"/>
              <a:ext cx="499" cy="559"/>
            </p:xfrm>
            <a:graphic>
              <a:graphicData uri="http://schemas.openxmlformats.org/presentationml/2006/ole">
                <p:oleObj spid="_x0000_s306204" name="Document" r:id="rId4" imgW="5486400" imgH="6548040" progId="Word.Document.8">
                  <p:embed/>
                </p:oleObj>
              </a:graphicData>
            </a:graphic>
          </p:graphicFrame>
          <p:sp>
            <p:nvSpPr>
              <p:cNvPr id="306205" name="Oval 23"/>
              <p:cNvSpPr>
                <a:spLocks noChangeArrowheads="1"/>
              </p:cNvSpPr>
              <p:nvPr/>
            </p:nvSpPr>
            <p:spPr bwMode="auto">
              <a:xfrm>
                <a:off x="526" y="869"/>
                <a:ext cx="47" cy="51"/>
              </a:xfrm>
              <a:prstGeom prst="ellipse">
                <a:avLst/>
              </a:prstGeom>
              <a:solidFill>
                <a:srgbClr val="FFFFFF"/>
              </a:solidFill>
              <a:ln w="9525">
                <a:solidFill>
                  <a:srgbClr val="000000"/>
                </a:solidFill>
                <a:round/>
                <a:headEnd/>
                <a:tailEnd/>
              </a:ln>
            </p:spPr>
            <p:txBody>
              <a:bodyPr wrap="none" lIns="88348" tIns="44175" rIns="88348" bIns="44175" anchor="ctr"/>
              <a:lstStyle/>
              <a:p>
                <a:endParaRPr lang="en-US" sz="1500" b="0" i="1">
                  <a:cs typeface="Arial" charset="0"/>
                </a:endParaRPr>
              </a:p>
            </p:txBody>
          </p:sp>
        </p:grpSp>
      </p:grpSp>
      <p:sp>
        <p:nvSpPr>
          <p:cNvPr id="2048003" name="Text Box 3"/>
          <p:cNvSpPr txBox="1">
            <a:spLocks noChangeArrowheads="1"/>
          </p:cNvSpPr>
          <p:nvPr/>
        </p:nvSpPr>
        <p:spPr bwMode="auto">
          <a:xfrm>
            <a:off x="4648200" y="1295400"/>
            <a:ext cx="4267200" cy="5264150"/>
          </a:xfrm>
          <a:prstGeom prst="rect">
            <a:avLst/>
          </a:prstGeom>
          <a:noFill/>
          <a:ln w="12700">
            <a:noFill/>
            <a:miter lim="800000"/>
            <a:headEnd type="none" w="sm" len="sm"/>
            <a:tailEnd type="none" w="sm" len="sm"/>
          </a:ln>
          <a:effectLst/>
        </p:spPr>
        <p:txBody>
          <a:bodyPr lIns="90398" tIns="45199" rIns="90398" bIns="45199">
            <a:spAutoFit/>
          </a:bodyPr>
          <a:lstStyle/>
          <a:p>
            <a:pPr marL="457200" indent="-457200" defTabSz="903288"/>
            <a:r>
              <a:rPr lang="en-US" sz="1700" i="1">
                <a:solidFill>
                  <a:srgbClr val="000000"/>
                </a:solidFill>
                <a:cs typeface="Arial" charset="0"/>
              </a:rPr>
              <a:t>1.   Scope</a:t>
            </a:r>
          </a:p>
          <a:p>
            <a:pPr marL="457200" indent="-457200" defTabSz="903288"/>
            <a:r>
              <a:rPr lang="en-US" sz="1700" i="1">
                <a:solidFill>
                  <a:srgbClr val="000000"/>
                </a:solidFill>
                <a:cs typeface="Arial" charset="0"/>
              </a:rPr>
              <a:t>2.   Normative References</a:t>
            </a:r>
          </a:p>
          <a:p>
            <a:pPr marL="457200" indent="-457200" defTabSz="903288"/>
            <a:r>
              <a:rPr lang="en-US" sz="1700" i="1">
                <a:solidFill>
                  <a:srgbClr val="000000"/>
                </a:solidFill>
                <a:cs typeface="Arial" charset="0"/>
              </a:rPr>
              <a:t>3.   Terms &amp; Definitions</a:t>
            </a:r>
          </a:p>
          <a:p>
            <a:pPr marL="457200" indent="-457200" defTabSz="903288"/>
            <a:r>
              <a:rPr lang="en-US" sz="1700" i="1">
                <a:solidFill>
                  <a:srgbClr val="0033CC"/>
                </a:solidFill>
                <a:cs typeface="Arial" charset="0"/>
              </a:rPr>
              <a:t>4.   Information security management system</a:t>
            </a:r>
          </a:p>
          <a:p>
            <a:pPr marL="457200" indent="-457200" defTabSz="903288"/>
            <a:r>
              <a:rPr lang="en-US" sz="1700" i="1">
                <a:solidFill>
                  <a:srgbClr val="0033CC"/>
                </a:solidFill>
                <a:cs typeface="Arial" charset="0"/>
              </a:rPr>
              <a:t>4.1 General requirements </a:t>
            </a:r>
          </a:p>
          <a:p>
            <a:pPr marL="457200" indent="-457200" defTabSz="903288"/>
            <a:r>
              <a:rPr lang="en-US" sz="1700" i="1">
                <a:solidFill>
                  <a:srgbClr val="0033CC"/>
                </a:solidFill>
                <a:cs typeface="Arial" charset="0"/>
              </a:rPr>
              <a:t>4.2 Establishing and managing ISMS</a:t>
            </a:r>
          </a:p>
          <a:p>
            <a:pPr marL="457200" indent="-457200" defTabSz="903288"/>
            <a:r>
              <a:rPr lang="en-US" sz="1700" i="1">
                <a:solidFill>
                  <a:srgbClr val="0033CC"/>
                </a:solidFill>
                <a:cs typeface="Arial" charset="0"/>
              </a:rPr>
              <a:t>4.3 Documentation requirements</a:t>
            </a:r>
          </a:p>
          <a:p>
            <a:pPr marL="457200" indent="-457200" defTabSz="903288"/>
            <a:r>
              <a:rPr lang="en-US" sz="1700" i="1">
                <a:solidFill>
                  <a:srgbClr val="0033CC"/>
                </a:solidFill>
                <a:cs typeface="Arial" charset="0"/>
              </a:rPr>
              <a:t>4.3.2 Control of documents</a:t>
            </a:r>
          </a:p>
          <a:p>
            <a:pPr marL="457200" indent="-457200" defTabSz="903288"/>
            <a:r>
              <a:rPr lang="en-US" sz="1700" i="1">
                <a:solidFill>
                  <a:srgbClr val="0033CC"/>
                </a:solidFill>
                <a:cs typeface="Arial" charset="0"/>
              </a:rPr>
              <a:t>4.3.3 Control of records</a:t>
            </a:r>
          </a:p>
          <a:p>
            <a:pPr marL="457200" indent="-457200" defTabSz="903288"/>
            <a:r>
              <a:rPr lang="en-US" sz="1700" i="1">
                <a:solidFill>
                  <a:srgbClr val="0033CC"/>
                </a:solidFill>
                <a:cs typeface="Arial" charset="0"/>
              </a:rPr>
              <a:t>5.  Management responsibility</a:t>
            </a:r>
          </a:p>
          <a:p>
            <a:pPr marL="457200" indent="-457200" defTabSz="903288"/>
            <a:r>
              <a:rPr lang="en-US" sz="1700" i="1">
                <a:solidFill>
                  <a:srgbClr val="0033CC"/>
                </a:solidFill>
                <a:cs typeface="Arial" charset="0"/>
              </a:rPr>
              <a:t>5.1 Management commitment</a:t>
            </a:r>
          </a:p>
          <a:p>
            <a:pPr marL="457200" indent="-457200" defTabSz="903288"/>
            <a:r>
              <a:rPr lang="en-US" sz="1700" i="1">
                <a:solidFill>
                  <a:srgbClr val="0033CC"/>
                </a:solidFill>
                <a:cs typeface="Arial" charset="0"/>
              </a:rPr>
              <a:t>5.2  Resource management</a:t>
            </a:r>
          </a:p>
          <a:p>
            <a:pPr marL="457200" indent="-457200" defTabSz="903288"/>
            <a:r>
              <a:rPr lang="en-US" sz="1700" i="1">
                <a:solidFill>
                  <a:srgbClr val="0033CC"/>
                </a:solidFill>
                <a:cs typeface="Arial" charset="0"/>
              </a:rPr>
              <a:t>6. Internal ISMS audits</a:t>
            </a:r>
          </a:p>
          <a:p>
            <a:pPr marL="457200" indent="-457200" defTabSz="903288"/>
            <a:r>
              <a:rPr lang="en-US" sz="1700" i="1">
                <a:solidFill>
                  <a:srgbClr val="0033CC"/>
                </a:solidFill>
                <a:cs typeface="Arial" charset="0"/>
              </a:rPr>
              <a:t>7. Management review of the ISMS</a:t>
            </a:r>
          </a:p>
          <a:p>
            <a:pPr marL="457200" indent="-457200" defTabSz="903288"/>
            <a:r>
              <a:rPr lang="en-US" sz="1700" i="1">
                <a:solidFill>
                  <a:srgbClr val="0033CC"/>
                </a:solidFill>
                <a:cs typeface="Arial" charset="0"/>
              </a:rPr>
              <a:t>8. ISMS improvement</a:t>
            </a:r>
          </a:p>
          <a:p>
            <a:pPr marL="457200" indent="-457200" defTabSz="903288"/>
            <a:r>
              <a:rPr lang="en-US" sz="1700" i="1">
                <a:solidFill>
                  <a:srgbClr val="0033CC"/>
                </a:solidFill>
                <a:cs typeface="Arial" charset="0"/>
              </a:rPr>
              <a:t>8.1 Continual improvement</a:t>
            </a:r>
          </a:p>
          <a:p>
            <a:pPr marL="457200" indent="-457200" defTabSz="903288"/>
            <a:r>
              <a:rPr lang="en-US" sz="1700" i="1">
                <a:solidFill>
                  <a:srgbClr val="0033CC"/>
                </a:solidFill>
                <a:cs typeface="Arial" charset="0"/>
              </a:rPr>
              <a:t>8.2 Corrective actions</a:t>
            </a:r>
          </a:p>
          <a:p>
            <a:pPr marL="457200" indent="-457200" defTabSz="903288"/>
            <a:r>
              <a:rPr lang="en-US" sz="1700" i="1">
                <a:solidFill>
                  <a:srgbClr val="0033CC"/>
                </a:solidFill>
                <a:cs typeface="Arial" charset="0"/>
              </a:rPr>
              <a:t>8.3 Preventive actions</a:t>
            </a:r>
          </a:p>
          <a:p>
            <a:pPr marL="457200" indent="-457200" defTabSz="903288"/>
            <a:r>
              <a:rPr lang="en-US" sz="1700" i="1">
                <a:solidFill>
                  <a:srgbClr val="0033CC"/>
                </a:solidFill>
                <a:cs typeface="Arial" charset="0"/>
              </a:rPr>
              <a:t>Annex A</a:t>
            </a:r>
            <a:r>
              <a:rPr lang="en-US" sz="1700" i="1">
                <a:cs typeface="Arial" charset="0"/>
              </a:rPr>
              <a:t>, B &amp; C</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2"/>
          <p:cNvSpPr>
            <a:spLocks noGrp="1" noChangeArrowheads="1"/>
          </p:cNvSpPr>
          <p:nvPr>
            <p:ph type="title"/>
          </p:nvPr>
        </p:nvSpPr>
        <p:spPr/>
        <p:txBody>
          <a:bodyPr/>
          <a:lstStyle/>
          <a:p>
            <a:r>
              <a:rPr lang="en-US"/>
              <a:t>Expanded view of Annex A (11 domains)</a:t>
            </a:r>
          </a:p>
        </p:txBody>
      </p:sp>
      <p:grpSp>
        <p:nvGrpSpPr>
          <p:cNvPr id="315396" name="Group 4"/>
          <p:cNvGrpSpPr>
            <a:grpSpLocks/>
          </p:cNvGrpSpPr>
          <p:nvPr/>
        </p:nvGrpSpPr>
        <p:grpSpPr bwMode="auto">
          <a:xfrm>
            <a:off x="228600" y="1676400"/>
            <a:ext cx="3276600" cy="2895600"/>
            <a:chOff x="240" y="768"/>
            <a:chExt cx="3592" cy="2977"/>
          </a:xfrm>
        </p:grpSpPr>
        <p:sp>
          <p:nvSpPr>
            <p:cNvPr id="315397" name="Rectangle 5"/>
            <p:cNvSpPr>
              <a:spLocks noChangeArrowheads="1"/>
            </p:cNvSpPr>
            <p:nvPr/>
          </p:nvSpPr>
          <p:spPr bwMode="auto">
            <a:xfrm>
              <a:off x="3266" y="3052"/>
              <a:ext cx="566" cy="693"/>
            </a:xfrm>
            <a:prstGeom prst="rect">
              <a:avLst/>
            </a:prstGeom>
            <a:solidFill>
              <a:srgbClr val="FFFFFF"/>
            </a:solidFill>
            <a:ln w="38100">
              <a:solidFill>
                <a:schemeClr val="tx1"/>
              </a:solidFill>
              <a:miter lim="800000"/>
              <a:headEnd/>
              <a:tailEnd/>
            </a:ln>
          </p:spPr>
          <p:txBody>
            <a:bodyPr wrap="none" lIns="88348" tIns="44175" rIns="88348" bIns="44175" anchor="ctr"/>
            <a:lstStyle/>
            <a:p>
              <a:pPr marL="282575" indent="-282575" algn="ctr" defTabSz="903288">
                <a:lnSpc>
                  <a:spcPct val="90000"/>
                </a:lnSpc>
                <a:buClr>
                  <a:schemeClr val="tx2"/>
                </a:buClr>
              </a:pPr>
              <a:endParaRPr lang="en-US" sz="1500" b="0" i="1">
                <a:solidFill>
                  <a:schemeClr val="accent1"/>
                </a:solidFill>
                <a:latin typeface="Times New Roman" pitchFamily="18" charset="0"/>
                <a:cs typeface="Arial" charset="0"/>
              </a:endParaRPr>
            </a:p>
          </p:txBody>
        </p:sp>
        <p:sp>
          <p:nvSpPr>
            <p:cNvPr id="1031" name="Rectangle 6"/>
            <p:cNvSpPr>
              <a:spLocks noChangeArrowheads="1"/>
            </p:cNvSpPr>
            <p:nvPr/>
          </p:nvSpPr>
          <p:spPr bwMode="auto">
            <a:xfrm>
              <a:off x="2969" y="2797"/>
              <a:ext cx="566" cy="692"/>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marL="282575" indent="-282575" algn="ctr" defTabSz="903288">
                <a:lnSpc>
                  <a:spcPct val="90000"/>
                </a:lnSpc>
                <a:buClr>
                  <a:schemeClr val="tx2"/>
                </a:buClr>
                <a:defRPr/>
              </a:pPr>
              <a:endParaRPr lang="en-US" sz="1500" b="0" i="1">
                <a:latin typeface="Times New Roman" pitchFamily="18" charset="0"/>
                <a:cs typeface="Arial" pitchFamily="34" charset="0"/>
              </a:endParaRPr>
            </a:p>
          </p:txBody>
        </p:sp>
        <p:sp>
          <p:nvSpPr>
            <p:cNvPr id="1032" name="Rectangle 7"/>
            <p:cNvSpPr>
              <a:spLocks noChangeArrowheads="1"/>
            </p:cNvSpPr>
            <p:nvPr/>
          </p:nvSpPr>
          <p:spPr bwMode="auto">
            <a:xfrm>
              <a:off x="2676" y="2545"/>
              <a:ext cx="566" cy="694"/>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3" name="Rectangle 8"/>
            <p:cNvSpPr>
              <a:spLocks noChangeArrowheads="1"/>
            </p:cNvSpPr>
            <p:nvPr/>
          </p:nvSpPr>
          <p:spPr bwMode="auto">
            <a:xfrm>
              <a:off x="2375" y="2286"/>
              <a:ext cx="567" cy="694"/>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4" name="Rectangle 9"/>
            <p:cNvSpPr>
              <a:spLocks noChangeArrowheads="1"/>
            </p:cNvSpPr>
            <p:nvPr/>
          </p:nvSpPr>
          <p:spPr bwMode="auto">
            <a:xfrm>
              <a:off x="2076" y="2026"/>
              <a:ext cx="566" cy="694"/>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5" name="Rectangle 10"/>
            <p:cNvSpPr>
              <a:spLocks noChangeArrowheads="1"/>
            </p:cNvSpPr>
            <p:nvPr/>
          </p:nvSpPr>
          <p:spPr bwMode="auto">
            <a:xfrm>
              <a:off x="1777" y="1777"/>
              <a:ext cx="566" cy="692"/>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6" name="Rectangle 11"/>
            <p:cNvSpPr>
              <a:spLocks noChangeArrowheads="1"/>
            </p:cNvSpPr>
            <p:nvPr/>
          </p:nvSpPr>
          <p:spPr bwMode="auto">
            <a:xfrm>
              <a:off x="1476" y="1525"/>
              <a:ext cx="566" cy="692"/>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7" name="Rectangle 12"/>
            <p:cNvSpPr>
              <a:spLocks noChangeArrowheads="1"/>
            </p:cNvSpPr>
            <p:nvPr/>
          </p:nvSpPr>
          <p:spPr bwMode="auto">
            <a:xfrm>
              <a:off x="1175" y="1274"/>
              <a:ext cx="566" cy="694"/>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1038" name="Rectangle 13"/>
            <p:cNvSpPr>
              <a:spLocks noChangeArrowheads="1"/>
            </p:cNvSpPr>
            <p:nvPr/>
          </p:nvSpPr>
          <p:spPr bwMode="auto">
            <a:xfrm>
              <a:off x="875" y="1023"/>
              <a:ext cx="567" cy="694"/>
            </a:xfrm>
            <a:prstGeom prst="rect">
              <a:avLst/>
            </a:prstGeom>
            <a:solidFill>
              <a:srgbClr val="FFFFFF"/>
            </a:solidFill>
            <a:ln w="38100">
              <a:solidFill>
                <a:schemeClr val="accent2">
                  <a:lumMod val="50000"/>
                </a:schemeClr>
              </a:solidFill>
              <a:miter lim="800000"/>
              <a:headEnd/>
              <a:tailEnd/>
            </a:ln>
          </p:spPr>
          <p:txBody>
            <a:bodyPr wrap="none" lIns="88348" tIns="44175" rIns="88348" bIns="44175" anchor="ctr"/>
            <a:lstStyle/>
            <a:p>
              <a:pPr>
                <a:defRPr/>
              </a:pPr>
              <a:endParaRPr lang="en-US" sz="1500" b="0" i="1">
                <a:latin typeface="Arial" pitchFamily="34" charset="0"/>
                <a:cs typeface="Arial" pitchFamily="34" charset="0"/>
              </a:endParaRPr>
            </a:p>
          </p:txBody>
        </p:sp>
        <p:sp>
          <p:nvSpPr>
            <p:cNvPr id="315406" name="Rectangle 14"/>
            <p:cNvSpPr>
              <a:spLocks noChangeArrowheads="1"/>
            </p:cNvSpPr>
            <p:nvPr/>
          </p:nvSpPr>
          <p:spPr bwMode="auto">
            <a:xfrm>
              <a:off x="576" y="772"/>
              <a:ext cx="566" cy="693"/>
            </a:xfrm>
            <a:prstGeom prst="rect">
              <a:avLst/>
            </a:prstGeom>
            <a:solidFill>
              <a:srgbClr val="FFFFFF"/>
            </a:solidFill>
            <a:ln w="38100">
              <a:solidFill>
                <a:schemeClr val="tx1"/>
              </a:solidFill>
              <a:miter lim="800000"/>
              <a:headEnd/>
              <a:tailEnd/>
            </a:ln>
          </p:spPr>
          <p:txBody>
            <a:bodyPr wrap="none" lIns="88348" tIns="44175" rIns="88348" bIns="44175" anchor="ctr"/>
            <a:lstStyle/>
            <a:p>
              <a:endParaRPr lang="en-US" sz="1500" b="0" i="1">
                <a:cs typeface="Arial" charset="0"/>
              </a:endParaRPr>
            </a:p>
          </p:txBody>
        </p:sp>
        <p:grpSp>
          <p:nvGrpSpPr>
            <p:cNvPr id="315407" name="Group 15"/>
            <p:cNvGrpSpPr>
              <a:grpSpLocks/>
            </p:cNvGrpSpPr>
            <p:nvPr/>
          </p:nvGrpSpPr>
          <p:grpSpPr bwMode="auto">
            <a:xfrm>
              <a:off x="240" y="2526"/>
              <a:ext cx="3103" cy="639"/>
              <a:chOff x="140" y="2582"/>
              <a:chExt cx="3103" cy="639"/>
            </a:xfrm>
          </p:grpSpPr>
          <p:sp>
            <p:nvSpPr>
              <p:cNvPr id="1046" name="AutoShape 16"/>
              <p:cNvSpPr>
                <a:spLocks/>
              </p:cNvSpPr>
              <p:nvPr/>
            </p:nvSpPr>
            <p:spPr bwMode="auto">
              <a:xfrm rot="-2951294">
                <a:off x="1421" y="1301"/>
                <a:ext cx="541" cy="3103"/>
              </a:xfrm>
              <a:prstGeom prst="leftBrace">
                <a:avLst>
                  <a:gd name="adj1" fmla="val 47797"/>
                  <a:gd name="adj2" fmla="val 50000"/>
                </a:avLst>
              </a:prstGeom>
              <a:solidFill>
                <a:srgbClr val="FFFFFF"/>
              </a:solidFill>
              <a:ln w="38100">
                <a:solidFill>
                  <a:srgbClr val="304776"/>
                </a:solidFill>
                <a:round/>
                <a:headEnd/>
                <a:tailEnd/>
              </a:ln>
            </p:spPr>
            <p:txBody>
              <a:bodyPr vert="eaVert" wrap="none" lIns="88348" tIns="44175" rIns="88348" bIns="44175" anchor="ctr"/>
              <a:lstStyle/>
              <a:p>
                <a:pPr>
                  <a:defRPr/>
                </a:pPr>
                <a:endParaRPr lang="en-US" sz="1500" b="0" i="1">
                  <a:latin typeface="Arial" pitchFamily="34" charset="0"/>
                  <a:cs typeface="Arial" pitchFamily="34" charset="0"/>
                </a:endParaRPr>
              </a:p>
            </p:txBody>
          </p:sp>
          <p:sp>
            <p:nvSpPr>
              <p:cNvPr id="1047" name="Text Box 17"/>
              <p:cNvSpPr txBox="1">
                <a:spLocks noChangeArrowheads="1"/>
              </p:cNvSpPr>
              <p:nvPr/>
            </p:nvSpPr>
            <p:spPr bwMode="auto">
              <a:xfrm rot="2466958">
                <a:off x="504" y="3037"/>
                <a:ext cx="1732" cy="184"/>
              </a:xfrm>
              <a:prstGeom prst="rect">
                <a:avLst/>
              </a:prstGeom>
              <a:solidFill>
                <a:srgbClr val="FFFFFF"/>
              </a:solidFill>
              <a:ln w="9525">
                <a:noFill/>
                <a:miter lim="800000"/>
                <a:headEnd/>
                <a:tailEnd/>
              </a:ln>
            </p:spPr>
            <p:txBody>
              <a:bodyPr wrap="none" lIns="88348" tIns="44175" rIns="88348" bIns="44175" anchor="ctr"/>
              <a:lstStyle/>
              <a:p>
                <a:pPr marL="282575" indent="-282575" algn="ctr" defTabSz="903288">
                  <a:lnSpc>
                    <a:spcPct val="90000"/>
                  </a:lnSpc>
                  <a:spcBef>
                    <a:spcPct val="50000"/>
                  </a:spcBef>
                  <a:buClr>
                    <a:schemeClr val="tx2"/>
                  </a:buClr>
                  <a:defRPr/>
                </a:pPr>
                <a:r>
                  <a:rPr lang="en-US" sz="2000" b="0" i="1" dirty="0">
                    <a:solidFill>
                      <a:schemeClr val="accent2">
                        <a:lumMod val="50000"/>
                      </a:schemeClr>
                    </a:solidFill>
                    <a:latin typeface="Arial" pitchFamily="34" charset="0"/>
                    <a:cs typeface="Arial" pitchFamily="34" charset="0"/>
                  </a:rPr>
                  <a:t>ISO/IEC 27001:2005</a:t>
                </a:r>
                <a:endParaRPr lang="en-US" sz="2000" b="0" i="1" dirty="0">
                  <a:solidFill>
                    <a:schemeClr val="accent2">
                      <a:lumMod val="50000"/>
                    </a:schemeClr>
                  </a:solidFill>
                  <a:latin typeface="Times New Roman" pitchFamily="18" charset="0"/>
                  <a:cs typeface="Arial" pitchFamily="34" charset="0"/>
                </a:endParaRPr>
              </a:p>
            </p:txBody>
          </p:sp>
        </p:grpSp>
        <p:grpSp>
          <p:nvGrpSpPr>
            <p:cNvPr id="315410" name="Group 18"/>
            <p:cNvGrpSpPr>
              <a:grpSpLocks/>
            </p:cNvGrpSpPr>
            <p:nvPr/>
          </p:nvGrpSpPr>
          <p:grpSpPr bwMode="auto">
            <a:xfrm>
              <a:off x="572" y="768"/>
              <a:ext cx="571" cy="701"/>
              <a:chOff x="472" y="824"/>
              <a:chExt cx="571" cy="701"/>
            </a:xfrm>
          </p:grpSpPr>
          <p:sp>
            <p:nvSpPr>
              <p:cNvPr id="315411" name="Rectangle 19"/>
              <p:cNvSpPr>
                <a:spLocks noChangeArrowheads="1"/>
              </p:cNvSpPr>
              <p:nvPr/>
            </p:nvSpPr>
            <p:spPr bwMode="auto">
              <a:xfrm>
                <a:off x="472" y="824"/>
                <a:ext cx="571" cy="701"/>
              </a:xfrm>
              <a:prstGeom prst="rect">
                <a:avLst/>
              </a:prstGeom>
              <a:solidFill>
                <a:srgbClr val="FFFFFF"/>
              </a:solidFill>
              <a:ln w="38100">
                <a:solidFill>
                  <a:schemeClr val="tx1"/>
                </a:solidFill>
                <a:miter lim="800000"/>
                <a:headEnd/>
                <a:tailEnd/>
              </a:ln>
            </p:spPr>
            <p:txBody>
              <a:bodyPr wrap="none" lIns="88348" tIns="44175" rIns="88348" bIns="44175" anchor="ctr"/>
              <a:lstStyle/>
              <a:p>
                <a:endParaRPr lang="en-US" sz="1500" b="0" i="1">
                  <a:cs typeface="Arial" charset="0"/>
                </a:endParaRPr>
              </a:p>
            </p:txBody>
          </p:sp>
          <p:sp>
            <p:nvSpPr>
              <p:cNvPr id="315412" name="AutoShape 20"/>
              <p:cNvSpPr>
                <a:spLocks noChangeArrowheads="1"/>
              </p:cNvSpPr>
              <p:nvPr/>
            </p:nvSpPr>
            <p:spPr bwMode="auto">
              <a:xfrm>
                <a:off x="613" y="1405"/>
                <a:ext cx="52" cy="61"/>
              </a:xfrm>
              <a:prstGeom prst="diamond">
                <a:avLst/>
              </a:prstGeom>
              <a:solidFill>
                <a:srgbClr val="FFFFFF"/>
              </a:solidFill>
              <a:ln w="9525">
                <a:solidFill>
                  <a:srgbClr val="000000"/>
                </a:solidFill>
                <a:miter lim="800000"/>
                <a:headEnd/>
                <a:tailEnd/>
              </a:ln>
            </p:spPr>
            <p:txBody>
              <a:bodyPr wrap="none" lIns="88348" tIns="44175" rIns="88348" bIns="44175" anchor="ctr"/>
              <a:lstStyle/>
              <a:p>
                <a:endParaRPr lang="en-US" sz="1500" b="0" i="1">
                  <a:cs typeface="Arial" charset="0"/>
                </a:endParaRPr>
              </a:p>
            </p:txBody>
          </p:sp>
          <p:sp>
            <p:nvSpPr>
              <p:cNvPr id="315413" name="Rectangle 21"/>
              <p:cNvSpPr>
                <a:spLocks noChangeArrowheads="1"/>
              </p:cNvSpPr>
              <p:nvPr/>
            </p:nvSpPr>
            <p:spPr bwMode="auto">
              <a:xfrm>
                <a:off x="866" y="1406"/>
                <a:ext cx="73" cy="66"/>
              </a:xfrm>
              <a:prstGeom prst="rect">
                <a:avLst/>
              </a:prstGeom>
              <a:solidFill>
                <a:srgbClr val="FFFFFF"/>
              </a:solidFill>
              <a:ln w="19050">
                <a:solidFill>
                  <a:srgbClr val="000000"/>
                </a:solidFill>
                <a:miter lim="800000"/>
                <a:headEnd/>
                <a:tailEnd/>
              </a:ln>
            </p:spPr>
            <p:txBody>
              <a:bodyPr wrap="none" lIns="88348" tIns="44175" rIns="88348" bIns="44175" anchor="ctr"/>
              <a:lstStyle/>
              <a:p>
                <a:endParaRPr lang="en-US" sz="1500" b="0" i="1">
                  <a:cs typeface="Arial" charset="0"/>
                </a:endParaRPr>
              </a:p>
            </p:txBody>
          </p:sp>
          <p:graphicFrame>
            <p:nvGraphicFramePr>
              <p:cNvPr id="315414" name="Object 2"/>
              <p:cNvGraphicFramePr>
                <a:graphicFrameLocks noChangeAspect="1"/>
              </p:cNvGraphicFramePr>
              <p:nvPr/>
            </p:nvGraphicFramePr>
            <p:xfrm>
              <a:off x="487" y="841"/>
              <a:ext cx="499" cy="559"/>
            </p:xfrm>
            <a:graphic>
              <a:graphicData uri="http://schemas.openxmlformats.org/presentationml/2006/ole">
                <p:oleObj spid="_x0000_s315414" name="Document" r:id="rId4" imgW="5486400" imgH="6548040" progId="Word.Document.8">
                  <p:embed/>
                </p:oleObj>
              </a:graphicData>
            </a:graphic>
          </p:graphicFrame>
          <p:sp>
            <p:nvSpPr>
              <p:cNvPr id="315415" name="Oval 23"/>
              <p:cNvSpPr>
                <a:spLocks noChangeArrowheads="1"/>
              </p:cNvSpPr>
              <p:nvPr/>
            </p:nvSpPr>
            <p:spPr bwMode="auto">
              <a:xfrm>
                <a:off x="526" y="869"/>
                <a:ext cx="47" cy="51"/>
              </a:xfrm>
              <a:prstGeom prst="ellipse">
                <a:avLst/>
              </a:prstGeom>
              <a:solidFill>
                <a:srgbClr val="FFFFFF"/>
              </a:solidFill>
              <a:ln w="9525">
                <a:solidFill>
                  <a:srgbClr val="000000"/>
                </a:solidFill>
                <a:round/>
                <a:headEnd/>
                <a:tailEnd/>
              </a:ln>
            </p:spPr>
            <p:txBody>
              <a:bodyPr wrap="none" lIns="88348" tIns="44175" rIns="88348" bIns="44175" anchor="ctr"/>
              <a:lstStyle/>
              <a:p>
                <a:endParaRPr lang="en-US" sz="1500" b="0" i="1">
                  <a:cs typeface="Arial" charset="0"/>
                </a:endParaRPr>
              </a:p>
            </p:txBody>
          </p:sp>
        </p:grpSp>
      </p:grpSp>
      <p:sp>
        <p:nvSpPr>
          <p:cNvPr id="2048003" name="Text Box 3"/>
          <p:cNvSpPr txBox="1">
            <a:spLocks noChangeArrowheads="1"/>
          </p:cNvSpPr>
          <p:nvPr/>
        </p:nvSpPr>
        <p:spPr bwMode="auto">
          <a:xfrm>
            <a:off x="3733800" y="1524000"/>
            <a:ext cx="5181600" cy="4133850"/>
          </a:xfrm>
          <a:prstGeom prst="rect">
            <a:avLst/>
          </a:prstGeom>
          <a:noFill/>
          <a:ln w="12700">
            <a:noFill/>
            <a:miter lim="800000"/>
            <a:headEnd type="none" w="sm" len="sm"/>
            <a:tailEnd type="none" w="sm" len="sm"/>
          </a:ln>
          <a:effectLst/>
        </p:spPr>
        <p:txBody>
          <a:bodyPr lIns="90398" tIns="45199" rIns="90398" bIns="45199">
            <a:spAutoFit/>
          </a:bodyPr>
          <a:lstStyle/>
          <a:p>
            <a:pPr marL="457200" indent="-457200" defTabSz="903288"/>
            <a:r>
              <a:rPr lang="en-US" sz="1900" i="1">
                <a:solidFill>
                  <a:srgbClr val="0033CC"/>
                </a:solidFill>
                <a:cs typeface="Arial" charset="0"/>
              </a:rPr>
              <a:t>A.5 Security Policy</a:t>
            </a:r>
          </a:p>
          <a:p>
            <a:pPr marL="457200" indent="-457200" defTabSz="903288"/>
            <a:r>
              <a:rPr lang="en-US" sz="1900" i="1">
                <a:solidFill>
                  <a:srgbClr val="0033CC"/>
                </a:solidFill>
                <a:cs typeface="Arial" charset="0"/>
              </a:rPr>
              <a:t>A.6 Organization of Information Security</a:t>
            </a:r>
          </a:p>
          <a:p>
            <a:pPr marL="457200" indent="-457200" defTabSz="903288"/>
            <a:r>
              <a:rPr lang="en-US" sz="1900" i="1">
                <a:solidFill>
                  <a:srgbClr val="0033CC"/>
                </a:solidFill>
                <a:cs typeface="Arial" charset="0"/>
              </a:rPr>
              <a:t>A.7 Asset Management</a:t>
            </a:r>
          </a:p>
          <a:p>
            <a:pPr marL="457200" indent="-457200" defTabSz="903288"/>
            <a:r>
              <a:rPr lang="en-US" sz="1900" i="1">
                <a:solidFill>
                  <a:srgbClr val="0033CC"/>
                </a:solidFill>
                <a:cs typeface="Arial" charset="0"/>
              </a:rPr>
              <a:t>A.8 Human Resources Security</a:t>
            </a:r>
          </a:p>
          <a:p>
            <a:pPr marL="457200" indent="-457200" defTabSz="903288"/>
            <a:r>
              <a:rPr lang="en-US" sz="1900" i="1">
                <a:solidFill>
                  <a:srgbClr val="0033CC"/>
                </a:solidFill>
                <a:cs typeface="Arial" charset="0"/>
              </a:rPr>
              <a:t>A.9 Physical &amp; Environmental Security</a:t>
            </a:r>
          </a:p>
          <a:p>
            <a:pPr marL="457200" indent="-457200" defTabSz="903288"/>
            <a:r>
              <a:rPr lang="en-US" sz="1900" i="1">
                <a:solidFill>
                  <a:srgbClr val="0033CC"/>
                </a:solidFill>
                <a:cs typeface="Arial" charset="0"/>
              </a:rPr>
              <a:t>A.10 Communications &amp; Operations Management</a:t>
            </a:r>
          </a:p>
          <a:p>
            <a:pPr marL="457200" indent="-457200" defTabSz="903288"/>
            <a:r>
              <a:rPr lang="en-US" sz="1900" i="1">
                <a:solidFill>
                  <a:srgbClr val="0033CC"/>
                </a:solidFill>
                <a:cs typeface="Arial" charset="0"/>
              </a:rPr>
              <a:t>A.11 Access Control</a:t>
            </a:r>
          </a:p>
          <a:p>
            <a:pPr marL="457200" indent="-457200" defTabSz="903288"/>
            <a:r>
              <a:rPr lang="en-US" sz="1900" i="1">
                <a:solidFill>
                  <a:srgbClr val="0033CC"/>
                </a:solidFill>
                <a:cs typeface="Arial" charset="0"/>
              </a:rPr>
              <a:t>A.12 Information Systems Acquisition, development and maintenance</a:t>
            </a:r>
          </a:p>
          <a:p>
            <a:pPr marL="457200" indent="-457200" defTabSz="903288"/>
            <a:r>
              <a:rPr lang="en-US" sz="1900" i="1">
                <a:solidFill>
                  <a:srgbClr val="0033CC"/>
                </a:solidFill>
                <a:cs typeface="Arial" charset="0"/>
              </a:rPr>
              <a:t>A.13 Information Security Incident Management</a:t>
            </a:r>
          </a:p>
          <a:p>
            <a:pPr marL="457200" indent="-457200" defTabSz="903288"/>
            <a:r>
              <a:rPr lang="en-US" sz="1900" i="1">
                <a:solidFill>
                  <a:srgbClr val="0033CC"/>
                </a:solidFill>
                <a:cs typeface="Arial" charset="0"/>
              </a:rPr>
              <a:t>A.14 Business Continuity Management</a:t>
            </a:r>
          </a:p>
          <a:p>
            <a:pPr marL="457200" indent="-457200" defTabSz="903288"/>
            <a:r>
              <a:rPr lang="en-US" sz="1900" i="1">
                <a:solidFill>
                  <a:srgbClr val="0033CC"/>
                </a:solidFill>
                <a:cs typeface="Arial" charset="0"/>
              </a:rPr>
              <a:t>A.15 Compliance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3" name="Rectangle 3"/>
          <p:cNvSpPr>
            <a:spLocks noGrp="1" noChangeArrowheads="1"/>
          </p:cNvSpPr>
          <p:nvPr>
            <p:ph type="title"/>
          </p:nvPr>
        </p:nvSpPr>
        <p:spPr>
          <a:xfrm>
            <a:off x="457200" y="152400"/>
            <a:ext cx="7734300" cy="1066800"/>
          </a:xfrm>
          <a:noFill/>
          <a:ln/>
        </p:spPr>
        <p:txBody>
          <a:bodyPr/>
          <a:lstStyle/>
          <a:p>
            <a:r>
              <a:rPr lang="en-US"/>
              <a:t>Origins of the 27001:2005 Standard</a:t>
            </a:r>
          </a:p>
        </p:txBody>
      </p:sp>
      <p:sp>
        <p:nvSpPr>
          <p:cNvPr id="312324" name="Rectangle 2"/>
          <p:cNvSpPr>
            <a:spLocks noChangeArrowheads="1"/>
          </p:cNvSpPr>
          <p:nvPr/>
        </p:nvSpPr>
        <p:spPr bwMode="auto">
          <a:xfrm>
            <a:off x="4953000" y="3962400"/>
            <a:ext cx="3962400" cy="1752600"/>
          </a:xfrm>
          <a:prstGeom prst="rect">
            <a:avLst/>
          </a:prstGeom>
          <a:noFill/>
          <a:ln w="9525">
            <a:noFill/>
            <a:miter lim="800000"/>
            <a:headEnd/>
            <a:tailEnd/>
          </a:ln>
        </p:spPr>
        <p:txBody>
          <a:bodyPr lIns="0" tIns="0" rIns="0" bIns="0" anchor="ctr"/>
          <a:lstStyle/>
          <a:p>
            <a:r>
              <a:rPr lang="en-US" sz="1400" b="0">
                <a:solidFill>
                  <a:srgbClr val="C61E0C"/>
                </a:solidFill>
                <a:latin typeface="Verdana" pitchFamily="34" charset="0"/>
                <a:cs typeface="Arial" charset="0"/>
              </a:rPr>
              <a:t/>
            </a:r>
            <a:br>
              <a:rPr lang="en-US" sz="1400" b="0">
                <a:solidFill>
                  <a:srgbClr val="C61E0C"/>
                </a:solidFill>
                <a:latin typeface="Verdana" pitchFamily="34" charset="0"/>
                <a:cs typeface="Arial" charset="0"/>
              </a:rPr>
            </a:br>
            <a:r>
              <a:rPr lang="en-US" sz="1600" i="1" u="sng">
                <a:solidFill>
                  <a:srgbClr val="C61E0C"/>
                </a:solidFill>
                <a:cs typeface="Arial" charset="0"/>
              </a:rPr>
              <a:t>ISO/IEC 27002:2005 (formerly ISO 17799)</a:t>
            </a:r>
            <a:br>
              <a:rPr lang="en-US" sz="1600" i="1" u="sng">
                <a:solidFill>
                  <a:srgbClr val="C61E0C"/>
                </a:solidFill>
                <a:cs typeface="Arial" charset="0"/>
              </a:rPr>
            </a:br>
            <a:r>
              <a:rPr lang="en-US" sz="1600">
                <a:solidFill>
                  <a:srgbClr val="C61E0C"/>
                </a:solidFill>
                <a:cs typeface="Arial" charset="0"/>
              </a:rPr>
              <a:t>	</a:t>
            </a:r>
            <a:br>
              <a:rPr lang="en-US" sz="1600">
                <a:solidFill>
                  <a:srgbClr val="C61E0C"/>
                </a:solidFill>
                <a:cs typeface="Arial" charset="0"/>
              </a:rPr>
            </a:br>
            <a:r>
              <a:rPr lang="en-US" sz="1600">
                <a:solidFill>
                  <a:srgbClr val="C61E0C"/>
                </a:solidFill>
                <a:cs typeface="Arial" charset="0"/>
              </a:rPr>
              <a:t>A </a:t>
            </a:r>
            <a:r>
              <a:rPr lang="en-US" sz="1600" u="sng">
                <a:solidFill>
                  <a:srgbClr val="C61E0C"/>
                </a:solidFill>
                <a:cs typeface="Arial" charset="0"/>
              </a:rPr>
              <a:t>Code of practice</a:t>
            </a:r>
            <a:r>
              <a:rPr lang="en-US" sz="1600">
                <a:solidFill>
                  <a:srgbClr val="C61E0C"/>
                </a:solidFill>
                <a:cs typeface="Arial" charset="0"/>
              </a:rPr>
              <a:t> for information security management with implementation advice.</a:t>
            </a:r>
          </a:p>
        </p:txBody>
      </p:sp>
      <p:sp>
        <p:nvSpPr>
          <p:cNvPr id="1232901" name="AutoShape 5"/>
          <p:cNvSpPr>
            <a:spLocks noChangeArrowheads="1"/>
          </p:cNvSpPr>
          <p:nvPr/>
        </p:nvSpPr>
        <p:spPr bwMode="auto">
          <a:xfrm>
            <a:off x="457200" y="4572000"/>
            <a:ext cx="3276600" cy="1600200"/>
          </a:xfrm>
          <a:prstGeom prst="wedgeEllipseCallout">
            <a:avLst>
              <a:gd name="adj1" fmla="val 84644"/>
              <a:gd name="adj2" fmla="val -42264"/>
            </a:avLst>
          </a:prstGeom>
          <a:gradFill rotWithShape="0">
            <a:gsLst>
              <a:gs pos="0">
                <a:srgbClr val="E6DCAC"/>
              </a:gs>
              <a:gs pos="12000">
                <a:srgbClr val="E6D78A"/>
              </a:gs>
              <a:gs pos="30000">
                <a:srgbClr val="C7AC4C"/>
              </a:gs>
              <a:gs pos="45000">
                <a:srgbClr val="E6D78A"/>
              </a:gs>
              <a:gs pos="77000">
                <a:srgbClr val="C7AC4C"/>
              </a:gs>
              <a:gs pos="100000">
                <a:srgbClr val="E6DCAC"/>
              </a:gs>
            </a:gsLst>
            <a:lin ang="2700000" scaled="1"/>
          </a:gradFill>
          <a:ln w="9525">
            <a:solidFill>
              <a:schemeClr val="bg1"/>
            </a:solidFill>
            <a:miter lim="800000"/>
            <a:headEnd/>
            <a:tailEnd/>
          </a:ln>
          <a:effectLst>
            <a:prstShdw prst="shdw17" dist="17961" dir="2700000">
              <a:srgbClr val="999999"/>
            </a:prstShdw>
          </a:effectLst>
        </p:spPr>
        <p:txBody>
          <a:bodyPr/>
          <a:lstStyle/>
          <a:p>
            <a:pPr algn="ctr">
              <a:lnSpc>
                <a:spcPct val="110000"/>
              </a:lnSpc>
              <a:spcAft>
                <a:spcPct val="50000"/>
              </a:spcAft>
              <a:buClr>
                <a:srgbClr val="F0AE21"/>
              </a:buClr>
            </a:pPr>
            <a:r>
              <a:rPr lang="en-US" sz="1200">
                <a:latin typeface="Verdana" pitchFamily="34" charset="0"/>
              </a:rPr>
              <a:t>Provides comprehensive implementation advice on the 133 security controls found in ISO/IEC 27001:2005</a:t>
            </a:r>
          </a:p>
        </p:txBody>
      </p:sp>
      <p:sp>
        <p:nvSpPr>
          <p:cNvPr id="1232902" name="AutoShape 6"/>
          <p:cNvSpPr>
            <a:spLocks noChangeArrowheads="1"/>
          </p:cNvSpPr>
          <p:nvPr/>
        </p:nvSpPr>
        <p:spPr bwMode="auto">
          <a:xfrm>
            <a:off x="5486400" y="1371600"/>
            <a:ext cx="3276600" cy="1676400"/>
          </a:xfrm>
          <a:prstGeom prst="wedgeEllipseCallout">
            <a:avLst>
              <a:gd name="adj1" fmla="val -86144"/>
              <a:gd name="adj2" fmla="val 29074"/>
            </a:avLst>
          </a:prstGeom>
          <a:gradFill rotWithShape="0">
            <a:gsLst>
              <a:gs pos="0">
                <a:srgbClr val="E6DCAC"/>
              </a:gs>
              <a:gs pos="12000">
                <a:srgbClr val="E6D78A"/>
              </a:gs>
              <a:gs pos="30000">
                <a:srgbClr val="C7AC4C"/>
              </a:gs>
              <a:gs pos="45000">
                <a:srgbClr val="E6D78A"/>
              </a:gs>
              <a:gs pos="77000">
                <a:srgbClr val="C7AC4C"/>
              </a:gs>
              <a:gs pos="100000">
                <a:srgbClr val="E6DCAC"/>
              </a:gs>
            </a:gsLst>
            <a:lin ang="2700000" scaled="1"/>
          </a:gradFill>
          <a:ln w="9525">
            <a:noFill/>
            <a:miter lim="800000"/>
            <a:headEnd/>
            <a:tailEnd/>
          </a:ln>
          <a:effectLst>
            <a:prstShdw prst="shdw17" dist="17961" dir="2700000">
              <a:srgbClr val="8A8467"/>
            </a:prstShdw>
          </a:effectLst>
        </p:spPr>
        <p:txBody>
          <a:bodyPr/>
          <a:lstStyle/>
          <a:p>
            <a:pPr algn="ctr"/>
            <a:endParaRPr lang="en-GB" sz="1200">
              <a:latin typeface="Verdana" pitchFamily="34" charset="0"/>
            </a:endParaRPr>
          </a:p>
          <a:p>
            <a:pPr algn="ctr"/>
            <a:r>
              <a:rPr lang="en-GB" sz="1200">
                <a:latin typeface="Verdana" pitchFamily="34" charset="0"/>
              </a:rPr>
              <a:t>Provides a framework for a risk based security management system that can be independently certified</a:t>
            </a:r>
            <a:r>
              <a:rPr lang="en-US" sz="1200">
                <a:latin typeface="Verdana" pitchFamily="34" charset="0"/>
              </a:rPr>
              <a:t> </a:t>
            </a:r>
            <a:endParaRPr lang="en-GB" sz="1200">
              <a:latin typeface="Verdana" pitchFamily="34" charset="0"/>
            </a:endParaRPr>
          </a:p>
        </p:txBody>
      </p:sp>
      <p:sp>
        <p:nvSpPr>
          <p:cNvPr id="312328" name="WordArt 7"/>
          <p:cNvSpPr>
            <a:spLocks noChangeArrowheads="1" noChangeShapeType="1" noTextEdit="1"/>
          </p:cNvSpPr>
          <p:nvPr/>
        </p:nvSpPr>
        <p:spPr bwMode="auto">
          <a:xfrm rot="-139617">
            <a:off x="2895600" y="3200400"/>
            <a:ext cx="3876675" cy="919163"/>
          </a:xfrm>
          <a:prstGeom prst="rect">
            <a:avLst/>
          </a:prstGeom>
        </p:spPr>
        <p:txBody>
          <a:bodyPr wrap="none" fromWordArt="1">
            <a:prstTxWarp prst="textSlantUp">
              <a:avLst>
                <a:gd name="adj" fmla="val 55556"/>
              </a:avLst>
            </a:prstTxWarp>
          </a:bodyPr>
          <a:lstStyle/>
          <a:p>
            <a:pPr algn="ctr"/>
            <a:r>
              <a:rPr lang="en-US" sz="3200" i="1" kern="10">
                <a:ln w="9525">
                  <a:solidFill>
                    <a:srgbClr val="000000"/>
                  </a:solidFill>
                  <a:round/>
                  <a:headEnd/>
                  <a:tailEnd/>
                </a:ln>
                <a:solidFill>
                  <a:srgbClr val="3366FF"/>
                </a:solidFill>
                <a:latin typeface="Arial"/>
                <a:cs typeface="Arial"/>
              </a:rPr>
              <a:t>International Standards</a:t>
            </a:r>
          </a:p>
        </p:txBody>
      </p:sp>
      <p:sp>
        <p:nvSpPr>
          <p:cNvPr id="312329" name="Rectangle 4"/>
          <p:cNvSpPr>
            <a:spLocks noChangeArrowheads="1"/>
          </p:cNvSpPr>
          <p:nvPr/>
        </p:nvSpPr>
        <p:spPr bwMode="auto">
          <a:xfrm>
            <a:off x="533400" y="1828800"/>
            <a:ext cx="3733800" cy="1470025"/>
          </a:xfrm>
          <a:prstGeom prst="rect">
            <a:avLst/>
          </a:prstGeom>
          <a:noFill/>
          <a:ln w="9525">
            <a:noFill/>
            <a:miter lim="800000"/>
            <a:headEnd/>
            <a:tailEnd/>
          </a:ln>
        </p:spPr>
        <p:txBody>
          <a:bodyPr lIns="0" tIns="0" rIns="0" bIns="0" anchor="ctr"/>
          <a:lstStyle/>
          <a:p>
            <a:r>
              <a:rPr lang="en-US" sz="1600">
                <a:solidFill>
                  <a:schemeClr val="hlink"/>
                </a:solidFill>
              </a:rPr>
              <a:t/>
            </a:r>
            <a:br>
              <a:rPr lang="en-US" sz="1600">
                <a:solidFill>
                  <a:schemeClr val="hlink"/>
                </a:solidFill>
              </a:rPr>
            </a:br>
            <a:r>
              <a:rPr lang="en-US" sz="1600" i="1" u="sng">
                <a:solidFill>
                  <a:schemeClr val="hlink"/>
                </a:solidFill>
              </a:rPr>
              <a:t>ISO/IEC 27001:2005 (circa 2005)</a:t>
            </a:r>
            <a:r>
              <a:rPr lang="en-US" sz="1600" b="0" i="1" u="sng">
                <a:solidFill>
                  <a:schemeClr val="bg1"/>
                </a:solidFill>
                <a:latin typeface="Garamond" pitchFamily="18" charset="0"/>
              </a:rPr>
              <a:t>ISO </a:t>
            </a:r>
          </a:p>
          <a:p>
            <a:endParaRPr lang="en-US" sz="1600">
              <a:solidFill>
                <a:schemeClr val="hlink"/>
              </a:solidFill>
            </a:endParaRPr>
          </a:p>
          <a:p>
            <a:r>
              <a:rPr lang="en-US" sz="1600">
                <a:solidFill>
                  <a:schemeClr val="hlink"/>
                </a:solidFill>
              </a:rPr>
              <a:t>Derived from BS7799 (circa 1999).  Defines security </a:t>
            </a:r>
            <a:r>
              <a:rPr lang="en-US" sz="1600" u="sng">
                <a:solidFill>
                  <a:schemeClr val="hlink"/>
                </a:solidFill>
              </a:rPr>
              <a:t>requirements for certification</a:t>
            </a:r>
            <a:r>
              <a:rPr lang="en-US" sz="1600">
                <a:solidFill>
                  <a:schemeClr val="hlink"/>
                </a:solidFill>
              </a:rPr>
              <a:t> to the Standard.</a:t>
            </a:r>
            <a:endParaRPr lang="en-US" sz="1600" u="sng">
              <a:solidFill>
                <a:schemeClr val="hlink"/>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ChangeArrowheads="1"/>
          </p:cNvSpPr>
          <p:nvPr>
            <p:ph type="title"/>
          </p:nvPr>
        </p:nvSpPr>
        <p:spPr/>
        <p:txBody>
          <a:bodyPr/>
          <a:lstStyle/>
          <a:p>
            <a:r>
              <a:rPr lang="en-US"/>
              <a:t>ISO 27000 Family (Information Security)</a:t>
            </a:r>
          </a:p>
        </p:txBody>
      </p:sp>
      <p:grpSp>
        <p:nvGrpSpPr>
          <p:cNvPr id="322564" name="Group 4"/>
          <p:cNvGrpSpPr>
            <a:grpSpLocks/>
          </p:cNvGrpSpPr>
          <p:nvPr/>
        </p:nvGrpSpPr>
        <p:grpSpPr bwMode="auto">
          <a:xfrm>
            <a:off x="2133600" y="1447800"/>
            <a:ext cx="4495800" cy="4514850"/>
            <a:chOff x="1824" y="633"/>
            <a:chExt cx="2834" cy="2849"/>
          </a:xfrm>
        </p:grpSpPr>
        <p:sp>
          <p:nvSpPr>
            <p:cNvPr id="322565" name="Puzzle3"/>
            <p:cNvSpPr>
              <a:spLocks noEditPoints="1" noChangeArrowheads="1"/>
            </p:cNvSpPr>
            <p:nvPr/>
          </p:nvSpPr>
          <p:spPr bwMode="auto">
            <a:xfrm>
              <a:off x="3204" y="633"/>
              <a:ext cx="1114" cy="151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p>
              <a:endParaRPr lang="en-US"/>
            </a:p>
          </p:txBody>
        </p:sp>
        <p:sp>
          <p:nvSpPr>
            <p:cNvPr id="322566" name="Puzzle2"/>
            <p:cNvSpPr>
              <a:spLocks noEditPoints="1" noChangeArrowheads="1"/>
            </p:cNvSpPr>
            <p:nvPr/>
          </p:nvSpPr>
          <p:spPr bwMode="auto">
            <a:xfrm>
              <a:off x="2880" y="1736"/>
              <a:ext cx="1778" cy="1379"/>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p>
              <a:endParaRPr lang="en-US"/>
            </a:p>
          </p:txBody>
        </p:sp>
        <p:sp>
          <p:nvSpPr>
            <p:cNvPr id="322567" name="Puzzle4"/>
            <p:cNvSpPr>
              <a:spLocks noEditPoints="1" noChangeArrowheads="1"/>
            </p:cNvSpPr>
            <p:nvPr/>
          </p:nvSpPr>
          <p:spPr bwMode="auto">
            <a:xfrm>
              <a:off x="2192" y="1719"/>
              <a:ext cx="1072" cy="1763"/>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p>
              <a:endParaRPr lang="en-US"/>
            </a:p>
          </p:txBody>
        </p:sp>
        <p:sp>
          <p:nvSpPr>
            <p:cNvPr id="322568" name="Puzzle1"/>
            <p:cNvSpPr>
              <a:spLocks noEditPoints="1" noChangeArrowheads="1"/>
            </p:cNvSpPr>
            <p:nvPr/>
          </p:nvSpPr>
          <p:spPr bwMode="auto">
            <a:xfrm>
              <a:off x="1824" y="1091"/>
              <a:ext cx="1800" cy="1051"/>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p>
              <a:endParaRPr lang="en-US"/>
            </a:p>
          </p:txBody>
        </p:sp>
      </p:grpSp>
      <p:sp>
        <p:nvSpPr>
          <p:cNvPr id="322571" name="Text Box 11"/>
          <p:cNvSpPr txBox="1">
            <a:spLocks noChangeArrowheads="1"/>
          </p:cNvSpPr>
          <p:nvPr/>
        </p:nvSpPr>
        <p:spPr bwMode="auto">
          <a:xfrm>
            <a:off x="4495800" y="4114800"/>
            <a:ext cx="1447800" cy="396875"/>
          </a:xfrm>
          <a:prstGeom prst="rect">
            <a:avLst/>
          </a:prstGeom>
          <a:noFill/>
          <a:ln w="9525">
            <a:noFill/>
            <a:miter lim="800000"/>
            <a:headEnd/>
            <a:tailEnd/>
          </a:ln>
          <a:effectLst/>
        </p:spPr>
        <p:txBody>
          <a:bodyPr>
            <a:spAutoFit/>
          </a:bodyPr>
          <a:lstStyle/>
          <a:p>
            <a:pPr>
              <a:spcBef>
                <a:spcPct val="50000"/>
              </a:spcBef>
            </a:pPr>
            <a:r>
              <a:rPr lang="en-US" sz="2000"/>
              <a:t>ISO 27005</a:t>
            </a:r>
          </a:p>
        </p:txBody>
      </p:sp>
      <p:sp>
        <p:nvSpPr>
          <p:cNvPr id="322573" name="Text Box 13"/>
          <p:cNvSpPr txBox="1">
            <a:spLocks noChangeArrowheads="1"/>
          </p:cNvSpPr>
          <p:nvPr/>
        </p:nvSpPr>
        <p:spPr bwMode="auto">
          <a:xfrm>
            <a:off x="2819400" y="3962400"/>
            <a:ext cx="1447800" cy="396875"/>
          </a:xfrm>
          <a:prstGeom prst="rect">
            <a:avLst/>
          </a:prstGeom>
          <a:noFill/>
          <a:ln w="9525">
            <a:noFill/>
            <a:miter lim="800000"/>
            <a:headEnd/>
            <a:tailEnd/>
          </a:ln>
          <a:effectLst/>
        </p:spPr>
        <p:txBody>
          <a:bodyPr>
            <a:spAutoFit/>
          </a:bodyPr>
          <a:lstStyle/>
          <a:p>
            <a:pPr>
              <a:spcBef>
                <a:spcPct val="50000"/>
              </a:spcBef>
            </a:pPr>
            <a:r>
              <a:rPr lang="en-US" sz="2000"/>
              <a:t>ISO 27003</a:t>
            </a:r>
          </a:p>
        </p:txBody>
      </p:sp>
      <p:sp>
        <p:nvSpPr>
          <p:cNvPr id="322574" name="Text Box 14"/>
          <p:cNvSpPr txBox="1">
            <a:spLocks noChangeArrowheads="1"/>
          </p:cNvSpPr>
          <p:nvPr/>
        </p:nvSpPr>
        <p:spPr bwMode="auto">
          <a:xfrm>
            <a:off x="2819400" y="2819400"/>
            <a:ext cx="1447800" cy="396875"/>
          </a:xfrm>
          <a:prstGeom prst="rect">
            <a:avLst/>
          </a:prstGeom>
          <a:noFill/>
          <a:ln w="9525">
            <a:noFill/>
            <a:miter lim="800000"/>
            <a:headEnd/>
            <a:tailEnd/>
          </a:ln>
          <a:effectLst/>
        </p:spPr>
        <p:txBody>
          <a:bodyPr>
            <a:spAutoFit/>
          </a:bodyPr>
          <a:lstStyle/>
          <a:p>
            <a:pPr>
              <a:spcBef>
                <a:spcPct val="50000"/>
              </a:spcBef>
            </a:pPr>
            <a:r>
              <a:rPr lang="en-US" sz="2000"/>
              <a:t>ISO 27002</a:t>
            </a:r>
          </a:p>
        </p:txBody>
      </p:sp>
      <p:sp>
        <p:nvSpPr>
          <p:cNvPr id="322575" name="Text Box 15"/>
          <p:cNvSpPr txBox="1">
            <a:spLocks noChangeArrowheads="1"/>
          </p:cNvSpPr>
          <p:nvPr/>
        </p:nvSpPr>
        <p:spPr bwMode="auto">
          <a:xfrm>
            <a:off x="4419600" y="2286000"/>
            <a:ext cx="1447800" cy="396875"/>
          </a:xfrm>
          <a:prstGeom prst="rect">
            <a:avLst/>
          </a:prstGeom>
          <a:noFill/>
          <a:ln w="9525">
            <a:noFill/>
            <a:miter lim="800000"/>
            <a:headEnd/>
            <a:tailEnd/>
          </a:ln>
          <a:effectLst/>
        </p:spPr>
        <p:txBody>
          <a:bodyPr>
            <a:spAutoFit/>
          </a:bodyPr>
          <a:lstStyle/>
          <a:p>
            <a:pPr>
              <a:spcBef>
                <a:spcPct val="50000"/>
              </a:spcBef>
            </a:pPr>
            <a:r>
              <a:rPr lang="en-US" sz="2000"/>
              <a:t>ISO 27001</a:t>
            </a:r>
          </a:p>
        </p:txBody>
      </p:sp>
      <p:sp>
        <p:nvSpPr>
          <p:cNvPr id="322577" name="Text Box 17"/>
          <p:cNvSpPr txBox="1">
            <a:spLocks noChangeArrowheads="1"/>
          </p:cNvSpPr>
          <p:nvPr/>
        </p:nvSpPr>
        <p:spPr bwMode="auto">
          <a:xfrm>
            <a:off x="6248400" y="5029200"/>
            <a:ext cx="2286000" cy="366713"/>
          </a:xfrm>
          <a:prstGeom prst="rect">
            <a:avLst/>
          </a:prstGeom>
          <a:noFill/>
          <a:ln w="9525">
            <a:noFill/>
            <a:miter lim="800000"/>
            <a:headEnd/>
            <a:tailEnd/>
          </a:ln>
          <a:effectLst/>
        </p:spPr>
        <p:txBody>
          <a:bodyPr>
            <a:spAutoFit/>
          </a:bodyPr>
          <a:lstStyle/>
          <a:p>
            <a:pPr>
              <a:spcBef>
                <a:spcPct val="50000"/>
              </a:spcBef>
            </a:pPr>
            <a:r>
              <a:rPr lang="en-US" sz="1800"/>
              <a:t>Risk Management</a:t>
            </a:r>
          </a:p>
        </p:txBody>
      </p:sp>
      <p:sp>
        <p:nvSpPr>
          <p:cNvPr id="322578" name="Text Box 18"/>
          <p:cNvSpPr txBox="1">
            <a:spLocks noChangeArrowheads="1"/>
          </p:cNvSpPr>
          <p:nvPr/>
        </p:nvSpPr>
        <p:spPr bwMode="auto">
          <a:xfrm>
            <a:off x="228600" y="4495800"/>
            <a:ext cx="2590800" cy="915988"/>
          </a:xfrm>
          <a:prstGeom prst="rect">
            <a:avLst/>
          </a:prstGeom>
          <a:noFill/>
          <a:ln w="9525">
            <a:noFill/>
            <a:miter lim="800000"/>
            <a:headEnd/>
            <a:tailEnd/>
          </a:ln>
          <a:effectLst/>
        </p:spPr>
        <p:txBody>
          <a:bodyPr>
            <a:spAutoFit/>
          </a:bodyPr>
          <a:lstStyle/>
          <a:p>
            <a:pPr>
              <a:spcBef>
                <a:spcPct val="50000"/>
              </a:spcBef>
            </a:pPr>
            <a:r>
              <a:rPr lang="en-US" sz="1800"/>
              <a:t>ISMS Implementation &amp; Improvement Guidance (proposed)</a:t>
            </a:r>
          </a:p>
        </p:txBody>
      </p:sp>
      <p:sp>
        <p:nvSpPr>
          <p:cNvPr id="322579" name="Text Box 19"/>
          <p:cNvSpPr txBox="1">
            <a:spLocks noChangeArrowheads="1"/>
          </p:cNvSpPr>
          <p:nvPr/>
        </p:nvSpPr>
        <p:spPr bwMode="auto">
          <a:xfrm>
            <a:off x="6172200" y="2209800"/>
            <a:ext cx="2590800" cy="915988"/>
          </a:xfrm>
          <a:prstGeom prst="rect">
            <a:avLst/>
          </a:prstGeom>
          <a:noFill/>
          <a:ln w="9525">
            <a:noFill/>
            <a:miter lim="800000"/>
            <a:headEnd/>
            <a:tailEnd/>
          </a:ln>
          <a:effectLst/>
        </p:spPr>
        <p:txBody>
          <a:bodyPr>
            <a:spAutoFit/>
          </a:bodyPr>
          <a:lstStyle/>
          <a:p>
            <a:pPr>
              <a:spcBef>
                <a:spcPct val="50000"/>
              </a:spcBef>
            </a:pPr>
            <a:r>
              <a:rPr lang="en-US" sz="1800"/>
              <a:t>ISMS Certification Standard (requirements)</a:t>
            </a:r>
          </a:p>
        </p:txBody>
      </p:sp>
      <p:sp>
        <p:nvSpPr>
          <p:cNvPr id="322580" name="Text Box 20"/>
          <p:cNvSpPr txBox="1">
            <a:spLocks noChangeArrowheads="1"/>
          </p:cNvSpPr>
          <p:nvPr/>
        </p:nvSpPr>
        <p:spPr bwMode="auto">
          <a:xfrm>
            <a:off x="304800" y="2514600"/>
            <a:ext cx="2133600" cy="1190625"/>
          </a:xfrm>
          <a:prstGeom prst="rect">
            <a:avLst/>
          </a:prstGeom>
          <a:noFill/>
          <a:ln w="9525">
            <a:noFill/>
            <a:miter lim="800000"/>
            <a:headEnd/>
            <a:tailEnd/>
          </a:ln>
          <a:effectLst/>
        </p:spPr>
        <p:txBody>
          <a:bodyPr>
            <a:spAutoFit/>
          </a:bodyPr>
          <a:lstStyle/>
          <a:p>
            <a:pPr>
              <a:spcBef>
                <a:spcPct val="50000"/>
              </a:spcBef>
            </a:pPr>
            <a:r>
              <a:rPr lang="en-US" sz="1800"/>
              <a:t>ISMS Code of Practice (implementation guidance)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p:txBody>
          <a:bodyPr/>
          <a:lstStyle/>
          <a:p>
            <a:r>
              <a:rPr lang="en-US"/>
              <a:t>How to Implement ISO 27001:2005</a:t>
            </a:r>
          </a:p>
        </p:txBody>
      </p:sp>
      <p:sp>
        <p:nvSpPr>
          <p:cNvPr id="318468" name="Rectangle 2"/>
          <p:cNvSpPr>
            <a:spLocks noChangeArrowheads="1"/>
          </p:cNvSpPr>
          <p:nvPr/>
        </p:nvSpPr>
        <p:spPr bwMode="auto">
          <a:xfrm>
            <a:off x="533400" y="5808663"/>
            <a:ext cx="1857375" cy="436562"/>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Internal Audit</a:t>
            </a:r>
          </a:p>
          <a:p>
            <a:pPr algn="ctr"/>
            <a:r>
              <a:rPr lang="en-US" sz="1200">
                <a:solidFill>
                  <a:schemeClr val="bg1"/>
                </a:solidFill>
              </a:rPr>
              <a:t>Ongoing Improvement</a:t>
            </a:r>
          </a:p>
        </p:txBody>
      </p:sp>
      <p:sp>
        <p:nvSpPr>
          <p:cNvPr id="318469" name="Rectangle 3"/>
          <p:cNvSpPr>
            <a:spLocks noChangeArrowheads="1"/>
          </p:cNvSpPr>
          <p:nvPr/>
        </p:nvSpPr>
        <p:spPr bwMode="auto">
          <a:xfrm>
            <a:off x="533400" y="5422900"/>
            <a:ext cx="1857375" cy="320675"/>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Training and </a:t>
            </a:r>
          </a:p>
          <a:p>
            <a:pPr algn="ctr"/>
            <a:r>
              <a:rPr lang="en-US" sz="1200">
                <a:solidFill>
                  <a:schemeClr val="bg1"/>
                </a:solidFill>
              </a:rPr>
              <a:t>Awareness</a:t>
            </a:r>
          </a:p>
        </p:txBody>
      </p:sp>
      <p:sp>
        <p:nvSpPr>
          <p:cNvPr id="318470" name="Rectangle 4"/>
          <p:cNvSpPr>
            <a:spLocks noChangeArrowheads="1"/>
          </p:cNvSpPr>
          <p:nvPr/>
        </p:nvSpPr>
        <p:spPr bwMode="auto">
          <a:xfrm>
            <a:off x="533400" y="5037138"/>
            <a:ext cx="1857375" cy="320675"/>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Documentation </a:t>
            </a:r>
          </a:p>
          <a:p>
            <a:pPr algn="ctr"/>
            <a:r>
              <a:rPr lang="en-US" sz="1200">
                <a:solidFill>
                  <a:schemeClr val="bg1"/>
                </a:solidFill>
              </a:rPr>
              <a:t>Management</a:t>
            </a:r>
          </a:p>
        </p:txBody>
      </p:sp>
      <p:sp>
        <p:nvSpPr>
          <p:cNvPr id="318471" name="Rectangle 5"/>
          <p:cNvSpPr>
            <a:spLocks noChangeArrowheads="1"/>
          </p:cNvSpPr>
          <p:nvPr/>
        </p:nvSpPr>
        <p:spPr bwMode="auto">
          <a:xfrm>
            <a:off x="533400" y="3748088"/>
            <a:ext cx="1857375" cy="1223962"/>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Risk Treatment Plan</a:t>
            </a:r>
          </a:p>
        </p:txBody>
      </p:sp>
      <p:sp>
        <p:nvSpPr>
          <p:cNvPr id="318472" name="Rectangle 6"/>
          <p:cNvSpPr>
            <a:spLocks noChangeArrowheads="1"/>
          </p:cNvSpPr>
          <p:nvPr/>
        </p:nvSpPr>
        <p:spPr bwMode="auto">
          <a:xfrm>
            <a:off x="533400" y="2590800"/>
            <a:ext cx="1857375" cy="1092200"/>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Risk Assessment</a:t>
            </a:r>
          </a:p>
        </p:txBody>
      </p:sp>
      <p:sp>
        <p:nvSpPr>
          <p:cNvPr id="318473" name="Rectangle 7"/>
          <p:cNvSpPr>
            <a:spLocks noChangeArrowheads="1"/>
          </p:cNvSpPr>
          <p:nvPr/>
        </p:nvSpPr>
        <p:spPr bwMode="auto">
          <a:xfrm>
            <a:off x="533400" y="2203450"/>
            <a:ext cx="1857375" cy="320675"/>
          </a:xfrm>
          <a:prstGeom prst="rect">
            <a:avLst/>
          </a:prstGeom>
          <a:solidFill>
            <a:srgbClr val="FF99CC"/>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99CC"/>
            </a:extrusionClr>
          </a:sp3d>
        </p:spPr>
        <p:txBody>
          <a:bodyPr wrap="none" anchor="ctr">
            <a:flatTx/>
          </a:bodyPr>
          <a:lstStyle/>
          <a:p>
            <a:pPr algn="ctr"/>
            <a:r>
              <a:rPr lang="en-US" sz="1200">
                <a:solidFill>
                  <a:schemeClr val="bg1"/>
                </a:solidFill>
              </a:rPr>
              <a:t>Identification of Assets</a:t>
            </a:r>
          </a:p>
        </p:txBody>
      </p:sp>
      <p:sp>
        <p:nvSpPr>
          <p:cNvPr id="318474" name="Rectangle 8"/>
          <p:cNvSpPr>
            <a:spLocks noChangeArrowheads="1"/>
          </p:cNvSpPr>
          <p:nvPr/>
        </p:nvSpPr>
        <p:spPr bwMode="auto">
          <a:xfrm>
            <a:off x="533400" y="1817688"/>
            <a:ext cx="1857375" cy="320675"/>
          </a:xfrm>
          <a:prstGeom prst="rect">
            <a:avLst/>
          </a:prstGeom>
          <a:solidFill>
            <a:srgbClr val="FF99CC"/>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99CC"/>
            </a:extrusionClr>
          </a:sp3d>
        </p:spPr>
        <p:txBody>
          <a:bodyPr wrap="none" anchor="ctr">
            <a:flatTx/>
          </a:bodyPr>
          <a:lstStyle/>
          <a:p>
            <a:pPr algn="ctr"/>
            <a:r>
              <a:rPr lang="en-US" sz="1200">
                <a:solidFill>
                  <a:schemeClr val="bg1"/>
                </a:solidFill>
              </a:rPr>
              <a:t>ISMS Scope Definition</a:t>
            </a:r>
          </a:p>
        </p:txBody>
      </p:sp>
      <p:sp>
        <p:nvSpPr>
          <p:cNvPr id="318475" name="Rectangle 9"/>
          <p:cNvSpPr>
            <a:spLocks noChangeArrowheads="1"/>
          </p:cNvSpPr>
          <p:nvPr/>
        </p:nvSpPr>
        <p:spPr bwMode="auto">
          <a:xfrm>
            <a:off x="533400" y="1431925"/>
            <a:ext cx="1857375" cy="320675"/>
          </a:xfrm>
          <a:prstGeom prst="rect">
            <a:avLst/>
          </a:prstGeom>
          <a:solidFill>
            <a:srgbClr val="FF99CC"/>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99CC"/>
            </a:extrusionClr>
          </a:sp3d>
        </p:spPr>
        <p:txBody>
          <a:bodyPr wrap="none" anchor="ctr">
            <a:flatTx/>
          </a:bodyPr>
          <a:lstStyle/>
          <a:p>
            <a:pPr algn="ctr"/>
            <a:r>
              <a:rPr lang="en-US" sz="1200">
                <a:solidFill>
                  <a:schemeClr val="bg1"/>
                </a:solidFill>
              </a:rPr>
              <a:t>Establish Project Team</a:t>
            </a:r>
          </a:p>
        </p:txBody>
      </p:sp>
      <p:grpSp>
        <p:nvGrpSpPr>
          <p:cNvPr id="318476" name="Group 10"/>
          <p:cNvGrpSpPr>
            <a:grpSpLocks/>
          </p:cNvGrpSpPr>
          <p:nvPr/>
        </p:nvGrpSpPr>
        <p:grpSpPr bwMode="auto">
          <a:xfrm>
            <a:off x="3581400" y="2286000"/>
            <a:ext cx="4419600" cy="3505200"/>
            <a:chOff x="2400" y="1152"/>
            <a:chExt cx="2688" cy="2100"/>
          </a:xfrm>
        </p:grpSpPr>
        <p:pic>
          <p:nvPicPr>
            <p:cNvPr id="318477" name="Picture 11"/>
            <p:cNvPicPr>
              <a:picLocks noChangeAspect="1" noChangeArrowheads="1"/>
            </p:cNvPicPr>
            <p:nvPr/>
          </p:nvPicPr>
          <p:blipFill>
            <a:blip r:embed="rId3"/>
            <a:srcRect/>
            <a:stretch>
              <a:fillRect/>
            </a:stretch>
          </p:blipFill>
          <p:spPr bwMode="auto">
            <a:xfrm>
              <a:off x="2784" y="1152"/>
              <a:ext cx="2100" cy="2100"/>
            </a:xfrm>
            <a:prstGeom prst="rect">
              <a:avLst/>
            </a:prstGeom>
            <a:noFill/>
            <a:ln w="9525">
              <a:noFill/>
              <a:miter lim="800000"/>
              <a:headEnd/>
              <a:tailEnd/>
            </a:ln>
          </p:spPr>
        </p:pic>
        <p:grpSp>
          <p:nvGrpSpPr>
            <p:cNvPr id="318478" name="Group 12"/>
            <p:cNvGrpSpPr>
              <a:grpSpLocks/>
            </p:cNvGrpSpPr>
            <p:nvPr/>
          </p:nvGrpSpPr>
          <p:grpSpPr bwMode="auto">
            <a:xfrm>
              <a:off x="4128" y="1392"/>
              <a:ext cx="842" cy="288"/>
              <a:chOff x="4704" y="1392"/>
              <a:chExt cx="842" cy="288"/>
            </a:xfrm>
          </p:grpSpPr>
          <p:sp>
            <p:nvSpPr>
              <p:cNvPr id="318479" name="AutoShape 13"/>
              <p:cNvSpPr>
                <a:spLocks noChangeArrowheads="1"/>
              </p:cNvSpPr>
              <p:nvPr/>
            </p:nvSpPr>
            <p:spPr bwMode="auto">
              <a:xfrm>
                <a:off x="4704" y="1392"/>
                <a:ext cx="816" cy="288"/>
              </a:xfrm>
              <a:prstGeom prst="flowChartTerminator">
                <a:avLst/>
              </a:prstGeom>
              <a:solidFill>
                <a:schemeClr val="accent1"/>
              </a:solidFill>
              <a:ln w="9525">
                <a:solidFill>
                  <a:srgbClr val="5337F9"/>
                </a:solidFill>
                <a:miter lim="800000"/>
                <a:headEnd/>
                <a:tailEnd/>
              </a:ln>
            </p:spPr>
            <p:txBody>
              <a:bodyPr wrap="none" anchor="ctr"/>
              <a:lstStyle/>
              <a:p>
                <a:endParaRPr lang="en-US" sz="2000" b="0">
                  <a:solidFill>
                    <a:srgbClr val="003A6B"/>
                  </a:solidFill>
                </a:endParaRPr>
              </a:p>
            </p:txBody>
          </p:sp>
          <p:sp>
            <p:nvSpPr>
              <p:cNvPr id="318480" name="Text Box 14"/>
              <p:cNvSpPr txBox="1">
                <a:spLocks noChangeArrowheads="1"/>
              </p:cNvSpPr>
              <p:nvPr/>
            </p:nvSpPr>
            <p:spPr bwMode="auto">
              <a:xfrm>
                <a:off x="4746" y="1440"/>
                <a:ext cx="800" cy="147"/>
              </a:xfrm>
              <a:prstGeom prst="rect">
                <a:avLst/>
              </a:prstGeom>
              <a:noFill/>
              <a:ln w="9525">
                <a:noFill/>
                <a:miter lim="800000"/>
                <a:headEnd/>
                <a:tailEnd/>
              </a:ln>
            </p:spPr>
            <p:txBody>
              <a:bodyPr wrap="none">
                <a:spAutoFit/>
              </a:bodyPr>
              <a:lstStyle/>
              <a:p>
                <a:pPr algn="ctr"/>
                <a:r>
                  <a:rPr lang="en-US" sz="1000"/>
                  <a:t>Establish the ISMS</a:t>
                </a:r>
              </a:p>
            </p:txBody>
          </p:sp>
        </p:grpSp>
        <p:grpSp>
          <p:nvGrpSpPr>
            <p:cNvPr id="318481" name="Group 15"/>
            <p:cNvGrpSpPr>
              <a:grpSpLocks/>
            </p:cNvGrpSpPr>
            <p:nvPr/>
          </p:nvGrpSpPr>
          <p:grpSpPr bwMode="auto">
            <a:xfrm>
              <a:off x="4272" y="2496"/>
              <a:ext cx="816" cy="288"/>
              <a:chOff x="3936" y="3408"/>
              <a:chExt cx="816" cy="288"/>
            </a:xfrm>
          </p:grpSpPr>
          <p:sp>
            <p:nvSpPr>
              <p:cNvPr id="318482" name="AutoShape 16"/>
              <p:cNvSpPr>
                <a:spLocks noChangeArrowheads="1"/>
              </p:cNvSpPr>
              <p:nvPr/>
            </p:nvSpPr>
            <p:spPr bwMode="auto">
              <a:xfrm>
                <a:off x="3936" y="3408"/>
                <a:ext cx="816" cy="288"/>
              </a:xfrm>
              <a:prstGeom prst="flowChartTerminator">
                <a:avLst/>
              </a:prstGeom>
              <a:solidFill>
                <a:schemeClr val="accent1"/>
              </a:solidFill>
              <a:ln w="9525">
                <a:solidFill>
                  <a:srgbClr val="5337F9"/>
                </a:solidFill>
                <a:miter lim="800000"/>
                <a:headEnd/>
                <a:tailEnd/>
              </a:ln>
            </p:spPr>
            <p:txBody>
              <a:bodyPr wrap="none" anchor="ctr"/>
              <a:lstStyle/>
              <a:p>
                <a:endParaRPr lang="en-US" sz="2000" b="0">
                  <a:solidFill>
                    <a:srgbClr val="003A6B"/>
                  </a:solidFill>
                </a:endParaRPr>
              </a:p>
            </p:txBody>
          </p:sp>
          <p:sp>
            <p:nvSpPr>
              <p:cNvPr id="318483" name="Text Box 17"/>
              <p:cNvSpPr txBox="1">
                <a:spLocks noChangeArrowheads="1"/>
              </p:cNvSpPr>
              <p:nvPr/>
            </p:nvSpPr>
            <p:spPr bwMode="auto">
              <a:xfrm>
                <a:off x="3937" y="3408"/>
                <a:ext cx="749" cy="238"/>
              </a:xfrm>
              <a:prstGeom prst="rect">
                <a:avLst/>
              </a:prstGeom>
              <a:noFill/>
              <a:ln w="9525">
                <a:noFill/>
                <a:miter lim="800000"/>
                <a:headEnd/>
                <a:tailEnd/>
              </a:ln>
            </p:spPr>
            <p:txBody>
              <a:bodyPr wrap="none">
                <a:spAutoFit/>
              </a:bodyPr>
              <a:lstStyle/>
              <a:p>
                <a:pPr algn="ctr"/>
                <a:r>
                  <a:rPr lang="en-US" sz="1000"/>
                  <a:t>Implement &amp; </a:t>
                </a:r>
              </a:p>
              <a:p>
                <a:pPr algn="ctr"/>
                <a:r>
                  <a:rPr lang="en-US" sz="1000"/>
                  <a:t>Operate the ISMS</a:t>
                </a:r>
              </a:p>
            </p:txBody>
          </p:sp>
        </p:grpSp>
        <p:grpSp>
          <p:nvGrpSpPr>
            <p:cNvPr id="318484" name="Group 18"/>
            <p:cNvGrpSpPr>
              <a:grpSpLocks/>
            </p:cNvGrpSpPr>
            <p:nvPr/>
          </p:nvGrpSpPr>
          <p:grpSpPr bwMode="auto">
            <a:xfrm>
              <a:off x="2928" y="2736"/>
              <a:ext cx="816" cy="288"/>
              <a:chOff x="2928" y="2880"/>
              <a:chExt cx="816" cy="288"/>
            </a:xfrm>
          </p:grpSpPr>
          <p:sp>
            <p:nvSpPr>
              <p:cNvPr id="318485" name="AutoShape 19"/>
              <p:cNvSpPr>
                <a:spLocks noChangeArrowheads="1"/>
              </p:cNvSpPr>
              <p:nvPr/>
            </p:nvSpPr>
            <p:spPr bwMode="auto">
              <a:xfrm>
                <a:off x="2928" y="2880"/>
                <a:ext cx="816" cy="288"/>
              </a:xfrm>
              <a:prstGeom prst="flowChartTerminator">
                <a:avLst/>
              </a:prstGeom>
              <a:solidFill>
                <a:schemeClr val="accent1"/>
              </a:solidFill>
              <a:ln w="9525">
                <a:solidFill>
                  <a:srgbClr val="5337F9"/>
                </a:solidFill>
                <a:miter lim="800000"/>
                <a:headEnd/>
                <a:tailEnd/>
              </a:ln>
            </p:spPr>
            <p:txBody>
              <a:bodyPr wrap="none" anchor="ctr"/>
              <a:lstStyle/>
              <a:p>
                <a:endParaRPr lang="en-US" sz="2000" b="0">
                  <a:solidFill>
                    <a:srgbClr val="003A6B"/>
                  </a:solidFill>
                </a:endParaRPr>
              </a:p>
            </p:txBody>
          </p:sp>
          <p:sp>
            <p:nvSpPr>
              <p:cNvPr id="318486" name="Text Box 20"/>
              <p:cNvSpPr txBox="1">
                <a:spLocks noChangeArrowheads="1"/>
              </p:cNvSpPr>
              <p:nvPr/>
            </p:nvSpPr>
            <p:spPr bwMode="auto">
              <a:xfrm>
                <a:off x="2976" y="2880"/>
                <a:ext cx="727" cy="237"/>
              </a:xfrm>
              <a:prstGeom prst="rect">
                <a:avLst/>
              </a:prstGeom>
              <a:noFill/>
              <a:ln w="9525">
                <a:noFill/>
                <a:miter lim="800000"/>
                <a:headEnd/>
                <a:tailEnd/>
              </a:ln>
            </p:spPr>
            <p:txBody>
              <a:bodyPr>
                <a:spAutoFit/>
              </a:bodyPr>
              <a:lstStyle/>
              <a:p>
                <a:pPr algn="ctr"/>
                <a:r>
                  <a:rPr lang="en-US" sz="1000"/>
                  <a:t>Monitor &amp; </a:t>
                </a:r>
              </a:p>
              <a:p>
                <a:pPr algn="ctr"/>
                <a:r>
                  <a:rPr lang="en-US" sz="1000"/>
                  <a:t>Review the ISMS</a:t>
                </a:r>
              </a:p>
            </p:txBody>
          </p:sp>
        </p:grpSp>
        <p:grpSp>
          <p:nvGrpSpPr>
            <p:cNvPr id="318487" name="Group 21"/>
            <p:cNvGrpSpPr>
              <a:grpSpLocks/>
            </p:cNvGrpSpPr>
            <p:nvPr/>
          </p:nvGrpSpPr>
          <p:grpSpPr bwMode="auto">
            <a:xfrm>
              <a:off x="2400" y="2064"/>
              <a:ext cx="816" cy="288"/>
              <a:chOff x="2976" y="1056"/>
              <a:chExt cx="816" cy="288"/>
            </a:xfrm>
          </p:grpSpPr>
          <p:sp>
            <p:nvSpPr>
              <p:cNvPr id="318488" name="AutoShape 22"/>
              <p:cNvSpPr>
                <a:spLocks noChangeArrowheads="1"/>
              </p:cNvSpPr>
              <p:nvPr/>
            </p:nvSpPr>
            <p:spPr bwMode="auto">
              <a:xfrm>
                <a:off x="2976" y="1056"/>
                <a:ext cx="816" cy="288"/>
              </a:xfrm>
              <a:prstGeom prst="flowChartTerminator">
                <a:avLst/>
              </a:prstGeom>
              <a:solidFill>
                <a:schemeClr val="accent1"/>
              </a:solidFill>
              <a:ln w="9525">
                <a:solidFill>
                  <a:srgbClr val="5337F9"/>
                </a:solidFill>
                <a:miter lim="800000"/>
                <a:headEnd/>
                <a:tailEnd/>
              </a:ln>
            </p:spPr>
            <p:txBody>
              <a:bodyPr wrap="none" anchor="ctr"/>
              <a:lstStyle/>
              <a:p>
                <a:endParaRPr lang="en-US" sz="2000" b="0">
                  <a:solidFill>
                    <a:srgbClr val="003A6B"/>
                  </a:solidFill>
                </a:endParaRPr>
              </a:p>
            </p:txBody>
          </p:sp>
          <p:sp>
            <p:nvSpPr>
              <p:cNvPr id="318489" name="Text Box 23"/>
              <p:cNvSpPr txBox="1">
                <a:spLocks noChangeArrowheads="1"/>
              </p:cNvSpPr>
              <p:nvPr/>
            </p:nvSpPr>
            <p:spPr bwMode="auto">
              <a:xfrm>
                <a:off x="3020" y="1056"/>
                <a:ext cx="758" cy="238"/>
              </a:xfrm>
              <a:prstGeom prst="rect">
                <a:avLst/>
              </a:prstGeom>
              <a:noFill/>
              <a:ln w="9525">
                <a:noFill/>
                <a:miter lim="800000"/>
                <a:headEnd/>
                <a:tailEnd/>
              </a:ln>
            </p:spPr>
            <p:txBody>
              <a:bodyPr wrap="none">
                <a:spAutoFit/>
              </a:bodyPr>
              <a:lstStyle/>
              <a:p>
                <a:pPr algn="ctr"/>
                <a:r>
                  <a:rPr lang="en-US" sz="1000"/>
                  <a:t>Maintain &amp; </a:t>
                </a:r>
              </a:p>
              <a:p>
                <a:pPr algn="ctr"/>
                <a:r>
                  <a:rPr lang="en-US" sz="1000"/>
                  <a:t>Improve the ISMS</a:t>
                </a:r>
              </a:p>
            </p:txBody>
          </p:sp>
        </p:grpSp>
        <p:grpSp>
          <p:nvGrpSpPr>
            <p:cNvPr id="318490" name="Group 24"/>
            <p:cNvGrpSpPr>
              <a:grpSpLocks/>
            </p:cNvGrpSpPr>
            <p:nvPr/>
          </p:nvGrpSpPr>
          <p:grpSpPr bwMode="auto">
            <a:xfrm>
              <a:off x="2496" y="1536"/>
              <a:ext cx="816" cy="288"/>
              <a:chOff x="2976" y="1056"/>
              <a:chExt cx="816" cy="288"/>
            </a:xfrm>
          </p:grpSpPr>
          <p:sp>
            <p:nvSpPr>
              <p:cNvPr id="318491" name="AutoShape 25"/>
              <p:cNvSpPr>
                <a:spLocks noChangeArrowheads="1"/>
              </p:cNvSpPr>
              <p:nvPr/>
            </p:nvSpPr>
            <p:spPr bwMode="auto">
              <a:xfrm>
                <a:off x="2976" y="1056"/>
                <a:ext cx="816" cy="288"/>
              </a:xfrm>
              <a:prstGeom prst="flowChartTerminator">
                <a:avLst/>
              </a:prstGeom>
              <a:solidFill>
                <a:srgbClr val="33CCCC"/>
              </a:solidFill>
              <a:ln w="9525">
                <a:solidFill>
                  <a:srgbClr val="5337F9"/>
                </a:solidFill>
                <a:miter lim="800000"/>
                <a:headEnd/>
                <a:tailEnd/>
              </a:ln>
            </p:spPr>
            <p:txBody>
              <a:bodyPr wrap="none" anchor="ctr"/>
              <a:lstStyle/>
              <a:p>
                <a:endParaRPr lang="en-US" sz="2000" b="0">
                  <a:solidFill>
                    <a:srgbClr val="003A6B"/>
                  </a:solidFill>
                </a:endParaRPr>
              </a:p>
            </p:txBody>
          </p:sp>
          <p:sp>
            <p:nvSpPr>
              <p:cNvPr id="318492" name="Text Box 26"/>
              <p:cNvSpPr txBox="1">
                <a:spLocks noChangeArrowheads="1"/>
              </p:cNvSpPr>
              <p:nvPr/>
            </p:nvSpPr>
            <p:spPr bwMode="auto">
              <a:xfrm>
                <a:off x="3116" y="1056"/>
                <a:ext cx="561" cy="238"/>
              </a:xfrm>
              <a:prstGeom prst="rect">
                <a:avLst/>
              </a:prstGeom>
              <a:solidFill>
                <a:srgbClr val="33CCCC"/>
              </a:solidFill>
              <a:ln w="9525">
                <a:noFill/>
                <a:miter lim="800000"/>
                <a:headEnd/>
                <a:tailEnd/>
              </a:ln>
            </p:spPr>
            <p:txBody>
              <a:bodyPr wrap="none">
                <a:spAutoFit/>
              </a:bodyPr>
              <a:lstStyle/>
              <a:p>
                <a:pPr algn="ctr"/>
                <a:r>
                  <a:rPr lang="en-US" sz="1000"/>
                  <a:t>Apply for </a:t>
                </a:r>
              </a:p>
              <a:p>
                <a:pPr algn="ctr"/>
                <a:r>
                  <a:rPr lang="en-US" sz="1000"/>
                  <a:t>Certification</a:t>
                </a:r>
              </a:p>
            </p:txBody>
          </p:sp>
        </p:grpSp>
      </p:grpSp>
      <p:sp>
        <p:nvSpPr>
          <p:cNvPr id="318493" name="AutoShape 28"/>
          <p:cNvSpPr>
            <a:spLocks noChangeArrowheads="1"/>
          </p:cNvSpPr>
          <p:nvPr/>
        </p:nvSpPr>
        <p:spPr bwMode="auto">
          <a:xfrm>
            <a:off x="3124200" y="1524000"/>
            <a:ext cx="4114800" cy="685800"/>
          </a:xfrm>
          <a:prstGeom prst="leftArrow">
            <a:avLst>
              <a:gd name="adj1" fmla="val 45639"/>
              <a:gd name="adj2" fmla="val 96417"/>
            </a:avLst>
          </a:prstGeom>
          <a:solidFill>
            <a:srgbClr val="C61E0C"/>
          </a:solidFill>
          <a:ln w="9525" algn="ctr">
            <a:solidFill>
              <a:schemeClr val="tx1"/>
            </a:solidFill>
            <a:miter lim="800000"/>
            <a:headEnd/>
            <a:tailEnd/>
          </a:ln>
        </p:spPr>
        <p:txBody>
          <a:bodyPr wrap="none" anchor="ctr"/>
          <a:lstStyle/>
          <a:p>
            <a:pPr algn="ctr"/>
            <a:r>
              <a:rPr lang="en-US" sz="1800" b="0">
                <a:solidFill>
                  <a:schemeClr val="bg1"/>
                </a:solidFill>
              </a:rPr>
              <a:t>Initial Building Blocks</a:t>
            </a:r>
          </a:p>
        </p:txBody>
      </p:sp>
      <p:sp>
        <p:nvSpPr>
          <p:cNvPr id="318494" name="AutoShape 29"/>
          <p:cNvSpPr>
            <a:spLocks/>
          </p:cNvSpPr>
          <p:nvPr/>
        </p:nvSpPr>
        <p:spPr bwMode="auto">
          <a:xfrm>
            <a:off x="2743200" y="1295400"/>
            <a:ext cx="228600" cy="1143000"/>
          </a:xfrm>
          <a:prstGeom prst="rightBrace">
            <a:avLst>
              <a:gd name="adj1" fmla="val 41667"/>
              <a:gd name="adj2" fmla="val 50000"/>
            </a:avLst>
          </a:prstGeom>
          <a:noFill/>
          <a:ln w="28575">
            <a:solidFill>
              <a:srgbClr val="6C001F"/>
            </a:solidFill>
            <a:round/>
            <a:headEnd/>
            <a:tailEnd/>
          </a:ln>
        </p:spPr>
        <p:txBody>
          <a:bodyPr wrap="none" anchor="ctr"/>
          <a:lstStyle/>
          <a:p>
            <a:endParaRPr lang="en-US" sz="2000" b="0">
              <a:solidFill>
                <a:srgbClr val="003A6B"/>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Rectangle 2"/>
          <p:cNvSpPr>
            <a:spLocks noGrp="1" noChangeArrowheads="1"/>
          </p:cNvSpPr>
          <p:nvPr>
            <p:ph type="title"/>
          </p:nvPr>
        </p:nvSpPr>
        <p:spPr/>
        <p:txBody>
          <a:bodyPr/>
          <a:lstStyle/>
          <a:p>
            <a:r>
              <a:rPr lang="en-US"/>
              <a:t>Steps to Certification (optional!)</a:t>
            </a:r>
          </a:p>
        </p:txBody>
      </p:sp>
      <p:grpSp>
        <p:nvGrpSpPr>
          <p:cNvPr id="319492" name="Group 2"/>
          <p:cNvGrpSpPr>
            <a:grpSpLocks/>
          </p:cNvGrpSpPr>
          <p:nvPr/>
        </p:nvGrpSpPr>
        <p:grpSpPr bwMode="auto">
          <a:xfrm>
            <a:off x="914400" y="1524000"/>
            <a:ext cx="1857375" cy="4610100"/>
            <a:chOff x="480" y="864"/>
            <a:chExt cx="1170" cy="2904"/>
          </a:xfrm>
        </p:grpSpPr>
        <p:sp>
          <p:nvSpPr>
            <p:cNvPr id="319493" name="Rectangle 3"/>
            <p:cNvSpPr>
              <a:spLocks noChangeArrowheads="1"/>
            </p:cNvSpPr>
            <p:nvPr/>
          </p:nvSpPr>
          <p:spPr bwMode="auto">
            <a:xfrm>
              <a:off x="480" y="3504"/>
              <a:ext cx="1170" cy="264"/>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Bi-annual/annual</a:t>
              </a:r>
            </a:p>
            <a:p>
              <a:pPr algn="ctr"/>
              <a:r>
                <a:rPr lang="en-US" sz="1200">
                  <a:solidFill>
                    <a:schemeClr val="bg1"/>
                  </a:solidFill>
                </a:rPr>
                <a:t>Surveillance Visits</a:t>
              </a:r>
            </a:p>
          </p:txBody>
        </p:sp>
        <p:sp>
          <p:nvSpPr>
            <p:cNvPr id="319494" name="Rectangle 4"/>
            <p:cNvSpPr>
              <a:spLocks noChangeArrowheads="1"/>
            </p:cNvSpPr>
            <p:nvPr/>
          </p:nvSpPr>
          <p:spPr bwMode="auto">
            <a:xfrm>
              <a:off x="480" y="3168"/>
              <a:ext cx="1170" cy="308"/>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Certification </a:t>
              </a:r>
            </a:p>
            <a:p>
              <a:pPr algn="ctr"/>
              <a:r>
                <a:rPr lang="en-US" sz="1200">
                  <a:solidFill>
                    <a:schemeClr val="bg1"/>
                  </a:solidFill>
                </a:rPr>
                <a:t>Recommendation</a:t>
              </a:r>
            </a:p>
          </p:txBody>
        </p:sp>
        <p:sp>
          <p:nvSpPr>
            <p:cNvPr id="319495" name="Rectangle 5"/>
            <p:cNvSpPr>
              <a:spLocks noChangeArrowheads="1"/>
            </p:cNvSpPr>
            <p:nvPr/>
          </p:nvSpPr>
          <p:spPr bwMode="auto">
            <a:xfrm>
              <a:off x="480" y="2928"/>
              <a:ext cx="1170" cy="202"/>
            </a:xfrm>
            <a:prstGeom prst="rect">
              <a:avLst/>
            </a:prstGeom>
            <a:solidFill>
              <a:srgbClr val="FF66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6600"/>
              </a:extrusionClr>
            </a:sp3d>
          </p:spPr>
          <p:txBody>
            <a:bodyPr wrap="none" anchor="ctr">
              <a:flatTx/>
            </a:bodyPr>
            <a:lstStyle/>
            <a:p>
              <a:pPr algn="ctr"/>
              <a:r>
                <a:rPr lang="en-US" sz="1200">
                  <a:solidFill>
                    <a:schemeClr val="bg1"/>
                  </a:solidFill>
                </a:rPr>
                <a:t>Stage 2 Audit</a:t>
              </a:r>
            </a:p>
          </p:txBody>
        </p:sp>
        <p:sp>
          <p:nvSpPr>
            <p:cNvPr id="319496" name="Rectangle 6"/>
            <p:cNvSpPr>
              <a:spLocks noChangeArrowheads="1"/>
            </p:cNvSpPr>
            <p:nvPr/>
          </p:nvSpPr>
          <p:spPr bwMode="auto">
            <a:xfrm>
              <a:off x="480" y="2640"/>
              <a:ext cx="1170" cy="202"/>
            </a:xfrm>
            <a:prstGeom prst="rect">
              <a:avLst/>
            </a:prstGeom>
            <a:solidFill>
              <a:srgbClr val="00FF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00FFFF"/>
              </a:extrusionClr>
            </a:sp3d>
          </p:spPr>
          <p:txBody>
            <a:bodyPr wrap="none" anchor="ctr">
              <a:flatTx/>
            </a:bodyPr>
            <a:lstStyle/>
            <a:p>
              <a:pPr algn="ctr"/>
              <a:r>
                <a:rPr lang="en-US" sz="1200">
                  <a:solidFill>
                    <a:schemeClr val="bg1"/>
                  </a:solidFill>
                </a:rPr>
                <a:t>Stage 1 Audit</a:t>
              </a:r>
            </a:p>
          </p:txBody>
        </p:sp>
        <p:sp>
          <p:nvSpPr>
            <p:cNvPr id="319497" name="Rectangle 7"/>
            <p:cNvSpPr>
              <a:spLocks noChangeArrowheads="1"/>
            </p:cNvSpPr>
            <p:nvPr/>
          </p:nvSpPr>
          <p:spPr bwMode="auto">
            <a:xfrm>
              <a:off x="480" y="2208"/>
              <a:ext cx="1170" cy="373"/>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Conduct Pre-assessment </a:t>
              </a:r>
            </a:p>
            <a:p>
              <a:pPr algn="ctr"/>
              <a:r>
                <a:rPr lang="en-US" sz="1200">
                  <a:solidFill>
                    <a:schemeClr val="bg1"/>
                  </a:solidFill>
                </a:rPr>
                <a:t>(Optional)</a:t>
              </a:r>
            </a:p>
          </p:txBody>
        </p:sp>
        <p:sp>
          <p:nvSpPr>
            <p:cNvPr id="319498" name="Rectangle 8"/>
            <p:cNvSpPr>
              <a:spLocks noChangeArrowheads="1"/>
            </p:cNvSpPr>
            <p:nvPr/>
          </p:nvSpPr>
          <p:spPr bwMode="auto">
            <a:xfrm>
              <a:off x="480" y="1824"/>
              <a:ext cx="1170" cy="336"/>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BSI Assessment Team</a:t>
              </a:r>
            </a:p>
            <a:p>
              <a:pPr algn="ctr"/>
              <a:r>
                <a:rPr lang="en-US" sz="1200">
                  <a:solidFill>
                    <a:schemeClr val="bg1"/>
                  </a:solidFill>
                </a:rPr>
                <a:t>Appointed</a:t>
              </a:r>
            </a:p>
          </p:txBody>
        </p:sp>
        <p:sp>
          <p:nvSpPr>
            <p:cNvPr id="319499" name="Rectangle 9"/>
            <p:cNvSpPr>
              <a:spLocks noChangeArrowheads="1"/>
            </p:cNvSpPr>
            <p:nvPr/>
          </p:nvSpPr>
          <p:spPr bwMode="auto">
            <a:xfrm>
              <a:off x="480" y="1440"/>
              <a:ext cx="1170" cy="290"/>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Complete an Application</a:t>
              </a:r>
            </a:p>
          </p:txBody>
        </p:sp>
        <p:sp>
          <p:nvSpPr>
            <p:cNvPr id="319500" name="Rectangle 10"/>
            <p:cNvSpPr>
              <a:spLocks noChangeArrowheads="1"/>
            </p:cNvSpPr>
            <p:nvPr/>
          </p:nvSpPr>
          <p:spPr bwMode="auto">
            <a:xfrm>
              <a:off x="480" y="1152"/>
              <a:ext cx="1170" cy="202"/>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Develop Quotation</a:t>
              </a:r>
            </a:p>
          </p:txBody>
        </p:sp>
        <p:sp>
          <p:nvSpPr>
            <p:cNvPr id="319501" name="Rectangle 11"/>
            <p:cNvSpPr>
              <a:spLocks noChangeArrowheads="1"/>
            </p:cNvSpPr>
            <p:nvPr/>
          </p:nvSpPr>
          <p:spPr bwMode="auto">
            <a:xfrm>
              <a:off x="480" y="864"/>
              <a:ext cx="1170" cy="202"/>
            </a:xfrm>
            <a:prstGeom prst="rect">
              <a:avLst/>
            </a:prstGeom>
            <a:solidFill>
              <a:schemeClr val="accent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1200">
                  <a:solidFill>
                    <a:schemeClr val="bg1"/>
                  </a:solidFill>
                </a:rPr>
                <a:t>Inquire to Registrar (BSI)</a:t>
              </a:r>
            </a:p>
          </p:txBody>
        </p:sp>
      </p:grpSp>
      <p:sp>
        <p:nvSpPr>
          <p:cNvPr id="319502" name="Rectangle 13"/>
          <p:cNvSpPr>
            <a:spLocks noChangeArrowheads="1"/>
          </p:cNvSpPr>
          <p:nvPr/>
        </p:nvSpPr>
        <p:spPr bwMode="auto">
          <a:xfrm>
            <a:off x="2971800" y="1371600"/>
            <a:ext cx="5867400" cy="366713"/>
          </a:xfrm>
          <a:prstGeom prst="rect">
            <a:avLst/>
          </a:prstGeom>
          <a:noFill/>
          <a:ln w="9525">
            <a:noFill/>
            <a:miter lim="800000"/>
            <a:headEnd/>
            <a:tailEnd/>
          </a:ln>
        </p:spPr>
        <p:txBody>
          <a:bodyPr>
            <a:spAutoFit/>
          </a:bodyPr>
          <a:lstStyle/>
          <a:p>
            <a:r>
              <a:rPr lang="en-US" sz="1800" b="0">
                <a:solidFill>
                  <a:srgbClr val="003A6B"/>
                </a:solidFill>
              </a:rPr>
              <a:t>1. Provide information about your business and ISMS</a:t>
            </a:r>
          </a:p>
        </p:txBody>
      </p:sp>
      <p:sp>
        <p:nvSpPr>
          <p:cNvPr id="319503" name="Rectangle 14"/>
          <p:cNvSpPr>
            <a:spLocks noChangeArrowheads="1"/>
          </p:cNvSpPr>
          <p:nvPr/>
        </p:nvSpPr>
        <p:spPr bwMode="auto">
          <a:xfrm>
            <a:off x="2971800" y="1828800"/>
            <a:ext cx="3143250" cy="366713"/>
          </a:xfrm>
          <a:prstGeom prst="rect">
            <a:avLst/>
          </a:prstGeom>
          <a:noFill/>
          <a:ln w="9525">
            <a:noFill/>
            <a:miter lim="800000"/>
            <a:headEnd/>
            <a:tailEnd/>
          </a:ln>
        </p:spPr>
        <p:txBody>
          <a:bodyPr>
            <a:spAutoFit/>
          </a:bodyPr>
          <a:lstStyle/>
          <a:p>
            <a:r>
              <a:rPr lang="en-US" sz="1800" b="0">
                <a:solidFill>
                  <a:srgbClr val="003A6B"/>
                </a:solidFill>
              </a:rPr>
              <a:t>2. Detailing all costs involved</a:t>
            </a:r>
          </a:p>
        </p:txBody>
      </p:sp>
      <p:sp>
        <p:nvSpPr>
          <p:cNvPr id="319504" name="Rectangle 15"/>
          <p:cNvSpPr>
            <a:spLocks noChangeArrowheads="1"/>
          </p:cNvSpPr>
          <p:nvPr/>
        </p:nvSpPr>
        <p:spPr bwMode="auto">
          <a:xfrm>
            <a:off x="2971800" y="2362200"/>
            <a:ext cx="1874838" cy="366713"/>
          </a:xfrm>
          <a:prstGeom prst="rect">
            <a:avLst/>
          </a:prstGeom>
          <a:noFill/>
          <a:ln w="9525">
            <a:noFill/>
            <a:miter lim="800000"/>
            <a:headEnd/>
            <a:tailEnd/>
          </a:ln>
        </p:spPr>
        <p:txBody>
          <a:bodyPr>
            <a:spAutoFit/>
          </a:bodyPr>
          <a:lstStyle/>
          <a:p>
            <a:r>
              <a:rPr lang="en-US" sz="1800" b="0">
                <a:solidFill>
                  <a:srgbClr val="003A6B"/>
                </a:solidFill>
              </a:rPr>
              <a:t>3. Sign contract</a:t>
            </a:r>
          </a:p>
        </p:txBody>
      </p:sp>
      <p:sp>
        <p:nvSpPr>
          <p:cNvPr id="319505" name="Rectangle 16"/>
          <p:cNvSpPr>
            <a:spLocks noChangeArrowheads="1"/>
          </p:cNvSpPr>
          <p:nvPr/>
        </p:nvSpPr>
        <p:spPr bwMode="auto">
          <a:xfrm>
            <a:off x="2971800" y="2971800"/>
            <a:ext cx="5638800" cy="366713"/>
          </a:xfrm>
          <a:prstGeom prst="rect">
            <a:avLst/>
          </a:prstGeom>
          <a:noFill/>
          <a:ln w="9525">
            <a:noFill/>
            <a:miter lim="800000"/>
            <a:headEnd/>
            <a:tailEnd/>
          </a:ln>
        </p:spPr>
        <p:txBody>
          <a:bodyPr>
            <a:spAutoFit/>
          </a:bodyPr>
          <a:lstStyle/>
          <a:p>
            <a:r>
              <a:rPr lang="en-US" sz="1800" b="0">
                <a:solidFill>
                  <a:srgbClr val="003A6B"/>
                </a:solidFill>
              </a:rPr>
              <a:t>4. Assessors have industry experience</a:t>
            </a:r>
          </a:p>
        </p:txBody>
      </p:sp>
      <p:sp>
        <p:nvSpPr>
          <p:cNvPr id="319506" name="Rectangle 17"/>
          <p:cNvSpPr>
            <a:spLocks noChangeArrowheads="1"/>
          </p:cNvSpPr>
          <p:nvPr/>
        </p:nvSpPr>
        <p:spPr bwMode="auto">
          <a:xfrm>
            <a:off x="2971800" y="3581400"/>
            <a:ext cx="5562600" cy="366713"/>
          </a:xfrm>
          <a:prstGeom prst="rect">
            <a:avLst/>
          </a:prstGeom>
          <a:noFill/>
          <a:ln w="9525">
            <a:noFill/>
            <a:miter lim="800000"/>
            <a:headEnd/>
            <a:tailEnd/>
          </a:ln>
        </p:spPr>
        <p:txBody>
          <a:bodyPr>
            <a:spAutoFit/>
          </a:bodyPr>
          <a:lstStyle/>
          <a:p>
            <a:r>
              <a:rPr lang="en-US" sz="1800" b="0">
                <a:solidFill>
                  <a:srgbClr val="003A6B"/>
                </a:solidFill>
              </a:rPr>
              <a:t>5. A “dry run” assessment, helps identify gaps</a:t>
            </a:r>
          </a:p>
        </p:txBody>
      </p:sp>
      <p:sp>
        <p:nvSpPr>
          <p:cNvPr id="319507" name="Rectangle 18"/>
          <p:cNvSpPr>
            <a:spLocks noChangeArrowheads="1"/>
          </p:cNvSpPr>
          <p:nvPr/>
        </p:nvSpPr>
        <p:spPr bwMode="auto">
          <a:xfrm>
            <a:off x="2971800" y="4648200"/>
            <a:ext cx="5486400" cy="366713"/>
          </a:xfrm>
          <a:prstGeom prst="rect">
            <a:avLst/>
          </a:prstGeom>
          <a:noFill/>
          <a:ln w="9525">
            <a:noFill/>
            <a:miter lim="800000"/>
            <a:headEnd/>
            <a:tailEnd/>
          </a:ln>
        </p:spPr>
        <p:txBody>
          <a:bodyPr>
            <a:spAutoFit/>
          </a:bodyPr>
          <a:lstStyle/>
          <a:p>
            <a:r>
              <a:rPr lang="en-US" sz="1800" b="0">
                <a:solidFill>
                  <a:srgbClr val="003A6B"/>
                </a:solidFill>
              </a:rPr>
              <a:t>7. Detailed review of the system in action</a:t>
            </a:r>
          </a:p>
        </p:txBody>
      </p:sp>
      <p:sp>
        <p:nvSpPr>
          <p:cNvPr id="319508" name="Rectangle 19"/>
          <p:cNvSpPr>
            <a:spLocks noChangeArrowheads="1"/>
          </p:cNvSpPr>
          <p:nvPr/>
        </p:nvSpPr>
        <p:spPr bwMode="auto">
          <a:xfrm>
            <a:off x="2971800" y="5029200"/>
            <a:ext cx="5678488" cy="641350"/>
          </a:xfrm>
          <a:prstGeom prst="rect">
            <a:avLst/>
          </a:prstGeom>
          <a:noFill/>
          <a:ln w="9525">
            <a:noFill/>
            <a:miter lim="800000"/>
            <a:headEnd/>
            <a:tailEnd/>
          </a:ln>
        </p:spPr>
        <p:txBody>
          <a:bodyPr>
            <a:spAutoFit/>
          </a:bodyPr>
          <a:lstStyle/>
          <a:p>
            <a:r>
              <a:rPr lang="en-US" sz="1800" b="0">
                <a:solidFill>
                  <a:srgbClr val="003A6B"/>
                </a:solidFill>
              </a:rPr>
              <a:t>8. Confirmation of certification and delivery of certificate (or denial!)</a:t>
            </a:r>
          </a:p>
        </p:txBody>
      </p:sp>
      <p:sp>
        <p:nvSpPr>
          <p:cNvPr id="319509" name="Rectangle 20"/>
          <p:cNvSpPr>
            <a:spLocks noChangeArrowheads="1"/>
          </p:cNvSpPr>
          <p:nvPr/>
        </p:nvSpPr>
        <p:spPr bwMode="auto">
          <a:xfrm>
            <a:off x="2971800" y="5638800"/>
            <a:ext cx="5715000" cy="366713"/>
          </a:xfrm>
          <a:prstGeom prst="rect">
            <a:avLst/>
          </a:prstGeom>
          <a:noFill/>
          <a:ln w="9525">
            <a:noFill/>
            <a:miter lim="800000"/>
            <a:headEnd/>
            <a:tailEnd/>
          </a:ln>
        </p:spPr>
        <p:txBody>
          <a:bodyPr>
            <a:spAutoFit/>
          </a:bodyPr>
          <a:lstStyle/>
          <a:p>
            <a:r>
              <a:rPr lang="en-US" sz="1800" b="0">
                <a:solidFill>
                  <a:srgbClr val="003A6B"/>
                </a:solidFill>
              </a:rPr>
              <a:t>9. Partial audit every 6 months or every year</a:t>
            </a:r>
          </a:p>
        </p:txBody>
      </p:sp>
      <p:sp>
        <p:nvSpPr>
          <p:cNvPr id="319510" name="Rectangle 21"/>
          <p:cNvSpPr>
            <a:spLocks noChangeArrowheads="1"/>
          </p:cNvSpPr>
          <p:nvPr/>
        </p:nvSpPr>
        <p:spPr bwMode="auto">
          <a:xfrm>
            <a:off x="2971800" y="4191000"/>
            <a:ext cx="5486400" cy="366713"/>
          </a:xfrm>
          <a:prstGeom prst="rect">
            <a:avLst/>
          </a:prstGeom>
          <a:noFill/>
          <a:ln w="9525">
            <a:noFill/>
            <a:miter lim="800000"/>
            <a:headEnd/>
            <a:tailEnd/>
          </a:ln>
        </p:spPr>
        <p:txBody>
          <a:bodyPr>
            <a:spAutoFit/>
          </a:bodyPr>
          <a:lstStyle/>
          <a:p>
            <a:r>
              <a:rPr lang="en-US" sz="1800" b="0">
                <a:solidFill>
                  <a:srgbClr val="003A6B"/>
                </a:solidFill>
              </a:rPr>
              <a:t>6. Documentation review &amp; high level walk through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p:txBody>
          <a:bodyPr/>
          <a:lstStyle/>
          <a:p>
            <a:r>
              <a:rPr lang="en-US"/>
              <a:t>Summary Statement</a:t>
            </a:r>
          </a:p>
        </p:txBody>
      </p:sp>
      <p:sp>
        <p:nvSpPr>
          <p:cNvPr id="326659" name="Rectangle 3"/>
          <p:cNvSpPr>
            <a:spLocks noGrp="1" noChangeArrowheads="1"/>
          </p:cNvSpPr>
          <p:nvPr>
            <p:ph type="body" idx="1"/>
          </p:nvPr>
        </p:nvSpPr>
        <p:spPr/>
        <p:txBody>
          <a:bodyPr/>
          <a:lstStyle/>
          <a:p>
            <a:r>
              <a:rPr lang="en-US"/>
              <a:t>One statement can sum up the main goal of the ISO 27001 framework:</a:t>
            </a:r>
          </a:p>
          <a:p>
            <a:pPr>
              <a:buFontTx/>
              <a:buNone/>
            </a:pPr>
            <a:r>
              <a:rPr lang="en-US">
                <a:solidFill>
                  <a:srgbClr val="FF0000"/>
                </a:solidFill>
              </a:rPr>
              <a:t>  </a:t>
            </a:r>
            <a:r>
              <a:rPr lang="en-US" u="sng">
                <a:solidFill>
                  <a:srgbClr val="FF0000"/>
                </a:solidFill>
              </a:rPr>
              <a:t>Reduce the likelihood of human error by replacing ad hoc procedures with repeatable processes</a:t>
            </a:r>
            <a:r>
              <a:rPr lang="en-US">
                <a:solidFill>
                  <a:srgbClr val="FF0000"/>
                </a:solidFill>
              </a:rPr>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Grp="1" noChangeArrowheads="1"/>
          </p:cNvSpPr>
          <p:nvPr>
            <p:ph type="title" sz="quarter"/>
          </p:nvPr>
        </p:nvSpPr>
        <p:spPr/>
        <p:txBody>
          <a:bodyPr/>
          <a:lstStyle/>
          <a:p>
            <a:r>
              <a:rPr lang="en-US" sz="2800"/>
              <a:t>Questions?</a:t>
            </a:r>
            <a:endParaRPr lang="en-US" b="0">
              <a:solidFill>
                <a:schemeClr val="tx1"/>
              </a:solidFill>
            </a:endParaRPr>
          </a:p>
        </p:txBody>
      </p:sp>
      <p:sp>
        <p:nvSpPr>
          <p:cNvPr id="262147" name="Rectangle 3"/>
          <p:cNvSpPr>
            <a:spLocks noChangeArrowheads="1"/>
          </p:cNvSpPr>
          <p:nvPr/>
        </p:nvSpPr>
        <p:spPr bwMode="auto">
          <a:xfrm>
            <a:off x="457200" y="1600200"/>
            <a:ext cx="8382000" cy="4525963"/>
          </a:xfrm>
          <a:prstGeom prst="rect">
            <a:avLst/>
          </a:prstGeom>
          <a:noFill/>
          <a:ln w="9525">
            <a:noFill/>
            <a:miter lim="800000"/>
            <a:headEnd/>
            <a:tailEnd/>
          </a:ln>
          <a:effectLst/>
        </p:spPr>
        <p:txBody>
          <a:bodyPr/>
          <a:lstStyle/>
          <a:p>
            <a:pPr marL="228600" indent="-228600">
              <a:spcBef>
                <a:spcPct val="100000"/>
              </a:spcBef>
              <a:buClr>
                <a:srgbClr val="0033CC"/>
              </a:buClr>
            </a:pPr>
            <a:endParaRPr lang="en-US">
              <a:latin typeface="Verdana" pitchFamily="34" charset="0"/>
              <a:cs typeface="Arial" charset="0"/>
            </a:endParaRPr>
          </a:p>
        </p:txBody>
      </p:sp>
      <p:sp>
        <p:nvSpPr>
          <p:cNvPr id="262148" name="Rectangle 4"/>
          <p:cNvSpPr>
            <a:spLocks noChangeArrowheads="1"/>
          </p:cNvSpPr>
          <p:nvPr/>
        </p:nvSpPr>
        <p:spPr bwMode="auto">
          <a:xfrm>
            <a:off x="609600" y="1752600"/>
            <a:ext cx="8382000" cy="4525963"/>
          </a:xfrm>
          <a:prstGeom prst="rect">
            <a:avLst/>
          </a:prstGeom>
          <a:noFill/>
          <a:ln w="9525">
            <a:noFill/>
            <a:miter lim="800000"/>
            <a:headEnd/>
            <a:tailEnd/>
          </a:ln>
          <a:effectLst/>
        </p:spPr>
        <p:txBody>
          <a:bodyPr/>
          <a:lstStyle/>
          <a:p>
            <a:pPr marL="228600" indent="-228600">
              <a:lnSpc>
                <a:spcPct val="80000"/>
              </a:lnSpc>
              <a:spcBef>
                <a:spcPct val="25000"/>
              </a:spcBef>
              <a:buClr>
                <a:srgbClr val="0033CC"/>
              </a:buClr>
            </a:pPr>
            <a:endParaRPr lang="en-US" b="0">
              <a:solidFill>
                <a:srgbClr val="0033CC"/>
              </a:solidFill>
              <a:latin typeface="Verdana" pitchFamily="34" charset="0"/>
              <a:cs typeface="Arial" charset="0"/>
            </a:endParaRPr>
          </a:p>
          <a:p>
            <a:pPr marL="228600" indent="-228600">
              <a:lnSpc>
                <a:spcPct val="80000"/>
              </a:lnSpc>
              <a:spcBef>
                <a:spcPct val="25000"/>
              </a:spcBef>
              <a:buClr>
                <a:srgbClr val="0033CC"/>
              </a:buClr>
            </a:pPr>
            <a:r>
              <a:rPr lang="en-US" b="0">
                <a:solidFill>
                  <a:srgbClr val="0033CC"/>
                </a:solidFill>
                <a:latin typeface="Verdana" pitchFamily="34" charset="0"/>
                <a:cs typeface="Arial" charset="0"/>
              </a:rPr>
              <a:t>Contact Information:</a:t>
            </a:r>
          </a:p>
          <a:p>
            <a:pPr marL="228600" indent="-228600">
              <a:lnSpc>
                <a:spcPct val="80000"/>
              </a:lnSpc>
              <a:spcBef>
                <a:spcPct val="25000"/>
              </a:spcBef>
              <a:buClr>
                <a:srgbClr val="0033CC"/>
              </a:buClr>
            </a:pPr>
            <a:endParaRPr lang="en-US" sz="2000" b="0">
              <a:latin typeface="Verdana" pitchFamily="34" charset="0"/>
              <a:cs typeface="Arial" charset="0"/>
            </a:endParaRPr>
          </a:p>
          <a:p>
            <a:pPr marL="228600" indent="-228600">
              <a:lnSpc>
                <a:spcPct val="80000"/>
              </a:lnSpc>
              <a:spcBef>
                <a:spcPct val="25000"/>
              </a:spcBef>
              <a:buClr>
                <a:srgbClr val="0033CC"/>
              </a:buClr>
            </a:pPr>
            <a:r>
              <a:rPr lang="en-US" sz="2000" b="0">
                <a:latin typeface="Verdana" pitchFamily="34" charset="0"/>
                <a:cs typeface="Arial" charset="0"/>
              </a:rPr>
              <a:t>Curt Dalton</a:t>
            </a:r>
          </a:p>
          <a:p>
            <a:pPr marL="228600" indent="-228600">
              <a:lnSpc>
                <a:spcPct val="80000"/>
              </a:lnSpc>
              <a:spcBef>
                <a:spcPct val="25000"/>
              </a:spcBef>
              <a:buClr>
                <a:srgbClr val="0033CC"/>
              </a:buClr>
            </a:pPr>
            <a:r>
              <a:rPr lang="en-US" sz="2000" b="0">
                <a:latin typeface="Verdana" pitchFamily="34" charset="0"/>
                <a:cs typeface="Arial" charset="0"/>
              </a:rPr>
              <a:t>ITD Security Office, Commonwealth of Massachusetts</a:t>
            </a:r>
          </a:p>
          <a:p>
            <a:pPr marL="228600" indent="-228600">
              <a:lnSpc>
                <a:spcPct val="80000"/>
              </a:lnSpc>
              <a:spcBef>
                <a:spcPct val="25000"/>
              </a:spcBef>
              <a:buClr>
                <a:srgbClr val="0033CC"/>
              </a:buClr>
            </a:pPr>
            <a:r>
              <a:rPr lang="en-US" sz="2000" b="0">
                <a:latin typeface="Verdana" pitchFamily="34" charset="0"/>
                <a:cs typeface="Arial" charset="0"/>
              </a:rPr>
              <a:t>Program Manager, Enterprise Security Plan</a:t>
            </a:r>
          </a:p>
          <a:p>
            <a:pPr marL="228600" indent="-228600">
              <a:lnSpc>
                <a:spcPct val="80000"/>
              </a:lnSpc>
              <a:spcBef>
                <a:spcPct val="25000"/>
              </a:spcBef>
              <a:buClr>
                <a:srgbClr val="0033CC"/>
              </a:buClr>
            </a:pPr>
            <a:r>
              <a:rPr lang="en-US" sz="2000" b="0">
                <a:latin typeface="Verdana" pitchFamily="34" charset="0"/>
                <a:cs typeface="Arial" charset="0"/>
              </a:rPr>
              <a:t>Office: (617) 626-4423</a:t>
            </a:r>
          </a:p>
          <a:p>
            <a:pPr marL="228600" indent="-228600">
              <a:lnSpc>
                <a:spcPct val="80000"/>
              </a:lnSpc>
              <a:spcBef>
                <a:spcPct val="25000"/>
              </a:spcBef>
              <a:buClr>
                <a:srgbClr val="0033CC"/>
              </a:buClr>
            </a:pPr>
            <a:r>
              <a:rPr lang="en-US" sz="2000" b="0">
                <a:latin typeface="Verdana" pitchFamily="34" charset="0"/>
                <a:cs typeface="Arial" charset="0"/>
              </a:rPr>
              <a:t>Email: </a:t>
            </a:r>
            <a:r>
              <a:rPr lang="en-US" sz="2000" b="0">
                <a:latin typeface="Verdana" pitchFamily="34" charset="0"/>
                <a:cs typeface="Arial" charset="0"/>
                <a:hlinkClick r:id="rId3"/>
              </a:rPr>
              <a:t>Curtis.Dalton@State.MA.US</a:t>
            </a:r>
            <a:endParaRPr lang="en-US" sz="2000" b="0">
              <a:latin typeface="Verdana" pitchFamily="34" charset="0"/>
              <a:cs typeface="Arial" charset="0"/>
            </a:endParaRPr>
          </a:p>
          <a:p>
            <a:pPr marL="228600" indent="-228600">
              <a:lnSpc>
                <a:spcPct val="80000"/>
              </a:lnSpc>
              <a:spcBef>
                <a:spcPct val="25000"/>
              </a:spcBef>
              <a:buClr>
                <a:srgbClr val="0033CC"/>
              </a:buClr>
            </a:pPr>
            <a:r>
              <a:rPr lang="en-US" sz="2000" b="0">
                <a:latin typeface="Verdana" pitchFamily="34" charset="0"/>
                <a:cs typeface="Arial" charset="0"/>
              </a:rPr>
              <a:t>Personal Email: </a:t>
            </a:r>
            <a:r>
              <a:rPr lang="en-US" sz="2000" b="0">
                <a:latin typeface="Verdana" pitchFamily="34" charset="0"/>
                <a:cs typeface="Arial" charset="0"/>
                <a:hlinkClick r:id="rId4"/>
              </a:rPr>
              <a:t>CurtisEDalton@gmail.com</a:t>
            </a:r>
            <a:endParaRPr lang="en-US" sz="2000" b="0">
              <a:latin typeface="Verdana" pitchFamily="34" charset="0"/>
              <a:cs typeface="Arial" charset="0"/>
            </a:endParaRPr>
          </a:p>
          <a:p>
            <a:pPr marL="228600" indent="-228600">
              <a:lnSpc>
                <a:spcPct val="80000"/>
              </a:lnSpc>
              <a:spcBef>
                <a:spcPct val="100000"/>
              </a:spcBef>
              <a:spcAft>
                <a:spcPct val="50000"/>
              </a:spcAft>
              <a:buClr>
                <a:srgbClr val="0033CC"/>
              </a:buClr>
            </a:pPr>
            <a:endParaRPr lang="en-US" sz="2000" b="0">
              <a:latin typeface="Verdana" pitchFamily="34" charset="0"/>
              <a:cs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tdpowerpointtemplate">
  <a:themeElements>
    <a:clrScheme name="itdpowerpoint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itdpowerpointtemplate">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lnDef>
  </a:objectDefaults>
  <a:extraClrSchemeLst>
    <a:extraClrScheme>
      <a:clrScheme name="itdpowerpoint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tdpowerpoint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tdpowerpoint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tdpowerpoint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tdpowerpoint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tdpowerpoint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tdpowerpoint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tdpowerpoint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tdpowerpoint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tdpowerpoint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tdpowerpoint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tdpowerpoint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C:\Documents and Settings\dwalsh\Application Data\Microsoft\Templates\itdpowerpointtemplate.pot</Template>
  <TotalTime>7544</TotalTime>
  <Words>840</Words>
  <Application>Microsoft Office PowerPoint</Application>
  <PresentationFormat>On-screen Show (4:3)</PresentationFormat>
  <Paragraphs>203</Paragraphs>
  <Slides>13</Slides>
  <Notes>12</Notes>
  <HiddenSlides>0</HiddenSlides>
  <MMClips>0</MMClips>
  <ScaleCrop>false</ScaleCrop>
  <HeadingPairs>
    <vt:vector size="8" baseType="variant">
      <vt:variant>
        <vt:lpstr>Fonts Used</vt:lpstr>
      </vt:variant>
      <vt:variant>
        <vt:i4>5</vt:i4>
      </vt:variant>
      <vt:variant>
        <vt:lpstr>Design Template</vt:lpstr>
      </vt:variant>
      <vt:variant>
        <vt:i4>1</vt:i4>
      </vt:variant>
      <vt:variant>
        <vt:lpstr>Embedded OLE Servers</vt:lpstr>
      </vt:variant>
      <vt:variant>
        <vt:i4>1</vt:i4>
      </vt:variant>
      <vt:variant>
        <vt:lpstr>Slide Titles</vt:lpstr>
      </vt:variant>
      <vt:variant>
        <vt:i4>13</vt:i4>
      </vt:variant>
    </vt:vector>
  </HeadingPairs>
  <TitlesOfParts>
    <vt:vector size="20" baseType="lpstr">
      <vt:lpstr>Arial</vt:lpstr>
      <vt:lpstr>Verdana</vt:lpstr>
      <vt:lpstr>Times New Roman</vt:lpstr>
      <vt:lpstr>Garamond</vt:lpstr>
      <vt:lpstr>Wingdings</vt:lpstr>
      <vt:lpstr>itdpowerpointtemplate</vt:lpstr>
      <vt:lpstr>Document</vt:lpstr>
      <vt:lpstr>  IT Management Frameworks </vt:lpstr>
      <vt:lpstr>Speaker</vt:lpstr>
      <vt:lpstr>ISO 27001:2005 Topics</vt:lpstr>
      <vt:lpstr>What is ISO 27001:2005?</vt:lpstr>
      <vt:lpstr>Form &amp; Function of ISO 27001:2005</vt:lpstr>
      <vt:lpstr>Major Components of ISO 27001:2005</vt:lpstr>
      <vt:lpstr>Expanded view of Annex A (11 domains)</vt:lpstr>
      <vt:lpstr>Origins of the 27001:2005 Standard</vt:lpstr>
      <vt:lpstr>ISO 27000 Family (Information Security)</vt:lpstr>
      <vt:lpstr>How to Implement ISO 27001:2005</vt:lpstr>
      <vt:lpstr>Steps to Certification (optional!)</vt:lpstr>
      <vt:lpstr>Summary Statement</vt:lpstr>
      <vt:lpstr>Questions?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Commonwealth of Massachusetts</dc:title>
  <dc:creator>Curt Dalton</dc:creator>
  <dc:description/>
  <cp:lastModifiedBy>ced</cp:lastModifiedBy>
  <cp:revision>475</cp:revision>
  <dcterms:created xsi:type="dcterms:W3CDTF">2009-03-01T13:47:22Z</dcterms:created>
  <dcterms:modified xsi:type="dcterms:W3CDTF">2009-10-19T16:10:34Z</dcterms:modified>
</cp:coreProperties>
</file>