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59" r:id="rId3"/>
    <p:sldId id="272" r:id="rId4"/>
    <p:sldId id="274" r:id="rId5"/>
    <p:sldId id="275" r:id="rId6"/>
    <p:sldId id="257" r:id="rId7"/>
    <p:sldId id="263" r:id="rId8"/>
    <p:sldId id="266" r:id="rId9"/>
    <p:sldId id="264" r:id="rId10"/>
    <p:sldId id="265" r:id="rId11"/>
    <p:sldId id="268" r:id="rId12"/>
    <p:sldId id="270" r:id="rId13"/>
    <p:sldId id="269" r:id="rId14"/>
  </p:sldIdLst>
  <p:sldSz cx="9144000" cy="6858000" type="screen4x3"/>
  <p:notesSz cx="6858000" cy="9296400"/>
  <p:custDataLst>
    <p:tags r:id="rId1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24" autoAdjust="0"/>
    <p:restoredTop sz="94660"/>
  </p:normalViewPr>
  <p:slideViewPr>
    <p:cSldViewPr>
      <p:cViewPr varScale="1">
        <p:scale>
          <a:sx n="86" d="100"/>
          <a:sy n="86" d="100"/>
        </p:scale>
        <p:origin x="-4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smtClean="0"/>
            </a:lvl1pPr>
          </a:lstStyle>
          <a:p>
            <a:pPr>
              <a:defRPr/>
            </a:pPr>
            <a:fld id="{808DCE28-DDEB-420E-84E0-DFF8F5ADC94B}" type="datetimeFigureOut">
              <a:rPr lang="en-US"/>
              <a:pPr>
                <a:defRPr/>
              </a:pPr>
              <a:t>6/23/2009</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smtClean="0"/>
            </a:lvl1pPr>
          </a:lstStyle>
          <a:p>
            <a:pPr>
              <a:defRPr/>
            </a:pPr>
            <a:fld id="{27074900-4EF8-4073-B4F8-45272B46731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pPr>
              <a:defRPr/>
            </a:pPr>
            <a:fld id="{2FCAEB1D-21E5-4CBD-9EF2-AC83588C143D}" type="datetimeFigureOut">
              <a:rPr lang="en-US"/>
              <a:pPr>
                <a:defRPr/>
              </a:pPr>
              <a:t>6/23/2009</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pPr>
              <a:defRPr/>
            </a:pPr>
            <a:fld id="{9EA28684-0396-49D6-A983-29D5BDF8056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When completed, this project will serve as a “Show &amp; Tell” tool for GeoDash to demonstrate the capabilities of the various technologies and skill sets GeoDash brings to the economic development and transportation planning arenas.</a:t>
            </a:r>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B206CF-B93A-428B-9090-185198284F0C}" type="slidenum">
              <a:rPr lang="en-US" smtClean="0"/>
              <a:pPr/>
              <a:t>11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mailto:beacon@salisbury.edu"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Main Title Pag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4"/>
            <p:cNvSpPr>
              <a:spLocks noChangeArrowheads="1"/>
            </p:cNvSpPr>
            <p:nvPr userDrawn="1"/>
          </p:nvSpPr>
          <p:spPr bwMode="auto">
            <a:xfrm>
              <a:off x="144" y="1680"/>
              <a:ext cx="1808" cy="144"/>
            </a:xfrm>
            <a:prstGeom prst="rect">
              <a:avLst/>
            </a:prstGeom>
            <a:solidFill>
              <a:schemeClr val="accent4"/>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fontAlgn="auto">
                <a:spcBef>
                  <a:spcPts val="0"/>
                </a:spcBef>
                <a:spcAft>
                  <a:spcPts val="0"/>
                </a:spcAft>
                <a:defRPr/>
              </a:pPr>
              <a:endParaRPr lang="en-US"/>
            </a:p>
          </p:txBody>
        </p:sp>
        <p:sp>
          <p:nvSpPr>
            <p:cNvPr id="6" name="Rectangle 5"/>
            <p:cNvSpPr>
              <a:spLocks noChangeArrowheads="1"/>
            </p:cNvSpPr>
            <p:nvPr userDrawn="1"/>
          </p:nvSpPr>
          <p:spPr bwMode="auto">
            <a:xfrm>
              <a:off x="1952" y="1680"/>
              <a:ext cx="1808" cy="144"/>
            </a:xfrm>
            <a:prstGeom prst="rect">
              <a:avLst/>
            </a:prstGeom>
            <a:solidFill>
              <a:schemeClr val="accent2"/>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fontAlgn="auto">
                <a:spcBef>
                  <a:spcPts val="0"/>
                </a:spcBef>
                <a:spcAft>
                  <a:spcPts val="0"/>
                </a:spcAft>
                <a:defRPr/>
              </a:pPr>
              <a:endParaRPr lang="en-US"/>
            </a:p>
          </p:txBody>
        </p:sp>
        <p:sp>
          <p:nvSpPr>
            <p:cNvPr id="7" name="Rectangle 6"/>
            <p:cNvSpPr>
              <a:spLocks noChangeArrowheads="1"/>
            </p:cNvSpPr>
            <p:nvPr userDrawn="1"/>
          </p:nvSpPr>
          <p:spPr bwMode="auto">
            <a:xfrm>
              <a:off x="3760" y="1680"/>
              <a:ext cx="1808" cy="144"/>
            </a:xfrm>
            <a:prstGeom prst="rect">
              <a:avLst/>
            </a:prstGeom>
            <a:solidFill>
              <a:schemeClr val="accent4"/>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fontAlgn="auto">
                <a:spcBef>
                  <a:spcPts val="0"/>
                </a:spcBef>
                <a:spcAft>
                  <a:spcPts val="0"/>
                </a:spcAft>
                <a:defRPr/>
              </a:pPr>
              <a:endParaRPr lang="en-US"/>
            </a:p>
          </p:txBody>
        </p:sp>
      </p:grpSp>
      <p:sp>
        <p:nvSpPr>
          <p:cNvPr id="31746" name="Rectangle 2"/>
          <p:cNvSpPr>
            <a:spLocks noGrp="1" noChangeArrowheads="1"/>
          </p:cNvSpPr>
          <p:nvPr>
            <p:ph type="ctrTitle"/>
          </p:nvPr>
        </p:nvSpPr>
        <p:spPr>
          <a:xfrm>
            <a:off x="1219200" y="1143000"/>
            <a:ext cx="7086600" cy="1441450"/>
          </a:xfrm>
        </p:spPr>
        <p:txBody>
          <a:bodyPr/>
          <a:lstStyle>
            <a:lvl1pPr algn="ctr">
              <a:defRPr lang="en-US" sz="3600" b="1" kern="1200" dirty="0">
                <a:solidFill>
                  <a:schemeClr val="tx1"/>
                </a:solidFill>
                <a:latin typeface="Verdana" pitchFamily="34" charset="0"/>
                <a:ea typeface="+mn-ea"/>
                <a:cs typeface="+mn-cs"/>
              </a:defRPr>
            </a:lvl1pPr>
          </a:lstStyle>
          <a:p>
            <a:r>
              <a:rPr lang="en-US" dirty="0"/>
              <a:t>Click to edit Master title style</a:t>
            </a:r>
          </a:p>
        </p:txBody>
      </p:sp>
      <p:sp>
        <p:nvSpPr>
          <p:cNvPr id="31747" name="Rectangle 3"/>
          <p:cNvSpPr>
            <a:spLocks noGrp="1" noChangeArrowheads="1"/>
          </p:cNvSpPr>
          <p:nvPr>
            <p:ph type="subTitle" idx="1"/>
          </p:nvPr>
        </p:nvSpPr>
        <p:spPr>
          <a:xfrm>
            <a:off x="1600200" y="3270250"/>
            <a:ext cx="6400800" cy="2209800"/>
          </a:xfrm>
        </p:spPr>
        <p:txBody>
          <a:bodyPr/>
          <a:lstStyle>
            <a:lvl1pPr marL="0" indent="0" algn="ctr">
              <a:buFontTx/>
              <a:buNone/>
              <a:defRPr kumimoji="0" lang="en-US" sz="2400" b="1" i="0" u="none" strike="noStrike" kern="0" cap="none" spc="0" normalizeH="0" baseline="0" noProof="0" dirty="0">
                <a:ln>
                  <a:noFill/>
                </a:ln>
                <a:solidFill>
                  <a:srgbClr val="990033"/>
                </a:solidFill>
                <a:effectLst/>
                <a:uLnTx/>
                <a:uFillTx/>
                <a:latin typeface="+mn-lt"/>
                <a:ea typeface="+mn-ea"/>
                <a:cs typeface="+mn-cs"/>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titles">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3044825"/>
            <a:ext cx="8610600" cy="46038"/>
            <a:chOff x="144" y="1680"/>
            <a:chExt cx="5424" cy="144"/>
          </a:xfrm>
        </p:grpSpPr>
        <p:sp>
          <p:nvSpPr>
            <p:cNvPr id="5" name="Rectangle 4"/>
            <p:cNvSpPr>
              <a:spLocks noChangeArrowheads="1"/>
            </p:cNvSpPr>
            <p:nvPr userDrawn="1"/>
          </p:nvSpPr>
          <p:spPr bwMode="auto">
            <a:xfrm>
              <a:off x="144" y="1680"/>
              <a:ext cx="1808" cy="144"/>
            </a:xfrm>
            <a:prstGeom prst="rect">
              <a:avLst/>
            </a:prstGeom>
            <a:solidFill>
              <a:schemeClr val="accent4"/>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fontAlgn="auto">
                <a:spcBef>
                  <a:spcPts val="0"/>
                </a:spcBef>
                <a:spcAft>
                  <a:spcPts val="0"/>
                </a:spcAft>
                <a:defRPr/>
              </a:pPr>
              <a:endParaRPr lang="en-US"/>
            </a:p>
          </p:txBody>
        </p:sp>
        <p:sp>
          <p:nvSpPr>
            <p:cNvPr id="6" name="Rectangle 5"/>
            <p:cNvSpPr>
              <a:spLocks noChangeArrowheads="1"/>
            </p:cNvSpPr>
            <p:nvPr userDrawn="1"/>
          </p:nvSpPr>
          <p:spPr bwMode="auto">
            <a:xfrm>
              <a:off x="1952" y="1680"/>
              <a:ext cx="1808" cy="144"/>
            </a:xfrm>
            <a:prstGeom prst="rect">
              <a:avLst/>
            </a:prstGeom>
            <a:solidFill>
              <a:schemeClr val="accent2"/>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fontAlgn="auto">
                <a:spcBef>
                  <a:spcPts val="0"/>
                </a:spcBef>
                <a:spcAft>
                  <a:spcPts val="0"/>
                </a:spcAft>
                <a:defRPr/>
              </a:pPr>
              <a:endParaRPr lang="en-US"/>
            </a:p>
          </p:txBody>
        </p:sp>
        <p:sp>
          <p:nvSpPr>
            <p:cNvPr id="7" name="Rectangle 6"/>
            <p:cNvSpPr>
              <a:spLocks noChangeArrowheads="1"/>
            </p:cNvSpPr>
            <p:nvPr userDrawn="1"/>
          </p:nvSpPr>
          <p:spPr bwMode="auto">
            <a:xfrm>
              <a:off x="3760" y="1680"/>
              <a:ext cx="1808" cy="144"/>
            </a:xfrm>
            <a:prstGeom prst="rect">
              <a:avLst/>
            </a:prstGeom>
            <a:solidFill>
              <a:schemeClr val="accent4"/>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fontAlgn="auto">
                <a:spcBef>
                  <a:spcPts val="0"/>
                </a:spcBef>
                <a:spcAft>
                  <a:spcPts val="0"/>
                </a:spcAft>
                <a:defRPr/>
              </a:pPr>
              <a:endParaRPr lang="en-US"/>
            </a:p>
          </p:txBody>
        </p:sp>
      </p:grpSp>
      <p:pic>
        <p:nvPicPr>
          <p:cNvPr id="8" name="Picture 11" descr="Beacon LogoColor_1"/>
          <p:cNvPicPr>
            <a:picLocks noChangeAspect="1" noChangeArrowheads="1"/>
          </p:cNvPicPr>
          <p:nvPr userDrawn="1"/>
        </p:nvPicPr>
        <p:blipFill>
          <a:blip r:embed="rId2" cstate="print"/>
          <a:srcRect/>
          <a:stretch>
            <a:fillRect/>
          </a:stretch>
        </p:blipFill>
        <p:spPr bwMode="auto">
          <a:xfrm>
            <a:off x="8470900" y="6096000"/>
            <a:ext cx="673100" cy="762000"/>
          </a:xfrm>
          <a:prstGeom prst="rect">
            <a:avLst/>
          </a:prstGeom>
          <a:noFill/>
          <a:ln w="9525">
            <a:noFill/>
            <a:miter lim="800000"/>
            <a:headEnd/>
            <a:tailEnd/>
          </a:ln>
        </p:spPr>
      </p:pic>
      <p:sp>
        <p:nvSpPr>
          <p:cNvPr id="31746" name="Rectangle 2"/>
          <p:cNvSpPr>
            <a:spLocks noGrp="1" noChangeArrowheads="1"/>
          </p:cNvSpPr>
          <p:nvPr>
            <p:ph type="ctrTitle"/>
          </p:nvPr>
        </p:nvSpPr>
        <p:spPr>
          <a:xfrm>
            <a:off x="1219200" y="1143000"/>
            <a:ext cx="7086600" cy="1441450"/>
          </a:xfrm>
        </p:spPr>
        <p:txBody>
          <a:bodyPr/>
          <a:lstStyle>
            <a:lvl1pPr algn="ctr">
              <a:defRPr lang="en-US" sz="3600" b="1" kern="1200" dirty="0">
                <a:solidFill>
                  <a:schemeClr val="tx1"/>
                </a:solidFill>
                <a:latin typeface="Verdana" pitchFamily="34" charset="0"/>
                <a:ea typeface="+mn-ea"/>
                <a:cs typeface="+mn-cs"/>
              </a:defRPr>
            </a:lvl1pPr>
          </a:lstStyle>
          <a:p>
            <a:r>
              <a:rPr lang="en-US" dirty="0"/>
              <a:t>Click to edit Master title style</a:t>
            </a:r>
          </a:p>
        </p:txBody>
      </p:sp>
      <p:sp>
        <p:nvSpPr>
          <p:cNvPr id="31747" name="Rectangle 3"/>
          <p:cNvSpPr>
            <a:spLocks noGrp="1" noChangeArrowheads="1"/>
          </p:cNvSpPr>
          <p:nvPr>
            <p:ph type="subTitle" idx="1"/>
          </p:nvPr>
        </p:nvSpPr>
        <p:spPr>
          <a:xfrm>
            <a:off x="1600200" y="3270250"/>
            <a:ext cx="6400800" cy="2209800"/>
          </a:xfrm>
        </p:spPr>
        <p:txBody>
          <a:bodyPr/>
          <a:lstStyle>
            <a:lvl1pPr marL="0" indent="0" algn="ctr">
              <a:buFontTx/>
              <a:buNone/>
              <a:defRPr kumimoji="0" lang="en-US" sz="2400" b="1" i="0" u="none" strike="noStrike" kern="0" cap="none" spc="0" normalizeH="0" baseline="0" noProof="0" dirty="0">
                <a:ln>
                  <a:noFill/>
                </a:ln>
                <a:solidFill>
                  <a:srgbClr val="990033"/>
                </a:solidFill>
                <a:effectLst/>
                <a:uLnTx/>
                <a:uFillTx/>
                <a:latin typeface="+mn-lt"/>
                <a:ea typeface="+mn-ea"/>
                <a:cs typeface="+mn-cs"/>
              </a:defRPr>
            </a:lvl1pPr>
          </a:lstStyle>
          <a:p>
            <a:endParaRPr lang="en-US" dirty="0"/>
          </a:p>
        </p:txBody>
      </p:sp>
      <p:sp>
        <p:nvSpPr>
          <p:cNvPr id="9" name="Rectangle 4"/>
          <p:cNvSpPr>
            <a:spLocks noGrp="1" noChangeArrowheads="1"/>
          </p:cNvSpPr>
          <p:nvPr>
            <p:ph type="dt" sz="half" idx="10"/>
          </p:nvPr>
        </p:nvSpPr>
        <p:spPr bwMode="auto">
          <a:xfrm>
            <a:off x="3657600" y="6248400"/>
            <a:ext cx="2133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1" fontAlgn="auto" hangingPunct="1">
              <a:spcBef>
                <a:spcPts val="0"/>
              </a:spcBef>
              <a:spcAft>
                <a:spcPts val="0"/>
              </a:spcAft>
              <a:defRPr sz="1000">
                <a:latin typeface="+mn-lt"/>
              </a:defRPr>
            </a:lvl1pPr>
          </a:lstStyle>
          <a:p>
            <a:pPr>
              <a:defRPr/>
            </a:pPr>
            <a:fld id="{262E3722-20A6-4005-883A-E62A8C0BA052}" type="datetimeFigureOut">
              <a:rPr lang="en-US"/>
              <a:pPr>
                <a:defRPr/>
              </a:pPr>
              <a:t>6/23/2009</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Title ">
    <p:spTree>
      <p:nvGrpSpPr>
        <p:cNvPr id="1" name=""/>
        <p:cNvGrpSpPr/>
        <p:nvPr/>
      </p:nvGrpSpPr>
      <p:grpSpPr>
        <a:xfrm>
          <a:off x="0" y="0"/>
          <a:ext cx="0" cy="0"/>
          <a:chOff x="0" y="0"/>
          <a:chExt cx="0" cy="0"/>
        </a:xfrm>
      </p:grpSpPr>
      <p:cxnSp>
        <p:nvCxnSpPr>
          <p:cNvPr id="4" name="Straight Connector 3"/>
          <p:cNvCxnSpPr/>
          <p:nvPr userDrawn="1"/>
        </p:nvCxnSpPr>
        <p:spPr bwMode="auto">
          <a:xfrm>
            <a:off x="700088" y="4419600"/>
            <a:ext cx="7772400" cy="1588"/>
          </a:xfrm>
          <a:prstGeom prst="line">
            <a:avLst/>
          </a:prstGeom>
          <a:ln>
            <a:solidFill>
              <a:schemeClr val="accent2"/>
            </a:solidFill>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2" name="Title 1"/>
          <p:cNvSpPr>
            <a:spLocks noGrp="1"/>
          </p:cNvSpPr>
          <p:nvPr>
            <p:ph type="title"/>
          </p:nvPr>
        </p:nvSpPr>
        <p:spPr>
          <a:xfrm>
            <a:off x="722313" y="44958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Slide Number Placeholder 6"/>
          <p:cNvSpPr>
            <a:spLocks noGrp="1"/>
          </p:cNvSpPr>
          <p:nvPr>
            <p:ph type="sldNum" sz="quarter" idx="10"/>
          </p:nvPr>
        </p:nvSpPr>
        <p:spPr/>
        <p:txBody>
          <a:bodyPr/>
          <a:lstStyle>
            <a:lvl1pPr>
              <a:defRPr/>
            </a:lvl1pPr>
          </a:lstStyle>
          <a:p>
            <a:pPr>
              <a:defRPr/>
            </a:pPr>
            <a:fld id="{B53BE49E-E98D-4A3B-873D-EE2D390F00E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cxnSp>
        <p:nvCxnSpPr>
          <p:cNvPr id="4" name="Straight Connector 3"/>
          <p:cNvCxnSpPr/>
          <p:nvPr userDrawn="1"/>
        </p:nvCxnSpPr>
        <p:spPr bwMode="auto">
          <a:xfrm>
            <a:off x="228600" y="1217613"/>
            <a:ext cx="8915400" cy="1587"/>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lvl1pPr>
              <a:defRPr kumimoji="0" lang="en-US" sz="4000" b="1" i="0" u="none" strike="noStrike" kern="0" cap="none" spc="0" normalizeH="0" baseline="0" noProof="0" dirty="0">
                <a:ln>
                  <a:noFill/>
                </a:ln>
                <a:solidFill>
                  <a:srgbClr val="800000"/>
                </a:solidFill>
                <a:effectLst/>
                <a:uLnTx/>
                <a:uFillTx/>
                <a:latin typeface="+mj-lt"/>
                <a:ea typeface="+mj-ea"/>
                <a:cs typeface="+mj-cs"/>
              </a:defRPr>
            </a:lvl1pPr>
          </a:lstStyle>
          <a:p>
            <a:r>
              <a:rPr lang="en-US" dirty="0" smtClean="0"/>
              <a:t>Click to edit Master title style</a:t>
            </a:r>
            <a:endParaRPr lang="en-US" dirty="0"/>
          </a:p>
        </p:txBody>
      </p:sp>
      <p:sp>
        <p:nvSpPr>
          <p:cNvPr id="6" name="Text Placeholder 5"/>
          <p:cNvSpPr>
            <a:spLocks noGrp="1"/>
          </p:cNvSpPr>
          <p:nvPr>
            <p:ph type="body" sz="quarter" idx="11"/>
          </p:nvPr>
        </p:nvSpPr>
        <p:spPr>
          <a:xfrm>
            <a:off x="457200" y="1295400"/>
            <a:ext cx="8458200" cy="5257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3"/>
          <p:cNvSpPr>
            <a:spLocks noGrp="1"/>
          </p:cNvSpPr>
          <p:nvPr>
            <p:ph type="sldNum" sz="quarter" idx="12"/>
          </p:nvPr>
        </p:nvSpPr>
        <p:spPr/>
        <p:txBody>
          <a:bodyPr/>
          <a:lstStyle>
            <a:lvl1pPr>
              <a:defRPr/>
            </a:lvl1pPr>
          </a:lstStyle>
          <a:p>
            <a:pPr>
              <a:defRPr/>
            </a:pPr>
            <a:fld id="{CCB5523A-4ED7-4698-BD34-6FB30FEC15A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Slide-Short Title">
    <p:spTree>
      <p:nvGrpSpPr>
        <p:cNvPr id="1" name=""/>
        <p:cNvGrpSpPr/>
        <p:nvPr/>
      </p:nvGrpSpPr>
      <p:grpSpPr>
        <a:xfrm>
          <a:off x="0" y="0"/>
          <a:ext cx="0" cy="0"/>
          <a:chOff x="0" y="0"/>
          <a:chExt cx="0" cy="0"/>
        </a:xfrm>
      </p:grpSpPr>
      <p:cxnSp>
        <p:nvCxnSpPr>
          <p:cNvPr id="3" name="Straight Connector 2"/>
          <p:cNvCxnSpPr/>
          <p:nvPr userDrawn="1"/>
        </p:nvCxnSpPr>
        <p:spPr bwMode="auto">
          <a:xfrm>
            <a:off x="228600" y="1217613"/>
            <a:ext cx="8915400" cy="1587"/>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lvl1pPr>
              <a:defRPr kumimoji="0" lang="en-US" sz="4000" b="1" i="0" u="none" strike="noStrike" kern="0" cap="none" spc="0" normalizeH="0" baseline="0" noProof="0" dirty="0">
                <a:ln>
                  <a:noFill/>
                </a:ln>
                <a:solidFill>
                  <a:srgbClr val="800000"/>
                </a:solidFill>
                <a:effectLst/>
                <a:uLnTx/>
                <a:uFillTx/>
                <a:latin typeface="+mj-lt"/>
                <a:ea typeface="+mj-ea"/>
                <a:cs typeface="+mj-cs"/>
              </a:defRPr>
            </a:lvl1pPr>
          </a:lstStyle>
          <a:p>
            <a:r>
              <a:rPr lang="en-US" dirty="0" smtClean="0"/>
              <a:t>Click to edit Master title style</a:t>
            </a:r>
            <a:endParaRPr lang="en-US" dirty="0"/>
          </a:p>
        </p:txBody>
      </p:sp>
      <p:sp>
        <p:nvSpPr>
          <p:cNvPr id="4" name="Slide Number Placeholder 3"/>
          <p:cNvSpPr>
            <a:spLocks noGrp="1"/>
          </p:cNvSpPr>
          <p:nvPr>
            <p:ph type="sldNum" sz="quarter" idx="10"/>
          </p:nvPr>
        </p:nvSpPr>
        <p:spPr/>
        <p:txBody>
          <a:bodyPr/>
          <a:lstStyle>
            <a:lvl1pPr>
              <a:defRPr/>
            </a:lvl1pPr>
          </a:lstStyle>
          <a:p>
            <a:pPr>
              <a:defRPr/>
            </a:pPr>
            <a:fld id="{D7E0D6AA-8BED-484B-B565-08C8FCB1852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Long Title">
    <p:spTree>
      <p:nvGrpSpPr>
        <p:cNvPr id="1" name=""/>
        <p:cNvGrpSpPr/>
        <p:nvPr/>
      </p:nvGrpSpPr>
      <p:grpSpPr>
        <a:xfrm>
          <a:off x="0" y="0"/>
          <a:ext cx="0" cy="0"/>
          <a:chOff x="0" y="0"/>
          <a:chExt cx="0" cy="0"/>
        </a:xfrm>
      </p:grpSpPr>
      <p:cxnSp>
        <p:nvCxnSpPr>
          <p:cNvPr id="3" name="Straight Connector 2"/>
          <p:cNvCxnSpPr/>
          <p:nvPr userDrawn="1"/>
        </p:nvCxnSpPr>
        <p:spPr bwMode="auto">
          <a:xfrm>
            <a:off x="228600" y="1676400"/>
            <a:ext cx="8915400" cy="1588"/>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a:xfrm>
            <a:off x="457200" y="152401"/>
            <a:ext cx="8229600" cy="1447800"/>
          </a:xfrm>
        </p:spPr>
        <p:txBody>
          <a:bodyPr anchor="ctr"/>
          <a:lstStyle>
            <a:lvl1pPr>
              <a:defRPr kumimoji="0" lang="en-US" sz="4000" b="1" i="0" u="none" strike="noStrike" kern="0" cap="none" spc="0" normalizeH="0" baseline="0" noProof="0" dirty="0">
                <a:ln>
                  <a:noFill/>
                </a:ln>
                <a:solidFill>
                  <a:srgbClr val="800000"/>
                </a:solidFill>
                <a:effectLst/>
                <a:uLnTx/>
                <a:uFillTx/>
                <a:latin typeface="+mj-lt"/>
                <a:ea typeface="+mj-ea"/>
                <a:cs typeface="+mj-cs"/>
              </a:defRPr>
            </a:lvl1pPr>
          </a:lstStyle>
          <a:p>
            <a:r>
              <a:rPr lang="en-US" dirty="0" smtClean="0"/>
              <a:t>Click to edit Master title style</a:t>
            </a:r>
            <a:endParaRPr lang="en-US" dirty="0"/>
          </a:p>
        </p:txBody>
      </p:sp>
      <p:sp>
        <p:nvSpPr>
          <p:cNvPr id="4" name="Slide Number Placeholder 3"/>
          <p:cNvSpPr>
            <a:spLocks noGrp="1"/>
          </p:cNvSpPr>
          <p:nvPr>
            <p:ph type="sldNum" sz="quarter" idx="10"/>
          </p:nvPr>
        </p:nvSpPr>
        <p:spPr/>
        <p:txBody>
          <a:bodyPr/>
          <a:lstStyle>
            <a:lvl1pPr>
              <a:defRPr/>
            </a:lvl1pPr>
          </a:lstStyle>
          <a:p>
            <a:pPr>
              <a:defRPr/>
            </a:pPr>
            <a:fld id="{61EECB9A-1B23-4E6D-AA65-CAF8FBA2F42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dd-In Slide">
    <p:spTree>
      <p:nvGrpSpPr>
        <p:cNvPr id="1" name=""/>
        <p:cNvGrpSpPr/>
        <p:nvPr/>
      </p:nvGrpSpPr>
      <p:grpSpPr>
        <a:xfrm>
          <a:off x="0" y="0"/>
          <a:ext cx="0" cy="0"/>
          <a:chOff x="0" y="0"/>
          <a:chExt cx="0" cy="0"/>
        </a:xfrm>
      </p:grpSpPr>
      <p:cxnSp>
        <p:nvCxnSpPr>
          <p:cNvPr id="4" name="Straight Connector 3"/>
          <p:cNvCxnSpPr/>
          <p:nvPr userDrawn="1"/>
        </p:nvCxnSpPr>
        <p:spPr bwMode="auto">
          <a:xfrm>
            <a:off x="228600" y="1217613"/>
            <a:ext cx="8915400" cy="1587"/>
          </a:xfrm>
          <a:prstGeom prst="line">
            <a:avLst/>
          </a:prstGeom>
          <a:ln>
            <a:solidFill>
              <a:schemeClr val="accent2"/>
            </a:solidFill>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2" name="Title 1"/>
          <p:cNvSpPr>
            <a:spLocks noGrp="1"/>
          </p:cNvSpPr>
          <p:nvPr>
            <p:ph type="title"/>
          </p:nvPr>
        </p:nvSpPr>
        <p:spPr>
          <a:xfrm>
            <a:off x="457200" y="0"/>
            <a:ext cx="8229600" cy="1143001"/>
          </a:xfrm>
        </p:spPr>
        <p:txBody>
          <a:bodyPr anchor="ctr"/>
          <a:lstStyle>
            <a:lvl1pPr>
              <a:defRPr kumimoji="0" lang="en-US" sz="4000" b="1" i="0" u="none" strike="noStrike" kern="0" cap="none" spc="0" normalizeH="0" baseline="0" noProof="0" dirty="0">
                <a:ln>
                  <a:noFill/>
                </a:ln>
                <a:solidFill>
                  <a:srgbClr val="800000"/>
                </a:solidFill>
                <a:effectLst/>
                <a:uLnTx/>
                <a:uFillTx/>
                <a:latin typeface="+mj-lt"/>
                <a:ea typeface="+mj-ea"/>
                <a:cs typeface="+mj-c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71600"/>
            <a:ext cx="8229600" cy="5257800"/>
          </a:xfrm>
        </p:spPr>
        <p:txBody>
          <a:bodyPr/>
          <a:lstStyle>
            <a:lvl1pPr>
              <a:defRPr lang="en-US" sz="2800" dirty="0" smtClean="0">
                <a:solidFill>
                  <a:schemeClr val="tx1"/>
                </a:solidFill>
                <a:latin typeface="+mn-lt"/>
                <a:ea typeface="+mn-ea"/>
                <a:cs typeface="+mn-cs"/>
              </a:defRPr>
            </a:lvl1pPr>
            <a:lvl2pPr>
              <a:defRPr lang="en-US" sz="2400" dirty="0" smtClean="0">
                <a:solidFill>
                  <a:schemeClr val="tx1"/>
                </a:solidFill>
                <a:latin typeface="+mn-lt"/>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4"/>
          <p:cNvSpPr>
            <a:spLocks noGrp="1"/>
          </p:cNvSpPr>
          <p:nvPr>
            <p:ph type="sldNum" sz="quarter" idx="10"/>
          </p:nvPr>
        </p:nvSpPr>
        <p:spPr/>
        <p:txBody>
          <a:bodyPr/>
          <a:lstStyle>
            <a:lvl1pPr>
              <a:defRPr/>
            </a:lvl1pPr>
          </a:lstStyle>
          <a:p>
            <a:pPr>
              <a:defRPr/>
            </a:pPr>
            <a:fld id="{4729D840-89ED-4FFA-BD12-4EC14E01FA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gular Slide">
    <p:spTree>
      <p:nvGrpSpPr>
        <p:cNvPr id="1" name=""/>
        <p:cNvGrpSpPr/>
        <p:nvPr/>
      </p:nvGrpSpPr>
      <p:grpSpPr>
        <a:xfrm>
          <a:off x="0" y="0"/>
          <a:ext cx="0" cy="0"/>
          <a:chOff x="0" y="0"/>
          <a:chExt cx="0" cy="0"/>
        </a:xfrm>
      </p:grpSpPr>
      <p:cxnSp>
        <p:nvCxnSpPr>
          <p:cNvPr id="5" name="Straight Connector 4"/>
          <p:cNvCxnSpPr/>
          <p:nvPr userDrawn="1"/>
        </p:nvCxnSpPr>
        <p:spPr bwMode="auto">
          <a:xfrm>
            <a:off x="228600" y="1217613"/>
            <a:ext cx="8915400" cy="1587"/>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3" name="Content Placeholder 2"/>
          <p:cNvSpPr>
            <a:spLocks noGrp="1"/>
          </p:cNvSpPr>
          <p:nvPr>
            <p:ph sz="half" idx="1"/>
          </p:nvPr>
        </p:nvSpPr>
        <p:spPr>
          <a:xfrm>
            <a:off x="457200" y="1828800"/>
            <a:ext cx="3962400" cy="4800600"/>
          </a:xfrm>
        </p:spPr>
        <p:txBody>
          <a:bodyPr/>
          <a:lstStyle>
            <a:lvl1pPr marL="514350" indent="-514350">
              <a:buFont typeface="+mj-lt"/>
              <a:buAutoNum type="arabicPeriod"/>
              <a:defRPr lang="en-US" sz="2800" dirty="0" smtClean="0">
                <a:solidFill>
                  <a:schemeClr val="tx1"/>
                </a:solidFill>
                <a:latin typeface="+mn-lt"/>
                <a:ea typeface="+mn-ea"/>
                <a:cs typeface="+mn-cs"/>
              </a:defRPr>
            </a:lvl1pPr>
            <a:lvl2pPr marL="914400" indent="-457200">
              <a:buFont typeface="+mj-lt"/>
              <a:buAutoNum type="arabicPeriod"/>
              <a:defRPr sz="2400"/>
            </a:lvl2pPr>
            <a:lvl3pPr marL="1371600" indent="-457200">
              <a:buFont typeface="+mj-lt"/>
              <a:buAutoNum type="arabicPeriod"/>
              <a:defRPr sz="2000"/>
            </a:lvl3pPr>
            <a:lvl4pPr marL="1714500" indent="-342900">
              <a:buFont typeface="+mj-lt"/>
              <a:buAutoNum type="arabicPeriod"/>
              <a:defRPr sz="1800"/>
            </a:lvl4pPr>
            <a:lvl5pPr marL="2171700" indent="-342900">
              <a:buFont typeface="+mj-lt"/>
              <a:buAutoNum type="arabicPeriod"/>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sz="half" idx="11"/>
          </p:nvPr>
        </p:nvSpPr>
        <p:spPr>
          <a:xfrm>
            <a:off x="4648200" y="1828800"/>
            <a:ext cx="3962400" cy="4800600"/>
          </a:xfrm>
        </p:spPr>
        <p:txBody>
          <a:bodyPr/>
          <a:lstStyle>
            <a:lvl1pPr marL="514350" indent="-514350">
              <a:buFont typeface="+mj-lt"/>
              <a:buAutoNum type="arabicPeriod"/>
              <a:defRPr lang="en-US" sz="2800" dirty="0" smtClean="0">
                <a:solidFill>
                  <a:schemeClr val="tx1"/>
                </a:solidFill>
                <a:latin typeface="+mn-lt"/>
                <a:ea typeface="+mn-ea"/>
                <a:cs typeface="+mn-cs"/>
              </a:defRPr>
            </a:lvl1pPr>
            <a:lvl2pPr marL="914400" indent="-457200">
              <a:buFont typeface="+mj-lt"/>
              <a:buAutoNum type="arabicPeriod"/>
              <a:defRPr sz="2400"/>
            </a:lvl2pPr>
            <a:lvl3pPr marL="1371600" indent="-457200">
              <a:buFont typeface="+mj-lt"/>
              <a:buAutoNum type="arabicPeriod"/>
              <a:defRPr sz="2000"/>
            </a:lvl3pPr>
            <a:lvl4pPr marL="1714500" indent="-342900">
              <a:buFont typeface="+mj-lt"/>
              <a:buAutoNum type="arabicPeriod"/>
              <a:defRPr sz="1800"/>
            </a:lvl4pPr>
            <a:lvl5pPr marL="2171700" indent="-342900">
              <a:buFont typeface="+mj-lt"/>
              <a:buAutoNum type="arabicPeriod"/>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4008CF8-7AFE-475B-9862-D5907C9B3426}" type="slidenum">
              <a:rPr lang="en-US"/>
              <a:pPr>
                <a:defRPr/>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cel Slide">
    <p:spTree>
      <p:nvGrpSpPr>
        <p:cNvPr id="1" name=""/>
        <p:cNvGrpSpPr/>
        <p:nvPr/>
      </p:nvGrpSpPr>
      <p:grpSpPr>
        <a:xfrm>
          <a:off x="0" y="0"/>
          <a:ext cx="0" cy="0"/>
          <a:chOff x="0" y="0"/>
          <a:chExt cx="0" cy="0"/>
        </a:xfrm>
      </p:grpSpPr>
      <p:cxnSp>
        <p:nvCxnSpPr>
          <p:cNvPr id="4" name="Straight Connector 3"/>
          <p:cNvCxnSpPr/>
          <p:nvPr userDrawn="1"/>
        </p:nvCxnSpPr>
        <p:spPr bwMode="auto">
          <a:xfrm>
            <a:off x="228600" y="1676400"/>
            <a:ext cx="8915400" cy="1588"/>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a:xfrm>
            <a:off x="457200" y="152401"/>
            <a:ext cx="7848600" cy="1447800"/>
          </a:xfrm>
        </p:spPr>
        <p:txBody>
          <a:bodyPr anchor="ctr"/>
          <a:lstStyle>
            <a:lvl1pPr>
              <a:defRPr kumimoji="0" lang="en-US" sz="4000" b="1" i="0" u="none" strike="noStrike" kern="0" cap="none" spc="0" normalizeH="0" baseline="0" noProof="0" dirty="0">
                <a:ln>
                  <a:noFill/>
                </a:ln>
                <a:solidFill>
                  <a:srgbClr val="800000"/>
                </a:solidFill>
                <a:effectLst/>
                <a:uLnTx/>
                <a:uFillTx/>
                <a:latin typeface="+mj-lt"/>
                <a:ea typeface="+mj-ea"/>
                <a:cs typeface="+mj-cs"/>
              </a:defRPr>
            </a:lvl1pPr>
          </a:lstStyle>
          <a:p>
            <a:r>
              <a:rPr lang="en-US" dirty="0" smtClean="0"/>
              <a:t>Click to edit Master title style</a:t>
            </a:r>
            <a:endParaRPr lang="en-US" dirty="0"/>
          </a:p>
        </p:txBody>
      </p:sp>
      <p:sp>
        <p:nvSpPr>
          <p:cNvPr id="5" name="Chart Placeholder 4"/>
          <p:cNvSpPr>
            <a:spLocks noGrp="1"/>
          </p:cNvSpPr>
          <p:nvPr>
            <p:ph type="chart" sz="quarter" idx="10"/>
          </p:nvPr>
        </p:nvSpPr>
        <p:spPr>
          <a:xfrm>
            <a:off x="228600" y="1676400"/>
            <a:ext cx="8686800" cy="5029200"/>
          </a:xfrm>
        </p:spPr>
        <p:txBody>
          <a:bodyPr/>
          <a:lstStyle/>
          <a:p>
            <a:pPr lvl="0"/>
            <a:endParaRPr lang="en-US" noProof="0"/>
          </a:p>
        </p:txBody>
      </p:sp>
      <p:sp>
        <p:nvSpPr>
          <p:cNvPr id="6" name="Slide Number Placeholder 5"/>
          <p:cNvSpPr>
            <a:spLocks noGrp="1"/>
          </p:cNvSpPr>
          <p:nvPr>
            <p:ph type="sldNum" sz="quarter" idx="11"/>
          </p:nvPr>
        </p:nvSpPr>
        <p:spPr/>
        <p:txBody>
          <a:bodyPr/>
          <a:lstStyle>
            <a:lvl1pPr>
              <a:defRPr/>
            </a:lvl1pPr>
          </a:lstStyle>
          <a:p>
            <a:pPr>
              <a:defRPr/>
            </a:pPr>
            <a:fld id="{B483CA9C-DFD1-4DB1-BFB8-4C2D033026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rningpoint Slide">
    <p:spTree>
      <p:nvGrpSpPr>
        <p:cNvPr id="1" name=""/>
        <p:cNvGrpSpPr/>
        <p:nvPr/>
      </p:nvGrpSpPr>
      <p:grpSpPr>
        <a:xfrm>
          <a:off x="0" y="0"/>
          <a:ext cx="0" cy="0"/>
          <a:chOff x="0" y="0"/>
          <a:chExt cx="0" cy="0"/>
        </a:xfrm>
      </p:grpSpPr>
      <p:cxnSp>
        <p:nvCxnSpPr>
          <p:cNvPr id="4" name="Straight Connector 3"/>
          <p:cNvCxnSpPr/>
          <p:nvPr userDrawn="1"/>
        </p:nvCxnSpPr>
        <p:spPr bwMode="auto">
          <a:xfrm>
            <a:off x="228600" y="1676400"/>
            <a:ext cx="8915400" cy="1588"/>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a:xfrm>
            <a:off x="457200" y="277813"/>
            <a:ext cx="7772400" cy="1246187"/>
          </a:xfrm>
        </p:spPr>
        <p:txBody>
          <a:bodyPr anchor="ctr"/>
          <a:lstStyle>
            <a:lvl1pPr>
              <a:defRPr kumimoji="0" lang="en-US" sz="4000" b="1" i="0" u="none" strike="noStrike" kern="0" cap="none" spc="0" normalizeH="0" baseline="0" noProof="0" dirty="0">
                <a:ln>
                  <a:noFill/>
                </a:ln>
                <a:solidFill>
                  <a:srgbClr val="800000"/>
                </a:solidFill>
                <a:effectLst/>
                <a:uLnTx/>
                <a:uFillTx/>
                <a:latin typeface="+mj-lt"/>
                <a:ea typeface="+mj-ea"/>
                <a:cs typeface="+mj-cs"/>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828800"/>
            <a:ext cx="4953000" cy="4800600"/>
          </a:xfrm>
        </p:spPr>
        <p:txBody>
          <a:bodyPr/>
          <a:lstStyle>
            <a:lvl1pPr marL="514350" indent="-514350">
              <a:buFont typeface="+mj-lt"/>
              <a:buAutoNum type="arabicPeriod"/>
              <a:defRPr lang="en-US" sz="2800" dirty="0" smtClean="0">
                <a:solidFill>
                  <a:schemeClr val="tx1"/>
                </a:solidFill>
                <a:latin typeface="+mn-lt"/>
                <a:ea typeface="+mn-ea"/>
                <a:cs typeface="+mn-cs"/>
              </a:defRPr>
            </a:lvl1pPr>
            <a:lvl2pPr marL="914400" indent="-457200">
              <a:buFont typeface="+mj-lt"/>
              <a:buAutoNum type="arabicPeriod"/>
              <a:defRPr sz="2400"/>
            </a:lvl2pPr>
            <a:lvl3pPr marL="1371600" indent="-457200">
              <a:buFont typeface="+mj-lt"/>
              <a:buAutoNum type="arabicPeriod"/>
              <a:defRPr sz="2000"/>
            </a:lvl3pPr>
            <a:lvl4pPr marL="1714500" indent="-342900">
              <a:buFont typeface="+mj-lt"/>
              <a:buAutoNum type="arabicPeriod"/>
              <a:defRPr sz="1800"/>
            </a:lvl4pPr>
            <a:lvl5pPr marL="2171700" indent="-342900">
              <a:buFont typeface="+mj-lt"/>
              <a:buAutoNum type="arabicPeriod"/>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E8AF9E5E-47F4-4D9F-BAFD-DB50F65C8A9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Dashboard Blank Sl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C09D073-D3EF-459C-94F7-5CF960F266A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p:cNvSpPr/>
          <p:nvPr userDrawn="1"/>
        </p:nvSpPr>
        <p:spPr bwMode="auto">
          <a:xfrm>
            <a:off x="7924800" y="0"/>
            <a:ext cx="1143000" cy="1295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pic>
        <p:nvPicPr>
          <p:cNvPr id="3" name="Picture 11" descr="Beacon LogoColor_1"/>
          <p:cNvPicPr>
            <a:picLocks noChangeAspect="1" noChangeArrowheads="1"/>
          </p:cNvPicPr>
          <p:nvPr userDrawn="1"/>
        </p:nvPicPr>
        <p:blipFill>
          <a:blip r:embed="rId2" cstate="print"/>
          <a:srcRect/>
          <a:stretch>
            <a:fillRect/>
          </a:stretch>
        </p:blipFill>
        <p:spPr bwMode="auto">
          <a:xfrm>
            <a:off x="4892675" y="2133600"/>
            <a:ext cx="2152650" cy="2438400"/>
          </a:xfrm>
          <a:prstGeom prst="rect">
            <a:avLst/>
          </a:prstGeom>
          <a:noFill/>
          <a:ln w="9525">
            <a:noFill/>
            <a:miter lim="800000"/>
            <a:headEnd/>
            <a:tailEnd/>
          </a:ln>
        </p:spPr>
      </p:pic>
      <p:sp>
        <p:nvSpPr>
          <p:cNvPr id="4" name="Rectangle 3"/>
          <p:cNvSpPr/>
          <p:nvPr userDrawn="1"/>
        </p:nvSpPr>
        <p:spPr>
          <a:xfrm>
            <a:off x="2590800" y="5867400"/>
            <a:ext cx="3962400" cy="954088"/>
          </a:xfrm>
          <a:prstGeom prst="rect">
            <a:avLst/>
          </a:prstGeom>
        </p:spPr>
        <p:txBody>
          <a:bodyPr>
            <a:spAutoFit/>
          </a:bodyPr>
          <a:lstStyle/>
          <a:p>
            <a:pPr fontAlgn="auto">
              <a:spcBef>
                <a:spcPts val="0"/>
              </a:spcBef>
              <a:spcAft>
                <a:spcPts val="0"/>
              </a:spcAft>
              <a:defRPr/>
            </a:pPr>
            <a:r>
              <a:rPr lang="en-US" sz="2400" b="1" dirty="0">
                <a:solidFill>
                  <a:srgbClr val="800000"/>
                </a:solidFill>
                <a:latin typeface="+mj-lt"/>
                <a:ea typeface="+mj-ea"/>
                <a:cs typeface="+mj-cs"/>
                <a:sym typeface="Wingdings"/>
              </a:rPr>
              <a:t>http://beacon.salisbury.edu</a:t>
            </a:r>
          </a:p>
          <a:p>
            <a:pPr fontAlgn="auto">
              <a:spcBef>
                <a:spcPts val="0"/>
              </a:spcBef>
              <a:spcAft>
                <a:spcPts val="0"/>
              </a:spcAft>
              <a:defRPr/>
            </a:pPr>
            <a:endParaRPr lang="en-US" sz="3200" b="1" dirty="0">
              <a:solidFill>
                <a:srgbClr val="800000"/>
              </a:solidFill>
              <a:latin typeface="+mj-lt"/>
              <a:ea typeface="+mj-ea"/>
              <a:cs typeface="+mj-cs"/>
              <a:sym typeface="Wingdings"/>
            </a:endParaRPr>
          </a:p>
        </p:txBody>
      </p:sp>
      <p:sp>
        <p:nvSpPr>
          <p:cNvPr id="5" name="Rectangle 4"/>
          <p:cNvSpPr/>
          <p:nvPr userDrawn="1"/>
        </p:nvSpPr>
        <p:spPr>
          <a:xfrm>
            <a:off x="1371600" y="2438400"/>
            <a:ext cx="3429000" cy="1938338"/>
          </a:xfrm>
          <a:prstGeom prst="rect">
            <a:avLst/>
          </a:prstGeom>
        </p:spPr>
        <p:txBody>
          <a:bodyPr>
            <a:spAutoFit/>
          </a:bodyPr>
          <a:lstStyle/>
          <a:p>
            <a:pPr algn="r" fontAlgn="auto">
              <a:spcBef>
                <a:spcPts val="0"/>
              </a:spcBef>
              <a:spcAft>
                <a:spcPts val="0"/>
              </a:spcAft>
              <a:defRPr/>
            </a:pPr>
            <a:r>
              <a:rPr lang="en-US" sz="2000" b="1" dirty="0">
                <a:solidFill>
                  <a:srgbClr val="800000"/>
                </a:solidFill>
                <a:latin typeface="+mj-lt"/>
                <a:ea typeface="+mj-ea"/>
                <a:cs typeface="+mj-cs"/>
                <a:sym typeface="Wingdings"/>
              </a:rPr>
              <a:t>BEACON House</a:t>
            </a:r>
            <a:br>
              <a:rPr lang="en-US" sz="2000" b="1" dirty="0">
                <a:solidFill>
                  <a:srgbClr val="800000"/>
                </a:solidFill>
                <a:latin typeface="+mj-lt"/>
                <a:ea typeface="+mj-ea"/>
                <a:cs typeface="+mj-cs"/>
                <a:sym typeface="Wingdings"/>
              </a:rPr>
            </a:br>
            <a:r>
              <a:rPr lang="en-US" sz="2000" b="1" dirty="0">
                <a:solidFill>
                  <a:srgbClr val="800000"/>
                </a:solidFill>
                <a:latin typeface="+mj-lt"/>
                <a:ea typeface="+mj-ea"/>
                <a:cs typeface="+mj-cs"/>
                <a:sym typeface="Wingdings"/>
              </a:rPr>
              <a:t>1015 Camden Avenue</a:t>
            </a:r>
            <a:br>
              <a:rPr lang="en-US" sz="2000" b="1" dirty="0">
                <a:solidFill>
                  <a:srgbClr val="800000"/>
                </a:solidFill>
                <a:latin typeface="+mj-lt"/>
                <a:ea typeface="+mj-ea"/>
                <a:cs typeface="+mj-cs"/>
                <a:sym typeface="Wingdings"/>
              </a:rPr>
            </a:br>
            <a:r>
              <a:rPr lang="en-US" sz="2000" b="1" dirty="0">
                <a:solidFill>
                  <a:srgbClr val="800000"/>
                </a:solidFill>
                <a:latin typeface="+mj-lt"/>
                <a:ea typeface="+mj-ea"/>
                <a:cs typeface="+mj-cs"/>
                <a:sym typeface="Wingdings"/>
              </a:rPr>
              <a:t>Salisbury, MD 21801-6860</a:t>
            </a:r>
            <a:br>
              <a:rPr lang="en-US" sz="2000" b="1" dirty="0">
                <a:solidFill>
                  <a:srgbClr val="800000"/>
                </a:solidFill>
                <a:latin typeface="+mj-lt"/>
                <a:ea typeface="+mj-ea"/>
                <a:cs typeface="+mj-cs"/>
                <a:sym typeface="Wingdings"/>
              </a:rPr>
            </a:br>
            <a:r>
              <a:rPr lang="en-US" sz="2000" b="1" dirty="0">
                <a:solidFill>
                  <a:srgbClr val="800000"/>
                </a:solidFill>
                <a:latin typeface="+mj-lt"/>
                <a:ea typeface="+mj-ea"/>
                <a:cs typeface="+mj-cs"/>
                <a:sym typeface="Wingdings"/>
              </a:rPr>
              <a:t> (410) 546-6001 </a:t>
            </a:r>
            <a:br>
              <a:rPr lang="en-US" sz="2000" b="1" dirty="0">
                <a:solidFill>
                  <a:srgbClr val="800000"/>
                </a:solidFill>
                <a:latin typeface="+mj-lt"/>
                <a:ea typeface="+mj-ea"/>
                <a:cs typeface="+mj-cs"/>
                <a:sym typeface="Wingdings"/>
              </a:rPr>
            </a:br>
            <a:r>
              <a:rPr lang="en-US" sz="2000" b="1" dirty="0">
                <a:solidFill>
                  <a:srgbClr val="800000"/>
                </a:solidFill>
                <a:latin typeface="+mj-lt"/>
                <a:ea typeface="+mj-ea"/>
                <a:cs typeface="+mj-cs"/>
                <a:sym typeface="Wingdings"/>
              </a:rPr>
              <a:t>Fax (410) 546-6002 </a:t>
            </a:r>
            <a:r>
              <a:rPr lang="en-US" b="1" dirty="0">
                <a:latin typeface="+mn-lt"/>
              </a:rPr>
              <a:t/>
            </a:r>
            <a:br>
              <a:rPr lang="en-US" b="1" dirty="0">
                <a:latin typeface="+mn-lt"/>
              </a:rPr>
            </a:br>
            <a:r>
              <a:rPr lang="en-US" b="1" dirty="0">
                <a:latin typeface="Wingdings" pitchFamily="2" charset="2"/>
              </a:rPr>
              <a:t></a:t>
            </a:r>
            <a:r>
              <a:rPr lang="en-US" sz="2000" u="sng" dirty="0">
                <a:latin typeface="+mj-lt"/>
                <a:ea typeface="+mj-ea"/>
                <a:cs typeface="+mj-cs"/>
                <a:sym typeface="Wingdings"/>
              </a:rPr>
              <a:t>beacon@salisbury.edu </a:t>
            </a:r>
            <a:endParaRPr lang="en-US" sz="2000" u="sng" dirty="0">
              <a:latin typeface="+mj-lt"/>
              <a:ea typeface="+mj-ea"/>
              <a:cs typeface="+mj-cs"/>
              <a:sym typeface="Wingdings"/>
              <a:hlinkClick r:id="rId3"/>
            </a:endParaRPr>
          </a:p>
        </p:txBody>
      </p:sp>
      <p:sp>
        <p:nvSpPr>
          <p:cNvPr id="6" name="Rectangle 5"/>
          <p:cNvSpPr/>
          <p:nvPr userDrawn="1"/>
        </p:nvSpPr>
        <p:spPr>
          <a:xfrm>
            <a:off x="3116263" y="457200"/>
            <a:ext cx="2911475" cy="769938"/>
          </a:xfrm>
          <a:prstGeom prst="rect">
            <a:avLst/>
          </a:prstGeom>
        </p:spPr>
        <p:txBody>
          <a:bodyPr wrap="none">
            <a:spAutoFit/>
          </a:bodyPr>
          <a:lstStyle/>
          <a:p>
            <a:pPr fontAlgn="auto">
              <a:spcBef>
                <a:spcPts val="0"/>
              </a:spcBef>
              <a:spcAft>
                <a:spcPts val="0"/>
              </a:spcAft>
              <a:defRPr/>
            </a:pPr>
            <a:r>
              <a:rPr lang="en-US" sz="4400" dirty="0">
                <a:solidFill>
                  <a:srgbClr val="800000"/>
                </a:solidFill>
                <a:latin typeface="+mj-lt"/>
                <a:ea typeface="+mj-ea"/>
                <a:cs typeface="+mj-cs"/>
              </a:rPr>
              <a:t>Thank You! </a:t>
            </a:r>
          </a:p>
        </p:txBody>
      </p:sp>
      <p:cxnSp>
        <p:nvCxnSpPr>
          <p:cNvPr id="7" name="Straight Connector 6"/>
          <p:cNvCxnSpPr/>
          <p:nvPr userDrawn="1"/>
        </p:nvCxnSpPr>
        <p:spPr bwMode="auto">
          <a:xfrm>
            <a:off x="228600" y="1370013"/>
            <a:ext cx="8915400" cy="1587"/>
          </a:xfrm>
          <a:prstGeom prst="line">
            <a:avLst/>
          </a:prstGeom>
          <a:ln>
            <a:solidFill>
              <a:schemeClr val="accent2"/>
            </a:solidFill>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8" name="Slide Number Placeholder 2"/>
          <p:cNvSpPr>
            <a:spLocks noGrp="1"/>
          </p:cNvSpPr>
          <p:nvPr>
            <p:ph type="sldNum" sz="quarter" idx="10"/>
          </p:nvPr>
        </p:nvSpPr>
        <p:spPr/>
        <p:txBody>
          <a:bodyPr/>
          <a:lstStyle>
            <a:lvl1pPr>
              <a:defRPr/>
            </a:lvl1pPr>
          </a:lstStyle>
          <a:p>
            <a:pPr>
              <a:defRPr/>
            </a:pPr>
            <a:fld id="{4E8F0C23-3196-43F6-83C4-6C8E0B959E3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6BEA3BFF-D16B-45DE-AF6C-34C122AD2E7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7127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219200"/>
            <a:ext cx="82296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7" name="Rectangle 7"/>
          <p:cNvSpPr>
            <a:spLocks noChangeArrowheads="1"/>
          </p:cNvSpPr>
          <p:nvPr/>
        </p:nvSpPr>
        <p:spPr bwMode="auto">
          <a:xfrm>
            <a:off x="0" y="0"/>
            <a:ext cx="228600" cy="2286000"/>
          </a:xfrm>
          <a:prstGeom prst="rect">
            <a:avLst/>
          </a:prstGeom>
          <a:solidFill>
            <a:schemeClr val="accent4"/>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lgn="ctr" fontAlgn="auto">
              <a:spcBef>
                <a:spcPts val="0"/>
              </a:spcBef>
              <a:spcAft>
                <a:spcPts val="0"/>
              </a:spcAft>
              <a:defRPr/>
            </a:pPr>
            <a:endParaRPr lang="en-US" sz="2400">
              <a:latin typeface="Times New Roman" pitchFamily="18" charset="0"/>
            </a:endParaRPr>
          </a:p>
        </p:txBody>
      </p:sp>
      <p:sp>
        <p:nvSpPr>
          <p:cNvPr id="30729" name="Rectangle 9"/>
          <p:cNvSpPr>
            <a:spLocks noChangeArrowheads="1"/>
          </p:cNvSpPr>
          <p:nvPr/>
        </p:nvSpPr>
        <p:spPr bwMode="auto">
          <a:xfrm>
            <a:off x="0" y="2286000"/>
            <a:ext cx="228600" cy="2286000"/>
          </a:xfrm>
          <a:prstGeom prst="rect">
            <a:avLst/>
          </a:prstGeom>
          <a:solidFill>
            <a:schemeClr val="accent2"/>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fontAlgn="auto">
              <a:spcBef>
                <a:spcPts val="0"/>
              </a:spcBef>
              <a:spcAft>
                <a:spcPts val="0"/>
              </a:spcAft>
              <a:defRPr/>
            </a:pPr>
            <a:endParaRPr lang="en-US" sz="2400">
              <a:latin typeface="Times New Roman" pitchFamily="18" charset="0"/>
            </a:endParaRPr>
          </a:p>
        </p:txBody>
      </p:sp>
      <p:sp>
        <p:nvSpPr>
          <p:cNvPr id="30730" name="Rectangle 10"/>
          <p:cNvSpPr>
            <a:spLocks noChangeArrowheads="1"/>
          </p:cNvSpPr>
          <p:nvPr/>
        </p:nvSpPr>
        <p:spPr bwMode="auto">
          <a:xfrm>
            <a:off x="0" y="4572000"/>
            <a:ext cx="228600" cy="2286000"/>
          </a:xfrm>
          <a:prstGeom prst="rect">
            <a:avLst/>
          </a:prstGeom>
          <a:solidFill>
            <a:schemeClr val="accent4"/>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algn="ctr" fontAlgn="auto">
              <a:spcBef>
                <a:spcPts val="0"/>
              </a:spcBef>
              <a:spcAft>
                <a:spcPts val="0"/>
              </a:spcAft>
              <a:defRPr/>
            </a:pPr>
            <a:endParaRPr lang="en-US" sz="2400">
              <a:latin typeface="Times New Roman" pitchFamily="18" charset="0"/>
            </a:endParaRPr>
          </a:p>
        </p:txBody>
      </p:sp>
      <p:sp>
        <p:nvSpPr>
          <p:cNvPr id="8" name="Rectangle 6"/>
          <p:cNvSpPr>
            <a:spLocks noGrp="1" noChangeArrowheads="1"/>
          </p:cNvSpPr>
          <p:nvPr>
            <p:ph type="sldNum" sz="quarter" idx="4"/>
          </p:nvPr>
        </p:nvSpPr>
        <p:spPr bwMode="auto">
          <a:xfrm>
            <a:off x="8534400" y="6324600"/>
            <a:ext cx="5334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000">
                <a:latin typeface="+mn-lt"/>
              </a:defRPr>
            </a:lvl1pPr>
          </a:lstStyle>
          <a:p>
            <a:pPr>
              <a:defRPr/>
            </a:pPr>
            <a:fld id="{47082A72-2D01-4AF7-BCC7-6BFF09C614E5}" type="slidenum">
              <a:rPr lang="en-US"/>
              <a:pPr>
                <a:defRPr/>
              </a:pPr>
              <a:t>‹#›</a:t>
            </a:fld>
            <a:endParaRPr lang="en-US"/>
          </a:p>
        </p:txBody>
      </p:sp>
      <p:sp>
        <p:nvSpPr>
          <p:cNvPr id="1039" name="Rectangle 15"/>
          <p:cNvSpPr>
            <a:spLocks noChangeArrowheads="1"/>
          </p:cNvSpPr>
          <p:nvPr userDrawn="1"/>
        </p:nvSpPr>
        <p:spPr bwMode="auto">
          <a:xfrm>
            <a:off x="304800" y="6596063"/>
            <a:ext cx="6350000" cy="277812"/>
          </a:xfrm>
          <a:prstGeom prst="rect">
            <a:avLst/>
          </a:prstGeom>
          <a:noFill/>
          <a:ln w="9525">
            <a:noFill/>
            <a:miter lim="800000"/>
            <a:headEnd/>
            <a:tailEnd/>
          </a:ln>
          <a:effectLst/>
        </p:spPr>
        <p:txBody>
          <a:bodyPr wrap="none" anchor="ctr">
            <a:spAutoFit/>
          </a:bodyPr>
          <a:lstStyle/>
          <a:p>
            <a:pPr eaLnBrk="0" hangingPunct="0">
              <a:tabLst>
                <a:tab pos="2971800" algn="ctr"/>
                <a:tab pos="5943600" algn="r"/>
              </a:tabLst>
              <a:defRPr/>
            </a:pPr>
            <a:r>
              <a:rPr lang="en-US" sz="1200" b="1" dirty="0">
                <a:solidFill>
                  <a:srgbClr val="632423"/>
                </a:solidFill>
                <a:latin typeface="Arial" pitchFamily="34" charset="0"/>
                <a:ea typeface="Calibri" pitchFamily="34" charset="0"/>
                <a:cs typeface="Arial" pitchFamily="34" charset="0"/>
              </a:rPr>
              <a:t>Collaboration: ESRGC, BEACON, DBED and the Tri-County and Mid-Shore Councils </a:t>
            </a:r>
            <a:endParaRPr lang="en-US" sz="1200" dirty="0">
              <a:latin typeface="Arial" pitchFamily="34" charset="0"/>
            </a:endParaRPr>
          </a:p>
        </p:txBody>
      </p:sp>
    </p:spTree>
  </p:cSld>
  <p:clrMap bg1="dk2" tx1="lt1" bg2="dk1"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81" r:id="rId11"/>
    <p:sldLayoutId id="2147483793" r:id="rId12"/>
    <p:sldLayoutId id="2147483782" r:id="rId13"/>
  </p:sldLayoutIdLst>
  <p:timing>
    <p:tnLst>
      <p:par>
        <p:cTn id="1" dur="indefinite" restart="never" nodeType="tmRoot"/>
      </p:par>
    </p:tnLst>
  </p:timing>
  <p:txStyles>
    <p:titleStyle>
      <a:lvl1pPr algn="l" rtl="0" eaLnBrk="0" fontAlgn="base" hangingPunct="0">
        <a:spcBef>
          <a:spcPct val="0"/>
        </a:spcBef>
        <a:spcAft>
          <a:spcPct val="0"/>
        </a:spcAft>
        <a:defRPr sz="4400" b="1">
          <a:solidFill>
            <a:srgbClr val="800000"/>
          </a:solidFill>
          <a:latin typeface="+mj-lt"/>
          <a:ea typeface="+mj-ea"/>
          <a:cs typeface="+mj-cs"/>
        </a:defRPr>
      </a:lvl1pPr>
      <a:lvl2pPr algn="l" rtl="0" eaLnBrk="0" fontAlgn="base" hangingPunct="0">
        <a:spcBef>
          <a:spcPct val="0"/>
        </a:spcBef>
        <a:spcAft>
          <a:spcPct val="0"/>
        </a:spcAft>
        <a:defRPr sz="4400" b="1">
          <a:solidFill>
            <a:srgbClr val="800000"/>
          </a:solidFill>
          <a:latin typeface="Garamond" pitchFamily="18" charset="0"/>
        </a:defRPr>
      </a:lvl2pPr>
      <a:lvl3pPr algn="l" rtl="0" eaLnBrk="0" fontAlgn="base" hangingPunct="0">
        <a:spcBef>
          <a:spcPct val="0"/>
        </a:spcBef>
        <a:spcAft>
          <a:spcPct val="0"/>
        </a:spcAft>
        <a:defRPr sz="4400" b="1">
          <a:solidFill>
            <a:srgbClr val="800000"/>
          </a:solidFill>
          <a:latin typeface="Garamond" pitchFamily="18" charset="0"/>
        </a:defRPr>
      </a:lvl3pPr>
      <a:lvl4pPr algn="l" rtl="0" eaLnBrk="0" fontAlgn="base" hangingPunct="0">
        <a:spcBef>
          <a:spcPct val="0"/>
        </a:spcBef>
        <a:spcAft>
          <a:spcPct val="0"/>
        </a:spcAft>
        <a:defRPr sz="4400" b="1">
          <a:solidFill>
            <a:srgbClr val="800000"/>
          </a:solidFill>
          <a:latin typeface="Garamond" pitchFamily="18" charset="0"/>
        </a:defRPr>
      </a:lvl4pPr>
      <a:lvl5pPr algn="l" rtl="0" eaLnBrk="0" fontAlgn="base" hangingPunct="0">
        <a:spcBef>
          <a:spcPct val="0"/>
        </a:spcBef>
        <a:spcAft>
          <a:spcPct val="0"/>
        </a:spcAft>
        <a:defRPr sz="4400" b="1">
          <a:solidFill>
            <a:srgbClr val="800000"/>
          </a:solidFill>
          <a:latin typeface="Garamond" pitchFamily="18" charset="0"/>
        </a:defRPr>
      </a:lvl5pPr>
      <a:lvl6pPr marL="457200" algn="l" rtl="0" fontAlgn="base">
        <a:spcBef>
          <a:spcPct val="0"/>
        </a:spcBef>
        <a:spcAft>
          <a:spcPct val="0"/>
        </a:spcAft>
        <a:defRPr sz="4400">
          <a:solidFill>
            <a:srgbClr val="800000"/>
          </a:solidFill>
          <a:latin typeface="Garamond" pitchFamily="18" charset="0"/>
        </a:defRPr>
      </a:lvl6pPr>
      <a:lvl7pPr marL="914400" algn="l" rtl="0" fontAlgn="base">
        <a:spcBef>
          <a:spcPct val="0"/>
        </a:spcBef>
        <a:spcAft>
          <a:spcPct val="0"/>
        </a:spcAft>
        <a:defRPr sz="4400">
          <a:solidFill>
            <a:srgbClr val="800000"/>
          </a:solidFill>
          <a:latin typeface="Garamond" pitchFamily="18" charset="0"/>
        </a:defRPr>
      </a:lvl7pPr>
      <a:lvl8pPr marL="1371600" algn="l" rtl="0" fontAlgn="base">
        <a:spcBef>
          <a:spcPct val="0"/>
        </a:spcBef>
        <a:spcAft>
          <a:spcPct val="0"/>
        </a:spcAft>
        <a:defRPr sz="4400">
          <a:solidFill>
            <a:srgbClr val="800000"/>
          </a:solidFill>
          <a:latin typeface="Garamond" pitchFamily="18" charset="0"/>
        </a:defRPr>
      </a:lvl8pPr>
      <a:lvl9pPr marL="1828800" algn="l" rtl="0" fontAlgn="base">
        <a:spcBef>
          <a:spcPct val="0"/>
        </a:spcBef>
        <a:spcAft>
          <a:spcPct val="0"/>
        </a:spcAft>
        <a:defRPr sz="4400">
          <a:solidFill>
            <a:srgbClr val="800000"/>
          </a:solidFill>
          <a:latin typeface="Garamond" pitchFamily="18" charset="0"/>
        </a:defRPr>
      </a:lvl9pPr>
    </p:titleStyle>
    <p:bodyStyle>
      <a:lvl1pPr marL="342900" indent="-342900" algn="l" rtl="0" eaLnBrk="0" fontAlgn="base" hangingPunct="0">
        <a:spcBef>
          <a:spcPct val="20000"/>
        </a:spcBef>
        <a:spcAft>
          <a:spcPct val="0"/>
        </a:spcAft>
        <a:buClr>
          <a:srgbClr val="630000"/>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630000"/>
        </a:buClr>
        <a:buFont typeface="Wingdings"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rgbClr val="630000"/>
        </a:buClr>
        <a:buFont typeface="Wingdings" pitchFamily="2" charset="2"/>
        <a:buChar char="§"/>
        <a:defRPr sz="2000">
          <a:solidFill>
            <a:schemeClr val="tx1"/>
          </a:solidFill>
          <a:latin typeface="+mn-lt"/>
        </a:defRPr>
      </a:lvl3pPr>
      <a:lvl4pPr marL="1600200" indent="-228600" algn="l" rtl="0" eaLnBrk="0" fontAlgn="base" hangingPunct="0">
        <a:spcBef>
          <a:spcPct val="20000"/>
        </a:spcBef>
        <a:spcAft>
          <a:spcPct val="0"/>
        </a:spcAft>
        <a:buClr>
          <a:srgbClr val="630000"/>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rgbClr val="630000"/>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hlink"/>
        </a:buClr>
        <a:buChar char="•"/>
        <a:defRPr>
          <a:solidFill>
            <a:schemeClr val="tx1"/>
          </a:solidFill>
          <a:latin typeface="+mn-lt"/>
        </a:defRPr>
      </a:lvl6pPr>
      <a:lvl7pPr marL="2971800" indent="-228600" algn="l" rtl="0" fontAlgn="base">
        <a:spcBef>
          <a:spcPct val="20000"/>
        </a:spcBef>
        <a:spcAft>
          <a:spcPct val="0"/>
        </a:spcAft>
        <a:buClr>
          <a:schemeClr val="hlink"/>
        </a:buClr>
        <a:buChar char="•"/>
        <a:defRPr>
          <a:solidFill>
            <a:schemeClr val="tx1"/>
          </a:solidFill>
          <a:latin typeface="+mn-lt"/>
        </a:defRPr>
      </a:lvl7pPr>
      <a:lvl8pPr marL="3429000" indent="-228600" algn="l" rtl="0" fontAlgn="base">
        <a:spcBef>
          <a:spcPct val="20000"/>
        </a:spcBef>
        <a:spcAft>
          <a:spcPct val="0"/>
        </a:spcAft>
        <a:buClr>
          <a:schemeClr val="hlink"/>
        </a:buClr>
        <a:buChar char="•"/>
        <a:defRPr>
          <a:solidFill>
            <a:schemeClr val="tx1"/>
          </a:solidFill>
          <a:latin typeface="+mn-lt"/>
        </a:defRPr>
      </a:lvl8pPr>
      <a:lvl9pPr marL="3886200" indent="-228600" algn="l" rtl="0" fontAlgn="base">
        <a:spcBef>
          <a:spcPct val="20000"/>
        </a:spcBef>
        <a:spcAft>
          <a:spcPct val="0"/>
        </a:spcAft>
        <a:buClr>
          <a:schemeClr val="hlink"/>
        </a:buClr>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371600"/>
            <a:ext cx="7086600" cy="1441450"/>
          </a:xfrm>
        </p:spPr>
        <p:txBody>
          <a:bodyPr/>
          <a:lstStyle/>
          <a:p>
            <a:pPr>
              <a:defRPr/>
            </a:pPr>
            <a:r>
              <a:rPr sz="5400" dirty="0" smtClean="0">
                <a:solidFill>
                  <a:srgbClr val="800000"/>
                </a:solidFill>
                <a:effectLst>
                  <a:outerShdw blurRad="38100" dist="38100" dir="2700000" algn="tl">
                    <a:srgbClr val="000000">
                      <a:alpha val="43137"/>
                    </a:srgbClr>
                  </a:outerShdw>
                </a:effectLst>
                <a:latin typeface="Arial" pitchFamily="34" charset="0"/>
                <a:cs typeface="Arial" pitchFamily="34" charset="0"/>
              </a:rPr>
              <a:t>Making Data Available: </a:t>
            </a:r>
            <a:r>
              <a:rPr sz="5400" dirty="0" err="1" smtClean="0">
                <a:solidFill>
                  <a:srgbClr val="800000"/>
                </a:solidFill>
                <a:effectLst>
                  <a:outerShdw blurRad="38100" dist="38100" dir="2700000" algn="tl">
                    <a:srgbClr val="000000">
                      <a:alpha val="43137"/>
                    </a:srgbClr>
                  </a:outerShdw>
                </a:effectLst>
                <a:latin typeface="Arial" pitchFamily="34" charset="0"/>
                <a:cs typeface="Arial" pitchFamily="34" charset="0"/>
              </a:rPr>
              <a:t>GeoDASH</a:t>
            </a:r>
            <a:endParaRPr sz="5400" dirty="0">
              <a:solidFill>
                <a:srgbClr val="800000"/>
              </a:solidFill>
              <a:effectLst>
                <a:outerShdw blurRad="38100" dist="38100" dir="2700000" algn="tl">
                  <a:srgbClr val="000000">
                    <a:alpha val="43137"/>
                  </a:srgbClr>
                </a:outerShdw>
              </a:effectLst>
              <a:latin typeface="Arial" pitchFamily="34" charset="0"/>
              <a:cs typeface="Arial" pitchFamily="34" charset="0"/>
            </a:endParaRPr>
          </a:p>
        </p:txBody>
      </p:sp>
      <p:pic>
        <p:nvPicPr>
          <p:cNvPr id="13315" name="Picture 6" descr="C:\Documents and Settings\sb81750\Desktop\logos\midshore.jpg"/>
          <p:cNvPicPr>
            <a:picLocks noChangeAspect="1" noChangeArrowheads="1"/>
          </p:cNvPicPr>
          <p:nvPr/>
        </p:nvPicPr>
        <p:blipFill>
          <a:blip r:embed="rId3" cstate="print"/>
          <a:srcRect/>
          <a:stretch>
            <a:fillRect/>
          </a:stretch>
        </p:blipFill>
        <p:spPr bwMode="auto">
          <a:xfrm>
            <a:off x="144235" y="6029438"/>
            <a:ext cx="1608365" cy="536122"/>
          </a:xfrm>
          <a:prstGeom prst="rect">
            <a:avLst/>
          </a:prstGeom>
          <a:noFill/>
          <a:ln w="9525">
            <a:noFill/>
            <a:miter lim="800000"/>
            <a:headEnd/>
            <a:tailEnd/>
          </a:ln>
        </p:spPr>
      </p:pic>
      <p:pic>
        <p:nvPicPr>
          <p:cNvPr id="13316" name="Picture 7" descr="C:\Documents and Settings\sb81750\Desktop\logos\EDA.gif"/>
          <p:cNvPicPr>
            <a:picLocks noChangeAspect="1" noChangeArrowheads="1"/>
          </p:cNvPicPr>
          <p:nvPr/>
        </p:nvPicPr>
        <p:blipFill>
          <a:blip r:embed="rId4" cstate="print"/>
          <a:srcRect/>
          <a:stretch>
            <a:fillRect/>
          </a:stretch>
        </p:blipFill>
        <p:spPr bwMode="auto">
          <a:xfrm>
            <a:off x="3081328" y="5791200"/>
            <a:ext cx="1034143" cy="1012599"/>
          </a:xfrm>
          <a:prstGeom prst="rect">
            <a:avLst/>
          </a:prstGeom>
          <a:noFill/>
          <a:ln w="9525">
            <a:noFill/>
            <a:miter lim="800000"/>
            <a:headEnd/>
            <a:tailEnd/>
          </a:ln>
        </p:spPr>
      </p:pic>
      <p:pic>
        <p:nvPicPr>
          <p:cNvPr id="13317" name="Picture 8" descr="C:\Documents and Settings\sb81750\Desktop\logos\ESRGC.jpg"/>
          <p:cNvPicPr>
            <a:picLocks noChangeAspect="1" noChangeArrowheads="1"/>
          </p:cNvPicPr>
          <p:nvPr/>
        </p:nvPicPr>
        <p:blipFill>
          <a:blip r:embed="rId5" cstate="print"/>
          <a:srcRect/>
          <a:stretch>
            <a:fillRect/>
          </a:stretch>
        </p:blipFill>
        <p:spPr bwMode="auto">
          <a:xfrm>
            <a:off x="5836066" y="5985648"/>
            <a:ext cx="1752600" cy="623702"/>
          </a:xfrm>
          <a:prstGeom prst="rect">
            <a:avLst/>
          </a:prstGeom>
          <a:noFill/>
          <a:ln w="9525">
            <a:noFill/>
            <a:miter lim="800000"/>
            <a:headEnd/>
            <a:tailEnd/>
          </a:ln>
        </p:spPr>
      </p:pic>
      <p:pic>
        <p:nvPicPr>
          <p:cNvPr id="13318" name="Picture 9" descr="C:\Documents and Settings\sb81750\Desktop\logos\TriCounty Logo.jpg"/>
          <p:cNvPicPr>
            <a:picLocks noChangeAspect="1" noChangeArrowheads="1"/>
          </p:cNvPicPr>
          <p:nvPr/>
        </p:nvPicPr>
        <p:blipFill>
          <a:blip r:embed="rId6" cstate="print"/>
          <a:srcRect/>
          <a:stretch>
            <a:fillRect/>
          </a:stretch>
        </p:blipFill>
        <p:spPr bwMode="auto">
          <a:xfrm>
            <a:off x="7848600" y="5840299"/>
            <a:ext cx="1155032" cy="914400"/>
          </a:xfrm>
          <a:prstGeom prst="rect">
            <a:avLst/>
          </a:prstGeom>
          <a:noFill/>
          <a:ln w="9525">
            <a:noFill/>
            <a:miter lim="800000"/>
            <a:headEnd/>
            <a:tailEnd/>
          </a:ln>
        </p:spPr>
      </p:pic>
      <p:pic>
        <p:nvPicPr>
          <p:cNvPr id="13319" name="Picture 10" descr="C:\Documents and Settings\sb81750\Desktop\logos\DBED Logo.jpg"/>
          <p:cNvPicPr>
            <a:picLocks noChangeAspect="1" noChangeArrowheads="1"/>
          </p:cNvPicPr>
          <p:nvPr/>
        </p:nvPicPr>
        <p:blipFill>
          <a:blip r:embed="rId7" cstate="print"/>
          <a:srcRect/>
          <a:stretch>
            <a:fillRect/>
          </a:stretch>
        </p:blipFill>
        <p:spPr bwMode="auto">
          <a:xfrm>
            <a:off x="4375406" y="5927186"/>
            <a:ext cx="1200725" cy="740626"/>
          </a:xfrm>
          <a:prstGeom prst="rect">
            <a:avLst/>
          </a:prstGeom>
          <a:noFill/>
          <a:ln w="9525">
            <a:noFill/>
            <a:miter lim="800000"/>
            <a:headEnd/>
            <a:tailEnd/>
          </a:ln>
        </p:spPr>
      </p:pic>
      <p:pic>
        <p:nvPicPr>
          <p:cNvPr id="13320" name="Picture 3" descr="Beacon LogoColor_1"/>
          <p:cNvPicPr>
            <a:picLocks noChangeAspect="1" noChangeArrowheads="1"/>
          </p:cNvPicPr>
          <p:nvPr/>
        </p:nvPicPr>
        <p:blipFill>
          <a:blip r:embed="rId8" cstate="print"/>
          <a:srcRect/>
          <a:stretch>
            <a:fillRect/>
          </a:stretch>
        </p:blipFill>
        <p:spPr bwMode="auto">
          <a:xfrm>
            <a:off x="2012535" y="5840299"/>
            <a:ext cx="808858" cy="914400"/>
          </a:xfrm>
          <a:prstGeom prst="rect">
            <a:avLst/>
          </a:prstGeom>
          <a:noFill/>
          <a:ln w="9525">
            <a:noFill/>
            <a:miter lim="800000"/>
            <a:headEnd/>
            <a:tailEnd/>
          </a:ln>
        </p:spPr>
      </p:pic>
      <p:sp>
        <p:nvSpPr>
          <p:cNvPr id="9" name="Title 1"/>
          <p:cNvSpPr txBox="1">
            <a:spLocks/>
          </p:cNvSpPr>
          <p:nvPr/>
        </p:nvSpPr>
        <p:spPr bwMode="auto">
          <a:xfrm>
            <a:off x="1066800" y="3886200"/>
            <a:ext cx="7086600" cy="1441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800000"/>
                </a:solidFill>
                <a:effectLst>
                  <a:outerShdw blurRad="38100" dist="38100" dir="2700000" algn="tl">
                    <a:srgbClr val="000000">
                      <a:alpha val="43137"/>
                    </a:srgbClr>
                  </a:outerShdw>
                </a:effectLst>
                <a:uLnTx/>
                <a:uFillTx/>
                <a:latin typeface="Arial" pitchFamily="34" charset="0"/>
                <a:ea typeface="+mn-ea"/>
                <a:cs typeface="Arial" pitchFamily="34" charset="0"/>
              </a:rPr>
              <a:t>Michael S. Scott, PhD, GISP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1" dirty="0" smtClean="0">
                <a:solidFill>
                  <a:srgbClr val="800000"/>
                </a:solidFill>
                <a:effectLst>
                  <a:outerShdw blurRad="38100" dist="38100" dir="2700000" algn="tl">
                    <a:srgbClr val="000000">
                      <a:alpha val="43137"/>
                    </a:srgbClr>
                  </a:outerShdw>
                </a:effectLst>
                <a:latin typeface="Arial" pitchFamily="34" charset="0"/>
                <a:cs typeface="Arial" pitchFamily="34" charset="0"/>
              </a:rPr>
              <a:t>Eastern Shore Regional GIS Cooperative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800000"/>
                </a:solidFill>
                <a:effectLst>
                  <a:outerShdw blurRad="38100" dist="38100" dir="2700000" algn="tl">
                    <a:srgbClr val="000000">
                      <a:alpha val="43137"/>
                    </a:srgbClr>
                  </a:outerShdw>
                </a:effectLst>
                <a:uLnTx/>
                <a:uFillTx/>
                <a:latin typeface="Arial" pitchFamily="34" charset="0"/>
                <a:ea typeface="+mn-ea"/>
                <a:cs typeface="Arial" pitchFamily="34" charset="0"/>
              </a:rPr>
              <a:t>Salisbury University</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400" b="1" dirty="0" smtClean="0">
              <a:solidFill>
                <a:srgbClr val="800000"/>
              </a:solidFill>
              <a:effectLst>
                <a:outerShdw blurRad="38100" dist="38100" dir="2700000" algn="tl">
                  <a:srgbClr val="000000">
                    <a:alpha val="43137"/>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800000"/>
                </a:solidFill>
                <a:effectLst>
                  <a:outerShdw blurRad="38100" dist="38100" dir="2700000" algn="tl">
                    <a:srgbClr val="000000">
                      <a:alpha val="43137"/>
                    </a:srgbClr>
                  </a:outerShdw>
                </a:effectLst>
                <a:uLnTx/>
                <a:uFillTx/>
                <a:latin typeface="Arial" pitchFamily="34" charset="0"/>
                <a:ea typeface="+mn-ea"/>
                <a:cs typeface="Arial" pitchFamily="34" charset="0"/>
              </a:rPr>
              <a:t>June 24, 2009</a:t>
            </a:r>
            <a:endParaRPr kumimoji="0" lang="en-US" sz="2400" b="1" i="0" u="none" strike="noStrike" kern="1200" cap="none" spc="0" normalizeH="0" baseline="0" noProof="0" dirty="0">
              <a:ln>
                <a:noFill/>
              </a:ln>
              <a:solidFill>
                <a:srgbClr val="800000"/>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sz="half" idx="1"/>
          </p:nvPr>
        </p:nvSpPr>
        <p:spPr>
          <a:xfrm>
            <a:off x="457200" y="1371600"/>
            <a:ext cx="3505200" cy="4800600"/>
          </a:xfrm>
        </p:spPr>
        <p:txBody>
          <a:bodyPr/>
          <a:lstStyle/>
          <a:p>
            <a:pPr marL="280988" indent="-280988">
              <a:spcBef>
                <a:spcPts val="1200"/>
              </a:spcBef>
              <a:buFont typeface="Wingdings" pitchFamily="2" charset="2"/>
              <a:buChar char="§"/>
              <a:defRPr/>
            </a:pPr>
            <a:r>
              <a:rPr sz="2000" smtClean="0"/>
              <a:t>GIS, as an integrative and synthesizing technology, can create a great deal of high value information very quickly</a:t>
            </a:r>
            <a:endParaRPr sz="2000"/>
          </a:p>
          <a:p>
            <a:pPr marL="280988" indent="-280988">
              <a:spcBef>
                <a:spcPts val="1200"/>
              </a:spcBef>
              <a:buFont typeface="Wingdings" pitchFamily="2" charset="2"/>
              <a:buChar char="§"/>
              <a:defRPr/>
            </a:pPr>
            <a:r>
              <a:rPr sz="2000" smtClean="0"/>
              <a:t>Unfortunately, that information is often dense, complex, and in a unfamiliar, nonintutive format</a:t>
            </a:r>
            <a:endParaRPr sz="2000"/>
          </a:p>
          <a:p>
            <a:pPr>
              <a:spcBef>
                <a:spcPts val="1200"/>
              </a:spcBef>
              <a:defRPr/>
            </a:pPr>
            <a:endParaRPr sz="2000"/>
          </a:p>
        </p:txBody>
      </p:sp>
      <p:pic>
        <p:nvPicPr>
          <p:cNvPr id="6" name="Picture 9"/>
          <p:cNvPicPr>
            <a:picLocks noGrp="1" noChangeAspect="1" noChangeArrowheads="1"/>
          </p:cNvPicPr>
          <p:nvPr>
            <p:ph sz="half" idx="11"/>
          </p:nvPr>
        </p:nvPicPr>
        <p:blipFill>
          <a:blip r:embed="rId2"/>
          <a:srcRect/>
          <a:stretch>
            <a:fillRect/>
          </a:stretch>
        </p:blipFill>
        <p:spPr bwMode="auto">
          <a:xfrm>
            <a:off x="3962400" y="1600200"/>
            <a:ext cx="5080000" cy="3810000"/>
          </a:xfrm>
          <a:prstGeom prst="rect">
            <a:avLst/>
          </a:prstGeom>
          <a:noFill/>
          <a:ln w="12700">
            <a:solidFill>
              <a:schemeClr val="bg2"/>
            </a:solidFill>
            <a:miter lim="800000"/>
            <a:headEnd/>
            <a:tailEnd/>
          </a:ln>
          <a:effectLst/>
        </p:spPr>
      </p:pic>
      <p:sp>
        <p:nvSpPr>
          <p:cNvPr id="8" name="Rectangle 7"/>
          <p:cNvSpPr/>
          <p:nvPr/>
        </p:nvSpPr>
        <p:spPr>
          <a:xfrm>
            <a:off x="304800" y="381000"/>
            <a:ext cx="5170488" cy="769441"/>
          </a:xfrm>
          <a:prstGeom prst="rect">
            <a:avLst/>
          </a:prstGeom>
        </p:spPr>
        <p:txBody>
          <a:bodyPr wrap="square">
            <a:spAutoFit/>
          </a:bodyPr>
          <a:lstStyle/>
          <a:p>
            <a:pPr lvl="0" eaLnBrk="0" hangingPunct="0">
              <a:defRPr/>
            </a:pPr>
            <a:r>
              <a:rPr lang="en-US" sz="4400" b="1" kern="0" dirty="0" smtClean="0">
                <a:solidFill>
                  <a:srgbClr val="800000"/>
                </a:solidFill>
                <a:latin typeface="Garamond"/>
                <a:ea typeface="+mj-ea"/>
                <a:cs typeface="+mj-cs"/>
              </a:rPr>
              <a:t>GIS: A Dichotomy</a:t>
            </a:r>
            <a:endParaRPr lang="en-US" sz="4400" b="1" kern="0" dirty="0">
              <a:solidFill>
                <a:srgbClr val="800000"/>
              </a:solidFill>
              <a:latin typeface="Garamond"/>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lstStyle/>
          <a:p>
            <a:r>
              <a:rPr smtClean="0"/>
              <a:t>Regional Economic Development</a:t>
            </a:r>
            <a:endParaRPr lang="en-US" dirty="0"/>
          </a:p>
        </p:txBody>
      </p:sp>
      <p:sp>
        <p:nvSpPr>
          <p:cNvPr id="5" name="Text Placeholder 2"/>
          <p:cNvSpPr>
            <a:spLocks noGrp="1"/>
          </p:cNvSpPr>
          <p:nvPr>
            <p:ph sz="half" idx="11"/>
          </p:nvPr>
        </p:nvSpPr>
        <p:spPr>
          <a:xfrm>
            <a:off x="304800" y="1600200"/>
            <a:ext cx="3962400" cy="4800600"/>
          </a:xfrm>
        </p:spPr>
        <p:txBody>
          <a:bodyPr/>
          <a:lstStyle/>
          <a:p>
            <a:pPr marL="280988" indent="-280988">
              <a:spcBef>
                <a:spcPts val="1200"/>
              </a:spcBef>
              <a:buFont typeface="Wingdings" pitchFamily="2" charset="2"/>
              <a:buChar char="§"/>
              <a:defRPr/>
            </a:pPr>
            <a:r>
              <a:rPr sz="2000" smtClean="0"/>
              <a:t>Regional Councils on  Maryland's Eastern Shore had a need to create information for decision-makers that would enhance regional economic development</a:t>
            </a:r>
          </a:p>
          <a:p>
            <a:pPr marL="280988" indent="-280988">
              <a:spcBef>
                <a:spcPts val="1200"/>
              </a:spcBef>
              <a:buFont typeface="Wingdings" pitchFamily="2" charset="2"/>
              <a:buChar char="§"/>
              <a:defRPr/>
            </a:pPr>
            <a:r>
              <a:rPr sz="2000" smtClean="0"/>
              <a:t>To support the governor's MFR initatives, MDBED has a need to create economic development progress indicators in a powerful way</a:t>
            </a:r>
            <a:endParaRPr sz="2000"/>
          </a:p>
          <a:p>
            <a:pPr>
              <a:spcBef>
                <a:spcPts val="1200"/>
              </a:spcBef>
              <a:defRPr/>
            </a:pPr>
            <a:endParaRPr sz="2000"/>
          </a:p>
        </p:txBody>
      </p:sp>
      <p:pic>
        <p:nvPicPr>
          <p:cNvPr id="7" name="Picture 1"/>
          <p:cNvPicPr>
            <a:picLocks noGrp="1" noChangeAspect="1" noChangeArrowheads="1"/>
          </p:cNvPicPr>
          <p:nvPr>
            <p:ph sz="half" idx="11"/>
          </p:nvPr>
        </p:nvPicPr>
        <p:blipFill>
          <a:blip r:embed="rId2" cstate="print"/>
          <a:srcRect/>
          <a:stretch>
            <a:fillRect/>
          </a:stretch>
        </p:blipFill>
        <p:spPr>
          <a:xfrm>
            <a:off x="4267200" y="2133600"/>
            <a:ext cx="4786313" cy="3027363"/>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Grp="1" noChangeAspect="1" noChangeArrowheads="1"/>
          </p:cNvPicPr>
          <p:nvPr>
            <p:ph sz="half" idx="11"/>
          </p:nvPr>
        </p:nvPicPr>
        <p:blipFill>
          <a:blip r:embed="rId2" cstate="print"/>
          <a:srcRect/>
          <a:stretch>
            <a:fillRect/>
          </a:stretch>
        </p:blipFill>
        <p:spPr>
          <a:xfrm>
            <a:off x="3810000" y="2313170"/>
            <a:ext cx="5334000" cy="2792230"/>
          </a:xfrm>
          <a:noFill/>
        </p:spPr>
      </p:pic>
      <p:sp>
        <p:nvSpPr>
          <p:cNvPr id="2" name="Title 1"/>
          <p:cNvSpPr>
            <a:spLocks noGrp="1"/>
          </p:cNvSpPr>
          <p:nvPr>
            <p:ph type="title"/>
          </p:nvPr>
        </p:nvSpPr>
        <p:spPr>
          <a:xfrm>
            <a:off x="457200" y="457200"/>
            <a:ext cx="8229600" cy="762000"/>
          </a:xfrm>
        </p:spPr>
        <p:txBody>
          <a:bodyPr/>
          <a:lstStyle/>
          <a:p>
            <a:r>
              <a:rPr sz="4000" smtClean="0"/>
              <a:t>GEODash: GIS-linked Dashboards</a:t>
            </a:r>
            <a:endParaRPr lang="en-US" sz="4000" dirty="0"/>
          </a:p>
        </p:txBody>
      </p:sp>
      <p:sp>
        <p:nvSpPr>
          <p:cNvPr id="5" name="Text Placeholder 2"/>
          <p:cNvSpPr>
            <a:spLocks noGrp="1"/>
          </p:cNvSpPr>
          <p:nvPr>
            <p:ph sz="half" idx="11"/>
          </p:nvPr>
        </p:nvSpPr>
        <p:spPr>
          <a:xfrm>
            <a:off x="304800" y="1600200"/>
            <a:ext cx="3429000" cy="4800600"/>
          </a:xfrm>
        </p:spPr>
        <p:txBody>
          <a:bodyPr/>
          <a:lstStyle/>
          <a:p>
            <a:pPr marL="280988" indent="-280988">
              <a:spcBef>
                <a:spcPts val="1200"/>
              </a:spcBef>
              <a:buFont typeface="Wingdings" pitchFamily="2" charset="2"/>
              <a:buChar char="§"/>
              <a:defRPr/>
            </a:pPr>
            <a:r>
              <a:rPr sz="1800" smtClean="0"/>
              <a:t>A 3-year proposal was funded by the US EDA and MDBED to explore the use of dashboard visualizations to support economic development decision-making and reporting on Maryland's Eastern Shore</a:t>
            </a:r>
          </a:p>
          <a:p>
            <a:pPr marL="280988" indent="-280988">
              <a:spcBef>
                <a:spcPts val="1200"/>
              </a:spcBef>
              <a:buFont typeface="Wingdings" pitchFamily="2" charset="2"/>
              <a:buChar char="§"/>
              <a:defRPr/>
            </a:pPr>
            <a:r>
              <a:rPr sz="1800" smtClean="0"/>
              <a:t>A collaboration between SU's ESRGC, SU's BEACON, the Tri-County Council of the Lower Shore and the MidShore Regional Council</a:t>
            </a:r>
            <a:endParaRPr sz="1800"/>
          </a:p>
          <a:p>
            <a:pPr>
              <a:spcBef>
                <a:spcPts val="1200"/>
              </a:spcBef>
              <a:defRPr/>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82000" cy="762000"/>
          </a:xfrm>
        </p:spPr>
        <p:txBody>
          <a:bodyPr/>
          <a:lstStyle/>
          <a:p>
            <a:r>
              <a:rPr sz="4000" smtClean="0"/>
              <a:t>Early Tangible Benefits of GEODash</a:t>
            </a:r>
            <a:endParaRPr lang="en-US" sz="4000" dirty="0"/>
          </a:p>
        </p:txBody>
      </p:sp>
      <p:sp>
        <p:nvSpPr>
          <p:cNvPr id="5" name="Text Placeholder 2"/>
          <p:cNvSpPr>
            <a:spLocks noGrp="1"/>
          </p:cNvSpPr>
          <p:nvPr>
            <p:ph sz="half" idx="11"/>
          </p:nvPr>
        </p:nvSpPr>
        <p:spPr>
          <a:xfrm>
            <a:off x="304800" y="1600200"/>
            <a:ext cx="8458200" cy="4800600"/>
          </a:xfrm>
        </p:spPr>
        <p:txBody>
          <a:bodyPr/>
          <a:lstStyle/>
          <a:p>
            <a:pPr marL="280988" indent="-280988">
              <a:spcBef>
                <a:spcPts val="1200"/>
              </a:spcBef>
              <a:buFont typeface="Wingdings" pitchFamily="2" charset="2"/>
              <a:buChar char="§"/>
              <a:defRPr/>
            </a:pPr>
            <a:r>
              <a:rPr sz="2400" smtClean="0"/>
              <a:t>Transportation Planning: Mass Transit</a:t>
            </a:r>
          </a:p>
          <a:p>
            <a:pPr marL="280988" indent="-280988">
              <a:spcBef>
                <a:spcPts val="1200"/>
              </a:spcBef>
              <a:buFont typeface="Wingdings" pitchFamily="2" charset="2"/>
              <a:buChar char="§"/>
              <a:defRPr/>
            </a:pPr>
            <a:r>
              <a:rPr sz="2400" smtClean="0"/>
              <a:t>Transportation Planning: Freight Services</a:t>
            </a:r>
          </a:p>
          <a:p>
            <a:pPr marL="280988" indent="-280988">
              <a:spcBef>
                <a:spcPts val="1200"/>
              </a:spcBef>
              <a:buFont typeface="Wingdings" pitchFamily="2" charset="2"/>
              <a:buChar char="§"/>
              <a:defRPr/>
            </a:pPr>
            <a:r>
              <a:rPr sz="2400" smtClean="0"/>
              <a:t>Alternative Energy Exploration: Biomass</a:t>
            </a:r>
          </a:p>
          <a:p>
            <a:pPr marL="280988" indent="-280988">
              <a:spcBef>
                <a:spcPts val="1200"/>
              </a:spcBef>
              <a:buFont typeface="Wingdings" pitchFamily="2" charset="2"/>
              <a:buChar char="§"/>
              <a:defRPr/>
            </a:pPr>
            <a:r>
              <a:rPr sz="2400" smtClean="0"/>
              <a:t>Social Services: Foster Care</a:t>
            </a:r>
          </a:p>
          <a:p>
            <a:pPr marL="280988" indent="-280988">
              <a:spcBef>
                <a:spcPts val="1200"/>
              </a:spcBef>
              <a:buFont typeface="Wingdings" pitchFamily="2" charset="2"/>
              <a:buChar char="§"/>
              <a:defRPr/>
            </a:pPr>
            <a:r>
              <a:rPr sz="2400" smtClean="0"/>
              <a:t>Economic Development: General Indicators</a:t>
            </a:r>
          </a:p>
          <a:p>
            <a:pPr marL="280988" indent="-280988">
              <a:spcBef>
                <a:spcPts val="1200"/>
              </a:spcBef>
              <a:buFont typeface="Wingdings" pitchFamily="2" charset="2"/>
              <a:buChar char="§"/>
              <a:defRPr/>
            </a:pPr>
            <a:r>
              <a:rPr sz="2400" smtClean="0"/>
              <a:t>Economic Development: Sales Tax Collections</a:t>
            </a:r>
          </a:p>
          <a:p>
            <a:pPr marL="280988" indent="-280988">
              <a:spcBef>
                <a:spcPts val="1200"/>
              </a:spcBef>
              <a:buFont typeface="Wingdings" pitchFamily="2" charset="2"/>
              <a:buChar char="§"/>
              <a:defRPr/>
            </a:pPr>
            <a:r>
              <a:rPr sz="2400" smtClean="0"/>
              <a:t>Impediments to Economic Development: Crime Analysis</a:t>
            </a:r>
          </a:p>
          <a:p>
            <a:pPr marL="280988" indent="-280988">
              <a:spcBef>
                <a:spcPts val="1200"/>
              </a:spcBef>
              <a:buFont typeface="Wingdings" pitchFamily="2" charset="2"/>
              <a:buChar char="§"/>
              <a:defRPr/>
            </a:pPr>
            <a:r>
              <a:rPr sz="2400" smtClean="0"/>
              <a:t>Dynamic (Monte Carlo) Scenario Analysis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762000"/>
          </a:xfrm>
        </p:spPr>
        <p:txBody>
          <a:bodyPr/>
          <a:lstStyle/>
          <a:p>
            <a:pPr>
              <a:defRPr/>
            </a:pPr>
            <a:r>
              <a:rPr sz="4000" smtClean="0"/>
              <a:t>Transportation Planning: Mass Transit</a:t>
            </a:r>
            <a:endParaRPr sz="4000"/>
          </a:p>
        </p:txBody>
      </p:sp>
      <p:sp>
        <p:nvSpPr>
          <p:cNvPr id="5" name="Text Placeholder 4"/>
          <p:cNvSpPr>
            <a:spLocks noGrp="1"/>
          </p:cNvSpPr>
          <p:nvPr>
            <p:ph sz="half" idx="1"/>
          </p:nvPr>
        </p:nvSpPr>
        <p:spPr>
          <a:xfrm>
            <a:off x="457200" y="1371600"/>
            <a:ext cx="3962400" cy="4800600"/>
          </a:xfrm>
        </p:spPr>
        <p:txBody>
          <a:bodyPr/>
          <a:lstStyle/>
          <a:p>
            <a:pPr marL="280988" indent="-280988">
              <a:spcBef>
                <a:spcPts val="1200"/>
              </a:spcBef>
              <a:buFont typeface="Wingdings" pitchFamily="2" charset="2"/>
              <a:buChar char="§"/>
              <a:defRPr/>
            </a:pPr>
            <a:r>
              <a:rPr sz="2000"/>
              <a:t>Using GIS and Dashboard Technologies in transportation planning.</a:t>
            </a:r>
          </a:p>
          <a:p>
            <a:pPr marL="280988" indent="-280988">
              <a:spcBef>
                <a:spcPts val="1200"/>
              </a:spcBef>
              <a:buFont typeface="Wingdings" pitchFamily="2" charset="2"/>
              <a:buChar char="§"/>
              <a:defRPr/>
            </a:pPr>
            <a:r>
              <a:rPr sz="2000"/>
              <a:t>Testing GIS/Dashboard based determination of optimal bus stop locations in the region based on population and traffic counts.</a:t>
            </a:r>
          </a:p>
          <a:p>
            <a:pPr>
              <a:spcBef>
                <a:spcPts val="1200"/>
              </a:spcBef>
              <a:defRPr/>
            </a:pPr>
            <a:endParaRPr sz="2000"/>
          </a:p>
        </p:txBody>
      </p:sp>
      <p:pic>
        <p:nvPicPr>
          <p:cNvPr id="15364" name="Picture 2"/>
          <p:cNvPicPr>
            <a:picLocks noGrp="1" noChangeAspect="1" noChangeArrowheads="1"/>
          </p:cNvPicPr>
          <p:nvPr>
            <p:ph sz="half" idx="11"/>
          </p:nvPr>
        </p:nvPicPr>
        <p:blipFill>
          <a:blip r:embed="rId2" cstate="print"/>
          <a:srcRect/>
          <a:stretch>
            <a:fillRect/>
          </a:stretch>
        </p:blipFill>
        <p:spPr>
          <a:xfrm>
            <a:off x="4565650" y="1371600"/>
            <a:ext cx="4044950" cy="5257800"/>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62000"/>
          </a:xfrm>
        </p:spPr>
        <p:txBody>
          <a:bodyPr/>
          <a:lstStyle/>
          <a:p>
            <a:pPr>
              <a:defRPr/>
            </a:pPr>
            <a:r>
              <a:rPr sz="4000" smtClean="0"/>
              <a:t>Alternative Energy Exploration: Biomass</a:t>
            </a:r>
            <a:endParaRPr sz="4000"/>
          </a:p>
        </p:txBody>
      </p:sp>
      <p:sp>
        <p:nvSpPr>
          <p:cNvPr id="3" name="Text Placeholder 2"/>
          <p:cNvSpPr>
            <a:spLocks noGrp="1"/>
          </p:cNvSpPr>
          <p:nvPr>
            <p:ph sz="half" idx="1"/>
          </p:nvPr>
        </p:nvSpPr>
        <p:spPr>
          <a:xfrm>
            <a:off x="381000" y="1371600"/>
            <a:ext cx="3657600" cy="5029200"/>
          </a:xfrm>
        </p:spPr>
        <p:txBody>
          <a:bodyPr/>
          <a:lstStyle/>
          <a:p>
            <a:pPr marL="236538" indent="-236538">
              <a:spcBef>
                <a:spcPts val="1200"/>
              </a:spcBef>
              <a:buFont typeface="Wingdings" pitchFamily="2" charset="2"/>
              <a:buChar char="§"/>
              <a:defRPr/>
            </a:pPr>
            <a:r>
              <a:rPr sz="1800" smtClean="0"/>
              <a:t>MDE &amp; MES</a:t>
            </a:r>
          </a:p>
          <a:p>
            <a:pPr marL="236538" indent="-236538">
              <a:spcBef>
                <a:spcPts val="1200"/>
              </a:spcBef>
              <a:buFont typeface="Wingdings" pitchFamily="2" charset="2"/>
              <a:buChar char="§"/>
              <a:defRPr/>
            </a:pPr>
            <a:r>
              <a:rPr sz="1800" smtClean="0"/>
              <a:t>Developing </a:t>
            </a:r>
            <a:r>
              <a:rPr sz="1800"/>
              <a:t>a regional biomass dashboard that will assist in making business venture feasibility decisions regarding the optimal locations of alternative energy ventures in the six-county region that would use biomass as primary or secondary inputs.  </a:t>
            </a:r>
          </a:p>
          <a:p>
            <a:pPr marL="236538" indent="-236538">
              <a:spcBef>
                <a:spcPts val="1200"/>
              </a:spcBef>
              <a:buFont typeface="Wingdings" pitchFamily="2" charset="2"/>
              <a:buChar char="§"/>
              <a:defRPr/>
            </a:pPr>
            <a:r>
              <a:rPr sz="1800"/>
              <a:t>Develop a functional GIS to manage and analyze spatial </a:t>
            </a:r>
            <a:r>
              <a:rPr sz="1800" smtClean="0"/>
              <a:t>data</a:t>
            </a:r>
            <a:endParaRPr sz="1800"/>
          </a:p>
          <a:p>
            <a:pPr>
              <a:spcBef>
                <a:spcPts val="600"/>
              </a:spcBef>
              <a:defRPr/>
            </a:pPr>
            <a:endParaRPr sz="1800"/>
          </a:p>
        </p:txBody>
      </p:sp>
      <p:pic>
        <p:nvPicPr>
          <p:cNvPr id="16388" name="Picture 2"/>
          <p:cNvPicPr>
            <a:picLocks noGrp="1" noChangeAspect="1" noChangeArrowheads="1"/>
          </p:cNvPicPr>
          <p:nvPr>
            <p:ph sz="half" idx="11"/>
          </p:nvPr>
        </p:nvPicPr>
        <p:blipFill>
          <a:blip r:embed="rId2" cstate="print"/>
          <a:srcRect/>
          <a:stretch>
            <a:fillRect/>
          </a:stretch>
        </p:blipFill>
        <p:spPr>
          <a:xfrm>
            <a:off x="4152900" y="2057400"/>
            <a:ext cx="4941888" cy="2819400"/>
          </a:xfrm>
          <a:noFill/>
        </p:spPr>
      </p:pic>
      <p:sp>
        <p:nvSpPr>
          <p:cNvPr id="16389" name="TextBox 4"/>
          <p:cNvSpPr txBox="1">
            <a:spLocks noChangeArrowheads="1"/>
          </p:cNvSpPr>
          <p:nvPr/>
        </p:nvSpPr>
        <p:spPr bwMode="auto">
          <a:xfrm>
            <a:off x="4800600" y="5181600"/>
            <a:ext cx="3657600" cy="954088"/>
          </a:xfrm>
          <a:prstGeom prst="rect">
            <a:avLst/>
          </a:prstGeom>
          <a:noFill/>
          <a:ln w="9525">
            <a:noFill/>
            <a:miter lim="800000"/>
            <a:headEnd/>
            <a:tailEnd/>
          </a:ln>
        </p:spPr>
        <p:txBody>
          <a:bodyPr>
            <a:spAutoFit/>
          </a:bodyPr>
          <a:lstStyle/>
          <a:p>
            <a:pPr algn="ctr"/>
            <a:r>
              <a:rPr lang="en-US" sz="1400"/>
              <a:t>Collaborating with BEACON and with Dr. Danny Ervin of ShoreENERGY at Salisbury University.</a:t>
            </a:r>
          </a:p>
          <a:p>
            <a:pPr algn="ctr"/>
            <a:endParaRPr lang="en-US" sz="1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315201" cy="1143000"/>
          </a:xfrm>
        </p:spPr>
        <p:txBody>
          <a:bodyPr/>
          <a:lstStyle/>
          <a:p>
            <a:pPr>
              <a:defRPr/>
            </a:pPr>
            <a:r>
              <a:rPr smtClean="0"/>
              <a:t>Social Services: Foster </a:t>
            </a:r>
            <a:r>
              <a:rPr smtClean="0"/>
              <a:t>Care</a:t>
            </a:r>
            <a:endParaRPr/>
          </a:p>
        </p:txBody>
      </p:sp>
      <p:sp>
        <p:nvSpPr>
          <p:cNvPr id="17411" name="Text Placeholder 2"/>
          <p:cNvSpPr>
            <a:spLocks noGrp="1"/>
          </p:cNvSpPr>
          <p:nvPr>
            <p:ph sz="half" idx="1"/>
          </p:nvPr>
        </p:nvSpPr>
        <p:spPr>
          <a:xfrm>
            <a:off x="457200" y="1371600"/>
            <a:ext cx="3657600" cy="4800600"/>
          </a:xfrm>
        </p:spPr>
        <p:txBody>
          <a:bodyPr/>
          <a:lstStyle/>
          <a:p>
            <a:pPr marL="176213" indent="-176213">
              <a:spcBef>
                <a:spcPts val="1200"/>
              </a:spcBef>
              <a:buFont typeface="Wingdings" pitchFamily="2" charset="2"/>
              <a:buChar char="§"/>
            </a:pPr>
            <a:r>
              <a:rPr sz="2000"/>
              <a:t>Combining the analytical power of GIS with the succinct information delivery capability of Dashboards that allows users to search for Foster Homes operated by the private sector vendors that meet certain criteria.</a:t>
            </a:r>
          </a:p>
          <a:p>
            <a:pPr marL="176213" indent="-176213">
              <a:spcBef>
                <a:spcPts val="1200"/>
              </a:spcBef>
              <a:buFont typeface="Wingdings" pitchFamily="2" charset="2"/>
              <a:buChar char="§"/>
            </a:pPr>
            <a:r>
              <a:rPr sz="2000"/>
              <a:t>The functions developed will be widely applicable in other private sector venture applications in the future.</a:t>
            </a:r>
          </a:p>
        </p:txBody>
      </p:sp>
      <p:pic>
        <p:nvPicPr>
          <p:cNvPr id="17412" name="Picture 2"/>
          <p:cNvPicPr>
            <a:picLocks noGrp="1" noChangeAspect="1" noChangeArrowheads="1"/>
          </p:cNvPicPr>
          <p:nvPr>
            <p:ph sz="half" idx="11"/>
          </p:nvPr>
        </p:nvPicPr>
        <p:blipFill>
          <a:blip r:embed="rId2" cstate="print"/>
          <a:srcRect/>
          <a:stretch>
            <a:fillRect/>
          </a:stretch>
        </p:blipFill>
        <p:spPr>
          <a:xfrm>
            <a:off x="4114800" y="1905000"/>
            <a:ext cx="4795838" cy="3352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762000"/>
          </a:xfrm>
        </p:spPr>
        <p:txBody>
          <a:bodyPr/>
          <a:lstStyle/>
          <a:p>
            <a:pPr>
              <a:defRPr/>
            </a:pPr>
            <a:r>
              <a:rPr sz="4000" smtClean="0"/>
              <a:t>Economic Development: Sales </a:t>
            </a:r>
            <a:r>
              <a:rPr sz="4000" smtClean="0"/>
              <a:t>Tax </a:t>
            </a:r>
            <a:r>
              <a:rPr sz="4000" smtClean="0"/>
              <a:t>Collections</a:t>
            </a:r>
            <a:endParaRPr sz="4000"/>
          </a:p>
        </p:txBody>
      </p:sp>
      <p:sp>
        <p:nvSpPr>
          <p:cNvPr id="3" name="Text Placeholder 2"/>
          <p:cNvSpPr>
            <a:spLocks noGrp="1"/>
          </p:cNvSpPr>
          <p:nvPr>
            <p:ph sz="half" idx="1"/>
          </p:nvPr>
        </p:nvSpPr>
        <p:spPr>
          <a:xfrm>
            <a:off x="457200" y="1447800"/>
            <a:ext cx="3276600" cy="4800600"/>
          </a:xfrm>
        </p:spPr>
        <p:txBody>
          <a:bodyPr/>
          <a:lstStyle/>
          <a:p>
            <a:pPr marL="339725" indent="-339725">
              <a:spcBef>
                <a:spcPts val="1200"/>
              </a:spcBef>
              <a:buFont typeface="Wingdings" pitchFamily="2" charset="2"/>
              <a:buChar char="§"/>
              <a:defRPr/>
            </a:pPr>
            <a:r>
              <a:rPr sz="2000"/>
              <a:t>Developing a Sales Tax Dashboard with data provided by the comptroller’s office. This will provide a decision making support tool to data users in the six counties. </a:t>
            </a:r>
          </a:p>
          <a:p>
            <a:pPr marL="339725" indent="-339725">
              <a:spcBef>
                <a:spcPts val="1200"/>
              </a:spcBef>
              <a:buFont typeface="Wingdings" pitchFamily="2" charset="2"/>
              <a:buChar char="§"/>
              <a:defRPr/>
            </a:pPr>
            <a:r>
              <a:rPr sz="2000"/>
              <a:t>The Comptroller’s office has agreed to continue providing data to this effort at a finer scale than their typical report.</a:t>
            </a:r>
          </a:p>
          <a:p>
            <a:pPr>
              <a:spcBef>
                <a:spcPts val="1200"/>
              </a:spcBef>
              <a:defRPr/>
            </a:pPr>
            <a:endParaRPr sz="2000"/>
          </a:p>
        </p:txBody>
      </p:sp>
      <p:pic>
        <p:nvPicPr>
          <p:cNvPr id="18436" name="Picture 1"/>
          <p:cNvPicPr>
            <a:picLocks noGrp="1" noChangeAspect="1" noChangeArrowheads="1"/>
          </p:cNvPicPr>
          <p:nvPr>
            <p:ph sz="half" idx="11"/>
          </p:nvPr>
        </p:nvPicPr>
        <p:blipFill>
          <a:blip r:embed="rId2" cstate="print"/>
          <a:srcRect/>
          <a:stretch>
            <a:fillRect/>
          </a:stretch>
        </p:blipFill>
        <p:spPr>
          <a:xfrm>
            <a:off x="3733800" y="2057400"/>
            <a:ext cx="5257800" cy="3441700"/>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144000" cy="1295400"/>
          </a:xfrm>
        </p:spPr>
        <p:txBody>
          <a:bodyPr/>
          <a:lstStyle/>
          <a:p>
            <a:pPr>
              <a:defRPr/>
            </a:pPr>
            <a:r>
              <a:rPr smtClean="0"/>
              <a:t>Impediments to ED: Crime Analysis</a:t>
            </a:r>
            <a:endParaRPr/>
          </a:p>
        </p:txBody>
      </p:sp>
      <p:sp>
        <p:nvSpPr>
          <p:cNvPr id="19459" name="Text Placeholder 2"/>
          <p:cNvSpPr>
            <a:spLocks noGrp="1"/>
          </p:cNvSpPr>
          <p:nvPr>
            <p:ph sz="half" idx="1"/>
          </p:nvPr>
        </p:nvSpPr>
        <p:spPr>
          <a:xfrm>
            <a:off x="457200" y="1447800"/>
            <a:ext cx="3429000" cy="4800600"/>
          </a:xfrm>
        </p:spPr>
        <p:txBody>
          <a:bodyPr/>
          <a:lstStyle/>
          <a:p>
            <a:pPr marL="339725" indent="-339725">
              <a:spcBef>
                <a:spcPts val="1200"/>
              </a:spcBef>
              <a:buFont typeface="Wingdings" pitchFamily="2" charset="2"/>
              <a:buChar char="§"/>
            </a:pPr>
            <a:r>
              <a:rPr sz="2000"/>
              <a:t>Developing a dashboard that will display data on various </a:t>
            </a:r>
            <a:r>
              <a:rPr sz="2000" smtClean="0"/>
              <a:t>crime occurences for law enforcement personnel </a:t>
            </a:r>
            <a:r>
              <a:rPr sz="2000"/>
              <a:t>in the region.</a:t>
            </a:r>
          </a:p>
          <a:p>
            <a:pPr marL="339725" indent="-339725">
              <a:spcBef>
                <a:spcPts val="1200"/>
              </a:spcBef>
              <a:buFont typeface="Wingdings" pitchFamily="2" charset="2"/>
              <a:buChar char="§"/>
            </a:pPr>
            <a:r>
              <a:rPr sz="2000"/>
              <a:t>Working to </a:t>
            </a:r>
            <a:r>
              <a:rPr sz="2000" smtClean="0"/>
              <a:t>incorporate the GIS analysis component</a:t>
            </a:r>
            <a:endParaRPr sz="2000"/>
          </a:p>
        </p:txBody>
      </p:sp>
      <p:pic>
        <p:nvPicPr>
          <p:cNvPr id="6" name="Content Placeholder 5" descr="crime_dash.bmp"/>
          <p:cNvPicPr>
            <a:picLocks noGrp="1" noChangeAspect="1"/>
          </p:cNvPicPr>
          <p:nvPr>
            <p:ph sz="half" idx="11"/>
          </p:nvPr>
        </p:nvPicPr>
        <p:blipFill>
          <a:blip r:embed="rId2"/>
          <a:stretch>
            <a:fillRect/>
          </a:stretch>
        </p:blipFill>
        <p:spPr>
          <a:xfrm>
            <a:off x="3961053" y="1981200"/>
            <a:ext cx="5182947" cy="3638871"/>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6413"/>
            <a:ext cx="8229600" cy="712787"/>
          </a:xfrm>
        </p:spPr>
        <p:txBody>
          <a:bodyPr/>
          <a:lstStyle/>
          <a:p>
            <a:pPr>
              <a:defRPr/>
            </a:pPr>
            <a:r>
              <a:rPr smtClean="0">
                <a:effectLst>
                  <a:outerShdw blurRad="38100" dist="38100" dir="2700000" algn="tl">
                    <a:srgbClr val="000000">
                      <a:alpha val="43137"/>
                    </a:srgbClr>
                  </a:outerShdw>
                </a:effectLst>
              </a:rPr>
              <a:t>In Development: Freight Services</a:t>
            </a:r>
            <a:endParaRPr>
              <a:effectLst>
                <a:outerShdw blurRad="38100" dist="38100" dir="2700000" algn="tl">
                  <a:srgbClr val="000000">
                    <a:alpha val="43137"/>
                  </a:srgbClr>
                </a:outerShdw>
              </a:effectLst>
            </a:endParaRPr>
          </a:p>
        </p:txBody>
      </p:sp>
      <p:sp>
        <p:nvSpPr>
          <p:cNvPr id="21507" name="Text Placeholder 2"/>
          <p:cNvSpPr>
            <a:spLocks noGrp="1"/>
          </p:cNvSpPr>
          <p:nvPr>
            <p:ph type="body" sz="quarter" idx="11"/>
          </p:nvPr>
        </p:nvSpPr>
        <p:spPr/>
        <p:txBody>
          <a:bodyPr/>
          <a:lstStyle/>
          <a:p>
            <a:pPr>
              <a:spcBef>
                <a:spcPts val="1200"/>
              </a:spcBef>
              <a:buFont typeface="Wingdings" pitchFamily="2" charset="2"/>
              <a:buNone/>
              <a:defRPr/>
            </a:pPr>
            <a:r>
              <a:rPr lang="en-US" sz="2400" b="1" dirty="0" smtClean="0">
                <a:solidFill>
                  <a:srgbClr val="800000"/>
                </a:solidFill>
                <a:effectLst>
                  <a:outerShdw blurRad="38100" dist="38100" dir="2700000" algn="tl">
                    <a:srgbClr val="000000">
                      <a:alpha val="43137"/>
                    </a:srgbClr>
                  </a:outerShdw>
                </a:effectLst>
                <a:latin typeface="+mj-lt"/>
              </a:rPr>
              <a:t>Bay Coast Railroad</a:t>
            </a:r>
          </a:p>
          <a:p>
            <a:pPr>
              <a:spcBef>
                <a:spcPts val="1200"/>
              </a:spcBef>
              <a:defRPr/>
            </a:pPr>
            <a:r>
              <a:rPr lang="en-US" sz="2000" dirty="0" smtClean="0"/>
              <a:t>Conducting a comprehensive analysis on the economic impact of adding a spur to the existing main line track to support the Regional Business Incubator being developed at the Wallops Flight Facility. </a:t>
            </a:r>
          </a:p>
          <a:p>
            <a:pPr>
              <a:spcBef>
                <a:spcPts val="1200"/>
              </a:spcBef>
              <a:defRPr/>
            </a:pPr>
            <a:r>
              <a:rPr lang="en-US" sz="2000" dirty="0" smtClean="0"/>
              <a:t>Bay Coast has asked BEACON to put together a proposal for a </a:t>
            </a:r>
            <a:r>
              <a:rPr lang="en-US" sz="2000" dirty="0" err="1" smtClean="0"/>
              <a:t>GeoDASH</a:t>
            </a:r>
            <a:r>
              <a:rPr lang="en-US" sz="2000" dirty="0" smtClean="0"/>
              <a:t> project for the purpose of displaying the findings of the study interactively online and in public hearings, using the latest dashboard technologies</a:t>
            </a:r>
            <a:r>
              <a:rPr lang="en-US" sz="2000" dirty="0" smtClean="0"/>
              <a:t>.</a:t>
            </a:r>
          </a:p>
          <a:p>
            <a:pPr>
              <a:spcBef>
                <a:spcPts val="1200"/>
              </a:spcBef>
              <a:defRPr/>
            </a:pPr>
            <a:r>
              <a:rPr lang="en-US" sz="2000" dirty="0" smtClean="0"/>
              <a:t>Will involve economic scenario analysis</a:t>
            </a:r>
            <a:endParaRPr lang="en-US" sz="2000" dirty="0" smtClean="0"/>
          </a:p>
        </p:txBody>
      </p:sp>
      <p:pic>
        <p:nvPicPr>
          <p:cNvPr id="21508" name="Picture 2"/>
          <p:cNvPicPr>
            <a:picLocks noChangeAspect="1" noChangeArrowheads="1"/>
          </p:cNvPicPr>
          <p:nvPr/>
        </p:nvPicPr>
        <p:blipFill>
          <a:blip r:embed="rId3" cstate="print"/>
          <a:srcRect/>
          <a:stretch>
            <a:fillRect/>
          </a:stretch>
        </p:blipFill>
        <p:spPr bwMode="auto">
          <a:xfrm>
            <a:off x="7086600" y="4343400"/>
            <a:ext cx="18034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12787"/>
          </a:xfrm>
        </p:spPr>
        <p:txBody>
          <a:bodyPr/>
          <a:lstStyle/>
          <a:p>
            <a:pPr>
              <a:defRPr/>
            </a:pPr>
            <a:r>
              <a:rPr smtClean="0">
                <a:effectLst>
                  <a:outerShdw blurRad="38100" dist="38100" dir="2700000" algn="tl">
                    <a:srgbClr val="000000">
                      <a:alpha val="43137"/>
                    </a:srgbClr>
                  </a:outerShdw>
                </a:effectLst>
              </a:rPr>
              <a:t>In Development: Dynamic (Monte Carlo) Scenario Analysis</a:t>
            </a:r>
            <a:endParaRPr>
              <a:effectLst>
                <a:outerShdw blurRad="38100" dist="38100" dir="2700000" algn="tl">
                  <a:srgbClr val="000000">
                    <a:alpha val="43137"/>
                  </a:srgbClr>
                </a:outerShdw>
              </a:effectLst>
            </a:endParaRPr>
          </a:p>
        </p:txBody>
      </p:sp>
      <p:sp>
        <p:nvSpPr>
          <p:cNvPr id="3" name="Text Placeholder 2"/>
          <p:cNvSpPr>
            <a:spLocks noGrp="1"/>
          </p:cNvSpPr>
          <p:nvPr>
            <p:ph type="body" sz="quarter" idx="11"/>
          </p:nvPr>
        </p:nvSpPr>
        <p:spPr/>
        <p:txBody>
          <a:bodyPr/>
          <a:lstStyle/>
          <a:p>
            <a:pPr>
              <a:buFont typeface="Wingdings" pitchFamily="2" charset="2"/>
              <a:buNone/>
              <a:defRPr/>
            </a:pPr>
            <a:r>
              <a:rPr lang="en-US" sz="2400" b="1" dirty="0" smtClean="0">
                <a:solidFill>
                  <a:srgbClr val="800000"/>
                </a:solidFill>
                <a:effectLst>
                  <a:outerShdw blurRad="38100" dist="38100" dir="2700000" algn="tl">
                    <a:srgbClr val="000000">
                      <a:alpha val="43137"/>
                    </a:srgbClr>
                  </a:outerShdw>
                </a:effectLst>
                <a:latin typeface="+mj-lt"/>
              </a:rPr>
              <a:t>State of Maryland Service Optimization Study</a:t>
            </a:r>
          </a:p>
          <a:p>
            <a:pPr>
              <a:spcBef>
                <a:spcPts val="1200"/>
              </a:spcBef>
              <a:defRPr/>
            </a:pPr>
            <a:r>
              <a:rPr lang="en-US" sz="2000" dirty="0" smtClean="0"/>
              <a:t>Partnering with a BEACON Team we will be working with key decision makers from three direct service agencies in the State of Maryland to develop a scenario analysis model with a nested resource allocation model to explore the feasibility of cost savings and service improvements under differing service delivery and organizational structure scenarios.</a:t>
            </a:r>
          </a:p>
          <a:p>
            <a:pPr>
              <a:spcBef>
                <a:spcPts val="1200"/>
              </a:spcBef>
              <a:defRPr/>
            </a:pPr>
            <a:r>
              <a:rPr lang="en-US" sz="2000" dirty="0" smtClean="0"/>
              <a:t>This project is a proof-of-concept and capacity enhancement opportunity for </a:t>
            </a:r>
            <a:r>
              <a:rPr lang="en-US" sz="2000" dirty="0" err="1" smtClean="0"/>
              <a:t>GeoDASH</a:t>
            </a:r>
            <a:r>
              <a:rPr lang="en-US" sz="2000" dirty="0" smtClean="0"/>
              <a:t>.  </a:t>
            </a:r>
            <a:endParaRPr lang="en-US" sz="2000" dirty="0"/>
          </a:p>
        </p:txBody>
      </p:sp>
      <p:pic>
        <p:nvPicPr>
          <p:cNvPr id="22532" name="Picture 2"/>
          <p:cNvPicPr>
            <a:picLocks noChangeAspect="1" noChangeArrowheads="1"/>
          </p:cNvPicPr>
          <p:nvPr/>
        </p:nvPicPr>
        <p:blipFill>
          <a:blip r:embed="rId2" cstate="print"/>
          <a:srcRect r="9149" b="7616"/>
          <a:stretch>
            <a:fillRect/>
          </a:stretch>
        </p:blipFill>
        <p:spPr bwMode="auto">
          <a:xfrm>
            <a:off x="5257800" y="4191000"/>
            <a:ext cx="3505200" cy="2395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66800" y="1143000"/>
            <a:ext cx="7086600" cy="1441450"/>
          </a:xfrm>
        </p:spPr>
        <p:txBody>
          <a:bodyPr/>
          <a:lstStyle/>
          <a:p>
            <a:pPr>
              <a:defRPr/>
            </a:pPr>
            <a:r>
              <a:rPr sz="6000" smtClean="0">
                <a:solidFill>
                  <a:srgbClr val="800000"/>
                </a:solidFill>
                <a:effectLst>
                  <a:outerShdw blurRad="38100" dist="38100" dir="2700000" algn="tl">
                    <a:srgbClr val="000000">
                      <a:alpha val="43137"/>
                    </a:srgbClr>
                  </a:outerShdw>
                </a:effectLst>
              </a:rPr>
              <a:t>Thank You!</a:t>
            </a:r>
            <a:endParaRPr sz="6000">
              <a:solidFill>
                <a:srgbClr val="800000"/>
              </a:solidFill>
              <a:effectLst>
                <a:outerShdw blurRad="38100" dist="38100" dir="2700000" algn="tl">
                  <a:srgbClr val="000000">
                    <a:alpha val="43137"/>
                  </a:srgbClr>
                </a:outerShdw>
              </a:effectLst>
            </a:endParaRPr>
          </a:p>
        </p:txBody>
      </p:sp>
      <p:sp>
        <p:nvSpPr>
          <p:cNvPr id="3" name="Title 3"/>
          <p:cNvSpPr txBox="1">
            <a:spLocks/>
          </p:cNvSpPr>
          <p:nvPr/>
        </p:nvSpPr>
        <p:spPr bwMode="auto">
          <a:xfrm>
            <a:off x="1066800" y="4495800"/>
            <a:ext cx="7086600" cy="1441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lgn="ctr" eaLnBrk="0" hangingPunct="0">
              <a:defRPr/>
            </a:pPr>
            <a:r>
              <a:rPr kumimoji="0" lang="en-US" sz="2400" b="1" i="0" u="none" strike="noStrike" kern="1200" cap="none" spc="0" normalizeH="0" baseline="0" noProof="0" dirty="0" smtClean="0">
                <a:ln>
                  <a:noFill/>
                </a:ln>
                <a:solidFill>
                  <a:srgbClr val="800000"/>
                </a:solidFill>
                <a:effectLst>
                  <a:outerShdw blurRad="38100" dist="38100" dir="2700000" algn="tl">
                    <a:srgbClr val="000000">
                      <a:alpha val="43137"/>
                    </a:srgbClr>
                  </a:outerShdw>
                </a:effectLst>
                <a:uLnTx/>
                <a:uFillTx/>
                <a:latin typeface="Verdana" pitchFamily="34" charset="0"/>
                <a:ea typeface="+mn-ea"/>
                <a:cs typeface="+mn-cs"/>
              </a:rPr>
              <a:t>For more information, go to:</a:t>
            </a:r>
            <a:r>
              <a:rPr lang="en-US" sz="2400" b="1" dirty="0" smtClean="0">
                <a:solidFill>
                  <a:srgbClr val="800000"/>
                </a:solidFill>
                <a:effectLst>
                  <a:outerShdw blurRad="38100" dist="38100" dir="2700000" algn="tl">
                    <a:srgbClr val="000000">
                      <a:alpha val="43137"/>
                    </a:srgbClr>
                  </a:outerShdw>
                </a:effectLst>
                <a:latin typeface="Verdana" pitchFamily="34" charset="0"/>
              </a:rPr>
              <a:t> </a:t>
            </a:r>
            <a:r>
              <a:rPr lang="en-US" sz="2400" b="1" dirty="0" smtClean="0">
                <a:solidFill>
                  <a:srgbClr val="800000"/>
                </a:solidFill>
                <a:effectLst>
                  <a:outerShdw blurRad="38100" dist="38100" dir="2700000" algn="tl">
                    <a:srgbClr val="000000">
                      <a:alpha val="43137"/>
                    </a:srgbClr>
                  </a:outerShdw>
                </a:effectLst>
                <a:latin typeface="Verdana" pitchFamily="34" charset="0"/>
              </a:rPr>
              <a:t>beacon.salisbury.edu/template/gd.asp</a:t>
            </a:r>
          </a:p>
          <a:p>
            <a:pPr lvl="0" algn="ctr" eaLnBrk="0" hangingPunct="0">
              <a:defRPr/>
            </a:pPr>
            <a:endParaRPr kumimoji="0" lang="en-US" sz="2400" b="1" i="0" u="none" strike="noStrike" kern="1200" cap="none" spc="0" normalizeH="0" baseline="0" noProof="0" dirty="0" smtClean="0">
              <a:ln>
                <a:noFill/>
              </a:ln>
              <a:solidFill>
                <a:srgbClr val="800000"/>
              </a:solidFill>
              <a:effectLst>
                <a:outerShdw blurRad="38100" dist="38100" dir="2700000" algn="tl">
                  <a:srgbClr val="000000">
                    <a:alpha val="43137"/>
                  </a:srgbClr>
                </a:outerShdw>
              </a:effectLst>
              <a:uLnTx/>
              <a:uFillTx/>
              <a:latin typeface="Verdana" pitchFamily="34" charset="0"/>
              <a:ea typeface="+mn-ea"/>
              <a:cs typeface="+mn-cs"/>
            </a:endParaRPr>
          </a:p>
          <a:p>
            <a:pPr lvl="0" algn="ctr" eaLnBrk="0" hangingPunct="0">
              <a:defRPr/>
            </a:pPr>
            <a:endParaRPr kumimoji="0" lang="en-US" sz="2400" b="1" i="0" u="none" strike="noStrike" kern="1200" cap="none" spc="0" normalizeH="0" baseline="0" noProof="0" dirty="0" smtClean="0">
              <a:ln>
                <a:noFill/>
              </a:ln>
              <a:solidFill>
                <a:srgbClr val="800000"/>
              </a:solidFill>
              <a:effectLst>
                <a:outerShdw blurRad="38100" dist="38100" dir="2700000" algn="tl">
                  <a:srgbClr val="000000">
                    <a:alpha val="43137"/>
                  </a:srgbClr>
                </a:outerShdw>
              </a:effectLst>
              <a:uLnTx/>
              <a:uFillTx/>
              <a:latin typeface="Verdana" pitchFamily="34" charset="0"/>
              <a:ea typeface="+mn-ea"/>
              <a:cs typeface="+mn-cs"/>
            </a:endParaRPr>
          </a:p>
          <a:p>
            <a:pPr lvl="0" algn="ctr" eaLnBrk="0" hangingPunct="0">
              <a:defRPr/>
            </a:pPr>
            <a:r>
              <a:rPr lang="en-US" sz="2400" b="1" dirty="0" smtClean="0">
                <a:solidFill>
                  <a:srgbClr val="800000"/>
                </a:solidFill>
                <a:effectLst>
                  <a:outerShdw blurRad="38100" dist="38100" dir="2700000" algn="tl">
                    <a:srgbClr val="000000">
                      <a:alpha val="43137"/>
                    </a:srgbClr>
                  </a:outerShdw>
                </a:effectLst>
                <a:latin typeface="Verdana" pitchFamily="34" charset="0"/>
              </a:rPr>
              <a:t>Special Thanks to </a:t>
            </a:r>
            <a:r>
              <a:rPr lang="en-US" sz="2400" b="1" dirty="0" err="1" smtClean="0">
                <a:solidFill>
                  <a:srgbClr val="800000"/>
                </a:solidFill>
                <a:effectLst>
                  <a:outerShdw blurRad="38100" dist="38100" dir="2700000" algn="tl">
                    <a:srgbClr val="000000">
                      <a:alpha val="43137"/>
                    </a:srgbClr>
                  </a:outerShdw>
                </a:effectLst>
                <a:latin typeface="Verdana" pitchFamily="34" charset="0"/>
              </a:rPr>
              <a:t>GEODash</a:t>
            </a:r>
            <a:r>
              <a:rPr lang="en-US" sz="2400" b="1" dirty="0" smtClean="0">
                <a:solidFill>
                  <a:srgbClr val="800000"/>
                </a:solidFill>
                <a:effectLst>
                  <a:outerShdw blurRad="38100" dist="38100" dir="2700000" algn="tl">
                    <a:srgbClr val="000000">
                      <a:alpha val="43137"/>
                    </a:srgbClr>
                  </a:outerShdw>
                </a:effectLst>
                <a:latin typeface="Verdana" pitchFamily="34" charset="0"/>
              </a:rPr>
              <a:t> </a:t>
            </a:r>
            <a:r>
              <a:rPr lang="en-US" sz="2400" b="1" dirty="0" smtClean="0">
                <a:solidFill>
                  <a:srgbClr val="800000"/>
                </a:solidFill>
                <a:effectLst>
                  <a:outerShdw blurRad="38100" dist="38100" dir="2700000" algn="tl">
                    <a:srgbClr val="000000">
                      <a:alpha val="43137"/>
                    </a:srgbClr>
                  </a:outerShdw>
                </a:effectLst>
                <a:latin typeface="Verdana" pitchFamily="34" charset="0"/>
              </a:rPr>
              <a:t>staff -     Jim </a:t>
            </a:r>
            <a:r>
              <a:rPr lang="en-US" sz="2400" b="1" dirty="0" err="1" smtClean="0">
                <a:solidFill>
                  <a:srgbClr val="800000"/>
                </a:solidFill>
                <a:effectLst>
                  <a:outerShdw blurRad="38100" dist="38100" dir="2700000" algn="tl">
                    <a:srgbClr val="000000">
                      <a:alpha val="43137"/>
                    </a:srgbClr>
                  </a:outerShdw>
                </a:effectLst>
                <a:latin typeface="Verdana" pitchFamily="34" charset="0"/>
              </a:rPr>
              <a:t>Garrity</a:t>
            </a:r>
            <a:r>
              <a:rPr lang="en-US" sz="2400" b="1" dirty="0" smtClean="0">
                <a:solidFill>
                  <a:srgbClr val="800000"/>
                </a:solidFill>
                <a:effectLst>
                  <a:outerShdw blurRad="38100" dist="38100" dir="2700000" algn="tl">
                    <a:srgbClr val="000000">
                      <a:alpha val="43137"/>
                    </a:srgbClr>
                  </a:outerShdw>
                </a:effectLst>
                <a:latin typeface="Verdana" pitchFamily="34" charset="0"/>
              </a:rPr>
              <a:t> </a:t>
            </a:r>
            <a:r>
              <a:rPr lang="en-US" sz="2400" b="1" dirty="0" smtClean="0">
                <a:solidFill>
                  <a:srgbClr val="800000"/>
                </a:solidFill>
                <a:effectLst>
                  <a:outerShdw blurRad="38100" dist="38100" dir="2700000" algn="tl">
                    <a:srgbClr val="000000">
                      <a:alpha val="43137"/>
                    </a:srgbClr>
                  </a:outerShdw>
                </a:effectLst>
                <a:latin typeface="Verdana" pitchFamily="34" charset="0"/>
              </a:rPr>
              <a:t>and Sarah Bunch</a:t>
            </a:r>
            <a:endParaRPr kumimoji="0" lang="en-US" sz="2400" b="1" i="0" u="none" strike="noStrike" kern="1200" cap="none" spc="0" normalizeH="0" baseline="0" noProof="0" dirty="0">
              <a:ln>
                <a:noFill/>
              </a:ln>
              <a:solidFill>
                <a:srgbClr val="800000"/>
              </a:solidFill>
              <a:effectLst>
                <a:outerShdw blurRad="38100" dist="38100" dir="2700000" algn="tl">
                  <a:srgbClr val="000000">
                    <a:alpha val="43137"/>
                  </a:srgbClr>
                </a:outerShdw>
              </a:effectLst>
              <a:uLnTx/>
              <a:uFillTx/>
              <a:latin typeface="Verdana" pitchFamily="34" charset="0"/>
              <a:ea typeface="+mn-ea"/>
              <a:cs typeface="+mn-cs"/>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PVERSION" val="2008"/>
  <p:tag name="POWERPOINTVERSION" val="12.0"/>
  <p:tag name="PPVERSION" val="12.0"/>
  <p:tag name="DELIMITERS" val="3.1"/>
  <p:tag name="SHOWBARVISIBLE" val="True"/>
  <p:tag name="EXPANDSHOWBAR" val="True"/>
  <p:tag name="USESECONDARYMONITOR" val="Tru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REALTIMEBACKUPPATH" val="(None)"/>
  <p:tag name="ZEROBASED" val="False"/>
  <p:tag name="AUTOADJUSTPARTRANGE" val="True"/>
  <p:tag name="CHARTSCALE" val="True"/>
  <p:tag name="ADVANCEDSETTINGSVIEW" val="False"/>
  <p:tag name="FIBDISPLAYRESULTS" val="True"/>
  <p:tag name="FIBNUMRESULTS" val="5"/>
  <p:tag name="FIBINCLUDEOTHER" val="True"/>
  <p:tag name="FIBDISPLAYKEYWORDS" val="True"/>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Level">
  <a:themeElements>
    <a:clrScheme name="Beacon">
      <a:dk1>
        <a:sysClr val="windowText" lastClr="000000"/>
      </a:dk1>
      <a:lt1>
        <a:srgbClr val="000000"/>
      </a:lt1>
      <a:dk2>
        <a:srgbClr val="FFFFFF"/>
      </a:dk2>
      <a:lt2>
        <a:srgbClr val="EEECE1"/>
      </a:lt2>
      <a:accent1>
        <a:srgbClr val="FAFAD0"/>
      </a:accent1>
      <a:accent2>
        <a:srgbClr val="FFB219"/>
      </a:accent2>
      <a:accent3>
        <a:srgbClr val="F7C4C4"/>
      </a:accent3>
      <a:accent4>
        <a:srgbClr val="6B0404"/>
      </a:accent4>
      <a:accent5>
        <a:srgbClr val="000000"/>
      </a:accent5>
      <a:accent6>
        <a:srgbClr val="000000"/>
      </a:accent6>
      <a:hlink>
        <a:srgbClr val="F7C4C4"/>
      </a:hlink>
      <a:folHlink>
        <a:srgbClr val="6B0404"/>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635</TotalTime>
  <Words>684</Words>
  <Application>Microsoft Office PowerPoint</Application>
  <PresentationFormat>On-screen Show (4:3)</PresentationFormat>
  <Paragraphs>57</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Level</vt:lpstr>
      <vt:lpstr>Making Data Available: GeoDASH</vt:lpstr>
      <vt:lpstr>Slide 2</vt:lpstr>
      <vt:lpstr>Regional Economic Development</vt:lpstr>
      <vt:lpstr>GEODash: GIS-linked Dashboards</vt:lpstr>
      <vt:lpstr>Early Tangible Benefits of GEODash</vt:lpstr>
      <vt:lpstr>Transportation Planning: Mass Transit</vt:lpstr>
      <vt:lpstr>Alternative Energy Exploration: Biomass</vt:lpstr>
      <vt:lpstr>Social Services: Foster Care</vt:lpstr>
      <vt:lpstr>Economic Development: Sales Tax Collections</vt:lpstr>
      <vt:lpstr>Impediments to ED: Crime Analysis</vt:lpstr>
      <vt:lpstr>In Development: Freight Services</vt:lpstr>
      <vt:lpstr>In Development: Dynamic (Monte Carlo) Scenario Analysis</vt:lpstr>
      <vt:lpstr>Thank You!</vt:lpstr>
    </vt:vector>
  </TitlesOfParts>
  <Company>Salisbury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Information Technology</dc:creator>
  <cp:lastModifiedBy>Department of Geography and Geosciences</cp:lastModifiedBy>
  <cp:revision>38</cp:revision>
  <dcterms:created xsi:type="dcterms:W3CDTF">2009-05-06T17:52:17Z</dcterms:created>
  <dcterms:modified xsi:type="dcterms:W3CDTF">2009-06-24T05:11:08Z</dcterms:modified>
</cp:coreProperties>
</file>