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Authors.xml" ContentType="application/vnd.openxmlformats-officedocument.presentationml.commentAuthors+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comment1.xml" ContentType="application/vnd.openxmlformats-officedocument.presentationml.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1"/>
  </p:sldMasterIdLst>
  <p:notesMasterIdLst>
    <p:notesMasterId r:id="rId23"/>
  </p:notesMasterIdLst>
  <p:sldIdLst>
    <p:sldId id="316" r:id="rId2"/>
    <p:sldId id="342" r:id="rId3"/>
    <p:sldId id="343" r:id="rId4"/>
    <p:sldId id="344" r:id="rId5"/>
    <p:sldId id="345" r:id="rId6"/>
    <p:sldId id="346" r:id="rId7"/>
    <p:sldId id="347" r:id="rId8"/>
    <p:sldId id="348" r:id="rId9"/>
    <p:sldId id="270" r:id="rId10"/>
    <p:sldId id="284" r:id="rId11"/>
    <p:sldId id="305" r:id="rId12"/>
    <p:sldId id="286" r:id="rId13"/>
    <p:sldId id="301" r:id="rId14"/>
    <p:sldId id="349" r:id="rId15"/>
    <p:sldId id="350" r:id="rId16"/>
    <p:sldId id="351" r:id="rId17"/>
    <p:sldId id="352" r:id="rId18"/>
    <p:sldId id="353" r:id="rId19"/>
    <p:sldId id="354" r:id="rId20"/>
    <p:sldId id="355" r:id="rId21"/>
    <p:sldId id="341"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ordonm" initials="g" lastIdx="2" clrIdx="0"/>
</p:cmAuthorLst>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85" autoAdjust="0"/>
    <p:restoredTop sz="88471" autoAdjust="0"/>
  </p:normalViewPr>
  <p:slideViewPr>
    <p:cSldViewPr>
      <p:cViewPr>
        <p:scale>
          <a:sx n="100" d="100"/>
          <a:sy n="100" d="100"/>
        </p:scale>
        <p:origin x="-123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08-01-16T15:01:16.081" idx="2">
    <p:pos x="10" y="10"/>
    <p:text>text at bottom change</p:text>
  </p:cm>
</p:cmLst>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3.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9.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9.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1DBEC057-C5F9-4EFF-AFC4-8A698A5420FA}" type="datetimeFigureOut">
              <a:rPr lang="en-US"/>
              <a:pPr>
                <a:defRPr/>
              </a:pPr>
              <a:t>7/9/2009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2A5C413F-D2FD-4692-8644-F060430D6539}"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TextEdit="1"/>
          </p:cNvSpPr>
          <p:nvPr>
            <p:ph type="sldImg"/>
          </p:nvPr>
        </p:nvSpPr>
        <p:spPr bwMode="auto">
          <a:noFill/>
          <a:ln>
            <a:solidFill>
              <a:srgbClr val="000000"/>
            </a:solidFill>
            <a:miter lim="800000"/>
            <a:headEnd/>
            <a:tailEnd/>
          </a:ln>
        </p:spPr>
      </p:sp>
      <p:sp>
        <p:nvSpPr>
          <p:cNvPr id="26627"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TextEdit="1"/>
          </p:cNvSpPr>
          <p:nvPr>
            <p:ph type="sldImg"/>
          </p:nvPr>
        </p:nvSpPr>
        <p:spPr bwMode="auto">
          <a:noFill/>
          <a:ln>
            <a:solidFill>
              <a:srgbClr val="000000"/>
            </a:solidFill>
            <a:miter lim="800000"/>
            <a:headEnd/>
            <a:tailEnd/>
          </a:ln>
        </p:spPr>
      </p:sp>
      <p:sp>
        <p:nvSpPr>
          <p:cNvPr id="27651"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In the midst of all this change the challenge for local governments remains the same – that is to support the wellbeing and fabric of their community  but with the combination of greater expectations from all stakeholders, and having to connect many different specialist services together – technology can be a key asset in helping to meet these demands.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The truth today is that  many government service applications were not really designed around the needs of the citizens, but had their origins in processes and service models, that when some one moves home, whilst it only happens once to them , it can often mean that many transactions are needed to complete the information changes at the town hall.</a:t>
            </a:r>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5ED717B-E1A0-458D-BA98-AD25D82AD1B9}" type="slidenum">
              <a:rPr lang="en-GB"/>
              <a:pPr fontAlgn="base">
                <a:spcBef>
                  <a:spcPct val="0"/>
                </a:spcBef>
                <a:spcAft>
                  <a:spcPct val="0"/>
                </a:spcAft>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TextEdit="1"/>
          </p:cNvSpPr>
          <p:nvPr>
            <p:ph type="sldImg"/>
          </p:nvPr>
        </p:nvSpPr>
        <p:spPr bwMode="auto">
          <a:noFill/>
          <a:ln>
            <a:solidFill>
              <a:srgbClr val="000000"/>
            </a:solidFill>
            <a:miter lim="800000"/>
            <a:headEnd/>
            <a:tailEnd/>
          </a:ln>
        </p:spPr>
      </p:sp>
      <p:sp>
        <p:nvSpPr>
          <p:cNvPr id="29699"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Indeed typically we find that many cities and local government will have several copies of the same data in their IT systems. One particular example we know has had to deal with 34 potential locations where citizen information may be held. The same can be true of financial records, land registries and voting roles, as these applications have evolved over time to form quite a complex set of relationships – as this example shows.</a:t>
            </a:r>
          </a:p>
          <a:p>
            <a:pPr>
              <a:spcBef>
                <a:spcPct val="0"/>
              </a:spcBef>
            </a:pPr>
            <a:endParaRPr lang="en-GB" smtClean="0"/>
          </a:p>
          <a:p>
            <a:pPr>
              <a:spcBef>
                <a:spcPct val="0"/>
              </a:spcBef>
            </a:pPr>
            <a:r>
              <a:rPr lang="en-GB" smtClean="0"/>
              <a:t>If we can borrow an analogy from a restaurant –  its like have a cooker for each individual table.</a:t>
            </a:r>
          </a:p>
          <a:p>
            <a:pPr>
              <a:spcBef>
                <a:spcPct val="0"/>
              </a:spcBef>
            </a:pPr>
            <a:endParaRPr lang="en-GB" smtClean="0"/>
          </a:p>
          <a:p>
            <a:pPr>
              <a:spcBef>
                <a:spcPct val="0"/>
              </a:spcBef>
            </a:pPr>
            <a:endParaRPr lang="en-GB" smtClean="0"/>
          </a:p>
          <a:p>
            <a:pPr>
              <a:spcBef>
                <a:spcPct val="0"/>
              </a:spcBef>
            </a:pP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TextEdit="1"/>
          </p:cNvSpPr>
          <p:nvPr>
            <p:ph type="sldImg"/>
          </p:nvPr>
        </p:nvSpPr>
        <p:spPr bwMode="auto">
          <a:noFill/>
          <a:ln>
            <a:solidFill>
              <a:srgbClr val="000000"/>
            </a:solidFill>
            <a:miter lim="800000"/>
            <a:headEnd/>
            <a:tailEnd/>
          </a:ln>
        </p:spPr>
      </p:sp>
      <p:sp>
        <p:nvSpPr>
          <p:cNvPr id="30723"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In order to arrive at a better alignment of business and  technology components Microsoft has come up with a 4 layer model to describe the relationship between them. The layers are described above in isolation so that we avoid jumping to ‘point solutions’ but arrive at a logical set of services that helps to  make the technology decisions last.</a:t>
            </a:r>
          </a:p>
          <a:p>
            <a:pPr>
              <a:spcBef>
                <a:spcPct val="0"/>
              </a:spcBef>
            </a:pPr>
            <a:endParaRPr lang="en-US" smtClean="0"/>
          </a:p>
          <a:p>
            <a:pPr>
              <a:spcBef>
                <a:spcPct val="0"/>
              </a:spcBef>
            </a:pPr>
            <a:r>
              <a:rPr lang="en-US" smtClean="0"/>
              <a:t>To take our restaurant analogy further – this is a way of having a ‘shared kitchen’ approach rather than a set of cookers.</a:t>
            </a:r>
          </a:p>
          <a:p>
            <a:pPr>
              <a:spcBef>
                <a:spcPct val="0"/>
              </a:spcBef>
            </a:pPr>
            <a:endParaRPr lang="en-US" smtClean="0"/>
          </a:p>
          <a:p>
            <a:pPr>
              <a:spcBef>
                <a:spcPct val="0"/>
              </a:spcBef>
            </a:pPr>
            <a:r>
              <a:rPr lang="en-US" smtClean="0"/>
              <a:t>So lets look at each of these layers in turn.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TextEdit="1"/>
          </p:cNvSpPr>
          <p:nvPr>
            <p:ph type="sldImg"/>
          </p:nvPr>
        </p:nvSpPr>
        <p:spPr bwMode="auto">
          <a:noFill/>
          <a:ln>
            <a:solidFill>
              <a:srgbClr val="000000"/>
            </a:solidFill>
            <a:miter lim="800000"/>
            <a:headEnd/>
            <a:tailEnd/>
          </a:ln>
        </p:spPr>
      </p:sp>
      <p:sp>
        <p:nvSpPr>
          <p:cNvPr id="31747"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Here we identify the typical key challenges faced by local government organisations – some will vary from this but typically customer service, operational efficiency and compliance and transparency come out on top in any conversation. Education and social care are sometimes exempt from local authority responsibility, but generally local land based services are not. Clearly a high priority area is the environmental improvement, and ICT can play a significant role in helping address this challenge.</a:t>
            </a:r>
          </a:p>
          <a:p>
            <a:pPr>
              <a:spcBef>
                <a:spcPct val="0"/>
              </a:spcBef>
            </a:pPr>
            <a:endParaRPr lang="en-US" sz="16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The next layer of the model looks at there relationship between people and processes, and its worth noting that at the end of the day customer service, operational efficiency and compliance are delivered by people and processes together – not simply by a process alone. So in this case we examine the service and information needs of the key stakeholders in the above diagram and see them as providers or consumers of information and quality services.</a:t>
            </a:r>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E1986B2-3094-4D6C-9BC9-85CCED955EAF}" type="slidenum">
              <a:rPr lang="en-GB"/>
              <a:pPr fontAlgn="base">
                <a:spcBef>
                  <a:spcPct val="0"/>
                </a:spcBef>
                <a:spcAft>
                  <a:spcPct val="0"/>
                </a:spcAft>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026"/>
          <p:cNvSpPr>
            <a:spLocks noGrp="1" noRot="1" noChangeAspect="1" noTextEdit="1"/>
          </p:cNvSpPr>
          <p:nvPr>
            <p:ph type="sldImg"/>
          </p:nvPr>
        </p:nvSpPr>
        <p:spPr bwMode="auto">
          <a:xfrm>
            <a:off x="1143000" y="684213"/>
            <a:ext cx="4573588" cy="3430587"/>
          </a:xfrm>
          <a:noFill/>
          <a:ln>
            <a:solidFill>
              <a:srgbClr val="000000"/>
            </a:solidFill>
            <a:miter lim="800000"/>
            <a:headEnd/>
            <a:tailEnd/>
          </a:ln>
        </p:spPr>
      </p:sp>
      <p:sp>
        <p:nvSpPr>
          <p:cNvPr id="33795" name="Rectangle 1027"/>
          <p:cNvSpPr>
            <a:spLocks noGrp="1"/>
          </p:cNvSpPr>
          <p:nvPr>
            <p:ph type="body" idx="1"/>
          </p:nvPr>
        </p:nvSpPr>
        <p:spPr bwMode="auto">
          <a:xfrm>
            <a:off x="917575" y="4341813"/>
            <a:ext cx="5024438" cy="4117975"/>
          </a:xfrm>
          <a:noFill/>
        </p:spPr>
        <p:txBody>
          <a:bodyPr wrap="square" numCol="1" anchor="t" anchorCtr="0" compatLnSpc="1">
            <a:prstTxWarp prst="textNoShape">
              <a:avLst/>
            </a:prstTxWarp>
          </a:bodyPr>
          <a:lstStyle/>
          <a:p>
            <a:pPr>
              <a:spcBef>
                <a:spcPct val="0"/>
              </a:spcBef>
            </a:pPr>
            <a:r>
              <a:rPr lang="en-US" smtClean="0"/>
              <a:t>Moving to layer 3 applications, to better understand the needs of local governments Microsoft commissioned IDC to research the top application features that were important to local governments. The priorities above are not that surprising, but the emergence of web presence for citizens to express themselves online is a new trend.</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TextEdit="1"/>
          </p:cNvSpPr>
          <p:nvPr>
            <p:ph type="sldImg"/>
          </p:nvPr>
        </p:nvSpPr>
        <p:spPr bwMode="auto">
          <a:noFill/>
          <a:ln>
            <a:solidFill>
              <a:srgbClr val="000000"/>
            </a:solidFill>
            <a:miter lim="800000"/>
            <a:headEnd/>
            <a:tailEnd/>
          </a:ln>
        </p:spPr>
      </p:sp>
      <p:sp>
        <p:nvSpPr>
          <p:cNvPr id="34819"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Then a set of portal services based upon Sharepoint. We have portal sites for each of the roles you see here as well as related infopath forms based applications.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Here again based upon SharePoint based upon is the agenda management solution based upon our experiences at the city of Porto. What we have here is a subset of the processes used to manage council meetings in the city. This solution actually saves the city about 12 trees per year in paper savings.</a:t>
            </a:r>
          </a:p>
          <a:p>
            <a:pPr>
              <a:spcBef>
                <a:spcPct val="0"/>
              </a:spcBef>
            </a:pPr>
            <a:endParaRPr lang="en-GB" smtClean="0"/>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C193EA0-83FB-4CD5-A0D8-F2ABEE9F3FFD}" type="slidenum">
              <a:rPr lang="en-GB"/>
              <a:pPr fontAlgn="base">
                <a:spcBef>
                  <a:spcPct val="0"/>
                </a:spcBef>
                <a:spcAft>
                  <a:spcPct val="0"/>
                </a:spcAft>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This CSP Add-On component offers first responders from various agencies the ability to collaborate in real time using a MOSS based portal environment with full mapping capability to display real time information of resources: hospitals, police/fire units etc. You will also note that it has secure chat built into the lower left hand corner that enables these agencies either communicate internally or with other entities.</a:t>
            </a:r>
          </a:p>
        </p:txBody>
      </p:sp>
      <p:sp>
        <p:nvSpPr>
          <p:cNvPr id="36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DE95A2-137C-403B-8919-38C9B3D12691}" type="slidenum">
              <a:rPr lang="en-US"/>
              <a:pPr fontAlgn="base">
                <a:spcBef>
                  <a:spcPct val="0"/>
                </a:spcBef>
                <a:spcAft>
                  <a:spcPct val="0"/>
                </a:spcAft>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378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F07F3FF-61A3-4919-8180-04380918ADCB}" type="slidenum">
              <a:rPr lang="en-US"/>
              <a:pPr fontAlgn="base">
                <a:spcBef>
                  <a:spcPct val="0"/>
                </a:spcBef>
                <a:spcAft>
                  <a:spcPct val="0"/>
                </a:spcAft>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TextEdit="1"/>
          </p:cNvSpPr>
          <p:nvPr>
            <p:ph type="sldImg"/>
          </p:nvPr>
        </p:nvSpPr>
        <p:spPr bwMode="auto">
          <a:noFill/>
          <a:ln>
            <a:solidFill>
              <a:srgbClr val="000000"/>
            </a:solidFill>
            <a:miter lim="800000"/>
            <a:headEnd/>
            <a:tailEnd/>
          </a:ln>
        </p:spPr>
      </p:sp>
      <p:sp>
        <p:nvSpPr>
          <p:cNvPr id="38915"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TextEdit="1"/>
          </p:cNvSpPr>
          <p:nvPr>
            <p:ph type="sldImg"/>
          </p:nvPr>
        </p:nvSpPr>
        <p:spPr bwMode="auto">
          <a:noFill/>
          <a:ln>
            <a:solidFill>
              <a:srgbClr val="000000"/>
            </a:solidFill>
            <a:miter lim="800000"/>
            <a:headEnd/>
            <a:tailEnd/>
          </a:ln>
        </p:spPr>
      </p:sp>
      <p:sp>
        <p:nvSpPr>
          <p:cNvPr id="39939"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TextEdit="1"/>
          </p:cNvSpPr>
          <p:nvPr>
            <p:ph type="sldImg"/>
          </p:nvPr>
        </p:nvSpPr>
        <p:spPr bwMode="auto">
          <a:noFill/>
          <a:ln>
            <a:solidFill>
              <a:srgbClr val="000000"/>
            </a:solidFill>
            <a:miter lim="800000"/>
            <a:headEnd/>
            <a:tailEnd/>
          </a:ln>
        </p:spPr>
      </p:sp>
      <p:sp>
        <p:nvSpPr>
          <p:cNvPr id="40963"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TextEdit="1"/>
          </p:cNvSpPr>
          <p:nvPr>
            <p:ph type="sldImg"/>
          </p:nvPr>
        </p:nvSpPr>
        <p:spPr bwMode="auto">
          <a:noFill/>
          <a:ln>
            <a:solidFill>
              <a:srgbClr val="000000"/>
            </a:solidFill>
            <a:miter lim="800000"/>
            <a:headEnd/>
            <a:tailEnd/>
          </a:ln>
        </p:spPr>
      </p:sp>
      <p:sp>
        <p:nvSpPr>
          <p:cNvPr id="41987"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TextEdit="1"/>
          </p:cNvSpPr>
          <p:nvPr>
            <p:ph type="sldImg"/>
          </p:nvPr>
        </p:nvSpPr>
        <p:spPr bwMode="auto">
          <a:noFill/>
          <a:ln>
            <a:solidFill>
              <a:srgbClr val="000000"/>
            </a:solidFill>
            <a:miter lim="800000"/>
            <a:headEnd/>
            <a:tailEnd/>
          </a:ln>
        </p:spPr>
      </p:sp>
      <p:sp>
        <p:nvSpPr>
          <p:cNvPr id="43011"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TextEdit="1"/>
          </p:cNvSpPr>
          <p:nvPr>
            <p:ph type="sldImg"/>
          </p:nvPr>
        </p:nvSpPr>
        <p:spPr bwMode="auto">
          <a:noFill/>
          <a:ln>
            <a:solidFill>
              <a:srgbClr val="000000"/>
            </a:solidFill>
            <a:miter lim="800000"/>
            <a:headEnd/>
            <a:tailEnd/>
          </a:ln>
        </p:spPr>
      </p:sp>
      <p:sp>
        <p:nvSpPr>
          <p:cNvPr id="44035"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TextEdit="1"/>
          </p:cNvSpPr>
          <p:nvPr>
            <p:ph type="sldImg"/>
          </p:nvPr>
        </p:nvSpPr>
        <p:spPr bwMode="auto">
          <a:noFill/>
          <a:ln>
            <a:solidFill>
              <a:srgbClr val="000000"/>
            </a:solidFill>
            <a:miter lim="800000"/>
            <a:headEnd/>
            <a:tailEnd/>
          </a:ln>
        </p:spPr>
      </p:sp>
      <p:sp>
        <p:nvSpPr>
          <p:cNvPr id="45059"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4" name="Picture 13" descr="people ready logo"/>
          <p:cNvPicPr>
            <a:picLocks noChangeAspect="1" noChangeArrowheads="1"/>
          </p:cNvPicPr>
          <p:nvPr/>
        </p:nvPicPr>
        <p:blipFill>
          <a:blip r:embed="rId2"/>
          <a:srcRect/>
          <a:stretch>
            <a:fillRect/>
          </a:stretch>
        </p:blipFill>
        <p:spPr bwMode="auto">
          <a:xfrm>
            <a:off x="7386638" y="6319838"/>
            <a:ext cx="1455737" cy="403225"/>
          </a:xfrm>
          <a:prstGeom prst="rect">
            <a:avLst/>
          </a:prstGeom>
          <a:noFill/>
          <a:ln w="9525">
            <a:noFill/>
            <a:miter lim="800000"/>
            <a:headEnd/>
            <a:tailEnd/>
          </a:ln>
        </p:spPr>
      </p:pic>
      <p:pic>
        <p:nvPicPr>
          <p:cNvPr id="5" name="Picture 13" descr="people ready logo"/>
          <p:cNvPicPr>
            <a:picLocks noChangeAspect="1" noChangeArrowheads="1"/>
          </p:cNvPicPr>
          <p:nvPr/>
        </p:nvPicPr>
        <p:blipFill>
          <a:blip r:embed="rId2"/>
          <a:srcRect/>
          <a:stretch>
            <a:fillRect/>
          </a:stretch>
        </p:blipFill>
        <p:spPr bwMode="auto">
          <a:xfrm>
            <a:off x="7386638" y="6319838"/>
            <a:ext cx="1455737" cy="403225"/>
          </a:xfrm>
          <a:prstGeom prst="rect">
            <a:avLst/>
          </a:prstGeom>
          <a:noFill/>
          <a:ln w="9525">
            <a:noFill/>
            <a:miter lim="800000"/>
            <a:headEnd/>
            <a:tailEnd/>
          </a:ln>
        </p:spPr>
      </p:pic>
      <p:sp>
        <p:nvSpPr>
          <p:cNvPr id="18435" name="Rectangle 3"/>
          <p:cNvSpPr>
            <a:spLocks noGrp="1" noChangeArrowheads="1"/>
          </p:cNvSpPr>
          <p:nvPr>
            <p:ph type="subTitle" idx="1"/>
          </p:nvPr>
        </p:nvSpPr>
        <p:spPr>
          <a:xfrm>
            <a:off x="646113" y="4572000"/>
            <a:ext cx="7861300" cy="557213"/>
          </a:xfrm>
        </p:spPr>
        <p:txBody>
          <a:bodyPr anchor="b"/>
          <a:lstStyle>
            <a:lvl1pPr marL="0" indent="0">
              <a:spcBef>
                <a:spcPct val="0"/>
              </a:spcBef>
              <a:buFont typeface="Wingdings" pitchFamily="2" charset="2"/>
              <a:buNone/>
              <a:defRPr sz="3400">
                <a:effectLst>
                  <a:outerShdw blurRad="38100" dist="38100" dir="2700000" algn="tl">
                    <a:srgbClr val="C0C0C0"/>
                  </a:outerShdw>
                </a:effectLst>
              </a:defRPr>
            </a:lvl1pPr>
          </a:lstStyle>
          <a:p>
            <a:r>
              <a:rPr lang="en-US" smtClean="0"/>
              <a:t>Click to edit Master subtitle style</a:t>
            </a:r>
            <a:endParaRPr lang="en-US"/>
          </a:p>
        </p:txBody>
      </p:sp>
      <p:sp>
        <p:nvSpPr>
          <p:cNvPr id="6" name="Title 5"/>
          <p:cNvSpPr>
            <a:spLocks noGrp="1"/>
          </p:cNvSpPr>
          <p:nvPr>
            <p:ph type="title"/>
          </p:nvPr>
        </p:nvSpPr>
        <p:spPr/>
        <p:txBody>
          <a:bodyPr/>
          <a:lstStyle/>
          <a:p>
            <a:r>
              <a:rPr lang="en-US" smtClean="0"/>
              <a:t>Click to edit Master title style</a:t>
            </a:r>
            <a:endParaRPr lang="fr-F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woColTx">
  <p:cSld name="Title and 2-Column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381000" y="1416050"/>
            <a:ext cx="4114800" cy="2178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648200" y="1416050"/>
            <a:ext cx="4114800" cy="2178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lipArt Placeholder 2"/>
          <p:cNvSpPr>
            <a:spLocks noGrp="1"/>
          </p:cNvSpPr>
          <p:nvPr>
            <p:ph type="clipArt" sz="half" idx="1"/>
          </p:nvPr>
        </p:nvSpPr>
        <p:spPr>
          <a:xfrm>
            <a:off x="381000" y="1420813"/>
            <a:ext cx="4117975" cy="2214562"/>
          </a:xfrm>
        </p:spPr>
        <p:txBody>
          <a:bodyPr/>
          <a:lstStyle/>
          <a:p>
            <a:pPr lvl="0"/>
            <a:r>
              <a:rPr lang="en-US" noProof="0" smtClean="0"/>
              <a:t>Click icon to add clip art</a:t>
            </a:r>
            <a:endParaRPr lang="en-GB" noProof="0"/>
          </a:p>
        </p:txBody>
      </p:sp>
      <p:sp>
        <p:nvSpPr>
          <p:cNvPr id="4" name="Text Placeholder 3"/>
          <p:cNvSpPr>
            <a:spLocks noGrp="1"/>
          </p:cNvSpPr>
          <p:nvPr>
            <p:ph type="body" sz="half" idx="2"/>
          </p:nvPr>
        </p:nvSpPr>
        <p:spPr>
          <a:xfrm>
            <a:off x="4651375" y="1420813"/>
            <a:ext cx="4117975" cy="22145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85720" y="694033"/>
            <a:ext cx="8515350" cy="646331"/>
          </a:xfrm>
        </p:spPr>
        <p:txBody>
          <a:bodyPr/>
          <a:lstStyle>
            <a:lvl1pPr>
              <a:defRPr sz="4000"/>
            </a:lvl1pPr>
          </a:lstStyle>
          <a:p>
            <a:r>
              <a:rPr lang="en-US" smtClean="0"/>
              <a:t>Click to edit Master title style</a:t>
            </a:r>
            <a:endParaRPr lang="fr-FR"/>
          </a:p>
        </p:txBody>
      </p:sp>
      <p:sp>
        <p:nvSpPr>
          <p:cNvPr id="3" name="Content Placeholder 2"/>
          <p:cNvSpPr>
            <a:spLocks noGrp="1"/>
          </p:cNvSpPr>
          <p:nvPr>
            <p:ph idx="1"/>
          </p:nvPr>
        </p:nvSpPr>
        <p:spPr/>
        <p:txBody>
          <a:bodyPr/>
          <a:lstStyle>
            <a:lvl1pPr>
              <a:buFont typeface="Wingdings" pitchFamily="2" charset="2"/>
              <a:buChar char="§"/>
              <a:defRPr>
                <a:effectLst/>
                <a:latin typeface="Calibri" pitchFamily="34" charset="0"/>
              </a:defRPr>
            </a:lvl1pPr>
            <a:lvl2pPr>
              <a:defRPr>
                <a:solidFill>
                  <a:schemeClr val="tx1"/>
                </a:solidFill>
                <a:effectLst/>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323850" y="228600"/>
            <a:ext cx="8515350" cy="750888"/>
          </a:xfrm>
        </p:spPr>
        <p:txBody>
          <a:bodyPr/>
          <a:lstStyle/>
          <a:p>
            <a:r>
              <a:rPr lang="en-US" smtClean="0"/>
              <a:t>Click to edit Master title style</a:t>
            </a:r>
            <a:endParaRPr lang="fr-FR"/>
          </a:p>
        </p:txBody>
      </p:sp>
      <p:sp>
        <p:nvSpPr>
          <p:cNvPr id="3" name="Content Placeholder 2"/>
          <p:cNvSpPr>
            <a:spLocks noGrp="1"/>
          </p:cNvSpPr>
          <p:nvPr>
            <p:ph sz="quarter" idx="1"/>
          </p:nvPr>
        </p:nvSpPr>
        <p:spPr>
          <a:xfrm>
            <a:off x="381000" y="1417638"/>
            <a:ext cx="4144963" cy="10302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Content Placeholder 3"/>
          <p:cNvSpPr>
            <a:spLocks noGrp="1"/>
          </p:cNvSpPr>
          <p:nvPr>
            <p:ph sz="quarter" idx="2"/>
          </p:nvPr>
        </p:nvSpPr>
        <p:spPr>
          <a:xfrm>
            <a:off x="4678363" y="1417638"/>
            <a:ext cx="4146550" cy="10302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Content Placeholder 4"/>
          <p:cNvSpPr>
            <a:spLocks noGrp="1"/>
          </p:cNvSpPr>
          <p:nvPr>
            <p:ph sz="quarter" idx="3"/>
          </p:nvPr>
        </p:nvSpPr>
        <p:spPr>
          <a:xfrm>
            <a:off x="381000" y="2600325"/>
            <a:ext cx="4144963" cy="1031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6" name="Content Placeholder 5"/>
          <p:cNvSpPr>
            <a:spLocks noGrp="1"/>
          </p:cNvSpPr>
          <p:nvPr>
            <p:ph sz="quarter" idx="4"/>
          </p:nvPr>
        </p:nvSpPr>
        <p:spPr>
          <a:xfrm>
            <a:off x="4678363" y="2600325"/>
            <a:ext cx="4146550" cy="1031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0062" y="3500438"/>
            <a:ext cx="8701094" cy="757130"/>
          </a:xfrm>
        </p:spPr>
        <p:txBody>
          <a:bodyPr/>
          <a:lstStyle>
            <a:lvl1pPr>
              <a:defRPr>
                <a:solidFill>
                  <a:schemeClr val="tx2"/>
                </a:solidFill>
                <a:effectLst>
                  <a:outerShdw blurRad="38100" dist="38100" dir="2700000" algn="tl">
                    <a:srgbClr val="000000">
                      <a:alpha val="43137"/>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00062" y="4929198"/>
            <a:ext cx="8201028" cy="480131"/>
          </a:xfrm>
        </p:spPr>
        <p:txBody>
          <a:bodyPr/>
          <a:lstStyle>
            <a:lvl1pPr marL="0" indent="0" algn="l">
              <a:buNone/>
              <a:defRPr sz="2800">
                <a:solidFill>
                  <a:schemeClr val="tx1"/>
                </a:solidFill>
                <a:effectLst>
                  <a:outerShdw blurRad="38100" dist="38100" dir="2700000" algn="tl">
                    <a:srgbClr val="000000">
                      <a:alpha val="43137"/>
                    </a:srgb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 y="228600"/>
            <a:ext cx="8393113" cy="750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r>
              <a:rPr lang="en-US" smtClean="0"/>
              <a:t>Click to edit Title Slide</a:t>
            </a:r>
          </a:p>
        </p:txBody>
      </p:sp>
      <p:sp>
        <p:nvSpPr>
          <p:cNvPr id="1032" name="Rectangle 8"/>
          <p:cNvSpPr>
            <a:spLocks noGrp="1" noChangeArrowheads="1"/>
          </p:cNvSpPr>
          <p:nvPr>
            <p:ph type="body" idx="1"/>
          </p:nvPr>
        </p:nvSpPr>
        <p:spPr bwMode="auto">
          <a:xfrm>
            <a:off x="381000" y="1262063"/>
            <a:ext cx="8388350" cy="22145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96" r:id="rId1"/>
    <p:sldLayoutId id="2147483697" r:id="rId2"/>
    <p:sldLayoutId id="2147483690" r:id="rId3"/>
    <p:sldLayoutId id="2147483691" r:id="rId4"/>
    <p:sldLayoutId id="2147483692" r:id="rId5"/>
    <p:sldLayoutId id="2147483693" r:id="rId6"/>
    <p:sldLayoutId id="2147483694" r:id="rId7"/>
    <p:sldLayoutId id="2147483695" r:id="rId8"/>
  </p:sldLayoutIdLst>
  <p:transition>
    <p:fade/>
  </p:transition>
  <p:timing>
    <p:tnLst>
      <p:par>
        <p:cTn id="1" dur="indefinite" restart="never" nodeType="tmRoot"/>
      </p:par>
    </p:tnLst>
  </p:timing>
  <p:txStyles>
    <p:titleStyle>
      <a:lvl1pPr algn="l" rtl="0" fontAlgn="base">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Arial" charset="0"/>
          <a:ea typeface="+mj-ea"/>
          <a:cs typeface="+mj-cs"/>
        </a:defRPr>
      </a:lvl1pPr>
      <a:lvl2pPr algn="l" rtl="0" fontAlgn="base">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Arial" charset="0"/>
        </a:defRPr>
      </a:lvl2pPr>
      <a:lvl3pPr algn="l" rtl="0" fontAlgn="base">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Arial" charset="0"/>
        </a:defRPr>
      </a:lvl3pPr>
      <a:lvl4pPr algn="l" rtl="0" fontAlgn="base">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Arial" charset="0"/>
        </a:defRPr>
      </a:lvl4pPr>
      <a:lvl5pPr algn="l" rtl="0" fontAlgn="base">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Arial" charset="0"/>
        </a:defRPr>
      </a:lvl5pPr>
      <a:lvl6pPr marL="457200" algn="l" rtl="0" eaLnBrk="1" fontAlgn="base" hangingPunct="1">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Segoe Semibold" pitchFamily="34" charset="0"/>
        </a:defRPr>
      </a:lvl6pPr>
      <a:lvl7pPr marL="914400" algn="l" rtl="0" eaLnBrk="1" fontAlgn="base" hangingPunct="1">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Segoe Semibold" pitchFamily="34" charset="0"/>
        </a:defRPr>
      </a:lvl7pPr>
      <a:lvl8pPr marL="1371600" algn="l" rtl="0" eaLnBrk="1" fontAlgn="base" hangingPunct="1">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Segoe Semibold" pitchFamily="34" charset="0"/>
        </a:defRPr>
      </a:lvl8pPr>
      <a:lvl9pPr marL="1828800" algn="l" rtl="0" eaLnBrk="1" fontAlgn="base" hangingPunct="1">
        <a:lnSpc>
          <a:spcPct val="90000"/>
        </a:lnSpc>
        <a:spcBef>
          <a:spcPct val="0"/>
        </a:spcBef>
        <a:spcAft>
          <a:spcPct val="0"/>
        </a:spcAft>
        <a:defRPr sz="4800">
          <a:solidFill>
            <a:schemeClr val="tx2"/>
          </a:solidFill>
          <a:effectLst>
            <a:outerShdw blurRad="38100" dist="38100" dir="2700000" algn="tl">
              <a:srgbClr val="000000">
                <a:alpha val="43137"/>
              </a:srgbClr>
            </a:outerShdw>
          </a:effectLst>
          <a:latin typeface="Segoe Semibold" pitchFamily="34" charset="0"/>
        </a:defRPr>
      </a:lvl9pPr>
    </p:titleStyle>
    <p:bodyStyle>
      <a:lvl1pPr marL="401638" indent="-401638" algn="l" rtl="0" fontAlgn="base">
        <a:lnSpc>
          <a:spcPct val="90000"/>
        </a:lnSpc>
        <a:spcBef>
          <a:spcPct val="30000"/>
        </a:spcBef>
        <a:spcAft>
          <a:spcPct val="0"/>
        </a:spcAft>
        <a:buClr>
          <a:schemeClr val="tx2"/>
        </a:buClr>
        <a:buSzPct val="95000"/>
        <a:buFont typeface="Wingdings" pitchFamily="2" charset="2"/>
        <a:buBlip>
          <a:blip r:embed="rId11"/>
        </a:buBlip>
        <a:defRPr sz="3200">
          <a:solidFill>
            <a:schemeClr val="tx1"/>
          </a:solidFill>
          <a:effectLst>
            <a:outerShdw blurRad="38100" dist="38100" dir="2700000" algn="tl">
              <a:srgbClr val="000000">
                <a:alpha val="43137"/>
              </a:srgbClr>
            </a:outerShdw>
          </a:effectLst>
          <a:latin typeface="Arial" charset="0"/>
          <a:ea typeface="+mn-ea"/>
          <a:cs typeface="+mn-cs"/>
        </a:defRPr>
      </a:lvl1pPr>
      <a:lvl2pPr marL="841375" indent="-430213" algn="l" rtl="0" fontAlgn="base">
        <a:lnSpc>
          <a:spcPct val="90000"/>
        </a:lnSpc>
        <a:spcBef>
          <a:spcPct val="30000"/>
        </a:spcBef>
        <a:spcAft>
          <a:spcPct val="0"/>
        </a:spcAft>
        <a:buClr>
          <a:schemeClr val="tx2"/>
        </a:buClr>
        <a:buSzPct val="95000"/>
        <a:buFont typeface="Wingdings" pitchFamily="2" charset="2"/>
        <a:buBlip>
          <a:blip r:embed="rId12"/>
        </a:buBlip>
        <a:defRPr sz="2800">
          <a:solidFill>
            <a:schemeClr val="tx1"/>
          </a:solidFill>
          <a:effectLst>
            <a:outerShdw blurRad="38100" dist="38100" dir="2700000" algn="tl">
              <a:srgbClr val="000000">
                <a:alpha val="43137"/>
              </a:srgbClr>
            </a:outerShdw>
          </a:effectLst>
          <a:latin typeface="Arial" charset="0"/>
        </a:defRPr>
      </a:lvl2pPr>
      <a:lvl3pPr marL="1214438" indent="-357188" algn="l" rtl="0" fontAlgn="base">
        <a:lnSpc>
          <a:spcPct val="90000"/>
        </a:lnSpc>
        <a:spcBef>
          <a:spcPct val="30000"/>
        </a:spcBef>
        <a:spcAft>
          <a:spcPct val="0"/>
        </a:spcAft>
        <a:buClr>
          <a:schemeClr val="tx2"/>
        </a:buClr>
        <a:buSzPct val="95000"/>
        <a:buFont typeface="Wingdings" pitchFamily="2" charset="2"/>
        <a:buBlip>
          <a:blip r:embed="rId12"/>
        </a:buBlip>
        <a:defRPr sz="2400">
          <a:solidFill>
            <a:schemeClr val="tx1"/>
          </a:solidFill>
          <a:effectLst>
            <a:outerShdw blurRad="38100" dist="38100" dir="2700000" algn="tl">
              <a:srgbClr val="000000">
                <a:alpha val="43137"/>
              </a:srgbClr>
            </a:outerShdw>
          </a:effectLst>
          <a:latin typeface="Arial" charset="0"/>
        </a:defRPr>
      </a:lvl3pPr>
      <a:lvl4pPr marL="1554163" indent="-338138" algn="l" rtl="0" fontAlgn="base">
        <a:lnSpc>
          <a:spcPct val="90000"/>
        </a:lnSpc>
        <a:spcBef>
          <a:spcPct val="30000"/>
        </a:spcBef>
        <a:spcAft>
          <a:spcPct val="0"/>
        </a:spcAft>
        <a:buClr>
          <a:schemeClr val="tx2"/>
        </a:buClr>
        <a:buSzPct val="95000"/>
        <a:buFont typeface="Wingdings" pitchFamily="2" charset="2"/>
        <a:buBlip>
          <a:blip r:embed="rId12"/>
        </a:buBlip>
        <a:defRPr sz="2000">
          <a:solidFill>
            <a:schemeClr val="tx1"/>
          </a:solidFill>
          <a:effectLst>
            <a:outerShdw blurRad="38100" dist="38100" dir="2700000" algn="tl">
              <a:srgbClr val="000000">
                <a:alpha val="43137"/>
              </a:srgbClr>
            </a:outerShdw>
          </a:effectLst>
          <a:latin typeface="Arial" charset="0"/>
        </a:defRPr>
      </a:lvl4pPr>
      <a:lvl5pPr marL="1865313" indent="-301625" algn="l" rtl="0" fontAlgn="base">
        <a:lnSpc>
          <a:spcPct val="90000"/>
        </a:lnSpc>
        <a:spcBef>
          <a:spcPct val="30000"/>
        </a:spcBef>
        <a:spcAft>
          <a:spcPct val="0"/>
        </a:spcAft>
        <a:buClr>
          <a:schemeClr val="tx2"/>
        </a:buClr>
        <a:buSzPct val="95000"/>
        <a:buFont typeface="Wingdings" pitchFamily="2" charset="2"/>
        <a:buBlip>
          <a:blip r:embed="rId12"/>
        </a:buBlip>
        <a:defRPr sz="2000">
          <a:solidFill>
            <a:schemeClr val="tx1"/>
          </a:solidFill>
          <a:effectLst>
            <a:outerShdw blurRad="38100" dist="38100" dir="2700000" algn="tl">
              <a:srgbClr val="000000">
                <a:alpha val="43137"/>
              </a:srgbClr>
            </a:outerShdw>
          </a:effectLst>
          <a:latin typeface="Arial" charset="0"/>
        </a:defRPr>
      </a:lvl5pPr>
      <a:lvl6pPr marL="2322513" indent="-301625" algn="l" rtl="0" eaLnBrk="1" fontAlgn="base" hangingPunct="1">
        <a:lnSpc>
          <a:spcPct val="90000"/>
        </a:lnSpc>
        <a:spcBef>
          <a:spcPct val="30000"/>
        </a:spcBef>
        <a:spcAft>
          <a:spcPct val="0"/>
        </a:spcAft>
        <a:buClr>
          <a:schemeClr val="tx2"/>
        </a:buClr>
        <a:buSzPct val="95000"/>
        <a:buFont typeface="Wingdings" pitchFamily="2" charset="2"/>
        <a:buBlip>
          <a:blip r:embed="rId12"/>
        </a:buBlip>
        <a:defRPr sz="2000">
          <a:solidFill>
            <a:schemeClr val="tx1"/>
          </a:solidFill>
          <a:effectLst>
            <a:outerShdw blurRad="38100" dist="38100" dir="2700000" algn="tl">
              <a:srgbClr val="000000">
                <a:alpha val="43137"/>
              </a:srgbClr>
            </a:outerShdw>
          </a:effectLst>
          <a:latin typeface="+mn-lt"/>
        </a:defRPr>
      </a:lvl6pPr>
      <a:lvl7pPr marL="2779713" indent="-301625" algn="l" rtl="0" eaLnBrk="1" fontAlgn="base" hangingPunct="1">
        <a:lnSpc>
          <a:spcPct val="90000"/>
        </a:lnSpc>
        <a:spcBef>
          <a:spcPct val="30000"/>
        </a:spcBef>
        <a:spcAft>
          <a:spcPct val="0"/>
        </a:spcAft>
        <a:buClr>
          <a:schemeClr val="tx2"/>
        </a:buClr>
        <a:buSzPct val="95000"/>
        <a:buFont typeface="Wingdings" pitchFamily="2" charset="2"/>
        <a:buBlip>
          <a:blip r:embed="rId12"/>
        </a:buBlip>
        <a:defRPr sz="2000">
          <a:solidFill>
            <a:schemeClr val="tx1"/>
          </a:solidFill>
          <a:effectLst>
            <a:outerShdw blurRad="38100" dist="38100" dir="2700000" algn="tl">
              <a:srgbClr val="000000">
                <a:alpha val="43137"/>
              </a:srgbClr>
            </a:outerShdw>
          </a:effectLst>
          <a:latin typeface="+mn-lt"/>
        </a:defRPr>
      </a:lvl7pPr>
      <a:lvl8pPr marL="3236913" indent="-301625" algn="l" rtl="0" eaLnBrk="1" fontAlgn="base" hangingPunct="1">
        <a:lnSpc>
          <a:spcPct val="90000"/>
        </a:lnSpc>
        <a:spcBef>
          <a:spcPct val="30000"/>
        </a:spcBef>
        <a:spcAft>
          <a:spcPct val="0"/>
        </a:spcAft>
        <a:buClr>
          <a:schemeClr val="tx2"/>
        </a:buClr>
        <a:buSzPct val="95000"/>
        <a:buFont typeface="Wingdings" pitchFamily="2" charset="2"/>
        <a:buBlip>
          <a:blip r:embed="rId12"/>
        </a:buBlip>
        <a:defRPr sz="2000">
          <a:solidFill>
            <a:schemeClr val="tx1"/>
          </a:solidFill>
          <a:effectLst>
            <a:outerShdw blurRad="38100" dist="38100" dir="2700000" algn="tl">
              <a:srgbClr val="000000">
                <a:alpha val="43137"/>
              </a:srgbClr>
            </a:outerShdw>
          </a:effectLst>
          <a:latin typeface="+mn-lt"/>
        </a:defRPr>
      </a:lvl8pPr>
      <a:lvl9pPr marL="3694113" indent="-301625" algn="l" rtl="0" eaLnBrk="1" fontAlgn="base" hangingPunct="1">
        <a:lnSpc>
          <a:spcPct val="90000"/>
        </a:lnSpc>
        <a:spcBef>
          <a:spcPct val="30000"/>
        </a:spcBef>
        <a:spcAft>
          <a:spcPct val="0"/>
        </a:spcAft>
        <a:buClr>
          <a:schemeClr val="tx2"/>
        </a:buClr>
        <a:buSzPct val="95000"/>
        <a:buFont typeface="Wingdings" pitchFamily="2" charset="2"/>
        <a:buBlip>
          <a:blip r:embed="rId12"/>
        </a:buBlip>
        <a:defRPr sz="2000">
          <a:solidFill>
            <a:schemeClr val="tx1"/>
          </a:solidFill>
          <a:effectLst>
            <a:outerShdw blurRad="38100" dist="38100" dir="2700000" algn="tl">
              <a:srgbClr val="000000">
                <a:alpha val="43137"/>
              </a:srgbClr>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emf"/><Relationship Id="rId9" Type="http://schemas.openxmlformats.org/officeDocument/2006/relationships/image" Target="../media/image12.emf"/></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1.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29.png"/><Relationship Id="rId5" Type="http://schemas.openxmlformats.org/officeDocument/2006/relationships/image" Target="../media/image24.png"/><Relationship Id="rId10" Type="http://schemas.openxmlformats.org/officeDocument/2006/relationships/image" Target="../media/image28.png"/><Relationship Id="rId4" Type="http://schemas.openxmlformats.org/officeDocument/2006/relationships/image" Target="../media/image23.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9.xml.rels><?xml version="1.0" encoding="UTF-8" standalone="yes"?>
<Relationships xmlns="http://schemas.openxmlformats.org/package/2006/relationships"><Relationship Id="rId8" Type="http://schemas.openxmlformats.org/officeDocument/2006/relationships/image" Target="../media/image39.jpeg"/><Relationship Id="rId13" Type="http://schemas.openxmlformats.org/officeDocument/2006/relationships/image" Target="../media/image44.png"/><Relationship Id="rId3" Type="http://schemas.openxmlformats.org/officeDocument/2006/relationships/image" Target="../media/image34.jpeg"/><Relationship Id="rId7" Type="http://schemas.openxmlformats.org/officeDocument/2006/relationships/image" Target="../media/image38.jpeg"/><Relationship Id="rId12" Type="http://schemas.openxmlformats.org/officeDocument/2006/relationships/image" Target="../media/image43.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7.jpeg"/><Relationship Id="rId11" Type="http://schemas.openxmlformats.org/officeDocument/2006/relationships/image" Target="../media/image42.jpeg"/><Relationship Id="rId5" Type="http://schemas.openxmlformats.org/officeDocument/2006/relationships/image" Target="../media/image36.jpeg"/><Relationship Id="rId10" Type="http://schemas.openxmlformats.org/officeDocument/2006/relationships/image" Target="../media/image41.jpeg"/><Relationship Id="rId4" Type="http://schemas.openxmlformats.org/officeDocument/2006/relationships/image" Target="../media/image35.jpeg"/><Relationship Id="rId9" Type="http://schemas.openxmlformats.org/officeDocument/2006/relationships/image" Target="../media/image40.jpeg"/><Relationship Id="rId14" Type="http://schemas.openxmlformats.org/officeDocument/2006/relationships/image" Target="../media/image45.png"/></Relationships>
</file>

<file path=ppt/slides/_rels/slide10.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 Id="rId9" Type="http://schemas.openxmlformats.org/officeDocument/2006/relationships/comments" Target="../comments/comment1.xml"/></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5.wmf"/><Relationship Id="rId3" Type="http://schemas.openxmlformats.org/officeDocument/2006/relationships/image" Target="../media/image55.png"/><Relationship Id="rId7" Type="http://schemas.openxmlformats.org/officeDocument/2006/relationships/image" Target="../media/image59.wmf"/><Relationship Id="rId12" Type="http://schemas.openxmlformats.org/officeDocument/2006/relationships/image" Target="../media/image64.png"/><Relationship Id="rId17" Type="http://schemas.openxmlformats.org/officeDocument/2006/relationships/image" Target="../media/image68.jpeg"/><Relationship Id="rId2" Type="http://schemas.openxmlformats.org/officeDocument/2006/relationships/notesSlide" Target="../notesSlides/notesSlide13.xml"/><Relationship Id="rId16"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58.png"/><Relationship Id="rId11" Type="http://schemas.openxmlformats.org/officeDocument/2006/relationships/image" Target="../media/image63.wmf"/><Relationship Id="rId5" Type="http://schemas.openxmlformats.org/officeDocument/2006/relationships/image" Target="../media/image57.wmf"/><Relationship Id="rId15" Type="http://schemas.openxmlformats.org/officeDocument/2006/relationships/image" Target="../media/image67.jpeg"/><Relationship Id="rId10" Type="http://schemas.openxmlformats.org/officeDocument/2006/relationships/image" Target="../media/image62.png"/><Relationship Id="rId4" Type="http://schemas.openxmlformats.org/officeDocument/2006/relationships/image" Target="../media/image56.png"/><Relationship Id="rId9" Type="http://schemas.openxmlformats.org/officeDocument/2006/relationships/image" Target="../media/image61.png"/><Relationship Id="rId14" Type="http://schemas.openxmlformats.org/officeDocument/2006/relationships/image" Target="../media/image66.png"/></Relationships>
</file>

<file path=ppt/slides/_rels/slide15.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9.png"/><Relationship Id="rId3" Type="http://schemas.openxmlformats.org/officeDocument/2006/relationships/notesSlide" Target="../notesSlides/notesSlide14.xml"/><Relationship Id="rId7" Type="http://schemas.openxmlformats.org/officeDocument/2006/relationships/image" Target="../media/image73.jpeg"/><Relationship Id="rId12" Type="http://schemas.openxmlformats.org/officeDocument/2006/relationships/image" Target="../media/image78.png"/><Relationship Id="rId2" Type="http://schemas.openxmlformats.org/officeDocument/2006/relationships/slideLayout" Target="../slideLayouts/slideLayout4.xml"/><Relationship Id="rId16" Type="http://schemas.openxmlformats.org/officeDocument/2006/relationships/image" Target="../media/image81.png"/><Relationship Id="rId1" Type="http://schemas.openxmlformats.org/officeDocument/2006/relationships/vmlDrawing" Target="../drawings/vmlDrawing3.v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jpeg"/><Relationship Id="rId15" Type="http://schemas.openxmlformats.org/officeDocument/2006/relationships/oleObject" Target="../embeddings/oleObject3.bin"/><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 Id="rId14" Type="http://schemas.openxmlformats.org/officeDocument/2006/relationships/image" Target="../media/image80.png"/></Relationships>
</file>

<file path=ppt/slides/_rels/slide16.xml.rels><?xml version="1.0" encoding="UTF-8" standalone="yes"?>
<Relationships xmlns="http://schemas.openxmlformats.org/package/2006/relationships"><Relationship Id="rId8" Type="http://schemas.openxmlformats.org/officeDocument/2006/relationships/image" Target="../media/image73.jpeg"/><Relationship Id="rId13" Type="http://schemas.openxmlformats.org/officeDocument/2006/relationships/image" Target="../media/image79.png"/><Relationship Id="rId3" Type="http://schemas.openxmlformats.org/officeDocument/2006/relationships/notesSlide" Target="../notesSlides/notesSlide15.xml"/><Relationship Id="rId7" Type="http://schemas.openxmlformats.org/officeDocument/2006/relationships/image" Target="../media/image72.png"/><Relationship Id="rId12" Type="http://schemas.openxmlformats.org/officeDocument/2006/relationships/image" Target="../media/image78.png"/><Relationship Id="rId2" Type="http://schemas.openxmlformats.org/officeDocument/2006/relationships/slideLayout" Target="../slideLayouts/slideLayout4.xml"/><Relationship Id="rId16" Type="http://schemas.openxmlformats.org/officeDocument/2006/relationships/image" Target="../media/image81.png"/><Relationship Id="rId1" Type="http://schemas.openxmlformats.org/officeDocument/2006/relationships/vmlDrawing" Target="../drawings/vmlDrawing4.vml"/><Relationship Id="rId6" Type="http://schemas.openxmlformats.org/officeDocument/2006/relationships/image" Target="../media/image71.jpeg"/><Relationship Id="rId11" Type="http://schemas.openxmlformats.org/officeDocument/2006/relationships/image" Target="../media/image77.png"/><Relationship Id="rId5" Type="http://schemas.openxmlformats.org/officeDocument/2006/relationships/image" Target="../media/image59.wmf"/><Relationship Id="rId15" Type="http://schemas.openxmlformats.org/officeDocument/2006/relationships/oleObject" Target="../embeddings/oleObject4.bin"/><Relationship Id="rId10" Type="http://schemas.openxmlformats.org/officeDocument/2006/relationships/image" Target="../media/image76.png"/><Relationship Id="rId4" Type="http://schemas.openxmlformats.org/officeDocument/2006/relationships/image" Target="../media/image74.png"/><Relationship Id="rId9" Type="http://schemas.openxmlformats.org/officeDocument/2006/relationships/image" Target="../media/image75.png"/><Relationship Id="rId14" Type="http://schemas.openxmlformats.org/officeDocument/2006/relationships/image" Target="../media/image80.png"/></Relationships>
</file>

<file path=ppt/slides/_rels/slide17.xml.rels><?xml version="1.0" encoding="UTF-8" standalone="yes"?>
<Relationships xmlns="http://schemas.openxmlformats.org/package/2006/relationships"><Relationship Id="rId8" Type="http://schemas.openxmlformats.org/officeDocument/2006/relationships/image" Target="../media/image73.jpeg"/><Relationship Id="rId13" Type="http://schemas.openxmlformats.org/officeDocument/2006/relationships/image" Target="../media/image79.png"/><Relationship Id="rId3" Type="http://schemas.openxmlformats.org/officeDocument/2006/relationships/notesSlide" Target="../notesSlides/notesSlide16.xml"/><Relationship Id="rId7" Type="http://schemas.openxmlformats.org/officeDocument/2006/relationships/image" Target="../media/image72.png"/><Relationship Id="rId12" Type="http://schemas.openxmlformats.org/officeDocument/2006/relationships/image" Target="../media/image78.png"/><Relationship Id="rId2" Type="http://schemas.openxmlformats.org/officeDocument/2006/relationships/slideLayout" Target="../slideLayouts/slideLayout4.xml"/><Relationship Id="rId16" Type="http://schemas.openxmlformats.org/officeDocument/2006/relationships/image" Target="../media/image81.png"/><Relationship Id="rId1" Type="http://schemas.openxmlformats.org/officeDocument/2006/relationships/vmlDrawing" Target="../drawings/vmlDrawing5.vml"/><Relationship Id="rId6" Type="http://schemas.openxmlformats.org/officeDocument/2006/relationships/image" Target="../media/image71.jpeg"/><Relationship Id="rId11" Type="http://schemas.openxmlformats.org/officeDocument/2006/relationships/image" Target="../media/image77.png"/><Relationship Id="rId5" Type="http://schemas.openxmlformats.org/officeDocument/2006/relationships/image" Target="../media/image82.png"/><Relationship Id="rId15" Type="http://schemas.openxmlformats.org/officeDocument/2006/relationships/oleObject" Target="../embeddings/oleObject5.bin"/><Relationship Id="rId10" Type="http://schemas.openxmlformats.org/officeDocument/2006/relationships/image" Target="../media/image76.png"/><Relationship Id="rId4" Type="http://schemas.openxmlformats.org/officeDocument/2006/relationships/image" Target="../media/image74.png"/><Relationship Id="rId9" Type="http://schemas.openxmlformats.org/officeDocument/2006/relationships/image" Target="../media/image75.png"/><Relationship Id="rId14" Type="http://schemas.openxmlformats.org/officeDocument/2006/relationships/image" Target="../media/image80.png"/></Relationships>
</file>

<file path=ppt/slides/_rels/slide18.xml.rels><?xml version="1.0" encoding="UTF-8" standalone="yes"?>
<Relationships xmlns="http://schemas.openxmlformats.org/package/2006/relationships"><Relationship Id="rId8" Type="http://schemas.openxmlformats.org/officeDocument/2006/relationships/image" Target="../media/image57.wmf"/><Relationship Id="rId13" Type="http://schemas.openxmlformats.org/officeDocument/2006/relationships/image" Target="../media/image79.png"/><Relationship Id="rId3" Type="http://schemas.openxmlformats.org/officeDocument/2006/relationships/notesSlide" Target="../notesSlides/notesSlide17.xml"/><Relationship Id="rId7" Type="http://schemas.openxmlformats.org/officeDocument/2006/relationships/image" Target="../media/image73.jpeg"/><Relationship Id="rId12" Type="http://schemas.openxmlformats.org/officeDocument/2006/relationships/image" Target="../media/image78.png"/><Relationship Id="rId2" Type="http://schemas.openxmlformats.org/officeDocument/2006/relationships/slideLayout" Target="../slideLayouts/slideLayout4.xml"/><Relationship Id="rId16" Type="http://schemas.openxmlformats.org/officeDocument/2006/relationships/image" Target="../media/image81.png"/><Relationship Id="rId1" Type="http://schemas.openxmlformats.org/officeDocument/2006/relationships/vmlDrawing" Target="../drawings/vmlDrawing6.v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jpeg"/><Relationship Id="rId15" Type="http://schemas.openxmlformats.org/officeDocument/2006/relationships/oleObject" Target="../embeddings/oleObject6.bin"/><Relationship Id="rId10" Type="http://schemas.openxmlformats.org/officeDocument/2006/relationships/image" Target="../media/image76.png"/><Relationship Id="rId4" Type="http://schemas.openxmlformats.org/officeDocument/2006/relationships/image" Target="../media/image74.png"/><Relationship Id="rId9" Type="http://schemas.openxmlformats.org/officeDocument/2006/relationships/image" Target="../media/image75.png"/><Relationship Id="rId14" Type="http://schemas.openxmlformats.org/officeDocument/2006/relationships/image" Target="../media/image80.png"/></Relationships>
</file>

<file path=ppt/slides/_rels/slide19.xml.rels><?xml version="1.0" encoding="UTF-8" standalone="yes"?>
<Relationships xmlns="http://schemas.openxmlformats.org/package/2006/relationships"><Relationship Id="rId8" Type="http://schemas.openxmlformats.org/officeDocument/2006/relationships/image" Target="../media/image73.jpeg"/><Relationship Id="rId13" Type="http://schemas.openxmlformats.org/officeDocument/2006/relationships/image" Target="../media/image79.png"/><Relationship Id="rId3" Type="http://schemas.openxmlformats.org/officeDocument/2006/relationships/notesSlide" Target="../notesSlides/notesSlide18.xml"/><Relationship Id="rId7" Type="http://schemas.openxmlformats.org/officeDocument/2006/relationships/image" Target="../media/image72.png"/><Relationship Id="rId12" Type="http://schemas.openxmlformats.org/officeDocument/2006/relationships/image" Target="../media/image78.png"/><Relationship Id="rId2" Type="http://schemas.openxmlformats.org/officeDocument/2006/relationships/slideLayout" Target="../slideLayouts/slideLayout4.xml"/><Relationship Id="rId16" Type="http://schemas.openxmlformats.org/officeDocument/2006/relationships/image" Target="../media/image81.png"/><Relationship Id="rId1" Type="http://schemas.openxmlformats.org/officeDocument/2006/relationships/vmlDrawing" Target="../drawings/vmlDrawing7.vml"/><Relationship Id="rId6" Type="http://schemas.openxmlformats.org/officeDocument/2006/relationships/image" Target="../media/image71.jpeg"/><Relationship Id="rId11" Type="http://schemas.openxmlformats.org/officeDocument/2006/relationships/image" Target="../media/image77.png"/><Relationship Id="rId5" Type="http://schemas.openxmlformats.org/officeDocument/2006/relationships/image" Target="../media/image63.wmf"/><Relationship Id="rId15" Type="http://schemas.openxmlformats.org/officeDocument/2006/relationships/oleObject" Target="../embeddings/oleObject7.bin"/><Relationship Id="rId10" Type="http://schemas.openxmlformats.org/officeDocument/2006/relationships/image" Target="../media/image76.png"/><Relationship Id="rId4" Type="http://schemas.openxmlformats.org/officeDocument/2006/relationships/image" Target="../media/image74.png"/><Relationship Id="rId9" Type="http://schemas.openxmlformats.org/officeDocument/2006/relationships/image" Target="../media/image75.png"/><Relationship Id="rId14" Type="http://schemas.openxmlformats.org/officeDocument/2006/relationships/image" Target="../media/image80.png"/></Relationships>
</file>

<file path=ppt/slides/_rels/slide2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9.png"/><Relationship Id="rId3" Type="http://schemas.openxmlformats.org/officeDocument/2006/relationships/notesSlide" Target="../notesSlides/notesSlide19.xml"/><Relationship Id="rId7" Type="http://schemas.openxmlformats.org/officeDocument/2006/relationships/image" Target="../media/image73.jpeg"/><Relationship Id="rId12" Type="http://schemas.openxmlformats.org/officeDocument/2006/relationships/image" Target="../media/image78.png"/><Relationship Id="rId2" Type="http://schemas.openxmlformats.org/officeDocument/2006/relationships/slideLayout" Target="../slideLayouts/slideLayout4.xml"/><Relationship Id="rId16" Type="http://schemas.openxmlformats.org/officeDocument/2006/relationships/image" Target="../media/image81.png"/><Relationship Id="rId1" Type="http://schemas.openxmlformats.org/officeDocument/2006/relationships/vmlDrawing" Target="../drawings/vmlDrawing8.v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jpeg"/><Relationship Id="rId15" Type="http://schemas.openxmlformats.org/officeDocument/2006/relationships/oleObject" Target="../embeddings/oleObject8.bin"/><Relationship Id="rId10" Type="http://schemas.openxmlformats.org/officeDocument/2006/relationships/image" Target="../media/image76.png"/><Relationship Id="rId4" Type="http://schemas.openxmlformats.org/officeDocument/2006/relationships/image" Target="../media/image65.wmf"/><Relationship Id="rId9" Type="http://schemas.openxmlformats.org/officeDocument/2006/relationships/image" Target="../media/image75.png"/><Relationship Id="rId14" Type="http://schemas.openxmlformats.org/officeDocument/2006/relationships/image" Target="../media/image80.png"/></Relationships>
</file>

<file path=ppt/slides/_rels/slide21.xml.rels><?xml version="1.0" encoding="UTF-8" standalone="yes"?>
<Relationships xmlns="http://schemas.openxmlformats.org/package/2006/relationships"><Relationship Id="rId2" Type="http://schemas.openxmlformats.org/officeDocument/2006/relationships/hyperlink" Target="http://www.microsoft.com/industry/publicsector/government/csp/default.aspx"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ctrTitle" idx="4294967295"/>
          </p:nvPr>
        </p:nvSpPr>
        <p:spPr>
          <a:xfrm>
            <a:off x="152400" y="304800"/>
            <a:ext cx="8535988" cy="865188"/>
          </a:xfrm>
        </p:spPr>
        <p:txBody>
          <a:bodyPr>
            <a:normAutofit fontScale="90000"/>
          </a:bodyPr>
          <a:lstStyle/>
          <a:p>
            <a:pPr>
              <a:defRPr/>
            </a:pPr>
            <a:r>
              <a:rPr lang="en-US" dirty="0" smtClean="0">
                <a:solidFill>
                  <a:srgbClr val="FF9900"/>
                </a:solidFill>
                <a:latin typeface="+mj-lt"/>
              </a:rPr>
              <a:t>Microsoft Citizen Service Platform</a:t>
            </a:r>
            <a:endParaRPr lang="en-GB" dirty="0" smtClean="0">
              <a:solidFill>
                <a:srgbClr val="FF9900"/>
              </a:solidFill>
              <a:latin typeface="+mj-lt"/>
            </a:endParaRPr>
          </a:p>
        </p:txBody>
      </p:sp>
      <p:sp>
        <p:nvSpPr>
          <p:cNvPr id="40962" name="Subtitle 2"/>
          <p:cNvSpPr>
            <a:spLocks noGrp="1"/>
          </p:cNvSpPr>
          <p:nvPr>
            <p:ph type="subTitle" idx="4294967295"/>
          </p:nvPr>
        </p:nvSpPr>
        <p:spPr>
          <a:xfrm>
            <a:off x="0" y="4953000"/>
            <a:ext cx="7696200" cy="2327275"/>
          </a:xfrm>
        </p:spPr>
        <p:txBody>
          <a:bodyPr/>
          <a:lstStyle/>
          <a:p>
            <a:pPr>
              <a:buFont typeface="Wingdings" pitchFamily="2" charset="2"/>
              <a:buNone/>
              <a:defRPr/>
            </a:pPr>
            <a:r>
              <a:rPr lang="en-US" sz="2800" b="1" dirty="0" smtClean="0">
                <a:latin typeface="+mn-lt"/>
              </a:rPr>
              <a:t>The Maryland Digital Government Summit</a:t>
            </a:r>
          </a:p>
          <a:p>
            <a:pPr marL="0" indent="0">
              <a:buFontTx/>
              <a:buNone/>
              <a:defRPr/>
            </a:pPr>
            <a:endParaRPr lang="en-US" sz="2000" b="1" dirty="0" smtClean="0">
              <a:latin typeface="+mn-lt"/>
            </a:endParaRPr>
          </a:p>
          <a:p>
            <a:pPr marL="0" indent="0">
              <a:buFontTx/>
              <a:buNone/>
              <a:defRPr/>
            </a:pPr>
            <a:r>
              <a:rPr lang="en-US" sz="2000" b="1" dirty="0" smtClean="0">
                <a:latin typeface="+mn-lt"/>
              </a:rPr>
              <a:t>Dennis Guzy</a:t>
            </a:r>
          </a:p>
          <a:p>
            <a:pPr marL="0" indent="0">
              <a:buFontTx/>
              <a:buNone/>
              <a:defRPr/>
            </a:pPr>
            <a:r>
              <a:rPr lang="en-US" sz="2000" b="1" dirty="0" smtClean="0">
                <a:latin typeface="+mn-lt"/>
              </a:rPr>
              <a:t>Collaboration Architect </a:t>
            </a:r>
          </a:p>
          <a:p>
            <a:pPr marL="0" indent="0">
              <a:buFontTx/>
              <a:buNone/>
              <a:defRPr/>
            </a:pPr>
            <a:endParaRPr lang="en-US" sz="2000" b="1" dirty="0" smtClean="0">
              <a:latin typeface="+mn-lt"/>
            </a:endParaRPr>
          </a:p>
          <a:p>
            <a:pPr marL="0" indent="0">
              <a:buFontTx/>
              <a:buNone/>
              <a:defRPr/>
            </a:pPr>
            <a:endParaRPr lang="en-US" sz="2000" dirty="0" smtClean="0">
              <a:solidFill>
                <a:schemeClr val="bg1"/>
              </a:solidFill>
              <a:latin typeface="+mn-lt"/>
            </a:endParaRPr>
          </a:p>
        </p:txBody>
      </p:sp>
      <p:pic>
        <p:nvPicPr>
          <p:cNvPr id="11268" name="Picture 4" descr="townhall01 copy2"/>
          <p:cNvPicPr>
            <a:picLocks noChangeAspect="1" noChangeArrowheads="1"/>
          </p:cNvPicPr>
          <p:nvPr/>
        </p:nvPicPr>
        <p:blipFill>
          <a:blip r:embed="rId3"/>
          <a:srcRect/>
          <a:stretch>
            <a:fillRect/>
          </a:stretch>
        </p:blipFill>
        <p:spPr bwMode="auto">
          <a:xfrm>
            <a:off x="0" y="1600200"/>
            <a:ext cx="6084888" cy="312102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0" y="981075"/>
            <a:ext cx="9144000" cy="4681538"/>
          </a:xfrm>
          <a:prstGeom prst="rect">
            <a:avLst/>
          </a:prstGeom>
          <a:solidFill>
            <a:schemeClr val="bg1"/>
          </a:solidFill>
          <a:ln w="9525">
            <a:noFill/>
            <a:miter lim="800000"/>
            <a:headEnd/>
            <a:tailEnd/>
          </a:ln>
        </p:spPr>
        <p:txBody>
          <a:bodyPr wrap="none" anchor="ctr"/>
          <a:lstStyle/>
          <a:p>
            <a:pPr algn="ctr"/>
            <a:endParaRPr lang="en-US"/>
          </a:p>
        </p:txBody>
      </p:sp>
      <p:sp>
        <p:nvSpPr>
          <p:cNvPr id="370732" name="AutoShape 44"/>
          <p:cNvSpPr>
            <a:spLocks noChangeArrowheads="1"/>
          </p:cNvSpPr>
          <p:nvPr/>
        </p:nvSpPr>
        <p:spPr bwMode="auto">
          <a:xfrm>
            <a:off x="7164388" y="5229225"/>
            <a:ext cx="1800225" cy="1511300"/>
          </a:xfrm>
          <a:prstGeom prst="roundRect">
            <a:avLst>
              <a:gd name="adj" fmla="val 6699"/>
            </a:avLst>
          </a:prstGeom>
          <a:solidFill>
            <a:schemeClr val="bg1"/>
          </a:solidFill>
          <a:ln w="28575">
            <a:solidFill>
              <a:srgbClr val="FF9933"/>
            </a:solidFill>
            <a:round/>
            <a:headEnd/>
            <a:tailEnd/>
          </a:ln>
          <a:effectLst>
            <a:outerShdw dist="28398" dir="1593903" algn="ctr" rotWithShape="0">
              <a:srgbClr val="808080">
                <a:alpha val="50000"/>
              </a:srgbClr>
            </a:outerShdw>
          </a:effectLst>
        </p:spPr>
        <p:txBody>
          <a:bodyPr wrap="none" anchor="ctr"/>
          <a:lstStyle/>
          <a:p>
            <a:pPr fontAlgn="auto">
              <a:spcBef>
                <a:spcPts val="0"/>
              </a:spcBef>
              <a:spcAft>
                <a:spcPts val="0"/>
              </a:spcAft>
              <a:defRPr/>
            </a:pPr>
            <a:endParaRPr lang="en-US">
              <a:latin typeface="+mn-lt"/>
              <a:cs typeface="+mn-cs"/>
            </a:endParaRPr>
          </a:p>
        </p:txBody>
      </p:sp>
      <p:sp>
        <p:nvSpPr>
          <p:cNvPr id="370733" name="AutoShape 45"/>
          <p:cNvSpPr>
            <a:spLocks noChangeArrowheads="1"/>
          </p:cNvSpPr>
          <p:nvPr/>
        </p:nvSpPr>
        <p:spPr bwMode="auto">
          <a:xfrm>
            <a:off x="107950" y="5229225"/>
            <a:ext cx="1800225" cy="1511300"/>
          </a:xfrm>
          <a:prstGeom prst="roundRect">
            <a:avLst>
              <a:gd name="adj" fmla="val 6699"/>
            </a:avLst>
          </a:prstGeom>
          <a:solidFill>
            <a:schemeClr val="bg1"/>
          </a:solidFill>
          <a:ln w="28575">
            <a:solidFill>
              <a:srgbClr val="FF9933"/>
            </a:solidFill>
            <a:round/>
            <a:headEnd/>
            <a:tailEnd/>
          </a:ln>
          <a:effectLst>
            <a:outerShdw dist="28398" dir="1593903" algn="ctr" rotWithShape="0">
              <a:srgbClr val="808080">
                <a:alpha val="50000"/>
              </a:srgbClr>
            </a:outerShdw>
          </a:effectLst>
        </p:spPr>
        <p:txBody>
          <a:bodyPr wrap="none" anchor="ctr"/>
          <a:lstStyle/>
          <a:p>
            <a:pPr fontAlgn="auto">
              <a:spcBef>
                <a:spcPts val="0"/>
              </a:spcBef>
              <a:spcAft>
                <a:spcPts val="0"/>
              </a:spcAft>
              <a:defRPr/>
            </a:pPr>
            <a:endParaRPr lang="en-US">
              <a:latin typeface="+mn-lt"/>
              <a:cs typeface="+mn-cs"/>
            </a:endParaRPr>
          </a:p>
        </p:txBody>
      </p:sp>
      <p:sp>
        <p:nvSpPr>
          <p:cNvPr id="49156" name="Rectangle 4"/>
          <p:cNvSpPr>
            <a:spLocks noGrp="1" noChangeArrowheads="1"/>
          </p:cNvSpPr>
          <p:nvPr>
            <p:ph type="title"/>
          </p:nvPr>
        </p:nvSpPr>
        <p:spPr>
          <a:xfrm>
            <a:off x="76200" y="152400"/>
            <a:ext cx="8515350" cy="590550"/>
          </a:xfrm>
        </p:spPr>
        <p:txBody>
          <a:bodyPr/>
          <a:lstStyle/>
          <a:p>
            <a:pPr>
              <a:defRPr/>
            </a:pPr>
            <a:r>
              <a:rPr lang="cy-GB" sz="3600" dirty="0" smtClean="0">
                <a:latin typeface="+mj-lt"/>
              </a:rPr>
              <a:t>Context of Local Government</a:t>
            </a:r>
            <a:endParaRPr lang="en-US" sz="3600" dirty="0" smtClean="0">
              <a:latin typeface="+mj-lt"/>
            </a:endParaRPr>
          </a:p>
        </p:txBody>
      </p:sp>
      <p:sp>
        <p:nvSpPr>
          <p:cNvPr id="370698" name="Rectangle 10"/>
          <p:cNvSpPr>
            <a:spLocks noChangeArrowheads="1"/>
          </p:cNvSpPr>
          <p:nvPr/>
        </p:nvSpPr>
        <p:spPr bwMode="auto">
          <a:xfrm>
            <a:off x="2819400" y="1106488"/>
            <a:ext cx="3197225" cy="646112"/>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fontAlgn="auto">
              <a:spcBef>
                <a:spcPct val="50000"/>
              </a:spcBef>
              <a:spcAft>
                <a:spcPts val="0"/>
              </a:spcAft>
              <a:defRPr/>
            </a:pPr>
            <a:r>
              <a:rPr lang="en-US" sz="1200" i="1" dirty="0">
                <a:latin typeface="+mn-lt"/>
                <a:cs typeface="+mn-cs"/>
              </a:rPr>
              <a:t>Local and regional government (LRG) plays a vital role in the life of every citizen and the operations of every business.</a:t>
            </a:r>
          </a:p>
        </p:txBody>
      </p:sp>
      <p:sp>
        <p:nvSpPr>
          <p:cNvPr id="370699" name="Rectangle 11"/>
          <p:cNvSpPr>
            <a:spLocks noChangeArrowheads="1"/>
          </p:cNvSpPr>
          <p:nvPr/>
        </p:nvSpPr>
        <p:spPr bwMode="auto">
          <a:xfrm>
            <a:off x="107950" y="5300663"/>
            <a:ext cx="1836738" cy="13112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fontAlgn="auto">
              <a:spcBef>
                <a:spcPct val="50000"/>
              </a:spcBef>
              <a:spcAft>
                <a:spcPts val="0"/>
              </a:spcAft>
              <a:defRPr/>
            </a:pPr>
            <a:r>
              <a:rPr lang="en-US" sz="1000">
                <a:latin typeface="+mn-lt"/>
                <a:cs typeface="+mn-cs"/>
              </a:rPr>
              <a:t>LRGs provide much of the foundation on which the world’s communities are built in the provision of education, housing and recreational facilities; enabling commerce; or caring for the most vulnerable in society. </a:t>
            </a:r>
          </a:p>
        </p:txBody>
      </p:sp>
      <p:sp>
        <p:nvSpPr>
          <p:cNvPr id="370700" name="Rectangle 12"/>
          <p:cNvSpPr>
            <a:spLocks noChangeArrowheads="1"/>
          </p:cNvSpPr>
          <p:nvPr/>
        </p:nvSpPr>
        <p:spPr bwMode="auto">
          <a:xfrm>
            <a:off x="7164388" y="5229225"/>
            <a:ext cx="1724025" cy="14636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fontAlgn="auto">
              <a:spcBef>
                <a:spcPct val="50000"/>
              </a:spcBef>
              <a:spcAft>
                <a:spcPts val="0"/>
              </a:spcAft>
              <a:defRPr/>
            </a:pPr>
            <a:r>
              <a:rPr lang="en-US" sz="1000">
                <a:latin typeface="+mn-lt"/>
                <a:cs typeface="+mn-cs"/>
              </a:rPr>
              <a:t>LRGs also face challenges not only in creating simple, usable solutions for complex services – they are also charged with ensuring that the whole of the community is reached, not just those with online capabilities.</a:t>
            </a:r>
          </a:p>
        </p:txBody>
      </p:sp>
      <p:sp>
        <p:nvSpPr>
          <p:cNvPr id="12297" name="Line 32"/>
          <p:cNvSpPr>
            <a:spLocks noChangeShapeType="1"/>
          </p:cNvSpPr>
          <p:nvPr/>
        </p:nvSpPr>
        <p:spPr bwMode="auto">
          <a:xfrm flipV="1">
            <a:off x="2987675" y="2924175"/>
            <a:ext cx="1439863" cy="1944688"/>
          </a:xfrm>
          <a:prstGeom prst="line">
            <a:avLst/>
          </a:prstGeom>
          <a:noFill/>
          <a:ln w="57150">
            <a:solidFill>
              <a:srgbClr val="FF9933"/>
            </a:solidFill>
            <a:round/>
            <a:headEnd/>
            <a:tailEnd/>
          </a:ln>
        </p:spPr>
        <p:txBody>
          <a:bodyPr/>
          <a:lstStyle/>
          <a:p>
            <a:endParaRPr lang="en-US"/>
          </a:p>
        </p:txBody>
      </p:sp>
      <p:sp>
        <p:nvSpPr>
          <p:cNvPr id="12298" name="Line 35"/>
          <p:cNvSpPr>
            <a:spLocks noChangeShapeType="1"/>
          </p:cNvSpPr>
          <p:nvPr/>
        </p:nvSpPr>
        <p:spPr bwMode="auto">
          <a:xfrm flipH="1" flipV="1">
            <a:off x="4500563" y="3068638"/>
            <a:ext cx="1943100" cy="1873250"/>
          </a:xfrm>
          <a:prstGeom prst="line">
            <a:avLst/>
          </a:prstGeom>
          <a:noFill/>
          <a:ln w="57150">
            <a:solidFill>
              <a:srgbClr val="FF9933"/>
            </a:solidFill>
            <a:round/>
            <a:headEnd/>
            <a:tailEnd/>
          </a:ln>
        </p:spPr>
        <p:txBody>
          <a:bodyPr/>
          <a:lstStyle/>
          <a:p>
            <a:endParaRPr lang="en-US"/>
          </a:p>
        </p:txBody>
      </p:sp>
      <p:grpSp>
        <p:nvGrpSpPr>
          <p:cNvPr id="12299" name="Group 31"/>
          <p:cNvGrpSpPr>
            <a:grpSpLocks/>
          </p:cNvGrpSpPr>
          <p:nvPr/>
        </p:nvGrpSpPr>
        <p:grpSpPr bwMode="auto">
          <a:xfrm>
            <a:off x="3924300" y="2924175"/>
            <a:ext cx="1092200" cy="2894013"/>
            <a:chOff x="2472" y="1842"/>
            <a:chExt cx="688" cy="1823"/>
          </a:xfrm>
        </p:grpSpPr>
        <p:sp>
          <p:nvSpPr>
            <p:cNvPr id="370705" name="Rectangle 17"/>
            <p:cNvSpPr>
              <a:spLocks noChangeArrowheads="1"/>
            </p:cNvSpPr>
            <p:nvPr/>
          </p:nvSpPr>
          <p:spPr bwMode="auto">
            <a:xfrm>
              <a:off x="2472" y="3521"/>
              <a:ext cx="688" cy="144"/>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900" b="1" dirty="0">
                  <a:latin typeface="+mn-lt"/>
                  <a:cs typeface="+mn-cs"/>
                </a:rPr>
                <a:t>RECREATIONAL</a:t>
              </a:r>
            </a:p>
          </p:txBody>
        </p:sp>
        <p:sp>
          <p:nvSpPr>
            <p:cNvPr id="12322" name="Line 33"/>
            <p:cNvSpPr>
              <a:spLocks noChangeShapeType="1"/>
            </p:cNvSpPr>
            <p:nvPr/>
          </p:nvSpPr>
          <p:spPr bwMode="auto">
            <a:xfrm flipH="1" flipV="1">
              <a:off x="2789" y="1842"/>
              <a:ext cx="0" cy="1361"/>
            </a:xfrm>
            <a:prstGeom prst="line">
              <a:avLst/>
            </a:prstGeom>
            <a:noFill/>
            <a:ln w="57150">
              <a:solidFill>
                <a:srgbClr val="FF9933"/>
              </a:solidFill>
              <a:round/>
              <a:headEnd/>
              <a:tailEnd/>
            </a:ln>
          </p:spPr>
          <p:txBody>
            <a:bodyPr/>
            <a:lstStyle/>
            <a:p>
              <a:endParaRPr lang="en-US"/>
            </a:p>
          </p:txBody>
        </p:sp>
        <p:pic>
          <p:nvPicPr>
            <p:cNvPr id="12323" name="Picture 40"/>
            <p:cNvPicPr>
              <a:picLocks noChangeAspect="1" noChangeArrowheads="1"/>
            </p:cNvPicPr>
            <p:nvPr/>
          </p:nvPicPr>
          <p:blipFill>
            <a:blip r:embed="rId3"/>
            <a:srcRect/>
            <a:stretch>
              <a:fillRect/>
            </a:stretch>
          </p:blipFill>
          <p:spPr bwMode="auto">
            <a:xfrm>
              <a:off x="2472" y="2886"/>
              <a:ext cx="680" cy="626"/>
            </a:xfrm>
            <a:prstGeom prst="rect">
              <a:avLst/>
            </a:prstGeom>
            <a:noFill/>
            <a:ln w="9525">
              <a:noFill/>
              <a:miter lim="800000"/>
              <a:headEnd/>
              <a:tailEnd/>
            </a:ln>
          </p:spPr>
        </p:pic>
      </p:grpSp>
      <p:grpSp>
        <p:nvGrpSpPr>
          <p:cNvPr id="12300" name="Group 36"/>
          <p:cNvGrpSpPr>
            <a:grpSpLocks/>
          </p:cNvGrpSpPr>
          <p:nvPr/>
        </p:nvGrpSpPr>
        <p:grpSpPr bwMode="auto">
          <a:xfrm>
            <a:off x="969963" y="990600"/>
            <a:ext cx="6927850" cy="3883025"/>
            <a:chOff x="611" y="624"/>
            <a:chExt cx="4364" cy="2446"/>
          </a:xfrm>
        </p:grpSpPr>
        <p:sp>
          <p:nvSpPr>
            <p:cNvPr id="370714" name="Rectangle 26"/>
            <p:cNvSpPr>
              <a:spLocks noChangeArrowheads="1"/>
            </p:cNvSpPr>
            <p:nvPr/>
          </p:nvSpPr>
          <p:spPr bwMode="auto">
            <a:xfrm>
              <a:off x="4422" y="2837"/>
              <a:ext cx="415" cy="233"/>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lgn="ctr" fontAlgn="auto">
                <a:spcBef>
                  <a:spcPts val="0"/>
                </a:spcBef>
                <a:spcAft>
                  <a:spcPts val="0"/>
                </a:spcAft>
                <a:defRPr/>
              </a:pPr>
              <a:r>
                <a:rPr lang="en-US" sz="900" b="1" dirty="0">
                  <a:latin typeface="+mn-lt"/>
                  <a:cs typeface="+mn-cs"/>
                </a:rPr>
                <a:t>CITIZEN</a:t>
              </a:r>
            </a:p>
            <a:p>
              <a:pPr algn="ctr" fontAlgn="auto">
                <a:spcBef>
                  <a:spcPts val="0"/>
                </a:spcBef>
                <a:spcAft>
                  <a:spcPts val="0"/>
                </a:spcAft>
                <a:defRPr/>
              </a:pPr>
              <a:r>
                <a:rPr lang="en-US" sz="900" b="1" dirty="0">
                  <a:latin typeface="+mn-lt"/>
                  <a:cs typeface="+mn-cs"/>
                </a:rPr>
                <a:t>ACCESS</a:t>
              </a:r>
            </a:p>
          </p:txBody>
        </p:sp>
        <p:grpSp>
          <p:nvGrpSpPr>
            <p:cNvPr id="12316" name="Group 32"/>
            <p:cNvGrpSpPr>
              <a:grpSpLocks/>
            </p:cNvGrpSpPr>
            <p:nvPr/>
          </p:nvGrpSpPr>
          <p:grpSpPr bwMode="auto">
            <a:xfrm>
              <a:off x="611" y="624"/>
              <a:ext cx="3993" cy="1808"/>
              <a:chOff x="611" y="624"/>
              <a:chExt cx="3993" cy="1808"/>
            </a:xfrm>
          </p:grpSpPr>
          <p:sp>
            <p:nvSpPr>
              <p:cNvPr id="370701" name="Rectangle 13"/>
              <p:cNvSpPr>
                <a:spLocks noChangeArrowheads="1"/>
              </p:cNvSpPr>
              <p:nvPr/>
            </p:nvSpPr>
            <p:spPr bwMode="auto">
              <a:xfrm>
                <a:off x="793" y="1344"/>
                <a:ext cx="396" cy="144"/>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900" b="1" dirty="0">
                    <a:latin typeface="+mn-lt"/>
                    <a:cs typeface="+mn-cs"/>
                  </a:rPr>
                  <a:t>CITIZEN</a:t>
                </a:r>
              </a:p>
            </p:txBody>
          </p:sp>
          <p:sp>
            <p:nvSpPr>
              <p:cNvPr id="12319" name="Line 31"/>
              <p:cNvSpPr>
                <a:spLocks noChangeShapeType="1"/>
              </p:cNvSpPr>
              <p:nvPr/>
            </p:nvSpPr>
            <p:spPr bwMode="auto">
              <a:xfrm flipH="1" flipV="1">
                <a:off x="1111" y="935"/>
                <a:ext cx="3493" cy="1497"/>
              </a:xfrm>
              <a:prstGeom prst="line">
                <a:avLst/>
              </a:prstGeom>
              <a:noFill/>
              <a:ln w="57150">
                <a:solidFill>
                  <a:srgbClr val="FF9933"/>
                </a:solidFill>
                <a:round/>
                <a:headEnd/>
                <a:tailEnd/>
              </a:ln>
            </p:spPr>
            <p:txBody>
              <a:bodyPr/>
              <a:lstStyle/>
              <a:p>
                <a:endParaRPr lang="en-US"/>
              </a:p>
            </p:txBody>
          </p:sp>
          <p:pic>
            <p:nvPicPr>
              <p:cNvPr id="12320" name="Picture 36"/>
              <p:cNvPicPr>
                <a:picLocks noChangeAspect="1" noChangeArrowheads="1"/>
              </p:cNvPicPr>
              <p:nvPr/>
            </p:nvPicPr>
            <p:blipFill>
              <a:blip r:embed="rId4"/>
              <a:srcRect/>
              <a:stretch>
                <a:fillRect/>
              </a:stretch>
            </p:blipFill>
            <p:spPr bwMode="auto">
              <a:xfrm>
                <a:off x="611" y="624"/>
                <a:ext cx="817" cy="752"/>
              </a:xfrm>
              <a:prstGeom prst="rect">
                <a:avLst/>
              </a:prstGeom>
              <a:noFill/>
              <a:ln w="9525">
                <a:noFill/>
                <a:miter lim="800000"/>
                <a:headEnd/>
                <a:tailEnd/>
              </a:ln>
            </p:spPr>
          </p:pic>
        </p:grpSp>
        <p:pic>
          <p:nvPicPr>
            <p:cNvPr id="12317" name="Picture 42"/>
            <p:cNvPicPr>
              <a:picLocks noChangeAspect="1" noChangeArrowheads="1"/>
            </p:cNvPicPr>
            <p:nvPr/>
          </p:nvPicPr>
          <p:blipFill>
            <a:blip r:embed="rId5"/>
            <a:srcRect/>
            <a:stretch>
              <a:fillRect/>
            </a:stretch>
          </p:blipFill>
          <p:spPr bwMode="auto">
            <a:xfrm>
              <a:off x="4286" y="2160"/>
              <a:ext cx="689" cy="689"/>
            </a:xfrm>
            <a:prstGeom prst="rect">
              <a:avLst/>
            </a:prstGeom>
            <a:noFill/>
            <a:ln w="9525">
              <a:noFill/>
              <a:miter lim="800000"/>
              <a:headEnd/>
              <a:tailEnd/>
            </a:ln>
          </p:spPr>
        </p:pic>
      </p:grpSp>
      <p:grpSp>
        <p:nvGrpSpPr>
          <p:cNvPr id="12301" name="Group 35"/>
          <p:cNvGrpSpPr>
            <a:grpSpLocks/>
          </p:cNvGrpSpPr>
          <p:nvPr/>
        </p:nvGrpSpPr>
        <p:grpSpPr bwMode="auto">
          <a:xfrm>
            <a:off x="1116013" y="981075"/>
            <a:ext cx="7056437" cy="3900488"/>
            <a:chOff x="703" y="618"/>
            <a:chExt cx="4445" cy="2457"/>
          </a:xfrm>
        </p:grpSpPr>
        <p:grpSp>
          <p:nvGrpSpPr>
            <p:cNvPr id="12309" name="Group 29"/>
            <p:cNvGrpSpPr>
              <a:grpSpLocks/>
            </p:cNvGrpSpPr>
            <p:nvPr/>
          </p:nvGrpSpPr>
          <p:grpSpPr bwMode="auto">
            <a:xfrm>
              <a:off x="703" y="981"/>
              <a:ext cx="3991" cy="2094"/>
              <a:chOff x="703" y="981"/>
              <a:chExt cx="3991" cy="2094"/>
            </a:xfrm>
          </p:grpSpPr>
          <p:sp>
            <p:nvSpPr>
              <p:cNvPr id="370703" name="Rectangle 15"/>
              <p:cNvSpPr>
                <a:spLocks noChangeArrowheads="1"/>
              </p:cNvSpPr>
              <p:nvPr/>
            </p:nvSpPr>
            <p:spPr bwMode="auto">
              <a:xfrm>
                <a:off x="748" y="2931"/>
                <a:ext cx="544" cy="144"/>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900" b="1" dirty="0">
                    <a:latin typeface="+mn-lt"/>
                    <a:cs typeface="+mn-cs"/>
                  </a:rPr>
                  <a:t>EDUCATION</a:t>
                </a:r>
              </a:p>
            </p:txBody>
          </p:sp>
          <p:sp>
            <p:nvSpPr>
              <p:cNvPr id="12313" name="Line 34"/>
              <p:cNvSpPr>
                <a:spLocks noChangeShapeType="1"/>
              </p:cNvSpPr>
              <p:nvPr/>
            </p:nvSpPr>
            <p:spPr bwMode="auto">
              <a:xfrm flipV="1">
                <a:off x="1111" y="981"/>
                <a:ext cx="3583" cy="1633"/>
              </a:xfrm>
              <a:prstGeom prst="line">
                <a:avLst/>
              </a:prstGeom>
              <a:noFill/>
              <a:ln w="57150">
                <a:solidFill>
                  <a:srgbClr val="FF9933"/>
                </a:solidFill>
                <a:round/>
                <a:headEnd/>
                <a:tailEnd/>
              </a:ln>
            </p:spPr>
            <p:txBody>
              <a:bodyPr/>
              <a:lstStyle/>
              <a:p>
                <a:endParaRPr lang="en-US"/>
              </a:p>
            </p:txBody>
          </p:sp>
          <p:pic>
            <p:nvPicPr>
              <p:cNvPr id="12314" name="Picture 38"/>
              <p:cNvPicPr>
                <a:picLocks noChangeAspect="1" noChangeArrowheads="1"/>
              </p:cNvPicPr>
              <p:nvPr/>
            </p:nvPicPr>
            <p:blipFill>
              <a:blip r:embed="rId6"/>
              <a:srcRect/>
              <a:stretch>
                <a:fillRect/>
              </a:stretch>
            </p:blipFill>
            <p:spPr bwMode="auto">
              <a:xfrm>
                <a:off x="703" y="2296"/>
                <a:ext cx="680" cy="626"/>
              </a:xfrm>
              <a:prstGeom prst="rect">
                <a:avLst/>
              </a:prstGeom>
              <a:noFill/>
              <a:ln w="9525">
                <a:noFill/>
                <a:miter lim="800000"/>
                <a:headEnd/>
                <a:tailEnd/>
              </a:ln>
            </p:spPr>
          </p:pic>
        </p:grpSp>
        <p:sp>
          <p:nvSpPr>
            <p:cNvPr id="370702" name="Rectangle 14"/>
            <p:cNvSpPr>
              <a:spLocks noChangeArrowheads="1"/>
            </p:cNvSpPr>
            <p:nvPr/>
          </p:nvSpPr>
          <p:spPr bwMode="auto">
            <a:xfrm>
              <a:off x="4519" y="1367"/>
              <a:ext cx="484" cy="144"/>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900" b="1" dirty="0">
                  <a:latin typeface="+mn-lt"/>
                  <a:cs typeface="+mn-cs"/>
                </a:rPr>
                <a:t>BUSINESS</a:t>
              </a:r>
            </a:p>
          </p:txBody>
        </p:sp>
        <p:pic>
          <p:nvPicPr>
            <p:cNvPr id="12311" name="Picture 37"/>
            <p:cNvPicPr>
              <a:picLocks noChangeAspect="1" noChangeArrowheads="1"/>
            </p:cNvPicPr>
            <p:nvPr/>
          </p:nvPicPr>
          <p:blipFill>
            <a:blip r:embed="rId7"/>
            <a:srcRect/>
            <a:stretch>
              <a:fillRect/>
            </a:stretch>
          </p:blipFill>
          <p:spPr bwMode="auto">
            <a:xfrm>
              <a:off x="4331" y="618"/>
              <a:ext cx="817" cy="752"/>
            </a:xfrm>
            <a:prstGeom prst="rect">
              <a:avLst/>
            </a:prstGeom>
            <a:noFill/>
            <a:ln w="9525">
              <a:noFill/>
              <a:miter lim="800000"/>
              <a:headEnd/>
              <a:tailEnd/>
            </a:ln>
          </p:spPr>
        </p:pic>
      </p:grpSp>
      <p:grpSp>
        <p:nvGrpSpPr>
          <p:cNvPr id="12302" name="Group 38"/>
          <p:cNvGrpSpPr>
            <a:grpSpLocks/>
          </p:cNvGrpSpPr>
          <p:nvPr/>
        </p:nvGrpSpPr>
        <p:grpSpPr bwMode="auto">
          <a:xfrm>
            <a:off x="2411413" y="1916113"/>
            <a:ext cx="4259262" cy="3865562"/>
            <a:chOff x="1519" y="1207"/>
            <a:chExt cx="2683" cy="2435"/>
          </a:xfrm>
        </p:grpSpPr>
        <p:sp>
          <p:nvSpPr>
            <p:cNvPr id="370715" name="Rectangle 27"/>
            <p:cNvSpPr>
              <a:spLocks noChangeArrowheads="1"/>
            </p:cNvSpPr>
            <p:nvPr/>
          </p:nvSpPr>
          <p:spPr bwMode="auto">
            <a:xfrm>
              <a:off x="3649" y="3409"/>
              <a:ext cx="484" cy="233"/>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algn="ctr" fontAlgn="auto">
                <a:spcBef>
                  <a:spcPts val="0"/>
                </a:spcBef>
                <a:spcAft>
                  <a:spcPts val="0"/>
                </a:spcAft>
                <a:defRPr/>
              </a:pPr>
              <a:r>
                <a:rPr lang="cy-GB" sz="900" b="1" dirty="0">
                  <a:latin typeface="+mn-lt"/>
                  <a:cs typeface="+mn-cs"/>
                </a:rPr>
                <a:t>ONLINE</a:t>
              </a:r>
            </a:p>
            <a:p>
              <a:pPr algn="ctr" fontAlgn="auto">
                <a:spcBef>
                  <a:spcPts val="0"/>
                </a:spcBef>
                <a:spcAft>
                  <a:spcPts val="0"/>
                </a:spcAft>
                <a:defRPr/>
              </a:pPr>
              <a:r>
                <a:rPr lang="cy-GB" sz="900" b="1" dirty="0">
                  <a:latin typeface="+mn-lt"/>
                  <a:cs typeface="+mn-cs"/>
                </a:rPr>
                <a:t>SERVICES</a:t>
              </a:r>
              <a:endParaRPr lang="en-US" sz="900" b="1" dirty="0">
                <a:latin typeface="+mn-lt"/>
                <a:cs typeface="+mn-cs"/>
              </a:endParaRPr>
            </a:p>
          </p:txBody>
        </p:sp>
        <p:pic>
          <p:nvPicPr>
            <p:cNvPr id="12304" name="Picture 41"/>
            <p:cNvPicPr>
              <a:picLocks noChangeAspect="1" noChangeArrowheads="1"/>
            </p:cNvPicPr>
            <p:nvPr/>
          </p:nvPicPr>
          <p:blipFill>
            <a:blip r:embed="rId8"/>
            <a:srcRect/>
            <a:stretch>
              <a:fillRect/>
            </a:stretch>
          </p:blipFill>
          <p:spPr bwMode="auto">
            <a:xfrm>
              <a:off x="3470" y="2704"/>
              <a:ext cx="732" cy="732"/>
            </a:xfrm>
            <a:prstGeom prst="rect">
              <a:avLst/>
            </a:prstGeom>
            <a:noFill/>
            <a:ln w="9525">
              <a:noFill/>
              <a:miter lim="800000"/>
              <a:headEnd/>
              <a:tailEnd/>
            </a:ln>
          </p:spPr>
        </p:pic>
        <p:grpSp>
          <p:nvGrpSpPr>
            <p:cNvPr id="12305" name="Group 41"/>
            <p:cNvGrpSpPr>
              <a:grpSpLocks/>
            </p:cNvGrpSpPr>
            <p:nvPr/>
          </p:nvGrpSpPr>
          <p:grpSpPr bwMode="auto">
            <a:xfrm>
              <a:off x="1519" y="1207"/>
              <a:ext cx="2035" cy="2322"/>
              <a:chOff x="1519" y="1207"/>
              <a:chExt cx="2035" cy="2322"/>
            </a:xfrm>
          </p:grpSpPr>
          <p:sp>
            <p:nvSpPr>
              <p:cNvPr id="370704" name="Rectangle 16"/>
              <p:cNvSpPr>
                <a:spLocks noChangeArrowheads="1"/>
              </p:cNvSpPr>
              <p:nvPr/>
            </p:nvSpPr>
            <p:spPr bwMode="auto">
              <a:xfrm>
                <a:off x="1610" y="3385"/>
                <a:ext cx="452" cy="144"/>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900" b="1" dirty="0">
                    <a:latin typeface="+mn-lt"/>
                    <a:cs typeface="+mn-cs"/>
                  </a:rPr>
                  <a:t>HOUSING</a:t>
                </a:r>
              </a:p>
            </p:txBody>
          </p:sp>
          <p:pic>
            <p:nvPicPr>
              <p:cNvPr id="12307" name="Picture 39"/>
              <p:cNvPicPr>
                <a:picLocks noChangeAspect="1" noChangeArrowheads="1"/>
              </p:cNvPicPr>
              <p:nvPr/>
            </p:nvPicPr>
            <p:blipFill>
              <a:blip r:embed="rId9"/>
              <a:srcRect/>
              <a:stretch>
                <a:fillRect/>
              </a:stretch>
            </p:blipFill>
            <p:spPr bwMode="auto">
              <a:xfrm>
                <a:off x="1519" y="2750"/>
                <a:ext cx="680" cy="626"/>
              </a:xfrm>
              <a:prstGeom prst="rect">
                <a:avLst/>
              </a:prstGeom>
              <a:noFill/>
              <a:ln w="9525">
                <a:noFill/>
                <a:miter lim="800000"/>
                <a:headEnd/>
                <a:tailEnd/>
              </a:ln>
            </p:spPr>
          </p:pic>
          <p:pic>
            <p:nvPicPr>
              <p:cNvPr id="12308" name="Picture 43"/>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2018" y="1207"/>
                <a:ext cx="1536" cy="1486"/>
              </a:xfrm>
              <a:prstGeom prst="rect">
                <a:avLst/>
              </a:prstGeom>
              <a:noFill/>
              <a:ln w="9525">
                <a:noFill/>
                <a:miter lim="800000"/>
                <a:headEnd/>
                <a:tailEnd/>
              </a:ln>
            </p:spPr>
          </p:pic>
        </p:grpSp>
      </p:gr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a:xfrm>
            <a:off x="381000" y="228600"/>
            <a:ext cx="8393113" cy="590550"/>
          </a:xfrm>
        </p:spPr>
        <p:txBody>
          <a:bodyPr/>
          <a:lstStyle/>
          <a:p>
            <a:pPr>
              <a:defRPr/>
            </a:pPr>
            <a:r>
              <a:rPr lang="en-GB" sz="3600" dirty="0" smtClean="0">
                <a:latin typeface="+mj-lt"/>
              </a:rPr>
              <a:t>Example Citizen Life Events</a:t>
            </a:r>
          </a:p>
        </p:txBody>
      </p:sp>
      <p:pic>
        <p:nvPicPr>
          <p:cNvPr id="13315" name="Object 1"/>
          <p:cNvPicPr>
            <a:picLocks noChangeArrowheads="1"/>
          </p:cNvPicPr>
          <p:nvPr/>
        </p:nvPicPr>
        <p:blipFill>
          <a:blip r:embed="rId3"/>
          <a:srcRect l="-1752" t="-2504" r="-12" b="-131"/>
          <a:stretch>
            <a:fillRect/>
          </a:stretch>
        </p:blipFill>
        <p:spPr bwMode="auto">
          <a:xfrm>
            <a:off x="533400" y="1447800"/>
            <a:ext cx="8001000" cy="4357688"/>
          </a:xfrm>
          <a:prstGeom prst="rect">
            <a:avLst/>
          </a:prstGeom>
          <a:noFill/>
          <a:ln w="9525">
            <a:noFill/>
            <a:miter lim="800000"/>
            <a:headEnd/>
            <a:tailEnd/>
          </a:ln>
        </p:spPr>
      </p:pic>
      <p:sp>
        <p:nvSpPr>
          <p:cNvPr id="13316" name="TextBox 3"/>
          <p:cNvSpPr txBox="1">
            <a:spLocks noChangeArrowheads="1"/>
          </p:cNvSpPr>
          <p:nvPr/>
        </p:nvSpPr>
        <p:spPr bwMode="auto">
          <a:xfrm>
            <a:off x="685800" y="1524000"/>
            <a:ext cx="2590800" cy="400050"/>
          </a:xfrm>
          <a:prstGeom prst="rect">
            <a:avLst/>
          </a:prstGeom>
          <a:solidFill>
            <a:schemeClr val="bg1"/>
          </a:solidFill>
          <a:ln w="9525">
            <a:noFill/>
            <a:miter lim="800000"/>
            <a:headEnd/>
            <a:tailEnd/>
          </a:ln>
        </p:spPr>
        <p:txBody>
          <a:bodyPr>
            <a:spAutoFit/>
          </a:bodyPr>
          <a:lstStyle/>
          <a:p>
            <a:r>
              <a:rPr lang="en-US" sz="2000"/>
              <a:t>Citizen – Life Events</a:t>
            </a: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53" name="Rectangle 12"/>
          <p:cNvSpPr>
            <a:spLocks noGrp="1" noChangeArrowheads="1"/>
          </p:cNvSpPr>
          <p:nvPr>
            <p:ph type="title"/>
          </p:nvPr>
        </p:nvSpPr>
        <p:spPr>
          <a:xfrm>
            <a:off x="285750" y="228600"/>
            <a:ext cx="8515350" cy="646113"/>
          </a:xfrm>
        </p:spPr>
        <p:txBody>
          <a:bodyPr/>
          <a:lstStyle/>
          <a:p>
            <a:pPr>
              <a:defRPr/>
            </a:pPr>
            <a:r>
              <a:rPr lang="en-GB" dirty="0" smtClean="0">
                <a:latin typeface="+mj-lt"/>
              </a:rPr>
              <a:t>Business and Technology Issues</a:t>
            </a:r>
            <a:endParaRPr lang="en-US" dirty="0" smtClean="0">
              <a:latin typeface="+mj-lt"/>
            </a:endParaRPr>
          </a:p>
        </p:txBody>
      </p:sp>
      <p:grpSp>
        <p:nvGrpSpPr>
          <p:cNvPr id="10" name="Group 22"/>
          <p:cNvGrpSpPr>
            <a:grpSpLocks/>
          </p:cNvGrpSpPr>
          <p:nvPr/>
        </p:nvGrpSpPr>
        <p:grpSpPr bwMode="auto">
          <a:xfrm>
            <a:off x="684213" y="2997200"/>
            <a:ext cx="7704137" cy="2971800"/>
            <a:chOff x="612" y="1888"/>
            <a:chExt cx="4853" cy="1872"/>
          </a:xfrm>
          <a:solidFill>
            <a:schemeClr val="tx1"/>
          </a:solidFill>
        </p:grpSpPr>
        <p:sp>
          <p:nvSpPr>
            <p:cNvPr id="453658" name="AutoShape 10"/>
            <p:cNvSpPr>
              <a:spLocks noChangeArrowheads="1"/>
            </p:cNvSpPr>
            <p:nvPr/>
          </p:nvSpPr>
          <p:spPr bwMode="auto">
            <a:xfrm>
              <a:off x="612" y="2115"/>
              <a:ext cx="4853" cy="1496"/>
            </a:xfrm>
            <a:prstGeom prst="parallelogram">
              <a:avLst>
                <a:gd name="adj" fmla="val 107202"/>
              </a:avLst>
            </a:prstGeom>
            <a:grpFill/>
            <a:ln w="9525">
              <a:noFill/>
              <a:miter lim="800000"/>
              <a:headEnd/>
              <a:tailEnd/>
            </a:ln>
            <a:effectLst>
              <a:prstShdw prst="shdw17" dist="17961" dir="2700000">
                <a:srgbClr val="000099"/>
              </a:prstShdw>
            </a:effectLst>
          </p:spPr>
          <p:txBody>
            <a:bodyPr wrap="none" anchor="ctr"/>
            <a:lstStyle/>
            <a:p>
              <a:pPr fontAlgn="auto">
                <a:spcBef>
                  <a:spcPts val="0"/>
                </a:spcBef>
                <a:spcAft>
                  <a:spcPts val="0"/>
                </a:spcAft>
                <a:defRPr/>
              </a:pPr>
              <a:endParaRPr lang="en-US">
                <a:latin typeface="+mn-lt"/>
                <a:cs typeface="+mn-cs"/>
              </a:endParaRPr>
            </a:p>
          </p:txBody>
        </p:sp>
        <p:graphicFrame>
          <p:nvGraphicFramePr>
            <p:cNvPr id="1026" name="Object 2"/>
            <p:cNvGraphicFramePr>
              <a:graphicFrameLocks noChangeAspect="1"/>
            </p:cNvGraphicFramePr>
            <p:nvPr/>
          </p:nvGraphicFramePr>
          <p:xfrm>
            <a:off x="1531" y="1888"/>
            <a:ext cx="2880" cy="1872"/>
          </p:xfrm>
          <a:graphic>
            <a:graphicData uri="http://schemas.openxmlformats.org/presentationml/2006/ole">
              <p:oleObj spid="_x0000_s1026" name="Image" r:id="rId4" imgW="6641270" imgH="5955556" progId="">
                <p:embed/>
              </p:oleObj>
            </a:graphicData>
          </a:graphic>
        </p:graphicFrame>
      </p:grpSp>
      <p:grpSp>
        <p:nvGrpSpPr>
          <p:cNvPr id="1029" name="Group 24"/>
          <p:cNvGrpSpPr>
            <a:grpSpLocks/>
          </p:cNvGrpSpPr>
          <p:nvPr/>
        </p:nvGrpSpPr>
        <p:grpSpPr bwMode="auto">
          <a:xfrm>
            <a:off x="971550" y="1123950"/>
            <a:ext cx="7704138" cy="3214688"/>
            <a:chOff x="612" y="708"/>
            <a:chExt cx="4853" cy="2025"/>
          </a:xfrm>
        </p:grpSpPr>
        <p:sp>
          <p:nvSpPr>
            <p:cNvPr id="1031" name="AutoShape 25"/>
            <p:cNvSpPr>
              <a:spLocks noChangeArrowheads="1"/>
            </p:cNvSpPr>
            <p:nvPr/>
          </p:nvSpPr>
          <p:spPr bwMode="auto">
            <a:xfrm>
              <a:off x="612" y="981"/>
              <a:ext cx="4853" cy="1496"/>
            </a:xfrm>
            <a:prstGeom prst="parallelogram">
              <a:avLst>
                <a:gd name="adj" fmla="val 107202"/>
              </a:avLst>
            </a:prstGeom>
            <a:solidFill>
              <a:schemeClr val="tx1"/>
            </a:solidFill>
            <a:ln w="3175">
              <a:solidFill>
                <a:srgbClr val="0000FF"/>
              </a:solidFill>
              <a:miter lim="800000"/>
              <a:headEnd/>
              <a:tailEnd/>
            </a:ln>
            <a:effectLst>
              <a:prstShdw prst="shdw17" dist="17961" dir="2700000">
                <a:srgbClr val="000099"/>
              </a:prstShdw>
            </a:effectLst>
          </p:spPr>
          <p:txBody>
            <a:bodyPr wrap="none" anchor="ctr"/>
            <a:lstStyle/>
            <a:p>
              <a:endParaRPr lang="en-US"/>
            </a:p>
          </p:txBody>
        </p:sp>
        <p:pic>
          <p:nvPicPr>
            <p:cNvPr id="1032" name="Picture 26"/>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rot="1004002">
              <a:off x="1882" y="708"/>
              <a:ext cx="2086" cy="2025"/>
            </a:xfrm>
            <a:prstGeom prst="rect">
              <a:avLst/>
            </a:prstGeom>
            <a:noFill/>
            <a:ln w="9525">
              <a:noFill/>
              <a:miter lim="800000"/>
              <a:headEnd/>
              <a:tailEnd/>
            </a:ln>
          </p:spPr>
        </p:pic>
      </p:grpSp>
      <p:pic>
        <p:nvPicPr>
          <p:cNvPr id="1030" name="Rectangle 21506"/>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3714750" y="2106613"/>
            <a:ext cx="1785938" cy="13493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a:xfrm>
            <a:off x="71438" y="182563"/>
            <a:ext cx="8964612" cy="590550"/>
          </a:xfrm>
        </p:spPr>
        <p:txBody>
          <a:bodyPr/>
          <a:lstStyle/>
          <a:p>
            <a:pPr>
              <a:defRPr/>
            </a:pPr>
            <a:r>
              <a:rPr lang="en-US" sz="3600" dirty="0" smtClean="0">
                <a:latin typeface="+mj-lt"/>
              </a:rPr>
              <a:t>Citizen Service Platform Design Concept</a:t>
            </a:r>
          </a:p>
        </p:txBody>
      </p:sp>
      <p:grpSp>
        <p:nvGrpSpPr>
          <p:cNvPr id="2" name="Group 29"/>
          <p:cNvGrpSpPr>
            <a:grpSpLocks/>
          </p:cNvGrpSpPr>
          <p:nvPr/>
        </p:nvGrpSpPr>
        <p:grpSpPr bwMode="auto">
          <a:xfrm>
            <a:off x="0" y="908050"/>
            <a:ext cx="8909050" cy="2101850"/>
            <a:chOff x="142" y="527"/>
            <a:chExt cx="5612" cy="1324"/>
          </a:xfrm>
        </p:grpSpPr>
        <p:grpSp>
          <p:nvGrpSpPr>
            <p:cNvPr id="14355" name="Group 25"/>
            <p:cNvGrpSpPr>
              <a:grpSpLocks/>
            </p:cNvGrpSpPr>
            <p:nvPr/>
          </p:nvGrpSpPr>
          <p:grpSpPr bwMode="auto">
            <a:xfrm>
              <a:off x="142" y="663"/>
              <a:ext cx="3675" cy="576"/>
              <a:chOff x="153" y="709"/>
              <a:chExt cx="3675" cy="576"/>
            </a:xfrm>
          </p:grpSpPr>
          <p:sp>
            <p:nvSpPr>
              <p:cNvPr id="14357" name="Rectangle 11"/>
              <p:cNvSpPr>
                <a:spLocks noChangeArrowheads="1"/>
              </p:cNvSpPr>
              <p:nvPr/>
            </p:nvSpPr>
            <p:spPr bwMode="auto">
              <a:xfrm flipH="1">
                <a:off x="249" y="709"/>
                <a:ext cx="3579" cy="576"/>
              </a:xfrm>
              <a:prstGeom prst="rect">
                <a:avLst/>
              </a:prstGeom>
              <a:gradFill rotWithShape="0">
                <a:gsLst>
                  <a:gs pos="0">
                    <a:srgbClr val="FFC100">
                      <a:alpha val="50000"/>
                    </a:srgbClr>
                  </a:gs>
                  <a:gs pos="100000">
                    <a:srgbClr val="FFFFFF">
                      <a:alpha val="0"/>
                    </a:srgbClr>
                  </a:gs>
                </a:gsLst>
                <a:lin ang="0" scaled="1"/>
              </a:gradFill>
              <a:ln w="9525">
                <a:noFill/>
                <a:miter lim="800000"/>
                <a:headEnd/>
                <a:tailEnd/>
              </a:ln>
            </p:spPr>
            <p:txBody>
              <a:bodyPr wrap="none" anchor="ctr"/>
              <a:lstStyle/>
              <a:p>
                <a:pPr eaLnBrk="0" hangingPunct="0"/>
                <a:endParaRPr lang="en-US" sz="2400">
                  <a:ea typeface="ＭＳ Ｐゴシック" pitchFamily="34" charset="-128"/>
                </a:endParaRPr>
              </a:p>
            </p:txBody>
          </p:sp>
          <p:sp>
            <p:nvSpPr>
              <p:cNvPr id="14358" name="Text Box 6"/>
              <p:cNvSpPr txBox="1">
                <a:spLocks noChangeArrowheads="1"/>
              </p:cNvSpPr>
              <p:nvPr/>
            </p:nvSpPr>
            <p:spPr bwMode="auto">
              <a:xfrm>
                <a:off x="153" y="721"/>
                <a:ext cx="2880" cy="262"/>
              </a:xfrm>
              <a:prstGeom prst="rect">
                <a:avLst/>
              </a:prstGeom>
              <a:noFill/>
              <a:ln w="9525">
                <a:noFill/>
                <a:miter lim="800000"/>
                <a:headEnd/>
                <a:tailEnd/>
              </a:ln>
            </p:spPr>
            <p:txBody>
              <a:bodyPr lIns="0" tIns="0" rIns="0" bIns="0" anchor="ctr">
                <a:spAutoFit/>
              </a:bodyPr>
              <a:lstStyle/>
              <a:p>
                <a:pPr marL="381000" lvl="2" eaLnBrk="0" hangingPunct="0">
                  <a:spcBef>
                    <a:spcPts val="300"/>
                  </a:spcBef>
                  <a:spcAft>
                    <a:spcPts val="300"/>
                  </a:spcAft>
                </a:pPr>
                <a:r>
                  <a:rPr lang="en-US" sz="1400" b="1">
                    <a:ea typeface="ＭＳ Ｐゴシック" pitchFamily="34" charset="-128"/>
                  </a:rPr>
                  <a:t>The Business Challenges  </a:t>
                </a:r>
                <a:r>
                  <a:rPr lang="en-US" sz="1400">
                    <a:solidFill>
                      <a:srgbClr val="D76529"/>
                    </a:solidFill>
                    <a:ea typeface="ＭＳ Ｐゴシック" pitchFamily="34" charset="-128"/>
                  </a:rPr>
                  <a:t/>
                </a:r>
                <a:br>
                  <a:rPr lang="en-US" sz="1400">
                    <a:solidFill>
                      <a:srgbClr val="D76529"/>
                    </a:solidFill>
                    <a:ea typeface="ＭＳ Ｐゴシック" pitchFamily="34" charset="-128"/>
                  </a:rPr>
                </a:br>
                <a:r>
                  <a:rPr lang="en-GB" sz="1300">
                    <a:ea typeface="ＭＳ Ｐゴシック" pitchFamily="34" charset="-128"/>
                  </a:rPr>
                  <a:t>An effective, highly responsive government organization</a:t>
                </a:r>
                <a:r>
                  <a:rPr lang="en-GB" sz="1300">
                    <a:solidFill>
                      <a:schemeClr val="bg2"/>
                    </a:solidFill>
                    <a:ea typeface="ＭＳ Ｐゴシック" pitchFamily="34" charset="-128"/>
                  </a:rPr>
                  <a:t>.</a:t>
                </a:r>
                <a:endParaRPr lang="en-US" sz="1300">
                  <a:solidFill>
                    <a:schemeClr val="bg2"/>
                  </a:solidFill>
                  <a:ea typeface="ＭＳ Ｐゴシック" pitchFamily="34" charset="-128"/>
                </a:endParaRPr>
              </a:p>
            </p:txBody>
          </p:sp>
        </p:grpSp>
        <p:pic>
          <p:nvPicPr>
            <p:cNvPr id="14356" name="Picture 28" descr="Microsoft_Diagram_APAC_egov 071217 copy TOP - 800 WIDE"/>
            <p:cNvPicPr>
              <a:picLocks noChangeAspect="1" noChangeArrowheads="1"/>
            </p:cNvPicPr>
            <p:nvPr/>
          </p:nvPicPr>
          <p:blipFill>
            <a:blip r:embed="rId3">
              <a:clrChange>
                <a:clrFrom>
                  <a:srgbClr val="FDFDFD"/>
                </a:clrFrom>
                <a:clrTo>
                  <a:srgbClr val="FDFDFD">
                    <a:alpha val="0"/>
                  </a:srgbClr>
                </a:clrTo>
              </a:clrChange>
            </a:blip>
            <a:srcRect b="63509"/>
            <a:stretch>
              <a:fillRect/>
            </a:stretch>
          </p:blipFill>
          <p:spPr bwMode="auto">
            <a:xfrm>
              <a:off x="3334" y="527"/>
              <a:ext cx="2420" cy="1324"/>
            </a:xfrm>
            <a:prstGeom prst="rect">
              <a:avLst/>
            </a:prstGeom>
            <a:noFill/>
            <a:ln w="9525">
              <a:noFill/>
              <a:miter lim="800000"/>
              <a:headEnd/>
              <a:tailEnd/>
            </a:ln>
          </p:spPr>
        </p:pic>
      </p:grpSp>
      <p:grpSp>
        <p:nvGrpSpPr>
          <p:cNvPr id="4" name="Group 30"/>
          <p:cNvGrpSpPr>
            <a:grpSpLocks/>
          </p:cNvGrpSpPr>
          <p:nvPr/>
        </p:nvGrpSpPr>
        <p:grpSpPr bwMode="auto">
          <a:xfrm>
            <a:off x="79375" y="908050"/>
            <a:ext cx="8813800" cy="3348038"/>
            <a:chOff x="153" y="526"/>
            <a:chExt cx="5552" cy="2109"/>
          </a:xfrm>
        </p:grpSpPr>
        <p:grpSp>
          <p:nvGrpSpPr>
            <p:cNvPr id="14351" name="Group 31"/>
            <p:cNvGrpSpPr>
              <a:grpSpLocks/>
            </p:cNvGrpSpPr>
            <p:nvPr/>
          </p:nvGrpSpPr>
          <p:grpSpPr bwMode="auto">
            <a:xfrm>
              <a:off x="153" y="1433"/>
              <a:ext cx="3675" cy="577"/>
              <a:chOff x="153" y="1479"/>
              <a:chExt cx="3675" cy="577"/>
            </a:xfrm>
          </p:grpSpPr>
          <p:sp>
            <p:nvSpPr>
              <p:cNvPr id="14353" name="Rectangle 11"/>
              <p:cNvSpPr>
                <a:spLocks noChangeArrowheads="1"/>
              </p:cNvSpPr>
              <p:nvPr/>
            </p:nvSpPr>
            <p:spPr bwMode="auto">
              <a:xfrm flipH="1">
                <a:off x="249" y="1480"/>
                <a:ext cx="3579" cy="576"/>
              </a:xfrm>
              <a:prstGeom prst="rect">
                <a:avLst/>
              </a:prstGeom>
              <a:gradFill rotWithShape="0">
                <a:gsLst>
                  <a:gs pos="0">
                    <a:srgbClr val="FFC100">
                      <a:alpha val="50000"/>
                    </a:srgbClr>
                  </a:gs>
                  <a:gs pos="100000">
                    <a:srgbClr val="FFFFFF">
                      <a:alpha val="0"/>
                    </a:srgbClr>
                  </a:gs>
                </a:gsLst>
                <a:lin ang="0" scaled="1"/>
              </a:gradFill>
              <a:ln w="9525">
                <a:noFill/>
                <a:miter lim="800000"/>
                <a:headEnd/>
                <a:tailEnd/>
              </a:ln>
            </p:spPr>
            <p:txBody>
              <a:bodyPr wrap="none" anchor="ctr"/>
              <a:lstStyle/>
              <a:p>
                <a:pPr eaLnBrk="0" hangingPunct="0"/>
                <a:endParaRPr lang="en-US" sz="2400">
                  <a:ea typeface="ＭＳ Ｐゴシック" pitchFamily="34" charset="-128"/>
                </a:endParaRPr>
              </a:p>
            </p:txBody>
          </p:sp>
          <p:sp>
            <p:nvSpPr>
              <p:cNvPr id="14354" name="Text Box 6"/>
              <p:cNvSpPr txBox="1">
                <a:spLocks noChangeArrowheads="1"/>
              </p:cNvSpPr>
              <p:nvPr/>
            </p:nvSpPr>
            <p:spPr bwMode="auto">
              <a:xfrm>
                <a:off x="153" y="1479"/>
                <a:ext cx="3070" cy="562"/>
              </a:xfrm>
              <a:prstGeom prst="rect">
                <a:avLst/>
              </a:prstGeom>
              <a:noFill/>
              <a:ln w="9525">
                <a:noFill/>
                <a:miter lim="800000"/>
                <a:headEnd/>
                <a:tailEnd/>
              </a:ln>
            </p:spPr>
            <p:txBody>
              <a:bodyPr lIns="0" tIns="0" rIns="0" bIns="0" anchor="ctr">
                <a:spAutoFit/>
              </a:bodyPr>
              <a:lstStyle/>
              <a:p>
                <a:pPr marL="381000" lvl="2" eaLnBrk="0" hangingPunct="0">
                  <a:spcBef>
                    <a:spcPts val="300"/>
                  </a:spcBef>
                  <a:spcAft>
                    <a:spcPts val="300"/>
                  </a:spcAft>
                </a:pPr>
                <a:r>
                  <a:rPr lang="cy-GB" sz="1400" b="1">
                    <a:ea typeface="ＭＳ Ｐゴシック" pitchFamily="34" charset="-128"/>
                  </a:rPr>
                  <a:t>People, Services &amp; Processes</a:t>
                </a:r>
              </a:p>
              <a:p>
                <a:pPr marL="381000" lvl="2" eaLnBrk="0" hangingPunct="0">
                  <a:spcBef>
                    <a:spcPts val="300"/>
                  </a:spcBef>
                  <a:spcAft>
                    <a:spcPts val="300"/>
                  </a:spcAft>
                </a:pPr>
                <a:r>
                  <a:rPr lang="en-US" sz="1300"/>
                  <a:t>All local government organizations revolve around the people and processes required to deliver their wide range of services to the community.</a:t>
                </a:r>
              </a:p>
            </p:txBody>
          </p:sp>
        </p:grpSp>
        <p:pic>
          <p:nvPicPr>
            <p:cNvPr id="14352" name="Picture 34" descr="Microsoft_Diagram_APAC_egov 071217 copy TOP &amp; 2ND - 800 WIDE"/>
            <p:cNvPicPr>
              <a:picLocks noChangeAspect="1" noChangeArrowheads="1"/>
            </p:cNvPicPr>
            <p:nvPr/>
          </p:nvPicPr>
          <p:blipFill>
            <a:blip r:embed="rId4">
              <a:clrChange>
                <a:clrFrom>
                  <a:srgbClr val="FDFDFD"/>
                </a:clrFrom>
                <a:clrTo>
                  <a:srgbClr val="FDFDFD">
                    <a:alpha val="0"/>
                  </a:srgbClr>
                </a:clrTo>
              </a:clrChange>
            </a:blip>
            <a:srcRect b="41882"/>
            <a:stretch>
              <a:fillRect/>
            </a:stretch>
          </p:blipFill>
          <p:spPr bwMode="auto">
            <a:xfrm>
              <a:off x="3285" y="526"/>
              <a:ext cx="2420" cy="2109"/>
            </a:xfrm>
            <a:prstGeom prst="rect">
              <a:avLst/>
            </a:prstGeom>
            <a:noFill/>
            <a:ln w="9525">
              <a:noFill/>
              <a:miter lim="800000"/>
              <a:headEnd/>
              <a:tailEnd/>
            </a:ln>
          </p:spPr>
        </p:pic>
      </p:grpSp>
      <p:grpSp>
        <p:nvGrpSpPr>
          <p:cNvPr id="6" name="Group 35"/>
          <p:cNvGrpSpPr>
            <a:grpSpLocks/>
          </p:cNvGrpSpPr>
          <p:nvPr/>
        </p:nvGrpSpPr>
        <p:grpSpPr bwMode="auto">
          <a:xfrm>
            <a:off x="69850" y="914400"/>
            <a:ext cx="8832850" cy="4670425"/>
            <a:chOff x="144" y="530"/>
            <a:chExt cx="5564" cy="2942"/>
          </a:xfrm>
        </p:grpSpPr>
        <p:grpSp>
          <p:nvGrpSpPr>
            <p:cNvPr id="14347" name="Group 36"/>
            <p:cNvGrpSpPr>
              <a:grpSpLocks/>
            </p:cNvGrpSpPr>
            <p:nvPr/>
          </p:nvGrpSpPr>
          <p:grpSpPr bwMode="auto">
            <a:xfrm>
              <a:off x="144" y="2217"/>
              <a:ext cx="3675" cy="912"/>
              <a:chOff x="144" y="2263"/>
              <a:chExt cx="3675" cy="912"/>
            </a:xfrm>
          </p:grpSpPr>
          <p:sp>
            <p:nvSpPr>
              <p:cNvPr id="14349" name="Rectangle 11"/>
              <p:cNvSpPr>
                <a:spLocks noChangeArrowheads="1"/>
              </p:cNvSpPr>
              <p:nvPr/>
            </p:nvSpPr>
            <p:spPr bwMode="auto">
              <a:xfrm flipH="1">
                <a:off x="240" y="2263"/>
                <a:ext cx="3579" cy="912"/>
              </a:xfrm>
              <a:prstGeom prst="rect">
                <a:avLst/>
              </a:prstGeom>
              <a:gradFill rotWithShape="0">
                <a:gsLst>
                  <a:gs pos="0">
                    <a:srgbClr val="FFC100">
                      <a:alpha val="50000"/>
                    </a:srgbClr>
                  </a:gs>
                  <a:gs pos="100000">
                    <a:srgbClr val="FFFFFF">
                      <a:alpha val="0"/>
                    </a:srgbClr>
                  </a:gs>
                </a:gsLst>
                <a:lin ang="0" scaled="1"/>
              </a:gradFill>
              <a:ln w="9525">
                <a:noFill/>
                <a:miter lim="800000"/>
                <a:headEnd/>
                <a:tailEnd/>
              </a:ln>
            </p:spPr>
            <p:txBody>
              <a:bodyPr wrap="none" anchor="ctr"/>
              <a:lstStyle/>
              <a:p>
                <a:pPr eaLnBrk="0" hangingPunct="0"/>
                <a:endParaRPr lang="en-US" sz="2400">
                  <a:ea typeface="ＭＳ Ｐゴシック" pitchFamily="34" charset="-128"/>
                </a:endParaRPr>
              </a:p>
            </p:txBody>
          </p:sp>
          <p:sp>
            <p:nvSpPr>
              <p:cNvPr id="14350" name="Text Box 7"/>
              <p:cNvSpPr txBox="1">
                <a:spLocks noChangeArrowheads="1"/>
              </p:cNvSpPr>
              <p:nvPr/>
            </p:nvSpPr>
            <p:spPr bwMode="auto">
              <a:xfrm>
                <a:off x="144" y="2317"/>
                <a:ext cx="3024" cy="688"/>
              </a:xfrm>
              <a:prstGeom prst="rect">
                <a:avLst/>
              </a:prstGeom>
              <a:noFill/>
              <a:ln w="9525">
                <a:noFill/>
                <a:miter lim="800000"/>
                <a:headEnd/>
                <a:tailEnd/>
              </a:ln>
            </p:spPr>
            <p:txBody>
              <a:bodyPr lIns="0" tIns="0" rIns="0" bIns="0" anchor="ctr">
                <a:spAutoFit/>
              </a:bodyPr>
              <a:lstStyle/>
              <a:p>
                <a:pPr marL="381000" lvl="2" eaLnBrk="0" hangingPunct="0">
                  <a:spcBef>
                    <a:spcPts val="300"/>
                  </a:spcBef>
                  <a:spcAft>
                    <a:spcPts val="300"/>
                  </a:spcAft>
                </a:pPr>
                <a:r>
                  <a:rPr lang="en-US" sz="1400" b="1">
                    <a:ea typeface="ＭＳ Ｐゴシック" pitchFamily="34" charset="-128"/>
                  </a:rPr>
                  <a:t>The applications and template packages</a:t>
                </a:r>
              </a:p>
              <a:p>
                <a:pPr marL="381000" lvl="2" eaLnBrk="0" hangingPunct="0">
                  <a:spcBef>
                    <a:spcPts val="300"/>
                  </a:spcBef>
                  <a:spcAft>
                    <a:spcPts val="300"/>
                  </a:spcAft>
                </a:pPr>
                <a:r>
                  <a:rPr lang="en-US" sz="1300">
                    <a:ea typeface="ＭＳ Ｐゴシック" pitchFamily="34" charset="-128"/>
                  </a:rPr>
                  <a:t>Microsoft and third‑party solutions that government organizations need to operate effectively, from core business applications through to applications that enable rich citizen and business connections.</a:t>
                </a:r>
              </a:p>
            </p:txBody>
          </p:sp>
        </p:grpSp>
        <p:pic>
          <p:nvPicPr>
            <p:cNvPr id="14348" name="Picture 39" descr="Microsoft_Diagram_APAC_egov 071217 copy TOP 2ND THIRD - 800 WIDE"/>
            <p:cNvPicPr>
              <a:picLocks noChangeAspect="1" noChangeArrowheads="1"/>
            </p:cNvPicPr>
            <p:nvPr/>
          </p:nvPicPr>
          <p:blipFill>
            <a:blip r:embed="rId5">
              <a:clrChange>
                <a:clrFrom>
                  <a:srgbClr val="FDFDFD"/>
                </a:clrFrom>
                <a:clrTo>
                  <a:srgbClr val="FDFDFD">
                    <a:alpha val="0"/>
                  </a:srgbClr>
                </a:clrTo>
              </a:clrChange>
            </a:blip>
            <a:srcRect b="18916"/>
            <a:stretch>
              <a:fillRect/>
            </a:stretch>
          </p:blipFill>
          <p:spPr bwMode="auto">
            <a:xfrm>
              <a:off x="3288" y="530"/>
              <a:ext cx="2420" cy="2942"/>
            </a:xfrm>
            <a:prstGeom prst="rect">
              <a:avLst/>
            </a:prstGeom>
            <a:noFill/>
            <a:ln w="9525">
              <a:noFill/>
              <a:miter lim="800000"/>
              <a:headEnd/>
              <a:tailEnd/>
            </a:ln>
          </p:spPr>
        </p:pic>
      </p:grpSp>
      <p:grpSp>
        <p:nvGrpSpPr>
          <p:cNvPr id="8" name="Group 40"/>
          <p:cNvGrpSpPr>
            <a:grpSpLocks/>
          </p:cNvGrpSpPr>
          <p:nvPr/>
        </p:nvGrpSpPr>
        <p:grpSpPr bwMode="auto">
          <a:xfrm>
            <a:off x="77788" y="912813"/>
            <a:ext cx="8832850" cy="5794375"/>
            <a:chOff x="144" y="527"/>
            <a:chExt cx="5564" cy="3650"/>
          </a:xfrm>
        </p:grpSpPr>
        <p:grpSp>
          <p:nvGrpSpPr>
            <p:cNvPr id="14343" name="Group 41"/>
            <p:cNvGrpSpPr>
              <a:grpSpLocks/>
            </p:cNvGrpSpPr>
            <p:nvPr/>
          </p:nvGrpSpPr>
          <p:grpSpPr bwMode="auto">
            <a:xfrm>
              <a:off x="144" y="3265"/>
              <a:ext cx="3675" cy="912"/>
              <a:chOff x="144" y="3311"/>
              <a:chExt cx="3675" cy="912"/>
            </a:xfrm>
          </p:grpSpPr>
          <p:sp>
            <p:nvSpPr>
              <p:cNvPr id="14345" name="Rectangle 11"/>
              <p:cNvSpPr>
                <a:spLocks noChangeArrowheads="1"/>
              </p:cNvSpPr>
              <p:nvPr/>
            </p:nvSpPr>
            <p:spPr bwMode="auto">
              <a:xfrm flipH="1">
                <a:off x="240" y="3311"/>
                <a:ext cx="3579" cy="912"/>
              </a:xfrm>
              <a:prstGeom prst="rect">
                <a:avLst/>
              </a:prstGeom>
              <a:gradFill rotWithShape="0">
                <a:gsLst>
                  <a:gs pos="0">
                    <a:srgbClr val="FFC100">
                      <a:alpha val="50000"/>
                    </a:srgbClr>
                  </a:gs>
                  <a:gs pos="100000">
                    <a:srgbClr val="FFFFFF">
                      <a:alpha val="0"/>
                    </a:srgbClr>
                  </a:gs>
                </a:gsLst>
                <a:lin ang="0" scaled="1"/>
              </a:gradFill>
              <a:ln w="9525">
                <a:noFill/>
                <a:miter lim="800000"/>
                <a:headEnd/>
                <a:tailEnd/>
              </a:ln>
            </p:spPr>
            <p:txBody>
              <a:bodyPr wrap="none" anchor="ctr"/>
              <a:lstStyle/>
              <a:p>
                <a:pPr eaLnBrk="0" hangingPunct="0"/>
                <a:endParaRPr lang="en-US" sz="2400">
                  <a:ea typeface="ＭＳ Ｐゴシック" pitchFamily="34" charset="-128"/>
                </a:endParaRPr>
              </a:p>
            </p:txBody>
          </p:sp>
          <p:sp>
            <p:nvSpPr>
              <p:cNvPr id="14346" name="Text Box 7"/>
              <p:cNvSpPr txBox="1">
                <a:spLocks noChangeArrowheads="1"/>
              </p:cNvSpPr>
              <p:nvPr/>
            </p:nvSpPr>
            <p:spPr bwMode="auto">
              <a:xfrm>
                <a:off x="144" y="3419"/>
                <a:ext cx="3216" cy="640"/>
              </a:xfrm>
              <a:prstGeom prst="rect">
                <a:avLst/>
              </a:prstGeom>
              <a:noFill/>
              <a:ln w="9525">
                <a:noFill/>
                <a:miter lim="800000"/>
                <a:headEnd/>
                <a:tailEnd/>
              </a:ln>
            </p:spPr>
            <p:txBody>
              <a:bodyPr lIns="0" tIns="0" rIns="0" bIns="0" anchor="ctr">
                <a:spAutoFit/>
              </a:bodyPr>
              <a:lstStyle/>
              <a:p>
                <a:pPr marL="381000" lvl="2" eaLnBrk="0" hangingPunct="0">
                  <a:spcBef>
                    <a:spcPts val="300"/>
                  </a:spcBef>
                  <a:spcAft>
                    <a:spcPts val="300"/>
                  </a:spcAft>
                </a:pPr>
                <a:r>
                  <a:rPr lang="en-US" sz="1400" b="1">
                    <a:ea typeface="ＭＳ Ｐゴシック" pitchFamily="34" charset="-128"/>
                  </a:rPr>
                  <a:t>The platform layer</a:t>
                </a:r>
                <a:r>
                  <a:rPr lang="en-US" sz="1400">
                    <a:solidFill>
                      <a:srgbClr val="D76529"/>
                    </a:solidFill>
                    <a:ea typeface="ＭＳ Ｐゴシック" pitchFamily="34" charset="-128"/>
                  </a:rPr>
                  <a:t/>
                </a:r>
                <a:br>
                  <a:rPr lang="en-US" sz="1400">
                    <a:solidFill>
                      <a:srgbClr val="D76529"/>
                    </a:solidFill>
                    <a:ea typeface="ＭＳ Ｐゴシック" pitchFamily="34" charset="-128"/>
                  </a:rPr>
                </a:br>
                <a:r>
                  <a:rPr lang="en-GB" sz="1300">
                    <a:ea typeface="ＭＳ Ｐゴシック" pitchFamily="34" charset="-128"/>
                  </a:rPr>
                  <a:t>Microsoft’s end-to-end infrastructure provides a secure,</a:t>
                </a:r>
                <a:br>
                  <a:rPr lang="en-GB" sz="1300">
                    <a:ea typeface="ＭＳ Ｐゴシック" pitchFamily="34" charset="-128"/>
                  </a:rPr>
                </a:br>
                <a:r>
                  <a:rPr lang="en-GB" sz="1300">
                    <a:ea typeface="ＭＳ Ｐゴシック" pitchFamily="34" charset="-128"/>
                  </a:rPr>
                  <a:t>scalable and easy to manage foundation on which government organizations can overlay the applications they need.</a:t>
                </a:r>
                <a:r>
                  <a:rPr lang="en-GB" sz="1300">
                    <a:solidFill>
                      <a:schemeClr val="bg2"/>
                    </a:solidFill>
                    <a:ea typeface="ＭＳ Ｐゴシック" pitchFamily="34" charset="-128"/>
                  </a:rPr>
                  <a:t/>
                </a:r>
                <a:br>
                  <a:rPr lang="en-GB" sz="1300">
                    <a:solidFill>
                      <a:schemeClr val="bg2"/>
                    </a:solidFill>
                    <a:ea typeface="ＭＳ Ｐゴシック" pitchFamily="34" charset="-128"/>
                  </a:rPr>
                </a:br>
                <a:endParaRPr lang="en-US" sz="1300">
                  <a:solidFill>
                    <a:schemeClr val="bg2"/>
                  </a:solidFill>
                  <a:ea typeface="ＭＳ Ｐゴシック" pitchFamily="34" charset="-128"/>
                </a:endParaRPr>
              </a:p>
            </p:txBody>
          </p:sp>
        </p:grpSp>
        <p:pic>
          <p:nvPicPr>
            <p:cNvPr id="14344" name="Picture 44" descr="Microsoft_Diagram_APAC_egov 071217 ALL 4 LAYERS - 800 WIDE "/>
            <p:cNvPicPr>
              <a:picLocks noChangeAspect="1" noChangeArrowheads="1"/>
            </p:cNvPicPr>
            <p:nvPr/>
          </p:nvPicPr>
          <p:blipFill>
            <a:blip r:embed="rId6">
              <a:clrChange>
                <a:clrFrom>
                  <a:srgbClr val="FDFDFD"/>
                </a:clrFrom>
                <a:clrTo>
                  <a:srgbClr val="FDFDFD">
                    <a:alpha val="0"/>
                  </a:srgbClr>
                </a:clrTo>
              </a:clrChange>
            </a:blip>
            <a:srcRect/>
            <a:stretch>
              <a:fillRect/>
            </a:stretch>
          </p:blipFill>
          <p:spPr bwMode="auto">
            <a:xfrm>
              <a:off x="3288" y="527"/>
              <a:ext cx="2420" cy="3629"/>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42" name="Rectangle 70"/>
          <p:cNvSpPr>
            <a:spLocks noChangeArrowheads="1"/>
          </p:cNvSpPr>
          <p:nvPr/>
        </p:nvSpPr>
        <p:spPr bwMode="auto">
          <a:xfrm>
            <a:off x="0" y="692150"/>
            <a:ext cx="9144000" cy="6165850"/>
          </a:xfrm>
          <a:prstGeom prst="rect">
            <a:avLst/>
          </a:prstGeom>
          <a:solidFill>
            <a:schemeClr val="bg1"/>
          </a:solidFill>
          <a:ln w="9525">
            <a:noFill/>
            <a:miter lim="800000"/>
            <a:headEnd/>
            <a:tailEnd/>
          </a:ln>
          <a:effectLst>
            <a:prstShdw prst="shdw17" dist="17961" dir="2700000">
              <a:schemeClr val="bg1">
                <a:gamma/>
                <a:shade val="60000"/>
                <a:invGamma/>
              </a:schemeClr>
            </a:prstShdw>
          </a:effectLst>
        </p:spPr>
        <p:txBody>
          <a:bodyPr wrap="none" anchor="ctr"/>
          <a:lstStyle/>
          <a:p>
            <a:pPr algn="ctr" fontAlgn="auto">
              <a:spcBef>
                <a:spcPts val="0"/>
              </a:spcBef>
              <a:spcAft>
                <a:spcPts val="0"/>
              </a:spcAft>
              <a:defRPr/>
            </a:pPr>
            <a:endParaRPr lang="en-US">
              <a:latin typeface="+mn-lt"/>
              <a:cs typeface="+mn-cs"/>
            </a:endParaRPr>
          </a:p>
        </p:txBody>
      </p:sp>
      <p:sp>
        <p:nvSpPr>
          <p:cNvPr id="15363" name="Line 111"/>
          <p:cNvSpPr>
            <a:spLocks noChangeShapeType="1"/>
          </p:cNvSpPr>
          <p:nvPr/>
        </p:nvSpPr>
        <p:spPr bwMode="auto">
          <a:xfrm flipH="1" flipV="1">
            <a:off x="2268538" y="3068638"/>
            <a:ext cx="2232025" cy="1439862"/>
          </a:xfrm>
          <a:prstGeom prst="line">
            <a:avLst/>
          </a:prstGeom>
          <a:noFill/>
          <a:ln w="19050">
            <a:solidFill>
              <a:srgbClr val="FF9933"/>
            </a:solidFill>
            <a:round/>
            <a:headEnd/>
            <a:tailEnd/>
          </a:ln>
        </p:spPr>
        <p:txBody>
          <a:bodyPr/>
          <a:lstStyle/>
          <a:p>
            <a:endParaRPr lang="en-US"/>
          </a:p>
        </p:txBody>
      </p:sp>
      <p:sp>
        <p:nvSpPr>
          <p:cNvPr id="15364" name="Line 112"/>
          <p:cNvSpPr>
            <a:spLocks noChangeShapeType="1"/>
          </p:cNvSpPr>
          <p:nvPr/>
        </p:nvSpPr>
        <p:spPr bwMode="auto">
          <a:xfrm flipV="1">
            <a:off x="4572000" y="3068638"/>
            <a:ext cx="3960813" cy="1439862"/>
          </a:xfrm>
          <a:prstGeom prst="line">
            <a:avLst/>
          </a:prstGeom>
          <a:noFill/>
          <a:ln w="19050">
            <a:solidFill>
              <a:srgbClr val="FF9933"/>
            </a:solidFill>
            <a:round/>
            <a:headEnd/>
            <a:tailEnd/>
          </a:ln>
        </p:spPr>
        <p:txBody>
          <a:bodyPr/>
          <a:lstStyle/>
          <a:p>
            <a:endParaRPr lang="en-US"/>
          </a:p>
        </p:txBody>
      </p:sp>
      <p:sp>
        <p:nvSpPr>
          <p:cNvPr id="15365" name="Line 113"/>
          <p:cNvSpPr>
            <a:spLocks noChangeShapeType="1"/>
          </p:cNvSpPr>
          <p:nvPr/>
        </p:nvSpPr>
        <p:spPr bwMode="auto">
          <a:xfrm flipH="1" flipV="1">
            <a:off x="3779838" y="3068638"/>
            <a:ext cx="792162" cy="1439862"/>
          </a:xfrm>
          <a:prstGeom prst="line">
            <a:avLst/>
          </a:prstGeom>
          <a:noFill/>
          <a:ln w="19050">
            <a:solidFill>
              <a:srgbClr val="FF9933"/>
            </a:solidFill>
            <a:round/>
            <a:headEnd/>
            <a:tailEnd/>
          </a:ln>
        </p:spPr>
        <p:txBody>
          <a:bodyPr/>
          <a:lstStyle/>
          <a:p>
            <a:endParaRPr lang="en-US"/>
          </a:p>
        </p:txBody>
      </p:sp>
      <p:sp>
        <p:nvSpPr>
          <p:cNvPr id="15366" name="Line 114"/>
          <p:cNvSpPr>
            <a:spLocks noChangeShapeType="1"/>
          </p:cNvSpPr>
          <p:nvPr/>
        </p:nvSpPr>
        <p:spPr bwMode="auto">
          <a:xfrm flipV="1">
            <a:off x="4572000" y="3068638"/>
            <a:ext cx="792163" cy="1368425"/>
          </a:xfrm>
          <a:prstGeom prst="line">
            <a:avLst/>
          </a:prstGeom>
          <a:noFill/>
          <a:ln w="19050">
            <a:solidFill>
              <a:srgbClr val="FF9933"/>
            </a:solidFill>
            <a:round/>
            <a:headEnd/>
            <a:tailEnd/>
          </a:ln>
        </p:spPr>
        <p:txBody>
          <a:bodyPr/>
          <a:lstStyle/>
          <a:p>
            <a:endParaRPr lang="en-US"/>
          </a:p>
        </p:txBody>
      </p:sp>
      <p:sp>
        <p:nvSpPr>
          <p:cNvPr id="15367" name="Line 115"/>
          <p:cNvSpPr>
            <a:spLocks noChangeShapeType="1"/>
          </p:cNvSpPr>
          <p:nvPr/>
        </p:nvSpPr>
        <p:spPr bwMode="auto">
          <a:xfrm flipV="1">
            <a:off x="4572000" y="3068638"/>
            <a:ext cx="2305050" cy="1439862"/>
          </a:xfrm>
          <a:prstGeom prst="line">
            <a:avLst/>
          </a:prstGeom>
          <a:noFill/>
          <a:ln w="19050">
            <a:solidFill>
              <a:srgbClr val="FF9933"/>
            </a:solidFill>
            <a:round/>
            <a:headEnd/>
            <a:tailEnd/>
          </a:ln>
        </p:spPr>
        <p:txBody>
          <a:bodyPr/>
          <a:lstStyle/>
          <a:p>
            <a:endParaRPr lang="en-US"/>
          </a:p>
        </p:txBody>
      </p:sp>
      <p:sp>
        <p:nvSpPr>
          <p:cNvPr id="15368" name="Line 110"/>
          <p:cNvSpPr>
            <a:spLocks noChangeShapeType="1"/>
          </p:cNvSpPr>
          <p:nvPr/>
        </p:nvSpPr>
        <p:spPr bwMode="auto">
          <a:xfrm flipH="1" flipV="1">
            <a:off x="684213" y="3068638"/>
            <a:ext cx="3743325" cy="1368425"/>
          </a:xfrm>
          <a:prstGeom prst="line">
            <a:avLst/>
          </a:prstGeom>
          <a:noFill/>
          <a:ln w="19050">
            <a:solidFill>
              <a:srgbClr val="FF9933"/>
            </a:solidFill>
            <a:round/>
            <a:headEnd/>
            <a:tailEnd/>
          </a:ln>
        </p:spPr>
        <p:txBody>
          <a:bodyPr/>
          <a:lstStyle/>
          <a:p>
            <a:endParaRPr lang="en-US"/>
          </a:p>
        </p:txBody>
      </p:sp>
      <p:grpSp>
        <p:nvGrpSpPr>
          <p:cNvPr id="15369" name="Group 89"/>
          <p:cNvGrpSpPr>
            <a:grpSpLocks/>
          </p:cNvGrpSpPr>
          <p:nvPr/>
        </p:nvGrpSpPr>
        <p:grpSpPr bwMode="auto">
          <a:xfrm>
            <a:off x="107950" y="765175"/>
            <a:ext cx="8928100" cy="2376488"/>
            <a:chOff x="68" y="482"/>
            <a:chExt cx="5896" cy="1497"/>
          </a:xfrm>
        </p:grpSpPr>
        <p:sp>
          <p:nvSpPr>
            <p:cNvPr id="15419" name="AutoShape 81"/>
            <p:cNvSpPr>
              <a:spLocks noChangeArrowheads="1"/>
            </p:cNvSpPr>
            <p:nvPr/>
          </p:nvSpPr>
          <p:spPr bwMode="auto">
            <a:xfrm>
              <a:off x="68" y="482"/>
              <a:ext cx="907" cy="1497"/>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sp>
          <p:nvSpPr>
            <p:cNvPr id="15420" name="AutoShape 84"/>
            <p:cNvSpPr>
              <a:spLocks noChangeArrowheads="1"/>
            </p:cNvSpPr>
            <p:nvPr/>
          </p:nvSpPr>
          <p:spPr bwMode="auto">
            <a:xfrm>
              <a:off x="1066" y="482"/>
              <a:ext cx="907" cy="1497"/>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sp>
          <p:nvSpPr>
            <p:cNvPr id="15421" name="AutoShape 85"/>
            <p:cNvSpPr>
              <a:spLocks noChangeArrowheads="1"/>
            </p:cNvSpPr>
            <p:nvPr/>
          </p:nvSpPr>
          <p:spPr bwMode="auto">
            <a:xfrm>
              <a:off x="2064" y="482"/>
              <a:ext cx="907" cy="1497"/>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sp>
          <p:nvSpPr>
            <p:cNvPr id="15422" name="AutoShape 86"/>
            <p:cNvSpPr>
              <a:spLocks noChangeArrowheads="1"/>
            </p:cNvSpPr>
            <p:nvPr/>
          </p:nvSpPr>
          <p:spPr bwMode="auto">
            <a:xfrm>
              <a:off x="3061" y="482"/>
              <a:ext cx="907" cy="1497"/>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sp>
          <p:nvSpPr>
            <p:cNvPr id="15423" name="AutoShape 87"/>
            <p:cNvSpPr>
              <a:spLocks noChangeArrowheads="1"/>
            </p:cNvSpPr>
            <p:nvPr/>
          </p:nvSpPr>
          <p:spPr bwMode="auto">
            <a:xfrm>
              <a:off x="4059" y="482"/>
              <a:ext cx="907" cy="1497"/>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sp>
          <p:nvSpPr>
            <p:cNvPr id="15424" name="AutoShape 88"/>
            <p:cNvSpPr>
              <a:spLocks noChangeArrowheads="1"/>
            </p:cNvSpPr>
            <p:nvPr/>
          </p:nvSpPr>
          <p:spPr bwMode="auto">
            <a:xfrm>
              <a:off x="5057" y="482"/>
              <a:ext cx="907" cy="1497"/>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grpSp>
      <p:sp>
        <p:nvSpPr>
          <p:cNvPr id="457737" name="Title 1"/>
          <p:cNvSpPr>
            <a:spLocks noGrp="1"/>
          </p:cNvSpPr>
          <p:nvPr>
            <p:ph type="title" idx="4294967295"/>
          </p:nvPr>
        </p:nvSpPr>
        <p:spPr>
          <a:xfrm>
            <a:off x="-36513" y="19050"/>
            <a:ext cx="8229601" cy="590550"/>
          </a:xfrm>
        </p:spPr>
        <p:txBody>
          <a:bodyPr/>
          <a:lstStyle/>
          <a:p>
            <a:pPr>
              <a:defRPr/>
            </a:pPr>
            <a:r>
              <a:rPr lang="en-GB" sz="3600" dirty="0" smtClean="0">
                <a:latin typeface="+mj-lt"/>
              </a:rPr>
              <a:t>1. Key Challenges</a:t>
            </a:r>
          </a:p>
        </p:txBody>
      </p:sp>
      <p:pic>
        <p:nvPicPr>
          <p:cNvPr id="15371" name="Picture 52"/>
          <p:cNvPicPr>
            <a:picLocks noChangeAspect="1" noChangeArrowheads="1"/>
          </p:cNvPicPr>
          <p:nvPr/>
        </p:nvPicPr>
        <p:blipFill>
          <a:blip r:embed="rId3"/>
          <a:srcRect/>
          <a:stretch>
            <a:fillRect/>
          </a:stretch>
        </p:blipFill>
        <p:spPr bwMode="auto">
          <a:xfrm>
            <a:off x="7812088" y="815975"/>
            <a:ext cx="1081087" cy="1081088"/>
          </a:xfrm>
          <a:prstGeom prst="rect">
            <a:avLst/>
          </a:prstGeom>
          <a:noFill/>
          <a:ln w="9525">
            <a:noFill/>
            <a:miter lim="800000"/>
            <a:headEnd/>
            <a:tailEnd/>
          </a:ln>
        </p:spPr>
      </p:pic>
      <p:sp>
        <p:nvSpPr>
          <p:cNvPr id="54329" name="Rectangle 57"/>
          <p:cNvSpPr>
            <a:spLocks noChangeArrowheads="1"/>
          </p:cNvSpPr>
          <p:nvPr/>
        </p:nvSpPr>
        <p:spPr bwMode="auto">
          <a:xfrm>
            <a:off x="7810500" y="1916113"/>
            <a:ext cx="1028700" cy="369887"/>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cy-GB" sz="900" dirty="0">
                <a:latin typeface="Segoe" pitchFamily="34" charset="0"/>
                <a:cs typeface="+mn-cs"/>
              </a:rPr>
              <a:t>Improving Staff Productivity</a:t>
            </a:r>
            <a:endParaRPr lang="en-US" sz="900" dirty="0">
              <a:latin typeface="Segoe" pitchFamily="34" charset="0"/>
              <a:cs typeface="+mn-cs"/>
            </a:endParaRPr>
          </a:p>
        </p:txBody>
      </p:sp>
      <p:pic>
        <p:nvPicPr>
          <p:cNvPr id="15373" name="Picture 58"/>
          <p:cNvPicPr>
            <a:picLocks noChangeAspect="1" noChangeArrowheads="1"/>
          </p:cNvPicPr>
          <p:nvPr/>
        </p:nvPicPr>
        <p:blipFill>
          <a:blip r:embed="rId4"/>
          <a:srcRect/>
          <a:stretch>
            <a:fillRect/>
          </a:stretch>
        </p:blipFill>
        <p:spPr bwMode="auto">
          <a:xfrm>
            <a:off x="6299200" y="835025"/>
            <a:ext cx="1081088" cy="1081088"/>
          </a:xfrm>
          <a:prstGeom prst="rect">
            <a:avLst/>
          </a:prstGeom>
          <a:noFill/>
          <a:ln w="9525">
            <a:noFill/>
            <a:miter lim="800000"/>
            <a:headEnd/>
            <a:tailEnd/>
          </a:ln>
        </p:spPr>
      </p:pic>
      <p:sp>
        <p:nvSpPr>
          <p:cNvPr id="54331" name="Rectangle 59"/>
          <p:cNvSpPr>
            <a:spLocks noChangeArrowheads="1"/>
          </p:cNvSpPr>
          <p:nvPr/>
        </p:nvSpPr>
        <p:spPr bwMode="auto">
          <a:xfrm>
            <a:off x="6172200" y="1916113"/>
            <a:ext cx="1295400" cy="369887"/>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US" sz="900" dirty="0">
                <a:latin typeface="Segoe" pitchFamily="34" charset="0"/>
                <a:cs typeface="+mn-cs"/>
              </a:rPr>
              <a:t>Leveraging the power of technology</a:t>
            </a:r>
          </a:p>
        </p:txBody>
      </p:sp>
      <p:pic>
        <p:nvPicPr>
          <p:cNvPr id="15375" name="Picture 60"/>
          <p:cNvPicPr>
            <a:picLocks noChangeAspect="1" noChangeArrowheads="1"/>
          </p:cNvPicPr>
          <p:nvPr/>
        </p:nvPicPr>
        <p:blipFill>
          <a:blip r:embed="rId5"/>
          <a:srcRect/>
          <a:stretch>
            <a:fillRect/>
          </a:stretch>
        </p:blipFill>
        <p:spPr bwMode="auto">
          <a:xfrm>
            <a:off x="4787900" y="815975"/>
            <a:ext cx="1081088" cy="1081088"/>
          </a:xfrm>
          <a:prstGeom prst="rect">
            <a:avLst/>
          </a:prstGeom>
          <a:noFill/>
          <a:ln w="9525">
            <a:noFill/>
            <a:miter lim="800000"/>
            <a:headEnd/>
            <a:tailEnd/>
          </a:ln>
        </p:spPr>
      </p:pic>
      <p:sp>
        <p:nvSpPr>
          <p:cNvPr id="54333" name="Rectangle 61"/>
          <p:cNvSpPr>
            <a:spLocks noChangeArrowheads="1"/>
          </p:cNvSpPr>
          <p:nvPr/>
        </p:nvSpPr>
        <p:spPr bwMode="auto">
          <a:xfrm>
            <a:off x="4643438" y="1897063"/>
            <a:ext cx="1368425" cy="369887"/>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US" sz="900">
                <a:latin typeface="Segoe" pitchFamily="34" charset="0"/>
                <a:cs typeface="+mn-cs"/>
              </a:rPr>
              <a:t>Compliance &amp; Accountability</a:t>
            </a:r>
          </a:p>
        </p:txBody>
      </p:sp>
      <p:pic>
        <p:nvPicPr>
          <p:cNvPr id="15377" name="Picture 62"/>
          <p:cNvPicPr>
            <a:picLocks noChangeAspect="1" noChangeArrowheads="1"/>
          </p:cNvPicPr>
          <p:nvPr/>
        </p:nvPicPr>
        <p:blipFill>
          <a:blip r:embed="rId6"/>
          <a:srcRect/>
          <a:stretch>
            <a:fillRect/>
          </a:stretch>
        </p:blipFill>
        <p:spPr bwMode="auto">
          <a:xfrm>
            <a:off x="3276600" y="815975"/>
            <a:ext cx="1081088" cy="1081088"/>
          </a:xfrm>
          <a:prstGeom prst="rect">
            <a:avLst/>
          </a:prstGeom>
          <a:noFill/>
          <a:ln w="9525">
            <a:noFill/>
            <a:miter lim="800000"/>
            <a:headEnd/>
            <a:tailEnd/>
          </a:ln>
        </p:spPr>
      </p:pic>
      <p:sp>
        <p:nvSpPr>
          <p:cNvPr id="54335" name="Rectangle 63"/>
          <p:cNvSpPr>
            <a:spLocks noChangeArrowheads="1"/>
          </p:cNvSpPr>
          <p:nvPr/>
        </p:nvSpPr>
        <p:spPr bwMode="auto">
          <a:xfrm>
            <a:off x="3132138" y="1916113"/>
            <a:ext cx="1366837" cy="369887"/>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US" sz="900">
                <a:latin typeface="Segoe" pitchFamily="34" charset="0"/>
                <a:cs typeface="+mn-cs"/>
              </a:rPr>
              <a:t>Increasing Operational Efficiency</a:t>
            </a:r>
          </a:p>
        </p:txBody>
      </p:sp>
      <p:pic>
        <p:nvPicPr>
          <p:cNvPr id="15379" name="Picture 64"/>
          <p:cNvPicPr>
            <a:picLocks noChangeAspect="1" noChangeArrowheads="1"/>
          </p:cNvPicPr>
          <p:nvPr/>
        </p:nvPicPr>
        <p:blipFill>
          <a:blip r:embed="rId7"/>
          <a:srcRect/>
          <a:stretch>
            <a:fillRect/>
          </a:stretch>
        </p:blipFill>
        <p:spPr bwMode="auto">
          <a:xfrm>
            <a:off x="1762125" y="815975"/>
            <a:ext cx="1081088" cy="1081088"/>
          </a:xfrm>
          <a:prstGeom prst="rect">
            <a:avLst/>
          </a:prstGeom>
          <a:noFill/>
          <a:ln w="9525">
            <a:noFill/>
            <a:miter lim="800000"/>
            <a:headEnd/>
            <a:tailEnd/>
          </a:ln>
        </p:spPr>
      </p:pic>
      <p:sp>
        <p:nvSpPr>
          <p:cNvPr id="54337" name="Rectangle 65"/>
          <p:cNvSpPr>
            <a:spLocks noChangeArrowheads="1"/>
          </p:cNvSpPr>
          <p:nvPr/>
        </p:nvSpPr>
        <p:spPr bwMode="auto">
          <a:xfrm>
            <a:off x="1619250" y="1919288"/>
            <a:ext cx="1368425" cy="369887"/>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US" sz="900">
                <a:latin typeface="Segoe" pitchFamily="34" charset="0"/>
                <a:cs typeface="+mn-cs"/>
              </a:rPr>
              <a:t>Collaborative working &amp; Shared Services</a:t>
            </a:r>
          </a:p>
        </p:txBody>
      </p:sp>
      <p:pic>
        <p:nvPicPr>
          <p:cNvPr id="15381" name="Picture 66"/>
          <p:cNvPicPr>
            <a:picLocks noChangeAspect="1" noChangeArrowheads="1"/>
          </p:cNvPicPr>
          <p:nvPr/>
        </p:nvPicPr>
        <p:blipFill>
          <a:blip r:embed="rId8"/>
          <a:srcRect/>
          <a:stretch>
            <a:fillRect/>
          </a:stretch>
        </p:blipFill>
        <p:spPr bwMode="auto">
          <a:xfrm>
            <a:off x="250825" y="835025"/>
            <a:ext cx="1081088" cy="1081088"/>
          </a:xfrm>
          <a:prstGeom prst="rect">
            <a:avLst/>
          </a:prstGeom>
          <a:noFill/>
          <a:ln w="9525">
            <a:noFill/>
            <a:miter lim="800000"/>
            <a:headEnd/>
            <a:tailEnd/>
          </a:ln>
        </p:spPr>
      </p:pic>
      <p:sp>
        <p:nvSpPr>
          <p:cNvPr id="54339" name="Rectangle 67"/>
          <p:cNvSpPr>
            <a:spLocks noChangeArrowheads="1"/>
          </p:cNvSpPr>
          <p:nvPr/>
        </p:nvSpPr>
        <p:spPr bwMode="auto">
          <a:xfrm>
            <a:off x="179388" y="1916113"/>
            <a:ext cx="1223962" cy="369887"/>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US" sz="900">
                <a:latin typeface="Segoe" pitchFamily="34" charset="0"/>
                <a:cs typeface="+mn-cs"/>
              </a:rPr>
              <a:t>Improving Customer Service</a:t>
            </a:r>
          </a:p>
        </p:txBody>
      </p:sp>
      <p:sp>
        <p:nvSpPr>
          <p:cNvPr id="54345" name="Rectangle 73"/>
          <p:cNvSpPr>
            <a:spLocks noChangeArrowheads="1"/>
          </p:cNvSpPr>
          <p:nvPr/>
        </p:nvSpPr>
        <p:spPr bwMode="auto">
          <a:xfrm>
            <a:off x="250825" y="2420938"/>
            <a:ext cx="1296988" cy="57785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eaLnBrk="0" fontAlgn="auto" hangingPunct="0">
              <a:spcBef>
                <a:spcPct val="50000"/>
              </a:spcBef>
              <a:spcAft>
                <a:spcPts val="0"/>
              </a:spcAft>
              <a:defRPr/>
            </a:pPr>
            <a:r>
              <a:rPr lang="en-GB" sz="700">
                <a:latin typeface="Segoe" pitchFamily="34" charset="0"/>
                <a:cs typeface="+mn-cs"/>
              </a:rPr>
              <a:t>Case management</a:t>
            </a:r>
          </a:p>
          <a:p>
            <a:pPr eaLnBrk="0" fontAlgn="auto" hangingPunct="0">
              <a:spcBef>
                <a:spcPct val="50000"/>
              </a:spcBef>
              <a:spcAft>
                <a:spcPts val="0"/>
              </a:spcAft>
              <a:defRPr/>
            </a:pPr>
            <a:r>
              <a:rPr lang="en-GB" sz="700">
                <a:latin typeface="Segoe" pitchFamily="34" charset="0"/>
                <a:cs typeface="+mn-cs"/>
              </a:rPr>
              <a:t>Citizens and businesses can access information through personal portals</a:t>
            </a:r>
          </a:p>
        </p:txBody>
      </p:sp>
      <p:sp>
        <p:nvSpPr>
          <p:cNvPr id="54346" name="Rectangle 74"/>
          <p:cNvSpPr>
            <a:spLocks noChangeArrowheads="1"/>
          </p:cNvSpPr>
          <p:nvPr/>
        </p:nvSpPr>
        <p:spPr bwMode="auto">
          <a:xfrm>
            <a:off x="1762125" y="2420938"/>
            <a:ext cx="1296988" cy="57785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eaLnBrk="0" fontAlgn="auto" hangingPunct="0">
              <a:spcBef>
                <a:spcPct val="50000"/>
              </a:spcBef>
              <a:spcAft>
                <a:spcPts val="0"/>
              </a:spcAft>
              <a:defRPr/>
            </a:pPr>
            <a:r>
              <a:rPr lang="en-GB" sz="700">
                <a:latin typeface="Segoe" pitchFamily="34" charset="0"/>
                <a:cs typeface="+mn-cs"/>
              </a:rPr>
              <a:t>Departmental teams can share information easily</a:t>
            </a:r>
          </a:p>
          <a:p>
            <a:pPr eaLnBrk="0" fontAlgn="auto" hangingPunct="0">
              <a:spcBef>
                <a:spcPct val="50000"/>
              </a:spcBef>
              <a:spcAft>
                <a:spcPts val="0"/>
              </a:spcAft>
              <a:defRPr/>
            </a:pPr>
            <a:r>
              <a:rPr lang="en-GB" sz="700">
                <a:latin typeface="Segoe" pitchFamily="34" charset="0"/>
                <a:cs typeface="+mn-cs"/>
              </a:rPr>
              <a:t>Services can be shared across multiple departments</a:t>
            </a:r>
          </a:p>
        </p:txBody>
      </p:sp>
      <p:sp>
        <p:nvSpPr>
          <p:cNvPr id="54347" name="Rectangle 75"/>
          <p:cNvSpPr>
            <a:spLocks noChangeArrowheads="1"/>
          </p:cNvSpPr>
          <p:nvPr/>
        </p:nvSpPr>
        <p:spPr bwMode="auto">
          <a:xfrm>
            <a:off x="3203575" y="2420938"/>
            <a:ext cx="1296988" cy="684212"/>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eaLnBrk="0" fontAlgn="auto" hangingPunct="0">
              <a:spcBef>
                <a:spcPct val="50000"/>
              </a:spcBef>
              <a:spcAft>
                <a:spcPts val="0"/>
              </a:spcAft>
              <a:defRPr/>
            </a:pPr>
            <a:r>
              <a:rPr lang="en-GB" sz="700">
                <a:latin typeface="Segoe" pitchFamily="34" charset="0"/>
                <a:cs typeface="+mn-cs"/>
              </a:rPr>
              <a:t>Business processes faster and more efficient through managed workflow</a:t>
            </a:r>
          </a:p>
          <a:p>
            <a:pPr eaLnBrk="0" fontAlgn="auto" hangingPunct="0">
              <a:spcBef>
                <a:spcPct val="50000"/>
              </a:spcBef>
              <a:spcAft>
                <a:spcPts val="0"/>
              </a:spcAft>
              <a:defRPr/>
            </a:pPr>
            <a:r>
              <a:rPr lang="en-GB" sz="700">
                <a:latin typeface="Segoe" pitchFamily="34" charset="0"/>
                <a:cs typeface="+mn-cs"/>
              </a:rPr>
              <a:t>Information is found more quickly and easily</a:t>
            </a:r>
          </a:p>
        </p:txBody>
      </p:sp>
      <p:sp>
        <p:nvSpPr>
          <p:cNvPr id="54348" name="Rectangle 76"/>
          <p:cNvSpPr>
            <a:spLocks noChangeArrowheads="1"/>
          </p:cNvSpPr>
          <p:nvPr/>
        </p:nvSpPr>
        <p:spPr bwMode="auto">
          <a:xfrm>
            <a:off x="4716463" y="2420938"/>
            <a:ext cx="1368425" cy="684212"/>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eaLnBrk="0" fontAlgn="auto" hangingPunct="0">
              <a:spcBef>
                <a:spcPct val="50000"/>
              </a:spcBef>
              <a:spcAft>
                <a:spcPts val="0"/>
              </a:spcAft>
              <a:defRPr/>
            </a:pPr>
            <a:r>
              <a:rPr lang="en-GB" sz="700">
                <a:latin typeface="Segoe" pitchFamily="34" charset="0"/>
                <a:cs typeface="+mn-cs"/>
              </a:rPr>
              <a:t>Reports can be produced more quickly through collaborative team sites</a:t>
            </a:r>
          </a:p>
          <a:p>
            <a:pPr eaLnBrk="0" fontAlgn="auto" hangingPunct="0">
              <a:spcBef>
                <a:spcPct val="50000"/>
              </a:spcBef>
              <a:spcAft>
                <a:spcPts val="0"/>
              </a:spcAft>
              <a:defRPr/>
            </a:pPr>
            <a:r>
              <a:rPr lang="en-GB" sz="700">
                <a:latin typeface="Segoe" pitchFamily="34" charset="0"/>
                <a:cs typeface="+mn-cs"/>
              </a:rPr>
              <a:t>Information can be stored and accessed more securely</a:t>
            </a:r>
          </a:p>
        </p:txBody>
      </p:sp>
      <p:sp>
        <p:nvSpPr>
          <p:cNvPr id="54349" name="Rectangle 77"/>
          <p:cNvSpPr>
            <a:spLocks noChangeArrowheads="1"/>
          </p:cNvSpPr>
          <p:nvPr/>
        </p:nvSpPr>
        <p:spPr bwMode="auto">
          <a:xfrm>
            <a:off x="6227763" y="2362200"/>
            <a:ext cx="1316037" cy="792163"/>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eaLnBrk="0" fontAlgn="auto" hangingPunct="0">
              <a:spcBef>
                <a:spcPct val="50000"/>
              </a:spcBef>
              <a:spcAft>
                <a:spcPts val="0"/>
              </a:spcAft>
              <a:defRPr/>
            </a:pPr>
            <a:r>
              <a:rPr lang="en-GB" sz="700" dirty="0">
                <a:latin typeface="Segoe" pitchFamily="34" charset="0"/>
                <a:cs typeface="+mn-cs"/>
              </a:rPr>
              <a:t>Desktop productivity increased through access to LOB applications</a:t>
            </a:r>
          </a:p>
          <a:p>
            <a:pPr eaLnBrk="0" fontAlgn="auto" hangingPunct="0">
              <a:spcBef>
                <a:spcPct val="50000"/>
              </a:spcBef>
              <a:spcAft>
                <a:spcPts val="0"/>
              </a:spcAft>
              <a:defRPr/>
            </a:pPr>
            <a:r>
              <a:rPr lang="en-GB" sz="700" dirty="0">
                <a:latin typeface="Segoe" pitchFamily="34" charset="0"/>
                <a:cs typeface="+mn-cs"/>
              </a:rPr>
              <a:t>Mobile workers can use centralised IT services and data whilst out in the field</a:t>
            </a:r>
          </a:p>
        </p:txBody>
      </p:sp>
      <p:sp>
        <p:nvSpPr>
          <p:cNvPr id="15388" name="Line 118"/>
          <p:cNvSpPr>
            <a:spLocks noChangeShapeType="1"/>
          </p:cNvSpPr>
          <p:nvPr/>
        </p:nvSpPr>
        <p:spPr bwMode="auto">
          <a:xfrm flipH="1">
            <a:off x="971550" y="4437063"/>
            <a:ext cx="3600450" cy="792162"/>
          </a:xfrm>
          <a:prstGeom prst="line">
            <a:avLst/>
          </a:prstGeom>
          <a:noFill/>
          <a:ln w="19050">
            <a:solidFill>
              <a:srgbClr val="FF9933"/>
            </a:solidFill>
            <a:round/>
            <a:headEnd/>
            <a:tailEnd/>
          </a:ln>
        </p:spPr>
        <p:txBody>
          <a:bodyPr/>
          <a:lstStyle/>
          <a:p>
            <a:endParaRPr lang="en-US"/>
          </a:p>
        </p:txBody>
      </p:sp>
      <p:sp>
        <p:nvSpPr>
          <p:cNvPr id="15389" name="Line 119"/>
          <p:cNvSpPr>
            <a:spLocks noChangeShapeType="1"/>
          </p:cNvSpPr>
          <p:nvPr/>
        </p:nvSpPr>
        <p:spPr bwMode="auto">
          <a:xfrm flipH="1">
            <a:off x="2843213" y="4437063"/>
            <a:ext cx="1728787" cy="720725"/>
          </a:xfrm>
          <a:prstGeom prst="line">
            <a:avLst/>
          </a:prstGeom>
          <a:noFill/>
          <a:ln w="19050">
            <a:solidFill>
              <a:srgbClr val="FF9933"/>
            </a:solidFill>
            <a:round/>
            <a:headEnd/>
            <a:tailEnd/>
          </a:ln>
        </p:spPr>
        <p:txBody>
          <a:bodyPr/>
          <a:lstStyle/>
          <a:p>
            <a:endParaRPr lang="en-US"/>
          </a:p>
        </p:txBody>
      </p:sp>
      <p:sp>
        <p:nvSpPr>
          <p:cNvPr id="15390" name="Line 120"/>
          <p:cNvSpPr>
            <a:spLocks noChangeShapeType="1"/>
          </p:cNvSpPr>
          <p:nvPr/>
        </p:nvSpPr>
        <p:spPr bwMode="auto">
          <a:xfrm>
            <a:off x="4572000" y="4437063"/>
            <a:ext cx="1800225" cy="720725"/>
          </a:xfrm>
          <a:prstGeom prst="line">
            <a:avLst/>
          </a:prstGeom>
          <a:noFill/>
          <a:ln w="19050">
            <a:solidFill>
              <a:srgbClr val="FF9933"/>
            </a:solidFill>
            <a:round/>
            <a:headEnd/>
            <a:tailEnd/>
          </a:ln>
        </p:spPr>
        <p:txBody>
          <a:bodyPr/>
          <a:lstStyle/>
          <a:p>
            <a:endParaRPr lang="en-US"/>
          </a:p>
        </p:txBody>
      </p:sp>
      <p:sp>
        <p:nvSpPr>
          <p:cNvPr id="15391" name="Line 121"/>
          <p:cNvSpPr>
            <a:spLocks noChangeShapeType="1"/>
          </p:cNvSpPr>
          <p:nvPr/>
        </p:nvSpPr>
        <p:spPr bwMode="auto">
          <a:xfrm>
            <a:off x="4572000" y="4437063"/>
            <a:ext cx="3600450" cy="720725"/>
          </a:xfrm>
          <a:prstGeom prst="line">
            <a:avLst/>
          </a:prstGeom>
          <a:noFill/>
          <a:ln w="19050">
            <a:solidFill>
              <a:srgbClr val="FF9933"/>
            </a:solidFill>
            <a:round/>
            <a:headEnd/>
            <a:tailEnd/>
          </a:ln>
        </p:spPr>
        <p:txBody>
          <a:bodyPr/>
          <a:lstStyle/>
          <a:p>
            <a:endParaRPr lang="en-US"/>
          </a:p>
        </p:txBody>
      </p:sp>
      <p:pic>
        <p:nvPicPr>
          <p:cNvPr id="15392" name="Picture 122"/>
          <p:cNvPicPr>
            <a:picLocks noChangeAspect="1" noChangeArrowheads="1"/>
          </p:cNvPicPr>
          <p:nvPr/>
        </p:nvPicPr>
        <p:blipFill>
          <a:blip r:embed="rId9"/>
          <a:srcRect/>
          <a:stretch>
            <a:fillRect/>
          </a:stretch>
        </p:blipFill>
        <p:spPr bwMode="auto">
          <a:xfrm>
            <a:off x="3276600" y="3230563"/>
            <a:ext cx="2438400" cy="2359025"/>
          </a:xfrm>
          <a:prstGeom prst="rect">
            <a:avLst/>
          </a:prstGeom>
          <a:noFill/>
          <a:ln w="9525">
            <a:noFill/>
            <a:miter lim="800000"/>
            <a:headEnd/>
            <a:tailEnd/>
          </a:ln>
        </p:spPr>
      </p:pic>
      <p:sp>
        <p:nvSpPr>
          <p:cNvPr id="15393" name="AutoShape 123"/>
          <p:cNvSpPr>
            <a:spLocks noChangeArrowheads="1"/>
          </p:cNvSpPr>
          <p:nvPr/>
        </p:nvSpPr>
        <p:spPr bwMode="auto">
          <a:xfrm>
            <a:off x="319088" y="5165725"/>
            <a:ext cx="1516062" cy="1503363"/>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sp>
        <p:nvSpPr>
          <p:cNvPr id="15394" name="AutoShape 124"/>
          <p:cNvSpPr>
            <a:spLocks noChangeArrowheads="1"/>
          </p:cNvSpPr>
          <p:nvPr/>
        </p:nvSpPr>
        <p:spPr bwMode="auto">
          <a:xfrm>
            <a:off x="2119313" y="5165725"/>
            <a:ext cx="1516062" cy="1503363"/>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sp>
        <p:nvSpPr>
          <p:cNvPr id="15395" name="AutoShape 125"/>
          <p:cNvSpPr>
            <a:spLocks noChangeArrowheads="1"/>
          </p:cNvSpPr>
          <p:nvPr/>
        </p:nvSpPr>
        <p:spPr bwMode="auto">
          <a:xfrm>
            <a:off x="5580063" y="5165725"/>
            <a:ext cx="1516062" cy="1503363"/>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sp>
        <p:nvSpPr>
          <p:cNvPr id="15396" name="AutoShape 126"/>
          <p:cNvSpPr>
            <a:spLocks noChangeArrowheads="1"/>
          </p:cNvSpPr>
          <p:nvPr/>
        </p:nvSpPr>
        <p:spPr bwMode="auto">
          <a:xfrm>
            <a:off x="7377113" y="5165725"/>
            <a:ext cx="1516062" cy="1503363"/>
          </a:xfrm>
          <a:prstGeom prst="roundRect">
            <a:avLst>
              <a:gd name="adj" fmla="val 16667"/>
            </a:avLst>
          </a:prstGeom>
          <a:solidFill>
            <a:schemeClr val="bg1"/>
          </a:solidFill>
          <a:ln w="9525">
            <a:solidFill>
              <a:srgbClr val="FF9933"/>
            </a:solidFill>
            <a:round/>
            <a:headEnd/>
            <a:tailEnd/>
          </a:ln>
          <a:effectLst>
            <a:prstShdw prst="shdw17" dist="17961" dir="2700000">
              <a:srgbClr val="995C1F"/>
            </a:prstShdw>
          </a:effectLst>
        </p:spPr>
        <p:txBody>
          <a:bodyPr wrap="none" anchor="ctr"/>
          <a:lstStyle/>
          <a:p>
            <a:endParaRPr lang="en-US"/>
          </a:p>
        </p:txBody>
      </p:sp>
      <p:pic>
        <p:nvPicPr>
          <p:cNvPr id="15397" name="Picture 127"/>
          <p:cNvPicPr>
            <a:picLocks noChangeAspect="1" noChangeArrowheads="1"/>
          </p:cNvPicPr>
          <p:nvPr/>
        </p:nvPicPr>
        <p:blipFill>
          <a:blip r:embed="rId10"/>
          <a:srcRect/>
          <a:stretch>
            <a:fillRect/>
          </a:stretch>
        </p:blipFill>
        <p:spPr bwMode="auto">
          <a:xfrm>
            <a:off x="5797550" y="5227638"/>
            <a:ext cx="1081088" cy="1081087"/>
          </a:xfrm>
          <a:prstGeom prst="rect">
            <a:avLst/>
          </a:prstGeom>
          <a:noFill/>
          <a:ln w="9525">
            <a:noFill/>
            <a:miter lim="800000"/>
            <a:headEnd/>
            <a:tailEnd/>
          </a:ln>
        </p:spPr>
      </p:pic>
      <p:pic>
        <p:nvPicPr>
          <p:cNvPr id="15398" name="Picture 128"/>
          <p:cNvPicPr>
            <a:picLocks noChangeAspect="1" noChangeArrowheads="1"/>
          </p:cNvPicPr>
          <p:nvPr/>
        </p:nvPicPr>
        <p:blipFill>
          <a:blip r:embed="rId11"/>
          <a:srcRect/>
          <a:stretch>
            <a:fillRect/>
          </a:stretch>
        </p:blipFill>
        <p:spPr bwMode="auto">
          <a:xfrm>
            <a:off x="7596188" y="5230813"/>
            <a:ext cx="1081087" cy="1081087"/>
          </a:xfrm>
          <a:prstGeom prst="rect">
            <a:avLst/>
          </a:prstGeom>
          <a:noFill/>
          <a:ln w="9525">
            <a:noFill/>
            <a:miter lim="800000"/>
            <a:headEnd/>
            <a:tailEnd/>
          </a:ln>
        </p:spPr>
      </p:pic>
      <p:pic>
        <p:nvPicPr>
          <p:cNvPr id="15399" name="Picture 129"/>
          <p:cNvPicPr>
            <a:picLocks noChangeAspect="1" noChangeArrowheads="1"/>
          </p:cNvPicPr>
          <p:nvPr/>
        </p:nvPicPr>
        <p:blipFill>
          <a:blip r:embed="rId12"/>
          <a:srcRect/>
          <a:stretch>
            <a:fillRect/>
          </a:stretch>
        </p:blipFill>
        <p:spPr bwMode="auto">
          <a:xfrm>
            <a:off x="539750" y="5230813"/>
            <a:ext cx="1081088" cy="1081087"/>
          </a:xfrm>
          <a:prstGeom prst="rect">
            <a:avLst/>
          </a:prstGeom>
          <a:noFill/>
          <a:ln w="9525">
            <a:noFill/>
            <a:miter lim="800000"/>
            <a:headEnd/>
            <a:tailEnd/>
          </a:ln>
        </p:spPr>
      </p:pic>
      <p:pic>
        <p:nvPicPr>
          <p:cNvPr id="15400" name="Picture 130"/>
          <p:cNvPicPr>
            <a:picLocks noChangeAspect="1" noChangeArrowheads="1"/>
          </p:cNvPicPr>
          <p:nvPr/>
        </p:nvPicPr>
        <p:blipFill>
          <a:blip r:embed="rId13"/>
          <a:srcRect/>
          <a:stretch>
            <a:fillRect/>
          </a:stretch>
        </p:blipFill>
        <p:spPr bwMode="auto">
          <a:xfrm>
            <a:off x="2351088" y="5229225"/>
            <a:ext cx="1081087" cy="1081088"/>
          </a:xfrm>
          <a:prstGeom prst="rect">
            <a:avLst/>
          </a:prstGeom>
          <a:noFill/>
          <a:ln w="9525">
            <a:noFill/>
            <a:miter lim="800000"/>
            <a:headEnd/>
            <a:tailEnd/>
          </a:ln>
        </p:spPr>
      </p:pic>
      <p:sp>
        <p:nvSpPr>
          <p:cNvPr id="54403" name="Rectangle 131"/>
          <p:cNvSpPr>
            <a:spLocks noChangeArrowheads="1"/>
          </p:cNvSpPr>
          <p:nvPr/>
        </p:nvSpPr>
        <p:spPr bwMode="auto">
          <a:xfrm>
            <a:off x="7394575" y="6310313"/>
            <a:ext cx="1570038" cy="369887"/>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GB" sz="900">
                <a:latin typeface="Segoe" pitchFamily="34" charset="0"/>
                <a:cs typeface="+mn-cs"/>
              </a:rPr>
              <a:t>Raising Standards in Education</a:t>
            </a:r>
            <a:endParaRPr lang="en-US" sz="900">
              <a:latin typeface="Segoe" pitchFamily="34" charset="0"/>
              <a:cs typeface="+mn-cs"/>
            </a:endParaRPr>
          </a:p>
        </p:txBody>
      </p:sp>
      <p:sp>
        <p:nvSpPr>
          <p:cNvPr id="54404" name="Rectangle 132"/>
          <p:cNvSpPr>
            <a:spLocks noChangeArrowheads="1"/>
          </p:cNvSpPr>
          <p:nvPr/>
        </p:nvSpPr>
        <p:spPr bwMode="auto">
          <a:xfrm>
            <a:off x="5799138" y="6313488"/>
            <a:ext cx="1150937" cy="369887"/>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US" sz="900">
                <a:latin typeface="Segoe" pitchFamily="34" charset="0"/>
                <a:cs typeface="+mn-cs"/>
              </a:rPr>
              <a:t>Delivering Social Care</a:t>
            </a:r>
          </a:p>
        </p:txBody>
      </p:sp>
      <p:sp>
        <p:nvSpPr>
          <p:cNvPr id="54405" name="Rectangle 133"/>
          <p:cNvSpPr>
            <a:spLocks noChangeArrowheads="1"/>
          </p:cNvSpPr>
          <p:nvPr/>
        </p:nvSpPr>
        <p:spPr bwMode="auto">
          <a:xfrm>
            <a:off x="323850" y="6311900"/>
            <a:ext cx="1501775" cy="369888"/>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US" sz="900">
                <a:latin typeface="Segoe" pitchFamily="34" charset="0"/>
                <a:cs typeface="+mn-cs"/>
              </a:rPr>
              <a:t>Sustaining the local economy</a:t>
            </a:r>
          </a:p>
        </p:txBody>
      </p:sp>
      <p:sp>
        <p:nvSpPr>
          <p:cNvPr id="54406" name="Rectangle 134"/>
          <p:cNvSpPr>
            <a:spLocks noChangeArrowheads="1"/>
          </p:cNvSpPr>
          <p:nvPr/>
        </p:nvSpPr>
        <p:spPr bwMode="auto">
          <a:xfrm>
            <a:off x="2205038" y="6310313"/>
            <a:ext cx="1412875" cy="369887"/>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eaLnBrk="0" fontAlgn="auto" hangingPunct="0">
              <a:spcBef>
                <a:spcPts val="0"/>
              </a:spcBef>
              <a:spcAft>
                <a:spcPts val="0"/>
              </a:spcAft>
              <a:defRPr/>
            </a:pPr>
            <a:r>
              <a:rPr lang="en-US" sz="900">
                <a:latin typeface="Segoe" pitchFamily="34" charset="0"/>
                <a:cs typeface="+mn-cs"/>
              </a:rPr>
              <a:t>Caring for the Environment</a:t>
            </a:r>
          </a:p>
        </p:txBody>
      </p:sp>
      <p:sp>
        <p:nvSpPr>
          <p:cNvPr id="15405" name="Oval 135"/>
          <p:cNvSpPr>
            <a:spLocks noChangeArrowheads="1"/>
          </p:cNvSpPr>
          <p:nvPr/>
        </p:nvSpPr>
        <p:spPr bwMode="auto">
          <a:xfrm>
            <a:off x="65088" y="701675"/>
            <a:ext cx="287337" cy="288925"/>
          </a:xfrm>
          <a:prstGeom prst="ellipse">
            <a:avLst/>
          </a:prstGeom>
          <a:solidFill>
            <a:srgbClr val="FF9933"/>
          </a:solidFill>
          <a:ln w="9525">
            <a:noFill/>
            <a:round/>
            <a:headEnd/>
            <a:tailEnd/>
          </a:ln>
        </p:spPr>
        <p:txBody>
          <a:bodyPr wrap="none" anchor="ctr"/>
          <a:lstStyle/>
          <a:p>
            <a:pPr algn="ctr"/>
            <a:r>
              <a:rPr lang="cy-GB"/>
              <a:t>1</a:t>
            </a:r>
            <a:endParaRPr lang="en-US"/>
          </a:p>
        </p:txBody>
      </p:sp>
      <p:sp>
        <p:nvSpPr>
          <p:cNvPr id="15406" name="Oval 136"/>
          <p:cNvSpPr>
            <a:spLocks noChangeArrowheads="1"/>
          </p:cNvSpPr>
          <p:nvPr/>
        </p:nvSpPr>
        <p:spPr bwMode="auto">
          <a:xfrm>
            <a:off x="1547813" y="701675"/>
            <a:ext cx="287337" cy="288925"/>
          </a:xfrm>
          <a:prstGeom prst="ellipse">
            <a:avLst/>
          </a:prstGeom>
          <a:solidFill>
            <a:srgbClr val="FF9933"/>
          </a:solidFill>
          <a:ln w="9525">
            <a:noFill/>
            <a:round/>
            <a:headEnd/>
            <a:tailEnd/>
          </a:ln>
        </p:spPr>
        <p:txBody>
          <a:bodyPr wrap="none" anchor="ctr"/>
          <a:lstStyle/>
          <a:p>
            <a:pPr algn="ctr"/>
            <a:r>
              <a:rPr lang="cy-GB"/>
              <a:t>2</a:t>
            </a:r>
            <a:endParaRPr lang="en-US"/>
          </a:p>
        </p:txBody>
      </p:sp>
      <p:sp>
        <p:nvSpPr>
          <p:cNvPr id="15407" name="Oval 137"/>
          <p:cNvSpPr>
            <a:spLocks noChangeArrowheads="1"/>
          </p:cNvSpPr>
          <p:nvPr/>
        </p:nvSpPr>
        <p:spPr bwMode="auto">
          <a:xfrm>
            <a:off x="3059113" y="701675"/>
            <a:ext cx="287337" cy="288925"/>
          </a:xfrm>
          <a:prstGeom prst="ellipse">
            <a:avLst/>
          </a:prstGeom>
          <a:solidFill>
            <a:srgbClr val="FF9933"/>
          </a:solidFill>
          <a:ln w="9525">
            <a:noFill/>
            <a:round/>
            <a:headEnd/>
            <a:tailEnd/>
          </a:ln>
        </p:spPr>
        <p:txBody>
          <a:bodyPr wrap="none" anchor="ctr"/>
          <a:lstStyle/>
          <a:p>
            <a:pPr algn="ctr"/>
            <a:r>
              <a:rPr lang="cy-GB"/>
              <a:t>3</a:t>
            </a:r>
            <a:endParaRPr lang="en-US"/>
          </a:p>
        </p:txBody>
      </p:sp>
      <p:sp>
        <p:nvSpPr>
          <p:cNvPr id="15408" name="Oval 138"/>
          <p:cNvSpPr>
            <a:spLocks noChangeArrowheads="1"/>
          </p:cNvSpPr>
          <p:nvPr/>
        </p:nvSpPr>
        <p:spPr bwMode="auto">
          <a:xfrm>
            <a:off x="4572000" y="701675"/>
            <a:ext cx="287338" cy="288925"/>
          </a:xfrm>
          <a:prstGeom prst="ellipse">
            <a:avLst/>
          </a:prstGeom>
          <a:solidFill>
            <a:srgbClr val="FF9933"/>
          </a:solidFill>
          <a:ln w="9525">
            <a:noFill/>
            <a:round/>
            <a:headEnd/>
            <a:tailEnd/>
          </a:ln>
        </p:spPr>
        <p:txBody>
          <a:bodyPr wrap="none" anchor="ctr"/>
          <a:lstStyle/>
          <a:p>
            <a:pPr algn="ctr"/>
            <a:r>
              <a:rPr lang="cy-GB"/>
              <a:t>4</a:t>
            </a:r>
            <a:endParaRPr lang="en-US"/>
          </a:p>
        </p:txBody>
      </p:sp>
      <p:sp>
        <p:nvSpPr>
          <p:cNvPr id="15409" name="Oval 139"/>
          <p:cNvSpPr>
            <a:spLocks noChangeArrowheads="1"/>
          </p:cNvSpPr>
          <p:nvPr/>
        </p:nvSpPr>
        <p:spPr bwMode="auto">
          <a:xfrm>
            <a:off x="6084888" y="701675"/>
            <a:ext cx="287337" cy="288925"/>
          </a:xfrm>
          <a:prstGeom prst="ellipse">
            <a:avLst/>
          </a:prstGeom>
          <a:solidFill>
            <a:srgbClr val="FF9933"/>
          </a:solidFill>
          <a:ln w="9525">
            <a:noFill/>
            <a:round/>
            <a:headEnd/>
            <a:tailEnd/>
          </a:ln>
        </p:spPr>
        <p:txBody>
          <a:bodyPr wrap="none" anchor="ctr"/>
          <a:lstStyle/>
          <a:p>
            <a:pPr algn="ctr"/>
            <a:r>
              <a:rPr lang="cy-GB"/>
              <a:t>5</a:t>
            </a:r>
            <a:endParaRPr lang="en-US"/>
          </a:p>
        </p:txBody>
      </p:sp>
      <p:sp>
        <p:nvSpPr>
          <p:cNvPr id="15410" name="Oval 140"/>
          <p:cNvSpPr>
            <a:spLocks noChangeArrowheads="1"/>
          </p:cNvSpPr>
          <p:nvPr/>
        </p:nvSpPr>
        <p:spPr bwMode="auto">
          <a:xfrm>
            <a:off x="7596188" y="701675"/>
            <a:ext cx="287337" cy="288925"/>
          </a:xfrm>
          <a:prstGeom prst="ellipse">
            <a:avLst/>
          </a:prstGeom>
          <a:solidFill>
            <a:srgbClr val="FF9933"/>
          </a:solidFill>
          <a:ln w="9525">
            <a:noFill/>
            <a:round/>
            <a:headEnd/>
            <a:tailEnd/>
          </a:ln>
        </p:spPr>
        <p:txBody>
          <a:bodyPr wrap="none" anchor="ctr"/>
          <a:lstStyle/>
          <a:p>
            <a:pPr algn="ctr"/>
            <a:r>
              <a:rPr lang="cy-GB"/>
              <a:t>6</a:t>
            </a:r>
            <a:endParaRPr lang="en-US"/>
          </a:p>
        </p:txBody>
      </p:sp>
      <p:sp>
        <p:nvSpPr>
          <p:cNvPr id="15411" name="Oval 141"/>
          <p:cNvSpPr>
            <a:spLocks noChangeArrowheads="1"/>
          </p:cNvSpPr>
          <p:nvPr/>
        </p:nvSpPr>
        <p:spPr bwMode="auto">
          <a:xfrm>
            <a:off x="250825" y="5084763"/>
            <a:ext cx="287338" cy="288925"/>
          </a:xfrm>
          <a:prstGeom prst="ellipse">
            <a:avLst/>
          </a:prstGeom>
          <a:solidFill>
            <a:srgbClr val="FF9933"/>
          </a:solidFill>
          <a:ln w="9525">
            <a:noFill/>
            <a:round/>
            <a:headEnd/>
            <a:tailEnd/>
          </a:ln>
        </p:spPr>
        <p:txBody>
          <a:bodyPr wrap="none" anchor="ctr"/>
          <a:lstStyle/>
          <a:p>
            <a:pPr algn="ctr"/>
            <a:r>
              <a:rPr lang="cy-GB"/>
              <a:t>7</a:t>
            </a:r>
            <a:endParaRPr lang="en-US"/>
          </a:p>
        </p:txBody>
      </p:sp>
      <p:sp>
        <p:nvSpPr>
          <p:cNvPr id="15412" name="Oval 142"/>
          <p:cNvSpPr>
            <a:spLocks noChangeArrowheads="1"/>
          </p:cNvSpPr>
          <p:nvPr/>
        </p:nvSpPr>
        <p:spPr bwMode="auto">
          <a:xfrm>
            <a:off x="2051050" y="5084763"/>
            <a:ext cx="287338" cy="288925"/>
          </a:xfrm>
          <a:prstGeom prst="ellipse">
            <a:avLst/>
          </a:prstGeom>
          <a:solidFill>
            <a:srgbClr val="FF9933"/>
          </a:solidFill>
          <a:ln w="9525">
            <a:noFill/>
            <a:round/>
            <a:headEnd/>
            <a:tailEnd/>
          </a:ln>
        </p:spPr>
        <p:txBody>
          <a:bodyPr wrap="none" anchor="ctr"/>
          <a:lstStyle/>
          <a:p>
            <a:pPr algn="ctr"/>
            <a:r>
              <a:rPr lang="cy-GB"/>
              <a:t>8</a:t>
            </a:r>
            <a:endParaRPr lang="en-US"/>
          </a:p>
        </p:txBody>
      </p:sp>
      <p:sp>
        <p:nvSpPr>
          <p:cNvPr id="15413" name="Oval 145"/>
          <p:cNvSpPr>
            <a:spLocks noChangeArrowheads="1"/>
          </p:cNvSpPr>
          <p:nvPr/>
        </p:nvSpPr>
        <p:spPr bwMode="auto">
          <a:xfrm>
            <a:off x="5508625" y="5084763"/>
            <a:ext cx="287338" cy="288925"/>
          </a:xfrm>
          <a:prstGeom prst="ellipse">
            <a:avLst/>
          </a:prstGeom>
          <a:solidFill>
            <a:srgbClr val="FF9933"/>
          </a:solidFill>
          <a:ln w="9525">
            <a:noFill/>
            <a:round/>
            <a:headEnd/>
            <a:tailEnd/>
          </a:ln>
        </p:spPr>
        <p:txBody>
          <a:bodyPr wrap="none" anchor="ctr"/>
          <a:lstStyle/>
          <a:p>
            <a:pPr algn="ctr"/>
            <a:r>
              <a:rPr lang="cy-GB"/>
              <a:t>9</a:t>
            </a:r>
            <a:endParaRPr lang="en-US"/>
          </a:p>
        </p:txBody>
      </p:sp>
      <p:sp>
        <p:nvSpPr>
          <p:cNvPr id="15414" name="Oval 146"/>
          <p:cNvSpPr>
            <a:spLocks noChangeArrowheads="1"/>
          </p:cNvSpPr>
          <p:nvPr/>
        </p:nvSpPr>
        <p:spPr bwMode="auto">
          <a:xfrm>
            <a:off x="7308850" y="5084763"/>
            <a:ext cx="287338" cy="288925"/>
          </a:xfrm>
          <a:prstGeom prst="ellipse">
            <a:avLst/>
          </a:prstGeom>
          <a:solidFill>
            <a:srgbClr val="FF9933"/>
          </a:solidFill>
          <a:ln w="9525">
            <a:noFill/>
            <a:round/>
            <a:headEnd/>
            <a:tailEnd/>
          </a:ln>
        </p:spPr>
        <p:txBody>
          <a:bodyPr wrap="none" anchor="ctr"/>
          <a:lstStyle/>
          <a:p>
            <a:pPr algn="ctr"/>
            <a:endParaRPr lang="en-US"/>
          </a:p>
        </p:txBody>
      </p:sp>
      <p:sp>
        <p:nvSpPr>
          <p:cNvPr id="15415" name="Oval 147"/>
          <p:cNvSpPr>
            <a:spLocks noChangeArrowheads="1"/>
          </p:cNvSpPr>
          <p:nvPr/>
        </p:nvSpPr>
        <p:spPr bwMode="auto">
          <a:xfrm>
            <a:off x="7299325" y="5084763"/>
            <a:ext cx="287338" cy="288925"/>
          </a:xfrm>
          <a:prstGeom prst="ellipse">
            <a:avLst/>
          </a:prstGeom>
          <a:noFill/>
          <a:ln w="9525">
            <a:noFill/>
            <a:round/>
            <a:headEnd/>
            <a:tailEnd/>
          </a:ln>
        </p:spPr>
        <p:txBody>
          <a:bodyPr wrap="none" anchor="ctr"/>
          <a:lstStyle/>
          <a:p>
            <a:pPr algn="ctr"/>
            <a:r>
              <a:rPr lang="cy-GB"/>
              <a:t>10</a:t>
            </a:r>
            <a:endParaRPr lang="en-US"/>
          </a:p>
        </p:txBody>
      </p:sp>
      <p:sp>
        <p:nvSpPr>
          <p:cNvPr id="15416" name="Oval 148"/>
          <p:cNvSpPr>
            <a:spLocks noChangeArrowheads="1"/>
          </p:cNvSpPr>
          <p:nvPr/>
        </p:nvSpPr>
        <p:spPr bwMode="auto">
          <a:xfrm>
            <a:off x="6804025" y="6021388"/>
            <a:ext cx="287338" cy="288925"/>
          </a:xfrm>
          <a:prstGeom prst="ellipse">
            <a:avLst/>
          </a:prstGeom>
          <a:noFill/>
          <a:ln w="9525">
            <a:noFill/>
            <a:round/>
            <a:headEnd/>
            <a:tailEnd/>
          </a:ln>
        </p:spPr>
        <p:txBody>
          <a:bodyPr wrap="none" anchor="ctr"/>
          <a:lstStyle/>
          <a:p>
            <a:pPr algn="ctr"/>
            <a:endParaRPr lang="en-US"/>
          </a:p>
        </p:txBody>
      </p:sp>
      <p:sp>
        <p:nvSpPr>
          <p:cNvPr id="54421" name="Text Box 149"/>
          <p:cNvSpPr txBox="1">
            <a:spLocks noChangeArrowheads="1"/>
          </p:cNvSpPr>
          <p:nvPr/>
        </p:nvSpPr>
        <p:spPr bwMode="auto">
          <a:xfrm>
            <a:off x="3708400" y="5516563"/>
            <a:ext cx="1800225" cy="64135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fontAlgn="auto">
              <a:spcBef>
                <a:spcPct val="50000"/>
              </a:spcBef>
              <a:spcAft>
                <a:spcPts val="0"/>
              </a:spcAft>
              <a:defRPr/>
            </a:pPr>
            <a:r>
              <a:rPr lang="cy-GB">
                <a:latin typeface="+mn-lt"/>
                <a:cs typeface="+mn-cs"/>
              </a:rPr>
              <a:t>The Local Town Hall</a:t>
            </a:r>
            <a:endParaRPr lang="en-US">
              <a:latin typeface="+mn-lt"/>
              <a:cs typeface="+mn-cs"/>
            </a:endParaRPr>
          </a:p>
        </p:txBody>
      </p:sp>
      <p:sp>
        <p:nvSpPr>
          <p:cNvPr id="54422" name="Rectangle 150"/>
          <p:cNvSpPr>
            <a:spLocks noChangeArrowheads="1"/>
          </p:cNvSpPr>
          <p:nvPr/>
        </p:nvSpPr>
        <p:spPr bwMode="auto">
          <a:xfrm>
            <a:off x="7812088" y="2420938"/>
            <a:ext cx="1223962" cy="5238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eaLnBrk="0" fontAlgn="auto" hangingPunct="0">
              <a:spcBef>
                <a:spcPct val="50000"/>
              </a:spcBef>
              <a:spcAft>
                <a:spcPts val="0"/>
              </a:spcAft>
              <a:defRPr/>
            </a:pPr>
            <a:r>
              <a:rPr lang="en-GB" sz="700">
                <a:latin typeface="Segoe" pitchFamily="34" charset="0"/>
                <a:cs typeface="+mn-cs"/>
              </a:rPr>
              <a:t>Information is easier to access, more up to date and referenced to associated data.</a:t>
            </a: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8" name="Title 1"/>
          <p:cNvSpPr>
            <a:spLocks noGrp="1"/>
          </p:cNvSpPr>
          <p:nvPr>
            <p:ph type="title"/>
          </p:nvPr>
        </p:nvSpPr>
        <p:spPr>
          <a:xfrm>
            <a:off x="285750" y="152400"/>
            <a:ext cx="8515350" cy="646113"/>
          </a:xfrm>
        </p:spPr>
        <p:txBody>
          <a:bodyPr/>
          <a:lstStyle/>
          <a:p>
            <a:pPr>
              <a:defRPr/>
            </a:pPr>
            <a:r>
              <a:rPr lang="en-GB" dirty="0" smtClean="0">
                <a:latin typeface="+mj-lt"/>
              </a:rPr>
              <a:t>2. People</a:t>
            </a:r>
          </a:p>
        </p:txBody>
      </p:sp>
      <p:pic>
        <p:nvPicPr>
          <p:cNvPr id="16387" name="Picture 5" descr="5 080117 copy"/>
          <p:cNvPicPr>
            <a:picLocks noChangeAspect="1" noChangeArrowheads="1"/>
          </p:cNvPicPr>
          <p:nvPr/>
        </p:nvPicPr>
        <p:blipFill>
          <a:blip r:embed="rId3"/>
          <a:srcRect/>
          <a:stretch>
            <a:fillRect/>
          </a:stretch>
        </p:blipFill>
        <p:spPr bwMode="auto">
          <a:xfrm>
            <a:off x="1258888" y="1628775"/>
            <a:ext cx="6313487" cy="43180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p:cNvGraphicFramePr>
            <a:graphicFrameLocks noChangeAspect="1"/>
          </p:cNvGraphicFramePr>
          <p:nvPr/>
        </p:nvGraphicFramePr>
        <p:xfrm>
          <a:off x="250825" y="1409700"/>
          <a:ext cx="8750300" cy="5067300"/>
        </p:xfrm>
        <a:graphic>
          <a:graphicData uri="http://schemas.openxmlformats.org/presentationml/2006/ole">
            <p:oleObj spid="_x0000_s17410" r:id="rId4" imgW="8754615" imgH="5072312" progId="Excel.Chart.8">
              <p:embed/>
            </p:oleObj>
          </a:graphicData>
        </a:graphic>
      </p:graphicFrame>
      <p:sp>
        <p:nvSpPr>
          <p:cNvPr id="509955" name="Rectangle 1028"/>
          <p:cNvSpPr>
            <a:spLocks noGrp="1"/>
          </p:cNvSpPr>
          <p:nvPr>
            <p:ph type="title" idx="4294967295"/>
          </p:nvPr>
        </p:nvSpPr>
        <p:spPr>
          <a:xfrm>
            <a:off x="152400" y="76200"/>
            <a:ext cx="8393113" cy="590550"/>
          </a:xfrm>
        </p:spPr>
        <p:txBody>
          <a:bodyPr/>
          <a:lstStyle/>
          <a:p>
            <a:pPr>
              <a:defRPr/>
            </a:pPr>
            <a:r>
              <a:rPr lang="it-IT" sz="3600" dirty="0" smtClean="0">
                <a:latin typeface="+mj-lt"/>
              </a:rPr>
              <a:t>3. Technology Priorities</a:t>
            </a:r>
            <a:endParaRPr lang="en-US" sz="3600" dirty="0" smtClean="0">
              <a:latin typeface="+mj-lt"/>
            </a:endParaRPr>
          </a:p>
        </p:txBody>
      </p:sp>
      <p:sp>
        <p:nvSpPr>
          <p:cNvPr id="17412" name="Text Box 1029"/>
          <p:cNvSpPr txBox="1">
            <a:spLocks noChangeArrowheads="1"/>
          </p:cNvSpPr>
          <p:nvPr/>
        </p:nvSpPr>
        <p:spPr bwMode="auto">
          <a:xfrm>
            <a:off x="304800" y="6324600"/>
            <a:ext cx="6176963" cy="396875"/>
          </a:xfrm>
          <a:prstGeom prst="rect">
            <a:avLst/>
          </a:prstGeom>
          <a:noFill/>
          <a:ln w="9525">
            <a:noFill/>
            <a:miter lim="800000"/>
            <a:headEnd/>
            <a:tailEnd/>
          </a:ln>
        </p:spPr>
        <p:txBody>
          <a:bodyPr>
            <a:spAutoFit/>
          </a:bodyPr>
          <a:lstStyle/>
          <a:p>
            <a:pPr>
              <a:spcBef>
                <a:spcPct val="50000"/>
              </a:spcBef>
            </a:pPr>
            <a:r>
              <a:rPr lang="it-IT" sz="1000">
                <a:latin typeface="Calibri" pitchFamily="34" charset="0"/>
              </a:rPr>
              <a:t>Note: total number of respondents = 256</a:t>
            </a:r>
            <a:br>
              <a:rPr lang="it-IT" sz="1000">
                <a:latin typeface="Calibri" pitchFamily="34" charset="0"/>
              </a:rPr>
            </a:br>
            <a:r>
              <a:rPr lang="it-IT" sz="1000">
                <a:latin typeface="Calibri" pitchFamily="34" charset="0"/>
              </a:rPr>
              <a:t>Source: IDC LRG survey, August 2007</a:t>
            </a:r>
            <a:endParaRPr lang="en-US" sz="1000">
              <a:latin typeface="Calibri" pitchFamily="34" charset="0"/>
            </a:endParaRPr>
          </a:p>
        </p:txBody>
      </p:sp>
      <p:sp>
        <p:nvSpPr>
          <p:cNvPr id="17413" name="Text Box 1030"/>
          <p:cNvSpPr txBox="1">
            <a:spLocks noChangeArrowheads="1"/>
          </p:cNvSpPr>
          <p:nvPr/>
        </p:nvSpPr>
        <p:spPr bwMode="auto">
          <a:xfrm>
            <a:off x="312738" y="981075"/>
            <a:ext cx="7231062" cy="338138"/>
          </a:xfrm>
          <a:prstGeom prst="rect">
            <a:avLst/>
          </a:prstGeom>
          <a:noFill/>
          <a:ln w="9525">
            <a:noFill/>
            <a:miter lim="800000"/>
            <a:headEnd/>
            <a:tailEnd/>
          </a:ln>
        </p:spPr>
        <p:txBody>
          <a:bodyPr>
            <a:spAutoFit/>
          </a:bodyPr>
          <a:lstStyle/>
          <a:p>
            <a:pPr>
              <a:spcBef>
                <a:spcPct val="50000"/>
              </a:spcBef>
            </a:pPr>
            <a:r>
              <a:rPr lang="en-US" sz="1600" b="1">
                <a:latin typeface="Calibri" pitchFamily="34" charset="0"/>
                <a:cs typeface="Times New Roman" pitchFamily="18" charset="0"/>
              </a:rPr>
              <a:t>At what stage in the implementation/funding cycle are the following technologies?</a:t>
            </a:r>
          </a:p>
        </p:txBody>
      </p:sp>
      <p:sp>
        <p:nvSpPr>
          <p:cNvPr id="17414" name="Text Box 1031"/>
          <p:cNvSpPr txBox="1">
            <a:spLocks noChangeArrowheads="1"/>
          </p:cNvSpPr>
          <p:nvPr/>
        </p:nvSpPr>
        <p:spPr bwMode="auto">
          <a:xfrm>
            <a:off x="5978525" y="5791200"/>
            <a:ext cx="1955800" cy="274638"/>
          </a:xfrm>
          <a:prstGeom prst="rect">
            <a:avLst/>
          </a:prstGeom>
          <a:noFill/>
          <a:ln w="9525">
            <a:noFill/>
            <a:miter lim="800000"/>
            <a:headEnd/>
            <a:tailEnd/>
          </a:ln>
        </p:spPr>
        <p:txBody>
          <a:bodyPr>
            <a:spAutoFit/>
          </a:bodyPr>
          <a:lstStyle/>
          <a:p>
            <a:pPr algn="r">
              <a:spcBef>
                <a:spcPct val="50000"/>
              </a:spcBef>
            </a:pPr>
            <a:r>
              <a:rPr lang="en-US" sz="1200">
                <a:latin typeface="Calibri" pitchFamily="34" charset="0"/>
              </a:rPr>
              <a:t>% of respondents</a:t>
            </a:r>
          </a:p>
        </p:txBody>
      </p:sp>
      <p:sp>
        <p:nvSpPr>
          <p:cNvPr id="17415" name="Rectangle 19"/>
          <p:cNvSpPr>
            <a:spLocks noChangeArrowheads="1"/>
          </p:cNvSpPr>
          <p:nvPr/>
        </p:nvSpPr>
        <p:spPr bwMode="auto">
          <a:xfrm>
            <a:off x="838200" y="5143500"/>
            <a:ext cx="7272338" cy="288925"/>
          </a:xfrm>
          <a:prstGeom prst="rect">
            <a:avLst/>
          </a:prstGeom>
          <a:solidFill>
            <a:srgbClr val="FF8669">
              <a:alpha val="50195"/>
            </a:srgbClr>
          </a:solidFill>
          <a:ln w="57150">
            <a:noFill/>
            <a:miter lim="800000"/>
            <a:headEnd/>
            <a:tailEnd/>
          </a:ln>
        </p:spPr>
        <p:txBody>
          <a:bodyPr wrap="none" anchor="ctr"/>
          <a:lstStyle/>
          <a:p>
            <a:endParaRPr lang="en-US"/>
          </a:p>
        </p:txBody>
      </p:sp>
      <p:sp>
        <p:nvSpPr>
          <p:cNvPr id="17416" name="Rectangle 20"/>
          <p:cNvSpPr>
            <a:spLocks noChangeArrowheads="1"/>
          </p:cNvSpPr>
          <p:nvPr/>
        </p:nvSpPr>
        <p:spPr bwMode="auto">
          <a:xfrm>
            <a:off x="852488" y="4500563"/>
            <a:ext cx="7272337" cy="288925"/>
          </a:xfrm>
          <a:prstGeom prst="rect">
            <a:avLst/>
          </a:prstGeom>
          <a:solidFill>
            <a:srgbClr val="FF8669">
              <a:alpha val="50195"/>
            </a:srgbClr>
          </a:solidFill>
          <a:ln w="57150">
            <a:noFill/>
            <a:miter lim="800000"/>
            <a:headEnd/>
            <a:tailEnd/>
          </a:ln>
        </p:spPr>
        <p:txBody>
          <a:bodyPr wrap="none" anchor="ctr"/>
          <a:lstStyle/>
          <a:p>
            <a:endParaRPr lang="en-US"/>
          </a:p>
        </p:txBody>
      </p:sp>
      <p:sp>
        <p:nvSpPr>
          <p:cNvPr id="17417" name="Rectangle 21"/>
          <p:cNvSpPr>
            <a:spLocks noChangeArrowheads="1"/>
          </p:cNvSpPr>
          <p:nvPr/>
        </p:nvSpPr>
        <p:spPr bwMode="auto">
          <a:xfrm>
            <a:off x="852488" y="2500313"/>
            <a:ext cx="7272337" cy="288925"/>
          </a:xfrm>
          <a:prstGeom prst="rect">
            <a:avLst/>
          </a:prstGeom>
          <a:solidFill>
            <a:srgbClr val="FF8669">
              <a:alpha val="50195"/>
            </a:srgbClr>
          </a:solidFill>
          <a:ln w="57150">
            <a:noFill/>
            <a:miter lim="800000"/>
            <a:headEnd/>
            <a:tailEnd/>
          </a:ln>
        </p:spPr>
        <p:txBody>
          <a:bodyPr wrap="none" anchor="ctr"/>
          <a:lstStyle/>
          <a:p>
            <a:endParaRPr lang="en-US"/>
          </a:p>
        </p:txBody>
      </p:sp>
      <p:sp>
        <p:nvSpPr>
          <p:cNvPr id="17418" name="Rectangle 22"/>
          <p:cNvSpPr>
            <a:spLocks noChangeArrowheads="1"/>
          </p:cNvSpPr>
          <p:nvPr/>
        </p:nvSpPr>
        <p:spPr bwMode="auto">
          <a:xfrm>
            <a:off x="852488" y="3214688"/>
            <a:ext cx="7272337" cy="288925"/>
          </a:xfrm>
          <a:prstGeom prst="rect">
            <a:avLst/>
          </a:prstGeom>
          <a:solidFill>
            <a:srgbClr val="FF8669">
              <a:alpha val="50195"/>
            </a:srgbClr>
          </a:solidFill>
          <a:ln w="57150">
            <a:noFill/>
            <a:miter lim="800000"/>
            <a:headEnd/>
            <a:tailEnd/>
          </a:ln>
        </p:spPr>
        <p:txBody>
          <a:bodyPr wrap="none" anchor="ctr"/>
          <a:lstStyle/>
          <a:p>
            <a:endParaRPr lang="en-US"/>
          </a:p>
        </p:txBody>
      </p:sp>
      <p:sp>
        <p:nvSpPr>
          <p:cNvPr id="17419" name="Rectangle 23"/>
          <p:cNvSpPr>
            <a:spLocks noChangeArrowheads="1"/>
          </p:cNvSpPr>
          <p:nvPr/>
        </p:nvSpPr>
        <p:spPr bwMode="auto">
          <a:xfrm>
            <a:off x="800100" y="4173538"/>
            <a:ext cx="7272338" cy="288925"/>
          </a:xfrm>
          <a:prstGeom prst="rect">
            <a:avLst/>
          </a:prstGeom>
          <a:solidFill>
            <a:srgbClr val="FF8669">
              <a:alpha val="50195"/>
            </a:srgbClr>
          </a:solidFill>
          <a:ln w="57150">
            <a:noFill/>
            <a:miter lim="800000"/>
            <a:headEnd/>
            <a:tailEnd/>
          </a:ln>
        </p:spPr>
        <p:txBody>
          <a:bodyPr wrap="none" anchor="ctr"/>
          <a:lstStyle/>
          <a:p>
            <a:endParaRPr lang="en-US"/>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1" name="Title 1"/>
          <p:cNvSpPr>
            <a:spLocks noGrp="1"/>
          </p:cNvSpPr>
          <p:nvPr>
            <p:ph type="title" idx="4294967295"/>
          </p:nvPr>
        </p:nvSpPr>
        <p:spPr>
          <a:xfrm>
            <a:off x="0" y="152400"/>
            <a:ext cx="8229600" cy="1143000"/>
          </a:xfrm>
        </p:spPr>
        <p:txBody>
          <a:bodyPr>
            <a:normAutofit/>
          </a:bodyPr>
          <a:lstStyle/>
          <a:p>
            <a:pPr>
              <a:defRPr/>
            </a:pPr>
            <a:r>
              <a:rPr lang="en-US" sz="3200" b="1" dirty="0" smtClean="0">
                <a:latin typeface="+mj-lt"/>
              </a:rPr>
              <a:t>Citizen </a:t>
            </a:r>
            <a:r>
              <a:rPr lang="en-US" sz="2800" b="1" dirty="0" smtClean="0">
                <a:latin typeface="+mj-lt"/>
              </a:rPr>
              <a:t>Service</a:t>
            </a:r>
            <a:r>
              <a:rPr lang="en-US" sz="3200" b="1" dirty="0" smtClean="0">
                <a:latin typeface="+mj-lt"/>
              </a:rPr>
              <a:t> Platform Portal Package</a:t>
            </a:r>
            <a:endParaRPr lang="en-GB" sz="3200" b="1" dirty="0" smtClean="0">
              <a:latin typeface="+mj-lt"/>
            </a:endParaRPr>
          </a:p>
        </p:txBody>
      </p:sp>
      <p:sp>
        <p:nvSpPr>
          <p:cNvPr id="18435" name="Line 5"/>
          <p:cNvSpPr>
            <a:spLocks noChangeShapeType="1"/>
          </p:cNvSpPr>
          <p:nvPr/>
        </p:nvSpPr>
        <p:spPr bwMode="auto">
          <a:xfrm>
            <a:off x="1255713" y="2565400"/>
            <a:ext cx="0" cy="2736850"/>
          </a:xfrm>
          <a:prstGeom prst="line">
            <a:avLst/>
          </a:prstGeom>
          <a:noFill/>
          <a:ln w="57150">
            <a:solidFill>
              <a:srgbClr val="FF0000"/>
            </a:solidFill>
            <a:round/>
            <a:headEnd/>
            <a:tailEnd/>
          </a:ln>
        </p:spPr>
        <p:txBody>
          <a:bodyPr/>
          <a:lstStyle/>
          <a:p>
            <a:endParaRPr lang="en-US"/>
          </a:p>
        </p:txBody>
      </p:sp>
      <p:sp>
        <p:nvSpPr>
          <p:cNvPr id="18436" name="Line 6"/>
          <p:cNvSpPr>
            <a:spLocks noChangeShapeType="1"/>
          </p:cNvSpPr>
          <p:nvPr/>
        </p:nvSpPr>
        <p:spPr bwMode="auto">
          <a:xfrm>
            <a:off x="4500563" y="2565400"/>
            <a:ext cx="0" cy="2736850"/>
          </a:xfrm>
          <a:prstGeom prst="line">
            <a:avLst/>
          </a:prstGeom>
          <a:noFill/>
          <a:ln w="57150">
            <a:solidFill>
              <a:srgbClr val="FF0000"/>
            </a:solidFill>
            <a:round/>
            <a:headEnd/>
            <a:tailEnd/>
          </a:ln>
        </p:spPr>
        <p:txBody>
          <a:bodyPr/>
          <a:lstStyle/>
          <a:p>
            <a:endParaRPr lang="en-US"/>
          </a:p>
        </p:txBody>
      </p:sp>
      <p:sp>
        <p:nvSpPr>
          <p:cNvPr id="18437" name="Line 7"/>
          <p:cNvSpPr>
            <a:spLocks noChangeShapeType="1"/>
          </p:cNvSpPr>
          <p:nvPr/>
        </p:nvSpPr>
        <p:spPr bwMode="auto">
          <a:xfrm>
            <a:off x="2916238" y="4583113"/>
            <a:ext cx="0" cy="719137"/>
          </a:xfrm>
          <a:prstGeom prst="line">
            <a:avLst/>
          </a:prstGeom>
          <a:noFill/>
          <a:ln w="57150">
            <a:solidFill>
              <a:srgbClr val="FF0000"/>
            </a:solidFill>
            <a:round/>
            <a:headEnd/>
            <a:tailEnd/>
          </a:ln>
        </p:spPr>
        <p:txBody>
          <a:bodyPr/>
          <a:lstStyle/>
          <a:p>
            <a:endParaRPr lang="en-US"/>
          </a:p>
        </p:txBody>
      </p:sp>
      <p:sp>
        <p:nvSpPr>
          <p:cNvPr id="18438" name="Line 8"/>
          <p:cNvSpPr>
            <a:spLocks noChangeShapeType="1"/>
          </p:cNvSpPr>
          <p:nvPr/>
        </p:nvSpPr>
        <p:spPr bwMode="auto">
          <a:xfrm>
            <a:off x="6084888" y="4583113"/>
            <a:ext cx="0" cy="719137"/>
          </a:xfrm>
          <a:prstGeom prst="line">
            <a:avLst/>
          </a:prstGeom>
          <a:noFill/>
          <a:ln w="57150">
            <a:solidFill>
              <a:srgbClr val="FF0000"/>
            </a:solidFill>
            <a:round/>
            <a:headEnd/>
            <a:tailEnd/>
          </a:ln>
        </p:spPr>
        <p:txBody>
          <a:bodyPr/>
          <a:lstStyle/>
          <a:p>
            <a:endParaRPr lang="en-US"/>
          </a:p>
        </p:txBody>
      </p:sp>
      <p:sp>
        <p:nvSpPr>
          <p:cNvPr id="18439" name="Line 9"/>
          <p:cNvSpPr>
            <a:spLocks noChangeShapeType="1"/>
          </p:cNvSpPr>
          <p:nvPr/>
        </p:nvSpPr>
        <p:spPr bwMode="auto">
          <a:xfrm>
            <a:off x="7667625" y="2565400"/>
            <a:ext cx="0" cy="2736850"/>
          </a:xfrm>
          <a:prstGeom prst="line">
            <a:avLst/>
          </a:prstGeom>
          <a:noFill/>
          <a:ln w="57150">
            <a:solidFill>
              <a:srgbClr val="FF0000"/>
            </a:solidFill>
            <a:round/>
            <a:headEnd/>
            <a:tailEnd/>
          </a:ln>
        </p:spPr>
        <p:txBody>
          <a:bodyPr/>
          <a:lstStyle/>
          <a:p>
            <a:endParaRPr lang="en-US"/>
          </a:p>
        </p:txBody>
      </p:sp>
      <p:pic>
        <p:nvPicPr>
          <p:cNvPr id="18440" name="Picture 2" descr="C:\Users\Shows\Desktop\ISU SERVER_AH\screenshots\CITIZEN.jpg"/>
          <p:cNvPicPr>
            <a:picLocks noChangeAspect="1" noChangeArrowheads="1"/>
          </p:cNvPicPr>
          <p:nvPr/>
        </p:nvPicPr>
        <p:blipFill>
          <a:blip r:embed="rId3"/>
          <a:srcRect/>
          <a:stretch>
            <a:fillRect/>
          </a:stretch>
        </p:blipFill>
        <p:spPr bwMode="auto">
          <a:xfrm>
            <a:off x="250825" y="874713"/>
            <a:ext cx="2301875" cy="1733550"/>
          </a:xfrm>
          <a:prstGeom prst="rect">
            <a:avLst/>
          </a:prstGeom>
          <a:noFill/>
          <a:ln w="19050">
            <a:solidFill>
              <a:srgbClr val="FF0000"/>
            </a:solidFill>
            <a:miter lim="800000"/>
            <a:headEnd/>
            <a:tailEnd/>
          </a:ln>
        </p:spPr>
      </p:pic>
      <p:pic>
        <p:nvPicPr>
          <p:cNvPr id="18441" name="Picture 2" descr="C:\Users\Shows\Desktop\ISU SERVER_AH\screenshots\POLITICIAN DASHBOARD.jpg"/>
          <p:cNvPicPr>
            <a:picLocks noChangeAspect="1" noChangeArrowheads="1"/>
          </p:cNvPicPr>
          <p:nvPr/>
        </p:nvPicPr>
        <p:blipFill>
          <a:blip r:embed="rId4"/>
          <a:srcRect/>
          <a:stretch>
            <a:fillRect/>
          </a:stretch>
        </p:blipFill>
        <p:spPr bwMode="auto">
          <a:xfrm>
            <a:off x="6516688" y="838200"/>
            <a:ext cx="2303462" cy="1727200"/>
          </a:xfrm>
          <a:prstGeom prst="rect">
            <a:avLst/>
          </a:prstGeom>
          <a:noFill/>
          <a:ln w="19050">
            <a:solidFill>
              <a:srgbClr val="FF0000"/>
            </a:solidFill>
            <a:miter lim="800000"/>
            <a:headEnd/>
            <a:tailEnd/>
          </a:ln>
        </p:spPr>
      </p:pic>
      <p:pic>
        <p:nvPicPr>
          <p:cNvPr id="18442" name="Picture 2" descr="C:\Users\Shows\Desktop\ISU SERVER_AH\screenshots\INTRANET.jpg"/>
          <p:cNvPicPr>
            <a:picLocks noChangeAspect="1" noChangeArrowheads="1"/>
          </p:cNvPicPr>
          <p:nvPr/>
        </p:nvPicPr>
        <p:blipFill>
          <a:blip r:embed="rId5"/>
          <a:srcRect/>
          <a:stretch>
            <a:fillRect/>
          </a:stretch>
        </p:blipFill>
        <p:spPr bwMode="auto">
          <a:xfrm>
            <a:off x="1692275" y="2925763"/>
            <a:ext cx="2303463" cy="1727200"/>
          </a:xfrm>
          <a:prstGeom prst="rect">
            <a:avLst/>
          </a:prstGeom>
          <a:noFill/>
          <a:ln w="19050">
            <a:solidFill>
              <a:srgbClr val="FF0000"/>
            </a:solidFill>
            <a:miter lim="800000"/>
            <a:headEnd/>
            <a:tailEnd/>
          </a:ln>
        </p:spPr>
      </p:pic>
      <p:pic>
        <p:nvPicPr>
          <p:cNvPr id="18443" name="Picture 2" descr="C:\Users\Shows\Desktop\ISU SERVER_AH\screenshots\VISITORS.jpg"/>
          <p:cNvPicPr>
            <a:picLocks noChangeAspect="1" noChangeArrowheads="1"/>
          </p:cNvPicPr>
          <p:nvPr/>
        </p:nvPicPr>
        <p:blipFill>
          <a:blip r:embed="rId6"/>
          <a:srcRect/>
          <a:stretch>
            <a:fillRect/>
          </a:stretch>
        </p:blipFill>
        <p:spPr bwMode="auto">
          <a:xfrm>
            <a:off x="5003800" y="2925763"/>
            <a:ext cx="2303463" cy="1727200"/>
          </a:xfrm>
          <a:prstGeom prst="rect">
            <a:avLst/>
          </a:prstGeom>
          <a:noFill/>
          <a:ln w="19050">
            <a:solidFill>
              <a:srgbClr val="FF0000"/>
            </a:solidFill>
            <a:miter lim="800000"/>
            <a:headEnd/>
            <a:tailEnd/>
          </a:ln>
        </p:spPr>
      </p:pic>
      <p:pic>
        <p:nvPicPr>
          <p:cNvPr id="18444" name="Picture 2" descr="C:\Users\Shows\Desktop\ISU SERVER_AH\screenshots\POLITICAL.jpg"/>
          <p:cNvPicPr>
            <a:picLocks noChangeAspect="1" noChangeArrowheads="1"/>
          </p:cNvPicPr>
          <p:nvPr/>
        </p:nvPicPr>
        <p:blipFill>
          <a:blip r:embed="rId7"/>
          <a:srcRect/>
          <a:stretch>
            <a:fillRect/>
          </a:stretch>
        </p:blipFill>
        <p:spPr bwMode="auto">
          <a:xfrm>
            <a:off x="3492500" y="838200"/>
            <a:ext cx="2303463" cy="1727200"/>
          </a:xfrm>
          <a:prstGeom prst="rect">
            <a:avLst/>
          </a:prstGeom>
          <a:noFill/>
          <a:ln w="19050">
            <a:solidFill>
              <a:srgbClr val="FF0000"/>
            </a:solidFill>
            <a:miter lim="800000"/>
            <a:headEnd/>
            <a:tailEnd/>
          </a:ln>
        </p:spPr>
      </p:pic>
      <p:sp>
        <p:nvSpPr>
          <p:cNvPr id="18445" name="AutoShape 15"/>
          <p:cNvSpPr>
            <a:spLocks noChangeArrowheads="1"/>
          </p:cNvSpPr>
          <p:nvPr/>
        </p:nvSpPr>
        <p:spPr bwMode="auto">
          <a:xfrm>
            <a:off x="846138" y="6442075"/>
            <a:ext cx="863600" cy="215900"/>
          </a:xfrm>
          <a:prstGeom prst="roundRect">
            <a:avLst>
              <a:gd name="adj" fmla="val 16667"/>
            </a:avLst>
          </a:prstGeom>
          <a:solidFill>
            <a:srgbClr val="FFB5A3"/>
          </a:solidFill>
          <a:ln w="9525">
            <a:solidFill>
              <a:srgbClr val="FF0000"/>
            </a:solidFill>
            <a:round/>
            <a:headEnd/>
            <a:tailEnd/>
          </a:ln>
          <a:effectLst>
            <a:prstShdw prst="shdw17" dist="17961" dir="2700000">
              <a:srgbClr val="990000"/>
            </a:prstShdw>
          </a:effectLst>
        </p:spPr>
        <p:txBody>
          <a:bodyPr wrap="none" anchor="ctr"/>
          <a:lstStyle/>
          <a:p>
            <a:endParaRPr lang="en-US" b="1"/>
          </a:p>
        </p:txBody>
      </p:sp>
      <p:sp>
        <p:nvSpPr>
          <p:cNvPr id="18446" name="TextBox 12"/>
          <p:cNvSpPr txBox="1">
            <a:spLocks noChangeArrowheads="1"/>
          </p:cNvSpPr>
          <p:nvPr/>
        </p:nvSpPr>
        <p:spPr bwMode="auto">
          <a:xfrm>
            <a:off x="865188" y="6402388"/>
            <a:ext cx="792162" cy="274637"/>
          </a:xfrm>
          <a:prstGeom prst="rect">
            <a:avLst/>
          </a:prstGeom>
          <a:noFill/>
          <a:ln w="9525">
            <a:noFill/>
            <a:miter lim="800000"/>
            <a:headEnd/>
            <a:tailEnd/>
          </a:ln>
        </p:spPr>
        <p:txBody>
          <a:bodyPr>
            <a:spAutoFit/>
          </a:bodyPr>
          <a:lstStyle/>
          <a:p>
            <a:pPr marL="228600" indent="-228600" algn="ctr">
              <a:buSzPct val="110000"/>
            </a:pPr>
            <a:r>
              <a:rPr lang="en-US" sz="1200" b="1">
                <a:latin typeface="Calibri" pitchFamily="34" charset="0"/>
              </a:rPr>
              <a:t>Citizen</a:t>
            </a:r>
            <a:endParaRPr lang="en-GB" sz="1200" b="1">
              <a:latin typeface="Calibri" pitchFamily="34" charset="0"/>
            </a:endParaRPr>
          </a:p>
        </p:txBody>
      </p:sp>
      <p:sp>
        <p:nvSpPr>
          <p:cNvPr id="18447" name="AutoShape 17"/>
          <p:cNvSpPr>
            <a:spLocks noChangeArrowheads="1"/>
          </p:cNvSpPr>
          <p:nvPr/>
        </p:nvSpPr>
        <p:spPr bwMode="auto">
          <a:xfrm>
            <a:off x="2525713" y="6442075"/>
            <a:ext cx="863600" cy="215900"/>
          </a:xfrm>
          <a:prstGeom prst="roundRect">
            <a:avLst>
              <a:gd name="adj" fmla="val 16667"/>
            </a:avLst>
          </a:prstGeom>
          <a:solidFill>
            <a:srgbClr val="FFB5A3"/>
          </a:solidFill>
          <a:ln w="9525">
            <a:solidFill>
              <a:srgbClr val="FF0000"/>
            </a:solidFill>
            <a:round/>
            <a:headEnd/>
            <a:tailEnd/>
          </a:ln>
          <a:effectLst>
            <a:prstShdw prst="shdw17" dist="17961" dir="2700000">
              <a:srgbClr val="990000"/>
            </a:prstShdw>
          </a:effectLst>
        </p:spPr>
        <p:txBody>
          <a:bodyPr wrap="none" anchor="ctr"/>
          <a:lstStyle/>
          <a:p>
            <a:endParaRPr lang="en-US" b="1"/>
          </a:p>
        </p:txBody>
      </p:sp>
      <p:sp>
        <p:nvSpPr>
          <p:cNvPr id="18448" name="AutoShape 18"/>
          <p:cNvSpPr>
            <a:spLocks noChangeArrowheads="1"/>
          </p:cNvSpPr>
          <p:nvPr/>
        </p:nvSpPr>
        <p:spPr bwMode="auto">
          <a:xfrm>
            <a:off x="4108450" y="6442075"/>
            <a:ext cx="863600" cy="215900"/>
          </a:xfrm>
          <a:prstGeom prst="roundRect">
            <a:avLst>
              <a:gd name="adj" fmla="val 16667"/>
            </a:avLst>
          </a:prstGeom>
          <a:solidFill>
            <a:srgbClr val="FFB5A3"/>
          </a:solidFill>
          <a:ln w="9525">
            <a:solidFill>
              <a:srgbClr val="FF0000"/>
            </a:solidFill>
            <a:round/>
            <a:headEnd/>
            <a:tailEnd/>
          </a:ln>
          <a:effectLst>
            <a:prstShdw prst="shdw17" dist="17961" dir="2700000">
              <a:srgbClr val="990000"/>
            </a:prstShdw>
          </a:effectLst>
        </p:spPr>
        <p:txBody>
          <a:bodyPr wrap="none" anchor="ctr"/>
          <a:lstStyle/>
          <a:p>
            <a:endParaRPr lang="en-US" b="1"/>
          </a:p>
        </p:txBody>
      </p:sp>
      <p:sp>
        <p:nvSpPr>
          <p:cNvPr id="18449" name="AutoShape 19"/>
          <p:cNvSpPr>
            <a:spLocks noChangeArrowheads="1"/>
          </p:cNvSpPr>
          <p:nvPr/>
        </p:nvSpPr>
        <p:spPr bwMode="auto">
          <a:xfrm>
            <a:off x="5692775" y="6442075"/>
            <a:ext cx="863600" cy="215900"/>
          </a:xfrm>
          <a:prstGeom prst="roundRect">
            <a:avLst>
              <a:gd name="adj" fmla="val 16667"/>
            </a:avLst>
          </a:prstGeom>
          <a:solidFill>
            <a:srgbClr val="FFB5A3"/>
          </a:solidFill>
          <a:ln w="9525">
            <a:solidFill>
              <a:srgbClr val="FF0000"/>
            </a:solidFill>
            <a:round/>
            <a:headEnd/>
            <a:tailEnd/>
          </a:ln>
          <a:effectLst>
            <a:prstShdw prst="shdw17" dist="17961" dir="2700000">
              <a:srgbClr val="990000"/>
            </a:prstShdw>
          </a:effectLst>
        </p:spPr>
        <p:txBody>
          <a:bodyPr wrap="none" anchor="ctr"/>
          <a:lstStyle/>
          <a:p>
            <a:endParaRPr lang="en-US" b="1"/>
          </a:p>
        </p:txBody>
      </p:sp>
      <p:sp>
        <p:nvSpPr>
          <p:cNvPr id="18450" name="AutoShape 20"/>
          <p:cNvSpPr>
            <a:spLocks noChangeArrowheads="1"/>
          </p:cNvSpPr>
          <p:nvPr/>
        </p:nvSpPr>
        <p:spPr bwMode="auto">
          <a:xfrm>
            <a:off x="7223125" y="6324600"/>
            <a:ext cx="863600" cy="417513"/>
          </a:xfrm>
          <a:prstGeom prst="roundRect">
            <a:avLst>
              <a:gd name="adj" fmla="val 16667"/>
            </a:avLst>
          </a:prstGeom>
          <a:solidFill>
            <a:srgbClr val="FFB5A3"/>
          </a:solidFill>
          <a:ln w="9525">
            <a:solidFill>
              <a:srgbClr val="FF0000"/>
            </a:solidFill>
            <a:round/>
            <a:headEnd/>
            <a:tailEnd/>
          </a:ln>
          <a:effectLst>
            <a:prstShdw prst="shdw17" dist="17961" dir="2700000">
              <a:srgbClr val="990000"/>
            </a:prstShdw>
          </a:effectLst>
        </p:spPr>
        <p:txBody>
          <a:bodyPr wrap="none" anchor="ctr"/>
          <a:lstStyle/>
          <a:p>
            <a:endParaRPr lang="en-US" b="1"/>
          </a:p>
        </p:txBody>
      </p:sp>
      <p:sp>
        <p:nvSpPr>
          <p:cNvPr id="18451" name="TextBox 11"/>
          <p:cNvSpPr txBox="1">
            <a:spLocks noChangeArrowheads="1"/>
          </p:cNvSpPr>
          <p:nvPr/>
        </p:nvSpPr>
        <p:spPr bwMode="auto">
          <a:xfrm>
            <a:off x="5621338" y="6400800"/>
            <a:ext cx="1008062" cy="274638"/>
          </a:xfrm>
          <a:prstGeom prst="rect">
            <a:avLst/>
          </a:prstGeom>
          <a:noFill/>
          <a:ln w="9525">
            <a:noFill/>
            <a:miter lim="800000"/>
            <a:headEnd/>
            <a:tailEnd/>
          </a:ln>
        </p:spPr>
        <p:txBody>
          <a:bodyPr>
            <a:spAutoFit/>
          </a:bodyPr>
          <a:lstStyle/>
          <a:p>
            <a:pPr marL="228600" indent="-228600" algn="ctr">
              <a:buSzPct val="110000"/>
            </a:pPr>
            <a:r>
              <a:rPr lang="en-US" sz="1200" b="1">
                <a:latin typeface="Calibri" pitchFamily="34" charset="0"/>
              </a:rPr>
              <a:t>Visitor</a:t>
            </a:r>
            <a:endParaRPr lang="en-GB" sz="1200" b="1">
              <a:latin typeface="Calibri" pitchFamily="34" charset="0"/>
            </a:endParaRPr>
          </a:p>
        </p:txBody>
      </p:sp>
      <p:sp>
        <p:nvSpPr>
          <p:cNvPr id="18452" name="TextBox 13"/>
          <p:cNvSpPr txBox="1">
            <a:spLocks noChangeArrowheads="1"/>
          </p:cNvSpPr>
          <p:nvPr/>
        </p:nvSpPr>
        <p:spPr bwMode="auto">
          <a:xfrm>
            <a:off x="4035425" y="6407150"/>
            <a:ext cx="1008063" cy="274638"/>
          </a:xfrm>
          <a:prstGeom prst="rect">
            <a:avLst/>
          </a:prstGeom>
          <a:noFill/>
          <a:ln w="9525">
            <a:noFill/>
            <a:miter lim="800000"/>
            <a:headEnd/>
            <a:tailEnd/>
          </a:ln>
        </p:spPr>
        <p:txBody>
          <a:bodyPr>
            <a:spAutoFit/>
          </a:bodyPr>
          <a:lstStyle/>
          <a:p>
            <a:pPr marL="228600" indent="-228600" algn="ctr">
              <a:buSzPct val="110000"/>
            </a:pPr>
            <a:r>
              <a:rPr lang="en-US" sz="1200" b="1">
                <a:latin typeface="Calibri" pitchFamily="34" charset="0"/>
              </a:rPr>
              <a:t>Politician</a:t>
            </a:r>
            <a:endParaRPr lang="en-GB" sz="1200" b="1">
              <a:latin typeface="Calibri" pitchFamily="34" charset="0"/>
            </a:endParaRPr>
          </a:p>
        </p:txBody>
      </p:sp>
      <p:sp>
        <p:nvSpPr>
          <p:cNvPr id="18453" name="TextBox 16"/>
          <p:cNvSpPr txBox="1">
            <a:spLocks noChangeArrowheads="1"/>
          </p:cNvSpPr>
          <p:nvPr/>
        </p:nvSpPr>
        <p:spPr bwMode="auto">
          <a:xfrm>
            <a:off x="2452688" y="6407150"/>
            <a:ext cx="1008062" cy="274638"/>
          </a:xfrm>
          <a:prstGeom prst="rect">
            <a:avLst/>
          </a:prstGeom>
          <a:noFill/>
          <a:ln w="9525">
            <a:noFill/>
            <a:miter lim="800000"/>
            <a:headEnd/>
            <a:tailEnd/>
          </a:ln>
        </p:spPr>
        <p:txBody>
          <a:bodyPr>
            <a:spAutoFit/>
          </a:bodyPr>
          <a:lstStyle/>
          <a:p>
            <a:pPr marL="228600" indent="-228600" algn="ctr">
              <a:buSzPct val="110000"/>
            </a:pPr>
            <a:r>
              <a:rPr lang="en-US" sz="1200" b="1">
                <a:latin typeface="Calibri" pitchFamily="34" charset="0"/>
              </a:rPr>
              <a:t>Civil Servant</a:t>
            </a:r>
            <a:endParaRPr lang="en-GB" sz="1200" b="1">
              <a:latin typeface="Calibri" pitchFamily="34" charset="0"/>
            </a:endParaRPr>
          </a:p>
        </p:txBody>
      </p:sp>
      <p:sp>
        <p:nvSpPr>
          <p:cNvPr id="303128" name="Text Box 24"/>
          <p:cNvSpPr txBox="1">
            <a:spLocks noChangeArrowheads="1"/>
          </p:cNvSpPr>
          <p:nvPr/>
        </p:nvSpPr>
        <p:spPr bwMode="auto">
          <a:xfrm>
            <a:off x="7145338" y="6372225"/>
            <a:ext cx="1008062" cy="369888"/>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fontAlgn="auto">
              <a:spcBef>
                <a:spcPct val="50000"/>
              </a:spcBef>
              <a:spcAft>
                <a:spcPts val="0"/>
              </a:spcAft>
              <a:defRPr/>
            </a:pPr>
            <a:r>
              <a:rPr lang="cy-GB" sz="900" b="1" dirty="0">
                <a:latin typeface="+mn-lt"/>
                <a:cs typeface="+mn-cs"/>
              </a:rPr>
              <a:t>Politician’s Dashboard</a:t>
            </a:r>
            <a:endParaRPr lang="en-US" sz="900" b="1" dirty="0">
              <a:latin typeface="+mn-lt"/>
              <a:cs typeface="+mn-cs"/>
            </a:endParaRPr>
          </a:p>
        </p:txBody>
      </p:sp>
      <p:pic>
        <p:nvPicPr>
          <p:cNvPr id="6" name="Picture 4" descr="D:\Users\v-jaloug.EUROPE\Desktop\071023 Tues on Acer\final work tonight for Gordon\MY UPDATED SCREENSHOTS\ZOOMED BITS\DASHBOARD.jpg"/>
          <p:cNvPicPr>
            <a:picLocks noChangeAspect="1" noChangeArrowheads="1"/>
          </p:cNvPicPr>
          <p:nvPr/>
        </p:nvPicPr>
        <p:blipFill>
          <a:blip r:embed="rId8" cstate="screen"/>
          <a:srcRect/>
          <a:stretch>
            <a:fillRect/>
          </a:stretch>
        </p:blipFill>
        <p:spPr bwMode="auto">
          <a:xfrm>
            <a:off x="4048591" y="5257898"/>
            <a:ext cx="910282" cy="827226"/>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4" name="Picture 2" descr="D:\Users\v-jaloug.EUROPE\Desktop\071023 Tues on Acer\final work tonight for Gordon\MY UPDATED SCREENSHOTS\ZOOMED BITS\CITIZEN.jpg"/>
          <p:cNvPicPr>
            <a:picLocks noChangeAspect="1" noChangeArrowheads="1"/>
          </p:cNvPicPr>
          <p:nvPr/>
        </p:nvPicPr>
        <p:blipFill>
          <a:blip r:embed="rId9" cstate="screen"/>
          <a:srcRect/>
          <a:stretch>
            <a:fillRect/>
          </a:stretch>
        </p:blipFill>
        <p:spPr bwMode="auto">
          <a:xfrm>
            <a:off x="805592" y="5239908"/>
            <a:ext cx="932624" cy="850411"/>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8" name="Picture 6" descr="D:\Users\v-jaloug.EUROPE\Desktop\071023 Tues on Acer\final work tonight for Gordon\MY UPDATED SCREENSHOTS\ZOOMED BITS\POLITICIAN.jpg"/>
          <p:cNvPicPr>
            <a:picLocks noChangeAspect="1" noChangeArrowheads="1"/>
          </p:cNvPicPr>
          <p:nvPr/>
        </p:nvPicPr>
        <p:blipFill>
          <a:blip r:embed="rId10" cstate="screen"/>
          <a:srcRect/>
          <a:stretch>
            <a:fillRect/>
          </a:stretch>
        </p:blipFill>
        <p:spPr bwMode="auto">
          <a:xfrm>
            <a:off x="2459797" y="5252815"/>
            <a:ext cx="914035" cy="850607"/>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7" name="Picture 5" descr="D:\Users\v-jaloug.EUROPE\Desktop\071023 Tues on Acer\final work tonight for Gordon\MY UPDATED SCREENSHOTS\ZOOMED BITS\INTRANET.jpg"/>
          <p:cNvPicPr>
            <a:picLocks noChangeAspect="1" noChangeArrowheads="1"/>
          </p:cNvPicPr>
          <p:nvPr/>
        </p:nvPicPr>
        <p:blipFill>
          <a:blip r:embed="rId11" cstate="screen"/>
          <a:srcRect/>
          <a:stretch>
            <a:fillRect/>
          </a:stretch>
        </p:blipFill>
        <p:spPr bwMode="auto">
          <a:xfrm>
            <a:off x="7173050" y="5227406"/>
            <a:ext cx="886155" cy="850608"/>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9" name="Picture 7" descr="D:\Users\v-jaloug.EUROPE\Desktop\071023 Tues on Acer\final work tonight for Gordon\MY UPDATED SCREENSHOTS\ZOOMED BITS\VISITOR.jpg"/>
          <p:cNvPicPr>
            <a:picLocks noChangeAspect="1" noChangeArrowheads="1"/>
          </p:cNvPicPr>
          <p:nvPr/>
        </p:nvPicPr>
        <p:blipFill>
          <a:blip r:embed="rId12" cstate="screen"/>
          <a:srcRect/>
          <a:stretch>
            <a:fillRect/>
          </a:stretch>
        </p:blipFill>
        <p:spPr bwMode="auto">
          <a:xfrm>
            <a:off x="5626787" y="5240115"/>
            <a:ext cx="927610" cy="850607"/>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18460" name="Picture 37"/>
          <p:cNvPicPr>
            <a:picLocks noChangeAspect="1" noChangeArrowheads="1"/>
          </p:cNvPicPr>
          <p:nvPr/>
        </p:nvPicPr>
        <p:blipFill>
          <a:blip r:embed="rId13"/>
          <a:srcRect/>
          <a:stretch>
            <a:fillRect/>
          </a:stretch>
        </p:blipFill>
        <p:spPr bwMode="auto">
          <a:xfrm>
            <a:off x="1979613" y="1630363"/>
            <a:ext cx="617537" cy="1081087"/>
          </a:xfrm>
          <a:prstGeom prst="rect">
            <a:avLst/>
          </a:prstGeom>
          <a:noFill/>
          <a:ln w="9525">
            <a:noFill/>
            <a:miter lim="800000"/>
            <a:headEnd/>
            <a:tailEnd/>
          </a:ln>
        </p:spPr>
      </p:pic>
      <p:pic>
        <p:nvPicPr>
          <p:cNvPr id="18461" name="Picture 38"/>
          <p:cNvPicPr>
            <a:picLocks noChangeAspect="1" noChangeArrowheads="1"/>
          </p:cNvPicPr>
          <p:nvPr/>
        </p:nvPicPr>
        <p:blipFill>
          <a:blip r:embed="rId14"/>
          <a:srcRect/>
          <a:stretch>
            <a:fillRect/>
          </a:stretch>
        </p:blipFill>
        <p:spPr bwMode="auto">
          <a:xfrm>
            <a:off x="2195513" y="1990725"/>
            <a:ext cx="614362" cy="792163"/>
          </a:xfrm>
          <a:prstGeom prst="rect">
            <a:avLst/>
          </a:prstGeom>
          <a:noFill/>
          <a:ln w="9525">
            <a:noFill/>
            <a:miter lim="800000"/>
            <a:headEnd/>
            <a:tailEnd/>
          </a:ln>
        </p:spPr>
      </p:pic>
      <p:pic>
        <p:nvPicPr>
          <p:cNvPr id="18462" name="Picture 41"/>
          <p:cNvPicPr>
            <a:picLocks noChangeAspect="1" noChangeArrowheads="1"/>
          </p:cNvPicPr>
          <p:nvPr/>
        </p:nvPicPr>
        <p:blipFill>
          <a:blip r:embed="rId13"/>
          <a:srcRect/>
          <a:stretch>
            <a:fillRect/>
          </a:stretch>
        </p:blipFill>
        <p:spPr bwMode="auto">
          <a:xfrm>
            <a:off x="8172450" y="1630363"/>
            <a:ext cx="617538" cy="1081087"/>
          </a:xfrm>
          <a:prstGeom prst="rect">
            <a:avLst/>
          </a:prstGeom>
          <a:noFill/>
          <a:ln w="9525">
            <a:noFill/>
            <a:miter lim="800000"/>
            <a:headEnd/>
            <a:tailEnd/>
          </a:ln>
        </p:spPr>
      </p:pic>
      <p:pic>
        <p:nvPicPr>
          <p:cNvPr id="18463" name="Picture 42"/>
          <p:cNvPicPr>
            <a:picLocks noChangeAspect="1" noChangeArrowheads="1"/>
          </p:cNvPicPr>
          <p:nvPr/>
        </p:nvPicPr>
        <p:blipFill>
          <a:blip r:embed="rId14"/>
          <a:srcRect/>
          <a:stretch>
            <a:fillRect/>
          </a:stretch>
        </p:blipFill>
        <p:spPr bwMode="auto">
          <a:xfrm>
            <a:off x="8388350" y="1990725"/>
            <a:ext cx="614363" cy="792163"/>
          </a:xfrm>
          <a:prstGeom prst="rect">
            <a:avLst/>
          </a:prstGeom>
          <a:noFill/>
          <a:ln w="9525">
            <a:noFill/>
            <a:miter lim="800000"/>
            <a:headEnd/>
            <a:tailEnd/>
          </a:ln>
        </p:spPr>
      </p:pic>
      <p:pic>
        <p:nvPicPr>
          <p:cNvPr id="18464" name="Picture 43"/>
          <p:cNvPicPr>
            <a:picLocks noChangeAspect="1" noChangeArrowheads="1"/>
          </p:cNvPicPr>
          <p:nvPr/>
        </p:nvPicPr>
        <p:blipFill>
          <a:blip r:embed="rId13"/>
          <a:srcRect/>
          <a:stretch>
            <a:fillRect/>
          </a:stretch>
        </p:blipFill>
        <p:spPr bwMode="auto">
          <a:xfrm>
            <a:off x="6661150" y="3717925"/>
            <a:ext cx="617538" cy="1081088"/>
          </a:xfrm>
          <a:prstGeom prst="rect">
            <a:avLst/>
          </a:prstGeom>
          <a:noFill/>
          <a:ln w="9525">
            <a:noFill/>
            <a:miter lim="800000"/>
            <a:headEnd/>
            <a:tailEnd/>
          </a:ln>
        </p:spPr>
      </p:pic>
      <p:pic>
        <p:nvPicPr>
          <p:cNvPr id="18465" name="Picture 44"/>
          <p:cNvPicPr>
            <a:picLocks noChangeAspect="1" noChangeArrowheads="1"/>
          </p:cNvPicPr>
          <p:nvPr/>
        </p:nvPicPr>
        <p:blipFill>
          <a:blip r:embed="rId14"/>
          <a:srcRect/>
          <a:stretch>
            <a:fillRect/>
          </a:stretch>
        </p:blipFill>
        <p:spPr bwMode="auto">
          <a:xfrm>
            <a:off x="6877050" y="4078288"/>
            <a:ext cx="614363" cy="792162"/>
          </a:xfrm>
          <a:prstGeom prst="rect">
            <a:avLst/>
          </a:prstGeom>
          <a:noFill/>
          <a:ln w="9525">
            <a:noFill/>
            <a:miter lim="800000"/>
            <a:headEnd/>
            <a:tailEnd/>
          </a:ln>
        </p:spPr>
      </p:pic>
      <p:pic>
        <p:nvPicPr>
          <p:cNvPr id="18466" name="Picture 45"/>
          <p:cNvPicPr>
            <a:picLocks noChangeAspect="1" noChangeArrowheads="1"/>
          </p:cNvPicPr>
          <p:nvPr/>
        </p:nvPicPr>
        <p:blipFill>
          <a:blip r:embed="rId13"/>
          <a:srcRect/>
          <a:stretch>
            <a:fillRect/>
          </a:stretch>
        </p:blipFill>
        <p:spPr bwMode="auto">
          <a:xfrm>
            <a:off x="3348038" y="3717925"/>
            <a:ext cx="617537" cy="1081088"/>
          </a:xfrm>
          <a:prstGeom prst="rect">
            <a:avLst/>
          </a:prstGeom>
          <a:noFill/>
          <a:ln w="9525">
            <a:noFill/>
            <a:miter lim="800000"/>
            <a:headEnd/>
            <a:tailEnd/>
          </a:ln>
        </p:spPr>
      </p:pic>
      <p:pic>
        <p:nvPicPr>
          <p:cNvPr id="18467" name="Picture 46"/>
          <p:cNvPicPr>
            <a:picLocks noChangeAspect="1" noChangeArrowheads="1"/>
          </p:cNvPicPr>
          <p:nvPr/>
        </p:nvPicPr>
        <p:blipFill>
          <a:blip r:embed="rId14"/>
          <a:srcRect/>
          <a:stretch>
            <a:fillRect/>
          </a:stretch>
        </p:blipFill>
        <p:spPr bwMode="auto">
          <a:xfrm>
            <a:off x="3563938" y="4078288"/>
            <a:ext cx="614362" cy="79216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09" name="Title 1"/>
          <p:cNvSpPr>
            <a:spLocks noGrp="1"/>
          </p:cNvSpPr>
          <p:nvPr>
            <p:ph type="title"/>
          </p:nvPr>
        </p:nvSpPr>
        <p:spPr>
          <a:xfrm>
            <a:off x="304800" y="304800"/>
            <a:ext cx="8515350" cy="646113"/>
          </a:xfrm>
        </p:spPr>
        <p:txBody>
          <a:bodyPr>
            <a:noAutofit/>
          </a:bodyPr>
          <a:lstStyle/>
          <a:p>
            <a:pPr>
              <a:defRPr/>
            </a:pPr>
            <a:r>
              <a:rPr lang="en-US" sz="2400" b="1" dirty="0" smtClean="0">
                <a:latin typeface="+mj-lt"/>
              </a:rPr>
              <a:t>Citizen Service Platform Agenda Management: Add On Package</a:t>
            </a:r>
            <a:endParaRPr lang="en-GB" sz="2400" b="1" dirty="0" smtClean="0">
              <a:latin typeface="+mj-lt"/>
            </a:endParaRPr>
          </a:p>
        </p:txBody>
      </p:sp>
      <p:pic>
        <p:nvPicPr>
          <p:cNvPr id="19459" name="Picture 4" descr="Meeting Calendar vista geral.JPG"/>
          <p:cNvPicPr>
            <a:picLocks noChangeAspect="1"/>
          </p:cNvPicPr>
          <p:nvPr/>
        </p:nvPicPr>
        <p:blipFill>
          <a:blip r:embed="rId3"/>
          <a:srcRect/>
          <a:stretch>
            <a:fillRect/>
          </a:stretch>
        </p:blipFill>
        <p:spPr bwMode="auto">
          <a:xfrm>
            <a:off x="171450" y="1473200"/>
            <a:ext cx="2541588" cy="1954213"/>
          </a:xfrm>
          <a:prstGeom prst="rect">
            <a:avLst/>
          </a:prstGeom>
          <a:noFill/>
          <a:ln w="9525">
            <a:solidFill>
              <a:srgbClr val="FF0000"/>
            </a:solidFill>
            <a:miter lim="800000"/>
            <a:headEnd/>
            <a:tailEnd/>
          </a:ln>
        </p:spPr>
      </p:pic>
      <p:pic>
        <p:nvPicPr>
          <p:cNvPr id="19460" name="Picture 5" descr="Create Meeting Site Fields.JPG"/>
          <p:cNvPicPr>
            <a:picLocks noChangeAspect="1"/>
          </p:cNvPicPr>
          <p:nvPr/>
        </p:nvPicPr>
        <p:blipFill>
          <a:blip r:embed="rId4"/>
          <a:srcRect/>
          <a:stretch>
            <a:fillRect/>
          </a:stretch>
        </p:blipFill>
        <p:spPr bwMode="auto">
          <a:xfrm>
            <a:off x="3300413" y="1371600"/>
            <a:ext cx="2541587" cy="1939925"/>
          </a:xfrm>
          <a:prstGeom prst="rect">
            <a:avLst/>
          </a:prstGeom>
          <a:noFill/>
          <a:ln w="9525">
            <a:solidFill>
              <a:srgbClr val="FF0000"/>
            </a:solidFill>
            <a:miter lim="800000"/>
            <a:headEnd/>
            <a:tailEnd/>
          </a:ln>
        </p:spPr>
      </p:pic>
      <p:pic>
        <p:nvPicPr>
          <p:cNvPr id="19461" name="Picture 8" descr="Submit New Proposal.JPG"/>
          <p:cNvPicPr>
            <a:picLocks noChangeAspect="1"/>
          </p:cNvPicPr>
          <p:nvPr/>
        </p:nvPicPr>
        <p:blipFill>
          <a:blip r:embed="rId5"/>
          <a:srcRect/>
          <a:stretch>
            <a:fillRect/>
          </a:stretch>
        </p:blipFill>
        <p:spPr bwMode="auto">
          <a:xfrm>
            <a:off x="6457950" y="1468438"/>
            <a:ext cx="2476500" cy="1905000"/>
          </a:xfrm>
          <a:prstGeom prst="rect">
            <a:avLst/>
          </a:prstGeom>
          <a:noFill/>
          <a:ln w="9525">
            <a:solidFill>
              <a:srgbClr val="FF0000"/>
            </a:solidFill>
            <a:miter lim="800000"/>
            <a:headEnd/>
            <a:tailEnd/>
          </a:ln>
        </p:spPr>
      </p:pic>
      <p:sp>
        <p:nvSpPr>
          <p:cNvPr id="19462" name="TextBox 9"/>
          <p:cNvSpPr txBox="1">
            <a:spLocks noChangeArrowheads="1"/>
          </p:cNvSpPr>
          <p:nvPr/>
        </p:nvSpPr>
        <p:spPr bwMode="auto">
          <a:xfrm>
            <a:off x="2457450" y="3036888"/>
            <a:ext cx="298450" cy="277812"/>
          </a:xfrm>
          <a:prstGeom prst="rect">
            <a:avLst/>
          </a:prstGeom>
          <a:noFill/>
          <a:ln w="9525">
            <a:noFill/>
            <a:miter lim="800000"/>
            <a:headEnd/>
            <a:tailEnd/>
          </a:ln>
        </p:spPr>
        <p:txBody>
          <a:bodyPr>
            <a:spAutoFit/>
          </a:bodyPr>
          <a:lstStyle/>
          <a:p>
            <a:r>
              <a:rPr lang="en-GB" sz="1200"/>
              <a:t>1</a:t>
            </a:r>
          </a:p>
        </p:txBody>
      </p:sp>
      <p:sp>
        <p:nvSpPr>
          <p:cNvPr id="19463" name="TextBox 11"/>
          <p:cNvSpPr txBox="1">
            <a:spLocks noChangeArrowheads="1"/>
          </p:cNvSpPr>
          <p:nvPr/>
        </p:nvSpPr>
        <p:spPr bwMode="auto">
          <a:xfrm>
            <a:off x="8743950" y="2906713"/>
            <a:ext cx="298450" cy="277812"/>
          </a:xfrm>
          <a:prstGeom prst="rect">
            <a:avLst/>
          </a:prstGeom>
          <a:noFill/>
          <a:ln w="9525">
            <a:noFill/>
            <a:miter lim="800000"/>
            <a:headEnd/>
            <a:tailEnd/>
          </a:ln>
        </p:spPr>
        <p:txBody>
          <a:bodyPr>
            <a:spAutoFit/>
          </a:bodyPr>
          <a:lstStyle/>
          <a:p>
            <a:r>
              <a:rPr lang="en-GB" sz="1200"/>
              <a:t>3</a:t>
            </a:r>
          </a:p>
        </p:txBody>
      </p:sp>
      <p:pic>
        <p:nvPicPr>
          <p:cNvPr id="19464" name="Picture 12" descr="meeting 35.JPG"/>
          <p:cNvPicPr>
            <a:picLocks noChangeAspect="1"/>
          </p:cNvPicPr>
          <p:nvPr/>
        </p:nvPicPr>
        <p:blipFill>
          <a:blip r:embed="rId6"/>
          <a:srcRect/>
          <a:stretch>
            <a:fillRect/>
          </a:stretch>
        </p:blipFill>
        <p:spPr bwMode="auto">
          <a:xfrm>
            <a:off x="171450" y="3835400"/>
            <a:ext cx="2606675" cy="1997075"/>
          </a:xfrm>
          <a:prstGeom prst="rect">
            <a:avLst/>
          </a:prstGeom>
          <a:noFill/>
          <a:ln w="9525">
            <a:solidFill>
              <a:srgbClr val="FF0000"/>
            </a:solidFill>
            <a:miter lim="800000"/>
            <a:headEnd/>
            <a:tailEnd/>
          </a:ln>
        </p:spPr>
      </p:pic>
      <p:pic>
        <p:nvPicPr>
          <p:cNvPr id="19465" name="Picture 14" descr="Vote Proposal Form.JPG"/>
          <p:cNvPicPr>
            <a:picLocks noChangeAspect="1"/>
          </p:cNvPicPr>
          <p:nvPr/>
        </p:nvPicPr>
        <p:blipFill>
          <a:blip r:embed="rId7"/>
          <a:srcRect/>
          <a:stretch>
            <a:fillRect/>
          </a:stretch>
        </p:blipFill>
        <p:spPr bwMode="auto">
          <a:xfrm>
            <a:off x="3289300" y="3832225"/>
            <a:ext cx="2565400" cy="1968500"/>
          </a:xfrm>
          <a:prstGeom prst="rect">
            <a:avLst/>
          </a:prstGeom>
          <a:noFill/>
          <a:ln w="9525">
            <a:solidFill>
              <a:srgbClr val="FF0000"/>
            </a:solidFill>
            <a:miter lim="800000"/>
            <a:headEnd/>
            <a:tailEnd/>
          </a:ln>
        </p:spPr>
      </p:pic>
      <p:sp>
        <p:nvSpPr>
          <p:cNvPr id="19466" name="TextBox 15"/>
          <p:cNvSpPr txBox="1">
            <a:spLocks noChangeArrowheads="1"/>
          </p:cNvSpPr>
          <p:nvPr/>
        </p:nvSpPr>
        <p:spPr bwMode="auto">
          <a:xfrm>
            <a:off x="2600325" y="5407025"/>
            <a:ext cx="298450" cy="277813"/>
          </a:xfrm>
          <a:prstGeom prst="rect">
            <a:avLst/>
          </a:prstGeom>
          <a:noFill/>
          <a:ln w="9525">
            <a:noFill/>
            <a:miter lim="800000"/>
            <a:headEnd/>
            <a:tailEnd/>
          </a:ln>
        </p:spPr>
        <p:txBody>
          <a:bodyPr>
            <a:spAutoFit/>
          </a:bodyPr>
          <a:lstStyle/>
          <a:p>
            <a:r>
              <a:rPr lang="en-GB" sz="1200"/>
              <a:t>4</a:t>
            </a:r>
          </a:p>
        </p:txBody>
      </p:sp>
      <p:sp>
        <p:nvSpPr>
          <p:cNvPr id="19467" name="TextBox 16"/>
          <p:cNvSpPr txBox="1">
            <a:spLocks noChangeArrowheads="1"/>
          </p:cNvSpPr>
          <p:nvPr/>
        </p:nvSpPr>
        <p:spPr bwMode="auto">
          <a:xfrm>
            <a:off x="5672138" y="5407025"/>
            <a:ext cx="298450" cy="277813"/>
          </a:xfrm>
          <a:prstGeom prst="rect">
            <a:avLst/>
          </a:prstGeom>
          <a:noFill/>
          <a:ln w="9525">
            <a:noFill/>
            <a:miter lim="800000"/>
            <a:headEnd/>
            <a:tailEnd/>
          </a:ln>
        </p:spPr>
        <p:txBody>
          <a:bodyPr>
            <a:spAutoFit/>
          </a:bodyPr>
          <a:lstStyle/>
          <a:p>
            <a:r>
              <a:rPr lang="en-GB" sz="1200"/>
              <a:t>5</a:t>
            </a:r>
          </a:p>
        </p:txBody>
      </p:sp>
      <p:pic>
        <p:nvPicPr>
          <p:cNvPr id="19468" name="Picture 19" descr="MINUTE.JPG"/>
          <p:cNvPicPr>
            <a:picLocks noChangeAspect="1"/>
          </p:cNvPicPr>
          <p:nvPr/>
        </p:nvPicPr>
        <p:blipFill>
          <a:blip r:embed="rId8"/>
          <a:srcRect/>
          <a:stretch>
            <a:fillRect/>
          </a:stretch>
        </p:blipFill>
        <p:spPr bwMode="auto">
          <a:xfrm>
            <a:off x="6457950" y="3830638"/>
            <a:ext cx="2541588" cy="1954212"/>
          </a:xfrm>
          <a:prstGeom prst="rect">
            <a:avLst/>
          </a:prstGeom>
          <a:noFill/>
          <a:ln w="9525">
            <a:solidFill>
              <a:srgbClr val="FF0000"/>
            </a:solidFill>
            <a:miter lim="800000"/>
            <a:headEnd/>
            <a:tailEnd/>
          </a:ln>
        </p:spPr>
      </p:pic>
      <p:sp>
        <p:nvSpPr>
          <p:cNvPr id="19469" name="TextBox 20"/>
          <p:cNvSpPr txBox="1">
            <a:spLocks noChangeArrowheads="1"/>
          </p:cNvSpPr>
          <p:nvPr/>
        </p:nvSpPr>
        <p:spPr bwMode="auto">
          <a:xfrm>
            <a:off x="8845550" y="5407025"/>
            <a:ext cx="298450" cy="277813"/>
          </a:xfrm>
          <a:prstGeom prst="rect">
            <a:avLst/>
          </a:prstGeom>
          <a:noFill/>
          <a:ln w="9525">
            <a:noFill/>
            <a:miter lim="800000"/>
            <a:headEnd/>
            <a:tailEnd/>
          </a:ln>
        </p:spPr>
        <p:txBody>
          <a:bodyPr>
            <a:spAutoFit/>
          </a:bodyPr>
          <a:lstStyle/>
          <a:p>
            <a:r>
              <a:rPr lang="en-GB" sz="1200"/>
              <a:t>6</a:t>
            </a:r>
          </a:p>
        </p:txBody>
      </p:sp>
      <p:sp>
        <p:nvSpPr>
          <p:cNvPr id="19470" name="Oval 55"/>
          <p:cNvSpPr>
            <a:spLocks noChangeArrowheads="1"/>
          </p:cNvSpPr>
          <p:nvPr/>
        </p:nvSpPr>
        <p:spPr bwMode="auto">
          <a:xfrm>
            <a:off x="8704263" y="2914650"/>
            <a:ext cx="327025" cy="292100"/>
          </a:xfrm>
          <a:prstGeom prst="ellipse">
            <a:avLst/>
          </a:prstGeom>
          <a:solidFill>
            <a:srgbClr val="0099CC"/>
          </a:solidFill>
          <a:ln w="9525">
            <a:noFill/>
            <a:round/>
            <a:headEnd/>
            <a:tailEnd/>
          </a:ln>
          <a:effectLst>
            <a:prstShdw prst="shdw17" dist="17961" dir="2700000">
              <a:srgbClr val="991F00"/>
            </a:prstShdw>
          </a:effectLst>
        </p:spPr>
        <p:txBody>
          <a:bodyPr wrap="none" anchor="ctr"/>
          <a:lstStyle/>
          <a:p>
            <a:pPr algn="ctr"/>
            <a:r>
              <a:rPr lang="cy-GB"/>
              <a:t>3</a:t>
            </a:r>
            <a:endParaRPr lang="en-US"/>
          </a:p>
        </p:txBody>
      </p:sp>
      <p:sp>
        <p:nvSpPr>
          <p:cNvPr id="19471" name="Oval 51"/>
          <p:cNvSpPr>
            <a:spLocks noChangeArrowheads="1"/>
          </p:cNvSpPr>
          <p:nvPr/>
        </p:nvSpPr>
        <p:spPr bwMode="auto">
          <a:xfrm>
            <a:off x="8704263" y="5362575"/>
            <a:ext cx="327025" cy="292100"/>
          </a:xfrm>
          <a:prstGeom prst="ellipse">
            <a:avLst/>
          </a:prstGeom>
          <a:solidFill>
            <a:srgbClr val="0099CC"/>
          </a:solidFill>
          <a:ln w="9525">
            <a:noFill/>
            <a:round/>
            <a:headEnd/>
            <a:tailEnd/>
          </a:ln>
          <a:effectLst>
            <a:prstShdw prst="shdw17" dist="17961" dir="2700000">
              <a:srgbClr val="991F00"/>
            </a:prstShdw>
          </a:effectLst>
        </p:spPr>
        <p:txBody>
          <a:bodyPr wrap="none" anchor="ctr"/>
          <a:lstStyle/>
          <a:p>
            <a:pPr algn="ctr"/>
            <a:r>
              <a:rPr lang="cy-GB"/>
              <a:t>6</a:t>
            </a:r>
            <a:endParaRPr lang="en-US"/>
          </a:p>
        </p:txBody>
      </p:sp>
      <p:sp>
        <p:nvSpPr>
          <p:cNvPr id="19472" name="AutoShape 45"/>
          <p:cNvSpPr>
            <a:spLocks noChangeArrowheads="1"/>
          </p:cNvSpPr>
          <p:nvPr/>
        </p:nvSpPr>
        <p:spPr bwMode="auto">
          <a:xfrm>
            <a:off x="2727325" y="2914650"/>
            <a:ext cx="722313" cy="293688"/>
          </a:xfrm>
          <a:prstGeom prst="rightArrow">
            <a:avLst>
              <a:gd name="adj1" fmla="val 50000"/>
              <a:gd name="adj2" fmla="val 55110"/>
            </a:avLst>
          </a:prstGeom>
          <a:solidFill>
            <a:srgbClr val="0099CC"/>
          </a:solidFill>
          <a:ln w="9525">
            <a:noFill/>
            <a:miter lim="800000"/>
            <a:headEnd/>
            <a:tailEnd/>
          </a:ln>
          <a:effectLst>
            <a:prstShdw prst="shdw17" dist="17961" dir="2700000">
              <a:srgbClr val="991F00"/>
            </a:prstShdw>
          </a:effectLst>
        </p:spPr>
        <p:txBody>
          <a:bodyPr wrap="none" anchor="ctr"/>
          <a:lstStyle/>
          <a:p>
            <a:endParaRPr lang="en-US"/>
          </a:p>
        </p:txBody>
      </p:sp>
      <p:sp>
        <p:nvSpPr>
          <p:cNvPr id="19473" name="Oval 44"/>
          <p:cNvSpPr>
            <a:spLocks noChangeArrowheads="1"/>
          </p:cNvSpPr>
          <p:nvPr/>
        </p:nvSpPr>
        <p:spPr bwMode="auto">
          <a:xfrm>
            <a:off x="2511425" y="2914650"/>
            <a:ext cx="327025" cy="292100"/>
          </a:xfrm>
          <a:prstGeom prst="ellipse">
            <a:avLst/>
          </a:prstGeom>
          <a:solidFill>
            <a:srgbClr val="0099CC"/>
          </a:solidFill>
          <a:ln w="9525">
            <a:noFill/>
            <a:round/>
            <a:headEnd/>
            <a:tailEnd/>
          </a:ln>
          <a:effectLst>
            <a:prstShdw prst="shdw17" dist="17961" dir="2700000">
              <a:srgbClr val="991F00"/>
            </a:prstShdw>
          </a:effectLst>
        </p:spPr>
        <p:txBody>
          <a:bodyPr wrap="none" anchor="ctr"/>
          <a:lstStyle/>
          <a:p>
            <a:pPr algn="ctr"/>
            <a:r>
              <a:rPr lang="cy-GB"/>
              <a:t>1</a:t>
            </a:r>
            <a:endParaRPr lang="en-US"/>
          </a:p>
        </p:txBody>
      </p:sp>
      <p:sp>
        <p:nvSpPr>
          <p:cNvPr id="19474" name="AutoShape 45"/>
          <p:cNvSpPr>
            <a:spLocks noChangeArrowheads="1"/>
          </p:cNvSpPr>
          <p:nvPr/>
        </p:nvSpPr>
        <p:spPr bwMode="auto">
          <a:xfrm>
            <a:off x="5967413" y="2914650"/>
            <a:ext cx="722312" cy="293688"/>
          </a:xfrm>
          <a:prstGeom prst="rightArrow">
            <a:avLst>
              <a:gd name="adj1" fmla="val 50000"/>
              <a:gd name="adj2" fmla="val 55110"/>
            </a:avLst>
          </a:prstGeom>
          <a:solidFill>
            <a:srgbClr val="0099CC"/>
          </a:solidFill>
          <a:ln w="9525">
            <a:noFill/>
            <a:miter lim="800000"/>
            <a:headEnd/>
            <a:tailEnd/>
          </a:ln>
          <a:effectLst>
            <a:prstShdw prst="shdw17" dist="17961" dir="2700000">
              <a:srgbClr val="991F00"/>
            </a:prstShdw>
          </a:effectLst>
        </p:spPr>
        <p:txBody>
          <a:bodyPr wrap="none" anchor="ctr"/>
          <a:lstStyle/>
          <a:p>
            <a:endParaRPr lang="en-US"/>
          </a:p>
        </p:txBody>
      </p:sp>
      <p:sp>
        <p:nvSpPr>
          <p:cNvPr id="19475" name="Oval 44"/>
          <p:cNvSpPr>
            <a:spLocks noChangeArrowheads="1"/>
          </p:cNvSpPr>
          <p:nvPr/>
        </p:nvSpPr>
        <p:spPr bwMode="auto">
          <a:xfrm>
            <a:off x="5680075" y="2914650"/>
            <a:ext cx="327025" cy="292100"/>
          </a:xfrm>
          <a:prstGeom prst="ellipse">
            <a:avLst/>
          </a:prstGeom>
          <a:solidFill>
            <a:srgbClr val="0099CC"/>
          </a:solidFill>
          <a:ln w="9525">
            <a:noFill/>
            <a:round/>
            <a:headEnd/>
            <a:tailEnd/>
          </a:ln>
          <a:effectLst>
            <a:prstShdw prst="shdw17" dist="17961" dir="2700000">
              <a:srgbClr val="991F00"/>
            </a:prstShdw>
          </a:effectLst>
        </p:spPr>
        <p:txBody>
          <a:bodyPr wrap="none" anchor="ctr"/>
          <a:lstStyle/>
          <a:p>
            <a:pPr algn="ctr"/>
            <a:r>
              <a:rPr lang="cy-GB"/>
              <a:t>2</a:t>
            </a:r>
            <a:endParaRPr lang="en-US"/>
          </a:p>
        </p:txBody>
      </p:sp>
      <p:sp>
        <p:nvSpPr>
          <p:cNvPr id="19476" name="AutoShape 45"/>
          <p:cNvSpPr>
            <a:spLocks noChangeArrowheads="1"/>
          </p:cNvSpPr>
          <p:nvPr/>
        </p:nvSpPr>
        <p:spPr bwMode="auto">
          <a:xfrm>
            <a:off x="2727325" y="5362575"/>
            <a:ext cx="722313" cy="293688"/>
          </a:xfrm>
          <a:prstGeom prst="rightArrow">
            <a:avLst>
              <a:gd name="adj1" fmla="val 50000"/>
              <a:gd name="adj2" fmla="val 55110"/>
            </a:avLst>
          </a:prstGeom>
          <a:solidFill>
            <a:srgbClr val="0099CC"/>
          </a:solidFill>
          <a:ln w="9525">
            <a:noFill/>
            <a:miter lim="800000"/>
            <a:headEnd/>
            <a:tailEnd/>
          </a:ln>
          <a:effectLst>
            <a:prstShdw prst="shdw17" dist="17961" dir="2700000">
              <a:srgbClr val="991F00"/>
            </a:prstShdw>
          </a:effectLst>
        </p:spPr>
        <p:txBody>
          <a:bodyPr wrap="none" anchor="ctr"/>
          <a:lstStyle/>
          <a:p>
            <a:endParaRPr lang="en-US"/>
          </a:p>
        </p:txBody>
      </p:sp>
      <p:sp>
        <p:nvSpPr>
          <p:cNvPr id="19477" name="Oval 51"/>
          <p:cNvSpPr>
            <a:spLocks noChangeArrowheads="1"/>
          </p:cNvSpPr>
          <p:nvPr/>
        </p:nvSpPr>
        <p:spPr bwMode="auto">
          <a:xfrm>
            <a:off x="2584450" y="5362575"/>
            <a:ext cx="327025" cy="292100"/>
          </a:xfrm>
          <a:prstGeom prst="ellipse">
            <a:avLst/>
          </a:prstGeom>
          <a:solidFill>
            <a:srgbClr val="0099CC"/>
          </a:solidFill>
          <a:ln w="9525">
            <a:noFill/>
            <a:round/>
            <a:headEnd/>
            <a:tailEnd/>
          </a:ln>
          <a:effectLst>
            <a:prstShdw prst="shdw17" dist="17961" dir="2700000">
              <a:srgbClr val="991F00"/>
            </a:prstShdw>
          </a:effectLst>
        </p:spPr>
        <p:txBody>
          <a:bodyPr wrap="none" anchor="ctr"/>
          <a:lstStyle/>
          <a:p>
            <a:pPr algn="ctr"/>
            <a:r>
              <a:rPr lang="cy-GB"/>
              <a:t>4</a:t>
            </a:r>
            <a:endParaRPr lang="en-US"/>
          </a:p>
        </p:txBody>
      </p:sp>
      <p:sp>
        <p:nvSpPr>
          <p:cNvPr id="19478" name="AutoShape 45"/>
          <p:cNvSpPr>
            <a:spLocks noChangeArrowheads="1"/>
          </p:cNvSpPr>
          <p:nvPr/>
        </p:nvSpPr>
        <p:spPr bwMode="auto">
          <a:xfrm>
            <a:off x="5824538" y="5362575"/>
            <a:ext cx="722312" cy="293688"/>
          </a:xfrm>
          <a:prstGeom prst="rightArrow">
            <a:avLst>
              <a:gd name="adj1" fmla="val 50000"/>
              <a:gd name="adj2" fmla="val 55110"/>
            </a:avLst>
          </a:prstGeom>
          <a:solidFill>
            <a:srgbClr val="0099CC"/>
          </a:solidFill>
          <a:ln w="9525">
            <a:noFill/>
            <a:miter lim="800000"/>
            <a:headEnd/>
            <a:tailEnd/>
          </a:ln>
          <a:effectLst>
            <a:prstShdw prst="shdw17" dist="17961" dir="2700000">
              <a:srgbClr val="991F00"/>
            </a:prstShdw>
          </a:effectLst>
        </p:spPr>
        <p:txBody>
          <a:bodyPr wrap="none" anchor="ctr"/>
          <a:lstStyle/>
          <a:p>
            <a:endParaRPr lang="en-US"/>
          </a:p>
        </p:txBody>
      </p:sp>
      <p:sp>
        <p:nvSpPr>
          <p:cNvPr id="19479" name="Oval 51"/>
          <p:cNvSpPr>
            <a:spLocks noChangeArrowheads="1"/>
          </p:cNvSpPr>
          <p:nvPr/>
        </p:nvSpPr>
        <p:spPr bwMode="auto">
          <a:xfrm>
            <a:off x="5608638" y="5364163"/>
            <a:ext cx="327025" cy="292100"/>
          </a:xfrm>
          <a:prstGeom prst="ellipse">
            <a:avLst/>
          </a:prstGeom>
          <a:solidFill>
            <a:srgbClr val="0099CC"/>
          </a:solidFill>
          <a:ln w="9525">
            <a:noFill/>
            <a:round/>
            <a:headEnd/>
            <a:tailEnd/>
          </a:ln>
          <a:effectLst>
            <a:prstShdw prst="shdw17" dist="17961" dir="2700000">
              <a:srgbClr val="991F00"/>
            </a:prstShdw>
          </a:effectLst>
        </p:spPr>
        <p:txBody>
          <a:bodyPr wrap="none" anchor="ctr"/>
          <a:lstStyle/>
          <a:p>
            <a:pPr algn="ctr"/>
            <a:r>
              <a:rPr lang="cy-GB"/>
              <a:t>5</a:t>
            </a:r>
            <a:endParaRPr lang="en-US"/>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85750" y="228600"/>
            <a:ext cx="8515350" cy="590550"/>
          </a:xfrm>
        </p:spPr>
        <p:txBody>
          <a:bodyPr/>
          <a:lstStyle/>
          <a:p>
            <a:r>
              <a:rPr lang="en-US" sz="3600" smtClean="0">
                <a:effectLst/>
              </a:rPr>
              <a:t>Emergency Response: Add-on</a:t>
            </a:r>
          </a:p>
        </p:txBody>
      </p:sp>
      <p:pic>
        <p:nvPicPr>
          <p:cNvPr id="20483" name="Picture 37" descr="vancouver_screenshot.png"/>
          <p:cNvPicPr>
            <a:picLocks noChangeAspect="1" noChangeArrowheads="1"/>
          </p:cNvPicPr>
          <p:nvPr/>
        </p:nvPicPr>
        <p:blipFill>
          <a:blip r:embed="rId3"/>
          <a:srcRect/>
          <a:stretch>
            <a:fillRect/>
          </a:stretch>
        </p:blipFill>
        <p:spPr bwMode="auto">
          <a:xfrm>
            <a:off x="762000" y="1219200"/>
            <a:ext cx="7543800" cy="4800600"/>
          </a:xfrm>
          <a:prstGeom prst="rect">
            <a:avLst/>
          </a:prstGeom>
          <a:noFill/>
          <a:ln w="9525">
            <a:solidFill>
              <a:srgbClr val="FF0000"/>
            </a:solidFill>
            <a:miter lim="800000"/>
            <a:headEnd/>
            <a:tailEnd/>
          </a:ln>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515350" cy="590550"/>
          </a:xfrm>
        </p:spPr>
        <p:txBody>
          <a:bodyPr/>
          <a:lstStyle/>
          <a:p>
            <a:pPr>
              <a:defRPr/>
            </a:pPr>
            <a:r>
              <a:rPr lang="en-US" sz="3600" dirty="0" smtClean="0">
                <a:latin typeface="+mj-lt"/>
              </a:rPr>
              <a:t>Business Intelligence: Add On</a:t>
            </a:r>
            <a:endParaRPr lang="en-US" sz="3600" dirty="0">
              <a:latin typeface="+mj-lt"/>
            </a:endParaRPr>
          </a:p>
        </p:txBody>
      </p:sp>
      <p:pic>
        <p:nvPicPr>
          <p:cNvPr id="21507" name="Picture 42" descr="Demo 06.bmp"/>
          <p:cNvPicPr>
            <a:picLocks noChangeAspect="1" noChangeArrowheads="1"/>
          </p:cNvPicPr>
          <p:nvPr/>
        </p:nvPicPr>
        <p:blipFill>
          <a:blip r:embed="rId2"/>
          <a:srcRect/>
          <a:stretch>
            <a:fillRect/>
          </a:stretch>
        </p:blipFill>
        <p:spPr bwMode="auto">
          <a:xfrm>
            <a:off x="990600" y="1143000"/>
            <a:ext cx="7010400" cy="5295900"/>
          </a:xfrm>
          <a:prstGeom prst="rect">
            <a:avLst/>
          </a:prstGeom>
          <a:noFill/>
          <a:ln w="9525">
            <a:solidFill>
              <a:srgbClr val="FF0000"/>
            </a:solidFill>
            <a:miter lim="800000"/>
            <a:headEnd/>
            <a:tailEnd/>
          </a:ln>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3600" dirty="0" smtClean="0">
                <a:latin typeface="+mj-lt"/>
              </a:rPr>
              <a:t>Business Intelligence Add-On with VE</a:t>
            </a:r>
            <a:endParaRPr lang="en-US" sz="3600" dirty="0">
              <a:latin typeface="+mj-lt"/>
            </a:endParaRPr>
          </a:p>
        </p:txBody>
      </p:sp>
      <p:pic>
        <p:nvPicPr>
          <p:cNvPr id="22531" name="Picture 2"/>
          <p:cNvPicPr>
            <a:picLocks noChangeAspect="1" noChangeArrowheads="1"/>
          </p:cNvPicPr>
          <p:nvPr/>
        </p:nvPicPr>
        <p:blipFill>
          <a:blip r:embed="rId3"/>
          <a:srcRect/>
          <a:stretch>
            <a:fillRect/>
          </a:stretch>
        </p:blipFill>
        <p:spPr bwMode="auto">
          <a:xfrm>
            <a:off x="488950" y="1295400"/>
            <a:ext cx="8026400" cy="48768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5"/>
          <p:cNvSpPr>
            <a:spLocks noChangeArrowheads="1"/>
          </p:cNvSpPr>
          <p:nvPr/>
        </p:nvSpPr>
        <p:spPr bwMode="auto">
          <a:xfrm>
            <a:off x="0" y="1484313"/>
            <a:ext cx="9144000" cy="4176712"/>
          </a:xfrm>
          <a:prstGeom prst="rect">
            <a:avLst/>
          </a:prstGeom>
          <a:solidFill>
            <a:schemeClr val="bg1"/>
          </a:solidFill>
          <a:ln w="9525">
            <a:noFill/>
            <a:miter lim="800000"/>
            <a:headEnd/>
            <a:tailEnd/>
          </a:ln>
        </p:spPr>
        <p:txBody>
          <a:bodyPr wrap="none" anchor="ctr"/>
          <a:lstStyle/>
          <a:p>
            <a:endParaRPr lang="en-US"/>
          </a:p>
        </p:txBody>
      </p:sp>
      <p:sp>
        <p:nvSpPr>
          <p:cNvPr id="23555" name="AutoShape 62"/>
          <p:cNvSpPr>
            <a:spLocks noChangeArrowheads="1"/>
          </p:cNvSpPr>
          <p:nvPr/>
        </p:nvSpPr>
        <p:spPr bwMode="auto">
          <a:xfrm rot="-5400000">
            <a:off x="1583531" y="2385219"/>
            <a:ext cx="3311525" cy="2808288"/>
          </a:xfrm>
          <a:prstGeom prst="triangle">
            <a:avLst>
              <a:gd name="adj" fmla="val 50000"/>
            </a:avLst>
          </a:prstGeom>
          <a:solidFill>
            <a:srgbClr val="FFE989"/>
          </a:solidFill>
          <a:ln w="9525">
            <a:noFill/>
            <a:miter lim="800000"/>
            <a:headEnd/>
            <a:tailEnd/>
          </a:ln>
        </p:spPr>
        <p:txBody>
          <a:bodyPr wrap="none" anchor="ctr"/>
          <a:lstStyle/>
          <a:p>
            <a:endParaRPr lang="en-US"/>
          </a:p>
        </p:txBody>
      </p:sp>
      <p:sp>
        <p:nvSpPr>
          <p:cNvPr id="23556" name="Rectangle 63"/>
          <p:cNvSpPr>
            <a:spLocks noChangeArrowheads="1"/>
          </p:cNvSpPr>
          <p:nvPr/>
        </p:nvSpPr>
        <p:spPr bwMode="auto">
          <a:xfrm>
            <a:off x="4643438" y="2133600"/>
            <a:ext cx="3889375" cy="3311525"/>
          </a:xfrm>
          <a:prstGeom prst="rect">
            <a:avLst/>
          </a:prstGeom>
          <a:solidFill>
            <a:srgbClr val="FFE989"/>
          </a:solidFill>
          <a:ln w="9525" algn="ctr">
            <a:noFill/>
            <a:miter lim="800000"/>
            <a:headEnd/>
            <a:tailEnd/>
          </a:ln>
        </p:spPr>
        <p:txBody>
          <a:bodyPr wrap="none" anchor="ctr"/>
          <a:lstStyle/>
          <a:p>
            <a:endParaRPr lang="en-US"/>
          </a:p>
        </p:txBody>
      </p:sp>
      <p:sp>
        <p:nvSpPr>
          <p:cNvPr id="512005" name="Rectangle 2"/>
          <p:cNvSpPr>
            <a:spLocks noGrp="1" noChangeArrowheads="1"/>
          </p:cNvSpPr>
          <p:nvPr>
            <p:ph type="title" idx="4294967295"/>
          </p:nvPr>
        </p:nvSpPr>
        <p:spPr/>
        <p:txBody>
          <a:bodyPr/>
          <a:lstStyle/>
          <a:p>
            <a:pPr>
              <a:defRPr/>
            </a:pPr>
            <a:r>
              <a:rPr lang="cy-GB" smtClean="0">
                <a:latin typeface="+mj-lt"/>
              </a:rPr>
              <a:t>A Citizen’s Journey</a:t>
            </a:r>
            <a:endParaRPr lang="en-US" smtClean="0">
              <a:latin typeface="+mj-lt"/>
            </a:endParaRPr>
          </a:p>
        </p:txBody>
      </p:sp>
      <p:grpSp>
        <p:nvGrpSpPr>
          <p:cNvPr id="23558" name="Group 39"/>
          <p:cNvGrpSpPr>
            <a:grpSpLocks/>
          </p:cNvGrpSpPr>
          <p:nvPr/>
        </p:nvGrpSpPr>
        <p:grpSpPr bwMode="auto">
          <a:xfrm>
            <a:off x="4741863" y="2205038"/>
            <a:ext cx="1866900" cy="1417637"/>
            <a:chOff x="805" y="1539"/>
            <a:chExt cx="1176" cy="893"/>
          </a:xfrm>
        </p:grpSpPr>
        <p:grpSp>
          <p:nvGrpSpPr>
            <p:cNvPr id="23594" name="Group 33"/>
            <p:cNvGrpSpPr>
              <a:grpSpLocks/>
            </p:cNvGrpSpPr>
            <p:nvPr/>
          </p:nvGrpSpPr>
          <p:grpSpPr bwMode="auto">
            <a:xfrm>
              <a:off x="805" y="1539"/>
              <a:ext cx="998" cy="585"/>
              <a:chOff x="488" y="1353"/>
              <a:chExt cx="1315" cy="771"/>
            </a:xfrm>
          </p:grpSpPr>
          <p:pic>
            <p:nvPicPr>
              <p:cNvPr id="23596" name="Picture 4"/>
              <p:cNvPicPr>
                <a:picLocks noChangeAspect="1" noChangeArrowheads="1"/>
              </p:cNvPicPr>
              <p:nvPr/>
            </p:nvPicPr>
            <p:blipFill>
              <a:blip r:embed="rId3"/>
              <a:srcRect/>
              <a:stretch>
                <a:fillRect/>
              </a:stretch>
            </p:blipFill>
            <p:spPr bwMode="auto">
              <a:xfrm>
                <a:off x="521" y="1365"/>
                <a:ext cx="1280" cy="756"/>
              </a:xfrm>
              <a:prstGeom prst="rect">
                <a:avLst/>
              </a:prstGeom>
              <a:noFill/>
              <a:ln w="9525">
                <a:noFill/>
                <a:miter lim="800000"/>
                <a:headEnd/>
                <a:tailEnd/>
              </a:ln>
            </p:spPr>
          </p:pic>
          <p:sp>
            <p:nvSpPr>
              <p:cNvPr id="23597" name="Rectangle 13"/>
              <p:cNvSpPr>
                <a:spLocks noChangeArrowheads="1"/>
              </p:cNvSpPr>
              <p:nvPr/>
            </p:nvSpPr>
            <p:spPr bwMode="auto">
              <a:xfrm>
                <a:off x="488" y="1353"/>
                <a:ext cx="1315" cy="771"/>
              </a:xfrm>
              <a:prstGeom prst="rect">
                <a:avLst/>
              </a:prstGeom>
              <a:solidFill>
                <a:schemeClr val="bg1">
                  <a:alpha val="50195"/>
                </a:schemeClr>
              </a:solidFill>
              <a:ln w="9525">
                <a:noFill/>
                <a:miter lim="800000"/>
                <a:headEnd/>
                <a:tailEnd/>
              </a:ln>
            </p:spPr>
            <p:txBody>
              <a:bodyPr wrap="none" anchor="ctr"/>
              <a:lstStyle/>
              <a:p>
                <a:endParaRPr lang="en-US"/>
              </a:p>
            </p:txBody>
          </p:sp>
        </p:grpSp>
        <p:pic>
          <p:nvPicPr>
            <p:cNvPr id="23595" name="Picture 13" descr="eforms"/>
            <p:cNvPicPr>
              <a:picLocks noChangeAspect="1" noChangeArrowheads="1"/>
            </p:cNvPicPr>
            <p:nvPr/>
          </p:nvPicPr>
          <p:blipFill>
            <a:blip r:embed="rId4"/>
            <a:srcRect/>
            <a:stretch>
              <a:fillRect/>
            </a:stretch>
          </p:blipFill>
          <p:spPr bwMode="auto">
            <a:xfrm>
              <a:off x="1292" y="1743"/>
              <a:ext cx="689" cy="689"/>
            </a:xfrm>
            <a:prstGeom prst="rect">
              <a:avLst/>
            </a:prstGeom>
            <a:noFill/>
            <a:ln w="9525">
              <a:noFill/>
              <a:miter lim="800000"/>
              <a:headEnd/>
              <a:tailEnd/>
            </a:ln>
          </p:spPr>
        </p:pic>
      </p:grpSp>
      <p:grpSp>
        <p:nvGrpSpPr>
          <p:cNvPr id="23559" name="Group 44"/>
          <p:cNvGrpSpPr>
            <a:grpSpLocks/>
          </p:cNvGrpSpPr>
          <p:nvPr/>
        </p:nvGrpSpPr>
        <p:grpSpPr bwMode="auto">
          <a:xfrm>
            <a:off x="6648450" y="3355975"/>
            <a:ext cx="1795463" cy="1258888"/>
            <a:chOff x="805" y="2555"/>
            <a:chExt cx="1131" cy="793"/>
          </a:xfrm>
        </p:grpSpPr>
        <p:grpSp>
          <p:nvGrpSpPr>
            <p:cNvPr id="23590" name="Group 34"/>
            <p:cNvGrpSpPr>
              <a:grpSpLocks/>
            </p:cNvGrpSpPr>
            <p:nvPr/>
          </p:nvGrpSpPr>
          <p:grpSpPr bwMode="auto">
            <a:xfrm>
              <a:off x="805" y="2555"/>
              <a:ext cx="998" cy="585"/>
              <a:chOff x="488" y="2369"/>
              <a:chExt cx="1315" cy="771"/>
            </a:xfrm>
          </p:grpSpPr>
          <p:pic>
            <p:nvPicPr>
              <p:cNvPr id="23592" name="Picture 4"/>
              <p:cNvPicPr>
                <a:picLocks noChangeAspect="1" noChangeArrowheads="1"/>
              </p:cNvPicPr>
              <p:nvPr/>
            </p:nvPicPr>
            <p:blipFill>
              <a:blip r:embed="rId5"/>
              <a:srcRect/>
              <a:stretch>
                <a:fillRect/>
              </a:stretch>
            </p:blipFill>
            <p:spPr bwMode="auto">
              <a:xfrm>
                <a:off x="521" y="2383"/>
                <a:ext cx="1225" cy="725"/>
              </a:xfrm>
              <a:prstGeom prst="rect">
                <a:avLst/>
              </a:prstGeom>
              <a:noFill/>
              <a:ln w="9525">
                <a:noFill/>
                <a:miter lim="800000"/>
                <a:headEnd/>
                <a:tailEnd/>
              </a:ln>
            </p:spPr>
          </p:pic>
          <p:sp>
            <p:nvSpPr>
              <p:cNvPr id="23593" name="Rectangle 19"/>
              <p:cNvSpPr>
                <a:spLocks noChangeArrowheads="1"/>
              </p:cNvSpPr>
              <p:nvPr/>
            </p:nvSpPr>
            <p:spPr bwMode="auto">
              <a:xfrm>
                <a:off x="488" y="2369"/>
                <a:ext cx="1315" cy="771"/>
              </a:xfrm>
              <a:prstGeom prst="rect">
                <a:avLst/>
              </a:prstGeom>
              <a:solidFill>
                <a:schemeClr val="bg1">
                  <a:alpha val="50195"/>
                </a:schemeClr>
              </a:solidFill>
              <a:ln w="9525">
                <a:noFill/>
                <a:miter lim="800000"/>
                <a:headEnd/>
                <a:tailEnd/>
              </a:ln>
            </p:spPr>
            <p:txBody>
              <a:bodyPr wrap="none" anchor="ctr"/>
              <a:lstStyle/>
              <a:p>
                <a:endParaRPr lang="en-US"/>
              </a:p>
            </p:txBody>
          </p:sp>
        </p:grpSp>
        <p:pic>
          <p:nvPicPr>
            <p:cNvPr id="23591" name="Picture 12" descr="collaboration"/>
            <p:cNvPicPr>
              <a:picLocks noChangeAspect="1" noChangeArrowheads="1"/>
            </p:cNvPicPr>
            <p:nvPr/>
          </p:nvPicPr>
          <p:blipFill>
            <a:blip r:embed="rId6"/>
            <a:srcRect/>
            <a:stretch>
              <a:fillRect/>
            </a:stretch>
          </p:blipFill>
          <p:spPr bwMode="auto">
            <a:xfrm>
              <a:off x="1247" y="2659"/>
              <a:ext cx="689" cy="689"/>
            </a:xfrm>
            <a:prstGeom prst="rect">
              <a:avLst/>
            </a:prstGeom>
            <a:noFill/>
            <a:ln w="9525">
              <a:noFill/>
              <a:miter lim="800000"/>
              <a:headEnd/>
              <a:tailEnd/>
            </a:ln>
          </p:spPr>
        </p:pic>
      </p:grpSp>
      <p:grpSp>
        <p:nvGrpSpPr>
          <p:cNvPr id="23560" name="Group 40"/>
          <p:cNvGrpSpPr>
            <a:grpSpLocks/>
          </p:cNvGrpSpPr>
          <p:nvPr/>
        </p:nvGrpSpPr>
        <p:grpSpPr bwMode="auto">
          <a:xfrm>
            <a:off x="6635750" y="2205038"/>
            <a:ext cx="1812925" cy="1216025"/>
            <a:chOff x="2518" y="1530"/>
            <a:chExt cx="1142" cy="766"/>
          </a:xfrm>
        </p:grpSpPr>
        <p:grpSp>
          <p:nvGrpSpPr>
            <p:cNvPr id="23586" name="Group 38"/>
            <p:cNvGrpSpPr>
              <a:grpSpLocks/>
            </p:cNvGrpSpPr>
            <p:nvPr/>
          </p:nvGrpSpPr>
          <p:grpSpPr bwMode="auto">
            <a:xfrm>
              <a:off x="2518" y="1530"/>
              <a:ext cx="1002" cy="585"/>
              <a:chOff x="2200" y="1344"/>
              <a:chExt cx="1320" cy="771"/>
            </a:xfrm>
          </p:grpSpPr>
          <p:pic>
            <p:nvPicPr>
              <p:cNvPr id="23588" name="Picture 4"/>
              <p:cNvPicPr>
                <a:picLocks noChangeAspect="1" noChangeArrowheads="1"/>
              </p:cNvPicPr>
              <p:nvPr/>
            </p:nvPicPr>
            <p:blipFill>
              <a:blip r:embed="rId7"/>
              <a:srcRect/>
              <a:stretch>
                <a:fillRect/>
              </a:stretch>
            </p:blipFill>
            <p:spPr bwMode="auto">
              <a:xfrm>
                <a:off x="2245" y="1344"/>
                <a:ext cx="1275" cy="737"/>
              </a:xfrm>
              <a:prstGeom prst="rect">
                <a:avLst/>
              </a:prstGeom>
              <a:noFill/>
              <a:ln w="9525">
                <a:noFill/>
                <a:miter lim="800000"/>
                <a:headEnd/>
                <a:tailEnd/>
              </a:ln>
            </p:spPr>
          </p:pic>
          <p:sp>
            <p:nvSpPr>
              <p:cNvPr id="23589" name="Rectangle 15"/>
              <p:cNvSpPr>
                <a:spLocks noChangeArrowheads="1"/>
              </p:cNvSpPr>
              <p:nvPr/>
            </p:nvSpPr>
            <p:spPr bwMode="auto">
              <a:xfrm>
                <a:off x="2200" y="1344"/>
                <a:ext cx="1315" cy="771"/>
              </a:xfrm>
              <a:prstGeom prst="rect">
                <a:avLst/>
              </a:prstGeom>
              <a:solidFill>
                <a:schemeClr val="bg1">
                  <a:alpha val="50195"/>
                </a:schemeClr>
              </a:solidFill>
              <a:ln w="9525">
                <a:noFill/>
                <a:miter lim="800000"/>
                <a:headEnd/>
                <a:tailEnd/>
              </a:ln>
            </p:spPr>
            <p:txBody>
              <a:bodyPr wrap="none" anchor="ctr"/>
              <a:lstStyle/>
              <a:p>
                <a:endParaRPr lang="en-US"/>
              </a:p>
            </p:txBody>
          </p:sp>
        </p:grpSp>
        <p:pic>
          <p:nvPicPr>
            <p:cNvPr id="23587" name="Picture 17" descr="eID"/>
            <p:cNvPicPr>
              <a:picLocks noChangeAspect="1" noChangeArrowheads="1"/>
            </p:cNvPicPr>
            <p:nvPr/>
          </p:nvPicPr>
          <p:blipFill>
            <a:blip r:embed="rId8"/>
            <a:srcRect/>
            <a:stretch>
              <a:fillRect/>
            </a:stretch>
          </p:blipFill>
          <p:spPr bwMode="auto">
            <a:xfrm>
              <a:off x="2971" y="1607"/>
              <a:ext cx="689" cy="689"/>
            </a:xfrm>
            <a:prstGeom prst="rect">
              <a:avLst/>
            </a:prstGeom>
            <a:noFill/>
            <a:ln w="9525">
              <a:noFill/>
              <a:miter lim="800000"/>
              <a:headEnd/>
              <a:tailEnd/>
            </a:ln>
          </p:spPr>
        </p:pic>
      </p:grpSp>
      <p:grpSp>
        <p:nvGrpSpPr>
          <p:cNvPr id="23561" name="Group 41"/>
          <p:cNvGrpSpPr>
            <a:grpSpLocks/>
          </p:cNvGrpSpPr>
          <p:nvPr/>
        </p:nvGrpSpPr>
        <p:grpSpPr bwMode="auto">
          <a:xfrm>
            <a:off x="4775200" y="3284538"/>
            <a:ext cx="1814513" cy="1216025"/>
            <a:chOff x="4195" y="1530"/>
            <a:chExt cx="1143" cy="766"/>
          </a:xfrm>
        </p:grpSpPr>
        <p:grpSp>
          <p:nvGrpSpPr>
            <p:cNvPr id="23582" name="Group 37"/>
            <p:cNvGrpSpPr>
              <a:grpSpLocks/>
            </p:cNvGrpSpPr>
            <p:nvPr/>
          </p:nvGrpSpPr>
          <p:grpSpPr bwMode="auto">
            <a:xfrm>
              <a:off x="4195" y="1530"/>
              <a:ext cx="998" cy="585"/>
              <a:chOff x="3878" y="1344"/>
              <a:chExt cx="1315" cy="771"/>
            </a:xfrm>
          </p:grpSpPr>
          <p:pic>
            <p:nvPicPr>
              <p:cNvPr id="23584" name="Picture 4"/>
              <p:cNvPicPr>
                <a:picLocks noChangeAspect="1" noChangeArrowheads="1"/>
              </p:cNvPicPr>
              <p:nvPr/>
            </p:nvPicPr>
            <p:blipFill>
              <a:blip r:embed="rId9"/>
              <a:srcRect/>
              <a:stretch>
                <a:fillRect/>
              </a:stretch>
            </p:blipFill>
            <p:spPr bwMode="auto">
              <a:xfrm>
                <a:off x="3878" y="1385"/>
                <a:ext cx="1270" cy="683"/>
              </a:xfrm>
              <a:prstGeom prst="rect">
                <a:avLst/>
              </a:prstGeom>
              <a:noFill/>
              <a:ln w="9525">
                <a:noFill/>
                <a:miter lim="800000"/>
                <a:headEnd/>
                <a:tailEnd/>
              </a:ln>
            </p:spPr>
          </p:pic>
          <p:sp>
            <p:nvSpPr>
              <p:cNvPr id="23585" name="Rectangle 16"/>
              <p:cNvSpPr>
                <a:spLocks noChangeArrowheads="1"/>
              </p:cNvSpPr>
              <p:nvPr/>
            </p:nvSpPr>
            <p:spPr bwMode="auto">
              <a:xfrm>
                <a:off x="3878" y="1344"/>
                <a:ext cx="1315" cy="771"/>
              </a:xfrm>
              <a:prstGeom prst="rect">
                <a:avLst/>
              </a:prstGeom>
              <a:solidFill>
                <a:schemeClr val="bg1">
                  <a:alpha val="50195"/>
                </a:schemeClr>
              </a:solidFill>
              <a:ln w="9525">
                <a:noFill/>
                <a:miter lim="800000"/>
                <a:headEnd/>
                <a:tailEnd/>
              </a:ln>
            </p:spPr>
            <p:txBody>
              <a:bodyPr wrap="none" anchor="ctr"/>
              <a:lstStyle/>
              <a:p>
                <a:endParaRPr lang="en-US"/>
              </a:p>
            </p:txBody>
          </p:sp>
        </p:grpSp>
        <p:pic>
          <p:nvPicPr>
            <p:cNvPr id="23583" name="Picture 12" descr="Portals"/>
            <p:cNvPicPr>
              <a:picLocks noChangeAspect="1" noChangeArrowheads="1"/>
            </p:cNvPicPr>
            <p:nvPr/>
          </p:nvPicPr>
          <p:blipFill>
            <a:blip r:embed="rId10"/>
            <a:srcRect/>
            <a:stretch>
              <a:fillRect/>
            </a:stretch>
          </p:blipFill>
          <p:spPr bwMode="auto">
            <a:xfrm>
              <a:off x="4649" y="1607"/>
              <a:ext cx="689" cy="689"/>
            </a:xfrm>
            <a:prstGeom prst="rect">
              <a:avLst/>
            </a:prstGeom>
            <a:noFill/>
            <a:ln w="9525">
              <a:noFill/>
              <a:miter lim="800000"/>
              <a:headEnd/>
              <a:tailEnd/>
            </a:ln>
          </p:spPr>
        </p:pic>
      </p:grpSp>
      <p:grpSp>
        <p:nvGrpSpPr>
          <p:cNvPr id="23562" name="Group 43"/>
          <p:cNvGrpSpPr>
            <a:grpSpLocks/>
          </p:cNvGrpSpPr>
          <p:nvPr/>
        </p:nvGrpSpPr>
        <p:grpSpPr bwMode="auto">
          <a:xfrm>
            <a:off x="4703763" y="4391025"/>
            <a:ext cx="1855787" cy="1270000"/>
            <a:chOff x="2518" y="2530"/>
            <a:chExt cx="1169" cy="800"/>
          </a:xfrm>
        </p:grpSpPr>
        <p:grpSp>
          <p:nvGrpSpPr>
            <p:cNvPr id="23578" name="Group 35"/>
            <p:cNvGrpSpPr>
              <a:grpSpLocks/>
            </p:cNvGrpSpPr>
            <p:nvPr/>
          </p:nvGrpSpPr>
          <p:grpSpPr bwMode="auto">
            <a:xfrm>
              <a:off x="2518" y="2530"/>
              <a:ext cx="1003" cy="585"/>
              <a:chOff x="2200" y="2344"/>
              <a:chExt cx="1321" cy="771"/>
            </a:xfrm>
          </p:grpSpPr>
          <p:pic>
            <p:nvPicPr>
              <p:cNvPr id="23580" name="Picture 4"/>
              <p:cNvPicPr>
                <a:picLocks noChangeAspect="1" noChangeArrowheads="1"/>
              </p:cNvPicPr>
              <p:nvPr/>
            </p:nvPicPr>
            <p:blipFill>
              <a:blip r:embed="rId11"/>
              <a:srcRect/>
              <a:stretch>
                <a:fillRect/>
              </a:stretch>
            </p:blipFill>
            <p:spPr bwMode="auto">
              <a:xfrm>
                <a:off x="2245" y="2360"/>
                <a:ext cx="1276" cy="753"/>
              </a:xfrm>
              <a:prstGeom prst="rect">
                <a:avLst/>
              </a:prstGeom>
              <a:noFill/>
              <a:ln w="9525">
                <a:noFill/>
                <a:miter lim="800000"/>
                <a:headEnd/>
                <a:tailEnd/>
              </a:ln>
            </p:spPr>
          </p:pic>
          <p:sp>
            <p:nvSpPr>
              <p:cNvPr id="23581" name="Rectangle 18"/>
              <p:cNvSpPr>
                <a:spLocks noChangeArrowheads="1"/>
              </p:cNvSpPr>
              <p:nvPr/>
            </p:nvSpPr>
            <p:spPr bwMode="auto">
              <a:xfrm>
                <a:off x="2200" y="2344"/>
                <a:ext cx="1315" cy="771"/>
              </a:xfrm>
              <a:prstGeom prst="rect">
                <a:avLst/>
              </a:prstGeom>
              <a:solidFill>
                <a:schemeClr val="bg1">
                  <a:alpha val="50195"/>
                </a:schemeClr>
              </a:solidFill>
              <a:ln w="9525">
                <a:noFill/>
                <a:miter lim="800000"/>
                <a:headEnd/>
                <a:tailEnd/>
              </a:ln>
            </p:spPr>
            <p:txBody>
              <a:bodyPr wrap="none" anchor="ctr"/>
              <a:lstStyle/>
              <a:p>
                <a:endParaRPr lang="en-US"/>
              </a:p>
            </p:txBody>
          </p:sp>
        </p:grpSp>
        <p:pic>
          <p:nvPicPr>
            <p:cNvPr id="23579" name="Picture 12" descr="Financial"/>
            <p:cNvPicPr>
              <a:picLocks noChangeAspect="1" noChangeArrowheads="1"/>
            </p:cNvPicPr>
            <p:nvPr/>
          </p:nvPicPr>
          <p:blipFill>
            <a:blip r:embed="rId12"/>
            <a:srcRect/>
            <a:stretch>
              <a:fillRect/>
            </a:stretch>
          </p:blipFill>
          <p:spPr bwMode="auto">
            <a:xfrm>
              <a:off x="3061" y="2704"/>
              <a:ext cx="626" cy="626"/>
            </a:xfrm>
            <a:prstGeom prst="rect">
              <a:avLst/>
            </a:prstGeom>
            <a:noFill/>
            <a:ln w="9525">
              <a:noFill/>
              <a:miter lim="800000"/>
              <a:headEnd/>
              <a:tailEnd/>
            </a:ln>
          </p:spPr>
        </p:pic>
      </p:grpSp>
      <p:grpSp>
        <p:nvGrpSpPr>
          <p:cNvPr id="23563" name="Group 42"/>
          <p:cNvGrpSpPr>
            <a:grpSpLocks/>
          </p:cNvGrpSpPr>
          <p:nvPr/>
        </p:nvGrpSpPr>
        <p:grpSpPr bwMode="auto">
          <a:xfrm>
            <a:off x="6719888" y="4421188"/>
            <a:ext cx="1884362" cy="1239837"/>
            <a:chOff x="4196" y="2567"/>
            <a:chExt cx="1187" cy="781"/>
          </a:xfrm>
        </p:grpSpPr>
        <p:grpSp>
          <p:nvGrpSpPr>
            <p:cNvPr id="23574" name="Group 36"/>
            <p:cNvGrpSpPr>
              <a:grpSpLocks/>
            </p:cNvGrpSpPr>
            <p:nvPr/>
          </p:nvGrpSpPr>
          <p:grpSpPr bwMode="auto">
            <a:xfrm>
              <a:off x="4196" y="2567"/>
              <a:ext cx="1000" cy="585"/>
              <a:chOff x="3878" y="2381"/>
              <a:chExt cx="1318" cy="771"/>
            </a:xfrm>
          </p:grpSpPr>
          <p:pic>
            <p:nvPicPr>
              <p:cNvPr id="23576" name="Picture 4"/>
              <p:cNvPicPr>
                <a:picLocks noChangeAspect="1" noChangeArrowheads="1"/>
              </p:cNvPicPr>
              <p:nvPr/>
            </p:nvPicPr>
            <p:blipFill>
              <a:blip r:embed="rId13"/>
              <a:srcRect/>
              <a:stretch>
                <a:fillRect/>
              </a:stretch>
            </p:blipFill>
            <p:spPr bwMode="auto">
              <a:xfrm>
                <a:off x="3878" y="2383"/>
                <a:ext cx="1315" cy="729"/>
              </a:xfrm>
              <a:prstGeom prst="rect">
                <a:avLst/>
              </a:prstGeom>
              <a:noFill/>
              <a:ln w="9525">
                <a:noFill/>
                <a:miter lim="800000"/>
                <a:headEnd/>
                <a:tailEnd/>
              </a:ln>
            </p:spPr>
          </p:pic>
          <p:sp>
            <p:nvSpPr>
              <p:cNvPr id="23577" name="Rectangle 17"/>
              <p:cNvSpPr>
                <a:spLocks noChangeArrowheads="1"/>
              </p:cNvSpPr>
              <p:nvPr/>
            </p:nvSpPr>
            <p:spPr bwMode="auto">
              <a:xfrm>
                <a:off x="3881" y="2381"/>
                <a:ext cx="1315" cy="771"/>
              </a:xfrm>
              <a:prstGeom prst="rect">
                <a:avLst/>
              </a:prstGeom>
              <a:solidFill>
                <a:schemeClr val="bg1">
                  <a:alpha val="50195"/>
                </a:schemeClr>
              </a:solidFill>
              <a:ln w="9525">
                <a:noFill/>
                <a:miter lim="800000"/>
                <a:headEnd/>
                <a:tailEnd/>
              </a:ln>
            </p:spPr>
            <p:txBody>
              <a:bodyPr wrap="none" anchor="ctr"/>
              <a:lstStyle/>
              <a:p>
                <a:endParaRPr lang="en-US"/>
              </a:p>
            </p:txBody>
          </p:sp>
        </p:grpSp>
        <p:pic>
          <p:nvPicPr>
            <p:cNvPr id="23575" name="Picture 13" descr="Customer"/>
            <p:cNvPicPr>
              <a:picLocks noChangeAspect="1" noChangeArrowheads="1"/>
            </p:cNvPicPr>
            <p:nvPr/>
          </p:nvPicPr>
          <p:blipFill>
            <a:blip r:embed="rId14"/>
            <a:srcRect/>
            <a:stretch>
              <a:fillRect/>
            </a:stretch>
          </p:blipFill>
          <p:spPr bwMode="auto">
            <a:xfrm>
              <a:off x="4694" y="2659"/>
              <a:ext cx="689" cy="689"/>
            </a:xfrm>
            <a:prstGeom prst="rect">
              <a:avLst/>
            </a:prstGeom>
            <a:noFill/>
            <a:ln w="9525">
              <a:noFill/>
              <a:miter lim="800000"/>
              <a:headEnd/>
              <a:tailEnd/>
            </a:ln>
          </p:spPr>
        </p:pic>
      </p:grpSp>
      <p:pic>
        <p:nvPicPr>
          <p:cNvPr id="23564" name="Picture 46" descr="Microsoft_Diagram_APAC_egov 071217 copy THIRD - 800 WIDE"/>
          <p:cNvPicPr>
            <a:picLocks noChangeAspect="1" noChangeArrowheads="1"/>
          </p:cNvPicPr>
          <p:nvPr/>
        </p:nvPicPr>
        <p:blipFill>
          <a:blip r:embed="rId15">
            <a:clrChange>
              <a:clrFrom>
                <a:srgbClr val="FDFDFD"/>
              </a:clrFrom>
              <a:clrTo>
                <a:srgbClr val="FDFDFD">
                  <a:alpha val="0"/>
                </a:srgbClr>
              </a:clrTo>
            </a:clrChange>
          </a:blip>
          <a:srcRect t="43335" b="19235"/>
          <a:stretch>
            <a:fillRect/>
          </a:stretch>
        </p:blipFill>
        <p:spPr bwMode="auto">
          <a:xfrm>
            <a:off x="3200400" y="3810000"/>
            <a:ext cx="4537075" cy="2544763"/>
          </a:xfrm>
          <a:prstGeom prst="rect">
            <a:avLst/>
          </a:prstGeom>
          <a:noFill/>
          <a:ln w="9525">
            <a:noFill/>
            <a:miter lim="800000"/>
            <a:headEnd/>
            <a:tailEnd/>
          </a:ln>
        </p:spPr>
      </p:pic>
      <p:pic>
        <p:nvPicPr>
          <p:cNvPr id="23565" name="Picture 47" descr="Microsoft_Diagram_APAC_egov 071217 copy TOP &amp; 2ND - 800 WIDE"/>
          <p:cNvPicPr>
            <a:picLocks noChangeAspect="1" noChangeArrowheads="1"/>
          </p:cNvPicPr>
          <p:nvPr/>
        </p:nvPicPr>
        <p:blipFill>
          <a:blip r:embed="rId16">
            <a:clrChange>
              <a:clrFrom>
                <a:srgbClr val="FDFDFD"/>
              </a:clrFrom>
              <a:clrTo>
                <a:srgbClr val="FDFDFD">
                  <a:alpha val="0"/>
                </a:srgbClr>
              </a:clrTo>
            </a:clrChange>
          </a:blip>
          <a:srcRect b="42857"/>
          <a:stretch>
            <a:fillRect/>
          </a:stretch>
        </p:blipFill>
        <p:spPr bwMode="auto">
          <a:xfrm>
            <a:off x="260350" y="908050"/>
            <a:ext cx="3105150" cy="2660650"/>
          </a:xfrm>
          <a:prstGeom prst="rect">
            <a:avLst/>
          </a:prstGeom>
          <a:noFill/>
          <a:ln w="9525">
            <a:noFill/>
            <a:miter lim="800000"/>
            <a:headEnd/>
            <a:tailEnd/>
          </a:ln>
        </p:spPr>
      </p:pic>
      <p:pic>
        <p:nvPicPr>
          <p:cNvPr id="23566" name="Picture 48" descr="Microsoft_Diagram_APAC_egov 071217 copy 4TH - 800 WIDE"/>
          <p:cNvPicPr>
            <a:picLocks noChangeAspect="1" noChangeArrowheads="1"/>
          </p:cNvPicPr>
          <p:nvPr/>
        </p:nvPicPr>
        <p:blipFill>
          <a:blip r:embed="rId17">
            <a:clrChange>
              <a:clrFrom>
                <a:srgbClr val="FDFDFD"/>
              </a:clrFrom>
              <a:clrTo>
                <a:srgbClr val="FDFDFD">
                  <a:alpha val="0"/>
                </a:srgbClr>
              </a:clrTo>
            </a:clrChange>
          </a:blip>
          <a:srcRect t="66956"/>
          <a:stretch>
            <a:fillRect/>
          </a:stretch>
        </p:blipFill>
        <p:spPr bwMode="auto">
          <a:xfrm>
            <a:off x="250825" y="4941888"/>
            <a:ext cx="3105150" cy="1538287"/>
          </a:xfrm>
          <a:prstGeom prst="rect">
            <a:avLst/>
          </a:prstGeom>
          <a:noFill/>
          <a:ln w="9525">
            <a:noFill/>
            <a:miter lim="800000"/>
            <a:headEnd/>
            <a:tailEnd/>
          </a:ln>
        </p:spPr>
      </p:pic>
      <p:sp>
        <p:nvSpPr>
          <p:cNvPr id="23567" name="Oval 49"/>
          <p:cNvSpPr>
            <a:spLocks noChangeArrowheads="1"/>
          </p:cNvSpPr>
          <p:nvPr/>
        </p:nvSpPr>
        <p:spPr bwMode="auto">
          <a:xfrm>
            <a:off x="4921250" y="2900363"/>
            <a:ext cx="158750" cy="158750"/>
          </a:xfrm>
          <a:prstGeom prst="ellipse">
            <a:avLst/>
          </a:prstGeom>
          <a:solidFill>
            <a:srgbClr val="FF3300"/>
          </a:solidFill>
          <a:ln w="9525">
            <a:noFill/>
            <a:round/>
            <a:headEnd/>
            <a:tailEnd/>
          </a:ln>
        </p:spPr>
        <p:txBody>
          <a:bodyPr wrap="none" anchor="ctr"/>
          <a:lstStyle/>
          <a:p>
            <a:pPr algn="ctr"/>
            <a:r>
              <a:rPr lang="cy-GB" sz="1200">
                <a:solidFill>
                  <a:schemeClr val="bg1"/>
                </a:solidFill>
              </a:rPr>
              <a:t>1</a:t>
            </a:r>
            <a:endParaRPr lang="en-US" sz="1200">
              <a:solidFill>
                <a:schemeClr val="bg1"/>
              </a:solidFill>
            </a:endParaRPr>
          </a:p>
        </p:txBody>
      </p:sp>
      <p:sp>
        <p:nvSpPr>
          <p:cNvPr id="23568" name="Oval 50"/>
          <p:cNvSpPr>
            <a:spLocks noChangeArrowheads="1"/>
          </p:cNvSpPr>
          <p:nvPr/>
        </p:nvSpPr>
        <p:spPr bwMode="auto">
          <a:xfrm>
            <a:off x="6813550" y="2847975"/>
            <a:ext cx="158750" cy="158750"/>
          </a:xfrm>
          <a:prstGeom prst="ellipse">
            <a:avLst/>
          </a:prstGeom>
          <a:solidFill>
            <a:srgbClr val="FF3300"/>
          </a:solidFill>
          <a:ln w="9525">
            <a:noFill/>
            <a:round/>
            <a:headEnd/>
            <a:tailEnd/>
          </a:ln>
        </p:spPr>
        <p:txBody>
          <a:bodyPr wrap="none" anchor="ctr"/>
          <a:lstStyle/>
          <a:p>
            <a:pPr algn="ctr"/>
            <a:r>
              <a:rPr lang="cy-GB" sz="1200">
                <a:solidFill>
                  <a:schemeClr val="bg1"/>
                </a:solidFill>
              </a:rPr>
              <a:t>2</a:t>
            </a:r>
            <a:endParaRPr lang="en-US" sz="1200">
              <a:solidFill>
                <a:schemeClr val="bg1"/>
              </a:solidFill>
            </a:endParaRPr>
          </a:p>
        </p:txBody>
      </p:sp>
      <p:sp>
        <p:nvSpPr>
          <p:cNvPr id="23569" name="Oval 51"/>
          <p:cNvSpPr>
            <a:spLocks noChangeArrowheads="1"/>
          </p:cNvSpPr>
          <p:nvPr/>
        </p:nvSpPr>
        <p:spPr bwMode="auto">
          <a:xfrm>
            <a:off x="4916488" y="3924300"/>
            <a:ext cx="158750" cy="158750"/>
          </a:xfrm>
          <a:prstGeom prst="ellipse">
            <a:avLst/>
          </a:prstGeom>
          <a:solidFill>
            <a:srgbClr val="FF3300"/>
          </a:solidFill>
          <a:ln w="9525">
            <a:noFill/>
            <a:round/>
            <a:headEnd/>
            <a:tailEnd/>
          </a:ln>
        </p:spPr>
        <p:txBody>
          <a:bodyPr wrap="none" anchor="ctr"/>
          <a:lstStyle/>
          <a:p>
            <a:pPr algn="ctr"/>
            <a:r>
              <a:rPr lang="cy-GB" sz="1200">
                <a:solidFill>
                  <a:schemeClr val="bg1"/>
                </a:solidFill>
              </a:rPr>
              <a:t>3</a:t>
            </a:r>
            <a:endParaRPr lang="en-US" sz="1200">
              <a:solidFill>
                <a:schemeClr val="bg1"/>
              </a:solidFill>
            </a:endParaRPr>
          </a:p>
        </p:txBody>
      </p:sp>
      <p:sp>
        <p:nvSpPr>
          <p:cNvPr id="23570" name="Oval 58"/>
          <p:cNvSpPr>
            <a:spLocks noChangeArrowheads="1"/>
          </p:cNvSpPr>
          <p:nvPr/>
        </p:nvSpPr>
        <p:spPr bwMode="auto">
          <a:xfrm>
            <a:off x="4916488" y="5084763"/>
            <a:ext cx="158750" cy="158750"/>
          </a:xfrm>
          <a:prstGeom prst="ellipse">
            <a:avLst/>
          </a:prstGeom>
          <a:solidFill>
            <a:srgbClr val="FF3300"/>
          </a:solidFill>
          <a:ln w="9525">
            <a:noFill/>
            <a:round/>
            <a:headEnd/>
            <a:tailEnd/>
          </a:ln>
        </p:spPr>
        <p:txBody>
          <a:bodyPr wrap="none" anchor="ctr"/>
          <a:lstStyle/>
          <a:p>
            <a:pPr algn="ctr"/>
            <a:r>
              <a:rPr lang="cy-GB" sz="1200">
                <a:solidFill>
                  <a:schemeClr val="bg1"/>
                </a:solidFill>
              </a:rPr>
              <a:t>5</a:t>
            </a:r>
            <a:endParaRPr lang="en-US" sz="1200">
              <a:solidFill>
                <a:schemeClr val="bg1"/>
              </a:solidFill>
            </a:endParaRPr>
          </a:p>
        </p:txBody>
      </p:sp>
      <p:sp>
        <p:nvSpPr>
          <p:cNvPr id="23571" name="Oval 59"/>
          <p:cNvSpPr>
            <a:spLocks noChangeArrowheads="1"/>
          </p:cNvSpPr>
          <p:nvPr/>
        </p:nvSpPr>
        <p:spPr bwMode="auto">
          <a:xfrm>
            <a:off x="6877050" y="5084763"/>
            <a:ext cx="158750" cy="158750"/>
          </a:xfrm>
          <a:prstGeom prst="ellipse">
            <a:avLst/>
          </a:prstGeom>
          <a:solidFill>
            <a:srgbClr val="FF3300"/>
          </a:solidFill>
          <a:ln w="9525">
            <a:noFill/>
            <a:round/>
            <a:headEnd/>
            <a:tailEnd/>
          </a:ln>
        </p:spPr>
        <p:txBody>
          <a:bodyPr wrap="none" anchor="ctr"/>
          <a:lstStyle/>
          <a:p>
            <a:pPr algn="ctr"/>
            <a:r>
              <a:rPr lang="cy-GB" sz="1200">
                <a:solidFill>
                  <a:schemeClr val="bg1"/>
                </a:solidFill>
              </a:rPr>
              <a:t>6</a:t>
            </a:r>
            <a:endParaRPr lang="en-US" sz="1200">
              <a:solidFill>
                <a:schemeClr val="bg1"/>
              </a:solidFill>
            </a:endParaRPr>
          </a:p>
        </p:txBody>
      </p:sp>
      <p:sp>
        <p:nvSpPr>
          <p:cNvPr id="23572" name="Oval 60"/>
          <p:cNvSpPr>
            <a:spLocks noChangeArrowheads="1"/>
          </p:cNvSpPr>
          <p:nvPr/>
        </p:nvSpPr>
        <p:spPr bwMode="auto">
          <a:xfrm>
            <a:off x="6877050" y="4005263"/>
            <a:ext cx="158750" cy="158750"/>
          </a:xfrm>
          <a:prstGeom prst="ellipse">
            <a:avLst/>
          </a:prstGeom>
          <a:solidFill>
            <a:srgbClr val="FF3300"/>
          </a:solidFill>
          <a:ln w="9525">
            <a:noFill/>
            <a:round/>
            <a:headEnd/>
            <a:tailEnd/>
          </a:ln>
        </p:spPr>
        <p:txBody>
          <a:bodyPr wrap="none" anchor="ctr"/>
          <a:lstStyle/>
          <a:p>
            <a:pPr algn="ctr"/>
            <a:r>
              <a:rPr lang="cy-GB" sz="1200">
                <a:solidFill>
                  <a:schemeClr val="bg1"/>
                </a:solidFill>
              </a:rPr>
              <a:t>4</a:t>
            </a:r>
            <a:endParaRPr lang="en-US" sz="1200">
              <a:solidFill>
                <a:schemeClr val="bg1"/>
              </a:solidFill>
            </a:endParaRPr>
          </a:p>
        </p:txBody>
      </p:sp>
      <p:sp>
        <p:nvSpPr>
          <p:cNvPr id="401469" name="Rectangle 61"/>
          <p:cNvSpPr>
            <a:spLocks noChangeArrowheads="1"/>
          </p:cNvSpPr>
          <p:nvPr/>
        </p:nvSpPr>
        <p:spPr bwMode="auto">
          <a:xfrm>
            <a:off x="4852988" y="1447800"/>
            <a:ext cx="3529012" cy="70802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fontAlgn="auto">
              <a:spcBef>
                <a:spcPts val="0"/>
              </a:spcBef>
              <a:spcAft>
                <a:spcPts val="0"/>
              </a:spcAft>
              <a:defRPr/>
            </a:pPr>
            <a:r>
              <a:rPr lang="en-US" sz="1000" dirty="0">
                <a:latin typeface="+mn-lt"/>
                <a:cs typeface="+mn-cs"/>
              </a:rPr>
              <a:t>How the  Microsoft Platform simplifies the citizen journey for ‘Penny’ as she gets married, changes her name, renovates her home, pays rates, registers her child, finds childcare and more!</a:t>
            </a: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AutoShape 2"/>
          <p:cNvSpPr>
            <a:spLocks noChangeArrowheads="1"/>
          </p:cNvSpPr>
          <p:nvPr/>
        </p:nvSpPr>
        <p:spPr bwMode="auto">
          <a:xfrm>
            <a:off x="3781425" y="908050"/>
            <a:ext cx="5183188" cy="5761038"/>
          </a:xfrm>
          <a:prstGeom prst="roundRect">
            <a:avLst>
              <a:gd name="adj" fmla="val 7843"/>
            </a:avLst>
          </a:prstGeom>
          <a:solidFill>
            <a:srgbClr val="FFE989"/>
          </a:solidFill>
          <a:ln w="9525" algn="ctr">
            <a:noFill/>
            <a:round/>
            <a:headEnd/>
            <a:tailEnd/>
          </a:ln>
        </p:spPr>
        <p:txBody>
          <a:bodyPr wrap="none" anchor="ctr"/>
          <a:lstStyle/>
          <a:p>
            <a:endParaRPr lang="en-US"/>
          </a:p>
        </p:txBody>
      </p:sp>
      <p:sp>
        <p:nvSpPr>
          <p:cNvPr id="2052" name="AutoShape 3"/>
          <p:cNvSpPr>
            <a:spLocks noChangeArrowheads="1"/>
          </p:cNvSpPr>
          <p:nvPr/>
        </p:nvSpPr>
        <p:spPr bwMode="auto">
          <a:xfrm>
            <a:off x="3995738" y="4941888"/>
            <a:ext cx="27368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2053" name="AutoShape 4"/>
          <p:cNvSpPr>
            <a:spLocks noChangeArrowheads="1"/>
          </p:cNvSpPr>
          <p:nvPr/>
        </p:nvSpPr>
        <p:spPr bwMode="auto">
          <a:xfrm>
            <a:off x="6948488" y="4941888"/>
            <a:ext cx="18732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grpSp>
        <p:nvGrpSpPr>
          <p:cNvPr id="2054" name="Group 5"/>
          <p:cNvGrpSpPr>
            <a:grpSpLocks/>
          </p:cNvGrpSpPr>
          <p:nvPr/>
        </p:nvGrpSpPr>
        <p:grpSpPr bwMode="auto">
          <a:xfrm>
            <a:off x="469900" y="1052513"/>
            <a:ext cx="3670300" cy="792162"/>
            <a:chOff x="296" y="663"/>
            <a:chExt cx="2312" cy="499"/>
          </a:xfrm>
        </p:grpSpPr>
        <p:sp>
          <p:nvSpPr>
            <p:cNvPr id="2081" name="AutoShape 6"/>
            <p:cNvSpPr>
              <a:spLocks noChangeArrowheads="1"/>
            </p:cNvSpPr>
            <p:nvPr/>
          </p:nvSpPr>
          <p:spPr bwMode="auto">
            <a:xfrm>
              <a:off x="296" y="663"/>
              <a:ext cx="2266" cy="499"/>
            </a:xfrm>
            <a:prstGeom prst="roundRect">
              <a:avLst>
                <a:gd name="adj" fmla="val 24852"/>
              </a:avLst>
            </a:prstGeom>
            <a:solidFill>
              <a:srgbClr val="FFE989"/>
            </a:solidFill>
            <a:ln w="9525" algn="ctr">
              <a:noFill/>
              <a:round/>
              <a:headEnd/>
              <a:tailEnd/>
            </a:ln>
          </p:spPr>
          <p:txBody>
            <a:bodyPr wrap="none" anchor="ctr"/>
            <a:lstStyle/>
            <a:p>
              <a:endParaRPr lang="en-US"/>
            </a:p>
          </p:txBody>
        </p:sp>
        <p:sp>
          <p:nvSpPr>
            <p:cNvPr id="2082" name="AutoShape 7"/>
            <p:cNvSpPr>
              <a:spLocks noChangeArrowheads="1"/>
            </p:cNvSpPr>
            <p:nvPr/>
          </p:nvSpPr>
          <p:spPr bwMode="auto">
            <a:xfrm>
              <a:off x="2292" y="669"/>
              <a:ext cx="316" cy="489"/>
            </a:xfrm>
            <a:prstGeom prst="roundRect">
              <a:avLst>
                <a:gd name="adj" fmla="val 24852"/>
              </a:avLst>
            </a:prstGeom>
            <a:solidFill>
              <a:srgbClr val="FFE989"/>
            </a:solidFill>
            <a:ln w="9525" algn="ctr">
              <a:noFill/>
              <a:round/>
              <a:headEnd/>
              <a:tailEnd/>
            </a:ln>
          </p:spPr>
          <p:txBody>
            <a:bodyPr wrap="none" anchor="ctr"/>
            <a:lstStyle/>
            <a:p>
              <a:endParaRPr lang="en-US"/>
            </a:p>
          </p:txBody>
        </p:sp>
      </p:grpSp>
      <p:sp>
        <p:nvSpPr>
          <p:cNvPr id="309286" name="Rectangle 8"/>
          <p:cNvSpPr>
            <a:spLocks noGrp="1" noChangeArrowheads="1"/>
          </p:cNvSpPr>
          <p:nvPr>
            <p:ph type="title"/>
          </p:nvPr>
        </p:nvSpPr>
        <p:spPr>
          <a:xfrm>
            <a:off x="285750" y="152400"/>
            <a:ext cx="8515350" cy="646113"/>
          </a:xfrm>
        </p:spPr>
        <p:txBody>
          <a:bodyPr/>
          <a:lstStyle/>
          <a:p>
            <a:pPr>
              <a:defRPr/>
            </a:pPr>
            <a:r>
              <a:rPr lang="cy-GB" dirty="0" smtClean="0">
                <a:latin typeface="+mj-lt"/>
              </a:rPr>
              <a:t>Citizen’s Journey - 1</a:t>
            </a:r>
            <a:endParaRPr lang="en-US" dirty="0" smtClean="0">
              <a:latin typeface="+mj-lt"/>
            </a:endParaRPr>
          </a:p>
        </p:txBody>
      </p:sp>
      <p:sp>
        <p:nvSpPr>
          <p:cNvPr id="2056" name="Rectangle 9"/>
          <p:cNvSpPr>
            <a:spLocks noChangeArrowheads="1"/>
          </p:cNvSpPr>
          <p:nvPr/>
        </p:nvSpPr>
        <p:spPr bwMode="auto">
          <a:xfrm>
            <a:off x="4427538" y="2924175"/>
            <a:ext cx="4032250" cy="784225"/>
          </a:xfrm>
          <a:prstGeom prst="rect">
            <a:avLst/>
          </a:prstGeom>
          <a:noFill/>
          <a:ln w="9525" algn="ctr">
            <a:noFill/>
            <a:miter lim="800000"/>
            <a:headEnd/>
            <a:tailEnd/>
          </a:ln>
        </p:spPr>
        <p:txBody>
          <a:bodyPr>
            <a:spAutoFit/>
          </a:bodyPr>
          <a:lstStyle/>
          <a:p>
            <a:r>
              <a:rPr lang="en-US" sz="900">
                <a:solidFill>
                  <a:schemeClr val="bg2"/>
                </a:solidFill>
              </a:rPr>
              <a:t>From an Internet kiosk in the library, Penny Cooper applies for a marriage license online. Streamlined documentation processes ensure the application is managed in compliance with security guidelines. The data is saved in Open Office XML, enabling civil servants to analyze it to discover trends and improve services.</a:t>
            </a:r>
          </a:p>
        </p:txBody>
      </p:sp>
      <p:sp>
        <p:nvSpPr>
          <p:cNvPr id="2057" name="Rectangle 10"/>
          <p:cNvSpPr>
            <a:spLocks noChangeArrowheads="1"/>
          </p:cNvSpPr>
          <p:nvPr/>
        </p:nvSpPr>
        <p:spPr bwMode="auto">
          <a:xfrm>
            <a:off x="1981200" y="1125538"/>
            <a:ext cx="1727200" cy="581025"/>
          </a:xfrm>
          <a:prstGeom prst="rect">
            <a:avLst/>
          </a:prstGeom>
          <a:noFill/>
          <a:ln w="9525" algn="ctr">
            <a:noFill/>
            <a:miter lim="800000"/>
            <a:headEnd/>
            <a:tailEnd/>
          </a:ln>
        </p:spPr>
        <p:txBody>
          <a:bodyPr>
            <a:spAutoFit/>
          </a:bodyPr>
          <a:lstStyle/>
          <a:p>
            <a:r>
              <a:rPr lang="en-US" sz="1600">
                <a:solidFill>
                  <a:schemeClr val="bg2"/>
                </a:solidFill>
              </a:rPr>
              <a:t>Applying for a marriage license</a:t>
            </a:r>
          </a:p>
        </p:txBody>
      </p:sp>
      <p:pic>
        <p:nvPicPr>
          <p:cNvPr id="2058" name="Picture 4"/>
          <p:cNvPicPr>
            <a:picLocks noChangeAspect="1" noChangeArrowheads="1"/>
          </p:cNvPicPr>
          <p:nvPr/>
        </p:nvPicPr>
        <p:blipFill>
          <a:blip r:embed="rId4"/>
          <a:srcRect/>
          <a:stretch>
            <a:fillRect/>
          </a:stretch>
        </p:blipFill>
        <p:spPr bwMode="auto">
          <a:xfrm>
            <a:off x="5219700" y="1484313"/>
            <a:ext cx="2376488" cy="1403350"/>
          </a:xfrm>
          <a:prstGeom prst="rect">
            <a:avLst/>
          </a:prstGeom>
          <a:noFill/>
          <a:ln w="9525">
            <a:noFill/>
            <a:miter lim="800000"/>
            <a:headEnd/>
            <a:tailEnd/>
          </a:ln>
        </p:spPr>
      </p:pic>
      <p:grpSp>
        <p:nvGrpSpPr>
          <p:cNvPr id="2059" name="Group 9"/>
          <p:cNvGrpSpPr>
            <a:grpSpLocks/>
          </p:cNvGrpSpPr>
          <p:nvPr/>
        </p:nvGrpSpPr>
        <p:grpSpPr bwMode="auto">
          <a:xfrm>
            <a:off x="4860925" y="3571875"/>
            <a:ext cx="1293813" cy="1263650"/>
            <a:chOff x="567" y="2886"/>
            <a:chExt cx="1255" cy="1225"/>
          </a:xfrm>
        </p:grpSpPr>
        <p:pic>
          <p:nvPicPr>
            <p:cNvPr id="2" name="Picture 5" descr="D:\Users\v-jaloug.EUROPE\Desktop\071023 Tues on Acer\final work tonight for Gordon\MY UPDATED SCREENSHOTS\ZOOMED BITS\INTRANET.jpg"/>
            <p:cNvPicPr>
              <a:picLocks noChangeAspect="1" noChangeArrowheads="1"/>
            </p:cNvPicPr>
            <p:nvPr/>
          </p:nvPicPr>
          <p:blipFill>
            <a:blip r:embed="rId5" cstate="screen"/>
            <a:srcRect/>
            <a:stretch>
              <a:fillRect/>
            </a:stretch>
          </p:blipFill>
          <p:spPr bwMode="auto">
            <a:xfrm>
              <a:off x="739" y="3030"/>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2080"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720" y="2990"/>
              <a:ext cx="817" cy="809"/>
            </a:xfrm>
            <a:prstGeom prst="rect">
              <a:avLst/>
            </a:prstGeom>
            <a:noFill/>
            <a:ln w="9525">
              <a:noFill/>
              <a:miter lim="800000"/>
              <a:headEnd/>
              <a:tailEnd/>
            </a:ln>
          </p:spPr>
        </p:pic>
      </p:grpSp>
      <p:grpSp>
        <p:nvGrpSpPr>
          <p:cNvPr id="2060" name="Group 15"/>
          <p:cNvGrpSpPr>
            <a:grpSpLocks/>
          </p:cNvGrpSpPr>
          <p:nvPr/>
        </p:nvGrpSpPr>
        <p:grpSpPr bwMode="auto">
          <a:xfrm>
            <a:off x="6732588" y="3571875"/>
            <a:ext cx="1295400" cy="1263650"/>
            <a:chOff x="2336" y="2478"/>
            <a:chExt cx="1255" cy="1225"/>
          </a:xfrm>
        </p:grpSpPr>
        <p:pic>
          <p:nvPicPr>
            <p:cNvPr id="4" name="Picture 5" descr="D:\Users\v-jaloug.EUROPE\Desktop\071023 Tues on Acer\final work tonight for Gordon\MY UPDATED SCREENSHOTS\ZOOMED BITS\INTRANET.jpg"/>
            <p:cNvPicPr>
              <a:picLocks noChangeAspect="1" noChangeArrowheads="1"/>
            </p:cNvPicPr>
            <p:nvPr/>
          </p:nvPicPr>
          <p:blipFill>
            <a:blip r:embed="rId5" cstate="screen"/>
            <a:srcRect/>
            <a:stretch>
              <a:fillRect/>
            </a:stretch>
          </p:blipFill>
          <p:spPr bwMode="auto">
            <a:xfrm>
              <a:off x="2508" y="2622"/>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2078" name="Picture 17" descr="NORMAL DESK &amp; CHAIR &amp; PERSON lighter"/>
            <p:cNvPicPr>
              <a:picLocks noChangeAspect="1" noChangeArrowheads="1"/>
            </p:cNvPicPr>
            <p:nvPr/>
          </p:nvPicPr>
          <p:blipFill>
            <a:blip r:embed="rId7">
              <a:clrChange>
                <a:clrFrom>
                  <a:srgbClr val="FDFDFD"/>
                </a:clrFrom>
                <a:clrTo>
                  <a:srgbClr val="FDFDFD">
                    <a:alpha val="0"/>
                  </a:srgbClr>
                </a:clrTo>
              </a:clrChange>
            </a:blip>
            <a:srcRect/>
            <a:stretch>
              <a:fillRect/>
            </a:stretch>
          </p:blipFill>
          <p:spPr bwMode="auto">
            <a:xfrm rot="21191397" flipH="1">
              <a:off x="2468" y="2717"/>
              <a:ext cx="802" cy="626"/>
            </a:xfrm>
            <a:prstGeom prst="rect">
              <a:avLst/>
            </a:prstGeom>
            <a:noFill/>
            <a:ln w="9525">
              <a:noFill/>
              <a:miter lim="800000"/>
              <a:headEnd/>
              <a:tailEnd/>
            </a:ln>
          </p:spPr>
        </p:pic>
      </p:grpSp>
      <p:sp>
        <p:nvSpPr>
          <p:cNvPr id="2061" name="Rectangle 5"/>
          <p:cNvSpPr>
            <a:spLocks noChangeArrowheads="1"/>
          </p:cNvSpPr>
          <p:nvPr/>
        </p:nvSpPr>
        <p:spPr bwMode="auto">
          <a:xfrm>
            <a:off x="6873875" y="4548188"/>
            <a:ext cx="882650" cy="230187"/>
          </a:xfrm>
          <a:prstGeom prst="rect">
            <a:avLst/>
          </a:prstGeom>
          <a:noFill/>
          <a:ln w="9525" algn="ctr">
            <a:noFill/>
            <a:miter lim="800000"/>
            <a:headEnd/>
            <a:tailEnd/>
          </a:ln>
        </p:spPr>
        <p:txBody>
          <a:bodyPr wrap="none">
            <a:spAutoFit/>
          </a:bodyPr>
          <a:lstStyle/>
          <a:p>
            <a:pPr algn="ctr"/>
            <a:r>
              <a:rPr lang="en-GB" sz="900" b="1">
                <a:solidFill>
                  <a:schemeClr val="bg2"/>
                </a:solidFill>
              </a:rPr>
              <a:t>Civil Servant</a:t>
            </a:r>
            <a:endParaRPr lang="en-US" sz="900" b="1">
              <a:solidFill>
                <a:schemeClr val="bg2"/>
              </a:solidFill>
            </a:endParaRPr>
          </a:p>
        </p:txBody>
      </p:sp>
      <p:sp>
        <p:nvSpPr>
          <p:cNvPr id="2062" name="AutoShape 19"/>
          <p:cNvSpPr>
            <a:spLocks noChangeArrowheads="1"/>
          </p:cNvSpPr>
          <p:nvPr/>
        </p:nvSpPr>
        <p:spPr bwMode="auto">
          <a:xfrm>
            <a:off x="6011863" y="3860800"/>
            <a:ext cx="719137" cy="503238"/>
          </a:xfrm>
          <a:prstGeom prst="chevron">
            <a:avLst>
              <a:gd name="adj" fmla="val 35725"/>
            </a:avLst>
          </a:prstGeom>
          <a:solidFill>
            <a:srgbClr val="FF0000"/>
          </a:solidFill>
          <a:ln w="9525">
            <a:noFill/>
            <a:miter lim="800000"/>
            <a:headEnd/>
            <a:tailEnd/>
          </a:ln>
          <a:effectLst>
            <a:prstShdw prst="shdw17" dist="17961" dir="2700000">
              <a:srgbClr val="990000"/>
            </a:prstShdw>
          </a:effectLst>
        </p:spPr>
        <p:txBody>
          <a:bodyPr wrap="none" anchor="ctr"/>
          <a:lstStyle/>
          <a:p>
            <a:endParaRPr lang="en-US"/>
          </a:p>
        </p:txBody>
      </p:sp>
      <p:sp>
        <p:nvSpPr>
          <p:cNvPr id="2063" name="Rectangle 5"/>
          <p:cNvSpPr>
            <a:spLocks noChangeArrowheads="1"/>
          </p:cNvSpPr>
          <p:nvPr/>
        </p:nvSpPr>
        <p:spPr bwMode="auto">
          <a:xfrm>
            <a:off x="5165725" y="4548188"/>
            <a:ext cx="561975" cy="230187"/>
          </a:xfrm>
          <a:prstGeom prst="rect">
            <a:avLst/>
          </a:prstGeom>
          <a:noFill/>
          <a:ln w="9525" algn="ctr">
            <a:noFill/>
            <a:miter lim="800000"/>
            <a:headEnd/>
            <a:tailEnd/>
          </a:ln>
        </p:spPr>
        <p:txBody>
          <a:bodyPr wrap="none">
            <a:spAutoFit/>
          </a:bodyPr>
          <a:lstStyle/>
          <a:p>
            <a:pPr algn="ctr"/>
            <a:r>
              <a:rPr lang="en-GB" sz="900" b="1">
                <a:solidFill>
                  <a:schemeClr val="bg2"/>
                </a:solidFill>
              </a:rPr>
              <a:t>Citizen</a:t>
            </a:r>
            <a:endParaRPr lang="en-US" sz="900" b="1">
              <a:solidFill>
                <a:schemeClr val="bg2"/>
              </a:solidFill>
            </a:endParaRPr>
          </a:p>
        </p:txBody>
      </p:sp>
      <p:sp>
        <p:nvSpPr>
          <p:cNvPr id="2064" name="Rectangle 4"/>
          <p:cNvSpPr>
            <a:spLocks noChangeArrowheads="1"/>
          </p:cNvSpPr>
          <p:nvPr/>
        </p:nvSpPr>
        <p:spPr bwMode="auto">
          <a:xfrm>
            <a:off x="4191000" y="1052513"/>
            <a:ext cx="4557713" cy="457200"/>
          </a:xfrm>
          <a:prstGeom prst="rect">
            <a:avLst/>
          </a:prstGeom>
          <a:noFill/>
          <a:ln w="9525" algn="ctr">
            <a:noFill/>
            <a:miter lim="800000"/>
            <a:headEnd/>
            <a:tailEnd/>
          </a:ln>
        </p:spPr>
        <p:txBody>
          <a:bodyPr lIns="0" tIns="0" rIns="0" bIns="0"/>
          <a:lstStyle/>
          <a:p>
            <a:pPr marL="188913" indent="-188913" algn="ctr" eaLnBrk="0" hangingPunct="0">
              <a:spcBef>
                <a:spcPct val="20000"/>
              </a:spcBef>
            </a:pPr>
            <a:r>
              <a:rPr lang="en-US" sz="1400" i="1">
                <a:solidFill>
                  <a:schemeClr val="bg2"/>
                </a:solidFill>
                <a:latin typeface="Segoe"/>
              </a:rPr>
              <a:t>Give citizens secure online access to the forms they need</a:t>
            </a:r>
            <a:endParaRPr lang="en-GB" sz="1400" i="1">
              <a:solidFill>
                <a:schemeClr val="bg2"/>
              </a:solidFill>
              <a:latin typeface="Segoe"/>
            </a:endParaRPr>
          </a:p>
        </p:txBody>
      </p:sp>
      <p:sp>
        <p:nvSpPr>
          <p:cNvPr id="2065" name="Text Box 12"/>
          <p:cNvSpPr txBox="1">
            <a:spLocks noChangeArrowheads="1"/>
          </p:cNvSpPr>
          <p:nvPr/>
        </p:nvSpPr>
        <p:spPr bwMode="auto">
          <a:xfrm>
            <a:off x="4140200" y="4938713"/>
            <a:ext cx="2305050" cy="1585912"/>
          </a:xfrm>
          <a:prstGeom prst="rect">
            <a:avLst/>
          </a:prstGeom>
          <a:noFill/>
          <a:ln w="9525" algn="ctr">
            <a:noFill/>
            <a:miter lim="800000"/>
            <a:headEnd/>
            <a:tailEnd/>
          </a:ln>
        </p:spPr>
        <p:txBody>
          <a:bodyPr lIns="0" tIns="0" rIns="0" bIns="0" anchor="b">
            <a:spAutoFit/>
          </a:bodyPr>
          <a:lstStyle/>
          <a:p>
            <a:pPr marL="195263" indent="-195263">
              <a:lnSpc>
                <a:spcPct val="90000"/>
              </a:lnSpc>
              <a:spcBef>
                <a:spcPts val="400"/>
              </a:spcBef>
              <a:buClr>
                <a:schemeClr val="tx1"/>
              </a:buClr>
              <a:buFont typeface="Arial" charset="0"/>
              <a:buNone/>
            </a:pPr>
            <a:r>
              <a:rPr lang="en-US" sz="800">
                <a:solidFill>
                  <a:srgbClr val="CC6600"/>
                </a:solidFill>
                <a:ea typeface="ＭＳ Ｐゴシック" pitchFamily="34" charset="-128"/>
              </a:rPr>
              <a:t>	</a:t>
            </a:r>
            <a:r>
              <a:rPr lang="en-US" sz="800">
                <a:ea typeface="ＭＳ Ｐゴシック" pitchFamily="34" charset="-128"/>
              </a:rPr>
              <a:t>Benefits</a:t>
            </a:r>
          </a:p>
          <a:p>
            <a:pPr marL="195263" indent="-195263">
              <a:lnSpc>
                <a:spcPct val="90000"/>
              </a:lnSpc>
              <a:spcBef>
                <a:spcPts val="400"/>
              </a:spcBef>
              <a:buClr>
                <a:schemeClr val="tx1"/>
              </a:buClr>
              <a:buFont typeface="Arial" charset="0"/>
              <a:buChar char="•"/>
            </a:pPr>
            <a:r>
              <a:rPr lang="en-GB" sz="800">
                <a:ea typeface="ＭＳ Ｐゴシック" pitchFamily="34" charset="-128"/>
              </a:rPr>
              <a:t>Build easy-to-use eForms that validate data and integrate into business systems</a:t>
            </a:r>
          </a:p>
          <a:p>
            <a:pPr marL="195263" indent="-195263">
              <a:lnSpc>
                <a:spcPct val="90000"/>
              </a:lnSpc>
              <a:spcBef>
                <a:spcPts val="400"/>
              </a:spcBef>
              <a:buClr>
                <a:schemeClr val="tx1"/>
              </a:buClr>
              <a:buFont typeface="Arial" charset="0"/>
              <a:buChar char="•"/>
            </a:pPr>
            <a:r>
              <a:rPr lang="en-GB" sz="800">
                <a:ea typeface="ＭＳ Ｐゴシック" pitchFamily="34" charset="-128"/>
              </a:rPr>
              <a:t>Get the right information the first time with real-time validation and prepopulated fields</a:t>
            </a:r>
          </a:p>
          <a:p>
            <a:pPr marL="195263" indent="-195263">
              <a:lnSpc>
                <a:spcPct val="90000"/>
              </a:lnSpc>
              <a:spcBef>
                <a:spcPts val="400"/>
              </a:spcBef>
              <a:buClr>
                <a:schemeClr val="tx1"/>
              </a:buClr>
              <a:buFont typeface="Arial" charset="0"/>
              <a:buChar char="•"/>
            </a:pPr>
            <a:r>
              <a:rPr lang="en-GB" sz="800">
                <a:ea typeface="ＭＳ Ｐゴシック" pitchFamily="34" charset="-128"/>
              </a:rPr>
              <a:t>Centralize forms management to improve control </a:t>
            </a:r>
          </a:p>
          <a:p>
            <a:pPr marL="195263" indent="-195263">
              <a:lnSpc>
                <a:spcPct val="90000"/>
              </a:lnSpc>
              <a:spcBef>
                <a:spcPts val="400"/>
              </a:spcBef>
              <a:buClr>
                <a:schemeClr val="tx1"/>
              </a:buClr>
              <a:buFont typeface="Arial" charset="0"/>
              <a:buChar char="•"/>
            </a:pPr>
            <a:r>
              <a:rPr lang="en-GB" sz="800">
                <a:ea typeface="ＭＳ Ｐゴシック" pitchFamily="34" charset="-128"/>
              </a:rPr>
              <a:t>Streamline complex processes with dynamic, interactive forms</a:t>
            </a:r>
          </a:p>
          <a:p>
            <a:pPr marL="195263" indent="-195263">
              <a:lnSpc>
                <a:spcPct val="90000"/>
              </a:lnSpc>
              <a:spcBef>
                <a:spcPts val="400"/>
              </a:spcBef>
              <a:buClr>
                <a:schemeClr val="tx1"/>
              </a:buClr>
              <a:buFont typeface="Arial" charset="0"/>
              <a:buChar char="•"/>
            </a:pPr>
            <a:r>
              <a:rPr lang="en-GB" sz="800">
                <a:ea typeface="ＭＳ Ｐゴシック" pitchFamily="34" charset="-128"/>
              </a:rPr>
              <a:t>Create preconfigured data connections, layout and XML structure to speed up forms development</a:t>
            </a:r>
          </a:p>
        </p:txBody>
      </p:sp>
      <p:sp>
        <p:nvSpPr>
          <p:cNvPr id="2066" name="Text Box 12"/>
          <p:cNvSpPr txBox="1">
            <a:spLocks noChangeArrowheads="1"/>
          </p:cNvSpPr>
          <p:nvPr/>
        </p:nvSpPr>
        <p:spPr bwMode="auto">
          <a:xfrm>
            <a:off x="7010400" y="5140325"/>
            <a:ext cx="1800225" cy="1108075"/>
          </a:xfrm>
          <a:prstGeom prst="rect">
            <a:avLst/>
          </a:prstGeom>
          <a:noFill/>
          <a:ln w="9525">
            <a:noFill/>
            <a:miter lim="800000"/>
            <a:headEnd/>
            <a:tailEnd/>
          </a:ln>
        </p:spPr>
        <p:txBody>
          <a:bodyPr lIns="0" tIns="0" rIns="0" bIns="0" anchor="b">
            <a:spAutoFit/>
          </a:bodyPr>
          <a:lstStyle/>
          <a:p>
            <a:pPr marL="93663" indent="-93663">
              <a:buClr>
                <a:schemeClr val="tx1"/>
              </a:buClr>
              <a:buFont typeface="Arial" charset="0"/>
              <a:buNone/>
              <a:tabLst>
                <a:tab pos="93663" algn="l"/>
              </a:tabLst>
            </a:pPr>
            <a:r>
              <a:rPr lang="en-US" sz="900">
                <a:ea typeface="ＭＳ Ｐゴシック" pitchFamily="34" charset="-128"/>
              </a:rPr>
              <a:t>Technologies</a:t>
            </a:r>
            <a:endParaRPr lang="en-GB" sz="900">
              <a:ea typeface="ＭＳ Ｐゴシック" pitchFamily="34" charset="-128"/>
            </a:endParaRPr>
          </a:p>
          <a:p>
            <a:pPr marL="93663" indent="-93663">
              <a:buClr>
                <a:schemeClr val="tx1"/>
              </a:buClr>
              <a:buFont typeface="Arial" charset="0"/>
              <a:buBlip>
                <a:blip r:embed="rId8"/>
              </a:buBlip>
              <a:tabLst>
                <a:tab pos="93663" algn="l"/>
              </a:tabLst>
            </a:pPr>
            <a:r>
              <a:rPr lang="en-GB" sz="900">
                <a:ea typeface="ＭＳ Ｐゴシック" pitchFamily="34" charset="-128"/>
              </a:rPr>
              <a:t>Microsoft</a:t>
            </a:r>
            <a:r>
              <a:rPr lang="en-US" sz="900" baseline="30000">
                <a:ea typeface="ＭＳ Ｐゴシック" pitchFamily="34" charset="-128"/>
              </a:rPr>
              <a:t>® </a:t>
            </a:r>
            <a:r>
              <a:rPr lang="en-GB" sz="900">
                <a:ea typeface="ＭＳ Ｐゴシック" pitchFamily="34" charset="-128"/>
              </a:rPr>
              <a:t>Office InfoPath</a:t>
            </a:r>
            <a:r>
              <a:rPr lang="en-US" sz="900" baseline="30000">
                <a:ea typeface="ＭＳ Ｐゴシック" pitchFamily="34" charset="-128"/>
              </a:rPr>
              <a:t>®</a:t>
            </a:r>
            <a:endParaRPr lang="en-GB" sz="900">
              <a:ea typeface="ＭＳ Ｐゴシック" pitchFamily="34" charset="-128"/>
            </a:endParaRPr>
          </a:p>
          <a:p>
            <a:pPr marL="93663" indent="-93663">
              <a:buClr>
                <a:schemeClr val="tx1"/>
              </a:buClr>
              <a:buFont typeface="Arial" charset="0"/>
              <a:buBlip>
                <a:blip r:embed="rId8"/>
              </a:buBlip>
              <a:tabLst>
                <a:tab pos="93663" algn="l"/>
              </a:tabLst>
            </a:pPr>
            <a:r>
              <a:rPr lang="en-GB" sz="900">
                <a:ea typeface="ＭＳ Ｐゴシック" pitchFamily="34" charset="-128"/>
              </a:rPr>
              <a:t>Microsoft</a:t>
            </a:r>
            <a:r>
              <a:rPr lang="en-US" sz="900" baseline="30000">
                <a:ea typeface="ＭＳ Ｐゴシック" pitchFamily="34" charset="-128"/>
              </a:rPr>
              <a:t>® </a:t>
            </a:r>
            <a:r>
              <a:rPr lang="en-GB" sz="900">
                <a:ea typeface="ＭＳ Ｐゴシック" pitchFamily="34" charset="-128"/>
              </a:rPr>
              <a:t>Office SharePoint</a:t>
            </a:r>
            <a:r>
              <a:rPr lang="en-US" sz="900" baseline="30000">
                <a:ea typeface="ＭＳ Ｐゴシック" pitchFamily="34" charset="-128"/>
              </a:rPr>
              <a:t>® </a:t>
            </a:r>
            <a:r>
              <a:rPr lang="en-GB" sz="900">
                <a:ea typeface="ＭＳ Ｐゴシック" pitchFamily="34" charset="-128"/>
              </a:rPr>
              <a:t>Server</a:t>
            </a:r>
          </a:p>
          <a:p>
            <a:pPr marL="93663" indent="-93663">
              <a:buClr>
                <a:schemeClr val="tx1"/>
              </a:buClr>
              <a:buFont typeface="Arial" charset="0"/>
              <a:buBlip>
                <a:blip r:embed="rId8"/>
              </a:buBlip>
              <a:tabLst>
                <a:tab pos="93663" algn="l"/>
              </a:tabLst>
            </a:pPr>
            <a:r>
              <a:rPr lang="en-GB" sz="900">
                <a:ea typeface="ＭＳ Ｐゴシック" pitchFamily="34" charset="-128"/>
              </a:rPr>
              <a:t>Microsoft</a:t>
            </a:r>
            <a:r>
              <a:rPr lang="en-US" sz="900" baseline="30000">
                <a:ea typeface="ＭＳ Ｐゴシック" pitchFamily="34" charset="-128"/>
              </a:rPr>
              <a:t>® </a:t>
            </a:r>
            <a:r>
              <a:rPr lang="en-GB" sz="900">
                <a:ea typeface="ＭＳ Ｐゴシック" pitchFamily="34" charset="-128"/>
              </a:rPr>
              <a:t>BizTalk</a:t>
            </a:r>
            <a:r>
              <a:rPr lang="en-US" sz="900" baseline="30000">
                <a:ea typeface="ＭＳ Ｐゴシック" pitchFamily="34" charset="-128"/>
              </a:rPr>
              <a:t>®</a:t>
            </a:r>
            <a:r>
              <a:rPr lang="en-GB" sz="900">
                <a:ea typeface="ＭＳ Ｐゴシック" pitchFamily="34" charset="-128"/>
              </a:rPr>
              <a:t> Server</a:t>
            </a:r>
          </a:p>
          <a:p>
            <a:pPr marL="93663" indent="-93663">
              <a:buClr>
                <a:schemeClr val="tx1"/>
              </a:buClr>
              <a:buFont typeface="Arial" charset="0"/>
              <a:buBlip>
                <a:blip r:embed="rId8"/>
              </a:buBlip>
              <a:tabLst>
                <a:tab pos="93663" algn="l"/>
              </a:tabLst>
            </a:pPr>
            <a:r>
              <a:rPr lang="en-GB" sz="900">
                <a:ea typeface="ＭＳ Ｐゴシック" pitchFamily="34" charset="-128"/>
              </a:rPr>
              <a:t>Microsoft</a:t>
            </a:r>
            <a:r>
              <a:rPr lang="en-US" sz="900" baseline="30000">
                <a:ea typeface="ＭＳ Ｐゴシック" pitchFamily="34" charset="-128"/>
              </a:rPr>
              <a:t>® </a:t>
            </a:r>
            <a:r>
              <a:rPr lang="en-GB" sz="900">
                <a:ea typeface="ＭＳ Ｐゴシック" pitchFamily="34" charset="-128"/>
              </a:rPr>
              <a:t>Office Enterprise</a:t>
            </a:r>
          </a:p>
          <a:p>
            <a:pPr marL="93663" indent="-93663">
              <a:buClr>
                <a:schemeClr val="tx1"/>
              </a:buClr>
              <a:buFont typeface="Arial" charset="0"/>
              <a:buBlip>
                <a:blip r:embed="rId8"/>
              </a:buBlip>
              <a:tabLst>
                <a:tab pos="93663" algn="l"/>
              </a:tabLst>
            </a:pPr>
            <a:r>
              <a:rPr lang="en-GB" sz="900">
                <a:ea typeface="ＭＳ Ｐゴシック" pitchFamily="34" charset="-128"/>
              </a:rPr>
              <a:t>Microsoft</a:t>
            </a:r>
            <a:r>
              <a:rPr lang="en-US" sz="900" baseline="30000">
                <a:ea typeface="ＭＳ Ｐゴシック" pitchFamily="34" charset="-128"/>
              </a:rPr>
              <a:t>® </a:t>
            </a:r>
            <a:r>
              <a:rPr lang="en-GB" sz="900">
                <a:ea typeface="ＭＳ Ｐゴシック" pitchFamily="34" charset="-128"/>
              </a:rPr>
              <a:t>SQL Server</a:t>
            </a:r>
            <a:r>
              <a:rPr lang="en-GB" sz="900" baseline="30000">
                <a:ea typeface="ＭＳ Ｐゴシック" pitchFamily="34" charset="-128"/>
              </a:rPr>
              <a:t>™</a:t>
            </a:r>
            <a:endParaRPr lang="en-GB" sz="900">
              <a:ea typeface="ＭＳ Ｐゴシック" pitchFamily="34" charset="-128"/>
            </a:endParaRPr>
          </a:p>
          <a:p>
            <a:pPr marL="93663" indent="-93663">
              <a:buClr>
                <a:schemeClr val="tx1"/>
              </a:buClr>
              <a:buFont typeface="Arial" charset="0"/>
              <a:buBlip>
                <a:blip r:embed="rId8"/>
              </a:buBlip>
              <a:tabLst>
                <a:tab pos="93663" algn="l"/>
              </a:tabLst>
            </a:pPr>
            <a:r>
              <a:rPr lang="en-GB" sz="900">
                <a:ea typeface="ＭＳ Ｐゴシック" pitchFamily="34" charset="-128"/>
              </a:rPr>
              <a:t>Windows Server</a:t>
            </a:r>
            <a:r>
              <a:rPr lang="en-US" sz="900" baseline="30000">
                <a:ea typeface="ＭＳ Ｐゴシック" pitchFamily="34" charset="-128"/>
              </a:rPr>
              <a:t>®</a:t>
            </a:r>
          </a:p>
        </p:txBody>
      </p:sp>
      <p:grpSp>
        <p:nvGrpSpPr>
          <p:cNvPr id="2067" name="Group 24"/>
          <p:cNvGrpSpPr>
            <a:grpSpLocks/>
          </p:cNvGrpSpPr>
          <p:nvPr/>
        </p:nvGrpSpPr>
        <p:grpSpPr bwMode="auto">
          <a:xfrm>
            <a:off x="250825" y="908050"/>
            <a:ext cx="1657350" cy="6049963"/>
            <a:chOff x="158" y="572"/>
            <a:chExt cx="1044" cy="3811"/>
          </a:xfrm>
        </p:grpSpPr>
        <p:pic>
          <p:nvPicPr>
            <p:cNvPr id="2071" name="Picture 13" descr="eforms"/>
            <p:cNvPicPr>
              <a:picLocks noChangeAspect="1" noChangeArrowheads="1"/>
            </p:cNvPicPr>
            <p:nvPr/>
          </p:nvPicPr>
          <p:blipFill>
            <a:blip r:embed="rId9"/>
            <a:srcRect/>
            <a:stretch>
              <a:fillRect/>
            </a:stretch>
          </p:blipFill>
          <p:spPr bwMode="auto">
            <a:xfrm>
              <a:off x="204" y="572"/>
              <a:ext cx="998" cy="998"/>
            </a:xfrm>
            <a:prstGeom prst="rect">
              <a:avLst/>
            </a:prstGeom>
            <a:noFill/>
            <a:ln w="9525">
              <a:noFill/>
              <a:miter lim="800000"/>
              <a:headEnd/>
              <a:tailEnd/>
            </a:ln>
          </p:spPr>
        </p:pic>
        <p:pic>
          <p:nvPicPr>
            <p:cNvPr id="2072" name="Picture 17" descr="eID"/>
            <p:cNvPicPr>
              <a:picLocks noChangeAspect="1" noChangeArrowheads="1"/>
            </p:cNvPicPr>
            <p:nvPr/>
          </p:nvPicPr>
          <p:blipFill>
            <a:blip r:embed="rId10"/>
            <a:srcRect/>
            <a:stretch>
              <a:fillRect/>
            </a:stretch>
          </p:blipFill>
          <p:spPr bwMode="auto">
            <a:xfrm>
              <a:off x="158" y="1026"/>
              <a:ext cx="998" cy="998"/>
            </a:xfrm>
            <a:prstGeom prst="rect">
              <a:avLst/>
            </a:prstGeom>
            <a:noFill/>
            <a:ln w="9525">
              <a:noFill/>
              <a:miter lim="800000"/>
              <a:headEnd/>
              <a:tailEnd/>
            </a:ln>
          </p:spPr>
        </p:pic>
        <p:pic>
          <p:nvPicPr>
            <p:cNvPr id="2073" name="Picture 12" descr="Portals"/>
            <p:cNvPicPr>
              <a:picLocks noChangeAspect="1" noChangeArrowheads="1"/>
            </p:cNvPicPr>
            <p:nvPr/>
          </p:nvPicPr>
          <p:blipFill>
            <a:blip r:embed="rId11"/>
            <a:srcRect/>
            <a:stretch>
              <a:fillRect/>
            </a:stretch>
          </p:blipFill>
          <p:spPr bwMode="auto">
            <a:xfrm>
              <a:off x="158" y="1661"/>
              <a:ext cx="998" cy="998"/>
            </a:xfrm>
            <a:prstGeom prst="rect">
              <a:avLst/>
            </a:prstGeom>
            <a:noFill/>
            <a:ln w="9525">
              <a:noFill/>
              <a:miter lim="800000"/>
              <a:headEnd/>
              <a:tailEnd/>
            </a:ln>
          </p:spPr>
        </p:pic>
        <p:pic>
          <p:nvPicPr>
            <p:cNvPr id="2074" name="Picture 12" descr="collaboration"/>
            <p:cNvPicPr>
              <a:picLocks noChangeAspect="1" noChangeArrowheads="1"/>
            </p:cNvPicPr>
            <p:nvPr/>
          </p:nvPicPr>
          <p:blipFill>
            <a:blip r:embed="rId12"/>
            <a:srcRect/>
            <a:stretch>
              <a:fillRect/>
            </a:stretch>
          </p:blipFill>
          <p:spPr bwMode="auto">
            <a:xfrm>
              <a:off x="158" y="2251"/>
              <a:ext cx="998" cy="998"/>
            </a:xfrm>
            <a:prstGeom prst="rect">
              <a:avLst/>
            </a:prstGeom>
            <a:noFill/>
            <a:ln w="9525">
              <a:noFill/>
              <a:miter lim="800000"/>
              <a:headEnd/>
              <a:tailEnd/>
            </a:ln>
          </p:spPr>
        </p:pic>
        <p:pic>
          <p:nvPicPr>
            <p:cNvPr id="2075" name="Picture 12" descr="Financial"/>
            <p:cNvPicPr>
              <a:picLocks noChangeAspect="1" noChangeArrowheads="1"/>
            </p:cNvPicPr>
            <p:nvPr/>
          </p:nvPicPr>
          <p:blipFill>
            <a:blip r:embed="rId13"/>
            <a:srcRect/>
            <a:stretch>
              <a:fillRect/>
            </a:stretch>
          </p:blipFill>
          <p:spPr bwMode="auto">
            <a:xfrm>
              <a:off x="204" y="2886"/>
              <a:ext cx="907" cy="907"/>
            </a:xfrm>
            <a:prstGeom prst="rect">
              <a:avLst/>
            </a:prstGeom>
            <a:noFill/>
            <a:ln w="9525">
              <a:noFill/>
              <a:miter lim="800000"/>
              <a:headEnd/>
              <a:tailEnd/>
            </a:ln>
          </p:spPr>
        </p:pic>
        <p:pic>
          <p:nvPicPr>
            <p:cNvPr id="2076" name="Picture 13" descr="Customer"/>
            <p:cNvPicPr>
              <a:picLocks noChangeAspect="1" noChangeArrowheads="1"/>
            </p:cNvPicPr>
            <p:nvPr/>
          </p:nvPicPr>
          <p:blipFill>
            <a:blip r:embed="rId14"/>
            <a:srcRect/>
            <a:stretch>
              <a:fillRect/>
            </a:stretch>
          </p:blipFill>
          <p:spPr bwMode="auto">
            <a:xfrm>
              <a:off x="158" y="3385"/>
              <a:ext cx="998" cy="998"/>
            </a:xfrm>
            <a:prstGeom prst="rect">
              <a:avLst/>
            </a:prstGeom>
            <a:noFill/>
            <a:ln w="9525">
              <a:noFill/>
              <a:miter lim="800000"/>
              <a:headEnd/>
              <a:tailEnd/>
            </a:ln>
          </p:spPr>
        </p:pic>
      </p:grpSp>
      <p:sp>
        <p:nvSpPr>
          <p:cNvPr id="368671" name="Rectangle 31"/>
          <p:cNvSpPr>
            <a:spLocks noChangeArrowheads="1"/>
          </p:cNvSpPr>
          <p:nvPr/>
        </p:nvSpPr>
        <p:spPr bwMode="auto">
          <a:xfrm>
            <a:off x="1619250" y="1096963"/>
            <a:ext cx="466725" cy="7016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4000" dirty="0">
                <a:solidFill>
                  <a:schemeClr val="bg2"/>
                </a:solidFill>
                <a:latin typeface="+mn-lt"/>
                <a:cs typeface="+mn-cs"/>
              </a:rPr>
              <a:t>1</a:t>
            </a:r>
          </a:p>
        </p:txBody>
      </p:sp>
      <p:graphicFrame>
        <p:nvGraphicFramePr>
          <p:cNvPr id="2050" name="Object 2"/>
          <p:cNvGraphicFramePr>
            <a:graphicFrameLocks noChangeAspect="1"/>
          </p:cNvGraphicFramePr>
          <p:nvPr/>
        </p:nvGraphicFramePr>
        <p:xfrm>
          <a:off x="8388350" y="4652963"/>
          <a:ext cx="474663" cy="750887"/>
        </p:xfrm>
        <a:graphic>
          <a:graphicData uri="http://schemas.openxmlformats.org/presentationml/2006/ole">
            <p:oleObj spid="_x0000_s2050" name="Visio" r:id="rId15" imgW="738429" imgH="1168806" progId="">
              <p:embed/>
            </p:oleObj>
          </a:graphicData>
        </a:graphic>
      </p:graphicFrame>
      <p:pic>
        <p:nvPicPr>
          <p:cNvPr id="2069" name="Picture 21" descr="green checkmark2"/>
          <p:cNvPicPr>
            <a:picLocks noChangeAspect="1" noChangeArrowheads="1"/>
          </p:cNvPicPr>
          <p:nvPr/>
        </p:nvPicPr>
        <p:blipFill>
          <a:blip r:embed="rId16"/>
          <a:srcRect/>
          <a:stretch>
            <a:fillRect/>
          </a:stretch>
        </p:blipFill>
        <p:spPr bwMode="auto">
          <a:xfrm>
            <a:off x="6227763" y="4724400"/>
            <a:ext cx="579437" cy="569913"/>
          </a:xfrm>
          <a:prstGeom prst="rect">
            <a:avLst/>
          </a:prstGeom>
          <a:noFill/>
          <a:ln w="9525">
            <a:noFill/>
            <a:miter lim="800000"/>
            <a:headEnd/>
            <a:tailEnd/>
          </a:ln>
        </p:spPr>
      </p:pic>
      <p:sp>
        <p:nvSpPr>
          <p:cNvPr id="2070" name="Rectangle 35"/>
          <p:cNvSpPr>
            <a:spLocks noChangeArrowheads="1"/>
          </p:cNvSpPr>
          <p:nvPr/>
        </p:nvSpPr>
        <p:spPr bwMode="auto">
          <a:xfrm>
            <a:off x="395288" y="1989138"/>
            <a:ext cx="1368425" cy="4679950"/>
          </a:xfrm>
          <a:prstGeom prst="rect">
            <a:avLst/>
          </a:prstGeom>
          <a:solidFill>
            <a:schemeClr val="bg1">
              <a:alpha val="50195"/>
            </a:schemeClr>
          </a:solidFill>
          <a:ln w="9525">
            <a:noFill/>
            <a:miter lim="800000"/>
            <a:headEnd/>
            <a:tailEnd/>
          </a:ln>
        </p:spPr>
        <p:txBody>
          <a:bodyPr wrap="none" anchor="ctr"/>
          <a:lstStyle/>
          <a:p>
            <a:endParaRPr lang="en-US"/>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AutoShape 2"/>
          <p:cNvSpPr>
            <a:spLocks noChangeArrowheads="1"/>
          </p:cNvSpPr>
          <p:nvPr/>
        </p:nvSpPr>
        <p:spPr bwMode="auto">
          <a:xfrm>
            <a:off x="3781425" y="908050"/>
            <a:ext cx="5183188" cy="5761038"/>
          </a:xfrm>
          <a:prstGeom prst="roundRect">
            <a:avLst>
              <a:gd name="adj" fmla="val 7843"/>
            </a:avLst>
          </a:prstGeom>
          <a:solidFill>
            <a:srgbClr val="FFE989"/>
          </a:solidFill>
          <a:ln w="9525" algn="ctr">
            <a:noFill/>
            <a:round/>
            <a:headEnd/>
            <a:tailEnd/>
          </a:ln>
        </p:spPr>
        <p:txBody>
          <a:bodyPr wrap="none" anchor="ctr"/>
          <a:lstStyle/>
          <a:p>
            <a:endParaRPr lang="en-US"/>
          </a:p>
        </p:txBody>
      </p:sp>
      <p:grpSp>
        <p:nvGrpSpPr>
          <p:cNvPr id="3076" name="Group 3"/>
          <p:cNvGrpSpPr>
            <a:grpSpLocks/>
          </p:cNvGrpSpPr>
          <p:nvPr/>
        </p:nvGrpSpPr>
        <p:grpSpPr bwMode="auto">
          <a:xfrm>
            <a:off x="469900" y="1989138"/>
            <a:ext cx="3670300" cy="792162"/>
            <a:chOff x="296" y="663"/>
            <a:chExt cx="2312" cy="499"/>
          </a:xfrm>
        </p:grpSpPr>
        <p:sp>
          <p:nvSpPr>
            <p:cNvPr id="3106" name="AutoShape 4"/>
            <p:cNvSpPr>
              <a:spLocks noChangeArrowheads="1"/>
            </p:cNvSpPr>
            <p:nvPr/>
          </p:nvSpPr>
          <p:spPr bwMode="auto">
            <a:xfrm>
              <a:off x="296" y="663"/>
              <a:ext cx="2266" cy="499"/>
            </a:xfrm>
            <a:prstGeom prst="roundRect">
              <a:avLst>
                <a:gd name="adj" fmla="val 24852"/>
              </a:avLst>
            </a:prstGeom>
            <a:solidFill>
              <a:srgbClr val="FFE989"/>
            </a:solidFill>
            <a:ln w="9525" algn="ctr">
              <a:noFill/>
              <a:round/>
              <a:headEnd/>
              <a:tailEnd/>
            </a:ln>
          </p:spPr>
          <p:txBody>
            <a:bodyPr wrap="none" anchor="ctr"/>
            <a:lstStyle/>
            <a:p>
              <a:endParaRPr lang="en-US"/>
            </a:p>
          </p:txBody>
        </p:sp>
        <p:sp>
          <p:nvSpPr>
            <p:cNvPr id="3107" name="AutoShape 5"/>
            <p:cNvSpPr>
              <a:spLocks noChangeArrowheads="1"/>
            </p:cNvSpPr>
            <p:nvPr/>
          </p:nvSpPr>
          <p:spPr bwMode="auto">
            <a:xfrm>
              <a:off x="2292" y="669"/>
              <a:ext cx="316" cy="489"/>
            </a:xfrm>
            <a:prstGeom prst="roundRect">
              <a:avLst>
                <a:gd name="adj" fmla="val 24852"/>
              </a:avLst>
            </a:prstGeom>
            <a:solidFill>
              <a:srgbClr val="FFE989"/>
            </a:solidFill>
            <a:ln w="9525" algn="ctr">
              <a:noFill/>
              <a:round/>
              <a:headEnd/>
              <a:tailEnd/>
            </a:ln>
          </p:spPr>
          <p:txBody>
            <a:bodyPr wrap="none" anchor="ctr"/>
            <a:lstStyle/>
            <a:p>
              <a:endParaRPr lang="en-US"/>
            </a:p>
          </p:txBody>
        </p:sp>
      </p:grpSp>
      <p:sp>
        <p:nvSpPr>
          <p:cNvPr id="3077" name="AutoShape 6"/>
          <p:cNvSpPr>
            <a:spLocks noChangeArrowheads="1"/>
          </p:cNvSpPr>
          <p:nvPr/>
        </p:nvSpPr>
        <p:spPr bwMode="auto">
          <a:xfrm>
            <a:off x="3995738" y="4941888"/>
            <a:ext cx="27368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3078" name="AutoShape 7"/>
          <p:cNvSpPr>
            <a:spLocks noChangeArrowheads="1"/>
          </p:cNvSpPr>
          <p:nvPr/>
        </p:nvSpPr>
        <p:spPr bwMode="auto">
          <a:xfrm>
            <a:off x="6948488" y="4941888"/>
            <a:ext cx="18732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311333" name="Rectangle 8"/>
          <p:cNvSpPr>
            <a:spLocks noGrp="1" noChangeArrowheads="1"/>
          </p:cNvSpPr>
          <p:nvPr>
            <p:ph type="title"/>
          </p:nvPr>
        </p:nvSpPr>
        <p:spPr>
          <a:xfrm>
            <a:off x="285750" y="76200"/>
            <a:ext cx="8515350" cy="646113"/>
          </a:xfrm>
        </p:spPr>
        <p:txBody>
          <a:bodyPr/>
          <a:lstStyle/>
          <a:p>
            <a:pPr>
              <a:defRPr/>
            </a:pPr>
            <a:r>
              <a:rPr lang="cy-GB" dirty="0" smtClean="0">
                <a:latin typeface="+mj-lt"/>
              </a:rPr>
              <a:t>Citizen’s Journey - 2</a:t>
            </a:r>
            <a:endParaRPr lang="en-US" dirty="0" smtClean="0">
              <a:latin typeface="+mj-lt"/>
            </a:endParaRPr>
          </a:p>
        </p:txBody>
      </p:sp>
      <p:sp>
        <p:nvSpPr>
          <p:cNvPr id="3080" name="Rectangle 9"/>
          <p:cNvSpPr>
            <a:spLocks noChangeArrowheads="1"/>
          </p:cNvSpPr>
          <p:nvPr/>
        </p:nvSpPr>
        <p:spPr bwMode="auto">
          <a:xfrm>
            <a:off x="4140200" y="2924175"/>
            <a:ext cx="4608513" cy="646113"/>
          </a:xfrm>
          <a:prstGeom prst="rect">
            <a:avLst/>
          </a:prstGeom>
          <a:noFill/>
          <a:ln w="9525" algn="ctr">
            <a:noFill/>
            <a:miter lim="800000"/>
            <a:headEnd/>
            <a:tailEnd/>
          </a:ln>
        </p:spPr>
        <p:txBody>
          <a:bodyPr>
            <a:spAutoFit/>
          </a:bodyPr>
          <a:lstStyle/>
          <a:p>
            <a:r>
              <a:rPr lang="en-US" sz="900">
                <a:solidFill>
                  <a:schemeClr val="bg2"/>
                </a:solidFill>
              </a:rPr>
              <a:t>Penny takes her husband’s name and is sent a new Eid card. Authenticating through Windows CardSpace™ she changes her personal information online. This is automatically updated across all government systems, providing her with a single sign-on as Penny Giddens.</a:t>
            </a:r>
          </a:p>
        </p:txBody>
      </p:sp>
      <p:sp>
        <p:nvSpPr>
          <p:cNvPr id="3081" name="Rectangle 10"/>
          <p:cNvSpPr>
            <a:spLocks noChangeArrowheads="1"/>
          </p:cNvSpPr>
          <p:nvPr/>
        </p:nvSpPr>
        <p:spPr bwMode="auto">
          <a:xfrm>
            <a:off x="1979613" y="2205038"/>
            <a:ext cx="1987550" cy="336550"/>
          </a:xfrm>
          <a:prstGeom prst="rect">
            <a:avLst/>
          </a:prstGeom>
          <a:noFill/>
          <a:ln w="9525" algn="ctr">
            <a:noFill/>
            <a:miter lim="800000"/>
            <a:headEnd/>
            <a:tailEnd/>
          </a:ln>
        </p:spPr>
        <p:txBody>
          <a:bodyPr>
            <a:spAutoFit/>
          </a:bodyPr>
          <a:lstStyle/>
          <a:p>
            <a:r>
              <a:rPr lang="en-US" sz="1600">
                <a:solidFill>
                  <a:schemeClr val="bg2"/>
                </a:solidFill>
              </a:rPr>
              <a:t>Changing a name</a:t>
            </a:r>
          </a:p>
        </p:txBody>
      </p:sp>
      <p:sp>
        <p:nvSpPr>
          <p:cNvPr id="3082" name="Text Box 12"/>
          <p:cNvSpPr txBox="1">
            <a:spLocks noChangeArrowheads="1"/>
          </p:cNvSpPr>
          <p:nvPr/>
        </p:nvSpPr>
        <p:spPr bwMode="auto">
          <a:xfrm>
            <a:off x="7019925" y="5013325"/>
            <a:ext cx="1743075" cy="862013"/>
          </a:xfrm>
          <a:prstGeom prst="rect">
            <a:avLst/>
          </a:prstGeom>
          <a:noFill/>
          <a:ln w="9525">
            <a:noFill/>
            <a:miter lim="800000"/>
            <a:headEnd/>
            <a:tailEnd/>
          </a:ln>
        </p:spPr>
        <p:txBody>
          <a:bodyPr lIns="0" tIns="0" rIns="0" bIns="0">
            <a:spAutoFit/>
          </a:bodyPr>
          <a:lstStyle/>
          <a:p>
            <a:pPr marL="93663" indent="-93663">
              <a:buClr>
                <a:schemeClr val="tx1"/>
              </a:buClr>
              <a:buFont typeface="Arial" charset="0"/>
              <a:buNone/>
            </a:pPr>
            <a:r>
              <a:rPr lang="en-US" sz="800">
                <a:ea typeface="ＭＳ Ｐゴシック" pitchFamily="34" charset="-128"/>
              </a:rPr>
              <a:t>Technologies</a:t>
            </a:r>
          </a:p>
          <a:p>
            <a:pPr marL="93663" indent="-93663" eaLnBrk="0" hangingPunct="0">
              <a:buFontTx/>
              <a:buBlip>
                <a:blip r:embed="rId4"/>
              </a:buBlip>
            </a:pPr>
            <a:r>
              <a:rPr lang="en-GB" sz="800">
                <a:ea typeface="ＭＳ Ｐゴシック" pitchFamily="34" charset="-128"/>
              </a:rPr>
              <a:t>Windows Server</a:t>
            </a:r>
            <a:r>
              <a:rPr lang="en-US" sz="800" baseline="30000">
                <a:ea typeface="ＭＳ Ｐゴシック" pitchFamily="34" charset="-128"/>
              </a:rPr>
              <a:t>®</a:t>
            </a:r>
            <a:endParaRPr lang="en-US" sz="800">
              <a:ea typeface="ＭＳ Ｐゴシック" pitchFamily="34" charset="-128"/>
            </a:endParaRPr>
          </a:p>
          <a:p>
            <a:pPr marL="93663" indent="-93663" eaLnBrk="0" hangingPunct="0">
              <a:buFontTx/>
              <a:buBlip>
                <a:blip r:embed="rId4"/>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Active Directory</a:t>
            </a:r>
            <a:r>
              <a:rPr lang="en-US" sz="800" baseline="30000">
                <a:ea typeface="ＭＳ Ｐゴシック" pitchFamily="34" charset="-128"/>
              </a:rPr>
              <a:t>®</a:t>
            </a:r>
            <a:endParaRPr lang="en-US" sz="800">
              <a:ea typeface="ＭＳ Ｐゴシック" pitchFamily="34" charset="-128"/>
            </a:endParaRPr>
          </a:p>
          <a:p>
            <a:pPr marL="93663" indent="-93663" eaLnBrk="0" hangingPunct="0">
              <a:buFontTx/>
              <a:buBlip>
                <a:blip r:embed="rId4"/>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Identity Integration Server</a:t>
            </a:r>
          </a:p>
          <a:p>
            <a:pPr marL="93663" indent="-93663" eaLnBrk="0" hangingPunct="0">
              <a:buFontTx/>
              <a:buBlip>
                <a:blip r:embed="rId4"/>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Certificate Lifecycle Manager</a:t>
            </a:r>
            <a:endParaRPr lang="en-US" sz="800" baseline="30000">
              <a:latin typeface="Segoe"/>
              <a:ea typeface="ＭＳ Ｐゴシック" pitchFamily="34" charset="-128"/>
            </a:endParaRPr>
          </a:p>
        </p:txBody>
      </p:sp>
      <p:sp>
        <p:nvSpPr>
          <p:cNvPr id="3083" name="Rectangle 10"/>
          <p:cNvSpPr>
            <a:spLocks noChangeArrowheads="1"/>
          </p:cNvSpPr>
          <p:nvPr/>
        </p:nvSpPr>
        <p:spPr bwMode="auto">
          <a:xfrm>
            <a:off x="4643438" y="1052513"/>
            <a:ext cx="3690937" cy="609600"/>
          </a:xfrm>
          <a:prstGeom prst="rect">
            <a:avLst/>
          </a:prstGeom>
          <a:noFill/>
          <a:ln w="9525" algn="ctr">
            <a:noFill/>
            <a:miter lim="800000"/>
            <a:headEnd/>
            <a:tailEnd/>
          </a:ln>
        </p:spPr>
        <p:txBody>
          <a:bodyPr lIns="0" tIns="0" rIns="0" bIns="0"/>
          <a:lstStyle/>
          <a:p>
            <a:pPr marL="188913" indent="-188913" algn="ctr" eaLnBrk="0" hangingPunct="0">
              <a:spcBef>
                <a:spcPct val="20000"/>
              </a:spcBef>
            </a:pPr>
            <a:r>
              <a:rPr lang="en-US" sz="1400" i="1">
                <a:solidFill>
                  <a:schemeClr val="bg2"/>
                </a:solidFill>
                <a:latin typeface="Segoe"/>
              </a:rPr>
              <a:t>Streamline identity and access management for citizens and staff</a:t>
            </a:r>
          </a:p>
        </p:txBody>
      </p:sp>
      <p:sp>
        <p:nvSpPr>
          <p:cNvPr id="3084" name="Text Box 12"/>
          <p:cNvSpPr txBox="1">
            <a:spLocks noChangeArrowheads="1"/>
          </p:cNvSpPr>
          <p:nvPr/>
        </p:nvSpPr>
        <p:spPr bwMode="auto">
          <a:xfrm>
            <a:off x="4067175" y="4959350"/>
            <a:ext cx="2665413" cy="1573213"/>
          </a:xfrm>
          <a:prstGeom prst="rect">
            <a:avLst/>
          </a:prstGeom>
          <a:noFill/>
          <a:ln w="9525" algn="ctr">
            <a:noFill/>
            <a:miter lim="800000"/>
            <a:headEnd/>
            <a:tailEnd/>
          </a:ln>
        </p:spPr>
        <p:txBody>
          <a:bodyPr lIns="0" tIns="0" rIns="0" bIns="0" anchor="b">
            <a:spAutoFit/>
          </a:bodyPr>
          <a:lstStyle/>
          <a:p>
            <a:pPr marL="195263" indent="-195263">
              <a:lnSpc>
                <a:spcPct val="90000"/>
              </a:lnSpc>
              <a:spcBef>
                <a:spcPts val="400"/>
              </a:spcBef>
              <a:buClr>
                <a:schemeClr val="tx1"/>
              </a:buClr>
              <a:buFont typeface="Arial" charset="0"/>
              <a:buNone/>
            </a:pPr>
            <a:r>
              <a:rPr lang="en-US" sz="700">
                <a:ea typeface="ＭＳ Ｐゴシック" pitchFamily="34" charset="-128"/>
              </a:rPr>
              <a:t>	Benefits</a:t>
            </a:r>
          </a:p>
          <a:p>
            <a:pPr marL="195263" indent="-195263">
              <a:lnSpc>
                <a:spcPct val="90000"/>
              </a:lnSpc>
              <a:spcBef>
                <a:spcPts val="400"/>
              </a:spcBef>
              <a:buClr>
                <a:schemeClr val="tx1"/>
              </a:buClr>
              <a:buFont typeface="Arial" charset="0"/>
              <a:buChar char="•"/>
            </a:pPr>
            <a:r>
              <a:rPr lang="en-GB" sz="700">
                <a:ea typeface="ＭＳ Ｐゴシック" pitchFamily="34" charset="-128"/>
              </a:rPr>
              <a:t>Provide simple, secure access to information, systems and services</a:t>
            </a:r>
          </a:p>
          <a:p>
            <a:pPr marL="195263" indent="-195263">
              <a:lnSpc>
                <a:spcPct val="90000"/>
              </a:lnSpc>
              <a:spcBef>
                <a:spcPts val="400"/>
              </a:spcBef>
              <a:buClr>
                <a:schemeClr val="tx1"/>
              </a:buClr>
              <a:buFont typeface="Arial" charset="0"/>
              <a:buChar char="•"/>
            </a:pPr>
            <a:r>
              <a:rPr lang="en-GB" sz="700">
                <a:ea typeface="ＭＳ Ｐゴシック" pitchFamily="34" charset="-128"/>
              </a:rPr>
              <a:t>Integrate flexible new service options</a:t>
            </a:r>
          </a:p>
          <a:p>
            <a:pPr marL="195263" indent="-195263">
              <a:lnSpc>
                <a:spcPct val="90000"/>
              </a:lnSpc>
              <a:spcBef>
                <a:spcPts val="400"/>
              </a:spcBef>
              <a:buClr>
                <a:schemeClr val="tx1"/>
              </a:buClr>
              <a:buFont typeface="Arial" charset="0"/>
              <a:buChar char="•"/>
            </a:pPr>
            <a:r>
              <a:rPr lang="en-GB" sz="700">
                <a:ea typeface="ＭＳ Ｐゴシック" pitchFamily="34" charset="-128"/>
              </a:rPr>
              <a:t>Create a convenient ‘one-stop shop’ across multiple departments</a:t>
            </a:r>
          </a:p>
          <a:p>
            <a:pPr marL="195263" indent="-195263">
              <a:lnSpc>
                <a:spcPct val="90000"/>
              </a:lnSpc>
              <a:spcBef>
                <a:spcPts val="400"/>
              </a:spcBef>
              <a:buClr>
                <a:schemeClr val="tx1"/>
              </a:buClr>
              <a:buFont typeface="Arial" charset="0"/>
              <a:buChar char="•"/>
            </a:pPr>
            <a:r>
              <a:rPr lang="en-GB" sz="700">
                <a:ea typeface="ＭＳ Ｐゴシック" pitchFamily="34" charset="-128"/>
              </a:rPr>
              <a:t>Improve efficiency with centralized identity management</a:t>
            </a:r>
          </a:p>
          <a:p>
            <a:pPr marL="195263" indent="-195263">
              <a:lnSpc>
                <a:spcPct val="90000"/>
              </a:lnSpc>
              <a:spcBef>
                <a:spcPts val="400"/>
              </a:spcBef>
              <a:buClr>
                <a:schemeClr val="tx1"/>
              </a:buClr>
              <a:buFont typeface="Arial" charset="0"/>
              <a:buChar char="•"/>
            </a:pPr>
            <a:r>
              <a:rPr lang="en-GB" sz="700">
                <a:ea typeface="ＭＳ Ｐゴシック" pitchFamily="34" charset="-128"/>
              </a:rPr>
              <a:t>Simplify compliance with auditable access rights processes</a:t>
            </a:r>
          </a:p>
          <a:p>
            <a:pPr marL="195263" indent="-195263">
              <a:lnSpc>
                <a:spcPct val="90000"/>
              </a:lnSpc>
              <a:spcBef>
                <a:spcPts val="400"/>
              </a:spcBef>
              <a:buClr>
                <a:schemeClr val="tx1"/>
              </a:buClr>
              <a:buFont typeface="Arial" charset="0"/>
              <a:buChar char="•"/>
            </a:pPr>
            <a:r>
              <a:rPr lang="en-GB" sz="700">
                <a:ea typeface="ＭＳ Ｐゴシック" pitchFamily="34" charset="-128"/>
              </a:rPr>
              <a:t>Reduce helpdesk costs with self-service</a:t>
            </a:r>
          </a:p>
          <a:p>
            <a:pPr marL="195263" indent="-195263">
              <a:lnSpc>
                <a:spcPct val="90000"/>
              </a:lnSpc>
              <a:spcBef>
                <a:spcPts val="400"/>
              </a:spcBef>
              <a:buClr>
                <a:schemeClr val="tx1"/>
              </a:buClr>
              <a:buFont typeface="Arial" charset="0"/>
              <a:buChar char="•"/>
            </a:pPr>
            <a:r>
              <a:rPr lang="en-GB" sz="700">
                <a:ea typeface="ＭＳ Ｐゴシック" pitchFamily="34" charset="-128"/>
              </a:rPr>
              <a:t>Get a single view of employees and citizens to improve effectiveness</a:t>
            </a:r>
          </a:p>
          <a:p>
            <a:pPr marL="195263" indent="-195263">
              <a:lnSpc>
                <a:spcPct val="90000"/>
              </a:lnSpc>
              <a:spcBef>
                <a:spcPts val="400"/>
              </a:spcBef>
              <a:buClr>
                <a:schemeClr val="tx1"/>
              </a:buClr>
              <a:buFont typeface="Arial" charset="0"/>
              <a:buChar char="•"/>
            </a:pPr>
            <a:r>
              <a:rPr lang="en-GB" sz="700">
                <a:ea typeface="ＭＳ Ｐゴシック" pitchFamily="34" charset="-128"/>
              </a:rPr>
              <a:t>Help protect privacy and data</a:t>
            </a:r>
            <a:endParaRPr lang="en-US" sz="700">
              <a:ea typeface="ＭＳ Ｐゴシック" pitchFamily="34" charset="-128"/>
            </a:endParaRPr>
          </a:p>
        </p:txBody>
      </p:sp>
      <p:pic>
        <p:nvPicPr>
          <p:cNvPr id="3085" name="Picture 4"/>
          <p:cNvPicPr>
            <a:picLocks noChangeAspect="1" noChangeArrowheads="1"/>
          </p:cNvPicPr>
          <p:nvPr/>
        </p:nvPicPr>
        <p:blipFill>
          <a:blip r:embed="rId5"/>
          <a:srcRect/>
          <a:stretch>
            <a:fillRect/>
          </a:stretch>
        </p:blipFill>
        <p:spPr bwMode="auto">
          <a:xfrm>
            <a:off x="5364163" y="1628775"/>
            <a:ext cx="2160587" cy="1249363"/>
          </a:xfrm>
          <a:prstGeom prst="rect">
            <a:avLst/>
          </a:prstGeom>
          <a:noFill/>
          <a:ln w="9525">
            <a:noFill/>
            <a:miter lim="800000"/>
            <a:headEnd/>
            <a:tailEnd/>
          </a:ln>
        </p:spPr>
      </p:pic>
      <p:grpSp>
        <p:nvGrpSpPr>
          <p:cNvPr id="3086" name="Group 9"/>
          <p:cNvGrpSpPr>
            <a:grpSpLocks/>
          </p:cNvGrpSpPr>
          <p:nvPr/>
        </p:nvGrpSpPr>
        <p:grpSpPr bwMode="auto">
          <a:xfrm>
            <a:off x="5076825" y="3500438"/>
            <a:ext cx="1293813" cy="1263650"/>
            <a:chOff x="567" y="2886"/>
            <a:chExt cx="1255" cy="1225"/>
          </a:xfrm>
        </p:grpSpPr>
        <p:pic>
          <p:nvPicPr>
            <p:cNvPr id="2" name="Picture 5" descr="D:\Users\v-jaloug.EUROPE\Desktop\071023 Tues on Acer\final work tonight for Gordon\MY UPDATED SCREENSHOTS\ZOOMED BITS\INTRANET.jpg"/>
            <p:cNvPicPr>
              <a:picLocks noChangeAspect="1" noChangeArrowheads="1"/>
            </p:cNvPicPr>
            <p:nvPr/>
          </p:nvPicPr>
          <p:blipFill>
            <a:blip r:embed="rId6" cstate="screen"/>
            <a:srcRect/>
            <a:stretch>
              <a:fillRect/>
            </a:stretch>
          </p:blipFill>
          <p:spPr bwMode="auto">
            <a:xfrm>
              <a:off x="739" y="3030"/>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3105" name="Picture 11"/>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720" y="2990"/>
              <a:ext cx="817" cy="809"/>
            </a:xfrm>
            <a:prstGeom prst="rect">
              <a:avLst/>
            </a:prstGeom>
            <a:noFill/>
            <a:ln w="9525">
              <a:noFill/>
              <a:miter lim="800000"/>
              <a:headEnd/>
              <a:tailEnd/>
            </a:ln>
          </p:spPr>
        </p:pic>
      </p:grpSp>
      <p:grpSp>
        <p:nvGrpSpPr>
          <p:cNvPr id="3087" name="Group 15"/>
          <p:cNvGrpSpPr>
            <a:grpSpLocks/>
          </p:cNvGrpSpPr>
          <p:nvPr/>
        </p:nvGrpSpPr>
        <p:grpSpPr bwMode="auto">
          <a:xfrm>
            <a:off x="6948488" y="3500438"/>
            <a:ext cx="1295400" cy="1263650"/>
            <a:chOff x="2336" y="2478"/>
            <a:chExt cx="1255" cy="1225"/>
          </a:xfrm>
        </p:grpSpPr>
        <p:pic>
          <p:nvPicPr>
            <p:cNvPr id="4" name="Picture 5" descr="D:\Users\v-jaloug.EUROPE\Desktop\071023 Tues on Acer\final work tonight for Gordon\MY UPDATED SCREENSHOTS\ZOOMED BITS\INTRANET.jpg"/>
            <p:cNvPicPr>
              <a:picLocks noChangeAspect="1" noChangeArrowheads="1"/>
            </p:cNvPicPr>
            <p:nvPr/>
          </p:nvPicPr>
          <p:blipFill>
            <a:blip r:embed="rId6" cstate="screen"/>
            <a:srcRect/>
            <a:stretch>
              <a:fillRect/>
            </a:stretch>
          </p:blipFill>
          <p:spPr bwMode="auto">
            <a:xfrm>
              <a:off x="2508" y="2622"/>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3103" name="Picture 17" descr="NORMAL DESK &amp; CHAIR &amp; PERSON lighter"/>
            <p:cNvPicPr>
              <a:picLocks noChangeAspect="1" noChangeArrowheads="1"/>
            </p:cNvPicPr>
            <p:nvPr/>
          </p:nvPicPr>
          <p:blipFill>
            <a:blip r:embed="rId8">
              <a:clrChange>
                <a:clrFrom>
                  <a:srgbClr val="FDFDFD"/>
                </a:clrFrom>
                <a:clrTo>
                  <a:srgbClr val="FDFDFD">
                    <a:alpha val="0"/>
                  </a:srgbClr>
                </a:clrTo>
              </a:clrChange>
            </a:blip>
            <a:srcRect/>
            <a:stretch>
              <a:fillRect/>
            </a:stretch>
          </p:blipFill>
          <p:spPr bwMode="auto">
            <a:xfrm rot="21191397" flipH="1">
              <a:off x="2468" y="2717"/>
              <a:ext cx="802" cy="626"/>
            </a:xfrm>
            <a:prstGeom prst="rect">
              <a:avLst/>
            </a:prstGeom>
            <a:noFill/>
            <a:ln w="9525">
              <a:noFill/>
              <a:miter lim="800000"/>
              <a:headEnd/>
              <a:tailEnd/>
            </a:ln>
          </p:spPr>
        </p:pic>
      </p:grpSp>
      <p:sp>
        <p:nvSpPr>
          <p:cNvPr id="3088" name="Rectangle 5"/>
          <p:cNvSpPr>
            <a:spLocks noChangeArrowheads="1"/>
          </p:cNvSpPr>
          <p:nvPr/>
        </p:nvSpPr>
        <p:spPr bwMode="auto">
          <a:xfrm>
            <a:off x="7089775" y="4476750"/>
            <a:ext cx="882650" cy="230188"/>
          </a:xfrm>
          <a:prstGeom prst="rect">
            <a:avLst/>
          </a:prstGeom>
          <a:noFill/>
          <a:ln w="9525" algn="ctr">
            <a:noFill/>
            <a:miter lim="800000"/>
            <a:headEnd/>
            <a:tailEnd/>
          </a:ln>
        </p:spPr>
        <p:txBody>
          <a:bodyPr wrap="none">
            <a:spAutoFit/>
          </a:bodyPr>
          <a:lstStyle/>
          <a:p>
            <a:pPr algn="ctr"/>
            <a:r>
              <a:rPr lang="en-GB" sz="900" b="1">
                <a:solidFill>
                  <a:schemeClr val="bg2"/>
                </a:solidFill>
              </a:rPr>
              <a:t>Civil Servant</a:t>
            </a:r>
            <a:endParaRPr lang="en-US" sz="900" b="1">
              <a:solidFill>
                <a:schemeClr val="bg2"/>
              </a:solidFill>
            </a:endParaRPr>
          </a:p>
        </p:txBody>
      </p:sp>
      <p:sp>
        <p:nvSpPr>
          <p:cNvPr id="3089" name="AutoShape 22"/>
          <p:cNvSpPr>
            <a:spLocks noChangeArrowheads="1"/>
          </p:cNvSpPr>
          <p:nvPr/>
        </p:nvSpPr>
        <p:spPr bwMode="auto">
          <a:xfrm rot="10800000">
            <a:off x="6227763" y="3789363"/>
            <a:ext cx="719137" cy="503237"/>
          </a:xfrm>
          <a:prstGeom prst="chevron">
            <a:avLst>
              <a:gd name="adj" fmla="val 35726"/>
            </a:avLst>
          </a:prstGeom>
          <a:solidFill>
            <a:srgbClr val="FF0000"/>
          </a:solidFill>
          <a:ln w="9525">
            <a:noFill/>
            <a:miter lim="800000"/>
            <a:headEnd/>
            <a:tailEnd/>
          </a:ln>
          <a:effectLst>
            <a:prstShdw prst="shdw17" dist="17961" dir="2700000">
              <a:srgbClr val="990000"/>
            </a:prstShdw>
          </a:effectLst>
        </p:spPr>
        <p:txBody>
          <a:bodyPr wrap="none" anchor="ctr"/>
          <a:lstStyle/>
          <a:p>
            <a:endParaRPr lang="en-US"/>
          </a:p>
        </p:txBody>
      </p:sp>
      <p:sp>
        <p:nvSpPr>
          <p:cNvPr id="3090" name="Rectangle 5"/>
          <p:cNvSpPr>
            <a:spLocks noChangeArrowheads="1"/>
          </p:cNvSpPr>
          <p:nvPr/>
        </p:nvSpPr>
        <p:spPr bwMode="auto">
          <a:xfrm>
            <a:off x="5381625" y="4476750"/>
            <a:ext cx="561975" cy="230188"/>
          </a:xfrm>
          <a:prstGeom prst="rect">
            <a:avLst/>
          </a:prstGeom>
          <a:noFill/>
          <a:ln w="9525" algn="ctr">
            <a:noFill/>
            <a:miter lim="800000"/>
            <a:headEnd/>
            <a:tailEnd/>
          </a:ln>
        </p:spPr>
        <p:txBody>
          <a:bodyPr wrap="none">
            <a:spAutoFit/>
          </a:bodyPr>
          <a:lstStyle/>
          <a:p>
            <a:pPr algn="ctr"/>
            <a:r>
              <a:rPr lang="en-GB" sz="900" b="1">
                <a:solidFill>
                  <a:schemeClr val="bg2"/>
                </a:solidFill>
              </a:rPr>
              <a:t>Citizen</a:t>
            </a:r>
            <a:endParaRPr lang="en-US" sz="900" b="1">
              <a:solidFill>
                <a:schemeClr val="bg2"/>
              </a:solidFill>
            </a:endParaRPr>
          </a:p>
        </p:txBody>
      </p:sp>
      <p:grpSp>
        <p:nvGrpSpPr>
          <p:cNvPr id="3091" name="Group 24"/>
          <p:cNvGrpSpPr>
            <a:grpSpLocks/>
          </p:cNvGrpSpPr>
          <p:nvPr/>
        </p:nvGrpSpPr>
        <p:grpSpPr bwMode="auto">
          <a:xfrm>
            <a:off x="250825" y="908050"/>
            <a:ext cx="1657350" cy="6049963"/>
            <a:chOff x="158" y="572"/>
            <a:chExt cx="1044" cy="3811"/>
          </a:xfrm>
        </p:grpSpPr>
        <p:pic>
          <p:nvPicPr>
            <p:cNvPr id="3096" name="Picture 13" descr="eforms"/>
            <p:cNvPicPr>
              <a:picLocks noChangeAspect="1" noChangeArrowheads="1"/>
            </p:cNvPicPr>
            <p:nvPr/>
          </p:nvPicPr>
          <p:blipFill>
            <a:blip r:embed="rId9"/>
            <a:srcRect/>
            <a:stretch>
              <a:fillRect/>
            </a:stretch>
          </p:blipFill>
          <p:spPr bwMode="auto">
            <a:xfrm>
              <a:off x="204" y="572"/>
              <a:ext cx="998" cy="998"/>
            </a:xfrm>
            <a:prstGeom prst="rect">
              <a:avLst/>
            </a:prstGeom>
            <a:noFill/>
            <a:ln w="9525">
              <a:noFill/>
              <a:miter lim="800000"/>
              <a:headEnd/>
              <a:tailEnd/>
            </a:ln>
          </p:spPr>
        </p:pic>
        <p:pic>
          <p:nvPicPr>
            <p:cNvPr id="3097" name="Picture 17" descr="eID"/>
            <p:cNvPicPr>
              <a:picLocks noChangeAspect="1" noChangeArrowheads="1"/>
            </p:cNvPicPr>
            <p:nvPr/>
          </p:nvPicPr>
          <p:blipFill>
            <a:blip r:embed="rId10"/>
            <a:srcRect/>
            <a:stretch>
              <a:fillRect/>
            </a:stretch>
          </p:blipFill>
          <p:spPr bwMode="auto">
            <a:xfrm>
              <a:off x="158" y="1026"/>
              <a:ext cx="998" cy="998"/>
            </a:xfrm>
            <a:prstGeom prst="rect">
              <a:avLst/>
            </a:prstGeom>
            <a:noFill/>
            <a:ln w="9525">
              <a:noFill/>
              <a:miter lim="800000"/>
              <a:headEnd/>
              <a:tailEnd/>
            </a:ln>
          </p:spPr>
        </p:pic>
        <p:pic>
          <p:nvPicPr>
            <p:cNvPr id="3098" name="Picture 12" descr="Portals"/>
            <p:cNvPicPr>
              <a:picLocks noChangeAspect="1" noChangeArrowheads="1"/>
            </p:cNvPicPr>
            <p:nvPr/>
          </p:nvPicPr>
          <p:blipFill>
            <a:blip r:embed="rId11"/>
            <a:srcRect/>
            <a:stretch>
              <a:fillRect/>
            </a:stretch>
          </p:blipFill>
          <p:spPr bwMode="auto">
            <a:xfrm>
              <a:off x="158" y="1661"/>
              <a:ext cx="998" cy="998"/>
            </a:xfrm>
            <a:prstGeom prst="rect">
              <a:avLst/>
            </a:prstGeom>
            <a:noFill/>
            <a:ln w="9525">
              <a:noFill/>
              <a:miter lim="800000"/>
              <a:headEnd/>
              <a:tailEnd/>
            </a:ln>
          </p:spPr>
        </p:pic>
        <p:pic>
          <p:nvPicPr>
            <p:cNvPr id="3099" name="Picture 12" descr="collaboration"/>
            <p:cNvPicPr>
              <a:picLocks noChangeAspect="1" noChangeArrowheads="1"/>
            </p:cNvPicPr>
            <p:nvPr/>
          </p:nvPicPr>
          <p:blipFill>
            <a:blip r:embed="rId12"/>
            <a:srcRect/>
            <a:stretch>
              <a:fillRect/>
            </a:stretch>
          </p:blipFill>
          <p:spPr bwMode="auto">
            <a:xfrm>
              <a:off x="158" y="2251"/>
              <a:ext cx="998" cy="998"/>
            </a:xfrm>
            <a:prstGeom prst="rect">
              <a:avLst/>
            </a:prstGeom>
            <a:noFill/>
            <a:ln w="9525">
              <a:noFill/>
              <a:miter lim="800000"/>
              <a:headEnd/>
              <a:tailEnd/>
            </a:ln>
          </p:spPr>
        </p:pic>
        <p:pic>
          <p:nvPicPr>
            <p:cNvPr id="3100" name="Picture 12" descr="Financial"/>
            <p:cNvPicPr>
              <a:picLocks noChangeAspect="1" noChangeArrowheads="1"/>
            </p:cNvPicPr>
            <p:nvPr/>
          </p:nvPicPr>
          <p:blipFill>
            <a:blip r:embed="rId13"/>
            <a:srcRect/>
            <a:stretch>
              <a:fillRect/>
            </a:stretch>
          </p:blipFill>
          <p:spPr bwMode="auto">
            <a:xfrm>
              <a:off x="204" y="2886"/>
              <a:ext cx="907" cy="907"/>
            </a:xfrm>
            <a:prstGeom prst="rect">
              <a:avLst/>
            </a:prstGeom>
            <a:noFill/>
            <a:ln w="9525">
              <a:noFill/>
              <a:miter lim="800000"/>
              <a:headEnd/>
              <a:tailEnd/>
            </a:ln>
          </p:spPr>
        </p:pic>
        <p:pic>
          <p:nvPicPr>
            <p:cNvPr id="3101" name="Picture 13" descr="Customer"/>
            <p:cNvPicPr>
              <a:picLocks noChangeAspect="1" noChangeArrowheads="1"/>
            </p:cNvPicPr>
            <p:nvPr/>
          </p:nvPicPr>
          <p:blipFill>
            <a:blip r:embed="rId14"/>
            <a:srcRect/>
            <a:stretch>
              <a:fillRect/>
            </a:stretch>
          </p:blipFill>
          <p:spPr bwMode="auto">
            <a:xfrm>
              <a:off x="158" y="3385"/>
              <a:ext cx="998" cy="998"/>
            </a:xfrm>
            <a:prstGeom prst="rect">
              <a:avLst/>
            </a:prstGeom>
            <a:noFill/>
            <a:ln w="9525">
              <a:noFill/>
              <a:miter lim="800000"/>
              <a:headEnd/>
              <a:tailEnd/>
            </a:ln>
          </p:spPr>
        </p:pic>
      </p:grpSp>
      <p:sp>
        <p:nvSpPr>
          <p:cNvPr id="370719" name="Rectangle 31"/>
          <p:cNvSpPr>
            <a:spLocks noChangeArrowheads="1"/>
          </p:cNvSpPr>
          <p:nvPr/>
        </p:nvSpPr>
        <p:spPr bwMode="auto">
          <a:xfrm>
            <a:off x="1619250" y="2014538"/>
            <a:ext cx="466725" cy="7016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4000" dirty="0">
                <a:solidFill>
                  <a:schemeClr val="bg2"/>
                </a:solidFill>
                <a:latin typeface="+mn-lt"/>
                <a:cs typeface="+mn-cs"/>
              </a:rPr>
              <a:t>2</a:t>
            </a:r>
          </a:p>
        </p:txBody>
      </p:sp>
      <p:graphicFrame>
        <p:nvGraphicFramePr>
          <p:cNvPr id="3074" name="Object 2"/>
          <p:cNvGraphicFramePr>
            <a:graphicFrameLocks noChangeAspect="1"/>
          </p:cNvGraphicFramePr>
          <p:nvPr/>
        </p:nvGraphicFramePr>
        <p:xfrm>
          <a:off x="8388350" y="4652963"/>
          <a:ext cx="474663" cy="750887"/>
        </p:xfrm>
        <a:graphic>
          <a:graphicData uri="http://schemas.openxmlformats.org/presentationml/2006/ole">
            <p:oleObj spid="_x0000_s3074" name="Visio" r:id="rId15" imgW="738429" imgH="1168806" progId="">
              <p:embed/>
            </p:oleObj>
          </a:graphicData>
        </a:graphic>
      </p:graphicFrame>
      <p:pic>
        <p:nvPicPr>
          <p:cNvPr id="3093" name="Picture 21" descr="green checkmark2"/>
          <p:cNvPicPr>
            <a:picLocks noChangeAspect="1" noChangeArrowheads="1"/>
          </p:cNvPicPr>
          <p:nvPr/>
        </p:nvPicPr>
        <p:blipFill>
          <a:blip r:embed="rId16"/>
          <a:srcRect/>
          <a:stretch>
            <a:fillRect/>
          </a:stretch>
        </p:blipFill>
        <p:spPr bwMode="auto">
          <a:xfrm>
            <a:off x="6227763" y="4724400"/>
            <a:ext cx="579437" cy="569913"/>
          </a:xfrm>
          <a:prstGeom prst="rect">
            <a:avLst/>
          </a:prstGeom>
          <a:noFill/>
          <a:ln w="9525">
            <a:noFill/>
            <a:miter lim="800000"/>
            <a:headEnd/>
            <a:tailEnd/>
          </a:ln>
        </p:spPr>
      </p:pic>
      <p:sp>
        <p:nvSpPr>
          <p:cNvPr id="3094" name="Rectangle 34"/>
          <p:cNvSpPr>
            <a:spLocks noChangeArrowheads="1"/>
          </p:cNvSpPr>
          <p:nvPr/>
        </p:nvSpPr>
        <p:spPr bwMode="auto">
          <a:xfrm>
            <a:off x="395288" y="908050"/>
            <a:ext cx="1368425" cy="1081088"/>
          </a:xfrm>
          <a:prstGeom prst="rect">
            <a:avLst/>
          </a:prstGeom>
          <a:solidFill>
            <a:schemeClr val="bg1">
              <a:alpha val="50195"/>
            </a:schemeClr>
          </a:solidFill>
          <a:ln w="9525">
            <a:noFill/>
            <a:miter lim="800000"/>
            <a:headEnd/>
            <a:tailEnd/>
          </a:ln>
        </p:spPr>
        <p:txBody>
          <a:bodyPr wrap="none" anchor="ctr"/>
          <a:lstStyle/>
          <a:p>
            <a:endParaRPr lang="en-US"/>
          </a:p>
        </p:txBody>
      </p:sp>
      <p:sp>
        <p:nvSpPr>
          <p:cNvPr id="3095" name="Rectangle 35"/>
          <p:cNvSpPr>
            <a:spLocks noChangeArrowheads="1"/>
          </p:cNvSpPr>
          <p:nvPr/>
        </p:nvSpPr>
        <p:spPr bwMode="auto">
          <a:xfrm>
            <a:off x="395288" y="2924175"/>
            <a:ext cx="1368425" cy="3817938"/>
          </a:xfrm>
          <a:prstGeom prst="rect">
            <a:avLst/>
          </a:prstGeom>
          <a:solidFill>
            <a:schemeClr val="bg1">
              <a:alpha val="50195"/>
            </a:schemeClr>
          </a:solidFill>
          <a:ln w="9525">
            <a:noFill/>
            <a:miter lim="800000"/>
            <a:headEnd/>
            <a:tailEnd/>
          </a:ln>
        </p:spPr>
        <p:txBody>
          <a:bodyPr wrap="none" anchor="ctr"/>
          <a:lstStyle/>
          <a:p>
            <a:endParaRPr lang="en-US"/>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AutoShape 2"/>
          <p:cNvSpPr>
            <a:spLocks noChangeArrowheads="1"/>
          </p:cNvSpPr>
          <p:nvPr/>
        </p:nvSpPr>
        <p:spPr bwMode="auto">
          <a:xfrm>
            <a:off x="3781425" y="908050"/>
            <a:ext cx="5183188" cy="5761038"/>
          </a:xfrm>
          <a:prstGeom prst="roundRect">
            <a:avLst>
              <a:gd name="adj" fmla="val 7843"/>
            </a:avLst>
          </a:prstGeom>
          <a:solidFill>
            <a:srgbClr val="FFE989"/>
          </a:solidFill>
          <a:ln w="9525" algn="ctr">
            <a:noFill/>
            <a:round/>
            <a:headEnd/>
            <a:tailEnd/>
          </a:ln>
        </p:spPr>
        <p:txBody>
          <a:bodyPr wrap="none" anchor="ctr"/>
          <a:lstStyle/>
          <a:p>
            <a:endParaRPr lang="en-US"/>
          </a:p>
        </p:txBody>
      </p:sp>
      <p:grpSp>
        <p:nvGrpSpPr>
          <p:cNvPr id="4100" name="Group 3"/>
          <p:cNvGrpSpPr>
            <a:grpSpLocks/>
          </p:cNvGrpSpPr>
          <p:nvPr/>
        </p:nvGrpSpPr>
        <p:grpSpPr bwMode="auto">
          <a:xfrm>
            <a:off x="469900" y="2997200"/>
            <a:ext cx="3670300" cy="792163"/>
            <a:chOff x="296" y="663"/>
            <a:chExt cx="2312" cy="499"/>
          </a:xfrm>
        </p:grpSpPr>
        <p:sp>
          <p:nvSpPr>
            <p:cNvPr id="4130" name="AutoShape 4"/>
            <p:cNvSpPr>
              <a:spLocks noChangeArrowheads="1"/>
            </p:cNvSpPr>
            <p:nvPr/>
          </p:nvSpPr>
          <p:spPr bwMode="auto">
            <a:xfrm>
              <a:off x="296" y="663"/>
              <a:ext cx="2266" cy="499"/>
            </a:xfrm>
            <a:prstGeom prst="roundRect">
              <a:avLst>
                <a:gd name="adj" fmla="val 24852"/>
              </a:avLst>
            </a:prstGeom>
            <a:solidFill>
              <a:srgbClr val="FFE989"/>
            </a:solidFill>
            <a:ln w="9525" algn="ctr">
              <a:noFill/>
              <a:round/>
              <a:headEnd/>
              <a:tailEnd/>
            </a:ln>
          </p:spPr>
          <p:txBody>
            <a:bodyPr wrap="none" anchor="ctr"/>
            <a:lstStyle/>
            <a:p>
              <a:endParaRPr lang="en-US"/>
            </a:p>
          </p:txBody>
        </p:sp>
        <p:sp>
          <p:nvSpPr>
            <p:cNvPr id="4131" name="AutoShape 5"/>
            <p:cNvSpPr>
              <a:spLocks noChangeArrowheads="1"/>
            </p:cNvSpPr>
            <p:nvPr/>
          </p:nvSpPr>
          <p:spPr bwMode="auto">
            <a:xfrm>
              <a:off x="2292" y="669"/>
              <a:ext cx="316" cy="489"/>
            </a:xfrm>
            <a:prstGeom prst="roundRect">
              <a:avLst>
                <a:gd name="adj" fmla="val 24852"/>
              </a:avLst>
            </a:prstGeom>
            <a:solidFill>
              <a:srgbClr val="FFE989"/>
            </a:solidFill>
            <a:ln w="9525" algn="ctr">
              <a:noFill/>
              <a:round/>
              <a:headEnd/>
              <a:tailEnd/>
            </a:ln>
          </p:spPr>
          <p:txBody>
            <a:bodyPr wrap="none" anchor="ctr"/>
            <a:lstStyle/>
            <a:p>
              <a:endParaRPr lang="en-US"/>
            </a:p>
          </p:txBody>
        </p:sp>
      </p:grpSp>
      <p:sp>
        <p:nvSpPr>
          <p:cNvPr id="4101" name="AutoShape 6"/>
          <p:cNvSpPr>
            <a:spLocks noChangeArrowheads="1"/>
          </p:cNvSpPr>
          <p:nvPr/>
        </p:nvSpPr>
        <p:spPr bwMode="auto">
          <a:xfrm>
            <a:off x="3995738" y="4941888"/>
            <a:ext cx="27368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4102" name="AutoShape 7"/>
          <p:cNvSpPr>
            <a:spLocks noChangeArrowheads="1"/>
          </p:cNvSpPr>
          <p:nvPr/>
        </p:nvSpPr>
        <p:spPr bwMode="auto">
          <a:xfrm>
            <a:off x="6948488" y="4941888"/>
            <a:ext cx="18732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313381" name="Rectangle 8"/>
          <p:cNvSpPr>
            <a:spLocks noGrp="1" noChangeArrowheads="1"/>
          </p:cNvSpPr>
          <p:nvPr>
            <p:ph type="title"/>
          </p:nvPr>
        </p:nvSpPr>
        <p:spPr>
          <a:xfrm>
            <a:off x="285750" y="115888"/>
            <a:ext cx="8515350" cy="646112"/>
          </a:xfrm>
        </p:spPr>
        <p:txBody>
          <a:bodyPr/>
          <a:lstStyle/>
          <a:p>
            <a:pPr>
              <a:defRPr/>
            </a:pPr>
            <a:r>
              <a:rPr lang="cy-GB" dirty="0" smtClean="0">
                <a:latin typeface="+mj-lt"/>
              </a:rPr>
              <a:t>Citizen’s Journey - 3</a:t>
            </a:r>
            <a:endParaRPr lang="en-US" dirty="0" smtClean="0">
              <a:latin typeface="+mj-lt"/>
            </a:endParaRPr>
          </a:p>
        </p:txBody>
      </p:sp>
      <p:sp>
        <p:nvSpPr>
          <p:cNvPr id="4104" name="Text Box 12"/>
          <p:cNvSpPr txBox="1">
            <a:spLocks noChangeArrowheads="1"/>
          </p:cNvSpPr>
          <p:nvPr/>
        </p:nvSpPr>
        <p:spPr bwMode="auto">
          <a:xfrm>
            <a:off x="7019925" y="5013325"/>
            <a:ext cx="1166813" cy="1477963"/>
          </a:xfrm>
          <a:prstGeom prst="rect">
            <a:avLst/>
          </a:prstGeom>
          <a:noFill/>
          <a:ln w="9525">
            <a:noFill/>
            <a:miter lim="800000"/>
            <a:headEnd/>
            <a:tailEnd/>
          </a:ln>
        </p:spPr>
        <p:txBody>
          <a:bodyPr lIns="0" tIns="0" rIns="0" bIns="0">
            <a:spAutoFit/>
          </a:bodyPr>
          <a:lstStyle/>
          <a:p>
            <a:pPr marL="93663" indent="-93663">
              <a:buClr>
                <a:schemeClr val="tx1"/>
              </a:buClr>
              <a:buFont typeface="Arial" charset="0"/>
              <a:buNone/>
            </a:pPr>
            <a:r>
              <a:rPr lang="en-US" sz="800">
                <a:ea typeface="ＭＳ Ｐゴシック" pitchFamily="34" charset="-128"/>
              </a:rPr>
              <a:t>Technologies</a:t>
            </a:r>
          </a:p>
          <a:p>
            <a:pPr marL="93663" indent="-93663" eaLnBrk="0" hangingPunct="0">
              <a:buFontTx/>
              <a:buBlip>
                <a:blip r:embed="rId4"/>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BizTalk</a:t>
            </a:r>
            <a:r>
              <a:rPr lang="en-US" sz="800" baseline="30000">
                <a:ea typeface="ＭＳ Ｐゴシック" pitchFamily="34" charset="-128"/>
              </a:rPr>
              <a:t>® </a:t>
            </a:r>
            <a:r>
              <a:rPr lang="en-GB" sz="800">
                <a:ea typeface="ＭＳ Ｐゴシック" pitchFamily="34" charset="-128"/>
              </a:rPr>
              <a:t>Server</a:t>
            </a:r>
          </a:p>
          <a:p>
            <a:pPr marL="93663" indent="-93663" eaLnBrk="0" hangingPunct="0">
              <a:buFontTx/>
              <a:buBlip>
                <a:blip r:embed="rId4"/>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SQL Server</a:t>
            </a:r>
            <a:r>
              <a:rPr lang="en-GB" sz="800" baseline="30000">
                <a:ea typeface="ＭＳ Ｐゴシック" pitchFamily="34" charset="-128"/>
              </a:rPr>
              <a:t>™</a:t>
            </a:r>
            <a:endParaRPr lang="en-US" sz="800">
              <a:ea typeface="ＭＳ Ｐゴシック" pitchFamily="34" charset="-128"/>
            </a:endParaRPr>
          </a:p>
          <a:p>
            <a:pPr marL="93663" indent="-93663" eaLnBrk="0" hangingPunct="0">
              <a:buFontTx/>
              <a:buBlip>
                <a:blip r:embed="rId4"/>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Office SharePoint</a:t>
            </a:r>
            <a:r>
              <a:rPr lang="en-US" sz="800" baseline="30000">
                <a:ea typeface="ＭＳ Ｐゴシック" pitchFamily="34" charset="-128"/>
              </a:rPr>
              <a:t>® </a:t>
            </a:r>
            <a:r>
              <a:rPr lang="en-GB" sz="800">
                <a:ea typeface="ＭＳ Ｐゴシック" pitchFamily="34" charset="-128"/>
              </a:rPr>
              <a:t>Server</a:t>
            </a:r>
          </a:p>
          <a:p>
            <a:pPr marL="93663" indent="-93663" eaLnBrk="0" hangingPunct="0">
              <a:buFontTx/>
              <a:buBlip>
                <a:blip r:embed="rId4"/>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Active Directory</a:t>
            </a:r>
            <a:r>
              <a:rPr lang="en-US" sz="800" baseline="30000">
                <a:ea typeface="ＭＳ Ｐゴシック" pitchFamily="34" charset="-128"/>
              </a:rPr>
              <a:t>®</a:t>
            </a:r>
            <a:endParaRPr lang="en-US" sz="800">
              <a:ea typeface="ＭＳ Ｐゴシック" pitchFamily="34" charset="-128"/>
            </a:endParaRPr>
          </a:p>
          <a:p>
            <a:pPr marL="93663" indent="-93663" eaLnBrk="0" hangingPunct="0">
              <a:buFontTx/>
              <a:buBlip>
                <a:blip r:embed="rId4"/>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Host Integration Server</a:t>
            </a:r>
          </a:p>
          <a:p>
            <a:pPr marL="93663" indent="-93663" eaLnBrk="0" hangingPunct="0">
              <a:buFontTx/>
              <a:buBlip>
                <a:blip r:embed="rId4"/>
              </a:buBlip>
            </a:pPr>
            <a:r>
              <a:rPr lang="en-GB" sz="800">
                <a:ea typeface="ＭＳ Ｐゴシック" pitchFamily="34" charset="-128"/>
              </a:rPr>
              <a:t>Windows Server</a:t>
            </a:r>
            <a:r>
              <a:rPr lang="en-US" sz="800" baseline="30000">
                <a:ea typeface="ＭＳ Ｐゴシック" pitchFamily="34" charset="-128"/>
              </a:rPr>
              <a:t>® </a:t>
            </a:r>
          </a:p>
        </p:txBody>
      </p:sp>
      <p:sp>
        <p:nvSpPr>
          <p:cNvPr id="4105" name="Rectangle 10"/>
          <p:cNvSpPr>
            <a:spLocks noChangeArrowheads="1"/>
          </p:cNvSpPr>
          <p:nvPr/>
        </p:nvSpPr>
        <p:spPr bwMode="auto">
          <a:xfrm>
            <a:off x="4859338" y="981075"/>
            <a:ext cx="2967037" cy="350838"/>
          </a:xfrm>
          <a:prstGeom prst="rect">
            <a:avLst/>
          </a:prstGeom>
          <a:noFill/>
          <a:ln w="9525" algn="ctr">
            <a:noFill/>
            <a:miter lim="800000"/>
            <a:headEnd/>
            <a:tailEnd/>
          </a:ln>
        </p:spPr>
        <p:txBody>
          <a:bodyPr lIns="0" tIns="0" rIns="0" bIns="0"/>
          <a:lstStyle/>
          <a:p>
            <a:pPr marL="188913" indent="-188913" algn="ctr" eaLnBrk="0" hangingPunct="0">
              <a:spcBef>
                <a:spcPct val="20000"/>
              </a:spcBef>
            </a:pPr>
            <a:r>
              <a:rPr lang="en-US" sz="1400" i="1">
                <a:solidFill>
                  <a:schemeClr val="bg2"/>
                </a:solidFill>
                <a:latin typeface="Segoe"/>
              </a:rPr>
              <a:t>Provide information and efficient services online</a:t>
            </a:r>
          </a:p>
        </p:txBody>
      </p:sp>
      <p:sp>
        <p:nvSpPr>
          <p:cNvPr id="4106" name="Text Box 12"/>
          <p:cNvSpPr txBox="1">
            <a:spLocks noChangeArrowheads="1"/>
          </p:cNvSpPr>
          <p:nvPr/>
        </p:nvSpPr>
        <p:spPr bwMode="auto">
          <a:xfrm flipH="1">
            <a:off x="4141788" y="4978400"/>
            <a:ext cx="2519362" cy="1539875"/>
          </a:xfrm>
          <a:prstGeom prst="rect">
            <a:avLst/>
          </a:prstGeom>
          <a:noFill/>
          <a:ln w="9525">
            <a:noFill/>
            <a:miter lim="800000"/>
            <a:headEnd/>
            <a:tailEnd/>
          </a:ln>
        </p:spPr>
        <p:txBody>
          <a:bodyPr lIns="0" tIns="0" rIns="0" bIns="0" anchor="b">
            <a:spAutoFit/>
          </a:bodyPr>
          <a:lstStyle/>
          <a:p>
            <a:pPr marL="195263" indent="-195263">
              <a:lnSpc>
                <a:spcPct val="90000"/>
              </a:lnSpc>
              <a:spcBef>
                <a:spcPts val="400"/>
              </a:spcBef>
              <a:buClr>
                <a:schemeClr val="tx1"/>
              </a:buClr>
              <a:buFont typeface="Arial" charset="0"/>
              <a:buNone/>
            </a:pPr>
            <a:r>
              <a:rPr lang="en-US" sz="900">
                <a:ea typeface="ＭＳ Ｐゴシック" pitchFamily="34" charset="-128"/>
              </a:rPr>
              <a:t>	Benefits</a:t>
            </a:r>
          </a:p>
          <a:p>
            <a:pPr marL="195263" indent="-195263">
              <a:lnSpc>
                <a:spcPct val="90000"/>
              </a:lnSpc>
              <a:spcBef>
                <a:spcPts val="400"/>
              </a:spcBef>
              <a:buClr>
                <a:schemeClr val="tx1"/>
              </a:buClr>
              <a:buFont typeface="Arial" charset="0"/>
              <a:buBlip>
                <a:blip r:embed="rId4"/>
              </a:buBlip>
            </a:pPr>
            <a:r>
              <a:rPr lang="en-US" sz="800">
                <a:ea typeface="ＭＳ Ｐゴシック" pitchFamily="34" charset="-128"/>
              </a:rPr>
              <a:t>Deliver integrated citizen-centric services</a:t>
            </a:r>
          </a:p>
          <a:p>
            <a:pPr marL="195263" indent="-195263">
              <a:lnSpc>
                <a:spcPct val="90000"/>
              </a:lnSpc>
              <a:spcBef>
                <a:spcPts val="400"/>
              </a:spcBef>
              <a:buClr>
                <a:schemeClr val="tx1"/>
              </a:buClr>
              <a:buFont typeface="Arial" charset="0"/>
              <a:buBlip>
                <a:blip r:embed="rId4"/>
              </a:buBlip>
            </a:pPr>
            <a:r>
              <a:rPr lang="en-US" sz="800">
                <a:ea typeface="ＭＳ Ｐゴシック" pitchFamily="34" charset="-128"/>
              </a:rPr>
              <a:t>Speed up forms processing, reducing double entry</a:t>
            </a:r>
          </a:p>
          <a:p>
            <a:pPr marL="195263" indent="-195263">
              <a:lnSpc>
                <a:spcPct val="90000"/>
              </a:lnSpc>
              <a:spcBef>
                <a:spcPts val="400"/>
              </a:spcBef>
              <a:buClr>
                <a:schemeClr val="tx1"/>
              </a:buClr>
              <a:buFont typeface="Arial" charset="0"/>
              <a:buBlip>
                <a:blip r:embed="rId4"/>
              </a:buBlip>
            </a:pPr>
            <a:r>
              <a:rPr lang="en-US" sz="800">
                <a:ea typeface="ＭＳ Ｐゴシック" pitchFamily="34" charset="-128"/>
              </a:rPr>
              <a:t>Improve citizen satisfaction by integrating customer data across service channels, including call centers</a:t>
            </a:r>
          </a:p>
          <a:p>
            <a:pPr marL="195263" indent="-195263">
              <a:lnSpc>
                <a:spcPct val="90000"/>
              </a:lnSpc>
              <a:spcBef>
                <a:spcPts val="400"/>
              </a:spcBef>
              <a:buClr>
                <a:schemeClr val="tx1"/>
              </a:buClr>
              <a:buFont typeface="Arial" charset="0"/>
              <a:buBlip>
                <a:blip r:embed="rId4"/>
              </a:buBlip>
            </a:pPr>
            <a:r>
              <a:rPr lang="en-US" sz="800">
                <a:ea typeface="ＭＳ Ｐゴシック" pitchFamily="34" charset="-128"/>
              </a:rPr>
              <a:t>Increase efficiency by sharing data across systems, services, and processes</a:t>
            </a:r>
          </a:p>
          <a:p>
            <a:pPr marL="195263" indent="-195263">
              <a:lnSpc>
                <a:spcPct val="90000"/>
              </a:lnSpc>
              <a:spcBef>
                <a:spcPts val="400"/>
              </a:spcBef>
              <a:buClr>
                <a:schemeClr val="tx1"/>
              </a:buClr>
              <a:buFont typeface="Arial" charset="0"/>
              <a:buBlip>
                <a:blip r:embed="rId4"/>
              </a:buBlip>
            </a:pPr>
            <a:r>
              <a:rPr lang="en-US" sz="800">
                <a:ea typeface="ＭＳ Ｐゴシック" pitchFamily="34" charset="-128"/>
              </a:rPr>
              <a:t>Track service delivery metrics easily</a:t>
            </a:r>
          </a:p>
          <a:p>
            <a:pPr marL="195263" indent="-195263">
              <a:lnSpc>
                <a:spcPct val="90000"/>
              </a:lnSpc>
              <a:spcBef>
                <a:spcPts val="400"/>
              </a:spcBef>
              <a:buClr>
                <a:schemeClr val="tx1"/>
              </a:buClr>
              <a:buFont typeface="Arial" charset="0"/>
              <a:buBlip>
                <a:blip r:embed="rId4"/>
              </a:buBlip>
            </a:pPr>
            <a:r>
              <a:rPr lang="en-US" sz="800">
                <a:ea typeface="ＭＳ Ｐゴシック" pitchFamily="34" charset="-128"/>
              </a:rPr>
              <a:t>Reduce load on departments by integrating processes</a:t>
            </a:r>
          </a:p>
        </p:txBody>
      </p:sp>
      <p:sp>
        <p:nvSpPr>
          <p:cNvPr id="4107" name="Rectangle 12"/>
          <p:cNvSpPr>
            <a:spLocks noChangeArrowheads="1"/>
          </p:cNvSpPr>
          <p:nvPr/>
        </p:nvSpPr>
        <p:spPr bwMode="auto">
          <a:xfrm>
            <a:off x="4356100" y="2997200"/>
            <a:ext cx="4464050" cy="646113"/>
          </a:xfrm>
          <a:prstGeom prst="rect">
            <a:avLst/>
          </a:prstGeom>
          <a:noFill/>
          <a:ln w="9525" algn="ctr">
            <a:noFill/>
            <a:miter lim="800000"/>
            <a:headEnd/>
            <a:tailEnd/>
          </a:ln>
        </p:spPr>
        <p:txBody>
          <a:bodyPr>
            <a:spAutoFit/>
          </a:bodyPr>
          <a:lstStyle/>
          <a:p>
            <a:r>
              <a:rPr lang="en-US" sz="900">
                <a:solidFill>
                  <a:schemeClr val="bg2"/>
                </a:solidFill>
              </a:rPr>
              <a:t>Penny and Robert submit a property development application online through a citizen-centric portal. Here they can track its progress online, review information from government departments, see past complaints filed against building contractors, pay taxes, licenses, library fees, and more.</a:t>
            </a:r>
          </a:p>
        </p:txBody>
      </p:sp>
      <p:sp>
        <p:nvSpPr>
          <p:cNvPr id="4108" name="Rectangle 13"/>
          <p:cNvSpPr>
            <a:spLocks noChangeArrowheads="1"/>
          </p:cNvSpPr>
          <p:nvPr/>
        </p:nvSpPr>
        <p:spPr bwMode="auto">
          <a:xfrm>
            <a:off x="2052638" y="3068638"/>
            <a:ext cx="1943100" cy="581025"/>
          </a:xfrm>
          <a:prstGeom prst="rect">
            <a:avLst/>
          </a:prstGeom>
          <a:noFill/>
          <a:ln w="9525">
            <a:noFill/>
            <a:miter lim="800000"/>
            <a:headEnd/>
            <a:tailEnd/>
          </a:ln>
        </p:spPr>
        <p:txBody>
          <a:bodyPr>
            <a:spAutoFit/>
          </a:bodyPr>
          <a:lstStyle/>
          <a:p>
            <a:r>
              <a:rPr lang="en-US" sz="1600">
                <a:solidFill>
                  <a:schemeClr val="bg2"/>
                </a:solidFill>
              </a:rPr>
              <a:t>Making an online application</a:t>
            </a:r>
          </a:p>
        </p:txBody>
      </p:sp>
      <p:pic>
        <p:nvPicPr>
          <p:cNvPr id="4109" name="Picture 4"/>
          <p:cNvPicPr>
            <a:picLocks noChangeAspect="1" noChangeArrowheads="1"/>
          </p:cNvPicPr>
          <p:nvPr/>
        </p:nvPicPr>
        <p:blipFill>
          <a:blip r:embed="rId5"/>
          <a:srcRect/>
          <a:stretch>
            <a:fillRect/>
          </a:stretch>
        </p:blipFill>
        <p:spPr bwMode="auto">
          <a:xfrm>
            <a:off x="5219700" y="1557338"/>
            <a:ext cx="2305050" cy="1239837"/>
          </a:xfrm>
          <a:prstGeom prst="rect">
            <a:avLst/>
          </a:prstGeom>
          <a:noFill/>
          <a:ln w="9525">
            <a:noFill/>
            <a:miter lim="800000"/>
            <a:headEnd/>
            <a:tailEnd/>
          </a:ln>
        </p:spPr>
      </p:pic>
      <p:grpSp>
        <p:nvGrpSpPr>
          <p:cNvPr id="4110" name="Group 9"/>
          <p:cNvGrpSpPr>
            <a:grpSpLocks/>
          </p:cNvGrpSpPr>
          <p:nvPr/>
        </p:nvGrpSpPr>
        <p:grpSpPr bwMode="auto">
          <a:xfrm>
            <a:off x="5076825" y="3644900"/>
            <a:ext cx="1293813" cy="1263650"/>
            <a:chOff x="567" y="2886"/>
            <a:chExt cx="1255" cy="1225"/>
          </a:xfrm>
        </p:grpSpPr>
        <p:pic>
          <p:nvPicPr>
            <p:cNvPr id="2" name="Picture 5" descr="D:\Users\v-jaloug.EUROPE\Desktop\071023 Tues on Acer\final work tonight for Gordon\MY UPDATED SCREENSHOTS\ZOOMED BITS\INTRANET.jpg"/>
            <p:cNvPicPr>
              <a:picLocks noChangeAspect="1" noChangeArrowheads="1"/>
            </p:cNvPicPr>
            <p:nvPr/>
          </p:nvPicPr>
          <p:blipFill>
            <a:blip r:embed="rId6" cstate="screen"/>
            <a:srcRect/>
            <a:stretch>
              <a:fillRect/>
            </a:stretch>
          </p:blipFill>
          <p:spPr bwMode="auto">
            <a:xfrm>
              <a:off x="739" y="3030"/>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4129" name="Picture 11"/>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720" y="2990"/>
              <a:ext cx="817" cy="809"/>
            </a:xfrm>
            <a:prstGeom prst="rect">
              <a:avLst/>
            </a:prstGeom>
            <a:noFill/>
            <a:ln w="9525">
              <a:noFill/>
              <a:miter lim="800000"/>
              <a:headEnd/>
              <a:tailEnd/>
            </a:ln>
          </p:spPr>
        </p:pic>
      </p:grpSp>
      <p:grpSp>
        <p:nvGrpSpPr>
          <p:cNvPr id="4111" name="Group 15"/>
          <p:cNvGrpSpPr>
            <a:grpSpLocks/>
          </p:cNvGrpSpPr>
          <p:nvPr/>
        </p:nvGrpSpPr>
        <p:grpSpPr bwMode="auto">
          <a:xfrm>
            <a:off x="6948488" y="3644900"/>
            <a:ext cx="1295400" cy="1263650"/>
            <a:chOff x="2336" y="2478"/>
            <a:chExt cx="1255" cy="1225"/>
          </a:xfrm>
        </p:grpSpPr>
        <p:pic>
          <p:nvPicPr>
            <p:cNvPr id="4" name="Picture 5" descr="D:\Users\v-jaloug.EUROPE\Desktop\071023 Tues on Acer\final work tonight for Gordon\MY UPDATED SCREENSHOTS\ZOOMED BITS\INTRANET.jpg"/>
            <p:cNvPicPr>
              <a:picLocks noChangeAspect="1" noChangeArrowheads="1"/>
            </p:cNvPicPr>
            <p:nvPr/>
          </p:nvPicPr>
          <p:blipFill>
            <a:blip r:embed="rId6" cstate="screen"/>
            <a:srcRect/>
            <a:stretch>
              <a:fillRect/>
            </a:stretch>
          </p:blipFill>
          <p:spPr bwMode="auto">
            <a:xfrm>
              <a:off x="2508" y="2622"/>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4127" name="Picture 17" descr="NORMAL DESK &amp; CHAIR &amp; PERSON lighter"/>
            <p:cNvPicPr>
              <a:picLocks noChangeAspect="1" noChangeArrowheads="1"/>
            </p:cNvPicPr>
            <p:nvPr/>
          </p:nvPicPr>
          <p:blipFill>
            <a:blip r:embed="rId8">
              <a:clrChange>
                <a:clrFrom>
                  <a:srgbClr val="FDFDFD"/>
                </a:clrFrom>
                <a:clrTo>
                  <a:srgbClr val="FDFDFD">
                    <a:alpha val="0"/>
                  </a:srgbClr>
                </a:clrTo>
              </a:clrChange>
            </a:blip>
            <a:srcRect/>
            <a:stretch>
              <a:fillRect/>
            </a:stretch>
          </p:blipFill>
          <p:spPr bwMode="auto">
            <a:xfrm rot="21191397" flipH="1">
              <a:off x="2468" y="2717"/>
              <a:ext cx="802" cy="626"/>
            </a:xfrm>
            <a:prstGeom prst="rect">
              <a:avLst/>
            </a:prstGeom>
            <a:noFill/>
            <a:ln w="9525">
              <a:noFill/>
              <a:miter lim="800000"/>
              <a:headEnd/>
              <a:tailEnd/>
            </a:ln>
          </p:spPr>
        </p:pic>
      </p:grpSp>
      <p:sp>
        <p:nvSpPr>
          <p:cNvPr id="4112" name="Rectangle 5"/>
          <p:cNvSpPr>
            <a:spLocks noChangeArrowheads="1"/>
          </p:cNvSpPr>
          <p:nvPr/>
        </p:nvSpPr>
        <p:spPr bwMode="auto">
          <a:xfrm>
            <a:off x="7115175" y="4621213"/>
            <a:ext cx="831850" cy="230187"/>
          </a:xfrm>
          <a:prstGeom prst="rect">
            <a:avLst/>
          </a:prstGeom>
          <a:noFill/>
          <a:ln w="9525" algn="ctr">
            <a:noFill/>
            <a:miter lim="800000"/>
            <a:headEnd/>
            <a:tailEnd/>
          </a:ln>
        </p:spPr>
        <p:txBody>
          <a:bodyPr wrap="none">
            <a:spAutoFit/>
          </a:bodyPr>
          <a:lstStyle/>
          <a:p>
            <a:pPr algn="ctr"/>
            <a:r>
              <a:rPr lang="en-GB" sz="900">
                <a:solidFill>
                  <a:schemeClr val="bg2"/>
                </a:solidFill>
              </a:rPr>
              <a:t>Civil Servant</a:t>
            </a:r>
            <a:endParaRPr lang="en-US" sz="900">
              <a:solidFill>
                <a:schemeClr val="bg2"/>
              </a:solidFill>
            </a:endParaRPr>
          </a:p>
        </p:txBody>
      </p:sp>
      <p:sp>
        <p:nvSpPr>
          <p:cNvPr id="4113" name="AutoShape 22"/>
          <p:cNvSpPr>
            <a:spLocks noChangeArrowheads="1"/>
          </p:cNvSpPr>
          <p:nvPr/>
        </p:nvSpPr>
        <p:spPr bwMode="auto">
          <a:xfrm>
            <a:off x="6227763" y="3933825"/>
            <a:ext cx="719137" cy="503238"/>
          </a:xfrm>
          <a:prstGeom prst="chevron">
            <a:avLst>
              <a:gd name="adj" fmla="val 35725"/>
            </a:avLst>
          </a:prstGeom>
          <a:solidFill>
            <a:srgbClr val="FF0000"/>
          </a:solidFill>
          <a:ln w="9525">
            <a:noFill/>
            <a:miter lim="800000"/>
            <a:headEnd/>
            <a:tailEnd/>
          </a:ln>
          <a:effectLst>
            <a:prstShdw prst="shdw17" dist="17961" dir="2700000">
              <a:srgbClr val="990000"/>
            </a:prstShdw>
          </a:effectLst>
        </p:spPr>
        <p:txBody>
          <a:bodyPr wrap="none" anchor="ctr"/>
          <a:lstStyle/>
          <a:p>
            <a:endParaRPr lang="en-US"/>
          </a:p>
        </p:txBody>
      </p:sp>
      <p:sp>
        <p:nvSpPr>
          <p:cNvPr id="4114" name="Rectangle 5"/>
          <p:cNvSpPr>
            <a:spLocks noChangeArrowheads="1"/>
          </p:cNvSpPr>
          <p:nvPr/>
        </p:nvSpPr>
        <p:spPr bwMode="auto">
          <a:xfrm>
            <a:off x="5394325" y="4621213"/>
            <a:ext cx="536575" cy="230187"/>
          </a:xfrm>
          <a:prstGeom prst="rect">
            <a:avLst/>
          </a:prstGeom>
          <a:noFill/>
          <a:ln w="9525" algn="ctr">
            <a:noFill/>
            <a:miter lim="800000"/>
            <a:headEnd/>
            <a:tailEnd/>
          </a:ln>
        </p:spPr>
        <p:txBody>
          <a:bodyPr wrap="none">
            <a:spAutoFit/>
          </a:bodyPr>
          <a:lstStyle/>
          <a:p>
            <a:pPr algn="ctr"/>
            <a:r>
              <a:rPr lang="en-GB" sz="900">
                <a:solidFill>
                  <a:schemeClr val="bg2"/>
                </a:solidFill>
              </a:rPr>
              <a:t>Citizen</a:t>
            </a:r>
            <a:endParaRPr lang="en-US" sz="900">
              <a:solidFill>
                <a:schemeClr val="bg2"/>
              </a:solidFill>
            </a:endParaRPr>
          </a:p>
        </p:txBody>
      </p:sp>
      <p:grpSp>
        <p:nvGrpSpPr>
          <p:cNvPr id="4115" name="Group 24"/>
          <p:cNvGrpSpPr>
            <a:grpSpLocks/>
          </p:cNvGrpSpPr>
          <p:nvPr/>
        </p:nvGrpSpPr>
        <p:grpSpPr bwMode="auto">
          <a:xfrm>
            <a:off x="250825" y="908050"/>
            <a:ext cx="1657350" cy="6049963"/>
            <a:chOff x="158" y="572"/>
            <a:chExt cx="1044" cy="3811"/>
          </a:xfrm>
        </p:grpSpPr>
        <p:pic>
          <p:nvPicPr>
            <p:cNvPr id="4120" name="Picture 13" descr="eforms"/>
            <p:cNvPicPr>
              <a:picLocks noChangeAspect="1" noChangeArrowheads="1"/>
            </p:cNvPicPr>
            <p:nvPr/>
          </p:nvPicPr>
          <p:blipFill>
            <a:blip r:embed="rId9"/>
            <a:srcRect/>
            <a:stretch>
              <a:fillRect/>
            </a:stretch>
          </p:blipFill>
          <p:spPr bwMode="auto">
            <a:xfrm>
              <a:off x="204" y="572"/>
              <a:ext cx="998" cy="998"/>
            </a:xfrm>
            <a:prstGeom prst="rect">
              <a:avLst/>
            </a:prstGeom>
            <a:noFill/>
            <a:ln w="9525">
              <a:noFill/>
              <a:miter lim="800000"/>
              <a:headEnd/>
              <a:tailEnd/>
            </a:ln>
          </p:spPr>
        </p:pic>
        <p:pic>
          <p:nvPicPr>
            <p:cNvPr id="4121" name="Picture 17" descr="eID"/>
            <p:cNvPicPr>
              <a:picLocks noChangeAspect="1" noChangeArrowheads="1"/>
            </p:cNvPicPr>
            <p:nvPr/>
          </p:nvPicPr>
          <p:blipFill>
            <a:blip r:embed="rId10"/>
            <a:srcRect/>
            <a:stretch>
              <a:fillRect/>
            </a:stretch>
          </p:blipFill>
          <p:spPr bwMode="auto">
            <a:xfrm>
              <a:off x="158" y="1026"/>
              <a:ext cx="998" cy="998"/>
            </a:xfrm>
            <a:prstGeom prst="rect">
              <a:avLst/>
            </a:prstGeom>
            <a:noFill/>
            <a:ln w="9525">
              <a:noFill/>
              <a:miter lim="800000"/>
              <a:headEnd/>
              <a:tailEnd/>
            </a:ln>
          </p:spPr>
        </p:pic>
        <p:pic>
          <p:nvPicPr>
            <p:cNvPr id="4122" name="Picture 12" descr="Portals"/>
            <p:cNvPicPr>
              <a:picLocks noChangeAspect="1" noChangeArrowheads="1"/>
            </p:cNvPicPr>
            <p:nvPr/>
          </p:nvPicPr>
          <p:blipFill>
            <a:blip r:embed="rId11"/>
            <a:srcRect/>
            <a:stretch>
              <a:fillRect/>
            </a:stretch>
          </p:blipFill>
          <p:spPr bwMode="auto">
            <a:xfrm>
              <a:off x="158" y="1661"/>
              <a:ext cx="998" cy="998"/>
            </a:xfrm>
            <a:prstGeom prst="rect">
              <a:avLst/>
            </a:prstGeom>
            <a:noFill/>
            <a:ln w="9525">
              <a:noFill/>
              <a:miter lim="800000"/>
              <a:headEnd/>
              <a:tailEnd/>
            </a:ln>
          </p:spPr>
        </p:pic>
        <p:pic>
          <p:nvPicPr>
            <p:cNvPr id="4123" name="Picture 12" descr="collaboration"/>
            <p:cNvPicPr>
              <a:picLocks noChangeAspect="1" noChangeArrowheads="1"/>
            </p:cNvPicPr>
            <p:nvPr/>
          </p:nvPicPr>
          <p:blipFill>
            <a:blip r:embed="rId12"/>
            <a:srcRect/>
            <a:stretch>
              <a:fillRect/>
            </a:stretch>
          </p:blipFill>
          <p:spPr bwMode="auto">
            <a:xfrm>
              <a:off x="158" y="2251"/>
              <a:ext cx="998" cy="998"/>
            </a:xfrm>
            <a:prstGeom prst="rect">
              <a:avLst/>
            </a:prstGeom>
            <a:noFill/>
            <a:ln w="9525">
              <a:noFill/>
              <a:miter lim="800000"/>
              <a:headEnd/>
              <a:tailEnd/>
            </a:ln>
          </p:spPr>
        </p:pic>
        <p:pic>
          <p:nvPicPr>
            <p:cNvPr id="4124" name="Picture 12" descr="Financial"/>
            <p:cNvPicPr>
              <a:picLocks noChangeAspect="1" noChangeArrowheads="1"/>
            </p:cNvPicPr>
            <p:nvPr/>
          </p:nvPicPr>
          <p:blipFill>
            <a:blip r:embed="rId13"/>
            <a:srcRect/>
            <a:stretch>
              <a:fillRect/>
            </a:stretch>
          </p:blipFill>
          <p:spPr bwMode="auto">
            <a:xfrm>
              <a:off x="204" y="2886"/>
              <a:ext cx="907" cy="907"/>
            </a:xfrm>
            <a:prstGeom prst="rect">
              <a:avLst/>
            </a:prstGeom>
            <a:noFill/>
            <a:ln w="9525">
              <a:noFill/>
              <a:miter lim="800000"/>
              <a:headEnd/>
              <a:tailEnd/>
            </a:ln>
          </p:spPr>
        </p:pic>
        <p:pic>
          <p:nvPicPr>
            <p:cNvPr id="4125" name="Picture 13" descr="Customer"/>
            <p:cNvPicPr>
              <a:picLocks noChangeAspect="1" noChangeArrowheads="1"/>
            </p:cNvPicPr>
            <p:nvPr/>
          </p:nvPicPr>
          <p:blipFill>
            <a:blip r:embed="rId14"/>
            <a:srcRect/>
            <a:stretch>
              <a:fillRect/>
            </a:stretch>
          </p:blipFill>
          <p:spPr bwMode="auto">
            <a:xfrm>
              <a:off x="158" y="3385"/>
              <a:ext cx="998" cy="998"/>
            </a:xfrm>
            <a:prstGeom prst="rect">
              <a:avLst/>
            </a:prstGeom>
            <a:noFill/>
            <a:ln w="9525">
              <a:noFill/>
              <a:miter lim="800000"/>
              <a:headEnd/>
              <a:tailEnd/>
            </a:ln>
          </p:spPr>
        </p:pic>
      </p:grpSp>
      <p:sp>
        <p:nvSpPr>
          <p:cNvPr id="372767" name="Rectangle 31"/>
          <p:cNvSpPr>
            <a:spLocks noChangeArrowheads="1"/>
          </p:cNvSpPr>
          <p:nvPr/>
        </p:nvSpPr>
        <p:spPr bwMode="auto">
          <a:xfrm>
            <a:off x="1619250" y="3028950"/>
            <a:ext cx="466725" cy="7016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4000" dirty="0">
                <a:solidFill>
                  <a:schemeClr val="bg2"/>
                </a:solidFill>
                <a:latin typeface="+mn-lt"/>
                <a:cs typeface="+mn-cs"/>
              </a:rPr>
              <a:t>3</a:t>
            </a:r>
          </a:p>
        </p:txBody>
      </p:sp>
      <p:graphicFrame>
        <p:nvGraphicFramePr>
          <p:cNvPr id="4098" name="Object 2"/>
          <p:cNvGraphicFramePr>
            <a:graphicFrameLocks noChangeAspect="1"/>
          </p:cNvGraphicFramePr>
          <p:nvPr/>
        </p:nvGraphicFramePr>
        <p:xfrm>
          <a:off x="8388350" y="4652963"/>
          <a:ext cx="474663" cy="750887"/>
        </p:xfrm>
        <a:graphic>
          <a:graphicData uri="http://schemas.openxmlformats.org/presentationml/2006/ole">
            <p:oleObj spid="_x0000_s4098" name="Visio" r:id="rId15" imgW="738429" imgH="1168806" progId="">
              <p:embed/>
            </p:oleObj>
          </a:graphicData>
        </a:graphic>
      </p:graphicFrame>
      <p:pic>
        <p:nvPicPr>
          <p:cNvPr id="4117" name="Picture 21" descr="green checkmark2"/>
          <p:cNvPicPr>
            <a:picLocks noChangeAspect="1" noChangeArrowheads="1"/>
          </p:cNvPicPr>
          <p:nvPr/>
        </p:nvPicPr>
        <p:blipFill>
          <a:blip r:embed="rId16"/>
          <a:srcRect/>
          <a:stretch>
            <a:fillRect/>
          </a:stretch>
        </p:blipFill>
        <p:spPr bwMode="auto">
          <a:xfrm>
            <a:off x="6227763" y="4724400"/>
            <a:ext cx="579437" cy="569913"/>
          </a:xfrm>
          <a:prstGeom prst="rect">
            <a:avLst/>
          </a:prstGeom>
          <a:noFill/>
          <a:ln w="9525">
            <a:noFill/>
            <a:miter lim="800000"/>
            <a:headEnd/>
            <a:tailEnd/>
          </a:ln>
        </p:spPr>
      </p:pic>
      <p:sp>
        <p:nvSpPr>
          <p:cNvPr id="4118" name="Rectangle 34"/>
          <p:cNvSpPr>
            <a:spLocks noChangeArrowheads="1"/>
          </p:cNvSpPr>
          <p:nvPr/>
        </p:nvSpPr>
        <p:spPr bwMode="auto">
          <a:xfrm>
            <a:off x="395288" y="908050"/>
            <a:ext cx="1368425" cy="1944688"/>
          </a:xfrm>
          <a:prstGeom prst="rect">
            <a:avLst/>
          </a:prstGeom>
          <a:solidFill>
            <a:schemeClr val="bg1">
              <a:alpha val="50195"/>
            </a:schemeClr>
          </a:solidFill>
          <a:ln w="9525">
            <a:noFill/>
            <a:miter lim="800000"/>
            <a:headEnd/>
            <a:tailEnd/>
          </a:ln>
        </p:spPr>
        <p:txBody>
          <a:bodyPr wrap="none" anchor="ctr"/>
          <a:lstStyle/>
          <a:p>
            <a:endParaRPr lang="en-US"/>
          </a:p>
        </p:txBody>
      </p:sp>
      <p:sp>
        <p:nvSpPr>
          <p:cNvPr id="4119" name="Rectangle 35"/>
          <p:cNvSpPr>
            <a:spLocks noChangeArrowheads="1"/>
          </p:cNvSpPr>
          <p:nvPr/>
        </p:nvSpPr>
        <p:spPr bwMode="auto">
          <a:xfrm>
            <a:off x="395288" y="3860800"/>
            <a:ext cx="1368425" cy="2881313"/>
          </a:xfrm>
          <a:prstGeom prst="rect">
            <a:avLst/>
          </a:prstGeom>
          <a:solidFill>
            <a:schemeClr val="bg1">
              <a:alpha val="50195"/>
            </a:schemeClr>
          </a:solidFill>
          <a:ln w="9525">
            <a:noFill/>
            <a:miter lim="800000"/>
            <a:headEnd/>
            <a:tailEnd/>
          </a:ln>
        </p:spPr>
        <p:txBody>
          <a:bodyPr wrap="none" anchor="ctr"/>
          <a:lstStyle/>
          <a:p>
            <a:endParaRPr lang="en-US"/>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AutoShape 2"/>
          <p:cNvSpPr>
            <a:spLocks noChangeArrowheads="1"/>
          </p:cNvSpPr>
          <p:nvPr/>
        </p:nvSpPr>
        <p:spPr bwMode="auto">
          <a:xfrm>
            <a:off x="3781425" y="908050"/>
            <a:ext cx="5183188" cy="5761038"/>
          </a:xfrm>
          <a:prstGeom prst="roundRect">
            <a:avLst>
              <a:gd name="adj" fmla="val 7843"/>
            </a:avLst>
          </a:prstGeom>
          <a:solidFill>
            <a:srgbClr val="FFE989"/>
          </a:solidFill>
          <a:ln w="9525" algn="ctr">
            <a:noFill/>
            <a:round/>
            <a:headEnd/>
            <a:tailEnd/>
          </a:ln>
        </p:spPr>
        <p:txBody>
          <a:bodyPr wrap="none" anchor="ctr"/>
          <a:lstStyle/>
          <a:p>
            <a:endParaRPr lang="en-US"/>
          </a:p>
        </p:txBody>
      </p:sp>
      <p:grpSp>
        <p:nvGrpSpPr>
          <p:cNvPr id="5124" name="Group 3"/>
          <p:cNvGrpSpPr>
            <a:grpSpLocks/>
          </p:cNvGrpSpPr>
          <p:nvPr/>
        </p:nvGrpSpPr>
        <p:grpSpPr bwMode="auto">
          <a:xfrm>
            <a:off x="469900" y="4005263"/>
            <a:ext cx="3670300" cy="792162"/>
            <a:chOff x="296" y="663"/>
            <a:chExt cx="2312" cy="499"/>
          </a:xfrm>
        </p:grpSpPr>
        <p:sp>
          <p:nvSpPr>
            <p:cNvPr id="5154" name="AutoShape 4"/>
            <p:cNvSpPr>
              <a:spLocks noChangeArrowheads="1"/>
            </p:cNvSpPr>
            <p:nvPr/>
          </p:nvSpPr>
          <p:spPr bwMode="auto">
            <a:xfrm>
              <a:off x="296" y="663"/>
              <a:ext cx="2266" cy="499"/>
            </a:xfrm>
            <a:prstGeom prst="roundRect">
              <a:avLst>
                <a:gd name="adj" fmla="val 24852"/>
              </a:avLst>
            </a:prstGeom>
            <a:solidFill>
              <a:srgbClr val="FFE989"/>
            </a:solidFill>
            <a:ln w="9525" algn="ctr">
              <a:noFill/>
              <a:round/>
              <a:headEnd/>
              <a:tailEnd/>
            </a:ln>
          </p:spPr>
          <p:txBody>
            <a:bodyPr wrap="none" anchor="ctr"/>
            <a:lstStyle/>
            <a:p>
              <a:endParaRPr lang="en-US"/>
            </a:p>
          </p:txBody>
        </p:sp>
        <p:sp>
          <p:nvSpPr>
            <p:cNvPr id="5155" name="AutoShape 5"/>
            <p:cNvSpPr>
              <a:spLocks noChangeArrowheads="1"/>
            </p:cNvSpPr>
            <p:nvPr/>
          </p:nvSpPr>
          <p:spPr bwMode="auto">
            <a:xfrm>
              <a:off x="2292" y="669"/>
              <a:ext cx="316" cy="489"/>
            </a:xfrm>
            <a:prstGeom prst="roundRect">
              <a:avLst>
                <a:gd name="adj" fmla="val 24852"/>
              </a:avLst>
            </a:prstGeom>
            <a:solidFill>
              <a:srgbClr val="FFE989"/>
            </a:solidFill>
            <a:ln w="9525" algn="ctr">
              <a:noFill/>
              <a:round/>
              <a:headEnd/>
              <a:tailEnd/>
            </a:ln>
          </p:spPr>
          <p:txBody>
            <a:bodyPr wrap="none" anchor="ctr"/>
            <a:lstStyle/>
            <a:p>
              <a:endParaRPr lang="en-US"/>
            </a:p>
          </p:txBody>
        </p:sp>
      </p:grpSp>
      <p:sp>
        <p:nvSpPr>
          <p:cNvPr id="5125" name="AutoShape 6"/>
          <p:cNvSpPr>
            <a:spLocks noChangeArrowheads="1"/>
          </p:cNvSpPr>
          <p:nvPr/>
        </p:nvSpPr>
        <p:spPr bwMode="auto">
          <a:xfrm>
            <a:off x="3995738" y="4941888"/>
            <a:ext cx="27368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5126" name="AutoShape 7"/>
          <p:cNvSpPr>
            <a:spLocks noChangeArrowheads="1"/>
          </p:cNvSpPr>
          <p:nvPr/>
        </p:nvSpPr>
        <p:spPr bwMode="auto">
          <a:xfrm>
            <a:off x="6948488" y="4941888"/>
            <a:ext cx="18732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315429" name="Rectangle 8"/>
          <p:cNvSpPr>
            <a:spLocks noGrp="1" noChangeArrowheads="1"/>
          </p:cNvSpPr>
          <p:nvPr>
            <p:ph type="title"/>
          </p:nvPr>
        </p:nvSpPr>
        <p:spPr>
          <a:xfrm>
            <a:off x="285750" y="76200"/>
            <a:ext cx="8515350" cy="646113"/>
          </a:xfrm>
        </p:spPr>
        <p:txBody>
          <a:bodyPr/>
          <a:lstStyle/>
          <a:p>
            <a:pPr>
              <a:defRPr/>
            </a:pPr>
            <a:r>
              <a:rPr lang="cy-GB" dirty="0" smtClean="0">
                <a:latin typeface="+mj-lt"/>
              </a:rPr>
              <a:t>Citizen’s Journey - 4</a:t>
            </a:r>
            <a:endParaRPr lang="en-US" dirty="0" smtClean="0">
              <a:latin typeface="+mj-lt"/>
            </a:endParaRPr>
          </a:p>
        </p:txBody>
      </p:sp>
      <p:sp>
        <p:nvSpPr>
          <p:cNvPr id="5128" name="Rectangle 9"/>
          <p:cNvSpPr>
            <a:spLocks noChangeArrowheads="1"/>
          </p:cNvSpPr>
          <p:nvPr/>
        </p:nvSpPr>
        <p:spPr bwMode="auto">
          <a:xfrm>
            <a:off x="4356100" y="2997200"/>
            <a:ext cx="4175125" cy="646113"/>
          </a:xfrm>
          <a:prstGeom prst="rect">
            <a:avLst/>
          </a:prstGeom>
          <a:noFill/>
          <a:ln w="9525" algn="ctr">
            <a:noFill/>
            <a:miter lim="800000"/>
            <a:headEnd/>
            <a:tailEnd/>
          </a:ln>
        </p:spPr>
        <p:txBody>
          <a:bodyPr>
            <a:spAutoFit/>
          </a:bodyPr>
          <a:lstStyle/>
          <a:p>
            <a:r>
              <a:rPr lang="en-US" sz="900">
                <a:solidFill>
                  <a:schemeClr val="bg2"/>
                </a:solidFill>
              </a:rPr>
              <a:t>Penny and Robert enter their daughter’s birth online. Collaboration with hospital databases allows this information to be confirmed and recorded automatically. Her records are secure and easily tracked within and across government systems.</a:t>
            </a:r>
          </a:p>
        </p:txBody>
      </p:sp>
      <p:sp>
        <p:nvSpPr>
          <p:cNvPr id="5129" name="Rectangle 10"/>
          <p:cNvSpPr>
            <a:spLocks noChangeArrowheads="1"/>
          </p:cNvSpPr>
          <p:nvPr/>
        </p:nvSpPr>
        <p:spPr bwMode="auto">
          <a:xfrm>
            <a:off x="2051050" y="4221163"/>
            <a:ext cx="2374900" cy="336550"/>
          </a:xfrm>
          <a:prstGeom prst="rect">
            <a:avLst/>
          </a:prstGeom>
          <a:noFill/>
          <a:ln w="9525" algn="ctr">
            <a:noFill/>
            <a:miter lim="800000"/>
            <a:headEnd/>
            <a:tailEnd/>
          </a:ln>
        </p:spPr>
        <p:txBody>
          <a:bodyPr>
            <a:spAutoFit/>
          </a:bodyPr>
          <a:lstStyle/>
          <a:p>
            <a:r>
              <a:rPr lang="en-US" sz="1600">
                <a:solidFill>
                  <a:schemeClr val="bg2"/>
                </a:solidFill>
              </a:rPr>
              <a:t>Records</a:t>
            </a:r>
          </a:p>
        </p:txBody>
      </p:sp>
      <p:sp>
        <p:nvSpPr>
          <p:cNvPr id="5130" name="Rectangle 14"/>
          <p:cNvSpPr>
            <a:spLocks noChangeArrowheads="1"/>
          </p:cNvSpPr>
          <p:nvPr/>
        </p:nvSpPr>
        <p:spPr bwMode="auto">
          <a:xfrm>
            <a:off x="4716463" y="981075"/>
            <a:ext cx="3024187" cy="422275"/>
          </a:xfrm>
          <a:prstGeom prst="rect">
            <a:avLst/>
          </a:prstGeom>
          <a:noFill/>
          <a:ln w="9525" algn="ctr">
            <a:noFill/>
            <a:miter lim="800000"/>
            <a:headEnd/>
            <a:tailEnd/>
          </a:ln>
        </p:spPr>
        <p:txBody>
          <a:bodyPr lIns="0" tIns="0" rIns="0" bIns="0"/>
          <a:lstStyle/>
          <a:p>
            <a:pPr marL="188913" indent="-188913" algn="ctr" eaLnBrk="0" hangingPunct="0">
              <a:spcBef>
                <a:spcPct val="20000"/>
              </a:spcBef>
            </a:pPr>
            <a:r>
              <a:rPr lang="en-US" sz="1400" i="1">
                <a:solidFill>
                  <a:schemeClr val="bg2"/>
                </a:solidFill>
                <a:latin typeface="Segoe"/>
              </a:rPr>
              <a:t>Improve effectiveness and compliance with integrated tools</a:t>
            </a:r>
          </a:p>
        </p:txBody>
      </p:sp>
      <p:sp>
        <p:nvSpPr>
          <p:cNvPr id="5131" name="Text Box 12"/>
          <p:cNvSpPr txBox="1">
            <a:spLocks noChangeArrowheads="1"/>
          </p:cNvSpPr>
          <p:nvPr/>
        </p:nvSpPr>
        <p:spPr bwMode="auto">
          <a:xfrm>
            <a:off x="4067175" y="4989513"/>
            <a:ext cx="2592388" cy="1471612"/>
          </a:xfrm>
          <a:prstGeom prst="rect">
            <a:avLst/>
          </a:prstGeom>
          <a:noFill/>
          <a:ln w="9525" algn="ctr">
            <a:noFill/>
            <a:miter lim="800000"/>
            <a:headEnd/>
            <a:tailEnd/>
          </a:ln>
        </p:spPr>
        <p:txBody>
          <a:bodyPr lIns="0" tIns="0" rIns="0" bIns="0" anchor="b">
            <a:spAutoFit/>
          </a:bodyPr>
          <a:lstStyle/>
          <a:p>
            <a:pPr marL="195263" indent="-195263">
              <a:lnSpc>
                <a:spcPct val="90000"/>
              </a:lnSpc>
              <a:spcBef>
                <a:spcPts val="400"/>
              </a:spcBef>
              <a:buClr>
                <a:schemeClr val="tx1"/>
              </a:buClr>
              <a:buFont typeface="Arial" charset="0"/>
              <a:buNone/>
            </a:pPr>
            <a:r>
              <a:rPr lang="en-US" sz="700">
                <a:ea typeface="ＭＳ Ｐゴシック" pitchFamily="34" charset="-128"/>
              </a:rPr>
              <a:t>	Benefits</a:t>
            </a:r>
          </a:p>
          <a:p>
            <a:pPr marL="195263" indent="-195263">
              <a:lnSpc>
                <a:spcPct val="90000"/>
              </a:lnSpc>
              <a:spcBef>
                <a:spcPts val="400"/>
              </a:spcBef>
              <a:buClr>
                <a:schemeClr val="tx1"/>
              </a:buClr>
              <a:buFont typeface="Arial" charset="0"/>
              <a:buChar char="•"/>
            </a:pPr>
            <a:r>
              <a:rPr lang="en-GB" sz="700">
                <a:ea typeface="ＭＳ Ｐゴシック" pitchFamily="34" charset="-128"/>
              </a:rPr>
              <a:t>Enable secure, real-time collaboration while meeting compliance </a:t>
            </a:r>
          </a:p>
          <a:p>
            <a:pPr marL="195263" indent="-195263">
              <a:lnSpc>
                <a:spcPct val="90000"/>
              </a:lnSpc>
              <a:spcBef>
                <a:spcPts val="400"/>
              </a:spcBef>
              <a:buClr>
                <a:schemeClr val="tx1"/>
              </a:buClr>
              <a:buFont typeface="Arial" charset="0"/>
              <a:buChar char="•"/>
            </a:pPr>
            <a:r>
              <a:rPr lang="en-GB" sz="700">
                <a:ea typeface="ＭＳ Ｐゴシック" pitchFamily="34" charset="-128"/>
              </a:rPr>
              <a:t>Improve customer satisfaction with faster, more accurate service</a:t>
            </a:r>
          </a:p>
          <a:p>
            <a:pPr marL="195263" indent="-195263">
              <a:lnSpc>
                <a:spcPct val="90000"/>
              </a:lnSpc>
              <a:spcBef>
                <a:spcPts val="400"/>
              </a:spcBef>
              <a:buClr>
                <a:schemeClr val="tx1"/>
              </a:buClr>
              <a:buFont typeface="Arial" charset="0"/>
              <a:buChar char="•"/>
            </a:pPr>
            <a:r>
              <a:rPr lang="en-GB" sz="700">
                <a:ea typeface="ＭＳ Ｐゴシック" pitchFamily="34" charset="-128"/>
              </a:rPr>
              <a:t>Provide reliable information for better decision-making</a:t>
            </a:r>
          </a:p>
          <a:p>
            <a:pPr marL="195263" indent="-195263">
              <a:lnSpc>
                <a:spcPct val="90000"/>
              </a:lnSpc>
              <a:spcBef>
                <a:spcPts val="400"/>
              </a:spcBef>
              <a:buClr>
                <a:schemeClr val="tx1"/>
              </a:buClr>
              <a:buFont typeface="Arial" charset="0"/>
              <a:buChar char="•"/>
            </a:pPr>
            <a:r>
              <a:rPr lang="en-GB" sz="700">
                <a:ea typeface="ＭＳ Ｐゴシック" pitchFamily="34" charset="-128"/>
              </a:rPr>
              <a:t>Increase productivity and collaboration with team workspaces</a:t>
            </a:r>
          </a:p>
          <a:p>
            <a:pPr marL="195263" indent="-195263">
              <a:lnSpc>
                <a:spcPct val="90000"/>
              </a:lnSpc>
              <a:spcBef>
                <a:spcPts val="400"/>
              </a:spcBef>
              <a:buClr>
                <a:schemeClr val="tx1"/>
              </a:buClr>
              <a:buFont typeface="Arial" charset="0"/>
              <a:buChar char="•"/>
            </a:pPr>
            <a:r>
              <a:rPr lang="en-GB" sz="700">
                <a:ea typeface="ＭＳ Ｐゴシック" pitchFamily="34" charset="-128"/>
              </a:rPr>
              <a:t>Hold discussions internally and externally using Web conferencing</a:t>
            </a:r>
          </a:p>
          <a:p>
            <a:pPr marL="195263" indent="-195263">
              <a:lnSpc>
                <a:spcPct val="90000"/>
              </a:lnSpc>
              <a:spcBef>
                <a:spcPts val="400"/>
              </a:spcBef>
              <a:buClr>
                <a:schemeClr val="tx1"/>
              </a:buClr>
              <a:buFont typeface="Arial" charset="0"/>
              <a:buChar char="•"/>
            </a:pPr>
            <a:r>
              <a:rPr lang="en-GB" sz="700">
                <a:ea typeface="ＭＳ Ｐゴシック" pitchFamily="34" charset="-128"/>
              </a:rPr>
              <a:t>Support collaboration in offline situations and via non-standard devices for field workers </a:t>
            </a:r>
            <a:endParaRPr lang="en-US" sz="700">
              <a:ea typeface="ＭＳ Ｐゴシック" pitchFamily="34" charset="-128"/>
            </a:endParaRPr>
          </a:p>
        </p:txBody>
      </p:sp>
      <p:sp>
        <p:nvSpPr>
          <p:cNvPr id="5132" name="Text Box 12"/>
          <p:cNvSpPr txBox="1">
            <a:spLocks noChangeArrowheads="1"/>
          </p:cNvSpPr>
          <p:nvPr/>
        </p:nvSpPr>
        <p:spPr bwMode="auto">
          <a:xfrm>
            <a:off x="7010400" y="5029200"/>
            <a:ext cx="1655763" cy="1477963"/>
          </a:xfrm>
          <a:prstGeom prst="rect">
            <a:avLst/>
          </a:prstGeom>
          <a:noFill/>
          <a:ln w="9525">
            <a:noFill/>
            <a:miter lim="800000"/>
            <a:headEnd/>
            <a:tailEnd/>
          </a:ln>
        </p:spPr>
        <p:txBody>
          <a:bodyPr lIns="0" tIns="0" rIns="0" bIns="0">
            <a:spAutoFit/>
          </a:bodyPr>
          <a:lstStyle/>
          <a:p>
            <a:pPr marL="93663" indent="-93663">
              <a:buClr>
                <a:schemeClr val="tx1"/>
              </a:buClr>
              <a:buFont typeface="Arial" charset="0"/>
              <a:buNone/>
            </a:pPr>
            <a:r>
              <a:rPr lang="en-US" sz="800">
                <a:ea typeface="ＭＳ Ｐゴシック" pitchFamily="34" charset="-128"/>
              </a:rPr>
              <a:t>Technologies</a:t>
            </a:r>
          </a:p>
          <a:p>
            <a:pPr marL="93663" indent="-93663" eaLnBrk="0" hangingPunct="0">
              <a:buFontTx/>
              <a:buBlip>
                <a:blip r:embed="rId4"/>
              </a:buBlip>
            </a:pPr>
            <a:r>
              <a:rPr lang="en-GB" sz="800">
                <a:ea typeface="ＭＳ Ｐゴシック" pitchFamily="34" charset="-128"/>
              </a:rPr>
              <a:t>Microsoft</a:t>
            </a:r>
            <a:r>
              <a:rPr lang="en-GB" sz="800" baseline="30000">
                <a:ea typeface="ＭＳ Ｐゴシック" pitchFamily="34" charset="-128"/>
              </a:rPr>
              <a:t>® </a:t>
            </a:r>
            <a:r>
              <a:rPr lang="en-GB" sz="800">
                <a:ea typeface="ＭＳ Ｐゴシック" pitchFamily="34" charset="-128"/>
              </a:rPr>
              <a:t>Office</a:t>
            </a:r>
            <a:r>
              <a:rPr lang="en-US" sz="800">
                <a:ea typeface="ＭＳ Ｐゴシック" pitchFamily="34" charset="-128"/>
              </a:rPr>
              <a:t> SharePoint</a:t>
            </a:r>
            <a:r>
              <a:rPr lang="en-GB" sz="800" baseline="30000">
                <a:ea typeface="ＭＳ Ｐゴシック" pitchFamily="34" charset="-128"/>
              </a:rPr>
              <a:t>®</a:t>
            </a:r>
            <a:r>
              <a:rPr lang="en-US" sz="800">
                <a:ea typeface="ＭＳ Ｐゴシック" pitchFamily="34" charset="-128"/>
              </a:rPr>
              <a:t> Server </a:t>
            </a:r>
          </a:p>
          <a:p>
            <a:pPr marL="93663" indent="-93663" eaLnBrk="0" hangingPunct="0">
              <a:buFontTx/>
              <a:buBlip>
                <a:blip r:embed="rId4"/>
              </a:buBlip>
            </a:pPr>
            <a:r>
              <a:rPr lang="en-US" sz="800">
                <a:ea typeface="ＭＳ Ｐゴシック" pitchFamily="34" charset="-128"/>
              </a:rPr>
              <a:t>Microsoft</a:t>
            </a:r>
            <a:r>
              <a:rPr lang="en-US" sz="800" baseline="30000">
                <a:ea typeface="ＭＳ Ｐゴシック" pitchFamily="34" charset="-128"/>
              </a:rPr>
              <a:t>®</a:t>
            </a:r>
            <a:r>
              <a:rPr lang="en-US" sz="800">
                <a:ea typeface="ＭＳ Ｐゴシック" pitchFamily="34" charset="-128"/>
              </a:rPr>
              <a:t> Office Enterprise</a:t>
            </a:r>
          </a:p>
          <a:p>
            <a:pPr marL="93663" indent="-93663" eaLnBrk="0" hangingPunct="0">
              <a:buFontTx/>
              <a:buBlip>
                <a:blip r:embed="rId4"/>
              </a:buBlip>
            </a:pPr>
            <a:r>
              <a:rPr lang="en-US" sz="800">
                <a:ea typeface="ＭＳ Ｐゴシック" pitchFamily="34" charset="-128"/>
              </a:rPr>
              <a:t>Microsoft</a:t>
            </a:r>
            <a:r>
              <a:rPr lang="en-US" sz="800" baseline="30000">
                <a:ea typeface="ＭＳ Ｐゴシック" pitchFamily="34" charset="-128"/>
              </a:rPr>
              <a:t>®</a:t>
            </a:r>
            <a:r>
              <a:rPr lang="en-US" sz="800">
                <a:ea typeface="ＭＳ Ｐゴシック" pitchFamily="34" charset="-128"/>
              </a:rPr>
              <a:t> Exchange Server with Exchange Hosted Services</a:t>
            </a:r>
          </a:p>
          <a:p>
            <a:pPr marL="93663" indent="-93663" eaLnBrk="0" hangingPunct="0">
              <a:buFontTx/>
              <a:buBlip>
                <a:blip r:embed="rId4"/>
              </a:buBlip>
            </a:pPr>
            <a:r>
              <a:rPr lang="en-US" sz="800">
                <a:ea typeface="ＭＳ Ｐゴシック" pitchFamily="34" charset="-128"/>
              </a:rPr>
              <a:t>Microsoft</a:t>
            </a:r>
            <a:r>
              <a:rPr lang="en-US" sz="800" baseline="30000">
                <a:ea typeface="ＭＳ Ｐゴシック" pitchFamily="34" charset="-128"/>
              </a:rPr>
              <a:t>®</a:t>
            </a:r>
            <a:r>
              <a:rPr lang="en-US" sz="800">
                <a:ea typeface="ＭＳ Ｐゴシック" pitchFamily="34" charset="-128"/>
              </a:rPr>
              <a:t> SQL Server</a:t>
            </a:r>
            <a:r>
              <a:rPr lang="en-US" sz="800" baseline="30000">
                <a:ea typeface="ＭＳ Ｐゴシック" pitchFamily="34" charset="-128"/>
              </a:rPr>
              <a:t>™</a:t>
            </a:r>
            <a:endParaRPr lang="en-US" sz="800">
              <a:ea typeface="ＭＳ Ｐゴシック" pitchFamily="34" charset="-128"/>
            </a:endParaRPr>
          </a:p>
          <a:p>
            <a:pPr marL="93663" indent="-93663" eaLnBrk="0" hangingPunct="0">
              <a:buFontTx/>
              <a:buBlip>
                <a:blip r:embed="rId4"/>
              </a:buBlip>
            </a:pPr>
            <a:r>
              <a:rPr lang="en-US" sz="800">
                <a:ea typeface="ＭＳ Ｐゴシック" pitchFamily="34" charset="-128"/>
              </a:rPr>
              <a:t>Windows Server</a:t>
            </a:r>
            <a:r>
              <a:rPr lang="en-US" sz="800" baseline="30000">
                <a:ea typeface="ＭＳ Ｐゴシック" pitchFamily="34" charset="-128"/>
              </a:rPr>
              <a:t>®</a:t>
            </a:r>
            <a:r>
              <a:rPr lang="en-US" sz="800">
                <a:ea typeface="ＭＳ Ｐゴシック" pitchFamily="34" charset="-128"/>
              </a:rPr>
              <a:t> with Windows SharePoint Services</a:t>
            </a:r>
          </a:p>
          <a:p>
            <a:pPr marL="93663" indent="-93663" eaLnBrk="0" hangingPunct="0">
              <a:buFontTx/>
              <a:buBlip>
                <a:blip r:embed="rId4"/>
              </a:buBlip>
            </a:pPr>
            <a:r>
              <a:rPr lang="en-GB" sz="800">
                <a:ea typeface="ＭＳ Ｐゴシック" pitchFamily="34" charset="-128"/>
              </a:rPr>
              <a:t>Microsoft</a:t>
            </a:r>
            <a:r>
              <a:rPr lang="en-GB" sz="800" baseline="30000">
                <a:ea typeface="ＭＳ Ｐゴシック" pitchFamily="34" charset="-128"/>
              </a:rPr>
              <a:t>®</a:t>
            </a:r>
            <a:r>
              <a:rPr lang="en-GB" sz="800">
                <a:ea typeface="ＭＳ Ｐゴシック" pitchFamily="34" charset="-128"/>
              </a:rPr>
              <a:t> </a:t>
            </a:r>
            <a:r>
              <a:rPr lang="en-US" sz="800">
                <a:ea typeface="ＭＳ Ｐゴシック" pitchFamily="34" charset="-128"/>
              </a:rPr>
              <a:t>Office SharePoint</a:t>
            </a:r>
            <a:r>
              <a:rPr lang="en-US" sz="800" baseline="30000">
                <a:ea typeface="ＭＳ Ｐゴシック" pitchFamily="34" charset="-128"/>
              </a:rPr>
              <a:t>®</a:t>
            </a:r>
            <a:r>
              <a:rPr lang="en-US" sz="800">
                <a:ea typeface="ＭＳ Ｐゴシック" pitchFamily="34" charset="-128"/>
              </a:rPr>
              <a:t> Designer</a:t>
            </a:r>
          </a:p>
          <a:p>
            <a:pPr marL="93663" indent="-93663" eaLnBrk="0" hangingPunct="0">
              <a:buFontTx/>
              <a:buBlip>
                <a:blip r:embed="rId4"/>
              </a:buBlip>
            </a:pPr>
            <a:r>
              <a:rPr lang="en-US" sz="800">
                <a:ea typeface="ＭＳ Ｐゴシック" pitchFamily="34" charset="-128"/>
              </a:rPr>
              <a:t>Microsoft</a:t>
            </a:r>
            <a:r>
              <a:rPr lang="en-US" sz="800" baseline="30000">
                <a:ea typeface="ＭＳ Ｐゴシック" pitchFamily="34" charset="-128"/>
              </a:rPr>
              <a:t>®</a:t>
            </a:r>
            <a:r>
              <a:rPr lang="en-US" sz="800">
                <a:ea typeface="ＭＳ Ｐゴシック" pitchFamily="34" charset="-128"/>
              </a:rPr>
              <a:t> Visual Studio</a:t>
            </a:r>
            <a:r>
              <a:rPr lang="en-US" sz="800" baseline="30000">
                <a:ea typeface="ＭＳ Ｐゴシック" pitchFamily="34" charset="-128"/>
              </a:rPr>
              <a:t>®</a:t>
            </a:r>
          </a:p>
        </p:txBody>
      </p:sp>
      <p:grpSp>
        <p:nvGrpSpPr>
          <p:cNvPr id="5133" name="Group 9"/>
          <p:cNvGrpSpPr>
            <a:grpSpLocks/>
          </p:cNvGrpSpPr>
          <p:nvPr/>
        </p:nvGrpSpPr>
        <p:grpSpPr bwMode="auto">
          <a:xfrm>
            <a:off x="5076825" y="3500438"/>
            <a:ext cx="1293813" cy="1263650"/>
            <a:chOff x="567" y="2886"/>
            <a:chExt cx="1255" cy="1225"/>
          </a:xfrm>
        </p:grpSpPr>
        <p:pic>
          <p:nvPicPr>
            <p:cNvPr id="2" name="Picture 5" descr="D:\Users\v-jaloug.EUROPE\Desktop\071023 Tues on Acer\final work tonight for Gordon\MY UPDATED SCREENSHOTS\ZOOMED BITS\INTRANET.jpg"/>
            <p:cNvPicPr>
              <a:picLocks noChangeAspect="1" noChangeArrowheads="1"/>
            </p:cNvPicPr>
            <p:nvPr/>
          </p:nvPicPr>
          <p:blipFill>
            <a:blip r:embed="rId5" cstate="screen"/>
            <a:srcRect/>
            <a:stretch>
              <a:fillRect/>
            </a:stretch>
          </p:blipFill>
          <p:spPr bwMode="auto">
            <a:xfrm>
              <a:off x="739" y="3030"/>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5153"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720" y="2990"/>
              <a:ext cx="817" cy="809"/>
            </a:xfrm>
            <a:prstGeom prst="rect">
              <a:avLst/>
            </a:prstGeom>
            <a:noFill/>
            <a:ln w="9525">
              <a:noFill/>
              <a:miter lim="800000"/>
              <a:headEnd/>
              <a:tailEnd/>
            </a:ln>
          </p:spPr>
        </p:pic>
      </p:grpSp>
      <p:grpSp>
        <p:nvGrpSpPr>
          <p:cNvPr id="5134" name="Group 15"/>
          <p:cNvGrpSpPr>
            <a:grpSpLocks/>
          </p:cNvGrpSpPr>
          <p:nvPr/>
        </p:nvGrpSpPr>
        <p:grpSpPr bwMode="auto">
          <a:xfrm>
            <a:off x="6948488" y="3500438"/>
            <a:ext cx="1295400" cy="1263650"/>
            <a:chOff x="2336" y="2478"/>
            <a:chExt cx="1255" cy="1225"/>
          </a:xfrm>
        </p:grpSpPr>
        <p:pic>
          <p:nvPicPr>
            <p:cNvPr id="4" name="Picture 5" descr="D:\Users\v-jaloug.EUROPE\Desktop\071023 Tues on Acer\final work tonight for Gordon\MY UPDATED SCREENSHOTS\ZOOMED BITS\INTRANET.jpg"/>
            <p:cNvPicPr>
              <a:picLocks noChangeAspect="1" noChangeArrowheads="1"/>
            </p:cNvPicPr>
            <p:nvPr/>
          </p:nvPicPr>
          <p:blipFill>
            <a:blip r:embed="rId5" cstate="screen"/>
            <a:srcRect/>
            <a:stretch>
              <a:fillRect/>
            </a:stretch>
          </p:blipFill>
          <p:spPr bwMode="auto">
            <a:xfrm>
              <a:off x="2508" y="2622"/>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5151" name="Picture 17" descr="NORMAL DESK &amp; CHAIR &amp; PERSON lighter"/>
            <p:cNvPicPr>
              <a:picLocks noChangeAspect="1" noChangeArrowheads="1"/>
            </p:cNvPicPr>
            <p:nvPr/>
          </p:nvPicPr>
          <p:blipFill>
            <a:blip r:embed="rId7">
              <a:clrChange>
                <a:clrFrom>
                  <a:srgbClr val="FDFDFD"/>
                </a:clrFrom>
                <a:clrTo>
                  <a:srgbClr val="FDFDFD">
                    <a:alpha val="0"/>
                  </a:srgbClr>
                </a:clrTo>
              </a:clrChange>
            </a:blip>
            <a:srcRect/>
            <a:stretch>
              <a:fillRect/>
            </a:stretch>
          </p:blipFill>
          <p:spPr bwMode="auto">
            <a:xfrm rot="21191397" flipH="1">
              <a:off x="2468" y="2717"/>
              <a:ext cx="802" cy="626"/>
            </a:xfrm>
            <a:prstGeom prst="rect">
              <a:avLst/>
            </a:prstGeom>
            <a:noFill/>
            <a:ln w="9525">
              <a:noFill/>
              <a:miter lim="800000"/>
              <a:headEnd/>
              <a:tailEnd/>
            </a:ln>
          </p:spPr>
        </p:pic>
      </p:grpSp>
      <p:sp>
        <p:nvSpPr>
          <p:cNvPr id="5135" name="Rectangle 5"/>
          <p:cNvSpPr>
            <a:spLocks noChangeArrowheads="1"/>
          </p:cNvSpPr>
          <p:nvPr/>
        </p:nvSpPr>
        <p:spPr bwMode="auto">
          <a:xfrm>
            <a:off x="7115175" y="4476750"/>
            <a:ext cx="831850" cy="230188"/>
          </a:xfrm>
          <a:prstGeom prst="rect">
            <a:avLst/>
          </a:prstGeom>
          <a:noFill/>
          <a:ln w="9525" algn="ctr">
            <a:noFill/>
            <a:miter lim="800000"/>
            <a:headEnd/>
            <a:tailEnd/>
          </a:ln>
        </p:spPr>
        <p:txBody>
          <a:bodyPr wrap="none">
            <a:spAutoFit/>
          </a:bodyPr>
          <a:lstStyle/>
          <a:p>
            <a:pPr algn="ctr"/>
            <a:r>
              <a:rPr lang="en-GB" sz="900"/>
              <a:t>Civil Servant</a:t>
            </a:r>
            <a:endParaRPr lang="en-US" sz="900"/>
          </a:p>
        </p:txBody>
      </p:sp>
      <p:sp>
        <p:nvSpPr>
          <p:cNvPr id="5136" name="AutoShape 21"/>
          <p:cNvSpPr>
            <a:spLocks noChangeArrowheads="1"/>
          </p:cNvSpPr>
          <p:nvPr/>
        </p:nvSpPr>
        <p:spPr bwMode="auto">
          <a:xfrm>
            <a:off x="6227763" y="3789363"/>
            <a:ext cx="719137" cy="503237"/>
          </a:xfrm>
          <a:prstGeom prst="chevron">
            <a:avLst>
              <a:gd name="adj" fmla="val 35726"/>
            </a:avLst>
          </a:prstGeom>
          <a:solidFill>
            <a:srgbClr val="FF0000"/>
          </a:solidFill>
          <a:ln w="9525">
            <a:noFill/>
            <a:miter lim="800000"/>
            <a:headEnd/>
            <a:tailEnd/>
          </a:ln>
          <a:effectLst>
            <a:prstShdw prst="shdw17" dist="17961" dir="2700000">
              <a:srgbClr val="990000"/>
            </a:prstShdw>
          </a:effectLst>
        </p:spPr>
        <p:txBody>
          <a:bodyPr wrap="none" anchor="ctr"/>
          <a:lstStyle/>
          <a:p>
            <a:endParaRPr lang="en-US"/>
          </a:p>
        </p:txBody>
      </p:sp>
      <p:sp>
        <p:nvSpPr>
          <p:cNvPr id="5137" name="Rectangle 5"/>
          <p:cNvSpPr>
            <a:spLocks noChangeArrowheads="1"/>
          </p:cNvSpPr>
          <p:nvPr/>
        </p:nvSpPr>
        <p:spPr bwMode="auto">
          <a:xfrm>
            <a:off x="5394325" y="4476750"/>
            <a:ext cx="536575" cy="230188"/>
          </a:xfrm>
          <a:prstGeom prst="rect">
            <a:avLst/>
          </a:prstGeom>
          <a:noFill/>
          <a:ln w="9525" algn="ctr">
            <a:noFill/>
            <a:miter lim="800000"/>
            <a:headEnd/>
            <a:tailEnd/>
          </a:ln>
        </p:spPr>
        <p:txBody>
          <a:bodyPr wrap="none">
            <a:spAutoFit/>
          </a:bodyPr>
          <a:lstStyle/>
          <a:p>
            <a:pPr algn="ctr"/>
            <a:r>
              <a:rPr lang="en-GB" sz="900"/>
              <a:t>Citizen</a:t>
            </a:r>
            <a:endParaRPr lang="en-US" sz="900"/>
          </a:p>
        </p:txBody>
      </p:sp>
      <p:pic>
        <p:nvPicPr>
          <p:cNvPr id="5138" name="Picture 4"/>
          <p:cNvPicPr>
            <a:picLocks noChangeAspect="1" noChangeArrowheads="1"/>
          </p:cNvPicPr>
          <p:nvPr/>
        </p:nvPicPr>
        <p:blipFill>
          <a:blip r:embed="rId8"/>
          <a:srcRect/>
          <a:stretch>
            <a:fillRect/>
          </a:stretch>
        </p:blipFill>
        <p:spPr bwMode="auto">
          <a:xfrm>
            <a:off x="5148263" y="1484313"/>
            <a:ext cx="2303462" cy="1365250"/>
          </a:xfrm>
          <a:prstGeom prst="rect">
            <a:avLst/>
          </a:prstGeom>
          <a:noFill/>
          <a:ln w="9525">
            <a:noFill/>
            <a:miter lim="800000"/>
            <a:headEnd/>
            <a:tailEnd/>
          </a:ln>
        </p:spPr>
      </p:pic>
      <p:grpSp>
        <p:nvGrpSpPr>
          <p:cNvPr id="5139" name="Group 24"/>
          <p:cNvGrpSpPr>
            <a:grpSpLocks/>
          </p:cNvGrpSpPr>
          <p:nvPr/>
        </p:nvGrpSpPr>
        <p:grpSpPr bwMode="auto">
          <a:xfrm>
            <a:off x="250825" y="908050"/>
            <a:ext cx="1657350" cy="6049963"/>
            <a:chOff x="158" y="572"/>
            <a:chExt cx="1044" cy="3811"/>
          </a:xfrm>
        </p:grpSpPr>
        <p:pic>
          <p:nvPicPr>
            <p:cNvPr id="5144" name="Picture 13" descr="eforms"/>
            <p:cNvPicPr>
              <a:picLocks noChangeAspect="1" noChangeArrowheads="1"/>
            </p:cNvPicPr>
            <p:nvPr/>
          </p:nvPicPr>
          <p:blipFill>
            <a:blip r:embed="rId9"/>
            <a:srcRect/>
            <a:stretch>
              <a:fillRect/>
            </a:stretch>
          </p:blipFill>
          <p:spPr bwMode="auto">
            <a:xfrm>
              <a:off x="204" y="572"/>
              <a:ext cx="998" cy="998"/>
            </a:xfrm>
            <a:prstGeom prst="rect">
              <a:avLst/>
            </a:prstGeom>
            <a:noFill/>
            <a:ln w="9525">
              <a:noFill/>
              <a:miter lim="800000"/>
              <a:headEnd/>
              <a:tailEnd/>
            </a:ln>
          </p:spPr>
        </p:pic>
        <p:pic>
          <p:nvPicPr>
            <p:cNvPr id="5145" name="Picture 17" descr="eID"/>
            <p:cNvPicPr>
              <a:picLocks noChangeAspect="1" noChangeArrowheads="1"/>
            </p:cNvPicPr>
            <p:nvPr/>
          </p:nvPicPr>
          <p:blipFill>
            <a:blip r:embed="rId10"/>
            <a:srcRect/>
            <a:stretch>
              <a:fillRect/>
            </a:stretch>
          </p:blipFill>
          <p:spPr bwMode="auto">
            <a:xfrm>
              <a:off x="158" y="1026"/>
              <a:ext cx="998" cy="998"/>
            </a:xfrm>
            <a:prstGeom prst="rect">
              <a:avLst/>
            </a:prstGeom>
            <a:noFill/>
            <a:ln w="9525">
              <a:noFill/>
              <a:miter lim="800000"/>
              <a:headEnd/>
              <a:tailEnd/>
            </a:ln>
          </p:spPr>
        </p:pic>
        <p:pic>
          <p:nvPicPr>
            <p:cNvPr id="5146" name="Picture 12" descr="Portals"/>
            <p:cNvPicPr>
              <a:picLocks noChangeAspect="1" noChangeArrowheads="1"/>
            </p:cNvPicPr>
            <p:nvPr/>
          </p:nvPicPr>
          <p:blipFill>
            <a:blip r:embed="rId11"/>
            <a:srcRect/>
            <a:stretch>
              <a:fillRect/>
            </a:stretch>
          </p:blipFill>
          <p:spPr bwMode="auto">
            <a:xfrm>
              <a:off x="158" y="1661"/>
              <a:ext cx="998" cy="998"/>
            </a:xfrm>
            <a:prstGeom prst="rect">
              <a:avLst/>
            </a:prstGeom>
            <a:noFill/>
            <a:ln w="9525">
              <a:noFill/>
              <a:miter lim="800000"/>
              <a:headEnd/>
              <a:tailEnd/>
            </a:ln>
          </p:spPr>
        </p:pic>
        <p:pic>
          <p:nvPicPr>
            <p:cNvPr id="5147" name="Picture 12" descr="collaboration"/>
            <p:cNvPicPr>
              <a:picLocks noChangeAspect="1" noChangeArrowheads="1"/>
            </p:cNvPicPr>
            <p:nvPr/>
          </p:nvPicPr>
          <p:blipFill>
            <a:blip r:embed="rId12"/>
            <a:srcRect/>
            <a:stretch>
              <a:fillRect/>
            </a:stretch>
          </p:blipFill>
          <p:spPr bwMode="auto">
            <a:xfrm>
              <a:off x="158" y="2251"/>
              <a:ext cx="998" cy="998"/>
            </a:xfrm>
            <a:prstGeom prst="rect">
              <a:avLst/>
            </a:prstGeom>
            <a:noFill/>
            <a:ln w="9525">
              <a:noFill/>
              <a:miter lim="800000"/>
              <a:headEnd/>
              <a:tailEnd/>
            </a:ln>
          </p:spPr>
        </p:pic>
        <p:pic>
          <p:nvPicPr>
            <p:cNvPr id="5148" name="Picture 12" descr="Financial"/>
            <p:cNvPicPr>
              <a:picLocks noChangeAspect="1" noChangeArrowheads="1"/>
            </p:cNvPicPr>
            <p:nvPr/>
          </p:nvPicPr>
          <p:blipFill>
            <a:blip r:embed="rId13"/>
            <a:srcRect/>
            <a:stretch>
              <a:fillRect/>
            </a:stretch>
          </p:blipFill>
          <p:spPr bwMode="auto">
            <a:xfrm>
              <a:off x="204" y="2886"/>
              <a:ext cx="907" cy="907"/>
            </a:xfrm>
            <a:prstGeom prst="rect">
              <a:avLst/>
            </a:prstGeom>
            <a:noFill/>
            <a:ln w="9525">
              <a:noFill/>
              <a:miter lim="800000"/>
              <a:headEnd/>
              <a:tailEnd/>
            </a:ln>
          </p:spPr>
        </p:pic>
        <p:pic>
          <p:nvPicPr>
            <p:cNvPr id="5149" name="Picture 13" descr="Customer"/>
            <p:cNvPicPr>
              <a:picLocks noChangeAspect="1" noChangeArrowheads="1"/>
            </p:cNvPicPr>
            <p:nvPr/>
          </p:nvPicPr>
          <p:blipFill>
            <a:blip r:embed="rId14"/>
            <a:srcRect/>
            <a:stretch>
              <a:fillRect/>
            </a:stretch>
          </p:blipFill>
          <p:spPr bwMode="auto">
            <a:xfrm>
              <a:off x="158" y="3385"/>
              <a:ext cx="998" cy="998"/>
            </a:xfrm>
            <a:prstGeom prst="rect">
              <a:avLst/>
            </a:prstGeom>
            <a:noFill/>
            <a:ln w="9525">
              <a:noFill/>
              <a:miter lim="800000"/>
              <a:headEnd/>
              <a:tailEnd/>
            </a:ln>
          </p:spPr>
        </p:pic>
      </p:grpSp>
      <p:sp>
        <p:nvSpPr>
          <p:cNvPr id="374815" name="Rectangle 31"/>
          <p:cNvSpPr>
            <a:spLocks noChangeArrowheads="1"/>
          </p:cNvSpPr>
          <p:nvPr/>
        </p:nvSpPr>
        <p:spPr bwMode="auto">
          <a:xfrm>
            <a:off x="1619250" y="4051300"/>
            <a:ext cx="466725" cy="7016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4000" dirty="0">
                <a:solidFill>
                  <a:schemeClr val="bg2"/>
                </a:solidFill>
                <a:latin typeface="+mn-lt"/>
                <a:cs typeface="+mn-cs"/>
              </a:rPr>
              <a:t>4</a:t>
            </a:r>
          </a:p>
        </p:txBody>
      </p:sp>
      <p:graphicFrame>
        <p:nvGraphicFramePr>
          <p:cNvPr id="5122" name="Object 2"/>
          <p:cNvGraphicFramePr>
            <a:graphicFrameLocks noChangeAspect="1"/>
          </p:cNvGraphicFramePr>
          <p:nvPr/>
        </p:nvGraphicFramePr>
        <p:xfrm>
          <a:off x="8458200" y="4572000"/>
          <a:ext cx="474663" cy="750888"/>
        </p:xfrm>
        <a:graphic>
          <a:graphicData uri="http://schemas.openxmlformats.org/presentationml/2006/ole">
            <p:oleObj spid="_x0000_s5122" name="Visio" r:id="rId15" imgW="738429" imgH="1168806" progId="">
              <p:embed/>
            </p:oleObj>
          </a:graphicData>
        </a:graphic>
      </p:graphicFrame>
      <p:pic>
        <p:nvPicPr>
          <p:cNvPr id="5141" name="Picture 21" descr="green checkmark2"/>
          <p:cNvPicPr>
            <a:picLocks noChangeAspect="1" noChangeArrowheads="1"/>
          </p:cNvPicPr>
          <p:nvPr/>
        </p:nvPicPr>
        <p:blipFill>
          <a:blip r:embed="rId16"/>
          <a:srcRect/>
          <a:stretch>
            <a:fillRect/>
          </a:stretch>
        </p:blipFill>
        <p:spPr bwMode="auto">
          <a:xfrm>
            <a:off x="6227763" y="4724400"/>
            <a:ext cx="579437" cy="569913"/>
          </a:xfrm>
          <a:prstGeom prst="rect">
            <a:avLst/>
          </a:prstGeom>
          <a:noFill/>
          <a:ln w="9525">
            <a:noFill/>
            <a:miter lim="800000"/>
            <a:headEnd/>
            <a:tailEnd/>
          </a:ln>
        </p:spPr>
      </p:pic>
      <p:sp>
        <p:nvSpPr>
          <p:cNvPr id="5142" name="Rectangle 34"/>
          <p:cNvSpPr>
            <a:spLocks noChangeArrowheads="1"/>
          </p:cNvSpPr>
          <p:nvPr/>
        </p:nvSpPr>
        <p:spPr bwMode="auto">
          <a:xfrm>
            <a:off x="395288" y="908050"/>
            <a:ext cx="1368425" cy="3025775"/>
          </a:xfrm>
          <a:prstGeom prst="rect">
            <a:avLst/>
          </a:prstGeom>
          <a:solidFill>
            <a:schemeClr val="bg1">
              <a:alpha val="50195"/>
            </a:schemeClr>
          </a:solidFill>
          <a:ln w="9525">
            <a:noFill/>
            <a:miter lim="800000"/>
            <a:headEnd/>
            <a:tailEnd/>
          </a:ln>
        </p:spPr>
        <p:txBody>
          <a:bodyPr wrap="none" anchor="ctr"/>
          <a:lstStyle/>
          <a:p>
            <a:endParaRPr lang="en-US"/>
          </a:p>
        </p:txBody>
      </p:sp>
      <p:sp>
        <p:nvSpPr>
          <p:cNvPr id="5143" name="Rectangle 35"/>
          <p:cNvSpPr>
            <a:spLocks noChangeArrowheads="1"/>
          </p:cNvSpPr>
          <p:nvPr/>
        </p:nvSpPr>
        <p:spPr bwMode="auto">
          <a:xfrm>
            <a:off x="395288" y="4868863"/>
            <a:ext cx="1368425" cy="1873250"/>
          </a:xfrm>
          <a:prstGeom prst="rect">
            <a:avLst/>
          </a:prstGeom>
          <a:solidFill>
            <a:schemeClr val="bg1">
              <a:alpha val="50195"/>
            </a:schemeClr>
          </a:solidFill>
          <a:ln w="9525">
            <a:noFill/>
            <a:miter lim="800000"/>
            <a:headEnd/>
            <a:tailEnd/>
          </a:ln>
        </p:spPr>
        <p:txBody>
          <a:bodyPr wrap="none" anchor="ctr"/>
          <a:lstStyle/>
          <a:p>
            <a:endParaRPr lang="en-US"/>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AutoShape 2"/>
          <p:cNvSpPr>
            <a:spLocks noChangeArrowheads="1"/>
          </p:cNvSpPr>
          <p:nvPr/>
        </p:nvSpPr>
        <p:spPr bwMode="auto">
          <a:xfrm>
            <a:off x="3781425" y="908050"/>
            <a:ext cx="5183188" cy="5761038"/>
          </a:xfrm>
          <a:prstGeom prst="roundRect">
            <a:avLst>
              <a:gd name="adj" fmla="val 7843"/>
            </a:avLst>
          </a:prstGeom>
          <a:solidFill>
            <a:srgbClr val="FFE989"/>
          </a:solidFill>
          <a:ln w="9525" algn="ctr">
            <a:noFill/>
            <a:round/>
            <a:headEnd/>
            <a:tailEnd/>
          </a:ln>
        </p:spPr>
        <p:txBody>
          <a:bodyPr wrap="none" anchor="ctr"/>
          <a:lstStyle/>
          <a:p>
            <a:endParaRPr lang="en-US"/>
          </a:p>
        </p:txBody>
      </p:sp>
      <p:grpSp>
        <p:nvGrpSpPr>
          <p:cNvPr id="6148" name="Group 3"/>
          <p:cNvGrpSpPr>
            <a:grpSpLocks/>
          </p:cNvGrpSpPr>
          <p:nvPr/>
        </p:nvGrpSpPr>
        <p:grpSpPr bwMode="auto">
          <a:xfrm>
            <a:off x="469900" y="4868863"/>
            <a:ext cx="3670300" cy="792162"/>
            <a:chOff x="296" y="663"/>
            <a:chExt cx="2312" cy="499"/>
          </a:xfrm>
        </p:grpSpPr>
        <p:sp>
          <p:nvSpPr>
            <p:cNvPr id="6178" name="AutoShape 4"/>
            <p:cNvSpPr>
              <a:spLocks noChangeArrowheads="1"/>
            </p:cNvSpPr>
            <p:nvPr/>
          </p:nvSpPr>
          <p:spPr bwMode="auto">
            <a:xfrm>
              <a:off x="296" y="663"/>
              <a:ext cx="2266" cy="499"/>
            </a:xfrm>
            <a:prstGeom prst="roundRect">
              <a:avLst>
                <a:gd name="adj" fmla="val 24852"/>
              </a:avLst>
            </a:prstGeom>
            <a:solidFill>
              <a:srgbClr val="FFE989"/>
            </a:solidFill>
            <a:ln w="9525" algn="ctr">
              <a:noFill/>
              <a:round/>
              <a:headEnd/>
              <a:tailEnd/>
            </a:ln>
          </p:spPr>
          <p:txBody>
            <a:bodyPr wrap="none" anchor="ctr"/>
            <a:lstStyle/>
            <a:p>
              <a:endParaRPr lang="en-US"/>
            </a:p>
          </p:txBody>
        </p:sp>
        <p:sp>
          <p:nvSpPr>
            <p:cNvPr id="6179" name="AutoShape 5"/>
            <p:cNvSpPr>
              <a:spLocks noChangeArrowheads="1"/>
            </p:cNvSpPr>
            <p:nvPr/>
          </p:nvSpPr>
          <p:spPr bwMode="auto">
            <a:xfrm>
              <a:off x="2292" y="669"/>
              <a:ext cx="316" cy="489"/>
            </a:xfrm>
            <a:prstGeom prst="roundRect">
              <a:avLst>
                <a:gd name="adj" fmla="val 24852"/>
              </a:avLst>
            </a:prstGeom>
            <a:solidFill>
              <a:srgbClr val="FFE989"/>
            </a:solidFill>
            <a:ln w="9525" algn="ctr">
              <a:noFill/>
              <a:round/>
              <a:headEnd/>
              <a:tailEnd/>
            </a:ln>
          </p:spPr>
          <p:txBody>
            <a:bodyPr wrap="none" anchor="ctr"/>
            <a:lstStyle/>
            <a:p>
              <a:endParaRPr lang="en-US"/>
            </a:p>
          </p:txBody>
        </p:sp>
      </p:grpSp>
      <p:sp>
        <p:nvSpPr>
          <p:cNvPr id="6149" name="AutoShape 6"/>
          <p:cNvSpPr>
            <a:spLocks noChangeArrowheads="1"/>
          </p:cNvSpPr>
          <p:nvPr/>
        </p:nvSpPr>
        <p:spPr bwMode="auto">
          <a:xfrm>
            <a:off x="3995738" y="4941888"/>
            <a:ext cx="27368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6150" name="AutoShape 7"/>
          <p:cNvSpPr>
            <a:spLocks noChangeArrowheads="1"/>
          </p:cNvSpPr>
          <p:nvPr/>
        </p:nvSpPr>
        <p:spPr bwMode="auto">
          <a:xfrm>
            <a:off x="6948488" y="4941888"/>
            <a:ext cx="18732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317477" name="Rectangle 8"/>
          <p:cNvSpPr>
            <a:spLocks noGrp="1" noChangeArrowheads="1"/>
          </p:cNvSpPr>
          <p:nvPr>
            <p:ph type="title"/>
          </p:nvPr>
        </p:nvSpPr>
        <p:spPr>
          <a:xfrm>
            <a:off x="285750" y="76200"/>
            <a:ext cx="8515350" cy="646113"/>
          </a:xfrm>
        </p:spPr>
        <p:txBody>
          <a:bodyPr/>
          <a:lstStyle/>
          <a:p>
            <a:pPr>
              <a:defRPr/>
            </a:pPr>
            <a:r>
              <a:rPr lang="cy-GB" dirty="0" smtClean="0">
                <a:latin typeface="+mj-lt"/>
              </a:rPr>
              <a:t>Citizen’s Journey - 5</a:t>
            </a:r>
            <a:endParaRPr lang="en-US" dirty="0" smtClean="0">
              <a:latin typeface="+mj-lt"/>
            </a:endParaRPr>
          </a:p>
        </p:txBody>
      </p:sp>
      <p:sp>
        <p:nvSpPr>
          <p:cNvPr id="6152" name="Rectangle 9"/>
          <p:cNvSpPr>
            <a:spLocks noChangeArrowheads="1"/>
          </p:cNvSpPr>
          <p:nvPr/>
        </p:nvSpPr>
        <p:spPr bwMode="auto">
          <a:xfrm>
            <a:off x="4427538" y="2852738"/>
            <a:ext cx="4284662" cy="646112"/>
          </a:xfrm>
          <a:prstGeom prst="rect">
            <a:avLst/>
          </a:prstGeom>
          <a:noFill/>
          <a:ln w="9525" algn="ctr">
            <a:noFill/>
            <a:miter lim="800000"/>
            <a:headEnd/>
            <a:tailEnd/>
          </a:ln>
        </p:spPr>
        <p:txBody>
          <a:bodyPr>
            <a:spAutoFit/>
          </a:bodyPr>
          <a:lstStyle/>
          <a:p>
            <a:r>
              <a:rPr lang="en-US" sz="900">
                <a:solidFill>
                  <a:schemeClr val="bg2"/>
                </a:solidFill>
              </a:rPr>
              <a:t>Because the government portal is connected to Microsoft Dynamics™, Penny and Robert can see a record of taxes, licenses, and bills and how revenues are spent. With a bird’s eye view of expenditure, both they and government workers can see how to fund a much-needed childcare center.</a:t>
            </a:r>
          </a:p>
        </p:txBody>
      </p:sp>
      <p:sp>
        <p:nvSpPr>
          <p:cNvPr id="6153" name="Rectangle 10"/>
          <p:cNvSpPr>
            <a:spLocks noChangeArrowheads="1"/>
          </p:cNvSpPr>
          <p:nvPr/>
        </p:nvSpPr>
        <p:spPr bwMode="auto">
          <a:xfrm>
            <a:off x="2195513" y="5084763"/>
            <a:ext cx="1728787" cy="336550"/>
          </a:xfrm>
          <a:prstGeom prst="rect">
            <a:avLst/>
          </a:prstGeom>
          <a:noFill/>
          <a:ln w="9525" algn="ctr">
            <a:noFill/>
            <a:miter lim="800000"/>
            <a:headEnd/>
            <a:tailEnd/>
          </a:ln>
        </p:spPr>
        <p:txBody>
          <a:bodyPr>
            <a:spAutoFit/>
          </a:bodyPr>
          <a:lstStyle/>
          <a:p>
            <a:r>
              <a:rPr lang="en-US" sz="1600">
                <a:solidFill>
                  <a:schemeClr val="bg2"/>
                </a:solidFill>
              </a:rPr>
              <a:t>Transparency</a:t>
            </a:r>
          </a:p>
        </p:txBody>
      </p:sp>
      <p:sp>
        <p:nvSpPr>
          <p:cNvPr id="6154" name="Rectangle 11"/>
          <p:cNvSpPr>
            <a:spLocks noChangeArrowheads="1"/>
          </p:cNvSpPr>
          <p:nvPr/>
        </p:nvSpPr>
        <p:spPr bwMode="auto">
          <a:xfrm>
            <a:off x="4700588" y="1063625"/>
            <a:ext cx="3543300" cy="493713"/>
          </a:xfrm>
          <a:prstGeom prst="rect">
            <a:avLst/>
          </a:prstGeom>
          <a:noFill/>
          <a:ln w="9525" algn="ctr">
            <a:noFill/>
            <a:miter lim="800000"/>
            <a:headEnd/>
            <a:tailEnd/>
          </a:ln>
        </p:spPr>
        <p:txBody>
          <a:bodyPr lIns="0" tIns="0" rIns="0" bIns="0"/>
          <a:lstStyle/>
          <a:p>
            <a:pPr marL="188913" indent="-188913" algn="ctr" eaLnBrk="0" hangingPunct="0">
              <a:spcBef>
                <a:spcPct val="20000"/>
              </a:spcBef>
            </a:pPr>
            <a:r>
              <a:rPr lang="en-US" sz="1400" i="1">
                <a:solidFill>
                  <a:schemeClr val="bg2"/>
                </a:solidFill>
                <a:latin typeface="Segoe"/>
              </a:rPr>
              <a:t>Improve efficiency with integrated finance and administration</a:t>
            </a:r>
          </a:p>
        </p:txBody>
      </p:sp>
      <p:sp>
        <p:nvSpPr>
          <p:cNvPr id="6155" name="Text Box 12"/>
          <p:cNvSpPr txBox="1">
            <a:spLocks noChangeArrowheads="1"/>
          </p:cNvSpPr>
          <p:nvPr/>
        </p:nvSpPr>
        <p:spPr bwMode="auto">
          <a:xfrm>
            <a:off x="4067175" y="4965700"/>
            <a:ext cx="2592388" cy="1416050"/>
          </a:xfrm>
          <a:prstGeom prst="rect">
            <a:avLst/>
          </a:prstGeom>
          <a:noFill/>
          <a:ln w="9525" algn="ctr">
            <a:noFill/>
            <a:miter lim="800000"/>
            <a:headEnd/>
            <a:tailEnd/>
          </a:ln>
        </p:spPr>
        <p:txBody>
          <a:bodyPr lIns="0" tIns="0" rIns="0" bIns="0" anchor="b">
            <a:spAutoFit/>
          </a:bodyPr>
          <a:lstStyle/>
          <a:p>
            <a:pPr marL="195263" indent="-195263">
              <a:lnSpc>
                <a:spcPct val="90000"/>
              </a:lnSpc>
              <a:spcBef>
                <a:spcPts val="400"/>
              </a:spcBef>
              <a:buClr>
                <a:schemeClr val="tx1"/>
              </a:buClr>
              <a:buFont typeface="Arial" charset="0"/>
              <a:buNone/>
            </a:pPr>
            <a:r>
              <a:rPr lang="en-US" sz="800">
                <a:ea typeface="ＭＳ Ｐゴシック" pitchFamily="34" charset="-128"/>
              </a:rPr>
              <a:t>Benefits</a:t>
            </a:r>
          </a:p>
          <a:p>
            <a:pPr marL="195263" indent="-195263">
              <a:lnSpc>
                <a:spcPct val="90000"/>
              </a:lnSpc>
              <a:spcBef>
                <a:spcPts val="400"/>
              </a:spcBef>
              <a:buClr>
                <a:schemeClr val="tx1"/>
              </a:buClr>
              <a:buFont typeface="Arial" charset="0"/>
              <a:buChar char="•"/>
            </a:pPr>
            <a:r>
              <a:rPr lang="en-GB" sz="800">
                <a:ea typeface="ＭＳ Ｐゴシック" pitchFamily="34" charset="-128"/>
              </a:rPr>
              <a:t>Accurately track and report grant costs by eliminating manual entry, reducing error</a:t>
            </a:r>
          </a:p>
          <a:p>
            <a:pPr marL="195263" indent="-195263">
              <a:lnSpc>
                <a:spcPct val="90000"/>
              </a:lnSpc>
              <a:spcBef>
                <a:spcPts val="400"/>
              </a:spcBef>
              <a:buClr>
                <a:schemeClr val="tx1"/>
              </a:buClr>
              <a:buFont typeface="Arial" charset="0"/>
              <a:buChar char="•"/>
            </a:pPr>
            <a:r>
              <a:rPr lang="en-GB" sz="800">
                <a:ea typeface="ＭＳ Ｐゴシック" pitchFamily="34" charset="-128"/>
              </a:rPr>
              <a:t>Improve compliance with automated cost tracking and transaction processing</a:t>
            </a:r>
          </a:p>
          <a:p>
            <a:pPr marL="195263" indent="-195263">
              <a:lnSpc>
                <a:spcPct val="90000"/>
              </a:lnSpc>
              <a:spcBef>
                <a:spcPts val="400"/>
              </a:spcBef>
              <a:buClr>
                <a:schemeClr val="tx1"/>
              </a:buClr>
              <a:buFont typeface="Arial" charset="0"/>
              <a:buChar char="•"/>
            </a:pPr>
            <a:r>
              <a:rPr lang="en-GB" sz="800">
                <a:ea typeface="ＭＳ Ｐゴシック" pitchFamily="34" charset="-128"/>
              </a:rPr>
              <a:t>Manage multiple budgets with pinpoint accuracy</a:t>
            </a:r>
          </a:p>
          <a:p>
            <a:pPr marL="195263" indent="-195263">
              <a:lnSpc>
                <a:spcPct val="90000"/>
              </a:lnSpc>
              <a:spcBef>
                <a:spcPts val="400"/>
              </a:spcBef>
              <a:buClr>
                <a:schemeClr val="tx1"/>
              </a:buClr>
              <a:buFont typeface="Arial" charset="0"/>
              <a:buChar char="•"/>
            </a:pPr>
            <a:r>
              <a:rPr lang="en-GB" sz="800">
                <a:ea typeface="ＭＳ Ｐゴシック" pitchFamily="34" charset="-128"/>
              </a:rPr>
              <a:t>Improve accountability with real-time reporting</a:t>
            </a:r>
          </a:p>
          <a:p>
            <a:pPr marL="195263" indent="-195263">
              <a:lnSpc>
                <a:spcPct val="90000"/>
              </a:lnSpc>
              <a:spcBef>
                <a:spcPts val="400"/>
              </a:spcBef>
              <a:buClr>
                <a:schemeClr val="tx1"/>
              </a:buClr>
              <a:buFont typeface="Arial" charset="0"/>
              <a:buChar char="•"/>
            </a:pPr>
            <a:r>
              <a:rPr lang="en-GB" sz="800">
                <a:ea typeface="ＭＳ Ｐゴシック" pitchFamily="34" charset="-128"/>
              </a:rPr>
              <a:t>Track online purchase requisitions to improve budget control</a:t>
            </a:r>
          </a:p>
          <a:p>
            <a:pPr marL="195263" indent="-195263">
              <a:lnSpc>
                <a:spcPct val="90000"/>
              </a:lnSpc>
              <a:spcBef>
                <a:spcPts val="400"/>
              </a:spcBef>
              <a:buClr>
                <a:schemeClr val="tx1"/>
              </a:buClr>
              <a:buFont typeface="Arial" charset="0"/>
              <a:buChar char="•"/>
            </a:pPr>
            <a:r>
              <a:rPr lang="en-GB" sz="800">
                <a:ea typeface="ＭＳ Ｐゴシック" pitchFamily="34" charset="-128"/>
              </a:rPr>
              <a:t>Streamline reporting to reduce risk of overspending</a:t>
            </a:r>
            <a:endParaRPr lang="en-US" sz="800">
              <a:ea typeface="ＭＳ Ｐゴシック" pitchFamily="34" charset="-128"/>
            </a:endParaRPr>
          </a:p>
        </p:txBody>
      </p:sp>
      <p:sp>
        <p:nvSpPr>
          <p:cNvPr id="6156" name="Text Box 12"/>
          <p:cNvSpPr txBox="1">
            <a:spLocks noChangeArrowheads="1"/>
          </p:cNvSpPr>
          <p:nvPr/>
        </p:nvSpPr>
        <p:spPr bwMode="auto">
          <a:xfrm>
            <a:off x="7092950" y="5013325"/>
            <a:ext cx="1311275" cy="1246188"/>
          </a:xfrm>
          <a:prstGeom prst="rect">
            <a:avLst/>
          </a:prstGeom>
          <a:noFill/>
          <a:ln w="9525">
            <a:noFill/>
            <a:miter lim="800000"/>
            <a:headEnd/>
            <a:tailEnd/>
          </a:ln>
        </p:spPr>
        <p:txBody>
          <a:bodyPr lIns="0" tIns="0" rIns="0" bIns="0">
            <a:spAutoFit/>
          </a:bodyPr>
          <a:lstStyle/>
          <a:p>
            <a:pPr marL="93663" indent="-93663">
              <a:buClr>
                <a:schemeClr val="tx1"/>
              </a:buClr>
              <a:buFont typeface="Arial" charset="0"/>
              <a:buNone/>
            </a:pPr>
            <a:r>
              <a:rPr lang="en-US" sz="900">
                <a:ea typeface="ＭＳ Ｐゴシック" pitchFamily="34" charset="-128"/>
              </a:rPr>
              <a:t>Technologies</a:t>
            </a:r>
          </a:p>
          <a:p>
            <a:pPr marL="93663" indent="-93663" eaLnBrk="0" hangingPunct="0">
              <a:buFontTx/>
              <a:buBlip>
                <a:blip r:embed="rId4"/>
              </a:buBlip>
            </a:pPr>
            <a:r>
              <a:rPr lang="en-GB" sz="900">
                <a:ea typeface="ＭＳ Ｐゴシック" pitchFamily="34" charset="-128"/>
              </a:rPr>
              <a:t>Microsoft Dynamics</a:t>
            </a:r>
            <a:r>
              <a:rPr lang="en-US" sz="900" baseline="30000">
                <a:ea typeface="ＭＳ Ｐゴシック" pitchFamily="34" charset="-128"/>
              </a:rPr>
              <a:t>™ </a:t>
            </a:r>
            <a:r>
              <a:rPr lang="en-GB" sz="900">
                <a:ea typeface="ＭＳ Ｐゴシック" pitchFamily="34" charset="-128"/>
              </a:rPr>
              <a:t>GP</a:t>
            </a:r>
          </a:p>
          <a:p>
            <a:pPr marL="93663" indent="-93663" eaLnBrk="0" hangingPunct="0">
              <a:buFontTx/>
              <a:buBlip>
                <a:blip r:embed="rId4"/>
              </a:buBlip>
            </a:pPr>
            <a:r>
              <a:rPr lang="en-GB" sz="900">
                <a:ea typeface="ＭＳ Ｐゴシック" pitchFamily="34" charset="-128"/>
              </a:rPr>
              <a:t>Microsoft</a:t>
            </a:r>
            <a:r>
              <a:rPr lang="en-US" sz="900" baseline="30000">
                <a:ea typeface="ＭＳ Ｐゴシック" pitchFamily="34" charset="-128"/>
              </a:rPr>
              <a:t>® </a:t>
            </a:r>
            <a:r>
              <a:rPr lang="en-GB" sz="900">
                <a:ea typeface="ＭＳ Ｐゴシック" pitchFamily="34" charset="-128"/>
              </a:rPr>
              <a:t>Office SharePoint</a:t>
            </a:r>
            <a:r>
              <a:rPr lang="en-US" sz="900" baseline="30000">
                <a:ea typeface="ＭＳ Ｐゴシック" pitchFamily="34" charset="-128"/>
              </a:rPr>
              <a:t>® </a:t>
            </a:r>
            <a:r>
              <a:rPr lang="en-GB" sz="900">
                <a:ea typeface="ＭＳ Ｐゴシック" pitchFamily="34" charset="-128"/>
              </a:rPr>
              <a:t>Server</a:t>
            </a:r>
          </a:p>
          <a:p>
            <a:pPr marL="93663" indent="-93663" eaLnBrk="0" hangingPunct="0">
              <a:buFontTx/>
              <a:buBlip>
                <a:blip r:embed="rId4"/>
              </a:buBlip>
            </a:pPr>
            <a:r>
              <a:rPr lang="en-GB" sz="900">
                <a:ea typeface="ＭＳ Ｐゴシック" pitchFamily="34" charset="-128"/>
              </a:rPr>
              <a:t>Microsoft</a:t>
            </a:r>
            <a:r>
              <a:rPr lang="en-US" sz="900" baseline="30000">
                <a:ea typeface="ＭＳ Ｐゴシック" pitchFamily="34" charset="-128"/>
              </a:rPr>
              <a:t>® </a:t>
            </a:r>
            <a:r>
              <a:rPr lang="en-GB" sz="900">
                <a:ea typeface="ＭＳ Ｐゴシック" pitchFamily="34" charset="-128"/>
              </a:rPr>
              <a:t>BizTalk</a:t>
            </a:r>
            <a:r>
              <a:rPr lang="en-US" sz="900" baseline="30000">
                <a:ea typeface="ＭＳ Ｐゴシック" pitchFamily="34" charset="-128"/>
              </a:rPr>
              <a:t>® </a:t>
            </a:r>
            <a:r>
              <a:rPr lang="en-GB" sz="900">
                <a:ea typeface="ＭＳ Ｐゴシック" pitchFamily="34" charset="-128"/>
              </a:rPr>
              <a:t>Server</a:t>
            </a:r>
          </a:p>
          <a:p>
            <a:pPr marL="93663" indent="-93663" eaLnBrk="0" hangingPunct="0">
              <a:buFontTx/>
              <a:buBlip>
                <a:blip r:embed="rId4"/>
              </a:buBlip>
            </a:pPr>
            <a:r>
              <a:rPr lang="en-GB" sz="900">
                <a:ea typeface="ＭＳ Ｐゴシック" pitchFamily="34" charset="-128"/>
              </a:rPr>
              <a:t>Microsoft</a:t>
            </a:r>
            <a:r>
              <a:rPr lang="en-US" sz="900" baseline="30000">
                <a:ea typeface="ＭＳ Ｐゴシック" pitchFamily="34" charset="-128"/>
              </a:rPr>
              <a:t>® </a:t>
            </a:r>
            <a:r>
              <a:rPr lang="en-GB" sz="900">
                <a:ea typeface="ＭＳ Ｐゴシック" pitchFamily="34" charset="-128"/>
              </a:rPr>
              <a:t>SQL Server</a:t>
            </a:r>
            <a:r>
              <a:rPr lang="en-GB" sz="900" baseline="30000">
                <a:ea typeface="ＭＳ Ｐゴシック" pitchFamily="34" charset="-128"/>
              </a:rPr>
              <a:t>™</a:t>
            </a:r>
            <a:endParaRPr lang="en-GB" sz="900">
              <a:ea typeface="ＭＳ Ｐゴシック" pitchFamily="34" charset="-128"/>
            </a:endParaRPr>
          </a:p>
          <a:p>
            <a:pPr marL="93663" indent="-93663" eaLnBrk="0" hangingPunct="0">
              <a:buFontTx/>
              <a:buBlip>
                <a:blip r:embed="rId4"/>
              </a:buBlip>
            </a:pPr>
            <a:r>
              <a:rPr lang="en-GB" sz="900">
                <a:ea typeface="ＭＳ Ｐゴシック" pitchFamily="34" charset="-128"/>
              </a:rPr>
              <a:t>Windows Server</a:t>
            </a:r>
            <a:r>
              <a:rPr lang="en-US" sz="900" baseline="30000">
                <a:ea typeface="ＭＳ Ｐゴシック" pitchFamily="34" charset="-128"/>
              </a:rPr>
              <a:t>®</a:t>
            </a:r>
            <a:endParaRPr lang="en-GB" sz="900" baseline="30000">
              <a:latin typeface="Segoe"/>
              <a:ea typeface="ＭＳ Ｐゴシック" pitchFamily="34" charset="-128"/>
            </a:endParaRPr>
          </a:p>
        </p:txBody>
      </p:sp>
      <p:pic>
        <p:nvPicPr>
          <p:cNvPr id="6157" name="Picture 4"/>
          <p:cNvPicPr>
            <a:picLocks noChangeAspect="1" noChangeArrowheads="1"/>
          </p:cNvPicPr>
          <p:nvPr/>
        </p:nvPicPr>
        <p:blipFill>
          <a:blip r:embed="rId5"/>
          <a:srcRect/>
          <a:stretch>
            <a:fillRect/>
          </a:stretch>
        </p:blipFill>
        <p:spPr bwMode="auto">
          <a:xfrm>
            <a:off x="5364163" y="1557338"/>
            <a:ext cx="2089150" cy="1233487"/>
          </a:xfrm>
          <a:prstGeom prst="rect">
            <a:avLst/>
          </a:prstGeom>
          <a:noFill/>
          <a:ln w="9525">
            <a:noFill/>
            <a:miter lim="800000"/>
            <a:headEnd/>
            <a:tailEnd/>
          </a:ln>
        </p:spPr>
      </p:pic>
      <p:grpSp>
        <p:nvGrpSpPr>
          <p:cNvPr id="6158" name="Group 9"/>
          <p:cNvGrpSpPr>
            <a:grpSpLocks/>
          </p:cNvGrpSpPr>
          <p:nvPr/>
        </p:nvGrpSpPr>
        <p:grpSpPr bwMode="auto">
          <a:xfrm>
            <a:off x="5003800" y="3500438"/>
            <a:ext cx="1293813" cy="1263650"/>
            <a:chOff x="567" y="2886"/>
            <a:chExt cx="1255" cy="1225"/>
          </a:xfrm>
        </p:grpSpPr>
        <p:pic>
          <p:nvPicPr>
            <p:cNvPr id="2" name="Picture 5" descr="D:\Users\v-jaloug.EUROPE\Desktop\071023 Tues on Acer\final work tonight for Gordon\MY UPDATED SCREENSHOTS\ZOOMED BITS\INTRANET.jpg"/>
            <p:cNvPicPr>
              <a:picLocks noChangeAspect="1" noChangeArrowheads="1"/>
            </p:cNvPicPr>
            <p:nvPr/>
          </p:nvPicPr>
          <p:blipFill>
            <a:blip r:embed="rId6" cstate="screen"/>
            <a:srcRect/>
            <a:stretch>
              <a:fillRect/>
            </a:stretch>
          </p:blipFill>
          <p:spPr bwMode="auto">
            <a:xfrm>
              <a:off x="739" y="3030"/>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6177" name="Picture 11"/>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720" y="2990"/>
              <a:ext cx="817" cy="809"/>
            </a:xfrm>
            <a:prstGeom prst="rect">
              <a:avLst/>
            </a:prstGeom>
            <a:noFill/>
            <a:ln w="9525">
              <a:noFill/>
              <a:miter lim="800000"/>
              <a:headEnd/>
              <a:tailEnd/>
            </a:ln>
          </p:spPr>
        </p:pic>
      </p:grpSp>
      <p:grpSp>
        <p:nvGrpSpPr>
          <p:cNvPr id="6159" name="Group 15"/>
          <p:cNvGrpSpPr>
            <a:grpSpLocks/>
          </p:cNvGrpSpPr>
          <p:nvPr/>
        </p:nvGrpSpPr>
        <p:grpSpPr bwMode="auto">
          <a:xfrm>
            <a:off x="6875463" y="3500438"/>
            <a:ext cx="1295400" cy="1263650"/>
            <a:chOff x="2336" y="2478"/>
            <a:chExt cx="1255" cy="1225"/>
          </a:xfrm>
        </p:grpSpPr>
        <p:pic>
          <p:nvPicPr>
            <p:cNvPr id="4" name="Picture 5" descr="D:\Users\v-jaloug.EUROPE\Desktop\071023 Tues on Acer\final work tonight for Gordon\MY UPDATED SCREENSHOTS\ZOOMED BITS\INTRANET.jpg"/>
            <p:cNvPicPr>
              <a:picLocks noChangeAspect="1" noChangeArrowheads="1"/>
            </p:cNvPicPr>
            <p:nvPr/>
          </p:nvPicPr>
          <p:blipFill>
            <a:blip r:embed="rId6" cstate="screen"/>
            <a:srcRect/>
            <a:stretch>
              <a:fillRect/>
            </a:stretch>
          </p:blipFill>
          <p:spPr bwMode="auto">
            <a:xfrm>
              <a:off x="2508" y="2622"/>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6175" name="Picture 17" descr="NORMAL DESK &amp; CHAIR &amp; PERSON lighter"/>
            <p:cNvPicPr>
              <a:picLocks noChangeAspect="1" noChangeArrowheads="1"/>
            </p:cNvPicPr>
            <p:nvPr/>
          </p:nvPicPr>
          <p:blipFill>
            <a:blip r:embed="rId8">
              <a:clrChange>
                <a:clrFrom>
                  <a:srgbClr val="FDFDFD"/>
                </a:clrFrom>
                <a:clrTo>
                  <a:srgbClr val="FDFDFD">
                    <a:alpha val="0"/>
                  </a:srgbClr>
                </a:clrTo>
              </a:clrChange>
            </a:blip>
            <a:srcRect/>
            <a:stretch>
              <a:fillRect/>
            </a:stretch>
          </p:blipFill>
          <p:spPr bwMode="auto">
            <a:xfrm rot="21191397" flipH="1">
              <a:off x="2468" y="2717"/>
              <a:ext cx="802" cy="626"/>
            </a:xfrm>
            <a:prstGeom prst="rect">
              <a:avLst/>
            </a:prstGeom>
            <a:noFill/>
            <a:ln w="9525">
              <a:noFill/>
              <a:miter lim="800000"/>
              <a:headEnd/>
              <a:tailEnd/>
            </a:ln>
          </p:spPr>
        </p:pic>
      </p:grpSp>
      <p:sp>
        <p:nvSpPr>
          <p:cNvPr id="6160" name="Rectangle 5"/>
          <p:cNvSpPr>
            <a:spLocks noChangeArrowheads="1"/>
          </p:cNvSpPr>
          <p:nvPr/>
        </p:nvSpPr>
        <p:spPr bwMode="auto">
          <a:xfrm>
            <a:off x="7042150" y="4476750"/>
            <a:ext cx="831850" cy="230188"/>
          </a:xfrm>
          <a:prstGeom prst="rect">
            <a:avLst/>
          </a:prstGeom>
          <a:noFill/>
          <a:ln w="9525" algn="ctr">
            <a:noFill/>
            <a:miter lim="800000"/>
            <a:headEnd/>
            <a:tailEnd/>
          </a:ln>
        </p:spPr>
        <p:txBody>
          <a:bodyPr wrap="none">
            <a:spAutoFit/>
          </a:bodyPr>
          <a:lstStyle/>
          <a:p>
            <a:pPr algn="ctr"/>
            <a:r>
              <a:rPr lang="en-GB" sz="900">
                <a:solidFill>
                  <a:schemeClr val="bg2"/>
                </a:solidFill>
              </a:rPr>
              <a:t>Civil Servant</a:t>
            </a:r>
            <a:endParaRPr lang="en-US" sz="900">
              <a:solidFill>
                <a:schemeClr val="bg2"/>
              </a:solidFill>
            </a:endParaRPr>
          </a:p>
        </p:txBody>
      </p:sp>
      <p:sp>
        <p:nvSpPr>
          <p:cNvPr id="6161" name="AutoShape 22"/>
          <p:cNvSpPr>
            <a:spLocks noChangeArrowheads="1"/>
          </p:cNvSpPr>
          <p:nvPr/>
        </p:nvSpPr>
        <p:spPr bwMode="auto">
          <a:xfrm rot="10800000">
            <a:off x="6154738" y="3789363"/>
            <a:ext cx="719137" cy="503237"/>
          </a:xfrm>
          <a:prstGeom prst="chevron">
            <a:avLst>
              <a:gd name="adj" fmla="val 35726"/>
            </a:avLst>
          </a:prstGeom>
          <a:solidFill>
            <a:srgbClr val="FF0000"/>
          </a:solidFill>
          <a:ln w="9525">
            <a:noFill/>
            <a:miter lim="800000"/>
            <a:headEnd/>
            <a:tailEnd/>
          </a:ln>
          <a:effectLst>
            <a:prstShdw prst="shdw17" dist="17961" dir="2700000">
              <a:srgbClr val="990000"/>
            </a:prstShdw>
          </a:effectLst>
        </p:spPr>
        <p:txBody>
          <a:bodyPr wrap="none" anchor="ctr"/>
          <a:lstStyle/>
          <a:p>
            <a:endParaRPr lang="en-US"/>
          </a:p>
        </p:txBody>
      </p:sp>
      <p:sp>
        <p:nvSpPr>
          <p:cNvPr id="6162" name="Rectangle 5"/>
          <p:cNvSpPr>
            <a:spLocks noChangeArrowheads="1"/>
          </p:cNvSpPr>
          <p:nvPr/>
        </p:nvSpPr>
        <p:spPr bwMode="auto">
          <a:xfrm>
            <a:off x="5321300" y="4476750"/>
            <a:ext cx="536575" cy="230188"/>
          </a:xfrm>
          <a:prstGeom prst="rect">
            <a:avLst/>
          </a:prstGeom>
          <a:noFill/>
          <a:ln w="9525" algn="ctr">
            <a:noFill/>
            <a:miter lim="800000"/>
            <a:headEnd/>
            <a:tailEnd/>
          </a:ln>
        </p:spPr>
        <p:txBody>
          <a:bodyPr wrap="none">
            <a:spAutoFit/>
          </a:bodyPr>
          <a:lstStyle/>
          <a:p>
            <a:pPr algn="ctr"/>
            <a:r>
              <a:rPr lang="en-GB" sz="900">
                <a:solidFill>
                  <a:schemeClr val="bg2"/>
                </a:solidFill>
              </a:rPr>
              <a:t>Citizen</a:t>
            </a:r>
            <a:endParaRPr lang="en-US" sz="900">
              <a:solidFill>
                <a:schemeClr val="bg2"/>
              </a:solidFill>
            </a:endParaRPr>
          </a:p>
        </p:txBody>
      </p:sp>
      <p:grpSp>
        <p:nvGrpSpPr>
          <p:cNvPr id="6163" name="Group 24"/>
          <p:cNvGrpSpPr>
            <a:grpSpLocks/>
          </p:cNvGrpSpPr>
          <p:nvPr/>
        </p:nvGrpSpPr>
        <p:grpSpPr bwMode="auto">
          <a:xfrm>
            <a:off x="250825" y="908050"/>
            <a:ext cx="1657350" cy="6049963"/>
            <a:chOff x="158" y="572"/>
            <a:chExt cx="1044" cy="3811"/>
          </a:xfrm>
        </p:grpSpPr>
        <p:pic>
          <p:nvPicPr>
            <p:cNvPr id="6168" name="Picture 13" descr="eforms"/>
            <p:cNvPicPr>
              <a:picLocks noChangeAspect="1" noChangeArrowheads="1"/>
            </p:cNvPicPr>
            <p:nvPr/>
          </p:nvPicPr>
          <p:blipFill>
            <a:blip r:embed="rId9"/>
            <a:srcRect/>
            <a:stretch>
              <a:fillRect/>
            </a:stretch>
          </p:blipFill>
          <p:spPr bwMode="auto">
            <a:xfrm>
              <a:off x="204" y="572"/>
              <a:ext cx="998" cy="998"/>
            </a:xfrm>
            <a:prstGeom prst="rect">
              <a:avLst/>
            </a:prstGeom>
            <a:noFill/>
            <a:ln w="9525">
              <a:noFill/>
              <a:miter lim="800000"/>
              <a:headEnd/>
              <a:tailEnd/>
            </a:ln>
          </p:spPr>
        </p:pic>
        <p:pic>
          <p:nvPicPr>
            <p:cNvPr id="6169" name="Picture 17" descr="eID"/>
            <p:cNvPicPr>
              <a:picLocks noChangeAspect="1" noChangeArrowheads="1"/>
            </p:cNvPicPr>
            <p:nvPr/>
          </p:nvPicPr>
          <p:blipFill>
            <a:blip r:embed="rId10"/>
            <a:srcRect/>
            <a:stretch>
              <a:fillRect/>
            </a:stretch>
          </p:blipFill>
          <p:spPr bwMode="auto">
            <a:xfrm>
              <a:off x="158" y="1026"/>
              <a:ext cx="998" cy="998"/>
            </a:xfrm>
            <a:prstGeom prst="rect">
              <a:avLst/>
            </a:prstGeom>
            <a:noFill/>
            <a:ln w="9525">
              <a:noFill/>
              <a:miter lim="800000"/>
              <a:headEnd/>
              <a:tailEnd/>
            </a:ln>
          </p:spPr>
        </p:pic>
        <p:pic>
          <p:nvPicPr>
            <p:cNvPr id="6170" name="Picture 12" descr="Portals"/>
            <p:cNvPicPr>
              <a:picLocks noChangeAspect="1" noChangeArrowheads="1"/>
            </p:cNvPicPr>
            <p:nvPr/>
          </p:nvPicPr>
          <p:blipFill>
            <a:blip r:embed="rId11"/>
            <a:srcRect/>
            <a:stretch>
              <a:fillRect/>
            </a:stretch>
          </p:blipFill>
          <p:spPr bwMode="auto">
            <a:xfrm>
              <a:off x="158" y="1661"/>
              <a:ext cx="998" cy="998"/>
            </a:xfrm>
            <a:prstGeom prst="rect">
              <a:avLst/>
            </a:prstGeom>
            <a:noFill/>
            <a:ln w="9525">
              <a:noFill/>
              <a:miter lim="800000"/>
              <a:headEnd/>
              <a:tailEnd/>
            </a:ln>
          </p:spPr>
        </p:pic>
        <p:pic>
          <p:nvPicPr>
            <p:cNvPr id="6171" name="Picture 12" descr="collaboration"/>
            <p:cNvPicPr>
              <a:picLocks noChangeAspect="1" noChangeArrowheads="1"/>
            </p:cNvPicPr>
            <p:nvPr/>
          </p:nvPicPr>
          <p:blipFill>
            <a:blip r:embed="rId12"/>
            <a:srcRect/>
            <a:stretch>
              <a:fillRect/>
            </a:stretch>
          </p:blipFill>
          <p:spPr bwMode="auto">
            <a:xfrm>
              <a:off x="158" y="2251"/>
              <a:ext cx="998" cy="998"/>
            </a:xfrm>
            <a:prstGeom prst="rect">
              <a:avLst/>
            </a:prstGeom>
            <a:noFill/>
            <a:ln w="9525">
              <a:noFill/>
              <a:miter lim="800000"/>
              <a:headEnd/>
              <a:tailEnd/>
            </a:ln>
          </p:spPr>
        </p:pic>
        <p:pic>
          <p:nvPicPr>
            <p:cNvPr id="6172" name="Picture 12" descr="Financial"/>
            <p:cNvPicPr>
              <a:picLocks noChangeAspect="1" noChangeArrowheads="1"/>
            </p:cNvPicPr>
            <p:nvPr/>
          </p:nvPicPr>
          <p:blipFill>
            <a:blip r:embed="rId13"/>
            <a:srcRect/>
            <a:stretch>
              <a:fillRect/>
            </a:stretch>
          </p:blipFill>
          <p:spPr bwMode="auto">
            <a:xfrm>
              <a:off x="204" y="2886"/>
              <a:ext cx="907" cy="907"/>
            </a:xfrm>
            <a:prstGeom prst="rect">
              <a:avLst/>
            </a:prstGeom>
            <a:noFill/>
            <a:ln w="9525">
              <a:noFill/>
              <a:miter lim="800000"/>
              <a:headEnd/>
              <a:tailEnd/>
            </a:ln>
          </p:spPr>
        </p:pic>
        <p:pic>
          <p:nvPicPr>
            <p:cNvPr id="6173" name="Picture 13" descr="Customer"/>
            <p:cNvPicPr>
              <a:picLocks noChangeAspect="1" noChangeArrowheads="1"/>
            </p:cNvPicPr>
            <p:nvPr/>
          </p:nvPicPr>
          <p:blipFill>
            <a:blip r:embed="rId14"/>
            <a:srcRect/>
            <a:stretch>
              <a:fillRect/>
            </a:stretch>
          </p:blipFill>
          <p:spPr bwMode="auto">
            <a:xfrm>
              <a:off x="158" y="3385"/>
              <a:ext cx="998" cy="998"/>
            </a:xfrm>
            <a:prstGeom prst="rect">
              <a:avLst/>
            </a:prstGeom>
            <a:noFill/>
            <a:ln w="9525">
              <a:noFill/>
              <a:miter lim="800000"/>
              <a:headEnd/>
              <a:tailEnd/>
            </a:ln>
          </p:spPr>
        </p:pic>
      </p:grpSp>
      <p:sp>
        <p:nvSpPr>
          <p:cNvPr id="376863" name="Rectangle 31"/>
          <p:cNvSpPr>
            <a:spLocks noChangeArrowheads="1"/>
          </p:cNvSpPr>
          <p:nvPr/>
        </p:nvSpPr>
        <p:spPr bwMode="auto">
          <a:xfrm>
            <a:off x="1619250" y="4919663"/>
            <a:ext cx="466725" cy="7016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4000" dirty="0">
                <a:solidFill>
                  <a:schemeClr val="bg2"/>
                </a:solidFill>
                <a:latin typeface="+mn-lt"/>
                <a:cs typeface="+mn-cs"/>
              </a:rPr>
              <a:t>5</a:t>
            </a:r>
          </a:p>
        </p:txBody>
      </p:sp>
      <p:graphicFrame>
        <p:nvGraphicFramePr>
          <p:cNvPr id="6146" name="Object 2"/>
          <p:cNvGraphicFramePr>
            <a:graphicFrameLocks noChangeAspect="1"/>
          </p:cNvGraphicFramePr>
          <p:nvPr/>
        </p:nvGraphicFramePr>
        <p:xfrm>
          <a:off x="8388350" y="4652963"/>
          <a:ext cx="474663" cy="750887"/>
        </p:xfrm>
        <a:graphic>
          <a:graphicData uri="http://schemas.openxmlformats.org/presentationml/2006/ole">
            <p:oleObj spid="_x0000_s6146" name="Visio" r:id="rId15" imgW="738429" imgH="1168806" progId="">
              <p:embed/>
            </p:oleObj>
          </a:graphicData>
        </a:graphic>
      </p:graphicFrame>
      <p:pic>
        <p:nvPicPr>
          <p:cNvPr id="6165" name="Picture 21" descr="green checkmark2"/>
          <p:cNvPicPr>
            <a:picLocks noChangeAspect="1" noChangeArrowheads="1"/>
          </p:cNvPicPr>
          <p:nvPr/>
        </p:nvPicPr>
        <p:blipFill>
          <a:blip r:embed="rId16"/>
          <a:srcRect/>
          <a:stretch>
            <a:fillRect/>
          </a:stretch>
        </p:blipFill>
        <p:spPr bwMode="auto">
          <a:xfrm>
            <a:off x="6227763" y="4724400"/>
            <a:ext cx="579437" cy="569913"/>
          </a:xfrm>
          <a:prstGeom prst="rect">
            <a:avLst/>
          </a:prstGeom>
          <a:noFill/>
          <a:ln w="9525">
            <a:noFill/>
            <a:miter lim="800000"/>
            <a:headEnd/>
            <a:tailEnd/>
          </a:ln>
        </p:spPr>
      </p:pic>
      <p:sp>
        <p:nvSpPr>
          <p:cNvPr id="6166" name="Rectangle 34"/>
          <p:cNvSpPr>
            <a:spLocks noChangeArrowheads="1"/>
          </p:cNvSpPr>
          <p:nvPr/>
        </p:nvSpPr>
        <p:spPr bwMode="auto">
          <a:xfrm>
            <a:off x="395288" y="908050"/>
            <a:ext cx="1368425" cy="3889375"/>
          </a:xfrm>
          <a:prstGeom prst="rect">
            <a:avLst/>
          </a:prstGeom>
          <a:solidFill>
            <a:schemeClr val="bg1">
              <a:alpha val="50195"/>
            </a:schemeClr>
          </a:solidFill>
          <a:ln w="9525">
            <a:noFill/>
            <a:miter lim="800000"/>
            <a:headEnd/>
            <a:tailEnd/>
          </a:ln>
        </p:spPr>
        <p:txBody>
          <a:bodyPr wrap="none" anchor="ctr"/>
          <a:lstStyle/>
          <a:p>
            <a:endParaRPr lang="en-US"/>
          </a:p>
        </p:txBody>
      </p:sp>
      <p:sp>
        <p:nvSpPr>
          <p:cNvPr id="6167" name="Rectangle 35"/>
          <p:cNvSpPr>
            <a:spLocks noChangeArrowheads="1"/>
          </p:cNvSpPr>
          <p:nvPr/>
        </p:nvSpPr>
        <p:spPr bwMode="auto">
          <a:xfrm>
            <a:off x="395288" y="5734050"/>
            <a:ext cx="1368425" cy="1008063"/>
          </a:xfrm>
          <a:prstGeom prst="rect">
            <a:avLst/>
          </a:prstGeom>
          <a:solidFill>
            <a:schemeClr val="bg1">
              <a:alpha val="50195"/>
            </a:schemeClr>
          </a:solidFill>
          <a:ln w="9525">
            <a:noFill/>
            <a:miter lim="800000"/>
            <a:headEnd/>
            <a:tailEnd/>
          </a:ln>
        </p:spPr>
        <p:txBody>
          <a:bodyPr wrap="none" anchor="ctr"/>
          <a:lstStyle/>
          <a:p>
            <a:endParaRPr lang="en-US"/>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AutoShape 2"/>
          <p:cNvSpPr>
            <a:spLocks noChangeArrowheads="1"/>
          </p:cNvSpPr>
          <p:nvPr/>
        </p:nvSpPr>
        <p:spPr bwMode="auto">
          <a:xfrm>
            <a:off x="3781425" y="908050"/>
            <a:ext cx="5183188" cy="5761038"/>
          </a:xfrm>
          <a:prstGeom prst="roundRect">
            <a:avLst>
              <a:gd name="adj" fmla="val 7843"/>
            </a:avLst>
          </a:prstGeom>
          <a:solidFill>
            <a:srgbClr val="FFE989"/>
          </a:solidFill>
          <a:ln w="9525" algn="ctr">
            <a:noFill/>
            <a:round/>
            <a:headEnd/>
            <a:tailEnd/>
          </a:ln>
        </p:spPr>
        <p:txBody>
          <a:bodyPr wrap="none" anchor="ctr"/>
          <a:lstStyle/>
          <a:p>
            <a:endParaRPr lang="en-US"/>
          </a:p>
        </p:txBody>
      </p:sp>
      <p:grpSp>
        <p:nvGrpSpPr>
          <p:cNvPr id="7172" name="Group 3"/>
          <p:cNvGrpSpPr>
            <a:grpSpLocks/>
          </p:cNvGrpSpPr>
          <p:nvPr/>
        </p:nvGrpSpPr>
        <p:grpSpPr bwMode="auto">
          <a:xfrm>
            <a:off x="469900" y="5805488"/>
            <a:ext cx="3670300" cy="792162"/>
            <a:chOff x="296" y="663"/>
            <a:chExt cx="2312" cy="499"/>
          </a:xfrm>
        </p:grpSpPr>
        <p:sp>
          <p:nvSpPr>
            <p:cNvPr id="7201" name="AutoShape 4"/>
            <p:cNvSpPr>
              <a:spLocks noChangeArrowheads="1"/>
            </p:cNvSpPr>
            <p:nvPr/>
          </p:nvSpPr>
          <p:spPr bwMode="auto">
            <a:xfrm>
              <a:off x="296" y="663"/>
              <a:ext cx="2266" cy="499"/>
            </a:xfrm>
            <a:prstGeom prst="roundRect">
              <a:avLst>
                <a:gd name="adj" fmla="val 24852"/>
              </a:avLst>
            </a:prstGeom>
            <a:solidFill>
              <a:srgbClr val="FFE989"/>
            </a:solidFill>
            <a:ln w="9525" algn="ctr">
              <a:noFill/>
              <a:round/>
              <a:headEnd/>
              <a:tailEnd/>
            </a:ln>
          </p:spPr>
          <p:txBody>
            <a:bodyPr wrap="none" anchor="ctr"/>
            <a:lstStyle/>
            <a:p>
              <a:endParaRPr lang="en-US"/>
            </a:p>
          </p:txBody>
        </p:sp>
        <p:sp>
          <p:nvSpPr>
            <p:cNvPr id="7202" name="AutoShape 5"/>
            <p:cNvSpPr>
              <a:spLocks noChangeArrowheads="1"/>
            </p:cNvSpPr>
            <p:nvPr/>
          </p:nvSpPr>
          <p:spPr bwMode="auto">
            <a:xfrm>
              <a:off x="2292" y="669"/>
              <a:ext cx="316" cy="489"/>
            </a:xfrm>
            <a:prstGeom prst="roundRect">
              <a:avLst>
                <a:gd name="adj" fmla="val 24852"/>
              </a:avLst>
            </a:prstGeom>
            <a:solidFill>
              <a:srgbClr val="FFE989"/>
            </a:solidFill>
            <a:ln w="9525" algn="ctr">
              <a:noFill/>
              <a:round/>
              <a:headEnd/>
              <a:tailEnd/>
            </a:ln>
          </p:spPr>
          <p:txBody>
            <a:bodyPr wrap="none" anchor="ctr"/>
            <a:lstStyle/>
            <a:p>
              <a:endParaRPr lang="en-US"/>
            </a:p>
          </p:txBody>
        </p:sp>
      </p:grpSp>
      <p:sp>
        <p:nvSpPr>
          <p:cNvPr id="7173" name="AutoShape 6"/>
          <p:cNvSpPr>
            <a:spLocks noChangeArrowheads="1"/>
          </p:cNvSpPr>
          <p:nvPr/>
        </p:nvSpPr>
        <p:spPr bwMode="auto">
          <a:xfrm>
            <a:off x="3995738" y="4941888"/>
            <a:ext cx="27368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7174" name="AutoShape 7"/>
          <p:cNvSpPr>
            <a:spLocks noChangeArrowheads="1"/>
          </p:cNvSpPr>
          <p:nvPr/>
        </p:nvSpPr>
        <p:spPr bwMode="auto">
          <a:xfrm>
            <a:off x="6948488" y="4941888"/>
            <a:ext cx="1873250" cy="1582737"/>
          </a:xfrm>
          <a:prstGeom prst="roundRect">
            <a:avLst>
              <a:gd name="adj" fmla="val 10116"/>
            </a:avLst>
          </a:prstGeom>
          <a:solidFill>
            <a:schemeClr val="bg1"/>
          </a:solidFill>
          <a:ln w="9525">
            <a:solidFill>
              <a:srgbClr val="FF6600"/>
            </a:solidFill>
            <a:round/>
            <a:headEnd/>
            <a:tailEnd/>
          </a:ln>
        </p:spPr>
        <p:txBody>
          <a:bodyPr wrap="none" anchor="ctr"/>
          <a:lstStyle/>
          <a:p>
            <a:endParaRPr lang="en-US"/>
          </a:p>
        </p:txBody>
      </p:sp>
      <p:sp>
        <p:nvSpPr>
          <p:cNvPr id="319525" name="Rectangle 8"/>
          <p:cNvSpPr>
            <a:spLocks noGrp="1" noChangeArrowheads="1"/>
          </p:cNvSpPr>
          <p:nvPr>
            <p:ph type="title"/>
          </p:nvPr>
        </p:nvSpPr>
        <p:spPr>
          <a:xfrm>
            <a:off x="285750" y="76200"/>
            <a:ext cx="8515350" cy="646113"/>
          </a:xfrm>
        </p:spPr>
        <p:txBody>
          <a:bodyPr/>
          <a:lstStyle/>
          <a:p>
            <a:pPr>
              <a:defRPr/>
            </a:pPr>
            <a:r>
              <a:rPr lang="cy-GB" dirty="0" smtClean="0">
                <a:latin typeface="+mj-lt"/>
              </a:rPr>
              <a:t>Citizen’s Journey - 6</a:t>
            </a:r>
            <a:endParaRPr lang="en-US" dirty="0" smtClean="0">
              <a:latin typeface="+mj-lt"/>
            </a:endParaRPr>
          </a:p>
        </p:txBody>
      </p:sp>
      <p:sp>
        <p:nvSpPr>
          <p:cNvPr id="7176" name="Rectangle 9"/>
          <p:cNvSpPr>
            <a:spLocks noChangeArrowheads="1"/>
          </p:cNvSpPr>
          <p:nvPr/>
        </p:nvSpPr>
        <p:spPr bwMode="auto">
          <a:xfrm>
            <a:off x="4500563" y="2941638"/>
            <a:ext cx="3871912" cy="784225"/>
          </a:xfrm>
          <a:prstGeom prst="rect">
            <a:avLst/>
          </a:prstGeom>
          <a:noFill/>
          <a:ln w="9525">
            <a:noFill/>
            <a:miter lim="800000"/>
            <a:headEnd/>
            <a:tailEnd/>
          </a:ln>
        </p:spPr>
        <p:txBody>
          <a:bodyPr>
            <a:spAutoFit/>
          </a:bodyPr>
          <a:lstStyle/>
          <a:p>
            <a:r>
              <a:rPr lang="en-US" sz="900">
                <a:solidFill>
                  <a:schemeClr val="bg2"/>
                </a:solidFill>
              </a:rPr>
              <a:t>Authorized childcare workers view Emily’s records securely via a Microsoft Dynamics™ citizen relationship management solution to confirm she qualifies for a place at the center. They also check that her vaccination history is up to date, protecting the health of all the children in their care.</a:t>
            </a:r>
          </a:p>
        </p:txBody>
      </p:sp>
      <p:sp>
        <p:nvSpPr>
          <p:cNvPr id="7177" name="Rectangle 10"/>
          <p:cNvSpPr>
            <a:spLocks noChangeArrowheads="1"/>
          </p:cNvSpPr>
          <p:nvPr/>
        </p:nvSpPr>
        <p:spPr bwMode="auto">
          <a:xfrm>
            <a:off x="2197100" y="5876925"/>
            <a:ext cx="1727200" cy="581025"/>
          </a:xfrm>
          <a:prstGeom prst="rect">
            <a:avLst/>
          </a:prstGeom>
          <a:noFill/>
          <a:ln w="9525" algn="ctr">
            <a:noFill/>
            <a:miter lim="800000"/>
            <a:headEnd/>
            <a:tailEnd/>
          </a:ln>
        </p:spPr>
        <p:txBody>
          <a:bodyPr>
            <a:spAutoFit/>
          </a:bodyPr>
          <a:lstStyle/>
          <a:p>
            <a:r>
              <a:rPr lang="en-US" sz="1600">
                <a:solidFill>
                  <a:schemeClr val="bg2"/>
                </a:solidFill>
              </a:rPr>
              <a:t>Applying for services</a:t>
            </a:r>
          </a:p>
        </p:txBody>
      </p:sp>
      <p:pic>
        <p:nvPicPr>
          <p:cNvPr id="7178" name="Picture 4"/>
          <p:cNvPicPr>
            <a:picLocks noChangeAspect="1" noChangeArrowheads="1"/>
          </p:cNvPicPr>
          <p:nvPr/>
        </p:nvPicPr>
        <p:blipFill>
          <a:blip r:embed="rId4"/>
          <a:srcRect/>
          <a:stretch>
            <a:fillRect/>
          </a:stretch>
        </p:blipFill>
        <p:spPr bwMode="auto">
          <a:xfrm>
            <a:off x="5219700" y="1484313"/>
            <a:ext cx="2449513" cy="1358900"/>
          </a:xfrm>
          <a:prstGeom prst="rect">
            <a:avLst/>
          </a:prstGeom>
          <a:noFill/>
          <a:ln w="9525">
            <a:noFill/>
            <a:miter lim="800000"/>
            <a:headEnd/>
            <a:tailEnd/>
          </a:ln>
        </p:spPr>
      </p:pic>
      <p:grpSp>
        <p:nvGrpSpPr>
          <p:cNvPr id="7179" name="Group 9"/>
          <p:cNvGrpSpPr>
            <a:grpSpLocks/>
          </p:cNvGrpSpPr>
          <p:nvPr/>
        </p:nvGrpSpPr>
        <p:grpSpPr bwMode="auto">
          <a:xfrm>
            <a:off x="5076825" y="3573463"/>
            <a:ext cx="1293813" cy="1263650"/>
            <a:chOff x="567" y="2886"/>
            <a:chExt cx="1255" cy="1225"/>
          </a:xfrm>
        </p:grpSpPr>
        <p:pic>
          <p:nvPicPr>
            <p:cNvPr id="2" name="Picture 5" descr="D:\Users\v-jaloug.EUROPE\Desktop\071023 Tues on Acer\final work tonight for Gordon\MY UPDATED SCREENSHOTS\ZOOMED BITS\INTRANET.jpg"/>
            <p:cNvPicPr>
              <a:picLocks noChangeAspect="1" noChangeArrowheads="1"/>
            </p:cNvPicPr>
            <p:nvPr/>
          </p:nvPicPr>
          <p:blipFill>
            <a:blip r:embed="rId5" cstate="screen"/>
            <a:srcRect/>
            <a:stretch>
              <a:fillRect/>
            </a:stretch>
          </p:blipFill>
          <p:spPr bwMode="auto">
            <a:xfrm>
              <a:off x="739" y="3030"/>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7200"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720" y="2990"/>
              <a:ext cx="817" cy="809"/>
            </a:xfrm>
            <a:prstGeom prst="rect">
              <a:avLst/>
            </a:prstGeom>
            <a:noFill/>
            <a:ln w="9525">
              <a:noFill/>
              <a:miter lim="800000"/>
              <a:headEnd/>
              <a:tailEnd/>
            </a:ln>
          </p:spPr>
        </p:pic>
      </p:grpSp>
      <p:grpSp>
        <p:nvGrpSpPr>
          <p:cNvPr id="7180" name="Group 15"/>
          <p:cNvGrpSpPr>
            <a:grpSpLocks/>
          </p:cNvGrpSpPr>
          <p:nvPr/>
        </p:nvGrpSpPr>
        <p:grpSpPr bwMode="auto">
          <a:xfrm>
            <a:off x="6948488" y="3573463"/>
            <a:ext cx="1295400" cy="1263650"/>
            <a:chOff x="2336" y="2478"/>
            <a:chExt cx="1255" cy="1225"/>
          </a:xfrm>
        </p:grpSpPr>
        <p:pic>
          <p:nvPicPr>
            <p:cNvPr id="4" name="Picture 5" descr="D:\Users\v-jaloug.EUROPE\Desktop\071023 Tues on Acer\final work tonight for Gordon\MY UPDATED SCREENSHOTS\ZOOMED BITS\INTRANET.jpg"/>
            <p:cNvPicPr>
              <a:picLocks noChangeAspect="1" noChangeArrowheads="1"/>
            </p:cNvPicPr>
            <p:nvPr/>
          </p:nvPicPr>
          <p:blipFill>
            <a:blip r:embed="rId5" cstate="screen"/>
            <a:srcRect/>
            <a:stretch>
              <a:fillRect/>
            </a:stretch>
          </p:blipFill>
          <p:spPr bwMode="auto">
            <a:xfrm>
              <a:off x="2508" y="2622"/>
              <a:ext cx="797" cy="765"/>
            </a:xfrm>
            <a:prstGeom prst="ellipse">
              <a:avLst/>
            </a:prstGeom>
            <a:noFill/>
            <a:ln w="114300">
              <a:solidFill>
                <a:srgbClr val="FF0000"/>
              </a:solidFill>
            </a:ln>
            <a:effectLst>
              <a:outerShdw blurRad="292100" dist="165100" dir="3360000" algn="ctr" rotWithShape="0">
                <a:srgbClr val="000000">
                  <a:alpha val="51000"/>
                </a:srgbClr>
              </a:outerShdw>
            </a:effectLst>
            <a:scene3d>
              <a:camera prst="orthographicFront"/>
              <a:lightRig rig="threePt" dir="t"/>
            </a:scene3d>
            <a:sp3d>
              <a:bevelT/>
            </a:sp3d>
          </p:spPr>
        </p:pic>
        <p:pic>
          <p:nvPicPr>
            <p:cNvPr id="7198" name="Picture 17" descr="NORMAL DESK &amp; CHAIR &amp; PERSON lighter"/>
            <p:cNvPicPr>
              <a:picLocks noChangeAspect="1" noChangeArrowheads="1"/>
            </p:cNvPicPr>
            <p:nvPr/>
          </p:nvPicPr>
          <p:blipFill>
            <a:blip r:embed="rId7">
              <a:clrChange>
                <a:clrFrom>
                  <a:srgbClr val="FDFDFD"/>
                </a:clrFrom>
                <a:clrTo>
                  <a:srgbClr val="FDFDFD">
                    <a:alpha val="0"/>
                  </a:srgbClr>
                </a:clrTo>
              </a:clrChange>
            </a:blip>
            <a:srcRect/>
            <a:stretch>
              <a:fillRect/>
            </a:stretch>
          </p:blipFill>
          <p:spPr bwMode="auto">
            <a:xfrm rot="21191397" flipH="1">
              <a:off x="2468" y="2717"/>
              <a:ext cx="802" cy="626"/>
            </a:xfrm>
            <a:prstGeom prst="rect">
              <a:avLst/>
            </a:prstGeom>
            <a:noFill/>
            <a:ln w="9525">
              <a:noFill/>
              <a:miter lim="800000"/>
              <a:headEnd/>
              <a:tailEnd/>
            </a:ln>
          </p:spPr>
        </p:pic>
      </p:grpSp>
      <p:sp>
        <p:nvSpPr>
          <p:cNvPr id="7181" name="Rectangle 5"/>
          <p:cNvSpPr>
            <a:spLocks noChangeArrowheads="1"/>
          </p:cNvSpPr>
          <p:nvPr/>
        </p:nvSpPr>
        <p:spPr bwMode="auto">
          <a:xfrm>
            <a:off x="7115175" y="4549775"/>
            <a:ext cx="831850" cy="230188"/>
          </a:xfrm>
          <a:prstGeom prst="rect">
            <a:avLst/>
          </a:prstGeom>
          <a:noFill/>
          <a:ln w="9525" algn="ctr">
            <a:noFill/>
            <a:miter lim="800000"/>
            <a:headEnd/>
            <a:tailEnd/>
          </a:ln>
        </p:spPr>
        <p:txBody>
          <a:bodyPr wrap="none">
            <a:spAutoFit/>
          </a:bodyPr>
          <a:lstStyle/>
          <a:p>
            <a:pPr algn="ctr"/>
            <a:r>
              <a:rPr lang="en-GB" sz="900">
                <a:solidFill>
                  <a:schemeClr val="bg2"/>
                </a:solidFill>
              </a:rPr>
              <a:t>Civil Servant</a:t>
            </a:r>
            <a:endParaRPr lang="en-US" sz="900">
              <a:solidFill>
                <a:schemeClr val="bg2"/>
              </a:solidFill>
            </a:endParaRPr>
          </a:p>
        </p:txBody>
      </p:sp>
      <p:sp>
        <p:nvSpPr>
          <p:cNvPr id="7182" name="AutoShape 19"/>
          <p:cNvSpPr>
            <a:spLocks noChangeArrowheads="1"/>
          </p:cNvSpPr>
          <p:nvPr/>
        </p:nvSpPr>
        <p:spPr bwMode="auto">
          <a:xfrm rot="10800000">
            <a:off x="6227763" y="3862388"/>
            <a:ext cx="719137" cy="503237"/>
          </a:xfrm>
          <a:prstGeom prst="chevron">
            <a:avLst>
              <a:gd name="adj" fmla="val 35726"/>
            </a:avLst>
          </a:prstGeom>
          <a:solidFill>
            <a:srgbClr val="FF0000"/>
          </a:solidFill>
          <a:ln w="9525">
            <a:noFill/>
            <a:miter lim="800000"/>
            <a:headEnd/>
            <a:tailEnd/>
          </a:ln>
          <a:effectLst>
            <a:prstShdw prst="shdw17" dist="17961" dir="2700000">
              <a:srgbClr val="990000"/>
            </a:prstShdw>
          </a:effectLst>
        </p:spPr>
        <p:txBody>
          <a:bodyPr wrap="none" anchor="ctr"/>
          <a:lstStyle/>
          <a:p>
            <a:endParaRPr lang="en-US"/>
          </a:p>
        </p:txBody>
      </p:sp>
      <p:sp>
        <p:nvSpPr>
          <p:cNvPr id="7183" name="Rectangle 5"/>
          <p:cNvSpPr>
            <a:spLocks noChangeArrowheads="1"/>
          </p:cNvSpPr>
          <p:nvPr/>
        </p:nvSpPr>
        <p:spPr bwMode="auto">
          <a:xfrm>
            <a:off x="5394325" y="4549775"/>
            <a:ext cx="536575" cy="230188"/>
          </a:xfrm>
          <a:prstGeom prst="rect">
            <a:avLst/>
          </a:prstGeom>
          <a:noFill/>
          <a:ln w="9525" algn="ctr">
            <a:noFill/>
            <a:miter lim="800000"/>
            <a:headEnd/>
            <a:tailEnd/>
          </a:ln>
        </p:spPr>
        <p:txBody>
          <a:bodyPr wrap="none">
            <a:spAutoFit/>
          </a:bodyPr>
          <a:lstStyle/>
          <a:p>
            <a:pPr algn="ctr"/>
            <a:r>
              <a:rPr lang="en-GB" sz="900">
                <a:solidFill>
                  <a:schemeClr val="bg2"/>
                </a:solidFill>
              </a:rPr>
              <a:t>Citizen</a:t>
            </a:r>
            <a:endParaRPr lang="en-US" sz="900">
              <a:solidFill>
                <a:schemeClr val="bg2"/>
              </a:solidFill>
            </a:endParaRPr>
          </a:p>
        </p:txBody>
      </p:sp>
      <p:sp>
        <p:nvSpPr>
          <p:cNvPr id="7184" name="Text Box 12"/>
          <p:cNvSpPr txBox="1">
            <a:spLocks noChangeArrowheads="1"/>
          </p:cNvSpPr>
          <p:nvPr/>
        </p:nvSpPr>
        <p:spPr bwMode="auto">
          <a:xfrm>
            <a:off x="7086600" y="4999038"/>
            <a:ext cx="1454150" cy="1477962"/>
          </a:xfrm>
          <a:prstGeom prst="rect">
            <a:avLst/>
          </a:prstGeom>
          <a:noFill/>
          <a:ln w="9525">
            <a:noFill/>
            <a:miter lim="800000"/>
            <a:headEnd/>
            <a:tailEnd/>
          </a:ln>
        </p:spPr>
        <p:txBody>
          <a:bodyPr lIns="0" tIns="0" rIns="0" bIns="0" anchor="b">
            <a:spAutoFit/>
          </a:bodyPr>
          <a:lstStyle/>
          <a:p>
            <a:pPr marL="93663" indent="-93663">
              <a:buClr>
                <a:schemeClr val="tx1"/>
              </a:buClr>
              <a:buFont typeface="Arial" charset="0"/>
              <a:buNone/>
            </a:pPr>
            <a:r>
              <a:rPr lang="en-US" sz="800">
                <a:ea typeface="ＭＳ Ｐゴシック" pitchFamily="34" charset="-128"/>
              </a:rPr>
              <a:t>Technologies</a:t>
            </a:r>
          </a:p>
          <a:p>
            <a:pPr marL="93663" indent="-93663" eaLnBrk="0" hangingPunct="0">
              <a:buFontTx/>
              <a:buBlip>
                <a:blip r:embed="rId8"/>
              </a:buBlip>
            </a:pPr>
            <a:r>
              <a:rPr lang="en-GB" sz="800">
                <a:ea typeface="ＭＳ Ｐゴシック" pitchFamily="34" charset="-128"/>
              </a:rPr>
              <a:t>Microsoft Dynamics</a:t>
            </a:r>
            <a:r>
              <a:rPr lang="en-GB" sz="800" baseline="30000">
                <a:ea typeface="ＭＳ Ｐゴシック" pitchFamily="34" charset="-128"/>
              </a:rPr>
              <a:t>™</a:t>
            </a:r>
            <a:r>
              <a:rPr lang="en-US" sz="800" baseline="30000">
                <a:ea typeface="ＭＳ Ｐゴシック" pitchFamily="34" charset="-128"/>
              </a:rPr>
              <a:t> </a:t>
            </a:r>
            <a:r>
              <a:rPr lang="en-GB" sz="800">
                <a:ea typeface="ＭＳ Ｐゴシック" pitchFamily="34" charset="-128"/>
              </a:rPr>
              <a:t>CRM</a:t>
            </a:r>
          </a:p>
          <a:p>
            <a:pPr marL="93663" indent="-93663" eaLnBrk="0" hangingPunct="0">
              <a:buFontTx/>
              <a:buBlip>
                <a:blip r:embed="rId8"/>
              </a:buBlip>
            </a:pPr>
            <a:r>
              <a:rPr lang="en-GB" sz="800">
                <a:ea typeface="ＭＳ Ｐゴシック" pitchFamily="34" charset="-128"/>
              </a:rPr>
              <a:t>Windows Server</a:t>
            </a:r>
            <a:r>
              <a:rPr lang="en-US" sz="800" baseline="30000">
                <a:ea typeface="ＭＳ Ｐゴシック" pitchFamily="34" charset="-128"/>
              </a:rPr>
              <a:t>® </a:t>
            </a:r>
          </a:p>
          <a:p>
            <a:pPr marL="93663" indent="-93663" eaLnBrk="0" hangingPunct="0">
              <a:buFontTx/>
              <a:buBlip>
                <a:blip r:embed="rId8"/>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Internet Information Server</a:t>
            </a:r>
          </a:p>
          <a:p>
            <a:pPr marL="93663" indent="-93663" eaLnBrk="0" hangingPunct="0">
              <a:buFontTx/>
              <a:buBlip>
                <a:blip r:embed="rId8"/>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Office SharePoint</a:t>
            </a:r>
            <a:r>
              <a:rPr lang="en-US" sz="800" baseline="30000">
                <a:ea typeface="ＭＳ Ｐゴシック" pitchFamily="34" charset="-128"/>
              </a:rPr>
              <a:t>® </a:t>
            </a:r>
            <a:r>
              <a:rPr lang="en-GB" sz="800">
                <a:ea typeface="ＭＳ Ｐゴシック" pitchFamily="34" charset="-128"/>
              </a:rPr>
              <a:t>Server</a:t>
            </a:r>
          </a:p>
          <a:p>
            <a:pPr marL="93663" indent="-93663" eaLnBrk="0" hangingPunct="0">
              <a:buFontTx/>
              <a:buBlip>
                <a:blip r:embed="rId8"/>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Office system</a:t>
            </a:r>
          </a:p>
          <a:p>
            <a:pPr marL="93663" indent="-93663" eaLnBrk="0" hangingPunct="0">
              <a:buFontTx/>
              <a:buBlip>
                <a:blip r:embed="rId8"/>
              </a:buBlip>
            </a:pPr>
            <a:r>
              <a:rPr lang="en-GB" sz="800">
                <a:ea typeface="ＭＳ Ｐゴシック" pitchFamily="34" charset="-128"/>
              </a:rPr>
              <a:t>Microsoft</a:t>
            </a:r>
            <a:r>
              <a:rPr lang="en-US" sz="800" baseline="30000">
                <a:ea typeface="ＭＳ Ｐゴシック" pitchFamily="34" charset="-128"/>
              </a:rPr>
              <a:t>® </a:t>
            </a:r>
            <a:r>
              <a:rPr lang="en-GB" sz="800">
                <a:ea typeface="ＭＳ Ｐゴシック" pitchFamily="34" charset="-128"/>
              </a:rPr>
              <a:t>.NET framework</a:t>
            </a:r>
          </a:p>
          <a:p>
            <a:pPr marL="93663" indent="-93663" eaLnBrk="0" hangingPunct="0">
              <a:buFontTx/>
              <a:buBlip>
                <a:blip r:embed="rId8"/>
              </a:buBlip>
            </a:pPr>
            <a:r>
              <a:rPr lang="en-GB" sz="800">
                <a:ea typeface="ＭＳ Ｐゴシック" pitchFamily="34" charset="-128"/>
              </a:rPr>
              <a:t>Windows</a:t>
            </a:r>
            <a:r>
              <a:rPr lang="en-US" sz="800" baseline="30000">
                <a:ea typeface="ＭＳ Ｐゴシック" pitchFamily="34" charset="-128"/>
              </a:rPr>
              <a:t>® </a:t>
            </a:r>
            <a:r>
              <a:rPr lang="en-GB" sz="800">
                <a:ea typeface="ＭＳ Ｐゴシック" pitchFamily="34" charset="-128"/>
              </a:rPr>
              <a:t>Distributed interNet Application (DNA) architecture</a:t>
            </a:r>
            <a:endParaRPr lang="en-US" sz="800" baseline="30000">
              <a:latin typeface="Segoe"/>
              <a:ea typeface="ＭＳ Ｐゴシック" pitchFamily="34" charset="-128"/>
            </a:endParaRPr>
          </a:p>
        </p:txBody>
      </p:sp>
      <p:sp>
        <p:nvSpPr>
          <p:cNvPr id="7185" name="Rectangle 10"/>
          <p:cNvSpPr>
            <a:spLocks noChangeArrowheads="1"/>
          </p:cNvSpPr>
          <p:nvPr/>
        </p:nvSpPr>
        <p:spPr bwMode="auto">
          <a:xfrm>
            <a:off x="4284663" y="981075"/>
            <a:ext cx="4189412" cy="709613"/>
          </a:xfrm>
          <a:prstGeom prst="rect">
            <a:avLst/>
          </a:prstGeom>
          <a:noFill/>
          <a:ln w="9525">
            <a:noFill/>
            <a:miter lim="800000"/>
            <a:headEnd/>
            <a:tailEnd/>
          </a:ln>
        </p:spPr>
        <p:txBody>
          <a:bodyPr lIns="0" tIns="0" rIns="0" bIns="0"/>
          <a:lstStyle/>
          <a:p>
            <a:pPr marL="188913" indent="-188913" algn="ctr" eaLnBrk="0" hangingPunct="0">
              <a:spcBef>
                <a:spcPct val="20000"/>
              </a:spcBef>
            </a:pPr>
            <a:r>
              <a:rPr lang="en-US" sz="1400" i="1">
                <a:solidFill>
                  <a:schemeClr val="bg2"/>
                </a:solidFill>
                <a:latin typeface="Segoe"/>
              </a:rPr>
              <a:t>Maintain a clear picture of citizen needs to improve responsiveness</a:t>
            </a:r>
          </a:p>
        </p:txBody>
      </p:sp>
      <p:sp>
        <p:nvSpPr>
          <p:cNvPr id="7186" name="Text Box 12"/>
          <p:cNvSpPr txBox="1">
            <a:spLocks noChangeArrowheads="1"/>
          </p:cNvSpPr>
          <p:nvPr/>
        </p:nvSpPr>
        <p:spPr bwMode="auto">
          <a:xfrm>
            <a:off x="4067175" y="4981575"/>
            <a:ext cx="2592388" cy="1471613"/>
          </a:xfrm>
          <a:prstGeom prst="rect">
            <a:avLst/>
          </a:prstGeom>
          <a:noFill/>
          <a:ln w="9525" algn="ctr">
            <a:noFill/>
            <a:miter lim="800000"/>
            <a:headEnd/>
            <a:tailEnd/>
          </a:ln>
        </p:spPr>
        <p:txBody>
          <a:bodyPr lIns="0" tIns="0" rIns="0" bIns="0" anchor="b">
            <a:spAutoFit/>
          </a:bodyPr>
          <a:lstStyle/>
          <a:p>
            <a:pPr marL="195263" indent="-195263">
              <a:lnSpc>
                <a:spcPct val="90000"/>
              </a:lnSpc>
              <a:spcBef>
                <a:spcPts val="400"/>
              </a:spcBef>
              <a:buClr>
                <a:schemeClr val="tx1"/>
              </a:buClr>
              <a:buFont typeface="Arial" charset="0"/>
              <a:buNone/>
            </a:pPr>
            <a:r>
              <a:rPr lang="en-US" sz="700">
                <a:ea typeface="ＭＳ Ｐゴシック" pitchFamily="34" charset="-128"/>
              </a:rPr>
              <a:t>	Benefits</a:t>
            </a:r>
          </a:p>
          <a:p>
            <a:pPr marL="195263" indent="-195263">
              <a:lnSpc>
                <a:spcPct val="90000"/>
              </a:lnSpc>
              <a:spcBef>
                <a:spcPts val="400"/>
              </a:spcBef>
              <a:buClr>
                <a:schemeClr val="tx1"/>
              </a:buClr>
              <a:buFont typeface="Arial" charset="0"/>
              <a:buChar char="•"/>
            </a:pPr>
            <a:r>
              <a:rPr lang="en-GB" sz="700">
                <a:ea typeface="ＭＳ Ｐゴシック" pitchFamily="34" charset="-128"/>
              </a:rPr>
              <a:t>Provide proactive services by analyzing data to identify trends</a:t>
            </a:r>
          </a:p>
          <a:p>
            <a:pPr marL="195263" indent="-195263">
              <a:lnSpc>
                <a:spcPct val="90000"/>
              </a:lnSpc>
              <a:spcBef>
                <a:spcPts val="400"/>
              </a:spcBef>
              <a:buClr>
                <a:schemeClr val="tx1"/>
              </a:buClr>
              <a:buFont typeface="Arial" charset="0"/>
              <a:buChar char="•"/>
            </a:pPr>
            <a:r>
              <a:rPr lang="en-GB" sz="700">
                <a:ea typeface="ＭＳ Ｐゴシック" pitchFamily="34" charset="-128"/>
              </a:rPr>
              <a:t>Increase efficiency with easy-to-use systems that streamline processes, freeing up resources for services</a:t>
            </a:r>
          </a:p>
          <a:p>
            <a:pPr marL="195263" indent="-195263">
              <a:lnSpc>
                <a:spcPct val="90000"/>
              </a:lnSpc>
              <a:spcBef>
                <a:spcPts val="400"/>
              </a:spcBef>
              <a:buClr>
                <a:schemeClr val="tx1"/>
              </a:buClr>
              <a:buFont typeface="Arial" charset="0"/>
              <a:buChar char="•"/>
            </a:pPr>
            <a:r>
              <a:rPr lang="en-GB" sz="700">
                <a:ea typeface="ＭＳ Ｐゴシック" pitchFamily="34" charset="-128"/>
              </a:rPr>
              <a:t>Improve complaint management, claims processing, incident reporting, economic development initiatives, voter registration, and benefits management</a:t>
            </a:r>
          </a:p>
          <a:p>
            <a:pPr marL="195263" indent="-195263">
              <a:lnSpc>
                <a:spcPct val="90000"/>
              </a:lnSpc>
              <a:spcBef>
                <a:spcPts val="400"/>
              </a:spcBef>
              <a:buClr>
                <a:schemeClr val="tx1"/>
              </a:buClr>
              <a:buFont typeface="Arial" charset="0"/>
              <a:buChar char="•"/>
            </a:pPr>
            <a:r>
              <a:rPr lang="en-GB" sz="700">
                <a:ea typeface="ＭＳ Ｐゴシック" pitchFamily="34" charset="-128"/>
              </a:rPr>
              <a:t>Track all requests to completion, improving citizen satisfaction</a:t>
            </a:r>
          </a:p>
          <a:p>
            <a:pPr marL="195263" indent="-195263">
              <a:lnSpc>
                <a:spcPct val="90000"/>
              </a:lnSpc>
              <a:spcBef>
                <a:spcPts val="400"/>
              </a:spcBef>
              <a:buClr>
                <a:schemeClr val="tx1"/>
              </a:buClr>
              <a:buFont typeface="Arial" charset="0"/>
              <a:buChar char="•"/>
            </a:pPr>
            <a:r>
              <a:rPr lang="en-GB" sz="700">
                <a:ea typeface="ＭＳ Ｐゴシック" pitchFamily="34" charset="-128"/>
              </a:rPr>
              <a:t>Improve compliance through built-in reporting tools</a:t>
            </a:r>
          </a:p>
          <a:p>
            <a:pPr marL="195263" indent="-195263">
              <a:lnSpc>
                <a:spcPct val="90000"/>
              </a:lnSpc>
              <a:spcBef>
                <a:spcPts val="400"/>
              </a:spcBef>
              <a:buClr>
                <a:schemeClr val="tx1"/>
              </a:buClr>
              <a:buFont typeface="Arial" charset="0"/>
              <a:buChar char="•"/>
            </a:pPr>
            <a:r>
              <a:rPr lang="en-GB" sz="700">
                <a:ea typeface="ＭＳ Ｐゴシック" pitchFamily="34" charset="-128"/>
              </a:rPr>
              <a:t>Gather data remotely and synchronize it organization wide</a:t>
            </a:r>
            <a:endParaRPr lang="en-US" sz="700">
              <a:ea typeface="ＭＳ Ｐゴシック" pitchFamily="34" charset="-128"/>
            </a:endParaRPr>
          </a:p>
        </p:txBody>
      </p:sp>
      <p:grpSp>
        <p:nvGrpSpPr>
          <p:cNvPr id="7187" name="Group 24"/>
          <p:cNvGrpSpPr>
            <a:grpSpLocks/>
          </p:cNvGrpSpPr>
          <p:nvPr/>
        </p:nvGrpSpPr>
        <p:grpSpPr bwMode="auto">
          <a:xfrm>
            <a:off x="250825" y="908050"/>
            <a:ext cx="1657350" cy="6049963"/>
            <a:chOff x="158" y="572"/>
            <a:chExt cx="1044" cy="3811"/>
          </a:xfrm>
        </p:grpSpPr>
        <p:pic>
          <p:nvPicPr>
            <p:cNvPr id="7191" name="Picture 13" descr="eforms"/>
            <p:cNvPicPr>
              <a:picLocks noChangeAspect="1" noChangeArrowheads="1"/>
            </p:cNvPicPr>
            <p:nvPr/>
          </p:nvPicPr>
          <p:blipFill>
            <a:blip r:embed="rId9"/>
            <a:srcRect/>
            <a:stretch>
              <a:fillRect/>
            </a:stretch>
          </p:blipFill>
          <p:spPr bwMode="auto">
            <a:xfrm>
              <a:off x="204" y="572"/>
              <a:ext cx="998" cy="998"/>
            </a:xfrm>
            <a:prstGeom prst="rect">
              <a:avLst/>
            </a:prstGeom>
            <a:noFill/>
            <a:ln w="9525">
              <a:noFill/>
              <a:miter lim="800000"/>
              <a:headEnd/>
              <a:tailEnd/>
            </a:ln>
          </p:spPr>
        </p:pic>
        <p:pic>
          <p:nvPicPr>
            <p:cNvPr id="7192" name="Picture 17" descr="eID"/>
            <p:cNvPicPr>
              <a:picLocks noChangeAspect="1" noChangeArrowheads="1"/>
            </p:cNvPicPr>
            <p:nvPr/>
          </p:nvPicPr>
          <p:blipFill>
            <a:blip r:embed="rId10"/>
            <a:srcRect/>
            <a:stretch>
              <a:fillRect/>
            </a:stretch>
          </p:blipFill>
          <p:spPr bwMode="auto">
            <a:xfrm>
              <a:off x="158" y="1026"/>
              <a:ext cx="998" cy="998"/>
            </a:xfrm>
            <a:prstGeom prst="rect">
              <a:avLst/>
            </a:prstGeom>
            <a:noFill/>
            <a:ln w="9525">
              <a:noFill/>
              <a:miter lim="800000"/>
              <a:headEnd/>
              <a:tailEnd/>
            </a:ln>
          </p:spPr>
        </p:pic>
        <p:pic>
          <p:nvPicPr>
            <p:cNvPr id="7193" name="Picture 12" descr="Portals"/>
            <p:cNvPicPr>
              <a:picLocks noChangeAspect="1" noChangeArrowheads="1"/>
            </p:cNvPicPr>
            <p:nvPr/>
          </p:nvPicPr>
          <p:blipFill>
            <a:blip r:embed="rId11"/>
            <a:srcRect/>
            <a:stretch>
              <a:fillRect/>
            </a:stretch>
          </p:blipFill>
          <p:spPr bwMode="auto">
            <a:xfrm>
              <a:off x="158" y="1661"/>
              <a:ext cx="998" cy="998"/>
            </a:xfrm>
            <a:prstGeom prst="rect">
              <a:avLst/>
            </a:prstGeom>
            <a:noFill/>
            <a:ln w="9525">
              <a:noFill/>
              <a:miter lim="800000"/>
              <a:headEnd/>
              <a:tailEnd/>
            </a:ln>
          </p:spPr>
        </p:pic>
        <p:pic>
          <p:nvPicPr>
            <p:cNvPr id="7194" name="Picture 12" descr="collaboration"/>
            <p:cNvPicPr>
              <a:picLocks noChangeAspect="1" noChangeArrowheads="1"/>
            </p:cNvPicPr>
            <p:nvPr/>
          </p:nvPicPr>
          <p:blipFill>
            <a:blip r:embed="rId12"/>
            <a:srcRect/>
            <a:stretch>
              <a:fillRect/>
            </a:stretch>
          </p:blipFill>
          <p:spPr bwMode="auto">
            <a:xfrm>
              <a:off x="158" y="2251"/>
              <a:ext cx="998" cy="998"/>
            </a:xfrm>
            <a:prstGeom prst="rect">
              <a:avLst/>
            </a:prstGeom>
            <a:noFill/>
            <a:ln w="9525">
              <a:noFill/>
              <a:miter lim="800000"/>
              <a:headEnd/>
              <a:tailEnd/>
            </a:ln>
          </p:spPr>
        </p:pic>
        <p:pic>
          <p:nvPicPr>
            <p:cNvPr id="7195" name="Picture 12" descr="Financial"/>
            <p:cNvPicPr>
              <a:picLocks noChangeAspect="1" noChangeArrowheads="1"/>
            </p:cNvPicPr>
            <p:nvPr/>
          </p:nvPicPr>
          <p:blipFill>
            <a:blip r:embed="rId13"/>
            <a:srcRect/>
            <a:stretch>
              <a:fillRect/>
            </a:stretch>
          </p:blipFill>
          <p:spPr bwMode="auto">
            <a:xfrm>
              <a:off x="204" y="2886"/>
              <a:ext cx="907" cy="907"/>
            </a:xfrm>
            <a:prstGeom prst="rect">
              <a:avLst/>
            </a:prstGeom>
            <a:noFill/>
            <a:ln w="9525">
              <a:noFill/>
              <a:miter lim="800000"/>
              <a:headEnd/>
              <a:tailEnd/>
            </a:ln>
          </p:spPr>
        </p:pic>
        <p:pic>
          <p:nvPicPr>
            <p:cNvPr id="7196" name="Picture 13" descr="Customer"/>
            <p:cNvPicPr>
              <a:picLocks noChangeAspect="1" noChangeArrowheads="1"/>
            </p:cNvPicPr>
            <p:nvPr/>
          </p:nvPicPr>
          <p:blipFill>
            <a:blip r:embed="rId14"/>
            <a:srcRect/>
            <a:stretch>
              <a:fillRect/>
            </a:stretch>
          </p:blipFill>
          <p:spPr bwMode="auto">
            <a:xfrm>
              <a:off x="158" y="3385"/>
              <a:ext cx="998" cy="998"/>
            </a:xfrm>
            <a:prstGeom prst="rect">
              <a:avLst/>
            </a:prstGeom>
            <a:noFill/>
            <a:ln w="9525">
              <a:noFill/>
              <a:miter lim="800000"/>
              <a:headEnd/>
              <a:tailEnd/>
            </a:ln>
          </p:spPr>
        </p:pic>
      </p:grpSp>
      <p:sp>
        <p:nvSpPr>
          <p:cNvPr id="378911" name="Rectangle 31"/>
          <p:cNvSpPr>
            <a:spLocks noChangeArrowheads="1"/>
          </p:cNvSpPr>
          <p:nvPr/>
        </p:nvSpPr>
        <p:spPr bwMode="auto">
          <a:xfrm>
            <a:off x="1619250" y="5838825"/>
            <a:ext cx="466725" cy="7016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n-US" sz="4000">
                <a:solidFill>
                  <a:schemeClr val="bg2"/>
                </a:solidFill>
                <a:latin typeface="+mn-lt"/>
                <a:cs typeface="+mn-cs"/>
              </a:rPr>
              <a:t>6</a:t>
            </a:r>
          </a:p>
        </p:txBody>
      </p:sp>
      <p:graphicFrame>
        <p:nvGraphicFramePr>
          <p:cNvPr id="7170" name="Object 2"/>
          <p:cNvGraphicFramePr>
            <a:graphicFrameLocks noChangeAspect="1"/>
          </p:cNvGraphicFramePr>
          <p:nvPr/>
        </p:nvGraphicFramePr>
        <p:xfrm>
          <a:off x="8388350" y="4652963"/>
          <a:ext cx="474663" cy="750887"/>
        </p:xfrm>
        <a:graphic>
          <a:graphicData uri="http://schemas.openxmlformats.org/presentationml/2006/ole">
            <p:oleObj spid="_x0000_s7170" name="Visio" r:id="rId15" imgW="738429" imgH="1168806" progId="">
              <p:embed/>
            </p:oleObj>
          </a:graphicData>
        </a:graphic>
      </p:graphicFrame>
      <p:pic>
        <p:nvPicPr>
          <p:cNvPr id="7189" name="Picture 21" descr="green checkmark2"/>
          <p:cNvPicPr>
            <a:picLocks noChangeAspect="1" noChangeArrowheads="1"/>
          </p:cNvPicPr>
          <p:nvPr/>
        </p:nvPicPr>
        <p:blipFill>
          <a:blip r:embed="rId16"/>
          <a:srcRect/>
          <a:stretch>
            <a:fillRect/>
          </a:stretch>
        </p:blipFill>
        <p:spPr bwMode="auto">
          <a:xfrm>
            <a:off x="6227763" y="4724400"/>
            <a:ext cx="579437" cy="569913"/>
          </a:xfrm>
          <a:prstGeom prst="rect">
            <a:avLst/>
          </a:prstGeom>
          <a:noFill/>
          <a:ln w="9525">
            <a:noFill/>
            <a:miter lim="800000"/>
            <a:headEnd/>
            <a:tailEnd/>
          </a:ln>
        </p:spPr>
      </p:pic>
      <p:sp>
        <p:nvSpPr>
          <p:cNvPr id="7190" name="Rectangle 34"/>
          <p:cNvSpPr>
            <a:spLocks noChangeArrowheads="1"/>
          </p:cNvSpPr>
          <p:nvPr/>
        </p:nvSpPr>
        <p:spPr bwMode="auto">
          <a:xfrm>
            <a:off x="395288" y="908050"/>
            <a:ext cx="1368425" cy="4826000"/>
          </a:xfrm>
          <a:prstGeom prst="rect">
            <a:avLst/>
          </a:prstGeom>
          <a:solidFill>
            <a:schemeClr val="bg1">
              <a:alpha val="50195"/>
            </a:schemeClr>
          </a:solidFill>
          <a:ln w="9525">
            <a:noFill/>
            <a:miter lim="800000"/>
            <a:headEnd/>
            <a:tailEnd/>
          </a:ln>
        </p:spPr>
        <p:txBody>
          <a:bodyPr wrap="none" anchor="ctr"/>
          <a:lstStyle/>
          <a:p>
            <a:endParaRPr lang="en-US"/>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600200"/>
            <a:ext cx="8515350" cy="1754188"/>
          </a:xfrm>
        </p:spPr>
        <p:txBody>
          <a:bodyPr/>
          <a:lstStyle/>
          <a:p>
            <a:pPr>
              <a:defRPr/>
            </a:pPr>
            <a:r>
              <a:rPr lang="en-US" dirty="0" smtClean="0">
                <a:latin typeface="+mj-lt"/>
              </a:rPr>
              <a:t>Questions?</a:t>
            </a:r>
            <a:br>
              <a:rPr lang="en-US" dirty="0" smtClean="0">
                <a:latin typeface="+mj-lt"/>
              </a:rPr>
            </a:br>
            <a:r>
              <a:rPr lang="en-US" dirty="0" smtClean="0">
                <a:latin typeface="+mj-lt"/>
              </a:rPr>
              <a:t/>
            </a:r>
            <a:br>
              <a:rPr lang="en-US" dirty="0" smtClean="0">
                <a:latin typeface="+mj-lt"/>
              </a:rPr>
            </a:br>
            <a:r>
              <a:rPr lang="en-US" dirty="0" smtClean="0">
                <a:latin typeface="+mj-lt"/>
              </a:rPr>
              <a:t>Microsoft Citizen Service Platform</a:t>
            </a:r>
            <a:endParaRPr lang="en-US" dirty="0">
              <a:latin typeface="+mj-lt"/>
            </a:endParaRPr>
          </a:p>
        </p:txBody>
      </p:sp>
      <p:sp>
        <p:nvSpPr>
          <p:cNvPr id="24579" name="Rectangle 4"/>
          <p:cNvSpPr>
            <a:spLocks noChangeArrowheads="1"/>
          </p:cNvSpPr>
          <p:nvPr/>
        </p:nvSpPr>
        <p:spPr bwMode="auto">
          <a:xfrm>
            <a:off x="457200" y="3581400"/>
            <a:ext cx="8001000" cy="646113"/>
          </a:xfrm>
          <a:prstGeom prst="rect">
            <a:avLst/>
          </a:prstGeom>
          <a:noFill/>
          <a:ln w="9525">
            <a:noFill/>
            <a:miter lim="800000"/>
            <a:headEnd/>
            <a:tailEnd/>
          </a:ln>
        </p:spPr>
        <p:txBody>
          <a:bodyPr>
            <a:spAutoFit/>
          </a:bodyPr>
          <a:lstStyle/>
          <a:p>
            <a:r>
              <a:rPr lang="en-US">
                <a:hlinkClick r:id="rId2"/>
              </a:rPr>
              <a:t>http://www.microsoft.com/industry/publicsector/government/csp/default.aspx</a:t>
            </a:r>
            <a:endParaRPr lang="en-US"/>
          </a:p>
          <a:p>
            <a:endParaRPr lang="en-US"/>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People Ready eGov">
  <a:themeElements>
    <a:clrScheme name="People_Ready Blue 1">
      <a:dk1>
        <a:srgbClr val="000000"/>
      </a:dk1>
      <a:lt1>
        <a:srgbClr val="FFFFFF"/>
      </a:lt1>
      <a:dk2>
        <a:srgbClr val="2C4862"/>
      </a:dk2>
      <a:lt2>
        <a:srgbClr val="F9BE67"/>
      </a:lt2>
      <a:accent1>
        <a:srgbClr val="FAE9A0"/>
      </a:accent1>
      <a:accent2>
        <a:srgbClr val="EA7014"/>
      </a:accent2>
      <a:accent3>
        <a:srgbClr val="ACB1B7"/>
      </a:accent3>
      <a:accent4>
        <a:srgbClr val="DADADA"/>
      </a:accent4>
      <a:accent5>
        <a:srgbClr val="FCF2CD"/>
      </a:accent5>
      <a:accent6>
        <a:srgbClr val="D46511"/>
      </a:accent6>
      <a:hlink>
        <a:srgbClr val="309C35"/>
      </a:hlink>
      <a:folHlink>
        <a:srgbClr val="638FE7"/>
      </a:folHlink>
    </a:clrScheme>
    <a:fontScheme name="4_People_Ready Blue_Segoe_1">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spDef>
      <a:spPr bwMode="auto">
        <a:xfrm>
          <a:off x="0" y="0"/>
          <a:ext cx="1" cy="1"/>
        </a:xfrm>
        <a:custGeom>
          <a:avLst/>
          <a:gdLst/>
          <a:ahLst/>
          <a:cxnLst/>
          <a:rect l="0" t="0" r="0" b="0"/>
          <a:pathLst/>
        </a:custGeom>
        <a:gradFill rotWithShape="0">
          <a:gsLst>
            <a:gs pos="0">
              <a:schemeClr val="accent2">
                <a:gamma/>
                <a:shade val="56078"/>
                <a:invGamma/>
              </a:schemeClr>
            </a:gs>
            <a:gs pos="50000">
              <a:schemeClr val="accent2"/>
            </a:gs>
            <a:gs pos="100000">
              <a:schemeClr val="accent2">
                <a:gamma/>
                <a:shade val="56078"/>
                <a:invGamma/>
              </a:schemeClr>
            </a:gs>
          </a:gsLst>
          <a:lin ang="2700000" scaled="1"/>
        </a:gradFill>
        <a:ln w="12700" cap="flat" cmpd="sng" algn="ctr">
          <a:solidFill>
            <a:schemeClr val="accent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solidFill>
              <a:schemeClr val="tx1"/>
            </a:solidFill>
            <a:effectLst>
              <a:outerShdw blurRad="38100" dist="38100" dir="2700000" algn="tl">
                <a:srgbClr val="000000">
                  <a:alpha val="43137"/>
                </a:srgbClr>
              </a:outerShdw>
            </a:effectLst>
            <a:latin typeface="Segoe" pitchFamily="34" charset="0"/>
          </a:defRPr>
        </a:defPPr>
      </a:lstStyle>
    </a:spDef>
    <a:lnDef>
      <a:spPr bwMode="auto">
        <a:xfrm>
          <a:off x="0" y="0"/>
          <a:ext cx="1" cy="1"/>
        </a:xfrm>
        <a:custGeom>
          <a:avLst/>
          <a:gdLst/>
          <a:ahLst/>
          <a:cxnLst/>
          <a:rect l="0" t="0" r="0" b="0"/>
          <a:pathLst/>
        </a:custGeom>
        <a:gradFill rotWithShape="0">
          <a:gsLst>
            <a:gs pos="0">
              <a:schemeClr val="accent2">
                <a:gamma/>
                <a:shade val="56078"/>
                <a:invGamma/>
              </a:schemeClr>
            </a:gs>
            <a:gs pos="50000">
              <a:schemeClr val="accent2"/>
            </a:gs>
            <a:gs pos="100000">
              <a:schemeClr val="accent2">
                <a:gamma/>
                <a:shade val="56078"/>
                <a:invGamma/>
              </a:schemeClr>
            </a:gs>
          </a:gsLst>
          <a:lin ang="2700000" scaled="1"/>
        </a:gradFill>
        <a:ln w="12700" cap="flat" cmpd="sng" algn="ctr">
          <a:solidFill>
            <a:schemeClr val="accent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solidFill>
              <a:schemeClr val="tx1"/>
            </a:solidFill>
            <a:effectLst>
              <a:outerShdw blurRad="38100" dist="38100" dir="2700000" algn="tl">
                <a:srgbClr val="000000">
                  <a:alpha val="43137"/>
                </a:srgbClr>
              </a:outerShdw>
            </a:effectLst>
            <a:latin typeface="Segoe" pitchFamily="34" charset="0"/>
          </a:defRPr>
        </a:defPPr>
      </a:lstStyle>
    </a:lnDef>
  </a:objectDefaults>
  <a:extraClrSchemeLst>
    <a:extraClrScheme>
      <a:clrScheme name="People_Ready Blue 1">
        <a:dk1>
          <a:srgbClr val="000000"/>
        </a:dk1>
        <a:lt1>
          <a:srgbClr val="FFFFFF"/>
        </a:lt1>
        <a:dk2>
          <a:srgbClr val="2C4862"/>
        </a:dk2>
        <a:lt2>
          <a:srgbClr val="F9BE67"/>
        </a:lt2>
        <a:accent1>
          <a:srgbClr val="FAE9A0"/>
        </a:accent1>
        <a:accent2>
          <a:srgbClr val="EA7014"/>
        </a:accent2>
        <a:accent3>
          <a:srgbClr val="ACB1B7"/>
        </a:accent3>
        <a:accent4>
          <a:srgbClr val="DADADA"/>
        </a:accent4>
        <a:accent5>
          <a:srgbClr val="FCF2CD"/>
        </a:accent5>
        <a:accent6>
          <a:srgbClr val="D46511"/>
        </a:accent6>
        <a:hlink>
          <a:srgbClr val="309C35"/>
        </a:hlink>
        <a:folHlink>
          <a:srgbClr val="638FE7"/>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PSSECMEA</Template>
  <TotalTime>108</TotalTime>
  <Words>1814</Words>
  <Application>Microsoft Office PowerPoint</Application>
  <PresentationFormat>On-screen Show (4:3)</PresentationFormat>
  <Paragraphs>246</Paragraphs>
  <Slides>21</Slides>
  <Notes>19</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3</vt:i4>
      </vt:variant>
      <vt:variant>
        <vt:lpstr>Slide Titles</vt:lpstr>
      </vt:variant>
      <vt:variant>
        <vt:i4>21</vt:i4>
      </vt:variant>
    </vt:vector>
  </HeadingPairs>
  <TitlesOfParts>
    <vt:vector size="33" baseType="lpstr">
      <vt:lpstr>Arial</vt:lpstr>
      <vt:lpstr>Wingdings</vt:lpstr>
      <vt:lpstr>Calibri</vt:lpstr>
      <vt:lpstr>ＭＳ Ｐゴシック</vt:lpstr>
      <vt:lpstr>Segoe</vt:lpstr>
      <vt:lpstr>Times New Roman</vt:lpstr>
      <vt:lpstr>People Ready eGov</vt:lpstr>
      <vt:lpstr>1_People Ready eGov</vt:lpstr>
      <vt:lpstr>2_People Ready eGov</vt:lpstr>
      <vt:lpstr>Image</vt:lpstr>
      <vt:lpstr>Visio</vt:lpstr>
      <vt:lpstr>Microsoft Office Excel Chart</vt:lpstr>
      <vt:lpstr>Microsoft Citizen Service Platform</vt:lpstr>
      <vt:lpstr>Context of Local Government</vt:lpstr>
      <vt:lpstr>Example Citizen Life Events</vt:lpstr>
      <vt:lpstr>Business and Technology Issues</vt:lpstr>
      <vt:lpstr>Citizen Service Platform Design Concept</vt:lpstr>
      <vt:lpstr>1. Key Challenges</vt:lpstr>
      <vt:lpstr>2. People</vt:lpstr>
      <vt:lpstr>3. Technology Priorities</vt:lpstr>
      <vt:lpstr>Citizen Service Platform Portal Package</vt:lpstr>
      <vt:lpstr>Citizen Service Platform Agenda Management: Add On Package</vt:lpstr>
      <vt:lpstr>Emergency Response: Add-on</vt:lpstr>
      <vt:lpstr>Business Intelligence: Add On</vt:lpstr>
      <vt:lpstr>Business Intelligence Add-On with VE</vt:lpstr>
      <vt:lpstr>A Citizen’s Journey</vt:lpstr>
      <vt:lpstr>Citizen’s Journey - 1</vt:lpstr>
      <vt:lpstr>Citizen’s Journey - 2</vt:lpstr>
      <vt:lpstr>Citizen’s Journey - 3</vt:lpstr>
      <vt:lpstr>Citizen’s Journey - 4</vt:lpstr>
      <vt:lpstr>Citizen’s Journey - 5</vt:lpstr>
      <vt:lpstr>Citizen’s Journey - 6</vt:lpstr>
      <vt:lpstr>Questions?  Microsoft Citizen Service Platform</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brettc</dc:creator>
  <cp:lastModifiedBy>eliasc</cp:lastModifiedBy>
  <cp:revision>170</cp:revision>
  <dcterms:created xsi:type="dcterms:W3CDTF">2008-02-27T10:22:13Z</dcterms:created>
  <dcterms:modified xsi:type="dcterms:W3CDTF">2009-07-07T03:14:25Z</dcterms:modified>
</cp:coreProperties>
</file>