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notesMasterIdLst>
    <p:notesMasterId r:id="rId10"/>
  </p:notesMasterIdLst>
  <p:sldIdLst>
    <p:sldId id="256" r:id="rId2"/>
    <p:sldId id="257" r:id="rId3"/>
    <p:sldId id="262" r:id="rId4"/>
    <p:sldId id="260" r:id="rId5"/>
    <p:sldId id="263" r:id="rId6"/>
    <p:sldId id="266" r:id="rId7"/>
    <p:sldId id="268" r:id="rId8"/>
    <p:sldId id="270"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4390" autoAdjust="0"/>
  </p:normalViewPr>
  <p:slideViewPr>
    <p:cSldViewPr>
      <p:cViewPr varScale="1">
        <p:scale>
          <a:sx n="73" d="100"/>
          <a:sy n="73" d="100"/>
        </p:scale>
        <p:origin x="-750"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C178887-38ED-4EF3-92F1-B92B94CDA236}" type="datetimeFigureOut">
              <a:rPr lang="en-US" smtClean="0"/>
              <a:pPr/>
              <a:t>5/26/2009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77808A-F118-44BE-A178-74408AFC199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Would like to discus three areas</a:t>
            </a:r>
            <a:endParaRPr lang="en-US" dirty="0"/>
          </a:p>
        </p:txBody>
      </p:sp>
      <p:sp>
        <p:nvSpPr>
          <p:cNvPr id="4" name="Slide Number Placeholder 3"/>
          <p:cNvSpPr>
            <a:spLocks noGrp="1"/>
          </p:cNvSpPr>
          <p:nvPr>
            <p:ph type="sldNum" sz="quarter" idx="10"/>
          </p:nvPr>
        </p:nvSpPr>
        <p:spPr/>
        <p:txBody>
          <a:bodyPr/>
          <a:lstStyle/>
          <a:p>
            <a:fld id="{C3EB0F23-E806-473D-9085-3526C5103438}"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C77808A-F118-44BE-A178-74408AFC1997}" type="slidenum">
              <a:rPr lang="en-US" smtClean="0"/>
              <a:pPr/>
              <a:t>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B8EA2960-9BAA-4743-BFBA-03AFC3C60A29}" type="datetimeFigureOut">
              <a:rPr lang="en-US" smtClean="0"/>
              <a:pPr/>
              <a:t>5/26/2009</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4705F1A7-505C-40C1-AB9D-0CB9063E79D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8EA2960-9BAA-4743-BFBA-03AFC3C60A29}" type="datetimeFigureOut">
              <a:rPr lang="en-US" smtClean="0"/>
              <a:pPr/>
              <a:t>5/26/2009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705F1A7-505C-40C1-AB9D-0CB9063E79DF}"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8EA2960-9BAA-4743-BFBA-03AFC3C60A29}" type="datetimeFigureOut">
              <a:rPr lang="en-US" smtClean="0"/>
              <a:pPr/>
              <a:t>5/26/2009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705F1A7-505C-40C1-AB9D-0CB9063E79DF}"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8EA2960-9BAA-4743-BFBA-03AFC3C60A29}" type="datetimeFigureOut">
              <a:rPr lang="en-US" smtClean="0"/>
              <a:pPr/>
              <a:t>5/26/2009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705F1A7-505C-40C1-AB9D-0CB9063E79DF}"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8EA2960-9BAA-4743-BFBA-03AFC3C60A29}" type="datetimeFigureOut">
              <a:rPr lang="en-US" smtClean="0"/>
              <a:pPr/>
              <a:t>5/26/2009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4705F1A7-505C-40C1-AB9D-0CB9063E79D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B8EA2960-9BAA-4743-BFBA-03AFC3C60A29}" type="datetimeFigureOut">
              <a:rPr lang="en-US" smtClean="0"/>
              <a:pPr/>
              <a:t>5/26/2009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4705F1A7-505C-40C1-AB9D-0CB9063E79DF}"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B8EA2960-9BAA-4743-BFBA-03AFC3C60A29}" type="datetimeFigureOut">
              <a:rPr lang="en-US" smtClean="0"/>
              <a:pPr/>
              <a:t>5/26/2009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4705F1A7-505C-40C1-AB9D-0CB9063E79D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B8EA2960-9BAA-4743-BFBA-03AFC3C60A29}" type="datetimeFigureOut">
              <a:rPr lang="en-US" smtClean="0"/>
              <a:pPr/>
              <a:t>5/26/2009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705F1A7-505C-40C1-AB9D-0CB9063E79D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B8EA2960-9BAA-4743-BFBA-03AFC3C60A29}" type="datetimeFigureOut">
              <a:rPr lang="en-US" smtClean="0"/>
              <a:pPr/>
              <a:t>5/26/2009</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4705F1A7-505C-40C1-AB9D-0CB9063E79DF}"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8EA2960-9BAA-4743-BFBA-03AFC3C60A29}" type="datetimeFigureOut">
              <a:rPr lang="en-US" smtClean="0"/>
              <a:pPr/>
              <a:t>5/26/2009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705F1A7-505C-40C1-AB9D-0CB9063E79D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8EA2960-9BAA-4743-BFBA-03AFC3C60A29}" type="datetimeFigureOut">
              <a:rPr lang="en-US" smtClean="0"/>
              <a:pPr/>
              <a:t>5/26/2009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705F1A7-505C-40C1-AB9D-0CB9063E79D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8EA2960-9BAA-4743-BFBA-03AFC3C60A29}" type="datetimeFigureOut">
              <a:rPr lang="en-US" smtClean="0"/>
              <a:pPr/>
              <a:t>5/26/2009</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4705F1A7-505C-40C1-AB9D-0CB9063E79D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Buckets, Strings, Fishing and Things</a:t>
            </a:r>
            <a:endParaRPr lang="en-US" dirty="0"/>
          </a:p>
        </p:txBody>
      </p:sp>
      <p:sp>
        <p:nvSpPr>
          <p:cNvPr id="3" name="Subtitle 2"/>
          <p:cNvSpPr>
            <a:spLocks noGrp="1"/>
          </p:cNvSpPr>
          <p:nvPr>
            <p:ph type="subTitle" idx="1"/>
          </p:nvPr>
        </p:nvSpPr>
        <p:spPr/>
        <p:txBody>
          <a:bodyPr>
            <a:normAutofit/>
          </a:bodyPr>
          <a:lstStyle/>
          <a:p>
            <a:r>
              <a:rPr lang="en-US" dirty="0" smtClean="0"/>
              <a:t>Steven W. Jennings, CIO</a:t>
            </a:r>
          </a:p>
          <a:p>
            <a:r>
              <a:rPr lang="en-US" dirty="0" smtClean="0"/>
              <a:t>Harris County, Texas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American Recovery and Reinvestment Act…HR1 $787 BILLION</a:t>
            </a:r>
          </a:p>
          <a:p>
            <a:r>
              <a:rPr lang="en-US" dirty="0" smtClean="0"/>
              <a:t> equal to 6% of the GDP          </a:t>
            </a:r>
            <a:endParaRPr lang="en-US" dirty="0"/>
          </a:p>
        </p:txBody>
      </p:sp>
      <p:sp>
        <p:nvSpPr>
          <p:cNvPr id="2" name="Title 1"/>
          <p:cNvSpPr>
            <a:spLocks noGrp="1"/>
          </p:cNvSpPr>
          <p:nvPr>
            <p:ph type="title"/>
          </p:nvPr>
        </p:nvSpPr>
        <p:spPr/>
        <p:txBody>
          <a:bodyPr/>
          <a:lstStyle/>
          <a:p>
            <a:r>
              <a:rPr lang="en-US" dirty="0" smtClean="0"/>
              <a:t>The Opportunity</a:t>
            </a:r>
            <a:endParaRPr lang="en-US" dirty="0"/>
          </a:p>
        </p:txBody>
      </p:sp>
      <p:pic>
        <p:nvPicPr>
          <p:cNvPr id="21508" name="Picture 4" descr="http://3.bp.blogspot.com/_acqa7VgXpo8/SZnvu7zwFII/AAAAAAAAAFc/2OGZh2Nu6C0/s400/ARRA+Overview.jpg"/>
          <p:cNvPicPr>
            <a:picLocks noChangeAspect="1" noChangeArrowheads="1"/>
          </p:cNvPicPr>
          <p:nvPr/>
        </p:nvPicPr>
        <p:blipFill>
          <a:blip r:embed="rId2"/>
          <a:srcRect/>
          <a:stretch>
            <a:fillRect/>
          </a:stretch>
        </p:blipFill>
        <p:spPr bwMode="auto">
          <a:xfrm>
            <a:off x="1752600" y="3276600"/>
            <a:ext cx="3810000" cy="2771775"/>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9200" y="1143000"/>
            <a:ext cx="7315200" cy="4495800"/>
          </a:xfrm>
        </p:spPr>
        <p:txBody>
          <a:bodyPr>
            <a:normAutofit fontScale="92500" lnSpcReduction="20000"/>
          </a:bodyPr>
          <a:lstStyle/>
          <a:p>
            <a:r>
              <a:rPr lang="en-US" dirty="0" smtClean="0"/>
              <a:t>$53.6 billion to forestall layoffs among political subdivisions</a:t>
            </a:r>
          </a:p>
          <a:p>
            <a:r>
              <a:rPr lang="en-US" dirty="0" smtClean="0"/>
              <a:t>$100 Billion funds for Public Works</a:t>
            </a:r>
          </a:p>
          <a:p>
            <a:r>
              <a:rPr lang="en-US" dirty="0" smtClean="0"/>
              <a:t>$36.2 Billion for clean energy</a:t>
            </a:r>
          </a:p>
          <a:p>
            <a:r>
              <a:rPr lang="en-US" dirty="0" smtClean="0"/>
              <a:t>$48 Billion for Transportation </a:t>
            </a:r>
          </a:p>
          <a:p>
            <a:r>
              <a:rPr lang="en-US" dirty="0" smtClean="0"/>
              <a:t>$150 million for Economic Development</a:t>
            </a:r>
          </a:p>
          <a:p>
            <a:r>
              <a:rPr lang="en-US" dirty="0" smtClean="0"/>
              <a:t>$2.5 Billion for Distance learning, Telemedicine and Broadband programs</a:t>
            </a:r>
          </a:p>
          <a:p>
            <a:r>
              <a:rPr lang="en-US" dirty="0" smtClean="0"/>
              <a:t>$4.7 Billion for Broadband Technology Opportunity Projects  ( BTOP) </a:t>
            </a:r>
          </a:p>
          <a:p>
            <a:r>
              <a:rPr lang="en-US" dirty="0" smtClean="0"/>
              <a:t>2.5 Billion for Broadband administered by AG Dept. Rural Utility Service *</a:t>
            </a:r>
            <a:endParaRPr lang="en-US" dirty="0"/>
          </a:p>
        </p:txBody>
      </p:sp>
      <p:sp>
        <p:nvSpPr>
          <p:cNvPr id="2" name="Title 1"/>
          <p:cNvSpPr>
            <a:spLocks noGrp="1"/>
          </p:cNvSpPr>
          <p:nvPr>
            <p:ph type="title"/>
          </p:nvPr>
        </p:nvSpPr>
        <p:spPr/>
        <p:txBody>
          <a:bodyPr>
            <a:normAutofit/>
          </a:bodyPr>
          <a:lstStyle/>
          <a:p>
            <a:r>
              <a:rPr lang="en-US" dirty="0" smtClean="0"/>
              <a:t>Some of the Buckets</a:t>
            </a:r>
            <a:endParaRPr lang="en-US" dirty="0"/>
          </a:p>
        </p:txBody>
      </p:sp>
      <p:pic>
        <p:nvPicPr>
          <p:cNvPr id="20482" name="Picture 2" descr="http://doctorbulldog.files.wordpress.com/2007/09/cash-bucket.jpg"/>
          <p:cNvPicPr>
            <a:picLocks noChangeAspect="1" noChangeArrowheads="1"/>
          </p:cNvPicPr>
          <p:nvPr/>
        </p:nvPicPr>
        <p:blipFill>
          <a:blip r:embed="rId3"/>
          <a:srcRect/>
          <a:stretch>
            <a:fillRect/>
          </a:stretch>
        </p:blipFill>
        <p:spPr bwMode="auto">
          <a:xfrm>
            <a:off x="5486400" y="5181600"/>
            <a:ext cx="1752600" cy="1487763"/>
          </a:xfrm>
          <a:prstGeom prst="rect">
            <a:avLst/>
          </a:prstGeom>
          <a:noFill/>
        </p:spPr>
      </p:pic>
      <p:pic>
        <p:nvPicPr>
          <p:cNvPr id="20484" name="Picture 4" descr="http://news.bbc.co.uk/nol/shared/spl/hi/world/02/september_11/investigating_al_qaeda/money_trail/img/main_pic_intro.jpg"/>
          <p:cNvPicPr>
            <a:picLocks noChangeAspect="1" noChangeArrowheads="1"/>
          </p:cNvPicPr>
          <p:nvPr/>
        </p:nvPicPr>
        <p:blipFill>
          <a:blip r:embed="rId4" cstate="print"/>
          <a:srcRect/>
          <a:stretch>
            <a:fillRect/>
          </a:stretch>
        </p:blipFill>
        <p:spPr bwMode="auto">
          <a:xfrm>
            <a:off x="7010400" y="6248400"/>
            <a:ext cx="1265132" cy="441325"/>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41" name="Picture 9" descr="http://www.istockphoto.com/file_thumbview_approve/5660128/2/istockphoto_5660128-money-and-fish-hook.jpg"/>
          <p:cNvPicPr>
            <a:picLocks noChangeAspect="1" noChangeArrowheads="1"/>
          </p:cNvPicPr>
          <p:nvPr/>
        </p:nvPicPr>
        <p:blipFill>
          <a:blip r:embed="rId2"/>
          <a:srcRect/>
          <a:stretch>
            <a:fillRect/>
          </a:stretch>
        </p:blipFill>
        <p:spPr bwMode="auto">
          <a:xfrm>
            <a:off x="7821228" y="3733800"/>
            <a:ext cx="1322772" cy="3009900"/>
          </a:xfrm>
          <a:prstGeom prst="rect">
            <a:avLst/>
          </a:prstGeom>
          <a:noFill/>
        </p:spPr>
      </p:pic>
      <p:sp>
        <p:nvSpPr>
          <p:cNvPr id="3" name="Content Placeholder 2"/>
          <p:cNvSpPr>
            <a:spLocks noGrp="1"/>
          </p:cNvSpPr>
          <p:nvPr>
            <p:ph idx="1"/>
          </p:nvPr>
        </p:nvSpPr>
        <p:spPr>
          <a:xfrm>
            <a:off x="1143000" y="1219200"/>
            <a:ext cx="7498080" cy="4800600"/>
          </a:xfrm>
        </p:spPr>
        <p:txBody>
          <a:bodyPr/>
          <a:lstStyle/>
          <a:p>
            <a:r>
              <a:rPr lang="en-US" dirty="0" smtClean="0"/>
              <a:t>Grants will be awarded based on:</a:t>
            </a:r>
          </a:p>
          <a:p>
            <a:pPr lvl="1"/>
            <a:r>
              <a:rPr lang="en-US" dirty="0" smtClean="0"/>
              <a:t>Competitive proposals</a:t>
            </a:r>
          </a:p>
          <a:p>
            <a:pPr lvl="1"/>
            <a:r>
              <a:rPr lang="en-US" dirty="0" smtClean="0"/>
              <a:t>Awarded by formula (Current)</a:t>
            </a:r>
          </a:p>
          <a:p>
            <a:pPr lvl="1"/>
            <a:r>
              <a:rPr lang="en-US" dirty="0" smtClean="0"/>
              <a:t>Awarded by Discretionary Competitive proposal</a:t>
            </a:r>
          </a:p>
          <a:p>
            <a:pPr lvl="1"/>
            <a:r>
              <a:rPr lang="en-US" dirty="0" smtClean="0"/>
              <a:t>State determined</a:t>
            </a:r>
          </a:p>
          <a:p>
            <a:pPr lvl="1"/>
            <a:r>
              <a:rPr lang="en-US" dirty="0" smtClean="0"/>
              <a:t>Awarded by formula ( to be determined)</a:t>
            </a:r>
          </a:p>
          <a:p>
            <a:pPr lvl="1"/>
            <a:r>
              <a:rPr lang="en-US" dirty="0" smtClean="0"/>
              <a:t>Awarded by formula to the states with sub-allocation to local govt.</a:t>
            </a:r>
            <a:endParaRPr lang="en-US" dirty="0"/>
          </a:p>
        </p:txBody>
      </p:sp>
      <p:sp>
        <p:nvSpPr>
          <p:cNvPr id="2" name="Title 1"/>
          <p:cNvSpPr>
            <a:spLocks noGrp="1"/>
          </p:cNvSpPr>
          <p:nvPr>
            <p:ph type="title"/>
          </p:nvPr>
        </p:nvSpPr>
        <p:spPr/>
        <p:txBody>
          <a:bodyPr/>
          <a:lstStyle/>
          <a:p>
            <a:r>
              <a:rPr lang="en-US" dirty="0" smtClean="0"/>
              <a:t>Some of the Strings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Strings on Steroids</a:t>
            </a:r>
            <a:endParaRPr lang="en-US" dirty="0"/>
          </a:p>
        </p:txBody>
      </p:sp>
      <p:pic>
        <p:nvPicPr>
          <p:cNvPr id="17412" name="Picture 4" descr="http://www.fotosearch.com/bthumb/IMZ/IMZ143/yan0077.jpg"/>
          <p:cNvPicPr>
            <a:picLocks noChangeAspect="1" noChangeArrowheads="1"/>
          </p:cNvPicPr>
          <p:nvPr/>
        </p:nvPicPr>
        <p:blipFill>
          <a:blip r:embed="rId3"/>
          <a:srcRect/>
          <a:stretch>
            <a:fillRect/>
          </a:stretch>
        </p:blipFill>
        <p:spPr bwMode="auto">
          <a:xfrm>
            <a:off x="6553200" y="4717230"/>
            <a:ext cx="2057400" cy="1682226"/>
          </a:xfrm>
          <a:prstGeom prst="rect">
            <a:avLst/>
          </a:prstGeom>
          <a:noFill/>
        </p:spPr>
      </p:pic>
      <p:graphicFrame>
        <p:nvGraphicFramePr>
          <p:cNvPr id="5" name="Table 4"/>
          <p:cNvGraphicFramePr>
            <a:graphicFrameLocks noGrp="1"/>
          </p:cNvGraphicFramePr>
          <p:nvPr/>
        </p:nvGraphicFramePr>
        <p:xfrm>
          <a:off x="457200" y="1219200"/>
          <a:ext cx="8229600" cy="3352800"/>
        </p:xfrm>
        <a:graphic>
          <a:graphicData uri="http://schemas.openxmlformats.org/drawingml/2006/table">
            <a:tbl>
              <a:tblPr firstRow="1" bandRow="1">
                <a:tableStyleId>{5C22544A-7EE6-4342-B048-85BDC9FD1C3A}</a:tableStyleId>
              </a:tblPr>
              <a:tblGrid>
                <a:gridCol w="2057400"/>
                <a:gridCol w="2057400"/>
                <a:gridCol w="2057400"/>
                <a:gridCol w="2057400"/>
              </a:tblGrid>
              <a:tr h="628992">
                <a:tc>
                  <a:txBody>
                    <a:bodyPr/>
                    <a:lstStyle/>
                    <a:p>
                      <a:r>
                        <a:rPr lang="en-US" sz="1000" dirty="0" smtClean="0"/>
                        <a:t>Federal</a:t>
                      </a:r>
                      <a:r>
                        <a:rPr lang="en-US" sz="1000" baseline="0" dirty="0" smtClean="0"/>
                        <a:t> Program</a:t>
                      </a:r>
                      <a:endParaRPr lang="en-US" sz="1000" dirty="0"/>
                    </a:p>
                  </a:txBody>
                  <a:tcPr/>
                </a:tc>
                <a:tc>
                  <a:txBody>
                    <a:bodyPr/>
                    <a:lstStyle/>
                    <a:p>
                      <a:r>
                        <a:rPr lang="en-US" sz="1000" dirty="0" smtClean="0"/>
                        <a:t>Purpose</a:t>
                      </a:r>
                      <a:endParaRPr lang="en-US" sz="1000" dirty="0"/>
                    </a:p>
                  </a:txBody>
                  <a:tcPr/>
                </a:tc>
                <a:tc>
                  <a:txBody>
                    <a:bodyPr/>
                    <a:lstStyle/>
                    <a:p>
                      <a:r>
                        <a:rPr lang="en-US" sz="1000" dirty="0" smtClean="0"/>
                        <a:t>Funding</a:t>
                      </a:r>
                      <a:endParaRPr lang="en-US" sz="1000" dirty="0"/>
                    </a:p>
                  </a:txBody>
                  <a:tcPr/>
                </a:tc>
                <a:tc>
                  <a:txBody>
                    <a:bodyPr/>
                    <a:lstStyle/>
                    <a:p>
                      <a:r>
                        <a:rPr lang="en-US" sz="1000" dirty="0" smtClean="0"/>
                        <a:t>Distribution</a:t>
                      </a:r>
                      <a:endParaRPr lang="en-US" sz="1000" dirty="0"/>
                    </a:p>
                  </a:txBody>
                  <a:tcPr/>
                </a:tc>
              </a:tr>
              <a:tr h="2723808">
                <a:tc>
                  <a:txBody>
                    <a:bodyPr/>
                    <a:lstStyle/>
                    <a:p>
                      <a:r>
                        <a:rPr lang="en-US" sz="1000" dirty="0" smtClean="0"/>
                        <a:t>State Fiscal Stabilization Fund</a:t>
                      </a:r>
                    </a:p>
                    <a:p>
                      <a:r>
                        <a:rPr lang="en-US" sz="1000" i="1" dirty="0" smtClean="0"/>
                        <a:t>www.ed.gov</a:t>
                      </a:r>
                    </a:p>
                    <a:p>
                      <a:endParaRPr lang="en-US" sz="1000" dirty="0"/>
                    </a:p>
                  </a:txBody>
                  <a:tcPr/>
                </a:tc>
                <a:tc>
                  <a:txBody>
                    <a:bodyPr/>
                    <a:lstStyle/>
                    <a:p>
                      <a:pPr>
                        <a:buFont typeface="Arial" pitchFamily="34" charset="0"/>
                        <a:buChar char="•"/>
                      </a:pPr>
                      <a:r>
                        <a:rPr lang="en-US" sz="1000" dirty="0" smtClean="0"/>
                        <a:t>81.8% must be used to restore state education funds to their FY 08 or 09 levels through the regular elementary and secondary education formula.</a:t>
                      </a:r>
                    </a:p>
                    <a:p>
                      <a:pPr>
                        <a:buFont typeface="Arial" pitchFamily="34" charset="0"/>
                        <a:buChar char="•"/>
                      </a:pPr>
                      <a:r>
                        <a:rPr lang="en-US" sz="1000" dirty="0" smtClean="0"/>
                        <a:t>Can be used to prevent layoffs. Remaining funds can be used for public safety and other government services and distributed to local  education agencies and can be used plus school modernization, renovation and repair.</a:t>
                      </a:r>
                      <a:endParaRPr lang="en-US" sz="1000" dirty="0"/>
                    </a:p>
                  </a:txBody>
                  <a:tcPr/>
                </a:tc>
                <a:tc>
                  <a:txBody>
                    <a:bodyPr/>
                    <a:lstStyle/>
                    <a:p>
                      <a:pPr>
                        <a:buFont typeface="Arial" pitchFamily="34" charset="0"/>
                        <a:buChar char="•"/>
                      </a:pPr>
                      <a:r>
                        <a:rPr lang="en-US" sz="1000" dirty="0" smtClean="0"/>
                        <a:t>$53.6 billion</a:t>
                      </a:r>
                    </a:p>
                    <a:p>
                      <a:pPr>
                        <a:buFont typeface="Arial" pitchFamily="34" charset="0"/>
                        <a:buChar char="•"/>
                      </a:pPr>
                      <a:r>
                        <a:rPr lang="en-US" sz="1000" dirty="0" smtClean="0"/>
                        <a:t>$48.6 billion by formula</a:t>
                      </a:r>
                    </a:p>
                    <a:p>
                      <a:pPr>
                        <a:buFont typeface="Arial" pitchFamily="34" charset="0"/>
                        <a:buChar char="•"/>
                      </a:pPr>
                      <a:r>
                        <a:rPr lang="en-US" sz="1000" dirty="0" smtClean="0"/>
                        <a:t>$5 billion competitive</a:t>
                      </a:r>
                    </a:p>
                    <a:p>
                      <a:endParaRPr lang="en-US" sz="1000" dirty="0"/>
                    </a:p>
                  </a:txBody>
                  <a:tcPr/>
                </a:tc>
                <a:tc>
                  <a:txBody>
                    <a:bodyPr/>
                    <a:lstStyle/>
                    <a:p>
                      <a:pPr>
                        <a:buFont typeface="Arial" pitchFamily="34" charset="0"/>
                        <a:buChar char="•"/>
                      </a:pPr>
                      <a:r>
                        <a:rPr lang="en-US" sz="1000" dirty="0" smtClean="0"/>
                        <a:t>61% based on state share of individuals aged 5 to 24 and 39% on share of population.</a:t>
                      </a:r>
                    </a:p>
                    <a:p>
                      <a:pPr>
                        <a:buFont typeface="Arial" pitchFamily="34" charset="0"/>
                        <a:buChar char="•"/>
                      </a:pPr>
                      <a:r>
                        <a:rPr lang="en-US" sz="1000" dirty="0" smtClean="0"/>
                        <a:t>To be awarded in two phases.</a:t>
                      </a:r>
                    </a:p>
                    <a:p>
                      <a:pPr>
                        <a:buFont typeface="Arial" pitchFamily="34" charset="0"/>
                        <a:buChar char="•"/>
                      </a:pPr>
                      <a:r>
                        <a:rPr lang="en-US" sz="1000" dirty="0" smtClean="0"/>
                        <a:t>And includes a maintenance of effort provision.</a:t>
                      </a:r>
                    </a:p>
                    <a:p>
                      <a:endParaRPr lang="en-US" sz="1000" dirty="0"/>
                    </a:p>
                  </a:txBody>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http://blog.derestricted.com/wp-content/uploads/2008/02/dollarkoi.jpg"/>
          <p:cNvPicPr>
            <a:picLocks noChangeAspect="1" noChangeArrowheads="1"/>
          </p:cNvPicPr>
          <p:nvPr/>
        </p:nvPicPr>
        <p:blipFill>
          <a:blip r:embed="rId2"/>
          <a:srcRect/>
          <a:stretch>
            <a:fillRect/>
          </a:stretch>
        </p:blipFill>
        <p:spPr bwMode="auto">
          <a:xfrm>
            <a:off x="2895600" y="4343400"/>
            <a:ext cx="6153150" cy="1985416"/>
          </a:xfrm>
          <a:prstGeom prst="rect">
            <a:avLst/>
          </a:prstGeom>
          <a:noFill/>
        </p:spPr>
      </p:pic>
      <p:sp>
        <p:nvSpPr>
          <p:cNvPr id="3" name="Content Placeholder 2"/>
          <p:cNvSpPr>
            <a:spLocks noGrp="1"/>
          </p:cNvSpPr>
          <p:nvPr>
            <p:ph idx="1"/>
          </p:nvPr>
        </p:nvSpPr>
        <p:spPr/>
        <p:txBody>
          <a:bodyPr/>
          <a:lstStyle/>
          <a:p>
            <a:r>
              <a:rPr lang="en-US" dirty="0" smtClean="0"/>
              <a:t>For some there isn’t a lot of change</a:t>
            </a:r>
          </a:p>
          <a:p>
            <a:r>
              <a:rPr lang="en-US" dirty="0" smtClean="0"/>
              <a:t>All we are doing is adding more fish to the pond</a:t>
            </a:r>
          </a:p>
          <a:p>
            <a:r>
              <a:rPr lang="en-US" dirty="0" smtClean="0"/>
              <a:t>For others it’s almost like a “Brave New World”</a:t>
            </a:r>
            <a:endParaRPr lang="en-US" dirty="0"/>
          </a:p>
        </p:txBody>
      </p:sp>
      <p:sp>
        <p:nvSpPr>
          <p:cNvPr id="2" name="Title 1"/>
          <p:cNvSpPr>
            <a:spLocks noGrp="1"/>
          </p:cNvSpPr>
          <p:nvPr>
            <p:ph type="title"/>
          </p:nvPr>
        </p:nvSpPr>
        <p:spPr/>
        <p:txBody>
          <a:bodyPr/>
          <a:lstStyle/>
          <a:p>
            <a:r>
              <a:rPr lang="en-US" dirty="0" smtClean="0"/>
              <a:t>Fishing</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phoneaustralia.loggedon.com.au/Images/Report%20pic.png"/>
          <p:cNvPicPr>
            <a:picLocks noChangeAspect="1" noChangeArrowheads="1"/>
          </p:cNvPicPr>
          <p:nvPr/>
        </p:nvPicPr>
        <p:blipFill>
          <a:blip r:embed="rId2"/>
          <a:srcRect/>
          <a:stretch>
            <a:fillRect/>
          </a:stretch>
        </p:blipFill>
        <p:spPr bwMode="auto">
          <a:xfrm>
            <a:off x="5410200" y="3276600"/>
            <a:ext cx="3581400" cy="3581400"/>
          </a:xfrm>
          <a:prstGeom prst="rect">
            <a:avLst/>
          </a:prstGeom>
          <a:noFill/>
        </p:spPr>
      </p:pic>
      <p:sp>
        <p:nvSpPr>
          <p:cNvPr id="3" name="Content Placeholder 2"/>
          <p:cNvSpPr>
            <a:spLocks noGrp="1"/>
          </p:cNvSpPr>
          <p:nvPr>
            <p:ph idx="1"/>
          </p:nvPr>
        </p:nvSpPr>
        <p:spPr/>
        <p:txBody>
          <a:bodyPr>
            <a:normAutofit/>
          </a:bodyPr>
          <a:lstStyle/>
          <a:p>
            <a:r>
              <a:rPr lang="en-US" dirty="0" smtClean="0"/>
              <a:t>Section 1512,  Federal Reporting</a:t>
            </a:r>
          </a:p>
          <a:p>
            <a:r>
              <a:rPr lang="en-US" dirty="0" smtClean="0"/>
              <a:t>OMB creating a website Federal Reporting.gov for compliance</a:t>
            </a:r>
          </a:p>
          <a:p>
            <a:r>
              <a:rPr lang="en-US" dirty="0" smtClean="0"/>
              <a:t>Guidelines for procedures and accounting are being developed as we speak</a:t>
            </a:r>
          </a:p>
          <a:p>
            <a:r>
              <a:rPr lang="en-US" dirty="0" smtClean="0"/>
              <a:t>Dates to remember:</a:t>
            </a:r>
          </a:p>
          <a:p>
            <a:pPr lvl="1"/>
            <a:r>
              <a:rPr lang="en-US" dirty="0" smtClean="0"/>
              <a:t>July 31-Preliminary reporting deadline. </a:t>
            </a:r>
          </a:p>
          <a:p>
            <a:pPr lvl="1"/>
            <a:r>
              <a:rPr lang="en-US" dirty="0" smtClean="0"/>
              <a:t>How funds have been spent</a:t>
            </a:r>
          </a:p>
          <a:p>
            <a:pPr lvl="1"/>
            <a:r>
              <a:rPr lang="en-US" dirty="0" smtClean="0"/>
              <a:t>LIVE REPORTING Oct.10th</a:t>
            </a:r>
          </a:p>
          <a:p>
            <a:endParaRPr lang="en-US" dirty="0"/>
          </a:p>
        </p:txBody>
      </p:sp>
      <p:sp>
        <p:nvSpPr>
          <p:cNvPr id="2" name="Title 1"/>
          <p:cNvSpPr>
            <a:spLocks noGrp="1"/>
          </p:cNvSpPr>
          <p:nvPr>
            <p:ph type="title"/>
          </p:nvPr>
        </p:nvSpPr>
        <p:spPr/>
        <p:txBody>
          <a:bodyPr/>
          <a:lstStyle/>
          <a:p>
            <a:r>
              <a:rPr lang="en-US" dirty="0" smtClean="0"/>
              <a:t>Other stuff ( Transparency)</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2179637"/>
            <a:ext cx="7543800" cy="4525963"/>
          </a:xfrm>
        </p:spPr>
        <p:txBody>
          <a:bodyPr>
            <a:normAutofit/>
          </a:bodyPr>
          <a:lstStyle/>
          <a:p>
            <a:r>
              <a:rPr lang="en-US" dirty="0" smtClean="0"/>
              <a:t>John Miri, Senior Fellow, Center for Digital Government</a:t>
            </a:r>
          </a:p>
          <a:p>
            <a:pPr lvl="1"/>
            <a:r>
              <a:rPr lang="en-US" dirty="0" smtClean="0"/>
              <a:t>Mapping the Economic Stimulus Landscape</a:t>
            </a:r>
          </a:p>
          <a:p>
            <a:pPr lvl="1"/>
            <a:r>
              <a:rPr lang="en-US" dirty="0" smtClean="0"/>
              <a:t>Mapping Funds</a:t>
            </a:r>
          </a:p>
          <a:p>
            <a:r>
              <a:rPr lang="en-US" dirty="0" smtClean="0"/>
              <a:t>Rod Massey, Former Chief Information Officer, Clark County, NV &amp; Global Vice President for Public Sector, SAP, Inc.</a:t>
            </a:r>
          </a:p>
          <a:p>
            <a:pPr lvl="1"/>
            <a:r>
              <a:rPr lang="en-US" dirty="0" smtClean="0"/>
              <a:t>Transparency, Metrics and outcomes.</a:t>
            </a:r>
          </a:p>
          <a:p>
            <a:pPr lvl="4"/>
            <a:endParaRPr lang="en-US" dirty="0" smtClean="0"/>
          </a:p>
          <a:p>
            <a:pPr lvl="2"/>
            <a:endParaRPr lang="en-US" dirty="0" smtClean="0"/>
          </a:p>
          <a:p>
            <a:pPr lvl="1"/>
            <a:endParaRPr lang="en-US" dirty="0"/>
          </a:p>
        </p:txBody>
      </p:sp>
      <p:sp>
        <p:nvSpPr>
          <p:cNvPr id="2" name="Title 1"/>
          <p:cNvSpPr>
            <a:spLocks noGrp="1"/>
          </p:cNvSpPr>
          <p:nvPr>
            <p:ph type="title"/>
          </p:nvPr>
        </p:nvSpPr>
        <p:spPr>
          <a:xfrm>
            <a:off x="762000" y="152400"/>
            <a:ext cx="7696200" cy="1143000"/>
          </a:xfrm>
        </p:spPr>
        <p:txBody>
          <a:bodyPr>
            <a:normAutofit fontScale="90000"/>
          </a:bodyPr>
          <a:lstStyle/>
          <a:p>
            <a:r>
              <a:rPr lang="en-US" dirty="0" smtClean="0"/>
              <a:t/>
            </a:r>
            <a:br>
              <a:rPr lang="en-US" dirty="0" smtClean="0"/>
            </a:br>
            <a:r>
              <a:rPr lang="en-US" sz="4000" dirty="0" smtClean="0"/>
              <a:t>To get a clear picture of how to understand and navigate these muddy waters:</a:t>
            </a:r>
            <a:endParaRPr lang="en-US" sz="40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273</TotalTime>
  <Words>408</Words>
  <Application>Microsoft Office PowerPoint</Application>
  <PresentationFormat>On-screen Show (4:3)</PresentationFormat>
  <Paragraphs>60</Paragraphs>
  <Slides>8</Slides>
  <Notes>2</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Concourse</vt:lpstr>
      <vt:lpstr>Buckets, Strings, Fishing and Things</vt:lpstr>
      <vt:lpstr>The Opportunity</vt:lpstr>
      <vt:lpstr>Some of the Buckets</vt:lpstr>
      <vt:lpstr>Some of the Strings</vt:lpstr>
      <vt:lpstr>Strings on Steroids</vt:lpstr>
      <vt:lpstr>Fishing</vt:lpstr>
      <vt:lpstr>Other stuff ( Transparency)</vt:lpstr>
      <vt:lpstr> To get a clear picture of how to understand and navigate these muddy waters:</vt:lpstr>
    </vt:vector>
  </TitlesOfParts>
  <Company>Harris County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Buckets, strings Fishing and Things</dc:title>
  <dc:creator>Sjennings</dc:creator>
  <cp:lastModifiedBy>Sjennings</cp:lastModifiedBy>
  <cp:revision>26</cp:revision>
  <dcterms:created xsi:type="dcterms:W3CDTF">2009-05-21T15:26:19Z</dcterms:created>
  <dcterms:modified xsi:type="dcterms:W3CDTF">2009-05-26T16:22:13Z</dcterms:modified>
</cp:coreProperties>
</file>