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notesSlides/notesSlide18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4" r:id="rId3"/>
    <p:sldId id="305" r:id="rId4"/>
    <p:sldId id="306" r:id="rId5"/>
    <p:sldId id="314" r:id="rId6"/>
    <p:sldId id="335" r:id="rId7"/>
    <p:sldId id="331" r:id="rId8"/>
    <p:sldId id="332" r:id="rId9"/>
    <p:sldId id="316" r:id="rId10"/>
    <p:sldId id="320" r:id="rId11"/>
    <p:sldId id="317" r:id="rId12"/>
    <p:sldId id="319" r:id="rId13"/>
    <p:sldId id="321" r:id="rId14"/>
    <p:sldId id="322" r:id="rId15"/>
    <p:sldId id="325" r:id="rId16"/>
    <p:sldId id="327" r:id="rId17"/>
    <p:sldId id="328" r:id="rId18"/>
    <p:sldId id="329" r:id="rId19"/>
    <p:sldId id="334" r:id="rId20"/>
    <p:sldId id="336" r:id="rId21"/>
    <p:sldId id="338" r:id="rId22"/>
    <p:sldId id="300" r:id="rId23"/>
    <p:sldId id="33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5D87A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3579" autoAdjust="0"/>
    <p:restoredTop sz="94660"/>
  </p:normalViewPr>
  <p:slideViewPr>
    <p:cSldViewPr snapToObjects="1">
      <p:cViewPr>
        <p:scale>
          <a:sx n="100" d="100"/>
          <a:sy n="100" d="100"/>
        </p:scale>
        <p:origin x="-1224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7383B-BBC7-4F6C-8A32-4430250B0971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E102F-C2EB-4CA3-8818-7CA568705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E102F-C2EB-4CA3-8818-7CA568705F0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E102F-C2EB-4CA3-8818-7CA568705F0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E102F-C2EB-4CA3-8818-7CA568705F0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E102F-C2EB-4CA3-8818-7CA568705F0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F39979-C91D-4FF4-9324-28235569ABB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FA994-E081-564E-848E-8B80EDBB3D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B7D864-D3F4-47CF-B085-E96544CF79D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E102F-C2EB-4CA3-8818-7CA568705F0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7240AF-1D2F-418A-8F0C-C472B3ED576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F39979-C91D-4FF4-9324-28235569ABB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78123-EC7D-AE4F-952D-85993F321E28}" type="datetimeFigureOut">
              <a:rPr lang="en-US" smtClean="0"/>
              <a:pPr/>
              <a:t>10/30/09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29EAA-8D5B-B040-BE17-557A19926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5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5" Type="http://schemas.openxmlformats.org/officeDocument/2006/relationships/hyperlink" Target="http://www.google.com/imgres?imgurl=http://winedivergirl.files.wordpress.com/2009/04/twitter-bird-wallpaper.jpg&amp;imgrefurl=http://winedivergirl.wordpress.com/2009/04/06/holy-twitter-bird/&amp;h=400&amp;w=500&amp;sz=45&amp;tbnid=6EJVOerlPTVrqM::&amp;tbnh=104&amp;tbnw=130&amp;prev=/images?q=twitter+bird&amp;hl=en&amp;usg=__aM1IlMQ4tYjgwJRnwjlLcnfNuTQ=&amp;ei=7bAHSrPTJZquMYze4aID&amp;sa=X&amp;oi=image_result&amp;resnum=1&amp;ct=image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Relationship Id="rId6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Relationship Id="rId5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Relationship Id="rId5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Relationship Id="rId5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5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5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5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eg"/><Relationship Id="rId5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eg"/><Relationship Id="rId5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5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5" Type="http://schemas.openxmlformats.org/officeDocument/2006/relationships/hyperlink" Target="http://www.unitedmedia.com/comics/dilbert/archive/images/dilbert20183362080212.gif" TargetMode="External"/><Relationship Id="rId7" Type="http://schemas.openxmlformats.org/officeDocument/2006/relationships/image" Target="cid:image001.gif@01C86D53.0C4809E0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6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5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hyperlink" Target="mailto:steve.kaplan@inxi.com" TargetMode="External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Cloud_Compu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709"/>
            <a:ext cx="9144000" cy="4885509"/>
          </a:xfrm>
          <a:prstGeom prst="rect">
            <a:avLst/>
          </a:prstGeom>
        </p:spPr>
      </p:pic>
      <p:pic>
        <p:nvPicPr>
          <p:cNvPr id="12" name="Picture 11" descr="cloud man just ti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8200" y="-8709"/>
            <a:ext cx="709039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876800"/>
            <a:ext cx="9144000" cy="685800"/>
          </a:xfrm>
          <a:prstGeom prst="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581400" y="5288755"/>
            <a:ext cx="5562600" cy="1560535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02920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1400" y="502920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953000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5486400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715000"/>
            <a:ext cx="2514600" cy="8081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2400" y="5360819"/>
            <a:ext cx="4724400" cy="19543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 smtClean="0">
                <a:latin typeface="BankGothic Md BT" pitchFamily="34" charset="0"/>
              </a:rPr>
              <a:t>Steve Kaplan, VP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 smtClean="0">
                <a:latin typeface="BankGothic Md BT" pitchFamily="34" charset="0"/>
              </a:rPr>
              <a:t>Data Center Virtualization  </a:t>
            </a:r>
            <a:endParaRPr lang="en-US" sz="2500" dirty="0" smtClean="0">
              <a:solidFill>
                <a:schemeClr val="bg1"/>
              </a:solidFill>
              <a:latin typeface="BankGothic Md BT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11</a:t>
            </a:r>
            <a:r>
              <a:rPr lang="en-US" b="1" dirty="0" smtClean="0">
                <a:latin typeface="+mn-lt"/>
              </a:rPr>
              <a:t>/05/09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228600"/>
            <a:ext cx="472440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latin typeface="BankGothic Md BT" pitchFamily="34" charset="0"/>
              </a:rPr>
              <a:t>IT Consolidation: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latin typeface="BankGothic Md BT" pitchFamily="34" charset="0"/>
              </a:rPr>
              <a:t>Fact vs. Fiction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422701"/>
            <a:ext cx="60198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 smtClean="0">
                <a:latin typeface="BankGothic Md BT" pitchFamily="34" charset="0"/>
              </a:rPr>
              <a:t>Steve Kaplan, VP Data Center Virtualization</a:t>
            </a:r>
            <a:endParaRPr lang="en-US" sz="1700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85800" y="1253698"/>
            <a:ext cx="3733800" cy="286923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419600" y="1839934"/>
            <a:ext cx="3962400" cy="14506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72000" y="3048000"/>
            <a:ext cx="3581400" cy="2204574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185071" y="3290624"/>
            <a:ext cx="2539329" cy="223616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72823" y="1853662"/>
            <a:ext cx="34467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Co-authored numerous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books on </a:t>
            </a:r>
            <a:r>
              <a:rPr lang="en-US" sz="2000" b="1" dirty="0" smtClean="0">
                <a:solidFill>
                  <a:srgbClr val="FF0000"/>
                </a:solidFill>
                <a:latin typeface="Tahoma"/>
              </a:rPr>
              <a:t>VMware</a:t>
            </a:r>
            <a:r>
              <a:rPr lang="en-US" sz="2000" dirty="0" smtClean="0">
                <a:solidFill>
                  <a:schemeClr val="bg1"/>
                </a:solidFill>
                <a:latin typeface="Tahoma"/>
              </a:rPr>
              <a:t> &amp; </a:t>
            </a:r>
            <a:r>
              <a:rPr lang="en-US" sz="2000" b="1" dirty="0" smtClean="0">
                <a:solidFill>
                  <a:srgbClr val="FF0000"/>
                </a:solidFill>
                <a:latin typeface="Tahoma"/>
              </a:rPr>
              <a:t>Citrix</a:t>
            </a:r>
            <a:r>
              <a:rPr lang="en-US" sz="2000" dirty="0" smtClean="0">
                <a:solidFill>
                  <a:schemeClr val="bg1"/>
                </a:solidFill>
                <a:latin typeface="Tahoma"/>
              </a:rPr>
              <a:t>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(all official guides –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Osborne/McGraw-Hill)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2108599"/>
            <a:ext cx="3540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Scores of published articles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And whitepapers on IT Topics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95414" y="3505200"/>
            <a:ext cx="31579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Used to run RYNO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Technology, Named Citrix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Partner of the Year for the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U.S. for 2000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96981" y="3962400"/>
            <a:ext cx="23510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ahoma"/>
              </a:rPr>
              <a:t>Microsoft</a:t>
            </a:r>
            <a:r>
              <a:rPr lang="en-US" sz="2000" dirty="0" smtClean="0">
                <a:solidFill>
                  <a:schemeClr val="bg1"/>
                </a:solidFill>
                <a:latin typeface="Tahoma"/>
              </a:rPr>
              <a:t> MVP for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4 years.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VMware vExpert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21" name="Picture 2" descr="http://winedivergirl.wordpress.com/2009/04/06/holy-twitter-bird/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39150" y="6012178"/>
            <a:ext cx="704850" cy="56388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52400" y="6012178"/>
            <a:ext cx="10897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For virtualization news, follow me on </a:t>
            </a:r>
            <a:r>
              <a:rPr lang="en-US" sz="2400" b="1" dirty="0" smtClean="0">
                <a:solidFill>
                  <a:srgbClr val="0070C0"/>
                </a:solidFill>
              </a:rPr>
              <a:t>www.twitter.com\roidude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E:\DCIM\103_PANA\P10308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3683" y="1628774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E:\DCIM\103_PANA\P10308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33683" y="1789336"/>
            <a:ext cx="4510317" cy="33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E:\DCIM\103_PANA\P10308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2616" y="1628774"/>
            <a:ext cx="2901384" cy="38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E:\DCIM\103_PANA\P10308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1628774"/>
            <a:ext cx="3657600" cy="487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 rot="5400000">
            <a:off x="457200" y="609600"/>
            <a:ext cx="1219200" cy="5486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2063184" y="3066365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Physical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 rot="5400000">
            <a:off x="527616" y="609600"/>
            <a:ext cx="1219200" cy="54864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2133600" y="3027588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Virtual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581400" y="28128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2173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7"/>
          <a:srcRect t="31250"/>
          <a:stretch>
            <a:fillRect/>
          </a:stretch>
        </p:blipFill>
        <p:spPr bwMode="auto">
          <a:xfrm>
            <a:off x="1" y="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Straight Connector 22"/>
          <p:cNvCxnSpPr/>
          <p:nvPr/>
        </p:nvCxnSpPr>
        <p:spPr>
          <a:xfrm>
            <a:off x="0" y="32494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INX_Logo_Color_Pri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432795"/>
            <a:ext cx="1329077" cy="4271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7600" y="326530"/>
            <a:ext cx="67056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BankGothic Md BT" pitchFamily="34" charset="0"/>
              </a:rPr>
              <a:t>BAAQMD: B &amp; A Virtualization</a:t>
            </a:r>
            <a:endParaRPr lang="en-US" sz="2400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/>
          <p:cNvSpPr/>
          <p:nvPr/>
        </p:nvSpPr>
        <p:spPr>
          <a:xfrm>
            <a:off x="4876800" y="1447799"/>
            <a:ext cx="4038600" cy="596359"/>
          </a:xfrm>
          <a:prstGeom prst="roundRect">
            <a:avLst/>
          </a:prstGeom>
          <a:solidFill>
            <a:schemeClr val="accent3">
              <a:lumMod val="75000"/>
              <a:alpha val="58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0" y="1447800"/>
            <a:ext cx="4038600" cy="5410200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7205" y="2057400"/>
            <a:ext cx="23214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/>
              </a:rPr>
              <a:t>    </a:t>
            </a:r>
            <a:r>
              <a:rPr lang="en-US" sz="2400" dirty="0" smtClean="0">
                <a:solidFill>
                  <a:schemeClr val="bg1"/>
                </a:solidFill>
                <a:latin typeface="Tahoma"/>
              </a:rPr>
              <a:t>60 x86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ahoma"/>
              </a:rPr>
              <a:t>       Physical Servers</a:t>
            </a:r>
            <a:endParaRPr lang="en-US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71432" y="2057400"/>
            <a:ext cx="30105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ahoma"/>
              </a:rPr>
              <a:t>7 </a:t>
            </a:r>
          </a:p>
          <a:p>
            <a:pPr algn="ctr"/>
            <a:r>
              <a:rPr lang="en-US" dirty="0" smtClean="0">
                <a:latin typeface="Tahoma"/>
              </a:rPr>
              <a:t>Physical Virtualization Hosts</a:t>
            </a:r>
            <a:endParaRPr lang="en-US" dirty="0">
              <a:latin typeface="Tahom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6948" y="2977753"/>
            <a:ext cx="26557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ahoma"/>
              </a:rPr>
              <a:t>325 tons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ahoma"/>
              </a:rPr>
              <a:t>of annual C02 emissions</a:t>
            </a:r>
            <a:endParaRPr lang="en-US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8200" y="3821668"/>
            <a:ext cx="18642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ahoma"/>
              </a:rPr>
              <a:t>NO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ahoma"/>
              </a:rPr>
              <a:t>server clustering</a:t>
            </a:r>
            <a:endParaRPr lang="en-US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76200" y="4724400"/>
            <a:ext cx="381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ahoma"/>
              </a:rPr>
              <a:t>Unproven backups 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ahoma"/>
              </a:rPr>
              <a:t>&amp; limited back up windows</a:t>
            </a:r>
            <a:endParaRPr lang="en-US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19200" y="5634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</a:rPr>
              <a:t>No DR</a:t>
            </a:r>
            <a:endParaRPr lang="en-US" sz="2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55723" y="2971800"/>
            <a:ext cx="27262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ahoma"/>
              </a:rPr>
              <a:t>38 tons  </a:t>
            </a:r>
          </a:p>
          <a:p>
            <a:pPr algn="ctr"/>
            <a:r>
              <a:rPr lang="en-US" dirty="0" smtClean="0">
                <a:latin typeface="Tahoma"/>
              </a:rPr>
              <a:t>of annual C02 emissions</a:t>
            </a:r>
            <a:endParaRPr lang="en-US" dirty="0">
              <a:latin typeface="Tahom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76800" y="4775537"/>
            <a:ext cx="419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ahoma"/>
              </a:rPr>
              <a:t>Extremely reliable </a:t>
            </a:r>
          </a:p>
          <a:p>
            <a:pPr algn="ctr"/>
            <a:r>
              <a:rPr lang="en-US" dirty="0" smtClean="0">
                <a:latin typeface="Tahoma"/>
              </a:rPr>
              <a:t>&amp; fast backups with no constraints</a:t>
            </a:r>
            <a:endParaRPr lang="en-US" dirty="0">
              <a:latin typeface="Tahom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304950" y="5726668"/>
            <a:ext cx="33818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ahoma"/>
              </a:rPr>
              <a:t>Cloud DR </a:t>
            </a:r>
          </a:p>
          <a:p>
            <a:pPr algn="ctr"/>
            <a:r>
              <a:rPr lang="en-US" dirty="0" smtClean="0">
                <a:latin typeface="Tahoma"/>
              </a:rPr>
              <a:t>for all servers</a:t>
            </a:r>
            <a:endParaRPr lang="en-US" dirty="0">
              <a:latin typeface="Tahom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72200" y="3833336"/>
            <a:ext cx="1564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ahoma"/>
              </a:rPr>
              <a:t>HA </a:t>
            </a:r>
          </a:p>
          <a:p>
            <a:pPr algn="ctr"/>
            <a:r>
              <a:rPr lang="en-US" dirty="0" smtClean="0">
                <a:latin typeface="Tahoma"/>
              </a:rPr>
              <a:t>for all servers</a:t>
            </a:r>
            <a:endParaRPr lang="en-US" dirty="0">
              <a:latin typeface="Tahom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0" y="1447800"/>
            <a:ext cx="4038600" cy="547806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-2209800" y="1397828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Tahoma"/>
              </a:rPr>
              <a:t>Physical</a:t>
            </a:r>
            <a:endParaRPr lang="en-US" sz="36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5152550" y="2885082"/>
            <a:ext cx="3658074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5152550" y="3821668"/>
            <a:ext cx="3658074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152550" y="4646612"/>
            <a:ext cx="3658074" cy="31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152550" y="5635923"/>
            <a:ext cx="3658074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2" y="2885082"/>
            <a:ext cx="4038598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2" y="3806824"/>
            <a:ext cx="4038598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2" y="4646612"/>
            <a:ext cx="4038598" cy="31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2" y="5634335"/>
            <a:ext cx="4038598" cy="31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702487" y="1397828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Tahoma"/>
              </a:rPr>
              <a:t>Virtual</a:t>
            </a:r>
            <a:endParaRPr lang="en-US" sz="36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BankGothic Md BT" pitchFamily="34" charset="0"/>
              </a:rPr>
              <a:t>BAAQMD: B &amp; A Virtualization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3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2" name="Picture 31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0" y="32494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#1: Virtualization adds application layer &amp; slows down servers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Frustrated_Boy_BGFlipp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2514600"/>
            <a:ext cx="5791200" cy="4343400"/>
          </a:xfrm>
          <a:prstGeom prst="rect">
            <a:avLst/>
          </a:prstGeom>
        </p:spPr>
      </p:pic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FontTx/>
              <a:buNone/>
              <a:defRPr/>
            </a:pPr>
            <a:r>
              <a:rPr lang="en-US" dirty="0" smtClean="0"/>
              <a:t>Some virtualization products do add layers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1336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 purchase “bare metal” hypervisors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29718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Combine with top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X86 multi-core processors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ollar Sig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173354"/>
            <a:ext cx="9220200" cy="668464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76200" y="-21730"/>
            <a:ext cx="9220200" cy="687973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600200" y="19812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FontTx/>
              <a:buNone/>
              <a:defRPr/>
            </a:pPr>
            <a:r>
              <a:rPr lang="en-US" dirty="0" smtClean="0"/>
              <a:t>Virtualization much less costly than physical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5000" y="28194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/>
              <a:t>Virtualization can be deployed as needed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0" y="36576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ROI analysis is essential to show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dirty="0" smtClean="0"/>
              <a:t>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enterprise financial impact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81400" y="304800"/>
            <a:ext cx="5562600" cy="6096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Myth #2: Virtualization is Expensive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NX_Logo_Col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68" y="490631"/>
            <a:ext cx="1316710" cy="423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81400" y="387459"/>
            <a:ext cx="64008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 smtClean="0">
                <a:latin typeface="BankGothic Md BT" pitchFamily="34" charset="0"/>
              </a:rPr>
              <a:t>5-Year Savings for 100 Servers</a:t>
            </a:r>
            <a:endParaRPr lang="en-US" sz="2300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600642" y="1805871"/>
            <a:ext cx="7467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1200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b="1" dirty="0" smtClean="0">
              <a:latin typeface="Arial Narrow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1569" y="1085147"/>
            <a:ext cx="8001000" cy="56737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040969" y="1062236"/>
            <a:ext cx="1219200" cy="5849035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560810" y="2036059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40169" y="2566283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0169" y="3099683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40169" y="3633083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0169" y="4166483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1569" y="1120071"/>
            <a:ext cx="8001000" cy="15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9669" y="6758871"/>
            <a:ext cx="8001000" cy="15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0169" y="1650494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Servers (Existing)</a:t>
            </a:r>
            <a:endParaRPr lang="en-US" sz="1400" b="1" dirty="0">
              <a:latin typeface="Tahom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02369" y="1269494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Unit Cost</a:t>
            </a:r>
            <a:endParaRPr lang="en-US" sz="1400" dirty="0">
              <a:latin typeface="Tahom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50169" y="1269494"/>
            <a:ext cx="810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Physical </a:t>
            </a:r>
            <a:endParaRPr lang="en-US" sz="1400" dirty="0">
              <a:latin typeface="Tahom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33111" y="1267906"/>
            <a:ext cx="692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Virtual</a:t>
            </a:r>
            <a:endParaRPr lang="en-US" sz="1400" dirty="0">
              <a:latin typeface="Tahom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169" y="2183894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New Servers (10/yr)</a:t>
            </a:r>
            <a:endParaRPr lang="en-US" sz="1400" b="1" dirty="0">
              <a:latin typeface="Tahom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169" y="3323917"/>
            <a:ext cx="2445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Power/Cool New Servers</a:t>
            </a:r>
            <a:endParaRPr lang="en-US" sz="1400" b="1" dirty="0">
              <a:latin typeface="Tahom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169" y="2790517"/>
            <a:ext cx="2270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Power/Cooling Servers</a:t>
            </a:r>
            <a:endParaRPr lang="en-US" sz="1400" b="1" dirty="0">
              <a:latin typeface="Tahom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02369" y="1729870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$8,000</a:t>
            </a:r>
            <a:endParaRPr lang="en-US" sz="1400" dirty="0">
              <a:latin typeface="Tahom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73969" y="1726694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$800,000</a:t>
            </a:r>
            <a:endParaRPr lang="en-US" sz="1400" dirty="0">
              <a:latin typeface="Tahom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169" y="3857317"/>
            <a:ext cx="1341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Maintenance</a:t>
            </a:r>
            <a:endParaRPr lang="en-US" sz="1400" b="1" dirty="0">
              <a:latin typeface="Tahom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169" y="4392106"/>
            <a:ext cx="2241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Windows Srvr (50 Std)</a:t>
            </a:r>
            <a:endParaRPr lang="en-US" sz="1400" b="1" dirty="0">
              <a:latin typeface="Tahom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3312" y="6225471"/>
            <a:ext cx="641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Total</a:t>
            </a:r>
            <a:endParaRPr lang="en-US" sz="1400" b="1" dirty="0">
              <a:latin typeface="Tahom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75396" y="2185482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$400,000</a:t>
            </a:r>
            <a:endParaRPr lang="en-US" sz="1400" dirty="0">
              <a:latin typeface="Tahom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73969" y="2795082"/>
            <a:ext cx="925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$450,000</a:t>
            </a:r>
            <a:endParaRPr lang="en-US" sz="1400" dirty="0">
              <a:latin typeface="Tahom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75396" y="3323917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$112,500</a:t>
            </a:r>
            <a:endParaRPr lang="en-US" sz="1400" dirty="0">
              <a:latin typeface="Tahoma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040969" y="1062236"/>
            <a:ext cx="1219200" cy="5698224"/>
          </a:xfrm>
          <a:prstGeom prst="roundRect">
            <a:avLst/>
          </a:prstGeom>
          <a:solidFill>
            <a:schemeClr val="tx2">
              <a:lumMod val="75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rot="10800000">
            <a:off x="7396349" y="1077624"/>
            <a:ext cx="559020" cy="19028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167749" y="1269494"/>
            <a:ext cx="787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Savings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67749" y="1726694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$710,000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67749" y="2183894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$400,000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6285" y="2185482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$8,000</a:t>
            </a:r>
            <a:endParaRPr lang="en-US" sz="1400" dirty="0">
              <a:latin typeface="Tahom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85677" y="2791906"/>
            <a:ext cx="478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$75</a:t>
            </a:r>
            <a:endParaRPr lang="en-US" sz="1400" dirty="0">
              <a:latin typeface="Tahom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75396" y="3857317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$100,000</a:t>
            </a:r>
            <a:endParaRPr lang="en-US" sz="1400" dirty="0">
              <a:latin typeface="Tahom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73969" y="4392106"/>
            <a:ext cx="9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59,917</a:t>
            </a:r>
            <a:endParaRPr lang="en-US" sz="1400" dirty="0">
              <a:latin typeface="Tahom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85677" y="3328482"/>
            <a:ext cx="478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$75</a:t>
            </a:r>
            <a:endParaRPr lang="en-US" sz="1400" dirty="0">
              <a:latin typeface="Tahom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78569" y="3863271"/>
            <a:ext cx="729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$1,000</a:t>
            </a:r>
            <a:endParaRPr lang="en-US" sz="1400" dirty="0">
              <a:latin typeface="Tahom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78569" y="4393694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 719</a:t>
            </a:r>
            <a:endParaRPr lang="en-US" sz="1400" dirty="0">
              <a:latin typeface="Tahom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34891" y="1728282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$90,000</a:t>
            </a:r>
            <a:endParaRPr lang="en-US" sz="1400" dirty="0">
              <a:latin typeface="Tahom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29081" y="2185482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34891" y="2796670"/>
            <a:ext cx="812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$27,000</a:t>
            </a:r>
            <a:endParaRPr lang="en-US" sz="1400" dirty="0">
              <a:latin typeface="Tahom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29081" y="3330070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45569" y="3864859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$46,591</a:t>
            </a:r>
            <a:endParaRPr lang="en-US" sz="1400" dirty="0">
              <a:latin typeface="Tahom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93065" y="6225471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$370,611</a:t>
            </a:r>
            <a:endParaRPr lang="en-US" sz="1400" dirty="0">
              <a:latin typeface="Tahom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21465" y="6225471"/>
            <a:ext cx="107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$2,522,425</a:t>
            </a:r>
            <a:endParaRPr lang="en-US" sz="1400" dirty="0">
              <a:latin typeface="Tahom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82691" y="2793494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$423,000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04500" y="3323917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$112,500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65758" y="3857317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$ 53,409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82691" y="4392106"/>
            <a:ext cx="9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 59,917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1729" y="6222494"/>
            <a:ext cx="1075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$2,151,814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678269" y="4701471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029081" y="4392106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0169" y="4841167"/>
            <a:ext cx="2241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Windows Srvr (30 Ent)</a:t>
            </a:r>
            <a:endParaRPr lang="en-US" sz="1400" b="1" dirty="0">
              <a:latin typeface="Tahom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73969" y="4841167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$ 233,400</a:t>
            </a:r>
            <a:endParaRPr lang="en-US" sz="1400" dirty="0">
              <a:latin typeface="Tahom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078569" y="4842755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$ 2,334</a:t>
            </a:r>
            <a:endParaRPr lang="en-US" sz="1400" dirty="0">
              <a:latin typeface="Tahom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82691" y="4841167"/>
            <a:ext cx="975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$ 185,780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678269" y="5150532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904137" y="5459105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13331" y="4841167"/>
            <a:ext cx="812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$47,620</a:t>
            </a:r>
            <a:endParaRPr lang="en-US" sz="1400" dirty="0">
              <a:latin typeface="Tahom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69311" y="5305216"/>
            <a:ext cx="16514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SQL Srvr (5 Std)</a:t>
            </a:r>
            <a:endParaRPr lang="en-US" sz="1400" b="1" dirty="0">
              <a:latin typeface="Tahom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03111" y="5305216"/>
            <a:ext cx="924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47,808</a:t>
            </a:r>
            <a:endParaRPr lang="en-US" sz="1400" dirty="0">
              <a:latin typeface="Tahom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107711" y="5306804"/>
            <a:ext cx="779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$ 5,737</a:t>
            </a:r>
            <a:endParaRPr lang="en-US" sz="1400" dirty="0">
              <a:latin typeface="Tahom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211833" y="5305216"/>
            <a:ext cx="924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 47,808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707411" y="5614581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029081" y="5305216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913095" y="5914717"/>
            <a:ext cx="24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-</a:t>
            </a:r>
            <a:endParaRPr lang="en-US" sz="1400" dirty="0">
              <a:latin typeface="Tahom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78269" y="5760828"/>
            <a:ext cx="2266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SQL Srvr (4 Ent-8 CPU)</a:t>
            </a:r>
            <a:endParaRPr lang="en-US" sz="1400" b="1" dirty="0">
              <a:latin typeface="Tahom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12069" y="5760828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$ 318,800</a:t>
            </a:r>
            <a:endParaRPr lang="en-US" sz="1400" dirty="0">
              <a:latin typeface="Tahom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6669" y="5762416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$23,910</a:t>
            </a:r>
            <a:endParaRPr lang="en-US" sz="1400" dirty="0">
              <a:latin typeface="Tahom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220791" y="5760828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$ 159,400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16369" y="6070193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693065" y="5760828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$159,400</a:t>
            </a:r>
            <a:endParaRPr lang="en-US" sz="1400" dirty="0">
              <a:latin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304801"/>
            <a:ext cx="6400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BankGothic Md BT" pitchFamily="34" charset="0"/>
              </a:rPr>
              <a:t>Virtualization Investment</a:t>
            </a:r>
            <a:endParaRPr lang="en-US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609600" y="1600200"/>
            <a:ext cx="7467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1200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b="1" dirty="0" smtClean="0"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1439639" y="1000304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Sample Investment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88482" y="1646635"/>
            <a:ext cx="7236000" cy="5058965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88482" y="1646634"/>
            <a:ext cx="7236000" cy="5058965"/>
          </a:xfrm>
          <a:prstGeom prst="roundRect">
            <a:avLst/>
          </a:prstGeom>
          <a:solidFill>
            <a:schemeClr val="accent6">
              <a:lumMod val="5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822243" y="2617282"/>
            <a:ext cx="6873956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043" y="5300550"/>
            <a:ext cx="6950156" cy="200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22243" y="2161670"/>
            <a:ext cx="900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</a:rPr>
              <a:t>Unit</a:t>
            </a:r>
            <a:endParaRPr lang="en-US" sz="2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367029" y="2155617"/>
            <a:ext cx="950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</a:rPr>
              <a:t>Cost</a:t>
            </a:r>
            <a:endParaRPr lang="en-US" sz="2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2243" y="2844493"/>
            <a:ext cx="450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Virtualization &amp; virtual switch licenses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22242" y="5302138"/>
            <a:ext cx="1515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ahoma"/>
              </a:rPr>
              <a:t>Total</a:t>
            </a:r>
            <a:endParaRPr lang="en-US" sz="2000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4" name="Isosceles Triangle 43"/>
          <p:cNvSpPr/>
          <p:nvPr/>
        </p:nvSpPr>
        <p:spPr>
          <a:xfrm rot="10800000">
            <a:off x="1337139" y="1663610"/>
            <a:ext cx="2579126" cy="2404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077808" y="2844493"/>
            <a:ext cx="17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$  55,000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01925" y="5369747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$415,000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49375" y="5769857"/>
            <a:ext cx="5692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Versus savings of $2,150,000 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ROI=418% over 5 years. 11.6 month payback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6360" y="3397003"/>
            <a:ext cx="450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Storage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01925" y="3397003"/>
            <a:ext cx="17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$200,000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22242" y="4035283"/>
            <a:ext cx="450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6 New 5500 Series Servers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77807" y="4035283"/>
            <a:ext cx="17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$  90,000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46360" y="4629834"/>
            <a:ext cx="450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Services/Training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68706" y="4629834"/>
            <a:ext cx="174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/>
              </a:rPr>
              <a:t>$   70,000</a:t>
            </a:r>
            <a:endParaRPr lang="en-US" sz="2000" dirty="0">
              <a:solidFill>
                <a:schemeClr val="bg1"/>
              </a:solidFill>
              <a:latin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Frustrated_Man_NO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112253"/>
            <a:ext cx="6934200" cy="4745747"/>
          </a:xfrm>
          <a:prstGeom prst="rect">
            <a:avLst/>
          </a:prstGeom>
        </p:spPr>
      </p:pic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 smtClean="0"/>
              <a:t>Today’s hypervisors &amp; multi-core technologies allow virtualization of even the largest workloads</a:t>
            </a:r>
          </a:p>
          <a:p>
            <a:pPr marL="457200" indent="-457200">
              <a:buNone/>
              <a:defRPr/>
            </a:pPr>
            <a:r>
              <a:rPr lang="en-US" dirty="0" smtClean="0"/>
              <a:t>Understand the technology</a:t>
            </a:r>
          </a:p>
          <a:p>
            <a:pPr marL="457200" indent="-457200">
              <a:buNone/>
              <a:defRPr/>
            </a:pPr>
            <a:r>
              <a:rPr lang="en-US" dirty="0" smtClean="0"/>
              <a:t>Proper planning</a:t>
            </a:r>
          </a:p>
          <a:p>
            <a:pPr marL="457200" indent="-457200">
              <a:defRPr/>
            </a:pPr>
            <a:endParaRPr lang="en-US" dirty="0" smtClean="0"/>
          </a:p>
          <a:p>
            <a:pPr marL="457200" indent="-457200">
              <a:defRPr/>
            </a:pPr>
            <a:endParaRPr lang="en-US" dirty="0" smtClean="0"/>
          </a:p>
          <a:p>
            <a:pPr marL="457200" indent="-457200">
              <a:defRPr/>
            </a:pPr>
            <a:endParaRPr lang="en-US" dirty="0" smtClean="0"/>
          </a:p>
          <a:p>
            <a:pPr marL="457200" indent="-457200">
              <a:buFontTx/>
              <a:buNone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#3: MS SQL Server &amp; Exchange can’t be virtualized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 smtClean="0"/>
              <a:t>U.S. Department of Defense provides guidelines</a:t>
            </a:r>
          </a:p>
          <a:p>
            <a:pPr marL="457200" indent="-457200">
              <a:buNone/>
              <a:defRPr/>
            </a:pPr>
            <a:r>
              <a:rPr lang="en-US" dirty="0" smtClean="0"/>
              <a:t>Proper architecture &amp; planning key</a:t>
            </a:r>
          </a:p>
          <a:p>
            <a:pPr marL="457200" indent="-457200">
              <a:buNone/>
              <a:defRPr/>
            </a:pPr>
            <a:endParaRPr lang="en-US" dirty="0" smtClean="0"/>
          </a:p>
          <a:p>
            <a:pPr marL="457200" indent="-457200">
              <a:buFontTx/>
              <a:buNone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#4: Virtualization is Not Secure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pic>
        <p:nvPicPr>
          <p:cNvPr id="15" name="Picture 14" descr="Key Lock (Great Image!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340" y="3188208"/>
            <a:ext cx="4885660" cy="3669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981200"/>
            <a:ext cx="3810000" cy="4503874"/>
          </a:xfrm>
          <a:prstGeom prst="rect">
            <a:avLst/>
          </a:prstGeom>
        </p:spPr>
      </p:pic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762000" y="2667000"/>
            <a:ext cx="3048000" cy="1066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sz="2600" dirty="0" smtClean="0"/>
              <a:t>High availability</a:t>
            </a:r>
            <a:r>
              <a:rPr lang="en-US" sz="2600" dirty="0" smtClean="0"/>
              <a:t> </a:t>
            </a:r>
          </a:p>
          <a:p>
            <a:pPr marL="457200" indent="-457200">
              <a:buNone/>
              <a:defRPr/>
            </a:pPr>
            <a:r>
              <a:rPr lang="en-US" sz="2600" dirty="0" smtClean="0"/>
              <a:t>for </a:t>
            </a:r>
            <a:r>
              <a:rPr lang="en-US" sz="2600" dirty="0" smtClean="0"/>
              <a:t>all servers</a:t>
            </a:r>
            <a:endParaRPr lang="en-US" sz="2600" dirty="0" smtClean="0"/>
          </a:p>
          <a:p>
            <a:pPr marL="457200" indent="-457200">
              <a:defRPr/>
            </a:pPr>
            <a:endParaRPr lang="en-US" sz="2600" dirty="0" smtClean="0"/>
          </a:p>
          <a:p>
            <a:pPr marL="457200" indent="-457200">
              <a:defRPr/>
            </a:pPr>
            <a:endParaRPr lang="en-US" sz="2600" dirty="0" smtClean="0"/>
          </a:p>
          <a:p>
            <a:pPr marL="457200" indent="-457200">
              <a:buNone/>
              <a:defRPr/>
            </a:pPr>
            <a:endParaRPr lang="en-US" sz="2600" dirty="0" smtClean="0"/>
          </a:p>
          <a:p>
            <a:pPr marL="457200" indent="-457200">
              <a:defRPr/>
            </a:pPr>
            <a:endParaRPr lang="en-US" sz="2600" dirty="0" smtClean="0"/>
          </a:p>
          <a:p>
            <a:pPr marL="457200" indent="-457200">
              <a:defRPr/>
            </a:pPr>
            <a:endParaRPr lang="en-US" sz="2600" dirty="0" smtClean="0"/>
          </a:p>
          <a:p>
            <a:pPr marL="457200" indent="-457200">
              <a:buFontTx/>
              <a:buNone/>
              <a:defRPr/>
            </a:pPr>
            <a:endParaRPr lang="en-US" sz="2600" dirty="0" smtClean="0"/>
          </a:p>
          <a:p>
            <a:pPr marL="457200" indent="-457200">
              <a:buFontTx/>
              <a:buAutoNum type="arabicPeriod"/>
              <a:defRPr/>
            </a:pPr>
            <a:endParaRPr lang="en-US" sz="2600" dirty="0" smtClean="0"/>
          </a:p>
          <a:p>
            <a:pPr marL="457200" indent="-457200">
              <a:buFontTx/>
              <a:buAutoNum type="arabicPeriod"/>
              <a:defRPr/>
            </a:pPr>
            <a:endParaRPr lang="en-US" sz="2600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sz="2600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#5: Consolidation ratios most important criterion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5638800" y="2057400"/>
            <a:ext cx="5943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Vastly improved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disaster recovery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100477" y="4191000"/>
            <a:ext cx="3623923" cy="1409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Enhanced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performance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791200" y="4381500"/>
            <a:ext cx="41910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Significantly reduced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staff time requirements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971800" y="6096000"/>
            <a:ext cx="3581401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“Green IT” benefits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381000" y="1679056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 smtClean="0"/>
              <a:t>A Holistic Virtualization</a:t>
            </a:r>
          </a:p>
          <a:p>
            <a:pPr marL="457200" indent="-457200">
              <a:buFontTx/>
              <a:buNone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#6: Virtualization is Just for Servers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grpSp>
        <p:nvGrpSpPr>
          <p:cNvPr id="15" name="Group 18"/>
          <p:cNvGrpSpPr/>
          <p:nvPr/>
        </p:nvGrpSpPr>
        <p:grpSpPr>
          <a:xfrm>
            <a:off x="381000" y="3091696"/>
            <a:ext cx="5532376" cy="2579050"/>
            <a:chOff x="533400" y="2297750"/>
            <a:chExt cx="5532376" cy="2579050"/>
          </a:xfrm>
        </p:grpSpPr>
        <p:sp>
          <p:nvSpPr>
            <p:cNvPr id="16" name="Round Diagonal Corner Rectangle 15"/>
            <p:cNvSpPr/>
            <p:nvPr/>
          </p:nvSpPr>
          <p:spPr>
            <a:xfrm>
              <a:off x="2971800" y="2297750"/>
              <a:ext cx="3093976" cy="2435259"/>
            </a:xfrm>
            <a:prstGeom prst="round2Diag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 Diagonal Corner Rectangle 16"/>
            <p:cNvSpPr/>
            <p:nvPr/>
          </p:nvSpPr>
          <p:spPr>
            <a:xfrm>
              <a:off x="533400" y="2297750"/>
              <a:ext cx="2865376" cy="2435259"/>
            </a:xfrm>
            <a:prstGeom prst="round2Diag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grpSp>
          <p:nvGrpSpPr>
            <p:cNvPr id="18" name="Group 29"/>
            <p:cNvGrpSpPr/>
            <p:nvPr/>
          </p:nvGrpSpPr>
          <p:grpSpPr>
            <a:xfrm>
              <a:off x="533400" y="2307150"/>
              <a:ext cx="2438400" cy="2438400"/>
              <a:chOff x="-533400" y="2296180"/>
              <a:chExt cx="2438400" cy="24384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-533400" y="2296180"/>
                <a:ext cx="2438400" cy="2438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-472696" y="2354092"/>
                <a:ext cx="2331976" cy="2331976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62000" y="3091696"/>
              <a:ext cx="205740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Data Center</a:t>
              </a:r>
            </a:p>
            <a:p>
              <a:pPr algn="ctr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Servers</a:t>
              </a:r>
            </a:p>
            <a:p>
              <a:pPr algn="ctr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Storage 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-Network</a:t>
              </a:r>
            </a:p>
            <a:p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ound Diagonal Corner Rectangle 21"/>
          <p:cNvSpPr/>
          <p:nvPr/>
        </p:nvSpPr>
        <p:spPr>
          <a:xfrm>
            <a:off x="4191000" y="3091696"/>
            <a:ext cx="4267200" cy="2435259"/>
          </a:xfrm>
          <a:prstGeom prst="round2Diag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23" name="Group 19"/>
          <p:cNvGrpSpPr/>
          <p:nvPr/>
        </p:nvGrpSpPr>
        <p:grpSpPr>
          <a:xfrm>
            <a:off x="3276600" y="3091696"/>
            <a:ext cx="2438400" cy="2438400"/>
            <a:chOff x="3779776" y="3352800"/>
            <a:chExt cx="2438400" cy="2438400"/>
          </a:xfrm>
        </p:grpSpPr>
        <p:sp>
          <p:nvSpPr>
            <p:cNvPr id="24" name="Oval 23"/>
            <p:cNvSpPr/>
            <p:nvPr/>
          </p:nvSpPr>
          <p:spPr>
            <a:xfrm>
              <a:off x="3779776" y="3352800"/>
              <a:ext cx="2438400" cy="2438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3840480" y="3410712"/>
              <a:ext cx="2331976" cy="233197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657600" y="3885642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Disaster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Recovery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27" name="Group 20"/>
          <p:cNvGrpSpPr/>
          <p:nvPr/>
        </p:nvGrpSpPr>
        <p:grpSpPr>
          <a:xfrm>
            <a:off x="6019800" y="3091696"/>
            <a:ext cx="2438400" cy="2438400"/>
            <a:chOff x="3779776" y="3352800"/>
            <a:chExt cx="2438400" cy="2438400"/>
          </a:xfrm>
        </p:grpSpPr>
        <p:sp>
          <p:nvSpPr>
            <p:cNvPr id="28" name="Oval 27"/>
            <p:cNvSpPr/>
            <p:nvPr/>
          </p:nvSpPr>
          <p:spPr>
            <a:xfrm>
              <a:off x="3779776" y="3352800"/>
              <a:ext cx="2438400" cy="2438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840480" y="3410712"/>
              <a:ext cx="2331976" cy="233197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324600" y="403910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Desktop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581400" y="3048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#7: Desktop Virtualization has no Return on Investment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pic>
        <p:nvPicPr>
          <p:cNvPr id="15" name="Picture 14" descr="Ban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8925" y="2133600"/>
            <a:ext cx="3775075" cy="4724400"/>
          </a:xfrm>
          <a:prstGeom prst="rect">
            <a:avLst/>
          </a:prstGeom>
        </p:spPr>
      </p:pic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 smtClean="0"/>
              <a:t>IDC study shows $602 saved per desktop per year</a:t>
            </a:r>
          </a:p>
          <a:p>
            <a:pPr marL="457200" indent="-457200">
              <a:buNone/>
              <a:defRPr/>
            </a:pPr>
            <a:r>
              <a:rPr lang="en-US" dirty="0" smtClean="0"/>
              <a:t>Improved security</a:t>
            </a:r>
          </a:p>
          <a:p>
            <a:pPr marL="457200" indent="-457200">
              <a:buNone/>
              <a:defRPr/>
            </a:pPr>
            <a:r>
              <a:rPr lang="en-US" dirty="0" smtClean="0"/>
              <a:t>Ubiquitous desktop access</a:t>
            </a:r>
          </a:p>
          <a:p>
            <a:pPr marL="457200" indent="-457200">
              <a:buNone/>
              <a:defRPr/>
            </a:pPr>
            <a:r>
              <a:rPr lang="en-US" dirty="0" smtClean="0"/>
              <a:t>Enhanced user productivity</a:t>
            </a:r>
          </a:p>
          <a:p>
            <a:pPr marL="457200" indent="-457200">
              <a:buNone/>
              <a:defRPr/>
            </a:pPr>
            <a:r>
              <a:rPr lang="en-US" dirty="0" smtClean="0"/>
              <a:t>Improved Disaster Recovery</a:t>
            </a:r>
          </a:p>
          <a:p>
            <a:pPr marL="457200" indent="-457200">
              <a:buNone/>
              <a:defRPr/>
            </a:pPr>
            <a:r>
              <a:rPr lang="en-US" dirty="0" smtClean="0"/>
              <a:t>Reduced remote site network</a:t>
            </a:r>
            <a:r>
              <a:rPr lang="en-US" dirty="0" smtClean="0"/>
              <a:t> </a:t>
            </a:r>
          </a:p>
          <a:p>
            <a:pPr marL="457200" indent="-457200">
              <a:buNone/>
              <a:defRPr/>
            </a:pPr>
            <a:r>
              <a:rPr lang="en-US" dirty="0" smtClean="0"/>
              <a:t>      </a:t>
            </a:r>
            <a:r>
              <a:rPr lang="en-US" dirty="0" smtClean="0"/>
              <a:t>infrastructures</a:t>
            </a:r>
            <a:endParaRPr lang="en-US" dirty="0" smtClean="0"/>
          </a:p>
          <a:p>
            <a:pPr marL="457200" indent="-457200">
              <a:buNone/>
              <a:defRPr/>
            </a:pPr>
            <a:endParaRPr lang="en-US" dirty="0" smtClean="0"/>
          </a:p>
          <a:p>
            <a:pPr marL="457200" indent="-457200">
              <a:defRPr/>
            </a:pPr>
            <a:endParaRPr lang="en-US" dirty="0" smtClean="0"/>
          </a:p>
          <a:p>
            <a:pPr marL="457200" indent="-457200">
              <a:buFontTx/>
              <a:buNone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ncern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5084"/>
            <a:ext cx="9144000" cy="60691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219200"/>
            <a:ext cx="3245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ahoma"/>
              </a:rPr>
              <a:t>Support Challenges</a:t>
            </a:r>
            <a:endParaRPr lang="en-US" sz="2800" dirty="0">
              <a:latin typeface="Taho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057400"/>
            <a:ext cx="4055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ahoma"/>
              </a:rPr>
              <a:t>Management Challenges</a:t>
            </a:r>
            <a:endParaRPr lang="en-US" sz="2800" dirty="0">
              <a:latin typeface="Tahom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971800"/>
            <a:ext cx="3266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ahoma"/>
              </a:rPr>
              <a:t>Security Challenges</a:t>
            </a:r>
            <a:endParaRPr lang="en-US" sz="2800" dirty="0">
              <a:latin typeface="Tahom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246" y="3886200"/>
            <a:ext cx="30004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ahoma"/>
              </a:rPr>
              <a:t>Cost Containment </a:t>
            </a:r>
          </a:p>
          <a:p>
            <a:r>
              <a:rPr lang="en-US" sz="2800" dirty="0" smtClean="0">
                <a:latin typeface="Tahoma"/>
              </a:rPr>
              <a:t>challenges</a:t>
            </a:r>
            <a:endParaRPr lang="en-US" sz="2800" dirty="0">
              <a:latin typeface="Tahom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5181600"/>
            <a:ext cx="29183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ahoma"/>
              </a:rPr>
              <a:t>Disaster recovery </a:t>
            </a:r>
          </a:p>
          <a:p>
            <a:r>
              <a:rPr lang="en-US" sz="2800" dirty="0" smtClean="0">
                <a:latin typeface="Tahoma"/>
              </a:rPr>
              <a:t>challenges</a:t>
            </a:r>
            <a:endParaRPr lang="en-US" sz="2800" dirty="0">
              <a:latin typeface="Tahom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556000" y="381000"/>
            <a:ext cx="5562600" cy="4572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Physical Desktops: The Bane of IT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Running desktops as virtual machines in the data center along with physical servers</a:t>
            </a:r>
          </a:p>
          <a:p>
            <a:r>
              <a:rPr lang="en-US" dirty="0" smtClean="0"/>
              <a:t>Virtual machines assessed via protocols such as RDP, ICA &amp; PCoIP</a:t>
            </a:r>
          </a:p>
          <a:p>
            <a:r>
              <a:rPr lang="en-US" dirty="0" smtClean="0"/>
              <a:t>Users access virtual desktops via multitude of devices including PCs, Macs, thin-clients &amp; zero-clients</a:t>
            </a:r>
          </a:p>
        </p:txBody>
      </p:sp>
      <p:pic>
        <p:nvPicPr>
          <p:cNvPr id="2" name="Picture 2" descr="http://www.panologic.com/sites/all/files/headerbanners/fingerpoint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5200" y="4835890"/>
            <a:ext cx="2641600" cy="2022110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3581400" y="228600"/>
            <a:ext cx="5562600" cy="6858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What is Virtual Desktop Infrastructure?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119721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Same look and feel</a:t>
            </a:r>
          </a:p>
          <a:p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11" descr="Contact_Cent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2156" y="2438400"/>
            <a:ext cx="6631843" cy="441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743" y="35751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Experience close to that of</a:t>
            </a:r>
          </a:p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a rich desktop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2272605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Easily managed with familiar tools</a:t>
            </a:r>
          </a:p>
          <a:p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913214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Complete application isolation</a:t>
            </a:r>
          </a:p>
          <a:p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427814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Flexible scalable – </a:t>
            </a:r>
          </a:p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tremendous industry support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81400" y="304800"/>
            <a:ext cx="5562600" cy="4572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VDI Advantages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NX_Logo_Color_Pri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7200" y="1338941"/>
            <a:ext cx="8001000" cy="4902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7101114" y="1223050"/>
            <a:ext cx="1219200" cy="501809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00314" y="2193697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00314" y="2727097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0314" y="3260497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0314" y="3793897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4829" y="4574038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1714" y="1280885"/>
            <a:ext cx="8001000" cy="15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8001" y="6260873"/>
            <a:ext cx="8075385" cy="2381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0314" y="1811308"/>
            <a:ext cx="3017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PCs (2,400 @ $700 every 4 yrs)</a:t>
            </a:r>
            <a:endParaRPr lang="en-US" sz="1400" b="1" dirty="0">
              <a:latin typeface="Tahom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10314" y="1430308"/>
            <a:ext cx="810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Physical </a:t>
            </a:r>
            <a:endParaRPr lang="en-US" sz="1400" dirty="0">
              <a:latin typeface="Tahom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93256" y="1428720"/>
            <a:ext cx="692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Virtual</a:t>
            </a:r>
            <a:endParaRPr lang="en-US" sz="1400" dirty="0">
              <a:latin typeface="Tahom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0314" y="2344708"/>
            <a:ext cx="3398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Laptops (600 @ $1.000 every 3 yrs)</a:t>
            </a:r>
            <a:endParaRPr lang="en-US" sz="1400" b="1" dirty="0">
              <a:latin typeface="Tahom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0314" y="2951331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Electricity</a:t>
            </a:r>
            <a:endParaRPr lang="en-US" sz="1400" b="1" dirty="0">
              <a:latin typeface="Tahom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34114" y="1887508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$2,100,000</a:t>
            </a:r>
            <a:endParaRPr lang="en-US" sz="1400" dirty="0">
              <a:latin typeface="Tahom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829" y="4264872"/>
            <a:ext cx="1481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SNS on </a:t>
            </a:r>
            <a:r>
              <a:rPr lang="en-US" sz="1400" dirty="0" err="1" smtClean="0">
                <a:latin typeface="Tahoma"/>
              </a:rPr>
              <a:t>Panos</a:t>
            </a:r>
            <a:endParaRPr lang="en-US" sz="1400" b="1" dirty="0">
              <a:latin typeface="Tahom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34114" y="2344708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$1,000,000</a:t>
            </a:r>
            <a:endParaRPr lang="en-US" sz="1400" dirty="0">
              <a:latin typeface="Tahom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52256" y="2926868"/>
            <a:ext cx="1143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187,000</a:t>
            </a:r>
            <a:endParaRPr lang="en-US" sz="1400" dirty="0">
              <a:latin typeface="Tahom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101114" y="1203097"/>
            <a:ext cx="1219200" cy="5270274"/>
          </a:xfrm>
          <a:prstGeom prst="roundRect">
            <a:avLst/>
          </a:prstGeom>
          <a:solidFill>
            <a:schemeClr val="accent6">
              <a:lumMod val="5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0800000">
            <a:off x="7456494" y="1238438"/>
            <a:ext cx="559020" cy="19028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227894" y="1430308"/>
            <a:ext cx="787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Savings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01114" y="1887508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$2,100,000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26294" y="2330194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$1,000,000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98458" y="4256311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$ 360,000</a:t>
            </a:r>
            <a:endParaRPr lang="en-US" sz="1400" dirty="0">
              <a:latin typeface="Tahom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70808" y="187458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  -</a:t>
            </a:r>
            <a:endParaRPr lang="en-US" sz="1400" dirty="0">
              <a:latin typeface="Tahom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95036" y="2928455"/>
            <a:ext cx="1021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  9,000</a:t>
            </a:r>
            <a:endParaRPr lang="en-US" sz="1400" dirty="0">
              <a:latin typeface="Tahom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155750" y="2881737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   178,000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89761" y="1428720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Unit</a:t>
            </a:r>
            <a:endParaRPr lang="en-US" sz="1400" dirty="0">
              <a:latin typeface="Tahom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795036" y="2349273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       -</a:t>
            </a:r>
            <a:endParaRPr lang="en-US" sz="1400" dirty="0">
              <a:latin typeface="Tahom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79591" y="4279387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&lt;  360,000&gt;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572" y="3408530"/>
            <a:ext cx="2855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Purchasing </a:t>
            </a:r>
            <a:r>
              <a:rPr lang="en-US" sz="1400" b="1" dirty="0" err="1" smtClean="0">
                <a:latin typeface="Tahoma"/>
              </a:rPr>
              <a:t>Panos</a:t>
            </a:r>
            <a:r>
              <a:rPr lang="en-US" sz="1400" b="1" dirty="0" smtClean="0">
                <a:latin typeface="Tahoma"/>
              </a:rPr>
              <a:t> as PCs die</a:t>
            </a:r>
            <a:endParaRPr lang="en-US" sz="1400" b="1" dirty="0">
              <a:latin typeface="Tahom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44236" y="3385655"/>
            <a:ext cx="1143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 $ 864,000</a:t>
            </a:r>
            <a:endParaRPr lang="en-US" sz="1400" dirty="0">
              <a:latin typeface="Tahom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30779" y="3382480"/>
            <a:ext cx="1430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   &lt; 864,000&gt;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678543" y="6250440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78543" y="5941274"/>
            <a:ext cx="641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/>
              </a:rPr>
              <a:t>Total</a:t>
            </a:r>
            <a:endParaRPr lang="en-US" sz="1400" b="1" dirty="0">
              <a:latin typeface="Tahom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12343" y="5947228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$8,132,000</a:t>
            </a:r>
            <a:endParaRPr lang="en-US" sz="1400" dirty="0">
              <a:latin typeface="Tahom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07743" y="5948816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$2,113,000</a:t>
            </a:r>
            <a:endParaRPr lang="en-US" sz="1400" dirty="0">
              <a:latin typeface="Tahom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44905" y="5941274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$6,019,000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678543" y="4987695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22086" y="4664015"/>
            <a:ext cx="2228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Refreshing UCS blades</a:t>
            </a:r>
            <a:endParaRPr lang="en-US" sz="1400" b="1" dirty="0">
              <a:latin typeface="Tahom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62172" y="4669968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 $  376,000</a:t>
            </a:r>
            <a:endParaRPr lang="en-US" sz="1400" dirty="0">
              <a:latin typeface="Tahom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043305" y="4693044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&lt;  376,000&gt;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722086" y="5452152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22086" y="5142986"/>
            <a:ext cx="3260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IT Help Desk HW-Related Support</a:t>
            </a:r>
            <a:endParaRPr lang="en-US" sz="1400" b="1" dirty="0">
              <a:latin typeface="Tahom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55886" y="5148940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$4,320,000</a:t>
            </a:r>
            <a:endParaRPr lang="en-US" sz="1400" dirty="0">
              <a:latin typeface="Tahom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86848" y="5157501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$4,320,000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722086" y="5902095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07572" y="5592929"/>
            <a:ext cx="2044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Backup license costs</a:t>
            </a:r>
            <a:endParaRPr lang="en-US" sz="1400" b="1" dirty="0">
              <a:latin typeface="Tahom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441372" y="5598883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$   525,000</a:t>
            </a:r>
            <a:endParaRPr lang="en-US" sz="1400" dirty="0">
              <a:latin typeface="Tahom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72334" y="5607444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 $   525,000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714828" y="4196668"/>
            <a:ext cx="7543800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14828" y="3887502"/>
            <a:ext cx="3934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SNS on VMware View (75% concurrency)</a:t>
            </a:r>
            <a:endParaRPr lang="en-US" sz="1400" b="1" dirty="0">
              <a:latin typeface="Tahom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96858" y="3878942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ahoma"/>
              </a:rPr>
              <a:t>  $ 504,000</a:t>
            </a:r>
            <a:endParaRPr lang="en-US" sz="1400" dirty="0">
              <a:latin typeface="Tahom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079590" y="3902017"/>
            <a:ext cx="1324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&lt;  504,000&gt;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3581400" y="304800"/>
            <a:ext cx="5562600" cy="4572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5-Year Costs: Physical vs. VDI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2" name="Straight Connector 81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612600" y="1969801"/>
            <a:ext cx="7094486" cy="3639235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612600" y="2026048"/>
            <a:ext cx="7109000" cy="3582988"/>
          </a:xfrm>
          <a:prstGeom prst="roundRect">
            <a:avLst/>
          </a:prstGeom>
          <a:solidFill>
            <a:schemeClr val="accent6">
              <a:lumMod val="5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846361" y="2940448"/>
            <a:ext cx="4811238" cy="158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0161" y="4763294"/>
            <a:ext cx="5683783" cy="158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6361" y="2484836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</a:rPr>
              <a:t>Unit</a:t>
            </a:r>
            <a:endParaRPr lang="en-US" sz="2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13703" y="2458784"/>
            <a:ext cx="7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</a:rPr>
              <a:t>Cost</a:t>
            </a:r>
            <a:endParaRPr lang="en-US" sz="2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6361" y="3091459"/>
            <a:ext cx="1199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VDI Licenses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6361" y="3698082"/>
            <a:ext cx="265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UCS: 21 blades &amp; 3 chasses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6361" y="4764882"/>
            <a:ext cx="641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Tahoma"/>
              </a:rPr>
              <a:t>Total</a:t>
            </a:r>
            <a:endParaRPr lang="en-US" sz="1400" b="1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35336" y="3413750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$300,000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40" name="Isosceles Triangle 39"/>
          <p:cNvSpPr/>
          <p:nvPr/>
        </p:nvSpPr>
        <p:spPr>
          <a:xfrm rot="10800000">
            <a:off x="1361258" y="1986777"/>
            <a:ext cx="2109189" cy="19028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4348212" y="3095087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$635,000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26562" y="4772424"/>
            <a:ext cx="3033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$1,550,000 vs. savings of $6M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47932" y="3698083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$465,000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46361" y="3390305"/>
            <a:ext cx="791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Storage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46361" y="4008836"/>
            <a:ext cx="1526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Services/Training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362446" y="4018884"/>
            <a:ext cx="925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$150,000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173493" y="5232601"/>
            <a:ext cx="4443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ahoma"/>
              </a:rPr>
              <a:t>ROI=289% over 5 years. 15.4 months payback</a:t>
            </a:r>
            <a:endParaRPr lang="en-US" sz="1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581400" y="304800"/>
            <a:ext cx="5562600" cy="4572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Sample VDI Investment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Connector 26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915400" cy="4114800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en-US" dirty="0" smtClean="0"/>
              <a:t>IDC/Forrester: 30% of servers now virtualized</a:t>
            </a:r>
          </a:p>
          <a:p>
            <a:pPr marL="457200" indent="-457200">
              <a:buNone/>
              <a:defRPr/>
            </a:pPr>
            <a:r>
              <a:rPr lang="en-US" dirty="0" smtClean="0"/>
              <a:t>Gartner: $63B VDI market by 2013 = 40% of professional PC market</a:t>
            </a:r>
          </a:p>
          <a:p>
            <a:pPr marL="457200" indent="-457200">
              <a:buFontTx/>
              <a:buNone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/>
              <a:defRPr/>
            </a:pPr>
            <a:endParaRPr lang="en-US" dirty="0" smtClean="0"/>
          </a:p>
          <a:p>
            <a:pPr marL="457200" indent="-457200">
              <a:buFontTx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3581400" y="228600"/>
            <a:ext cx="5562600" cy="762000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Myth #8: Virtualization is Bleeding Edge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pic>
        <p:nvPicPr>
          <p:cNvPr id="15" name="Content Placeholder 3" descr="Today's Comic">
            <a:hlinkClick r:id="rId5"/>
          </p:cNvPr>
          <p:cNvPicPr>
            <a:picLocks/>
          </p:cNvPicPr>
          <p:nvPr/>
        </p:nvPicPr>
        <p:blipFill>
          <a:blip r:embed="rId6" r:link="rId7"/>
          <a:srcRect/>
          <a:stretch>
            <a:fillRect/>
          </a:stretch>
        </p:blipFill>
        <p:spPr bwMode="auto">
          <a:xfrm>
            <a:off x="304800" y="3733800"/>
            <a:ext cx="8534400" cy="28194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25488" y="2147888"/>
            <a:ext cx="7646987" cy="3760787"/>
            <a:chOff x="457" y="1353"/>
            <a:chExt cx="4817" cy="236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545" y="1728"/>
              <a:ext cx="2606" cy="1042"/>
              <a:chOff x="1545" y="1728"/>
              <a:chExt cx="2606" cy="1042"/>
            </a:xfrm>
          </p:grpSpPr>
          <p:sp>
            <p:nvSpPr>
              <p:cNvPr id="63513" name="Line 4"/>
              <p:cNvSpPr>
                <a:spLocks noChangeShapeType="1"/>
              </p:cNvSpPr>
              <p:nvPr/>
            </p:nvSpPr>
            <p:spPr bwMode="auto">
              <a:xfrm flipV="1">
                <a:off x="1545" y="1728"/>
                <a:ext cx="1047" cy="1033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14" name="Line 5"/>
              <p:cNvSpPr>
                <a:spLocks noChangeShapeType="1"/>
              </p:cNvSpPr>
              <p:nvPr/>
            </p:nvSpPr>
            <p:spPr bwMode="auto">
              <a:xfrm flipH="1" flipV="1">
                <a:off x="3086" y="1728"/>
                <a:ext cx="1065" cy="104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823" y="2798"/>
              <a:ext cx="1490" cy="667"/>
              <a:chOff x="841" y="2798"/>
              <a:chExt cx="1490" cy="667"/>
            </a:xfrm>
          </p:grpSpPr>
          <p:sp>
            <p:nvSpPr>
              <p:cNvPr id="63510" name="Line 7"/>
              <p:cNvSpPr>
                <a:spLocks noChangeShapeType="1"/>
              </p:cNvSpPr>
              <p:nvPr/>
            </p:nvSpPr>
            <p:spPr bwMode="auto">
              <a:xfrm flipV="1">
                <a:off x="841" y="2798"/>
                <a:ext cx="658" cy="658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11" name="Line 8"/>
              <p:cNvSpPr>
                <a:spLocks noChangeShapeType="1"/>
              </p:cNvSpPr>
              <p:nvPr/>
            </p:nvSpPr>
            <p:spPr bwMode="auto">
              <a:xfrm flipV="1">
                <a:off x="1573" y="2825"/>
                <a:ext cx="0" cy="63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12" name="Line 9"/>
              <p:cNvSpPr>
                <a:spLocks noChangeShapeType="1"/>
              </p:cNvSpPr>
              <p:nvPr/>
            </p:nvSpPr>
            <p:spPr bwMode="auto">
              <a:xfrm flipH="1" flipV="1">
                <a:off x="1701" y="2835"/>
                <a:ext cx="630" cy="63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3425" y="2798"/>
              <a:ext cx="1490" cy="667"/>
              <a:chOff x="841" y="2798"/>
              <a:chExt cx="1490" cy="667"/>
            </a:xfrm>
          </p:grpSpPr>
          <p:sp>
            <p:nvSpPr>
              <p:cNvPr id="63507" name="Line 11"/>
              <p:cNvSpPr>
                <a:spLocks noChangeShapeType="1"/>
              </p:cNvSpPr>
              <p:nvPr/>
            </p:nvSpPr>
            <p:spPr bwMode="auto">
              <a:xfrm flipV="1">
                <a:off x="841" y="2798"/>
                <a:ext cx="658" cy="658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08" name="Line 12"/>
              <p:cNvSpPr>
                <a:spLocks noChangeShapeType="1"/>
              </p:cNvSpPr>
              <p:nvPr/>
            </p:nvSpPr>
            <p:spPr bwMode="auto">
              <a:xfrm flipV="1">
                <a:off x="1573" y="2825"/>
                <a:ext cx="0" cy="63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09" name="Line 13"/>
              <p:cNvSpPr>
                <a:spLocks noChangeShapeType="1"/>
              </p:cNvSpPr>
              <p:nvPr/>
            </p:nvSpPr>
            <p:spPr bwMode="auto">
              <a:xfrm flipH="1" flipV="1">
                <a:off x="1701" y="2835"/>
                <a:ext cx="630" cy="63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3498" name="AutoShape 14"/>
            <p:cNvSpPr>
              <a:spLocks noChangeArrowheads="1"/>
            </p:cNvSpPr>
            <p:nvPr/>
          </p:nvSpPr>
          <p:spPr bwMode="auto">
            <a:xfrm>
              <a:off x="457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499" name="AutoShape 15"/>
            <p:cNvSpPr>
              <a:spLocks noChangeArrowheads="1"/>
            </p:cNvSpPr>
            <p:nvPr/>
          </p:nvSpPr>
          <p:spPr bwMode="auto">
            <a:xfrm>
              <a:off x="1199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500" name="AutoShape 16"/>
            <p:cNvSpPr>
              <a:spLocks noChangeArrowheads="1"/>
            </p:cNvSpPr>
            <p:nvPr/>
          </p:nvSpPr>
          <p:spPr bwMode="auto">
            <a:xfrm>
              <a:off x="1941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501" name="AutoShape 17"/>
            <p:cNvSpPr>
              <a:spLocks noChangeArrowheads="1"/>
            </p:cNvSpPr>
            <p:nvPr/>
          </p:nvSpPr>
          <p:spPr bwMode="auto">
            <a:xfrm>
              <a:off x="3086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502" name="AutoShape 18"/>
            <p:cNvSpPr>
              <a:spLocks noChangeArrowheads="1"/>
            </p:cNvSpPr>
            <p:nvPr/>
          </p:nvSpPr>
          <p:spPr bwMode="auto">
            <a:xfrm>
              <a:off x="3828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503" name="AutoShape 19"/>
            <p:cNvSpPr>
              <a:spLocks noChangeArrowheads="1"/>
            </p:cNvSpPr>
            <p:nvPr/>
          </p:nvSpPr>
          <p:spPr bwMode="auto">
            <a:xfrm>
              <a:off x="4570" y="3347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8C8C8C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Server</a:t>
              </a:r>
            </a:p>
          </p:txBody>
        </p:sp>
        <p:sp>
          <p:nvSpPr>
            <p:cNvPr id="63504" name="AutoShape 20"/>
            <p:cNvSpPr>
              <a:spLocks noChangeArrowheads="1"/>
            </p:cNvSpPr>
            <p:nvPr/>
          </p:nvSpPr>
          <p:spPr bwMode="auto">
            <a:xfrm>
              <a:off x="1181" y="2721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6EB5D8"/>
                </a:gs>
                <a:gs pos="100000">
                  <a:schemeClr val="accent2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426D82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Switch</a:t>
              </a:r>
            </a:p>
          </p:txBody>
        </p:sp>
        <p:sp>
          <p:nvSpPr>
            <p:cNvPr id="63505" name="AutoShape 21"/>
            <p:cNvSpPr>
              <a:spLocks noChangeArrowheads="1"/>
            </p:cNvSpPr>
            <p:nvPr/>
          </p:nvSpPr>
          <p:spPr bwMode="auto">
            <a:xfrm>
              <a:off x="3820" y="2721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6EB5D8"/>
                </a:gs>
                <a:gs pos="100000">
                  <a:schemeClr val="accent2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426D82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Switch</a:t>
              </a:r>
            </a:p>
          </p:txBody>
        </p:sp>
        <p:sp>
          <p:nvSpPr>
            <p:cNvPr id="63506" name="AutoShape 22"/>
            <p:cNvSpPr>
              <a:spLocks noChangeArrowheads="1"/>
            </p:cNvSpPr>
            <p:nvPr/>
          </p:nvSpPr>
          <p:spPr bwMode="auto">
            <a:xfrm>
              <a:off x="2485" y="1353"/>
              <a:ext cx="704" cy="375"/>
            </a:xfrm>
            <a:prstGeom prst="roundRect">
              <a:avLst>
                <a:gd name="adj" fmla="val 9324"/>
              </a:avLst>
            </a:prstGeom>
            <a:gradFill rotWithShape="1">
              <a:gsLst>
                <a:gs pos="0">
                  <a:srgbClr val="6EB5D8"/>
                </a:gs>
                <a:gs pos="100000">
                  <a:schemeClr val="accent2"/>
                </a:gs>
              </a:gsLst>
              <a:lin ang="2700000" scaled="1"/>
            </a:gradFill>
            <a:ln w="12700" algn="ctr">
              <a:noFill/>
              <a:round/>
              <a:headEnd/>
              <a:tailEnd/>
            </a:ln>
            <a:effectLst>
              <a:prstShdw prst="shdw17" dist="17961" dir="2700000">
                <a:srgbClr val="426D82"/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/>
                <a:t>Switch</a:t>
              </a:r>
            </a:p>
          </p:txBody>
        </p:sp>
      </p:grpSp>
      <p:sp>
        <p:nvSpPr>
          <p:cNvPr id="63494" name="Rectangle 23"/>
          <p:cNvSpPr>
            <a:spLocks noGrp="1" noChangeArrowheads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Network and Physical Servers Today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457200" y="6616713"/>
            <a:ext cx="2133600" cy="2984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 smtClean="0">
                <a:solidFill>
                  <a:schemeClr val="bg1">
                    <a:lumMod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August 27, 2009</a:t>
            </a:r>
            <a:endParaRPr lang="en-US" dirty="0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3124200" y="6616713"/>
            <a:ext cx="2895600" cy="2984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bg1">
                    <a:lumMod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(C) 2009, Cisco Systems Inc.</a:t>
            </a:r>
            <a:endParaRPr lang="en-US" dirty="0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6553200" y="6616713"/>
            <a:ext cx="2133600" cy="2984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AFA8DB95-D2B4-4CB6-B12A-99B8BBE910C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30" name="Picture 10" descr="INX Logo Whit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4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ounded Rectangle 30"/>
          <p:cNvSpPr/>
          <p:nvPr/>
        </p:nvSpPr>
        <p:spPr>
          <a:xfrm>
            <a:off x="3581400" y="303212"/>
            <a:ext cx="5556251" cy="701675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Myth 9: Virtualization is simple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36" name="AutoShape 27"/>
          <p:cNvSpPr>
            <a:spLocks noChangeArrowheads="1"/>
          </p:cNvSpPr>
          <p:nvPr/>
        </p:nvSpPr>
        <p:spPr bwMode="auto">
          <a:xfrm>
            <a:off x="623888" y="3616326"/>
            <a:ext cx="3673475" cy="2408238"/>
          </a:xfrm>
          <a:prstGeom prst="roundRect">
            <a:avLst>
              <a:gd name="adj" fmla="val 2833"/>
            </a:avLst>
          </a:prstGeom>
          <a:noFill/>
          <a:ln w="3810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" name="AutoShape 20"/>
          <p:cNvSpPr>
            <a:spLocks noChangeArrowheads="1"/>
          </p:cNvSpPr>
          <p:nvPr/>
        </p:nvSpPr>
        <p:spPr bwMode="auto">
          <a:xfrm>
            <a:off x="1874838" y="4319588"/>
            <a:ext cx="1117600" cy="595313"/>
          </a:xfrm>
          <a:prstGeom prst="roundRect">
            <a:avLst>
              <a:gd name="adj" fmla="val 9324"/>
            </a:avLst>
          </a:prstGeom>
          <a:gradFill rotWithShape="1">
            <a:gsLst>
              <a:gs pos="0">
                <a:srgbClr val="6EB5D8"/>
              </a:gs>
              <a:gs pos="100000">
                <a:schemeClr val="accent2"/>
              </a:gs>
            </a:gsLst>
            <a:lin ang="2700000" scaled="1"/>
          </a:gradFill>
          <a:ln w="12700" algn="ctr">
            <a:noFill/>
            <a:round/>
            <a:headEnd/>
            <a:tailEnd/>
          </a:ln>
          <a:effectLst>
            <a:prstShdw prst="shdw17" dist="17961" dir="2700000">
              <a:srgbClr val="426D82"/>
            </a:prstShdw>
          </a:effectLst>
        </p:spPr>
        <p:txBody>
          <a:bodyPr wrap="none" anchor="ctr"/>
          <a:lstStyle/>
          <a:p>
            <a:pPr algn="ctr"/>
            <a:r>
              <a:rPr lang="en-US" dirty="0"/>
              <a:t>Soft</a:t>
            </a:r>
          </a:p>
          <a:p>
            <a:pPr algn="ctr"/>
            <a:r>
              <a:rPr lang="en-US" dirty="0"/>
              <a:t>Switch</a:t>
            </a:r>
          </a:p>
        </p:txBody>
      </p:sp>
      <p:sp>
        <p:nvSpPr>
          <p:cNvPr id="38" name="AutoShape 28"/>
          <p:cNvSpPr>
            <a:spLocks noChangeArrowheads="1"/>
          </p:cNvSpPr>
          <p:nvPr/>
        </p:nvSpPr>
        <p:spPr bwMode="auto">
          <a:xfrm>
            <a:off x="708026" y="3813176"/>
            <a:ext cx="3500438" cy="434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2"/>
              </a:gs>
              <a:gs pos="100000">
                <a:srgbClr val="4D4D4D"/>
              </a:gs>
            </a:gsLst>
            <a:lin ang="2700000" scaled="1"/>
          </a:gradFill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Hypervisor</a:t>
            </a:r>
          </a:p>
        </p:txBody>
      </p:sp>
      <p:pic>
        <p:nvPicPr>
          <p:cNvPr id="39" name="Picture 29" descr="adapter-dkblue-2"/>
          <p:cNvPicPr>
            <a:picLocks noChangeAspect="1" noChangeArrowheads="1"/>
          </p:cNvPicPr>
          <p:nvPr/>
        </p:nvPicPr>
        <p:blipFill>
          <a:blip r:embed="rId5">
            <a:lum bright="20000" contrast="20000"/>
          </a:blip>
          <a:srcRect/>
          <a:stretch>
            <a:fillRect/>
          </a:stretch>
        </p:blipFill>
        <p:spPr bwMode="auto">
          <a:xfrm>
            <a:off x="2898776" y="3422651"/>
            <a:ext cx="67627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AutoShape 24"/>
          <p:cNvSpPr>
            <a:spLocks noChangeArrowheads="1"/>
          </p:cNvSpPr>
          <p:nvPr/>
        </p:nvSpPr>
        <p:spPr bwMode="auto">
          <a:xfrm>
            <a:off x="4811713" y="3616326"/>
            <a:ext cx="3673475" cy="2408238"/>
          </a:xfrm>
          <a:prstGeom prst="roundRect">
            <a:avLst>
              <a:gd name="adj" fmla="val 2833"/>
            </a:avLst>
          </a:prstGeom>
          <a:noFill/>
          <a:ln w="38100" algn="ctr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" name="AutoShape 21"/>
          <p:cNvSpPr>
            <a:spLocks noChangeArrowheads="1"/>
          </p:cNvSpPr>
          <p:nvPr/>
        </p:nvSpPr>
        <p:spPr bwMode="auto">
          <a:xfrm>
            <a:off x="6076951" y="4319588"/>
            <a:ext cx="1117600" cy="595313"/>
          </a:xfrm>
          <a:prstGeom prst="roundRect">
            <a:avLst>
              <a:gd name="adj" fmla="val 9324"/>
            </a:avLst>
          </a:prstGeom>
          <a:gradFill rotWithShape="1">
            <a:gsLst>
              <a:gs pos="0">
                <a:srgbClr val="6EB5D8"/>
              </a:gs>
              <a:gs pos="100000">
                <a:schemeClr val="accent2"/>
              </a:gs>
            </a:gsLst>
            <a:lin ang="2700000" scaled="1"/>
          </a:gradFill>
          <a:ln w="12700" algn="ctr">
            <a:noFill/>
            <a:round/>
            <a:headEnd/>
            <a:tailEnd/>
          </a:ln>
          <a:effectLst>
            <a:prstShdw prst="shdw17" dist="17961" dir="2700000">
              <a:srgbClr val="426D82"/>
            </a:prstShdw>
          </a:effectLst>
        </p:spPr>
        <p:txBody>
          <a:bodyPr wrap="none" anchor="ctr"/>
          <a:lstStyle/>
          <a:p>
            <a:pPr algn="ctr"/>
            <a:r>
              <a:rPr lang="en-US" dirty="0"/>
              <a:t>Soft</a:t>
            </a:r>
          </a:p>
          <a:p>
            <a:pPr algn="ctr"/>
            <a:r>
              <a:rPr lang="en-US" dirty="0"/>
              <a:t>Switch</a:t>
            </a:r>
          </a:p>
        </p:txBody>
      </p:sp>
      <p:sp>
        <p:nvSpPr>
          <p:cNvPr id="42" name="AutoShape 25"/>
          <p:cNvSpPr>
            <a:spLocks noChangeArrowheads="1"/>
          </p:cNvSpPr>
          <p:nvPr/>
        </p:nvSpPr>
        <p:spPr bwMode="auto">
          <a:xfrm>
            <a:off x="4895851" y="3813176"/>
            <a:ext cx="3500438" cy="434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2"/>
              </a:gs>
              <a:gs pos="100000">
                <a:srgbClr val="4D4D4D"/>
              </a:gs>
            </a:gsLst>
            <a:lin ang="2700000" scaled="1"/>
          </a:gradFill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Hypervisor</a:t>
            </a:r>
          </a:p>
        </p:txBody>
      </p:sp>
      <p:pic>
        <p:nvPicPr>
          <p:cNvPr id="43" name="Picture 26" descr="adapter-dkblue-2"/>
          <p:cNvPicPr>
            <a:picLocks noChangeAspect="1" noChangeArrowheads="1"/>
          </p:cNvPicPr>
          <p:nvPr/>
        </p:nvPicPr>
        <p:blipFill>
          <a:blip r:embed="rId5">
            <a:lum bright="20000" contrast="20000"/>
          </a:blip>
          <a:srcRect/>
          <a:stretch>
            <a:fillRect/>
          </a:stretch>
        </p:blipFill>
        <p:spPr bwMode="auto">
          <a:xfrm>
            <a:off x="5472113" y="3422651"/>
            <a:ext cx="67627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ctangle 30"/>
          <p:cNvSpPr txBox="1">
            <a:spLocks noChangeArrowheads="1"/>
          </p:cNvSpPr>
          <p:nvPr/>
        </p:nvSpPr>
        <p:spPr>
          <a:xfrm>
            <a:off x="623888" y="10048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X86 Virtualization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Access Layer is Still There, But It’s Now Virtual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5" grpId="0"/>
      <p:bldP spid="4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304801"/>
            <a:ext cx="6400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 smtClean="0">
                <a:latin typeface="BankGothic Md BT" pitchFamily="34" charset="0"/>
              </a:rPr>
              <a:t>Myth 10: Storage is Storage</a:t>
            </a:r>
            <a:endParaRPr lang="en-US" sz="2600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0" y="303212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NX_Logo_Color_Pri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609600" y="1258908"/>
            <a:ext cx="7467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sz="1200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000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</a:rPr>
              <a:t>Inadequate Spindle Count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Resolution: Use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MetaLUNs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, Aggregates, etc.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lang="en-US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</a:rPr>
              <a:t>Zoning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Resolution: One HBA &amp; one-to-many targets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lang="en-US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</a:rPr>
              <a:t>Storage Management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Resolution: Use Management SW such as Lifecycle Manager or Hyper9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lang="en-US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</a:rPr>
              <a:t>Backup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</a:rPr>
              <a:t>Resolution: Backup at .vmdk level</a:t>
            </a: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lang="en-US" sz="2000" b="1" dirty="0" smtClean="0">
              <a:latin typeface="Arial Narrow" pitchFamily="34" charset="0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0010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Roadma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60438"/>
            <a:ext cx="91440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" y="1258908"/>
            <a:ext cx="17096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</a:rPr>
              <a:t>Envisioning</a:t>
            </a:r>
            <a:endParaRPr lang="en-US" sz="24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5800" y="2128838"/>
            <a:ext cx="10823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</a:rPr>
              <a:t>Assess</a:t>
            </a:r>
            <a:endParaRPr lang="en-US" sz="24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2992438"/>
            <a:ext cx="7572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ahoma" pitchFamily="34" charset="0"/>
              </a:rPr>
              <a:t>Plan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5800" y="3957638"/>
            <a:ext cx="844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</a:rPr>
              <a:t>Train</a:t>
            </a:r>
            <a:endParaRPr lang="en-US" sz="24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9600" y="4872038"/>
            <a:ext cx="8614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</a:rPr>
              <a:t> Pilot</a:t>
            </a:r>
            <a:endParaRPr lang="en-US" sz="24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85800" y="5646738"/>
            <a:ext cx="28035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</a:rPr>
              <a:t>Managed roll-out</a:t>
            </a:r>
            <a:endParaRPr lang="en-US" sz="2400" dirty="0">
              <a:solidFill>
                <a:schemeClr val="bg1"/>
              </a:solidFill>
              <a:latin typeface="Tahoma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Tahoma" pitchFamily="34" charset="0"/>
              </a:rPr>
              <a:t> </a:t>
            </a:r>
          </a:p>
        </p:txBody>
      </p:sp>
      <p:pic>
        <p:nvPicPr>
          <p:cNvPr id="21515" name="Picture 10" descr="INX Logo Whit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ounded Rectangle 15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05200" y="306389"/>
            <a:ext cx="6477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 smtClean="0">
                <a:latin typeface="BankGothic Md BT" pitchFamily="34" charset="0"/>
              </a:rPr>
              <a:t>Roadmap to Virtualization Success</a:t>
            </a:r>
            <a:endParaRPr lang="en-US" sz="2200" b="1" dirty="0" smtClean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Straight Connector 20"/>
          <p:cNvCxnSpPr/>
          <p:nvPr/>
        </p:nvCxnSpPr>
        <p:spPr>
          <a:xfrm>
            <a:off x="0" y="304801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INX_Logo_Color_Prin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000" b="1" dirty="0" smtClean="0"/>
              <a:t>You can find additional information about the topics and products covered in this session at the following links:</a:t>
            </a:r>
          </a:p>
          <a:p>
            <a:pPr lvl="2" eaLnBrk="1" hangingPunct="1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</a:rPr>
              <a:t>vmware.com</a:t>
            </a:r>
          </a:p>
          <a:p>
            <a:pPr lvl="2" eaLnBrk="1" hangingPunct="1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</a:rPr>
              <a:t>citrix.com</a:t>
            </a:r>
          </a:p>
          <a:p>
            <a:pPr lvl="2" eaLnBrk="1" hangingPunct="1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</a:rPr>
              <a:t>Microsoft.com</a:t>
            </a:r>
          </a:p>
          <a:p>
            <a:pPr lvl="2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</a:rPr>
              <a:t>dabcc.com</a:t>
            </a:r>
          </a:p>
          <a:p>
            <a:pPr lvl="2" eaLnBrk="1" hangingPunct="1">
              <a:buFontTx/>
              <a:buChar char="•"/>
            </a:pPr>
            <a:r>
              <a:rPr lang="en-US" sz="1800" b="1" dirty="0" err="1" smtClean="0">
                <a:solidFill>
                  <a:schemeClr val="accent1"/>
                </a:solidFill>
              </a:rPr>
              <a:t>Inxi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lvl="2" eaLnBrk="1" hangingPunct="1">
              <a:buFontTx/>
              <a:buChar char="•"/>
            </a:pPr>
            <a:r>
              <a:rPr lang="en-US" sz="1800" b="1" dirty="0" err="1" smtClean="0">
                <a:solidFill>
                  <a:schemeClr val="accent1"/>
                </a:solidFill>
              </a:rPr>
              <a:t>bythebell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lvl="2" eaLnBrk="1" hangingPunct="1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</a:rPr>
              <a:t>www.twitter.com/roidude</a:t>
            </a:r>
          </a:p>
          <a:p>
            <a:pPr lvl="1" indent="0" eaLnBrk="1" hangingPunct="1"/>
            <a:endParaRPr lang="en-US" sz="1800" b="1" dirty="0" smtClean="0">
              <a:solidFill>
                <a:schemeClr val="accent1"/>
              </a:solidFill>
            </a:endParaRPr>
          </a:p>
          <a:p>
            <a:pPr eaLnBrk="1" hangingPunct="1"/>
            <a:r>
              <a:rPr lang="en-US" sz="2000" b="1" dirty="0" smtClean="0"/>
              <a:t>Other resources</a:t>
            </a:r>
          </a:p>
          <a:p>
            <a:pPr lvl="2" eaLnBrk="1" hangingPunct="1">
              <a:buFontTx/>
              <a:buChar char="•"/>
            </a:pPr>
            <a:r>
              <a:rPr lang="en-US" sz="1800" b="1" dirty="0" smtClean="0">
                <a:solidFill>
                  <a:schemeClr val="accent1"/>
                </a:solidFill>
                <a:hlinkClick r:id="rId3"/>
              </a:rPr>
              <a:t>steve.kaplan@inxi.com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eaLnBrk="1" hangingPunct="1"/>
            <a:endParaRPr lang="en-US" sz="2000" b="1" dirty="0" smtClean="0"/>
          </a:p>
          <a:p>
            <a:pPr eaLnBrk="1" hangingPunct="1"/>
            <a:endParaRPr lang="en-US" sz="2000" b="1" dirty="0" smtClean="0"/>
          </a:p>
        </p:txBody>
      </p:sp>
      <p:pic>
        <p:nvPicPr>
          <p:cNvPr id="4" name="Picture 10" descr="INX Logo Whit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3581400" y="259557"/>
            <a:ext cx="5562600" cy="578643"/>
          </a:xfrm>
          <a:prstGeom prst="roundRect">
            <a:avLst/>
          </a:prstGeom>
          <a:solidFill>
            <a:srgbClr val="CDC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Additional Resources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581400" cy="381000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81400" y="0"/>
            <a:ext cx="5562600" cy="381000"/>
          </a:xfrm>
          <a:prstGeom prst="rect">
            <a:avLst/>
          </a:prstGeom>
          <a:solidFill>
            <a:srgbClr val="A297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 t="31250"/>
          <a:stretch>
            <a:fillRect/>
          </a:stretch>
        </p:blipFill>
        <p:spPr bwMode="auto">
          <a:xfrm>
            <a:off x="1" y="-21730"/>
            <a:ext cx="3581400" cy="4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INX_Logo_Color_Prin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11065"/>
            <a:ext cx="1329077" cy="4271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1046</Words>
  <Application>Microsoft Macintosh PowerPoint</Application>
  <PresentationFormat>On-screen Show (4:3)</PresentationFormat>
  <Paragraphs>377</Paragraphs>
  <Slides>23</Slides>
  <Notes>23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Network and Physical Servers Today</vt:lpstr>
      <vt:lpstr>Slide 21</vt:lpstr>
      <vt:lpstr>Slide 22</vt:lpstr>
      <vt:lpstr>Slide 23</vt:lpstr>
    </vt:vector>
  </TitlesOfParts>
  <Company>INX,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 Shick</dc:creator>
  <cp:lastModifiedBy>Rachel Shick</cp:lastModifiedBy>
  <cp:revision>90</cp:revision>
  <dcterms:created xsi:type="dcterms:W3CDTF">2009-10-30T15:05:14Z</dcterms:created>
  <dcterms:modified xsi:type="dcterms:W3CDTF">2009-10-30T15:25:16Z</dcterms:modified>
</cp:coreProperties>
</file>