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xls" ContentType="application/vnd.ms-exce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0" r:id="rId1"/>
    <p:sldMasterId id="2147484253" r:id="rId2"/>
    <p:sldMasterId id="2147484300" r:id="rId3"/>
  </p:sldMasterIdLst>
  <p:notesMasterIdLst>
    <p:notesMasterId r:id="rId47"/>
  </p:notesMasterIdLst>
  <p:handoutMasterIdLst>
    <p:handoutMasterId r:id="rId48"/>
  </p:handoutMasterIdLst>
  <p:sldIdLst>
    <p:sldId id="257" r:id="rId4"/>
    <p:sldId id="259" r:id="rId5"/>
    <p:sldId id="381" r:id="rId6"/>
    <p:sldId id="378" r:id="rId7"/>
    <p:sldId id="379" r:id="rId8"/>
    <p:sldId id="382" r:id="rId9"/>
    <p:sldId id="323" r:id="rId10"/>
    <p:sldId id="346" r:id="rId11"/>
    <p:sldId id="383" r:id="rId12"/>
    <p:sldId id="384" r:id="rId13"/>
    <p:sldId id="385" r:id="rId14"/>
    <p:sldId id="386" r:id="rId15"/>
    <p:sldId id="387" r:id="rId16"/>
    <p:sldId id="388" r:id="rId17"/>
    <p:sldId id="389" r:id="rId18"/>
    <p:sldId id="390" r:id="rId19"/>
    <p:sldId id="348" r:id="rId20"/>
    <p:sldId id="373" r:id="rId21"/>
    <p:sldId id="374" r:id="rId22"/>
    <p:sldId id="376" r:id="rId23"/>
    <p:sldId id="375" r:id="rId24"/>
    <p:sldId id="397" r:id="rId25"/>
    <p:sldId id="398" r:id="rId26"/>
    <p:sldId id="399" r:id="rId27"/>
    <p:sldId id="391" r:id="rId28"/>
    <p:sldId id="394" r:id="rId29"/>
    <p:sldId id="395" r:id="rId30"/>
    <p:sldId id="392" r:id="rId31"/>
    <p:sldId id="364" r:id="rId32"/>
    <p:sldId id="365" r:id="rId33"/>
    <p:sldId id="366" r:id="rId34"/>
    <p:sldId id="367" r:id="rId35"/>
    <p:sldId id="368" r:id="rId36"/>
    <p:sldId id="369" r:id="rId37"/>
    <p:sldId id="370" r:id="rId38"/>
    <p:sldId id="371" r:id="rId39"/>
    <p:sldId id="393" r:id="rId40"/>
    <p:sldId id="400" r:id="rId41"/>
    <p:sldId id="401" r:id="rId42"/>
    <p:sldId id="402" r:id="rId43"/>
    <p:sldId id="403" r:id="rId44"/>
    <p:sldId id="396" r:id="rId45"/>
    <p:sldId id="404" r:id="rId46"/>
  </p:sldIdLst>
  <p:sldSz cx="9144000" cy="6858000" type="letter"/>
  <p:notesSz cx="9283700" cy="700405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nPr clrMode="gray" scaleToFitPaper="1"/>
  <p:clrMru>
    <a:srgbClr val="003399"/>
    <a:srgbClr val="8099CC"/>
    <a:srgbClr val="FF9900"/>
    <a:srgbClr val="4066B2"/>
    <a:srgbClr val="009999"/>
    <a:srgbClr val="6666FF"/>
    <a:srgbClr val="091D5D"/>
    <a:srgbClr val="DDD2B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092" autoAdjust="0"/>
    <p:restoredTop sz="99261" autoAdjust="0"/>
  </p:normalViewPr>
  <p:slideViewPr>
    <p:cSldViewPr snapToGrid="0">
      <p:cViewPr varScale="1">
        <p:scale>
          <a:sx n="66" d="100"/>
          <a:sy n="66" d="100"/>
        </p:scale>
        <p:origin x="-498" y="-102"/>
      </p:cViewPr>
      <p:guideLst>
        <p:guide orient="horz" pos="2160"/>
        <p:guide pos="288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E52E52-1440-4B21-B89B-98347DB87756}" type="doc">
      <dgm:prSet loTypeId="urn:microsoft.com/office/officeart/2005/8/layout/chevron1" loCatId="process" qsTypeId="urn:microsoft.com/office/officeart/2005/8/quickstyle/simple1#2" qsCatId="simple" csTypeId="urn:microsoft.com/office/officeart/2005/8/colors/accent1_2#2" csCatId="accent1" phldr="1"/>
      <dgm:spPr/>
    </dgm:pt>
    <dgm:pt modelId="{6A07271E-8FF8-4B9C-80CE-25E0CCC5B120}">
      <dgm:prSet phldrT="[Text]"/>
      <dgm:spPr/>
      <dgm:t>
        <a:bodyPr/>
        <a:lstStyle/>
        <a:p>
          <a:r>
            <a:rPr lang="en-US" dirty="0" smtClean="0"/>
            <a:t>Assessment</a:t>
          </a:r>
          <a:endParaRPr lang="en-US" dirty="0"/>
        </a:p>
      </dgm:t>
    </dgm:pt>
    <dgm:pt modelId="{A4CB4D6F-4BDD-4A64-B02C-F94A9B886E6F}" type="parTrans" cxnId="{34D847B6-38D6-4959-8928-7E882A6BE9A9}">
      <dgm:prSet/>
      <dgm:spPr/>
      <dgm:t>
        <a:bodyPr/>
        <a:lstStyle/>
        <a:p>
          <a:endParaRPr lang="en-US"/>
        </a:p>
      </dgm:t>
    </dgm:pt>
    <dgm:pt modelId="{BA466011-DA6A-4D5C-B031-0AB2DF111FB0}" type="sibTrans" cxnId="{34D847B6-38D6-4959-8928-7E882A6BE9A9}">
      <dgm:prSet/>
      <dgm:spPr/>
      <dgm:t>
        <a:bodyPr/>
        <a:lstStyle/>
        <a:p>
          <a:endParaRPr lang="en-US"/>
        </a:p>
      </dgm:t>
    </dgm:pt>
    <dgm:pt modelId="{372B1FA0-D65B-4220-A2FA-9DA5DD5A00F1}">
      <dgm:prSet phldrT="[Text]"/>
      <dgm:spPr/>
      <dgm:t>
        <a:bodyPr/>
        <a:lstStyle/>
        <a:p>
          <a:r>
            <a:rPr lang="en-US" dirty="0" smtClean="0"/>
            <a:t>Develop Framework</a:t>
          </a:r>
          <a:endParaRPr lang="en-US" dirty="0"/>
        </a:p>
      </dgm:t>
    </dgm:pt>
    <dgm:pt modelId="{9FA95A1B-CB1C-448F-A073-A5CCB75FDFDF}" type="parTrans" cxnId="{9AFEA915-4811-47F0-8AA1-64B29C7F197D}">
      <dgm:prSet/>
      <dgm:spPr/>
      <dgm:t>
        <a:bodyPr/>
        <a:lstStyle/>
        <a:p>
          <a:endParaRPr lang="en-US"/>
        </a:p>
      </dgm:t>
    </dgm:pt>
    <dgm:pt modelId="{2BDB1891-9712-4E9D-91AA-487F2EB73377}" type="sibTrans" cxnId="{9AFEA915-4811-47F0-8AA1-64B29C7F197D}">
      <dgm:prSet/>
      <dgm:spPr/>
      <dgm:t>
        <a:bodyPr/>
        <a:lstStyle/>
        <a:p>
          <a:endParaRPr lang="en-US"/>
        </a:p>
      </dgm:t>
    </dgm:pt>
    <dgm:pt modelId="{FBC88D35-68B1-46CE-9049-C70FF168EC8E}">
      <dgm:prSet phldrT="[Text]"/>
      <dgm:spPr/>
      <dgm:t>
        <a:bodyPr/>
        <a:lstStyle/>
        <a:p>
          <a:r>
            <a:rPr lang="en-US" dirty="0" smtClean="0"/>
            <a:t>Develop Roadmap</a:t>
          </a:r>
          <a:endParaRPr lang="en-US" dirty="0"/>
        </a:p>
      </dgm:t>
    </dgm:pt>
    <dgm:pt modelId="{CC533C4A-AA60-4FDE-AE28-E4049BD7E9AF}" type="parTrans" cxnId="{B3808C70-EB10-41CC-844F-65789F3D5AAC}">
      <dgm:prSet/>
      <dgm:spPr/>
      <dgm:t>
        <a:bodyPr/>
        <a:lstStyle/>
        <a:p>
          <a:endParaRPr lang="en-US"/>
        </a:p>
      </dgm:t>
    </dgm:pt>
    <dgm:pt modelId="{1FC35358-9D3B-4F60-BD9E-1E37D8793133}" type="sibTrans" cxnId="{B3808C70-EB10-41CC-844F-65789F3D5AAC}">
      <dgm:prSet/>
      <dgm:spPr/>
      <dgm:t>
        <a:bodyPr/>
        <a:lstStyle/>
        <a:p>
          <a:endParaRPr lang="en-US"/>
        </a:p>
      </dgm:t>
    </dgm:pt>
    <dgm:pt modelId="{0434EA4D-CFC8-47A3-A2C2-3C12ADB3C026}" type="pres">
      <dgm:prSet presAssocID="{57E52E52-1440-4B21-B89B-98347DB87756}" presName="Name0" presStyleCnt="0">
        <dgm:presLayoutVars>
          <dgm:dir/>
          <dgm:animLvl val="lvl"/>
          <dgm:resizeHandles val="exact"/>
        </dgm:presLayoutVars>
      </dgm:prSet>
      <dgm:spPr/>
    </dgm:pt>
    <dgm:pt modelId="{41A9A8F7-B761-4F4C-84EF-9A60F402D59E}" type="pres">
      <dgm:prSet presAssocID="{6A07271E-8FF8-4B9C-80CE-25E0CCC5B120}" presName="parTxOnly" presStyleLbl="node1" presStyleIdx="0" presStyleCnt="3">
        <dgm:presLayoutVars>
          <dgm:chMax val="0"/>
          <dgm:chPref val="0"/>
          <dgm:bulletEnabled val="1"/>
        </dgm:presLayoutVars>
      </dgm:prSet>
      <dgm:spPr/>
      <dgm:t>
        <a:bodyPr/>
        <a:lstStyle/>
        <a:p>
          <a:endParaRPr lang="en-US"/>
        </a:p>
      </dgm:t>
    </dgm:pt>
    <dgm:pt modelId="{E295BD22-E6AE-443B-BC76-4ECD9A7FB7C5}" type="pres">
      <dgm:prSet presAssocID="{BA466011-DA6A-4D5C-B031-0AB2DF111FB0}" presName="parTxOnlySpace" presStyleCnt="0"/>
      <dgm:spPr/>
    </dgm:pt>
    <dgm:pt modelId="{5838D25C-BBD8-4C33-A11C-471EAD97D2AD}" type="pres">
      <dgm:prSet presAssocID="{372B1FA0-D65B-4220-A2FA-9DA5DD5A00F1}" presName="parTxOnly" presStyleLbl="node1" presStyleIdx="1" presStyleCnt="3">
        <dgm:presLayoutVars>
          <dgm:chMax val="0"/>
          <dgm:chPref val="0"/>
          <dgm:bulletEnabled val="1"/>
        </dgm:presLayoutVars>
      </dgm:prSet>
      <dgm:spPr/>
      <dgm:t>
        <a:bodyPr/>
        <a:lstStyle/>
        <a:p>
          <a:endParaRPr lang="en-US"/>
        </a:p>
      </dgm:t>
    </dgm:pt>
    <dgm:pt modelId="{E628C316-1A91-4EBE-87C3-3AD5C222BF27}" type="pres">
      <dgm:prSet presAssocID="{2BDB1891-9712-4E9D-91AA-487F2EB73377}" presName="parTxOnlySpace" presStyleCnt="0"/>
      <dgm:spPr/>
    </dgm:pt>
    <dgm:pt modelId="{CD608968-55C6-4D3F-8019-EB5E0112CA1F}" type="pres">
      <dgm:prSet presAssocID="{FBC88D35-68B1-46CE-9049-C70FF168EC8E}" presName="parTxOnly" presStyleLbl="node1" presStyleIdx="2" presStyleCnt="3">
        <dgm:presLayoutVars>
          <dgm:chMax val="0"/>
          <dgm:chPref val="0"/>
          <dgm:bulletEnabled val="1"/>
        </dgm:presLayoutVars>
      </dgm:prSet>
      <dgm:spPr/>
      <dgm:t>
        <a:bodyPr/>
        <a:lstStyle/>
        <a:p>
          <a:endParaRPr lang="en-US"/>
        </a:p>
      </dgm:t>
    </dgm:pt>
  </dgm:ptLst>
  <dgm:cxnLst>
    <dgm:cxn modelId="{9AFEA915-4811-47F0-8AA1-64B29C7F197D}" srcId="{57E52E52-1440-4B21-B89B-98347DB87756}" destId="{372B1FA0-D65B-4220-A2FA-9DA5DD5A00F1}" srcOrd="1" destOrd="0" parTransId="{9FA95A1B-CB1C-448F-A073-A5CCB75FDFDF}" sibTransId="{2BDB1891-9712-4E9D-91AA-487F2EB73377}"/>
    <dgm:cxn modelId="{45D3A52F-A4E6-4449-BC99-B1090635CBE4}" type="presOf" srcId="{6A07271E-8FF8-4B9C-80CE-25E0CCC5B120}" destId="{41A9A8F7-B761-4F4C-84EF-9A60F402D59E}" srcOrd="0" destOrd="0" presId="urn:microsoft.com/office/officeart/2005/8/layout/chevron1"/>
    <dgm:cxn modelId="{B3808C70-EB10-41CC-844F-65789F3D5AAC}" srcId="{57E52E52-1440-4B21-B89B-98347DB87756}" destId="{FBC88D35-68B1-46CE-9049-C70FF168EC8E}" srcOrd="2" destOrd="0" parTransId="{CC533C4A-AA60-4FDE-AE28-E4049BD7E9AF}" sibTransId="{1FC35358-9D3B-4F60-BD9E-1E37D8793133}"/>
    <dgm:cxn modelId="{12BA432A-A4F9-4AAD-9BED-46B3F8527462}" type="presOf" srcId="{FBC88D35-68B1-46CE-9049-C70FF168EC8E}" destId="{CD608968-55C6-4D3F-8019-EB5E0112CA1F}" srcOrd="0" destOrd="0" presId="urn:microsoft.com/office/officeart/2005/8/layout/chevron1"/>
    <dgm:cxn modelId="{FA0B04D3-7F67-4AA2-954E-31C6571EE672}" type="presOf" srcId="{372B1FA0-D65B-4220-A2FA-9DA5DD5A00F1}" destId="{5838D25C-BBD8-4C33-A11C-471EAD97D2AD}" srcOrd="0" destOrd="0" presId="urn:microsoft.com/office/officeart/2005/8/layout/chevron1"/>
    <dgm:cxn modelId="{930F2E05-F4B7-4116-A33A-0E419FEB41F1}" type="presOf" srcId="{57E52E52-1440-4B21-B89B-98347DB87756}" destId="{0434EA4D-CFC8-47A3-A2C2-3C12ADB3C026}" srcOrd="0" destOrd="0" presId="urn:microsoft.com/office/officeart/2005/8/layout/chevron1"/>
    <dgm:cxn modelId="{34D847B6-38D6-4959-8928-7E882A6BE9A9}" srcId="{57E52E52-1440-4B21-B89B-98347DB87756}" destId="{6A07271E-8FF8-4B9C-80CE-25E0CCC5B120}" srcOrd="0" destOrd="0" parTransId="{A4CB4D6F-4BDD-4A64-B02C-F94A9B886E6F}" sibTransId="{BA466011-DA6A-4D5C-B031-0AB2DF111FB0}"/>
    <dgm:cxn modelId="{8E430EB5-2C8F-48D2-AC3C-72AC4FCA8992}" type="presParOf" srcId="{0434EA4D-CFC8-47A3-A2C2-3C12ADB3C026}" destId="{41A9A8F7-B761-4F4C-84EF-9A60F402D59E}" srcOrd="0" destOrd="0" presId="urn:microsoft.com/office/officeart/2005/8/layout/chevron1"/>
    <dgm:cxn modelId="{8167F2C5-F9FA-4056-AFCF-7B66CF530708}" type="presParOf" srcId="{0434EA4D-CFC8-47A3-A2C2-3C12ADB3C026}" destId="{E295BD22-E6AE-443B-BC76-4ECD9A7FB7C5}" srcOrd="1" destOrd="0" presId="urn:microsoft.com/office/officeart/2005/8/layout/chevron1"/>
    <dgm:cxn modelId="{7420E375-69BF-47B8-886F-25BAA3DE80EC}" type="presParOf" srcId="{0434EA4D-CFC8-47A3-A2C2-3C12ADB3C026}" destId="{5838D25C-BBD8-4C33-A11C-471EAD97D2AD}" srcOrd="2" destOrd="0" presId="urn:microsoft.com/office/officeart/2005/8/layout/chevron1"/>
    <dgm:cxn modelId="{FBE0F722-F2F6-4F5B-84B4-C7F0FE4D0DD9}" type="presParOf" srcId="{0434EA4D-CFC8-47A3-A2C2-3C12ADB3C026}" destId="{E628C316-1A91-4EBE-87C3-3AD5C222BF27}" srcOrd="3" destOrd="0" presId="urn:microsoft.com/office/officeart/2005/8/layout/chevron1"/>
    <dgm:cxn modelId="{594FAD11-7959-402B-9B42-DE81F7632BB2}" type="presParOf" srcId="{0434EA4D-CFC8-47A3-A2C2-3C12ADB3C026}" destId="{CD608968-55C6-4D3F-8019-EB5E0112CA1F}" srcOrd="4" destOrd="0" presId="urn:microsoft.com/office/officeart/2005/8/layout/chevron1"/>
  </dgm:cxnLst>
  <dgm:bg/>
  <dgm:whole/>
</dgm:dataModel>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1810" name="Rectangle 2"/>
          <p:cNvSpPr>
            <a:spLocks noGrp="1" noChangeArrowheads="1"/>
          </p:cNvSpPr>
          <p:nvPr>
            <p:ph type="hdr" sz="quarter"/>
          </p:nvPr>
        </p:nvSpPr>
        <p:spPr bwMode="auto">
          <a:xfrm>
            <a:off x="0" y="146050"/>
            <a:ext cx="4025900" cy="27622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defTabSz="930275" eaLnBrk="0" hangingPunct="0">
              <a:spcBef>
                <a:spcPct val="50000"/>
              </a:spcBef>
              <a:defRPr sz="1800"/>
            </a:lvl1pPr>
          </a:lstStyle>
          <a:p>
            <a:pPr>
              <a:defRPr/>
            </a:pPr>
            <a:endParaRPr lang="en-US"/>
          </a:p>
        </p:txBody>
      </p:sp>
      <p:sp>
        <p:nvSpPr>
          <p:cNvPr id="631811" name="Rectangle 3"/>
          <p:cNvSpPr>
            <a:spLocks noGrp="1" noChangeArrowheads="1"/>
          </p:cNvSpPr>
          <p:nvPr>
            <p:ph type="dt" sz="quarter" idx="1"/>
          </p:nvPr>
        </p:nvSpPr>
        <p:spPr bwMode="auto">
          <a:xfrm>
            <a:off x="5257800" y="146050"/>
            <a:ext cx="4025900" cy="27622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defTabSz="930275" eaLnBrk="0" hangingPunct="0">
              <a:spcBef>
                <a:spcPct val="50000"/>
              </a:spcBef>
              <a:defRPr sz="1800"/>
            </a:lvl1pPr>
          </a:lstStyle>
          <a:p>
            <a:pPr>
              <a:defRPr/>
            </a:pPr>
            <a:endParaRPr lang="en-US"/>
          </a:p>
        </p:txBody>
      </p:sp>
      <p:sp>
        <p:nvSpPr>
          <p:cNvPr id="631812" name="Rectangle 4"/>
          <p:cNvSpPr>
            <a:spLocks noGrp="1" noChangeArrowheads="1"/>
          </p:cNvSpPr>
          <p:nvPr>
            <p:ph type="ftr" sz="quarter" idx="2"/>
          </p:nvPr>
        </p:nvSpPr>
        <p:spPr bwMode="auto">
          <a:xfrm>
            <a:off x="0" y="6581775"/>
            <a:ext cx="4025900" cy="276225"/>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defTabSz="930275" eaLnBrk="0" hangingPunct="0">
              <a:spcBef>
                <a:spcPct val="50000"/>
              </a:spcBef>
              <a:defRPr sz="1800"/>
            </a:lvl1pPr>
          </a:lstStyle>
          <a:p>
            <a:pPr>
              <a:defRPr/>
            </a:pPr>
            <a:endParaRPr lang="en-US"/>
          </a:p>
        </p:txBody>
      </p:sp>
      <p:sp>
        <p:nvSpPr>
          <p:cNvPr id="631813" name="Rectangle 5"/>
          <p:cNvSpPr>
            <a:spLocks noGrp="1" noChangeArrowheads="1"/>
          </p:cNvSpPr>
          <p:nvPr>
            <p:ph type="sldNum" sz="quarter" idx="3"/>
          </p:nvPr>
        </p:nvSpPr>
        <p:spPr bwMode="auto">
          <a:xfrm>
            <a:off x="5257800" y="6581775"/>
            <a:ext cx="4025900" cy="276225"/>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930275" eaLnBrk="0" hangingPunct="0">
              <a:spcBef>
                <a:spcPct val="50000"/>
              </a:spcBef>
              <a:defRPr sz="1800"/>
            </a:lvl1pPr>
          </a:lstStyle>
          <a:p>
            <a:pPr>
              <a:defRPr/>
            </a:pPr>
            <a:fld id="{68DC09A5-9A52-4EE7-8E7C-ED3000924BF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4025900" cy="342900"/>
          </a:xfrm>
          <a:prstGeom prst="rect">
            <a:avLst/>
          </a:prstGeom>
          <a:noFill/>
          <a:ln w="9525">
            <a:noFill/>
            <a:miter lim="800000"/>
            <a:headEnd/>
            <a:tailEnd/>
          </a:ln>
        </p:spPr>
        <p:txBody>
          <a:bodyPr vert="horz" wrap="square" lIns="91851" tIns="45927" rIns="91851" bIns="45927" numCol="1" anchor="t" anchorCtr="0" compatLnSpc="1">
            <a:prstTxWarp prst="textNoShape">
              <a:avLst/>
            </a:prstTxWarp>
          </a:bodyPr>
          <a:lstStyle>
            <a:lvl1pPr defTabSz="901700" eaLnBrk="0" hangingPunct="0">
              <a:defRPr sz="1800"/>
            </a:lvl1pPr>
          </a:lstStyle>
          <a:p>
            <a:pPr>
              <a:defRPr/>
            </a:pPr>
            <a:endParaRPr lang="en-US"/>
          </a:p>
        </p:txBody>
      </p:sp>
      <p:sp>
        <p:nvSpPr>
          <p:cNvPr id="5123" name="Rectangle 3"/>
          <p:cNvSpPr>
            <a:spLocks noGrp="1" noChangeArrowheads="1"/>
          </p:cNvSpPr>
          <p:nvPr>
            <p:ph type="dt" idx="1"/>
          </p:nvPr>
        </p:nvSpPr>
        <p:spPr bwMode="auto">
          <a:xfrm>
            <a:off x="5257800" y="0"/>
            <a:ext cx="4025900" cy="342900"/>
          </a:xfrm>
          <a:prstGeom prst="rect">
            <a:avLst/>
          </a:prstGeom>
          <a:noFill/>
          <a:ln w="9525">
            <a:noFill/>
            <a:miter lim="800000"/>
            <a:headEnd/>
            <a:tailEnd/>
          </a:ln>
        </p:spPr>
        <p:txBody>
          <a:bodyPr vert="horz" wrap="square" lIns="91851" tIns="45927" rIns="91851" bIns="45927" numCol="1" anchor="t" anchorCtr="0" compatLnSpc="1">
            <a:prstTxWarp prst="textNoShape">
              <a:avLst/>
            </a:prstTxWarp>
          </a:bodyPr>
          <a:lstStyle>
            <a:lvl1pPr algn="r" defTabSz="901700" eaLnBrk="0" hangingPunct="0">
              <a:defRPr sz="1800"/>
            </a:lvl1pPr>
          </a:lstStyle>
          <a:p>
            <a:pPr>
              <a:defRPr/>
            </a:pPr>
            <a:endParaRPr lang="en-US"/>
          </a:p>
        </p:txBody>
      </p:sp>
      <p:sp>
        <p:nvSpPr>
          <p:cNvPr id="57348" name="Rectangle 4"/>
          <p:cNvSpPr>
            <a:spLocks noGrp="1" noRot="1" noChangeAspect="1" noChangeArrowheads="1" noTextEdit="1"/>
          </p:cNvSpPr>
          <p:nvPr>
            <p:ph type="sldImg" idx="2"/>
          </p:nvPr>
        </p:nvSpPr>
        <p:spPr bwMode="auto">
          <a:xfrm>
            <a:off x="2897188" y="533400"/>
            <a:ext cx="3503612" cy="2627313"/>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1257300" y="3332163"/>
            <a:ext cx="6769100" cy="3138487"/>
          </a:xfrm>
          <a:prstGeom prst="rect">
            <a:avLst/>
          </a:prstGeom>
          <a:noFill/>
          <a:ln w="9525">
            <a:noFill/>
            <a:miter lim="800000"/>
            <a:headEnd/>
            <a:tailEnd/>
          </a:ln>
        </p:spPr>
        <p:txBody>
          <a:bodyPr vert="horz" wrap="square" lIns="91851" tIns="45927" rIns="91851" bIns="459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6661150"/>
            <a:ext cx="4025900" cy="342900"/>
          </a:xfrm>
          <a:prstGeom prst="rect">
            <a:avLst/>
          </a:prstGeom>
          <a:noFill/>
          <a:ln w="9525">
            <a:noFill/>
            <a:miter lim="800000"/>
            <a:headEnd/>
            <a:tailEnd/>
          </a:ln>
        </p:spPr>
        <p:txBody>
          <a:bodyPr vert="horz" wrap="square" lIns="91851" tIns="45927" rIns="91851" bIns="45927" numCol="1" anchor="b" anchorCtr="0" compatLnSpc="1">
            <a:prstTxWarp prst="textNoShape">
              <a:avLst/>
            </a:prstTxWarp>
          </a:bodyPr>
          <a:lstStyle>
            <a:lvl1pPr defTabSz="901700" eaLnBrk="0" hangingPunct="0">
              <a:defRPr sz="1800"/>
            </a:lvl1pPr>
          </a:lstStyle>
          <a:p>
            <a:pPr>
              <a:defRPr/>
            </a:pPr>
            <a:endParaRPr lang="en-US"/>
          </a:p>
        </p:txBody>
      </p:sp>
      <p:sp>
        <p:nvSpPr>
          <p:cNvPr id="5127" name="Rectangle 7"/>
          <p:cNvSpPr>
            <a:spLocks noGrp="1" noChangeArrowheads="1"/>
          </p:cNvSpPr>
          <p:nvPr>
            <p:ph type="sldNum" sz="quarter" idx="5"/>
          </p:nvPr>
        </p:nvSpPr>
        <p:spPr bwMode="auto">
          <a:xfrm>
            <a:off x="5257800" y="6661150"/>
            <a:ext cx="4025900" cy="342900"/>
          </a:xfrm>
          <a:prstGeom prst="rect">
            <a:avLst/>
          </a:prstGeom>
          <a:noFill/>
          <a:ln w="9525">
            <a:noFill/>
            <a:miter lim="800000"/>
            <a:headEnd/>
            <a:tailEnd/>
          </a:ln>
        </p:spPr>
        <p:txBody>
          <a:bodyPr vert="horz" wrap="square" lIns="91851" tIns="45927" rIns="91851" bIns="45927" numCol="1" anchor="b" anchorCtr="0" compatLnSpc="1">
            <a:prstTxWarp prst="textNoShape">
              <a:avLst/>
            </a:prstTxWarp>
          </a:bodyPr>
          <a:lstStyle>
            <a:lvl1pPr algn="r" defTabSz="901700" eaLnBrk="0" hangingPunct="0">
              <a:defRPr sz="1800"/>
            </a:lvl1pPr>
          </a:lstStyle>
          <a:p>
            <a:pPr>
              <a:defRPr/>
            </a:pPr>
            <a:fld id="{D5E49809-8247-48BE-A48E-2DB3F21074D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484C7FC0-8859-4FC2-B988-909B43035F87}" type="slidenum">
              <a:rPr lang="en-US" smtClean="0"/>
              <a:pPr/>
              <a:t>21</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a:buFontTx/>
              <a:buChar char="•"/>
            </a:pPr>
            <a:r>
              <a:rPr lang="en-GB" smtClean="0"/>
              <a:t>In general, the point of this slide is to illustrate that IE&amp;R has been a continued work in progress with incremental additions each year since go live</a:t>
            </a:r>
          </a:p>
          <a:p>
            <a:pPr>
              <a:buFontTx/>
              <a:buChar char="•"/>
            </a:pPr>
            <a:r>
              <a:rPr lang="en-GB" smtClean="0"/>
              <a:t>The dark blue area of the curve is the projected volume for the remainder of 2008 based on the average monthly volume for the past 3 months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invGray">
          <a:xfrm>
            <a:off x="585788" y="776288"/>
            <a:ext cx="7972425" cy="4795837"/>
          </a:xfrm>
          <a:prstGeom prst="rect">
            <a:avLst/>
          </a:prstGeom>
          <a:solidFill>
            <a:schemeClr val="bg1"/>
          </a:solidFill>
          <a:ln w="19050" algn="ctr">
            <a:solidFill>
              <a:schemeClr val="accent1"/>
            </a:solidFill>
            <a:miter lim="800000"/>
            <a:headEnd/>
            <a:tailEnd/>
          </a:ln>
          <a:effectLst/>
        </p:spPr>
        <p:txBody>
          <a:bodyPr lIns="90000" tIns="90000" rIns="90000" bIns="90000" anchor="ctr"/>
          <a:lstStyle/>
          <a:p>
            <a:pPr marL="119063" indent="-119063" eaLnBrk="0" hangingPunct="0">
              <a:spcBef>
                <a:spcPct val="50000"/>
              </a:spcBef>
              <a:defRPr/>
            </a:pPr>
            <a:endParaRPr lang="en-US" sz="1100" b="1"/>
          </a:p>
        </p:txBody>
      </p:sp>
      <p:pic>
        <p:nvPicPr>
          <p:cNvPr id="5" name="Picture 93" descr="LLP logo with big space copy"/>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gray">
          <a:xfrm>
            <a:off x="895350" y="6026150"/>
            <a:ext cx="1454150" cy="276225"/>
          </a:xfrm>
          <a:prstGeom prst="rect">
            <a:avLst/>
          </a:prstGeom>
          <a:noFill/>
          <a:ln w="9525">
            <a:noFill/>
            <a:miter lim="800000"/>
            <a:headEnd/>
            <a:tailEnd/>
          </a:ln>
        </p:spPr>
      </p:pic>
      <p:sp>
        <p:nvSpPr>
          <p:cNvPr id="3700739" name="MSTSHP_03"/>
          <p:cNvSpPr>
            <a:spLocks noGrp="1" noChangeArrowheads="1"/>
          </p:cNvSpPr>
          <p:nvPr>
            <p:ph type="ctrTitle" sz="quarter"/>
          </p:nvPr>
        </p:nvSpPr>
        <p:spPr>
          <a:xfrm>
            <a:off x="892175" y="2695575"/>
            <a:ext cx="6581775" cy="549275"/>
          </a:xfrm>
          <a:ln algn="ctr"/>
        </p:spPr>
        <p:txBody>
          <a:bodyPr/>
          <a:lstStyle>
            <a:lvl1pPr>
              <a:lnSpc>
                <a:spcPts val="4000"/>
              </a:lnSpc>
              <a:spcBef>
                <a:spcPct val="100000"/>
              </a:spcBef>
              <a:buClr>
                <a:schemeClr val="tx2"/>
              </a:buClr>
              <a:buSzPct val="85000"/>
              <a:buFont typeface="Wingdings" pitchFamily="2" charset="2"/>
              <a:buNone/>
              <a:defRPr sz="2800"/>
            </a:lvl1pPr>
          </a:lstStyle>
          <a:p>
            <a:r>
              <a:rPr lang="en-US" smtClean="0"/>
              <a:t>Click to edit Master title style</a:t>
            </a:r>
            <a:endParaRPr lang="en-US" dirty="0"/>
          </a:p>
        </p:txBody>
      </p:sp>
      <p:sp>
        <p:nvSpPr>
          <p:cNvPr id="3700740" name="MSTSHP_04"/>
          <p:cNvSpPr>
            <a:spLocks noGrp="1" noChangeArrowheads="1"/>
          </p:cNvSpPr>
          <p:nvPr>
            <p:ph type="subTitle" sz="quarter" idx="1"/>
          </p:nvPr>
        </p:nvSpPr>
        <p:spPr>
          <a:xfrm>
            <a:off x="892175" y="3516313"/>
            <a:ext cx="6583363" cy="439737"/>
          </a:xfrm>
          <a:ln/>
        </p:spPr>
        <p:txBody>
          <a:bodyPr/>
          <a:lstStyle>
            <a:lvl1pPr>
              <a:lnSpc>
                <a:spcPts val="2800"/>
              </a:lnSpc>
              <a:spcBef>
                <a:spcPct val="15000"/>
              </a:spcBef>
              <a:buClrTx/>
              <a:buNone/>
              <a:defRPr sz="2000" b="1"/>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content">
    <p:spTree>
      <p:nvGrpSpPr>
        <p:cNvPr id="1" name=""/>
        <p:cNvGrpSpPr/>
        <p:nvPr/>
      </p:nvGrpSpPr>
      <p:grpSpPr>
        <a:xfrm>
          <a:off x="0" y="0"/>
          <a:ext cx="0" cy="0"/>
          <a:chOff x="0" y="0"/>
          <a:chExt cx="0" cy="0"/>
        </a:xfrm>
      </p:grpSpPr>
      <p:sp>
        <p:nvSpPr>
          <p:cNvPr id="4" name="Line 47"/>
          <p:cNvSpPr>
            <a:spLocks noChangeShapeType="1"/>
          </p:cNvSpPr>
          <p:nvPr/>
        </p:nvSpPr>
        <p:spPr bwMode="invGray">
          <a:xfrm>
            <a:off x="401638" y="803275"/>
            <a:ext cx="8335962" cy="0"/>
          </a:xfrm>
          <a:prstGeom prst="line">
            <a:avLst/>
          </a:prstGeom>
          <a:noFill/>
          <a:ln w="28575">
            <a:solidFill>
              <a:schemeClr val="accent1"/>
            </a:solidFill>
            <a:round/>
            <a:headEnd/>
            <a:tailEnd/>
          </a:ln>
          <a:effectLst/>
        </p:spPr>
        <p:txBody>
          <a:bodyPr wrap="none" anchor="ctr"/>
          <a:lstStyle/>
          <a:p>
            <a:pPr>
              <a:lnSpc>
                <a:spcPct val="106000"/>
              </a:lnSpc>
              <a:buFont typeface="Wingdings 2" pitchFamily="18" charset="2"/>
              <a:buNone/>
              <a:defRPr/>
            </a:pPr>
            <a:endParaRPr lang="en-US"/>
          </a:p>
        </p:txBody>
      </p:sp>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400050" y="1155700"/>
            <a:ext cx="8337550" cy="5137150"/>
          </a:xfrm>
        </p:spPr>
        <p:txBody>
          <a:bodyPr/>
          <a:lstStyle>
            <a:lvl1pPr>
              <a:defRPr sz="1800"/>
            </a:lvl1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rt opener">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1143000" y="2551176"/>
            <a:ext cx="6858000" cy="1344168"/>
          </a:xfrm>
          <a:ln w="28575">
            <a:solidFill>
              <a:srgbClr val="003399"/>
            </a:solidFill>
          </a:ln>
        </p:spPr>
        <p:txBody>
          <a:bodyPr lIns="228600" rIns="228600" anchor="ctr" anchorCtr="1"/>
          <a:lstStyle>
            <a:lvl1pPr algn="ctr">
              <a:spcBef>
                <a:spcPts val="0"/>
              </a:spcBef>
              <a:defRPr sz="2400" b="1"/>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1143000" y="2551176"/>
            <a:ext cx="6858000" cy="1344168"/>
          </a:xfrm>
        </p:spPr>
        <p:txBody>
          <a:bodyPr anchor="ctr"/>
          <a:lstStyle>
            <a:lvl1pPr>
              <a:spcBef>
                <a:spcPts val="200"/>
              </a:spcBef>
              <a:defRPr sz="2400"/>
            </a:lvl1pPr>
          </a:lstStyle>
          <a:p>
            <a:pPr lvl="0"/>
            <a:r>
              <a:rPr lang="en-US" smtClean="0"/>
              <a:t>Click to edit Master text styles</a:t>
            </a:r>
          </a:p>
          <a:p>
            <a:pPr lvl="1"/>
            <a:r>
              <a:rPr lang="en-US" smtClean="0"/>
              <a:t>Second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Text">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06400" y="1155700"/>
            <a:ext cx="8339328" cy="5138928"/>
          </a:xfrm>
        </p:spPr>
        <p:txBody>
          <a:bodyPr/>
          <a:lstStyle>
            <a:lvl1pPr>
              <a:buNone/>
              <a:defRPr/>
            </a:lvl1pPr>
            <a:lvl3pPr>
              <a:defRPr sz="1800"/>
            </a:lvl3pPr>
            <a:lvl4pPr>
              <a:defRPr sz="18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asic text slide (full page w/2 col.)">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5138928"/>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Text Placeholder 10"/>
          <p:cNvSpPr>
            <a:spLocks noGrp="1"/>
          </p:cNvSpPr>
          <p:nvPr>
            <p:ph type="body" sz="quarter" idx="13"/>
          </p:nvPr>
        </p:nvSpPr>
        <p:spPr>
          <a:xfrm>
            <a:off x="402336" y="2185416"/>
            <a:ext cx="4005072" cy="4105656"/>
          </a:xfrm>
        </p:spPr>
        <p:txBody>
          <a:bodyPr/>
          <a:lstStyle>
            <a:lvl1pPr marL="0" indent="0">
              <a:buNone/>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4735513" y="2187194"/>
            <a:ext cx="4005072" cy="4105656"/>
          </a:xfrm>
        </p:spPr>
        <p:txBody>
          <a:bodyPr/>
          <a:lstStyle>
            <a:lvl1pPr marL="0" indent="0">
              <a:buNone/>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text slide (full page w/2 col. hd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5138928"/>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Text Placeholder 10"/>
          <p:cNvSpPr>
            <a:spLocks noGrp="1"/>
          </p:cNvSpPr>
          <p:nvPr>
            <p:ph type="body" sz="quarter" idx="13"/>
          </p:nvPr>
        </p:nvSpPr>
        <p:spPr>
          <a:xfrm>
            <a:off x="402336" y="2715768"/>
            <a:ext cx="4005072" cy="3584448"/>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4736592" y="2706624"/>
            <a:ext cx="4005072" cy="3584448"/>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Text - 2 columns">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736592" y="1152144"/>
            <a:ext cx="4005072" cy="5138928"/>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ext Placeholder 10"/>
          <p:cNvSpPr>
            <a:spLocks noGrp="1"/>
          </p:cNvSpPr>
          <p:nvPr>
            <p:ph type="body" sz="quarter" idx="13"/>
          </p:nvPr>
        </p:nvSpPr>
        <p:spPr>
          <a:xfrm>
            <a:off x="402336" y="1152144"/>
            <a:ext cx="4005072" cy="5138928"/>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chelangelo (left)">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736592" y="1152144"/>
            <a:ext cx="4005072" cy="5138928"/>
          </a:xfrm>
        </p:spPr>
        <p:txBody>
          <a:bodyPr/>
          <a:lstStyle>
            <a:lvl1pPr marL="0" marR="0" indent="0" algn="l" defTabSz="914400" rtl="0" eaLnBrk="0" fontAlgn="base" latinLnBrk="0" hangingPunct="0">
              <a:lnSpc>
                <a:spcPct val="106000"/>
              </a:lnSpc>
              <a:spcBef>
                <a:spcPct val="40000"/>
              </a:spcBef>
              <a:spcAft>
                <a:spcPct val="0"/>
              </a:spcAft>
              <a:buClr>
                <a:schemeClr val="tx1"/>
              </a:buClr>
              <a:buSzPct val="80000"/>
              <a:buFont typeface="Wingdings" pitchFamily="2" charset="2"/>
              <a:buNone/>
              <a:tabLst/>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text slide (2 col w/hdrs) x 2">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736592" y="1682496"/>
            <a:ext cx="4005072" cy="20482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ext Placeholder 10"/>
          <p:cNvSpPr>
            <a:spLocks noGrp="1"/>
          </p:cNvSpPr>
          <p:nvPr>
            <p:ph type="body" sz="quarter" idx="13"/>
          </p:nvPr>
        </p:nvSpPr>
        <p:spPr>
          <a:xfrm>
            <a:off x="402336" y="1682496"/>
            <a:ext cx="4005072" cy="20482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7" name="Text Placeholder 10"/>
          <p:cNvSpPr>
            <a:spLocks noGrp="1"/>
          </p:cNvSpPr>
          <p:nvPr>
            <p:ph type="body" sz="quarter" idx="15"/>
          </p:nvPr>
        </p:nvSpPr>
        <p:spPr>
          <a:xfrm>
            <a:off x="4736592" y="4251960"/>
            <a:ext cx="4005072" cy="20482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ext Placeholder 10"/>
          <p:cNvSpPr>
            <a:spLocks noGrp="1"/>
          </p:cNvSpPr>
          <p:nvPr>
            <p:ph type="body" sz="quarter" idx="16"/>
          </p:nvPr>
        </p:nvSpPr>
        <p:spPr>
          <a:xfrm>
            <a:off x="402336" y="4251960"/>
            <a:ext cx="4005072" cy="20482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asic text slide (2 col w/hdrs) ">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736592" y="1682496"/>
            <a:ext cx="4005072" cy="4610354"/>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ext Placeholder 10"/>
          <p:cNvSpPr>
            <a:spLocks noGrp="1"/>
          </p:cNvSpPr>
          <p:nvPr>
            <p:ph type="body" sz="quarter" idx="13"/>
          </p:nvPr>
        </p:nvSpPr>
        <p:spPr>
          <a:xfrm>
            <a:off x="402336" y="1682496"/>
            <a:ext cx="4005072" cy="4610354"/>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868680"/>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7" name="Table Placeholder 6"/>
          <p:cNvSpPr>
            <a:spLocks noGrp="1"/>
          </p:cNvSpPr>
          <p:nvPr>
            <p:ph type="tbl" sz="quarter" idx="10"/>
          </p:nvPr>
        </p:nvSpPr>
        <p:spPr>
          <a:xfrm>
            <a:off x="402336" y="2176272"/>
            <a:ext cx="8339328" cy="4050792"/>
          </a:xfrm>
        </p:spPr>
        <p:txBody>
          <a:bodyPr/>
          <a:lstStyle/>
          <a:p>
            <a:pPr lvl="0"/>
            <a:r>
              <a:rPr lang="en-US" noProof="0" smtClean="0"/>
              <a:t>Click icon to add table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evron table">
    <p:spTree>
      <p:nvGrpSpPr>
        <p:cNvPr id="1" name=""/>
        <p:cNvGrpSpPr/>
        <p:nvPr/>
      </p:nvGrpSpPr>
      <p:grpSpPr>
        <a:xfrm>
          <a:off x="0" y="0"/>
          <a:ext cx="0" cy="0"/>
          <a:chOff x="0" y="0"/>
          <a:chExt cx="0" cy="0"/>
        </a:xfrm>
      </p:grpSpPr>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7" name="Table Placeholder 6"/>
          <p:cNvSpPr>
            <a:spLocks noGrp="1"/>
          </p:cNvSpPr>
          <p:nvPr>
            <p:ph type="tbl" sz="quarter" idx="10"/>
          </p:nvPr>
        </p:nvSpPr>
        <p:spPr>
          <a:xfrm>
            <a:off x="402336" y="1747838"/>
            <a:ext cx="8339328" cy="4545012"/>
          </a:xfrm>
        </p:spPr>
        <p:txBody>
          <a:bodyPr/>
          <a:lstStyle/>
          <a:p>
            <a:pPr lvl="0"/>
            <a:r>
              <a:rPr lang="en-US" noProof="0" smtClean="0"/>
              <a:t>Click icon to add table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jor Points">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2660904" y="1155700"/>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2656840" y="2898648"/>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10"/>
          <p:cNvSpPr>
            <a:spLocks noGrp="1"/>
          </p:cNvSpPr>
          <p:nvPr>
            <p:ph type="body" sz="quarter" idx="15"/>
          </p:nvPr>
        </p:nvSpPr>
        <p:spPr>
          <a:xfrm>
            <a:off x="2656840" y="4645152"/>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jor Points w/par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5138928"/>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2656840" y="2185416"/>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10"/>
          <p:cNvSpPr>
            <a:spLocks noGrp="1"/>
          </p:cNvSpPr>
          <p:nvPr>
            <p:ph type="body" sz="quarter" idx="15"/>
          </p:nvPr>
        </p:nvSpPr>
        <p:spPr>
          <a:xfrm>
            <a:off x="2660904" y="3931920"/>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bered points ">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630936" y="1536192"/>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9" name="Text Placeholder 10"/>
          <p:cNvSpPr>
            <a:spLocks noGrp="1"/>
          </p:cNvSpPr>
          <p:nvPr>
            <p:ph type="body" sz="quarter" idx="17"/>
          </p:nvPr>
        </p:nvSpPr>
        <p:spPr>
          <a:xfrm>
            <a:off x="630936" y="2779776"/>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ext Placeholder 10"/>
          <p:cNvSpPr>
            <a:spLocks noGrp="1"/>
          </p:cNvSpPr>
          <p:nvPr>
            <p:ph type="body" sz="quarter" idx="18"/>
          </p:nvPr>
        </p:nvSpPr>
        <p:spPr>
          <a:xfrm>
            <a:off x="630936" y="4023360"/>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Text Placeholder 10"/>
          <p:cNvSpPr>
            <a:spLocks noGrp="1"/>
          </p:cNvSpPr>
          <p:nvPr>
            <p:ph type="body" sz="quarter" idx="19"/>
          </p:nvPr>
        </p:nvSpPr>
        <p:spPr>
          <a:xfrm>
            <a:off x="630936" y="5266944"/>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5" name="Text Placeholder 10"/>
          <p:cNvSpPr>
            <a:spLocks noGrp="1"/>
          </p:cNvSpPr>
          <p:nvPr>
            <p:ph type="body" sz="quarter" idx="21"/>
          </p:nvPr>
        </p:nvSpPr>
        <p:spPr>
          <a:xfrm>
            <a:off x="4965192" y="2779776"/>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7" name="Text Placeholder 10"/>
          <p:cNvSpPr>
            <a:spLocks noGrp="1"/>
          </p:cNvSpPr>
          <p:nvPr>
            <p:ph type="body" sz="quarter" idx="23"/>
          </p:nvPr>
        </p:nvSpPr>
        <p:spPr>
          <a:xfrm>
            <a:off x="4965192" y="5266944"/>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 Placeholder 10"/>
          <p:cNvSpPr>
            <a:spLocks noGrp="1"/>
          </p:cNvSpPr>
          <p:nvPr>
            <p:ph type="body" sz="quarter" idx="24"/>
          </p:nvPr>
        </p:nvSpPr>
        <p:spPr>
          <a:xfrm>
            <a:off x="4965192" y="4023360"/>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 Placeholder 10"/>
          <p:cNvSpPr>
            <a:spLocks noGrp="1"/>
          </p:cNvSpPr>
          <p:nvPr>
            <p:ph type="body" sz="quarter" idx="25"/>
          </p:nvPr>
        </p:nvSpPr>
        <p:spPr>
          <a:xfrm>
            <a:off x="4965192" y="1536192"/>
            <a:ext cx="3776472" cy="85953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a w/ 2 Chevr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5138928"/>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Text Placeholder 10"/>
          <p:cNvSpPr>
            <a:spLocks noGrp="1"/>
          </p:cNvSpPr>
          <p:nvPr>
            <p:ph type="body" sz="quarter" idx="13"/>
          </p:nvPr>
        </p:nvSpPr>
        <p:spPr>
          <a:xfrm>
            <a:off x="393192" y="2852928"/>
            <a:ext cx="4169664" cy="1892808"/>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a:p>
        </p:txBody>
      </p:sp>
      <p:sp>
        <p:nvSpPr>
          <p:cNvPr id="6" name="Text Placeholder 10"/>
          <p:cNvSpPr>
            <a:spLocks noGrp="1"/>
          </p:cNvSpPr>
          <p:nvPr>
            <p:ph type="body" sz="quarter" idx="14"/>
          </p:nvPr>
        </p:nvSpPr>
        <p:spPr>
          <a:xfrm>
            <a:off x="4562856" y="2852928"/>
            <a:ext cx="4169664" cy="1892808"/>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ichelangelo (top)">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402336" y="3200400"/>
            <a:ext cx="4169664" cy="3090672"/>
          </a:xfrm>
        </p:spPr>
        <p:txBody>
          <a:bodyPr/>
          <a:lstStyle>
            <a:lvl1pPr marL="0" indent="0">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4736592" y="3200400"/>
            <a:ext cx="4005072" cy="3090672"/>
          </a:xfrm>
        </p:spPr>
        <p:txBody>
          <a:bodyPr/>
          <a:lstStyle>
            <a:lvl1pPr marL="0" marR="0" indent="0" algn="l" defTabSz="914400" rtl="0" eaLnBrk="0" fontAlgn="base" latinLnBrk="0" hangingPunct="0">
              <a:lnSpc>
                <a:spcPct val="106000"/>
              </a:lnSpc>
              <a:spcBef>
                <a:spcPct val="40000"/>
              </a:spcBef>
              <a:spcAft>
                <a:spcPct val="0"/>
              </a:spcAft>
              <a:buClr>
                <a:schemeClr val="tx1"/>
              </a:buClr>
              <a:buSzPct val="80000"/>
              <a:buFont typeface="Wingdings" pitchFamily="2" charset="2"/>
              <a:buNone/>
              <a:tabLst/>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hevrons">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393192" y="1821434"/>
            <a:ext cx="4169664" cy="1892808"/>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4562856" y="1828800"/>
            <a:ext cx="4169664" cy="1892808"/>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10"/>
          <p:cNvSpPr>
            <a:spLocks noGrp="1"/>
          </p:cNvSpPr>
          <p:nvPr>
            <p:ph type="body" sz="quarter" idx="15"/>
          </p:nvPr>
        </p:nvSpPr>
        <p:spPr>
          <a:xfrm>
            <a:off x="402336" y="4251960"/>
            <a:ext cx="8339328" cy="204825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Chevrons">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393192" y="1828800"/>
            <a:ext cx="2084832"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7" name="Text Placeholder 10"/>
          <p:cNvSpPr>
            <a:spLocks noGrp="1"/>
          </p:cNvSpPr>
          <p:nvPr>
            <p:ph type="body" sz="quarter" idx="16"/>
          </p:nvPr>
        </p:nvSpPr>
        <p:spPr>
          <a:xfrm>
            <a:off x="2478024" y="1828800"/>
            <a:ext cx="2084832"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ext Placeholder 10"/>
          <p:cNvSpPr>
            <a:spLocks noGrp="1"/>
          </p:cNvSpPr>
          <p:nvPr>
            <p:ph type="body" sz="quarter" idx="17"/>
          </p:nvPr>
        </p:nvSpPr>
        <p:spPr>
          <a:xfrm>
            <a:off x="4562856" y="1828800"/>
            <a:ext cx="2084832"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ext Placeholder 10"/>
          <p:cNvSpPr>
            <a:spLocks noGrp="1"/>
          </p:cNvSpPr>
          <p:nvPr>
            <p:ph type="body" sz="quarter" idx="18"/>
          </p:nvPr>
        </p:nvSpPr>
        <p:spPr>
          <a:xfrm>
            <a:off x="6647688" y="1828800"/>
            <a:ext cx="2084832"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 Placeholder 10"/>
          <p:cNvSpPr>
            <a:spLocks noGrp="1"/>
          </p:cNvSpPr>
          <p:nvPr>
            <p:ph type="body" sz="quarter" idx="15"/>
          </p:nvPr>
        </p:nvSpPr>
        <p:spPr>
          <a:xfrm>
            <a:off x="402336" y="4251960"/>
            <a:ext cx="8339328" cy="2048256"/>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hevrons">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393192" y="1828800"/>
            <a:ext cx="2779776"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8" name="Text Placeholder 10"/>
          <p:cNvSpPr>
            <a:spLocks noGrp="1"/>
          </p:cNvSpPr>
          <p:nvPr>
            <p:ph type="body" sz="quarter" idx="16"/>
          </p:nvPr>
        </p:nvSpPr>
        <p:spPr>
          <a:xfrm>
            <a:off x="3172968" y="1828800"/>
            <a:ext cx="2779776"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ext Placeholder 10"/>
          <p:cNvSpPr>
            <a:spLocks noGrp="1"/>
          </p:cNvSpPr>
          <p:nvPr>
            <p:ph type="body" sz="quarter" idx="17"/>
          </p:nvPr>
        </p:nvSpPr>
        <p:spPr>
          <a:xfrm>
            <a:off x="5961888" y="1828800"/>
            <a:ext cx="2779776" cy="1892808"/>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4" name="Text Placeholder 10"/>
          <p:cNvSpPr>
            <a:spLocks noGrp="1"/>
          </p:cNvSpPr>
          <p:nvPr>
            <p:ph type="body" sz="quarter" idx="18"/>
          </p:nvPr>
        </p:nvSpPr>
        <p:spPr>
          <a:xfrm>
            <a:off x="402336" y="4242816"/>
            <a:ext cx="4005072" cy="2048256"/>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ext Placeholder 10"/>
          <p:cNvSpPr>
            <a:spLocks noGrp="1"/>
          </p:cNvSpPr>
          <p:nvPr>
            <p:ph type="body" sz="quarter" idx="19"/>
          </p:nvPr>
        </p:nvSpPr>
        <p:spPr>
          <a:xfrm>
            <a:off x="4727448" y="4242816"/>
            <a:ext cx="4005072" cy="2048256"/>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s (left)">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736592" y="1682496"/>
            <a:ext cx="4005072" cy="4608576"/>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8" name="Chart Placeholder 7"/>
          <p:cNvSpPr>
            <a:spLocks noGrp="1"/>
          </p:cNvSpPr>
          <p:nvPr>
            <p:ph type="chart" sz="quarter" idx="15"/>
          </p:nvPr>
        </p:nvSpPr>
        <p:spPr>
          <a:xfrm>
            <a:off x="393192" y="1728216"/>
            <a:ext cx="3968496" cy="3986784"/>
          </a:xfrm>
        </p:spPr>
        <p:txBody>
          <a:bodyPr/>
          <a:lstStyle>
            <a:lvl1pPr>
              <a:buNone/>
              <a:defRPr/>
            </a:lvl1pPr>
          </a:lstStyle>
          <a:p>
            <a:pPr lvl="0"/>
            <a:r>
              <a:rPr lang="en-US" noProof="0" smtClean="0"/>
              <a:t>Click icon to add chart</a:t>
            </a:r>
            <a:endParaRPr lang="en-US" noProof="0" dirty="0" smtClean="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s (top)">
    <p:spTree>
      <p:nvGrpSpPr>
        <p:cNvPr id="1" name=""/>
        <p:cNvGrpSpPr/>
        <p:nvPr/>
      </p:nvGrpSpPr>
      <p:grpSpPr>
        <a:xfrm>
          <a:off x="0" y="0"/>
          <a:ext cx="0" cy="0"/>
          <a:chOff x="0" y="0"/>
          <a:chExt cx="0" cy="0"/>
        </a:xfrm>
      </p:grpSpPr>
      <p:sp>
        <p:nvSpPr>
          <p:cNvPr id="12" name="Text Placeholder 10"/>
          <p:cNvSpPr>
            <a:spLocks noGrp="1"/>
          </p:cNvSpPr>
          <p:nvPr>
            <p:ph type="body" sz="quarter" idx="14"/>
          </p:nvPr>
        </p:nvSpPr>
        <p:spPr>
          <a:xfrm>
            <a:off x="400050" y="5056632"/>
            <a:ext cx="8341614" cy="1243584"/>
          </a:xfrm>
        </p:spPr>
        <p:txBody>
          <a:bodyPr/>
          <a:lstStyle>
            <a:lvl1pPr marL="0" indent="0">
              <a:buNone/>
              <a:defRPr sz="18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8" name="Chart Placeholder 7"/>
          <p:cNvSpPr>
            <a:spLocks noGrp="1"/>
          </p:cNvSpPr>
          <p:nvPr>
            <p:ph type="chart" sz="quarter" idx="15"/>
          </p:nvPr>
        </p:nvSpPr>
        <p:spPr>
          <a:xfrm>
            <a:off x="438912" y="1197864"/>
            <a:ext cx="8275320" cy="3383280"/>
          </a:xfrm>
        </p:spPr>
        <p:txBody>
          <a:bodyPr/>
          <a:lstStyle>
            <a:lvl1pPr>
              <a:buNone/>
              <a:defRPr/>
            </a:lvl1pPr>
          </a:lstStyle>
          <a:p>
            <a:pPr lvl="0"/>
            <a:r>
              <a:rPr lang="en-US" noProof="0" smtClean="0"/>
              <a:t>Click icon to add chart</a:t>
            </a:r>
            <a:endParaRPr lang="en-US" noProof="0" dirty="0" smtClean="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400050" y="1155700"/>
            <a:ext cx="8337550" cy="5137150"/>
          </a:xfrm>
        </p:spPr>
        <p:txBody>
          <a:body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sum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402336" y="3044952"/>
            <a:ext cx="4005072" cy="3246120"/>
          </a:xfrm>
        </p:spPr>
        <p:txBody>
          <a:bodyPr/>
          <a:lstStyle>
            <a:lvl1pPr marL="0" indent="0">
              <a:defRPr sz="2000">
                <a:solidFill>
                  <a:schemeClr val="tx1"/>
                </a:solidFill>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 name="Title 1"/>
          <p:cNvSpPr>
            <a:spLocks noGrp="1"/>
          </p:cNvSpPr>
          <p:nvPr>
            <p:ph type="title"/>
          </p:nvPr>
        </p:nvSpPr>
        <p:spPr>
          <a:xfrm>
            <a:off x="402336" y="411480"/>
            <a:ext cx="8339328" cy="365760"/>
          </a:xfrm>
          <a:prstGeom prst="rect">
            <a:avLst/>
          </a:prstGeom>
        </p:spPr>
        <p:txBody>
          <a:bodyPr/>
          <a:lstStyle>
            <a:lvl1pPr>
              <a:defRPr sz="2400"/>
            </a:lvl1pPr>
          </a:lstStyle>
          <a:p>
            <a:r>
              <a:rPr lang="en-US" smtClean="0"/>
              <a:t>Click to edit Master title style</a:t>
            </a:r>
            <a:endParaRPr lang="en-US" dirty="0"/>
          </a:p>
        </p:txBody>
      </p:sp>
      <p:sp>
        <p:nvSpPr>
          <p:cNvPr id="6" name="Text Placeholder 10"/>
          <p:cNvSpPr>
            <a:spLocks noGrp="1"/>
          </p:cNvSpPr>
          <p:nvPr>
            <p:ph type="body" sz="quarter" idx="14"/>
          </p:nvPr>
        </p:nvSpPr>
        <p:spPr>
          <a:xfrm>
            <a:off x="4736592" y="3044952"/>
            <a:ext cx="4005072" cy="3246120"/>
          </a:xfrm>
        </p:spPr>
        <p:txBody>
          <a:bodyPr/>
          <a:lstStyle>
            <a:lvl1pPr marL="0" indent="0">
              <a:defRPr sz="20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0050" y="407988"/>
            <a:ext cx="8337550" cy="365125"/>
          </a:xfrm>
        </p:spPr>
        <p:txBody>
          <a:bodyPr/>
          <a:lstStyle>
            <a:lvl1pPr>
              <a:defRPr sz="2400"/>
            </a:lvl1pPr>
          </a:lstStyle>
          <a:p>
            <a:r>
              <a:rPr lang="en-US" smtClean="0"/>
              <a:t>Click to edit Master title style</a:t>
            </a:r>
            <a:endParaRPr lang="en-US" dirty="0"/>
          </a:p>
        </p:txBody>
      </p:sp>
      <p:sp>
        <p:nvSpPr>
          <p:cNvPr id="3" name="Table Placeholder 2"/>
          <p:cNvSpPr>
            <a:spLocks noGrp="1"/>
          </p:cNvSpPr>
          <p:nvPr>
            <p:ph type="tbl" idx="1"/>
          </p:nvPr>
        </p:nvSpPr>
        <p:spPr>
          <a:xfrm>
            <a:off x="400050" y="1154113"/>
            <a:ext cx="8337550" cy="5135562"/>
          </a:xfrm>
        </p:spPr>
        <p:txBody>
          <a:bodyPr/>
          <a:lstStyle/>
          <a:p>
            <a:pPr lvl="0"/>
            <a:r>
              <a:rPr lang="en-US" noProof="0" smtClean="0"/>
              <a:t>Click icon to add table</a:t>
            </a:r>
            <a:endParaRPr lang="en-US" noProof="0" dirty="0" smtClean="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Basic Text slide">
    <p:spTree>
      <p:nvGrpSpPr>
        <p:cNvPr id="1" name=""/>
        <p:cNvGrpSpPr/>
        <p:nvPr/>
      </p:nvGrpSpPr>
      <p:grpSpPr>
        <a:xfrm>
          <a:off x="0" y="0"/>
          <a:ext cx="0" cy="0"/>
          <a:chOff x="0" y="0"/>
          <a:chExt cx="0" cy="0"/>
        </a:xfrm>
      </p:grpSpPr>
      <p:sp>
        <p:nvSpPr>
          <p:cNvPr id="5" name="Text Box 5"/>
          <p:cNvSpPr txBox="1">
            <a:spLocks noChangeArrowheads="1"/>
          </p:cNvSpPr>
          <p:nvPr/>
        </p:nvSpPr>
        <p:spPr bwMode="invGray">
          <a:xfrm>
            <a:off x="4386263" y="6619875"/>
            <a:ext cx="373062" cy="193675"/>
          </a:xfrm>
          <a:prstGeom prst="rect">
            <a:avLst/>
          </a:prstGeom>
          <a:noFill/>
          <a:ln w="12700">
            <a:noFill/>
            <a:miter lim="800000"/>
            <a:headEnd/>
            <a:tailEnd/>
          </a:ln>
          <a:effectLst>
            <a:prstShdw prst="shdw17" dist="17961" dir="2700000">
              <a:srgbClr val="DDDDDD">
                <a:gamma/>
                <a:shade val="60000"/>
                <a:invGamma/>
              </a:srgbClr>
            </a:prstShdw>
          </a:effectLst>
        </p:spPr>
        <p:txBody>
          <a:bodyPr wrap="none" lIns="0" tIns="0" rIns="0" bIns="0" anchor="b" anchorCtr="1">
            <a:spAutoFit/>
          </a:bodyPr>
          <a:lstStyle/>
          <a:p>
            <a:pPr algn="ctr" eaLnBrk="0" hangingPunct="0">
              <a:lnSpc>
                <a:spcPct val="106000"/>
              </a:lnSpc>
              <a:buClr>
                <a:schemeClr val="tx1"/>
              </a:buClr>
              <a:buSzPct val="65000"/>
              <a:buFont typeface="Wingdings" pitchFamily="2" charset="2"/>
              <a:buNone/>
              <a:defRPr/>
            </a:pPr>
            <a:r>
              <a:rPr lang="en-US" sz="1200" dirty="0"/>
              <a:t>- </a:t>
            </a:r>
            <a:fld id="{B5E5CF99-0D0A-4525-BFBC-31C31785C86D}" type="slidenum">
              <a:rPr lang="en-US" sz="1200"/>
              <a:pPr algn="ctr" eaLnBrk="0" hangingPunct="0">
                <a:lnSpc>
                  <a:spcPct val="106000"/>
                </a:lnSpc>
                <a:buClr>
                  <a:schemeClr val="tx1"/>
                </a:buClr>
                <a:buSzPct val="65000"/>
                <a:buFont typeface="Wingdings" pitchFamily="2" charset="2"/>
                <a:buNone/>
                <a:defRPr/>
              </a:pPr>
              <a:t>‹#›</a:t>
            </a:fld>
            <a:r>
              <a:rPr lang="en-US" sz="1200" dirty="0"/>
              <a:t> -</a:t>
            </a:r>
          </a:p>
        </p:txBody>
      </p:sp>
      <p:sp>
        <p:nvSpPr>
          <p:cNvPr id="6" name="SHP_DOCTRACKER"/>
          <p:cNvSpPr txBox="1">
            <a:spLocks noChangeArrowheads="1"/>
          </p:cNvSpPr>
          <p:nvPr/>
        </p:nvSpPr>
        <p:spPr bwMode="gray">
          <a:xfrm rot="16200000">
            <a:off x="8861425" y="6543675"/>
            <a:ext cx="422275" cy="66675"/>
          </a:xfrm>
          <a:prstGeom prst="rect">
            <a:avLst/>
          </a:prstGeom>
          <a:noFill/>
          <a:ln w="12700" algn="ctr">
            <a:noFill/>
            <a:miter lim="800000"/>
            <a:headEnd/>
            <a:tailEnd/>
          </a:ln>
          <a:effectLst/>
        </p:spPr>
        <p:txBody>
          <a:bodyPr wrap="none" lIns="0" tIns="0" rIns="0" bIns="0"/>
          <a:lstStyle/>
          <a:p>
            <a:pPr eaLnBrk="0" hangingPunct="0">
              <a:lnSpc>
                <a:spcPct val="106000"/>
              </a:lnSpc>
              <a:defRPr/>
            </a:pPr>
            <a:r>
              <a:rPr lang="en-US" sz="400">
                <a:solidFill>
                  <a:srgbClr val="AFAFAF"/>
                </a:solidFill>
              </a:rPr>
              <a:t>Copy 1 of Vista_US Consulting On-screen M WHT_R1.5_041808_1130 EST_SM.ppt</a:t>
            </a:r>
            <a:endParaRPr lang="en-US" sz="400" dirty="0">
              <a:solidFill>
                <a:srgbClr val="AFAFAF"/>
              </a:solidFill>
            </a:endParaRPr>
          </a:p>
        </p:txBody>
      </p:sp>
      <p:sp>
        <p:nvSpPr>
          <p:cNvPr id="7" name="Line 47"/>
          <p:cNvSpPr>
            <a:spLocks noChangeShapeType="1"/>
          </p:cNvSpPr>
          <p:nvPr/>
        </p:nvSpPr>
        <p:spPr bwMode="invGray">
          <a:xfrm>
            <a:off x="401638" y="803275"/>
            <a:ext cx="8335962" cy="0"/>
          </a:xfrm>
          <a:prstGeom prst="line">
            <a:avLst/>
          </a:prstGeom>
          <a:noFill/>
          <a:ln w="28575">
            <a:solidFill>
              <a:schemeClr val="accent1"/>
            </a:solidFill>
            <a:round/>
            <a:headEnd/>
            <a:tailEnd/>
          </a:ln>
          <a:effectLst/>
        </p:spPr>
        <p:txBody>
          <a:bodyPr wrap="none" anchor="ctr"/>
          <a:lstStyle/>
          <a:p>
            <a:pPr>
              <a:lnSpc>
                <a:spcPct val="106000"/>
              </a:lnSpc>
              <a:buFont typeface="Wingdings 2" pitchFamily="18" charset="2"/>
              <a:buNone/>
              <a:defRPr/>
            </a:pPr>
            <a:endParaRPr lang="en-US"/>
          </a:p>
        </p:txBody>
      </p:sp>
      <p:pic>
        <p:nvPicPr>
          <p:cNvPr id="8" name="Picture 50" descr="DEL_COL"/>
          <p:cNvPicPr>
            <a:picLocks noChangeArrowheads="1"/>
          </p:cNvPicPr>
          <p:nvPr/>
        </p:nvPicPr>
        <p:blipFill>
          <a:blip r:embed="rId2"/>
          <a:srcRect/>
          <a:stretch>
            <a:fillRect/>
          </a:stretch>
        </p:blipFill>
        <p:spPr bwMode="gray">
          <a:xfrm>
            <a:off x="395288" y="6616700"/>
            <a:ext cx="868362" cy="165100"/>
          </a:xfrm>
          <a:prstGeom prst="rect">
            <a:avLst/>
          </a:prstGeom>
          <a:noFill/>
          <a:ln w="9525">
            <a:noFill/>
            <a:miter lim="800000"/>
            <a:headEnd/>
            <a:tailEnd/>
          </a:ln>
        </p:spPr>
      </p:pic>
      <p:sp>
        <p:nvSpPr>
          <p:cNvPr id="9" name="Rectangle 4"/>
          <p:cNvSpPr>
            <a:spLocks noChangeArrowheads="1"/>
          </p:cNvSpPr>
          <p:nvPr/>
        </p:nvSpPr>
        <p:spPr bwMode="gray">
          <a:xfrm>
            <a:off x="392113" y="1154113"/>
            <a:ext cx="4014787" cy="5135562"/>
          </a:xfrm>
          <a:prstGeom prst="rect">
            <a:avLst/>
          </a:prstGeom>
          <a:noFill/>
          <a:ln w="9525" algn="ctr">
            <a:noFill/>
            <a:miter lim="800000"/>
            <a:headEnd/>
            <a:tailEnd/>
          </a:ln>
          <a:effectLst/>
        </p:spPr>
        <p:txBody>
          <a:bodyPr lIns="0" tIns="0" rIns="0" bIns="0"/>
          <a:lstStyle/>
          <a:p>
            <a:pPr>
              <a:lnSpc>
                <a:spcPct val="106000"/>
              </a:lnSpc>
              <a:spcBef>
                <a:spcPct val="80000"/>
              </a:spcBef>
              <a:buClr>
                <a:schemeClr val="tx1"/>
              </a:buClr>
              <a:buSzPct val="80000"/>
              <a:buFont typeface="Wingdings" pitchFamily="2" charset="2"/>
              <a:buNone/>
              <a:defRPr/>
            </a:pPr>
            <a:endParaRPr lang="en-US" sz="1000" dirty="0"/>
          </a:p>
        </p:txBody>
      </p:sp>
      <p:sp>
        <p:nvSpPr>
          <p:cNvPr id="14" name="Text Placeholder 13"/>
          <p:cNvSpPr>
            <a:spLocks noGrp="1"/>
          </p:cNvSpPr>
          <p:nvPr>
            <p:ph type="body" sz="quarter" idx="10"/>
          </p:nvPr>
        </p:nvSpPr>
        <p:spPr>
          <a:xfrm>
            <a:off x="393192" y="1152144"/>
            <a:ext cx="4014216" cy="5138928"/>
          </a:xfrm>
        </p:spPr>
        <p:txBody>
          <a:bodyPr/>
          <a:lstStyle>
            <a:lvl1pPr>
              <a:buFont typeface="Arial" pitchFamily="34" charset="0"/>
              <a:buNone/>
              <a:defRPr/>
            </a:lvl1pPr>
            <a:lvl2pPr>
              <a:defRPr/>
            </a:lvl2pPr>
            <a:lvl3pPr>
              <a:buNone/>
              <a:defRPr/>
            </a:lvl3pPr>
            <a:lvl4pPr>
              <a:defRPr/>
            </a:lvl4pPr>
          </a:lstStyle>
          <a:p>
            <a:pPr lvl="0"/>
            <a:r>
              <a:rPr lang="en-US" smtClean="0"/>
              <a:t>Click to edit Master text styles</a:t>
            </a:r>
          </a:p>
          <a:p>
            <a:pPr lvl="1"/>
            <a:r>
              <a:rPr lang="en-US" smtClean="0"/>
              <a:t>Second level</a:t>
            </a:r>
          </a:p>
        </p:txBody>
      </p:sp>
      <p:sp>
        <p:nvSpPr>
          <p:cNvPr id="16" name="Text Placeholder 15"/>
          <p:cNvSpPr>
            <a:spLocks noGrp="1"/>
          </p:cNvSpPr>
          <p:nvPr>
            <p:ph type="body" sz="quarter" idx="11"/>
          </p:nvPr>
        </p:nvSpPr>
        <p:spPr>
          <a:xfrm>
            <a:off x="4736592" y="1152144"/>
            <a:ext cx="4014216" cy="5138928"/>
          </a:xfrm>
        </p:spPr>
        <p:txBody>
          <a:bodyPr/>
          <a:lstStyle>
            <a:lvl1pPr>
              <a:buNone/>
              <a:defRPr/>
            </a:lvl1pPr>
          </a:lstStyle>
          <a:p>
            <a:pPr lvl="0"/>
            <a:r>
              <a:rPr lang="en-US" smtClean="0"/>
              <a:t>Click to edit Master text styles</a:t>
            </a:r>
          </a:p>
          <a:p>
            <a:pPr lvl="1"/>
            <a:r>
              <a:rPr lang="en-US" smtClean="0"/>
              <a:t>Second level</a:t>
            </a:r>
          </a:p>
        </p:txBody>
      </p:sp>
      <p:sp>
        <p:nvSpPr>
          <p:cNvPr id="20" name="Text Placeholder 19"/>
          <p:cNvSpPr>
            <a:spLocks noGrp="1"/>
          </p:cNvSpPr>
          <p:nvPr>
            <p:ph type="body" sz="quarter" idx="12"/>
          </p:nvPr>
        </p:nvSpPr>
        <p:spPr>
          <a:xfrm>
            <a:off x="393192" y="256032"/>
            <a:ext cx="8348472" cy="521208"/>
          </a:xfrm>
          <a:noFill/>
        </p:spPr>
        <p:txBody>
          <a:bodyPr anchor="b"/>
          <a:lstStyle>
            <a:lvl1pPr>
              <a:spcBef>
                <a:spcPts val="0"/>
              </a:spcBef>
              <a:buNone/>
              <a:defRPr sz="1600" b="1"/>
            </a:lvl1pPr>
          </a:lstStyle>
          <a:p>
            <a:pPr lvl="0"/>
            <a:r>
              <a:rPr lang="en-US" smtClean="0"/>
              <a:t>Click to edit Master text styles</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invGray">
          <a:xfrm>
            <a:off x="585788" y="776288"/>
            <a:ext cx="7972425" cy="4795837"/>
          </a:xfrm>
          <a:prstGeom prst="rect">
            <a:avLst/>
          </a:prstGeom>
          <a:solidFill>
            <a:schemeClr val="bg1"/>
          </a:solidFill>
          <a:ln w="19050" algn="ctr">
            <a:solidFill>
              <a:srgbClr val="003399"/>
            </a:solidFill>
            <a:miter lim="800000"/>
            <a:headEnd/>
            <a:tailEnd/>
          </a:ln>
          <a:effectLst/>
        </p:spPr>
        <p:txBody>
          <a:bodyPr lIns="90000" tIns="90000" rIns="90000" bIns="90000" anchor="ctr"/>
          <a:lstStyle/>
          <a:p>
            <a:pPr marL="119063" indent="-119063" eaLnBrk="0" hangingPunct="0">
              <a:spcBef>
                <a:spcPct val="50000"/>
              </a:spcBef>
              <a:defRPr/>
            </a:pPr>
            <a:endParaRPr lang="en-US" sz="1100" b="1"/>
          </a:p>
        </p:txBody>
      </p:sp>
      <p:pic>
        <p:nvPicPr>
          <p:cNvPr id="4" name="Picture 4" descr="LLP logo with big space copy"/>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gray">
          <a:xfrm>
            <a:off x="895350" y="6019800"/>
            <a:ext cx="1454150" cy="276225"/>
          </a:xfrm>
          <a:prstGeom prst="rect">
            <a:avLst/>
          </a:prstGeom>
          <a:noFill/>
          <a:ln w="9525">
            <a:noFill/>
            <a:miter lim="800000"/>
            <a:headEnd/>
            <a:tailEnd/>
          </a:ln>
        </p:spPr>
      </p:pic>
      <p:sp>
        <p:nvSpPr>
          <p:cNvPr id="7596035" name="MSTSHP_03"/>
          <p:cNvSpPr>
            <a:spLocks noGrp="1" noChangeArrowheads="1"/>
          </p:cNvSpPr>
          <p:nvPr>
            <p:ph type="ctrTitle" sz="quarter"/>
          </p:nvPr>
        </p:nvSpPr>
        <p:spPr>
          <a:xfrm>
            <a:off x="892175" y="2695575"/>
            <a:ext cx="6581775" cy="549275"/>
          </a:xfrm>
          <a:ln algn="ctr"/>
        </p:spPr>
        <p:txBody>
          <a:bodyPr/>
          <a:lstStyle>
            <a:lvl1pPr>
              <a:lnSpc>
                <a:spcPts val="4000"/>
              </a:lnSpc>
              <a:spcBef>
                <a:spcPct val="100000"/>
              </a:spcBef>
              <a:buClr>
                <a:schemeClr val="tx2"/>
              </a:buClr>
              <a:buSzPct val="85000"/>
              <a:buFont typeface="Wingdings" pitchFamily="2" charset="2"/>
              <a:buNone/>
              <a:defRPr sz="4200"/>
            </a:lvl1pPr>
          </a:lstStyle>
          <a:p>
            <a:r>
              <a:rPr lang="en-US"/>
              <a:t>Click to edit Master title style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154113"/>
            <a:ext cx="4092575"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154113"/>
            <a:ext cx="4092575"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3213" y="407988"/>
            <a:ext cx="2084387" cy="5881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407988"/>
            <a:ext cx="6100763" cy="5881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gray">
          <a:xfrm>
            <a:off x="585788" y="774700"/>
            <a:ext cx="7972425" cy="4795838"/>
          </a:xfrm>
          <a:prstGeom prst="rect">
            <a:avLst/>
          </a:prstGeom>
          <a:solidFill>
            <a:schemeClr val="bg1"/>
          </a:solidFill>
          <a:ln w="12700" algn="ctr">
            <a:solidFill>
              <a:schemeClr val="accent1"/>
            </a:solidFill>
            <a:miter lim="800000"/>
            <a:headEnd/>
            <a:tailEnd/>
          </a:ln>
          <a:effectLst/>
        </p:spPr>
        <p:txBody>
          <a:bodyPr lIns="90000" tIns="90000" rIns="90000" bIns="90000" anchor="ctr"/>
          <a:lstStyle/>
          <a:p>
            <a:pPr marL="119063" indent="-119063" eaLnBrk="0" hangingPunct="0">
              <a:spcBef>
                <a:spcPct val="50000"/>
              </a:spcBef>
              <a:defRPr/>
            </a:pPr>
            <a:endParaRPr lang="en-US" sz="1100" b="1">
              <a:solidFill>
                <a:srgbClr val="000000"/>
              </a:solidFill>
            </a:endParaRPr>
          </a:p>
        </p:txBody>
      </p:sp>
      <p:pic>
        <p:nvPicPr>
          <p:cNvPr id="5" name="Picture 5" descr="LLP logo with big space copy"/>
          <p:cNvPicPr>
            <a:picLocks noChangeAspect="1" noChangeArrowheads="1"/>
          </p:cNvPicPr>
          <p:nvPr/>
        </p:nvPicPr>
        <p:blipFill>
          <a:blip r:embed="rId2">
            <a:clrChange>
              <a:clrFrom>
                <a:srgbClr val="FFFFFF"/>
              </a:clrFrom>
              <a:clrTo>
                <a:srgbClr val="FFFFFF">
                  <a:alpha val="0"/>
                </a:srgbClr>
              </a:clrTo>
            </a:clrChange>
          </a:blip>
          <a:srcRect l="995" t="1778" b="59770"/>
          <a:stretch>
            <a:fillRect/>
          </a:stretch>
        </p:blipFill>
        <p:spPr bwMode="gray">
          <a:xfrm>
            <a:off x="895350" y="6019800"/>
            <a:ext cx="1444625" cy="274638"/>
          </a:xfrm>
          <a:prstGeom prst="rect">
            <a:avLst/>
          </a:prstGeom>
          <a:noFill/>
          <a:ln w="9525">
            <a:noFill/>
            <a:miter lim="800000"/>
            <a:headEnd/>
            <a:tailEnd/>
          </a:ln>
        </p:spPr>
      </p:pic>
      <p:sp>
        <p:nvSpPr>
          <p:cNvPr id="6" name="Text Box 9"/>
          <p:cNvSpPr txBox="1">
            <a:spLocks noChangeArrowheads="1"/>
          </p:cNvSpPr>
          <p:nvPr/>
        </p:nvSpPr>
        <p:spPr bwMode="gray">
          <a:xfrm>
            <a:off x="892175" y="4756150"/>
            <a:ext cx="1585913" cy="201613"/>
          </a:xfrm>
          <a:prstGeom prst="rect">
            <a:avLst/>
          </a:prstGeom>
          <a:noFill/>
          <a:ln w="12700" cap="rnd" algn="ctr">
            <a:noFill/>
            <a:miter lim="800000"/>
            <a:headEnd/>
            <a:tailEnd/>
          </a:ln>
          <a:effectLst/>
        </p:spPr>
        <p:txBody>
          <a:bodyPr wrap="none" lIns="0" tIns="0" rIns="0" bIns="0">
            <a:spAutoFit/>
          </a:bodyPr>
          <a:lstStyle/>
          <a:p>
            <a:pPr eaLnBrk="0" hangingPunct="0">
              <a:lnSpc>
                <a:spcPct val="110000"/>
              </a:lnSpc>
              <a:defRPr/>
            </a:pPr>
            <a:r>
              <a:rPr lang="en-US" sz="1200">
                <a:solidFill>
                  <a:srgbClr val="000000"/>
                </a:solidFill>
              </a:rPr>
              <a:t>Deloitte Consulting LLP</a:t>
            </a:r>
          </a:p>
        </p:txBody>
      </p:sp>
      <p:sp>
        <p:nvSpPr>
          <p:cNvPr id="3700739" name="Rectangle 3"/>
          <p:cNvSpPr>
            <a:spLocks noGrp="1" noChangeArrowheads="1"/>
          </p:cNvSpPr>
          <p:nvPr>
            <p:ph type="ctrTitle" sz="quarter"/>
          </p:nvPr>
        </p:nvSpPr>
        <p:spPr>
          <a:xfrm>
            <a:off x="892175" y="2581275"/>
            <a:ext cx="6581775" cy="549275"/>
          </a:xfrm>
        </p:spPr>
        <p:txBody>
          <a:bodyPr/>
          <a:lstStyle>
            <a:lvl1pPr>
              <a:lnSpc>
                <a:spcPts val="2200"/>
              </a:lnSpc>
              <a:spcBef>
                <a:spcPct val="100000"/>
              </a:spcBef>
              <a:buClr>
                <a:schemeClr val="tx2"/>
              </a:buClr>
              <a:buSzPct val="85000"/>
              <a:buFont typeface="Wingdings" pitchFamily="2" charset="2"/>
              <a:buNone/>
              <a:defRPr sz="1800"/>
            </a:lvl1pPr>
          </a:lstStyle>
          <a:p>
            <a:r>
              <a:rPr lang="en-US"/>
              <a:t>Click to edit Master title style</a:t>
            </a:r>
          </a:p>
        </p:txBody>
      </p:sp>
      <p:sp>
        <p:nvSpPr>
          <p:cNvPr id="3700740" name="Rectangle 4"/>
          <p:cNvSpPr>
            <a:spLocks noGrp="1" noChangeArrowheads="1"/>
          </p:cNvSpPr>
          <p:nvPr>
            <p:ph type="subTitle" sz="quarter" idx="1"/>
          </p:nvPr>
        </p:nvSpPr>
        <p:spPr>
          <a:xfrm>
            <a:off x="892175" y="3402013"/>
            <a:ext cx="6583363" cy="439737"/>
          </a:xfrm>
          <a:ln/>
        </p:spPr>
        <p:txBody>
          <a:bodyPr/>
          <a:lstStyle>
            <a:lvl1pPr>
              <a:lnSpc>
                <a:spcPts val="1600"/>
              </a:lnSpc>
              <a:spcBef>
                <a:spcPct val="15000"/>
              </a:spcBef>
              <a:buClrTx/>
              <a:defRPr sz="1400" b="1"/>
            </a:lvl1pPr>
          </a:lstStyle>
          <a:p>
            <a:r>
              <a:rPr lang="en-US"/>
              <a:t>Click to edit Master subtitle style</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96875" y="1154113"/>
            <a:ext cx="1927225"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476500" y="1154113"/>
            <a:ext cx="1928813" cy="5135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3" y="514350"/>
            <a:ext cx="2087562"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6875" y="514350"/>
            <a:ext cx="6110288"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1638" y="514350"/>
            <a:ext cx="8345487" cy="2587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96875" y="1154113"/>
            <a:ext cx="4008438" cy="5135562"/>
          </a:xfrm>
        </p:spPr>
        <p:txBody>
          <a:bodyPr/>
          <a:lstStyle/>
          <a:p>
            <a:pPr lvl="0"/>
            <a:endParaRPr lang="en-US"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4.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81922" name="MSTSHP_01"/>
          <p:cNvSpPr>
            <a:spLocks noGrp="1" noChangeArrowheads="1"/>
          </p:cNvSpPr>
          <p:nvPr>
            <p:ph type="title"/>
          </p:nvPr>
        </p:nvSpPr>
        <p:spPr bwMode="invGray">
          <a:xfrm>
            <a:off x="400050" y="407988"/>
            <a:ext cx="833755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81923" name="MSTSHP_02"/>
          <p:cNvSpPr>
            <a:spLocks noGrp="1" noChangeArrowheads="1"/>
          </p:cNvSpPr>
          <p:nvPr>
            <p:ph type="body" idx="1"/>
          </p:nvPr>
        </p:nvSpPr>
        <p:spPr bwMode="invGray">
          <a:xfrm>
            <a:off x="400050" y="1154113"/>
            <a:ext cx="8337550" cy="51355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699717" name="Text Box 5"/>
          <p:cNvSpPr txBox="1">
            <a:spLocks noChangeArrowheads="1"/>
          </p:cNvSpPr>
          <p:nvPr/>
        </p:nvSpPr>
        <p:spPr bwMode="invGray">
          <a:xfrm>
            <a:off x="4386263" y="6619875"/>
            <a:ext cx="373062" cy="193675"/>
          </a:xfrm>
          <a:prstGeom prst="rect">
            <a:avLst/>
          </a:prstGeom>
          <a:noFill/>
          <a:ln w="12700">
            <a:noFill/>
            <a:miter lim="800000"/>
            <a:headEnd/>
            <a:tailEnd/>
          </a:ln>
          <a:effectLst>
            <a:prstShdw prst="shdw17" dist="17961" dir="2700000">
              <a:srgbClr val="DDDDDD">
                <a:gamma/>
                <a:shade val="60000"/>
                <a:invGamma/>
              </a:srgbClr>
            </a:prstShdw>
          </a:effectLst>
        </p:spPr>
        <p:txBody>
          <a:bodyPr wrap="none" lIns="0" tIns="0" rIns="0" bIns="0" anchor="b" anchorCtr="1">
            <a:spAutoFit/>
          </a:bodyPr>
          <a:lstStyle/>
          <a:p>
            <a:pPr algn="ctr" eaLnBrk="0" hangingPunct="0">
              <a:lnSpc>
                <a:spcPct val="106000"/>
              </a:lnSpc>
              <a:buClr>
                <a:schemeClr val="tx1"/>
              </a:buClr>
              <a:buSzPct val="65000"/>
              <a:buFont typeface="Wingdings" pitchFamily="2" charset="2"/>
              <a:buNone/>
              <a:defRPr/>
            </a:pPr>
            <a:r>
              <a:rPr lang="en-US" sz="1200" dirty="0"/>
              <a:t>- </a:t>
            </a:r>
            <a:fld id="{59776EA7-DD38-45D9-A680-08EA2C728191}" type="slidenum">
              <a:rPr lang="en-US" sz="1200"/>
              <a:pPr algn="ctr" eaLnBrk="0" hangingPunct="0">
                <a:lnSpc>
                  <a:spcPct val="106000"/>
                </a:lnSpc>
                <a:buClr>
                  <a:schemeClr val="tx1"/>
                </a:buClr>
                <a:buSzPct val="65000"/>
                <a:buFont typeface="Wingdings" pitchFamily="2" charset="2"/>
                <a:buNone/>
                <a:defRPr/>
              </a:pPr>
              <a:t>‹#›</a:t>
            </a:fld>
            <a:r>
              <a:rPr lang="en-US" sz="1200" dirty="0"/>
              <a:t> -</a:t>
            </a:r>
          </a:p>
        </p:txBody>
      </p:sp>
      <p:sp>
        <p:nvSpPr>
          <p:cNvPr id="3699738" name="SHP_DOCTRACKER"/>
          <p:cNvSpPr txBox="1">
            <a:spLocks noChangeArrowheads="1"/>
          </p:cNvSpPr>
          <p:nvPr/>
        </p:nvSpPr>
        <p:spPr bwMode="gray">
          <a:xfrm rot="-5400000">
            <a:off x="8861425" y="6543675"/>
            <a:ext cx="422275" cy="66675"/>
          </a:xfrm>
          <a:prstGeom prst="rect">
            <a:avLst/>
          </a:prstGeom>
          <a:noFill/>
          <a:ln w="12700" algn="ctr">
            <a:noFill/>
            <a:miter lim="800000"/>
            <a:headEnd/>
            <a:tailEnd/>
          </a:ln>
          <a:effectLst/>
        </p:spPr>
        <p:txBody>
          <a:bodyPr wrap="none" lIns="0" tIns="0" rIns="0" bIns="0"/>
          <a:lstStyle/>
          <a:p>
            <a:pPr eaLnBrk="0" hangingPunct="0">
              <a:lnSpc>
                <a:spcPct val="106000"/>
              </a:lnSpc>
            </a:pPr>
            <a:r>
              <a:rPr lang="en-US" sz="400">
                <a:solidFill>
                  <a:srgbClr val="AFAFAF"/>
                </a:solidFill>
              </a:rPr>
              <a:t>WI - Building Tomorrows Applications v5 jmb.pptx</a:t>
            </a:r>
          </a:p>
        </p:txBody>
      </p:sp>
      <p:sp>
        <p:nvSpPr>
          <p:cNvPr id="3699759" name="Line 47"/>
          <p:cNvSpPr>
            <a:spLocks noChangeShapeType="1"/>
          </p:cNvSpPr>
          <p:nvPr/>
        </p:nvSpPr>
        <p:spPr bwMode="invGray">
          <a:xfrm>
            <a:off x="401638" y="803275"/>
            <a:ext cx="8335962" cy="0"/>
          </a:xfrm>
          <a:prstGeom prst="line">
            <a:avLst/>
          </a:prstGeom>
          <a:noFill/>
          <a:ln w="28575">
            <a:solidFill>
              <a:schemeClr val="accent1"/>
            </a:solidFill>
            <a:round/>
            <a:headEnd/>
            <a:tailEnd/>
          </a:ln>
          <a:effectLst/>
        </p:spPr>
        <p:txBody>
          <a:bodyPr wrap="none" anchor="ctr"/>
          <a:lstStyle/>
          <a:p>
            <a:pPr>
              <a:lnSpc>
                <a:spcPct val="106000"/>
              </a:lnSpc>
              <a:buFont typeface="Wingdings 2" pitchFamily="18" charset="2"/>
              <a:buNone/>
              <a:defRPr/>
            </a:pPr>
            <a:endParaRPr lang="en-US"/>
          </a:p>
        </p:txBody>
      </p:sp>
      <p:pic>
        <p:nvPicPr>
          <p:cNvPr id="81927" name="Picture 50" descr="DEL_COL"/>
          <p:cNvPicPr>
            <a:picLocks noChangeArrowheads="1"/>
          </p:cNvPicPr>
          <p:nvPr/>
        </p:nvPicPr>
        <p:blipFill>
          <a:blip r:embed="rId31"/>
          <a:srcRect/>
          <a:stretch>
            <a:fillRect/>
          </a:stretch>
        </p:blipFill>
        <p:spPr bwMode="gray">
          <a:xfrm>
            <a:off x="395288" y="6616700"/>
            <a:ext cx="868362" cy="1651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53" r:id="rId1"/>
    <p:sldLayoutId id="2147484354" r:id="rId2"/>
    <p:sldLayoutId id="2147484355" r:id="rId3"/>
    <p:sldLayoutId id="2147484356" r:id="rId4"/>
    <p:sldLayoutId id="2147484331" r:id="rId5"/>
    <p:sldLayoutId id="2147484330" r:id="rId6"/>
    <p:sldLayoutId id="2147484329" r:id="rId7"/>
    <p:sldLayoutId id="2147484328" r:id="rId8"/>
    <p:sldLayoutId id="2147484327" r:id="rId9"/>
    <p:sldLayoutId id="2147484326" r:id="rId10"/>
    <p:sldLayoutId id="2147484325" r:id="rId11"/>
    <p:sldLayoutId id="2147484324" r:id="rId12"/>
    <p:sldLayoutId id="2147484323" r:id="rId13"/>
    <p:sldLayoutId id="2147484322" r:id="rId14"/>
    <p:sldLayoutId id="2147484321" r:id="rId15"/>
    <p:sldLayoutId id="2147484320" r:id="rId16"/>
    <p:sldLayoutId id="2147484319" r:id="rId17"/>
    <p:sldLayoutId id="2147484318" r:id="rId18"/>
    <p:sldLayoutId id="2147484317" r:id="rId19"/>
    <p:sldLayoutId id="2147484316" r:id="rId20"/>
    <p:sldLayoutId id="2147484315" r:id="rId21"/>
    <p:sldLayoutId id="2147484314" r:id="rId22"/>
    <p:sldLayoutId id="2147484313" r:id="rId23"/>
    <p:sldLayoutId id="2147484312" r:id="rId24"/>
    <p:sldLayoutId id="2147484311" r:id="rId25"/>
    <p:sldLayoutId id="2147484310" r:id="rId26"/>
    <p:sldLayoutId id="2147484309" r:id="rId27"/>
    <p:sldLayoutId id="2147484308" r:id="rId28"/>
    <p:sldLayoutId id="2147484357" r:id="rId29"/>
  </p:sldLayoutIdLst>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342900" indent="-342900" algn="l" rtl="0" eaLnBrk="0" fontAlgn="base" hangingPunct="0">
        <a:lnSpc>
          <a:spcPct val="106000"/>
        </a:lnSpc>
        <a:spcBef>
          <a:spcPct val="40000"/>
        </a:spcBef>
        <a:spcAft>
          <a:spcPct val="0"/>
        </a:spcAft>
        <a:buClr>
          <a:schemeClr val="tx1"/>
        </a:buClr>
        <a:buSzPct val="80000"/>
        <a:buFont typeface="Wingdings" pitchFamily="2" charset="2"/>
        <a:buChar char="•"/>
        <a:defRPr sz="2000">
          <a:solidFill>
            <a:schemeClr val="tx1"/>
          </a:solidFill>
          <a:latin typeface="+mn-lt"/>
          <a:ea typeface="+mn-ea"/>
          <a:cs typeface="+mn-cs"/>
        </a:defRPr>
      </a:lvl1pPr>
      <a:lvl2pPr marL="227013" indent="-225425" algn="l" rtl="0" eaLnBrk="0" fontAlgn="base" hangingPunct="0">
        <a:lnSpc>
          <a:spcPct val="106000"/>
        </a:lnSpc>
        <a:spcBef>
          <a:spcPct val="40000"/>
        </a:spcBef>
        <a:spcAft>
          <a:spcPct val="0"/>
        </a:spcAft>
        <a:buClr>
          <a:schemeClr val="tx1"/>
        </a:buClr>
        <a:buFont typeface="Wingdings 2" pitchFamily="18" charset="2"/>
        <a:buChar char="¡"/>
        <a:defRPr sz="2000">
          <a:solidFill>
            <a:schemeClr val="tx1"/>
          </a:solidFill>
          <a:latin typeface="+mn-lt"/>
        </a:defRPr>
      </a:lvl2pPr>
      <a:lvl3pPr marL="457200" indent="-228600" algn="l" rtl="0" eaLnBrk="0" fontAlgn="base" hangingPunct="0">
        <a:lnSpc>
          <a:spcPct val="106000"/>
        </a:lnSpc>
        <a:spcBef>
          <a:spcPct val="20000"/>
        </a:spcBef>
        <a:spcAft>
          <a:spcPct val="0"/>
        </a:spcAft>
        <a:buClr>
          <a:schemeClr val="tx1"/>
        </a:buClr>
        <a:buFont typeface="Arial" charset="0"/>
        <a:buChar char="–"/>
        <a:defRPr sz="2400">
          <a:solidFill>
            <a:schemeClr val="tx1"/>
          </a:solidFill>
          <a:latin typeface="+mn-lt"/>
        </a:defRPr>
      </a:lvl3pPr>
      <a:lvl4pPr marL="681038" indent="-222250" algn="l" rtl="0" eaLnBrk="0" fontAlgn="base" hangingPunct="0">
        <a:lnSpc>
          <a:spcPct val="106000"/>
        </a:lnSpc>
        <a:spcBef>
          <a:spcPct val="20000"/>
        </a:spcBef>
        <a:spcAft>
          <a:spcPct val="0"/>
        </a:spcAft>
        <a:buClr>
          <a:schemeClr val="tx1"/>
        </a:buClr>
        <a:buChar char="•"/>
        <a:defRPr sz="2000">
          <a:solidFill>
            <a:schemeClr val="tx1"/>
          </a:solidFill>
          <a:latin typeface="+mn-lt"/>
        </a:defRPr>
      </a:lvl4pPr>
      <a:lvl5pPr marL="1722438" indent="-236538" algn="l" rtl="0" eaLnBrk="0" fontAlgn="base" hangingPunct="0">
        <a:spcBef>
          <a:spcPct val="20000"/>
        </a:spcBef>
        <a:spcAft>
          <a:spcPct val="0"/>
        </a:spcAft>
        <a:buClr>
          <a:schemeClr val="tx1"/>
        </a:buClr>
        <a:buChar char="–"/>
        <a:defRPr sz="1200">
          <a:solidFill>
            <a:schemeClr val="tx1"/>
          </a:solidFill>
          <a:latin typeface="+mn-lt"/>
        </a:defRPr>
      </a:lvl5pPr>
      <a:lvl6pPr marL="2179638" indent="-236538" algn="l" rtl="0" eaLnBrk="1" fontAlgn="base" hangingPunct="1">
        <a:spcBef>
          <a:spcPct val="20000"/>
        </a:spcBef>
        <a:spcAft>
          <a:spcPct val="0"/>
        </a:spcAft>
        <a:buClr>
          <a:schemeClr val="tx1"/>
        </a:buClr>
        <a:buChar char="–"/>
        <a:defRPr sz="1200">
          <a:solidFill>
            <a:schemeClr val="tx1"/>
          </a:solidFill>
          <a:latin typeface="+mn-lt"/>
        </a:defRPr>
      </a:lvl6pPr>
      <a:lvl7pPr marL="2636838" indent="-236538" algn="l" rtl="0" eaLnBrk="1" fontAlgn="base" hangingPunct="1">
        <a:spcBef>
          <a:spcPct val="20000"/>
        </a:spcBef>
        <a:spcAft>
          <a:spcPct val="0"/>
        </a:spcAft>
        <a:buClr>
          <a:schemeClr val="tx1"/>
        </a:buClr>
        <a:buChar char="–"/>
        <a:defRPr sz="1200">
          <a:solidFill>
            <a:schemeClr val="tx1"/>
          </a:solidFill>
          <a:latin typeface="+mn-lt"/>
        </a:defRPr>
      </a:lvl7pPr>
      <a:lvl8pPr marL="3094038" indent="-236538" algn="l" rtl="0" eaLnBrk="1" fontAlgn="base" hangingPunct="1">
        <a:spcBef>
          <a:spcPct val="20000"/>
        </a:spcBef>
        <a:spcAft>
          <a:spcPct val="0"/>
        </a:spcAft>
        <a:buClr>
          <a:schemeClr val="tx1"/>
        </a:buClr>
        <a:buChar char="–"/>
        <a:defRPr sz="1200">
          <a:solidFill>
            <a:schemeClr val="tx1"/>
          </a:solidFill>
          <a:latin typeface="+mn-lt"/>
        </a:defRPr>
      </a:lvl8pPr>
      <a:lvl9pPr marL="3551238" indent="-236538" algn="l" rtl="0" eaLnBrk="1" fontAlgn="base" hangingPunct="1">
        <a:spcBef>
          <a:spcPct val="20000"/>
        </a:spcBef>
        <a:spcAft>
          <a:spcPct val="0"/>
        </a:spcAft>
        <a:buClr>
          <a:schemeClr val="tx1"/>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31746" name="MSTSHP_01"/>
          <p:cNvSpPr>
            <a:spLocks noGrp="1" noChangeArrowheads="1"/>
          </p:cNvSpPr>
          <p:nvPr>
            <p:ph type="title"/>
          </p:nvPr>
        </p:nvSpPr>
        <p:spPr bwMode="invGray">
          <a:xfrm>
            <a:off x="400050" y="407988"/>
            <a:ext cx="833755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1747" name="MSTSHP_02"/>
          <p:cNvSpPr>
            <a:spLocks noGrp="1" noChangeArrowheads="1"/>
          </p:cNvSpPr>
          <p:nvPr>
            <p:ph type="body" idx="1"/>
          </p:nvPr>
        </p:nvSpPr>
        <p:spPr bwMode="invGray">
          <a:xfrm>
            <a:off x="400050" y="1154113"/>
            <a:ext cx="8337550" cy="51355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595012" name="Text Box 4"/>
          <p:cNvSpPr txBox="1">
            <a:spLocks noChangeArrowheads="1"/>
          </p:cNvSpPr>
          <p:nvPr/>
        </p:nvSpPr>
        <p:spPr bwMode="invGray">
          <a:xfrm>
            <a:off x="4386263" y="6615113"/>
            <a:ext cx="373062" cy="193675"/>
          </a:xfrm>
          <a:prstGeom prst="rect">
            <a:avLst/>
          </a:prstGeom>
          <a:noFill/>
          <a:ln w="12700">
            <a:noFill/>
            <a:miter lim="800000"/>
            <a:headEnd/>
            <a:tailEnd/>
          </a:ln>
          <a:effectLst>
            <a:prstShdw prst="shdw17" dist="17961" dir="2700000">
              <a:srgbClr val="DDDDDD">
                <a:gamma/>
                <a:shade val="60000"/>
                <a:invGamma/>
              </a:srgbClr>
            </a:prstShdw>
          </a:effectLst>
        </p:spPr>
        <p:txBody>
          <a:bodyPr wrap="none" lIns="0" tIns="0" rIns="0" bIns="0" anchor="b" anchorCtr="1">
            <a:spAutoFit/>
          </a:bodyPr>
          <a:lstStyle/>
          <a:p>
            <a:pPr algn="ctr" eaLnBrk="0" hangingPunct="0">
              <a:lnSpc>
                <a:spcPct val="106000"/>
              </a:lnSpc>
              <a:buClr>
                <a:schemeClr val="tx1"/>
              </a:buClr>
              <a:buSzPct val="65000"/>
              <a:buFont typeface="Wingdings" pitchFamily="2" charset="2"/>
              <a:buNone/>
              <a:defRPr/>
            </a:pPr>
            <a:r>
              <a:rPr lang="en-US" sz="1200"/>
              <a:t>- </a:t>
            </a:r>
            <a:fld id="{07B789E5-9809-4435-BBDB-471DA80800DD}" type="slidenum">
              <a:rPr lang="en-US" sz="1200"/>
              <a:pPr algn="ctr" eaLnBrk="0" hangingPunct="0">
                <a:lnSpc>
                  <a:spcPct val="106000"/>
                </a:lnSpc>
                <a:buClr>
                  <a:schemeClr val="tx1"/>
                </a:buClr>
                <a:buSzPct val="65000"/>
                <a:buFont typeface="Wingdings" pitchFamily="2" charset="2"/>
                <a:buNone/>
                <a:defRPr/>
              </a:pPr>
              <a:t>‹#›</a:t>
            </a:fld>
            <a:r>
              <a:rPr lang="en-US" sz="1200"/>
              <a:t> -</a:t>
            </a:r>
          </a:p>
        </p:txBody>
      </p:sp>
      <p:sp>
        <p:nvSpPr>
          <p:cNvPr id="7595013" name="SHP_DOCTRACKER"/>
          <p:cNvSpPr txBox="1">
            <a:spLocks noChangeArrowheads="1"/>
          </p:cNvSpPr>
          <p:nvPr/>
        </p:nvSpPr>
        <p:spPr bwMode="gray">
          <a:xfrm rot="-5400000">
            <a:off x="8861425" y="6543675"/>
            <a:ext cx="422275" cy="66675"/>
          </a:xfrm>
          <a:prstGeom prst="rect">
            <a:avLst/>
          </a:prstGeom>
          <a:noFill/>
          <a:ln w="12700" algn="ctr">
            <a:noFill/>
            <a:miter lim="800000"/>
            <a:headEnd/>
            <a:tailEnd/>
          </a:ln>
          <a:effectLst/>
        </p:spPr>
        <p:txBody>
          <a:bodyPr wrap="none" lIns="0" tIns="0" rIns="0" bIns="0"/>
          <a:lstStyle/>
          <a:p>
            <a:pPr eaLnBrk="0" hangingPunct="0">
              <a:lnSpc>
                <a:spcPct val="106000"/>
              </a:lnSpc>
            </a:pPr>
            <a:r>
              <a:rPr lang="en-US" sz="400">
                <a:solidFill>
                  <a:srgbClr val="AFAFAF"/>
                </a:solidFill>
              </a:rPr>
              <a:t>WI - Building Tomorrows Applications v5 jmb.pptx</a:t>
            </a:r>
          </a:p>
        </p:txBody>
      </p:sp>
      <p:grpSp>
        <p:nvGrpSpPr>
          <p:cNvPr id="31750" name="Group 6"/>
          <p:cNvGrpSpPr>
            <a:grpSpLocks/>
          </p:cNvGrpSpPr>
          <p:nvPr/>
        </p:nvGrpSpPr>
        <p:grpSpPr bwMode="auto">
          <a:xfrm>
            <a:off x="7667625" y="6332538"/>
            <a:ext cx="1069975" cy="447675"/>
            <a:chOff x="4830" y="3989"/>
            <a:chExt cx="674" cy="282"/>
          </a:xfrm>
        </p:grpSpPr>
        <p:sp>
          <p:nvSpPr>
            <p:cNvPr id="7595015" name="Rectangle 7"/>
            <p:cNvSpPr>
              <a:spLocks noChangeArrowheads="1"/>
            </p:cNvSpPr>
            <p:nvPr/>
          </p:nvSpPr>
          <p:spPr bwMode="gray">
            <a:xfrm>
              <a:off x="5172" y="3989"/>
              <a:ext cx="332" cy="282"/>
            </a:xfrm>
            <a:prstGeom prst="rect">
              <a:avLst/>
            </a:prstGeom>
            <a:solidFill>
              <a:srgbClr val="8CA3D1">
                <a:alpha val="50000"/>
              </a:srgbClr>
            </a:solidFill>
            <a:ln w="12700" algn="ctr">
              <a:noFill/>
              <a:miter lim="800000"/>
              <a:headEnd/>
              <a:tailEnd/>
            </a:ln>
            <a:effectLst/>
          </p:spPr>
          <p:txBody>
            <a:bodyPr wrap="none" lIns="0" tIns="18288" rIns="0" bIns="0" anchorCtr="1"/>
            <a:lstStyle/>
            <a:p>
              <a:pPr algn="ctr" eaLnBrk="0" hangingPunct="0">
                <a:lnSpc>
                  <a:spcPct val="95000"/>
                </a:lnSpc>
                <a:defRPr/>
              </a:pPr>
              <a:r>
                <a:rPr lang="en-US" sz="700"/>
                <a:t>Client </a:t>
              </a:r>
              <a:br>
                <a:rPr lang="en-US" sz="700"/>
              </a:br>
              <a:r>
                <a:rPr lang="en-US" sz="700"/>
                <a:t>logo</a:t>
              </a:r>
            </a:p>
          </p:txBody>
        </p:sp>
        <p:sp>
          <p:nvSpPr>
            <p:cNvPr id="7595016" name="Rectangle 8"/>
            <p:cNvSpPr>
              <a:spLocks noChangeArrowheads="1"/>
            </p:cNvSpPr>
            <p:nvPr/>
          </p:nvSpPr>
          <p:spPr bwMode="gray">
            <a:xfrm>
              <a:off x="4830" y="4137"/>
              <a:ext cx="674" cy="134"/>
            </a:xfrm>
            <a:prstGeom prst="rect">
              <a:avLst/>
            </a:prstGeom>
            <a:solidFill>
              <a:srgbClr val="8CA3D1">
                <a:alpha val="50000"/>
              </a:srgbClr>
            </a:solidFill>
            <a:ln w="12700" algn="ctr">
              <a:noFill/>
              <a:miter lim="800000"/>
              <a:headEnd/>
              <a:tailEnd/>
            </a:ln>
            <a:effectLst/>
          </p:spPr>
          <p:txBody>
            <a:bodyPr wrap="none" lIns="0" tIns="0" rIns="0" bIns="0" anchor="ctr" anchorCtr="1"/>
            <a:lstStyle/>
            <a:p>
              <a:pPr algn="ctr" eaLnBrk="0" hangingPunct="0">
                <a:lnSpc>
                  <a:spcPct val="95000"/>
                </a:lnSpc>
                <a:defRPr/>
              </a:pPr>
              <a:r>
                <a:rPr lang="en-US" sz="700"/>
                <a:t>Client logo</a:t>
              </a:r>
            </a:p>
          </p:txBody>
        </p:sp>
      </p:grpSp>
      <p:sp>
        <p:nvSpPr>
          <p:cNvPr id="7595017" name="Line 9"/>
          <p:cNvSpPr>
            <a:spLocks noChangeShapeType="1"/>
          </p:cNvSpPr>
          <p:nvPr/>
        </p:nvSpPr>
        <p:spPr bwMode="invGray">
          <a:xfrm>
            <a:off x="401638" y="803275"/>
            <a:ext cx="8335962" cy="0"/>
          </a:xfrm>
          <a:prstGeom prst="line">
            <a:avLst/>
          </a:prstGeom>
          <a:noFill/>
          <a:ln w="28575">
            <a:solidFill>
              <a:srgbClr val="003399"/>
            </a:solidFill>
            <a:round/>
            <a:headEnd/>
            <a:tailEnd/>
          </a:ln>
          <a:effectLst/>
        </p:spPr>
        <p:txBody>
          <a:bodyPr wrap="none" anchor="ctr"/>
          <a:lstStyle/>
          <a:p>
            <a:pPr>
              <a:lnSpc>
                <a:spcPct val="106000"/>
              </a:lnSpc>
              <a:buFont typeface="Wingdings 2" pitchFamily="18" charset="2"/>
              <a:buNone/>
              <a:defRPr/>
            </a:pPr>
            <a:endParaRPr lang="en-US"/>
          </a:p>
        </p:txBody>
      </p:sp>
      <p:pic>
        <p:nvPicPr>
          <p:cNvPr id="31752" name="Picture 10" descr="DEL_COL"/>
          <p:cNvPicPr>
            <a:picLocks noChangeArrowheads="1"/>
          </p:cNvPicPr>
          <p:nvPr/>
        </p:nvPicPr>
        <p:blipFill>
          <a:blip r:embed="rId13"/>
          <a:srcRect/>
          <a:stretch>
            <a:fillRect/>
          </a:stretch>
        </p:blipFill>
        <p:spPr bwMode="gray">
          <a:xfrm>
            <a:off x="395288" y="6616700"/>
            <a:ext cx="868362" cy="1651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58" r:id="rId1"/>
    <p:sldLayoutId id="2147484341" r:id="rId2"/>
    <p:sldLayoutId id="2147484340" r:id="rId3"/>
    <p:sldLayoutId id="2147484339" r:id="rId4"/>
    <p:sldLayoutId id="2147484338" r:id="rId5"/>
    <p:sldLayoutId id="2147484337" r:id="rId6"/>
    <p:sldLayoutId id="2147484336" r:id="rId7"/>
    <p:sldLayoutId id="2147484335" r:id="rId8"/>
    <p:sldLayoutId id="2147484334" r:id="rId9"/>
    <p:sldLayoutId id="2147484333" r:id="rId10"/>
    <p:sldLayoutId id="2147484332" r:id="rId11"/>
  </p:sldLayoutIdLst>
  <p:txStyles>
    <p:title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Arial" charset="0"/>
        </a:defRPr>
      </a:lvl2pPr>
      <a:lvl3pPr algn="l" rtl="0" eaLnBrk="0" fontAlgn="base" hangingPunct="0">
        <a:spcBef>
          <a:spcPct val="0"/>
        </a:spcBef>
        <a:spcAft>
          <a:spcPct val="0"/>
        </a:spcAft>
        <a:defRPr sz="3200" b="1">
          <a:solidFill>
            <a:schemeClr val="tx1"/>
          </a:solidFill>
          <a:latin typeface="Arial" charset="0"/>
        </a:defRPr>
      </a:lvl3pPr>
      <a:lvl4pPr algn="l" rtl="0" eaLnBrk="0" fontAlgn="base" hangingPunct="0">
        <a:spcBef>
          <a:spcPct val="0"/>
        </a:spcBef>
        <a:spcAft>
          <a:spcPct val="0"/>
        </a:spcAft>
        <a:defRPr sz="3200" b="1">
          <a:solidFill>
            <a:schemeClr val="tx1"/>
          </a:solidFill>
          <a:latin typeface="Arial" charset="0"/>
        </a:defRPr>
      </a:lvl4pPr>
      <a:lvl5pPr algn="l" rtl="0" eaLnBrk="0" fontAlgn="base" hangingPunct="0">
        <a:spcBef>
          <a:spcPct val="0"/>
        </a:spcBef>
        <a:spcAft>
          <a:spcPct val="0"/>
        </a:spcAft>
        <a:defRPr sz="3200" b="1">
          <a:solidFill>
            <a:schemeClr val="tx1"/>
          </a:solidFill>
          <a:latin typeface="Arial" charset="0"/>
        </a:defRPr>
      </a:lvl5pPr>
      <a:lvl6pPr marL="457200" algn="l" rtl="0" fontAlgn="base">
        <a:spcBef>
          <a:spcPct val="0"/>
        </a:spcBef>
        <a:spcAft>
          <a:spcPct val="0"/>
        </a:spcAft>
        <a:defRPr sz="3200" b="1">
          <a:solidFill>
            <a:schemeClr val="tx1"/>
          </a:solidFill>
          <a:latin typeface="Arial" charset="0"/>
        </a:defRPr>
      </a:lvl6pPr>
      <a:lvl7pPr marL="914400" algn="l" rtl="0" fontAlgn="base">
        <a:spcBef>
          <a:spcPct val="0"/>
        </a:spcBef>
        <a:spcAft>
          <a:spcPct val="0"/>
        </a:spcAft>
        <a:defRPr sz="3200" b="1">
          <a:solidFill>
            <a:schemeClr val="tx1"/>
          </a:solidFill>
          <a:latin typeface="Arial" charset="0"/>
        </a:defRPr>
      </a:lvl7pPr>
      <a:lvl8pPr marL="1371600" algn="l" rtl="0" fontAlgn="base">
        <a:spcBef>
          <a:spcPct val="0"/>
        </a:spcBef>
        <a:spcAft>
          <a:spcPct val="0"/>
        </a:spcAft>
        <a:defRPr sz="3200" b="1">
          <a:solidFill>
            <a:schemeClr val="tx1"/>
          </a:solidFill>
          <a:latin typeface="Arial" charset="0"/>
        </a:defRPr>
      </a:lvl8pPr>
      <a:lvl9pPr marL="1828800" algn="l" rtl="0" fontAlgn="base">
        <a:spcBef>
          <a:spcPct val="0"/>
        </a:spcBef>
        <a:spcAft>
          <a:spcPct val="0"/>
        </a:spcAft>
        <a:defRPr sz="3200" b="1">
          <a:solidFill>
            <a:schemeClr val="tx1"/>
          </a:solidFill>
          <a:latin typeface="Arial" charset="0"/>
        </a:defRPr>
      </a:lvl9pPr>
    </p:titleStyle>
    <p:bodyStyle>
      <a:lvl1pPr marL="342900" indent="-342900" algn="l" rtl="0" eaLnBrk="0" fontAlgn="base" hangingPunct="0">
        <a:lnSpc>
          <a:spcPct val="106000"/>
        </a:lnSpc>
        <a:spcBef>
          <a:spcPct val="40000"/>
        </a:spcBef>
        <a:spcAft>
          <a:spcPct val="0"/>
        </a:spcAft>
        <a:buClr>
          <a:schemeClr val="tx1"/>
        </a:buClr>
        <a:buSzPct val="80000"/>
        <a:buFont typeface="Wingdings" pitchFamily="2" charset="2"/>
        <a:buChar char="•"/>
        <a:defRPr sz="2800">
          <a:solidFill>
            <a:schemeClr val="tx1"/>
          </a:solidFill>
          <a:latin typeface="+mn-lt"/>
          <a:ea typeface="+mn-ea"/>
          <a:cs typeface="+mn-cs"/>
        </a:defRPr>
      </a:lvl1pPr>
      <a:lvl2pPr marL="227013" indent="-225425" algn="l" rtl="0" eaLnBrk="0" fontAlgn="base" hangingPunct="0">
        <a:lnSpc>
          <a:spcPct val="106000"/>
        </a:lnSpc>
        <a:spcBef>
          <a:spcPct val="40000"/>
        </a:spcBef>
        <a:spcAft>
          <a:spcPct val="0"/>
        </a:spcAft>
        <a:buClr>
          <a:schemeClr val="tx1"/>
        </a:buClr>
        <a:buFont typeface="Wingdings 2" pitchFamily="18" charset="2"/>
        <a:buChar char="¡"/>
        <a:defRPr sz="2800">
          <a:solidFill>
            <a:schemeClr val="tx1"/>
          </a:solidFill>
          <a:latin typeface="+mn-lt"/>
        </a:defRPr>
      </a:lvl2pPr>
      <a:lvl3pPr marL="457200" indent="-228600" algn="l" rtl="0" eaLnBrk="0" fontAlgn="base" hangingPunct="0">
        <a:lnSpc>
          <a:spcPct val="106000"/>
        </a:lnSpc>
        <a:spcBef>
          <a:spcPct val="20000"/>
        </a:spcBef>
        <a:spcAft>
          <a:spcPct val="0"/>
        </a:spcAft>
        <a:buClr>
          <a:schemeClr val="tx1"/>
        </a:buClr>
        <a:buFont typeface="Arial" charset="0"/>
        <a:buChar char="–"/>
        <a:defRPr sz="2400">
          <a:solidFill>
            <a:schemeClr val="tx1"/>
          </a:solidFill>
          <a:latin typeface="+mn-lt"/>
        </a:defRPr>
      </a:lvl3pPr>
      <a:lvl4pPr marL="681038" indent="-222250" algn="l" rtl="0" eaLnBrk="0" fontAlgn="base" hangingPunct="0">
        <a:lnSpc>
          <a:spcPct val="106000"/>
        </a:lnSpc>
        <a:spcBef>
          <a:spcPct val="20000"/>
        </a:spcBef>
        <a:spcAft>
          <a:spcPct val="0"/>
        </a:spcAft>
        <a:buClr>
          <a:schemeClr val="tx1"/>
        </a:buClr>
        <a:buChar char="•"/>
        <a:defRPr sz="2000">
          <a:solidFill>
            <a:schemeClr val="tx1"/>
          </a:solidFill>
          <a:latin typeface="+mn-lt"/>
        </a:defRPr>
      </a:lvl4pPr>
      <a:lvl5pPr marL="1722438" indent="-236538" algn="l" rtl="0" eaLnBrk="0" fontAlgn="base" hangingPunct="0">
        <a:spcBef>
          <a:spcPct val="20000"/>
        </a:spcBef>
        <a:spcAft>
          <a:spcPct val="0"/>
        </a:spcAft>
        <a:buClr>
          <a:schemeClr val="tx1"/>
        </a:buClr>
        <a:buChar char="–"/>
        <a:defRPr sz="1200">
          <a:solidFill>
            <a:schemeClr val="tx1"/>
          </a:solidFill>
          <a:latin typeface="+mn-lt"/>
        </a:defRPr>
      </a:lvl5pPr>
      <a:lvl6pPr marL="2179638" indent="-236538" algn="l" rtl="0" fontAlgn="base">
        <a:spcBef>
          <a:spcPct val="20000"/>
        </a:spcBef>
        <a:spcAft>
          <a:spcPct val="0"/>
        </a:spcAft>
        <a:buClr>
          <a:schemeClr val="tx1"/>
        </a:buClr>
        <a:buChar char="–"/>
        <a:defRPr sz="1200">
          <a:solidFill>
            <a:schemeClr val="tx1"/>
          </a:solidFill>
          <a:latin typeface="+mn-lt"/>
        </a:defRPr>
      </a:lvl6pPr>
      <a:lvl7pPr marL="2636838" indent="-236538" algn="l" rtl="0" fontAlgn="base">
        <a:spcBef>
          <a:spcPct val="20000"/>
        </a:spcBef>
        <a:spcAft>
          <a:spcPct val="0"/>
        </a:spcAft>
        <a:buClr>
          <a:schemeClr val="tx1"/>
        </a:buClr>
        <a:buChar char="–"/>
        <a:defRPr sz="1200">
          <a:solidFill>
            <a:schemeClr val="tx1"/>
          </a:solidFill>
          <a:latin typeface="+mn-lt"/>
        </a:defRPr>
      </a:lvl7pPr>
      <a:lvl8pPr marL="3094038" indent="-236538" algn="l" rtl="0" fontAlgn="base">
        <a:spcBef>
          <a:spcPct val="20000"/>
        </a:spcBef>
        <a:spcAft>
          <a:spcPct val="0"/>
        </a:spcAft>
        <a:buClr>
          <a:schemeClr val="tx1"/>
        </a:buClr>
        <a:buChar char="–"/>
        <a:defRPr sz="1200">
          <a:solidFill>
            <a:schemeClr val="tx1"/>
          </a:solidFill>
          <a:latin typeface="+mn-lt"/>
        </a:defRPr>
      </a:lvl8pPr>
      <a:lvl9pPr marL="3551238" indent="-236538" algn="l" rtl="0" fontAlgn="base">
        <a:spcBef>
          <a:spcPct val="20000"/>
        </a:spcBef>
        <a:spcAft>
          <a:spcPct val="0"/>
        </a:spcAft>
        <a:buClr>
          <a:schemeClr val="tx1"/>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3699749" name="Line 37"/>
          <p:cNvSpPr>
            <a:spLocks noChangeShapeType="1"/>
          </p:cNvSpPr>
          <p:nvPr/>
        </p:nvSpPr>
        <p:spPr bwMode="gray">
          <a:xfrm>
            <a:off x="392113" y="806450"/>
            <a:ext cx="8355012" cy="0"/>
          </a:xfrm>
          <a:prstGeom prst="line">
            <a:avLst/>
          </a:prstGeom>
          <a:noFill/>
          <a:ln w="19050">
            <a:solidFill>
              <a:schemeClr val="accent1"/>
            </a:solidFill>
            <a:round/>
            <a:headEnd/>
            <a:tailEnd/>
          </a:ln>
          <a:effectLst/>
        </p:spPr>
        <p:txBody>
          <a:bodyPr wrap="none" anchor="ctr"/>
          <a:lstStyle/>
          <a:p>
            <a:pPr algn="ctr" eaLnBrk="0" hangingPunct="0">
              <a:lnSpc>
                <a:spcPct val="106000"/>
              </a:lnSpc>
              <a:defRPr/>
            </a:pPr>
            <a:endParaRPr lang="en-US" sz="1100" b="1">
              <a:solidFill>
                <a:srgbClr val="000000"/>
              </a:solidFill>
            </a:endParaRPr>
          </a:p>
        </p:txBody>
      </p:sp>
      <p:sp>
        <p:nvSpPr>
          <p:cNvPr id="44035" name="Rectangle 2"/>
          <p:cNvSpPr>
            <a:spLocks noGrp="1" noChangeArrowheads="1"/>
          </p:cNvSpPr>
          <p:nvPr>
            <p:ph type="title"/>
          </p:nvPr>
        </p:nvSpPr>
        <p:spPr bwMode="gray">
          <a:xfrm>
            <a:off x="401638" y="514350"/>
            <a:ext cx="8345487" cy="258763"/>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p>
            <a:pPr lvl="0"/>
            <a:r>
              <a:rPr lang="en-US" smtClean="0"/>
              <a:t>Click to Edit Master Title Style</a:t>
            </a:r>
          </a:p>
        </p:txBody>
      </p:sp>
      <p:sp>
        <p:nvSpPr>
          <p:cNvPr id="44036" name="Rectangle 3"/>
          <p:cNvSpPr>
            <a:spLocks noGrp="1" noChangeArrowheads="1"/>
          </p:cNvSpPr>
          <p:nvPr>
            <p:ph type="body" idx="1"/>
          </p:nvPr>
        </p:nvSpPr>
        <p:spPr bwMode="gray">
          <a:xfrm>
            <a:off x="396875" y="1154113"/>
            <a:ext cx="4008438" cy="51355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699717" name="Text Box 5"/>
          <p:cNvSpPr txBox="1">
            <a:spLocks noChangeArrowheads="1"/>
          </p:cNvSpPr>
          <p:nvPr/>
        </p:nvSpPr>
        <p:spPr bwMode="gray">
          <a:xfrm>
            <a:off x="4432300" y="6664325"/>
            <a:ext cx="279400" cy="144463"/>
          </a:xfrm>
          <a:prstGeom prst="rect">
            <a:avLst/>
          </a:prstGeom>
          <a:noFill/>
          <a:ln w="12700">
            <a:noFill/>
            <a:miter lim="800000"/>
            <a:headEnd/>
            <a:tailEnd/>
          </a:ln>
          <a:effectLst>
            <a:prstShdw prst="shdw17" dist="17961" dir="2700000">
              <a:srgbClr val="DDDDDD">
                <a:gamma/>
                <a:shade val="60000"/>
                <a:invGamma/>
              </a:srgbClr>
            </a:prstShdw>
          </a:effectLst>
        </p:spPr>
        <p:txBody>
          <a:bodyPr wrap="none" lIns="0" tIns="0" rIns="0" bIns="0" anchor="b" anchorCtr="1">
            <a:spAutoFit/>
          </a:bodyPr>
          <a:lstStyle/>
          <a:p>
            <a:pPr algn="ctr" eaLnBrk="0" hangingPunct="0">
              <a:lnSpc>
                <a:spcPct val="106000"/>
              </a:lnSpc>
              <a:buClr>
                <a:srgbClr val="000000"/>
              </a:buClr>
              <a:buSzPct val="65000"/>
              <a:buFont typeface="Wingdings" pitchFamily="2" charset="2"/>
              <a:buNone/>
              <a:defRPr/>
            </a:pPr>
            <a:r>
              <a:rPr lang="en-US" sz="900">
                <a:solidFill>
                  <a:srgbClr val="000000"/>
                </a:solidFill>
              </a:rPr>
              <a:t>- </a:t>
            </a:r>
            <a:fld id="{DC753152-B633-49B1-9AD2-2438725050ED}" type="slidenum">
              <a:rPr lang="en-US" sz="900">
                <a:solidFill>
                  <a:srgbClr val="000000"/>
                </a:solidFill>
              </a:rPr>
              <a:pPr algn="ctr" eaLnBrk="0" hangingPunct="0">
                <a:lnSpc>
                  <a:spcPct val="106000"/>
                </a:lnSpc>
                <a:buClr>
                  <a:srgbClr val="000000"/>
                </a:buClr>
                <a:buSzPct val="65000"/>
                <a:buFont typeface="Wingdings" pitchFamily="2" charset="2"/>
                <a:buNone/>
                <a:defRPr/>
              </a:pPr>
              <a:t>‹#›</a:t>
            </a:fld>
            <a:r>
              <a:rPr lang="en-US" sz="900">
                <a:solidFill>
                  <a:srgbClr val="000000"/>
                </a:solidFill>
              </a:rPr>
              <a:t> -</a:t>
            </a:r>
          </a:p>
        </p:txBody>
      </p:sp>
      <p:pic>
        <p:nvPicPr>
          <p:cNvPr id="44038" name="Picture 6" descr="DEL_COL"/>
          <p:cNvPicPr>
            <a:picLocks noChangeAspect="1" noChangeArrowheads="1"/>
          </p:cNvPicPr>
          <p:nvPr/>
        </p:nvPicPr>
        <p:blipFill>
          <a:blip r:embed="rId14"/>
          <a:srcRect/>
          <a:stretch>
            <a:fillRect/>
          </a:stretch>
        </p:blipFill>
        <p:spPr bwMode="gray">
          <a:xfrm>
            <a:off x="395288" y="6645275"/>
            <a:ext cx="690562" cy="139700"/>
          </a:xfrm>
          <a:prstGeom prst="rect">
            <a:avLst/>
          </a:prstGeom>
          <a:noFill/>
          <a:ln w="9525">
            <a:noFill/>
            <a:miter lim="800000"/>
            <a:headEnd/>
            <a:tailEnd/>
          </a:ln>
        </p:spPr>
      </p:pic>
      <p:sp>
        <p:nvSpPr>
          <p:cNvPr id="3699738" name="Text Box 26"/>
          <p:cNvSpPr txBox="1">
            <a:spLocks noChangeArrowheads="1"/>
          </p:cNvSpPr>
          <p:nvPr/>
        </p:nvSpPr>
        <p:spPr bwMode="gray">
          <a:xfrm rot="-5400000">
            <a:off x="8861425" y="6543675"/>
            <a:ext cx="422275" cy="66675"/>
          </a:xfrm>
          <a:prstGeom prst="rect">
            <a:avLst/>
          </a:prstGeom>
          <a:noFill/>
          <a:ln w="12700" algn="ctr">
            <a:noFill/>
            <a:miter lim="800000"/>
            <a:headEnd/>
            <a:tailEnd/>
          </a:ln>
          <a:effectLst/>
        </p:spPr>
        <p:txBody>
          <a:bodyPr wrap="none" lIns="0" tIns="0" rIns="0" bIns="0"/>
          <a:lstStyle/>
          <a:p>
            <a:pPr eaLnBrk="0" hangingPunct="0">
              <a:lnSpc>
                <a:spcPct val="106000"/>
              </a:lnSpc>
              <a:defRPr/>
            </a:pPr>
            <a:r>
              <a:rPr lang="en-US" sz="400">
                <a:solidFill>
                  <a:srgbClr val="AFAFAF"/>
                </a:solidFill>
              </a:rPr>
              <a:t>U.S. Consulting Report Template_022307</a:t>
            </a:r>
          </a:p>
        </p:txBody>
      </p:sp>
      <p:sp>
        <p:nvSpPr>
          <p:cNvPr id="3699747" name="Line 35"/>
          <p:cNvSpPr>
            <a:spLocks noChangeShapeType="1"/>
          </p:cNvSpPr>
          <p:nvPr/>
        </p:nvSpPr>
        <p:spPr bwMode="gray">
          <a:xfrm>
            <a:off x="469900" y="992188"/>
            <a:ext cx="8504238" cy="0"/>
          </a:xfrm>
          <a:prstGeom prst="line">
            <a:avLst/>
          </a:prstGeom>
          <a:noFill/>
          <a:ln w="12700">
            <a:noFill/>
            <a:round/>
            <a:headEnd/>
            <a:tailEnd/>
          </a:ln>
          <a:effectLst/>
        </p:spPr>
        <p:txBody>
          <a:bodyPr lIns="73152" tIns="73152" rIns="73152" bIns="73152" anchor="ctr" anchorCtr="1"/>
          <a:lstStyle/>
          <a:p>
            <a:pPr algn="ctr" eaLnBrk="0" hangingPunct="0">
              <a:lnSpc>
                <a:spcPct val="106000"/>
              </a:lnSpc>
              <a:defRPr/>
            </a:pPr>
            <a:endParaRPr lang="en-US" sz="1100" b="1">
              <a:solidFill>
                <a:srgbClr val="000000"/>
              </a:solidFill>
            </a:endParaRPr>
          </a:p>
        </p:txBody>
      </p:sp>
      <p:pic>
        <p:nvPicPr>
          <p:cNvPr id="44041" name="Picture 38" descr="best ver2b seal"/>
          <p:cNvPicPr>
            <a:picLocks noChangeAspect="1" noChangeArrowheads="1"/>
          </p:cNvPicPr>
          <p:nvPr userDrawn="1"/>
        </p:nvPicPr>
        <p:blipFill>
          <a:blip r:embed="rId15">
            <a:clrChange>
              <a:clrFrom>
                <a:srgbClr val="003264"/>
              </a:clrFrom>
              <a:clrTo>
                <a:srgbClr val="003264">
                  <a:alpha val="0"/>
                </a:srgbClr>
              </a:clrTo>
            </a:clrChange>
          </a:blip>
          <a:srcRect/>
          <a:stretch>
            <a:fillRect/>
          </a:stretch>
        </p:blipFill>
        <p:spPr bwMode="auto">
          <a:xfrm>
            <a:off x="8410575" y="6416675"/>
            <a:ext cx="430213" cy="4127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59" r:id="rId1"/>
    <p:sldLayoutId id="2147484352" r:id="rId2"/>
    <p:sldLayoutId id="2147484351" r:id="rId3"/>
    <p:sldLayoutId id="2147484350" r:id="rId4"/>
    <p:sldLayoutId id="2147484349" r:id="rId5"/>
    <p:sldLayoutId id="2147484348" r:id="rId6"/>
    <p:sldLayoutId id="2147484347" r:id="rId7"/>
    <p:sldLayoutId id="2147484346" r:id="rId8"/>
    <p:sldLayoutId id="2147484345" r:id="rId9"/>
    <p:sldLayoutId id="2147484344" r:id="rId10"/>
    <p:sldLayoutId id="2147484343" r:id="rId11"/>
    <p:sldLayoutId id="2147484342" r:id="rId12"/>
  </p:sldLayoutIdLst>
  <p:txStyles>
    <p:titleStyle>
      <a:lvl1pPr algn="l" rtl="0" eaLnBrk="0" fontAlgn="base" hangingPunct="0">
        <a:lnSpc>
          <a:spcPct val="106000"/>
        </a:lnSpc>
        <a:spcBef>
          <a:spcPct val="0"/>
        </a:spcBef>
        <a:spcAft>
          <a:spcPct val="0"/>
        </a:spcAft>
        <a:defRPr sz="1600" b="1">
          <a:solidFill>
            <a:schemeClr val="tx1"/>
          </a:solidFill>
          <a:latin typeface="+mj-lt"/>
          <a:ea typeface="+mj-ea"/>
          <a:cs typeface="+mj-cs"/>
        </a:defRPr>
      </a:lvl1pPr>
      <a:lvl2pPr algn="l" rtl="0" eaLnBrk="0" fontAlgn="base" hangingPunct="0">
        <a:lnSpc>
          <a:spcPct val="106000"/>
        </a:lnSpc>
        <a:spcBef>
          <a:spcPct val="0"/>
        </a:spcBef>
        <a:spcAft>
          <a:spcPct val="0"/>
        </a:spcAft>
        <a:defRPr sz="1600" b="1">
          <a:solidFill>
            <a:schemeClr val="tx1"/>
          </a:solidFill>
          <a:latin typeface="Arial" charset="0"/>
        </a:defRPr>
      </a:lvl2pPr>
      <a:lvl3pPr algn="l" rtl="0" eaLnBrk="0" fontAlgn="base" hangingPunct="0">
        <a:lnSpc>
          <a:spcPct val="106000"/>
        </a:lnSpc>
        <a:spcBef>
          <a:spcPct val="0"/>
        </a:spcBef>
        <a:spcAft>
          <a:spcPct val="0"/>
        </a:spcAft>
        <a:defRPr sz="1600" b="1">
          <a:solidFill>
            <a:schemeClr val="tx1"/>
          </a:solidFill>
          <a:latin typeface="Arial" charset="0"/>
        </a:defRPr>
      </a:lvl3pPr>
      <a:lvl4pPr algn="l" rtl="0" eaLnBrk="0" fontAlgn="base" hangingPunct="0">
        <a:lnSpc>
          <a:spcPct val="106000"/>
        </a:lnSpc>
        <a:spcBef>
          <a:spcPct val="0"/>
        </a:spcBef>
        <a:spcAft>
          <a:spcPct val="0"/>
        </a:spcAft>
        <a:defRPr sz="1600" b="1">
          <a:solidFill>
            <a:schemeClr val="tx1"/>
          </a:solidFill>
          <a:latin typeface="Arial" charset="0"/>
        </a:defRPr>
      </a:lvl4pPr>
      <a:lvl5pPr algn="l" rtl="0" eaLnBrk="0" fontAlgn="base" hangingPunct="0">
        <a:lnSpc>
          <a:spcPct val="106000"/>
        </a:lnSpc>
        <a:spcBef>
          <a:spcPct val="0"/>
        </a:spcBef>
        <a:spcAft>
          <a:spcPct val="0"/>
        </a:spcAft>
        <a:defRPr sz="1600" b="1">
          <a:solidFill>
            <a:schemeClr val="tx1"/>
          </a:solidFill>
          <a:latin typeface="Arial" charset="0"/>
        </a:defRPr>
      </a:lvl5pPr>
      <a:lvl6pPr marL="457200" algn="l" rtl="0" fontAlgn="base">
        <a:lnSpc>
          <a:spcPct val="106000"/>
        </a:lnSpc>
        <a:spcBef>
          <a:spcPct val="0"/>
        </a:spcBef>
        <a:spcAft>
          <a:spcPct val="0"/>
        </a:spcAft>
        <a:defRPr sz="1600" b="1">
          <a:solidFill>
            <a:schemeClr val="tx1"/>
          </a:solidFill>
          <a:latin typeface="Arial" charset="0"/>
        </a:defRPr>
      </a:lvl6pPr>
      <a:lvl7pPr marL="914400" algn="l" rtl="0" fontAlgn="base">
        <a:lnSpc>
          <a:spcPct val="106000"/>
        </a:lnSpc>
        <a:spcBef>
          <a:spcPct val="0"/>
        </a:spcBef>
        <a:spcAft>
          <a:spcPct val="0"/>
        </a:spcAft>
        <a:defRPr sz="1600" b="1">
          <a:solidFill>
            <a:schemeClr val="tx1"/>
          </a:solidFill>
          <a:latin typeface="Arial" charset="0"/>
        </a:defRPr>
      </a:lvl7pPr>
      <a:lvl8pPr marL="1371600" algn="l" rtl="0" fontAlgn="base">
        <a:lnSpc>
          <a:spcPct val="106000"/>
        </a:lnSpc>
        <a:spcBef>
          <a:spcPct val="0"/>
        </a:spcBef>
        <a:spcAft>
          <a:spcPct val="0"/>
        </a:spcAft>
        <a:defRPr sz="1600" b="1">
          <a:solidFill>
            <a:schemeClr val="tx1"/>
          </a:solidFill>
          <a:latin typeface="Arial" charset="0"/>
        </a:defRPr>
      </a:lvl8pPr>
      <a:lvl9pPr marL="1828800" algn="l" rtl="0" fontAlgn="base">
        <a:lnSpc>
          <a:spcPct val="106000"/>
        </a:lnSpc>
        <a:spcBef>
          <a:spcPct val="0"/>
        </a:spcBef>
        <a:spcAft>
          <a:spcPct val="0"/>
        </a:spcAft>
        <a:defRPr sz="1600" b="1">
          <a:solidFill>
            <a:schemeClr val="tx1"/>
          </a:solidFill>
          <a:latin typeface="Arial" charset="0"/>
        </a:defRPr>
      </a:lvl9pPr>
    </p:titleStyle>
    <p:bodyStyle>
      <a:lvl1pPr marL="342900" indent="-342900" algn="l" rtl="0" eaLnBrk="0" fontAlgn="base" hangingPunct="0">
        <a:lnSpc>
          <a:spcPct val="106000"/>
        </a:lnSpc>
        <a:spcBef>
          <a:spcPct val="80000"/>
        </a:spcBef>
        <a:spcAft>
          <a:spcPct val="0"/>
        </a:spcAft>
        <a:buClr>
          <a:schemeClr val="tx1"/>
        </a:buClr>
        <a:buSzPct val="80000"/>
        <a:buFont typeface="Wingdings" pitchFamily="2" charset="2"/>
        <a:buChar char="•"/>
        <a:defRPr sz="1100">
          <a:solidFill>
            <a:schemeClr val="tx1"/>
          </a:solidFill>
          <a:latin typeface="+mn-lt"/>
          <a:ea typeface="+mn-ea"/>
          <a:cs typeface="+mn-cs"/>
        </a:defRPr>
      </a:lvl1pPr>
      <a:lvl2pPr marL="169863" indent="-168275" algn="l" rtl="0" eaLnBrk="0" fontAlgn="base" hangingPunct="0">
        <a:lnSpc>
          <a:spcPct val="106000"/>
        </a:lnSpc>
        <a:spcBef>
          <a:spcPct val="80000"/>
        </a:spcBef>
        <a:spcAft>
          <a:spcPct val="0"/>
        </a:spcAft>
        <a:buClr>
          <a:schemeClr val="tx1"/>
        </a:buClr>
        <a:buFont typeface="Wingdings 2" pitchFamily="18" charset="2"/>
        <a:buChar char="¡"/>
        <a:defRPr sz="1100">
          <a:solidFill>
            <a:schemeClr val="tx1"/>
          </a:solidFill>
          <a:latin typeface="+mn-lt"/>
        </a:defRPr>
      </a:lvl2pPr>
      <a:lvl3pPr marL="344488" indent="-173038" algn="l" rtl="0" eaLnBrk="0" fontAlgn="base" hangingPunct="0">
        <a:lnSpc>
          <a:spcPct val="106000"/>
        </a:lnSpc>
        <a:spcBef>
          <a:spcPct val="40000"/>
        </a:spcBef>
        <a:spcAft>
          <a:spcPct val="0"/>
        </a:spcAft>
        <a:buClr>
          <a:schemeClr val="tx1"/>
        </a:buClr>
        <a:buFont typeface="Arial" charset="0"/>
        <a:buChar char="–"/>
        <a:defRPr sz="1000">
          <a:solidFill>
            <a:schemeClr val="tx1"/>
          </a:solidFill>
          <a:latin typeface="+mn-lt"/>
        </a:defRPr>
      </a:lvl3pPr>
      <a:lvl4pPr marL="517525" indent="-171450" algn="l" rtl="0" eaLnBrk="0" fontAlgn="base" hangingPunct="0">
        <a:lnSpc>
          <a:spcPct val="106000"/>
        </a:lnSpc>
        <a:spcBef>
          <a:spcPct val="20000"/>
        </a:spcBef>
        <a:spcAft>
          <a:spcPct val="0"/>
        </a:spcAft>
        <a:buClr>
          <a:schemeClr val="tx1"/>
        </a:buClr>
        <a:buChar char="•"/>
        <a:defRPr sz="1000">
          <a:solidFill>
            <a:schemeClr val="tx1"/>
          </a:solidFill>
          <a:latin typeface="+mn-lt"/>
        </a:defRPr>
      </a:lvl4pPr>
      <a:lvl5pPr marL="1446213" indent="-236538" algn="l" rtl="0" eaLnBrk="0" fontAlgn="base" hangingPunct="0">
        <a:spcBef>
          <a:spcPct val="20000"/>
        </a:spcBef>
        <a:spcAft>
          <a:spcPct val="0"/>
        </a:spcAft>
        <a:buClr>
          <a:schemeClr val="tx1"/>
        </a:buClr>
        <a:buChar char="–"/>
        <a:defRPr sz="1200">
          <a:solidFill>
            <a:schemeClr val="tx1"/>
          </a:solidFill>
          <a:latin typeface="+mn-lt"/>
        </a:defRPr>
      </a:lvl5pPr>
      <a:lvl6pPr marL="1903413" indent="-236538" algn="l" rtl="0" fontAlgn="base">
        <a:spcBef>
          <a:spcPct val="20000"/>
        </a:spcBef>
        <a:spcAft>
          <a:spcPct val="0"/>
        </a:spcAft>
        <a:buClr>
          <a:schemeClr val="tx1"/>
        </a:buClr>
        <a:buChar char="–"/>
        <a:defRPr sz="1200">
          <a:solidFill>
            <a:schemeClr val="tx1"/>
          </a:solidFill>
          <a:latin typeface="+mn-lt"/>
        </a:defRPr>
      </a:lvl6pPr>
      <a:lvl7pPr marL="2360613" indent="-236538" algn="l" rtl="0" fontAlgn="base">
        <a:spcBef>
          <a:spcPct val="20000"/>
        </a:spcBef>
        <a:spcAft>
          <a:spcPct val="0"/>
        </a:spcAft>
        <a:buClr>
          <a:schemeClr val="tx1"/>
        </a:buClr>
        <a:buChar char="–"/>
        <a:defRPr sz="1200">
          <a:solidFill>
            <a:schemeClr val="tx1"/>
          </a:solidFill>
          <a:latin typeface="+mn-lt"/>
        </a:defRPr>
      </a:lvl7pPr>
      <a:lvl8pPr marL="2817813" indent="-236538" algn="l" rtl="0" fontAlgn="base">
        <a:spcBef>
          <a:spcPct val="20000"/>
        </a:spcBef>
        <a:spcAft>
          <a:spcPct val="0"/>
        </a:spcAft>
        <a:buClr>
          <a:schemeClr val="tx1"/>
        </a:buClr>
        <a:buChar char="–"/>
        <a:defRPr sz="1200">
          <a:solidFill>
            <a:schemeClr val="tx1"/>
          </a:solidFill>
          <a:latin typeface="+mn-lt"/>
        </a:defRPr>
      </a:lvl8pPr>
      <a:lvl9pPr marL="3275013" indent="-236538" algn="l" rtl="0" fontAlgn="base">
        <a:spcBef>
          <a:spcPct val="20000"/>
        </a:spcBef>
        <a:spcAft>
          <a:spcPct val="0"/>
        </a:spcAft>
        <a:buClr>
          <a:schemeClr val="tx1"/>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7.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2.xml"/><Relationship Id="rId1" Type="http://schemas.openxmlformats.org/officeDocument/2006/relationships/tags" Target="../tags/tag2.xml"/><Relationship Id="rId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SHP_165"/>
          <p:cNvSpPr>
            <a:spLocks noChangeArrowheads="1"/>
          </p:cNvSpPr>
          <p:nvPr/>
        </p:nvSpPr>
        <p:spPr bwMode="invGray">
          <a:xfrm>
            <a:off x="585788" y="776288"/>
            <a:ext cx="7972425" cy="4795837"/>
          </a:xfrm>
          <a:prstGeom prst="rect">
            <a:avLst/>
          </a:prstGeom>
          <a:solidFill>
            <a:schemeClr val="bg1"/>
          </a:solidFill>
          <a:ln w="19050" algn="ctr">
            <a:solidFill>
              <a:schemeClr val="tx1"/>
            </a:solidFill>
            <a:miter lim="800000"/>
            <a:headEnd/>
            <a:tailEnd/>
          </a:ln>
        </p:spPr>
        <p:txBody>
          <a:bodyPr lIns="90000" tIns="90000" rIns="90000" bIns="90000" anchor="ctr"/>
          <a:lstStyle/>
          <a:p>
            <a:pPr marL="119063" indent="-119063" eaLnBrk="0" hangingPunct="0">
              <a:spcBef>
                <a:spcPct val="50000"/>
              </a:spcBef>
            </a:pPr>
            <a:endParaRPr lang="en-US" sz="1100" b="1"/>
          </a:p>
        </p:txBody>
      </p:sp>
      <p:sp>
        <p:nvSpPr>
          <p:cNvPr id="59394" name="SHP_166"/>
          <p:cNvSpPr>
            <a:spLocks noGrp="1" noChangeArrowheads="1"/>
          </p:cNvSpPr>
          <p:nvPr>
            <p:ph type="ctrTitle"/>
          </p:nvPr>
        </p:nvSpPr>
        <p:spPr>
          <a:ln/>
        </p:spPr>
        <p:txBody>
          <a:bodyPr/>
          <a:lstStyle/>
          <a:p>
            <a:pPr eaLnBrk="1" hangingPunct="1"/>
            <a:r>
              <a:rPr lang="en-US" smtClean="0"/>
              <a:t>Building Tomorrow’s Applications</a:t>
            </a:r>
          </a:p>
        </p:txBody>
      </p:sp>
      <p:sp>
        <p:nvSpPr>
          <p:cNvPr id="59395" name="SHP_167"/>
          <p:cNvSpPr>
            <a:spLocks noGrp="1" noChangeArrowheads="1"/>
          </p:cNvSpPr>
          <p:nvPr>
            <p:ph type="subTitle" idx="1"/>
          </p:nvPr>
        </p:nvSpPr>
        <p:spPr>
          <a:xfrm>
            <a:off x="892175" y="3516313"/>
            <a:ext cx="6583363" cy="549275"/>
          </a:xfrm>
        </p:spPr>
        <p:txBody>
          <a:bodyPr/>
          <a:lstStyle/>
          <a:p>
            <a:pPr marL="0" indent="0" eaLnBrk="1" hangingPunct="1"/>
            <a:r>
              <a:rPr lang="en-US" smtClean="0"/>
              <a:t>Wisconsin Digital Government Summit</a:t>
            </a:r>
          </a:p>
        </p:txBody>
      </p:sp>
      <p:sp>
        <p:nvSpPr>
          <p:cNvPr id="59396" name="SHP_161"/>
          <p:cNvSpPr txBox="1">
            <a:spLocks noChangeArrowheads="1"/>
          </p:cNvSpPr>
          <p:nvPr/>
        </p:nvSpPr>
        <p:spPr bwMode="invGray">
          <a:xfrm>
            <a:off x="900113" y="5040313"/>
            <a:ext cx="1898650" cy="298450"/>
          </a:xfrm>
          <a:prstGeom prst="rect">
            <a:avLst/>
          </a:prstGeom>
          <a:noFill/>
          <a:ln w="9525" algn="ctr">
            <a:noFill/>
            <a:miter lim="800000"/>
            <a:headEnd/>
            <a:tailEnd/>
          </a:ln>
        </p:spPr>
        <p:txBody>
          <a:bodyPr wrap="none" lIns="0" tIns="0" rIns="0" bIns="0" anchor="b">
            <a:spAutoFit/>
          </a:bodyPr>
          <a:lstStyle/>
          <a:p>
            <a:pPr marL="231775" indent="-231775">
              <a:lnSpc>
                <a:spcPct val="108000"/>
              </a:lnSpc>
              <a:spcBef>
                <a:spcPct val="25000"/>
              </a:spcBef>
              <a:buSzPct val="80000"/>
              <a:buFont typeface="Wingdings" pitchFamily="2" charset="2"/>
              <a:buNone/>
            </a:pPr>
            <a:r>
              <a:rPr lang="en-US" sz="1800"/>
              <a:t>December 2, 2008</a:t>
            </a:r>
          </a:p>
        </p:txBody>
      </p:sp>
      <p:sp>
        <p:nvSpPr>
          <p:cNvPr id="59397" name="SHP_162"/>
          <p:cNvSpPr txBox="1">
            <a:spLocks noChangeArrowheads="1"/>
          </p:cNvSpPr>
          <p:nvPr/>
        </p:nvSpPr>
        <p:spPr bwMode="invGray">
          <a:xfrm>
            <a:off x="895350" y="4368800"/>
            <a:ext cx="2919413" cy="625475"/>
          </a:xfrm>
          <a:prstGeom prst="rect">
            <a:avLst/>
          </a:prstGeom>
          <a:noFill/>
          <a:ln w="9525" algn="ctr">
            <a:noFill/>
            <a:miter lim="800000"/>
            <a:headEnd/>
            <a:tailEnd/>
          </a:ln>
        </p:spPr>
        <p:txBody>
          <a:bodyPr wrap="none" lIns="0" tIns="0" rIns="0" bIns="0" anchor="b">
            <a:spAutoFit/>
          </a:bodyPr>
          <a:lstStyle/>
          <a:p>
            <a:pPr marL="231775" indent="-231775">
              <a:lnSpc>
                <a:spcPct val="108000"/>
              </a:lnSpc>
              <a:spcBef>
                <a:spcPct val="10000"/>
              </a:spcBef>
              <a:buClr>
                <a:schemeClr val="tx1"/>
              </a:buClr>
              <a:buFont typeface="Wingdings 2" pitchFamily="18" charset="2"/>
              <a:buNone/>
            </a:pPr>
            <a:r>
              <a:rPr lang="en-US" sz="1800"/>
              <a:t>Jeff Bradfield and Wil Carroll</a:t>
            </a:r>
          </a:p>
          <a:p>
            <a:pPr marL="231775" indent="-231775">
              <a:lnSpc>
                <a:spcPct val="108000"/>
              </a:lnSpc>
              <a:spcBef>
                <a:spcPct val="10000"/>
              </a:spcBef>
              <a:buClr>
                <a:schemeClr val="tx1"/>
              </a:buClr>
              <a:buFont typeface="Wingdings 2" pitchFamily="18" charset="2"/>
              <a:buNone/>
            </a:pPr>
            <a:r>
              <a:rPr lang="en-US" sz="1800"/>
              <a:t>Deloitte Consulting LLP</a:t>
            </a:r>
          </a:p>
        </p:txBody>
      </p:sp>
      <p:pic>
        <p:nvPicPr>
          <p:cNvPr id="59398" name="Picture 7" descr="LLP logo with big space copy"/>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gray">
          <a:xfrm>
            <a:off x="895350" y="1068388"/>
            <a:ext cx="1544638" cy="293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Placeholder 3"/>
          <p:cNvSpPr>
            <a:spLocks noGrp="1"/>
          </p:cNvSpPr>
          <p:nvPr>
            <p:ph type="body" sz="quarter" idx="10"/>
          </p:nvPr>
        </p:nvSpPr>
        <p:spPr>
          <a:xfrm>
            <a:off x="1157288" y="1273175"/>
            <a:ext cx="6858000" cy="3887788"/>
          </a:xfrm>
        </p:spPr>
        <p:txBody>
          <a:bodyPr>
            <a:spAutoFit/>
          </a:bodyPr>
          <a:lstStyle/>
          <a:p>
            <a:pPr marL="0" indent="0" eaLnBrk="1" hangingPunct="1">
              <a:spcBef>
                <a:spcPct val="0"/>
              </a:spcBef>
              <a:buFont typeface="Wingdings" pitchFamily="2" charset="2"/>
              <a:buNone/>
            </a:pPr>
            <a:r>
              <a:rPr lang="en-US" b="0" i="1" smtClean="0"/>
              <a:t>The age of the intentional silo is long gone. Today, secure, integrated and adaptable services are the foundation for data sharing, online offerings and cost savings. What are the most effective approaches and practices? What is Service Oriented Architecture (SOA) and what does it offer? This session will look at techniques, strategies and practices that are fundamentally changing government applications.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2"/>
          <p:cNvSpPr>
            <a:spLocks noGrp="1"/>
          </p:cNvSpPr>
          <p:nvPr>
            <p:ph type="title"/>
          </p:nvPr>
        </p:nvSpPr>
        <p:spPr/>
        <p:txBody>
          <a:bodyPr/>
          <a:lstStyle/>
          <a:p>
            <a:r>
              <a:rPr lang="en-US" smtClean="0"/>
              <a:t>Point of View – Building Tomorrow’s Application</a:t>
            </a:r>
          </a:p>
        </p:txBody>
      </p:sp>
      <p:sp>
        <p:nvSpPr>
          <p:cNvPr id="61442" name="TextBox 11"/>
          <p:cNvSpPr txBox="1">
            <a:spLocks noChangeArrowheads="1"/>
          </p:cNvSpPr>
          <p:nvPr/>
        </p:nvSpPr>
        <p:spPr bwMode="auto">
          <a:xfrm>
            <a:off x="508000" y="2038350"/>
            <a:ext cx="8113713" cy="1254125"/>
          </a:xfrm>
          <a:prstGeom prst="rect">
            <a:avLst/>
          </a:prstGeom>
          <a:noFill/>
          <a:ln w="9525">
            <a:noFill/>
            <a:miter lim="800000"/>
            <a:headEnd/>
            <a:tailEnd/>
          </a:ln>
        </p:spPr>
        <p:txBody>
          <a:bodyPr>
            <a:spAutoFit/>
          </a:bodyPr>
          <a:lstStyle/>
          <a:p>
            <a:pPr algn="ctr">
              <a:lnSpc>
                <a:spcPct val="106000"/>
              </a:lnSpc>
              <a:buFont typeface="Wingdings 2" pitchFamily="18" charset="2"/>
              <a:buNone/>
            </a:pPr>
            <a:r>
              <a:rPr lang="en-US" b="1"/>
              <a:t>Service Oriented Architecture (SOA) is an important part of, but not the complete answer to building tomorrow’s applications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2"/>
          <p:cNvSpPr>
            <a:spLocks noGrp="1"/>
          </p:cNvSpPr>
          <p:nvPr>
            <p:ph type="title"/>
          </p:nvPr>
        </p:nvSpPr>
        <p:spPr/>
        <p:txBody>
          <a:bodyPr/>
          <a:lstStyle/>
          <a:p>
            <a:r>
              <a:rPr lang="en-US" smtClean="0"/>
              <a:t>Quick Quiz #1:</a:t>
            </a:r>
          </a:p>
        </p:txBody>
      </p:sp>
      <p:sp>
        <p:nvSpPr>
          <p:cNvPr id="62466" name="TextBox 11"/>
          <p:cNvSpPr txBox="1">
            <a:spLocks noChangeArrowheads="1"/>
          </p:cNvSpPr>
          <p:nvPr/>
        </p:nvSpPr>
        <p:spPr bwMode="auto">
          <a:xfrm>
            <a:off x="333375" y="935038"/>
            <a:ext cx="8113713" cy="673100"/>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b="1"/>
              <a:t>According to Gartner, name a top reason organizations have decided to implement SOA </a:t>
            </a:r>
          </a:p>
        </p:txBody>
      </p:sp>
      <p:pic>
        <p:nvPicPr>
          <p:cNvPr id="62467" name="Picture 2"/>
          <p:cNvPicPr>
            <a:picLocks noChangeAspect="1" noChangeArrowheads="1"/>
          </p:cNvPicPr>
          <p:nvPr/>
        </p:nvPicPr>
        <p:blipFill>
          <a:blip r:embed="rId2"/>
          <a:srcRect t="20667"/>
          <a:stretch>
            <a:fillRect/>
          </a:stretch>
        </p:blipFill>
        <p:spPr bwMode="auto">
          <a:xfrm>
            <a:off x="1387475" y="1965325"/>
            <a:ext cx="6400800" cy="3627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p:cNvSpPr>
          <p:nvPr>
            <p:ph type="title"/>
          </p:nvPr>
        </p:nvSpPr>
        <p:spPr/>
        <p:txBody>
          <a:bodyPr/>
          <a:lstStyle/>
          <a:p>
            <a:r>
              <a:rPr lang="en-US" smtClean="0"/>
              <a:t>Here’s what people have told Gartner</a:t>
            </a:r>
          </a:p>
        </p:txBody>
      </p:sp>
      <p:pic>
        <p:nvPicPr>
          <p:cNvPr id="63490" name="Picture 2"/>
          <p:cNvPicPr>
            <a:picLocks noChangeAspect="1" noChangeArrowheads="1"/>
          </p:cNvPicPr>
          <p:nvPr/>
        </p:nvPicPr>
        <p:blipFill>
          <a:blip r:embed="rId2"/>
          <a:srcRect/>
          <a:stretch>
            <a:fillRect/>
          </a:stretch>
        </p:blipFill>
        <p:spPr bwMode="auto">
          <a:xfrm>
            <a:off x="288925" y="1379538"/>
            <a:ext cx="8521700" cy="439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2"/>
          <p:cNvSpPr>
            <a:spLocks noGrp="1"/>
          </p:cNvSpPr>
          <p:nvPr>
            <p:ph type="title"/>
          </p:nvPr>
        </p:nvSpPr>
        <p:spPr/>
        <p:txBody>
          <a:bodyPr/>
          <a:lstStyle/>
          <a:p>
            <a:r>
              <a:rPr lang="en-US" smtClean="0"/>
              <a:t>What are people attempting to overcome?</a:t>
            </a:r>
          </a:p>
        </p:txBody>
      </p:sp>
      <p:sp>
        <p:nvSpPr>
          <p:cNvPr id="64514" name="TextBox 4"/>
          <p:cNvSpPr txBox="1">
            <a:spLocks noChangeArrowheads="1"/>
          </p:cNvSpPr>
          <p:nvPr/>
        </p:nvSpPr>
        <p:spPr bwMode="auto">
          <a:xfrm>
            <a:off x="330200" y="1082675"/>
            <a:ext cx="6996113" cy="3852863"/>
          </a:xfrm>
          <a:prstGeom prst="rect">
            <a:avLst/>
          </a:prstGeom>
          <a:noFill/>
          <a:ln w="9525">
            <a:noFill/>
            <a:miter lim="800000"/>
            <a:headEnd/>
            <a:tailEnd/>
          </a:ln>
        </p:spPr>
        <p:txBody>
          <a:bodyPr>
            <a:spAutoFit/>
          </a:bodyPr>
          <a:lstStyle/>
          <a:p>
            <a:pPr>
              <a:spcAft>
                <a:spcPct val="50000"/>
              </a:spcAft>
            </a:pPr>
            <a:r>
              <a:rPr lang="en-US"/>
              <a:t>Applications that are:</a:t>
            </a:r>
          </a:p>
          <a:p>
            <a:pPr lvl="1" indent="-342900">
              <a:spcAft>
                <a:spcPct val="30000"/>
              </a:spcAft>
              <a:buClr>
                <a:schemeClr val="accent1"/>
              </a:buClr>
              <a:buFont typeface="Wingdings" pitchFamily="2" charset="2"/>
              <a:buChar char="Ø"/>
            </a:pPr>
            <a:r>
              <a:rPr lang="en-US"/>
              <a:t>Expensive</a:t>
            </a:r>
          </a:p>
          <a:p>
            <a:pPr lvl="1" indent="-342900">
              <a:spcAft>
                <a:spcPct val="30000"/>
              </a:spcAft>
              <a:buClr>
                <a:schemeClr val="accent1"/>
              </a:buClr>
              <a:buFont typeface="Wingdings" pitchFamily="2" charset="2"/>
              <a:buChar char="Ø"/>
            </a:pPr>
            <a:r>
              <a:rPr lang="en-US"/>
              <a:t>Non-standard</a:t>
            </a:r>
          </a:p>
          <a:p>
            <a:pPr lvl="1" indent="-342900">
              <a:spcAft>
                <a:spcPct val="30000"/>
              </a:spcAft>
              <a:buClr>
                <a:schemeClr val="accent1"/>
              </a:buClr>
              <a:buFont typeface="Wingdings" pitchFamily="2" charset="2"/>
              <a:buChar char="Ø"/>
            </a:pPr>
            <a:r>
              <a:rPr lang="en-US"/>
              <a:t>Not streamlined</a:t>
            </a:r>
          </a:p>
          <a:p>
            <a:pPr lvl="1" indent="-342900">
              <a:spcAft>
                <a:spcPct val="30000"/>
              </a:spcAft>
              <a:buClr>
                <a:schemeClr val="accent1"/>
              </a:buClr>
              <a:buFont typeface="Wingdings" pitchFamily="2" charset="2"/>
              <a:buChar char="Ø"/>
            </a:pPr>
            <a:r>
              <a:rPr lang="en-US"/>
              <a:t>Not agile</a:t>
            </a:r>
          </a:p>
          <a:p>
            <a:pPr lvl="1" indent="-342900">
              <a:spcAft>
                <a:spcPct val="30000"/>
              </a:spcAft>
              <a:buClr>
                <a:schemeClr val="accent1"/>
              </a:buClr>
              <a:buFont typeface="Wingdings" pitchFamily="2" charset="2"/>
              <a:buChar char="Ø"/>
            </a:pPr>
            <a:r>
              <a:rPr lang="en-US"/>
              <a:t>Not reusable</a:t>
            </a:r>
          </a:p>
          <a:p>
            <a:pPr lvl="1" indent="-342900">
              <a:spcAft>
                <a:spcPct val="30000"/>
              </a:spcAft>
              <a:buClr>
                <a:schemeClr val="accent1"/>
              </a:buClr>
              <a:buFont typeface="Wingdings" pitchFamily="2" charset="2"/>
              <a:buChar char="Ø"/>
            </a:pPr>
            <a:r>
              <a:rPr lang="en-US"/>
              <a:t>Not flexible/adaptable</a:t>
            </a:r>
          </a:p>
          <a:p>
            <a:pPr lvl="1" indent="-342900">
              <a:spcAft>
                <a:spcPct val="30000"/>
              </a:spcAft>
              <a:buClr>
                <a:schemeClr val="accent1"/>
              </a:buClr>
              <a:buFont typeface="Wingdings" pitchFamily="2" charset="2"/>
              <a:buChar char="Ø"/>
            </a:pPr>
            <a:r>
              <a:rPr lang="en-US"/>
              <a:t>Take a long time to implement</a:t>
            </a:r>
          </a:p>
        </p:txBody>
      </p:sp>
      <p:pic>
        <p:nvPicPr>
          <p:cNvPr id="64515" name="Picture 6" descr="Silo.jpg"/>
          <p:cNvPicPr>
            <a:picLocks noChangeAspect="1"/>
          </p:cNvPicPr>
          <p:nvPr/>
        </p:nvPicPr>
        <p:blipFill>
          <a:blip r:embed="rId2"/>
          <a:srcRect/>
          <a:stretch>
            <a:fillRect/>
          </a:stretch>
        </p:blipFill>
        <p:spPr bwMode="auto">
          <a:xfrm>
            <a:off x="5562600" y="812800"/>
            <a:ext cx="3581400" cy="604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HP_216"/>
          <p:cNvSpPr>
            <a:spLocks noGrp="1" noChangeArrowheads="1"/>
          </p:cNvSpPr>
          <p:nvPr>
            <p:ph type="title"/>
          </p:nvPr>
        </p:nvSpPr>
        <p:spPr/>
        <p:txBody>
          <a:bodyPr/>
          <a:lstStyle/>
          <a:p>
            <a:pPr eaLnBrk="1" hangingPunct="1"/>
            <a:r>
              <a:rPr lang="en-US" smtClean="0"/>
              <a:t>Where did these silos come from?</a:t>
            </a:r>
          </a:p>
        </p:txBody>
      </p:sp>
      <p:pic>
        <p:nvPicPr>
          <p:cNvPr id="65538" name="Picture 6" descr="Silo.jpg"/>
          <p:cNvPicPr>
            <a:picLocks noChangeAspect="1"/>
          </p:cNvPicPr>
          <p:nvPr/>
        </p:nvPicPr>
        <p:blipFill>
          <a:blip r:embed="rId2"/>
          <a:srcRect/>
          <a:stretch>
            <a:fillRect/>
          </a:stretch>
        </p:blipFill>
        <p:spPr bwMode="auto">
          <a:xfrm>
            <a:off x="5562600" y="812800"/>
            <a:ext cx="3581400" cy="6045200"/>
          </a:xfrm>
          <a:prstGeom prst="rect">
            <a:avLst/>
          </a:prstGeom>
          <a:noFill/>
          <a:ln w="9525">
            <a:noFill/>
            <a:miter lim="800000"/>
            <a:headEnd/>
            <a:tailEnd/>
          </a:ln>
        </p:spPr>
      </p:pic>
      <p:sp>
        <p:nvSpPr>
          <p:cNvPr id="65539" name="TextBox 3"/>
          <p:cNvSpPr txBox="1">
            <a:spLocks noChangeArrowheads="1"/>
          </p:cNvSpPr>
          <p:nvPr/>
        </p:nvSpPr>
        <p:spPr bwMode="auto">
          <a:xfrm>
            <a:off x="319088" y="912813"/>
            <a:ext cx="5210175" cy="106362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a:t>“Silo” applications are the result of more fundamental silos that exist within the broader context of Government:</a:t>
            </a:r>
            <a:endParaRPr lang="en-US"/>
          </a:p>
        </p:txBody>
      </p:sp>
      <p:sp>
        <p:nvSpPr>
          <p:cNvPr id="65540" name="Rectangle 5"/>
          <p:cNvSpPr>
            <a:spLocks noChangeArrowheads="1"/>
          </p:cNvSpPr>
          <p:nvPr/>
        </p:nvSpPr>
        <p:spPr bwMode="auto">
          <a:xfrm>
            <a:off x="377825" y="2124075"/>
            <a:ext cx="5195888" cy="3495675"/>
          </a:xfrm>
          <a:prstGeom prst="rect">
            <a:avLst/>
          </a:prstGeom>
          <a:noFill/>
          <a:ln w="9525">
            <a:noFill/>
            <a:miter lim="800000"/>
            <a:headEnd/>
            <a:tailEnd/>
          </a:ln>
        </p:spPr>
        <p:txBody>
          <a:bodyPr>
            <a:spAutoFit/>
          </a:bodyPr>
          <a:lstStyle/>
          <a:p>
            <a:pPr marL="284163" indent="-284163">
              <a:spcBef>
                <a:spcPts val="100"/>
              </a:spcBef>
              <a:spcAft>
                <a:spcPct val="75000"/>
              </a:spcAft>
              <a:buClr>
                <a:srgbClr val="8099CC"/>
              </a:buClr>
              <a:buFont typeface="Wingdings" pitchFamily="2" charset="2"/>
              <a:buChar char="Ø"/>
              <a:tabLst>
                <a:tab pos="347663" algn="l"/>
              </a:tabLst>
            </a:pPr>
            <a:r>
              <a:rPr lang="en-US" sz="1800" b="1"/>
              <a:t>Organizational Silos: </a:t>
            </a:r>
            <a:r>
              <a:rPr lang="en-US" sz="1800"/>
              <a:t>In many cases much more rigid then in the private sector by design</a:t>
            </a:r>
          </a:p>
          <a:p>
            <a:pPr marL="284163" indent="-284163">
              <a:spcBef>
                <a:spcPts val="100"/>
              </a:spcBef>
              <a:spcAft>
                <a:spcPct val="75000"/>
              </a:spcAft>
              <a:buClr>
                <a:srgbClr val="8099CC"/>
              </a:buClr>
              <a:buFont typeface="Wingdings" pitchFamily="2" charset="2"/>
              <a:buChar char="Ø"/>
              <a:tabLst>
                <a:tab pos="347663" algn="l"/>
              </a:tabLst>
            </a:pPr>
            <a:r>
              <a:rPr lang="en-US" sz="1800" b="1"/>
              <a:t>Technology Silos: </a:t>
            </a:r>
            <a:r>
              <a:rPr lang="en-US" sz="1800"/>
              <a:t>Hardware, software and networks that don’t or simply can’t connect</a:t>
            </a:r>
          </a:p>
          <a:p>
            <a:pPr marL="284163" indent="-284163">
              <a:spcBef>
                <a:spcPts val="100"/>
              </a:spcBef>
              <a:spcAft>
                <a:spcPct val="75000"/>
              </a:spcAft>
              <a:buClr>
                <a:srgbClr val="8099CC"/>
              </a:buClr>
              <a:buFont typeface="Wingdings" pitchFamily="2" charset="2"/>
              <a:buChar char="Ø"/>
              <a:tabLst>
                <a:tab pos="347663" algn="l"/>
              </a:tabLst>
            </a:pPr>
            <a:r>
              <a:rPr lang="en-US" sz="1800" b="1"/>
              <a:t>Legal and Policy Silos: </a:t>
            </a:r>
            <a:r>
              <a:rPr lang="en-US" sz="1800"/>
              <a:t>In place to protect citizen’s information and confidentiality and to achieve specific policy goals</a:t>
            </a:r>
          </a:p>
          <a:p>
            <a:pPr marL="284163" indent="-284163">
              <a:spcBef>
                <a:spcPts val="100"/>
              </a:spcBef>
              <a:spcAft>
                <a:spcPct val="75000"/>
              </a:spcAft>
              <a:buClr>
                <a:srgbClr val="8099CC"/>
              </a:buClr>
              <a:buFont typeface="Wingdings" pitchFamily="2" charset="2"/>
              <a:buChar char="Ø"/>
              <a:tabLst>
                <a:tab pos="347663" algn="l"/>
              </a:tabLst>
            </a:pPr>
            <a:r>
              <a:rPr lang="en-US" sz="1800" b="1"/>
              <a:t>Funding Silos</a:t>
            </a:r>
            <a:r>
              <a:rPr lang="en-US" sz="1800"/>
              <a:t>: Existing in part as a result of the way the Government (particularly Federal) budgets for </a:t>
            </a:r>
          </a:p>
        </p:txBody>
      </p:sp>
      <p:sp>
        <p:nvSpPr>
          <p:cNvPr id="65541" name="TextBox 3"/>
          <p:cNvSpPr txBox="1">
            <a:spLocks noChangeArrowheads="1"/>
          </p:cNvSpPr>
          <p:nvPr/>
        </p:nvSpPr>
        <p:spPr bwMode="auto">
          <a:xfrm>
            <a:off x="261938" y="5751513"/>
            <a:ext cx="6138862" cy="73977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a:t>In order to design applications of the future, these silos must be recognized and carefully planned for</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5" descr="Picture1.png"/>
          <p:cNvPicPr>
            <a:picLocks noChangeAspect="1"/>
          </p:cNvPicPr>
          <p:nvPr/>
        </p:nvPicPr>
        <p:blipFill>
          <a:blip r:embed="rId2">
            <a:grayscl/>
          </a:blip>
          <a:srcRect l="4327" t="4684" r="6329" b="8360"/>
          <a:stretch>
            <a:fillRect/>
          </a:stretch>
        </p:blipFill>
        <p:spPr bwMode="auto">
          <a:xfrm>
            <a:off x="1308100" y="1538288"/>
            <a:ext cx="7419975" cy="4732337"/>
          </a:xfrm>
          <a:prstGeom prst="rect">
            <a:avLst/>
          </a:prstGeom>
          <a:noFill/>
          <a:ln w="9525">
            <a:noFill/>
            <a:miter lim="800000"/>
            <a:headEnd/>
            <a:tailEnd/>
          </a:ln>
        </p:spPr>
      </p:pic>
      <p:sp>
        <p:nvSpPr>
          <p:cNvPr id="67586" name="Title 2"/>
          <p:cNvSpPr>
            <a:spLocks noGrp="1"/>
          </p:cNvSpPr>
          <p:nvPr>
            <p:ph type="title"/>
          </p:nvPr>
        </p:nvSpPr>
        <p:spPr/>
        <p:txBody>
          <a:bodyPr/>
          <a:lstStyle/>
          <a:p>
            <a:r>
              <a:rPr lang="en-US" smtClean="0"/>
              <a:t>The Challenge – Breaking Down the Silos</a:t>
            </a:r>
          </a:p>
        </p:txBody>
      </p:sp>
      <p:sp>
        <p:nvSpPr>
          <p:cNvPr id="67587" name="TextBox 7"/>
          <p:cNvSpPr txBox="1">
            <a:spLocks noChangeArrowheads="1"/>
          </p:cNvSpPr>
          <p:nvPr/>
        </p:nvSpPr>
        <p:spPr bwMode="auto">
          <a:xfrm>
            <a:off x="319088" y="877888"/>
            <a:ext cx="8447087" cy="658812"/>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b="1"/>
              <a:t>Building applications that avoid the influence of, and in some cases even break down, these silos</a:t>
            </a:r>
          </a:p>
        </p:txBody>
      </p:sp>
      <p:sp>
        <p:nvSpPr>
          <p:cNvPr id="51209" name="Rectangle 9"/>
          <p:cNvSpPr>
            <a:spLocks noChangeArrowheads="1"/>
          </p:cNvSpPr>
          <p:nvPr/>
        </p:nvSpPr>
        <p:spPr bwMode="auto">
          <a:xfrm>
            <a:off x="1643063" y="1758950"/>
            <a:ext cx="3611562"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a:latin typeface="Verdana" pitchFamily="34" charset="0"/>
              </a:rPr>
              <a:t>Build </a:t>
            </a:r>
            <a:r>
              <a:rPr lang="en-US" sz="1400" b="1" i="1">
                <a:latin typeface="Verdana" pitchFamily="34" charset="0"/>
              </a:rPr>
              <a:t>Constituent Centered Applications</a:t>
            </a:r>
            <a:r>
              <a:rPr lang="en-US" sz="1400">
                <a:latin typeface="Verdana" pitchFamily="34" charset="0"/>
              </a:rPr>
              <a:t> as Opposed to Organization Centric Applications</a:t>
            </a:r>
          </a:p>
        </p:txBody>
      </p:sp>
      <p:sp>
        <p:nvSpPr>
          <p:cNvPr id="51214" name="AutoShape 14"/>
          <p:cNvSpPr>
            <a:spLocks noChangeArrowheads="1"/>
          </p:cNvSpPr>
          <p:nvPr/>
        </p:nvSpPr>
        <p:spPr bwMode="auto">
          <a:xfrm>
            <a:off x="423863" y="1758950"/>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lIns="18288" tIns="91440" rIns="18288" bIns="91440" anchor="ctr"/>
          <a:lstStyle/>
          <a:p>
            <a:pPr algn="ctr" eaLnBrk="0" hangingPunct="0">
              <a:defRPr/>
            </a:pPr>
            <a:r>
              <a:rPr lang="en-US" sz="1300" b="1">
                <a:solidFill>
                  <a:srgbClr val="FFFFFF"/>
                </a:solidFill>
                <a:latin typeface="Verdana" pitchFamily="34" charset="0"/>
              </a:rPr>
              <a:t>Organizational Silos</a:t>
            </a:r>
          </a:p>
        </p:txBody>
      </p:sp>
      <p:sp>
        <p:nvSpPr>
          <p:cNvPr id="51210" name="Rectangle 10"/>
          <p:cNvSpPr>
            <a:spLocks noChangeArrowheads="1"/>
          </p:cNvSpPr>
          <p:nvPr/>
        </p:nvSpPr>
        <p:spPr bwMode="auto">
          <a:xfrm>
            <a:off x="1643063" y="2865438"/>
            <a:ext cx="3611562"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a:latin typeface="Verdana" pitchFamily="34" charset="0"/>
              </a:rPr>
              <a:t>Leverage </a:t>
            </a:r>
            <a:r>
              <a:rPr lang="en-US" sz="1400" b="1">
                <a:latin typeface="Verdana" pitchFamily="34" charset="0"/>
              </a:rPr>
              <a:t>Service Oriented Architecture (SOA)</a:t>
            </a:r>
            <a:r>
              <a:rPr lang="en-US" sz="1400">
                <a:latin typeface="Verdana" pitchFamily="34" charset="0"/>
              </a:rPr>
              <a:t> to promote application re-use</a:t>
            </a:r>
          </a:p>
        </p:txBody>
      </p:sp>
      <p:sp>
        <p:nvSpPr>
          <p:cNvPr id="51215" name="AutoShape 15"/>
          <p:cNvSpPr>
            <a:spLocks noChangeArrowheads="1"/>
          </p:cNvSpPr>
          <p:nvPr/>
        </p:nvSpPr>
        <p:spPr bwMode="auto">
          <a:xfrm>
            <a:off x="423863" y="2865438"/>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Technology Silos</a:t>
            </a:r>
          </a:p>
        </p:txBody>
      </p:sp>
      <p:sp>
        <p:nvSpPr>
          <p:cNvPr id="51211" name="Rectangle 11"/>
          <p:cNvSpPr>
            <a:spLocks noChangeArrowheads="1"/>
          </p:cNvSpPr>
          <p:nvPr/>
        </p:nvSpPr>
        <p:spPr bwMode="auto">
          <a:xfrm>
            <a:off x="1643063" y="3971925"/>
            <a:ext cx="3611562"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a:latin typeface="Verdana" pitchFamily="34" charset="0"/>
              </a:rPr>
              <a:t>Promote </a:t>
            </a:r>
            <a:r>
              <a:rPr lang="en-US" sz="1400" b="1" i="1">
                <a:latin typeface="Verdana" pitchFamily="34" charset="0"/>
              </a:rPr>
              <a:t>Data Sharing and Integration</a:t>
            </a:r>
          </a:p>
        </p:txBody>
      </p:sp>
      <p:sp>
        <p:nvSpPr>
          <p:cNvPr id="51216" name="AutoShape 16"/>
          <p:cNvSpPr>
            <a:spLocks noChangeArrowheads="1"/>
          </p:cNvSpPr>
          <p:nvPr/>
        </p:nvSpPr>
        <p:spPr bwMode="auto">
          <a:xfrm>
            <a:off x="423863" y="3971925"/>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Legal/PolicySilos</a:t>
            </a:r>
          </a:p>
        </p:txBody>
      </p:sp>
      <p:sp>
        <p:nvSpPr>
          <p:cNvPr id="51212" name="Rectangle 12"/>
          <p:cNvSpPr>
            <a:spLocks noChangeArrowheads="1"/>
          </p:cNvSpPr>
          <p:nvPr/>
        </p:nvSpPr>
        <p:spPr bwMode="auto">
          <a:xfrm>
            <a:off x="1643063" y="5078413"/>
            <a:ext cx="3611562"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dirty="0">
                <a:latin typeface="Verdana" pitchFamily="34" charset="0"/>
              </a:rPr>
              <a:t>Identify </a:t>
            </a:r>
            <a:r>
              <a:rPr lang="en-US" sz="1400" b="1" dirty="0">
                <a:latin typeface="Verdana" pitchFamily="34" charset="0"/>
              </a:rPr>
              <a:t>Creative Approaches </a:t>
            </a:r>
            <a:r>
              <a:rPr lang="en-US" sz="1400" dirty="0">
                <a:latin typeface="Verdana" pitchFamily="34" charset="0"/>
              </a:rPr>
              <a:t>to Cost Sharing and Allocation</a:t>
            </a:r>
          </a:p>
        </p:txBody>
      </p:sp>
      <p:sp>
        <p:nvSpPr>
          <p:cNvPr id="51217" name="AutoShape 17"/>
          <p:cNvSpPr>
            <a:spLocks noChangeArrowheads="1"/>
          </p:cNvSpPr>
          <p:nvPr/>
        </p:nvSpPr>
        <p:spPr bwMode="auto">
          <a:xfrm>
            <a:off x="423863" y="5078413"/>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Funding Silos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Placeholder 3"/>
          <p:cNvSpPr>
            <a:spLocks noGrp="1"/>
          </p:cNvSpPr>
          <p:nvPr>
            <p:ph type="body" sz="quarter" idx="10"/>
          </p:nvPr>
        </p:nvSpPr>
        <p:spPr>
          <a:xfrm>
            <a:off x="928688" y="2551113"/>
            <a:ext cx="7345362" cy="1344612"/>
          </a:xfrm>
        </p:spPr>
        <p:txBody>
          <a:bodyPr/>
          <a:lstStyle/>
          <a:p>
            <a:pPr>
              <a:spcBef>
                <a:spcPct val="0"/>
              </a:spcBef>
              <a:buFont typeface="Wingdings" pitchFamily="2" charset="2"/>
              <a:buNone/>
            </a:pPr>
            <a:r>
              <a:rPr lang="en-US" i="1" smtClean="0"/>
              <a:t>Breaking Down Technology Silos</a:t>
            </a:r>
          </a:p>
          <a:p>
            <a:pPr>
              <a:spcBef>
                <a:spcPct val="0"/>
              </a:spcBef>
              <a:buFont typeface="Wingdings" pitchFamily="2" charset="2"/>
              <a:buNone/>
            </a:pPr>
            <a:r>
              <a:rPr lang="en-US" b="0" smtClean="0"/>
              <a:t>The Role of a Service Oriented Architecture (SOA)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2"/>
          <p:cNvSpPr>
            <a:spLocks noGrp="1"/>
          </p:cNvSpPr>
          <p:nvPr>
            <p:ph type="title"/>
          </p:nvPr>
        </p:nvSpPr>
        <p:spPr/>
        <p:txBody>
          <a:bodyPr/>
          <a:lstStyle/>
          <a:p>
            <a:r>
              <a:rPr lang="en-US" smtClean="0"/>
              <a:t>Quick Quiz #2</a:t>
            </a:r>
          </a:p>
        </p:txBody>
      </p:sp>
      <p:sp>
        <p:nvSpPr>
          <p:cNvPr id="69634" name="TextBox 11"/>
          <p:cNvSpPr txBox="1">
            <a:spLocks noChangeArrowheads="1"/>
          </p:cNvSpPr>
          <p:nvPr/>
        </p:nvSpPr>
        <p:spPr bwMode="auto">
          <a:xfrm>
            <a:off x="333375" y="898525"/>
            <a:ext cx="8113713" cy="73977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b="1"/>
              <a:t>Order the following by the number of Google hits received by searching on the term:</a:t>
            </a:r>
            <a:r>
              <a:rPr lang="en-US" sz="1800" b="1"/>
              <a:t> </a:t>
            </a:r>
          </a:p>
        </p:txBody>
      </p:sp>
      <p:sp>
        <p:nvSpPr>
          <p:cNvPr id="10" name="Rectangle 5"/>
          <p:cNvSpPr>
            <a:spLocks noChangeArrowheads="1"/>
          </p:cNvSpPr>
          <p:nvPr/>
        </p:nvSpPr>
        <p:spPr bwMode="auto">
          <a:xfrm>
            <a:off x="438150" y="1843088"/>
            <a:ext cx="5240338" cy="1782762"/>
          </a:xfrm>
          <a:prstGeom prst="rect">
            <a:avLst/>
          </a:prstGeom>
          <a:noFill/>
          <a:ln w="9525">
            <a:noFill/>
            <a:miter lim="800000"/>
            <a:headEnd/>
            <a:tailEnd/>
          </a:ln>
        </p:spPr>
        <p:txBody>
          <a:bodyPr>
            <a:spAutoFit/>
          </a:bodyPr>
          <a:lstStyle/>
          <a:p>
            <a:pPr marL="465138" indent="-465138">
              <a:lnSpc>
                <a:spcPct val="150000"/>
              </a:lnSpc>
              <a:buClr>
                <a:srgbClr val="8099CC"/>
              </a:buClr>
              <a:buFont typeface="Wingdings" pitchFamily="2" charset="2"/>
              <a:buChar char="Ø"/>
              <a:tabLst>
                <a:tab pos="347663" algn="l"/>
              </a:tabLst>
              <a:defRPr/>
            </a:pPr>
            <a:r>
              <a:rPr lang="en-US" sz="2000" dirty="0"/>
              <a:t>Barack Obama</a:t>
            </a:r>
          </a:p>
          <a:p>
            <a:pPr marL="465138" indent="-465138">
              <a:lnSpc>
                <a:spcPct val="150000"/>
              </a:lnSpc>
              <a:buClr>
                <a:srgbClr val="8099CC"/>
              </a:buClr>
              <a:buFont typeface="Wingdings" pitchFamily="2" charset="2"/>
              <a:buChar char="Ø"/>
              <a:tabLst>
                <a:tab pos="347663" algn="l"/>
              </a:tabLst>
              <a:defRPr/>
            </a:pPr>
            <a:r>
              <a:rPr lang="en-US" sz="2000" dirty="0"/>
              <a:t>Britney Spears</a:t>
            </a:r>
          </a:p>
          <a:p>
            <a:pPr marL="465138" indent="-465138">
              <a:lnSpc>
                <a:spcPct val="150000"/>
              </a:lnSpc>
              <a:buClr>
                <a:srgbClr val="8099CC"/>
              </a:buClr>
              <a:buFont typeface="Wingdings" pitchFamily="2" charset="2"/>
              <a:buChar char="Ø"/>
              <a:tabLst>
                <a:tab pos="347663" algn="l"/>
              </a:tabLst>
              <a:defRPr/>
            </a:pPr>
            <a:r>
              <a:rPr lang="en-US" sz="2000" dirty="0"/>
              <a:t>SOA</a:t>
            </a:r>
          </a:p>
          <a:p>
            <a:pPr marL="284163" indent="-284163">
              <a:lnSpc>
                <a:spcPct val="150000"/>
              </a:lnSpc>
              <a:buClr>
                <a:srgbClr val="8099CC"/>
              </a:buClr>
              <a:buFont typeface="Wingdings" pitchFamily="2" charset="2"/>
              <a:buChar char="Ø"/>
              <a:tabLst>
                <a:tab pos="347663" algn="l"/>
              </a:tabLst>
              <a:defRPr/>
            </a:pPr>
            <a:endParaRPr lang="en-U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5"/>
          <p:cNvPicPr>
            <a:picLocks noChangeAspect="1" noChangeArrowheads="1"/>
          </p:cNvPicPr>
          <p:nvPr/>
        </p:nvPicPr>
        <p:blipFill>
          <a:blip r:embed="rId2"/>
          <a:srcRect/>
          <a:stretch>
            <a:fillRect/>
          </a:stretch>
        </p:blipFill>
        <p:spPr bwMode="auto">
          <a:xfrm>
            <a:off x="434975" y="1385888"/>
            <a:ext cx="7315200" cy="1335087"/>
          </a:xfrm>
          <a:prstGeom prst="rect">
            <a:avLst/>
          </a:prstGeom>
          <a:noFill/>
          <a:ln w="9525">
            <a:noFill/>
            <a:miter lim="800000"/>
            <a:headEnd/>
            <a:tailEnd/>
          </a:ln>
        </p:spPr>
      </p:pic>
      <p:sp>
        <p:nvSpPr>
          <p:cNvPr id="70658" name="Title 2"/>
          <p:cNvSpPr>
            <a:spLocks noGrp="1"/>
          </p:cNvSpPr>
          <p:nvPr>
            <p:ph type="title"/>
          </p:nvPr>
        </p:nvSpPr>
        <p:spPr/>
        <p:txBody>
          <a:bodyPr/>
          <a:lstStyle/>
          <a:p>
            <a:r>
              <a:rPr lang="en-US" smtClean="0"/>
              <a:t>Higher than Britney, lower than the President Elect</a:t>
            </a:r>
          </a:p>
        </p:txBody>
      </p:sp>
      <p:pic>
        <p:nvPicPr>
          <p:cNvPr id="70659" name="Picture 2"/>
          <p:cNvPicPr>
            <a:picLocks noChangeAspect="1" noChangeArrowheads="1"/>
          </p:cNvPicPr>
          <p:nvPr/>
        </p:nvPicPr>
        <p:blipFill>
          <a:blip r:embed="rId3"/>
          <a:srcRect/>
          <a:stretch>
            <a:fillRect/>
          </a:stretch>
        </p:blipFill>
        <p:spPr bwMode="auto">
          <a:xfrm>
            <a:off x="900113" y="3005138"/>
            <a:ext cx="7315200" cy="1500187"/>
          </a:xfrm>
          <a:prstGeom prst="rect">
            <a:avLst/>
          </a:prstGeom>
          <a:noFill/>
          <a:ln w="9525">
            <a:noFill/>
            <a:miter lim="800000"/>
            <a:headEnd/>
            <a:tailEnd/>
          </a:ln>
        </p:spPr>
      </p:pic>
      <p:sp>
        <p:nvSpPr>
          <p:cNvPr id="70660" name="Oval 4"/>
          <p:cNvSpPr>
            <a:spLocks noChangeArrowheads="1"/>
          </p:cNvSpPr>
          <p:nvPr/>
        </p:nvSpPr>
        <p:spPr bwMode="auto">
          <a:xfrm>
            <a:off x="5224463" y="4106863"/>
            <a:ext cx="2220912" cy="465137"/>
          </a:xfrm>
          <a:prstGeom prst="ellipse">
            <a:avLst/>
          </a:prstGeom>
          <a:noFill/>
          <a:ln w="28575" algn="ctr">
            <a:solidFill>
              <a:srgbClr val="FF0000"/>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0661" name="Oval 6"/>
          <p:cNvSpPr>
            <a:spLocks noChangeArrowheads="1"/>
          </p:cNvSpPr>
          <p:nvPr/>
        </p:nvSpPr>
        <p:spPr bwMode="auto">
          <a:xfrm>
            <a:off x="4448175" y="2314575"/>
            <a:ext cx="2605088" cy="501650"/>
          </a:xfrm>
          <a:prstGeom prst="ellipse">
            <a:avLst/>
          </a:prstGeom>
          <a:noFill/>
          <a:ln w="28575" algn="ctr">
            <a:solidFill>
              <a:srgbClr val="FF0000"/>
            </a:solidFill>
            <a:round/>
            <a:headEnd/>
            <a:tailEnd/>
          </a:ln>
        </p:spPr>
        <p:txBody>
          <a:bodyPr lIns="0" tIns="0" rIns="0" bIns="0"/>
          <a:lstStyle/>
          <a:p>
            <a:pPr marL="231775" indent="-231775">
              <a:lnSpc>
                <a:spcPct val="106000"/>
              </a:lnSpc>
              <a:buFont typeface="Wingdings 2" pitchFamily="18" charset="2"/>
              <a:buNone/>
            </a:pPr>
            <a:endParaRPr lang="en-US"/>
          </a:p>
        </p:txBody>
      </p:sp>
      <p:pic>
        <p:nvPicPr>
          <p:cNvPr id="70662" name="Picture 6"/>
          <p:cNvPicPr>
            <a:picLocks noChangeAspect="1" noChangeArrowheads="1"/>
          </p:cNvPicPr>
          <p:nvPr/>
        </p:nvPicPr>
        <p:blipFill>
          <a:blip r:embed="rId4"/>
          <a:srcRect/>
          <a:stretch>
            <a:fillRect/>
          </a:stretch>
        </p:blipFill>
        <p:spPr bwMode="auto">
          <a:xfrm>
            <a:off x="1363663" y="4876800"/>
            <a:ext cx="7315200" cy="1304925"/>
          </a:xfrm>
          <a:prstGeom prst="rect">
            <a:avLst/>
          </a:prstGeom>
          <a:noFill/>
          <a:ln w="9525">
            <a:noFill/>
            <a:miter lim="800000"/>
            <a:headEnd/>
            <a:tailEnd/>
          </a:ln>
        </p:spPr>
      </p:pic>
      <p:sp>
        <p:nvSpPr>
          <p:cNvPr id="70663" name="Oval 10"/>
          <p:cNvSpPr>
            <a:spLocks noChangeArrowheads="1"/>
          </p:cNvSpPr>
          <p:nvPr/>
        </p:nvSpPr>
        <p:spPr bwMode="auto">
          <a:xfrm>
            <a:off x="5348288" y="5740400"/>
            <a:ext cx="2286000" cy="581025"/>
          </a:xfrm>
          <a:prstGeom prst="ellipse">
            <a:avLst/>
          </a:prstGeom>
          <a:noFill/>
          <a:ln w="28575" algn="ctr">
            <a:solidFill>
              <a:srgbClr val="FF0000"/>
            </a:solidFill>
            <a:round/>
            <a:headEnd/>
            <a:tailEnd/>
          </a:ln>
        </p:spPr>
        <p:txBody>
          <a:bodyPr lIns="0" tIns="0" rIns="0" bIns="0"/>
          <a:lstStyle/>
          <a:p>
            <a:pPr marL="231775" indent="-231775">
              <a:lnSpc>
                <a:spcPct val="106000"/>
              </a:lnSpc>
              <a:buFont typeface="Wingdings 2" pitchFamily="18" charset="2"/>
              <a:buNone/>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143000" y="2551113"/>
            <a:ext cx="6858000" cy="1344612"/>
          </a:xfrm>
        </p:spPr>
        <p:txBody>
          <a:bodyPr/>
          <a:lstStyle/>
          <a:p>
            <a:pPr marL="0" indent="0" eaLnBrk="1" hangingPunct="1">
              <a:spcBef>
                <a:spcPct val="8000"/>
              </a:spcBef>
              <a:buClr>
                <a:srgbClr val="FFFFFF"/>
              </a:buClr>
              <a:buFont typeface="Wingdings" pitchFamily="2" charset="2"/>
              <a:buNone/>
              <a:defRPr/>
            </a:pPr>
            <a:r>
              <a:rPr lang="en-US" i="1" kern="1200" dirty="0" smtClean="0">
                <a:solidFill>
                  <a:srgbClr val="FFFFFF"/>
                </a:solidFill>
              </a:rPr>
              <a:t>“Quote” (optional)</a:t>
            </a:r>
          </a:p>
          <a:p>
            <a:pPr marL="6350" lvl="1" indent="0" algn="r" eaLnBrk="1" hangingPunct="1">
              <a:spcBef>
                <a:spcPct val="8000"/>
              </a:spcBef>
              <a:buClr>
                <a:srgbClr val="FFFFFF"/>
              </a:buClr>
              <a:buSzPct val="80000"/>
              <a:buFont typeface="Wingdings 2" pitchFamily="18" charset="2"/>
              <a:buNone/>
              <a:defRPr/>
            </a:pPr>
            <a:r>
              <a:rPr lang="en-US" sz="1800" kern="1200" dirty="0" smtClean="0">
                <a:solidFill>
                  <a:srgbClr val="FFFFFF"/>
                </a:solidFill>
                <a:ea typeface="+mn-ea"/>
                <a:cs typeface="+mn-cs"/>
              </a:rPr>
              <a:t>– Quote source</a:t>
            </a:r>
          </a:p>
        </p:txBody>
      </p:sp>
      <p:sp>
        <p:nvSpPr>
          <p:cNvPr id="5" name="Text Placeholder 4"/>
          <p:cNvSpPr txBox="1">
            <a:spLocks/>
          </p:cNvSpPr>
          <p:nvPr/>
        </p:nvSpPr>
        <p:spPr bwMode="invGray">
          <a:xfrm>
            <a:off x="609600" y="1955800"/>
            <a:ext cx="7939088" cy="2593975"/>
          </a:xfrm>
          <a:prstGeom prst="rect">
            <a:avLst/>
          </a:prstGeom>
          <a:noFill/>
          <a:ln w="9525" algn="ctr">
            <a:noFill/>
            <a:miter lim="800000"/>
            <a:headEnd/>
            <a:tailEnd/>
          </a:ln>
        </p:spPr>
        <p:txBody>
          <a:bodyPr lIns="0" tIns="0" rIns="0" bIns="0" anchor="ctr">
            <a:spAutoFit/>
          </a:bodyPr>
          <a:lstStyle/>
          <a:p>
            <a:pPr>
              <a:lnSpc>
                <a:spcPct val="106000"/>
              </a:lnSpc>
              <a:spcBef>
                <a:spcPct val="8000"/>
              </a:spcBef>
              <a:buClr>
                <a:srgbClr val="000000"/>
              </a:buClr>
              <a:buSzPct val="80000"/>
              <a:buFont typeface="Wingdings" pitchFamily="2" charset="2"/>
              <a:buNone/>
              <a:defRPr/>
            </a:pPr>
            <a:r>
              <a:rPr lang="en-US" sz="1800" dirty="0">
                <a:latin typeface="+mn-lt"/>
              </a:rPr>
              <a:t>In computing, </a:t>
            </a:r>
            <a:r>
              <a:rPr lang="en-US" sz="1800" b="1" dirty="0">
                <a:latin typeface="+mn-lt"/>
              </a:rPr>
              <a:t>Service-oriented architecture (SOA)</a:t>
            </a:r>
            <a:r>
              <a:rPr lang="en-US" sz="1800" dirty="0">
                <a:latin typeface="+mn-lt"/>
              </a:rPr>
              <a:t> provides methods for systems development and integration where systems </a:t>
            </a:r>
            <a:r>
              <a:rPr lang="en-US" sz="1800" b="1" dirty="0">
                <a:latin typeface="+mn-lt"/>
              </a:rPr>
              <a:t>group functionality around business processes </a:t>
            </a:r>
            <a:r>
              <a:rPr lang="en-US" sz="1800" dirty="0">
                <a:latin typeface="+mn-lt"/>
              </a:rPr>
              <a:t>and </a:t>
            </a:r>
            <a:r>
              <a:rPr lang="en-US" sz="1800" b="1" dirty="0">
                <a:latin typeface="+mn-lt"/>
              </a:rPr>
              <a:t>package these as interoperable services</a:t>
            </a:r>
            <a:r>
              <a:rPr lang="en-US" sz="1800" dirty="0">
                <a:latin typeface="+mn-lt"/>
              </a:rPr>
              <a:t>. SOA also describes IT infrastructure which allows different applications to </a:t>
            </a:r>
            <a:r>
              <a:rPr lang="en-US" sz="1800" b="1" dirty="0">
                <a:latin typeface="+mn-lt"/>
              </a:rPr>
              <a:t>exchange data</a:t>
            </a:r>
            <a:r>
              <a:rPr lang="en-US" sz="1800" dirty="0">
                <a:latin typeface="+mn-lt"/>
              </a:rPr>
              <a:t> with one another as they participate in business processes. Service-orientation aims at a </a:t>
            </a:r>
            <a:r>
              <a:rPr lang="en-US" sz="1800" b="1" dirty="0">
                <a:latin typeface="+mn-lt"/>
              </a:rPr>
              <a:t>loose coupling </a:t>
            </a:r>
            <a:r>
              <a:rPr lang="en-US" sz="1800" dirty="0">
                <a:latin typeface="+mn-lt"/>
              </a:rPr>
              <a:t>of services with operating systems, programming languages and other technologies which underlie applications.</a:t>
            </a:r>
          </a:p>
          <a:p>
            <a:pPr algn="r">
              <a:lnSpc>
                <a:spcPct val="106000"/>
              </a:lnSpc>
              <a:spcBef>
                <a:spcPct val="8000"/>
              </a:spcBef>
              <a:buClr>
                <a:srgbClr val="000000"/>
              </a:buClr>
              <a:buSzPct val="80000"/>
              <a:buFont typeface="Wingdings" pitchFamily="2" charset="2"/>
              <a:buNone/>
              <a:defRPr/>
            </a:pPr>
            <a:r>
              <a:rPr lang="en-US" sz="1400" dirty="0">
                <a:solidFill>
                  <a:srgbClr val="000000"/>
                </a:solidFill>
                <a:latin typeface="+mn-lt"/>
              </a:rPr>
              <a:t>– Wikipedia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Placeholder 3"/>
          <p:cNvSpPr>
            <a:spLocks noGrp="1"/>
          </p:cNvSpPr>
          <p:nvPr>
            <p:ph type="body" sz="quarter" idx="12"/>
          </p:nvPr>
        </p:nvSpPr>
        <p:spPr>
          <a:xfrm>
            <a:off x="393700" y="255588"/>
            <a:ext cx="8348663" cy="522287"/>
          </a:xfrm>
        </p:spPr>
        <p:txBody>
          <a:bodyPr/>
          <a:lstStyle/>
          <a:p>
            <a:pPr marL="0" indent="0">
              <a:spcBef>
                <a:spcPct val="0"/>
              </a:spcBef>
            </a:pPr>
            <a:r>
              <a:rPr lang="en-US" sz="2400" smtClean="0"/>
              <a:t>So What Does this Look Like?</a:t>
            </a:r>
          </a:p>
        </p:txBody>
      </p:sp>
      <p:sp>
        <p:nvSpPr>
          <p:cNvPr id="72706" name="TextBox 8"/>
          <p:cNvSpPr txBox="1">
            <a:spLocks noChangeArrowheads="1"/>
          </p:cNvSpPr>
          <p:nvPr/>
        </p:nvSpPr>
        <p:spPr bwMode="auto">
          <a:xfrm>
            <a:off x="304800" y="917575"/>
            <a:ext cx="8447088" cy="658813"/>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Based on this one (and by no means only) definition of SOA, what does this look like in practice?</a:t>
            </a:r>
          </a:p>
        </p:txBody>
      </p:sp>
      <p:grpSp>
        <p:nvGrpSpPr>
          <p:cNvPr id="35" name="Group 34"/>
          <p:cNvGrpSpPr>
            <a:grpSpLocks/>
          </p:cNvGrpSpPr>
          <p:nvPr/>
        </p:nvGrpSpPr>
        <p:grpSpPr bwMode="auto">
          <a:xfrm>
            <a:off x="115888" y="1755775"/>
            <a:ext cx="2424112" cy="4176713"/>
            <a:chOff x="116126" y="1756232"/>
            <a:chExt cx="2423881" cy="4176935"/>
          </a:xfrm>
        </p:grpSpPr>
        <p:pic>
          <p:nvPicPr>
            <p:cNvPr id="72730" name="Picture 4"/>
            <p:cNvPicPr>
              <a:picLocks noChangeAspect="1" noChangeArrowheads="1"/>
            </p:cNvPicPr>
            <p:nvPr/>
          </p:nvPicPr>
          <p:blipFill>
            <a:blip r:embed="rId2"/>
            <a:srcRect/>
            <a:stretch>
              <a:fillRect/>
            </a:stretch>
          </p:blipFill>
          <p:spPr bwMode="auto">
            <a:xfrm>
              <a:off x="161936" y="2643867"/>
              <a:ext cx="2317750" cy="3289300"/>
            </a:xfrm>
            <a:prstGeom prst="rect">
              <a:avLst/>
            </a:prstGeom>
            <a:noFill/>
            <a:ln w="9525">
              <a:noFill/>
              <a:miter lim="800000"/>
              <a:headEnd/>
              <a:tailEnd/>
            </a:ln>
          </p:spPr>
        </p:pic>
        <p:sp>
          <p:nvSpPr>
            <p:cNvPr id="72731" name="TextBox 8"/>
            <p:cNvSpPr txBox="1">
              <a:spLocks noChangeArrowheads="1"/>
            </p:cNvSpPr>
            <p:nvPr/>
          </p:nvSpPr>
          <p:spPr bwMode="auto">
            <a:xfrm>
              <a:off x="116126" y="1756232"/>
              <a:ext cx="2423881" cy="830997"/>
            </a:xfrm>
            <a:prstGeom prst="rect">
              <a:avLst/>
            </a:prstGeom>
            <a:noFill/>
            <a:ln w="9525">
              <a:noFill/>
              <a:miter lim="800000"/>
              <a:headEnd/>
              <a:tailEnd/>
            </a:ln>
          </p:spPr>
          <p:txBody>
            <a:bodyPr>
              <a:spAutoFit/>
            </a:bodyPr>
            <a:lstStyle/>
            <a:p>
              <a:pPr algn="ctr"/>
              <a:r>
                <a:rPr lang="en-US" sz="1600"/>
                <a:t>Functionality Grouped Around Business Process</a:t>
              </a:r>
            </a:p>
          </p:txBody>
        </p:sp>
      </p:grpSp>
      <p:grpSp>
        <p:nvGrpSpPr>
          <p:cNvPr id="36" name="Group 35"/>
          <p:cNvGrpSpPr>
            <a:grpSpLocks/>
          </p:cNvGrpSpPr>
          <p:nvPr/>
        </p:nvGrpSpPr>
        <p:grpSpPr bwMode="auto">
          <a:xfrm>
            <a:off x="2503488" y="1879600"/>
            <a:ext cx="2424112" cy="3781425"/>
            <a:chOff x="2503730" y="1879602"/>
            <a:chExt cx="2423881" cy="3780969"/>
          </a:xfrm>
        </p:grpSpPr>
        <p:pic>
          <p:nvPicPr>
            <p:cNvPr id="72726" name="Picture 4"/>
            <p:cNvPicPr>
              <a:picLocks noChangeAspect="1" noChangeArrowheads="1"/>
            </p:cNvPicPr>
            <p:nvPr/>
          </p:nvPicPr>
          <p:blipFill>
            <a:blip r:embed="rId2"/>
            <a:srcRect/>
            <a:stretch>
              <a:fillRect/>
            </a:stretch>
          </p:blipFill>
          <p:spPr bwMode="auto">
            <a:xfrm>
              <a:off x="2941072" y="3294743"/>
              <a:ext cx="1577870" cy="2239279"/>
            </a:xfrm>
            <a:prstGeom prst="rect">
              <a:avLst/>
            </a:prstGeom>
            <a:noFill/>
            <a:ln w="9525">
              <a:noFill/>
              <a:miter lim="800000"/>
              <a:headEnd/>
              <a:tailEnd/>
            </a:ln>
          </p:spPr>
        </p:pic>
        <p:sp>
          <p:nvSpPr>
            <p:cNvPr id="72727" name="Rectangle 10"/>
            <p:cNvSpPr>
              <a:spLocks noChangeArrowheads="1"/>
            </p:cNvSpPr>
            <p:nvPr/>
          </p:nvSpPr>
          <p:spPr bwMode="auto">
            <a:xfrm>
              <a:off x="2757726" y="2888342"/>
              <a:ext cx="2002971" cy="2772229"/>
            </a:xfrm>
            <a:prstGeom prst="rect">
              <a:avLst/>
            </a:prstGeom>
            <a:noFill/>
            <a:ln w="2857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2728" name="TextBox 11"/>
            <p:cNvSpPr txBox="1">
              <a:spLocks noChangeArrowheads="1"/>
            </p:cNvSpPr>
            <p:nvPr/>
          </p:nvSpPr>
          <p:spPr bwMode="auto">
            <a:xfrm>
              <a:off x="2503730" y="1879602"/>
              <a:ext cx="2423881" cy="584775"/>
            </a:xfrm>
            <a:prstGeom prst="rect">
              <a:avLst/>
            </a:prstGeom>
            <a:noFill/>
            <a:ln w="9525">
              <a:noFill/>
              <a:miter lim="800000"/>
              <a:headEnd/>
              <a:tailEnd/>
            </a:ln>
          </p:spPr>
          <p:txBody>
            <a:bodyPr>
              <a:spAutoFit/>
            </a:bodyPr>
            <a:lstStyle/>
            <a:p>
              <a:pPr algn="ctr"/>
              <a:r>
                <a:rPr lang="en-US" sz="1600"/>
                <a:t>Package it to Make it Interoperable</a:t>
              </a:r>
            </a:p>
          </p:txBody>
        </p:sp>
        <p:sp>
          <p:nvSpPr>
            <p:cNvPr id="72729" name="TextBox 13"/>
            <p:cNvSpPr txBox="1">
              <a:spLocks noChangeArrowheads="1"/>
            </p:cNvSpPr>
            <p:nvPr/>
          </p:nvSpPr>
          <p:spPr bwMode="auto">
            <a:xfrm>
              <a:off x="2830290" y="2902859"/>
              <a:ext cx="1814286" cy="338554"/>
            </a:xfrm>
            <a:prstGeom prst="rect">
              <a:avLst/>
            </a:prstGeom>
            <a:noFill/>
            <a:ln w="9525">
              <a:noFill/>
              <a:miter lim="800000"/>
              <a:headEnd/>
              <a:tailEnd/>
            </a:ln>
          </p:spPr>
          <p:txBody>
            <a:bodyPr>
              <a:spAutoFit/>
            </a:bodyPr>
            <a:lstStyle/>
            <a:p>
              <a:pPr algn="ctr"/>
              <a:r>
                <a:rPr lang="en-US" sz="1600" b="1"/>
                <a:t>Service A</a:t>
              </a:r>
            </a:p>
          </p:txBody>
        </p:sp>
      </p:grpSp>
      <p:grpSp>
        <p:nvGrpSpPr>
          <p:cNvPr id="37" name="Group 36"/>
          <p:cNvGrpSpPr>
            <a:grpSpLocks/>
          </p:cNvGrpSpPr>
          <p:nvPr/>
        </p:nvGrpSpPr>
        <p:grpSpPr bwMode="auto">
          <a:xfrm>
            <a:off x="4716463" y="1901825"/>
            <a:ext cx="2432050" cy="3446463"/>
            <a:chOff x="4717159" y="1901373"/>
            <a:chExt cx="2431138" cy="3447128"/>
          </a:xfrm>
        </p:grpSpPr>
        <p:sp>
          <p:nvSpPr>
            <p:cNvPr id="72718" name="TextBox 12"/>
            <p:cNvSpPr txBox="1">
              <a:spLocks noChangeArrowheads="1"/>
            </p:cNvSpPr>
            <p:nvPr/>
          </p:nvSpPr>
          <p:spPr bwMode="auto">
            <a:xfrm>
              <a:off x="4717159" y="1901373"/>
              <a:ext cx="2423881" cy="338554"/>
            </a:xfrm>
            <a:prstGeom prst="rect">
              <a:avLst/>
            </a:prstGeom>
            <a:noFill/>
            <a:ln w="9525">
              <a:noFill/>
              <a:miter lim="800000"/>
              <a:headEnd/>
              <a:tailEnd/>
            </a:ln>
          </p:spPr>
          <p:txBody>
            <a:bodyPr>
              <a:spAutoFit/>
            </a:bodyPr>
            <a:lstStyle/>
            <a:p>
              <a:pPr algn="ctr"/>
              <a:r>
                <a:rPr lang="en-US" sz="1600"/>
                <a:t>Exchange Data</a:t>
              </a:r>
            </a:p>
          </p:txBody>
        </p:sp>
        <p:sp>
          <p:nvSpPr>
            <p:cNvPr id="72719" name="Rectangle 14"/>
            <p:cNvSpPr>
              <a:spLocks noChangeArrowheads="1"/>
            </p:cNvSpPr>
            <p:nvPr/>
          </p:nvSpPr>
          <p:spPr bwMode="auto">
            <a:xfrm>
              <a:off x="4960269" y="3127817"/>
              <a:ext cx="2002971" cy="442686"/>
            </a:xfrm>
            <a:prstGeom prst="rect">
              <a:avLst/>
            </a:prstGeom>
            <a:noFill/>
            <a:ln w="2857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2720" name="TextBox 15"/>
            <p:cNvSpPr txBox="1">
              <a:spLocks noChangeArrowheads="1"/>
            </p:cNvSpPr>
            <p:nvPr/>
          </p:nvSpPr>
          <p:spPr bwMode="auto">
            <a:xfrm>
              <a:off x="5054611" y="3142333"/>
              <a:ext cx="1814286" cy="338554"/>
            </a:xfrm>
            <a:prstGeom prst="rect">
              <a:avLst/>
            </a:prstGeom>
            <a:noFill/>
            <a:ln w="9525">
              <a:noFill/>
              <a:miter lim="800000"/>
              <a:headEnd/>
              <a:tailEnd/>
            </a:ln>
          </p:spPr>
          <p:txBody>
            <a:bodyPr>
              <a:spAutoFit/>
            </a:bodyPr>
            <a:lstStyle/>
            <a:p>
              <a:pPr algn="ctr"/>
              <a:r>
                <a:rPr lang="en-US" sz="1600" b="1"/>
                <a:t>Service A</a:t>
              </a:r>
            </a:p>
          </p:txBody>
        </p:sp>
        <p:sp>
          <p:nvSpPr>
            <p:cNvPr id="72721" name="Down Arrow 16"/>
            <p:cNvSpPr>
              <a:spLocks noChangeArrowheads="1"/>
            </p:cNvSpPr>
            <p:nvPr/>
          </p:nvSpPr>
          <p:spPr bwMode="auto">
            <a:xfrm>
              <a:off x="5504554" y="3643073"/>
              <a:ext cx="914400" cy="377371"/>
            </a:xfrm>
            <a:prstGeom prst="downArrow">
              <a:avLst>
                <a:gd name="adj1" fmla="val 50000"/>
                <a:gd name="adj2" fmla="val 50000"/>
              </a:avLst>
            </a:prstGeom>
            <a:solidFill>
              <a:schemeClr val="accent1"/>
            </a:solidFill>
            <a:ln w="952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2722" name="TextBox 17"/>
            <p:cNvSpPr txBox="1">
              <a:spLocks noChangeArrowheads="1"/>
            </p:cNvSpPr>
            <p:nvPr/>
          </p:nvSpPr>
          <p:spPr bwMode="auto">
            <a:xfrm>
              <a:off x="4724416" y="3998675"/>
              <a:ext cx="2423881" cy="338554"/>
            </a:xfrm>
            <a:prstGeom prst="rect">
              <a:avLst/>
            </a:prstGeom>
            <a:noFill/>
            <a:ln w="9525">
              <a:noFill/>
              <a:miter lim="800000"/>
              <a:headEnd/>
              <a:tailEnd/>
            </a:ln>
          </p:spPr>
          <p:txBody>
            <a:bodyPr>
              <a:spAutoFit/>
            </a:bodyPr>
            <a:lstStyle/>
            <a:p>
              <a:pPr algn="ctr"/>
              <a:r>
                <a:rPr lang="en-US" sz="1600"/>
                <a:t>Client Account</a:t>
              </a:r>
            </a:p>
          </p:txBody>
        </p:sp>
        <p:sp>
          <p:nvSpPr>
            <p:cNvPr id="72723" name="Rectangle 18"/>
            <p:cNvSpPr>
              <a:spLocks noChangeArrowheads="1"/>
            </p:cNvSpPr>
            <p:nvPr/>
          </p:nvSpPr>
          <p:spPr bwMode="auto">
            <a:xfrm>
              <a:off x="4960269" y="4905815"/>
              <a:ext cx="2002971" cy="442686"/>
            </a:xfrm>
            <a:prstGeom prst="rect">
              <a:avLst/>
            </a:prstGeom>
            <a:noFill/>
            <a:ln w="2857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2724" name="TextBox 19"/>
            <p:cNvSpPr txBox="1">
              <a:spLocks noChangeArrowheads="1"/>
            </p:cNvSpPr>
            <p:nvPr/>
          </p:nvSpPr>
          <p:spPr bwMode="auto">
            <a:xfrm>
              <a:off x="5054611" y="4920331"/>
              <a:ext cx="1814286" cy="338554"/>
            </a:xfrm>
            <a:prstGeom prst="rect">
              <a:avLst/>
            </a:prstGeom>
            <a:noFill/>
            <a:ln w="9525">
              <a:noFill/>
              <a:miter lim="800000"/>
              <a:headEnd/>
              <a:tailEnd/>
            </a:ln>
          </p:spPr>
          <p:txBody>
            <a:bodyPr>
              <a:spAutoFit/>
            </a:bodyPr>
            <a:lstStyle/>
            <a:p>
              <a:pPr algn="ctr"/>
              <a:r>
                <a:rPr lang="en-US" sz="1600" b="1"/>
                <a:t>Service B</a:t>
              </a:r>
            </a:p>
          </p:txBody>
        </p:sp>
        <p:sp>
          <p:nvSpPr>
            <p:cNvPr id="72725" name="Down Arrow 20"/>
            <p:cNvSpPr>
              <a:spLocks noChangeArrowheads="1"/>
            </p:cNvSpPr>
            <p:nvPr/>
          </p:nvSpPr>
          <p:spPr bwMode="auto">
            <a:xfrm>
              <a:off x="5504554" y="4405073"/>
              <a:ext cx="914400" cy="377371"/>
            </a:xfrm>
            <a:prstGeom prst="downArrow">
              <a:avLst>
                <a:gd name="adj1" fmla="val 50000"/>
                <a:gd name="adj2" fmla="val 50000"/>
              </a:avLst>
            </a:prstGeom>
            <a:solidFill>
              <a:schemeClr val="accent1"/>
            </a:solidFill>
            <a:ln w="952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grpSp>
      <p:grpSp>
        <p:nvGrpSpPr>
          <p:cNvPr id="38" name="Group 37"/>
          <p:cNvGrpSpPr>
            <a:grpSpLocks/>
          </p:cNvGrpSpPr>
          <p:nvPr/>
        </p:nvGrpSpPr>
        <p:grpSpPr bwMode="auto">
          <a:xfrm>
            <a:off x="7083425" y="1922463"/>
            <a:ext cx="1966913" cy="2925762"/>
            <a:chOff x="7082971" y="1923143"/>
            <a:chExt cx="1966692" cy="2924604"/>
          </a:xfrm>
        </p:grpSpPr>
        <p:sp>
          <p:nvSpPr>
            <p:cNvPr id="72711" name="TextBox 21"/>
            <p:cNvSpPr txBox="1">
              <a:spLocks noChangeArrowheads="1"/>
            </p:cNvSpPr>
            <p:nvPr/>
          </p:nvSpPr>
          <p:spPr bwMode="auto">
            <a:xfrm>
              <a:off x="7082971" y="1923143"/>
              <a:ext cx="1966692" cy="341085"/>
            </a:xfrm>
            <a:prstGeom prst="rect">
              <a:avLst/>
            </a:prstGeom>
            <a:noFill/>
            <a:ln w="9525">
              <a:noFill/>
              <a:miter lim="800000"/>
              <a:headEnd/>
              <a:tailEnd/>
            </a:ln>
          </p:spPr>
          <p:txBody>
            <a:bodyPr>
              <a:spAutoFit/>
            </a:bodyPr>
            <a:lstStyle/>
            <a:p>
              <a:pPr algn="ctr"/>
              <a:r>
                <a:rPr lang="en-US" sz="1600"/>
                <a:t>Loose Coupling</a:t>
              </a:r>
            </a:p>
          </p:txBody>
        </p:sp>
        <p:sp>
          <p:nvSpPr>
            <p:cNvPr id="72712" name="Rectangle 22"/>
            <p:cNvSpPr>
              <a:spLocks noChangeArrowheads="1"/>
            </p:cNvSpPr>
            <p:nvPr/>
          </p:nvSpPr>
          <p:spPr bwMode="auto">
            <a:xfrm>
              <a:off x="7199085" y="3584994"/>
              <a:ext cx="1701811" cy="442686"/>
            </a:xfrm>
            <a:prstGeom prst="rect">
              <a:avLst/>
            </a:prstGeom>
            <a:noFill/>
            <a:ln w="2857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2713" name="TextBox 23"/>
            <p:cNvSpPr txBox="1">
              <a:spLocks noChangeArrowheads="1"/>
            </p:cNvSpPr>
            <p:nvPr/>
          </p:nvSpPr>
          <p:spPr bwMode="auto">
            <a:xfrm>
              <a:off x="7242627" y="3599510"/>
              <a:ext cx="1563925" cy="348352"/>
            </a:xfrm>
            <a:prstGeom prst="rect">
              <a:avLst/>
            </a:prstGeom>
            <a:noFill/>
            <a:ln w="9525">
              <a:noFill/>
              <a:miter lim="800000"/>
              <a:headEnd/>
              <a:tailEnd/>
            </a:ln>
          </p:spPr>
          <p:txBody>
            <a:bodyPr>
              <a:spAutoFit/>
            </a:bodyPr>
            <a:lstStyle/>
            <a:p>
              <a:pPr algn="ctr"/>
              <a:r>
                <a:rPr lang="en-US" sz="1600" b="1"/>
                <a:t>Service A</a:t>
              </a:r>
            </a:p>
          </p:txBody>
        </p:sp>
        <p:sp>
          <p:nvSpPr>
            <p:cNvPr id="72714" name="Rectangle 24"/>
            <p:cNvSpPr>
              <a:spLocks noChangeArrowheads="1"/>
            </p:cNvSpPr>
            <p:nvPr/>
          </p:nvSpPr>
          <p:spPr bwMode="auto">
            <a:xfrm>
              <a:off x="7300685" y="4412319"/>
              <a:ext cx="580571" cy="348342"/>
            </a:xfrm>
            <a:prstGeom prst="rect">
              <a:avLst/>
            </a:prstGeom>
            <a:solidFill>
              <a:schemeClr val="accent1"/>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OS</a:t>
              </a:r>
            </a:p>
          </p:txBody>
        </p:sp>
        <p:sp>
          <p:nvSpPr>
            <p:cNvPr id="72715" name="Flowchart: Magnetic Disk 25"/>
            <p:cNvSpPr>
              <a:spLocks noChangeArrowheads="1"/>
            </p:cNvSpPr>
            <p:nvPr/>
          </p:nvSpPr>
          <p:spPr bwMode="auto">
            <a:xfrm>
              <a:off x="8084456" y="4383290"/>
              <a:ext cx="754743" cy="464457"/>
            </a:xfrm>
            <a:prstGeom prst="flowChartMagneticDisk">
              <a:avLst/>
            </a:prstGeom>
            <a:solidFill>
              <a:schemeClr val="accent1"/>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DB</a:t>
              </a:r>
            </a:p>
          </p:txBody>
        </p:sp>
        <p:cxnSp>
          <p:nvCxnSpPr>
            <p:cNvPr id="72716" name="Straight Arrow Connector 27"/>
            <p:cNvCxnSpPr>
              <a:cxnSpLocks noChangeShapeType="1"/>
              <a:stCxn id="72712" idx="2"/>
              <a:endCxn id="72714" idx="0"/>
            </p:cNvCxnSpPr>
            <p:nvPr/>
          </p:nvCxnSpPr>
          <p:spPr bwMode="auto">
            <a:xfrm rot="5400000">
              <a:off x="7628162" y="3990489"/>
              <a:ext cx="384639" cy="459020"/>
            </a:xfrm>
            <a:prstGeom prst="straightConnector1">
              <a:avLst/>
            </a:prstGeom>
            <a:noFill/>
            <a:ln w="9525" algn="ctr">
              <a:solidFill>
                <a:srgbClr val="4066B2"/>
              </a:solidFill>
              <a:round/>
              <a:headEnd type="arrow" w="med" len="med"/>
              <a:tailEnd type="arrow" w="med" len="med"/>
            </a:ln>
          </p:spPr>
        </p:cxnSp>
        <p:cxnSp>
          <p:nvCxnSpPr>
            <p:cNvPr id="72717" name="Straight Arrow Connector 30"/>
            <p:cNvCxnSpPr>
              <a:cxnSpLocks noChangeShapeType="1"/>
              <a:stCxn id="72712" idx="2"/>
              <a:endCxn id="72715" idx="1"/>
            </p:cNvCxnSpPr>
            <p:nvPr/>
          </p:nvCxnSpPr>
          <p:spPr bwMode="auto">
            <a:xfrm rot="16200000" flipH="1">
              <a:off x="8078104" y="3999566"/>
              <a:ext cx="355610" cy="411837"/>
            </a:xfrm>
            <a:prstGeom prst="straightConnector1">
              <a:avLst/>
            </a:prstGeom>
            <a:noFill/>
            <a:ln w="9525" algn="ctr">
              <a:solidFill>
                <a:srgbClr val="4066B2"/>
              </a:solidFill>
              <a:round/>
              <a:headEnd type="arrow" w="med" len="med"/>
              <a:tailEnd type="arrow"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linds(horizontal)">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linds(horizontal)">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Placeholder 3"/>
          <p:cNvSpPr>
            <a:spLocks noGrp="1"/>
          </p:cNvSpPr>
          <p:nvPr>
            <p:ph type="body" sz="quarter" idx="12"/>
          </p:nvPr>
        </p:nvSpPr>
        <p:spPr>
          <a:xfrm>
            <a:off x="393700" y="255588"/>
            <a:ext cx="8348663" cy="522287"/>
          </a:xfrm>
        </p:spPr>
        <p:txBody>
          <a:bodyPr/>
          <a:lstStyle/>
          <a:p>
            <a:pPr>
              <a:spcBef>
                <a:spcPct val="0"/>
              </a:spcBef>
            </a:pPr>
            <a:r>
              <a:rPr lang="en-US" sz="2400" smtClean="0"/>
              <a:t>But the Truth About SOA…</a:t>
            </a:r>
          </a:p>
        </p:txBody>
      </p:sp>
      <p:sp>
        <p:nvSpPr>
          <p:cNvPr id="73730" name="TextBox 8"/>
          <p:cNvSpPr txBox="1">
            <a:spLocks noChangeArrowheads="1"/>
          </p:cNvSpPr>
          <p:nvPr/>
        </p:nvSpPr>
        <p:spPr bwMode="auto">
          <a:xfrm>
            <a:off x="304800" y="917575"/>
            <a:ext cx="8447088" cy="36512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You can build a perfect “silo” application using a Service Oriented Architecture</a:t>
            </a:r>
          </a:p>
        </p:txBody>
      </p:sp>
      <p:sp>
        <p:nvSpPr>
          <p:cNvPr id="73731" name="Can 5"/>
          <p:cNvSpPr>
            <a:spLocks noChangeArrowheads="1"/>
          </p:cNvSpPr>
          <p:nvPr/>
        </p:nvSpPr>
        <p:spPr bwMode="auto">
          <a:xfrm>
            <a:off x="4789488" y="1684338"/>
            <a:ext cx="2598737" cy="3802062"/>
          </a:xfrm>
          <a:prstGeom prst="can">
            <a:avLst>
              <a:gd name="adj" fmla="val 7193"/>
            </a:avLst>
          </a:prstGeom>
          <a:noFill/>
          <a:ln w="57150" algn="ctr">
            <a:solidFill>
              <a:schemeClr val="accent1"/>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3732" name="Rectangle 7"/>
          <p:cNvSpPr>
            <a:spLocks noChangeArrowheads="1"/>
          </p:cNvSpPr>
          <p:nvPr/>
        </p:nvSpPr>
        <p:spPr bwMode="auto">
          <a:xfrm>
            <a:off x="5065713" y="2249488"/>
            <a:ext cx="2003425" cy="333375"/>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A</a:t>
            </a:r>
          </a:p>
        </p:txBody>
      </p:sp>
      <p:sp>
        <p:nvSpPr>
          <p:cNvPr id="73733" name="Rectangle 8"/>
          <p:cNvSpPr>
            <a:spLocks noChangeArrowheads="1"/>
          </p:cNvSpPr>
          <p:nvPr/>
        </p:nvSpPr>
        <p:spPr bwMode="auto">
          <a:xfrm>
            <a:off x="5065713" y="2735263"/>
            <a:ext cx="2003425" cy="334962"/>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B</a:t>
            </a:r>
          </a:p>
        </p:txBody>
      </p:sp>
      <p:sp>
        <p:nvSpPr>
          <p:cNvPr id="73734" name="Rectangle 9"/>
          <p:cNvSpPr>
            <a:spLocks noChangeArrowheads="1"/>
          </p:cNvSpPr>
          <p:nvPr/>
        </p:nvSpPr>
        <p:spPr bwMode="auto">
          <a:xfrm>
            <a:off x="5065713" y="3222625"/>
            <a:ext cx="2003425" cy="333375"/>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C</a:t>
            </a:r>
          </a:p>
        </p:txBody>
      </p:sp>
      <p:sp>
        <p:nvSpPr>
          <p:cNvPr id="73735" name="Rectangle 10"/>
          <p:cNvSpPr>
            <a:spLocks noChangeArrowheads="1"/>
          </p:cNvSpPr>
          <p:nvPr/>
        </p:nvSpPr>
        <p:spPr bwMode="auto">
          <a:xfrm>
            <a:off x="5065713" y="3708400"/>
            <a:ext cx="2003425" cy="333375"/>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D</a:t>
            </a:r>
          </a:p>
        </p:txBody>
      </p:sp>
      <p:sp>
        <p:nvSpPr>
          <p:cNvPr id="73736" name="Rectangle 11"/>
          <p:cNvSpPr>
            <a:spLocks noChangeArrowheads="1"/>
          </p:cNvSpPr>
          <p:nvPr/>
        </p:nvSpPr>
        <p:spPr bwMode="auto">
          <a:xfrm>
            <a:off x="5065713" y="4194175"/>
            <a:ext cx="2003425" cy="334963"/>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E</a:t>
            </a:r>
          </a:p>
        </p:txBody>
      </p:sp>
      <p:sp>
        <p:nvSpPr>
          <p:cNvPr id="73737" name="Rectangle 12"/>
          <p:cNvSpPr>
            <a:spLocks noChangeArrowheads="1"/>
          </p:cNvSpPr>
          <p:nvPr/>
        </p:nvSpPr>
        <p:spPr bwMode="auto">
          <a:xfrm>
            <a:off x="5065713" y="4681538"/>
            <a:ext cx="2003425" cy="333375"/>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F</a:t>
            </a:r>
          </a:p>
        </p:txBody>
      </p:sp>
      <p:sp>
        <p:nvSpPr>
          <p:cNvPr id="14" name="AutoShape 14"/>
          <p:cNvSpPr>
            <a:spLocks noChangeArrowheads="1"/>
          </p:cNvSpPr>
          <p:nvPr/>
        </p:nvSpPr>
        <p:spPr bwMode="auto">
          <a:xfrm>
            <a:off x="1468438" y="2365375"/>
            <a:ext cx="2435225" cy="557213"/>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lIns="18288" tIns="91440" rIns="18288" bIns="91440" anchor="ctr"/>
          <a:lstStyle/>
          <a:p>
            <a:pPr algn="ctr" eaLnBrk="0" hangingPunct="0">
              <a:defRPr/>
            </a:pPr>
            <a:r>
              <a:rPr lang="en-US" sz="1300" b="1" dirty="0">
                <a:solidFill>
                  <a:srgbClr val="FFFFFF"/>
                </a:solidFill>
                <a:latin typeface="Verdana" pitchFamily="34" charset="0"/>
              </a:rPr>
              <a:t>Organizational Silo</a:t>
            </a:r>
          </a:p>
        </p:txBody>
      </p:sp>
      <p:sp>
        <p:nvSpPr>
          <p:cNvPr id="15" name="AutoShape 15"/>
          <p:cNvSpPr>
            <a:spLocks noChangeArrowheads="1"/>
          </p:cNvSpPr>
          <p:nvPr/>
        </p:nvSpPr>
        <p:spPr bwMode="auto">
          <a:xfrm>
            <a:off x="1468438" y="3022600"/>
            <a:ext cx="2435225" cy="557213"/>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dirty="0">
                <a:solidFill>
                  <a:srgbClr val="FFFFFF"/>
                </a:solidFill>
                <a:latin typeface="Verdana" pitchFamily="34" charset="0"/>
              </a:rPr>
              <a:t>Technology Silo</a:t>
            </a:r>
          </a:p>
        </p:txBody>
      </p:sp>
      <p:sp>
        <p:nvSpPr>
          <p:cNvPr id="16" name="AutoShape 16"/>
          <p:cNvSpPr>
            <a:spLocks noChangeArrowheads="1"/>
          </p:cNvSpPr>
          <p:nvPr/>
        </p:nvSpPr>
        <p:spPr bwMode="auto">
          <a:xfrm>
            <a:off x="1468438" y="3708400"/>
            <a:ext cx="2435225" cy="557213"/>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dirty="0">
                <a:solidFill>
                  <a:srgbClr val="FFFFFF"/>
                </a:solidFill>
                <a:latin typeface="Verdana" pitchFamily="34" charset="0"/>
              </a:rPr>
              <a:t>Legal/Policy Silo</a:t>
            </a:r>
          </a:p>
        </p:txBody>
      </p:sp>
      <p:sp>
        <p:nvSpPr>
          <p:cNvPr id="17" name="AutoShape 17"/>
          <p:cNvSpPr>
            <a:spLocks noChangeArrowheads="1"/>
          </p:cNvSpPr>
          <p:nvPr/>
        </p:nvSpPr>
        <p:spPr bwMode="auto">
          <a:xfrm>
            <a:off x="1468438" y="4394200"/>
            <a:ext cx="2435225" cy="557213"/>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dirty="0">
                <a:solidFill>
                  <a:srgbClr val="FFFFFF"/>
                </a:solidFill>
                <a:latin typeface="Verdana" pitchFamily="34" charset="0"/>
              </a:rPr>
              <a:t>Funding Silo</a:t>
            </a:r>
          </a:p>
        </p:txBody>
      </p:sp>
      <p:sp>
        <p:nvSpPr>
          <p:cNvPr id="73742" name="TextBox 17"/>
          <p:cNvSpPr txBox="1">
            <a:spLocks noChangeArrowheads="1"/>
          </p:cNvSpPr>
          <p:nvPr/>
        </p:nvSpPr>
        <p:spPr bwMode="auto">
          <a:xfrm>
            <a:off x="1727200" y="5965825"/>
            <a:ext cx="5689600" cy="400050"/>
          </a:xfrm>
          <a:prstGeom prst="rect">
            <a:avLst/>
          </a:prstGeom>
          <a:noFill/>
          <a:ln w="12700">
            <a:solidFill>
              <a:schemeClr val="accent1"/>
            </a:solidFill>
            <a:miter lim="800000"/>
            <a:headEnd/>
            <a:tailEnd/>
          </a:ln>
        </p:spPr>
        <p:txBody>
          <a:bodyPr>
            <a:spAutoFit/>
          </a:bodyPr>
          <a:lstStyle/>
          <a:p>
            <a:pPr algn="ctr"/>
            <a:r>
              <a:rPr lang="en-US" sz="2000" i="1"/>
              <a:t>SOA for SOA’s Sake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3700" y="1152525"/>
            <a:ext cx="7864475" cy="5138738"/>
          </a:xfrm>
        </p:spPr>
        <p:txBody>
          <a:bodyPr/>
          <a:lstStyle/>
          <a:p>
            <a:pPr marL="290513" indent="-290513">
              <a:buClr>
                <a:schemeClr val="tx2"/>
              </a:buClr>
              <a:buFont typeface="Wingdings" pitchFamily="2" charset="2"/>
              <a:buChar char="Ø"/>
              <a:defRPr/>
            </a:pPr>
            <a:r>
              <a:rPr lang="en-US" sz="1800" dirty="0" smtClean="0"/>
              <a:t>Business process defines how the technology is grouped and packaged not vice versa</a:t>
            </a:r>
          </a:p>
          <a:p>
            <a:pPr marL="290513" indent="-290513">
              <a:buClr>
                <a:schemeClr val="tx2"/>
              </a:buClr>
              <a:buFont typeface="Wingdings" pitchFamily="2" charset="2"/>
              <a:buChar char="Ø"/>
              <a:defRPr/>
            </a:pPr>
            <a:r>
              <a:rPr lang="en-US" sz="1800" dirty="0" smtClean="0"/>
              <a:t>Forcing us to define and standardize the inputs and outputs</a:t>
            </a:r>
          </a:p>
          <a:p>
            <a:pPr marL="290513" indent="-290513">
              <a:buClr>
                <a:schemeClr val="tx2"/>
              </a:buClr>
              <a:buFont typeface="Wingdings" pitchFamily="2" charset="2"/>
              <a:buChar char="Ø"/>
              <a:defRPr/>
            </a:pPr>
            <a:r>
              <a:rPr lang="en-US" sz="1800" dirty="0" smtClean="0"/>
              <a:t>Providing a common “language” for applications to communicate between each other</a:t>
            </a:r>
          </a:p>
          <a:p>
            <a:pPr marL="290513" indent="-290513">
              <a:buClr>
                <a:schemeClr val="tx2"/>
              </a:buClr>
              <a:buFont typeface="Wingdings" pitchFamily="2" charset="2"/>
              <a:buChar char="Ø"/>
              <a:defRPr/>
            </a:pPr>
            <a:r>
              <a:rPr lang="en-US" sz="1800" dirty="0" smtClean="0"/>
              <a:t>Makes us less dependent on the underlying technical infrastructure</a:t>
            </a:r>
          </a:p>
          <a:p>
            <a:pPr>
              <a:defRPr/>
            </a:pPr>
            <a:endParaRPr lang="en-US" dirty="0"/>
          </a:p>
        </p:txBody>
      </p:sp>
      <p:sp>
        <p:nvSpPr>
          <p:cNvPr id="74754" name="Text Placeholder 3"/>
          <p:cNvSpPr>
            <a:spLocks noGrp="1"/>
          </p:cNvSpPr>
          <p:nvPr>
            <p:ph type="body" sz="quarter" idx="12"/>
          </p:nvPr>
        </p:nvSpPr>
        <p:spPr>
          <a:xfrm>
            <a:off x="393700" y="255588"/>
            <a:ext cx="8348663" cy="522287"/>
          </a:xfrm>
        </p:spPr>
        <p:txBody>
          <a:bodyPr/>
          <a:lstStyle/>
          <a:p>
            <a:pPr>
              <a:spcBef>
                <a:spcPct val="0"/>
              </a:spcBef>
            </a:pPr>
            <a:r>
              <a:rPr lang="en-US" sz="2400" smtClean="0"/>
              <a:t>So What Is SOA Getting Us?</a:t>
            </a:r>
          </a:p>
        </p:txBody>
      </p:sp>
      <p:grpSp>
        <p:nvGrpSpPr>
          <p:cNvPr id="18" name="Group 17"/>
          <p:cNvGrpSpPr>
            <a:grpSpLocks/>
          </p:cNvGrpSpPr>
          <p:nvPr/>
        </p:nvGrpSpPr>
        <p:grpSpPr bwMode="auto">
          <a:xfrm>
            <a:off x="1233488" y="3556000"/>
            <a:ext cx="6937375" cy="2613025"/>
            <a:chOff x="1233642" y="3556004"/>
            <a:chExt cx="6937901" cy="2612567"/>
          </a:xfrm>
        </p:grpSpPr>
        <p:sp>
          <p:nvSpPr>
            <p:cNvPr id="74756" name="Can 4"/>
            <p:cNvSpPr>
              <a:spLocks noChangeArrowheads="1"/>
            </p:cNvSpPr>
            <p:nvPr/>
          </p:nvSpPr>
          <p:spPr bwMode="auto">
            <a:xfrm>
              <a:off x="1233642" y="3788228"/>
              <a:ext cx="2598059" cy="2380343"/>
            </a:xfrm>
            <a:prstGeom prst="can">
              <a:avLst>
                <a:gd name="adj" fmla="val 7199"/>
              </a:avLst>
            </a:prstGeom>
            <a:noFill/>
            <a:ln w="57150" algn="ctr">
              <a:solidFill>
                <a:schemeClr val="accent1"/>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74757" name="Rectangle 5"/>
            <p:cNvSpPr>
              <a:spLocks noChangeArrowheads="1"/>
            </p:cNvSpPr>
            <p:nvPr/>
          </p:nvSpPr>
          <p:spPr bwMode="auto">
            <a:xfrm>
              <a:off x="1509414" y="4165590"/>
              <a:ext cx="2002971" cy="333828"/>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A</a:t>
              </a:r>
            </a:p>
          </p:txBody>
        </p:sp>
        <p:sp>
          <p:nvSpPr>
            <p:cNvPr id="74758" name="Rectangle 6"/>
            <p:cNvSpPr>
              <a:spLocks noChangeArrowheads="1"/>
            </p:cNvSpPr>
            <p:nvPr/>
          </p:nvSpPr>
          <p:spPr bwMode="auto">
            <a:xfrm>
              <a:off x="4818606" y="4651818"/>
              <a:ext cx="2002971" cy="333828"/>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B</a:t>
              </a:r>
            </a:p>
          </p:txBody>
        </p:sp>
        <p:sp>
          <p:nvSpPr>
            <p:cNvPr id="74759" name="Rectangle 7"/>
            <p:cNvSpPr>
              <a:spLocks noChangeArrowheads="1"/>
            </p:cNvSpPr>
            <p:nvPr/>
          </p:nvSpPr>
          <p:spPr bwMode="auto">
            <a:xfrm>
              <a:off x="1509414" y="5138046"/>
              <a:ext cx="2002971" cy="333828"/>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C</a:t>
              </a:r>
            </a:p>
          </p:txBody>
        </p:sp>
        <p:sp>
          <p:nvSpPr>
            <p:cNvPr id="74760" name="Rectangle 8"/>
            <p:cNvSpPr>
              <a:spLocks noChangeArrowheads="1"/>
            </p:cNvSpPr>
            <p:nvPr/>
          </p:nvSpPr>
          <p:spPr bwMode="auto">
            <a:xfrm>
              <a:off x="1509414" y="5624274"/>
              <a:ext cx="2002971" cy="333828"/>
            </a:xfrm>
            <a:prstGeom prst="rect">
              <a:avLst/>
            </a:prstGeom>
            <a:solidFill>
              <a:schemeClr val="accent2"/>
            </a:solidFill>
            <a:ln w="9525" algn="ctr">
              <a:solidFill>
                <a:srgbClr val="4066B2"/>
              </a:solidFill>
              <a:round/>
              <a:headEnd/>
              <a:tailEnd/>
            </a:ln>
          </p:spPr>
          <p:txBody>
            <a:bodyPr lIns="0" tIns="0" rIns="0" bIns="0"/>
            <a:lstStyle/>
            <a:p>
              <a:pPr marL="231775" indent="-231775" algn="ctr">
                <a:lnSpc>
                  <a:spcPct val="106000"/>
                </a:lnSpc>
                <a:buFont typeface="Wingdings 2" pitchFamily="18" charset="2"/>
                <a:buNone/>
              </a:pPr>
              <a:r>
                <a:rPr lang="en-US">
                  <a:solidFill>
                    <a:schemeClr val="bg1"/>
                  </a:solidFill>
                </a:rPr>
                <a:t>Service D</a:t>
              </a:r>
            </a:p>
          </p:txBody>
        </p:sp>
        <p:sp>
          <p:nvSpPr>
            <p:cNvPr id="74761" name="TextBox 14"/>
            <p:cNvSpPr txBox="1">
              <a:spLocks noChangeArrowheads="1"/>
            </p:cNvSpPr>
            <p:nvPr/>
          </p:nvSpPr>
          <p:spPr bwMode="auto">
            <a:xfrm>
              <a:off x="4818742" y="5007429"/>
              <a:ext cx="2002971" cy="461665"/>
            </a:xfrm>
            <a:prstGeom prst="rect">
              <a:avLst/>
            </a:prstGeom>
            <a:noFill/>
            <a:ln w="9525">
              <a:noFill/>
              <a:miter lim="800000"/>
              <a:headEnd/>
              <a:tailEnd/>
            </a:ln>
          </p:spPr>
          <p:txBody>
            <a:bodyPr>
              <a:spAutoFit/>
            </a:bodyPr>
            <a:lstStyle/>
            <a:p>
              <a:pPr algn="ctr"/>
              <a:r>
                <a:rPr lang="en-US"/>
                <a:t>“Hi World!”</a:t>
              </a:r>
            </a:p>
          </p:txBody>
        </p:sp>
        <p:sp>
          <p:nvSpPr>
            <p:cNvPr id="74762" name="Rectangle 15"/>
            <p:cNvSpPr>
              <a:spLocks noChangeArrowheads="1"/>
            </p:cNvSpPr>
            <p:nvPr/>
          </p:nvSpPr>
          <p:spPr bwMode="auto">
            <a:xfrm>
              <a:off x="3599543" y="4601029"/>
              <a:ext cx="478971" cy="464457"/>
            </a:xfrm>
            <a:prstGeom prst="rect">
              <a:avLst/>
            </a:prstGeom>
            <a:solidFill>
              <a:schemeClr val="bg1"/>
            </a:solidFill>
            <a:ln w="9525" algn="ctr">
              <a:noFill/>
              <a:round/>
              <a:headEnd/>
              <a:tailEnd/>
            </a:ln>
          </p:spPr>
          <p:txBody>
            <a:bodyPr lIns="0" tIns="0" rIns="0" bIns="0"/>
            <a:lstStyle/>
            <a:p>
              <a:pPr marL="231775" indent="-231775">
                <a:lnSpc>
                  <a:spcPct val="106000"/>
                </a:lnSpc>
                <a:buFont typeface="Wingdings 2" pitchFamily="18" charset="2"/>
                <a:buNone/>
              </a:pPr>
              <a:endParaRPr lang="en-US"/>
            </a:p>
          </p:txBody>
        </p:sp>
        <p:cxnSp>
          <p:nvCxnSpPr>
            <p:cNvPr id="74763" name="Straight Arrow Connector 12"/>
            <p:cNvCxnSpPr>
              <a:cxnSpLocks noChangeShapeType="1"/>
            </p:cNvCxnSpPr>
            <p:nvPr/>
          </p:nvCxnSpPr>
          <p:spPr bwMode="auto">
            <a:xfrm>
              <a:off x="2409371" y="4833257"/>
              <a:ext cx="2293258" cy="1"/>
            </a:xfrm>
            <a:prstGeom prst="straightConnector1">
              <a:avLst/>
            </a:prstGeom>
            <a:noFill/>
            <a:ln w="57150" algn="ctr">
              <a:solidFill>
                <a:srgbClr val="4066B2"/>
              </a:solidFill>
              <a:round/>
              <a:headEnd/>
              <a:tailEnd type="arrow" w="med" len="med"/>
            </a:ln>
          </p:spPr>
        </p:cxnSp>
        <p:sp>
          <p:nvSpPr>
            <p:cNvPr id="74764" name="TextBox 16"/>
            <p:cNvSpPr txBox="1">
              <a:spLocks noChangeArrowheads="1"/>
            </p:cNvSpPr>
            <p:nvPr/>
          </p:nvSpPr>
          <p:spPr bwMode="auto">
            <a:xfrm>
              <a:off x="4078514" y="3556004"/>
              <a:ext cx="4093029" cy="1015663"/>
            </a:xfrm>
            <a:prstGeom prst="rect">
              <a:avLst/>
            </a:prstGeom>
            <a:noFill/>
            <a:ln w="9525">
              <a:noFill/>
              <a:miter lim="800000"/>
              <a:headEnd/>
              <a:tailEnd/>
            </a:ln>
          </p:spPr>
          <p:txBody>
            <a:bodyPr>
              <a:spAutoFit/>
            </a:bodyPr>
            <a:lstStyle/>
            <a:p>
              <a:pPr algn="ctr"/>
              <a:r>
                <a:rPr lang="en-US" sz="2000"/>
                <a:t>If you can break a hole in the silo, it gives the “service” the ability to live on its own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Placeholder 3"/>
          <p:cNvSpPr>
            <a:spLocks noGrp="1"/>
          </p:cNvSpPr>
          <p:nvPr>
            <p:ph type="body" sz="quarter" idx="12"/>
          </p:nvPr>
        </p:nvSpPr>
        <p:spPr>
          <a:xfrm>
            <a:off x="393700" y="255588"/>
            <a:ext cx="8348663" cy="522287"/>
          </a:xfrm>
        </p:spPr>
        <p:txBody>
          <a:bodyPr/>
          <a:lstStyle/>
          <a:p>
            <a:pPr>
              <a:spcBef>
                <a:spcPct val="0"/>
              </a:spcBef>
            </a:pPr>
            <a:r>
              <a:rPr lang="en-US" sz="2400" smtClean="0"/>
              <a:t>Approaches and Practices to Breaking Open the Silos</a:t>
            </a:r>
          </a:p>
        </p:txBody>
      </p:sp>
      <p:sp>
        <p:nvSpPr>
          <p:cNvPr id="5" name="Rectangle 9"/>
          <p:cNvSpPr>
            <a:spLocks noChangeArrowheads="1"/>
          </p:cNvSpPr>
          <p:nvPr/>
        </p:nvSpPr>
        <p:spPr bwMode="auto">
          <a:xfrm>
            <a:off x="3254375" y="1411288"/>
            <a:ext cx="3611563"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dirty="0">
                <a:latin typeface="Verdana" pitchFamily="34" charset="0"/>
              </a:rPr>
              <a:t>Massachusetts Virtual Gateway Case Study</a:t>
            </a:r>
          </a:p>
        </p:txBody>
      </p:sp>
      <p:sp>
        <p:nvSpPr>
          <p:cNvPr id="6" name="AutoShape 14"/>
          <p:cNvSpPr>
            <a:spLocks noChangeArrowheads="1"/>
          </p:cNvSpPr>
          <p:nvPr/>
        </p:nvSpPr>
        <p:spPr bwMode="auto">
          <a:xfrm>
            <a:off x="2035175" y="1411288"/>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lIns="18288" tIns="91440" rIns="18288" bIns="91440" anchor="ctr"/>
          <a:lstStyle/>
          <a:p>
            <a:pPr algn="ctr" eaLnBrk="0" hangingPunct="0">
              <a:defRPr/>
            </a:pPr>
            <a:r>
              <a:rPr lang="en-US" sz="1300" b="1">
                <a:solidFill>
                  <a:srgbClr val="FFFFFF"/>
                </a:solidFill>
                <a:latin typeface="Verdana" pitchFamily="34" charset="0"/>
              </a:rPr>
              <a:t>Organizational Silos</a:t>
            </a:r>
          </a:p>
        </p:txBody>
      </p:sp>
      <p:sp>
        <p:nvSpPr>
          <p:cNvPr id="7" name="Rectangle 10"/>
          <p:cNvSpPr>
            <a:spLocks noChangeArrowheads="1"/>
          </p:cNvSpPr>
          <p:nvPr/>
        </p:nvSpPr>
        <p:spPr bwMode="auto">
          <a:xfrm>
            <a:off x="3254375" y="2517775"/>
            <a:ext cx="3611563"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dirty="0">
                <a:latin typeface="Verdana" pitchFamily="34" charset="0"/>
              </a:rPr>
              <a:t>Building a Technical Reference Model</a:t>
            </a:r>
          </a:p>
        </p:txBody>
      </p:sp>
      <p:sp>
        <p:nvSpPr>
          <p:cNvPr id="8" name="AutoShape 15"/>
          <p:cNvSpPr>
            <a:spLocks noChangeArrowheads="1"/>
          </p:cNvSpPr>
          <p:nvPr/>
        </p:nvSpPr>
        <p:spPr bwMode="auto">
          <a:xfrm>
            <a:off x="2035175" y="2517775"/>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Technology Silos</a:t>
            </a:r>
          </a:p>
        </p:txBody>
      </p:sp>
      <p:sp>
        <p:nvSpPr>
          <p:cNvPr id="9" name="Rectangle 11"/>
          <p:cNvSpPr>
            <a:spLocks noChangeArrowheads="1"/>
          </p:cNvSpPr>
          <p:nvPr/>
        </p:nvSpPr>
        <p:spPr bwMode="auto">
          <a:xfrm>
            <a:off x="3254375" y="3624263"/>
            <a:ext cx="3611563"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dirty="0">
                <a:latin typeface="Verdana" pitchFamily="34" charset="0"/>
              </a:rPr>
              <a:t>Common Application Case Study</a:t>
            </a:r>
            <a:endParaRPr lang="en-US" sz="1400" i="1" dirty="0">
              <a:latin typeface="Verdana" pitchFamily="34" charset="0"/>
            </a:endParaRPr>
          </a:p>
        </p:txBody>
      </p:sp>
      <p:sp>
        <p:nvSpPr>
          <p:cNvPr id="10" name="AutoShape 16"/>
          <p:cNvSpPr>
            <a:spLocks noChangeArrowheads="1"/>
          </p:cNvSpPr>
          <p:nvPr/>
        </p:nvSpPr>
        <p:spPr bwMode="auto">
          <a:xfrm>
            <a:off x="2035175" y="3624263"/>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Legal/PolicySilos</a:t>
            </a:r>
          </a:p>
        </p:txBody>
      </p:sp>
      <p:sp>
        <p:nvSpPr>
          <p:cNvPr id="11" name="Rectangle 12"/>
          <p:cNvSpPr>
            <a:spLocks noChangeArrowheads="1"/>
          </p:cNvSpPr>
          <p:nvPr/>
        </p:nvSpPr>
        <p:spPr bwMode="auto">
          <a:xfrm>
            <a:off x="3254375" y="4730750"/>
            <a:ext cx="3611563" cy="1019175"/>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marL="346075" indent="-12700" algn="ctr" eaLnBrk="0" hangingPunct="0">
              <a:lnSpc>
                <a:spcPct val="110000"/>
              </a:lnSpc>
              <a:defRPr/>
            </a:pPr>
            <a:r>
              <a:rPr lang="en-US" sz="1400" dirty="0">
                <a:latin typeface="Verdana" pitchFamily="34" charset="0"/>
              </a:rPr>
              <a:t>Open Discussion</a:t>
            </a:r>
          </a:p>
        </p:txBody>
      </p:sp>
      <p:sp>
        <p:nvSpPr>
          <p:cNvPr id="12" name="AutoShape 17"/>
          <p:cNvSpPr>
            <a:spLocks noChangeArrowheads="1"/>
          </p:cNvSpPr>
          <p:nvPr/>
        </p:nvSpPr>
        <p:spPr bwMode="auto">
          <a:xfrm>
            <a:off x="2035175" y="4730750"/>
            <a:ext cx="1676400" cy="1019175"/>
          </a:xfrm>
          <a:prstGeom prst="homePlate">
            <a:avLst>
              <a:gd name="adj" fmla="val 41121"/>
            </a:avLst>
          </a:prstGeom>
          <a:solidFill>
            <a:srgbClr val="091D5D"/>
          </a:solidFill>
          <a:ln w="6350" algn="ctr">
            <a:noFill/>
            <a:miter lim="800000"/>
            <a:headEnd type="none" w="sm" len="sm"/>
            <a:tailEnd type="none" w="sm" len="sm"/>
          </a:ln>
          <a:effectLst>
            <a:outerShdw dist="17961" dir="2700000" algn="ctr" rotWithShape="0">
              <a:srgbClr val="808080"/>
            </a:outerShdw>
          </a:effectLst>
        </p:spPr>
        <p:txBody>
          <a:bodyPr tIns="91440" bIns="91440" anchor="ctr"/>
          <a:lstStyle/>
          <a:p>
            <a:pPr algn="ctr" eaLnBrk="0" hangingPunct="0">
              <a:defRPr/>
            </a:pPr>
            <a:r>
              <a:rPr lang="en-US" sz="1400" b="1">
                <a:solidFill>
                  <a:srgbClr val="FFFFFF"/>
                </a:solidFill>
                <a:latin typeface="Verdana" pitchFamily="34" charset="0"/>
              </a:rPr>
              <a:t>Funding Silos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Placeholder 3"/>
          <p:cNvSpPr>
            <a:spLocks noGrp="1"/>
          </p:cNvSpPr>
          <p:nvPr>
            <p:ph type="body" sz="quarter" idx="10"/>
          </p:nvPr>
        </p:nvSpPr>
        <p:spPr>
          <a:xfrm>
            <a:off x="957263" y="2551113"/>
            <a:ext cx="7258050" cy="1873250"/>
          </a:xfrm>
        </p:spPr>
        <p:txBody>
          <a:bodyPr/>
          <a:lstStyle/>
          <a:p>
            <a:pPr>
              <a:spcBef>
                <a:spcPct val="0"/>
              </a:spcBef>
              <a:buFont typeface="Wingdings" pitchFamily="2" charset="2"/>
              <a:buNone/>
            </a:pPr>
            <a:r>
              <a:rPr lang="en-US" i="1" smtClean="0"/>
              <a:t>Breaking Down</a:t>
            </a:r>
            <a:r>
              <a:rPr lang="en-US" b="0" smtClean="0"/>
              <a:t> </a:t>
            </a:r>
            <a:r>
              <a:rPr lang="en-US" i="1" smtClean="0"/>
              <a:t>Organizational Silos</a:t>
            </a:r>
          </a:p>
          <a:p>
            <a:pPr>
              <a:spcBef>
                <a:spcPct val="0"/>
              </a:spcBef>
              <a:buFont typeface="Wingdings" pitchFamily="2" charset="2"/>
              <a:buNone/>
            </a:pPr>
            <a:r>
              <a:rPr lang="en-US" b="0" smtClean="0"/>
              <a:t>Through Constituent-Centric Applications: </a:t>
            </a:r>
          </a:p>
          <a:p>
            <a:pPr>
              <a:spcBef>
                <a:spcPct val="0"/>
              </a:spcBef>
              <a:buFont typeface="Wingdings" pitchFamily="2" charset="2"/>
              <a:buNone/>
            </a:pPr>
            <a:endParaRPr lang="en-US" b="0" smtClean="0"/>
          </a:p>
          <a:p>
            <a:pPr>
              <a:spcBef>
                <a:spcPct val="0"/>
              </a:spcBef>
              <a:buFont typeface="Wingdings" pitchFamily="2" charset="2"/>
              <a:buNone/>
            </a:pPr>
            <a:r>
              <a:rPr lang="en-US" b="0" i="1" smtClean="0"/>
              <a:t>Massachusetts Virtual Gateway Case Study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5" name="Group 7"/>
          <p:cNvGrpSpPr>
            <a:grpSpLocks/>
          </p:cNvGrpSpPr>
          <p:nvPr/>
        </p:nvGrpSpPr>
        <p:grpSpPr bwMode="auto">
          <a:xfrm>
            <a:off x="330200" y="2014538"/>
            <a:ext cx="8143875" cy="4519612"/>
            <a:chOff x="288" y="1179"/>
            <a:chExt cx="5130" cy="2847"/>
          </a:xfrm>
        </p:grpSpPr>
        <p:pic>
          <p:nvPicPr>
            <p:cNvPr id="77831" name="Picture 4" descr="EOHHS CURR STATE ARCHITECTURE- All HHS Core App Interfaces"/>
            <p:cNvPicPr>
              <a:picLocks noChangeAspect="1" noChangeArrowheads="1"/>
            </p:cNvPicPr>
            <p:nvPr/>
          </p:nvPicPr>
          <p:blipFill>
            <a:blip r:embed="rId2"/>
            <a:srcRect/>
            <a:stretch>
              <a:fillRect/>
            </a:stretch>
          </p:blipFill>
          <p:spPr bwMode="auto">
            <a:xfrm>
              <a:off x="700" y="1474"/>
              <a:ext cx="4200" cy="2552"/>
            </a:xfrm>
            <a:prstGeom prst="rect">
              <a:avLst/>
            </a:prstGeom>
            <a:noFill/>
            <a:ln w="9525">
              <a:noFill/>
              <a:miter lim="800000"/>
              <a:headEnd/>
              <a:tailEnd/>
            </a:ln>
          </p:spPr>
        </p:pic>
        <p:sp>
          <p:nvSpPr>
            <p:cNvPr id="3" name="Text Box 5"/>
            <p:cNvSpPr txBox="1">
              <a:spLocks noChangeArrowheads="1"/>
            </p:cNvSpPr>
            <p:nvPr/>
          </p:nvSpPr>
          <p:spPr bwMode="auto">
            <a:xfrm>
              <a:off x="288" y="1179"/>
              <a:ext cx="5130" cy="231"/>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en-US" sz="1800" b="1"/>
                <a:t>Transform from a complicated maze of technology and processes……to:</a:t>
              </a:r>
            </a:p>
          </p:txBody>
        </p:sp>
      </p:grpSp>
      <p:sp>
        <p:nvSpPr>
          <p:cNvPr id="77826" name="Text Placeholder 4"/>
          <p:cNvSpPr>
            <a:spLocks noGrp="1"/>
          </p:cNvSpPr>
          <p:nvPr>
            <p:ph type="body" sz="quarter" idx="12"/>
          </p:nvPr>
        </p:nvSpPr>
        <p:spPr>
          <a:xfrm>
            <a:off x="393700" y="255588"/>
            <a:ext cx="8459788" cy="522287"/>
          </a:xfrm>
        </p:spPr>
        <p:txBody>
          <a:bodyPr/>
          <a:lstStyle/>
          <a:p>
            <a:pPr marL="0" indent="0">
              <a:spcBef>
                <a:spcPct val="0"/>
              </a:spcBef>
            </a:pPr>
            <a:r>
              <a:rPr lang="en-US" sz="2400" smtClean="0"/>
              <a:t>The Mission</a:t>
            </a:r>
          </a:p>
        </p:txBody>
      </p:sp>
      <p:sp>
        <p:nvSpPr>
          <p:cNvPr id="77827" name="TextBox 3"/>
          <p:cNvSpPr txBox="1">
            <a:spLocks noChangeArrowheads="1"/>
          </p:cNvSpPr>
          <p:nvPr/>
        </p:nvSpPr>
        <p:spPr bwMode="auto">
          <a:xfrm>
            <a:off x="304800" y="901700"/>
            <a:ext cx="8447088" cy="963613"/>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b="1"/>
              <a:t>Build a ‘Virtual Gateway’ to Human Services using Internet technology to ease access for citizens and providers and create one virtual front door to Government:</a:t>
            </a:r>
          </a:p>
        </p:txBody>
      </p:sp>
      <p:grpSp>
        <p:nvGrpSpPr>
          <p:cNvPr id="53257" name="Group 9"/>
          <p:cNvGrpSpPr>
            <a:grpSpLocks/>
          </p:cNvGrpSpPr>
          <p:nvPr/>
        </p:nvGrpSpPr>
        <p:grpSpPr bwMode="auto">
          <a:xfrm>
            <a:off x="347663" y="2008188"/>
            <a:ext cx="7381875" cy="4619625"/>
            <a:chOff x="289" y="1180"/>
            <a:chExt cx="4650" cy="2910"/>
          </a:xfrm>
        </p:grpSpPr>
        <p:pic>
          <p:nvPicPr>
            <p:cNvPr id="77829" name="Picture 6"/>
            <p:cNvPicPr>
              <a:picLocks noChangeAspect="1" noChangeArrowheads="1"/>
            </p:cNvPicPr>
            <p:nvPr/>
          </p:nvPicPr>
          <p:blipFill>
            <a:blip r:embed="rId3"/>
            <a:srcRect/>
            <a:stretch>
              <a:fillRect/>
            </a:stretch>
          </p:blipFill>
          <p:spPr bwMode="auto">
            <a:xfrm>
              <a:off x="527" y="1617"/>
              <a:ext cx="4036" cy="2473"/>
            </a:xfrm>
            <a:prstGeom prst="rect">
              <a:avLst/>
            </a:prstGeom>
            <a:noFill/>
            <a:ln w="9525">
              <a:noFill/>
              <a:miter lim="800000"/>
              <a:headEnd/>
              <a:tailEnd/>
            </a:ln>
          </p:spPr>
        </p:pic>
        <p:sp>
          <p:nvSpPr>
            <p:cNvPr id="53256" name="Text Box 8"/>
            <p:cNvSpPr txBox="1">
              <a:spLocks noChangeArrowheads="1"/>
            </p:cNvSpPr>
            <p:nvPr/>
          </p:nvSpPr>
          <p:spPr bwMode="auto">
            <a:xfrm>
              <a:off x="289" y="1180"/>
              <a:ext cx="4650" cy="231"/>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en-US" sz="1800" b="1"/>
                <a:t>A coordinated single point of access for citizens and providers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3255"/>
                                        </p:tgtEl>
                                      </p:cBhvr>
                                    </p:animEffect>
                                    <p:set>
                                      <p:cBhvr>
                                        <p:cTn id="7" dur="1" fill="hold">
                                          <p:stCondLst>
                                            <p:cond delay="499"/>
                                          </p:stCondLst>
                                        </p:cTn>
                                        <p:tgtEl>
                                          <p:spTgt spid="53255"/>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500"/>
                                  </p:stCondLst>
                                  <p:childTnLst>
                                    <p:set>
                                      <p:cBhvr>
                                        <p:cTn id="10" dur="1" fill="hold">
                                          <p:stCondLst>
                                            <p:cond delay="0"/>
                                          </p:stCondLst>
                                        </p:cTn>
                                        <p:tgtEl>
                                          <p:spTgt spid="53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Placeholder 3"/>
          <p:cNvSpPr>
            <a:spLocks noGrp="1"/>
          </p:cNvSpPr>
          <p:nvPr>
            <p:ph type="body" sz="quarter" idx="12"/>
          </p:nvPr>
        </p:nvSpPr>
        <p:spPr>
          <a:xfrm>
            <a:off x="393700" y="255588"/>
            <a:ext cx="8348663" cy="522287"/>
          </a:xfrm>
        </p:spPr>
        <p:txBody>
          <a:bodyPr/>
          <a:lstStyle/>
          <a:p>
            <a:pPr marL="0" indent="0">
              <a:spcBef>
                <a:spcPct val="0"/>
              </a:spcBef>
            </a:pPr>
            <a:r>
              <a:rPr lang="en-US" sz="2400" smtClean="0"/>
              <a:t>The Approach – Start with Common Business Processes</a:t>
            </a:r>
          </a:p>
        </p:txBody>
      </p:sp>
      <p:sp>
        <p:nvSpPr>
          <p:cNvPr id="78850" name="Rectangle 17"/>
          <p:cNvSpPr>
            <a:spLocks noChangeArrowheads="1"/>
          </p:cNvSpPr>
          <p:nvPr/>
        </p:nvSpPr>
        <p:spPr bwMode="auto">
          <a:xfrm>
            <a:off x="303213" y="2157413"/>
            <a:ext cx="2397125" cy="4267200"/>
          </a:xfrm>
          <a:prstGeom prst="rect">
            <a:avLst/>
          </a:prstGeom>
          <a:noFill/>
          <a:ln w="9525">
            <a:noFill/>
            <a:miter lim="800000"/>
            <a:headEnd/>
            <a:tailEnd/>
          </a:ln>
        </p:spPr>
        <p:txBody>
          <a:bodyPr lIns="45720" tIns="46038" rIns="45720" bIns="46038"/>
          <a:lstStyle/>
          <a:p>
            <a:pPr marL="190500" indent="-190500">
              <a:lnSpc>
                <a:spcPct val="102000"/>
              </a:lnSpc>
              <a:spcAft>
                <a:spcPct val="37000"/>
              </a:spcAft>
              <a:buFontTx/>
              <a:buChar char="•"/>
              <a:tabLst>
                <a:tab pos="5715000" algn="l"/>
              </a:tabLst>
            </a:pPr>
            <a:r>
              <a:rPr lang="en-US" sz="1400"/>
              <a:t>Intake and eligibility determination, for example, is </a:t>
            </a:r>
            <a:r>
              <a:rPr lang="en-US" sz="1400" b="1" i="1"/>
              <a:t>supported by 31 different systems</a:t>
            </a:r>
            <a:r>
              <a:rPr lang="en-US" sz="1400"/>
              <a:t> (May 2003)</a:t>
            </a:r>
          </a:p>
          <a:p>
            <a:pPr marL="382588" lvl="1" indent="-190500">
              <a:lnSpc>
                <a:spcPct val="94000"/>
              </a:lnSpc>
              <a:spcAft>
                <a:spcPct val="36000"/>
              </a:spcAft>
              <a:buFontTx/>
              <a:buChar char="–"/>
              <a:tabLst>
                <a:tab pos="5715000" algn="l"/>
              </a:tabLst>
            </a:pPr>
            <a:r>
              <a:rPr lang="en-US" sz="1400"/>
              <a:t>Indicates individualized solutions for specific programs</a:t>
            </a:r>
          </a:p>
          <a:p>
            <a:pPr marL="190500" indent="-190500">
              <a:lnSpc>
                <a:spcPct val="102000"/>
              </a:lnSpc>
              <a:spcAft>
                <a:spcPct val="37000"/>
              </a:spcAft>
              <a:buFontTx/>
              <a:buChar char="•"/>
              <a:tabLst>
                <a:tab pos="5715000" algn="l"/>
              </a:tabLst>
            </a:pPr>
            <a:r>
              <a:rPr lang="en-US" sz="1400" b="1" i="1"/>
              <a:t>Information is not easily integrated</a:t>
            </a:r>
            <a:r>
              <a:rPr lang="en-US" sz="1400"/>
              <a:t> across HHS as a result, due to fragmentation of operational support of business processes</a:t>
            </a:r>
          </a:p>
          <a:p>
            <a:pPr marL="190500" indent="-190500">
              <a:lnSpc>
                <a:spcPct val="102000"/>
              </a:lnSpc>
              <a:spcAft>
                <a:spcPct val="37000"/>
              </a:spcAft>
              <a:buFontTx/>
              <a:buChar char="•"/>
              <a:tabLst>
                <a:tab pos="5715000" algn="l"/>
              </a:tabLst>
            </a:pPr>
            <a:r>
              <a:rPr lang="en-US" sz="1400" b="1" i="1"/>
              <a:t>Funding sources</a:t>
            </a:r>
            <a:r>
              <a:rPr lang="en-US" sz="1400"/>
              <a:t> are scattered and unnecessarily duplicative</a:t>
            </a:r>
          </a:p>
        </p:txBody>
      </p:sp>
      <p:sp>
        <p:nvSpPr>
          <p:cNvPr id="78851" name="TextBox 8"/>
          <p:cNvSpPr txBox="1">
            <a:spLocks noChangeArrowheads="1"/>
          </p:cNvSpPr>
          <p:nvPr/>
        </p:nvSpPr>
        <p:spPr bwMode="auto">
          <a:xfrm>
            <a:off x="304800" y="917575"/>
            <a:ext cx="8447088" cy="963613"/>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Identify the highest impact business processing and enable them through the Virtual Gateway using an incremental approach.  Seek out opportunities to deploy application functionality as re-usable services instead of building more siloes.</a:t>
            </a:r>
          </a:p>
        </p:txBody>
      </p:sp>
      <p:pic>
        <p:nvPicPr>
          <p:cNvPr id="78852" name="Picture 11"/>
          <p:cNvPicPr>
            <a:picLocks noChangeAspect="1" noChangeArrowheads="1"/>
          </p:cNvPicPr>
          <p:nvPr/>
        </p:nvPicPr>
        <p:blipFill>
          <a:blip r:embed="rId2"/>
          <a:srcRect/>
          <a:stretch>
            <a:fillRect/>
          </a:stretch>
        </p:blipFill>
        <p:spPr bwMode="auto">
          <a:xfrm>
            <a:off x="3024188" y="2135188"/>
            <a:ext cx="6040437" cy="3852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2"/>
          <p:cNvSpPr>
            <a:spLocks noGrp="1"/>
          </p:cNvSpPr>
          <p:nvPr>
            <p:ph type="title"/>
          </p:nvPr>
        </p:nvSpPr>
        <p:spPr/>
        <p:txBody>
          <a:bodyPr/>
          <a:lstStyle/>
          <a:p>
            <a:r>
              <a:rPr lang="en-US" smtClean="0"/>
              <a:t>The Ground Rules</a:t>
            </a:r>
          </a:p>
        </p:txBody>
      </p:sp>
      <p:sp>
        <p:nvSpPr>
          <p:cNvPr id="79874" name="Rectangle 5"/>
          <p:cNvSpPr>
            <a:spLocks noChangeArrowheads="1"/>
          </p:cNvSpPr>
          <p:nvPr/>
        </p:nvSpPr>
        <p:spPr bwMode="auto">
          <a:xfrm>
            <a:off x="357188" y="1819275"/>
            <a:ext cx="7772400" cy="2292350"/>
          </a:xfrm>
          <a:prstGeom prst="rect">
            <a:avLst/>
          </a:prstGeom>
          <a:noFill/>
          <a:ln w="9525">
            <a:noFill/>
            <a:miter lim="800000"/>
            <a:headEnd/>
            <a:tailEnd/>
          </a:ln>
        </p:spPr>
        <p:txBody>
          <a:bodyPr>
            <a:spAutoFit/>
          </a:bodyPr>
          <a:lstStyle/>
          <a:p>
            <a:pPr marL="465138" indent="-465138">
              <a:spcAft>
                <a:spcPct val="50000"/>
              </a:spcAft>
              <a:buClr>
                <a:srgbClr val="8099CC"/>
              </a:buClr>
              <a:buFont typeface="Wingdings" pitchFamily="2" charset="2"/>
              <a:buChar char="Ø"/>
              <a:tabLst>
                <a:tab pos="347663" algn="l"/>
              </a:tabLst>
            </a:pPr>
            <a:r>
              <a:rPr lang="en-US" sz="1800"/>
              <a:t>Unified role based security</a:t>
            </a:r>
          </a:p>
          <a:p>
            <a:pPr marL="465138" indent="-465138">
              <a:spcAft>
                <a:spcPct val="50000"/>
              </a:spcAft>
              <a:buClr>
                <a:srgbClr val="8099CC"/>
              </a:buClr>
              <a:buFont typeface="Wingdings" pitchFamily="2" charset="2"/>
              <a:buChar char="Ø"/>
              <a:tabLst>
                <a:tab pos="347663" algn="l"/>
              </a:tabLst>
            </a:pPr>
            <a:r>
              <a:rPr lang="en-US" sz="1800"/>
              <a:t>Web based</a:t>
            </a:r>
          </a:p>
          <a:p>
            <a:pPr marL="465138" indent="-465138">
              <a:spcAft>
                <a:spcPct val="50000"/>
              </a:spcAft>
              <a:buClr>
                <a:srgbClr val="8099CC"/>
              </a:buClr>
              <a:buFont typeface="Wingdings" pitchFamily="2" charset="2"/>
              <a:buChar char="Ø"/>
              <a:tabLst>
                <a:tab pos="347663" algn="l"/>
              </a:tabLst>
            </a:pPr>
            <a:r>
              <a:rPr lang="en-US" sz="1800"/>
              <a:t>Customer/client centric taxonomy and design</a:t>
            </a:r>
          </a:p>
          <a:p>
            <a:pPr marL="465138" indent="-465138">
              <a:spcAft>
                <a:spcPct val="50000"/>
              </a:spcAft>
              <a:buClr>
                <a:srgbClr val="8099CC"/>
              </a:buClr>
              <a:buFont typeface="Wingdings" pitchFamily="2" charset="2"/>
              <a:buChar char="Ø"/>
              <a:tabLst>
                <a:tab pos="347663" algn="l"/>
              </a:tabLst>
            </a:pPr>
            <a:r>
              <a:rPr lang="en-US" sz="1800"/>
              <a:t>Adherence to a single look and feel</a:t>
            </a:r>
          </a:p>
          <a:p>
            <a:pPr marL="465138" indent="-465138">
              <a:spcAft>
                <a:spcPct val="50000"/>
              </a:spcAft>
              <a:buClr>
                <a:srgbClr val="8099CC"/>
              </a:buClr>
              <a:buFont typeface="Wingdings" pitchFamily="2" charset="2"/>
              <a:buChar char="Ø"/>
              <a:tabLst>
                <a:tab pos="347663" algn="l"/>
              </a:tabLst>
            </a:pPr>
            <a:r>
              <a:rPr lang="en-US" sz="1800"/>
              <a:t>Leverage Service Oriented Architecture (SOA) as a guiding architectural principle</a:t>
            </a:r>
          </a:p>
        </p:txBody>
      </p:sp>
      <p:sp>
        <p:nvSpPr>
          <p:cNvPr id="79875" name="TextBox 4"/>
          <p:cNvSpPr txBox="1">
            <a:spLocks noChangeArrowheads="1"/>
          </p:cNvSpPr>
          <p:nvPr/>
        </p:nvSpPr>
        <p:spPr bwMode="auto">
          <a:xfrm>
            <a:off x="338138" y="882650"/>
            <a:ext cx="8391525" cy="73977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b="1"/>
              <a:t>None of which are rocket science, but they have been key to the Virtual Gateway’s success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304"/>
          <p:cNvSpPr txBox="1">
            <a:spLocks noChangeArrowheads="1"/>
          </p:cNvSpPr>
          <p:nvPr/>
        </p:nvSpPr>
        <p:spPr bwMode="gray">
          <a:xfrm>
            <a:off x="2422525" y="6383338"/>
            <a:ext cx="4310063" cy="307975"/>
          </a:xfrm>
          <a:prstGeom prst="rect">
            <a:avLst/>
          </a:prstGeom>
          <a:solidFill>
            <a:schemeClr val="bg1"/>
          </a:solidFill>
          <a:ln w="12700" algn="ctr">
            <a:noFill/>
            <a:miter lim="800000"/>
            <a:headEnd/>
            <a:tailEnd/>
          </a:ln>
        </p:spPr>
        <p:txBody>
          <a:bodyPr lIns="73152" tIns="73152" rIns="73152" bIns="73152" anchorCtr="1">
            <a:spAutoFit/>
          </a:bodyPr>
          <a:lstStyle/>
          <a:p>
            <a:pPr>
              <a:lnSpc>
                <a:spcPct val="106000"/>
              </a:lnSpc>
              <a:spcBef>
                <a:spcPct val="50000"/>
              </a:spcBef>
              <a:buFont typeface="Wingdings 2" pitchFamily="18" charset="2"/>
              <a:buNone/>
            </a:pPr>
            <a:r>
              <a:rPr lang="en-US" sz="1000" i="1"/>
              <a:t>Graph Represents Cumulative # of Applications Received By Month</a:t>
            </a:r>
          </a:p>
        </p:txBody>
      </p:sp>
      <p:graphicFrame>
        <p:nvGraphicFramePr>
          <p:cNvPr id="1026" name="Object 2"/>
          <p:cNvGraphicFramePr>
            <a:graphicFrameLocks noChangeAspect="1"/>
          </p:cNvGraphicFramePr>
          <p:nvPr/>
        </p:nvGraphicFramePr>
        <p:xfrm>
          <a:off x="-115888" y="1330325"/>
          <a:ext cx="9164638" cy="5140325"/>
        </p:xfrm>
        <a:graphic>
          <a:graphicData uri="http://schemas.openxmlformats.org/presentationml/2006/ole">
            <p:oleObj spid="_x0000_s1026" name="Chart" r:id="rId4" imgW="6848551" imgH="4629302" progId="Excel.Sheet.8">
              <p:embed/>
            </p:oleObj>
          </a:graphicData>
        </a:graphic>
      </p:graphicFrame>
      <p:sp>
        <p:nvSpPr>
          <p:cNvPr id="1028" name="Rectangle 50"/>
          <p:cNvSpPr>
            <a:spLocks noGrp="1" noChangeArrowheads="1"/>
          </p:cNvSpPr>
          <p:nvPr>
            <p:ph type="title"/>
          </p:nvPr>
        </p:nvSpPr>
        <p:spPr>
          <a:xfrm>
            <a:off x="401638" y="514350"/>
            <a:ext cx="8345487" cy="242888"/>
          </a:xfrm>
        </p:spPr>
        <p:txBody>
          <a:bodyPr/>
          <a:lstStyle/>
          <a:p>
            <a:r>
              <a:rPr lang="en-US" smtClean="0"/>
              <a:t>The Resulting Application Solution</a:t>
            </a:r>
          </a:p>
        </p:txBody>
      </p:sp>
      <p:sp>
        <p:nvSpPr>
          <p:cNvPr id="1029" name="AutoShape 101"/>
          <p:cNvSpPr>
            <a:spLocks noChangeArrowheads="1"/>
          </p:cNvSpPr>
          <p:nvPr/>
        </p:nvSpPr>
        <p:spPr bwMode="gray">
          <a:xfrm>
            <a:off x="2095500" y="879475"/>
            <a:ext cx="1858963" cy="584200"/>
          </a:xfrm>
          <a:prstGeom prst="chevron">
            <a:avLst>
              <a:gd name="adj" fmla="val 27195"/>
            </a:avLst>
          </a:prstGeom>
          <a:solidFill>
            <a:schemeClr val="accent2"/>
          </a:solidFill>
          <a:ln w="12700" cap="rnd" algn="ctr">
            <a:noFill/>
            <a:miter lim="800000"/>
            <a:headEnd/>
            <a:tailEnd/>
          </a:ln>
        </p:spPr>
        <p:txBody>
          <a:bodyPr lIns="182880" anchor="ctr" anchorCtr="1"/>
          <a:lstStyle/>
          <a:p>
            <a:pPr>
              <a:lnSpc>
                <a:spcPct val="106000"/>
              </a:lnSpc>
              <a:buFont typeface="Wingdings 2" pitchFamily="18" charset="2"/>
              <a:buNone/>
            </a:pPr>
            <a:r>
              <a:rPr lang="en-US" sz="1200" b="1"/>
              <a:t>2005</a:t>
            </a:r>
          </a:p>
        </p:txBody>
      </p:sp>
      <p:sp>
        <p:nvSpPr>
          <p:cNvPr id="1030" name="AutoShape 102"/>
          <p:cNvSpPr>
            <a:spLocks noChangeArrowheads="1"/>
          </p:cNvSpPr>
          <p:nvPr/>
        </p:nvSpPr>
        <p:spPr bwMode="gray">
          <a:xfrm>
            <a:off x="3816350" y="879475"/>
            <a:ext cx="1858963" cy="584200"/>
          </a:xfrm>
          <a:prstGeom prst="chevron">
            <a:avLst>
              <a:gd name="adj" fmla="val 27195"/>
            </a:avLst>
          </a:prstGeom>
          <a:solidFill>
            <a:schemeClr val="accent2"/>
          </a:solidFill>
          <a:ln w="12700" cap="rnd" algn="ctr">
            <a:noFill/>
            <a:miter lim="800000"/>
            <a:headEnd/>
            <a:tailEnd/>
          </a:ln>
        </p:spPr>
        <p:txBody>
          <a:bodyPr lIns="182880" anchor="ctr" anchorCtr="1"/>
          <a:lstStyle/>
          <a:p>
            <a:pPr>
              <a:lnSpc>
                <a:spcPct val="106000"/>
              </a:lnSpc>
              <a:buFont typeface="Wingdings 2" pitchFamily="18" charset="2"/>
              <a:buNone/>
            </a:pPr>
            <a:r>
              <a:rPr lang="en-US" sz="1200" b="1"/>
              <a:t>2006</a:t>
            </a:r>
          </a:p>
        </p:txBody>
      </p:sp>
      <p:sp>
        <p:nvSpPr>
          <p:cNvPr id="1031" name="AutoShape 103"/>
          <p:cNvSpPr>
            <a:spLocks noChangeArrowheads="1"/>
          </p:cNvSpPr>
          <p:nvPr/>
        </p:nvSpPr>
        <p:spPr bwMode="gray">
          <a:xfrm>
            <a:off x="5537200" y="879475"/>
            <a:ext cx="1858963" cy="584200"/>
          </a:xfrm>
          <a:prstGeom prst="chevron">
            <a:avLst>
              <a:gd name="adj" fmla="val 27195"/>
            </a:avLst>
          </a:prstGeom>
          <a:solidFill>
            <a:schemeClr val="accent2"/>
          </a:solidFill>
          <a:ln w="12700" cap="rnd" algn="ctr">
            <a:noFill/>
            <a:miter lim="800000"/>
            <a:headEnd/>
            <a:tailEnd/>
          </a:ln>
        </p:spPr>
        <p:txBody>
          <a:bodyPr lIns="182880" anchor="ctr" anchorCtr="1"/>
          <a:lstStyle/>
          <a:p>
            <a:pPr>
              <a:lnSpc>
                <a:spcPct val="106000"/>
              </a:lnSpc>
              <a:buFont typeface="Wingdings 2" pitchFamily="18" charset="2"/>
              <a:buNone/>
            </a:pPr>
            <a:r>
              <a:rPr lang="en-US" sz="1200" b="1"/>
              <a:t>2007</a:t>
            </a:r>
          </a:p>
        </p:txBody>
      </p:sp>
      <p:sp>
        <p:nvSpPr>
          <p:cNvPr id="1032" name="AutoShape 104"/>
          <p:cNvSpPr>
            <a:spLocks noChangeArrowheads="1"/>
          </p:cNvSpPr>
          <p:nvPr/>
        </p:nvSpPr>
        <p:spPr bwMode="gray">
          <a:xfrm>
            <a:off x="7258050" y="879475"/>
            <a:ext cx="1858963" cy="584200"/>
          </a:xfrm>
          <a:prstGeom prst="chevron">
            <a:avLst>
              <a:gd name="adj" fmla="val 27195"/>
            </a:avLst>
          </a:prstGeom>
          <a:solidFill>
            <a:schemeClr val="accent2"/>
          </a:solidFill>
          <a:ln w="12700" cap="rnd" algn="ctr">
            <a:noFill/>
            <a:miter lim="800000"/>
            <a:headEnd/>
            <a:tailEnd/>
          </a:ln>
        </p:spPr>
        <p:txBody>
          <a:bodyPr lIns="182880" anchor="ctr" anchorCtr="1"/>
          <a:lstStyle/>
          <a:p>
            <a:pPr>
              <a:lnSpc>
                <a:spcPct val="106000"/>
              </a:lnSpc>
              <a:buFont typeface="Wingdings 2" pitchFamily="18" charset="2"/>
              <a:buNone/>
            </a:pPr>
            <a:r>
              <a:rPr lang="en-US" sz="1200" b="1"/>
              <a:t>Current Activities </a:t>
            </a:r>
            <a:br>
              <a:rPr lang="en-US" sz="1200" b="1"/>
            </a:br>
            <a:r>
              <a:rPr lang="en-US" sz="1200" b="1"/>
              <a:t>in 2008</a:t>
            </a:r>
          </a:p>
        </p:txBody>
      </p:sp>
      <p:sp>
        <p:nvSpPr>
          <p:cNvPr id="1033" name="Text Box 119"/>
          <p:cNvSpPr txBox="1">
            <a:spLocks noChangeArrowheads="1"/>
          </p:cNvSpPr>
          <p:nvPr/>
        </p:nvSpPr>
        <p:spPr bwMode="gray">
          <a:xfrm>
            <a:off x="508000" y="1814513"/>
            <a:ext cx="1989138" cy="323850"/>
          </a:xfrm>
          <a:prstGeom prst="rect">
            <a:avLst/>
          </a:prstGeom>
          <a:noFill/>
          <a:ln w="12700" algn="ctr">
            <a:noFill/>
            <a:miter lim="800000"/>
            <a:headEnd/>
            <a:tailEnd/>
          </a:ln>
        </p:spPr>
        <p:txBody>
          <a:bodyPr lIns="73152" tIns="73152" rIns="73152" bIns="73152">
            <a:spAutoFit/>
          </a:bodyPr>
          <a:lstStyle/>
          <a:p>
            <a:pPr>
              <a:lnSpc>
                <a:spcPct val="106000"/>
              </a:lnSpc>
              <a:spcBef>
                <a:spcPct val="50000"/>
              </a:spcBef>
              <a:buFont typeface="Wingdings 2" pitchFamily="18" charset="2"/>
              <a:buNone/>
            </a:pPr>
            <a:endParaRPr lang="en-US"/>
          </a:p>
        </p:txBody>
      </p:sp>
      <p:graphicFrame>
        <p:nvGraphicFramePr>
          <p:cNvPr id="3884375" name="Group 343"/>
          <p:cNvGraphicFramePr>
            <a:graphicFrameLocks noGrp="1"/>
          </p:cNvGraphicFramePr>
          <p:nvPr/>
        </p:nvGraphicFramePr>
        <p:xfrm>
          <a:off x="477838" y="1530350"/>
          <a:ext cx="8491537" cy="4830264"/>
        </p:xfrm>
        <a:graphic>
          <a:graphicData uri="http://schemas.openxmlformats.org/drawingml/2006/table">
            <a:tbl>
              <a:tblPr/>
              <a:tblGrid>
                <a:gridCol w="1639887"/>
                <a:gridCol w="1712913"/>
                <a:gridCol w="1712912"/>
                <a:gridCol w="1727200"/>
                <a:gridCol w="1698625"/>
              </a:tblGrid>
              <a:tr h="947738">
                <a:tc>
                  <a:txBody>
                    <a:bodyPr/>
                    <a:lstStyle/>
                    <a:p>
                      <a:pPr marL="0" marR="0" lvl="0" indent="0" algn="l" defTabSz="914400" rtl="0" eaLnBrk="1" fontAlgn="base" latinLnBrk="0" hangingPunct="1">
                        <a:lnSpc>
                          <a:spcPct val="106000"/>
                        </a:lnSpc>
                        <a:spcBef>
                          <a:spcPct val="80000"/>
                        </a:spcBef>
                        <a:spcAft>
                          <a:spcPct val="0"/>
                        </a:spcAft>
                        <a:buClr>
                          <a:schemeClr val="tx1"/>
                        </a:buClr>
                        <a:buSzPct val="80000"/>
                        <a:buFont typeface="Wingdings" pitchFamily="2" charset="2"/>
                        <a:buNone/>
                        <a:tabLst/>
                      </a:pPr>
                      <a:r>
                        <a:rPr kumimoji="0" lang="en-US" sz="1000" b="1" i="0" u="none" strike="noStrike" cap="none" normalizeH="0" baseline="0" dirty="0" smtClean="0">
                          <a:ln>
                            <a:noFill/>
                          </a:ln>
                          <a:solidFill>
                            <a:schemeClr val="tx1"/>
                          </a:solidFill>
                          <a:effectLst/>
                          <a:latin typeface="Arial" pitchFamily="34" charset="0"/>
                        </a:rPr>
                        <a:t>New Services:</a:t>
                      </a:r>
                    </a:p>
                    <a:p>
                      <a:pPr marL="173038" marR="0" lvl="1" indent="-171450"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dirty="0" smtClean="0">
                          <a:ln>
                            <a:noFill/>
                          </a:ln>
                          <a:solidFill>
                            <a:schemeClr val="tx1"/>
                          </a:solidFill>
                          <a:effectLst/>
                          <a:latin typeface="Arial" pitchFamily="34" charset="0"/>
                        </a:rPr>
                        <a:t>Program Catalog</a:t>
                      </a:r>
                    </a:p>
                    <a:p>
                      <a:pPr marL="173038" marR="0" lvl="1" indent="-171450"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dirty="0" smtClean="0">
                          <a:ln>
                            <a:noFill/>
                          </a:ln>
                          <a:solidFill>
                            <a:schemeClr val="tx1"/>
                          </a:solidFill>
                          <a:effectLst/>
                          <a:latin typeface="Arial" pitchFamily="34" charset="0"/>
                        </a:rPr>
                        <a:t>Screening</a:t>
                      </a:r>
                    </a:p>
                    <a:p>
                      <a:pPr marL="173038" marR="0" lvl="1" indent="-171450"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dirty="0" smtClean="0">
                          <a:ln>
                            <a:noFill/>
                          </a:ln>
                          <a:solidFill>
                            <a:schemeClr val="tx1"/>
                          </a:solidFill>
                          <a:effectLst/>
                          <a:latin typeface="Arial" pitchFamily="34" charset="0"/>
                        </a:rPr>
                        <a:t>Common Intake - Provider</a:t>
                      </a:r>
                    </a:p>
                  </a:txBody>
                  <a:tcPr marL="72000" marR="72000" marT="72000" marB="72000" horzOverflow="overflow">
                    <a:lnL cap="flat">
                      <a:noFill/>
                    </a:lnL>
                    <a:lnR w="3175" cap="flat" cmpd="sng" algn="ctr">
                      <a:solidFill>
                        <a:schemeClr val="accent1"/>
                      </a:solidFill>
                      <a:prstDash val="sysDot"/>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Services:</a:t>
                      </a:r>
                    </a:p>
                    <a:p>
                      <a:pPr marL="166688" marR="0" lvl="1" indent="-165100"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Resource Information Locator</a:t>
                      </a:r>
                    </a:p>
                    <a:p>
                      <a:pPr marL="166688" marR="0" lvl="1" indent="-165100" algn="l" defTabSz="914400" rtl="0" eaLnBrk="1" fontAlgn="base" latinLnBrk="0" hangingPunct="1">
                        <a:lnSpc>
                          <a:spcPct val="106000"/>
                        </a:lnSpc>
                        <a:spcBef>
                          <a:spcPct val="20000"/>
                        </a:spcBef>
                        <a:spcAft>
                          <a:spcPct val="0"/>
                        </a:spcAft>
                        <a:buClr>
                          <a:schemeClr val="tx1"/>
                        </a:buClr>
                        <a:buSzTx/>
                        <a:buFont typeface="Wingdings 2" pitchFamily="18" charset="2"/>
                        <a:buNone/>
                        <a:tabLst/>
                      </a:pPr>
                      <a:endParaRPr kumimoji="0" lang="en-US" sz="1000" b="0" i="0" u="none" strike="noStrike" cap="none" normalizeH="0" baseline="0" smtClean="0">
                        <a:ln>
                          <a:noFill/>
                        </a:ln>
                        <a:solidFill>
                          <a:schemeClr val="tx1"/>
                        </a:solidFill>
                        <a:effectLst/>
                        <a:latin typeface="Arial" pitchFamily="34" charset="0"/>
                      </a:endParaRP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Service:</a:t>
                      </a:r>
                    </a:p>
                    <a:p>
                      <a:pPr marL="176213" marR="0" lvl="1" indent="-174625"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Common Intake – Citizen</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Services:</a:t>
                      </a:r>
                    </a:p>
                    <a:p>
                      <a:pPr marL="169863" marR="0" lvl="1" indent="-168275"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My Account Page</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Services:</a:t>
                      </a:r>
                    </a:p>
                    <a:p>
                      <a:pPr marL="169863" marR="0" lvl="1" indent="-168275"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Streamlined Renewals</a:t>
                      </a:r>
                    </a:p>
                    <a:p>
                      <a:pPr marL="169863" marR="0" lvl="1" indent="-168275" algn="l" defTabSz="914400" rtl="0" eaLnBrk="1" fontAlgn="base" latinLnBrk="0" hangingPunct="1">
                        <a:lnSpc>
                          <a:spcPct val="106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Third Party Intake</a:t>
                      </a:r>
                    </a:p>
                  </a:txBody>
                  <a:tcPr marL="72000" marR="72000" marT="72000" marB="72000" horzOverflow="overflow">
                    <a:lnL w="3175" cap="flat" cmpd="sng" algn="ctr">
                      <a:solidFill>
                        <a:schemeClr val="accent1"/>
                      </a:solidFill>
                      <a:prstDash val="sysDot"/>
                      <a:round/>
                      <a:headEnd type="none" w="med" len="med"/>
                      <a:tailEnd type="none" w="med" len="med"/>
                    </a:lnL>
                    <a:lnR cap="flat">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1030288">
                <a:tc>
                  <a:txBody>
                    <a:bodyPr/>
                    <a:lstStyle/>
                    <a:p>
                      <a:pPr marL="0" marR="0" lvl="0" indent="0" algn="l" defTabSz="914400" rtl="0" eaLnBrk="1" fontAlgn="base" latinLnBrk="0" hangingPunct="1">
                        <a:lnSpc>
                          <a:spcPct val="100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Programs:</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Food Stamps</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MassHealth</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Child Care</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Women’s Health Network</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Substance Abuse (Screening Only)</a:t>
                      </a:r>
                    </a:p>
                    <a:p>
                      <a:pPr marL="173038" marR="0" lvl="1" indent="-17145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WIC</a:t>
                      </a:r>
                    </a:p>
                  </a:txBody>
                  <a:tcPr marL="72000" marR="72000" marT="72000" marB="72000" horzOverflow="overflow">
                    <a:lnL cap="flat">
                      <a:noFill/>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Programs:</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Services for the legally blind </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Services for those with a mental health condition</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Services for those with mental retardation</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Services for the deaf and hard of hearing </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Vocational rehabilitation services </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Home Care for Elders</a:t>
                      </a:r>
                    </a:p>
                    <a:p>
                      <a:pPr marL="166688" marR="0" lvl="1" indent="-165100"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Services for Veterans’ </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Programs:</a:t>
                      </a:r>
                    </a:p>
                    <a:p>
                      <a:pPr marL="176213" marR="0" lvl="1" indent="-17462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Food Stamps (Citizen)</a:t>
                      </a:r>
                    </a:p>
                    <a:p>
                      <a:pPr marL="176213" marR="0" lvl="1" indent="-17462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Housing (Citizen and Provider)</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Programs:</a:t>
                      </a:r>
                      <a:endParaRPr kumimoji="0" lang="en-US" sz="1000" b="0" i="0" u="none" strike="noStrike" cap="none" normalizeH="0" baseline="0" smtClean="0">
                        <a:ln>
                          <a:noFill/>
                        </a:ln>
                        <a:solidFill>
                          <a:schemeClr val="tx1"/>
                        </a:solidFill>
                        <a:effectLst/>
                        <a:latin typeface="Arial" pitchFamily="34" charset="0"/>
                      </a:endParaRPr>
                    </a:p>
                    <a:p>
                      <a:pPr marL="169863" marR="0" lvl="1" indent="-16827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Men’s Health Network</a:t>
                      </a:r>
                    </a:p>
                    <a:p>
                      <a:pPr marL="169863" marR="0" lvl="1" indent="-16827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Substance Abuse (Intake)</a:t>
                      </a:r>
                    </a:p>
                    <a:p>
                      <a:pPr marL="169863" marR="0" lvl="1" indent="-16827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Family Planning</a:t>
                      </a:r>
                    </a:p>
                    <a:p>
                      <a:pPr marL="169863" marR="0" lvl="1" indent="-168275"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Early Intervention</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115888" marR="0" lvl="0" indent="-115888" algn="l" defTabSz="914400" rtl="0" eaLnBrk="1" fontAlgn="base" latinLnBrk="0" hangingPunct="1">
                        <a:lnSpc>
                          <a:spcPct val="100000"/>
                        </a:lnSpc>
                        <a:spcBef>
                          <a:spcPct val="2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New Programs:</a:t>
                      </a:r>
                    </a:p>
                    <a:p>
                      <a:pPr marL="115888" marR="0" lvl="0" indent="-115888"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My Account Page (Citizen)</a:t>
                      </a:r>
                    </a:p>
                    <a:p>
                      <a:pPr marL="115888" marR="0" lvl="0" indent="-115888" algn="l" defTabSz="914400" rtl="0" eaLnBrk="1" fontAlgn="base" latinLnBrk="0" hangingPunct="1">
                        <a:lnSpc>
                          <a:spcPct val="100000"/>
                        </a:lnSpc>
                        <a:spcBef>
                          <a:spcPct val="20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 Streamlined Renewals (Citizen)</a:t>
                      </a:r>
                    </a:p>
                  </a:txBody>
                  <a:tcPr marL="72000" marR="72000" marT="72000" marB="72000" horzOverflow="overflow">
                    <a:lnL w="3175" cap="flat" cmpd="sng" algn="ctr">
                      <a:solidFill>
                        <a:schemeClr val="accent1"/>
                      </a:solidFill>
                      <a:prstDash val="sysDot"/>
                      <a:round/>
                      <a:headEnd type="none" w="med" len="med"/>
                      <a:tailEnd type="none" w="med" len="med"/>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1030288">
                <a:tc>
                  <a:txBody>
                    <a:bodyPr/>
                    <a:lstStyle/>
                    <a:p>
                      <a:pPr marL="0" marR="0" lvl="0" indent="0" algn="l" defTabSz="914400" rtl="0" eaLnBrk="1" fontAlgn="base" latinLnBrk="0" hangingPunct="1">
                        <a:lnSpc>
                          <a:spcPct val="106000"/>
                        </a:lnSpc>
                        <a:spcBef>
                          <a:spcPct val="2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Milestones:</a:t>
                      </a:r>
                    </a:p>
                    <a:p>
                      <a:pPr marL="173038" marR="0" lvl="1" indent="-17145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Go Live!</a:t>
                      </a:r>
                    </a:p>
                    <a:p>
                      <a:pPr marL="173038" marR="0" lvl="1" indent="-17145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Successfully supports Uncompensated Care integration into MassHealth</a:t>
                      </a:r>
                    </a:p>
                    <a:p>
                      <a:pPr marL="173038" marR="0" lvl="1" indent="-17145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Positive Globe Editorial</a:t>
                      </a:r>
                    </a:p>
                  </a:txBody>
                  <a:tcPr marL="72000" marR="72000" marT="72000" marB="72000" horzOverflow="overflow">
                    <a:lnL cap="flat">
                      <a:noFill/>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6000"/>
                        </a:lnSpc>
                        <a:spcBef>
                          <a:spcPct val="2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Milestones:</a:t>
                      </a:r>
                    </a:p>
                    <a:p>
                      <a:pPr marL="166688" marR="0" lvl="1" indent="-16510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Roll out to all acute hospitals and community health centers complete</a:t>
                      </a:r>
                    </a:p>
                    <a:p>
                      <a:pPr marL="166688" marR="0" lvl="1" indent="-16510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100,000</a:t>
                      </a:r>
                      <a:r>
                        <a:rPr kumimoji="0" lang="en-US" sz="1000" b="0" i="0" u="none" strike="noStrike" cap="none" normalizeH="0" baseline="30000" smtClean="0">
                          <a:ln>
                            <a:noFill/>
                          </a:ln>
                          <a:solidFill>
                            <a:schemeClr val="tx1"/>
                          </a:solidFill>
                          <a:effectLst/>
                          <a:latin typeface="Arial" pitchFamily="34" charset="0"/>
                        </a:rPr>
                        <a:t>th</a:t>
                      </a:r>
                      <a:r>
                        <a:rPr kumimoji="0" lang="en-US" sz="1000" b="0" i="0" u="none" strike="noStrike" cap="none" normalizeH="0" baseline="0" smtClean="0">
                          <a:ln>
                            <a:noFill/>
                          </a:ln>
                          <a:solidFill>
                            <a:schemeClr val="tx1"/>
                          </a:solidFill>
                          <a:effectLst/>
                          <a:latin typeface="Arial" pitchFamily="34" charset="0"/>
                        </a:rPr>
                        <a:t> Application</a:t>
                      </a:r>
                    </a:p>
                    <a:p>
                      <a:pPr marL="166688" marR="0" lvl="1" indent="-165100"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ComputerWorld Honors Laureate</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6000"/>
                        </a:lnSpc>
                        <a:spcBef>
                          <a:spcPct val="2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Milestones:</a:t>
                      </a:r>
                    </a:p>
                    <a:p>
                      <a:pPr marL="176213" marR="0" lvl="1" indent="-17462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Shared Insights Portal Excellence Award Finalist</a:t>
                      </a:r>
                    </a:p>
                    <a:p>
                      <a:pPr marL="176213" marR="0" lvl="1" indent="-17462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300,000</a:t>
                      </a:r>
                      <a:r>
                        <a:rPr kumimoji="0" lang="en-US" sz="1000" b="0" i="0" u="none" strike="noStrike" cap="none" normalizeH="0" baseline="30000" smtClean="0">
                          <a:ln>
                            <a:noFill/>
                          </a:ln>
                          <a:solidFill>
                            <a:schemeClr val="tx1"/>
                          </a:solidFill>
                          <a:effectLst/>
                          <a:latin typeface="Arial" pitchFamily="34" charset="0"/>
                        </a:rPr>
                        <a:t>th</a:t>
                      </a:r>
                      <a:r>
                        <a:rPr kumimoji="0" lang="en-US" sz="1000" b="0" i="0" u="none" strike="noStrike" cap="none" normalizeH="0" baseline="0" smtClean="0">
                          <a:ln>
                            <a:noFill/>
                          </a:ln>
                          <a:solidFill>
                            <a:schemeClr val="tx1"/>
                          </a:solidFill>
                          <a:effectLst/>
                          <a:latin typeface="Arial" pitchFamily="34" charset="0"/>
                        </a:rPr>
                        <a:t> Application</a:t>
                      </a: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6000"/>
                        </a:lnSpc>
                        <a:spcBef>
                          <a:spcPct val="2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Milestones:</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Successfully supports Healthcare Reform Commonwealth Care roll out</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350,000</a:t>
                      </a:r>
                      <a:r>
                        <a:rPr kumimoji="0" lang="en-US" sz="1000" b="0" i="0" u="none" strike="noStrike" cap="none" normalizeH="0" baseline="30000" smtClean="0">
                          <a:ln>
                            <a:noFill/>
                          </a:ln>
                          <a:solidFill>
                            <a:schemeClr val="tx1"/>
                          </a:solidFill>
                          <a:effectLst/>
                          <a:latin typeface="Arial" pitchFamily="34" charset="0"/>
                        </a:rPr>
                        <a:t>th</a:t>
                      </a:r>
                      <a:r>
                        <a:rPr kumimoji="0" lang="en-US" sz="1000" b="0" i="0" u="none" strike="noStrike" cap="none" normalizeH="0" baseline="0" smtClean="0">
                          <a:ln>
                            <a:noFill/>
                          </a:ln>
                          <a:solidFill>
                            <a:schemeClr val="tx1"/>
                          </a:solidFill>
                          <a:effectLst/>
                          <a:latin typeface="Arial" pitchFamily="34" charset="0"/>
                        </a:rPr>
                        <a:t> Application</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endParaRPr kumimoji="0" lang="en-US" sz="1000" b="0" i="0" u="none" strike="noStrike" cap="none" normalizeH="0" baseline="0" smtClean="0">
                        <a:ln>
                          <a:noFill/>
                        </a:ln>
                        <a:solidFill>
                          <a:schemeClr val="tx1"/>
                        </a:solidFill>
                        <a:effectLst/>
                        <a:latin typeface="Arial" pitchFamily="34" charset="0"/>
                      </a:endParaRP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endParaRPr kumimoji="0" lang="en-US" sz="1000" b="0" i="0" u="none" strike="noStrike" cap="none" normalizeH="0" baseline="0" smtClean="0">
                        <a:ln>
                          <a:noFill/>
                        </a:ln>
                        <a:solidFill>
                          <a:schemeClr val="tx1"/>
                        </a:solidFill>
                        <a:effectLst/>
                        <a:latin typeface="Arial" pitchFamily="34" charset="0"/>
                      </a:endParaRPr>
                    </a:p>
                  </a:txBody>
                  <a:tcPr marL="72000" marR="72000" marT="72000" marB="72000" horzOverflow="overflow">
                    <a:lnL w="3175" cap="flat" cmpd="sng" algn="ctr">
                      <a:solidFill>
                        <a:schemeClr val="accent1"/>
                      </a:solidFill>
                      <a:prstDash val="sysDot"/>
                      <a:round/>
                      <a:headEnd type="none" w="med" len="med"/>
                      <a:tailEnd type="none" w="med" len="med"/>
                    </a:lnL>
                    <a:lnR w="3175" cap="flat" cmpd="sng" algn="ctr">
                      <a:solidFill>
                        <a:schemeClr val="accent1"/>
                      </a:solidFill>
                      <a:prstDash val="sysDot"/>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6000"/>
                        </a:lnSpc>
                        <a:spcBef>
                          <a:spcPct val="2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pitchFamily="34" charset="0"/>
                        </a:rPr>
                        <a:t>Milestones:</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500,000</a:t>
                      </a:r>
                      <a:r>
                        <a:rPr kumimoji="0" lang="en-US" sz="1000" b="0" i="0" u="none" strike="noStrike" cap="none" normalizeH="0" baseline="30000" smtClean="0">
                          <a:ln>
                            <a:noFill/>
                          </a:ln>
                          <a:solidFill>
                            <a:schemeClr val="tx1"/>
                          </a:solidFill>
                          <a:effectLst/>
                          <a:latin typeface="Arial" pitchFamily="34" charset="0"/>
                        </a:rPr>
                        <a:t>th</a:t>
                      </a:r>
                      <a:r>
                        <a:rPr kumimoji="0" lang="en-US" sz="1000" b="0" i="0" u="none" strike="noStrike" cap="none" normalizeH="0" baseline="0" smtClean="0">
                          <a:ln>
                            <a:noFill/>
                          </a:ln>
                          <a:solidFill>
                            <a:schemeClr val="tx1"/>
                          </a:solidFill>
                          <a:effectLst/>
                          <a:latin typeface="Arial" pitchFamily="34" charset="0"/>
                        </a:rPr>
                        <a:t> Application</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r>
                        <a:rPr kumimoji="0" lang="en-US" sz="1000" b="0" i="0" u="none" strike="noStrike" cap="none" normalizeH="0" baseline="0" smtClean="0">
                          <a:ln>
                            <a:noFill/>
                          </a:ln>
                          <a:solidFill>
                            <a:schemeClr val="tx1"/>
                          </a:solidFill>
                          <a:effectLst/>
                          <a:latin typeface="Arial" pitchFamily="34" charset="0"/>
                        </a:rPr>
                        <a:t>Ability for online renewal of MassHealth Applications</a:t>
                      </a: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endParaRPr kumimoji="0" lang="en-US" sz="1000" b="0" i="0" u="none" strike="noStrike" cap="none" normalizeH="0" baseline="0" smtClean="0">
                        <a:ln>
                          <a:noFill/>
                        </a:ln>
                        <a:solidFill>
                          <a:schemeClr val="tx1"/>
                        </a:solidFill>
                        <a:effectLst/>
                        <a:latin typeface="Arial" pitchFamily="34" charset="0"/>
                      </a:endParaRPr>
                    </a:p>
                    <a:p>
                      <a:pPr marL="169863" marR="0" lvl="1" indent="-168275" algn="l" defTabSz="914400" rtl="0" eaLnBrk="1" fontAlgn="base" latinLnBrk="0" hangingPunct="1">
                        <a:lnSpc>
                          <a:spcPct val="106000"/>
                        </a:lnSpc>
                        <a:spcBef>
                          <a:spcPct val="2000"/>
                        </a:spcBef>
                        <a:spcAft>
                          <a:spcPct val="0"/>
                        </a:spcAft>
                        <a:buClr>
                          <a:schemeClr val="tx1"/>
                        </a:buClr>
                        <a:buSzTx/>
                        <a:buFont typeface="Wingdings 2" pitchFamily="18" charset="2"/>
                        <a:buChar char="¡"/>
                        <a:tabLst/>
                      </a:pPr>
                      <a:endParaRPr kumimoji="0" lang="en-US" sz="1000" b="0" i="0" u="none" strike="noStrike" cap="none" normalizeH="0" baseline="0" smtClean="0">
                        <a:ln>
                          <a:noFill/>
                        </a:ln>
                        <a:solidFill>
                          <a:schemeClr val="tx1"/>
                        </a:solidFill>
                        <a:effectLst/>
                        <a:latin typeface="Arial" pitchFamily="34" charset="0"/>
                      </a:endParaRPr>
                    </a:p>
                  </a:txBody>
                  <a:tcPr marL="72000" marR="72000" marT="72000" marB="72000" horzOverflow="overflow">
                    <a:lnL w="3175" cap="flat" cmpd="sng" algn="ctr">
                      <a:solidFill>
                        <a:schemeClr val="accent1"/>
                      </a:solidFill>
                      <a:prstDash val="sysDot"/>
                      <a:round/>
                      <a:headEnd type="none" w="med" len="med"/>
                      <a:tailEnd type="none" w="med" len="med"/>
                    </a:lnL>
                    <a:lnR cap="flat">
                      <a:noFill/>
                    </a:lnR>
                    <a:lnT w="9525" cap="flat" cmpd="sng" algn="ctr">
                      <a:solidFill>
                        <a:schemeClr val="accent1"/>
                      </a:solidFill>
                      <a:prstDash val="solid"/>
                      <a:round/>
                      <a:headEnd type="none" w="med" len="med"/>
                      <a:tailEnd type="none" w="med" len="med"/>
                    </a:lnT>
                    <a:lnB cap="flat">
                      <a:noFill/>
                    </a:lnB>
                    <a:lnTlToBr>
                      <a:noFill/>
                    </a:lnTlToBr>
                    <a:lnBlToTr>
                      <a:noFill/>
                    </a:lnBlToTr>
                    <a:noFill/>
                  </a:tcPr>
                </a:tc>
              </a:tr>
            </a:tbl>
          </a:graphicData>
        </a:graphic>
      </p:graphicFrame>
      <p:sp>
        <p:nvSpPr>
          <p:cNvPr id="1057" name="AutoShape 306"/>
          <p:cNvSpPr>
            <a:spLocks noChangeArrowheads="1"/>
          </p:cNvSpPr>
          <p:nvPr/>
        </p:nvSpPr>
        <p:spPr bwMode="gray">
          <a:xfrm>
            <a:off x="369888" y="885825"/>
            <a:ext cx="1858962" cy="584200"/>
          </a:xfrm>
          <a:prstGeom prst="chevron">
            <a:avLst>
              <a:gd name="adj" fmla="val 27195"/>
            </a:avLst>
          </a:prstGeom>
          <a:solidFill>
            <a:schemeClr val="accent2"/>
          </a:solidFill>
          <a:ln w="12700" cap="rnd" algn="ctr">
            <a:noFill/>
            <a:miter lim="800000"/>
            <a:headEnd/>
            <a:tailEnd/>
          </a:ln>
        </p:spPr>
        <p:txBody>
          <a:bodyPr lIns="182880" anchor="ctr" anchorCtr="1"/>
          <a:lstStyle/>
          <a:p>
            <a:pPr>
              <a:lnSpc>
                <a:spcPct val="106000"/>
              </a:lnSpc>
              <a:buFont typeface="Wingdings 2" pitchFamily="18" charset="2"/>
              <a:buNone/>
            </a:pPr>
            <a:r>
              <a:rPr lang="en-US" sz="1200" b="1"/>
              <a:t>2004</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2"/>
          <p:cNvSpPr>
            <a:spLocks noGrp="1"/>
          </p:cNvSpPr>
          <p:nvPr>
            <p:ph type="title"/>
          </p:nvPr>
        </p:nvSpPr>
        <p:spPr/>
        <p:txBody>
          <a:bodyPr/>
          <a:lstStyle/>
          <a:p>
            <a:r>
              <a:rPr lang="en-US" smtClean="0"/>
              <a:t>Virtual Gateway Governance Lessons Learned</a:t>
            </a:r>
          </a:p>
        </p:txBody>
      </p:sp>
      <p:pic>
        <p:nvPicPr>
          <p:cNvPr id="5" name="Picture 4" descr="dilbert2008145670307_cartoon"/>
          <p:cNvPicPr>
            <a:picLocks noChangeAspect="1" noChangeArrowheads="1"/>
          </p:cNvPicPr>
          <p:nvPr/>
        </p:nvPicPr>
        <p:blipFill>
          <a:blip r:embed="rId2"/>
          <a:srcRect/>
          <a:stretch>
            <a:fillRect/>
          </a:stretch>
        </p:blipFill>
        <p:spPr bwMode="auto">
          <a:xfrm>
            <a:off x="387350" y="2841625"/>
            <a:ext cx="8326438" cy="2941638"/>
          </a:xfrm>
          <a:prstGeom prst="rect">
            <a:avLst/>
          </a:prstGeom>
          <a:noFill/>
          <a:ln w="9525">
            <a:noFill/>
            <a:miter lim="800000"/>
            <a:headEnd/>
            <a:tailEnd/>
          </a:ln>
        </p:spPr>
      </p:pic>
      <p:sp>
        <p:nvSpPr>
          <p:cNvPr id="6" name="Rectangle 5"/>
          <p:cNvSpPr>
            <a:spLocks noChangeArrowheads="1"/>
          </p:cNvSpPr>
          <p:nvPr/>
        </p:nvSpPr>
        <p:spPr bwMode="auto">
          <a:xfrm>
            <a:off x="806450" y="1296988"/>
            <a:ext cx="7772400" cy="862012"/>
          </a:xfrm>
          <a:prstGeom prst="rect">
            <a:avLst/>
          </a:prstGeom>
          <a:noFill/>
          <a:ln w="9525">
            <a:noFill/>
            <a:miter lim="800000"/>
            <a:headEnd/>
            <a:tailEnd/>
          </a:ln>
        </p:spPr>
        <p:txBody>
          <a:bodyPr>
            <a:spAutoFit/>
          </a:bodyPr>
          <a:lstStyle/>
          <a:p>
            <a:pPr marL="465138" indent="-465138">
              <a:spcAft>
                <a:spcPct val="50000"/>
              </a:spcAft>
              <a:buClr>
                <a:srgbClr val="8099CC"/>
              </a:buClr>
              <a:buFont typeface="Wingdings" pitchFamily="2" charset="2"/>
              <a:buChar char="Ø"/>
              <a:tabLst>
                <a:tab pos="347663" algn="l"/>
              </a:tabLst>
            </a:pPr>
            <a:r>
              <a:rPr lang="en-US" sz="2000"/>
              <a:t>Multiple Team Approach</a:t>
            </a:r>
          </a:p>
          <a:p>
            <a:pPr marL="465138" indent="-465138">
              <a:spcAft>
                <a:spcPct val="50000"/>
              </a:spcAft>
              <a:buClr>
                <a:srgbClr val="8099CC"/>
              </a:buClr>
              <a:buFont typeface="Wingdings" pitchFamily="2" charset="2"/>
              <a:buChar char="Ø"/>
              <a:tabLst>
                <a:tab pos="347663" algn="l"/>
              </a:tabLst>
            </a:pPr>
            <a:r>
              <a:rPr lang="en-US" sz="2000"/>
              <a:t>Defining Roles and Responsibilities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401638" y="455613"/>
            <a:ext cx="8345487" cy="392112"/>
          </a:xfrm>
        </p:spPr>
        <p:txBody>
          <a:bodyPr/>
          <a:lstStyle/>
          <a:p>
            <a:pPr eaLnBrk="1" hangingPunct="1"/>
            <a:r>
              <a:rPr lang="en-US" sz="2400" smtClean="0"/>
              <a:t>Governance – Multiple Team Approach </a:t>
            </a:r>
          </a:p>
        </p:txBody>
      </p:sp>
      <p:graphicFrame>
        <p:nvGraphicFramePr>
          <p:cNvPr id="3976298" name="Group 106"/>
          <p:cNvGraphicFramePr>
            <a:graphicFrameLocks noGrp="1"/>
          </p:cNvGraphicFramePr>
          <p:nvPr/>
        </p:nvGraphicFramePr>
        <p:xfrm>
          <a:off x="415925" y="1063625"/>
          <a:ext cx="4175125" cy="4736719"/>
        </p:xfrm>
        <a:graphic>
          <a:graphicData uri="http://schemas.openxmlformats.org/drawingml/2006/table">
            <a:tbl>
              <a:tblPr/>
              <a:tblGrid>
                <a:gridCol w="1282700"/>
                <a:gridCol w="1431925"/>
                <a:gridCol w="1460500"/>
              </a:tblGrid>
              <a:tr h="546100">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dirty="0" smtClean="0">
                          <a:ln>
                            <a:noFill/>
                          </a:ln>
                          <a:solidFill>
                            <a:schemeClr val="tx1"/>
                          </a:solidFill>
                          <a:effectLst/>
                          <a:latin typeface="Arial" charset="0"/>
                        </a:rPr>
                        <a:t>Representation</a:t>
                      </a:r>
                    </a:p>
                  </a:txBody>
                  <a:tcPr marL="73152" marR="73152" marT="73152" marB="73152" anchor="ctr" horzOverflow="overflow">
                    <a:lnL cap="flat">
                      <a:noFill/>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dirty="0" smtClean="0">
                          <a:ln>
                            <a:noFill/>
                          </a:ln>
                          <a:solidFill>
                            <a:schemeClr val="tx1"/>
                          </a:solidFill>
                          <a:effectLst/>
                          <a:latin typeface="Arial" charset="0"/>
                        </a:rPr>
                        <a:t>Steering Team</a:t>
                      </a:r>
                    </a:p>
                  </a:txBody>
                  <a:tcPr marL="73152" marR="73152" marT="73152" marB="73152" anchor="ctr" anchorCtr="1" horzOverflow="overflow">
                    <a:lnL w="762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dirty="0" smtClean="0">
                          <a:ln>
                            <a:noFill/>
                          </a:ln>
                          <a:solidFill>
                            <a:schemeClr val="tx1"/>
                          </a:solidFill>
                          <a:effectLst/>
                          <a:latin typeface="Arial" charset="0"/>
                        </a:rPr>
                        <a:t>Management Team</a:t>
                      </a:r>
                    </a:p>
                  </a:txBody>
                  <a:tcPr marL="73152" marR="73152" marT="73152" marB="73152"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IT</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Tom Curran</a:t>
                      </a:r>
                    </a:p>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Sharon Wright</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Ken Maxwell</a:t>
                      </a:r>
                    </a:p>
                  </a:txBody>
                  <a:tcPr marL="73152" marR="356616" marT="128016" marB="128016" anchor="ctr" horzOverflow="overflow">
                    <a:lnL>
                      <a:noFill/>
                    </a:lnL>
                    <a:lnR cap="flat">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428625">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Security</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Jennings Aske</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N/A</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428625">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Office of Medicaid</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Tom Dehner</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N/A</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Operations</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Russ Kulp</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Don Novo</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Finance</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TBD</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N/A</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PMO</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Sharon Reidbord</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IT PMO Designee</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428625">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Program Offices</a:t>
                      </a:r>
                    </a:p>
                  </a:txBody>
                  <a:tcPr marL="73152" marR="73152" marT="128016" marB="128016"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MMT Designees</a:t>
                      </a:r>
                      <a:r>
                        <a:rPr kumimoji="0" lang="en-US" sz="1000" b="1" i="0" u="none" strike="noStrike" cap="none" normalizeH="0" baseline="0" smtClean="0">
                          <a:ln>
                            <a:noFill/>
                          </a:ln>
                          <a:solidFill>
                            <a:schemeClr val="tx1"/>
                          </a:solidFill>
                          <a:effectLst/>
                          <a:latin typeface="Arial" charset="0"/>
                        </a:rPr>
                        <a:t>*</a:t>
                      </a:r>
                    </a:p>
                  </a:txBody>
                  <a:tcPr marL="73152" marR="356616" marT="128016" marB="128016"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MMT Designees</a:t>
                      </a:r>
                      <a:r>
                        <a:rPr kumimoji="0" lang="en-US" sz="1000" b="1" i="0" u="none" strike="noStrike" cap="none" normalizeH="0" baseline="0" smtClean="0">
                          <a:ln>
                            <a:noFill/>
                          </a:ln>
                          <a:solidFill>
                            <a:schemeClr val="tx1"/>
                          </a:solidFill>
                          <a:effectLst/>
                          <a:latin typeface="Arial" charset="0"/>
                        </a:rPr>
                        <a:t>*</a:t>
                      </a:r>
                    </a:p>
                  </a:txBody>
                  <a:tcPr marL="73152" marR="356616"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Meeting Chair</a:t>
                      </a:r>
                    </a:p>
                  </a:txBody>
                  <a:tcPr marL="73152" marR="0" marT="128016" marB="128016" anchor="ctr" horzOverflow="overflow">
                    <a:lnL cap="flat">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Medicaid Director or Designee</a:t>
                      </a:r>
                    </a:p>
                  </a:txBody>
                  <a:tcPr marL="73152" marR="0" marT="128016" marB="128016"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TBD</a:t>
                      </a:r>
                    </a:p>
                  </a:txBody>
                  <a:tcPr marL="73152" marR="0" marT="128016" marB="128016"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r>
              <a:tr h="0">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Meeting Schedule </a:t>
                      </a:r>
                    </a:p>
                  </a:txBody>
                  <a:tcPr marL="73152" marR="0" marT="128016" marB="128016" anchor="ctr" horzOverflow="overflow">
                    <a:lnL cap="flat">
                      <a:noFill/>
                    </a:lnL>
                    <a:lnR>
                      <a:noFill/>
                    </a:lnR>
                    <a:lnT>
                      <a:noFill/>
                    </a:lnT>
                    <a:lnB cap="flat">
                      <a:noFill/>
                    </a:lnB>
                    <a:lnTlToBr>
                      <a:noFill/>
                    </a:lnTlToBr>
                    <a:lnBlToTr>
                      <a:noFill/>
                    </a:lnBlToTr>
                    <a:solidFill>
                      <a:schemeClr val="tx2"/>
                    </a:solid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Bi-Monthly</a:t>
                      </a:r>
                    </a:p>
                  </a:txBody>
                  <a:tcPr marL="73152" marR="0" marT="128016" marB="128016" anchor="ctr" horzOverflow="overflow">
                    <a:lnL>
                      <a:noFill/>
                    </a:lnL>
                    <a:lnR>
                      <a:noFill/>
                    </a:lnR>
                    <a:lnT w="9525" cap="flat" cmpd="sng" algn="ctr">
                      <a:solidFill>
                        <a:schemeClr val="accent1"/>
                      </a:solidFill>
                      <a:prstDash val="solid"/>
                      <a:round/>
                      <a:headEnd type="none" w="med" len="med"/>
                      <a:tailEnd type="none" w="med" len="med"/>
                    </a:lnT>
                    <a:lnB cap="flat">
                      <a:noFill/>
                    </a:lnB>
                    <a:lnTlToBr>
                      <a:noFill/>
                    </a:lnTlToBr>
                    <a:lnBlToTr>
                      <a:noFill/>
                    </a:lnBlToTr>
                    <a:solidFill>
                      <a:schemeClr val="tx2"/>
                    </a:solidFill>
                  </a:tcPr>
                </a:tc>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Weekly</a:t>
                      </a:r>
                    </a:p>
                  </a:txBody>
                  <a:tcPr marL="73152" marR="0" marT="128016" marB="128016" anchor="ctr" horzOverflow="overflow">
                    <a:lnL>
                      <a:noFill/>
                    </a:lnL>
                    <a:lnR cap="flat">
                      <a:noFill/>
                    </a:lnR>
                    <a:lnT w="9525" cap="flat" cmpd="sng" algn="ctr">
                      <a:solidFill>
                        <a:schemeClr val="accent1"/>
                      </a:solidFill>
                      <a:prstDash val="solid"/>
                      <a:round/>
                      <a:headEnd type="none" w="med" len="med"/>
                      <a:tailEnd type="none" w="med" len="med"/>
                    </a:lnT>
                    <a:lnB cap="flat">
                      <a:noFill/>
                    </a:lnB>
                    <a:lnTlToBr>
                      <a:noFill/>
                    </a:lnTlToBr>
                    <a:lnBlToTr>
                      <a:noFill/>
                    </a:lnBlToTr>
                    <a:solidFill>
                      <a:schemeClr val="tx2"/>
                    </a:solidFill>
                  </a:tcPr>
                </a:tc>
              </a:tr>
            </a:tbl>
          </a:graphicData>
        </a:graphic>
      </p:graphicFrame>
      <p:sp>
        <p:nvSpPr>
          <p:cNvPr id="85038" name="Rectangle 48"/>
          <p:cNvSpPr>
            <a:spLocks noGrp="1" noChangeArrowheads="1"/>
          </p:cNvSpPr>
          <p:nvPr>
            <p:ph type="body" idx="1"/>
          </p:nvPr>
        </p:nvSpPr>
        <p:spPr>
          <a:xfrm>
            <a:off x="4722813" y="1311275"/>
            <a:ext cx="1922462" cy="3733800"/>
          </a:xfrm>
        </p:spPr>
        <p:txBody>
          <a:bodyPr/>
          <a:lstStyle/>
          <a:p>
            <a:pPr lvl="1" eaLnBrk="1" hangingPunct="1"/>
            <a:r>
              <a:rPr lang="en-US" smtClean="0"/>
              <a:t>Set the strategic direction for  systems</a:t>
            </a:r>
          </a:p>
          <a:p>
            <a:pPr lvl="1" eaLnBrk="1" hangingPunct="1"/>
            <a:r>
              <a:rPr lang="en-US" smtClean="0"/>
              <a:t>Review and approve/deny Project Scope Documents</a:t>
            </a:r>
          </a:p>
          <a:p>
            <a:pPr lvl="1" eaLnBrk="1" hangingPunct="1"/>
            <a:r>
              <a:rPr lang="en-US" smtClean="0"/>
              <a:t>Review and approve/deny Project Business Assessment Documents</a:t>
            </a:r>
          </a:p>
          <a:p>
            <a:pPr lvl="1" eaLnBrk="1" hangingPunct="1"/>
            <a:r>
              <a:rPr lang="en-US" smtClean="0"/>
              <a:t>Review and approve/deny release plans</a:t>
            </a:r>
          </a:p>
        </p:txBody>
      </p:sp>
      <p:sp>
        <p:nvSpPr>
          <p:cNvPr id="85039" name="Rectangle 49"/>
          <p:cNvSpPr>
            <a:spLocks noChangeArrowheads="1"/>
          </p:cNvSpPr>
          <p:nvPr/>
        </p:nvSpPr>
        <p:spPr bwMode="gray">
          <a:xfrm>
            <a:off x="6794500" y="1309688"/>
            <a:ext cx="1947863" cy="3783012"/>
          </a:xfrm>
          <a:prstGeom prst="rect">
            <a:avLst/>
          </a:prstGeom>
          <a:noFill/>
          <a:ln w="9525" algn="ctr">
            <a:noFill/>
            <a:miter lim="800000"/>
            <a:headEnd/>
            <a:tailEnd/>
          </a:ln>
        </p:spPr>
        <p:txBody>
          <a:bodyPr lIns="0" tIns="0" rIns="0" bIns="0"/>
          <a:lstStyle/>
          <a:p>
            <a:pPr marL="169863" lvl="1" indent="-168275">
              <a:lnSpc>
                <a:spcPct val="106000"/>
              </a:lnSpc>
              <a:spcBef>
                <a:spcPct val="80000"/>
              </a:spcBef>
              <a:buClr>
                <a:srgbClr val="000000"/>
              </a:buClr>
              <a:buFont typeface="Wingdings 2" pitchFamily="18" charset="2"/>
              <a:buChar char="¡"/>
            </a:pPr>
            <a:r>
              <a:rPr lang="en-US" sz="1100">
                <a:solidFill>
                  <a:srgbClr val="000000"/>
                </a:solidFill>
              </a:rPr>
              <a:t>Review and contribute to Project Scope Documents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Review and contribute to Project Business Assessment Documents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Propose release plans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Manage change control process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Bundle and prioritize maintenance items and defects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Mitigate risks and resolve issues and action items</a:t>
            </a:r>
          </a:p>
          <a:p>
            <a:pPr marL="169863" lvl="1" indent="-168275">
              <a:lnSpc>
                <a:spcPct val="106000"/>
              </a:lnSpc>
              <a:spcBef>
                <a:spcPct val="80000"/>
              </a:spcBef>
              <a:buClr>
                <a:srgbClr val="000000"/>
              </a:buClr>
              <a:buFont typeface="Wingdings 2" pitchFamily="18" charset="2"/>
              <a:buChar char="¡"/>
            </a:pPr>
            <a:r>
              <a:rPr lang="en-US" sz="1100">
                <a:solidFill>
                  <a:srgbClr val="000000"/>
                </a:solidFill>
              </a:rPr>
              <a:t>Allocate resources to project teams</a:t>
            </a:r>
          </a:p>
        </p:txBody>
      </p:sp>
      <p:grpSp>
        <p:nvGrpSpPr>
          <p:cNvPr id="85040" name="Group 50"/>
          <p:cNvGrpSpPr>
            <a:grpSpLocks/>
          </p:cNvGrpSpPr>
          <p:nvPr/>
        </p:nvGrpSpPr>
        <p:grpSpPr bwMode="auto">
          <a:xfrm>
            <a:off x="4611688" y="1054100"/>
            <a:ext cx="1997075" cy="160338"/>
            <a:chOff x="247" y="730"/>
            <a:chExt cx="2528" cy="90"/>
          </a:xfrm>
        </p:grpSpPr>
        <p:sp>
          <p:nvSpPr>
            <p:cNvPr id="85046" name="Line 51"/>
            <p:cNvSpPr>
              <a:spLocks noChangeShapeType="1"/>
            </p:cNvSpPr>
            <p:nvPr/>
          </p:nvSpPr>
          <p:spPr bwMode="gray">
            <a:xfrm>
              <a:off x="247" y="778"/>
              <a:ext cx="2528" cy="0"/>
            </a:xfrm>
            <a:prstGeom prst="line">
              <a:avLst/>
            </a:prstGeom>
            <a:noFill/>
            <a:ln w="12700" cap="rnd">
              <a:solidFill>
                <a:schemeClr val="accent1"/>
              </a:solidFill>
              <a:round/>
              <a:headEnd/>
              <a:tailEnd/>
            </a:ln>
          </p:spPr>
          <p:txBody>
            <a:bodyPr wrap="none" anchor="ctr"/>
            <a:lstStyle/>
            <a:p>
              <a:endParaRPr lang="en-US"/>
            </a:p>
          </p:txBody>
        </p:sp>
        <p:sp>
          <p:nvSpPr>
            <p:cNvPr id="85047" name="Rectangle 52"/>
            <p:cNvSpPr>
              <a:spLocks noChangeArrowheads="1"/>
            </p:cNvSpPr>
            <p:nvPr/>
          </p:nvSpPr>
          <p:spPr bwMode="gray">
            <a:xfrm>
              <a:off x="528" y="730"/>
              <a:ext cx="1986" cy="90"/>
            </a:xfrm>
            <a:prstGeom prst="rect">
              <a:avLst/>
            </a:prstGeom>
            <a:solidFill>
              <a:schemeClr val="bg1"/>
            </a:solidFill>
            <a:ln w="12700" cap="rnd" algn="ctr">
              <a:noFill/>
              <a:miter lim="800000"/>
              <a:headEnd/>
              <a:tailEnd/>
            </a:ln>
          </p:spPr>
          <p:txBody>
            <a:bodyPr wrap="none" lIns="72000" tIns="0" rIns="72000" bIns="0" anchor="b" anchorCtr="1">
              <a:spAutoFit/>
            </a:bodyPr>
            <a:lstStyle/>
            <a:p>
              <a:pPr algn="ctr" eaLnBrk="0" hangingPunct="0">
                <a:lnSpc>
                  <a:spcPct val="95000"/>
                </a:lnSpc>
              </a:pPr>
              <a:r>
                <a:rPr lang="en-US" sz="1100" b="1">
                  <a:solidFill>
                    <a:srgbClr val="000000"/>
                  </a:solidFill>
                </a:rPr>
                <a:t>Steering Team (MMT)</a:t>
              </a:r>
            </a:p>
          </p:txBody>
        </p:sp>
      </p:grpSp>
      <p:sp>
        <p:nvSpPr>
          <p:cNvPr id="85041" name="Rectangle 53"/>
          <p:cNvSpPr>
            <a:spLocks noChangeArrowheads="1"/>
          </p:cNvSpPr>
          <p:nvPr/>
        </p:nvSpPr>
        <p:spPr bwMode="gray">
          <a:xfrm>
            <a:off x="1490663" y="6048375"/>
            <a:ext cx="6086475" cy="485775"/>
          </a:xfrm>
          <a:prstGeom prst="rect">
            <a:avLst/>
          </a:prstGeom>
          <a:solidFill>
            <a:schemeClr val="bg1"/>
          </a:solidFill>
          <a:ln w="19050" algn="ctr">
            <a:solidFill>
              <a:srgbClr val="003399"/>
            </a:solidFill>
            <a:miter lim="800000"/>
            <a:headEnd/>
            <a:tailEnd/>
          </a:ln>
        </p:spPr>
        <p:txBody>
          <a:bodyPr lIns="108000" tIns="72000" rIns="108000" bIns="72000" anchor="ctr" anchorCtr="1">
            <a:spAutoFit/>
          </a:bodyPr>
          <a:lstStyle/>
          <a:p>
            <a:pPr algn="ctr">
              <a:lnSpc>
                <a:spcPct val="106000"/>
              </a:lnSpc>
            </a:pPr>
            <a:r>
              <a:rPr lang="en-US" sz="1000" b="1">
                <a:solidFill>
                  <a:srgbClr val="000000"/>
                </a:solidFill>
              </a:rPr>
              <a:t>Neither team should attempt to be “all inclusive”. Members need to have a vested interest, buy-in to the process and a willingness to commit to making it work</a:t>
            </a:r>
          </a:p>
        </p:txBody>
      </p:sp>
      <p:grpSp>
        <p:nvGrpSpPr>
          <p:cNvPr id="85042" name="Group 54"/>
          <p:cNvGrpSpPr>
            <a:grpSpLocks/>
          </p:cNvGrpSpPr>
          <p:nvPr/>
        </p:nvGrpSpPr>
        <p:grpSpPr bwMode="auto">
          <a:xfrm>
            <a:off x="6775450" y="1060450"/>
            <a:ext cx="1982788" cy="160338"/>
            <a:chOff x="247" y="734"/>
            <a:chExt cx="2528" cy="95"/>
          </a:xfrm>
        </p:grpSpPr>
        <p:sp>
          <p:nvSpPr>
            <p:cNvPr id="85044" name="Line 55"/>
            <p:cNvSpPr>
              <a:spLocks noChangeShapeType="1"/>
            </p:cNvSpPr>
            <p:nvPr/>
          </p:nvSpPr>
          <p:spPr bwMode="gray">
            <a:xfrm>
              <a:off x="247" y="778"/>
              <a:ext cx="2528" cy="0"/>
            </a:xfrm>
            <a:prstGeom prst="line">
              <a:avLst/>
            </a:prstGeom>
            <a:noFill/>
            <a:ln w="12700" cap="rnd">
              <a:solidFill>
                <a:schemeClr val="accent1"/>
              </a:solidFill>
              <a:round/>
              <a:headEnd/>
              <a:tailEnd/>
            </a:ln>
          </p:spPr>
          <p:txBody>
            <a:bodyPr wrap="none" anchor="ctr"/>
            <a:lstStyle/>
            <a:p>
              <a:endParaRPr lang="en-US"/>
            </a:p>
          </p:txBody>
        </p:sp>
        <p:sp>
          <p:nvSpPr>
            <p:cNvPr id="85045" name="Rectangle 56"/>
            <p:cNvSpPr>
              <a:spLocks noChangeArrowheads="1"/>
            </p:cNvSpPr>
            <p:nvPr/>
          </p:nvSpPr>
          <p:spPr bwMode="gray">
            <a:xfrm>
              <a:off x="617" y="734"/>
              <a:ext cx="1804" cy="95"/>
            </a:xfrm>
            <a:prstGeom prst="rect">
              <a:avLst/>
            </a:prstGeom>
            <a:solidFill>
              <a:schemeClr val="bg1"/>
            </a:solidFill>
            <a:ln w="12700" cap="rnd" algn="ctr">
              <a:noFill/>
              <a:miter lim="800000"/>
              <a:headEnd/>
              <a:tailEnd/>
            </a:ln>
          </p:spPr>
          <p:txBody>
            <a:bodyPr wrap="none" lIns="72000" tIns="0" rIns="72000" bIns="0" anchor="b" anchorCtr="1">
              <a:spAutoFit/>
            </a:bodyPr>
            <a:lstStyle/>
            <a:p>
              <a:pPr algn="ctr" eaLnBrk="0" hangingPunct="0">
                <a:lnSpc>
                  <a:spcPct val="95000"/>
                </a:lnSpc>
              </a:pPr>
              <a:r>
                <a:rPr lang="en-US" sz="1100" b="1">
                  <a:solidFill>
                    <a:srgbClr val="000000"/>
                  </a:solidFill>
                </a:rPr>
                <a:t>Management Team</a:t>
              </a:r>
            </a:p>
          </p:txBody>
        </p:sp>
      </p:grpSp>
      <p:sp>
        <p:nvSpPr>
          <p:cNvPr id="85043" name="Text Box 57"/>
          <p:cNvSpPr txBox="1">
            <a:spLocks noChangeArrowheads="1"/>
          </p:cNvSpPr>
          <p:nvPr/>
        </p:nvSpPr>
        <p:spPr bwMode="gray">
          <a:xfrm>
            <a:off x="4505325" y="5562600"/>
            <a:ext cx="4505325" cy="290513"/>
          </a:xfrm>
          <a:prstGeom prst="rect">
            <a:avLst/>
          </a:prstGeom>
          <a:noFill/>
          <a:ln w="12700" algn="ctr">
            <a:noFill/>
            <a:miter lim="800000"/>
            <a:headEnd/>
            <a:tailEnd/>
          </a:ln>
        </p:spPr>
        <p:txBody>
          <a:bodyPr lIns="73152" tIns="73152" rIns="73152" bIns="73152" anchorCtr="1">
            <a:spAutoFit/>
          </a:bodyPr>
          <a:lstStyle/>
          <a:p>
            <a:pPr eaLnBrk="0" hangingPunct="0">
              <a:lnSpc>
                <a:spcPct val="106000"/>
              </a:lnSpc>
              <a:spcBef>
                <a:spcPct val="50000"/>
              </a:spcBef>
            </a:pPr>
            <a:r>
              <a:rPr lang="en-US" sz="900">
                <a:solidFill>
                  <a:srgbClr val="000000"/>
                </a:solidFill>
              </a:rPr>
              <a:t>*</a:t>
            </a:r>
            <a:r>
              <a:rPr lang="en-US" sz="900" b="1">
                <a:solidFill>
                  <a:srgbClr val="000000"/>
                </a:solidFill>
              </a:rPr>
              <a:t>Note:</a:t>
            </a:r>
            <a:r>
              <a:rPr lang="en-US" sz="900">
                <a:solidFill>
                  <a:srgbClr val="000000"/>
                </a:solidFill>
              </a:rPr>
              <a:t> Representatives should only attend if they are stakeholders in active projects.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401638" y="441325"/>
            <a:ext cx="8345487" cy="363538"/>
          </a:xfrm>
        </p:spPr>
        <p:txBody>
          <a:bodyPr/>
          <a:lstStyle/>
          <a:p>
            <a:pPr eaLnBrk="1" hangingPunct="1"/>
            <a:r>
              <a:rPr lang="en-US" sz="2400" smtClean="0"/>
              <a:t>Governance – Defining Roles and Responsibilities</a:t>
            </a:r>
          </a:p>
        </p:txBody>
      </p:sp>
      <p:graphicFrame>
        <p:nvGraphicFramePr>
          <p:cNvPr id="3971141" name="Group 1093"/>
          <p:cNvGraphicFramePr>
            <a:graphicFrameLocks noGrp="1"/>
          </p:cNvGraphicFramePr>
          <p:nvPr/>
        </p:nvGraphicFramePr>
        <p:xfrm>
          <a:off x="500063" y="1182688"/>
          <a:ext cx="8139112" cy="4782440"/>
        </p:xfrm>
        <a:graphic>
          <a:graphicData uri="http://schemas.openxmlformats.org/drawingml/2006/table">
            <a:tbl>
              <a:tblPr/>
              <a:tblGrid>
                <a:gridCol w="2603500"/>
                <a:gridCol w="558800"/>
                <a:gridCol w="558800"/>
                <a:gridCol w="558800"/>
                <a:gridCol w="558800"/>
                <a:gridCol w="558800"/>
                <a:gridCol w="558800"/>
                <a:gridCol w="309562"/>
                <a:gridCol w="309563"/>
                <a:gridCol w="560387"/>
                <a:gridCol w="309563"/>
                <a:gridCol w="327025"/>
                <a:gridCol w="366712"/>
              </a:tblGrid>
              <a:tr h="1338263">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73152" marR="73152" marT="73152" marB="73152" vert="eaVert" anchor="ctr" horzOverflow="overflow">
                    <a:lnL cap="flat">
                      <a:noFill/>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 MassHealth IT Steering Team</a:t>
                      </a:r>
                    </a:p>
                  </a:txBody>
                  <a:tcPr marL="73152" marR="73152" marT="73152" marB="73152" vert="eaVert" anchor="ctr" horzOverflow="overflow">
                    <a:lnL w="762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MA21 Management Team</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Executive Sponsor</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MassHealth Project Support Unit</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IT Architecture Team</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Security Team</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EOHHS IT PMO</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MassHealth IT</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MassHealth  Operations</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Legal*</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Publications*</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Finance*</a:t>
                      </a:r>
                    </a:p>
                  </a:txBody>
                  <a:tcPr marL="73152" marR="73152" marT="73152" marB="73152"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r>
              <a:tr h="246063">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Project Intake</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12700" cap="flat" cmpd="sng" algn="ctr">
                      <a:solidFill>
                        <a:schemeClr val="bg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solidFill>
                      <a:schemeClr val="tx2"/>
                    </a:solidFill>
                  </a:tcPr>
                </a:tc>
              </a:tr>
              <a:tr h="22860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Create Project Scope</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Collect Project Scope Feedback</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Provide Project Scope Feedback</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Review and Approve/Deny Project Scope</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Create Business Assessment Document</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Provide Business Assessment Document Feedback</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Create Proposed Release Plan</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Review and Approve/Deny Release Plan</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I</a:t>
                      </a: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Maintenance &amp; Defect Management</a:t>
                      </a:r>
                    </a:p>
                  </a:txBody>
                  <a:tcPr marL="18288" marR="18288" marT="18288" marB="18288"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cap="flat">
                      <a:noFill/>
                    </a:lnR>
                    <a:lnT w="9525" cap="flat" cmpd="sng" algn="ctr">
                      <a:solidFill>
                        <a:schemeClr val="accent1"/>
                      </a:solidFill>
                      <a:prstDash val="solid"/>
                      <a:round/>
                      <a:headEnd type="none" w="med" len="med"/>
                      <a:tailEnd type="none" w="med" len="med"/>
                    </a:lnT>
                    <a:lnB>
                      <a:noFill/>
                    </a:lnB>
                    <a:lnTlToBr>
                      <a:noFill/>
                    </a:lnTlToBr>
                    <a:lnBlToTr>
                      <a:noFill/>
                    </a:lnBlToTr>
                    <a:solidFill>
                      <a:srgbClr val="99CC33"/>
                    </a:solidFill>
                  </a:tcPr>
                </a:tc>
              </a:tr>
              <a:tr h="173038">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Document Defects</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a:noFill/>
                    </a:lnT>
                    <a:lnB w="9525" cap="flat" cmpd="sng" algn="ctr">
                      <a:solidFill>
                        <a:schemeClr val="accent1"/>
                      </a:solidFill>
                      <a:prstDash val="solid"/>
                      <a:round/>
                      <a:headEnd type="none" w="med" len="med"/>
                      <a:tailEnd type="none" w="med" len="med"/>
                    </a:lnB>
                    <a:lnTlToBr>
                      <a:noFill/>
                    </a:lnTlToBr>
                    <a:lnBlToTr>
                      <a:noFill/>
                    </a:lnBlToTr>
                    <a:noFill/>
                  </a:tcPr>
                </a:tc>
              </a:tr>
              <a:tr h="173038">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Document Maintenance Items</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R</a:t>
                      </a: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173038">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Assign Items to Bundles</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173038">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Prioritize Bundles</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C</a:t>
                      </a: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173038">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0" i="0" u="none" strike="noStrike" cap="none" normalizeH="0" baseline="0" smtClean="0">
                          <a:ln>
                            <a:noFill/>
                          </a:ln>
                          <a:solidFill>
                            <a:schemeClr val="tx1"/>
                          </a:solidFill>
                          <a:effectLst/>
                          <a:latin typeface="Arial" charset="0"/>
                        </a:rPr>
                        <a:t>Assign Bundles to Releases</a:t>
                      </a: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r>
                        <a:rPr kumimoji="0" lang="en-US" sz="1000" b="1" i="0" u="none" strike="noStrike" cap="none" normalizeH="0" baseline="0" smtClean="0">
                          <a:ln>
                            <a:noFill/>
                          </a:ln>
                          <a:solidFill>
                            <a:schemeClr val="tx1"/>
                          </a:solidFill>
                          <a:effectLst/>
                          <a:latin typeface="Arial" charset="0"/>
                        </a:rPr>
                        <a:t>A/R</a:t>
                      </a: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0" i="0" u="none" strike="noStrike" cap="none" normalizeH="0" baseline="0" smtClean="0">
                        <a:ln>
                          <a:noFill/>
                        </a:ln>
                        <a:solidFill>
                          <a:schemeClr val="tx1"/>
                        </a:solidFill>
                        <a:effectLst/>
                        <a:latin typeface="Arial" charset="0"/>
                      </a:endParaRPr>
                    </a:p>
                  </a:txBody>
                  <a:tcPr marL="18288" marR="18288" marT="18288" marB="18288" anchor="ctr" horzOverflow="overflow">
                    <a:lnL cap="flat">
                      <a:noFill/>
                    </a:lnL>
                    <a:lnR w="76200" cap="flat" cmpd="sng" algn="ctr">
                      <a:solidFill>
                        <a:schemeClr val="bg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76200" cap="flat" cmpd="sng" algn="ctr">
                      <a:solidFill>
                        <a:schemeClr val="bg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a:noFill/>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a:noFill/>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6000"/>
                        </a:lnSpc>
                        <a:spcBef>
                          <a:spcPct val="50000"/>
                        </a:spcBef>
                        <a:spcAft>
                          <a:spcPct val="0"/>
                        </a:spcAft>
                        <a:buClr>
                          <a:schemeClr val="tx1"/>
                        </a:buClr>
                        <a:buSzPct val="80000"/>
                        <a:buFont typeface="Wingdings" pitchFamily="2" charset="2"/>
                        <a:buNone/>
                        <a:tabLst/>
                      </a:pPr>
                      <a:endParaRPr kumimoji="0" lang="en-US" sz="1000" b="1" i="0" u="none" strike="noStrike" cap="none" normalizeH="0" baseline="0" smtClean="0">
                        <a:ln>
                          <a:noFill/>
                        </a:ln>
                        <a:solidFill>
                          <a:schemeClr val="tx1"/>
                        </a:solidFill>
                        <a:effectLst/>
                        <a:latin typeface="Arial" charset="0"/>
                      </a:endParaRPr>
                    </a:p>
                  </a:txBody>
                  <a:tcPr marL="18288" marR="18288" marT="18288" marB="18288" anchor="ctr" horzOverflow="overflow">
                    <a:lnL w="12700" cap="flat" cmpd="sng" algn="ctr">
                      <a:solidFill>
                        <a:schemeClr val="bg1"/>
                      </a:solidFill>
                      <a:prstDash val="solid"/>
                      <a:round/>
                      <a:headEnd type="none" w="med" len="med"/>
                      <a:tailEnd type="none" w="med" len="med"/>
                    </a:lnL>
                    <a:lnR cap="flat">
                      <a:noFill/>
                    </a:lnR>
                    <a:lnT w="9525" cap="flat" cmpd="sng" algn="ctr">
                      <a:solidFill>
                        <a:schemeClr val="accent1"/>
                      </a:solidFill>
                      <a:prstDash val="solid"/>
                      <a:round/>
                      <a:headEnd type="none" w="med" len="med"/>
                      <a:tailEnd type="none" w="med" len="med"/>
                    </a:lnT>
                    <a:lnB cap="flat">
                      <a:noFill/>
                    </a:lnB>
                    <a:lnTlToBr>
                      <a:noFill/>
                    </a:lnTlToBr>
                    <a:lnBlToTr>
                      <a:noFill/>
                    </a:lnBlToTr>
                    <a:noFill/>
                  </a:tcPr>
                </a:tc>
              </a:tr>
            </a:tbl>
          </a:graphicData>
        </a:graphic>
      </p:graphicFrame>
      <p:sp>
        <p:nvSpPr>
          <p:cNvPr id="86279" name="Text Box 896"/>
          <p:cNvSpPr txBox="1">
            <a:spLocks noChangeArrowheads="1"/>
          </p:cNvSpPr>
          <p:nvPr/>
        </p:nvSpPr>
        <p:spPr bwMode="gray">
          <a:xfrm>
            <a:off x="1900238" y="6080125"/>
            <a:ext cx="5719762" cy="336550"/>
          </a:xfrm>
          <a:prstGeom prst="rect">
            <a:avLst/>
          </a:prstGeom>
          <a:noFill/>
          <a:ln w="12700" algn="ctr">
            <a:solidFill>
              <a:schemeClr val="tx1"/>
            </a:solidFill>
            <a:miter lim="800000"/>
            <a:headEnd/>
            <a:tailEnd/>
          </a:ln>
        </p:spPr>
        <p:txBody>
          <a:bodyPr lIns="73152" tIns="73152" rIns="73152" bIns="73152" anchorCtr="1">
            <a:spAutoFit/>
          </a:bodyPr>
          <a:lstStyle/>
          <a:p>
            <a:pPr algn="ctr" eaLnBrk="0" hangingPunct="0">
              <a:lnSpc>
                <a:spcPct val="106000"/>
              </a:lnSpc>
              <a:spcBef>
                <a:spcPct val="50000"/>
              </a:spcBef>
            </a:pPr>
            <a:r>
              <a:rPr lang="en-US" sz="1100" b="1">
                <a:solidFill>
                  <a:srgbClr val="000000"/>
                </a:solidFill>
              </a:rPr>
              <a:t>Key: R=Responsible A=Accountable C=Consulted I=Informed</a:t>
            </a:r>
          </a:p>
        </p:txBody>
      </p:sp>
      <p:sp>
        <p:nvSpPr>
          <p:cNvPr id="86280" name="Text Box 1036"/>
          <p:cNvSpPr txBox="1">
            <a:spLocks noChangeArrowheads="1"/>
          </p:cNvSpPr>
          <p:nvPr/>
        </p:nvSpPr>
        <p:spPr bwMode="gray">
          <a:xfrm>
            <a:off x="5638800" y="876300"/>
            <a:ext cx="3038475" cy="290513"/>
          </a:xfrm>
          <a:prstGeom prst="rect">
            <a:avLst/>
          </a:prstGeom>
          <a:noFill/>
          <a:ln w="12700" algn="ctr">
            <a:noFill/>
            <a:miter lim="800000"/>
            <a:headEnd/>
            <a:tailEnd/>
          </a:ln>
        </p:spPr>
        <p:txBody>
          <a:bodyPr lIns="73152" tIns="73152" rIns="73152" bIns="73152" anchorCtr="1">
            <a:spAutoFit/>
          </a:bodyPr>
          <a:lstStyle/>
          <a:p>
            <a:pPr eaLnBrk="0" hangingPunct="0">
              <a:lnSpc>
                <a:spcPct val="106000"/>
              </a:lnSpc>
              <a:spcBef>
                <a:spcPct val="50000"/>
              </a:spcBef>
            </a:pPr>
            <a:r>
              <a:rPr lang="en-US" sz="900" b="1">
                <a:solidFill>
                  <a:srgbClr val="000000"/>
                </a:solidFill>
              </a:rPr>
              <a:t>*Note:</a:t>
            </a:r>
            <a:r>
              <a:rPr lang="en-US" sz="900">
                <a:solidFill>
                  <a:srgbClr val="000000"/>
                </a:solidFill>
              </a:rPr>
              <a:t> Involvement by these groups will be ‘as needed’.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Placeholder 3"/>
          <p:cNvSpPr>
            <a:spLocks noGrp="1"/>
          </p:cNvSpPr>
          <p:nvPr>
            <p:ph type="body" sz="quarter" idx="10"/>
          </p:nvPr>
        </p:nvSpPr>
        <p:spPr>
          <a:xfrm>
            <a:off x="957263" y="2551113"/>
            <a:ext cx="7258050" cy="1873250"/>
          </a:xfrm>
        </p:spPr>
        <p:txBody>
          <a:bodyPr/>
          <a:lstStyle/>
          <a:p>
            <a:pPr>
              <a:spcBef>
                <a:spcPct val="0"/>
              </a:spcBef>
              <a:buFont typeface="Wingdings" pitchFamily="2" charset="2"/>
              <a:buNone/>
            </a:pPr>
            <a:r>
              <a:rPr lang="en-US" i="1" smtClean="0"/>
              <a:t>Breaking Down</a:t>
            </a:r>
            <a:r>
              <a:rPr lang="en-US" b="0" smtClean="0"/>
              <a:t> </a:t>
            </a:r>
            <a:r>
              <a:rPr lang="en-US" i="1" smtClean="0"/>
              <a:t>Technical Silos</a:t>
            </a:r>
          </a:p>
          <a:p>
            <a:pPr>
              <a:spcBef>
                <a:spcPct val="0"/>
              </a:spcBef>
              <a:buFont typeface="Wingdings" pitchFamily="2" charset="2"/>
              <a:buNone/>
            </a:pPr>
            <a:endParaRPr lang="en-US" b="0" smtClean="0"/>
          </a:p>
          <a:p>
            <a:pPr>
              <a:spcBef>
                <a:spcPct val="0"/>
              </a:spcBef>
              <a:buFont typeface="Wingdings" pitchFamily="2" charset="2"/>
              <a:buNone/>
            </a:pPr>
            <a:r>
              <a:rPr lang="en-US" b="0" i="1" smtClean="0"/>
              <a:t>Building a Technical Reference Model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HP_216"/>
          <p:cNvSpPr>
            <a:spLocks noGrp="1" noChangeArrowheads="1"/>
          </p:cNvSpPr>
          <p:nvPr>
            <p:ph type="title"/>
          </p:nvPr>
        </p:nvSpPr>
        <p:spPr/>
        <p:txBody>
          <a:bodyPr/>
          <a:lstStyle/>
          <a:p>
            <a:pPr eaLnBrk="1" hangingPunct="1"/>
            <a:r>
              <a:rPr lang="en-US" smtClean="0"/>
              <a:t>Target State – SOA Capable Enterprise Architecture</a:t>
            </a:r>
          </a:p>
        </p:txBody>
      </p:sp>
      <p:pic>
        <p:nvPicPr>
          <p:cNvPr id="88066" name="Picture 83"/>
          <p:cNvPicPr>
            <a:picLocks noChangeAspect="1" noChangeArrowheads="1"/>
          </p:cNvPicPr>
          <p:nvPr/>
        </p:nvPicPr>
        <p:blipFill>
          <a:blip r:embed="rId2"/>
          <a:srcRect/>
          <a:stretch>
            <a:fillRect/>
          </a:stretch>
        </p:blipFill>
        <p:spPr bwMode="auto">
          <a:xfrm>
            <a:off x="823913" y="860425"/>
            <a:ext cx="7594600" cy="573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HP_216"/>
          <p:cNvSpPr>
            <a:spLocks noGrp="1" noChangeArrowheads="1"/>
          </p:cNvSpPr>
          <p:nvPr>
            <p:ph type="title"/>
          </p:nvPr>
        </p:nvSpPr>
        <p:spPr/>
        <p:txBody>
          <a:bodyPr/>
          <a:lstStyle/>
          <a:p>
            <a:pPr eaLnBrk="1" hangingPunct="1"/>
            <a:r>
              <a:rPr lang="en-US" smtClean="0"/>
              <a:t>Getting There – Tips from the Other Side</a:t>
            </a:r>
          </a:p>
        </p:txBody>
      </p:sp>
      <p:graphicFrame>
        <p:nvGraphicFramePr>
          <p:cNvPr id="4" name="Diagram 3"/>
          <p:cNvGraphicFramePr/>
          <p:nvPr/>
        </p:nvGraphicFramePr>
        <p:xfrm>
          <a:off x="1553029" y="1063172"/>
          <a:ext cx="6096000" cy="983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9091" name="TextBox 4"/>
          <p:cNvSpPr txBox="1">
            <a:spLocks noChangeArrowheads="1"/>
          </p:cNvSpPr>
          <p:nvPr/>
        </p:nvSpPr>
        <p:spPr bwMode="auto">
          <a:xfrm>
            <a:off x="1597025" y="1989138"/>
            <a:ext cx="1697038" cy="830262"/>
          </a:xfrm>
          <a:prstGeom prst="rect">
            <a:avLst/>
          </a:prstGeom>
          <a:noFill/>
          <a:ln w="9525">
            <a:noFill/>
            <a:miter lim="800000"/>
            <a:headEnd/>
            <a:tailEnd/>
          </a:ln>
        </p:spPr>
        <p:txBody>
          <a:bodyPr>
            <a:spAutoFit/>
          </a:bodyPr>
          <a:lstStyle/>
          <a:p>
            <a:pPr algn="ctr"/>
            <a:r>
              <a:rPr lang="en-US" sz="1600"/>
              <a:t>Current Capabilities and Future Needs</a:t>
            </a:r>
          </a:p>
        </p:txBody>
      </p:sp>
      <p:sp>
        <p:nvSpPr>
          <p:cNvPr id="89092" name="TextBox 5"/>
          <p:cNvSpPr txBox="1">
            <a:spLocks noChangeArrowheads="1"/>
          </p:cNvSpPr>
          <p:nvPr/>
        </p:nvSpPr>
        <p:spPr bwMode="auto">
          <a:xfrm>
            <a:off x="3578225" y="1989138"/>
            <a:ext cx="1697038" cy="584200"/>
          </a:xfrm>
          <a:prstGeom prst="rect">
            <a:avLst/>
          </a:prstGeom>
          <a:noFill/>
          <a:ln w="9525">
            <a:noFill/>
            <a:miter lim="800000"/>
            <a:headEnd/>
            <a:tailEnd/>
          </a:ln>
        </p:spPr>
        <p:txBody>
          <a:bodyPr>
            <a:spAutoFit/>
          </a:bodyPr>
          <a:lstStyle/>
          <a:p>
            <a:pPr algn="ctr"/>
            <a:r>
              <a:rPr lang="en-US" sz="1600"/>
              <a:t>Develop the TRM</a:t>
            </a:r>
          </a:p>
        </p:txBody>
      </p:sp>
      <p:sp>
        <p:nvSpPr>
          <p:cNvPr id="89093" name="TextBox 6"/>
          <p:cNvSpPr txBox="1">
            <a:spLocks noChangeArrowheads="1"/>
          </p:cNvSpPr>
          <p:nvPr/>
        </p:nvSpPr>
        <p:spPr bwMode="auto">
          <a:xfrm>
            <a:off x="5443538" y="1989138"/>
            <a:ext cx="1900237" cy="1076325"/>
          </a:xfrm>
          <a:prstGeom prst="rect">
            <a:avLst/>
          </a:prstGeom>
          <a:noFill/>
          <a:ln w="9525">
            <a:noFill/>
            <a:miter lim="800000"/>
            <a:headEnd/>
            <a:tailEnd/>
          </a:ln>
        </p:spPr>
        <p:txBody>
          <a:bodyPr>
            <a:spAutoFit/>
          </a:bodyPr>
          <a:lstStyle/>
          <a:p>
            <a:pPr algn="ctr"/>
            <a:r>
              <a:rPr lang="en-US" sz="1600"/>
              <a:t>Incremental Roadmap Based on Implementation Priorities</a:t>
            </a:r>
          </a:p>
        </p:txBody>
      </p:sp>
      <p:sp>
        <p:nvSpPr>
          <p:cNvPr id="89094" name="Rectangle 5"/>
          <p:cNvSpPr>
            <a:spLocks noChangeArrowheads="1"/>
          </p:cNvSpPr>
          <p:nvPr/>
        </p:nvSpPr>
        <p:spPr bwMode="auto">
          <a:xfrm>
            <a:off x="661988" y="3459163"/>
            <a:ext cx="7772400" cy="2032000"/>
          </a:xfrm>
          <a:prstGeom prst="rect">
            <a:avLst/>
          </a:prstGeom>
          <a:noFill/>
          <a:ln w="9525">
            <a:noFill/>
            <a:miter lim="800000"/>
            <a:headEnd/>
            <a:tailEnd/>
          </a:ln>
        </p:spPr>
        <p:txBody>
          <a:bodyPr>
            <a:spAutoFit/>
          </a:bodyPr>
          <a:lstStyle/>
          <a:p>
            <a:pPr marL="465138" indent="-465138">
              <a:spcAft>
                <a:spcPct val="50000"/>
              </a:spcAft>
              <a:buClr>
                <a:srgbClr val="8099CC"/>
              </a:buClr>
              <a:buFont typeface="Wingdings" pitchFamily="2" charset="2"/>
              <a:buChar char="Ø"/>
              <a:tabLst>
                <a:tab pos="347663" algn="l"/>
              </a:tabLst>
            </a:pPr>
            <a:r>
              <a:rPr lang="en-US" sz="1800"/>
              <a:t>A cohesive TMR can not be grown organically, it requires planning and governance</a:t>
            </a:r>
          </a:p>
          <a:p>
            <a:pPr marL="465138" indent="-465138">
              <a:spcAft>
                <a:spcPct val="50000"/>
              </a:spcAft>
              <a:buClr>
                <a:srgbClr val="8099CC"/>
              </a:buClr>
              <a:buFont typeface="Wingdings" pitchFamily="2" charset="2"/>
              <a:buChar char="Ø"/>
              <a:tabLst>
                <a:tab pos="347663" algn="l"/>
              </a:tabLst>
            </a:pPr>
            <a:r>
              <a:rPr lang="en-US" sz="1800"/>
              <a:t>A TRM is not simply standards. It must include solutions and can include multiple options</a:t>
            </a:r>
          </a:p>
          <a:p>
            <a:pPr marL="465138" indent="-465138">
              <a:spcAft>
                <a:spcPct val="50000"/>
              </a:spcAft>
              <a:buClr>
                <a:srgbClr val="8099CC"/>
              </a:buClr>
              <a:buFont typeface="Wingdings" pitchFamily="2" charset="2"/>
              <a:buChar char="Ø"/>
              <a:tabLst>
                <a:tab pos="347663" algn="l"/>
              </a:tabLst>
            </a:pPr>
            <a:r>
              <a:rPr lang="en-US" sz="1800"/>
              <a:t>Don’t let your vendors decide this for you! A vendors lowest cost solution that does not adhere to the TRM may be higher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ext Placeholder 3"/>
          <p:cNvSpPr>
            <a:spLocks noGrp="1"/>
          </p:cNvSpPr>
          <p:nvPr>
            <p:ph type="body" sz="quarter" idx="10"/>
          </p:nvPr>
        </p:nvSpPr>
        <p:spPr>
          <a:xfrm>
            <a:off x="957263" y="2551113"/>
            <a:ext cx="7258050" cy="1873250"/>
          </a:xfrm>
        </p:spPr>
        <p:txBody>
          <a:bodyPr/>
          <a:lstStyle/>
          <a:p>
            <a:pPr>
              <a:spcBef>
                <a:spcPct val="0"/>
              </a:spcBef>
              <a:buFont typeface="Wingdings" pitchFamily="2" charset="2"/>
              <a:buNone/>
            </a:pPr>
            <a:r>
              <a:rPr lang="en-US" i="1" smtClean="0"/>
              <a:t>Breaking Down</a:t>
            </a:r>
            <a:r>
              <a:rPr lang="en-US" b="0" smtClean="0"/>
              <a:t> </a:t>
            </a:r>
            <a:r>
              <a:rPr lang="en-US" i="1" smtClean="0"/>
              <a:t>Legal/Policy Silos</a:t>
            </a:r>
          </a:p>
          <a:p>
            <a:pPr>
              <a:spcBef>
                <a:spcPct val="0"/>
              </a:spcBef>
              <a:buFont typeface="Wingdings" pitchFamily="2" charset="2"/>
              <a:buNone/>
            </a:pPr>
            <a:endParaRPr lang="en-US" b="0" smtClean="0"/>
          </a:p>
          <a:p>
            <a:pPr>
              <a:spcBef>
                <a:spcPct val="0"/>
              </a:spcBef>
              <a:buFont typeface="Wingdings" pitchFamily="2" charset="2"/>
              <a:buNone/>
            </a:pPr>
            <a:r>
              <a:rPr lang="en-US" b="0" i="1" smtClean="0"/>
              <a:t>Common Application: “In the Weeds” Case Study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HP_216"/>
          <p:cNvSpPr>
            <a:spLocks noGrp="1" noChangeArrowheads="1"/>
          </p:cNvSpPr>
          <p:nvPr>
            <p:ph type="title"/>
          </p:nvPr>
        </p:nvSpPr>
        <p:spPr/>
        <p:txBody>
          <a:bodyPr/>
          <a:lstStyle/>
          <a:p>
            <a:pPr eaLnBrk="1" hangingPunct="1"/>
            <a:r>
              <a:rPr lang="en-US" smtClean="0"/>
              <a:t>Business Problem: Repetative data collection, entry, storage</a:t>
            </a:r>
          </a:p>
        </p:txBody>
      </p:sp>
      <p:pic>
        <p:nvPicPr>
          <p:cNvPr id="32776" name="Picture 8"/>
          <p:cNvPicPr>
            <a:picLocks noChangeAspect="1" noChangeArrowheads="1"/>
          </p:cNvPicPr>
          <p:nvPr/>
        </p:nvPicPr>
        <p:blipFill>
          <a:blip r:embed="rId2"/>
          <a:srcRect/>
          <a:stretch>
            <a:fillRect/>
          </a:stretch>
        </p:blipFill>
        <p:spPr bwMode="invGray">
          <a:xfrm>
            <a:off x="417513" y="911225"/>
            <a:ext cx="4667250" cy="2836863"/>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pic>
        <p:nvPicPr>
          <p:cNvPr id="32774" name="Picture 6"/>
          <p:cNvPicPr>
            <a:picLocks noChangeAspect="1" noChangeArrowheads="1"/>
          </p:cNvPicPr>
          <p:nvPr/>
        </p:nvPicPr>
        <p:blipFill>
          <a:blip r:embed="rId3"/>
          <a:srcRect/>
          <a:stretch>
            <a:fillRect/>
          </a:stretch>
        </p:blipFill>
        <p:spPr bwMode="invGray">
          <a:xfrm>
            <a:off x="1184275" y="2466975"/>
            <a:ext cx="3927475" cy="3306763"/>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pic>
        <p:nvPicPr>
          <p:cNvPr id="32773" name="Picture 5"/>
          <p:cNvPicPr>
            <a:picLocks noChangeAspect="1" noChangeArrowheads="1"/>
          </p:cNvPicPr>
          <p:nvPr/>
        </p:nvPicPr>
        <p:blipFill>
          <a:blip r:embed="rId4"/>
          <a:srcRect/>
          <a:stretch>
            <a:fillRect/>
          </a:stretch>
        </p:blipFill>
        <p:spPr bwMode="invGray">
          <a:xfrm>
            <a:off x="2505075" y="3336925"/>
            <a:ext cx="4162425" cy="3114675"/>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pic>
        <p:nvPicPr>
          <p:cNvPr id="32775" name="Picture 7"/>
          <p:cNvPicPr>
            <a:picLocks noChangeAspect="1" noChangeArrowheads="1"/>
          </p:cNvPicPr>
          <p:nvPr/>
        </p:nvPicPr>
        <p:blipFill>
          <a:blip r:embed="rId5"/>
          <a:srcRect/>
          <a:stretch>
            <a:fillRect/>
          </a:stretch>
        </p:blipFill>
        <p:spPr bwMode="invGray">
          <a:xfrm>
            <a:off x="4052888" y="1370013"/>
            <a:ext cx="4730750" cy="3529012"/>
          </a:xfrm>
          <a:prstGeom prst="rect">
            <a:avLst/>
          </a:prstGeom>
          <a:noFill/>
          <a:ln w="9525" cap="flat" cmpd="sng" algn="ctr">
            <a:noFill/>
            <a:prstDash val="solid"/>
            <a:miter lim="800000"/>
            <a:headEnd/>
            <a:tailEnd/>
          </a:ln>
          <a:effectLst>
            <a:prstShdw prst="shdw17" dist="17961" dir="2700000">
              <a:schemeClr val="accent1">
                <a:gamma/>
                <a:shade val="60000"/>
                <a:invGamma/>
              </a:schemeClr>
            </a:prst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HP_216"/>
          <p:cNvSpPr>
            <a:spLocks noGrp="1" noChangeArrowheads="1"/>
          </p:cNvSpPr>
          <p:nvPr>
            <p:ph type="title"/>
          </p:nvPr>
        </p:nvSpPr>
        <p:spPr/>
        <p:txBody>
          <a:bodyPr/>
          <a:lstStyle/>
          <a:p>
            <a:pPr eaLnBrk="1" hangingPunct="1"/>
            <a:r>
              <a:rPr lang="en-US" smtClean="0"/>
              <a:t>Solution: Common online application for services </a:t>
            </a:r>
          </a:p>
        </p:txBody>
      </p:sp>
      <p:sp>
        <p:nvSpPr>
          <p:cNvPr id="92162" name="Slide Number Placeholder 2"/>
          <p:cNvSpPr txBox="1">
            <a:spLocks/>
          </p:cNvSpPr>
          <p:nvPr/>
        </p:nvSpPr>
        <p:spPr bwMode="auto">
          <a:xfrm>
            <a:off x="304800" y="6473825"/>
            <a:ext cx="8382000" cy="231775"/>
          </a:xfrm>
          <a:prstGeom prst="rect">
            <a:avLst/>
          </a:prstGeom>
          <a:noFill/>
          <a:ln w="9525">
            <a:noFill/>
            <a:miter lim="800000"/>
            <a:headEnd/>
            <a:tailEnd/>
          </a:ln>
        </p:spPr>
        <p:txBody>
          <a:bodyPr/>
          <a:lstStyle/>
          <a:p>
            <a:pPr algn="ctr" eaLnBrk="0" hangingPunct="0"/>
            <a:fld id="{1B5A5DA3-ACCA-44D6-B3F9-50ADEBF9A201}" type="slidenum">
              <a:rPr lang="en-US" sz="1200">
                <a:solidFill>
                  <a:srgbClr val="000000"/>
                </a:solidFill>
              </a:rPr>
              <a:pPr algn="ctr" eaLnBrk="0" hangingPunct="0"/>
              <a:t>30</a:t>
            </a:fld>
            <a:endParaRPr lang="en-US" sz="1200">
              <a:solidFill>
                <a:srgbClr val="000000"/>
              </a:solidFill>
            </a:endParaRPr>
          </a:p>
        </p:txBody>
      </p:sp>
      <p:pic>
        <p:nvPicPr>
          <p:cNvPr id="92163" name="Picture 3"/>
          <p:cNvPicPr>
            <a:picLocks noChangeAspect="1" noChangeArrowheads="1"/>
          </p:cNvPicPr>
          <p:nvPr/>
        </p:nvPicPr>
        <p:blipFill>
          <a:blip r:embed="rId2"/>
          <a:srcRect l="667" t="16132" r="23561" b="28882"/>
          <a:stretch>
            <a:fillRect/>
          </a:stretch>
        </p:blipFill>
        <p:spPr bwMode="auto">
          <a:xfrm>
            <a:off x="533400" y="1524000"/>
            <a:ext cx="6553200" cy="3427413"/>
          </a:xfrm>
          <a:prstGeom prst="rect">
            <a:avLst/>
          </a:prstGeom>
          <a:noFill/>
          <a:ln w="38100">
            <a:solidFill>
              <a:srgbClr val="003366"/>
            </a:solidFill>
            <a:miter lim="800000"/>
            <a:headEnd/>
            <a:tailEnd/>
          </a:ln>
        </p:spPr>
      </p:pic>
      <p:pic>
        <p:nvPicPr>
          <p:cNvPr id="92164" name="Picture 6"/>
          <p:cNvPicPr>
            <a:picLocks noChangeAspect="1" noChangeArrowheads="1"/>
          </p:cNvPicPr>
          <p:nvPr/>
        </p:nvPicPr>
        <p:blipFill>
          <a:blip r:embed="rId3"/>
          <a:srcRect l="554" t="7155" r="25870" b="35915"/>
          <a:stretch>
            <a:fillRect/>
          </a:stretch>
        </p:blipFill>
        <p:spPr bwMode="auto">
          <a:xfrm>
            <a:off x="2667000" y="3276600"/>
            <a:ext cx="6064250" cy="3429000"/>
          </a:xfrm>
          <a:prstGeom prst="rect">
            <a:avLst/>
          </a:prstGeom>
          <a:noFill/>
          <a:ln w="38100">
            <a:solidFill>
              <a:srgbClr val="003366"/>
            </a:solidFill>
            <a:miter lim="800000"/>
            <a:headEnd/>
            <a:tailEnd/>
          </a:ln>
        </p:spPr>
      </p:pic>
      <p:sp>
        <p:nvSpPr>
          <p:cNvPr id="92165" name="Rectangle 8"/>
          <p:cNvSpPr>
            <a:spLocks noChangeArrowheads="1"/>
          </p:cNvSpPr>
          <p:nvPr/>
        </p:nvSpPr>
        <p:spPr bwMode="auto">
          <a:xfrm>
            <a:off x="228600" y="5272088"/>
            <a:ext cx="2286000" cy="1052512"/>
          </a:xfrm>
          <a:prstGeom prst="rect">
            <a:avLst/>
          </a:prstGeom>
          <a:noFill/>
          <a:ln w="9525">
            <a:noFill/>
            <a:miter lim="800000"/>
            <a:headEnd/>
            <a:tailEnd/>
          </a:ln>
        </p:spPr>
        <p:txBody>
          <a:bodyPr lIns="45720" rIns="45720">
            <a:spAutoFit/>
          </a:bodyPr>
          <a:lstStyle/>
          <a:p>
            <a:pPr algn="ctr">
              <a:lnSpc>
                <a:spcPct val="90000"/>
              </a:lnSpc>
              <a:spcBef>
                <a:spcPct val="25000"/>
              </a:spcBef>
              <a:buClr>
                <a:srgbClr val="CC0033"/>
              </a:buClr>
            </a:pPr>
            <a:r>
              <a:rPr lang="en-US" sz="1400" b="1">
                <a:solidFill>
                  <a:srgbClr val="FFFFFF"/>
                </a:solidFill>
              </a:rPr>
              <a:t>Provider enters personal, income, expense and insurance information for each person in the household…</a:t>
            </a:r>
          </a:p>
        </p:txBody>
      </p:sp>
      <p:pic>
        <p:nvPicPr>
          <p:cNvPr id="92166" name="Picture 10"/>
          <p:cNvPicPr>
            <a:picLocks noChangeAspect="1" noChangeArrowheads="1"/>
          </p:cNvPicPr>
          <p:nvPr/>
        </p:nvPicPr>
        <p:blipFill>
          <a:blip r:embed="rId4"/>
          <a:srcRect l="375" t="16776" r="25691" b="24719"/>
          <a:stretch>
            <a:fillRect/>
          </a:stretch>
        </p:blipFill>
        <p:spPr bwMode="auto">
          <a:xfrm>
            <a:off x="3962400" y="990600"/>
            <a:ext cx="4992688" cy="2846388"/>
          </a:xfrm>
          <a:prstGeom prst="rect">
            <a:avLst/>
          </a:prstGeom>
          <a:noFill/>
          <a:ln w="38100">
            <a:solidFill>
              <a:srgbClr val="003366"/>
            </a:solidFill>
            <a:miter lim="800000"/>
            <a:headEnd/>
            <a:tailEnd/>
          </a:ln>
        </p:spPr>
      </p:pic>
      <p:sp>
        <p:nvSpPr>
          <p:cNvPr id="92167" name="Rectangle 11"/>
          <p:cNvSpPr>
            <a:spLocks noChangeArrowheads="1"/>
          </p:cNvSpPr>
          <p:nvPr/>
        </p:nvSpPr>
        <p:spPr bwMode="auto">
          <a:xfrm>
            <a:off x="914400" y="914400"/>
            <a:ext cx="2895600" cy="476250"/>
          </a:xfrm>
          <a:prstGeom prst="rect">
            <a:avLst/>
          </a:prstGeom>
          <a:noFill/>
          <a:ln w="9525">
            <a:noFill/>
            <a:miter lim="800000"/>
            <a:headEnd/>
            <a:tailEnd/>
          </a:ln>
        </p:spPr>
        <p:txBody>
          <a:bodyPr lIns="45720" rIns="45720">
            <a:spAutoFit/>
          </a:bodyPr>
          <a:lstStyle/>
          <a:p>
            <a:pPr algn="ctr">
              <a:lnSpc>
                <a:spcPct val="90000"/>
              </a:lnSpc>
              <a:spcBef>
                <a:spcPct val="25000"/>
              </a:spcBef>
              <a:buClr>
                <a:srgbClr val="CC0033"/>
              </a:buClr>
            </a:pPr>
            <a:r>
              <a:rPr lang="en-US" sz="1400" b="1">
                <a:solidFill>
                  <a:srgbClr val="FFFFFF"/>
                </a:solidFill>
              </a:rPr>
              <a:t>Provider initiates application for one or more Programs/Services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smtClean="0"/>
              <a:t>Common Intake: Data Sharing Issues and Challenges</a:t>
            </a:r>
          </a:p>
        </p:txBody>
      </p:sp>
      <p:sp>
        <p:nvSpPr>
          <p:cNvPr id="93186" name="SHP_312"/>
          <p:cNvSpPr>
            <a:spLocks noChangeArrowheads="1"/>
          </p:cNvSpPr>
          <p:nvPr/>
        </p:nvSpPr>
        <p:spPr bwMode="invGray">
          <a:xfrm>
            <a:off x="3497263" y="1155700"/>
            <a:ext cx="2098675"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pPr>
            <a:r>
              <a:rPr lang="en-US" sz="1600" b="1"/>
              <a:t>What?</a:t>
            </a:r>
          </a:p>
        </p:txBody>
      </p:sp>
      <p:sp>
        <p:nvSpPr>
          <p:cNvPr id="93187" name="SHP_314"/>
          <p:cNvSpPr>
            <a:spLocks noChangeArrowheads="1"/>
          </p:cNvSpPr>
          <p:nvPr/>
        </p:nvSpPr>
        <p:spPr bwMode="invGray">
          <a:xfrm>
            <a:off x="3497263" y="4648200"/>
            <a:ext cx="2098675"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pPr>
            <a:r>
              <a:rPr lang="en-US" sz="1600" b="1"/>
              <a:t>Why?</a:t>
            </a:r>
          </a:p>
        </p:txBody>
      </p:sp>
      <p:sp>
        <p:nvSpPr>
          <p:cNvPr id="93188" name="SHP_316"/>
          <p:cNvSpPr>
            <a:spLocks noChangeArrowheads="1"/>
          </p:cNvSpPr>
          <p:nvPr/>
        </p:nvSpPr>
        <p:spPr bwMode="invGray">
          <a:xfrm>
            <a:off x="3497263" y="2901950"/>
            <a:ext cx="2098675"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pPr>
            <a:r>
              <a:rPr lang="en-US" sz="1600" b="1"/>
              <a:t>How?</a:t>
            </a:r>
          </a:p>
        </p:txBody>
      </p:sp>
      <p:sp>
        <p:nvSpPr>
          <p:cNvPr id="93189" name="SHP_313"/>
          <p:cNvSpPr>
            <a:spLocks noChangeArrowheads="1"/>
          </p:cNvSpPr>
          <p:nvPr/>
        </p:nvSpPr>
        <p:spPr bwMode="invGray">
          <a:xfrm>
            <a:off x="2657475" y="1155700"/>
            <a:ext cx="6080125" cy="1362075"/>
          </a:xfrm>
          <a:prstGeom prst="rect">
            <a:avLst/>
          </a:prstGeom>
          <a:noFill/>
          <a:ln w="9525" algn="ctr">
            <a:noFill/>
            <a:miter lim="800000"/>
            <a:headEnd/>
            <a:tailEnd/>
          </a:ln>
        </p:spPr>
        <p:txBody>
          <a:bodyPr lIns="0" tIns="0" rIns="0" bIns="0"/>
          <a:lstStyle/>
          <a:p>
            <a:pPr>
              <a:lnSpc>
                <a:spcPct val="106000"/>
              </a:lnSpc>
              <a:spcBef>
                <a:spcPct val="40000"/>
              </a:spcBef>
              <a:buClr>
                <a:schemeClr val="tx1"/>
              </a:buClr>
              <a:buSzPct val="80000"/>
              <a:buFont typeface="Wingdings" pitchFamily="2" charset="2"/>
              <a:buNone/>
            </a:pPr>
            <a:endParaRPr lang="en-US" sz="1200"/>
          </a:p>
        </p:txBody>
      </p:sp>
      <p:sp>
        <p:nvSpPr>
          <p:cNvPr id="93190" name="SHP_315"/>
          <p:cNvSpPr>
            <a:spLocks noChangeArrowheads="1"/>
          </p:cNvSpPr>
          <p:nvPr/>
        </p:nvSpPr>
        <p:spPr bwMode="invGray">
          <a:xfrm>
            <a:off x="2657475" y="4648200"/>
            <a:ext cx="6080125" cy="1362075"/>
          </a:xfrm>
          <a:prstGeom prst="rect">
            <a:avLst/>
          </a:prstGeom>
          <a:noFill/>
          <a:ln w="9525" algn="ctr">
            <a:noFill/>
            <a:miter lim="800000"/>
            <a:headEnd/>
            <a:tailEnd/>
          </a:ln>
        </p:spPr>
        <p:txBody>
          <a:bodyPr lIns="0" tIns="0" rIns="0" bIns="0"/>
          <a:lstStyle/>
          <a:p>
            <a:pPr>
              <a:lnSpc>
                <a:spcPct val="106000"/>
              </a:lnSpc>
              <a:spcBef>
                <a:spcPct val="40000"/>
              </a:spcBef>
              <a:buClr>
                <a:schemeClr val="tx1"/>
              </a:buClr>
              <a:buSzPct val="80000"/>
              <a:buFont typeface="Wingdings" pitchFamily="2" charset="2"/>
              <a:buNone/>
            </a:pPr>
            <a:endParaRPr lang="en-US" sz="1200"/>
          </a:p>
        </p:txBody>
      </p:sp>
      <p:sp>
        <p:nvSpPr>
          <p:cNvPr id="93191" name="SHP_317"/>
          <p:cNvSpPr>
            <a:spLocks noChangeArrowheads="1"/>
          </p:cNvSpPr>
          <p:nvPr/>
        </p:nvSpPr>
        <p:spPr bwMode="invGray">
          <a:xfrm>
            <a:off x="2657475" y="2901950"/>
            <a:ext cx="6080125" cy="1362075"/>
          </a:xfrm>
          <a:prstGeom prst="rect">
            <a:avLst/>
          </a:prstGeom>
          <a:noFill/>
          <a:ln w="9525" algn="ctr">
            <a:noFill/>
            <a:miter lim="800000"/>
            <a:headEnd/>
            <a:tailEnd/>
          </a:ln>
        </p:spPr>
        <p:txBody>
          <a:bodyPr lIns="0" tIns="0" rIns="0" bIns="0"/>
          <a:lstStyle/>
          <a:p>
            <a:pPr>
              <a:lnSpc>
                <a:spcPct val="106000"/>
              </a:lnSpc>
              <a:spcBef>
                <a:spcPct val="40000"/>
              </a:spcBef>
              <a:buClr>
                <a:schemeClr val="tx1"/>
              </a:buClr>
              <a:buSzPct val="80000"/>
              <a:buFont typeface="Wingdings" pitchFamily="2" charset="2"/>
              <a:buNone/>
            </a:pPr>
            <a:endParaRPr lang="en-US" sz="12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r>
              <a:rPr lang="en-US" smtClean="0"/>
              <a:t>Common Intake Challenge – What?</a:t>
            </a:r>
          </a:p>
        </p:txBody>
      </p:sp>
      <p:sp>
        <p:nvSpPr>
          <p:cNvPr id="94210" name="SHP_312"/>
          <p:cNvSpPr>
            <a:spLocks noChangeArrowheads="1"/>
          </p:cNvSpPr>
          <p:nvPr/>
        </p:nvSpPr>
        <p:spPr bwMode="invGray">
          <a:xfrm>
            <a:off x="347663" y="1169988"/>
            <a:ext cx="1481137"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pPr>
            <a:r>
              <a:rPr lang="en-US" sz="1600" b="1"/>
              <a:t>What?</a:t>
            </a:r>
          </a:p>
        </p:txBody>
      </p:sp>
      <p:sp>
        <p:nvSpPr>
          <p:cNvPr id="5" name="SHP_314"/>
          <p:cNvSpPr>
            <a:spLocks noChangeArrowheads="1"/>
          </p:cNvSpPr>
          <p:nvPr/>
        </p:nvSpPr>
        <p:spPr bwMode="invGray">
          <a:xfrm>
            <a:off x="347663" y="46624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Why?</a:t>
            </a:r>
          </a:p>
        </p:txBody>
      </p:sp>
      <p:sp>
        <p:nvSpPr>
          <p:cNvPr id="6" name="SHP_316"/>
          <p:cNvSpPr>
            <a:spLocks noChangeArrowheads="1"/>
          </p:cNvSpPr>
          <p:nvPr/>
        </p:nvSpPr>
        <p:spPr bwMode="invGray">
          <a:xfrm>
            <a:off x="347663" y="291623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How?</a:t>
            </a:r>
          </a:p>
        </p:txBody>
      </p:sp>
      <p:grpSp>
        <p:nvGrpSpPr>
          <p:cNvPr id="94213" name="SHP_652"/>
          <p:cNvGrpSpPr>
            <a:grpSpLocks/>
          </p:cNvGrpSpPr>
          <p:nvPr>
            <p:custDataLst>
              <p:tags r:id="rId1"/>
            </p:custDataLst>
          </p:nvPr>
        </p:nvGrpSpPr>
        <p:grpSpPr bwMode="auto">
          <a:xfrm>
            <a:off x="3471863" y="946150"/>
            <a:ext cx="2066925" cy="2111375"/>
            <a:chOff x="2022" y="742"/>
            <a:chExt cx="1302" cy="1330"/>
          </a:xfrm>
        </p:grpSpPr>
        <p:sp>
          <p:nvSpPr>
            <p:cNvPr id="94222" name="Oval 25"/>
            <p:cNvSpPr>
              <a:spLocks noChangeArrowheads="1"/>
            </p:cNvSpPr>
            <p:nvPr/>
          </p:nvSpPr>
          <p:spPr bwMode="invGray">
            <a:xfrm>
              <a:off x="2022" y="742"/>
              <a:ext cx="783" cy="783"/>
            </a:xfrm>
            <a:prstGeom prst="ellipse">
              <a:avLst/>
            </a:prstGeom>
            <a:solidFill>
              <a:schemeClr val="accent2">
                <a:alpha val="70195"/>
              </a:schemeClr>
            </a:solidFill>
            <a:ln w="12700" algn="ctr">
              <a:noFill/>
              <a:round/>
              <a:headEnd/>
              <a:tailEnd/>
            </a:ln>
          </p:spPr>
          <p:txBody>
            <a:bodyPr lIns="0" tIns="0" rIns="0" bIns="0" anchor="ctr" anchorCtr="1"/>
            <a:lstStyle/>
            <a:p>
              <a:pPr algn="ctr" eaLnBrk="0" hangingPunct="0"/>
              <a:r>
                <a:rPr lang="en-US" sz="1400" b="1"/>
                <a:t>Medicaid</a:t>
              </a:r>
            </a:p>
          </p:txBody>
        </p:sp>
        <p:sp>
          <p:nvSpPr>
            <p:cNvPr id="94223" name="Oval 26"/>
            <p:cNvSpPr>
              <a:spLocks noChangeArrowheads="1"/>
            </p:cNvSpPr>
            <p:nvPr/>
          </p:nvSpPr>
          <p:spPr bwMode="invGray">
            <a:xfrm>
              <a:off x="2022" y="1289"/>
              <a:ext cx="783" cy="783"/>
            </a:xfrm>
            <a:prstGeom prst="ellipse">
              <a:avLst/>
            </a:prstGeom>
            <a:solidFill>
              <a:schemeClr val="accent2">
                <a:alpha val="70195"/>
              </a:schemeClr>
            </a:solidFill>
            <a:ln w="12700" algn="ctr">
              <a:noFill/>
              <a:round/>
              <a:headEnd/>
              <a:tailEnd/>
            </a:ln>
          </p:spPr>
          <p:txBody>
            <a:bodyPr lIns="0" tIns="0" rIns="0" bIns="0" anchor="ctr" anchorCtr="1"/>
            <a:lstStyle/>
            <a:p>
              <a:pPr algn="ctr" eaLnBrk="0" hangingPunct="0"/>
              <a:r>
                <a:rPr lang="en-US" sz="1400" b="1"/>
                <a:t>Child Care</a:t>
              </a:r>
            </a:p>
          </p:txBody>
        </p:sp>
        <p:sp>
          <p:nvSpPr>
            <p:cNvPr id="94224" name="Oval 27"/>
            <p:cNvSpPr>
              <a:spLocks noChangeArrowheads="1"/>
            </p:cNvSpPr>
            <p:nvPr/>
          </p:nvSpPr>
          <p:spPr bwMode="invGray">
            <a:xfrm>
              <a:off x="2541" y="1289"/>
              <a:ext cx="783" cy="783"/>
            </a:xfrm>
            <a:prstGeom prst="ellipse">
              <a:avLst/>
            </a:prstGeom>
            <a:solidFill>
              <a:schemeClr val="accent2">
                <a:alpha val="70195"/>
              </a:schemeClr>
            </a:solidFill>
            <a:ln w="12700" algn="ctr">
              <a:noFill/>
              <a:round/>
              <a:headEnd/>
              <a:tailEnd/>
            </a:ln>
          </p:spPr>
          <p:txBody>
            <a:bodyPr lIns="0" tIns="0" rIns="0" bIns="0" anchor="ctr" anchorCtr="1"/>
            <a:lstStyle/>
            <a:p>
              <a:pPr algn="ctr" eaLnBrk="0" hangingPunct="0"/>
              <a:r>
                <a:rPr lang="en-US" sz="1400" b="1"/>
                <a:t>WIC</a:t>
              </a:r>
            </a:p>
          </p:txBody>
        </p:sp>
        <p:sp>
          <p:nvSpPr>
            <p:cNvPr id="94225" name="Oval 28"/>
            <p:cNvSpPr>
              <a:spLocks noChangeArrowheads="1"/>
            </p:cNvSpPr>
            <p:nvPr/>
          </p:nvSpPr>
          <p:spPr bwMode="invGray">
            <a:xfrm>
              <a:off x="2541" y="742"/>
              <a:ext cx="783" cy="783"/>
            </a:xfrm>
            <a:prstGeom prst="ellipse">
              <a:avLst/>
            </a:prstGeom>
            <a:solidFill>
              <a:schemeClr val="accent2">
                <a:alpha val="70195"/>
              </a:schemeClr>
            </a:solidFill>
            <a:ln w="12700" algn="ctr">
              <a:noFill/>
              <a:round/>
              <a:headEnd/>
              <a:tailEnd/>
            </a:ln>
          </p:spPr>
          <p:txBody>
            <a:bodyPr lIns="0" tIns="0" rIns="0" bIns="0" anchor="ctr" anchorCtr="1"/>
            <a:lstStyle/>
            <a:p>
              <a:pPr algn="ctr" eaLnBrk="0" hangingPunct="0"/>
              <a:r>
                <a:rPr lang="en-US" sz="1400" b="1"/>
                <a:t>Food Stamps</a:t>
              </a:r>
            </a:p>
          </p:txBody>
        </p:sp>
      </p:grpSp>
      <p:sp>
        <p:nvSpPr>
          <p:cNvPr id="94214" name="AutoShape 35"/>
          <p:cNvSpPr>
            <a:spLocks noChangeArrowheads="1"/>
          </p:cNvSpPr>
          <p:nvPr/>
        </p:nvSpPr>
        <p:spPr bwMode="gray">
          <a:xfrm>
            <a:off x="2667000" y="3101975"/>
            <a:ext cx="3768725" cy="1746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563 w 21600"/>
              <a:gd name="T13" fmla="*/ 5563 h 21600"/>
              <a:gd name="T14" fmla="*/ 16037 w 21600"/>
              <a:gd name="T15" fmla="*/ 16037 h 21600"/>
            </a:gdLst>
            <a:ahLst/>
            <a:cxnLst>
              <a:cxn ang="T8">
                <a:pos x="T0" y="T1"/>
              </a:cxn>
              <a:cxn ang="T9">
                <a:pos x="T2" y="T3"/>
              </a:cxn>
              <a:cxn ang="T10">
                <a:pos x="T4" y="T5"/>
              </a:cxn>
              <a:cxn ang="T11">
                <a:pos x="T6" y="T7"/>
              </a:cxn>
            </a:cxnLst>
            <a:rect l="T12" t="T13" r="T14" b="T15"/>
            <a:pathLst>
              <a:path w="21600" h="21600">
                <a:moveTo>
                  <a:pt x="0" y="0"/>
                </a:moveTo>
                <a:lnTo>
                  <a:pt x="7525" y="21600"/>
                </a:lnTo>
                <a:lnTo>
                  <a:pt x="14075" y="21600"/>
                </a:lnTo>
                <a:lnTo>
                  <a:pt x="21600" y="0"/>
                </a:lnTo>
                <a:close/>
              </a:path>
            </a:pathLst>
          </a:custGeom>
          <a:solidFill>
            <a:srgbClr val="8099CC"/>
          </a:solidFill>
          <a:ln w="12700" algn="ctr">
            <a:noFill/>
            <a:miter lim="800000"/>
            <a:headEnd/>
            <a:tailEnd/>
          </a:ln>
        </p:spPr>
        <p:txBody>
          <a:bodyPr wrap="none" lIns="73152" tIns="73152" rIns="73152" bIns="73152" anchor="ctr"/>
          <a:lstStyle/>
          <a:p>
            <a:pPr>
              <a:lnSpc>
                <a:spcPct val="106000"/>
              </a:lnSpc>
              <a:buFont typeface="Wingdings 2" pitchFamily="18" charset="2"/>
              <a:buNone/>
            </a:pPr>
            <a:endParaRPr lang="en-US"/>
          </a:p>
        </p:txBody>
      </p:sp>
      <p:sp>
        <p:nvSpPr>
          <p:cNvPr id="94215" name="Line 47"/>
          <p:cNvSpPr>
            <a:spLocks noChangeShapeType="1"/>
          </p:cNvSpPr>
          <p:nvPr/>
        </p:nvSpPr>
        <p:spPr bwMode="gray">
          <a:xfrm>
            <a:off x="3316288" y="3925888"/>
            <a:ext cx="2468562" cy="0"/>
          </a:xfrm>
          <a:prstGeom prst="line">
            <a:avLst/>
          </a:prstGeom>
          <a:noFill/>
          <a:ln w="12700">
            <a:solidFill>
              <a:schemeClr val="tx1"/>
            </a:solidFill>
            <a:round/>
            <a:headEnd/>
            <a:tailEnd/>
          </a:ln>
        </p:spPr>
        <p:txBody>
          <a:bodyPr lIns="73152" tIns="73152" rIns="73152" bIns="73152" anchor="ctr" anchorCtr="1"/>
          <a:lstStyle/>
          <a:p>
            <a:endParaRPr lang="en-US"/>
          </a:p>
        </p:txBody>
      </p:sp>
      <p:sp>
        <p:nvSpPr>
          <p:cNvPr id="94216" name="TextBox 17"/>
          <p:cNvSpPr txBox="1">
            <a:spLocks noChangeArrowheads="1"/>
          </p:cNvSpPr>
          <p:nvPr/>
        </p:nvSpPr>
        <p:spPr bwMode="auto">
          <a:xfrm>
            <a:off x="3214688" y="3236913"/>
            <a:ext cx="2671762" cy="395287"/>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a:t>Capture the Universe</a:t>
            </a:r>
          </a:p>
        </p:txBody>
      </p:sp>
      <p:sp>
        <p:nvSpPr>
          <p:cNvPr id="94217" name="TextBox 18"/>
          <p:cNvSpPr txBox="1">
            <a:spLocks noChangeArrowheads="1"/>
          </p:cNvSpPr>
          <p:nvPr/>
        </p:nvSpPr>
        <p:spPr bwMode="auto">
          <a:xfrm>
            <a:off x="3748088" y="4086225"/>
            <a:ext cx="1604962" cy="395288"/>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2000"/>
              <a:t>Rationalize</a:t>
            </a:r>
          </a:p>
        </p:txBody>
      </p:sp>
      <p:sp>
        <p:nvSpPr>
          <p:cNvPr id="94218" name="Flowchart: Document 19"/>
          <p:cNvSpPr>
            <a:spLocks noChangeArrowheads="1"/>
          </p:cNvSpPr>
          <p:nvPr/>
        </p:nvSpPr>
        <p:spPr bwMode="auto">
          <a:xfrm>
            <a:off x="3584575" y="5037138"/>
            <a:ext cx="1930400" cy="1262062"/>
          </a:xfrm>
          <a:prstGeom prst="flowChartDocument">
            <a:avLst/>
          </a:prstGeom>
          <a:solidFill>
            <a:srgbClr val="8099CC"/>
          </a:solidFill>
          <a:ln w="12700" algn="ctr">
            <a:noFill/>
            <a:miter lim="800000"/>
            <a:headEnd/>
            <a:tailEnd/>
          </a:ln>
        </p:spPr>
        <p:txBody>
          <a:bodyPr lIns="73152" tIns="73152" rIns="73152" bIns="73152" anchor="ctr"/>
          <a:lstStyle/>
          <a:p>
            <a:pPr algn="ctr">
              <a:lnSpc>
                <a:spcPct val="106000"/>
              </a:lnSpc>
              <a:buFont typeface="Wingdings 2" pitchFamily="18" charset="2"/>
              <a:buNone/>
            </a:pPr>
            <a:r>
              <a:rPr lang="en-US"/>
              <a:t>Common Form</a:t>
            </a:r>
          </a:p>
        </p:txBody>
      </p:sp>
      <p:sp>
        <p:nvSpPr>
          <p:cNvPr id="94219" name="Rectangle 20"/>
          <p:cNvSpPr>
            <a:spLocks noChangeArrowheads="1"/>
          </p:cNvSpPr>
          <p:nvPr/>
        </p:nvSpPr>
        <p:spPr bwMode="auto">
          <a:xfrm>
            <a:off x="6604000" y="2708275"/>
            <a:ext cx="2227263" cy="1136650"/>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600"/>
              <a:t>Are you or </a:t>
            </a:r>
            <a:r>
              <a:rPr lang="en-US" sz="1600" b="1"/>
              <a:t>any family member</a:t>
            </a:r>
            <a:r>
              <a:rPr lang="en-US" sz="1600"/>
              <a:t> currently working or </a:t>
            </a:r>
            <a:r>
              <a:rPr lang="en-US" sz="1600" b="1"/>
              <a:t>seasonally employed</a:t>
            </a:r>
            <a:r>
              <a:rPr lang="en-US" sz="1600"/>
              <a:t>?</a:t>
            </a:r>
          </a:p>
        </p:txBody>
      </p:sp>
      <p:sp>
        <p:nvSpPr>
          <p:cNvPr id="94220" name="Rectangle 21"/>
          <p:cNvSpPr>
            <a:spLocks noChangeArrowheads="1"/>
          </p:cNvSpPr>
          <p:nvPr/>
        </p:nvSpPr>
        <p:spPr bwMode="auto">
          <a:xfrm>
            <a:off x="6575425" y="4037013"/>
            <a:ext cx="2205038" cy="1919287"/>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600"/>
              <a:t>Are you or is </a:t>
            </a:r>
            <a:r>
              <a:rPr lang="en-US" sz="1600" b="1"/>
              <a:t>anyone living with you </a:t>
            </a:r>
            <a:r>
              <a:rPr lang="en-US" sz="1600"/>
              <a:t>presently working, or were you or anyone else living with you </a:t>
            </a:r>
            <a:r>
              <a:rPr lang="en-US" sz="1600" b="1"/>
              <a:t>working in the last 60 days?</a:t>
            </a:r>
          </a:p>
        </p:txBody>
      </p:sp>
      <p:sp>
        <p:nvSpPr>
          <p:cNvPr id="94221" name="Left Brace 22"/>
          <p:cNvSpPr>
            <a:spLocks/>
          </p:cNvSpPr>
          <p:nvPr/>
        </p:nvSpPr>
        <p:spPr bwMode="auto">
          <a:xfrm>
            <a:off x="5689600" y="2582863"/>
            <a:ext cx="957263" cy="3454400"/>
          </a:xfrm>
          <a:prstGeom prst="leftBrace">
            <a:avLst>
              <a:gd name="adj1" fmla="val 68664"/>
              <a:gd name="adj2" fmla="val 49583"/>
            </a:avLst>
          </a:prstGeom>
          <a:noFill/>
          <a:ln w="38100" algn="ctr">
            <a:solidFill>
              <a:schemeClr val="tx1"/>
            </a:solidFill>
            <a:round/>
            <a:headEnd/>
            <a:tailEnd/>
          </a:ln>
        </p:spPr>
        <p:txBody>
          <a:bodyPr lIns="0" tIns="0" rIns="0" bIns="0"/>
          <a:lstStyle/>
          <a:p>
            <a:pPr marL="231775" indent="-231775">
              <a:lnSpc>
                <a:spcPct val="106000"/>
              </a:lnSpc>
              <a:buFont typeface="Wingdings 2" pitchFamily="18" charset="2"/>
              <a:buNone/>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r>
              <a:rPr lang="en-US" smtClean="0"/>
              <a:t>Common Intake Challenge – What?</a:t>
            </a:r>
          </a:p>
        </p:txBody>
      </p:sp>
      <p:sp>
        <p:nvSpPr>
          <p:cNvPr id="95234" name="Rectangle 20"/>
          <p:cNvSpPr>
            <a:spLocks noChangeArrowheads="1"/>
          </p:cNvSpPr>
          <p:nvPr/>
        </p:nvSpPr>
        <p:spPr bwMode="auto">
          <a:xfrm>
            <a:off x="2438400" y="1271588"/>
            <a:ext cx="2227263" cy="1136650"/>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600"/>
              <a:t>Are you or </a:t>
            </a:r>
            <a:r>
              <a:rPr lang="en-US" sz="1600" b="1"/>
              <a:t>any family member</a:t>
            </a:r>
            <a:r>
              <a:rPr lang="en-US" sz="1600"/>
              <a:t> currently working or </a:t>
            </a:r>
            <a:r>
              <a:rPr lang="en-US" sz="1600" b="1"/>
              <a:t>seasonally employed</a:t>
            </a:r>
            <a:r>
              <a:rPr lang="en-US" sz="1600"/>
              <a:t>?</a:t>
            </a:r>
          </a:p>
        </p:txBody>
      </p:sp>
      <p:sp>
        <p:nvSpPr>
          <p:cNvPr id="95235" name="Rectangle 21"/>
          <p:cNvSpPr>
            <a:spLocks noChangeArrowheads="1"/>
          </p:cNvSpPr>
          <p:nvPr/>
        </p:nvSpPr>
        <p:spPr bwMode="auto">
          <a:xfrm>
            <a:off x="5268913" y="1147763"/>
            <a:ext cx="3206750" cy="1397000"/>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600"/>
              <a:t>Are you or is </a:t>
            </a:r>
            <a:r>
              <a:rPr lang="en-US" sz="1600" b="1"/>
              <a:t>anyone living with you </a:t>
            </a:r>
            <a:r>
              <a:rPr lang="en-US" sz="1600"/>
              <a:t>presently working, or were you or anyone else living with you </a:t>
            </a:r>
            <a:r>
              <a:rPr lang="en-US" sz="1600" b="1"/>
              <a:t>working in the last 60 days?</a:t>
            </a:r>
          </a:p>
        </p:txBody>
      </p:sp>
      <p:sp>
        <p:nvSpPr>
          <p:cNvPr id="95236" name="Right Brace 23"/>
          <p:cNvSpPr>
            <a:spLocks/>
          </p:cNvSpPr>
          <p:nvPr/>
        </p:nvSpPr>
        <p:spPr bwMode="auto">
          <a:xfrm rot="5400000">
            <a:off x="5297488" y="-319087"/>
            <a:ext cx="320675" cy="6124575"/>
          </a:xfrm>
          <a:prstGeom prst="rightBrace">
            <a:avLst>
              <a:gd name="adj1" fmla="val 8312"/>
              <a:gd name="adj2" fmla="val 50000"/>
            </a:avLst>
          </a:prstGeom>
          <a:noFill/>
          <a:ln w="28575" algn="ctr">
            <a:solidFill>
              <a:schemeClr val="tx1"/>
            </a:solidFill>
            <a:round/>
            <a:headEnd/>
            <a:tailEnd/>
          </a:ln>
        </p:spPr>
        <p:txBody>
          <a:bodyPr lIns="0" tIns="0" rIns="0" bIns="0"/>
          <a:lstStyle/>
          <a:p>
            <a:pPr marL="231775" indent="-231775">
              <a:lnSpc>
                <a:spcPct val="106000"/>
              </a:lnSpc>
              <a:buFont typeface="Wingdings 2" pitchFamily="18" charset="2"/>
              <a:buNone/>
            </a:pPr>
            <a:endParaRPr lang="en-US"/>
          </a:p>
        </p:txBody>
      </p:sp>
      <p:sp>
        <p:nvSpPr>
          <p:cNvPr id="95237" name="Rectangle 25"/>
          <p:cNvSpPr>
            <a:spLocks noChangeArrowheads="1"/>
          </p:cNvSpPr>
          <p:nvPr/>
        </p:nvSpPr>
        <p:spPr bwMode="auto">
          <a:xfrm>
            <a:off x="2446338" y="3500438"/>
            <a:ext cx="6015037" cy="679450"/>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1. Does anyone in the household currently have salary/wage income (including self-employment)?</a:t>
            </a:r>
          </a:p>
        </p:txBody>
      </p:sp>
      <p:sp>
        <p:nvSpPr>
          <p:cNvPr id="95238" name="Rectangle 26"/>
          <p:cNvSpPr>
            <a:spLocks noChangeArrowheads="1"/>
          </p:cNvSpPr>
          <p:nvPr/>
        </p:nvSpPr>
        <p:spPr bwMode="auto">
          <a:xfrm>
            <a:off x="2446338" y="4479925"/>
            <a:ext cx="6015037" cy="36512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2. Who has salary/wage income?</a:t>
            </a:r>
          </a:p>
        </p:txBody>
      </p:sp>
      <p:sp>
        <p:nvSpPr>
          <p:cNvPr id="95239" name="Rectangle 27"/>
          <p:cNvSpPr>
            <a:spLocks noChangeArrowheads="1"/>
          </p:cNvSpPr>
          <p:nvPr/>
        </p:nvSpPr>
        <p:spPr bwMode="auto">
          <a:xfrm>
            <a:off x="2446338" y="5211763"/>
            <a:ext cx="6015037" cy="36512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800"/>
              <a:t>3. Wage Type</a:t>
            </a:r>
          </a:p>
        </p:txBody>
      </p:sp>
      <p:sp>
        <p:nvSpPr>
          <p:cNvPr id="95240" name="SHP_312"/>
          <p:cNvSpPr>
            <a:spLocks noChangeArrowheads="1"/>
          </p:cNvSpPr>
          <p:nvPr/>
        </p:nvSpPr>
        <p:spPr bwMode="invGray">
          <a:xfrm>
            <a:off x="347663" y="1169988"/>
            <a:ext cx="1481137"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pPr>
            <a:r>
              <a:rPr lang="en-US" sz="1600" b="1"/>
              <a:t>What?</a:t>
            </a:r>
          </a:p>
        </p:txBody>
      </p:sp>
      <p:sp>
        <p:nvSpPr>
          <p:cNvPr id="13" name="SHP_314"/>
          <p:cNvSpPr>
            <a:spLocks noChangeArrowheads="1"/>
          </p:cNvSpPr>
          <p:nvPr/>
        </p:nvSpPr>
        <p:spPr bwMode="invGray">
          <a:xfrm>
            <a:off x="347663" y="46624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Why?</a:t>
            </a:r>
          </a:p>
        </p:txBody>
      </p:sp>
      <p:sp>
        <p:nvSpPr>
          <p:cNvPr id="14" name="SHP_316"/>
          <p:cNvSpPr>
            <a:spLocks noChangeArrowheads="1"/>
          </p:cNvSpPr>
          <p:nvPr/>
        </p:nvSpPr>
        <p:spPr bwMode="invGray">
          <a:xfrm>
            <a:off x="347663" y="291623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How?</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r>
              <a:rPr lang="en-US" smtClean="0"/>
              <a:t>Common Intake Challenge – What?</a:t>
            </a:r>
          </a:p>
        </p:txBody>
      </p:sp>
      <p:sp>
        <p:nvSpPr>
          <p:cNvPr id="4" name="SHP_312"/>
          <p:cNvSpPr>
            <a:spLocks noChangeArrowheads="1"/>
          </p:cNvSpPr>
          <p:nvPr/>
        </p:nvSpPr>
        <p:spPr bwMode="invGray">
          <a:xfrm>
            <a:off x="347663" y="11699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defRPr/>
            </a:pPr>
            <a:r>
              <a:rPr lang="en-US" sz="1600" b="1" dirty="0">
                <a:solidFill>
                  <a:schemeClr val="tx1">
                    <a:lumMod val="65000"/>
                  </a:schemeClr>
                </a:solidFill>
              </a:rPr>
              <a:t>What?</a:t>
            </a:r>
          </a:p>
        </p:txBody>
      </p:sp>
      <p:sp>
        <p:nvSpPr>
          <p:cNvPr id="5" name="SHP_314"/>
          <p:cNvSpPr>
            <a:spLocks noChangeArrowheads="1"/>
          </p:cNvSpPr>
          <p:nvPr/>
        </p:nvSpPr>
        <p:spPr bwMode="invGray">
          <a:xfrm>
            <a:off x="347663" y="46624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Why?</a:t>
            </a:r>
          </a:p>
        </p:txBody>
      </p:sp>
      <p:sp>
        <p:nvSpPr>
          <p:cNvPr id="96260" name="SHP_316"/>
          <p:cNvSpPr>
            <a:spLocks noChangeArrowheads="1"/>
          </p:cNvSpPr>
          <p:nvPr/>
        </p:nvSpPr>
        <p:spPr bwMode="invGray">
          <a:xfrm>
            <a:off x="347663" y="2916238"/>
            <a:ext cx="1481137"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pPr>
            <a:r>
              <a:rPr lang="en-US" sz="1600" b="1"/>
              <a:t>How?</a:t>
            </a:r>
          </a:p>
        </p:txBody>
      </p:sp>
      <p:graphicFrame>
        <p:nvGraphicFramePr>
          <p:cNvPr id="25" name="Table 24"/>
          <p:cNvGraphicFramePr>
            <a:graphicFrameLocks noGrp="1"/>
          </p:cNvGraphicFramePr>
          <p:nvPr/>
        </p:nvGraphicFramePr>
        <p:xfrm>
          <a:off x="2336800" y="2297113"/>
          <a:ext cx="2510973" cy="1547599"/>
        </p:xfrm>
        <a:graphic>
          <a:graphicData uri="http://schemas.openxmlformats.org/drawingml/2006/table">
            <a:tbl>
              <a:tblPr firstRow="1" bandRow="1">
                <a:tableStyleId>{5C22544A-7EE6-4342-B048-85BDC9FD1C3A}</a:tableStyleId>
              </a:tblPr>
              <a:tblGrid>
                <a:gridCol w="2510973"/>
              </a:tblGrid>
              <a:tr h="320779">
                <a:tc>
                  <a:txBody>
                    <a:bodyPr/>
                    <a:lstStyle/>
                    <a:p>
                      <a:pPr algn="ctr"/>
                      <a:r>
                        <a:rPr lang="en-US" sz="1600" dirty="0" smtClean="0"/>
                        <a:t>Medicaid Income</a:t>
                      </a:r>
                      <a:endParaRPr lang="en-US" sz="1600" dirty="0"/>
                    </a:p>
                  </a:txBody>
                  <a:tcPr/>
                </a:tc>
              </a:tr>
              <a:tr h="212446">
                <a:tc>
                  <a:txBody>
                    <a:bodyPr/>
                    <a:lstStyle/>
                    <a:p>
                      <a:pPr algn="ctr" fontAlgn="t"/>
                      <a:r>
                        <a:rPr lang="en-US" sz="1400" b="0" i="0" u="none" strike="noStrike" dirty="0">
                          <a:solidFill>
                            <a:srgbClr val="000000"/>
                          </a:solidFill>
                          <a:latin typeface="Arial"/>
                        </a:rPr>
                        <a:t>Day Labor</a:t>
                      </a:r>
                    </a:p>
                  </a:txBody>
                  <a:tcPr marL="9525" marR="9525" marT="9525" marB="0"/>
                </a:tc>
              </a:tr>
              <a:tr h="212446">
                <a:tc>
                  <a:txBody>
                    <a:bodyPr/>
                    <a:lstStyle/>
                    <a:p>
                      <a:pPr algn="ctr" fontAlgn="t"/>
                      <a:r>
                        <a:rPr lang="en-US" sz="1400" b="0" i="0" u="none" strike="noStrike" dirty="0">
                          <a:solidFill>
                            <a:srgbClr val="000000"/>
                          </a:solidFill>
                          <a:latin typeface="Arial"/>
                        </a:rPr>
                        <a:t>Earned Wages</a:t>
                      </a:r>
                    </a:p>
                  </a:txBody>
                  <a:tcPr marL="9525" marR="9525" marT="9525" marB="0"/>
                </a:tc>
              </a:tr>
              <a:tr h="212446">
                <a:tc>
                  <a:txBody>
                    <a:bodyPr/>
                    <a:lstStyle/>
                    <a:p>
                      <a:pPr algn="ctr" fontAlgn="t"/>
                      <a:r>
                        <a:rPr lang="en-US" sz="1400" b="0" i="0" u="none" strike="noStrike" dirty="0" smtClean="0">
                          <a:solidFill>
                            <a:srgbClr val="000000"/>
                          </a:solidFill>
                          <a:latin typeface="Arial"/>
                        </a:rPr>
                        <a:t>Sheltered Workshop</a:t>
                      </a:r>
                      <a:endParaRPr lang="en-US" sz="1400" b="0" i="0" u="none" strike="noStrike" dirty="0">
                        <a:solidFill>
                          <a:srgbClr val="000000"/>
                        </a:solidFill>
                        <a:latin typeface="Arial"/>
                      </a:endParaRPr>
                    </a:p>
                  </a:txBody>
                  <a:tcPr marL="9525" marR="9525" marT="9525" marB="0"/>
                </a:tc>
              </a:tr>
              <a:tr h="212446">
                <a:tc>
                  <a:txBody>
                    <a:bodyPr/>
                    <a:lstStyle/>
                    <a:p>
                      <a:pPr algn="ctr" fontAlgn="t"/>
                      <a:r>
                        <a:rPr lang="en-US" sz="1400" b="0" i="0" u="none" strike="noStrike" dirty="0" smtClean="0">
                          <a:solidFill>
                            <a:srgbClr val="000000"/>
                          </a:solidFill>
                          <a:latin typeface="Arial"/>
                        </a:rPr>
                        <a:t>Self Employed</a:t>
                      </a:r>
                      <a:endParaRPr lang="en-US" sz="1400" b="0" i="0" u="none" strike="noStrike" dirty="0">
                        <a:solidFill>
                          <a:srgbClr val="000000"/>
                        </a:solidFill>
                        <a:latin typeface="Arial"/>
                      </a:endParaRPr>
                    </a:p>
                  </a:txBody>
                  <a:tcPr marL="9525" marR="9525" marT="9525" marB="0"/>
                </a:tc>
              </a:tr>
              <a:tr h="320779">
                <a:tc>
                  <a:txBody>
                    <a:bodyPr/>
                    <a:lstStyle/>
                    <a:p>
                      <a:pPr algn="ctr" fontAlgn="t"/>
                      <a:r>
                        <a:rPr lang="en-US" sz="1400" b="0" i="0" u="none" strike="noStrike" dirty="0" smtClean="0">
                          <a:solidFill>
                            <a:srgbClr val="000000"/>
                          </a:solidFill>
                          <a:latin typeface="Arial"/>
                        </a:rPr>
                        <a:t>Conditional Wages</a:t>
                      </a:r>
                      <a:endParaRPr lang="en-US" sz="1400" b="0" i="0" u="none" strike="noStrike" dirty="0">
                        <a:solidFill>
                          <a:srgbClr val="000000"/>
                        </a:solidFill>
                        <a:latin typeface="Arial"/>
                      </a:endParaRPr>
                    </a:p>
                  </a:txBody>
                  <a:tcPr marL="9525" marR="9525" marT="9525" marB="0"/>
                </a:tc>
              </a:tr>
            </a:tbl>
          </a:graphicData>
        </a:graphic>
      </p:graphicFrame>
      <p:graphicFrame>
        <p:nvGraphicFramePr>
          <p:cNvPr id="26" name="Table 25"/>
          <p:cNvGraphicFramePr>
            <a:graphicFrameLocks noGrp="1"/>
          </p:cNvGraphicFramePr>
          <p:nvPr/>
        </p:nvGraphicFramePr>
        <p:xfrm>
          <a:off x="5616575" y="2274888"/>
          <a:ext cx="2561770" cy="2601685"/>
        </p:xfrm>
        <a:graphic>
          <a:graphicData uri="http://schemas.openxmlformats.org/drawingml/2006/table">
            <a:tbl>
              <a:tblPr firstRow="1" bandRow="1">
                <a:tableStyleId>{5C22544A-7EE6-4342-B048-85BDC9FD1C3A}</a:tableStyleId>
              </a:tblPr>
              <a:tblGrid>
                <a:gridCol w="2561770"/>
              </a:tblGrid>
              <a:tr h="370840">
                <a:tc>
                  <a:txBody>
                    <a:bodyPr/>
                    <a:lstStyle/>
                    <a:p>
                      <a:pPr algn="ctr"/>
                      <a:r>
                        <a:rPr lang="en-US" sz="1600" dirty="0" smtClean="0"/>
                        <a:t>Food</a:t>
                      </a:r>
                      <a:r>
                        <a:rPr lang="en-US" sz="1600" baseline="0" dirty="0" smtClean="0"/>
                        <a:t> Stamps</a:t>
                      </a:r>
                      <a:r>
                        <a:rPr lang="en-US" sz="1600" dirty="0" smtClean="0"/>
                        <a:t> Income</a:t>
                      </a:r>
                      <a:endParaRPr lang="en-US" sz="1600" dirty="0"/>
                    </a:p>
                  </a:txBody>
                  <a:tcPr/>
                </a:tc>
              </a:tr>
              <a:tr h="0">
                <a:tc>
                  <a:txBody>
                    <a:bodyPr/>
                    <a:lstStyle/>
                    <a:p>
                      <a:pPr algn="ctr" fontAlgn="t"/>
                      <a:r>
                        <a:rPr lang="en-US" sz="1400" b="0" i="0" u="none" strike="noStrike" dirty="0" err="1">
                          <a:solidFill>
                            <a:srgbClr val="000000"/>
                          </a:solidFill>
                          <a:latin typeface="Arial"/>
                        </a:rPr>
                        <a:t>Americorps</a:t>
                      </a:r>
                      <a:r>
                        <a:rPr lang="en-US" sz="1400" b="0" i="0" u="none" strike="noStrike" dirty="0">
                          <a:solidFill>
                            <a:srgbClr val="000000"/>
                          </a:solidFill>
                          <a:latin typeface="Arial"/>
                        </a:rPr>
                        <a:t> OJT</a:t>
                      </a:r>
                    </a:p>
                  </a:txBody>
                  <a:tcPr marL="9525" marR="9525" marT="9525" marB="0"/>
                </a:tc>
              </a:tr>
              <a:tr h="0">
                <a:tc>
                  <a:txBody>
                    <a:bodyPr/>
                    <a:lstStyle/>
                    <a:p>
                      <a:pPr algn="ctr" fontAlgn="t"/>
                      <a:r>
                        <a:rPr lang="en-US" sz="1400" b="0" i="0" u="none" strike="noStrike" dirty="0">
                          <a:solidFill>
                            <a:srgbClr val="000000"/>
                          </a:solidFill>
                          <a:latin typeface="Arial"/>
                        </a:rPr>
                        <a:t>Federal Work Study</a:t>
                      </a:r>
                    </a:p>
                  </a:txBody>
                  <a:tcPr marL="9525" marR="9525" marT="9525" marB="0"/>
                </a:tc>
              </a:tr>
              <a:tr h="0">
                <a:tc>
                  <a:txBody>
                    <a:bodyPr/>
                    <a:lstStyle/>
                    <a:p>
                      <a:pPr algn="ctr" fontAlgn="t"/>
                      <a:r>
                        <a:rPr lang="en-US" sz="1400" b="0" i="0" u="none" strike="noStrike" dirty="0">
                          <a:solidFill>
                            <a:srgbClr val="000000"/>
                          </a:solidFill>
                          <a:latin typeface="Arial"/>
                        </a:rPr>
                        <a:t>Full Employment Income</a:t>
                      </a:r>
                    </a:p>
                  </a:txBody>
                  <a:tcPr marL="9525" marR="9525" marT="9525" marB="0"/>
                </a:tc>
              </a:tr>
              <a:tr h="0">
                <a:tc>
                  <a:txBody>
                    <a:bodyPr/>
                    <a:lstStyle/>
                    <a:p>
                      <a:pPr algn="ctr" fontAlgn="t"/>
                      <a:r>
                        <a:rPr lang="en-US" sz="1400" b="0" i="0" u="none" strike="noStrike" dirty="0">
                          <a:solidFill>
                            <a:srgbClr val="000000"/>
                          </a:solidFill>
                          <a:latin typeface="Arial"/>
                        </a:rPr>
                        <a:t>JTPA</a:t>
                      </a:r>
                    </a:p>
                  </a:txBody>
                  <a:tcPr marL="9525" marR="9525" marT="9525" marB="0"/>
                </a:tc>
              </a:tr>
              <a:tr h="0">
                <a:tc>
                  <a:txBody>
                    <a:bodyPr/>
                    <a:lstStyle/>
                    <a:p>
                      <a:pPr algn="ctr" fontAlgn="t"/>
                      <a:r>
                        <a:rPr lang="en-US" sz="1400" b="0" i="0" u="none" strike="noStrike" dirty="0">
                          <a:solidFill>
                            <a:srgbClr val="000000"/>
                          </a:solidFill>
                          <a:latin typeface="Arial"/>
                        </a:rPr>
                        <a:t>Non-Federal Work Study</a:t>
                      </a:r>
                    </a:p>
                  </a:txBody>
                  <a:tcPr marL="9525" marR="9525" marT="9525" marB="0"/>
                </a:tc>
              </a:tr>
              <a:tr h="167820">
                <a:tc>
                  <a:txBody>
                    <a:bodyPr/>
                    <a:lstStyle/>
                    <a:p>
                      <a:pPr algn="ctr" fontAlgn="t"/>
                      <a:r>
                        <a:rPr lang="en-US" sz="1400" b="0" i="0" u="none" strike="noStrike" dirty="0">
                          <a:solidFill>
                            <a:srgbClr val="000000"/>
                          </a:solidFill>
                          <a:latin typeface="Arial"/>
                        </a:rPr>
                        <a:t>Self-employment</a:t>
                      </a:r>
                    </a:p>
                  </a:txBody>
                  <a:tcPr marL="9525" marR="9525" marT="9525" marB="0"/>
                </a:tc>
              </a:tr>
              <a:tr h="0">
                <a:tc>
                  <a:txBody>
                    <a:bodyPr/>
                    <a:lstStyle/>
                    <a:p>
                      <a:pPr algn="ctr" fontAlgn="t"/>
                      <a:r>
                        <a:rPr lang="en-US" sz="1400" b="0" i="0" u="none" strike="noStrike" dirty="0">
                          <a:solidFill>
                            <a:srgbClr val="000000"/>
                          </a:solidFill>
                          <a:latin typeface="Arial"/>
                        </a:rPr>
                        <a:t>Sheltered Workshop</a:t>
                      </a:r>
                    </a:p>
                  </a:txBody>
                  <a:tcPr marL="9525" marR="9525" marT="9525" marB="0"/>
                </a:tc>
              </a:tr>
              <a:tr h="0">
                <a:tc>
                  <a:txBody>
                    <a:bodyPr/>
                    <a:lstStyle/>
                    <a:p>
                      <a:pPr algn="ctr" fontAlgn="t"/>
                      <a:r>
                        <a:rPr lang="en-US" sz="1400" b="0" i="0" u="none" strike="noStrike" dirty="0">
                          <a:solidFill>
                            <a:srgbClr val="000000"/>
                          </a:solidFill>
                          <a:latin typeface="Arial"/>
                        </a:rPr>
                        <a:t>Student </a:t>
                      </a:r>
                      <a:r>
                        <a:rPr lang="en-US" sz="1400" b="0" i="0" u="none" strike="noStrike" dirty="0" smtClean="0">
                          <a:solidFill>
                            <a:srgbClr val="000000"/>
                          </a:solidFill>
                          <a:latin typeface="Arial"/>
                        </a:rPr>
                        <a:t> Earnings</a:t>
                      </a:r>
                      <a:endParaRPr lang="en-US" sz="1400" b="0" i="0" u="none" strike="noStrike" dirty="0">
                        <a:solidFill>
                          <a:srgbClr val="000000"/>
                        </a:solidFill>
                        <a:latin typeface="Arial"/>
                      </a:endParaRPr>
                    </a:p>
                  </a:txBody>
                  <a:tcPr marL="9525" marR="9525" marT="9525" marB="0"/>
                </a:tc>
              </a:tr>
              <a:tr h="224880">
                <a:tc>
                  <a:txBody>
                    <a:bodyPr/>
                    <a:lstStyle/>
                    <a:p>
                      <a:pPr algn="ctr" fontAlgn="t"/>
                      <a:r>
                        <a:rPr lang="en-US" sz="1400" b="0" i="0" u="none" strike="noStrike" dirty="0">
                          <a:solidFill>
                            <a:srgbClr val="000000"/>
                          </a:solidFill>
                          <a:latin typeface="Arial"/>
                        </a:rPr>
                        <a:t>Summer Youth E &amp; T</a:t>
                      </a:r>
                    </a:p>
                  </a:txBody>
                  <a:tcPr marL="9525" marR="9525" marT="9525" marB="0"/>
                </a:tc>
              </a:tr>
              <a:tr h="154486">
                <a:tc>
                  <a:txBody>
                    <a:bodyPr/>
                    <a:lstStyle/>
                    <a:p>
                      <a:pPr algn="ctr" fontAlgn="t"/>
                      <a:r>
                        <a:rPr lang="en-US" sz="1400" b="0" i="0" u="none" strike="noStrike" dirty="0" err="1">
                          <a:solidFill>
                            <a:srgbClr val="000000"/>
                          </a:solidFill>
                          <a:latin typeface="Arial"/>
                        </a:rPr>
                        <a:t>Youthbuild</a:t>
                      </a:r>
                      <a:endParaRPr lang="en-US" sz="1400" b="0" i="0" u="none" strike="noStrike" dirty="0">
                        <a:solidFill>
                          <a:srgbClr val="000000"/>
                        </a:solidFill>
                        <a:latin typeface="Arial"/>
                      </a:endParaRPr>
                    </a:p>
                  </a:txBody>
                  <a:tcPr marL="9525" marR="9525" marT="9525" marB="0"/>
                </a:tc>
              </a:tr>
            </a:tbl>
          </a:graphicData>
        </a:graphic>
      </p:graphicFrame>
      <p:sp>
        <p:nvSpPr>
          <p:cNvPr id="96303" name="TextBox 26"/>
          <p:cNvSpPr txBox="1">
            <a:spLocks noChangeArrowheads="1"/>
          </p:cNvSpPr>
          <p:nvPr/>
        </p:nvSpPr>
        <p:spPr bwMode="auto">
          <a:xfrm>
            <a:off x="2582863" y="1262063"/>
            <a:ext cx="4921250" cy="457200"/>
          </a:xfrm>
          <a:prstGeom prst="rect">
            <a:avLst/>
          </a:prstGeom>
          <a:noFill/>
          <a:ln w="9525">
            <a:noFill/>
            <a:miter lim="800000"/>
            <a:headEnd/>
            <a:tailEnd/>
          </a:ln>
        </p:spPr>
        <p:txBody>
          <a:bodyPr>
            <a:spAutoFit/>
          </a:bodyPr>
          <a:lstStyle/>
          <a:p>
            <a:pPr algn="ctr">
              <a:lnSpc>
                <a:spcPct val="106000"/>
              </a:lnSpc>
              <a:buFont typeface="Wingdings 2" pitchFamily="18" charset="2"/>
              <a:buNone/>
            </a:pPr>
            <a:r>
              <a:rPr lang="en-US" b="1" i="1"/>
              <a:t>What Kind of Income?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smtClean="0"/>
              <a:t>Common Intake Challenge – What?</a:t>
            </a:r>
          </a:p>
        </p:txBody>
      </p:sp>
      <p:sp>
        <p:nvSpPr>
          <p:cNvPr id="4" name="SHP_312"/>
          <p:cNvSpPr>
            <a:spLocks noChangeArrowheads="1"/>
          </p:cNvSpPr>
          <p:nvPr/>
        </p:nvSpPr>
        <p:spPr bwMode="invGray">
          <a:xfrm>
            <a:off x="347663" y="11699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defRPr/>
            </a:pPr>
            <a:r>
              <a:rPr lang="en-US" sz="1600" b="1" dirty="0">
                <a:solidFill>
                  <a:schemeClr val="tx1">
                    <a:lumMod val="65000"/>
                  </a:schemeClr>
                </a:solidFill>
              </a:rPr>
              <a:t>What?</a:t>
            </a:r>
          </a:p>
        </p:txBody>
      </p:sp>
      <p:sp>
        <p:nvSpPr>
          <p:cNvPr id="5" name="SHP_314"/>
          <p:cNvSpPr>
            <a:spLocks noChangeArrowheads="1"/>
          </p:cNvSpPr>
          <p:nvPr/>
        </p:nvSpPr>
        <p:spPr bwMode="invGray">
          <a:xfrm>
            <a:off x="347663" y="46624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defRPr/>
            </a:pPr>
            <a:r>
              <a:rPr lang="en-US" sz="1600" b="1" dirty="0">
                <a:solidFill>
                  <a:schemeClr val="tx1">
                    <a:lumMod val="65000"/>
                  </a:schemeClr>
                </a:solidFill>
              </a:rPr>
              <a:t>Why?</a:t>
            </a:r>
          </a:p>
        </p:txBody>
      </p:sp>
      <p:sp>
        <p:nvSpPr>
          <p:cNvPr id="97284" name="SHP_316"/>
          <p:cNvSpPr>
            <a:spLocks noChangeArrowheads="1"/>
          </p:cNvSpPr>
          <p:nvPr/>
        </p:nvSpPr>
        <p:spPr bwMode="invGray">
          <a:xfrm>
            <a:off x="347663" y="2916238"/>
            <a:ext cx="1481137"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pPr>
            <a:r>
              <a:rPr lang="en-US" sz="1600" b="1"/>
              <a:t>How?</a:t>
            </a:r>
          </a:p>
        </p:txBody>
      </p:sp>
      <p:graphicFrame>
        <p:nvGraphicFramePr>
          <p:cNvPr id="24" name="Table 23"/>
          <p:cNvGraphicFramePr>
            <a:graphicFrameLocks noGrp="1"/>
          </p:cNvGraphicFramePr>
          <p:nvPr/>
        </p:nvGraphicFramePr>
        <p:xfrm>
          <a:off x="2466975" y="2152650"/>
          <a:ext cx="6052458" cy="3997182"/>
        </p:xfrm>
        <a:graphic>
          <a:graphicData uri="http://schemas.openxmlformats.org/drawingml/2006/table">
            <a:tbl>
              <a:tblPr firstRow="1" bandRow="1">
                <a:tableStyleId>{5C22544A-7EE6-4342-B048-85BDC9FD1C3A}</a:tableStyleId>
              </a:tblPr>
              <a:tblGrid>
                <a:gridCol w="2206172"/>
                <a:gridCol w="1828800"/>
                <a:gridCol w="2017486"/>
              </a:tblGrid>
              <a:tr h="173714">
                <a:tc>
                  <a:txBody>
                    <a:bodyPr/>
                    <a:lstStyle/>
                    <a:p>
                      <a:pPr algn="ctr"/>
                      <a:r>
                        <a:rPr lang="en-US" sz="1600" dirty="0" smtClean="0"/>
                        <a:t>Common Value</a:t>
                      </a:r>
                      <a:endParaRPr lang="en-US" sz="1600" dirty="0"/>
                    </a:p>
                  </a:txBody>
                  <a:tcPr/>
                </a:tc>
                <a:tc>
                  <a:txBody>
                    <a:bodyPr/>
                    <a:lstStyle/>
                    <a:p>
                      <a:pPr algn="ctr"/>
                      <a:r>
                        <a:rPr lang="en-US" sz="1600" dirty="0" smtClean="0"/>
                        <a:t>Mapped Medicaid Value</a:t>
                      </a:r>
                      <a:endParaRPr lang="en-US" sz="1600" dirty="0"/>
                    </a:p>
                  </a:txBody>
                  <a:tcPr/>
                </a:tc>
                <a:tc>
                  <a:txBody>
                    <a:bodyPr/>
                    <a:lstStyle/>
                    <a:p>
                      <a:pPr algn="ctr"/>
                      <a:r>
                        <a:rPr lang="en-US" sz="1600" dirty="0" smtClean="0"/>
                        <a:t>Mapped Food Stamp Value</a:t>
                      </a:r>
                      <a:endParaRPr lang="en-US" sz="1600" dirty="0"/>
                    </a:p>
                  </a:txBody>
                  <a:tcPr/>
                </a:tc>
              </a:tr>
              <a:tr h="281459">
                <a:tc>
                  <a:txBody>
                    <a:bodyPr/>
                    <a:lstStyle/>
                    <a:p>
                      <a:pPr algn="l" fontAlgn="t"/>
                      <a:r>
                        <a:rPr lang="en-US" sz="1400" b="0" i="0" u="none" strike="noStrike" dirty="0" err="1">
                          <a:solidFill>
                            <a:srgbClr val="000000"/>
                          </a:solidFill>
                          <a:latin typeface="Arial"/>
                        </a:rPr>
                        <a:t>Americorps</a:t>
                      </a:r>
                      <a:r>
                        <a:rPr lang="en-US" sz="1400" b="0" i="0" u="none" strike="noStrike" dirty="0">
                          <a:solidFill>
                            <a:srgbClr val="000000"/>
                          </a:solidFill>
                          <a:latin typeface="Arial"/>
                        </a:rPr>
                        <a:t> OJT</a:t>
                      </a:r>
                    </a:p>
                  </a:txBody>
                  <a:tcPr marL="9525" marR="9525" marT="9525" marB="0"/>
                </a:tc>
                <a:tc>
                  <a:txBody>
                    <a:bodyPr/>
                    <a:lstStyle/>
                    <a:p>
                      <a:pPr algn="l" fontAlgn="t"/>
                      <a:r>
                        <a:rPr lang="en-US" sz="1400" b="0" i="0" u="none" strike="noStrike">
                          <a:solidFill>
                            <a:srgbClr val="000000"/>
                          </a:solidFill>
                          <a:latin typeface="Arial"/>
                        </a:rPr>
                        <a:t>BLOCKED</a:t>
                      </a:r>
                    </a:p>
                  </a:txBody>
                  <a:tcPr marL="9525" marR="9525" marT="9525" marB="0"/>
                </a:tc>
                <a:tc>
                  <a:txBody>
                    <a:bodyPr/>
                    <a:lstStyle/>
                    <a:p>
                      <a:pPr algn="l" fontAlgn="t"/>
                      <a:r>
                        <a:rPr lang="en-US" sz="1400" b="0" i="0" u="none" strike="noStrike">
                          <a:solidFill>
                            <a:srgbClr val="000000"/>
                          </a:solidFill>
                          <a:latin typeface="Arial"/>
                        </a:rPr>
                        <a:t>Americorps OJT</a:t>
                      </a:r>
                    </a:p>
                  </a:txBody>
                  <a:tcPr marL="9525" marR="9525" marT="9525" marB="0"/>
                </a:tc>
              </a:tr>
              <a:tr h="193895">
                <a:tc>
                  <a:txBody>
                    <a:bodyPr/>
                    <a:lstStyle/>
                    <a:p>
                      <a:pPr algn="l" fontAlgn="t"/>
                      <a:r>
                        <a:rPr lang="en-US" sz="1400" b="0" i="0" u="none" strike="noStrike" dirty="0">
                          <a:solidFill>
                            <a:srgbClr val="000000"/>
                          </a:solidFill>
                          <a:latin typeface="Arial"/>
                        </a:rPr>
                        <a:t>Day Labor</a:t>
                      </a:r>
                    </a:p>
                  </a:txBody>
                  <a:tcPr marL="9525" marR="9525" marT="9525" marB="0"/>
                </a:tc>
                <a:tc>
                  <a:txBody>
                    <a:bodyPr/>
                    <a:lstStyle/>
                    <a:p>
                      <a:pPr algn="l" fontAlgn="t"/>
                      <a:r>
                        <a:rPr lang="en-US" sz="1400" b="0" i="0" u="none" strike="noStrike">
                          <a:solidFill>
                            <a:srgbClr val="000000"/>
                          </a:solidFill>
                          <a:latin typeface="Arial"/>
                        </a:rPr>
                        <a:t>Day Labor</a:t>
                      </a:r>
                    </a:p>
                  </a:txBody>
                  <a:tcPr marL="9525" marR="9525" marT="9525" marB="0"/>
                </a:tc>
                <a:tc>
                  <a:txBody>
                    <a:bodyPr/>
                    <a:lstStyle/>
                    <a:p>
                      <a:pPr algn="l" fontAlgn="t"/>
                      <a:r>
                        <a:rPr lang="en-US" sz="1400" b="0" i="0" u="none" strike="noStrike">
                          <a:solidFill>
                            <a:srgbClr val="000000"/>
                          </a:solidFill>
                          <a:latin typeface="Arial"/>
                        </a:rPr>
                        <a:t>Wages</a:t>
                      </a:r>
                    </a:p>
                  </a:txBody>
                  <a:tcPr marL="9525" marR="9525" marT="9525" marB="0"/>
                </a:tc>
              </a:tr>
              <a:tr h="281459">
                <a:tc>
                  <a:txBody>
                    <a:bodyPr/>
                    <a:lstStyle/>
                    <a:p>
                      <a:pPr algn="l" fontAlgn="t"/>
                      <a:r>
                        <a:rPr lang="en-US" sz="1400" b="0" i="0" u="none" strike="noStrike" dirty="0">
                          <a:solidFill>
                            <a:srgbClr val="000000"/>
                          </a:solidFill>
                          <a:latin typeface="Arial"/>
                        </a:rPr>
                        <a:t>Federal Work Study</a:t>
                      </a:r>
                    </a:p>
                  </a:txBody>
                  <a:tcPr marL="9525" marR="9525" marT="9525" marB="0"/>
                </a:tc>
                <a:tc>
                  <a:txBody>
                    <a:bodyPr/>
                    <a:lstStyle/>
                    <a:p>
                      <a:pPr algn="l" fontAlgn="t"/>
                      <a:r>
                        <a:rPr lang="en-US" sz="1400" b="0" i="0" u="none" strike="noStrike" dirty="0">
                          <a:solidFill>
                            <a:srgbClr val="000000"/>
                          </a:solidFill>
                          <a:latin typeface="Arial"/>
                        </a:rPr>
                        <a:t>BLOCKED</a:t>
                      </a:r>
                    </a:p>
                  </a:txBody>
                  <a:tcPr marL="9525" marR="9525" marT="9525" marB="0"/>
                </a:tc>
                <a:tc>
                  <a:txBody>
                    <a:bodyPr/>
                    <a:lstStyle/>
                    <a:p>
                      <a:pPr algn="l" fontAlgn="t"/>
                      <a:r>
                        <a:rPr lang="en-US" sz="1400" b="0" i="0" u="none" strike="noStrike">
                          <a:solidFill>
                            <a:srgbClr val="000000"/>
                          </a:solidFill>
                          <a:latin typeface="Arial"/>
                        </a:rPr>
                        <a:t>Federal Work Study</a:t>
                      </a:r>
                    </a:p>
                  </a:txBody>
                  <a:tcPr marL="9525" marR="9525" marT="9525" marB="0"/>
                </a:tc>
              </a:tr>
              <a:tr h="301367">
                <a:tc>
                  <a:txBody>
                    <a:bodyPr/>
                    <a:lstStyle/>
                    <a:p>
                      <a:pPr algn="l" fontAlgn="t"/>
                      <a:r>
                        <a:rPr lang="en-US" sz="1400" b="0" i="0" u="none" strike="noStrike">
                          <a:solidFill>
                            <a:srgbClr val="000000"/>
                          </a:solidFill>
                          <a:latin typeface="Arial"/>
                        </a:rPr>
                        <a:t>Full Employment Income Program</a:t>
                      </a:r>
                    </a:p>
                  </a:txBody>
                  <a:tcPr marL="9525" marR="9525" marT="9525" marB="0"/>
                </a:tc>
                <a:tc>
                  <a:txBody>
                    <a:bodyPr/>
                    <a:lstStyle/>
                    <a:p>
                      <a:pPr algn="l" fontAlgn="t"/>
                      <a:r>
                        <a:rPr lang="en-US" sz="1400" b="0" i="0" u="none" strike="noStrike" dirty="0">
                          <a:solidFill>
                            <a:srgbClr val="000000"/>
                          </a:solidFill>
                          <a:latin typeface="Arial"/>
                        </a:rPr>
                        <a:t>BLOCKED</a:t>
                      </a:r>
                    </a:p>
                  </a:txBody>
                  <a:tcPr marL="9525" marR="9525" marT="9525" marB="0"/>
                </a:tc>
                <a:tc>
                  <a:txBody>
                    <a:bodyPr/>
                    <a:lstStyle/>
                    <a:p>
                      <a:pPr algn="l" fontAlgn="t"/>
                      <a:r>
                        <a:rPr lang="en-US" sz="1400" b="0" i="0" u="none" strike="noStrike">
                          <a:solidFill>
                            <a:srgbClr val="000000"/>
                          </a:solidFill>
                          <a:latin typeface="Arial"/>
                        </a:rPr>
                        <a:t>Full Employment Income</a:t>
                      </a:r>
                    </a:p>
                  </a:txBody>
                  <a:tcPr marL="9525" marR="9525" marT="9525" marB="0"/>
                </a:tc>
              </a:tr>
              <a:tr h="281459">
                <a:tc>
                  <a:txBody>
                    <a:bodyPr/>
                    <a:lstStyle/>
                    <a:p>
                      <a:pPr algn="l" fontAlgn="t"/>
                      <a:r>
                        <a:rPr lang="en-US" sz="1400" b="0" i="0" u="none" strike="noStrike">
                          <a:solidFill>
                            <a:srgbClr val="000000"/>
                          </a:solidFill>
                          <a:latin typeface="Arial"/>
                        </a:rPr>
                        <a:t>JTPA</a:t>
                      </a:r>
                    </a:p>
                  </a:txBody>
                  <a:tcPr marL="9525" marR="9525" marT="9525" marB="0"/>
                </a:tc>
                <a:tc>
                  <a:txBody>
                    <a:bodyPr/>
                    <a:lstStyle/>
                    <a:p>
                      <a:pPr algn="l" fontAlgn="t"/>
                      <a:r>
                        <a:rPr lang="en-US" sz="1400" b="0" i="0" u="none" strike="noStrike" dirty="0">
                          <a:solidFill>
                            <a:srgbClr val="000000"/>
                          </a:solidFill>
                          <a:latin typeface="Arial"/>
                        </a:rPr>
                        <a:t>BLOCKED</a:t>
                      </a:r>
                    </a:p>
                  </a:txBody>
                  <a:tcPr marL="9525" marR="9525" marT="9525" marB="0"/>
                </a:tc>
                <a:tc>
                  <a:txBody>
                    <a:bodyPr/>
                    <a:lstStyle/>
                    <a:p>
                      <a:pPr algn="l" fontAlgn="t"/>
                      <a:r>
                        <a:rPr lang="en-US" sz="1400" b="0" i="0" u="none" strike="noStrike">
                          <a:solidFill>
                            <a:srgbClr val="000000"/>
                          </a:solidFill>
                          <a:latin typeface="Arial"/>
                        </a:rPr>
                        <a:t>JTPA</a:t>
                      </a:r>
                    </a:p>
                  </a:txBody>
                  <a:tcPr marL="9525" marR="9525" marT="9525" marB="0"/>
                </a:tc>
              </a:tr>
              <a:tr h="281459">
                <a:tc>
                  <a:txBody>
                    <a:bodyPr/>
                    <a:lstStyle/>
                    <a:p>
                      <a:pPr algn="l" fontAlgn="t"/>
                      <a:r>
                        <a:rPr lang="en-US" sz="1400" b="0" i="0" u="none" strike="noStrike">
                          <a:solidFill>
                            <a:srgbClr val="000000"/>
                          </a:solidFill>
                          <a:latin typeface="Arial"/>
                        </a:rPr>
                        <a:t>Non-Federal Work Study</a:t>
                      </a:r>
                    </a:p>
                  </a:txBody>
                  <a:tcPr marL="9525" marR="9525" marT="9525" marB="0"/>
                </a:tc>
                <a:tc>
                  <a:txBody>
                    <a:bodyPr/>
                    <a:lstStyle/>
                    <a:p>
                      <a:pPr algn="l" fontAlgn="t"/>
                      <a:r>
                        <a:rPr lang="en-US" sz="1400" b="0" i="0" u="none" strike="noStrike" dirty="0">
                          <a:solidFill>
                            <a:srgbClr val="000000"/>
                          </a:solidFill>
                          <a:latin typeface="Arial"/>
                        </a:rPr>
                        <a:t>BLOCKED</a:t>
                      </a:r>
                    </a:p>
                  </a:txBody>
                  <a:tcPr marL="9525" marR="9525" marT="9525" marB="0"/>
                </a:tc>
                <a:tc>
                  <a:txBody>
                    <a:bodyPr/>
                    <a:lstStyle/>
                    <a:p>
                      <a:pPr algn="l" fontAlgn="t"/>
                      <a:r>
                        <a:rPr lang="en-US" sz="1400" b="0" i="0" u="none" strike="noStrike">
                          <a:solidFill>
                            <a:srgbClr val="000000"/>
                          </a:solidFill>
                          <a:latin typeface="Arial"/>
                        </a:rPr>
                        <a:t>Non-Federal Work Study</a:t>
                      </a:r>
                    </a:p>
                  </a:txBody>
                  <a:tcPr marL="9525" marR="9525" marT="9525" marB="0"/>
                </a:tc>
              </a:tr>
              <a:tr h="281459">
                <a:tc>
                  <a:txBody>
                    <a:bodyPr/>
                    <a:lstStyle/>
                    <a:p>
                      <a:pPr algn="l" fontAlgn="t"/>
                      <a:r>
                        <a:rPr lang="en-US" sz="1400" b="0" i="0" u="none" strike="noStrike">
                          <a:solidFill>
                            <a:srgbClr val="000000"/>
                          </a:solidFill>
                          <a:latin typeface="Arial"/>
                        </a:rPr>
                        <a:t>Self-Employment</a:t>
                      </a:r>
                    </a:p>
                  </a:txBody>
                  <a:tcPr marL="9525" marR="9525" marT="9525" marB="0"/>
                </a:tc>
                <a:tc>
                  <a:txBody>
                    <a:bodyPr/>
                    <a:lstStyle/>
                    <a:p>
                      <a:pPr algn="l" fontAlgn="t"/>
                      <a:r>
                        <a:rPr lang="en-US" sz="1400" b="0" i="0" u="none" strike="noStrike" dirty="0">
                          <a:solidFill>
                            <a:srgbClr val="000000"/>
                          </a:solidFill>
                          <a:latin typeface="Arial"/>
                        </a:rPr>
                        <a:t>SLFEMP</a:t>
                      </a:r>
                    </a:p>
                  </a:txBody>
                  <a:tcPr marL="9525" marR="9525" marT="9525" marB="0"/>
                </a:tc>
                <a:tc>
                  <a:txBody>
                    <a:bodyPr/>
                    <a:lstStyle/>
                    <a:p>
                      <a:pPr algn="l" fontAlgn="t"/>
                      <a:r>
                        <a:rPr lang="en-US" sz="1400" b="0" i="0" u="none" strike="noStrike" dirty="0">
                          <a:solidFill>
                            <a:srgbClr val="000000"/>
                          </a:solidFill>
                          <a:latin typeface="Arial"/>
                        </a:rPr>
                        <a:t>Self-employment</a:t>
                      </a:r>
                    </a:p>
                  </a:txBody>
                  <a:tcPr marL="9525" marR="9525" marT="9525" marB="0"/>
                </a:tc>
              </a:tr>
              <a:tr h="237212">
                <a:tc>
                  <a:txBody>
                    <a:bodyPr/>
                    <a:lstStyle/>
                    <a:p>
                      <a:pPr algn="l" fontAlgn="t"/>
                      <a:r>
                        <a:rPr lang="en-US" sz="1400" b="0" i="0" u="none" strike="noStrike">
                          <a:solidFill>
                            <a:srgbClr val="000000"/>
                          </a:solidFill>
                          <a:latin typeface="Arial"/>
                        </a:rPr>
                        <a:t>Sheltered Workshop</a:t>
                      </a:r>
                    </a:p>
                  </a:txBody>
                  <a:tcPr marL="9525" marR="9525" marT="9525" marB="0"/>
                </a:tc>
                <a:tc>
                  <a:txBody>
                    <a:bodyPr/>
                    <a:lstStyle/>
                    <a:p>
                      <a:pPr algn="l" fontAlgn="t"/>
                      <a:r>
                        <a:rPr lang="en-US" sz="1400" b="0" i="0" u="none" strike="noStrike" dirty="0">
                          <a:solidFill>
                            <a:srgbClr val="000000"/>
                          </a:solidFill>
                          <a:latin typeface="Arial"/>
                        </a:rPr>
                        <a:t>SHELTR</a:t>
                      </a:r>
                    </a:p>
                  </a:txBody>
                  <a:tcPr marL="9525" marR="9525" marT="9525" marB="0"/>
                </a:tc>
                <a:tc>
                  <a:txBody>
                    <a:bodyPr/>
                    <a:lstStyle/>
                    <a:p>
                      <a:pPr algn="l" fontAlgn="t"/>
                      <a:r>
                        <a:rPr lang="en-US" sz="1400" b="0" i="0" u="none" strike="noStrike">
                          <a:solidFill>
                            <a:srgbClr val="000000"/>
                          </a:solidFill>
                          <a:latin typeface="Arial"/>
                        </a:rPr>
                        <a:t>Sheltered Workshop</a:t>
                      </a:r>
                    </a:p>
                  </a:txBody>
                  <a:tcPr marL="9525" marR="9525" marT="9525" marB="0"/>
                </a:tc>
              </a:tr>
              <a:tr h="163068">
                <a:tc>
                  <a:txBody>
                    <a:bodyPr/>
                    <a:lstStyle/>
                    <a:p>
                      <a:pPr algn="l" fontAlgn="t"/>
                      <a:r>
                        <a:rPr lang="en-US" sz="1400" b="0" i="0" u="none" strike="noStrike">
                          <a:solidFill>
                            <a:srgbClr val="000000"/>
                          </a:solidFill>
                          <a:latin typeface="Arial"/>
                        </a:rPr>
                        <a:t>Student Earnings</a:t>
                      </a:r>
                    </a:p>
                  </a:txBody>
                  <a:tcPr marL="9525" marR="9525" marT="9525" marB="0"/>
                </a:tc>
                <a:tc>
                  <a:txBody>
                    <a:bodyPr/>
                    <a:lstStyle/>
                    <a:p>
                      <a:pPr algn="l" fontAlgn="t"/>
                      <a:r>
                        <a:rPr lang="en-US" sz="1400" b="0" i="0" u="none" strike="noStrike" dirty="0">
                          <a:solidFill>
                            <a:srgbClr val="000000"/>
                          </a:solidFill>
                          <a:latin typeface="Arial"/>
                        </a:rPr>
                        <a:t>Wages (</a:t>
                      </a:r>
                      <a:r>
                        <a:rPr lang="en-US" sz="1400" b="0" i="0" u="none" strike="noStrike" dirty="0" smtClean="0">
                          <a:solidFill>
                            <a:srgbClr val="000000"/>
                          </a:solidFill>
                          <a:latin typeface="Arial"/>
                        </a:rPr>
                        <a:t>Conditional)</a:t>
                      </a:r>
                      <a:endParaRPr lang="en-US" sz="1400" b="0" i="0" u="none" strike="noStrike" dirty="0">
                        <a:solidFill>
                          <a:srgbClr val="000000"/>
                        </a:solidFill>
                        <a:latin typeface="Arial"/>
                      </a:endParaRPr>
                    </a:p>
                  </a:txBody>
                  <a:tcPr marL="9525" marR="9525" marT="9525" marB="0"/>
                </a:tc>
                <a:tc>
                  <a:txBody>
                    <a:bodyPr/>
                    <a:lstStyle/>
                    <a:p>
                      <a:pPr algn="l" fontAlgn="t"/>
                      <a:r>
                        <a:rPr lang="en-US" sz="1400" b="0" i="0" u="none" strike="noStrike" dirty="0">
                          <a:solidFill>
                            <a:srgbClr val="000000"/>
                          </a:solidFill>
                          <a:latin typeface="Arial"/>
                        </a:rPr>
                        <a:t>Student earnings</a:t>
                      </a:r>
                    </a:p>
                  </a:txBody>
                  <a:tcPr marL="9525" marR="9525" marT="9525" marB="0"/>
                </a:tc>
              </a:tr>
              <a:tr h="163068">
                <a:tc>
                  <a:txBody>
                    <a:bodyPr/>
                    <a:lstStyle/>
                    <a:p>
                      <a:pPr algn="l" fontAlgn="t"/>
                      <a:r>
                        <a:rPr lang="en-US" sz="1400" b="0" i="0" u="none" strike="noStrike">
                          <a:solidFill>
                            <a:srgbClr val="000000"/>
                          </a:solidFill>
                          <a:latin typeface="Arial"/>
                        </a:rPr>
                        <a:t>Summer Youth E &amp; T</a:t>
                      </a:r>
                    </a:p>
                  </a:txBody>
                  <a:tcPr marL="9525" marR="9525" marT="9525" marB="0"/>
                </a:tc>
                <a:tc>
                  <a:txBody>
                    <a:bodyPr/>
                    <a:lstStyle/>
                    <a:p>
                      <a:pPr algn="l" fontAlgn="t"/>
                      <a:r>
                        <a:rPr lang="en-US" sz="1400" b="0" i="0" u="none" strike="noStrike">
                          <a:solidFill>
                            <a:srgbClr val="000000"/>
                          </a:solidFill>
                          <a:latin typeface="Arial"/>
                        </a:rPr>
                        <a:t>BLOCKED</a:t>
                      </a:r>
                    </a:p>
                  </a:txBody>
                  <a:tcPr marL="9525" marR="9525" marT="9525" marB="0"/>
                </a:tc>
                <a:tc>
                  <a:txBody>
                    <a:bodyPr/>
                    <a:lstStyle/>
                    <a:p>
                      <a:pPr algn="l" fontAlgn="t"/>
                      <a:r>
                        <a:rPr lang="en-US" sz="1400" b="0" i="0" u="none" strike="noStrike" dirty="0">
                          <a:solidFill>
                            <a:srgbClr val="000000"/>
                          </a:solidFill>
                          <a:latin typeface="Arial"/>
                        </a:rPr>
                        <a:t>Summer Youth E &amp; T</a:t>
                      </a:r>
                    </a:p>
                  </a:txBody>
                  <a:tcPr marL="9525" marR="9525" marT="9525" marB="0"/>
                </a:tc>
              </a:tr>
              <a:tr h="163068">
                <a:tc>
                  <a:txBody>
                    <a:bodyPr/>
                    <a:lstStyle/>
                    <a:p>
                      <a:pPr algn="l" fontAlgn="t"/>
                      <a:r>
                        <a:rPr lang="en-US" sz="1400" b="0" i="0" u="none" strike="noStrike">
                          <a:solidFill>
                            <a:srgbClr val="000000"/>
                          </a:solidFill>
                          <a:latin typeface="Arial"/>
                        </a:rPr>
                        <a:t>Wages</a:t>
                      </a:r>
                    </a:p>
                  </a:txBody>
                  <a:tcPr marL="9525" marR="9525" marT="9525" marB="0"/>
                </a:tc>
                <a:tc>
                  <a:txBody>
                    <a:bodyPr/>
                    <a:lstStyle/>
                    <a:p>
                      <a:pPr algn="l" fontAlgn="t"/>
                      <a:r>
                        <a:rPr lang="en-US" sz="1400" b="0" i="0" u="none" strike="noStrike">
                          <a:solidFill>
                            <a:srgbClr val="000000"/>
                          </a:solidFill>
                          <a:latin typeface="Arial"/>
                        </a:rPr>
                        <a:t>Earned Wages</a:t>
                      </a:r>
                    </a:p>
                  </a:txBody>
                  <a:tcPr marL="9525" marR="9525" marT="9525" marB="0"/>
                </a:tc>
                <a:tc>
                  <a:txBody>
                    <a:bodyPr/>
                    <a:lstStyle/>
                    <a:p>
                      <a:pPr algn="l" fontAlgn="t"/>
                      <a:r>
                        <a:rPr lang="en-US" sz="1400" b="0" i="0" u="none" strike="noStrike" dirty="0">
                          <a:solidFill>
                            <a:srgbClr val="000000"/>
                          </a:solidFill>
                          <a:latin typeface="Arial"/>
                        </a:rPr>
                        <a:t>Wages</a:t>
                      </a:r>
                    </a:p>
                  </a:txBody>
                  <a:tcPr marL="9525" marR="9525" marT="9525" marB="0"/>
                </a:tc>
              </a:tr>
              <a:tr h="163068">
                <a:tc>
                  <a:txBody>
                    <a:bodyPr/>
                    <a:lstStyle/>
                    <a:p>
                      <a:pPr algn="l" fontAlgn="t"/>
                      <a:r>
                        <a:rPr lang="en-US" sz="1400" b="0" i="0" u="none" strike="noStrike">
                          <a:solidFill>
                            <a:srgbClr val="000000"/>
                          </a:solidFill>
                          <a:latin typeface="Arial"/>
                        </a:rPr>
                        <a:t>Youthbuild</a:t>
                      </a:r>
                    </a:p>
                  </a:txBody>
                  <a:tcPr marL="9525" marR="9525" marT="9525" marB="0"/>
                </a:tc>
                <a:tc>
                  <a:txBody>
                    <a:bodyPr/>
                    <a:lstStyle/>
                    <a:p>
                      <a:pPr algn="l" fontAlgn="t"/>
                      <a:r>
                        <a:rPr lang="en-US" sz="1400" b="0" i="0" u="none" strike="noStrike">
                          <a:solidFill>
                            <a:srgbClr val="000000"/>
                          </a:solidFill>
                          <a:latin typeface="Arial"/>
                        </a:rPr>
                        <a:t>BLOCKED</a:t>
                      </a:r>
                    </a:p>
                  </a:txBody>
                  <a:tcPr marL="9525" marR="9525" marT="9525" marB="0"/>
                </a:tc>
                <a:tc>
                  <a:txBody>
                    <a:bodyPr/>
                    <a:lstStyle/>
                    <a:p>
                      <a:pPr algn="l" fontAlgn="t"/>
                      <a:r>
                        <a:rPr lang="en-US" sz="1400" b="0" i="0" u="none" strike="noStrike" dirty="0" err="1">
                          <a:solidFill>
                            <a:srgbClr val="000000"/>
                          </a:solidFill>
                          <a:latin typeface="Arial"/>
                        </a:rPr>
                        <a:t>Youthbuild</a:t>
                      </a:r>
                      <a:endParaRPr lang="en-US" sz="1400" b="0" i="0" u="none" strike="noStrike" dirty="0">
                        <a:solidFill>
                          <a:srgbClr val="000000"/>
                        </a:solidFill>
                        <a:latin typeface="Arial"/>
                      </a:endParaRPr>
                    </a:p>
                  </a:txBody>
                  <a:tcPr marL="9525" marR="9525" marT="9525" marB="0"/>
                </a:tc>
              </a:tr>
              <a:tr h="163068">
                <a:tc>
                  <a:txBody>
                    <a:bodyPr/>
                    <a:lstStyle/>
                    <a:p>
                      <a:pPr algn="l" fontAlgn="t"/>
                      <a:r>
                        <a:rPr lang="en-US" sz="1400" b="0" i="0" u="none" strike="noStrike">
                          <a:solidFill>
                            <a:srgbClr val="000000"/>
                          </a:solidFill>
                          <a:latin typeface="Arial"/>
                        </a:rPr>
                        <a:t>Seasonal Employment</a:t>
                      </a:r>
                    </a:p>
                  </a:txBody>
                  <a:tcPr marL="9525" marR="9525" marT="9525" marB="0"/>
                </a:tc>
                <a:tc>
                  <a:txBody>
                    <a:bodyPr/>
                    <a:lstStyle/>
                    <a:p>
                      <a:pPr algn="l" fontAlgn="t"/>
                      <a:r>
                        <a:rPr lang="en-US" sz="1400" b="0" i="0" u="none" strike="noStrike" dirty="0" smtClean="0">
                          <a:solidFill>
                            <a:srgbClr val="000000"/>
                          </a:solidFill>
                          <a:latin typeface="Arial"/>
                        </a:rPr>
                        <a:t>BLOCKED</a:t>
                      </a:r>
                      <a:endParaRPr lang="en-US" sz="1400" b="0" i="0" u="none" strike="noStrike" dirty="0">
                        <a:solidFill>
                          <a:srgbClr val="000000"/>
                        </a:solidFill>
                        <a:latin typeface="Arial"/>
                      </a:endParaRPr>
                    </a:p>
                  </a:txBody>
                  <a:tcPr marL="9525" marR="9525" marT="9525" marB="0"/>
                </a:tc>
                <a:tc>
                  <a:txBody>
                    <a:bodyPr/>
                    <a:lstStyle/>
                    <a:p>
                      <a:pPr algn="l" fontAlgn="t"/>
                      <a:r>
                        <a:rPr lang="en-US" sz="1400" b="0" i="0" u="none" strike="noStrike" dirty="0">
                          <a:solidFill>
                            <a:srgbClr val="000000"/>
                          </a:solidFill>
                          <a:latin typeface="Arial"/>
                        </a:rPr>
                        <a:t>Wages</a:t>
                      </a:r>
                    </a:p>
                  </a:txBody>
                  <a:tcPr marL="9525" marR="9525" marT="9525" marB="0"/>
                </a:tc>
              </a:tr>
            </a:tbl>
          </a:graphicData>
        </a:graphic>
      </p:graphicFrame>
      <p:sp>
        <p:nvSpPr>
          <p:cNvPr id="97347" name="TextBox 8"/>
          <p:cNvSpPr txBox="1">
            <a:spLocks noChangeArrowheads="1"/>
          </p:cNvSpPr>
          <p:nvPr/>
        </p:nvSpPr>
        <p:spPr bwMode="auto">
          <a:xfrm>
            <a:off x="2903538" y="1262063"/>
            <a:ext cx="4919662" cy="457200"/>
          </a:xfrm>
          <a:prstGeom prst="rect">
            <a:avLst/>
          </a:prstGeom>
          <a:noFill/>
          <a:ln w="9525">
            <a:noFill/>
            <a:miter lim="800000"/>
            <a:headEnd/>
            <a:tailEnd/>
          </a:ln>
        </p:spPr>
        <p:txBody>
          <a:bodyPr>
            <a:spAutoFit/>
          </a:bodyPr>
          <a:lstStyle/>
          <a:p>
            <a:pPr algn="ctr">
              <a:lnSpc>
                <a:spcPct val="106000"/>
              </a:lnSpc>
              <a:buFont typeface="Wingdings 2" pitchFamily="18" charset="2"/>
              <a:buNone/>
            </a:pPr>
            <a:r>
              <a:rPr lang="en-US" b="1" i="1"/>
              <a:t>Compromise, Map and Block</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smtClean="0"/>
              <a:t>Common Intake Challenge – Why?</a:t>
            </a:r>
          </a:p>
        </p:txBody>
      </p:sp>
      <p:sp>
        <p:nvSpPr>
          <p:cNvPr id="4" name="SHP_312"/>
          <p:cNvSpPr>
            <a:spLocks noChangeArrowheads="1"/>
          </p:cNvSpPr>
          <p:nvPr/>
        </p:nvSpPr>
        <p:spPr bwMode="invGray">
          <a:xfrm>
            <a:off x="347663" y="116998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defRPr/>
            </a:pPr>
            <a:r>
              <a:rPr lang="en-US" sz="1600" b="1" dirty="0">
                <a:solidFill>
                  <a:schemeClr val="tx1">
                    <a:lumMod val="65000"/>
                  </a:schemeClr>
                </a:solidFill>
              </a:rPr>
              <a:t>What?</a:t>
            </a:r>
          </a:p>
        </p:txBody>
      </p:sp>
      <p:sp>
        <p:nvSpPr>
          <p:cNvPr id="98307" name="SHP_314"/>
          <p:cNvSpPr>
            <a:spLocks noChangeArrowheads="1"/>
          </p:cNvSpPr>
          <p:nvPr/>
        </p:nvSpPr>
        <p:spPr bwMode="invGray">
          <a:xfrm>
            <a:off x="347663" y="4662488"/>
            <a:ext cx="1481137" cy="1362075"/>
          </a:xfrm>
          <a:prstGeom prst="rect">
            <a:avLst/>
          </a:prstGeom>
          <a:solidFill>
            <a:schemeClr val="accent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pPr>
            <a:r>
              <a:rPr lang="en-US" sz="1600" b="1"/>
              <a:t>Why?</a:t>
            </a:r>
          </a:p>
        </p:txBody>
      </p:sp>
      <p:sp>
        <p:nvSpPr>
          <p:cNvPr id="6" name="SHP_316"/>
          <p:cNvSpPr>
            <a:spLocks noChangeArrowheads="1"/>
          </p:cNvSpPr>
          <p:nvPr/>
        </p:nvSpPr>
        <p:spPr bwMode="invGray">
          <a:xfrm>
            <a:off x="347663" y="2916238"/>
            <a:ext cx="1481137" cy="1362075"/>
          </a:xfrm>
          <a:prstGeom prst="rect">
            <a:avLst/>
          </a:prstGeom>
          <a:solidFill>
            <a:schemeClr val="bg2"/>
          </a:solidFill>
          <a:ln w="19050" algn="ctr">
            <a:noFill/>
            <a:miter lim="800000"/>
            <a:headEnd/>
            <a:tailEnd/>
          </a:ln>
        </p:spPr>
        <p:txBody>
          <a:bodyPr lIns="72000" tIns="72000" rIns="72000" bIns="72000" anchor="ctr" anchorCtr="1"/>
          <a:lstStyle/>
          <a:p>
            <a:pPr algn="ctr" eaLnBrk="0" hangingPunct="0">
              <a:lnSpc>
                <a:spcPct val="106000"/>
              </a:lnSpc>
              <a:buFont typeface="Wingdings 2" pitchFamily="18" charset="2"/>
              <a:buNone/>
              <a:defRPr/>
            </a:pPr>
            <a:r>
              <a:rPr lang="en-US" sz="1600" b="1" dirty="0">
                <a:solidFill>
                  <a:schemeClr val="tx1">
                    <a:lumMod val="65000"/>
                  </a:schemeClr>
                </a:solidFill>
              </a:rPr>
              <a:t>How?</a:t>
            </a:r>
          </a:p>
        </p:txBody>
      </p:sp>
      <p:sp>
        <p:nvSpPr>
          <p:cNvPr id="98309" name="Rectangle 7"/>
          <p:cNvSpPr>
            <a:spLocks noChangeArrowheads="1"/>
          </p:cNvSpPr>
          <p:nvPr/>
        </p:nvSpPr>
        <p:spPr bwMode="auto">
          <a:xfrm>
            <a:off x="2024063" y="1158875"/>
            <a:ext cx="3332162" cy="1919288"/>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400" b="1"/>
              <a:t>I also give permission to DTA to share information </a:t>
            </a:r>
            <a:r>
              <a:rPr lang="en-US" sz="1400"/>
              <a:t>about  me, my dependents under age 5 and anyone pregnant in my household with the Department of Public Health so that these individuals are referred to the Women,  Infants and Children (WIC) Program for nutrition services.</a:t>
            </a:r>
          </a:p>
        </p:txBody>
      </p:sp>
      <p:sp>
        <p:nvSpPr>
          <p:cNvPr id="98310" name="Rectangle 12"/>
          <p:cNvSpPr>
            <a:spLocks noChangeArrowheads="1"/>
          </p:cNvSpPr>
          <p:nvPr/>
        </p:nvSpPr>
        <p:spPr bwMode="auto">
          <a:xfrm>
            <a:off x="2249488" y="4360863"/>
            <a:ext cx="6183312" cy="1690687"/>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400"/>
              <a:t>"I understand that other EOHHS agencies may use the information I have provided in this application in future applications if I apply for other EOHHS services</a:t>
            </a:r>
            <a:r>
              <a:rPr lang="en-US" sz="1400" b="1"/>
              <a:t>. I understand that EOHHS/applied programs may share </a:t>
            </a:r>
            <a:r>
              <a:rPr lang="en-US" sz="1400"/>
              <a:t>with a hospital, community health center, other medical provider, or the other applied programs the status of my application(s) when that is necessary for treatment, payment, operations or the administration of </a:t>
            </a:r>
            <a:r>
              <a:rPr lang="en-US" sz="1400" b="1"/>
              <a:t>the program I am seeking services from. </a:t>
            </a:r>
          </a:p>
        </p:txBody>
      </p:sp>
      <p:sp>
        <p:nvSpPr>
          <p:cNvPr id="98311" name="Rectangle 13"/>
          <p:cNvSpPr>
            <a:spLocks noChangeArrowheads="1"/>
          </p:cNvSpPr>
          <p:nvPr/>
        </p:nvSpPr>
        <p:spPr bwMode="auto">
          <a:xfrm>
            <a:off x="5732463" y="1192213"/>
            <a:ext cx="2954337" cy="1463675"/>
          </a:xfrm>
          <a:prstGeom prst="rect">
            <a:avLst/>
          </a:prstGeom>
          <a:noFill/>
          <a:ln w="9525">
            <a:noFill/>
            <a:miter lim="800000"/>
            <a:headEnd/>
            <a:tailEnd/>
          </a:ln>
        </p:spPr>
        <p:txBody>
          <a:bodyPr>
            <a:spAutoFit/>
          </a:bodyPr>
          <a:lstStyle/>
          <a:p>
            <a:pPr>
              <a:lnSpc>
                <a:spcPct val="106000"/>
              </a:lnSpc>
              <a:buFont typeface="Wingdings 2" pitchFamily="18" charset="2"/>
              <a:buNone/>
            </a:pPr>
            <a:r>
              <a:rPr lang="en-US" sz="1400" b="1"/>
              <a:t>We use the information you give us only for the administration of MassHealth</a:t>
            </a:r>
            <a:r>
              <a:rPr lang="en-US" sz="1400"/>
              <a:t>. This means that we may need to share this information with  our contractors and other entities.</a:t>
            </a:r>
          </a:p>
        </p:txBody>
      </p:sp>
      <p:sp>
        <p:nvSpPr>
          <p:cNvPr id="98312" name="Flowchart: Merge 15"/>
          <p:cNvSpPr>
            <a:spLocks noChangeArrowheads="1"/>
          </p:cNvSpPr>
          <p:nvPr/>
        </p:nvSpPr>
        <p:spPr bwMode="auto">
          <a:xfrm>
            <a:off x="2278063" y="3294063"/>
            <a:ext cx="6067425" cy="857250"/>
          </a:xfrm>
          <a:prstGeom prst="flowChartMerge">
            <a:avLst/>
          </a:prstGeom>
          <a:solidFill>
            <a:schemeClr val="accent1"/>
          </a:solidFill>
          <a:ln w="9525" algn="ctr">
            <a:solidFill>
              <a:srgbClr val="4066B2"/>
            </a:solidFill>
            <a:round/>
            <a:headEnd/>
            <a:tailEnd/>
          </a:ln>
        </p:spPr>
        <p:txBody>
          <a:bodyPr lIns="0" tIns="0" rIns="0" bIns="0"/>
          <a:lstStyle/>
          <a:p>
            <a:pPr marL="231775" indent="-231775">
              <a:lnSpc>
                <a:spcPct val="106000"/>
              </a:lnSpc>
              <a:buFont typeface="Wingdings 2" pitchFamily="18" charset="2"/>
              <a:buNone/>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ext Placeholder 3"/>
          <p:cNvSpPr>
            <a:spLocks noGrp="1"/>
          </p:cNvSpPr>
          <p:nvPr>
            <p:ph type="body" sz="quarter" idx="10"/>
          </p:nvPr>
        </p:nvSpPr>
        <p:spPr>
          <a:xfrm>
            <a:off x="957263" y="2551113"/>
            <a:ext cx="7258050" cy="1873250"/>
          </a:xfrm>
        </p:spPr>
        <p:txBody>
          <a:bodyPr/>
          <a:lstStyle/>
          <a:p>
            <a:pPr>
              <a:spcBef>
                <a:spcPct val="0"/>
              </a:spcBef>
              <a:buFont typeface="Wingdings" pitchFamily="2" charset="2"/>
              <a:buNone/>
            </a:pPr>
            <a:r>
              <a:rPr lang="en-US" i="1" smtClean="0"/>
              <a:t>Breaking Down</a:t>
            </a:r>
            <a:r>
              <a:rPr lang="en-US" b="0" smtClean="0"/>
              <a:t> </a:t>
            </a:r>
            <a:r>
              <a:rPr lang="en-US" i="1" smtClean="0"/>
              <a:t>Funding Silos</a:t>
            </a:r>
          </a:p>
          <a:p>
            <a:pPr>
              <a:spcBef>
                <a:spcPct val="0"/>
              </a:spcBef>
              <a:buFont typeface="Wingdings" pitchFamily="2" charset="2"/>
              <a:buNone/>
            </a:pPr>
            <a:endParaRPr lang="en-US" b="0" smtClean="0"/>
          </a:p>
          <a:p>
            <a:pPr>
              <a:spcBef>
                <a:spcPct val="0"/>
              </a:spcBef>
              <a:buFont typeface="Wingdings" pitchFamily="2" charset="2"/>
              <a:buNone/>
            </a:pPr>
            <a:r>
              <a:rPr lang="en-US" b="0" i="1" smtClean="0"/>
              <a:t>Open Discussion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HP_216"/>
          <p:cNvSpPr>
            <a:spLocks noGrp="1" noChangeArrowheads="1"/>
          </p:cNvSpPr>
          <p:nvPr>
            <p:ph type="title" idx="4294967295"/>
          </p:nvPr>
        </p:nvSpPr>
        <p:spPr/>
        <p:txBody>
          <a:bodyPr/>
          <a:lstStyle/>
          <a:p>
            <a:pPr eaLnBrk="1" hangingPunct="1"/>
            <a:r>
              <a:rPr lang="en-US" smtClean="0"/>
              <a:t>Funding the Application of Tomorrow – Open Discussion</a:t>
            </a:r>
          </a:p>
        </p:txBody>
      </p:sp>
      <p:sp>
        <p:nvSpPr>
          <p:cNvPr id="109571" name="Rectangle 5"/>
          <p:cNvSpPr>
            <a:spLocks noChangeArrowheads="1"/>
          </p:cNvSpPr>
          <p:nvPr/>
        </p:nvSpPr>
        <p:spPr bwMode="auto">
          <a:xfrm>
            <a:off x="314325" y="2576513"/>
            <a:ext cx="7772400" cy="2378075"/>
          </a:xfrm>
          <a:prstGeom prst="rect">
            <a:avLst/>
          </a:prstGeom>
          <a:noFill/>
          <a:ln w="9525">
            <a:noFill/>
            <a:miter lim="800000"/>
            <a:headEnd/>
            <a:tailEnd/>
          </a:ln>
        </p:spPr>
        <p:txBody>
          <a:bodyPr>
            <a:spAutoFit/>
          </a:bodyPr>
          <a:lstStyle/>
          <a:p>
            <a:pPr marL="465138" indent="-465138">
              <a:spcAft>
                <a:spcPct val="50000"/>
              </a:spcAft>
              <a:buClr>
                <a:srgbClr val="8099CC"/>
              </a:buClr>
              <a:buFont typeface="Wingdings" pitchFamily="2" charset="2"/>
              <a:buChar char="Ø"/>
              <a:tabLst>
                <a:tab pos="347663" algn="l"/>
              </a:tabLst>
            </a:pPr>
            <a:r>
              <a:rPr lang="en-US" sz="2000" b="1" i="1"/>
              <a:t>Internal Cost Allocation</a:t>
            </a:r>
            <a:r>
              <a:rPr lang="en-US" sz="2000"/>
              <a:t> - Deciding how to cost allocate up-front investments and downstream operations across organizational boundaries (i.e., across Departments that share services, or even within Departments across Divisions)</a:t>
            </a:r>
          </a:p>
          <a:p>
            <a:pPr marL="465138" indent="-465138">
              <a:spcAft>
                <a:spcPct val="50000"/>
              </a:spcAft>
              <a:buClr>
                <a:srgbClr val="8099CC"/>
              </a:buClr>
              <a:buFont typeface="Wingdings" pitchFamily="2" charset="2"/>
              <a:buChar char="Ø"/>
              <a:tabLst>
                <a:tab pos="347663" algn="l"/>
              </a:tabLst>
            </a:pPr>
            <a:r>
              <a:rPr lang="en-US" sz="2000" b="1" i="1"/>
              <a:t>External Cost Allocation</a:t>
            </a:r>
            <a:r>
              <a:rPr lang="en-US" sz="2000"/>
              <a:t> - Working within the Federal Cost Allocation Methodologies when sharing services with programs that receive federal funding</a:t>
            </a:r>
          </a:p>
        </p:txBody>
      </p:sp>
      <p:sp>
        <p:nvSpPr>
          <p:cNvPr id="94212" name="Text Box 4"/>
          <p:cNvSpPr txBox="1">
            <a:spLocks noChangeArrowheads="1"/>
          </p:cNvSpPr>
          <p:nvPr/>
        </p:nvSpPr>
        <p:spPr bwMode="auto">
          <a:xfrm>
            <a:off x="325438" y="874713"/>
            <a:ext cx="8304212" cy="15525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pPr>
            <a:r>
              <a:rPr lang="en-US"/>
              <a:t>Funding the development and operation of SOA infrastructure is the single largest governance challenge that State Governments face.  This challenge typically exists at two levels: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2"/>
          <p:cNvSpPr>
            <a:spLocks noGrp="1"/>
          </p:cNvSpPr>
          <p:nvPr>
            <p:ph type="title" idx="4294967295"/>
          </p:nvPr>
        </p:nvSpPr>
        <p:spPr/>
        <p:txBody>
          <a:bodyPr/>
          <a:lstStyle/>
          <a:p>
            <a:r>
              <a:rPr lang="en-US" smtClean="0"/>
              <a:t>Funding Challenges:</a:t>
            </a:r>
          </a:p>
        </p:txBody>
      </p:sp>
      <p:sp>
        <p:nvSpPr>
          <p:cNvPr id="50184" name="Rectangle 8"/>
          <p:cNvSpPr>
            <a:spLocks noChangeArrowheads="1"/>
          </p:cNvSpPr>
          <p:nvPr/>
        </p:nvSpPr>
        <p:spPr bwMode="auto">
          <a:xfrm>
            <a:off x="381000" y="2962275"/>
            <a:ext cx="3636963" cy="1528763"/>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lstStyle/>
          <a:p>
            <a:pPr marL="12700" indent="-12700" eaLnBrk="0" hangingPunct="0">
              <a:lnSpc>
                <a:spcPct val="110000"/>
              </a:lnSpc>
              <a:defRPr/>
            </a:pPr>
            <a:r>
              <a:rPr lang="en-US" sz="1200" b="1" i="1">
                <a:latin typeface="Verdana" pitchFamily="34" charset="0"/>
              </a:rPr>
              <a:t>Internal Cost Allocation</a:t>
            </a:r>
            <a:r>
              <a:rPr lang="en-US" sz="1200">
                <a:latin typeface="Verdana" pitchFamily="34" charset="0"/>
              </a:rPr>
              <a:t> - Deciding how to cost allocate up-front investments and downstream operations across organizational boundaries (i.e., across Departments that share services, or even within Departments across Divisions)</a:t>
            </a:r>
            <a:endParaRPr lang="nl-NL" sz="1200">
              <a:latin typeface="Verdana" pitchFamily="34" charset="0"/>
            </a:endParaRPr>
          </a:p>
        </p:txBody>
      </p:sp>
      <p:sp>
        <p:nvSpPr>
          <p:cNvPr id="50185" name="Rectangle 9"/>
          <p:cNvSpPr>
            <a:spLocks noChangeArrowheads="1"/>
          </p:cNvSpPr>
          <p:nvPr/>
        </p:nvSpPr>
        <p:spPr bwMode="auto">
          <a:xfrm>
            <a:off x="385763" y="2360613"/>
            <a:ext cx="3636962" cy="515937"/>
          </a:xfrm>
          <a:prstGeom prst="rect">
            <a:avLst/>
          </a:prstGeom>
          <a:solidFill>
            <a:srgbClr val="091D5D"/>
          </a:solidFill>
          <a:ln w="6350" algn="ctr">
            <a:noFill/>
            <a:miter lim="800000"/>
            <a:headEnd type="none" w="sm" len="sm"/>
            <a:tailEnd/>
          </a:ln>
          <a:effectLst>
            <a:outerShdw dist="17961" dir="2700000" algn="ctr" rotWithShape="0">
              <a:srgbClr val="808080"/>
            </a:outerShdw>
          </a:effectLst>
        </p:spPr>
        <p:txBody>
          <a:bodyPr tIns="91440" bIns="91440" anchor="ctr"/>
          <a:lstStyle/>
          <a:p>
            <a:pPr algn="ctr" eaLnBrk="0" hangingPunct="0">
              <a:defRPr/>
            </a:pPr>
            <a:r>
              <a:rPr lang="en-GB" sz="1400" b="1">
                <a:solidFill>
                  <a:srgbClr val="FFFFFF"/>
                </a:solidFill>
                <a:latin typeface="Verdana" pitchFamily="34" charset="0"/>
              </a:rPr>
              <a:t>Challenges:</a:t>
            </a:r>
          </a:p>
        </p:txBody>
      </p:sp>
      <p:sp>
        <p:nvSpPr>
          <p:cNvPr id="50187" name="Rectangle 11"/>
          <p:cNvSpPr>
            <a:spLocks noChangeArrowheads="1"/>
          </p:cNvSpPr>
          <p:nvPr/>
        </p:nvSpPr>
        <p:spPr bwMode="auto">
          <a:xfrm>
            <a:off x="5026025" y="2360613"/>
            <a:ext cx="3590925" cy="515937"/>
          </a:xfrm>
          <a:prstGeom prst="rect">
            <a:avLst/>
          </a:prstGeom>
          <a:solidFill>
            <a:srgbClr val="091D5D"/>
          </a:solidFill>
          <a:ln w="6350" algn="ctr">
            <a:noFill/>
            <a:miter lim="800000"/>
            <a:headEnd type="none" w="sm" len="sm"/>
            <a:tailEnd/>
          </a:ln>
          <a:effectLst>
            <a:outerShdw dist="17961" dir="2700000" algn="ctr" rotWithShape="0">
              <a:srgbClr val="808080"/>
            </a:outerShdw>
          </a:effectLst>
        </p:spPr>
        <p:txBody>
          <a:bodyPr lIns="45720" tIns="91440" rIns="45720" bIns="91440" anchor="ctr"/>
          <a:lstStyle/>
          <a:p>
            <a:pPr algn="ctr" eaLnBrk="0" hangingPunct="0">
              <a:defRPr/>
            </a:pPr>
            <a:r>
              <a:rPr lang="en-GB" sz="1400" b="1">
                <a:solidFill>
                  <a:srgbClr val="FFFFFF"/>
                </a:solidFill>
                <a:latin typeface="Verdana" pitchFamily="34" charset="0"/>
              </a:rPr>
              <a:t>Common Perceptions:</a:t>
            </a:r>
          </a:p>
        </p:txBody>
      </p:sp>
      <p:sp>
        <p:nvSpPr>
          <p:cNvPr id="50188" name="AutoShape 12"/>
          <p:cNvSpPr>
            <a:spLocks noChangeAspect="1" noChangeArrowheads="1"/>
          </p:cNvSpPr>
          <p:nvPr/>
        </p:nvSpPr>
        <p:spPr bwMode="auto">
          <a:xfrm rot="5400000">
            <a:off x="2832894" y="4334669"/>
            <a:ext cx="3179763" cy="358775"/>
          </a:xfrm>
          <a:prstGeom prst="triangle">
            <a:avLst>
              <a:gd name="adj" fmla="val 50000"/>
            </a:avLst>
          </a:prstGeom>
          <a:solidFill>
            <a:srgbClr val="091D5D"/>
          </a:solidFill>
          <a:ln w="6350" algn="ctr">
            <a:noFill/>
            <a:miter lim="800000"/>
            <a:headEnd type="none" w="sm" len="sm"/>
            <a:tailEnd type="none" w="med" len="lg"/>
          </a:ln>
          <a:effectLst>
            <a:outerShdw dist="17961" dir="2700000" algn="ctr" rotWithShape="0">
              <a:srgbClr val="808080"/>
            </a:outerShdw>
          </a:effectLst>
        </p:spPr>
        <p:txBody>
          <a:bodyPr rot="10800000" vert="eaVert" tIns="91440" bIns="91440" anchor="ctr"/>
          <a:lstStyle/>
          <a:p>
            <a:pPr>
              <a:defRPr/>
            </a:pPr>
            <a:endParaRPr lang="en-US"/>
          </a:p>
        </p:txBody>
      </p:sp>
      <p:sp>
        <p:nvSpPr>
          <p:cNvPr id="96271" name="Text Box 15"/>
          <p:cNvSpPr txBox="1">
            <a:spLocks noChangeArrowheads="1"/>
          </p:cNvSpPr>
          <p:nvPr/>
        </p:nvSpPr>
        <p:spPr bwMode="auto">
          <a:xfrm>
            <a:off x="287338" y="979488"/>
            <a:ext cx="8304212" cy="10541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en-US" sz="1800"/>
              <a:t>Funding the development and operation of SOA infrastructure is the single largest governance challenge that State Governments face.  </a:t>
            </a:r>
          </a:p>
          <a:p>
            <a:pPr>
              <a:spcBef>
                <a:spcPct val="50000"/>
              </a:spcBef>
              <a:defRPr/>
            </a:pPr>
            <a:r>
              <a:rPr lang="en-US" sz="1800"/>
              <a:t>This is primarily a cost allocation challenge that exists at two levels:</a:t>
            </a:r>
          </a:p>
        </p:txBody>
      </p:sp>
      <p:sp>
        <p:nvSpPr>
          <p:cNvPr id="2" name="Rectangle 8"/>
          <p:cNvSpPr>
            <a:spLocks noChangeArrowheads="1"/>
          </p:cNvSpPr>
          <p:nvPr/>
        </p:nvSpPr>
        <p:spPr bwMode="auto">
          <a:xfrm>
            <a:off x="403225" y="4606925"/>
            <a:ext cx="3636963" cy="1528763"/>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bIns="91440"/>
          <a:lstStyle/>
          <a:p>
            <a:pPr marL="12700" indent="-12700" eaLnBrk="0" hangingPunct="0">
              <a:lnSpc>
                <a:spcPct val="110000"/>
              </a:lnSpc>
              <a:defRPr/>
            </a:pPr>
            <a:r>
              <a:rPr lang="en-US" sz="1200" b="1" i="1">
                <a:latin typeface="Verdana" pitchFamily="34" charset="0"/>
              </a:rPr>
              <a:t>External Cost Allocation</a:t>
            </a:r>
            <a:r>
              <a:rPr lang="en-US" sz="1200">
                <a:latin typeface="Verdana" pitchFamily="34" charset="0"/>
              </a:rPr>
              <a:t> - Working within the Federal Cost Allocation Methodologies when sharing services with programs that receive federal funding</a:t>
            </a:r>
          </a:p>
        </p:txBody>
      </p:sp>
      <p:sp>
        <p:nvSpPr>
          <p:cNvPr id="3" name="Rectangle 8"/>
          <p:cNvSpPr>
            <a:spLocks noChangeArrowheads="1"/>
          </p:cNvSpPr>
          <p:nvPr/>
        </p:nvSpPr>
        <p:spPr bwMode="auto">
          <a:xfrm>
            <a:off x="5021263" y="2962275"/>
            <a:ext cx="3636962" cy="1528763"/>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18288" bIns="91440"/>
          <a:lstStyle/>
          <a:p>
            <a:pPr marL="112713" indent="-112713" eaLnBrk="0" hangingPunct="0">
              <a:lnSpc>
                <a:spcPct val="110000"/>
              </a:lnSpc>
              <a:spcAft>
                <a:spcPct val="20000"/>
              </a:spcAft>
              <a:buFontTx/>
              <a:buChar char="•"/>
            </a:pPr>
            <a:r>
              <a:rPr lang="en-US" sz="1100">
                <a:latin typeface="Verdana" pitchFamily="34" charset="0"/>
              </a:rPr>
              <a:t>“If I’m the first one to subscribe to a service, I will pay more of the up-front costs than anyone else that follows.”</a:t>
            </a:r>
          </a:p>
          <a:p>
            <a:pPr marL="112713" indent="-112713" eaLnBrk="0" hangingPunct="0">
              <a:lnSpc>
                <a:spcPct val="110000"/>
              </a:lnSpc>
              <a:spcAft>
                <a:spcPct val="20000"/>
              </a:spcAft>
              <a:buFontTx/>
              <a:buChar char="•"/>
            </a:pPr>
            <a:r>
              <a:rPr lang="en-US" sz="1100">
                <a:latin typeface="Verdana" pitchFamily="34" charset="0"/>
              </a:rPr>
              <a:t>“It would just be cheaper to continue to develop my own applications rather than share services.”</a:t>
            </a:r>
          </a:p>
          <a:p>
            <a:pPr marL="112713" indent="-112713" eaLnBrk="0" hangingPunct="0">
              <a:lnSpc>
                <a:spcPct val="110000"/>
              </a:lnSpc>
              <a:spcAft>
                <a:spcPct val="20000"/>
              </a:spcAft>
              <a:buFontTx/>
              <a:buChar char="•"/>
            </a:pPr>
            <a:r>
              <a:rPr lang="en-US" sz="1100">
                <a:latin typeface="Verdana" pitchFamily="34" charset="0"/>
              </a:rPr>
              <a:t>“I can buy these services cheaper elsewhere.”</a:t>
            </a:r>
          </a:p>
        </p:txBody>
      </p:sp>
      <p:sp>
        <p:nvSpPr>
          <p:cNvPr id="4" name="Rectangle 8"/>
          <p:cNvSpPr>
            <a:spLocks noChangeArrowheads="1"/>
          </p:cNvSpPr>
          <p:nvPr/>
        </p:nvSpPr>
        <p:spPr bwMode="auto">
          <a:xfrm>
            <a:off x="5024438" y="4606925"/>
            <a:ext cx="3636962" cy="1528763"/>
          </a:xfrm>
          <a:prstGeom prst="rect">
            <a:avLst/>
          </a:prstGeom>
          <a:solidFill>
            <a:srgbClr val="DDD2B5"/>
          </a:solidFill>
          <a:ln w="6350" algn="ctr">
            <a:noFill/>
            <a:miter lim="800000"/>
            <a:headEnd type="none" w="sm" len="sm"/>
            <a:tailEnd type="none" w="sm" len="sm"/>
          </a:ln>
          <a:effectLst>
            <a:outerShdw dist="17961" dir="2700000" algn="ctr" rotWithShape="0">
              <a:srgbClr val="808080"/>
            </a:outerShdw>
          </a:effectLst>
        </p:spPr>
        <p:txBody>
          <a:bodyPr tIns="91440" rIns="18288" bIns="91440"/>
          <a:lstStyle/>
          <a:p>
            <a:pPr marL="112713" indent="-112713" eaLnBrk="0" hangingPunct="0">
              <a:lnSpc>
                <a:spcPct val="110000"/>
              </a:lnSpc>
              <a:spcAft>
                <a:spcPct val="20000"/>
              </a:spcAft>
              <a:buFontTx/>
              <a:buChar char="•"/>
              <a:defRPr/>
            </a:pPr>
            <a:r>
              <a:rPr lang="en-US" sz="1100">
                <a:latin typeface="Verdana" pitchFamily="34" charset="0"/>
              </a:rPr>
              <a:t>“Federal funding rules don’t allow me to share costs across other program areas.”</a:t>
            </a:r>
          </a:p>
          <a:p>
            <a:pPr marL="112713" indent="-112713" eaLnBrk="0" hangingPunct="0">
              <a:lnSpc>
                <a:spcPct val="110000"/>
              </a:lnSpc>
              <a:spcAft>
                <a:spcPct val="20000"/>
              </a:spcAft>
              <a:buFontTx/>
              <a:buChar char="•"/>
              <a:defRPr/>
            </a:pPr>
            <a:r>
              <a:rPr lang="en-US" sz="1100">
                <a:latin typeface="Verdana" pitchFamily="34" charset="0"/>
              </a:rPr>
              <a:t>“My program area will pay disproportionately more for up-front costs because of the availability of federal funding.”</a:t>
            </a:r>
          </a:p>
          <a:p>
            <a:pPr marL="112713" indent="-112713" eaLnBrk="0" hangingPunct="0">
              <a:lnSpc>
                <a:spcPct val="110000"/>
              </a:lnSpc>
              <a:spcAft>
                <a:spcPct val="20000"/>
              </a:spcAft>
              <a:buFontTx/>
              <a:buChar char="•"/>
              <a:defRPr/>
            </a:pPr>
            <a:r>
              <a:rPr lang="en-US" sz="1100">
                <a:latin typeface="Verdana" pitchFamily="34" charset="0"/>
              </a:rPr>
              <a:t>“We may be audited if we share services across program areas.”</a:t>
            </a:r>
            <a:endParaRPr lang="nl-NL" sz="1100">
              <a:latin typeface="Verdan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2"/>
          <p:cNvSpPr>
            <a:spLocks noGrp="1"/>
          </p:cNvSpPr>
          <p:nvPr>
            <p:ph type="title" idx="4294967295"/>
          </p:nvPr>
        </p:nvSpPr>
        <p:spPr/>
        <p:txBody>
          <a:bodyPr/>
          <a:lstStyle/>
          <a:p>
            <a:r>
              <a:rPr lang="en-US" smtClean="0"/>
              <a:t>The Reality:</a:t>
            </a:r>
          </a:p>
        </p:txBody>
      </p:sp>
      <p:sp>
        <p:nvSpPr>
          <p:cNvPr id="97287" name="Text Box 7"/>
          <p:cNvSpPr txBox="1">
            <a:spLocks noChangeArrowheads="1"/>
          </p:cNvSpPr>
          <p:nvPr/>
        </p:nvSpPr>
        <p:spPr bwMode="auto">
          <a:xfrm>
            <a:off x="287338" y="903288"/>
            <a:ext cx="8304212" cy="7620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pPr>
            <a:r>
              <a:rPr lang="en-US" sz="2200"/>
              <a:t>The issue of cost allocation/cost sharing is a challenge, but one that is surmountable:</a:t>
            </a:r>
          </a:p>
        </p:txBody>
      </p:sp>
      <p:sp>
        <p:nvSpPr>
          <p:cNvPr id="111620" name="Rectangle 5"/>
          <p:cNvSpPr>
            <a:spLocks noChangeArrowheads="1"/>
          </p:cNvSpPr>
          <p:nvPr/>
        </p:nvSpPr>
        <p:spPr bwMode="auto">
          <a:xfrm>
            <a:off x="304800" y="1871663"/>
            <a:ext cx="7772400" cy="2070100"/>
          </a:xfrm>
          <a:prstGeom prst="rect">
            <a:avLst/>
          </a:prstGeom>
          <a:noFill/>
          <a:ln w="9525">
            <a:noFill/>
            <a:miter lim="800000"/>
            <a:headEnd/>
            <a:tailEnd/>
          </a:ln>
        </p:spPr>
        <p:txBody>
          <a:bodyPr>
            <a:spAutoFit/>
          </a:bodyPr>
          <a:lstStyle/>
          <a:p>
            <a:pPr marL="233363" indent="-233363">
              <a:spcAft>
                <a:spcPct val="50000"/>
              </a:spcAft>
              <a:buClr>
                <a:srgbClr val="8099CC"/>
              </a:buClr>
              <a:buFont typeface="Wingdings" pitchFamily="2" charset="2"/>
              <a:buNone/>
            </a:pPr>
            <a:r>
              <a:rPr lang="en-US" sz="1800" b="1"/>
              <a:t>Internal Cost Allocation Best Practices:</a:t>
            </a:r>
          </a:p>
          <a:p>
            <a:pPr marL="233363" indent="-233363">
              <a:spcAft>
                <a:spcPct val="20000"/>
              </a:spcAft>
              <a:buClr>
                <a:srgbClr val="8099CC"/>
              </a:buClr>
              <a:buFont typeface="Wingdings" pitchFamily="2" charset="2"/>
              <a:buChar char="Ø"/>
            </a:pPr>
            <a:r>
              <a:rPr lang="en-US" sz="1600"/>
              <a:t>Develop allocation criteria that align costs with the levels of service and value received by the consumers of the services</a:t>
            </a:r>
          </a:p>
          <a:p>
            <a:pPr marL="233363" indent="-233363">
              <a:spcAft>
                <a:spcPct val="20000"/>
              </a:spcAft>
              <a:buClr>
                <a:srgbClr val="8099CC"/>
              </a:buClr>
              <a:buFont typeface="Wingdings" pitchFamily="2" charset="2"/>
              <a:buChar char="Ø"/>
            </a:pPr>
            <a:r>
              <a:rPr lang="en-US" sz="1600"/>
              <a:t>Develop incentives (i.e., preferable pricing) for people to consume services, and penalties for those that don’t</a:t>
            </a:r>
          </a:p>
          <a:p>
            <a:pPr marL="233363" indent="-233363">
              <a:spcAft>
                <a:spcPct val="20000"/>
              </a:spcAft>
              <a:buClr>
                <a:srgbClr val="8099CC"/>
              </a:buClr>
              <a:buFont typeface="Wingdings" pitchFamily="2" charset="2"/>
              <a:buChar char="Ø"/>
            </a:pPr>
            <a:r>
              <a:rPr lang="en-US" sz="1600"/>
              <a:t>Collaboration between IT and Finance arms of the organization to ensure there is agreement on the ROI for services and sound justifiable savings</a:t>
            </a:r>
          </a:p>
        </p:txBody>
      </p:sp>
      <p:sp>
        <p:nvSpPr>
          <p:cNvPr id="111621" name="Rectangle 5"/>
          <p:cNvSpPr>
            <a:spLocks noChangeArrowheads="1"/>
          </p:cNvSpPr>
          <p:nvPr/>
        </p:nvSpPr>
        <p:spPr bwMode="auto">
          <a:xfrm>
            <a:off x="304800" y="4092575"/>
            <a:ext cx="7772400" cy="2365375"/>
          </a:xfrm>
          <a:prstGeom prst="rect">
            <a:avLst/>
          </a:prstGeom>
          <a:noFill/>
          <a:ln w="9525">
            <a:noFill/>
            <a:miter lim="800000"/>
            <a:headEnd/>
            <a:tailEnd/>
          </a:ln>
        </p:spPr>
        <p:txBody>
          <a:bodyPr>
            <a:spAutoFit/>
          </a:bodyPr>
          <a:lstStyle/>
          <a:p>
            <a:pPr marL="233363" indent="-233363">
              <a:spcAft>
                <a:spcPct val="50000"/>
              </a:spcAft>
              <a:buClr>
                <a:srgbClr val="8099CC"/>
              </a:buClr>
              <a:buFont typeface="Wingdings" pitchFamily="2" charset="2"/>
              <a:buNone/>
            </a:pPr>
            <a:r>
              <a:rPr lang="en-US" sz="1800" b="1"/>
              <a:t>External (Federal) Cost Allocation Best Practices:</a:t>
            </a:r>
          </a:p>
          <a:p>
            <a:pPr marL="233363" indent="-233363">
              <a:spcAft>
                <a:spcPct val="50000"/>
              </a:spcAft>
              <a:buClr>
                <a:srgbClr val="8099CC"/>
              </a:buClr>
              <a:buFont typeface="Wingdings" pitchFamily="2" charset="2"/>
              <a:buChar char="Ø"/>
            </a:pPr>
            <a:r>
              <a:rPr lang="en-US" sz="1600"/>
              <a:t>Develop a funding strategies that leverages federal funding streams, but works within the rules defined by federal cost allocation methodologies</a:t>
            </a:r>
          </a:p>
          <a:p>
            <a:pPr marL="233363" indent="-233363">
              <a:spcAft>
                <a:spcPct val="50000"/>
              </a:spcAft>
              <a:buClr>
                <a:srgbClr val="8099CC"/>
              </a:buClr>
              <a:buFont typeface="Wingdings" pitchFamily="2" charset="2"/>
              <a:buChar char="Ø"/>
            </a:pPr>
            <a:r>
              <a:rPr lang="en-US" sz="1600"/>
              <a:t>Look for lessons-learned from existing federal programs (i.e., Medicaid) that have embraced SOA and developed robust cost allocation rules</a:t>
            </a:r>
          </a:p>
          <a:p>
            <a:pPr marL="690563" lvl="1" indent="-233363">
              <a:spcAft>
                <a:spcPct val="50000"/>
              </a:spcAft>
              <a:buClr>
                <a:srgbClr val="8099CC"/>
              </a:buClr>
              <a:buFontTx/>
              <a:buChar char="•"/>
            </a:pPr>
            <a:r>
              <a:rPr lang="en-US" sz="1400"/>
              <a:t>CMS has created the </a:t>
            </a:r>
            <a:r>
              <a:rPr lang="en-US" sz="1400" b="1"/>
              <a:t>M</a:t>
            </a:r>
            <a:r>
              <a:rPr lang="en-US" sz="1400"/>
              <a:t>edicaid </a:t>
            </a:r>
            <a:r>
              <a:rPr lang="en-US" sz="1400" b="1"/>
              <a:t>I</a:t>
            </a:r>
            <a:r>
              <a:rPr lang="en-US" sz="1400"/>
              <a:t>nformation </a:t>
            </a:r>
            <a:r>
              <a:rPr lang="en-US" sz="1400" b="1"/>
              <a:t>T</a:t>
            </a:r>
            <a:r>
              <a:rPr lang="en-US" sz="1400"/>
              <a:t>echnology </a:t>
            </a:r>
            <a:r>
              <a:rPr lang="en-US" sz="1400" b="1"/>
              <a:t>A</a:t>
            </a:r>
            <a:r>
              <a:rPr lang="en-US" sz="1400"/>
              <a:t>rchitecture (MITA), a SOA-based reference model for Medicaid.  Enhanced federal funding is available for States that develop their Medicaid architectures consistent with the model and the principles.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2"/>
          <p:cNvSpPr>
            <a:spLocks noGrp="1"/>
          </p:cNvSpPr>
          <p:nvPr>
            <p:ph type="title" idx="4294967295"/>
          </p:nvPr>
        </p:nvSpPr>
        <p:spPr/>
        <p:txBody>
          <a:bodyPr/>
          <a:lstStyle/>
          <a:p>
            <a:r>
              <a:rPr lang="en-US" smtClean="0"/>
              <a:t>Closing Thoughts:</a:t>
            </a:r>
          </a:p>
        </p:txBody>
      </p:sp>
      <p:sp>
        <p:nvSpPr>
          <p:cNvPr id="112644" name="Rectangle 5"/>
          <p:cNvSpPr>
            <a:spLocks noChangeArrowheads="1"/>
          </p:cNvSpPr>
          <p:nvPr/>
        </p:nvSpPr>
        <p:spPr bwMode="auto">
          <a:xfrm>
            <a:off x="323850" y="1038225"/>
            <a:ext cx="8034338" cy="4100513"/>
          </a:xfrm>
          <a:prstGeom prst="rect">
            <a:avLst/>
          </a:prstGeom>
          <a:noFill/>
          <a:ln w="9525">
            <a:noFill/>
            <a:miter lim="800000"/>
            <a:headEnd/>
            <a:tailEnd/>
          </a:ln>
        </p:spPr>
        <p:txBody>
          <a:bodyPr>
            <a:spAutoFit/>
          </a:bodyPr>
          <a:lstStyle/>
          <a:p>
            <a:pPr marL="344488" indent="-344488">
              <a:spcAft>
                <a:spcPct val="50000"/>
              </a:spcAft>
              <a:buClr>
                <a:srgbClr val="8099CC"/>
              </a:buClr>
              <a:buFont typeface="Wingdings" pitchFamily="2" charset="2"/>
              <a:buChar char="Ø"/>
            </a:pPr>
            <a:r>
              <a:rPr lang="en-US" sz="1800"/>
              <a:t>Government applications of the future must shift from being organization-centric to being more constituent centric</a:t>
            </a:r>
          </a:p>
          <a:p>
            <a:pPr marL="344488" indent="-344488">
              <a:spcAft>
                <a:spcPct val="50000"/>
              </a:spcAft>
              <a:buClr>
                <a:srgbClr val="8099CC"/>
              </a:buClr>
              <a:buFont typeface="Wingdings" pitchFamily="2" charset="2"/>
              <a:buChar char="Ø"/>
            </a:pPr>
            <a:r>
              <a:rPr lang="en-US" sz="1800"/>
              <a:t>SOA offers an architectural approach to developing constituent-centric services, but it is not a silver bullet</a:t>
            </a:r>
          </a:p>
          <a:p>
            <a:pPr marL="744538" lvl="1" indent="-285750">
              <a:spcAft>
                <a:spcPct val="50000"/>
              </a:spcAft>
              <a:buClr>
                <a:srgbClr val="8099CC"/>
              </a:buClr>
              <a:buFont typeface="Wingdings" pitchFamily="2" charset="2"/>
              <a:buChar char="Ø"/>
            </a:pPr>
            <a:r>
              <a:rPr lang="en-US" sz="1500"/>
              <a:t>Technology is the least of your worries in this transition.  Organizational, Policy, and Funding barriers are more complex and will be the most difficult silos to break down</a:t>
            </a:r>
          </a:p>
          <a:p>
            <a:pPr marL="344488" indent="-344488">
              <a:spcAft>
                <a:spcPct val="50000"/>
              </a:spcAft>
              <a:buClr>
                <a:srgbClr val="8099CC"/>
              </a:buClr>
              <a:buFont typeface="Wingdings" pitchFamily="2" charset="2"/>
              <a:buChar char="Ø"/>
            </a:pPr>
            <a:r>
              <a:rPr lang="en-US" sz="1800"/>
              <a:t>Don’t do SOA for the sake of doing SOA – there needs to be a strong business case and a structured roadmap</a:t>
            </a:r>
          </a:p>
          <a:p>
            <a:pPr marL="344488" indent="-344488">
              <a:spcAft>
                <a:spcPct val="50000"/>
              </a:spcAft>
              <a:buClr>
                <a:srgbClr val="8099CC"/>
              </a:buClr>
              <a:buFont typeface="Wingdings" pitchFamily="2" charset="2"/>
              <a:buChar char="Ø"/>
            </a:pPr>
            <a:r>
              <a:rPr lang="en-US" sz="1800"/>
              <a:t>Take a business process approach to identifying high ROI candidate services.  Focus on those first, build momentum, and go from there</a:t>
            </a:r>
          </a:p>
          <a:p>
            <a:pPr marL="344488" indent="-344488">
              <a:spcAft>
                <a:spcPct val="50000"/>
              </a:spcAft>
              <a:buClr>
                <a:srgbClr val="8099CC"/>
              </a:buClr>
              <a:buFont typeface="Wingdings" pitchFamily="2" charset="2"/>
              <a:buChar char="Ø"/>
            </a:pPr>
            <a:r>
              <a:rPr lang="en-US" sz="1800"/>
              <a:t>Pay attention to the governance issues</a:t>
            </a:r>
          </a:p>
          <a:p>
            <a:pPr marL="344488" indent="-344488">
              <a:spcAft>
                <a:spcPct val="50000"/>
              </a:spcAft>
              <a:buClr>
                <a:srgbClr val="8099CC"/>
              </a:buClr>
              <a:buFont typeface="Wingdings" pitchFamily="2" charset="2"/>
              <a:buChar char="Ø"/>
            </a:pPr>
            <a:endParaRPr lang="en-US" sz="18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HP_216"/>
          <p:cNvSpPr>
            <a:spLocks noGrp="1" noChangeArrowheads="1"/>
          </p:cNvSpPr>
          <p:nvPr>
            <p:ph type="title"/>
          </p:nvPr>
        </p:nvSpPr>
        <p:spPr/>
        <p:txBody>
          <a:bodyPr/>
          <a:lstStyle/>
          <a:p>
            <a:pPr eaLnBrk="1" hangingPunct="1"/>
            <a:r>
              <a:rPr lang="en-US" smtClean="0"/>
              <a:t>Questions/Discussion?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Text Box 2"/>
          <p:cNvSpPr txBox="1">
            <a:spLocks noChangeArrowheads="1"/>
          </p:cNvSpPr>
          <p:nvPr/>
        </p:nvSpPr>
        <p:spPr bwMode="gray">
          <a:xfrm>
            <a:off x="585788" y="6184900"/>
            <a:ext cx="2919412" cy="122238"/>
          </a:xfrm>
          <a:prstGeom prst="rect">
            <a:avLst/>
          </a:prstGeom>
          <a:noFill/>
          <a:ln w="9525" algn="ctr">
            <a:noFill/>
            <a:miter lim="800000"/>
            <a:headEnd/>
            <a:tailEnd/>
          </a:ln>
          <a:effectLst/>
        </p:spPr>
        <p:txBody>
          <a:bodyPr wrap="none" lIns="0" tIns="0" rIns="0" bIns="0">
            <a:spAutoFit/>
          </a:bodyPr>
          <a:lstStyle/>
          <a:p>
            <a:pPr eaLnBrk="0" hangingPunct="0">
              <a:spcBef>
                <a:spcPct val="50000"/>
              </a:spcBef>
            </a:pPr>
            <a:r>
              <a:rPr lang="en-US" sz="800">
                <a:solidFill>
                  <a:srgbClr val="000066"/>
                </a:solidFill>
              </a:rPr>
              <a:t>Copyright © 2008 Deloitte Development LLC. All rights reserved.</a:t>
            </a:r>
          </a:p>
        </p:txBody>
      </p:sp>
      <p:pic>
        <p:nvPicPr>
          <p:cNvPr id="113667" name="Picture 3" descr="GE"/>
          <p:cNvPicPr>
            <a:picLocks noChangeAspect="1" noChangeArrowheads="1"/>
          </p:cNvPicPr>
          <p:nvPr/>
        </p:nvPicPr>
        <p:blipFill>
          <a:blip r:embed="rId3"/>
          <a:srcRect/>
          <a:stretch>
            <a:fillRect/>
          </a:stretch>
        </p:blipFill>
        <p:spPr bwMode="auto">
          <a:xfrm>
            <a:off x="7050088" y="6049963"/>
            <a:ext cx="1504950" cy="238125"/>
          </a:xfrm>
          <a:prstGeom prst="rect">
            <a:avLst/>
          </a:prstGeom>
          <a:noFill/>
        </p:spPr>
      </p:pic>
      <p:pic>
        <p:nvPicPr>
          <p:cNvPr id="113668" name="Picture 7"/>
          <p:cNvPicPr>
            <a:picLocks noChangeAspect="1" noChangeArrowheads="1"/>
          </p:cNvPicPr>
          <p:nvPr/>
        </p:nvPicPr>
        <p:blipFill>
          <a:blip r:embed="rId4"/>
          <a:srcRect/>
          <a:stretch>
            <a:fillRect/>
          </a:stretch>
        </p:blipFill>
        <p:spPr bwMode="auto">
          <a:xfrm>
            <a:off x="593725" y="5940425"/>
            <a:ext cx="831850" cy="153988"/>
          </a:xfrm>
          <a:prstGeom prst="rect">
            <a:avLst/>
          </a:prstGeom>
          <a:noFill/>
          <a:ln w="9525" algn="ctr">
            <a:noFill/>
            <a:miter lim="800000"/>
            <a:headEnd/>
            <a:tailEnd/>
          </a:ln>
        </p:spPr>
      </p:pic>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NT_IDX" val="FNT_09"/>
</p:tagLst>
</file>

<file path=ppt/tags/tag2.xml><?xml version="1.0" encoding="utf-8"?>
<p:tagLst xmlns:a="http://schemas.openxmlformats.org/drawingml/2006/main" xmlns:r="http://schemas.openxmlformats.org/officeDocument/2006/relationships" xmlns:p="http://schemas.openxmlformats.org/presentationml/2006/main">
  <p:tag name="BOILERPLATE" val="Boilerplate"/>
</p:tagLst>
</file>

<file path=ppt/theme/theme1.xml><?xml version="1.0" encoding="utf-8"?>
<a:theme xmlns:a="http://schemas.openxmlformats.org/drawingml/2006/main" name="US Consulting On-screen M WHT_R1.5V_043008">
  <a:themeElements>
    <a:clrScheme name="US Consulting On-screen S WHT_R1.5_032508 16">
      <a:dk1>
        <a:srgbClr val="000000"/>
      </a:dk1>
      <a:lt1>
        <a:srgbClr val="FFFFFF"/>
      </a:lt1>
      <a:dk2>
        <a:srgbClr val="4066B2"/>
      </a:dk2>
      <a:lt2>
        <a:srgbClr val="000066"/>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fontScheme name="US Consulting On-screen S WHT_R1.5_0325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4066B2"/>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231775" marR="0" indent="-231775" algn="l" defTabSz="914400" rtl="0" eaLnBrk="1" fontAlgn="base" latinLnBrk="0" hangingPunct="1">
          <a:lnSpc>
            <a:spcPct val="106000"/>
          </a:lnSpc>
          <a:spcBef>
            <a:spcPct val="0"/>
          </a:spcBef>
          <a:spcAft>
            <a:spcPct val="0"/>
          </a:spcAft>
          <a:buClrTx/>
          <a:buSzTx/>
          <a:buFont typeface="Wingdings 2" pitchFamily="18" charset="2"/>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4066B2"/>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231775" marR="0" indent="-231775" algn="l" defTabSz="914400" rtl="0" eaLnBrk="1" fontAlgn="base" latinLnBrk="0" hangingPunct="1">
          <a:lnSpc>
            <a:spcPct val="106000"/>
          </a:lnSpc>
          <a:spcBef>
            <a:spcPct val="0"/>
          </a:spcBef>
          <a:spcAft>
            <a:spcPct val="0"/>
          </a:spcAft>
          <a:buClrTx/>
          <a:buSzTx/>
          <a:buFont typeface="Wingdings 2" pitchFamily="18" charset="2"/>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US Consulting On-screen S WHT_R1.5_032508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 Consulting On-screen S WHT_R1.5_032508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 Consulting On-screen S WHT_R1.5_032508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 Consulting On-screen S WHT_R1.5_032508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 Consulting On-screen S WHT_R1.5_032508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 Consulting On-screen S WHT_R1.5_032508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 Consulting On-screen S WHT_R1.5_032508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US Consulting On-screen S WHT_R1.5_032508 8">
        <a:dk1>
          <a:srgbClr val="000000"/>
        </a:dk1>
        <a:lt1>
          <a:srgbClr val="FFFFFF"/>
        </a:lt1>
        <a:dk2>
          <a:srgbClr val="B2CADB"/>
        </a:dk2>
        <a:lt2>
          <a:srgbClr val="1D3A6A"/>
        </a:lt2>
        <a:accent1>
          <a:srgbClr val="DED3B6"/>
        </a:accent1>
        <a:accent2>
          <a:srgbClr val="EAB58E"/>
        </a:accent2>
        <a:accent3>
          <a:srgbClr val="FFFFFF"/>
        </a:accent3>
        <a:accent4>
          <a:srgbClr val="000000"/>
        </a:accent4>
        <a:accent5>
          <a:srgbClr val="ECE6D7"/>
        </a:accent5>
        <a:accent6>
          <a:srgbClr val="D4A480"/>
        </a:accent6>
        <a:hlink>
          <a:srgbClr val="F5DDCB"/>
        </a:hlink>
        <a:folHlink>
          <a:srgbClr val="FEF2D2"/>
        </a:folHlink>
      </a:clrScheme>
      <a:clrMap bg1="lt1" tx1="dk1" bg2="lt2" tx2="dk2" accent1="accent1" accent2="accent2" accent3="accent3" accent4="accent4" accent5="accent5" accent6="accent6" hlink="hlink" folHlink="folHlink"/>
    </a:extraClrScheme>
    <a:extraClrScheme>
      <a:clrScheme name="US Consulting On-screen S WHT_R1.5_032508 9">
        <a:dk1>
          <a:srgbClr val="000000"/>
        </a:dk1>
        <a:lt1>
          <a:srgbClr val="FFFFFF"/>
        </a:lt1>
        <a:dk2>
          <a:srgbClr val="FEF2D2"/>
        </a:dk2>
        <a:lt2>
          <a:srgbClr val="1D3A6A"/>
        </a:lt2>
        <a:accent1>
          <a:srgbClr val="B2CADB"/>
        </a:accent1>
        <a:accent2>
          <a:srgbClr val="DED3B6"/>
        </a:accent2>
        <a:accent3>
          <a:srgbClr val="FFFFFF"/>
        </a:accent3>
        <a:accent4>
          <a:srgbClr val="000000"/>
        </a:accent4>
        <a:accent5>
          <a:srgbClr val="D5E1EA"/>
        </a:accent5>
        <a:accent6>
          <a:srgbClr val="C9BFA5"/>
        </a:accent6>
        <a:hlink>
          <a:srgbClr val="EAB58E"/>
        </a:hlink>
        <a:folHlink>
          <a:srgbClr val="F5DDCB"/>
        </a:folHlink>
      </a:clrScheme>
      <a:clrMap bg1="lt1" tx1="dk1" bg2="lt2" tx2="dk2" accent1="accent1" accent2="accent2" accent3="accent3" accent4="accent4" accent5="accent5" accent6="accent6" hlink="hlink" folHlink="folHlink"/>
    </a:extraClrScheme>
    <a:extraClrScheme>
      <a:clrScheme name="US Consulting On-screen S WHT_R1.5_032508 10">
        <a:dk1>
          <a:srgbClr val="000000"/>
        </a:dk1>
        <a:lt1>
          <a:srgbClr val="FFFFFF"/>
        </a:lt1>
        <a:dk2>
          <a:srgbClr val="F1EDE1"/>
        </a:dk2>
        <a:lt2>
          <a:srgbClr val="091D5D"/>
        </a:lt2>
        <a:accent1>
          <a:srgbClr val="9DA5BE"/>
        </a:accent1>
        <a:accent2>
          <a:srgbClr val="85C2FE"/>
        </a:accent2>
        <a:accent3>
          <a:srgbClr val="FFFFFF"/>
        </a:accent3>
        <a:accent4>
          <a:srgbClr val="000000"/>
        </a:accent4>
        <a:accent5>
          <a:srgbClr val="CCCFDB"/>
        </a:accent5>
        <a:accent6>
          <a:srgbClr val="78B0E6"/>
        </a:accent6>
        <a:hlink>
          <a:srgbClr val="ADD6FF"/>
        </a:hlink>
        <a:folHlink>
          <a:srgbClr val="D6EBFF"/>
        </a:folHlink>
      </a:clrScheme>
      <a:clrMap bg1="lt1" tx1="dk1" bg2="lt2" tx2="dk2" accent1="accent1" accent2="accent2" accent3="accent3" accent4="accent4" accent5="accent5" accent6="accent6" hlink="hlink" folHlink="folHlink"/>
    </a:extraClrScheme>
    <a:extraClrScheme>
      <a:clrScheme name="US Consulting On-screen S WHT_R1.5_032508 11">
        <a:dk1>
          <a:srgbClr val="AFAFAF"/>
        </a:dk1>
        <a:lt1>
          <a:srgbClr val="FFFFFF"/>
        </a:lt1>
        <a:dk2>
          <a:srgbClr val="F1EDE1"/>
        </a:dk2>
        <a:lt2>
          <a:srgbClr val="091D5D"/>
        </a:lt2>
        <a:accent1>
          <a:srgbClr val="85C2FE"/>
        </a:accent1>
        <a:accent2>
          <a:srgbClr val="ADD6FF"/>
        </a:accent2>
        <a:accent3>
          <a:srgbClr val="FFFFFF"/>
        </a:accent3>
        <a:accent4>
          <a:srgbClr val="959595"/>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On-screen S WHT_R1.5_032508 12">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On-screen S WHT_R1.5_032508 13">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D6EBFF"/>
        </a:folHlink>
      </a:clrScheme>
      <a:clrMap bg1="lt1" tx1="dk1" bg2="lt2" tx2="dk2" accent1="accent1" accent2="accent2" accent3="accent3" accent4="accent4" accent5="accent5" accent6="accent6" hlink="hlink" folHlink="folHlink"/>
    </a:extraClrScheme>
    <a:extraClrScheme>
      <a:clrScheme name="US Consulting On-screen S WHT_R1.5_032508 14">
        <a:dk1>
          <a:srgbClr val="000000"/>
        </a:dk1>
        <a:lt1>
          <a:srgbClr val="FFFFFF"/>
        </a:lt1>
        <a:dk2>
          <a:srgbClr val="CCD6EB"/>
        </a:dk2>
        <a:lt2>
          <a:srgbClr val="000066"/>
        </a:lt2>
        <a:accent1>
          <a:srgbClr val="40B3B3"/>
        </a:accent1>
        <a:accent2>
          <a:srgbClr val="B2C1E0"/>
        </a:accent2>
        <a:accent3>
          <a:srgbClr val="FFFFFF"/>
        </a:accent3>
        <a:accent4>
          <a:srgbClr val="000000"/>
        </a:accent4>
        <a:accent5>
          <a:srgbClr val="AFD6D6"/>
        </a:accent5>
        <a:accent6>
          <a:srgbClr val="A1AFCB"/>
        </a:accent6>
        <a:hlink>
          <a:srgbClr val="66C2C2"/>
        </a:hlink>
        <a:folHlink>
          <a:srgbClr val="8CA3D1"/>
        </a:folHlink>
      </a:clrScheme>
      <a:clrMap bg1="lt1" tx1="dk1" bg2="lt2" tx2="dk2" accent1="accent1" accent2="accent2" accent3="accent3" accent4="accent4" accent5="accent5" accent6="accent6" hlink="hlink" folHlink="folHlink"/>
    </a:extraClrScheme>
    <a:extraClrScheme>
      <a:clrScheme name="US Consulting On-screen S WHT_R1.5_032508 15">
        <a:dk1>
          <a:srgbClr val="000000"/>
        </a:dk1>
        <a:lt1>
          <a:srgbClr val="FFFFFF"/>
        </a:lt1>
        <a:dk2>
          <a:srgbClr val="4066B2"/>
        </a:dk2>
        <a:lt2>
          <a:srgbClr val="000066"/>
        </a:lt2>
        <a:accent1>
          <a:srgbClr val="003399"/>
        </a:accent1>
        <a:accent2>
          <a:srgbClr val="80CCCC"/>
        </a:accent2>
        <a:accent3>
          <a:srgbClr val="FFFFFF"/>
        </a:accent3>
        <a:accent4>
          <a:srgbClr val="000000"/>
        </a:accent4>
        <a:accent5>
          <a:srgbClr val="AAADCA"/>
        </a:accent5>
        <a:accent6>
          <a:srgbClr val="73B9B9"/>
        </a:accent6>
        <a:hlink>
          <a:srgbClr val="8099CC"/>
        </a:hlink>
        <a:folHlink>
          <a:srgbClr val="009999"/>
        </a:folHlink>
      </a:clrScheme>
      <a:clrMap bg1="lt1" tx1="dk1" bg2="lt2" tx2="dk2" accent1="accent1" accent2="accent2" accent3="accent3" accent4="accent4" accent5="accent5" accent6="accent6" hlink="hlink" folHlink="folHlink"/>
    </a:extraClrScheme>
    <a:extraClrScheme>
      <a:clrScheme name="US Consulting On-screen S WHT_R1.5_032508 16">
        <a:dk1>
          <a:srgbClr val="000000"/>
        </a:dk1>
        <a:lt1>
          <a:srgbClr val="FFFFFF"/>
        </a:lt1>
        <a:dk2>
          <a:srgbClr val="4066B2"/>
        </a:dk2>
        <a:lt2>
          <a:srgbClr val="000066"/>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S Consulting On-screen XL WHT_R1.5_032508">
  <a:themeElements>
    <a:clrScheme name="US Consulting On-screen XL WHT_R1.5_032508 16">
      <a:dk1>
        <a:srgbClr val="000000"/>
      </a:dk1>
      <a:lt1>
        <a:srgbClr val="FFFFFF"/>
      </a:lt1>
      <a:dk2>
        <a:srgbClr val="4066B2"/>
      </a:dk2>
      <a:lt2>
        <a:srgbClr val="000066"/>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fontScheme name="US Consulting On-screen XL WHT_R1.5_0325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4066B2"/>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231775" marR="0" indent="-231775" algn="l" defTabSz="914400" rtl="0" eaLnBrk="1" fontAlgn="base" latinLnBrk="0" hangingPunct="1">
          <a:lnSpc>
            <a:spcPct val="106000"/>
          </a:lnSpc>
          <a:spcBef>
            <a:spcPct val="0"/>
          </a:spcBef>
          <a:spcAft>
            <a:spcPct val="0"/>
          </a:spcAft>
          <a:buClrTx/>
          <a:buSzTx/>
          <a:buFont typeface="Wingdings 2" pitchFamily="18" charset="2"/>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4066B2"/>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231775" marR="0" indent="-231775" algn="l" defTabSz="914400" rtl="0" eaLnBrk="1" fontAlgn="base" latinLnBrk="0" hangingPunct="1">
          <a:lnSpc>
            <a:spcPct val="106000"/>
          </a:lnSpc>
          <a:spcBef>
            <a:spcPct val="0"/>
          </a:spcBef>
          <a:spcAft>
            <a:spcPct val="0"/>
          </a:spcAft>
          <a:buClrTx/>
          <a:buSzTx/>
          <a:buFont typeface="Wingdings 2" pitchFamily="18" charset="2"/>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US Consulting On-screen XL WHT_R1.5_032508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 Consulting On-screen XL WHT_R1.5_032508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 Consulting On-screen XL WHT_R1.5_032508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 Consulting On-screen XL WHT_R1.5_032508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 Consulting On-screen XL WHT_R1.5_032508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 Consulting On-screen XL WHT_R1.5_032508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 Consulting On-screen XL WHT_R1.5_032508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US Consulting On-screen XL WHT_R1.5_032508 8">
        <a:dk1>
          <a:srgbClr val="000000"/>
        </a:dk1>
        <a:lt1>
          <a:srgbClr val="FFFFFF"/>
        </a:lt1>
        <a:dk2>
          <a:srgbClr val="B2CADB"/>
        </a:dk2>
        <a:lt2>
          <a:srgbClr val="1D3A6A"/>
        </a:lt2>
        <a:accent1>
          <a:srgbClr val="DED3B6"/>
        </a:accent1>
        <a:accent2>
          <a:srgbClr val="EAB58E"/>
        </a:accent2>
        <a:accent3>
          <a:srgbClr val="FFFFFF"/>
        </a:accent3>
        <a:accent4>
          <a:srgbClr val="000000"/>
        </a:accent4>
        <a:accent5>
          <a:srgbClr val="ECE6D7"/>
        </a:accent5>
        <a:accent6>
          <a:srgbClr val="D4A480"/>
        </a:accent6>
        <a:hlink>
          <a:srgbClr val="F5DDCB"/>
        </a:hlink>
        <a:folHlink>
          <a:srgbClr val="FEF2D2"/>
        </a:folHlink>
      </a:clrScheme>
      <a:clrMap bg1="lt1" tx1="dk1" bg2="lt2" tx2="dk2" accent1="accent1" accent2="accent2" accent3="accent3" accent4="accent4" accent5="accent5" accent6="accent6" hlink="hlink" folHlink="folHlink"/>
    </a:extraClrScheme>
    <a:extraClrScheme>
      <a:clrScheme name="US Consulting On-screen XL WHT_R1.5_032508 9">
        <a:dk1>
          <a:srgbClr val="000000"/>
        </a:dk1>
        <a:lt1>
          <a:srgbClr val="FFFFFF"/>
        </a:lt1>
        <a:dk2>
          <a:srgbClr val="FEF2D2"/>
        </a:dk2>
        <a:lt2>
          <a:srgbClr val="1D3A6A"/>
        </a:lt2>
        <a:accent1>
          <a:srgbClr val="B2CADB"/>
        </a:accent1>
        <a:accent2>
          <a:srgbClr val="DED3B6"/>
        </a:accent2>
        <a:accent3>
          <a:srgbClr val="FFFFFF"/>
        </a:accent3>
        <a:accent4>
          <a:srgbClr val="000000"/>
        </a:accent4>
        <a:accent5>
          <a:srgbClr val="D5E1EA"/>
        </a:accent5>
        <a:accent6>
          <a:srgbClr val="C9BFA5"/>
        </a:accent6>
        <a:hlink>
          <a:srgbClr val="EAB58E"/>
        </a:hlink>
        <a:folHlink>
          <a:srgbClr val="F5DDCB"/>
        </a:folHlink>
      </a:clrScheme>
      <a:clrMap bg1="lt1" tx1="dk1" bg2="lt2" tx2="dk2" accent1="accent1" accent2="accent2" accent3="accent3" accent4="accent4" accent5="accent5" accent6="accent6" hlink="hlink" folHlink="folHlink"/>
    </a:extraClrScheme>
    <a:extraClrScheme>
      <a:clrScheme name="US Consulting On-screen XL WHT_R1.5_032508 10">
        <a:dk1>
          <a:srgbClr val="000000"/>
        </a:dk1>
        <a:lt1>
          <a:srgbClr val="FFFFFF"/>
        </a:lt1>
        <a:dk2>
          <a:srgbClr val="F1EDE1"/>
        </a:dk2>
        <a:lt2>
          <a:srgbClr val="091D5D"/>
        </a:lt2>
        <a:accent1>
          <a:srgbClr val="9DA5BE"/>
        </a:accent1>
        <a:accent2>
          <a:srgbClr val="85C2FE"/>
        </a:accent2>
        <a:accent3>
          <a:srgbClr val="FFFFFF"/>
        </a:accent3>
        <a:accent4>
          <a:srgbClr val="000000"/>
        </a:accent4>
        <a:accent5>
          <a:srgbClr val="CCCFDB"/>
        </a:accent5>
        <a:accent6>
          <a:srgbClr val="78B0E6"/>
        </a:accent6>
        <a:hlink>
          <a:srgbClr val="ADD6FF"/>
        </a:hlink>
        <a:folHlink>
          <a:srgbClr val="D6EBFF"/>
        </a:folHlink>
      </a:clrScheme>
      <a:clrMap bg1="lt1" tx1="dk1" bg2="lt2" tx2="dk2" accent1="accent1" accent2="accent2" accent3="accent3" accent4="accent4" accent5="accent5" accent6="accent6" hlink="hlink" folHlink="folHlink"/>
    </a:extraClrScheme>
    <a:extraClrScheme>
      <a:clrScheme name="US Consulting On-screen XL WHT_R1.5_032508 11">
        <a:dk1>
          <a:srgbClr val="AFAFAF"/>
        </a:dk1>
        <a:lt1>
          <a:srgbClr val="FFFFFF"/>
        </a:lt1>
        <a:dk2>
          <a:srgbClr val="F1EDE1"/>
        </a:dk2>
        <a:lt2>
          <a:srgbClr val="091D5D"/>
        </a:lt2>
        <a:accent1>
          <a:srgbClr val="85C2FE"/>
        </a:accent1>
        <a:accent2>
          <a:srgbClr val="ADD6FF"/>
        </a:accent2>
        <a:accent3>
          <a:srgbClr val="FFFFFF"/>
        </a:accent3>
        <a:accent4>
          <a:srgbClr val="959595"/>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On-screen XL WHT_R1.5_032508 12">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On-screen XL WHT_R1.5_032508 13">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D6EBFF"/>
        </a:folHlink>
      </a:clrScheme>
      <a:clrMap bg1="lt1" tx1="dk1" bg2="lt2" tx2="dk2" accent1="accent1" accent2="accent2" accent3="accent3" accent4="accent4" accent5="accent5" accent6="accent6" hlink="hlink" folHlink="folHlink"/>
    </a:extraClrScheme>
    <a:extraClrScheme>
      <a:clrScheme name="US Consulting On-screen XL WHT_R1.5_032508 14">
        <a:dk1>
          <a:srgbClr val="000000"/>
        </a:dk1>
        <a:lt1>
          <a:srgbClr val="FFFFFF"/>
        </a:lt1>
        <a:dk2>
          <a:srgbClr val="CCD6EB"/>
        </a:dk2>
        <a:lt2>
          <a:srgbClr val="000066"/>
        </a:lt2>
        <a:accent1>
          <a:srgbClr val="40B3B3"/>
        </a:accent1>
        <a:accent2>
          <a:srgbClr val="B2C1E0"/>
        </a:accent2>
        <a:accent3>
          <a:srgbClr val="FFFFFF"/>
        </a:accent3>
        <a:accent4>
          <a:srgbClr val="000000"/>
        </a:accent4>
        <a:accent5>
          <a:srgbClr val="AFD6D6"/>
        </a:accent5>
        <a:accent6>
          <a:srgbClr val="A1AFCB"/>
        </a:accent6>
        <a:hlink>
          <a:srgbClr val="66C2C2"/>
        </a:hlink>
        <a:folHlink>
          <a:srgbClr val="8CA3D1"/>
        </a:folHlink>
      </a:clrScheme>
      <a:clrMap bg1="lt1" tx1="dk1" bg2="lt2" tx2="dk2" accent1="accent1" accent2="accent2" accent3="accent3" accent4="accent4" accent5="accent5" accent6="accent6" hlink="hlink" folHlink="folHlink"/>
    </a:extraClrScheme>
    <a:extraClrScheme>
      <a:clrScheme name="US Consulting On-screen XL WHT_R1.5_032508 15">
        <a:dk1>
          <a:srgbClr val="000000"/>
        </a:dk1>
        <a:lt1>
          <a:srgbClr val="FFFFFF"/>
        </a:lt1>
        <a:dk2>
          <a:srgbClr val="4066B2"/>
        </a:dk2>
        <a:lt2>
          <a:srgbClr val="000066"/>
        </a:lt2>
        <a:accent1>
          <a:srgbClr val="003399"/>
        </a:accent1>
        <a:accent2>
          <a:srgbClr val="80CCCC"/>
        </a:accent2>
        <a:accent3>
          <a:srgbClr val="FFFFFF"/>
        </a:accent3>
        <a:accent4>
          <a:srgbClr val="000000"/>
        </a:accent4>
        <a:accent5>
          <a:srgbClr val="AAADCA"/>
        </a:accent5>
        <a:accent6>
          <a:srgbClr val="73B9B9"/>
        </a:accent6>
        <a:hlink>
          <a:srgbClr val="8099CC"/>
        </a:hlink>
        <a:folHlink>
          <a:srgbClr val="009999"/>
        </a:folHlink>
      </a:clrScheme>
      <a:clrMap bg1="lt1" tx1="dk1" bg2="lt2" tx2="dk2" accent1="accent1" accent2="accent2" accent3="accent3" accent4="accent4" accent5="accent5" accent6="accent6" hlink="hlink" folHlink="folHlink"/>
    </a:extraClrScheme>
    <a:extraClrScheme>
      <a:clrScheme name="US Consulting On-screen XL WHT_R1.5_032508 16">
        <a:dk1>
          <a:srgbClr val="000000"/>
        </a:dk1>
        <a:lt1>
          <a:srgbClr val="FFFFFF"/>
        </a:lt1>
        <a:dk2>
          <a:srgbClr val="4066B2"/>
        </a:dk2>
        <a:lt2>
          <a:srgbClr val="000066"/>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U.S. Consulting Report Template_022307">
  <a:themeElements>
    <a:clrScheme name="">
      <a:dk1>
        <a:srgbClr val="000000"/>
      </a:dk1>
      <a:lt1>
        <a:srgbClr val="FFFFFF"/>
      </a:lt1>
      <a:dk2>
        <a:srgbClr val="99CC00"/>
      </a:dk2>
      <a:lt2>
        <a:srgbClr val="009999"/>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fontScheme name="U.S. Consulting Report Template_0223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12700" cap="flat" cmpd="sng" algn="ctr">
          <a:noFill/>
          <a:prstDash val="solid"/>
          <a:round/>
          <a:headEnd type="none" w="med" len="med"/>
          <a:tailEnd type="none" w="med" len="med"/>
        </a:ln>
        <a:effectLst/>
      </a:spPr>
      <a:bodyPr vert="horz" wrap="square" lIns="73152" tIns="73152" rIns="73152" bIns="73152" numCol="1" anchor="ctr" anchorCtr="1" compatLnSpc="1">
        <a:prstTxWarp prst="textNoShape">
          <a:avLst/>
        </a:prstTxWarp>
      </a:bodyPr>
      <a:lstStyle>
        <a:defPPr marL="0" marR="0" indent="0" algn="ctr" defTabSz="914400" rtl="0" eaLnBrk="0" fontAlgn="base" latinLnBrk="0" hangingPunct="0">
          <a:lnSpc>
            <a:spcPct val="106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2"/>
        </a:solidFill>
        <a:ln w="12700" cap="flat" cmpd="sng" algn="ctr">
          <a:noFill/>
          <a:prstDash val="solid"/>
          <a:round/>
          <a:headEnd type="none" w="med" len="med"/>
          <a:tailEnd type="none" w="med" len="med"/>
        </a:ln>
        <a:effectLst/>
      </a:spPr>
      <a:bodyPr vert="horz" wrap="square" lIns="73152" tIns="73152" rIns="73152" bIns="73152" numCol="1" anchor="ctr" anchorCtr="1" compatLnSpc="1">
        <a:prstTxWarp prst="textNoShape">
          <a:avLst/>
        </a:prstTxWarp>
      </a:bodyPr>
      <a:lstStyle>
        <a:defPPr marL="0" marR="0" indent="0" algn="ctr" defTabSz="914400" rtl="0" eaLnBrk="0" fontAlgn="base" latinLnBrk="0" hangingPunct="0">
          <a:lnSpc>
            <a:spcPct val="106000"/>
          </a:lnSpc>
          <a:spcBef>
            <a:spcPct val="0"/>
          </a:spcBef>
          <a:spcAft>
            <a:spcPct val="0"/>
          </a:spcAft>
          <a:buClrTx/>
          <a:buSzTx/>
          <a:buFontTx/>
          <a:buNone/>
          <a:tabLst/>
          <a:defRPr kumimoji="0" lang="en-US" sz="1100" b="1" i="0" u="none" strike="noStrike" cap="none" normalizeH="0" baseline="0" smtClean="0">
            <a:ln>
              <a:noFill/>
            </a:ln>
            <a:solidFill>
              <a:schemeClr val="tx1"/>
            </a:solidFill>
            <a:effectLst/>
            <a:latin typeface="Arial" charset="0"/>
          </a:defRPr>
        </a:defPPr>
      </a:lstStyle>
    </a:lnDef>
  </a:objectDefaults>
  <a:extraClrSchemeLst>
    <a:extraClrScheme>
      <a:clrScheme name="U.S. Consulting Report Template_022307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 Consulting Report Template_022307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 Consulting Report Template_022307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 Consulting Report Template_022307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 Consulting Report Template_022307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 Consulting Report Template_022307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 Consulting Report Template_02230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U.S. Consulting Report Template_022307 8">
        <a:dk1>
          <a:srgbClr val="000000"/>
        </a:dk1>
        <a:lt1>
          <a:srgbClr val="FFFFFF"/>
        </a:lt1>
        <a:dk2>
          <a:srgbClr val="B2CADB"/>
        </a:dk2>
        <a:lt2>
          <a:srgbClr val="1D3A6A"/>
        </a:lt2>
        <a:accent1>
          <a:srgbClr val="DED3B6"/>
        </a:accent1>
        <a:accent2>
          <a:srgbClr val="EAB58E"/>
        </a:accent2>
        <a:accent3>
          <a:srgbClr val="FFFFFF"/>
        </a:accent3>
        <a:accent4>
          <a:srgbClr val="000000"/>
        </a:accent4>
        <a:accent5>
          <a:srgbClr val="ECE6D7"/>
        </a:accent5>
        <a:accent6>
          <a:srgbClr val="D4A480"/>
        </a:accent6>
        <a:hlink>
          <a:srgbClr val="F5DDCB"/>
        </a:hlink>
        <a:folHlink>
          <a:srgbClr val="FEF2D2"/>
        </a:folHlink>
      </a:clrScheme>
      <a:clrMap bg1="lt1" tx1="dk1" bg2="lt2" tx2="dk2" accent1="accent1" accent2="accent2" accent3="accent3" accent4="accent4" accent5="accent5" accent6="accent6" hlink="hlink" folHlink="folHlink"/>
    </a:extraClrScheme>
    <a:extraClrScheme>
      <a:clrScheme name="U.S. Consulting Report Template_022307 9">
        <a:dk1>
          <a:srgbClr val="000000"/>
        </a:dk1>
        <a:lt1>
          <a:srgbClr val="FFFFFF"/>
        </a:lt1>
        <a:dk2>
          <a:srgbClr val="FEF2D2"/>
        </a:dk2>
        <a:lt2>
          <a:srgbClr val="1D3A6A"/>
        </a:lt2>
        <a:accent1>
          <a:srgbClr val="B2CADB"/>
        </a:accent1>
        <a:accent2>
          <a:srgbClr val="DED3B6"/>
        </a:accent2>
        <a:accent3>
          <a:srgbClr val="FFFFFF"/>
        </a:accent3>
        <a:accent4>
          <a:srgbClr val="000000"/>
        </a:accent4>
        <a:accent5>
          <a:srgbClr val="D5E1EA"/>
        </a:accent5>
        <a:accent6>
          <a:srgbClr val="C9BFA5"/>
        </a:accent6>
        <a:hlink>
          <a:srgbClr val="EAB58E"/>
        </a:hlink>
        <a:folHlink>
          <a:srgbClr val="F5DDCB"/>
        </a:folHlink>
      </a:clrScheme>
      <a:clrMap bg1="lt1" tx1="dk1" bg2="lt2" tx2="dk2" accent1="accent1" accent2="accent2" accent3="accent3" accent4="accent4" accent5="accent5" accent6="accent6" hlink="hlink" folHlink="folHlink"/>
    </a:extraClrScheme>
    <a:extraClrScheme>
      <a:clrScheme name="U.S. Consulting Report Template_022307 10">
        <a:dk1>
          <a:srgbClr val="000000"/>
        </a:dk1>
        <a:lt1>
          <a:srgbClr val="FFFFFF"/>
        </a:lt1>
        <a:dk2>
          <a:srgbClr val="F1EDE1"/>
        </a:dk2>
        <a:lt2>
          <a:srgbClr val="091D5D"/>
        </a:lt2>
        <a:accent1>
          <a:srgbClr val="9DA5BE"/>
        </a:accent1>
        <a:accent2>
          <a:srgbClr val="85C2FE"/>
        </a:accent2>
        <a:accent3>
          <a:srgbClr val="FFFFFF"/>
        </a:accent3>
        <a:accent4>
          <a:srgbClr val="000000"/>
        </a:accent4>
        <a:accent5>
          <a:srgbClr val="CCCFDB"/>
        </a:accent5>
        <a:accent6>
          <a:srgbClr val="78B0E6"/>
        </a:accent6>
        <a:hlink>
          <a:srgbClr val="ADD6FF"/>
        </a:hlink>
        <a:folHlink>
          <a:srgbClr val="D6EBFF"/>
        </a:folHlink>
      </a:clrScheme>
      <a:clrMap bg1="lt1" tx1="dk1" bg2="lt2" tx2="dk2" accent1="accent1" accent2="accent2" accent3="accent3" accent4="accent4" accent5="accent5" accent6="accent6" hlink="hlink" folHlink="folHlink"/>
    </a:extraClrScheme>
    <a:extraClrScheme>
      <a:clrScheme name="U.S. Consulting Report Template_022307 11">
        <a:dk1>
          <a:srgbClr val="AFAFAF"/>
        </a:dk1>
        <a:lt1>
          <a:srgbClr val="FFFFFF"/>
        </a:lt1>
        <a:dk2>
          <a:srgbClr val="F1EDE1"/>
        </a:dk2>
        <a:lt2>
          <a:srgbClr val="091D5D"/>
        </a:lt2>
        <a:accent1>
          <a:srgbClr val="85C2FE"/>
        </a:accent1>
        <a:accent2>
          <a:srgbClr val="ADD6FF"/>
        </a:accent2>
        <a:accent3>
          <a:srgbClr val="FFFFFF"/>
        </a:accent3>
        <a:accent4>
          <a:srgbClr val="959595"/>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Report Template_022307 12">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F1EDE1"/>
        </a:folHlink>
      </a:clrScheme>
      <a:clrMap bg1="lt1" tx1="dk1" bg2="lt2" tx2="dk2" accent1="accent1" accent2="accent2" accent3="accent3" accent4="accent4" accent5="accent5" accent6="accent6" hlink="hlink" folHlink="folHlink"/>
    </a:extraClrScheme>
    <a:extraClrScheme>
      <a:clrScheme name="U.S. Consulting Report Template_022307 13">
        <a:dk1>
          <a:srgbClr val="000000"/>
        </a:dk1>
        <a:lt1>
          <a:srgbClr val="FFFFFF"/>
        </a:lt1>
        <a:dk2>
          <a:srgbClr val="F1EDE1"/>
        </a:dk2>
        <a:lt2>
          <a:srgbClr val="091D5D"/>
        </a:lt2>
        <a:accent1>
          <a:srgbClr val="85C2FE"/>
        </a:accent1>
        <a:accent2>
          <a:srgbClr val="ADD6FF"/>
        </a:accent2>
        <a:accent3>
          <a:srgbClr val="FFFFFF"/>
        </a:accent3>
        <a:accent4>
          <a:srgbClr val="000000"/>
        </a:accent4>
        <a:accent5>
          <a:srgbClr val="C2DDFE"/>
        </a:accent5>
        <a:accent6>
          <a:srgbClr val="9CC2E7"/>
        </a:accent6>
        <a:hlink>
          <a:srgbClr val="C6C1D6"/>
        </a:hlink>
        <a:folHlink>
          <a:srgbClr val="D6EBFF"/>
        </a:folHlink>
      </a:clrScheme>
      <a:clrMap bg1="lt1" tx1="dk1" bg2="lt2" tx2="dk2" accent1="accent1" accent2="accent2" accent3="accent3" accent4="accent4" accent5="accent5" accent6="accent6" hlink="hlink" folHlink="folHlink"/>
    </a:extraClrScheme>
    <a:extraClrScheme>
      <a:clrScheme name="U.S. Consulting Report Template_022307 14">
        <a:dk1>
          <a:srgbClr val="000000"/>
        </a:dk1>
        <a:lt1>
          <a:srgbClr val="FFFFFF"/>
        </a:lt1>
        <a:dk2>
          <a:srgbClr val="CCD6EB"/>
        </a:dk2>
        <a:lt2>
          <a:srgbClr val="000066"/>
        </a:lt2>
        <a:accent1>
          <a:srgbClr val="40B3B3"/>
        </a:accent1>
        <a:accent2>
          <a:srgbClr val="B2C1E0"/>
        </a:accent2>
        <a:accent3>
          <a:srgbClr val="FFFFFF"/>
        </a:accent3>
        <a:accent4>
          <a:srgbClr val="000000"/>
        </a:accent4>
        <a:accent5>
          <a:srgbClr val="AFD6D6"/>
        </a:accent5>
        <a:accent6>
          <a:srgbClr val="A1AFCB"/>
        </a:accent6>
        <a:hlink>
          <a:srgbClr val="66C2C2"/>
        </a:hlink>
        <a:folHlink>
          <a:srgbClr val="8CA3D1"/>
        </a:folHlink>
      </a:clrScheme>
      <a:clrMap bg1="lt1" tx1="dk1" bg2="lt2" tx2="dk2" accent1="accent1" accent2="accent2" accent3="accent3" accent4="accent4" accent5="accent5" accent6="accent6" hlink="hlink" folHlink="folHlink"/>
    </a:extraClrScheme>
    <a:extraClrScheme>
      <a:clrScheme name="U.S. Consulting Report Template_022307 15">
        <a:dk1>
          <a:srgbClr val="000000"/>
        </a:dk1>
        <a:lt1>
          <a:srgbClr val="FFFFFF"/>
        </a:lt1>
        <a:dk2>
          <a:srgbClr val="4066B2"/>
        </a:dk2>
        <a:lt2>
          <a:srgbClr val="000066"/>
        </a:lt2>
        <a:accent1>
          <a:srgbClr val="003399"/>
        </a:accent1>
        <a:accent2>
          <a:srgbClr val="80CCCC"/>
        </a:accent2>
        <a:accent3>
          <a:srgbClr val="FFFFFF"/>
        </a:accent3>
        <a:accent4>
          <a:srgbClr val="000000"/>
        </a:accent4>
        <a:accent5>
          <a:srgbClr val="AAADCA"/>
        </a:accent5>
        <a:accent6>
          <a:srgbClr val="73B9B9"/>
        </a:accent6>
        <a:hlink>
          <a:srgbClr val="8099CC"/>
        </a:hlink>
        <a:folHlink>
          <a:srgbClr val="009999"/>
        </a:folHlink>
      </a:clrScheme>
      <a:clrMap bg1="lt1" tx1="dk1" bg2="lt2" tx2="dk2" accent1="accent1" accent2="accent2" accent3="accent3" accent4="accent4" accent5="accent5" accent6="accent6" hlink="hlink" folHlink="folHlink"/>
    </a:extraClrScheme>
    <a:extraClrScheme>
      <a:clrScheme name="U.S. Consulting Report Template_022307 16">
        <a:dk1>
          <a:srgbClr val="000000"/>
        </a:dk1>
        <a:lt1>
          <a:srgbClr val="FFFFFF"/>
        </a:lt1>
        <a:dk2>
          <a:srgbClr val="4066B2"/>
        </a:dk2>
        <a:lt2>
          <a:srgbClr val="000066"/>
        </a:lt2>
        <a:accent1>
          <a:srgbClr val="003399"/>
        </a:accent1>
        <a:accent2>
          <a:srgbClr val="8099CC"/>
        </a:accent2>
        <a:accent3>
          <a:srgbClr val="FFFFFF"/>
        </a:accent3>
        <a:accent4>
          <a:srgbClr val="000000"/>
        </a:accent4>
        <a:accent5>
          <a:srgbClr val="AAADCA"/>
        </a:accent5>
        <a:accent6>
          <a:srgbClr val="738AB9"/>
        </a:accent6>
        <a:hlink>
          <a:srgbClr val="80CCCC"/>
        </a:hlink>
        <a:folHlink>
          <a:srgbClr val="4066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 Consulting On-screen M WHT_R1.5V_043008</Template>
  <TotalTime>1339</TotalTime>
  <Words>2780</Words>
  <Application>Microsoft PowerPoint</Application>
  <PresentationFormat>Letter Paper (8.5x11 in)</PresentationFormat>
  <Paragraphs>477</Paragraphs>
  <Slides>43</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43</vt:i4>
      </vt:variant>
    </vt:vector>
  </HeadingPairs>
  <TitlesOfParts>
    <vt:vector size="47" baseType="lpstr">
      <vt:lpstr>US Consulting On-screen M WHT_R1.5V_043008</vt:lpstr>
      <vt:lpstr>US Consulting On-screen XL WHT_R1.5_032508</vt:lpstr>
      <vt:lpstr>U.S. Consulting Report Template_022307</vt:lpstr>
      <vt:lpstr>Chart</vt:lpstr>
      <vt:lpstr>Building Tomorrow’s Applications</vt:lpstr>
      <vt:lpstr>Slide 2</vt:lpstr>
      <vt:lpstr>Point of View – Building Tomorrow’s Application</vt:lpstr>
      <vt:lpstr>Quick Quiz #1:</vt:lpstr>
      <vt:lpstr>Here’s what people have told Gartner</vt:lpstr>
      <vt:lpstr>What are people attempting to overcome?</vt:lpstr>
      <vt:lpstr>Where did these silos come from?</vt:lpstr>
      <vt:lpstr>The Challenge – Breaking Down the Silos</vt:lpstr>
      <vt:lpstr>Slide 9</vt:lpstr>
      <vt:lpstr>Quick Quiz #2</vt:lpstr>
      <vt:lpstr>Higher than Britney, lower than the President Elect</vt:lpstr>
      <vt:lpstr>Slide 12</vt:lpstr>
      <vt:lpstr>Slide 13</vt:lpstr>
      <vt:lpstr>Slide 14</vt:lpstr>
      <vt:lpstr>Slide 15</vt:lpstr>
      <vt:lpstr>Slide 16</vt:lpstr>
      <vt:lpstr>Slide 17</vt:lpstr>
      <vt:lpstr>Slide 18</vt:lpstr>
      <vt:lpstr>Slide 19</vt:lpstr>
      <vt:lpstr>The Ground Rules</vt:lpstr>
      <vt:lpstr>The Resulting Application Solution</vt:lpstr>
      <vt:lpstr>Virtual Gateway Governance Lessons Learned</vt:lpstr>
      <vt:lpstr>Governance – Multiple Team Approach </vt:lpstr>
      <vt:lpstr>Governance – Defining Roles and Responsibilities</vt:lpstr>
      <vt:lpstr>Slide 25</vt:lpstr>
      <vt:lpstr>Target State – SOA Capable Enterprise Architecture</vt:lpstr>
      <vt:lpstr>Getting There – Tips from the Other Side</vt:lpstr>
      <vt:lpstr>Slide 28</vt:lpstr>
      <vt:lpstr>Business Problem: Repetative data collection, entry, storage</vt:lpstr>
      <vt:lpstr>Solution: Common online application for services </vt:lpstr>
      <vt:lpstr>Common Intake: Data Sharing Issues and Challenges</vt:lpstr>
      <vt:lpstr>Common Intake Challenge – What?</vt:lpstr>
      <vt:lpstr>Common Intake Challenge – What?</vt:lpstr>
      <vt:lpstr>Common Intake Challenge – What?</vt:lpstr>
      <vt:lpstr>Common Intake Challenge – What?</vt:lpstr>
      <vt:lpstr>Common Intake Challenge – Why?</vt:lpstr>
      <vt:lpstr>Slide 37</vt:lpstr>
      <vt:lpstr>Funding the Application of Tomorrow – Open Discussion</vt:lpstr>
      <vt:lpstr>Funding Challenges:</vt:lpstr>
      <vt:lpstr>The Reality:</vt:lpstr>
      <vt:lpstr>Closing Thoughts:</vt:lpstr>
      <vt:lpstr>Questions/Discussion?</vt:lpstr>
      <vt:lpstr>Slide 43</vt:lpstr>
    </vt:vector>
  </TitlesOfParts>
  <Company>Deloitte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Tomorrow’s Applications</dc:title>
  <dc:creator>Carroll, William</dc:creator>
  <cp:lastModifiedBy>Carroll, William</cp:lastModifiedBy>
  <cp:revision>119</cp:revision>
  <cp:lastPrinted>2000-05-15T09:48:35Z</cp:lastPrinted>
  <dcterms:created xsi:type="dcterms:W3CDTF">2008-11-19T03:03:04Z</dcterms:created>
  <dcterms:modified xsi:type="dcterms:W3CDTF">2008-12-02T18:06:31Z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_ID">
    <vt:lpwstr>screenTempV1</vt:lpwstr>
  </property>
  <property fmtid="{D5CDD505-2E9C-101B-9397-08002B2CF9AE}" pid="3" name="ROOMSIZE">
    <vt:lpwstr>ME</vt:lpwstr>
  </property>
  <property fmtid="{D5CDD505-2E9C-101B-9397-08002B2CF9AE}" pid="4" name="COLORSCHEME">
    <vt:lpwstr>White</vt:lpwstr>
  </property>
</Properties>
</file>