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ms-powerpoint.slideshow.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4"/>
  </p:notesMasterIdLst>
  <p:handoutMasterIdLst>
    <p:handoutMasterId r:id="rId25"/>
  </p:handoutMasterIdLst>
  <p:sldIdLst>
    <p:sldId id="256" r:id="rId2"/>
    <p:sldId id="260" r:id="rId3"/>
    <p:sldId id="379" r:id="rId4"/>
    <p:sldId id="345" r:id="rId5"/>
    <p:sldId id="371" r:id="rId6"/>
    <p:sldId id="372" r:id="rId7"/>
    <p:sldId id="373" r:id="rId8"/>
    <p:sldId id="341" r:id="rId9"/>
    <p:sldId id="376" r:id="rId10"/>
    <p:sldId id="380" r:id="rId11"/>
    <p:sldId id="377" r:id="rId12"/>
    <p:sldId id="378" r:id="rId13"/>
    <p:sldId id="368" r:id="rId14"/>
    <p:sldId id="369" r:id="rId15"/>
    <p:sldId id="355" r:id="rId16"/>
    <p:sldId id="356" r:id="rId17"/>
    <p:sldId id="357" r:id="rId18"/>
    <p:sldId id="360" r:id="rId19"/>
    <p:sldId id="361" r:id="rId20"/>
    <p:sldId id="381" r:id="rId21"/>
    <p:sldId id="335" r:id="rId22"/>
    <p:sldId id="363" r:id="rId23"/>
  </p:sldIdLst>
  <p:sldSz cx="9144000" cy="6858000" type="screen4x3"/>
  <p:notesSz cx="6946900" cy="9283700"/>
  <p:defaultTextStyle>
    <a:defPPr>
      <a:defRPr lang="en-US"/>
    </a:defPPr>
    <a:lvl1pPr algn="l" rtl="0" eaLnBrk="0" fontAlgn="base" hangingPunct="0">
      <a:spcBef>
        <a:spcPct val="0"/>
      </a:spcBef>
      <a:spcAft>
        <a:spcPct val="0"/>
      </a:spcAft>
      <a:defRPr sz="2400" kern="1200">
        <a:solidFill>
          <a:schemeClr val="tx1"/>
        </a:solidFill>
        <a:latin typeface="Times"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pitchFamily="18" charset="0"/>
        <a:ea typeface="+mn-ea"/>
        <a:cs typeface="+mn-cs"/>
      </a:defRPr>
    </a:lvl5pPr>
    <a:lvl6pPr marL="2286000" algn="l" defTabSz="914400" rtl="0" eaLnBrk="1" latinLnBrk="0" hangingPunct="1">
      <a:defRPr sz="2400" kern="1200">
        <a:solidFill>
          <a:schemeClr val="tx1"/>
        </a:solidFill>
        <a:latin typeface="Times" pitchFamily="18" charset="0"/>
        <a:ea typeface="+mn-ea"/>
        <a:cs typeface="+mn-cs"/>
      </a:defRPr>
    </a:lvl6pPr>
    <a:lvl7pPr marL="2743200" algn="l" defTabSz="914400" rtl="0" eaLnBrk="1" latinLnBrk="0" hangingPunct="1">
      <a:defRPr sz="2400" kern="1200">
        <a:solidFill>
          <a:schemeClr val="tx1"/>
        </a:solidFill>
        <a:latin typeface="Times" pitchFamily="18" charset="0"/>
        <a:ea typeface="+mn-ea"/>
        <a:cs typeface="+mn-cs"/>
      </a:defRPr>
    </a:lvl7pPr>
    <a:lvl8pPr marL="3200400" algn="l" defTabSz="914400" rtl="0" eaLnBrk="1" latinLnBrk="0" hangingPunct="1">
      <a:defRPr sz="2400" kern="1200">
        <a:solidFill>
          <a:schemeClr val="tx1"/>
        </a:solidFill>
        <a:latin typeface="Times" pitchFamily="18" charset="0"/>
        <a:ea typeface="+mn-ea"/>
        <a:cs typeface="+mn-cs"/>
      </a:defRPr>
    </a:lvl8pPr>
    <a:lvl9pPr marL="3657600" algn="l" defTabSz="914400" rtl="0" eaLnBrk="1" latinLnBrk="0" hangingPunct="1">
      <a:defRPr sz="2400" kern="1200">
        <a:solidFill>
          <a:schemeClr val="tx1"/>
        </a:solidFill>
        <a:latin typeface="Times"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99"/>
    <a:srgbClr val="F2FAA4"/>
    <a:srgbClr val="C0C0C0"/>
    <a:srgbClr val="B2B2B2"/>
    <a:srgbClr val="003399"/>
    <a:srgbClr val="ECBA04"/>
    <a:srgbClr val="193B6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286" autoAdjust="0"/>
    <p:restoredTop sz="98192" autoAdjust="0"/>
  </p:normalViewPr>
  <p:slideViewPr>
    <p:cSldViewPr>
      <p:cViewPr varScale="1">
        <p:scale>
          <a:sx n="104" d="100"/>
          <a:sy n="104" d="100"/>
        </p:scale>
        <p:origin x="-52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045" y="-86"/>
      </p:cViewPr>
      <p:guideLst>
        <p:guide orient="horz" pos="2924"/>
        <p:guide pos="218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Grp="1" noChangeArrowheads="1"/>
          </p:cNvSpPr>
          <p:nvPr>
            <p:ph type="hdr" sz="quarter"/>
          </p:nvPr>
        </p:nvSpPr>
        <p:spPr bwMode="auto">
          <a:xfrm>
            <a:off x="0" y="0"/>
            <a:ext cx="3009900" cy="463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0355" name="Rectangle 3"/>
          <p:cNvSpPr>
            <a:spLocks noGrp="1" noChangeArrowheads="1"/>
          </p:cNvSpPr>
          <p:nvPr>
            <p:ph type="dt" sz="quarter" idx="1"/>
          </p:nvPr>
        </p:nvSpPr>
        <p:spPr bwMode="auto">
          <a:xfrm>
            <a:off x="3935413" y="0"/>
            <a:ext cx="3009900" cy="463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0356" name="Rectangle 4"/>
          <p:cNvSpPr>
            <a:spLocks noGrp="1" noChangeArrowheads="1"/>
          </p:cNvSpPr>
          <p:nvPr>
            <p:ph type="ftr" sz="quarter" idx="2"/>
          </p:nvPr>
        </p:nvSpPr>
        <p:spPr bwMode="auto">
          <a:xfrm>
            <a:off x="0" y="8818563"/>
            <a:ext cx="3009900"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0357" name="Rectangle 5"/>
          <p:cNvSpPr>
            <a:spLocks noGrp="1" noChangeArrowheads="1"/>
          </p:cNvSpPr>
          <p:nvPr>
            <p:ph type="sldNum" sz="quarter" idx="3"/>
          </p:nvPr>
        </p:nvSpPr>
        <p:spPr bwMode="auto">
          <a:xfrm>
            <a:off x="3935413" y="8818563"/>
            <a:ext cx="3009900" cy="4635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AD2ED8E-4C15-459D-BBAC-C8FBBF98E78A}"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09900" cy="465138"/>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lvl1pPr defTabSz="927100">
              <a:defRPr sz="1200"/>
            </a:lvl1pPr>
          </a:lstStyle>
          <a:p>
            <a:endParaRPr lang="en-US"/>
          </a:p>
        </p:txBody>
      </p:sp>
      <p:sp>
        <p:nvSpPr>
          <p:cNvPr id="5123" name="Rectangle 3"/>
          <p:cNvSpPr>
            <a:spLocks noGrp="1" noChangeArrowheads="1"/>
          </p:cNvSpPr>
          <p:nvPr>
            <p:ph type="dt" idx="1"/>
          </p:nvPr>
        </p:nvSpPr>
        <p:spPr bwMode="auto">
          <a:xfrm>
            <a:off x="3937000" y="0"/>
            <a:ext cx="3009900" cy="465138"/>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lvl1pPr algn="r" defTabSz="927100">
              <a:defRPr sz="1200"/>
            </a:lvl1pPr>
          </a:lstStyle>
          <a:p>
            <a:endParaRPr lang="en-US"/>
          </a:p>
        </p:txBody>
      </p:sp>
      <p:sp>
        <p:nvSpPr>
          <p:cNvPr id="5124" name="Rectangle 4"/>
          <p:cNvSpPr>
            <a:spLocks noChangeArrowheads="1" noTextEdit="1"/>
          </p:cNvSpPr>
          <p:nvPr>
            <p:ph type="sldImg" idx="2"/>
          </p:nvPr>
        </p:nvSpPr>
        <p:spPr bwMode="auto">
          <a:xfrm>
            <a:off x="1154113" y="696913"/>
            <a:ext cx="4641850" cy="3481387"/>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925513" y="4410075"/>
            <a:ext cx="5095875" cy="4176713"/>
          </a:xfrm>
          <a:prstGeom prst="rect">
            <a:avLst/>
          </a:prstGeom>
          <a:noFill/>
          <a:ln w="9525">
            <a:noFill/>
            <a:miter lim="800000"/>
            <a:headEnd/>
            <a:tailEnd/>
          </a:ln>
          <a:effectLst/>
        </p:spPr>
        <p:txBody>
          <a:bodyPr vert="horz" wrap="square" lIns="92738" tIns="46369" rIns="92738" bIns="4636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6" name="Rectangle 6"/>
          <p:cNvSpPr>
            <a:spLocks noGrp="1" noChangeArrowheads="1"/>
          </p:cNvSpPr>
          <p:nvPr>
            <p:ph type="ftr" sz="quarter" idx="4"/>
          </p:nvPr>
        </p:nvSpPr>
        <p:spPr bwMode="auto">
          <a:xfrm>
            <a:off x="0" y="8818563"/>
            <a:ext cx="3009900" cy="465137"/>
          </a:xfrm>
          <a:prstGeom prst="rect">
            <a:avLst/>
          </a:prstGeom>
          <a:noFill/>
          <a:ln w="9525">
            <a:noFill/>
            <a:miter lim="800000"/>
            <a:headEnd/>
            <a:tailEnd/>
          </a:ln>
          <a:effectLst/>
        </p:spPr>
        <p:txBody>
          <a:bodyPr vert="horz" wrap="square" lIns="92738" tIns="46369" rIns="92738" bIns="46369" numCol="1" anchor="b" anchorCtr="0" compatLnSpc="1">
            <a:prstTxWarp prst="textNoShape">
              <a:avLst/>
            </a:prstTxWarp>
          </a:bodyPr>
          <a:lstStyle>
            <a:lvl1pPr defTabSz="927100">
              <a:defRPr sz="1200"/>
            </a:lvl1pPr>
          </a:lstStyle>
          <a:p>
            <a:endParaRPr lang="en-US"/>
          </a:p>
        </p:txBody>
      </p:sp>
      <p:sp>
        <p:nvSpPr>
          <p:cNvPr id="5127" name="Rectangle 7"/>
          <p:cNvSpPr>
            <a:spLocks noGrp="1" noChangeArrowheads="1"/>
          </p:cNvSpPr>
          <p:nvPr>
            <p:ph type="sldNum" sz="quarter" idx="5"/>
          </p:nvPr>
        </p:nvSpPr>
        <p:spPr bwMode="auto">
          <a:xfrm>
            <a:off x="3937000" y="8818563"/>
            <a:ext cx="3009900" cy="465137"/>
          </a:xfrm>
          <a:prstGeom prst="rect">
            <a:avLst/>
          </a:prstGeom>
          <a:noFill/>
          <a:ln w="9525">
            <a:noFill/>
            <a:miter lim="800000"/>
            <a:headEnd/>
            <a:tailEnd/>
          </a:ln>
          <a:effectLst/>
        </p:spPr>
        <p:txBody>
          <a:bodyPr vert="horz" wrap="square" lIns="92738" tIns="46369" rIns="92738" bIns="46369" numCol="1" anchor="b" anchorCtr="0" compatLnSpc="1">
            <a:prstTxWarp prst="textNoShape">
              <a:avLst/>
            </a:prstTxWarp>
          </a:bodyPr>
          <a:lstStyle>
            <a:lvl1pPr algn="r" defTabSz="927100">
              <a:defRPr sz="1200"/>
            </a:lvl1pPr>
          </a:lstStyle>
          <a:p>
            <a:fld id="{066283AC-C6FB-4CAE-A9DA-6B60C6172CE6}"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pitchFamily="18" charset="0"/>
        <a:ea typeface="+mn-ea"/>
        <a:cs typeface="+mn-cs"/>
      </a:defRPr>
    </a:lvl1pPr>
    <a:lvl2pPr marL="457200" algn="l" rtl="0" fontAlgn="base">
      <a:spcBef>
        <a:spcPct val="30000"/>
      </a:spcBef>
      <a:spcAft>
        <a:spcPct val="0"/>
      </a:spcAft>
      <a:defRPr sz="1200" kern="1200">
        <a:solidFill>
          <a:schemeClr val="tx1"/>
        </a:solidFill>
        <a:latin typeface="Times" pitchFamily="18" charset="0"/>
        <a:ea typeface="+mn-ea"/>
        <a:cs typeface="+mn-cs"/>
      </a:defRPr>
    </a:lvl2pPr>
    <a:lvl3pPr marL="914400" algn="l" rtl="0" fontAlgn="base">
      <a:spcBef>
        <a:spcPct val="30000"/>
      </a:spcBef>
      <a:spcAft>
        <a:spcPct val="0"/>
      </a:spcAft>
      <a:defRPr sz="1200" kern="1200">
        <a:solidFill>
          <a:schemeClr val="tx1"/>
        </a:solidFill>
        <a:latin typeface="Times" pitchFamily="18" charset="0"/>
        <a:ea typeface="+mn-ea"/>
        <a:cs typeface="+mn-cs"/>
      </a:defRPr>
    </a:lvl3pPr>
    <a:lvl4pPr marL="1371600" algn="l" rtl="0" fontAlgn="base">
      <a:spcBef>
        <a:spcPct val="30000"/>
      </a:spcBef>
      <a:spcAft>
        <a:spcPct val="0"/>
      </a:spcAft>
      <a:defRPr sz="1200" kern="1200">
        <a:solidFill>
          <a:schemeClr val="tx1"/>
        </a:solidFill>
        <a:latin typeface="Times" pitchFamily="18" charset="0"/>
        <a:ea typeface="+mn-ea"/>
        <a:cs typeface="+mn-cs"/>
      </a:defRPr>
    </a:lvl4pPr>
    <a:lvl5pPr marL="1828800" algn="l" rtl="0" fontAlgn="base">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82DDAD-914D-4906-9CC2-DE135B1D864A}" type="slidenum">
              <a:rPr lang="en-US"/>
              <a:pPr/>
              <a:t>1</a:t>
            </a:fld>
            <a:endParaRPr lang="en-US"/>
          </a:p>
        </p:txBody>
      </p:sp>
      <p:sp>
        <p:nvSpPr>
          <p:cNvPr id="38914" name="Rectangle 2"/>
          <p:cNvSpPr>
            <a:spLocks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1F1942-C724-4156-B143-4A52AE4ACCFB}" type="slidenum">
              <a:rPr lang="en-US"/>
              <a:pPr/>
              <a:t>2</a:t>
            </a:fld>
            <a:endParaRPr lang="en-US"/>
          </a:p>
        </p:txBody>
      </p:sp>
      <p:sp>
        <p:nvSpPr>
          <p:cNvPr id="12290" name="Rectangle 2"/>
          <p:cNvSpPr>
            <a:spLocks noChangeArrowheads="1" noTextEdit="1"/>
          </p:cNvSpPr>
          <p:nvPr>
            <p:ph type="sldImg"/>
          </p:nvPr>
        </p:nvSpPr>
        <p:spPr>
          <a:ln/>
        </p:spPr>
      </p:sp>
      <p:sp>
        <p:nvSpPr>
          <p:cNvPr id="12291"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B38DB4-FE07-4181-B9FF-7CF7EAE65EE9}" type="slidenum">
              <a:rPr lang="en-US"/>
              <a:pPr/>
              <a:t>3</a:t>
            </a:fld>
            <a:endParaRPr lang="en-US"/>
          </a:p>
        </p:txBody>
      </p:sp>
      <p:sp>
        <p:nvSpPr>
          <p:cNvPr id="202754" name="Rectangle 2"/>
          <p:cNvSpPr>
            <a:spLocks noChangeArrowheads="1" noTextEdit="1"/>
          </p:cNvSpPr>
          <p:nvPr>
            <p:ph type="sldImg"/>
          </p:nvPr>
        </p:nvSpPr>
        <p:spPr>
          <a:ln/>
        </p:spPr>
      </p:sp>
      <p:sp>
        <p:nvSpPr>
          <p:cNvPr id="202755"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6225B0-3562-4E63-9FC7-633C17C86AEC}" type="slidenum">
              <a:rPr lang="en-US"/>
              <a:pPr/>
              <a:t>5</a:t>
            </a:fld>
            <a:endParaRPr lang="en-US"/>
          </a:p>
        </p:txBody>
      </p:sp>
      <p:sp>
        <p:nvSpPr>
          <p:cNvPr id="188418" name="Rectangle 2"/>
          <p:cNvSpPr>
            <a:spLocks noChangeArrowheads="1" noTextEdit="1"/>
          </p:cNvSpPr>
          <p:nvPr>
            <p:ph type="sldImg"/>
          </p:nvPr>
        </p:nvSpPr>
        <p:spPr>
          <a:xfrm>
            <a:off x="1152525" y="696913"/>
            <a:ext cx="4641850" cy="3481387"/>
          </a:xfrm>
          <a:ln/>
        </p:spPr>
      </p:sp>
      <p:sp>
        <p:nvSpPr>
          <p:cNvPr id="188419"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339DE0-4FF9-4987-B74F-EB9A0F57B1B7}" type="slidenum">
              <a:rPr lang="en-US"/>
              <a:pPr/>
              <a:t>7</a:t>
            </a:fld>
            <a:endParaRPr lang="en-US"/>
          </a:p>
        </p:txBody>
      </p:sp>
      <p:sp>
        <p:nvSpPr>
          <p:cNvPr id="191490" name="Rectangle 2"/>
          <p:cNvSpPr>
            <a:spLocks noChangeArrowheads="1" noTextEdit="1"/>
          </p:cNvSpPr>
          <p:nvPr>
            <p:ph type="sldImg"/>
          </p:nvPr>
        </p:nvSpPr>
        <p:spPr>
          <a:ln/>
        </p:spPr>
      </p:sp>
      <p:sp>
        <p:nvSpPr>
          <p:cNvPr id="191491"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C893DD-538F-4E48-839F-28008367FF31}" type="slidenum">
              <a:rPr lang="en-US"/>
              <a:pPr/>
              <a:t>8</a:t>
            </a:fld>
            <a:endParaRPr lang="en-US"/>
          </a:p>
        </p:txBody>
      </p:sp>
      <p:sp>
        <p:nvSpPr>
          <p:cNvPr id="140290" name="Rectangle 2"/>
          <p:cNvSpPr>
            <a:spLocks noChangeArrowheads="1" noTextEdit="1"/>
          </p:cNvSpPr>
          <p:nvPr>
            <p:ph type="sldImg"/>
          </p:nvPr>
        </p:nvSpPr>
        <p:spPr>
          <a:xfrm>
            <a:off x="1152525" y="696913"/>
            <a:ext cx="4641850" cy="3481387"/>
          </a:xfrm>
          <a:ln/>
        </p:spPr>
      </p:sp>
      <p:sp>
        <p:nvSpPr>
          <p:cNvPr id="140291"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E3313F-052C-463B-B25E-E7777146C71A}" type="slidenum">
              <a:rPr lang="en-US"/>
              <a:pPr/>
              <a:t>9</a:t>
            </a:fld>
            <a:endParaRPr lang="en-US"/>
          </a:p>
        </p:txBody>
      </p:sp>
      <p:sp>
        <p:nvSpPr>
          <p:cNvPr id="196610" name="Rectangle 2"/>
          <p:cNvSpPr>
            <a:spLocks noChangeArrowheads="1" noTextEdit="1"/>
          </p:cNvSpPr>
          <p:nvPr>
            <p:ph type="sldImg"/>
          </p:nvPr>
        </p:nvSpPr>
        <p:spPr>
          <a:xfrm>
            <a:off x="1152525" y="696913"/>
            <a:ext cx="4641850" cy="3481387"/>
          </a:xfrm>
          <a:ln/>
        </p:spPr>
      </p:sp>
      <p:sp>
        <p:nvSpPr>
          <p:cNvPr id="196611" name="Rectangle 3"/>
          <p:cNvSpPr>
            <a:spLocks noGrp="1" noChangeArrowheads="1"/>
          </p:cNvSpPr>
          <p:nvPr>
            <p:ph type="body" idx="1"/>
          </p:nvPr>
        </p:nvSpPr>
        <p:spPr>
          <a:xfrm>
            <a:off x="695325" y="4410075"/>
            <a:ext cx="5556250" cy="4176713"/>
          </a:xfrm>
        </p:spPr>
        <p:txBody>
          <a:bodyPr/>
          <a:lstStyle/>
          <a:p>
            <a:pPr>
              <a:buFontTx/>
              <a:buChar char="•"/>
            </a:pPr>
            <a:r>
              <a:rPr lang="en-US" sz="1800"/>
              <a:t>In 2003-2004 there were 19 million residents in New York.</a:t>
            </a:r>
          </a:p>
          <a:p>
            <a:pPr>
              <a:buFontTx/>
              <a:buChar char="•"/>
            </a:pPr>
            <a:r>
              <a:rPr lang="en-US" sz="1800"/>
              <a:t>22% of New York residents are on Medicaid</a:t>
            </a:r>
          </a:p>
          <a:p>
            <a:pPr>
              <a:buFontTx/>
              <a:buChar char="•"/>
            </a:pPr>
            <a:r>
              <a:rPr lang="en-US" sz="1800"/>
              <a:t>Medicaid makes up 17.2% of all insurance coverage</a:t>
            </a:r>
          </a:p>
          <a:p>
            <a:pPr>
              <a:buFontTx/>
              <a:buChar char="•"/>
            </a:pPr>
            <a:r>
              <a:rPr lang="en-US" sz="1800"/>
              <a:t>Counties are a group of towns/cities that function as a local government.  The elected and appointed county officials represent the interests of the inhabitants of the county and are responsible for the delivery of essential services to the public (healthcare, education, public safety, etc)</a:t>
            </a:r>
          </a:p>
          <a:p>
            <a:pPr>
              <a:buFontTx/>
              <a:buChar char="•"/>
            </a:pPr>
            <a:r>
              <a:rPr lang="en-US" sz="1800"/>
              <a:t>An estimated 10% of what is being paid is lost to fraud, waste and abuse</a:t>
            </a:r>
          </a:p>
          <a:p>
            <a:pPr>
              <a:buFontTx/>
              <a:buChar char="•"/>
            </a:pPr>
            <a:r>
              <a:rPr lang="en-US" sz="1800"/>
              <a:t>That is 4.5 Billion in financial exposure in New York</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A69A70-E1A3-4F97-9BE2-BF71ACB94AD6}" type="slidenum">
              <a:rPr lang="en-US"/>
              <a:pPr/>
              <a:t>10</a:t>
            </a:fld>
            <a:endParaRPr lang="en-US"/>
          </a:p>
        </p:txBody>
      </p:sp>
      <p:sp>
        <p:nvSpPr>
          <p:cNvPr id="204802" name="Rectangle 2"/>
          <p:cNvSpPr>
            <a:spLocks noChangeArrowheads="1" noTextEdit="1"/>
          </p:cNvSpPr>
          <p:nvPr>
            <p:ph type="sldImg"/>
          </p:nvPr>
        </p:nvSpPr>
        <p:spPr>
          <a:ln/>
        </p:spPr>
      </p:sp>
      <p:sp>
        <p:nvSpPr>
          <p:cNvPr id="204803"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0B9D03-F80F-4D2C-B464-77287D1BCCC9}" type="slidenum">
              <a:rPr lang="en-US"/>
              <a:pPr/>
              <a:t>11</a:t>
            </a:fld>
            <a:endParaRPr lang="en-US"/>
          </a:p>
        </p:txBody>
      </p:sp>
      <p:sp>
        <p:nvSpPr>
          <p:cNvPr id="198658" name="Rectangle 2"/>
          <p:cNvSpPr>
            <a:spLocks noChangeArrowheads="1" noTextEdit="1"/>
          </p:cNvSpPr>
          <p:nvPr>
            <p:ph type="sldImg"/>
          </p:nvPr>
        </p:nvSpPr>
        <p:spPr>
          <a:xfrm>
            <a:off x="1152525" y="696913"/>
            <a:ext cx="4641850" cy="3481387"/>
          </a:xfrm>
          <a:ln/>
        </p:spPr>
      </p:sp>
      <p:sp>
        <p:nvSpPr>
          <p:cNvPr id="198659" name="Rectangle 3"/>
          <p:cNvSpPr>
            <a:spLocks noGrp="1" noChangeArrowheads="1"/>
          </p:cNvSpPr>
          <p:nvPr>
            <p:ph type="body" idx="1"/>
          </p:nvPr>
        </p:nvSpPr>
        <p:spPr>
          <a:xfrm>
            <a:off x="695325" y="4410075"/>
            <a:ext cx="5556250" cy="4176713"/>
          </a:xfrm>
        </p:spPr>
        <p:txBody>
          <a:bodyPr/>
          <a:lstStyle/>
          <a:p>
            <a:pPr>
              <a:buFontTx/>
              <a:buChar char="•"/>
            </a:pPr>
            <a:r>
              <a:rPr lang="en-US" sz="1000"/>
              <a:t>NYSAC serves 62 counties in New York and represents the interests of the 5,000 elected and appointed county officials responsible for the delivery of essential services to the public (healthcare, public health, transportation, education, etc)</a:t>
            </a:r>
          </a:p>
          <a:p>
            <a:pPr>
              <a:buFontTx/>
              <a:buChar char="•"/>
            </a:pPr>
            <a:r>
              <a:rPr lang="en-US" sz="1000"/>
              <a:t>NYSAC stated that an important concern faced by the Counties of New York involves Medicaid costs- potential fraud, waste and abuse.</a:t>
            </a:r>
          </a:p>
          <a:p>
            <a:pPr>
              <a:buFontTx/>
              <a:buChar char="•"/>
            </a:pPr>
            <a:r>
              <a:rPr lang="en-US" sz="1000"/>
              <a:t>VerifyNY was in reaction to the requests of the counties.  We developed the on demand model to address their needs.</a:t>
            </a:r>
          </a:p>
          <a:p>
            <a:pPr>
              <a:buFontTx/>
              <a:buChar char="•"/>
            </a:pPr>
            <a:r>
              <a:rPr lang="en-US" sz="1000"/>
              <a:t>Counties did not have capability to look at aberrant behavior in house, nor did they have the investigators/auditors at the county-level to follow-up on whatever they found</a:t>
            </a:r>
          </a:p>
          <a:p>
            <a:pPr>
              <a:buFontTx/>
              <a:buChar char="•"/>
            </a:pPr>
            <a:r>
              <a:rPr lang="en-US" sz="1000"/>
              <a:t>Pilot with Monroe County</a:t>
            </a:r>
          </a:p>
          <a:p>
            <a:pPr>
              <a:buFontTx/>
              <a:buChar char="•"/>
            </a:pPr>
            <a:endParaRPr lang="en-US" sz="1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083F1D-DD66-4BCC-9937-F593F7D2FB28}" type="slidenum">
              <a:rPr lang="en-US"/>
              <a:pPr/>
              <a:t>12</a:t>
            </a:fld>
            <a:endParaRPr lang="en-US"/>
          </a:p>
        </p:txBody>
      </p:sp>
      <p:sp>
        <p:nvSpPr>
          <p:cNvPr id="200706" name="Rectangle 2"/>
          <p:cNvSpPr>
            <a:spLocks noChangeArrowheads="1" noTextEdit="1"/>
          </p:cNvSpPr>
          <p:nvPr>
            <p:ph type="sldImg"/>
          </p:nvPr>
        </p:nvSpPr>
        <p:spPr>
          <a:xfrm>
            <a:off x="1152525" y="696913"/>
            <a:ext cx="4641850" cy="3481387"/>
          </a:xfrm>
          <a:ln/>
        </p:spPr>
      </p:sp>
      <p:sp>
        <p:nvSpPr>
          <p:cNvPr id="200707" name="Rectangle 3"/>
          <p:cNvSpPr>
            <a:spLocks noGrp="1" noChangeArrowheads="1"/>
          </p:cNvSpPr>
          <p:nvPr>
            <p:ph type="body" idx="1"/>
          </p:nvPr>
        </p:nvSpPr>
        <p:spPr>
          <a:xfrm>
            <a:off x="695325" y="4410075"/>
            <a:ext cx="5556250" cy="4176713"/>
          </a:xfrm>
        </p:spPr>
        <p:txBody>
          <a:bodyPr/>
          <a:lstStyle/>
          <a:p>
            <a:pPr>
              <a:lnSpc>
                <a:spcPct val="80000"/>
              </a:lnSpc>
              <a:buFontTx/>
              <a:buChar char="•"/>
            </a:pPr>
            <a:r>
              <a:rPr lang="en-US" sz="1000"/>
              <a:t>New York State demonstration project- 12 counties signed up to participate in project (7 in contract with IBM/5 not yet in contract)</a:t>
            </a:r>
          </a:p>
          <a:p>
            <a:pPr>
              <a:lnSpc>
                <a:spcPct val="80000"/>
              </a:lnSpc>
              <a:buFontTx/>
              <a:buChar char="•"/>
            </a:pPr>
            <a:r>
              <a:rPr lang="en-US" sz="1000"/>
              <a:t>Identify 12 counties and revenue expected:</a:t>
            </a:r>
          </a:p>
          <a:p>
            <a:pPr>
              <a:lnSpc>
                <a:spcPct val="80000"/>
              </a:lnSpc>
            </a:pPr>
            <a:r>
              <a:rPr lang="en-US" sz="1000"/>
              <a:t>Rockland= 84,750 (6 pack)</a:t>
            </a:r>
          </a:p>
          <a:p>
            <a:pPr>
              <a:lnSpc>
                <a:spcPct val="80000"/>
              </a:lnSpc>
            </a:pPr>
            <a:r>
              <a:rPr lang="en-US" sz="1000"/>
              <a:t>Monroe= 114,000 (6)</a:t>
            </a:r>
          </a:p>
          <a:p>
            <a:pPr>
              <a:lnSpc>
                <a:spcPct val="80000"/>
              </a:lnSpc>
            </a:pPr>
            <a:r>
              <a:rPr lang="en-US" sz="1000"/>
              <a:t>Dutchess= 84,750 (6)</a:t>
            </a:r>
          </a:p>
          <a:p>
            <a:pPr>
              <a:lnSpc>
                <a:spcPct val="80000"/>
              </a:lnSpc>
            </a:pPr>
            <a:r>
              <a:rPr lang="en-US" sz="1000"/>
              <a:t>Chautauqua= 84,750 (6)</a:t>
            </a:r>
          </a:p>
          <a:p>
            <a:pPr>
              <a:lnSpc>
                <a:spcPct val="80000"/>
              </a:lnSpc>
            </a:pPr>
            <a:r>
              <a:rPr lang="en-US" sz="1000"/>
              <a:t>Westchester= 114,000 (6)</a:t>
            </a:r>
          </a:p>
          <a:p>
            <a:pPr>
              <a:lnSpc>
                <a:spcPct val="80000"/>
              </a:lnSpc>
            </a:pPr>
            <a:r>
              <a:rPr lang="en-US" sz="1000"/>
              <a:t>Erie= 114,000 (6)</a:t>
            </a:r>
          </a:p>
          <a:p>
            <a:pPr>
              <a:lnSpc>
                <a:spcPct val="80000"/>
              </a:lnSpc>
            </a:pPr>
            <a:r>
              <a:rPr lang="en-US" sz="1000"/>
              <a:t>Rensselaer = 89,750 (6 + analysis)</a:t>
            </a:r>
          </a:p>
          <a:p>
            <a:pPr>
              <a:lnSpc>
                <a:spcPct val="80000"/>
              </a:lnSpc>
            </a:pPr>
            <a:r>
              <a:rPr lang="en-US" sz="1000"/>
              <a:t>Suffolk= 114,000 (6)</a:t>
            </a:r>
          </a:p>
          <a:p>
            <a:pPr>
              <a:lnSpc>
                <a:spcPct val="80000"/>
              </a:lnSpc>
            </a:pPr>
            <a:r>
              <a:rPr lang="en-US" sz="1000"/>
              <a:t>Orange = 84,750 (6)</a:t>
            </a:r>
          </a:p>
          <a:p>
            <a:pPr>
              <a:lnSpc>
                <a:spcPct val="80000"/>
              </a:lnSpc>
            </a:pPr>
            <a:r>
              <a:rPr lang="en-US" sz="1000"/>
              <a:t>Nassau= 21,000 (1)</a:t>
            </a:r>
          </a:p>
          <a:p>
            <a:pPr>
              <a:lnSpc>
                <a:spcPct val="80000"/>
              </a:lnSpc>
            </a:pPr>
            <a:r>
              <a:rPr lang="en-US" sz="1000"/>
              <a:t>Herkimer = 64,500 (6)</a:t>
            </a:r>
          </a:p>
          <a:p>
            <a:pPr>
              <a:lnSpc>
                <a:spcPct val="80000"/>
              </a:lnSpc>
            </a:pPr>
            <a:r>
              <a:rPr lang="en-US" sz="1000"/>
              <a:t>Broome = 84,750 (6)</a:t>
            </a:r>
          </a:p>
          <a:p>
            <a:pPr>
              <a:lnSpc>
                <a:spcPct val="80000"/>
              </a:lnSpc>
            </a:pPr>
            <a:endParaRPr lang="en-US" sz="1000"/>
          </a:p>
          <a:p>
            <a:pPr>
              <a:lnSpc>
                <a:spcPct val="80000"/>
              </a:lnSpc>
            </a:pPr>
            <a:r>
              <a:rPr lang="en-US" sz="1000" b="1"/>
              <a:t>TOTAL REVENUE EXPECTED = approx 1.1 Million</a:t>
            </a:r>
          </a:p>
          <a:p>
            <a:pPr>
              <a:lnSpc>
                <a:spcPct val="80000"/>
              </a:lnSpc>
            </a:pPr>
            <a:endParaRPr lang="en-US" sz="1000"/>
          </a:p>
          <a:p>
            <a:pPr>
              <a:lnSpc>
                <a:spcPct val="80000"/>
              </a:lnSpc>
            </a:pPr>
            <a:r>
              <a:rPr lang="en-US" sz="1000"/>
              <a:t>Automated executive summary in response to client desires</a:t>
            </a:r>
          </a:p>
          <a:p>
            <a:pPr>
              <a:lnSpc>
                <a:spcPct val="80000"/>
              </a:lnSpc>
            </a:pPr>
            <a:endParaRPr lang="en-US" sz="1000"/>
          </a:p>
          <a:p>
            <a:pPr>
              <a:lnSpc>
                <a:spcPct val="80000"/>
              </a:lnSpc>
            </a:pPr>
            <a:r>
              <a:rPr lang="en-US" sz="1000"/>
              <a:t>No other company providing this for the counties as an on-demand offering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33FD4E-34EF-4550-A972-77A1864C28D4}" type="slidenum">
              <a:rPr lang="en-US"/>
              <a:pPr/>
              <a:t>13</a:t>
            </a:fld>
            <a:endParaRPr lang="en-US"/>
          </a:p>
        </p:txBody>
      </p:sp>
      <p:sp>
        <p:nvSpPr>
          <p:cNvPr id="183298" name="Rectangle 2"/>
          <p:cNvSpPr>
            <a:spLocks noChangeArrowheads="1" noTextEdit="1"/>
          </p:cNvSpPr>
          <p:nvPr>
            <p:ph type="sldImg"/>
          </p:nvPr>
        </p:nvSpPr>
        <p:spPr>
          <a:xfrm>
            <a:off x="1152525" y="696913"/>
            <a:ext cx="4641850" cy="3481387"/>
          </a:xfrm>
          <a:ln/>
        </p:spPr>
      </p:sp>
      <p:sp>
        <p:nvSpPr>
          <p:cNvPr id="183299"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6F8EFB-511A-49C5-93B4-092DDECD6C60}" type="slidenum">
              <a:rPr lang="en-US"/>
              <a:pPr/>
              <a:t>15</a:t>
            </a:fld>
            <a:endParaRPr lang="en-US"/>
          </a:p>
        </p:txBody>
      </p:sp>
      <p:sp>
        <p:nvSpPr>
          <p:cNvPr id="162818" name="Rectangle 2"/>
          <p:cNvSpPr>
            <a:spLocks noChangeArrowheads="1" noTextEdit="1"/>
          </p:cNvSpPr>
          <p:nvPr>
            <p:ph type="sldImg"/>
          </p:nvPr>
        </p:nvSpPr>
        <p:spPr>
          <a:xfrm>
            <a:off x="1152525" y="696913"/>
            <a:ext cx="4641850" cy="3481387"/>
          </a:xfrm>
          <a:ln/>
        </p:spPr>
      </p:sp>
      <p:sp>
        <p:nvSpPr>
          <p:cNvPr id="1628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7B83B0-DAD2-4199-944F-7B98911EE9D4}" type="slidenum">
              <a:rPr lang="en-US"/>
              <a:pPr/>
              <a:t>16</a:t>
            </a:fld>
            <a:endParaRPr lang="en-US"/>
          </a:p>
        </p:txBody>
      </p:sp>
      <p:sp>
        <p:nvSpPr>
          <p:cNvPr id="164866" name="Rectangle 2"/>
          <p:cNvSpPr>
            <a:spLocks noChangeArrowheads="1" noTextEdit="1"/>
          </p:cNvSpPr>
          <p:nvPr>
            <p:ph type="sldImg"/>
          </p:nvPr>
        </p:nvSpPr>
        <p:spPr>
          <a:xfrm>
            <a:off x="1152525" y="696913"/>
            <a:ext cx="4641850" cy="3481387"/>
          </a:xfrm>
          <a:ln/>
        </p:spPr>
      </p:sp>
      <p:sp>
        <p:nvSpPr>
          <p:cNvPr id="164867"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0D4759-9E12-46A7-88E1-345FDA8D3276}" type="slidenum">
              <a:rPr lang="en-US"/>
              <a:pPr/>
              <a:t>17</a:t>
            </a:fld>
            <a:endParaRPr lang="en-US"/>
          </a:p>
        </p:txBody>
      </p:sp>
      <p:sp>
        <p:nvSpPr>
          <p:cNvPr id="166914" name="Rectangle 2"/>
          <p:cNvSpPr>
            <a:spLocks noChangeArrowheads="1" noTextEdit="1"/>
          </p:cNvSpPr>
          <p:nvPr>
            <p:ph type="sldImg"/>
          </p:nvPr>
        </p:nvSpPr>
        <p:spPr>
          <a:xfrm>
            <a:off x="1152525" y="696913"/>
            <a:ext cx="4641850" cy="3481387"/>
          </a:xfrm>
          <a:ln/>
        </p:spPr>
      </p:sp>
      <p:sp>
        <p:nvSpPr>
          <p:cNvPr id="166915"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D9F31D-2614-4BD4-B1D6-AA04FDFAAD6C}" type="slidenum">
              <a:rPr lang="en-US"/>
              <a:pPr/>
              <a:t>18</a:t>
            </a:fld>
            <a:endParaRPr lang="en-US"/>
          </a:p>
        </p:txBody>
      </p:sp>
      <p:sp>
        <p:nvSpPr>
          <p:cNvPr id="172034" name="Rectangle 2"/>
          <p:cNvSpPr>
            <a:spLocks noChangeArrowheads="1" noTextEdit="1"/>
          </p:cNvSpPr>
          <p:nvPr>
            <p:ph type="sldImg"/>
          </p:nvPr>
        </p:nvSpPr>
        <p:spPr>
          <a:xfrm>
            <a:off x="1152525" y="696913"/>
            <a:ext cx="4641850" cy="3481387"/>
          </a:xfrm>
          <a:ln/>
        </p:spPr>
      </p:sp>
      <p:sp>
        <p:nvSpPr>
          <p:cNvPr id="172035"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89252F-CF8B-46CA-B4FB-ABE2FB5218C8}" type="slidenum">
              <a:rPr lang="en-US"/>
              <a:pPr/>
              <a:t>19</a:t>
            </a:fld>
            <a:endParaRPr lang="en-US"/>
          </a:p>
        </p:txBody>
      </p:sp>
      <p:sp>
        <p:nvSpPr>
          <p:cNvPr id="174082" name="Rectangle 2"/>
          <p:cNvSpPr>
            <a:spLocks noChangeArrowheads="1" noTextEdit="1"/>
          </p:cNvSpPr>
          <p:nvPr>
            <p:ph type="sldImg"/>
          </p:nvPr>
        </p:nvSpPr>
        <p:spPr>
          <a:xfrm>
            <a:off x="1152525" y="696913"/>
            <a:ext cx="4641850" cy="3481387"/>
          </a:xfrm>
          <a:ln/>
        </p:spPr>
      </p:sp>
      <p:sp>
        <p:nvSpPr>
          <p:cNvPr id="174083"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6D9D6B-812F-4F03-8575-621E3AB126C4}" type="slidenum">
              <a:rPr lang="en-US"/>
              <a:pPr/>
              <a:t>20</a:t>
            </a:fld>
            <a:endParaRPr lang="en-US"/>
          </a:p>
        </p:txBody>
      </p:sp>
      <p:sp>
        <p:nvSpPr>
          <p:cNvPr id="206850" name="Rectangle 2"/>
          <p:cNvSpPr>
            <a:spLocks noChangeArrowheads="1" noTextEdit="1"/>
          </p:cNvSpPr>
          <p:nvPr>
            <p:ph type="sldImg"/>
          </p:nvPr>
        </p:nvSpPr>
        <p:spPr>
          <a:ln/>
        </p:spPr>
      </p:sp>
      <p:sp>
        <p:nvSpPr>
          <p:cNvPr id="206851"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16DDD1-39B4-46D7-8B2F-557E63E8F251}" type="slidenum">
              <a:rPr lang="en-US"/>
              <a:pPr/>
              <a:t>21</a:t>
            </a:fld>
            <a:endParaRPr lang="en-US"/>
          </a:p>
        </p:txBody>
      </p:sp>
      <p:sp>
        <p:nvSpPr>
          <p:cNvPr id="131074" name="Rectangle 2"/>
          <p:cNvSpPr>
            <a:spLocks noChangeArrowheads="1" noTextEdit="1"/>
          </p:cNvSpPr>
          <p:nvPr>
            <p:ph type="sldImg"/>
          </p:nvPr>
        </p:nvSpPr>
        <p:spPr>
          <a:xfrm>
            <a:off x="1152525" y="696913"/>
            <a:ext cx="4641850" cy="3481387"/>
          </a:xfrm>
          <a:ln/>
        </p:spPr>
      </p:sp>
      <p:sp>
        <p:nvSpPr>
          <p:cNvPr id="131075" name="Rectangle 3"/>
          <p:cNvSpPr>
            <a:spLocks noGrp="1" noChangeArrowheads="1"/>
          </p:cNvSpPr>
          <p:nvPr>
            <p:ph type="body" idx="1"/>
          </p:nvPr>
        </p:nvSpPr>
        <p:spPr>
          <a:xfrm>
            <a:off x="695325" y="4410075"/>
            <a:ext cx="5556250" cy="4176713"/>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151" name="Picture 7"/>
          <p:cNvPicPr>
            <a:picLocks noChangeAspect="1" noChangeArrowheads="1"/>
          </p:cNvPicPr>
          <p:nvPr userDrawn="1"/>
        </p:nvPicPr>
        <p:blipFill>
          <a:blip r:embed="rId2"/>
          <a:srcRect/>
          <a:stretch>
            <a:fillRect/>
          </a:stretch>
        </p:blipFill>
        <p:spPr bwMode="auto">
          <a:xfrm>
            <a:off x="-1588" y="0"/>
            <a:ext cx="9145588" cy="6859588"/>
          </a:xfrm>
          <a:prstGeom prst="rect">
            <a:avLst/>
          </a:prstGeom>
          <a:noFill/>
        </p:spPr>
      </p:pic>
      <p:sp>
        <p:nvSpPr>
          <p:cNvPr id="6147" name="Rectangle 3"/>
          <p:cNvSpPr>
            <a:spLocks noGrp="1" noChangeArrowheads="1"/>
          </p:cNvSpPr>
          <p:nvPr>
            <p:ph type="ctrTitle"/>
          </p:nvPr>
        </p:nvSpPr>
        <p:spPr>
          <a:xfrm>
            <a:off x="152400" y="2514600"/>
            <a:ext cx="7772400" cy="1470025"/>
          </a:xfrm>
        </p:spPr>
        <p:txBody>
          <a:bodyPr/>
          <a:lstStyle>
            <a:lvl1pPr>
              <a:defRPr i="1">
                <a:solidFill>
                  <a:srgbClr val="003399"/>
                </a:solidFill>
              </a:defRPr>
            </a:lvl1pPr>
          </a:lstStyle>
          <a:p>
            <a:r>
              <a:rPr lang="en-US"/>
              <a:t>Click to edit Master title style</a:t>
            </a:r>
            <a:br>
              <a:rPr lang="en-US"/>
            </a:br>
            <a:endParaRPr lang="en-US"/>
          </a:p>
        </p:txBody>
      </p:sp>
      <p:sp>
        <p:nvSpPr>
          <p:cNvPr id="6148" name="Rectangle 4"/>
          <p:cNvSpPr>
            <a:spLocks noGrp="1" noChangeArrowheads="1"/>
          </p:cNvSpPr>
          <p:nvPr>
            <p:ph type="subTitle" idx="1"/>
          </p:nvPr>
        </p:nvSpPr>
        <p:spPr>
          <a:xfrm>
            <a:off x="152400" y="4191000"/>
            <a:ext cx="6400800" cy="1752600"/>
          </a:xfrm>
        </p:spPr>
        <p:txBody>
          <a:bodyPr/>
          <a:lstStyle>
            <a:lvl1pPr marL="0" indent="0">
              <a:buFont typeface="Wingdings" pitchFamily="2" charset="2"/>
              <a:buNone/>
              <a:defRPr sz="1400" b="1">
                <a:solidFill>
                  <a:srgbClr val="003399"/>
                </a:solidFill>
              </a:defRPr>
            </a:lvl1pPr>
          </a:lstStyle>
          <a:p>
            <a:r>
              <a:rPr lang="en-US"/>
              <a:t>Click to edit Master subtitle style</a:t>
            </a:r>
          </a:p>
        </p:txBody>
      </p:sp>
      <p:sp>
        <p:nvSpPr>
          <p:cNvPr id="6149" name="Rectangle 5"/>
          <p:cNvSpPr>
            <a:spLocks noGrp="1" noChangeArrowheads="1"/>
          </p:cNvSpPr>
          <p:nvPr>
            <p:ph type="ftr" sz="quarter" idx="3"/>
          </p:nvPr>
        </p:nvSpPr>
        <p:spPr>
          <a:xfrm>
            <a:off x="533400" y="6248400"/>
            <a:ext cx="5486400" cy="476250"/>
          </a:xfrm>
        </p:spPr>
        <p:txBody>
          <a:bodyPr/>
          <a:lstStyle>
            <a:lvl1pPr>
              <a:defRPr/>
            </a:lvl1pPr>
          </a:lstStyle>
          <a:p>
            <a:r>
              <a:rPr lang="en-US"/>
              <a:t>© 2008 IBM Corporation</a:t>
            </a:r>
          </a:p>
        </p:txBody>
      </p:sp>
      <p:sp>
        <p:nvSpPr>
          <p:cNvPr id="6150" name="Text Box 6"/>
          <p:cNvSpPr txBox="1">
            <a:spLocks noChangeArrowheads="1"/>
          </p:cNvSpPr>
          <p:nvPr userDrawn="1"/>
        </p:nvSpPr>
        <p:spPr bwMode="auto">
          <a:xfrm>
            <a:off x="228600" y="6613525"/>
            <a:ext cx="1524000" cy="244475"/>
          </a:xfrm>
          <a:prstGeom prst="rect">
            <a:avLst/>
          </a:prstGeom>
          <a:noFill/>
          <a:ln w="9525">
            <a:noFill/>
            <a:miter lim="800000"/>
            <a:headEnd/>
            <a:tailEnd/>
          </a:ln>
          <a:effectLst/>
        </p:spPr>
        <p:txBody>
          <a:bodyPr>
            <a:spAutoFit/>
          </a:bodyPr>
          <a:lstStyle/>
          <a:p>
            <a:pPr>
              <a:spcBef>
                <a:spcPct val="50000"/>
              </a:spcBef>
            </a:pPr>
            <a:fld id="{7FF31C17-BA5B-4A3F-864F-FBD6C9582106}" type="slidenum">
              <a:rPr lang="en-US" sz="1000">
                <a:solidFill>
                  <a:schemeClr val="bg1"/>
                </a:solidFill>
                <a:latin typeface="Arial" charset="0"/>
              </a:rPr>
              <a:pPr>
                <a:spcBef>
                  <a:spcPct val="50000"/>
                </a:spcBef>
              </a:pPr>
              <a:t>‹#›</a:t>
            </a:fld>
            <a:endParaRPr lang="en-US">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371600"/>
            <a:ext cx="40386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371600"/>
            <a:ext cx="40386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 2008 IBM Corporation</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6629400" cy="533400"/>
          </a:xfrm>
        </p:spPr>
        <p:txBody>
          <a:bodyPr/>
          <a:lstStyle/>
          <a:p>
            <a:r>
              <a:rPr lang="en-US"/>
              <a:t>Click to edit Master title style</a:t>
            </a:r>
          </a:p>
        </p:txBody>
      </p:sp>
      <p:sp>
        <p:nvSpPr>
          <p:cNvPr id="3" name="Text Placeholder 2"/>
          <p:cNvSpPr>
            <a:spLocks noGrp="1"/>
          </p:cNvSpPr>
          <p:nvPr>
            <p:ph type="body" sz="half" idx="1"/>
          </p:nvPr>
        </p:nvSpPr>
        <p:spPr>
          <a:xfrm>
            <a:off x="457200" y="1371600"/>
            <a:ext cx="40386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371600"/>
            <a:ext cx="40386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a:xfrm>
            <a:off x="685800" y="6629400"/>
            <a:ext cx="4648200" cy="228600"/>
          </a:xfrm>
        </p:spPr>
        <p:txBody>
          <a:bodyPr/>
          <a:lstStyle>
            <a:lvl1pPr>
              <a:defRPr/>
            </a:lvl1pPr>
          </a:lstStyle>
          <a:p>
            <a:r>
              <a:rPr lang="en-US"/>
              <a:t>© 2008 IBM Corporation</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6629400" cy="533400"/>
          </a:xfrm>
        </p:spPr>
        <p:txBody>
          <a:bodyPr/>
          <a:lstStyle/>
          <a:p>
            <a:r>
              <a:rPr lang="en-US"/>
              <a:t>Click to edit Master title style</a:t>
            </a:r>
          </a:p>
        </p:txBody>
      </p:sp>
      <p:sp>
        <p:nvSpPr>
          <p:cNvPr id="3" name="Content Placeholder 2"/>
          <p:cNvSpPr>
            <a:spLocks noGrp="1"/>
          </p:cNvSpPr>
          <p:nvPr>
            <p:ph sz="half" idx="1"/>
          </p:nvPr>
        </p:nvSpPr>
        <p:spPr>
          <a:xfrm>
            <a:off x="457200" y="1371600"/>
            <a:ext cx="40386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371600"/>
            <a:ext cx="4038600" cy="243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62400"/>
            <a:ext cx="4038600" cy="243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685800" y="6629400"/>
            <a:ext cx="4648200" cy="228600"/>
          </a:xfrm>
        </p:spPr>
        <p:txBody>
          <a:bodyPr/>
          <a:lstStyle>
            <a:lvl1pPr>
              <a:defRPr/>
            </a:lvl1pPr>
          </a:lstStyle>
          <a:p>
            <a:r>
              <a:rPr lang="en-US"/>
              <a:t>© 2008 IBM Corporation</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1" name="Picture 7"/>
          <p:cNvPicPr>
            <a:picLocks noChangeAspect="1" noChangeArrowheads="1"/>
          </p:cNvPicPr>
          <p:nvPr userDrawn="1"/>
        </p:nvPicPr>
        <p:blipFill>
          <a:blip r:embed="rId15"/>
          <a:srcRect/>
          <a:stretch>
            <a:fillRect/>
          </a:stretch>
        </p:blipFill>
        <p:spPr bwMode="auto">
          <a:xfrm>
            <a:off x="0" y="0"/>
            <a:ext cx="9145588" cy="6859588"/>
          </a:xfrm>
          <a:prstGeom prst="rect">
            <a:avLst/>
          </a:prstGeom>
          <a:noFill/>
        </p:spPr>
      </p:pic>
      <p:sp>
        <p:nvSpPr>
          <p:cNvPr id="1026" name="Rectangle 2"/>
          <p:cNvSpPr>
            <a:spLocks noGrp="1" noChangeArrowheads="1"/>
          </p:cNvSpPr>
          <p:nvPr>
            <p:ph type="title"/>
          </p:nvPr>
        </p:nvSpPr>
        <p:spPr bwMode="auto">
          <a:xfrm>
            <a:off x="1295400" y="228600"/>
            <a:ext cx="6629400" cy="53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71600"/>
            <a:ext cx="8229600" cy="5029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685800" y="6629400"/>
            <a:ext cx="464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bg1"/>
                </a:solidFill>
                <a:latin typeface="+mn-lt"/>
              </a:defRPr>
            </a:lvl1pPr>
          </a:lstStyle>
          <a:p>
            <a:r>
              <a:rPr lang="en-US"/>
              <a:t>© 2008 IBM Corporation</a:t>
            </a:r>
          </a:p>
        </p:txBody>
      </p:sp>
      <p:sp>
        <p:nvSpPr>
          <p:cNvPr id="1032" name="Text Box 8"/>
          <p:cNvSpPr txBox="1">
            <a:spLocks noChangeArrowheads="1"/>
          </p:cNvSpPr>
          <p:nvPr userDrawn="1"/>
        </p:nvSpPr>
        <p:spPr bwMode="auto">
          <a:xfrm>
            <a:off x="228600" y="6613525"/>
            <a:ext cx="1524000" cy="244475"/>
          </a:xfrm>
          <a:prstGeom prst="rect">
            <a:avLst/>
          </a:prstGeom>
          <a:noFill/>
          <a:ln w="9525">
            <a:noFill/>
            <a:miter lim="800000"/>
            <a:headEnd/>
            <a:tailEnd/>
          </a:ln>
          <a:effectLst/>
        </p:spPr>
        <p:txBody>
          <a:bodyPr>
            <a:spAutoFit/>
          </a:bodyPr>
          <a:lstStyle/>
          <a:p>
            <a:pPr>
              <a:spcBef>
                <a:spcPct val="50000"/>
              </a:spcBef>
            </a:pPr>
            <a:fld id="{EC9A2570-3A23-4843-B5FA-47EA95108713}" type="slidenum">
              <a:rPr lang="en-US" sz="1000">
                <a:solidFill>
                  <a:schemeClr val="bg1"/>
                </a:solidFill>
                <a:latin typeface="Arial" charset="0"/>
              </a:rPr>
              <a:pPr>
                <a:spcBef>
                  <a:spcPct val="50000"/>
                </a:spcBef>
              </a:pPr>
              <a:t>‹#›</a:t>
            </a:fld>
            <a:endParaRPr lang="en-US">
              <a:solidFill>
                <a:schemeClr val="bg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dt="0"/>
  <p:txStyles>
    <p:titleStyle>
      <a:lvl1pPr algn="l" rtl="0" fontAlgn="base">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200" b="1">
          <a:solidFill>
            <a:schemeClr val="bg1"/>
          </a:solidFill>
          <a:latin typeface="Arial" charset="0"/>
        </a:defRPr>
      </a:lvl2pPr>
      <a:lvl3pPr algn="l" rtl="0" fontAlgn="base">
        <a:spcBef>
          <a:spcPct val="0"/>
        </a:spcBef>
        <a:spcAft>
          <a:spcPct val="0"/>
        </a:spcAft>
        <a:defRPr sz="2200" b="1">
          <a:solidFill>
            <a:schemeClr val="bg1"/>
          </a:solidFill>
          <a:latin typeface="Arial" charset="0"/>
        </a:defRPr>
      </a:lvl3pPr>
      <a:lvl4pPr algn="l" rtl="0" fontAlgn="base">
        <a:spcBef>
          <a:spcPct val="0"/>
        </a:spcBef>
        <a:spcAft>
          <a:spcPct val="0"/>
        </a:spcAft>
        <a:defRPr sz="2200" b="1">
          <a:solidFill>
            <a:schemeClr val="bg1"/>
          </a:solidFill>
          <a:latin typeface="Arial" charset="0"/>
        </a:defRPr>
      </a:lvl4pPr>
      <a:lvl5pPr algn="l" rtl="0" fontAlgn="base">
        <a:spcBef>
          <a:spcPct val="0"/>
        </a:spcBef>
        <a:spcAft>
          <a:spcPct val="0"/>
        </a:spcAft>
        <a:defRPr sz="2200" b="1">
          <a:solidFill>
            <a:schemeClr val="bg1"/>
          </a:solidFill>
          <a:latin typeface="Arial" charset="0"/>
        </a:defRPr>
      </a:lvl5pPr>
      <a:lvl6pPr marL="457200" algn="l" rtl="0" fontAlgn="base">
        <a:spcBef>
          <a:spcPct val="0"/>
        </a:spcBef>
        <a:spcAft>
          <a:spcPct val="0"/>
        </a:spcAft>
        <a:defRPr sz="2200" b="1">
          <a:solidFill>
            <a:schemeClr val="bg1"/>
          </a:solidFill>
          <a:latin typeface="Arial" charset="0"/>
        </a:defRPr>
      </a:lvl6pPr>
      <a:lvl7pPr marL="914400" algn="l" rtl="0" fontAlgn="base">
        <a:spcBef>
          <a:spcPct val="0"/>
        </a:spcBef>
        <a:spcAft>
          <a:spcPct val="0"/>
        </a:spcAft>
        <a:defRPr sz="2200" b="1">
          <a:solidFill>
            <a:schemeClr val="bg1"/>
          </a:solidFill>
          <a:latin typeface="Arial" charset="0"/>
        </a:defRPr>
      </a:lvl7pPr>
      <a:lvl8pPr marL="1371600" algn="l" rtl="0" fontAlgn="base">
        <a:spcBef>
          <a:spcPct val="0"/>
        </a:spcBef>
        <a:spcAft>
          <a:spcPct val="0"/>
        </a:spcAft>
        <a:defRPr sz="2200" b="1">
          <a:solidFill>
            <a:schemeClr val="bg1"/>
          </a:solidFill>
          <a:latin typeface="Arial" charset="0"/>
        </a:defRPr>
      </a:lvl8pPr>
      <a:lvl9pPr marL="1828800" algn="l" rtl="0" fontAlgn="base">
        <a:spcBef>
          <a:spcPct val="0"/>
        </a:spcBef>
        <a:spcAft>
          <a:spcPct val="0"/>
        </a:spcAft>
        <a:defRPr sz="2200" b="1">
          <a:solidFill>
            <a:schemeClr val="bg1"/>
          </a:solidFill>
          <a:latin typeface="Arial" charset="0"/>
        </a:defRPr>
      </a:lvl9pPr>
    </p:titleStyle>
    <p:bodyStyle>
      <a:lvl1pPr marL="342900" indent="-342900" algn="l" rtl="0" fontAlgn="base">
        <a:spcBef>
          <a:spcPct val="20000"/>
        </a:spcBef>
        <a:spcAft>
          <a:spcPct val="0"/>
        </a:spcAft>
        <a:buClr>
          <a:srgbClr val="153A7E"/>
        </a:buClr>
        <a:buFont typeface="Wingdings" pitchFamily="2" charset="2"/>
        <a:buChar char="§"/>
        <a:defRPr sz="2400">
          <a:solidFill>
            <a:schemeClr val="tx1"/>
          </a:solidFill>
          <a:latin typeface="+mn-lt"/>
          <a:ea typeface="+mn-ea"/>
          <a:cs typeface="+mn-cs"/>
        </a:defRPr>
      </a:lvl1pPr>
      <a:lvl2pPr marL="742950" indent="-285750" algn="l" rtl="0" fontAlgn="base">
        <a:spcBef>
          <a:spcPct val="20000"/>
        </a:spcBef>
        <a:spcAft>
          <a:spcPct val="0"/>
        </a:spcAft>
        <a:buChar char="–"/>
        <a:defRPr sz="2000">
          <a:solidFill>
            <a:schemeClr val="tx1"/>
          </a:solidFill>
          <a:latin typeface="+mn-lt"/>
        </a:defRPr>
      </a:lvl2pPr>
      <a:lvl3pPr marL="1143000" indent="-228600" algn="l" rtl="0" fontAlgn="base">
        <a:spcBef>
          <a:spcPct val="20000"/>
        </a:spcBef>
        <a:spcAft>
          <a:spcPct val="0"/>
        </a:spcAft>
        <a:buChar char="•"/>
        <a:defRPr>
          <a:solidFill>
            <a:schemeClr val="tx1"/>
          </a:solidFill>
          <a:latin typeface="+mn-lt"/>
        </a:defRPr>
      </a:lvl3pPr>
      <a:lvl4pPr marL="1600200" indent="-228600" algn="l" rtl="0" fontAlgn="base">
        <a:spcBef>
          <a:spcPct val="20000"/>
        </a:spcBef>
        <a:spcAft>
          <a:spcPct val="0"/>
        </a:spcAft>
        <a:buChar char="–"/>
        <a:defRPr sz="1600">
          <a:solidFill>
            <a:schemeClr val="tx1"/>
          </a:solidFill>
          <a:latin typeface="+mn-lt"/>
        </a:defRPr>
      </a:lvl4pPr>
      <a:lvl5pPr marL="2057400" indent="-228600" algn="l" rtl="0" fontAlgn="base">
        <a:spcBef>
          <a:spcPct val="20000"/>
        </a:spcBef>
        <a:spcAft>
          <a:spcPct val="0"/>
        </a:spcAft>
        <a:buChar char="»"/>
        <a:defRPr sz="1600">
          <a:solidFill>
            <a:schemeClr val="tx1"/>
          </a:solidFill>
          <a:latin typeface="+mn-lt"/>
        </a:defRPr>
      </a:lvl5pPr>
      <a:lvl6pPr marL="2514600" indent="-228600" algn="l" rtl="0" fontAlgn="base">
        <a:spcBef>
          <a:spcPct val="20000"/>
        </a:spcBef>
        <a:spcAft>
          <a:spcPct val="0"/>
        </a:spcAft>
        <a:buChar char="»"/>
        <a:defRPr sz="1600">
          <a:solidFill>
            <a:schemeClr val="tx1"/>
          </a:solidFill>
          <a:latin typeface="+mn-lt"/>
        </a:defRPr>
      </a:lvl6pPr>
      <a:lvl7pPr marL="2971800" indent="-228600" algn="l" rtl="0" fontAlgn="base">
        <a:spcBef>
          <a:spcPct val="20000"/>
        </a:spcBef>
        <a:spcAft>
          <a:spcPct val="0"/>
        </a:spcAft>
        <a:buChar char="»"/>
        <a:defRPr sz="1600">
          <a:solidFill>
            <a:schemeClr val="tx1"/>
          </a:solidFill>
          <a:latin typeface="+mn-lt"/>
        </a:defRPr>
      </a:lvl7pPr>
      <a:lvl8pPr marL="3429000" indent="-228600" algn="l" rtl="0" fontAlgn="base">
        <a:spcBef>
          <a:spcPct val="20000"/>
        </a:spcBef>
        <a:spcAft>
          <a:spcPct val="0"/>
        </a:spcAft>
        <a:buChar char="»"/>
        <a:defRPr sz="1600">
          <a:solidFill>
            <a:schemeClr val="tx1"/>
          </a:solidFill>
          <a:latin typeface="+mn-lt"/>
        </a:defRPr>
      </a:lvl8pPr>
      <a:lvl9pPr marL="3886200" indent="-228600"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nhcaa.org/"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18.wmf"/><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hyperlink" Target="http://images.google.com/imgres?imgurl=http://www.guardfamily.org/B06/B0602/B0602_images/B0602.gif&amp;imgrefurl=http://www.guardfamily.org/index.cfm%3Ffuseaction%3DB0602.list&amp;h=143&amp;w=172&amp;sz=12&amp;tbnid=wOuzPfk9FUicoM:&amp;tbnh=78&amp;tbnw=94&amp;hl=en&amp;start=43&amp;prev=/images%3Fq%3Dcheck%2Bmark%2Bimage%26start%3D40%26svnum%3D10%26hl%3Den%26lr%3D%26sa%3DN" TargetMode="External"/><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jpe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Grp="1" noChangeArrowheads="1"/>
          </p:cNvSpPr>
          <p:nvPr>
            <p:ph type="ftr" sz="quarter" idx="3"/>
          </p:nvPr>
        </p:nvSpPr>
        <p:spPr/>
        <p:txBody>
          <a:bodyPr/>
          <a:lstStyle/>
          <a:p>
            <a:r>
              <a:rPr lang="en-US"/>
              <a:t>© 2008 IBM Corporation</a:t>
            </a:r>
          </a:p>
        </p:txBody>
      </p:sp>
      <p:sp>
        <p:nvSpPr>
          <p:cNvPr id="2054" name="Rectangle 6"/>
          <p:cNvSpPr>
            <a:spLocks noGrp="1" noChangeArrowheads="1"/>
          </p:cNvSpPr>
          <p:nvPr>
            <p:ph type="ctrTitle"/>
          </p:nvPr>
        </p:nvSpPr>
        <p:spPr bwMode="black">
          <a:xfrm>
            <a:off x="381000" y="2901950"/>
            <a:ext cx="4921250" cy="984250"/>
          </a:xfrm>
          <a:noFill/>
          <a:ln/>
        </p:spPr>
        <p:txBody>
          <a:bodyPr/>
          <a:lstStyle/>
          <a:p>
            <a:r>
              <a:rPr lang="en-US" sz="1800" i="0">
                <a:solidFill>
                  <a:srgbClr val="193B6F"/>
                </a:solidFill>
              </a:rPr>
              <a:t>Using the IBM Fraud and Abuse Management System to detect suspicious healthcare claims using a shared services model</a:t>
            </a:r>
            <a:endParaRPr lang="en-US" sz="2000"/>
          </a:p>
        </p:txBody>
      </p:sp>
      <p:sp>
        <p:nvSpPr>
          <p:cNvPr id="2055" name="Rectangle 7"/>
          <p:cNvSpPr>
            <a:spLocks noGrp="1" noChangeArrowheads="1"/>
          </p:cNvSpPr>
          <p:nvPr>
            <p:ph type="subTitle" idx="1"/>
          </p:nvPr>
        </p:nvSpPr>
        <p:spPr bwMode="black">
          <a:xfrm>
            <a:off x="414338" y="4800600"/>
            <a:ext cx="4538662" cy="465138"/>
          </a:xfrm>
          <a:noFill/>
          <a:ln/>
        </p:spPr>
        <p:txBody>
          <a:bodyPr/>
          <a:lstStyle/>
          <a:p>
            <a:pPr eaLnBrk="0" hangingPunct="0"/>
            <a:r>
              <a:rPr lang="en-US">
                <a:solidFill>
                  <a:srgbClr val="193B6F"/>
                </a:solidFill>
              </a:rPr>
              <a:t>July 28, 2008</a:t>
            </a:r>
          </a:p>
        </p:txBody>
      </p:sp>
      <p:sp>
        <p:nvSpPr>
          <p:cNvPr id="2069" name="Text Box 21"/>
          <p:cNvSpPr txBox="1">
            <a:spLocks noChangeArrowheads="1"/>
          </p:cNvSpPr>
          <p:nvPr/>
        </p:nvSpPr>
        <p:spPr bwMode="auto">
          <a:xfrm>
            <a:off x="381000" y="4108450"/>
            <a:ext cx="3063875" cy="396875"/>
          </a:xfrm>
          <a:prstGeom prst="rect">
            <a:avLst/>
          </a:prstGeom>
          <a:noFill/>
          <a:ln w="9525">
            <a:noFill/>
            <a:miter lim="800000"/>
            <a:headEnd/>
            <a:tailEnd/>
          </a:ln>
          <a:effectLst/>
        </p:spPr>
        <p:txBody>
          <a:bodyPr wrap="none">
            <a:spAutoFit/>
          </a:bodyPr>
          <a:lstStyle/>
          <a:p>
            <a:r>
              <a:rPr lang="en-US" sz="2000">
                <a:latin typeface="Arial" charset="0"/>
              </a:rPr>
              <a:t>Texas Technology Forum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1267" name="Rectangle 3"/>
          <p:cNvSpPr>
            <a:spLocks noGrp="1" noChangeArrowheads="1"/>
          </p:cNvSpPr>
          <p:nvPr>
            <p:ph type="title"/>
          </p:nvPr>
        </p:nvSpPr>
        <p:spPr/>
        <p:txBody>
          <a:bodyPr/>
          <a:lstStyle/>
          <a:p>
            <a:r>
              <a:rPr lang="en-US" sz="2400"/>
              <a:t>AGENDA</a:t>
            </a:r>
          </a:p>
        </p:txBody>
      </p:sp>
      <p:sp>
        <p:nvSpPr>
          <p:cNvPr id="11268" name="Rectangle 4"/>
          <p:cNvSpPr>
            <a:spLocks noChangeArrowheads="1"/>
          </p:cNvSpPr>
          <p:nvPr/>
        </p:nvSpPr>
        <p:spPr bwMode="auto">
          <a:xfrm>
            <a:off x="430213" y="1677988"/>
            <a:ext cx="8096250" cy="4275137"/>
          </a:xfrm>
          <a:prstGeom prst="rect">
            <a:avLst/>
          </a:prstGeom>
          <a:noFill/>
          <a:ln w="9525">
            <a:noFill/>
            <a:miter lim="800000"/>
            <a:headEnd/>
            <a:tailEnd/>
          </a:ln>
          <a:effectLst/>
        </p:spPr>
        <p:txBody>
          <a:bodyPr lIns="45720" rIns="45720"/>
          <a:lstStyle/>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IBM Fraud and Abuse Management System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Business Problem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VerifyNY Project</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Other IBM Risk Management Solutions and Contact Information</a:t>
            </a: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95000"/>
              </a:lnSpc>
              <a:spcBef>
                <a:spcPct val="20000"/>
              </a:spcBef>
              <a:spcAft>
                <a:spcPct val="75000"/>
              </a:spcAft>
              <a:buClr>
                <a:srgbClr val="153A7E"/>
              </a:buClr>
              <a:buFont typeface="Wingdings" pitchFamily="2" charset="2"/>
              <a:buNone/>
            </a:pPr>
            <a:endParaRPr lang="en-US" b="1">
              <a:solidFill>
                <a:schemeClr val="bg2"/>
              </a:solidFill>
              <a:latin typeface="Arial"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201730" name="Rectangle 2"/>
          <p:cNvSpPr>
            <a:spLocks noGrp="1" noChangeArrowheads="1"/>
          </p:cNvSpPr>
          <p:nvPr>
            <p:ph type="title"/>
          </p:nvPr>
        </p:nvSpPr>
        <p:spPr/>
        <p:txBody>
          <a:bodyPr/>
          <a:lstStyle/>
          <a:p>
            <a:r>
              <a:rPr lang="en-US" sz="2400"/>
              <a:t>AGENDA</a:t>
            </a:r>
          </a:p>
        </p:txBody>
      </p:sp>
      <p:sp>
        <p:nvSpPr>
          <p:cNvPr id="201731" name="Rectangle 3"/>
          <p:cNvSpPr>
            <a:spLocks noChangeArrowheads="1"/>
          </p:cNvSpPr>
          <p:nvPr/>
        </p:nvSpPr>
        <p:spPr bwMode="auto">
          <a:xfrm>
            <a:off x="430213" y="1677988"/>
            <a:ext cx="8096250" cy="4275137"/>
          </a:xfrm>
          <a:prstGeom prst="rect">
            <a:avLst/>
          </a:prstGeom>
          <a:noFill/>
          <a:ln w="9525">
            <a:noFill/>
            <a:miter lim="800000"/>
            <a:headEnd/>
            <a:tailEnd/>
          </a:ln>
          <a:effectLst/>
        </p:spPr>
        <p:txBody>
          <a:bodyPr lIns="45720" rIns="45720"/>
          <a:lstStyle/>
          <a:p>
            <a:pPr marL="192088" indent="-192088" eaLnBrk="1" hangingPunct="1">
              <a:lnSpc>
                <a:spcPct val="114000"/>
              </a:lnSpc>
              <a:spcBef>
                <a:spcPct val="20000"/>
              </a:spcBef>
              <a:spcAft>
                <a:spcPct val="60000"/>
              </a:spcAft>
              <a:buClr>
                <a:srgbClr val="153A7E"/>
              </a:buClr>
              <a:buFont typeface="Wingdings" pitchFamily="2" charset="2"/>
              <a:buChar char="§"/>
            </a:pPr>
            <a:r>
              <a:rPr lang="en-US">
                <a:solidFill>
                  <a:srgbClr val="336699"/>
                </a:solidFill>
                <a:latin typeface="Arial" charset="0"/>
              </a:rPr>
              <a:t>IBM Fraud and Abuse Management System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Business Problem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VerifyNY Project</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Other IBM Risk Management Solutions and Contact Information</a:t>
            </a: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95000"/>
              </a:lnSpc>
              <a:spcBef>
                <a:spcPct val="20000"/>
              </a:spcBef>
              <a:spcAft>
                <a:spcPct val="75000"/>
              </a:spcAft>
              <a:buClr>
                <a:srgbClr val="153A7E"/>
              </a:buClr>
              <a:buFont typeface="Wingdings" pitchFamily="2" charset="2"/>
              <a:buNone/>
            </a:pPr>
            <a:endParaRPr lang="en-US" b="1">
              <a:solidFill>
                <a:schemeClr val="bg2"/>
              </a:solidFill>
              <a:latin typeface="Arial"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 2008 IBM Corporation</a:t>
            </a:r>
          </a:p>
        </p:txBody>
      </p:sp>
      <p:sp>
        <p:nvSpPr>
          <p:cNvPr id="147458" name="Rectangle 2"/>
          <p:cNvSpPr>
            <a:spLocks noGrp="1" noChangeArrowheads="1"/>
          </p:cNvSpPr>
          <p:nvPr>
            <p:ph type="title"/>
          </p:nvPr>
        </p:nvSpPr>
        <p:spPr>
          <a:xfrm>
            <a:off x="1295400" y="228600"/>
            <a:ext cx="7162800" cy="533400"/>
          </a:xfrm>
        </p:spPr>
        <p:txBody>
          <a:bodyPr/>
          <a:lstStyle/>
          <a:p>
            <a:r>
              <a:rPr lang="en-US" sz="2000"/>
              <a:t>IBM’s Fraud and Abuse Management System (FAMS) uses a scientific approach to detect suspicious claims and behaviors</a:t>
            </a:r>
          </a:p>
        </p:txBody>
      </p:sp>
      <p:sp>
        <p:nvSpPr>
          <p:cNvPr id="147459" name="Rectangle 3"/>
          <p:cNvSpPr>
            <a:spLocks noGrp="1" noChangeArrowheads="1"/>
          </p:cNvSpPr>
          <p:nvPr>
            <p:ph type="body" sz="half" idx="1"/>
          </p:nvPr>
        </p:nvSpPr>
        <p:spPr>
          <a:xfrm>
            <a:off x="228600" y="1408113"/>
            <a:ext cx="4114800" cy="4992687"/>
          </a:xfrm>
          <a:noFill/>
          <a:ln/>
        </p:spPr>
        <p:txBody>
          <a:bodyPr/>
          <a:lstStyle/>
          <a:p>
            <a:pPr marL="228600" indent="-228600">
              <a:buFont typeface="Wingdings" pitchFamily="2" charset="2"/>
              <a:buNone/>
            </a:pPr>
            <a:r>
              <a:rPr lang="en-US" sz="2000" b="1" u="sng"/>
              <a:t>FAMS</a:t>
            </a:r>
          </a:p>
          <a:p>
            <a:pPr marL="228600" indent="-228600"/>
            <a:r>
              <a:rPr lang="en-US" sz="1600"/>
              <a:t>Developed in 1993 with CIGNA</a:t>
            </a:r>
          </a:p>
          <a:p>
            <a:pPr marL="228600" indent="-228600"/>
            <a:r>
              <a:rPr lang="en-US" sz="1600"/>
              <a:t>Specifically built for healthcare fraud and abuse detection (not retrofit from another industry)</a:t>
            </a:r>
          </a:p>
          <a:p>
            <a:pPr marL="228600" indent="-228600"/>
            <a:r>
              <a:rPr lang="en-US" sz="1600"/>
              <a:t>Rich data mining and data visualization capabilities</a:t>
            </a:r>
          </a:p>
          <a:p>
            <a:pPr marL="228600" indent="-228600"/>
            <a:r>
              <a:rPr lang="en-US" sz="1600"/>
              <a:t>Over 8,500 risk indicators in the FAMS library</a:t>
            </a:r>
          </a:p>
          <a:p>
            <a:pPr marL="228600" indent="-228600"/>
            <a:r>
              <a:rPr lang="en-US" sz="1600"/>
              <a:t>Over two dozen pre-built medical modules (including DME, Transportation, and Home Health Care)</a:t>
            </a:r>
          </a:p>
          <a:p>
            <a:pPr marL="228600" indent="-228600"/>
            <a:r>
              <a:rPr lang="en-US" sz="1600"/>
              <a:t>Analysis is completed on peer groups (medical specialty and geography)</a:t>
            </a:r>
          </a:p>
          <a:p>
            <a:pPr marL="228600" indent="-228600"/>
            <a:r>
              <a:rPr lang="en-US" sz="1600"/>
              <a:t>FAMS ranks entities (providers, institutions, etc) based on suspicious behaviors</a:t>
            </a:r>
          </a:p>
        </p:txBody>
      </p:sp>
      <p:pic>
        <p:nvPicPr>
          <p:cNvPr id="147460" name="Picture 4"/>
          <p:cNvPicPr>
            <a:picLocks noChangeAspect="1" noChangeArrowheads="1"/>
          </p:cNvPicPr>
          <p:nvPr/>
        </p:nvPicPr>
        <p:blipFill>
          <a:blip r:embed="rId2"/>
          <a:srcRect l="29066" t="11252" r="26253" b="10001"/>
          <a:stretch>
            <a:fillRect/>
          </a:stretch>
        </p:blipFill>
        <p:spPr bwMode="auto">
          <a:xfrm>
            <a:off x="4371975" y="1143000"/>
            <a:ext cx="4703763" cy="5445125"/>
          </a:xfrm>
          <a:prstGeom prst="rect">
            <a:avLst/>
          </a:prstGeom>
          <a:noFill/>
          <a:ln w="9525">
            <a:solidFill>
              <a:schemeClr val="tx1"/>
            </a:solid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 2008 IBM Corporation</a:t>
            </a:r>
          </a:p>
        </p:txBody>
      </p:sp>
      <p:sp>
        <p:nvSpPr>
          <p:cNvPr id="187394" name="Rectangle 2"/>
          <p:cNvSpPr>
            <a:spLocks noGrp="1" noChangeArrowheads="1"/>
          </p:cNvSpPr>
          <p:nvPr>
            <p:ph type="title"/>
          </p:nvPr>
        </p:nvSpPr>
        <p:spPr>
          <a:xfrm>
            <a:off x="1054100" y="263525"/>
            <a:ext cx="8245475" cy="498475"/>
          </a:xfrm>
        </p:spPr>
        <p:txBody>
          <a:bodyPr/>
          <a:lstStyle/>
          <a:p>
            <a:r>
              <a:rPr lang="en-US"/>
              <a:t>We analyze the claims data by medical specialty </a:t>
            </a:r>
          </a:p>
        </p:txBody>
      </p:sp>
      <p:sp>
        <p:nvSpPr>
          <p:cNvPr id="187395" name="Rectangle 3"/>
          <p:cNvSpPr>
            <a:spLocks noGrp="1" noChangeArrowheads="1"/>
          </p:cNvSpPr>
          <p:nvPr>
            <p:ph type="body" idx="1"/>
          </p:nvPr>
        </p:nvSpPr>
        <p:spPr>
          <a:xfrm>
            <a:off x="774700" y="2133600"/>
            <a:ext cx="7775575" cy="4953000"/>
          </a:xfrm>
        </p:spPr>
        <p:txBody>
          <a:bodyPr/>
          <a:lstStyle/>
          <a:p>
            <a:pPr marL="228600" indent="-228600"/>
            <a:r>
              <a:rPr lang="en-US" sz="1800" b="1"/>
              <a:t>The medical models group the questions into areas for investigation or hypotheses</a:t>
            </a:r>
          </a:p>
          <a:p>
            <a:pPr marL="228600" indent="-228600">
              <a:buFont typeface="Wingdings" pitchFamily="2" charset="2"/>
              <a:buNone/>
            </a:pPr>
            <a:endParaRPr lang="en-US" sz="1800" b="1"/>
          </a:p>
          <a:p>
            <a:pPr marL="228600" indent="-228600"/>
            <a:r>
              <a:rPr lang="en-US" sz="1800" b="1"/>
              <a:t>Sample hypotheses include:</a:t>
            </a:r>
          </a:p>
          <a:p>
            <a:pPr marL="457200" lvl="1" indent="-227013"/>
            <a:r>
              <a:rPr lang="en-US" sz="1600" b="1"/>
              <a:t>Diagnosis Abuse</a:t>
            </a:r>
          </a:p>
          <a:p>
            <a:pPr marL="457200" lvl="1" indent="-227013"/>
            <a:r>
              <a:rPr lang="en-US" sz="1600" b="1"/>
              <a:t>Services Not Rendered</a:t>
            </a:r>
          </a:p>
          <a:p>
            <a:pPr marL="457200" lvl="1" indent="-227013"/>
            <a:r>
              <a:rPr lang="en-US" sz="1600" b="1"/>
              <a:t>Upcoding</a:t>
            </a:r>
          </a:p>
          <a:p>
            <a:pPr marL="457200" lvl="1" indent="-227013"/>
            <a:r>
              <a:rPr lang="en-US" sz="1600" b="1"/>
              <a:t>Ordered Services</a:t>
            </a:r>
          </a:p>
          <a:p>
            <a:pPr marL="228600" indent="-228600"/>
            <a:endParaRPr lang="en-US" sz="1800" b="1"/>
          </a:p>
        </p:txBody>
      </p:sp>
      <p:sp>
        <p:nvSpPr>
          <p:cNvPr id="187396" name="Rectangle 4"/>
          <p:cNvSpPr>
            <a:spLocks noChangeArrowheads="1"/>
          </p:cNvSpPr>
          <p:nvPr/>
        </p:nvSpPr>
        <p:spPr bwMode="auto">
          <a:xfrm>
            <a:off x="381000" y="1143000"/>
            <a:ext cx="8229600" cy="701675"/>
          </a:xfrm>
          <a:prstGeom prst="rect">
            <a:avLst/>
          </a:prstGeom>
          <a:noFill/>
          <a:ln w="9525">
            <a:noFill/>
            <a:miter lim="800000"/>
            <a:headEnd/>
            <a:tailEnd/>
          </a:ln>
          <a:effectLst/>
        </p:spPr>
        <p:txBody>
          <a:bodyPr>
            <a:spAutoFit/>
          </a:bodyPr>
          <a:lstStyle/>
          <a:p>
            <a:r>
              <a:rPr lang="en-US" sz="2000" b="1" i="1">
                <a:solidFill>
                  <a:srgbClr val="193B6F"/>
                </a:solidFill>
                <a:latin typeface="Arial" charset="0"/>
              </a:rPr>
              <a:t>We have a library of over 8,500 features, or risk indicators, specific to medical specialties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0"/>
          </p:nvPr>
        </p:nvSpPr>
        <p:spPr/>
        <p:txBody>
          <a:bodyPr/>
          <a:lstStyle/>
          <a:p>
            <a:r>
              <a:rPr lang="en-US"/>
              <a:t>© 2008 IBM Corporation</a:t>
            </a:r>
          </a:p>
        </p:txBody>
      </p:sp>
      <p:pic>
        <p:nvPicPr>
          <p:cNvPr id="189442" name="Picture 2" descr="doctors"/>
          <p:cNvPicPr>
            <a:picLocks noChangeAspect="1" noChangeArrowheads="1"/>
          </p:cNvPicPr>
          <p:nvPr>
            <p:ph sz="half" idx="2"/>
          </p:nvPr>
        </p:nvPicPr>
        <p:blipFill>
          <a:blip r:embed="rId2"/>
          <a:srcRect b="58112"/>
          <a:stretch>
            <a:fillRect/>
          </a:stretch>
        </p:blipFill>
        <p:spPr>
          <a:xfrm>
            <a:off x="1828800" y="4343400"/>
            <a:ext cx="5549900" cy="2298700"/>
          </a:xfrm>
          <a:noFill/>
          <a:ln/>
        </p:spPr>
      </p:pic>
      <p:sp>
        <p:nvSpPr>
          <p:cNvPr id="189443" name="Rectangle 3"/>
          <p:cNvSpPr>
            <a:spLocks noChangeArrowheads="1"/>
          </p:cNvSpPr>
          <p:nvPr/>
        </p:nvSpPr>
        <p:spPr bwMode="auto">
          <a:xfrm>
            <a:off x="4953000" y="1066800"/>
            <a:ext cx="3505200" cy="5562600"/>
          </a:xfrm>
          <a:prstGeom prst="rect">
            <a:avLst/>
          </a:prstGeom>
          <a:gradFill rotWithShape="1">
            <a:gsLst>
              <a:gs pos="0">
                <a:srgbClr val="FFFFFF"/>
              </a:gs>
              <a:gs pos="100000">
                <a:srgbClr val="FFCC00">
                  <a:alpha val="39999"/>
                </a:srgbClr>
              </a:gs>
            </a:gsLst>
            <a:path path="shape">
              <a:fillToRect l="50000" t="50000" r="50000" b="50000"/>
            </a:path>
          </a:gradFill>
          <a:ln w="9525">
            <a:noFill/>
            <a:miter lim="800000"/>
            <a:headEnd/>
            <a:tailEnd/>
          </a:ln>
          <a:effectLst/>
        </p:spPr>
        <p:txBody>
          <a:bodyPr wrap="none" anchor="ctr"/>
          <a:lstStyle/>
          <a:p>
            <a:endParaRPr lang="en-US"/>
          </a:p>
        </p:txBody>
      </p:sp>
      <p:sp>
        <p:nvSpPr>
          <p:cNvPr id="189444" name="Rectangle 4"/>
          <p:cNvSpPr>
            <a:spLocks noChangeArrowheads="1"/>
          </p:cNvSpPr>
          <p:nvPr/>
        </p:nvSpPr>
        <p:spPr bwMode="auto">
          <a:xfrm>
            <a:off x="381000" y="1066800"/>
            <a:ext cx="3657600" cy="5562600"/>
          </a:xfrm>
          <a:prstGeom prst="rect">
            <a:avLst/>
          </a:prstGeom>
          <a:gradFill rotWithShape="1">
            <a:gsLst>
              <a:gs pos="0">
                <a:srgbClr val="FFFFFF"/>
              </a:gs>
              <a:gs pos="100000">
                <a:srgbClr val="FFCC00">
                  <a:alpha val="39999"/>
                </a:srgbClr>
              </a:gs>
            </a:gsLst>
            <a:path path="shape">
              <a:fillToRect l="50000" t="50000" r="50000" b="50000"/>
            </a:path>
          </a:gradFill>
          <a:ln w="9525">
            <a:noFill/>
            <a:miter lim="800000"/>
            <a:headEnd/>
            <a:tailEnd/>
          </a:ln>
          <a:effectLst/>
        </p:spPr>
        <p:txBody>
          <a:bodyPr wrap="none" anchor="ctr"/>
          <a:lstStyle/>
          <a:p>
            <a:endParaRPr lang="en-US"/>
          </a:p>
        </p:txBody>
      </p:sp>
      <p:sp>
        <p:nvSpPr>
          <p:cNvPr id="189445" name="Rectangle 5"/>
          <p:cNvSpPr>
            <a:spLocks noGrp="1" noChangeArrowheads="1"/>
          </p:cNvSpPr>
          <p:nvPr>
            <p:ph type="title"/>
          </p:nvPr>
        </p:nvSpPr>
        <p:spPr/>
        <p:txBody>
          <a:bodyPr/>
          <a:lstStyle/>
          <a:p>
            <a:r>
              <a:rPr lang="en-US"/>
              <a:t>Existing medical models include</a:t>
            </a:r>
          </a:p>
        </p:txBody>
      </p:sp>
      <p:sp>
        <p:nvSpPr>
          <p:cNvPr id="189446" name="Rectangle 6"/>
          <p:cNvSpPr>
            <a:spLocks noGrp="1" noChangeArrowheads="1"/>
          </p:cNvSpPr>
          <p:nvPr>
            <p:ph type="body" sz="half" idx="1"/>
          </p:nvPr>
        </p:nvSpPr>
        <p:spPr>
          <a:xfrm>
            <a:off x="304800" y="1066800"/>
            <a:ext cx="4038600" cy="5029200"/>
          </a:xfrm>
        </p:spPr>
        <p:txBody>
          <a:bodyPr/>
          <a:lstStyle/>
          <a:p>
            <a:pPr>
              <a:lnSpc>
                <a:spcPct val="80000"/>
              </a:lnSpc>
            </a:pPr>
            <a:r>
              <a:rPr lang="en-US"/>
              <a:t>Physician</a:t>
            </a:r>
          </a:p>
          <a:p>
            <a:pPr lvl="1">
              <a:lnSpc>
                <a:spcPct val="80000"/>
              </a:lnSpc>
            </a:pPr>
            <a:r>
              <a:rPr lang="en-US" sz="1800"/>
              <a:t>Cardiology</a:t>
            </a:r>
          </a:p>
          <a:p>
            <a:pPr lvl="1">
              <a:lnSpc>
                <a:spcPct val="80000"/>
              </a:lnSpc>
            </a:pPr>
            <a:r>
              <a:rPr lang="en-US" sz="1800"/>
              <a:t>Dentist</a:t>
            </a:r>
          </a:p>
          <a:p>
            <a:pPr lvl="1">
              <a:lnSpc>
                <a:spcPct val="80000"/>
              </a:lnSpc>
            </a:pPr>
            <a:r>
              <a:rPr lang="en-US" sz="1800"/>
              <a:t>Dermatology</a:t>
            </a:r>
          </a:p>
          <a:p>
            <a:pPr lvl="1">
              <a:lnSpc>
                <a:spcPct val="80000"/>
              </a:lnSpc>
            </a:pPr>
            <a:r>
              <a:rPr lang="en-US" sz="1800"/>
              <a:t>ER Physician</a:t>
            </a:r>
          </a:p>
          <a:p>
            <a:pPr lvl="1">
              <a:lnSpc>
                <a:spcPct val="80000"/>
              </a:lnSpc>
            </a:pPr>
            <a:r>
              <a:rPr lang="en-US" sz="1800"/>
              <a:t>Gastroenterology</a:t>
            </a:r>
          </a:p>
          <a:p>
            <a:pPr lvl="1">
              <a:lnSpc>
                <a:spcPct val="80000"/>
              </a:lnSpc>
            </a:pPr>
            <a:r>
              <a:rPr lang="en-US" sz="1800"/>
              <a:t>Neurology</a:t>
            </a:r>
          </a:p>
          <a:p>
            <a:pPr lvl="1">
              <a:lnSpc>
                <a:spcPct val="80000"/>
              </a:lnSpc>
            </a:pPr>
            <a:r>
              <a:rPr lang="en-US" sz="1800"/>
              <a:t>OB/GYN</a:t>
            </a:r>
          </a:p>
          <a:p>
            <a:pPr lvl="1">
              <a:lnSpc>
                <a:spcPct val="80000"/>
              </a:lnSpc>
            </a:pPr>
            <a:r>
              <a:rPr lang="en-US" sz="1800"/>
              <a:t>Pain Management</a:t>
            </a:r>
          </a:p>
          <a:p>
            <a:pPr lvl="1">
              <a:lnSpc>
                <a:spcPct val="80000"/>
              </a:lnSpc>
            </a:pPr>
            <a:r>
              <a:rPr lang="en-US" sz="1800"/>
              <a:t>Psychology</a:t>
            </a:r>
          </a:p>
          <a:p>
            <a:pPr lvl="1">
              <a:lnSpc>
                <a:spcPct val="80000"/>
              </a:lnSpc>
            </a:pPr>
            <a:r>
              <a:rPr lang="en-US" sz="1800"/>
              <a:t>Cross Specialty/Family Practice</a:t>
            </a:r>
          </a:p>
          <a:p>
            <a:pPr lvl="1">
              <a:lnSpc>
                <a:spcPct val="80000"/>
              </a:lnSpc>
            </a:pPr>
            <a:endParaRPr lang="en-US" sz="1800"/>
          </a:p>
          <a:p>
            <a:pPr>
              <a:lnSpc>
                <a:spcPct val="80000"/>
              </a:lnSpc>
            </a:pPr>
            <a:r>
              <a:rPr lang="en-US"/>
              <a:t>Pharmacy</a:t>
            </a:r>
          </a:p>
        </p:txBody>
      </p:sp>
      <p:sp>
        <p:nvSpPr>
          <p:cNvPr id="189447" name="Rectangle 7"/>
          <p:cNvSpPr>
            <a:spLocks noChangeArrowheads="1"/>
          </p:cNvSpPr>
          <p:nvPr/>
        </p:nvSpPr>
        <p:spPr bwMode="auto">
          <a:xfrm>
            <a:off x="4876800" y="1066800"/>
            <a:ext cx="4572000" cy="4044950"/>
          </a:xfrm>
          <a:prstGeom prst="rect">
            <a:avLst/>
          </a:prstGeom>
          <a:noFill/>
          <a:ln w="9525">
            <a:noFill/>
            <a:miter lim="800000"/>
            <a:headEnd/>
            <a:tailEnd/>
          </a:ln>
          <a:effectLst/>
        </p:spPr>
        <p:txBody>
          <a:bodyPr>
            <a:spAutoFit/>
          </a:bodyPr>
          <a:lstStyle/>
          <a:p>
            <a:pPr marL="336550" indent="-336550" eaLnBrk="1" hangingPunct="1">
              <a:lnSpc>
                <a:spcPct val="80000"/>
              </a:lnSpc>
              <a:spcBef>
                <a:spcPct val="20000"/>
              </a:spcBef>
              <a:buClr>
                <a:srgbClr val="153A7E"/>
              </a:buClr>
              <a:buFont typeface="Wingdings" pitchFamily="2" charset="2"/>
              <a:buChar char="§"/>
            </a:pPr>
            <a:r>
              <a:rPr lang="en-US">
                <a:latin typeface="Arial" charset="0"/>
              </a:rPr>
              <a:t>Facility</a:t>
            </a:r>
          </a:p>
          <a:p>
            <a:pPr lvl="1" eaLnBrk="1" hangingPunct="1">
              <a:lnSpc>
                <a:spcPct val="80000"/>
              </a:lnSpc>
              <a:spcBef>
                <a:spcPct val="20000"/>
              </a:spcBef>
              <a:buFontTx/>
              <a:buChar char="–"/>
            </a:pPr>
            <a:r>
              <a:rPr lang="en-US" sz="1800">
                <a:latin typeface="Arial" charset="0"/>
              </a:rPr>
              <a:t>ER Hospital Facility</a:t>
            </a:r>
          </a:p>
          <a:p>
            <a:pPr lvl="1" eaLnBrk="1" hangingPunct="1">
              <a:lnSpc>
                <a:spcPct val="80000"/>
              </a:lnSpc>
              <a:spcBef>
                <a:spcPct val="20000"/>
              </a:spcBef>
              <a:buFontTx/>
              <a:buChar char="–"/>
            </a:pPr>
            <a:r>
              <a:rPr lang="en-US" sz="1800">
                <a:latin typeface="Arial" charset="0"/>
              </a:rPr>
              <a:t>Inpatient Hospital</a:t>
            </a:r>
          </a:p>
          <a:p>
            <a:pPr lvl="1" eaLnBrk="1" hangingPunct="1">
              <a:lnSpc>
                <a:spcPct val="80000"/>
              </a:lnSpc>
              <a:spcBef>
                <a:spcPct val="20000"/>
              </a:spcBef>
              <a:buFontTx/>
              <a:buChar char="–"/>
            </a:pPr>
            <a:r>
              <a:rPr lang="en-US" sz="1800">
                <a:latin typeface="Arial" charset="0"/>
              </a:rPr>
              <a:t>Surgical Center</a:t>
            </a:r>
          </a:p>
          <a:p>
            <a:pPr lvl="1" eaLnBrk="1" hangingPunct="1">
              <a:lnSpc>
                <a:spcPct val="80000"/>
              </a:lnSpc>
              <a:spcBef>
                <a:spcPct val="20000"/>
              </a:spcBef>
              <a:buFontTx/>
              <a:buChar char="–"/>
            </a:pPr>
            <a:endParaRPr lang="en-US" sz="1800">
              <a:latin typeface="Arial" charset="0"/>
            </a:endParaRPr>
          </a:p>
          <a:p>
            <a:pPr marL="336550" indent="-336550" eaLnBrk="1" hangingPunct="1">
              <a:lnSpc>
                <a:spcPct val="80000"/>
              </a:lnSpc>
              <a:spcBef>
                <a:spcPct val="20000"/>
              </a:spcBef>
              <a:buClr>
                <a:srgbClr val="153A7E"/>
              </a:buClr>
              <a:buFont typeface="Wingdings" pitchFamily="2" charset="2"/>
              <a:buChar char="§"/>
            </a:pPr>
            <a:r>
              <a:rPr lang="en-US">
                <a:latin typeface="Arial" charset="0"/>
              </a:rPr>
              <a:t>Other</a:t>
            </a:r>
          </a:p>
          <a:p>
            <a:pPr lvl="1" eaLnBrk="1" hangingPunct="1">
              <a:lnSpc>
                <a:spcPct val="80000"/>
              </a:lnSpc>
              <a:spcBef>
                <a:spcPct val="20000"/>
              </a:spcBef>
              <a:buFontTx/>
              <a:buChar char="–"/>
            </a:pPr>
            <a:r>
              <a:rPr lang="en-US" sz="1800">
                <a:latin typeface="Arial" charset="0"/>
              </a:rPr>
              <a:t>Ambulance</a:t>
            </a:r>
          </a:p>
          <a:p>
            <a:pPr lvl="1" eaLnBrk="1" hangingPunct="1">
              <a:lnSpc>
                <a:spcPct val="80000"/>
              </a:lnSpc>
              <a:spcBef>
                <a:spcPct val="20000"/>
              </a:spcBef>
              <a:buFontTx/>
              <a:buChar char="–"/>
            </a:pPr>
            <a:r>
              <a:rPr lang="en-US" sz="1800">
                <a:latin typeface="Arial" charset="0"/>
              </a:rPr>
              <a:t>Chiropractor</a:t>
            </a:r>
          </a:p>
          <a:p>
            <a:pPr lvl="1" eaLnBrk="1" hangingPunct="1">
              <a:lnSpc>
                <a:spcPct val="80000"/>
              </a:lnSpc>
              <a:spcBef>
                <a:spcPct val="20000"/>
              </a:spcBef>
              <a:buFontTx/>
              <a:buChar char="–"/>
            </a:pPr>
            <a:r>
              <a:rPr lang="en-US" sz="1800">
                <a:latin typeface="Arial" charset="0"/>
              </a:rPr>
              <a:t>DME</a:t>
            </a:r>
          </a:p>
          <a:p>
            <a:pPr lvl="1" eaLnBrk="1" hangingPunct="1">
              <a:lnSpc>
                <a:spcPct val="80000"/>
              </a:lnSpc>
              <a:spcBef>
                <a:spcPct val="20000"/>
              </a:spcBef>
              <a:buFontTx/>
              <a:buChar char="–"/>
            </a:pPr>
            <a:r>
              <a:rPr lang="en-US" sz="1800">
                <a:latin typeface="Arial" charset="0"/>
              </a:rPr>
              <a:t>Home Health Care</a:t>
            </a:r>
          </a:p>
          <a:p>
            <a:pPr lvl="1" eaLnBrk="1" hangingPunct="1">
              <a:lnSpc>
                <a:spcPct val="80000"/>
              </a:lnSpc>
              <a:spcBef>
                <a:spcPct val="20000"/>
              </a:spcBef>
              <a:buFontTx/>
              <a:buChar char="–"/>
            </a:pPr>
            <a:r>
              <a:rPr lang="en-US" sz="1800">
                <a:latin typeface="Arial" charset="0"/>
              </a:rPr>
              <a:t>Pathology</a:t>
            </a:r>
          </a:p>
          <a:p>
            <a:pPr lvl="1" eaLnBrk="1" hangingPunct="1">
              <a:lnSpc>
                <a:spcPct val="80000"/>
              </a:lnSpc>
              <a:spcBef>
                <a:spcPct val="20000"/>
              </a:spcBef>
              <a:buFontTx/>
              <a:buChar char="–"/>
            </a:pPr>
            <a:r>
              <a:rPr lang="en-US" sz="1800">
                <a:latin typeface="Arial" charset="0"/>
              </a:rPr>
              <a:t>Patient</a:t>
            </a:r>
          </a:p>
          <a:p>
            <a:pPr lvl="1" eaLnBrk="1" hangingPunct="1">
              <a:lnSpc>
                <a:spcPct val="80000"/>
              </a:lnSpc>
              <a:spcBef>
                <a:spcPct val="20000"/>
              </a:spcBef>
              <a:buFontTx/>
              <a:buChar char="–"/>
            </a:pPr>
            <a:r>
              <a:rPr lang="en-US" sz="1800">
                <a:latin typeface="Arial" charset="0"/>
              </a:rPr>
              <a:t>Physical Therapy</a:t>
            </a:r>
          </a:p>
          <a:p>
            <a:pPr lvl="1" eaLnBrk="1" hangingPunct="1">
              <a:lnSpc>
                <a:spcPct val="80000"/>
              </a:lnSpc>
              <a:spcBef>
                <a:spcPct val="20000"/>
              </a:spcBef>
              <a:buFontTx/>
              <a:buChar char="–"/>
            </a:pPr>
            <a:r>
              <a:rPr lang="en-US" sz="1800">
                <a:latin typeface="Arial" charset="0"/>
              </a:rPr>
              <a:t>Radiology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90466" name="Rectangle 2"/>
          <p:cNvSpPr>
            <a:spLocks noGrp="1" noChangeArrowheads="1"/>
          </p:cNvSpPr>
          <p:nvPr>
            <p:ph type="title"/>
          </p:nvPr>
        </p:nvSpPr>
        <p:spPr/>
        <p:txBody>
          <a:bodyPr/>
          <a:lstStyle/>
          <a:p>
            <a:r>
              <a:rPr lang="en-US" sz="2400"/>
              <a:t>AGENDA</a:t>
            </a:r>
          </a:p>
        </p:txBody>
      </p:sp>
      <p:sp>
        <p:nvSpPr>
          <p:cNvPr id="190467" name="Rectangle 3"/>
          <p:cNvSpPr>
            <a:spLocks noChangeArrowheads="1"/>
          </p:cNvSpPr>
          <p:nvPr/>
        </p:nvSpPr>
        <p:spPr bwMode="auto">
          <a:xfrm>
            <a:off x="430213" y="1677988"/>
            <a:ext cx="8096250" cy="4275137"/>
          </a:xfrm>
          <a:prstGeom prst="rect">
            <a:avLst/>
          </a:prstGeom>
          <a:noFill/>
          <a:ln w="9525">
            <a:noFill/>
            <a:miter lim="800000"/>
            <a:headEnd/>
            <a:tailEnd/>
          </a:ln>
          <a:effectLst/>
        </p:spPr>
        <p:txBody>
          <a:bodyPr lIns="45720" rIns="45720"/>
          <a:lstStyle/>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IBM Fraud and Abuse Management System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solidFill>
                  <a:srgbClr val="336699"/>
                </a:solidFill>
                <a:latin typeface="Arial" charset="0"/>
              </a:rPr>
              <a:t>Business Problem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VerifyNY Project</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Other IBM Risk Management Solutions and Contact Information</a:t>
            </a: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95000"/>
              </a:lnSpc>
              <a:spcBef>
                <a:spcPct val="20000"/>
              </a:spcBef>
              <a:spcAft>
                <a:spcPct val="75000"/>
              </a:spcAft>
              <a:buClr>
                <a:srgbClr val="153A7E"/>
              </a:buClr>
              <a:buFont typeface="Wingdings" pitchFamily="2" charset="2"/>
              <a:buNone/>
            </a:pPr>
            <a:endParaRPr lang="en-US" b="1">
              <a:solidFill>
                <a:schemeClr val="bg2"/>
              </a:solidFill>
              <a:latin typeface="Arial"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0"/>
          </p:nvPr>
        </p:nvSpPr>
        <p:spPr/>
        <p:txBody>
          <a:bodyPr/>
          <a:lstStyle/>
          <a:p>
            <a:r>
              <a:rPr lang="en-US"/>
              <a:t>© 2008 IBM Corporation</a:t>
            </a:r>
          </a:p>
        </p:txBody>
      </p:sp>
      <p:sp>
        <p:nvSpPr>
          <p:cNvPr id="139266" name="Rectangle 2"/>
          <p:cNvSpPr>
            <a:spLocks noGrp="1" noChangeArrowheads="1"/>
          </p:cNvSpPr>
          <p:nvPr>
            <p:ph type="title"/>
          </p:nvPr>
        </p:nvSpPr>
        <p:spPr>
          <a:xfrm>
            <a:off x="1066800" y="304800"/>
            <a:ext cx="7888288" cy="422275"/>
          </a:xfrm>
        </p:spPr>
        <p:txBody>
          <a:bodyPr/>
          <a:lstStyle/>
          <a:p>
            <a:r>
              <a:rPr lang="en-US"/>
              <a:t>Most sources agree that approximately 10% of healthcare spending may be attributable to fraud, waste and abuse</a:t>
            </a:r>
          </a:p>
        </p:txBody>
      </p:sp>
      <p:sp>
        <p:nvSpPr>
          <p:cNvPr id="139267" name="Rectangle 3"/>
          <p:cNvSpPr>
            <a:spLocks noChangeArrowheads="1"/>
          </p:cNvSpPr>
          <p:nvPr/>
        </p:nvSpPr>
        <p:spPr bwMode="auto">
          <a:xfrm>
            <a:off x="2971800" y="1143000"/>
            <a:ext cx="4191000" cy="730250"/>
          </a:xfrm>
          <a:prstGeom prst="rect">
            <a:avLst/>
          </a:prstGeom>
          <a:noFill/>
          <a:ln w="12700" algn="ctr">
            <a:noFill/>
            <a:miter lim="800000"/>
            <a:headEnd/>
            <a:tailEnd/>
          </a:ln>
          <a:effectLst/>
        </p:spPr>
        <p:txBody>
          <a:bodyPr anchor="ctr">
            <a:spAutoFit/>
          </a:bodyPr>
          <a:lstStyle/>
          <a:p>
            <a:pPr algn="ctr" eaLnBrk="1" hangingPunct="1">
              <a:spcBef>
                <a:spcPct val="50000"/>
              </a:spcBef>
              <a:buClr>
                <a:schemeClr val="accent2"/>
              </a:buClr>
              <a:buFont typeface="Wingdings" pitchFamily="2" charset="2"/>
              <a:buNone/>
            </a:pPr>
            <a:r>
              <a:rPr lang="en-US" sz="1400">
                <a:solidFill>
                  <a:srgbClr val="193B6F"/>
                </a:solidFill>
                <a:latin typeface="Arial" charset="0"/>
                <a:cs typeface="Arial" charset="0"/>
              </a:rPr>
              <a:t>As much as 10% of all healthcare expenditures in the United States may be lost each year to fraud, abuse and waste.</a:t>
            </a:r>
          </a:p>
        </p:txBody>
      </p:sp>
      <p:pic>
        <p:nvPicPr>
          <p:cNvPr id="139268" name="Picture 4" descr="Logo_Header">
            <a:hlinkClick r:id="rId3"/>
          </p:cNvPr>
          <p:cNvPicPr>
            <a:picLocks noChangeAspect="1" noChangeArrowheads="1"/>
          </p:cNvPicPr>
          <p:nvPr>
            <p:ph sz="half" idx="2"/>
          </p:nvPr>
        </p:nvPicPr>
        <p:blipFill>
          <a:blip r:embed="rId4"/>
          <a:srcRect/>
          <a:stretch>
            <a:fillRect/>
          </a:stretch>
        </p:blipFill>
        <p:spPr>
          <a:xfrm>
            <a:off x="2957513" y="1892300"/>
            <a:ext cx="4033837" cy="698500"/>
          </a:xfrm>
          <a:noFill/>
          <a:ln/>
        </p:spPr>
      </p:pic>
      <p:pic>
        <p:nvPicPr>
          <p:cNvPr id="139269" name="Picture 5"/>
          <p:cNvPicPr>
            <a:picLocks noChangeAspect="1" noChangeArrowheads="1"/>
          </p:cNvPicPr>
          <p:nvPr>
            <p:ph sz="quarter" idx="4294967295"/>
          </p:nvPr>
        </p:nvPicPr>
        <p:blipFill>
          <a:blip r:embed="rId5"/>
          <a:srcRect r="1120" b="7124"/>
          <a:stretch>
            <a:fillRect/>
          </a:stretch>
        </p:blipFill>
        <p:spPr bwMode="auto">
          <a:xfrm rot="21000000">
            <a:off x="1168400" y="3565525"/>
            <a:ext cx="2916238" cy="2627313"/>
          </a:xfrm>
          <a:prstGeom prst="rect">
            <a:avLst/>
          </a:prstGeom>
          <a:noFill/>
          <a:ln/>
        </p:spPr>
      </p:pic>
      <p:sp>
        <p:nvSpPr>
          <p:cNvPr id="139270" name="AutoShape 6"/>
          <p:cNvSpPr>
            <a:spLocks noChangeArrowheads="1"/>
          </p:cNvSpPr>
          <p:nvPr/>
        </p:nvSpPr>
        <p:spPr bwMode="auto">
          <a:xfrm>
            <a:off x="5029200" y="4029075"/>
            <a:ext cx="3429000" cy="1609725"/>
          </a:xfrm>
          <a:prstGeom prst="wedgeRoundRectCallout">
            <a:avLst>
              <a:gd name="adj1" fmla="val -121296"/>
              <a:gd name="adj2" fmla="val 59370"/>
              <a:gd name="adj3" fmla="val 16667"/>
            </a:avLst>
          </a:prstGeom>
          <a:solidFill>
            <a:schemeClr val="bg1"/>
          </a:solidFill>
          <a:ln w="9525">
            <a:solidFill>
              <a:schemeClr val="tx1"/>
            </a:solidFill>
            <a:miter lim="800000"/>
            <a:headEnd/>
            <a:tailEnd/>
          </a:ln>
          <a:effectLst/>
        </p:spPr>
        <p:txBody>
          <a:bodyPr/>
          <a:lstStyle/>
          <a:p>
            <a:pPr algn="ctr"/>
            <a:r>
              <a:rPr lang="en-US" sz="1800">
                <a:cs typeface="Arial" charset="0"/>
              </a:rPr>
              <a:t>“…at least 10 percent of state Medicaid dollars were spent on fraudulent claims, while 20 or 30 percent more were siphoned off [by abuse].”</a:t>
            </a:r>
          </a:p>
        </p:txBody>
      </p:sp>
      <p:sp>
        <p:nvSpPr>
          <p:cNvPr id="139271" name="Text Box 7"/>
          <p:cNvSpPr txBox="1">
            <a:spLocks noChangeArrowheads="1"/>
          </p:cNvSpPr>
          <p:nvPr/>
        </p:nvSpPr>
        <p:spPr bwMode="auto">
          <a:xfrm>
            <a:off x="393700" y="2743200"/>
            <a:ext cx="6635750" cy="366713"/>
          </a:xfrm>
          <a:prstGeom prst="rect">
            <a:avLst/>
          </a:prstGeom>
          <a:noFill/>
          <a:ln w="9525" algn="ctr">
            <a:noFill/>
            <a:miter lim="800000"/>
            <a:headEnd/>
            <a:tailEnd/>
          </a:ln>
          <a:effectLst/>
        </p:spPr>
        <p:txBody>
          <a:bodyPr wrap="none">
            <a:spAutoFit/>
          </a:bodyPr>
          <a:lstStyle/>
          <a:p>
            <a:pPr eaLnBrk="1" hangingPunct="1"/>
            <a:r>
              <a:rPr lang="en-US" sz="1800" b="1">
                <a:solidFill>
                  <a:srgbClr val="193B6F"/>
                </a:solidFill>
                <a:latin typeface="Arial" charset="0"/>
                <a:cs typeface="Arial" charset="0"/>
              </a:rPr>
              <a:t>These same practices can be seen in the Medicaid program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95586" name="Rectangle 2"/>
          <p:cNvSpPr>
            <a:spLocks noGrp="1" noChangeArrowheads="1"/>
          </p:cNvSpPr>
          <p:nvPr>
            <p:ph type="title"/>
          </p:nvPr>
        </p:nvSpPr>
        <p:spPr/>
        <p:txBody>
          <a:bodyPr/>
          <a:lstStyle/>
          <a:p>
            <a:r>
              <a:rPr lang="en-US"/>
              <a:t>The Business Problem in New York</a:t>
            </a:r>
          </a:p>
        </p:txBody>
      </p:sp>
      <p:sp>
        <p:nvSpPr>
          <p:cNvPr id="195587" name="Rectangle 3"/>
          <p:cNvSpPr>
            <a:spLocks noGrp="1" noChangeArrowheads="1"/>
          </p:cNvSpPr>
          <p:nvPr>
            <p:ph type="body" idx="1"/>
          </p:nvPr>
        </p:nvSpPr>
        <p:spPr>
          <a:xfrm>
            <a:off x="685800" y="1776413"/>
            <a:ext cx="7775575" cy="4548187"/>
          </a:xfrm>
        </p:spPr>
        <p:txBody>
          <a:bodyPr/>
          <a:lstStyle/>
          <a:p>
            <a:pPr marL="228600" indent="-228600"/>
            <a:r>
              <a:rPr lang="en-US" sz="2000" b="1"/>
              <a:t>New York State requires all of its counties to contribute to the State’s share of Medicaid expenses</a:t>
            </a:r>
          </a:p>
          <a:p>
            <a:pPr marL="228600" indent="-228600"/>
            <a:r>
              <a:rPr lang="en-US" sz="2000" b="1"/>
              <a:t>In FY2004, the State of New York spent approximately $44 Billion on Medicaid. This was more than any other state</a:t>
            </a:r>
          </a:p>
          <a:p>
            <a:pPr marL="228600" indent="-228600"/>
            <a:r>
              <a:rPr lang="en-US" sz="2000" b="1"/>
              <a:t>Medicaid spend continued to accelerate resulting in higher taxes</a:t>
            </a:r>
          </a:p>
          <a:p>
            <a:pPr marL="228600" indent="-228600"/>
            <a:r>
              <a:rPr lang="en-US" sz="2000" b="1"/>
              <a:t>Counties wanted to do something to address Medicaid fraud, waste and abuse</a:t>
            </a:r>
          </a:p>
          <a:p>
            <a:pPr marL="228600" indent="-228600"/>
            <a:endParaRPr lang="en-US" sz="2000" b="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203778" name="Rectangle 2"/>
          <p:cNvSpPr>
            <a:spLocks noGrp="1" noChangeArrowheads="1"/>
          </p:cNvSpPr>
          <p:nvPr>
            <p:ph type="title"/>
          </p:nvPr>
        </p:nvSpPr>
        <p:spPr/>
        <p:txBody>
          <a:bodyPr/>
          <a:lstStyle/>
          <a:p>
            <a:r>
              <a:rPr lang="en-US" sz="2400"/>
              <a:t>AGENDA</a:t>
            </a:r>
          </a:p>
        </p:txBody>
      </p:sp>
      <p:sp>
        <p:nvSpPr>
          <p:cNvPr id="203779" name="Rectangle 3"/>
          <p:cNvSpPr>
            <a:spLocks noChangeArrowheads="1"/>
          </p:cNvSpPr>
          <p:nvPr/>
        </p:nvSpPr>
        <p:spPr bwMode="auto">
          <a:xfrm>
            <a:off x="430213" y="1677988"/>
            <a:ext cx="8096250" cy="4275137"/>
          </a:xfrm>
          <a:prstGeom prst="rect">
            <a:avLst/>
          </a:prstGeom>
          <a:noFill/>
          <a:ln w="9525">
            <a:noFill/>
            <a:miter lim="800000"/>
            <a:headEnd/>
            <a:tailEnd/>
          </a:ln>
          <a:effectLst/>
        </p:spPr>
        <p:txBody>
          <a:bodyPr lIns="45720" rIns="45720"/>
          <a:lstStyle/>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IBM Fraud and Abuse Management System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Business Problem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solidFill>
                  <a:srgbClr val="336699"/>
                </a:solidFill>
                <a:latin typeface="Arial" charset="0"/>
              </a:rPr>
              <a:t>VerifyNY Project</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Other IBM Risk Management Solutions and Contact Information</a:t>
            </a:r>
            <a:endParaRPr lang="en-US">
              <a:solidFill>
                <a:srgbClr val="336699"/>
              </a:solidFill>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solidFill>
                <a:srgbClr val="336699"/>
              </a:solidFill>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95000"/>
              </a:lnSpc>
              <a:spcBef>
                <a:spcPct val="20000"/>
              </a:spcBef>
              <a:spcAft>
                <a:spcPct val="75000"/>
              </a:spcAft>
              <a:buClr>
                <a:srgbClr val="153A7E"/>
              </a:buClr>
              <a:buFont typeface="Wingdings" pitchFamily="2" charset="2"/>
              <a:buNone/>
            </a:pPr>
            <a:endParaRPr lang="en-US" b="1">
              <a:solidFill>
                <a:schemeClr val="bg2"/>
              </a:solidFill>
              <a:latin typeface="Arial"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US"/>
              <a:t>© 2008 IBM Corporation</a:t>
            </a:r>
          </a:p>
        </p:txBody>
      </p:sp>
      <p:sp>
        <p:nvSpPr>
          <p:cNvPr id="197634" name="Rectangle 2"/>
          <p:cNvSpPr>
            <a:spLocks noGrp="1" noChangeArrowheads="1"/>
          </p:cNvSpPr>
          <p:nvPr>
            <p:ph type="title"/>
          </p:nvPr>
        </p:nvSpPr>
        <p:spPr/>
        <p:txBody>
          <a:bodyPr/>
          <a:lstStyle/>
          <a:p>
            <a:r>
              <a:rPr lang="en-US"/>
              <a:t>The Solution: VerifyNY </a:t>
            </a:r>
          </a:p>
        </p:txBody>
      </p:sp>
      <p:sp>
        <p:nvSpPr>
          <p:cNvPr id="197635" name="Rectangle 3"/>
          <p:cNvSpPr>
            <a:spLocks noGrp="1" noChangeArrowheads="1"/>
          </p:cNvSpPr>
          <p:nvPr>
            <p:ph type="body" sz="half" idx="1"/>
          </p:nvPr>
        </p:nvSpPr>
        <p:spPr>
          <a:xfrm>
            <a:off x="457200" y="1371600"/>
            <a:ext cx="7983538" cy="5029200"/>
          </a:xfrm>
        </p:spPr>
        <p:txBody>
          <a:bodyPr/>
          <a:lstStyle/>
          <a:p>
            <a:pPr marL="228600" indent="-228600"/>
            <a:r>
              <a:rPr lang="en-US" sz="2000"/>
              <a:t>The New York State Association of Counties (NYSAC) challenged IBM to provide a solution at the county level</a:t>
            </a:r>
          </a:p>
          <a:p>
            <a:pPr marL="228600" indent="-228600"/>
            <a:endParaRPr lang="en-US" sz="2000"/>
          </a:p>
          <a:p>
            <a:pPr marL="228600" indent="-228600"/>
            <a:r>
              <a:rPr lang="en-US" sz="2000"/>
              <a:t>VerifyNY utilized IBM’s Fraud and Abuse Management System in an on demand model</a:t>
            </a:r>
          </a:p>
          <a:p>
            <a:pPr marL="228600" indent="-228600"/>
            <a:endParaRPr lang="en-US" sz="2000"/>
          </a:p>
          <a:p>
            <a:pPr marL="228600" indent="-228600"/>
            <a:r>
              <a:rPr lang="en-US" sz="2000"/>
              <a:t>The program provided the Counties with analytics to assist them in accurately verifying their Medicaid expenditures</a:t>
            </a:r>
          </a:p>
          <a:p>
            <a:pPr marL="465138" lvl="1" indent="-234950"/>
            <a:r>
              <a:rPr lang="en-US" sz="1800"/>
              <a:t>No additional money spent on technology</a:t>
            </a:r>
          </a:p>
          <a:p>
            <a:pPr marL="465138" lvl="1" indent="-234950"/>
            <a:r>
              <a:rPr lang="en-US" sz="1800"/>
              <a:t>No additional training of resources</a:t>
            </a:r>
          </a:p>
          <a:p>
            <a:pPr marL="465138" lvl="1" indent="-234950"/>
            <a:r>
              <a:rPr lang="en-US" sz="1800"/>
              <a:t>No need for the Counties to hire data analysts or statisticians to do the analysis</a:t>
            </a:r>
          </a:p>
          <a:p>
            <a:pPr marL="228600" indent="-228600"/>
            <a:endParaRPr lang="en-US" sz="2000"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Footer Placeholder 3"/>
          <p:cNvSpPr>
            <a:spLocks noGrp="1"/>
          </p:cNvSpPr>
          <p:nvPr>
            <p:ph type="ftr" sz="quarter" idx="10"/>
          </p:nvPr>
        </p:nvSpPr>
        <p:spPr/>
        <p:txBody>
          <a:bodyPr/>
          <a:lstStyle/>
          <a:p>
            <a:r>
              <a:rPr lang="en-US"/>
              <a:t>© 2008 IBM Corporation</a:t>
            </a:r>
          </a:p>
        </p:txBody>
      </p:sp>
      <p:sp>
        <p:nvSpPr>
          <p:cNvPr id="199682" name="Rectangle 2"/>
          <p:cNvSpPr>
            <a:spLocks noGrp="1" noChangeArrowheads="1"/>
          </p:cNvSpPr>
          <p:nvPr>
            <p:ph type="title"/>
          </p:nvPr>
        </p:nvSpPr>
        <p:spPr/>
        <p:txBody>
          <a:bodyPr/>
          <a:lstStyle/>
          <a:p>
            <a:r>
              <a:rPr lang="en-US"/>
              <a:t>VerifyNY- Results</a:t>
            </a:r>
          </a:p>
        </p:txBody>
      </p:sp>
      <p:sp>
        <p:nvSpPr>
          <p:cNvPr id="199683" name="Rectangle 3"/>
          <p:cNvSpPr>
            <a:spLocks noGrp="1" noChangeArrowheads="1"/>
          </p:cNvSpPr>
          <p:nvPr>
            <p:ph type="body" idx="1"/>
          </p:nvPr>
        </p:nvSpPr>
        <p:spPr>
          <a:xfrm>
            <a:off x="609600" y="1447800"/>
            <a:ext cx="7775575" cy="3733800"/>
          </a:xfrm>
        </p:spPr>
        <p:txBody>
          <a:bodyPr/>
          <a:lstStyle/>
          <a:p>
            <a:pPr marL="228600" indent="-228600"/>
            <a:r>
              <a:rPr lang="en-US" sz="2000" b="1"/>
              <a:t>Twelve counties were invited to participate in the Demonstration Project</a:t>
            </a:r>
          </a:p>
          <a:p>
            <a:pPr marL="228600" indent="-228600"/>
            <a:r>
              <a:rPr lang="en-US" sz="2000" b="1"/>
              <a:t>49 peer groups analyzed</a:t>
            </a:r>
          </a:p>
          <a:p>
            <a:pPr marL="228600" indent="-228600">
              <a:lnSpc>
                <a:spcPct val="50000"/>
              </a:lnSpc>
            </a:pPr>
            <a:endParaRPr lang="en-US" sz="2000" b="1"/>
          </a:p>
          <a:p>
            <a:pPr marL="228600" indent="-228600">
              <a:lnSpc>
                <a:spcPct val="50000"/>
              </a:lnSpc>
            </a:pPr>
            <a:r>
              <a:rPr lang="en-US" sz="2000" b="1"/>
              <a:t>Over 500 reports delivered</a:t>
            </a:r>
          </a:p>
        </p:txBody>
      </p:sp>
      <p:grpSp>
        <p:nvGrpSpPr>
          <p:cNvPr id="199684" name="Group 4"/>
          <p:cNvGrpSpPr>
            <a:grpSpLocks/>
          </p:cNvGrpSpPr>
          <p:nvPr/>
        </p:nvGrpSpPr>
        <p:grpSpPr bwMode="auto">
          <a:xfrm>
            <a:off x="6457950" y="4359275"/>
            <a:ext cx="431800" cy="392113"/>
            <a:chOff x="3482" y="2490"/>
            <a:chExt cx="272" cy="247"/>
          </a:xfrm>
        </p:grpSpPr>
        <p:sp>
          <p:nvSpPr>
            <p:cNvPr id="199685" name="Freeform 5"/>
            <p:cNvSpPr>
              <a:spLocks/>
            </p:cNvSpPr>
            <p:nvPr/>
          </p:nvSpPr>
          <p:spPr bwMode="auto">
            <a:xfrm>
              <a:off x="3482" y="2490"/>
              <a:ext cx="272" cy="247"/>
            </a:xfrm>
            <a:custGeom>
              <a:avLst/>
              <a:gdLst/>
              <a:ahLst/>
              <a:cxnLst>
                <a:cxn ang="0">
                  <a:pos x="207" y="23"/>
                </a:cxn>
                <a:cxn ang="0">
                  <a:pos x="223" y="14"/>
                </a:cxn>
                <a:cxn ang="0">
                  <a:pos x="237" y="1"/>
                </a:cxn>
                <a:cxn ang="0">
                  <a:pos x="242" y="0"/>
                </a:cxn>
                <a:cxn ang="0">
                  <a:pos x="251" y="3"/>
                </a:cxn>
                <a:cxn ang="0">
                  <a:pos x="258" y="17"/>
                </a:cxn>
                <a:cxn ang="0">
                  <a:pos x="272" y="17"/>
                </a:cxn>
                <a:cxn ang="0">
                  <a:pos x="252" y="75"/>
                </a:cxn>
                <a:cxn ang="0">
                  <a:pos x="244" y="92"/>
                </a:cxn>
                <a:cxn ang="0">
                  <a:pos x="240" y="112"/>
                </a:cxn>
                <a:cxn ang="0">
                  <a:pos x="233" y="126"/>
                </a:cxn>
                <a:cxn ang="0">
                  <a:pos x="235" y="132"/>
                </a:cxn>
                <a:cxn ang="0">
                  <a:pos x="234" y="152"/>
                </a:cxn>
                <a:cxn ang="0">
                  <a:pos x="228" y="176"/>
                </a:cxn>
                <a:cxn ang="0">
                  <a:pos x="222" y="214"/>
                </a:cxn>
                <a:cxn ang="0">
                  <a:pos x="8" y="247"/>
                </a:cxn>
                <a:cxn ang="0">
                  <a:pos x="0" y="242"/>
                </a:cxn>
                <a:cxn ang="0">
                  <a:pos x="11" y="212"/>
                </a:cxn>
                <a:cxn ang="0">
                  <a:pos x="21" y="189"/>
                </a:cxn>
                <a:cxn ang="0">
                  <a:pos x="18" y="153"/>
                </a:cxn>
                <a:cxn ang="0">
                  <a:pos x="24" y="138"/>
                </a:cxn>
                <a:cxn ang="0">
                  <a:pos x="37" y="119"/>
                </a:cxn>
                <a:cxn ang="0">
                  <a:pos x="47" y="87"/>
                </a:cxn>
                <a:cxn ang="0">
                  <a:pos x="49" y="68"/>
                </a:cxn>
                <a:cxn ang="0">
                  <a:pos x="44" y="52"/>
                </a:cxn>
                <a:cxn ang="0">
                  <a:pos x="207" y="23"/>
                </a:cxn>
              </a:cxnLst>
              <a:rect l="0" t="0" r="r" b="b"/>
              <a:pathLst>
                <a:path w="272" h="247">
                  <a:moveTo>
                    <a:pt x="207" y="23"/>
                  </a:moveTo>
                  <a:lnTo>
                    <a:pt x="223" y="14"/>
                  </a:lnTo>
                  <a:lnTo>
                    <a:pt x="237" y="1"/>
                  </a:lnTo>
                  <a:lnTo>
                    <a:pt x="242" y="0"/>
                  </a:lnTo>
                  <a:lnTo>
                    <a:pt x="251" y="3"/>
                  </a:lnTo>
                  <a:lnTo>
                    <a:pt x="258" y="17"/>
                  </a:lnTo>
                  <a:lnTo>
                    <a:pt x="272" y="17"/>
                  </a:lnTo>
                  <a:lnTo>
                    <a:pt x="252" y="75"/>
                  </a:lnTo>
                  <a:lnTo>
                    <a:pt x="244" y="92"/>
                  </a:lnTo>
                  <a:lnTo>
                    <a:pt x="240" y="112"/>
                  </a:lnTo>
                  <a:lnTo>
                    <a:pt x="233" y="126"/>
                  </a:lnTo>
                  <a:lnTo>
                    <a:pt x="235" y="132"/>
                  </a:lnTo>
                  <a:lnTo>
                    <a:pt x="234" y="152"/>
                  </a:lnTo>
                  <a:lnTo>
                    <a:pt x="228" y="176"/>
                  </a:lnTo>
                  <a:lnTo>
                    <a:pt x="222" y="214"/>
                  </a:lnTo>
                  <a:lnTo>
                    <a:pt x="8" y="247"/>
                  </a:lnTo>
                  <a:lnTo>
                    <a:pt x="0" y="242"/>
                  </a:lnTo>
                  <a:lnTo>
                    <a:pt x="11" y="212"/>
                  </a:lnTo>
                  <a:lnTo>
                    <a:pt x="21" y="189"/>
                  </a:lnTo>
                  <a:lnTo>
                    <a:pt x="18" y="153"/>
                  </a:lnTo>
                  <a:lnTo>
                    <a:pt x="24" y="138"/>
                  </a:lnTo>
                  <a:lnTo>
                    <a:pt x="37" y="119"/>
                  </a:lnTo>
                  <a:lnTo>
                    <a:pt x="47" y="87"/>
                  </a:lnTo>
                  <a:lnTo>
                    <a:pt x="49" y="68"/>
                  </a:lnTo>
                  <a:lnTo>
                    <a:pt x="44" y="52"/>
                  </a:lnTo>
                  <a:lnTo>
                    <a:pt x="207" y="23"/>
                  </a:lnTo>
                  <a:close/>
                </a:path>
              </a:pathLst>
            </a:custGeom>
            <a:solidFill>
              <a:schemeClr val="accent1"/>
            </a:solidFill>
            <a:ln w="9525">
              <a:solidFill>
                <a:srgbClr val="FF00FF"/>
              </a:solidFill>
              <a:round/>
              <a:headEnd/>
              <a:tailEnd/>
            </a:ln>
          </p:spPr>
          <p:txBody>
            <a:bodyPr/>
            <a:lstStyle/>
            <a:p>
              <a:endParaRPr lang="en-US"/>
            </a:p>
          </p:txBody>
        </p:sp>
        <p:sp>
          <p:nvSpPr>
            <p:cNvPr id="199686" name="Freeform 6"/>
            <p:cNvSpPr>
              <a:spLocks/>
            </p:cNvSpPr>
            <p:nvPr/>
          </p:nvSpPr>
          <p:spPr bwMode="auto">
            <a:xfrm>
              <a:off x="3482" y="2490"/>
              <a:ext cx="272" cy="247"/>
            </a:xfrm>
            <a:custGeom>
              <a:avLst/>
              <a:gdLst/>
              <a:ahLst/>
              <a:cxnLst>
                <a:cxn ang="0">
                  <a:pos x="207" y="23"/>
                </a:cxn>
                <a:cxn ang="0">
                  <a:pos x="223" y="14"/>
                </a:cxn>
                <a:cxn ang="0">
                  <a:pos x="237" y="1"/>
                </a:cxn>
                <a:cxn ang="0">
                  <a:pos x="242" y="0"/>
                </a:cxn>
                <a:cxn ang="0">
                  <a:pos x="251" y="3"/>
                </a:cxn>
                <a:cxn ang="0">
                  <a:pos x="258" y="17"/>
                </a:cxn>
                <a:cxn ang="0">
                  <a:pos x="272" y="17"/>
                </a:cxn>
                <a:cxn ang="0">
                  <a:pos x="252" y="75"/>
                </a:cxn>
                <a:cxn ang="0">
                  <a:pos x="244" y="92"/>
                </a:cxn>
                <a:cxn ang="0">
                  <a:pos x="240" y="112"/>
                </a:cxn>
                <a:cxn ang="0">
                  <a:pos x="233" y="126"/>
                </a:cxn>
                <a:cxn ang="0">
                  <a:pos x="235" y="132"/>
                </a:cxn>
                <a:cxn ang="0">
                  <a:pos x="234" y="152"/>
                </a:cxn>
                <a:cxn ang="0">
                  <a:pos x="228" y="176"/>
                </a:cxn>
                <a:cxn ang="0">
                  <a:pos x="222" y="214"/>
                </a:cxn>
                <a:cxn ang="0">
                  <a:pos x="8" y="247"/>
                </a:cxn>
                <a:cxn ang="0">
                  <a:pos x="0" y="242"/>
                </a:cxn>
                <a:cxn ang="0">
                  <a:pos x="11" y="212"/>
                </a:cxn>
                <a:cxn ang="0">
                  <a:pos x="21" y="189"/>
                </a:cxn>
                <a:cxn ang="0">
                  <a:pos x="18" y="153"/>
                </a:cxn>
                <a:cxn ang="0">
                  <a:pos x="24" y="138"/>
                </a:cxn>
                <a:cxn ang="0">
                  <a:pos x="37" y="119"/>
                </a:cxn>
                <a:cxn ang="0">
                  <a:pos x="47" y="87"/>
                </a:cxn>
                <a:cxn ang="0">
                  <a:pos x="49" y="68"/>
                </a:cxn>
                <a:cxn ang="0">
                  <a:pos x="44" y="52"/>
                </a:cxn>
                <a:cxn ang="0">
                  <a:pos x="207" y="23"/>
                </a:cxn>
              </a:cxnLst>
              <a:rect l="0" t="0" r="r" b="b"/>
              <a:pathLst>
                <a:path w="272" h="247">
                  <a:moveTo>
                    <a:pt x="207" y="23"/>
                  </a:moveTo>
                  <a:lnTo>
                    <a:pt x="223" y="14"/>
                  </a:lnTo>
                  <a:lnTo>
                    <a:pt x="237" y="1"/>
                  </a:lnTo>
                  <a:lnTo>
                    <a:pt x="242" y="0"/>
                  </a:lnTo>
                  <a:lnTo>
                    <a:pt x="251" y="3"/>
                  </a:lnTo>
                  <a:lnTo>
                    <a:pt x="258" y="17"/>
                  </a:lnTo>
                  <a:lnTo>
                    <a:pt x="272" y="17"/>
                  </a:lnTo>
                  <a:lnTo>
                    <a:pt x="252" y="75"/>
                  </a:lnTo>
                  <a:lnTo>
                    <a:pt x="244" y="92"/>
                  </a:lnTo>
                  <a:lnTo>
                    <a:pt x="240" y="112"/>
                  </a:lnTo>
                  <a:lnTo>
                    <a:pt x="233" y="126"/>
                  </a:lnTo>
                  <a:lnTo>
                    <a:pt x="235" y="132"/>
                  </a:lnTo>
                  <a:lnTo>
                    <a:pt x="234" y="152"/>
                  </a:lnTo>
                  <a:lnTo>
                    <a:pt x="228" y="176"/>
                  </a:lnTo>
                  <a:lnTo>
                    <a:pt x="222" y="214"/>
                  </a:lnTo>
                  <a:lnTo>
                    <a:pt x="8" y="247"/>
                  </a:lnTo>
                  <a:lnTo>
                    <a:pt x="0" y="242"/>
                  </a:lnTo>
                  <a:lnTo>
                    <a:pt x="11" y="212"/>
                  </a:lnTo>
                  <a:lnTo>
                    <a:pt x="21" y="189"/>
                  </a:lnTo>
                  <a:lnTo>
                    <a:pt x="18" y="153"/>
                  </a:lnTo>
                  <a:lnTo>
                    <a:pt x="24" y="138"/>
                  </a:lnTo>
                  <a:lnTo>
                    <a:pt x="37" y="119"/>
                  </a:lnTo>
                  <a:lnTo>
                    <a:pt x="47" y="87"/>
                  </a:lnTo>
                  <a:lnTo>
                    <a:pt x="49" y="68"/>
                  </a:lnTo>
                  <a:lnTo>
                    <a:pt x="44" y="52"/>
                  </a:lnTo>
                  <a:lnTo>
                    <a:pt x="207" y="23"/>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687" name="Group 7"/>
          <p:cNvGrpSpPr>
            <a:grpSpLocks/>
          </p:cNvGrpSpPr>
          <p:nvPr/>
        </p:nvGrpSpPr>
        <p:grpSpPr bwMode="auto">
          <a:xfrm>
            <a:off x="3508375" y="4646613"/>
            <a:ext cx="425450" cy="501650"/>
            <a:chOff x="1624" y="2671"/>
            <a:chExt cx="268" cy="316"/>
          </a:xfrm>
        </p:grpSpPr>
        <p:sp>
          <p:nvSpPr>
            <p:cNvPr id="199688" name="Freeform 8"/>
            <p:cNvSpPr>
              <a:spLocks/>
            </p:cNvSpPr>
            <p:nvPr/>
          </p:nvSpPr>
          <p:spPr bwMode="auto">
            <a:xfrm>
              <a:off x="1624" y="2671"/>
              <a:ext cx="268" cy="316"/>
            </a:xfrm>
            <a:custGeom>
              <a:avLst/>
              <a:gdLst/>
              <a:ahLst/>
              <a:cxnLst>
                <a:cxn ang="0">
                  <a:pos x="119" y="0"/>
                </a:cxn>
                <a:cxn ang="0">
                  <a:pos x="2" y="0"/>
                </a:cxn>
                <a:cxn ang="0">
                  <a:pos x="0" y="313"/>
                </a:cxn>
                <a:cxn ang="0">
                  <a:pos x="47" y="316"/>
                </a:cxn>
                <a:cxn ang="0">
                  <a:pos x="253" y="314"/>
                </a:cxn>
                <a:cxn ang="0">
                  <a:pos x="264" y="64"/>
                </a:cxn>
                <a:cxn ang="0">
                  <a:pos x="265" y="61"/>
                </a:cxn>
                <a:cxn ang="0">
                  <a:pos x="268" y="32"/>
                </a:cxn>
                <a:cxn ang="0">
                  <a:pos x="214" y="31"/>
                </a:cxn>
                <a:cxn ang="0">
                  <a:pos x="213" y="5"/>
                </a:cxn>
                <a:cxn ang="0">
                  <a:pos x="122" y="2"/>
                </a:cxn>
                <a:cxn ang="0">
                  <a:pos x="119" y="0"/>
                </a:cxn>
              </a:cxnLst>
              <a:rect l="0" t="0" r="r" b="b"/>
              <a:pathLst>
                <a:path w="268" h="316">
                  <a:moveTo>
                    <a:pt x="119" y="0"/>
                  </a:moveTo>
                  <a:lnTo>
                    <a:pt x="2" y="0"/>
                  </a:lnTo>
                  <a:lnTo>
                    <a:pt x="0" y="313"/>
                  </a:lnTo>
                  <a:lnTo>
                    <a:pt x="47" y="316"/>
                  </a:lnTo>
                  <a:lnTo>
                    <a:pt x="253" y="314"/>
                  </a:lnTo>
                  <a:lnTo>
                    <a:pt x="264" y="64"/>
                  </a:lnTo>
                  <a:lnTo>
                    <a:pt x="265" y="61"/>
                  </a:lnTo>
                  <a:lnTo>
                    <a:pt x="268" y="32"/>
                  </a:lnTo>
                  <a:lnTo>
                    <a:pt x="214" y="31"/>
                  </a:lnTo>
                  <a:lnTo>
                    <a:pt x="213" y="5"/>
                  </a:lnTo>
                  <a:lnTo>
                    <a:pt x="122" y="2"/>
                  </a:lnTo>
                  <a:lnTo>
                    <a:pt x="119" y="0"/>
                  </a:lnTo>
                  <a:close/>
                </a:path>
              </a:pathLst>
            </a:custGeom>
            <a:solidFill>
              <a:schemeClr val="accent1"/>
            </a:solidFill>
            <a:ln w="9525">
              <a:noFill/>
              <a:round/>
              <a:headEnd/>
              <a:tailEnd/>
            </a:ln>
          </p:spPr>
          <p:txBody>
            <a:bodyPr/>
            <a:lstStyle/>
            <a:p>
              <a:endParaRPr lang="en-US"/>
            </a:p>
          </p:txBody>
        </p:sp>
        <p:sp>
          <p:nvSpPr>
            <p:cNvPr id="199689" name="Freeform 9"/>
            <p:cNvSpPr>
              <a:spLocks/>
            </p:cNvSpPr>
            <p:nvPr/>
          </p:nvSpPr>
          <p:spPr bwMode="auto">
            <a:xfrm>
              <a:off x="1624" y="2671"/>
              <a:ext cx="268" cy="316"/>
            </a:xfrm>
            <a:custGeom>
              <a:avLst/>
              <a:gdLst/>
              <a:ahLst/>
              <a:cxnLst>
                <a:cxn ang="0">
                  <a:pos x="119" y="0"/>
                </a:cxn>
                <a:cxn ang="0">
                  <a:pos x="2" y="0"/>
                </a:cxn>
                <a:cxn ang="0">
                  <a:pos x="0" y="313"/>
                </a:cxn>
                <a:cxn ang="0">
                  <a:pos x="47" y="316"/>
                </a:cxn>
                <a:cxn ang="0">
                  <a:pos x="253" y="314"/>
                </a:cxn>
                <a:cxn ang="0">
                  <a:pos x="264" y="64"/>
                </a:cxn>
                <a:cxn ang="0">
                  <a:pos x="265" y="61"/>
                </a:cxn>
                <a:cxn ang="0">
                  <a:pos x="268" y="32"/>
                </a:cxn>
                <a:cxn ang="0">
                  <a:pos x="214" y="31"/>
                </a:cxn>
                <a:cxn ang="0">
                  <a:pos x="213" y="5"/>
                </a:cxn>
                <a:cxn ang="0">
                  <a:pos x="122" y="2"/>
                </a:cxn>
                <a:cxn ang="0">
                  <a:pos x="119" y="0"/>
                </a:cxn>
              </a:cxnLst>
              <a:rect l="0" t="0" r="r" b="b"/>
              <a:pathLst>
                <a:path w="268" h="316">
                  <a:moveTo>
                    <a:pt x="119" y="0"/>
                  </a:moveTo>
                  <a:lnTo>
                    <a:pt x="2" y="0"/>
                  </a:lnTo>
                  <a:lnTo>
                    <a:pt x="0" y="313"/>
                  </a:lnTo>
                  <a:lnTo>
                    <a:pt x="47" y="316"/>
                  </a:lnTo>
                  <a:lnTo>
                    <a:pt x="253" y="314"/>
                  </a:lnTo>
                  <a:lnTo>
                    <a:pt x="264" y="64"/>
                  </a:lnTo>
                  <a:lnTo>
                    <a:pt x="265" y="61"/>
                  </a:lnTo>
                  <a:lnTo>
                    <a:pt x="268" y="32"/>
                  </a:lnTo>
                  <a:lnTo>
                    <a:pt x="214" y="31"/>
                  </a:lnTo>
                  <a:lnTo>
                    <a:pt x="213" y="5"/>
                  </a:lnTo>
                  <a:lnTo>
                    <a:pt x="122" y="2"/>
                  </a:lnTo>
                  <a:lnTo>
                    <a:pt x="119"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690" name="Group 10"/>
          <p:cNvGrpSpPr>
            <a:grpSpLocks/>
          </p:cNvGrpSpPr>
          <p:nvPr/>
        </p:nvGrpSpPr>
        <p:grpSpPr bwMode="auto">
          <a:xfrm>
            <a:off x="6715125" y="6197600"/>
            <a:ext cx="79375" cy="96838"/>
            <a:chOff x="3644" y="3648"/>
            <a:chExt cx="50" cy="61"/>
          </a:xfrm>
        </p:grpSpPr>
        <p:sp>
          <p:nvSpPr>
            <p:cNvPr id="199691" name="Freeform 11"/>
            <p:cNvSpPr>
              <a:spLocks/>
            </p:cNvSpPr>
            <p:nvPr/>
          </p:nvSpPr>
          <p:spPr bwMode="auto">
            <a:xfrm>
              <a:off x="3644" y="3648"/>
              <a:ext cx="50" cy="61"/>
            </a:xfrm>
            <a:custGeom>
              <a:avLst/>
              <a:gdLst/>
              <a:ahLst/>
              <a:cxnLst>
                <a:cxn ang="0">
                  <a:pos x="4" y="0"/>
                </a:cxn>
                <a:cxn ang="0">
                  <a:pos x="0" y="6"/>
                </a:cxn>
                <a:cxn ang="0">
                  <a:pos x="12" y="61"/>
                </a:cxn>
                <a:cxn ang="0">
                  <a:pos x="6" y="59"/>
                </a:cxn>
                <a:cxn ang="0">
                  <a:pos x="6" y="37"/>
                </a:cxn>
                <a:cxn ang="0">
                  <a:pos x="47" y="59"/>
                </a:cxn>
                <a:cxn ang="0">
                  <a:pos x="46" y="51"/>
                </a:cxn>
                <a:cxn ang="0">
                  <a:pos x="45" y="31"/>
                </a:cxn>
                <a:cxn ang="0">
                  <a:pos x="42" y="24"/>
                </a:cxn>
                <a:cxn ang="0">
                  <a:pos x="50" y="13"/>
                </a:cxn>
                <a:cxn ang="0">
                  <a:pos x="4" y="0"/>
                </a:cxn>
              </a:cxnLst>
              <a:rect l="0" t="0" r="r" b="b"/>
              <a:pathLst>
                <a:path w="50" h="61">
                  <a:moveTo>
                    <a:pt x="4" y="0"/>
                  </a:moveTo>
                  <a:lnTo>
                    <a:pt x="0" y="6"/>
                  </a:lnTo>
                  <a:lnTo>
                    <a:pt x="12" y="61"/>
                  </a:lnTo>
                  <a:lnTo>
                    <a:pt x="6" y="59"/>
                  </a:lnTo>
                  <a:lnTo>
                    <a:pt x="6" y="37"/>
                  </a:lnTo>
                  <a:lnTo>
                    <a:pt x="47" y="59"/>
                  </a:lnTo>
                  <a:lnTo>
                    <a:pt x="46" y="51"/>
                  </a:lnTo>
                  <a:lnTo>
                    <a:pt x="45" y="31"/>
                  </a:lnTo>
                  <a:lnTo>
                    <a:pt x="42" y="24"/>
                  </a:lnTo>
                  <a:lnTo>
                    <a:pt x="50" y="13"/>
                  </a:lnTo>
                  <a:lnTo>
                    <a:pt x="4" y="0"/>
                  </a:lnTo>
                  <a:close/>
                </a:path>
              </a:pathLst>
            </a:custGeom>
            <a:solidFill>
              <a:schemeClr val="accent1"/>
            </a:solidFill>
            <a:ln w="9525">
              <a:noFill/>
              <a:round/>
              <a:headEnd/>
              <a:tailEnd/>
            </a:ln>
          </p:spPr>
          <p:txBody>
            <a:bodyPr/>
            <a:lstStyle/>
            <a:p>
              <a:endParaRPr lang="en-US"/>
            </a:p>
          </p:txBody>
        </p:sp>
        <p:sp>
          <p:nvSpPr>
            <p:cNvPr id="199692" name="Freeform 12"/>
            <p:cNvSpPr>
              <a:spLocks/>
            </p:cNvSpPr>
            <p:nvPr/>
          </p:nvSpPr>
          <p:spPr bwMode="auto">
            <a:xfrm>
              <a:off x="3644" y="3648"/>
              <a:ext cx="50" cy="61"/>
            </a:xfrm>
            <a:custGeom>
              <a:avLst/>
              <a:gdLst/>
              <a:ahLst/>
              <a:cxnLst>
                <a:cxn ang="0">
                  <a:pos x="4" y="0"/>
                </a:cxn>
                <a:cxn ang="0">
                  <a:pos x="0" y="6"/>
                </a:cxn>
                <a:cxn ang="0">
                  <a:pos x="12" y="61"/>
                </a:cxn>
                <a:cxn ang="0">
                  <a:pos x="6" y="59"/>
                </a:cxn>
                <a:cxn ang="0">
                  <a:pos x="6" y="37"/>
                </a:cxn>
                <a:cxn ang="0">
                  <a:pos x="47" y="59"/>
                </a:cxn>
                <a:cxn ang="0">
                  <a:pos x="46" y="51"/>
                </a:cxn>
                <a:cxn ang="0">
                  <a:pos x="45" y="31"/>
                </a:cxn>
                <a:cxn ang="0">
                  <a:pos x="42" y="24"/>
                </a:cxn>
                <a:cxn ang="0">
                  <a:pos x="50" y="13"/>
                </a:cxn>
                <a:cxn ang="0">
                  <a:pos x="4" y="0"/>
                </a:cxn>
              </a:cxnLst>
              <a:rect l="0" t="0" r="r" b="b"/>
              <a:pathLst>
                <a:path w="50" h="61">
                  <a:moveTo>
                    <a:pt x="4" y="0"/>
                  </a:moveTo>
                  <a:lnTo>
                    <a:pt x="0" y="6"/>
                  </a:lnTo>
                  <a:lnTo>
                    <a:pt x="12" y="61"/>
                  </a:lnTo>
                  <a:lnTo>
                    <a:pt x="6" y="59"/>
                  </a:lnTo>
                  <a:lnTo>
                    <a:pt x="6" y="37"/>
                  </a:lnTo>
                  <a:lnTo>
                    <a:pt x="47" y="59"/>
                  </a:lnTo>
                  <a:lnTo>
                    <a:pt x="46" y="51"/>
                  </a:lnTo>
                  <a:lnTo>
                    <a:pt x="45" y="31"/>
                  </a:lnTo>
                  <a:lnTo>
                    <a:pt x="42" y="24"/>
                  </a:lnTo>
                  <a:lnTo>
                    <a:pt x="50" y="13"/>
                  </a:lnTo>
                  <a:lnTo>
                    <a:pt x="4"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693" name="Group 13"/>
          <p:cNvGrpSpPr>
            <a:grpSpLocks/>
          </p:cNvGrpSpPr>
          <p:nvPr/>
        </p:nvGrpSpPr>
        <p:grpSpPr bwMode="auto">
          <a:xfrm>
            <a:off x="5099050" y="4746625"/>
            <a:ext cx="534988" cy="398463"/>
            <a:chOff x="2626" y="2734"/>
            <a:chExt cx="337" cy="251"/>
          </a:xfrm>
        </p:grpSpPr>
        <p:sp>
          <p:nvSpPr>
            <p:cNvPr id="199694" name="Freeform 14"/>
            <p:cNvSpPr>
              <a:spLocks/>
            </p:cNvSpPr>
            <p:nvPr/>
          </p:nvSpPr>
          <p:spPr bwMode="auto">
            <a:xfrm>
              <a:off x="2626" y="2734"/>
              <a:ext cx="337" cy="251"/>
            </a:xfrm>
            <a:custGeom>
              <a:avLst/>
              <a:gdLst/>
              <a:ahLst/>
              <a:cxnLst>
                <a:cxn ang="0">
                  <a:pos x="0" y="3"/>
                </a:cxn>
                <a:cxn ang="0">
                  <a:pos x="126" y="0"/>
                </a:cxn>
                <a:cxn ang="0">
                  <a:pos x="136" y="101"/>
                </a:cxn>
                <a:cxn ang="0">
                  <a:pos x="226" y="105"/>
                </a:cxn>
                <a:cxn ang="0">
                  <a:pos x="228" y="131"/>
                </a:cxn>
                <a:cxn ang="0">
                  <a:pos x="327" y="130"/>
                </a:cxn>
                <a:cxn ang="0">
                  <a:pos x="328" y="160"/>
                </a:cxn>
                <a:cxn ang="0">
                  <a:pos x="327" y="205"/>
                </a:cxn>
                <a:cxn ang="0">
                  <a:pos x="331" y="226"/>
                </a:cxn>
                <a:cxn ang="0">
                  <a:pos x="337" y="250"/>
                </a:cxn>
                <a:cxn ang="0">
                  <a:pos x="298" y="251"/>
                </a:cxn>
                <a:cxn ang="0">
                  <a:pos x="12" y="251"/>
                </a:cxn>
                <a:cxn ang="0">
                  <a:pos x="11" y="199"/>
                </a:cxn>
                <a:cxn ang="0">
                  <a:pos x="13" y="196"/>
                </a:cxn>
                <a:cxn ang="0">
                  <a:pos x="10" y="140"/>
                </a:cxn>
                <a:cxn ang="0">
                  <a:pos x="20" y="138"/>
                </a:cxn>
                <a:cxn ang="0">
                  <a:pos x="22" y="124"/>
                </a:cxn>
                <a:cxn ang="0">
                  <a:pos x="28" y="124"/>
                </a:cxn>
                <a:cxn ang="0">
                  <a:pos x="26" y="113"/>
                </a:cxn>
                <a:cxn ang="0">
                  <a:pos x="25" y="112"/>
                </a:cxn>
                <a:cxn ang="0">
                  <a:pos x="25" y="104"/>
                </a:cxn>
                <a:cxn ang="0">
                  <a:pos x="20" y="102"/>
                </a:cxn>
                <a:cxn ang="0">
                  <a:pos x="21" y="99"/>
                </a:cxn>
                <a:cxn ang="0">
                  <a:pos x="23" y="98"/>
                </a:cxn>
                <a:cxn ang="0">
                  <a:pos x="24" y="87"/>
                </a:cxn>
                <a:cxn ang="0">
                  <a:pos x="18" y="85"/>
                </a:cxn>
                <a:cxn ang="0">
                  <a:pos x="16" y="82"/>
                </a:cxn>
                <a:cxn ang="0">
                  <a:pos x="12" y="77"/>
                </a:cxn>
                <a:cxn ang="0">
                  <a:pos x="13" y="74"/>
                </a:cxn>
                <a:cxn ang="0">
                  <a:pos x="19" y="73"/>
                </a:cxn>
                <a:cxn ang="0">
                  <a:pos x="18" y="63"/>
                </a:cxn>
                <a:cxn ang="0">
                  <a:pos x="14" y="60"/>
                </a:cxn>
                <a:cxn ang="0">
                  <a:pos x="13" y="57"/>
                </a:cxn>
                <a:cxn ang="0">
                  <a:pos x="9" y="53"/>
                </a:cxn>
                <a:cxn ang="0">
                  <a:pos x="9" y="46"/>
                </a:cxn>
                <a:cxn ang="0">
                  <a:pos x="13" y="44"/>
                </a:cxn>
                <a:cxn ang="0">
                  <a:pos x="13" y="35"/>
                </a:cxn>
                <a:cxn ang="0">
                  <a:pos x="7" y="32"/>
                </a:cxn>
                <a:cxn ang="0">
                  <a:pos x="7" y="15"/>
                </a:cxn>
                <a:cxn ang="0">
                  <a:pos x="1" y="13"/>
                </a:cxn>
                <a:cxn ang="0">
                  <a:pos x="0" y="3"/>
                </a:cxn>
              </a:cxnLst>
              <a:rect l="0" t="0" r="r" b="b"/>
              <a:pathLst>
                <a:path w="337" h="251">
                  <a:moveTo>
                    <a:pt x="0" y="3"/>
                  </a:moveTo>
                  <a:lnTo>
                    <a:pt x="126" y="0"/>
                  </a:lnTo>
                  <a:lnTo>
                    <a:pt x="136" y="101"/>
                  </a:lnTo>
                  <a:lnTo>
                    <a:pt x="226" y="105"/>
                  </a:lnTo>
                  <a:lnTo>
                    <a:pt x="228" y="131"/>
                  </a:lnTo>
                  <a:lnTo>
                    <a:pt x="327" y="130"/>
                  </a:lnTo>
                  <a:lnTo>
                    <a:pt x="328" y="160"/>
                  </a:lnTo>
                  <a:lnTo>
                    <a:pt x="327" y="205"/>
                  </a:lnTo>
                  <a:lnTo>
                    <a:pt x="331" y="226"/>
                  </a:lnTo>
                  <a:lnTo>
                    <a:pt x="337" y="250"/>
                  </a:lnTo>
                  <a:lnTo>
                    <a:pt x="298" y="251"/>
                  </a:lnTo>
                  <a:lnTo>
                    <a:pt x="12" y="251"/>
                  </a:lnTo>
                  <a:lnTo>
                    <a:pt x="11" y="199"/>
                  </a:lnTo>
                  <a:lnTo>
                    <a:pt x="13" y="196"/>
                  </a:lnTo>
                  <a:lnTo>
                    <a:pt x="10" y="140"/>
                  </a:lnTo>
                  <a:lnTo>
                    <a:pt x="20" y="138"/>
                  </a:lnTo>
                  <a:lnTo>
                    <a:pt x="22" y="124"/>
                  </a:lnTo>
                  <a:lnTo>
                    <a:pt x="28" y="124"/>
                  </a:lnTo>
                  <a:lnTo>
                    <a:pt x="26" y="113"/>
                  </a:lnTo>
                  <a:lnTo>
                    <a:pt x="25" y="112"/>
                  </a:lnTo>
                  <a:lnTo>
                    <a:pt x="25" y="104"/>
                  </a:lnTo>
                  <a:lnTo>
                    <a:pt x="20" y="102"/>
                  </a:lnTo>
                  <a:lnTo>
                    <a:pt x="21" y="99"/>
                  </a:lnTo>
                  <a:lnTo>
                    <a:pt x="23" y="98"/>
                  </a:lnTo>
                  <a:lnTo>
                    <a:pt x="24" y="87"/>
                  </a:lnTo>
                  <a:lnTo>
                    <a:pt x="18" y="85"/>
                  </a:lnTo>
                  <a:lnTo>
                    <a:pt x="16" y="82"/>
                  </a:lnTo>
                  <a:lnTo>
                    <a:pt x="12" y="77"/>
                  </a:lnTo>
                  <a:lnTo>
                    <a:pt x="13" y="74"/>
                  </a:lnTo>
                  <a:lnTo>
                    <a:pt x="19" y="73"/>
                  </a:lnTo>
                  <a:lnTo>
                    <a:pt x="18" y="63"/>
                  </a:lnTo>
                  <a:lnTo>
                    <a:pt x="14" y="60"/>
                  </a:lnTo>
                  <a:lnTo>
                    <a:pt x="13" y="57"/>
                  </a:lnTo>
                  <a:lnTo>
                    <a:pt x="9" y="53"/>
                  </a:lnTo>
                  <a:lnTo>
                    <a:pt x="9" y="46"/>
                  </a:lnTo>
                  <a:lnTo>
                    <a:pt x="13" y="44"/>
                  </a:lnTo>
                  <a:lnTo>
                    <a:pt x="13" y="35"/>
                  </a:lnTo>
                  <a:lnTo>
                    <a:pt x="7" y="32"/>
                  </a:lnTo>
                  <a:lnTo>
                    <a:pt x="7" y="15"/>
                  </a:lnTo>
                  <a:lnTo>
                    <a:pt x="1" y="13"/>
                  </a:lnTo>
                  <a:lnTo>
                    <a:pt x="0" y="3"/>
                  </a:lnTo>
                  <a:close/>
                </a:path>
              </a:pathLst>
            </a:custGeom>
            <a:solidFill>
              <a:srgbClr val="FFFF00"/>
            </a:solidFill>
            <a:ln w="9525">
              <a:noFill/>
              <a:round/>
              <a:headEnd/>
              <a:tailEnd/>
            </a:ln>
          </p:spPr>
          <p:txBody>
            <a:bodyPr/>
            <a:lstStyle/>
            <a:p>
              <a:endParaRPr lang="en-US"/>
            </a:p>
          </p:txBody>
        </p:sp>
        <p:sp>
          <p:nvSpPr>
            <p:cNvPr id="199695" name="Freeform 15"/>
            <p:cNvSpPr>
              <a:spLocks/>
            </p:cNvSpPr>
            <p:nvPr/>
          </p:nvSpPr>
          <p:spPr bwMode="auto">
            <a:xfrm>
              <a:off x="2626" y="2734"/>
              <a:ext cx="337" cy="251"/>
            </a:xfrm>
            <a:custGeom>
              <a:avLst/>
              <a:gdLst/>
              <a:ahLst/>
              <a:cxnLst>
                <a:cxn ang="0">
                  <a:pos x="0" y="3"/>
                </a:cxn>
                <a:cxn ang="0">
                  <a:pos x="126" y="0"/>
                </a:cxn>
                <a:cxn ang="0">
                  <a:pos x="136" y="101"/>
                </a:cxn>
                <a:cxn ang="0">
                  <a:pos x="226" y="105"/>
                </a:cxn>
                <a:cxn ang="0">
                  <a:pos x="228" y="131"/>
                </a:cxn>
                <a:cxn ang="0">
                  <a:pos x="327" y="130"/>
                </a:cxn>
                <a:cxn ang="0">
                  <a:pos x="328" y="160"/>
                </a:cxn>
                <a:cxn ang="0">
                  <a:pos x="327" y="205"/>
                </a:cxn>
                <a:cxn ang="0">
                  <a:pos x="331" y="226"/>
                </a:cxn>
                <a:cxn ang="0">
                  <a:pos x="337" y="250"/>
                </a:cxn>
                <a:cxn ang="0">
                  <a:pos x="298" y="251"/>
                </a:cxn>
                <a:cxn ang="0">
                  <a:pos x="12" y="251"/>
                </a:cxn>
                <a:cxn ang="0">
                  <a:pos x="11" y="199"/>
                </a:cxn>
                <a:cxn ang="0">
                  <a:pos x="13" y="196"/>
                </a:cxn>
                <a:cxn ang="0">
                  <a:pos x="10" y="140"/>
                </a:cxn>
                <a:cxn ang="0">
                  <a:pos x="20" y="138"/>
                </a:cxn>
                <a:cxn ang="0">
                  <a:pos x="22" y="124"/>
                </a:cxn>
                <a:cxn ang="0">
                  <a:pos x="28" y="124"/>
                </a:cxn>
                <a:cxn ang="0">
                  <a:pos x="26" y="113"/>
                </a:cxn>
                <a:cxn ang="0">
                  <a:pos x="25" y="112"/>
                </a:cxn>
                <a:cxn ang="0">
                  <a:pos x="25" y="104"/>
                </a:cxn>
                <a:cxn ang="0">
                  <a:pos x="20" y="102"/>
                </a:cxn>
                <a:cxn ang="0">
                  <a:pos x="21" y="99"/>
                </a:cxn>
                <a:cxn ang="0">
                  <a:pos x="23" y="98"/>
                </a:cxn>
                <a:cxn ang="0">
                  <a:pos x="24" y="87"/>
                </a:cxn>
                <a:cxn ang="0">
                  <a:pos x="18" y="85"/>
                </a:cxn>
                <a:cxn ang="0">
                  <a:pos x="16" y="82"/>
                </a:cxn>
                <a:cxn ang="0">
                  <a:pos x="12" y="77"/>
                </a:cxn>
                <a:cxn ang="0">
                  <a:pos x="13" y="74"/>
                </a:cxn>
                <a:cxn ang="0">
                  <a:pos x="19" y="73"/>
                </a:cxn>
                <a:cxn ang="0">
                  <a:pos x="18" y="63"/>
                </a:cxn>
                <a:cxn ang="0">
                  <a:pos x="14" y="60"/>
                </a:cxn>
                <a:cxn ang="0">
                  <a:pos x="13" y="57"/>
                </a:cxn>
                <a:cxn ang="0">
                  <a:pos x="9" y="53"/>
                </a:cxn>
                <a:cxn ang="0">
                  <a:pos x="9" y="46"/>
                </a:cxn>
                <a:cxn ang="0">
                  <a:pos x="13" y="44"/>
                </a:cxn>
                <a:cxn ang="0">
                  <a:pos x="13" y="35"/>
                </a:cxn>
                <a:cxn ang="0">
                  <a:pos x="7" y="32"/>
                </a:cxn>
                <a:cxn ang="0">
                  <a:pos x="7" y="15"/>
                </a:cxn>
                <a:cxn ang="0">
                  <a:pos x="1" y="13"/>
                </a:cxn>
                <a:cxn ang="0">
                  <a:pos x="0" y="3"/>
                </a:cxn>
              </a:cxnLst>
              <a:rect l="0" t="0" r="r" b="b"/>
              <a:pathLst>
                <a:path w="337" h="251">
                  <a:moveTo>
                    <a:pt x="0" y="3"/>
                  </a:moveTo>
                  <a:lnTo>
                    <a:pt x="126" y="0"/>
                  </a:lnTo>
                  <a:lnTo>
                    <a:pt x="136" y="101"/>
                  </a:lnTo>
                  <a:lnTo>
                    <a:pt x="226" y="105"/>
                  </a:lnTo>
                  <a:lnTo>
                    <a:pt x="228" y="131"/>
                  </a:lnTo>
                  <a:lnTo>
                    <a:pt x="327" y="130"/>
                  </a:lnTo>
                  <a:lnTo>
                    <a:pt x="328" y="160"/>
                  </a:lnTo>
                  <a:lnTo>
                    <a:pt x="327" y="205"/>
                  </a:lnTo>
                  <a:lnTo>
                    <a:pt x="331" y="226"/>
                  </a:lnTo>
                  <a:lnTo>
                    <a:pt x="337" y="250"/>
                  </a:lnTo>
                  <a:lnTo>
                    <a:pt x="298" y="251"/>
                  </a:lnTo>
                  <a:lnTo>
                    <a:pt x="12" y="251"/>
                  </a:lnTo>
                  <a:lnTo>
                    <a:pt x="11" y="199"/>
                  </a:lnTo>
                  <a:lnTo>
                    <a:pt x="13" y="196"/>
                  </a:lnTo>
                  <a:lnTo>
                    <a:pt x="10" y="140"/>
                  </a:lnTo>
                  <a:lnTo>
                    <a:pt x="20" y="138"/>
                  </a:lnTo>
                  <a:lnTo>
                    <a:pt x="22" y="124"/>
                  </a:lnTo>
                  <a:lnTo>
                    <a:pt x="28" y="124"/>
                  </a:lnTo>
                  <a:lnTo>
                    <a:pt x="26" y="113"/>
                  </a:lnTo>
                  <a:lnTo>
                    <a:pt x="25" y="112"/>
                  </a:lnTo>
                  <a:lnTo>
                    <a:pt x="25" y="104"/>
                  </a:lnTo>
                  <a:lnTo>
                    <a:pt x="20" y="102"/>
                  </a:lnTo>
                  <a:lnTo>
                    <a:pt x="21" y="99"/>
                  </a:lnTo>
                  <a:lnTo>
                    <a:pt x="23" y="98"/>
                  </a:lnTo>
                  <a:lnTo>
                    <a:pt x="24" y="87"/>
                  </a:lnTo>
                  <a:lnTo>
                    <a:pt x="18" y="85"/>
                  </a:lnTo>
                  <a:lnTo>
                    <a:pt x="16" y="82"/>
                  </a:lnTo>
                  <a:lnTo>
                    <a:pt x="12" y="77"/>
                  </a:lnTo>
                  <a:lnTo>
                    <a:pt x="13" y="74"/>
                  </a:lnTo>
                  <a:lnTo>
                    <a:pt x="19" y="73"/>
                  </a:lnTo>
                  <a:lnTo>
                    <a:pt x="18" y="63"/>
                  </a:lnTo>
                  <a:lnTo>
                    <a:pt x="14" y="60"/>
                  </a:lnTo>
                  <a:lnTo>
                    <a:pt x="13" y="57"/>
                  </a:lnTo>
                  <a:lnTo>
                    <a:pt x="9" y="53"/>
                  </a:lnTo>
                  <a:lnTo>
                    <a:pt x="9" y="46"/>
                  </a:lnTo>
                  <a:lnTo>
                    <a:pt x="13" y="44"/>
                  </a:lnTo>
                  <a:lnTo>
                    <a:pt x="13" y="35"/>
                  </a:lnTo>
                  <a:lnTo>
                    <a:pt x="7" y="32"/>
                  </a:lnTo>
                  <a:lnTo>
                    <a:pt x="7" y="15"/>
                  </a:lnTo>
                  <a:lnTo>
                    <a:pt x="1" y="13"/>
                  </a:lnTo>
                  <a:lnTo>
                    <a:pt x="0" y="3"/>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696" name="Group 16"/>
          <p:cNvGrpSpPr>
            <a:grpSpLocks/>
          </p:cNvGrpSpPr>
          <p:nvPr/>
        </p:nvGrpSpPr>
        <p:grpSpPr bwMode="auto">
          <a:xfrm>
            <a:off x="2954338" y="4625975"/>
            <a:ext cx="557212" cy="519113"/>
            <a:chOff x="1275" y="2658"/>
            <a:chExt cx="351" cy="327"/>
          </a:xfrm>
        </p:grpSpPr>
        <p:sp>
          <p:nvSpPr>
            <p:cNvPr id="199697" name="Freeform 17"/>
            <p:cNvSpPr>
              <a:spLocks/>
            </p:cNvSpPr>
            <p:nvPr/>
          </p:nvSpPr>
          <p:spPr bwMode="auto">
            <a:xfrm>
              <a:off x="1275" y="2658"/>
              <a:ext cx="351" cy="327"/>
            </a:xfrm>
            <a:custGeom>
              <a:avLst/>
              <a:gdLst/>
              <a:ahLst/>
              <a:cxnLst>
                <a:cxn ang="0">
                  <a:pos x="276" y="6"/>
                </a:cxn>
                <a:cxn ang="0">
                  <a:pos x="233" y="20"/>
                </a:cxn>
                <a:cxn ang="0">
                  <a:pos x="211" y="21"/>
                </a:cxn>
                <a:cxn ang="0">
                  <a:pos x="200" y="28"/>
                </a:cxn>
                <a:cxn ang="0">
                  <a:pos x="185" y="33"/>
                </a:cxn>
                <a:cxn ang="0">
                  <a:pos x="176" y="40"/>
                </a:cxn>
                <a:cxn ang="0">
                  <a:pos x="168" y="36"/>
                </a:cxn>
                <a:cxn ang="0">
                  <a:pos x="163" y="35"/>
                </a:cxn>
                <a:cxn ang="0">
                  <a:pos x="143" y="39"/>
                </a:cxn>
                <a:cxn ang="0">
                  <a:pos x="123" y="57"/>
                </a:cxn>
                <a:cxn ang="0">
                  <a:pos x="116" y="56"/>
                </a:cxn>
                <a:cxn ang="0">
                  <a:pos x="93" y="68"/>
                </a:cxn>
                <a:cxn ang="0">
                  <a:pos x="81" y="68"/>
                </a:cxn>
                <a:cxn ang="0">
                  <a:pos x="74" y="63"/>
                </a:cxn>
                <a:cxn ang="0">
                  <a:pos x="65" y="61"/>
                </a:cxn>
                <a:cxn ang="0">
                  <a:pos x="52" y="33"/>
                </a:cxn>
                <a:cxn ang="0">
                  <a:pos x="27" y="5"/>
                </a:cxn>
                <a:cxn ang="0">
                  <a:pos x="4" y="0"/>
                </a:cxn>
                <a:cxn ang="0">
                  <a:pos x="0" y="326"/>
                </a:cxn>
                <a:cxn ang="0">
                  <a:pos x="69" y="327"/>
                </a:cxn>
                <a:cxn ang="0">
                  <a:pos x="349" y="326"/>
                </a:cxn>
                <a:cxn ang="0">
                  <a:pos x="351" y="13"/>
                </a:cxn>
                <a:cxn ang="0">
                  <a:pos x="277" y="11"/>
                </a:cxn>
                <a:cxn ang="0">
                  <a:pos x="276" y="6"/>
                </a:cxn>
              </a:cxnLst>
              <a:rect l="0" t="0" r="r" b="b"/>
              <a:pathLst>
                <a:path w="351" h="327">
                  <a:moveTo>
                    <a:pt x="276" y="6"/>
                  </a:moveTo>
                  <a:lnTo>
                    <a:pt x="233" y="20"/>
                  </a:lnTo>
                  <a:lnTo>
                    <a:pt x="211" y="21"/>
                  </a:lnTo>
                  <a:lnTo>
                    <a:pt x="200" y="28"/>
                  </a:lnTo>
                  <a:lnTo>
                    <a:pt x="185" y="33"/>
                  </a:lnTo>
                  <a:lnTo>
                    <a:pt x="176" y="40"/>
                  </a:lnTo>
                  <a:lnTo>
                    <a:pt x="168" y="36"/>
                  </a:lnTo>
                  <a:lnTo>
                    <a:pt x="163" y="35"/>
                  </a:lnTo>
                  <a:lnTo>
                    <a:pt x="143" y="39"/>
                  </a:lnTo>
                  <a:lnTo>
                    <a:pt x="123" y="57"/>
                  </a:lnTo>
                  <a:lnTo>
                    <a:pt x="116" y="56"/>
                  </a:lnTo>
                  <a:lnTo>
                    <a:pt x="93" y="68"/>
                  </a:lnTo>
                  <a:lnTo>
                    <a:pt x="81" y="68"/>
                  </a:lnTo>
                  <a:lnTo>
                    <a:pt x="74" y="63"/>
                  </a:lnTo>
                  <a:lnTo>
                    <a:pt x="65" y="61"/>
                  </a:lnTo>
                  <a:lnTo>
                    <a:pt x="52" y="33"/>
                  </a:lnTo>
                  <a:lnTo>
                    <a:pt x="27" y="5"/>
                  </a:lnTo>
                  <a:lnTo>
                    <a:pt x="4" y="0"/>
                  </a:lnTo>
                  <a:lnTo>
                    <a:pt x="0" y="326"/>
                  </a:lnTo>
                  <a:lnTo>
                    <a:pt x="69" y="327"/>
                  </a:lnTo>
                  <a:lnTo>
                    <a:pt x="349" y="326"/>
                  </a:lnTo>
                  <a:lnTo>
                    <a:pt x="351" y="13"/>
                  </a:lnTo>
                  <a:lnTo>
                    <a:pt x="277" y="11"/>
                  </a:lnTo>
                  <a:lnTo>
                    <a:pt x="276" y="6"/>
                  </a:lnTo>
                  <a:close/>
                </a:path>
              </a:pathLst>
            </a:custGeom>
            <a:solidFill>
              <a:schemeClr val="accent1"/>
            </a:solidFill>
            <a:ln w="9525">
              <a:noFill/>
              <a:round/>
              <a:headEnd/>
              <a:tailEnd/>
            </a:ln>
          </p:spPr>
          <p:txBody>
            <a:bodyPr/>
            <a:lstStyle/>
            <a:p>
              <a:endParaRPr lang="en-US"/>
            </a:p>
          </p:txBody>
        </p:sp>
        <p:sp>
          <p:nvSpPr>
            <p:cNvPr id="199698" name="Freeform 18"/>
            <p:cNvSpPr>
              <a:spLocks/>
            </p:cNvSpPr>
            <p:nvPr/>
          </p:nvSpPr>
          <p:spPr bwMode="auto">
            <a:xfrm>
              <a:off x="1275" y="2658"/>
              <a:ext cx="351" cy="327"/>
            </a:xfrm>
            <a:custGeom>
              <a:avLst/>
              <a:gdLst/>
              <a:ahLst/>
              <a:cxnLst>
                <a:cxn ang="0">
                  <a:pos x="276" y="6"/>
                </a:cxn>
                <a:cxn ang="0">
                  <a:pos x="233" y="20"/>
                </a:cxn>
                <a:cxn ang="0">
                  <a:pos x="211" y="21"/>
                </a:cxn>
                <a:cxn ang="0">
                  <a:pos x="200" y="28"/>
                </a:cxn>
                <a:cxn ang="0">
                  <a:pos x="185" y="33"/>
                </a:cxn>
                <a:cxn ang="0">
                  <a:pos x="176" y="40"/>
                </a:cxn>
                <a:cxn ang="0">
                  <a:pos x="168" y="36"/>
                </a:cxn>
                <a:cxn ang="0">
                  <a:pos x="163" y="35"/>
                </a:cxn>
                <a:cxn ang="0">
                  <a:pos x="143" y="39"/>
                </a:cxn>
                <a:cxn ang="0">
                  <a:pos x="123" y="57"/>
                </a:cxn>
                <a:cxn ang="0">
                  <a:pos x="116" y="56"/>
                </a:cxn>
                <a:cxn ang="0">
                  <a:pos x="93" y="68"/>
                </a:cxn>
                <a:cxn ang="0">
                  <a:pos x="81" y="68"/>
                </a:cxn>
                <a:cxn ang="0">
                  <a:pos x="74" y="63"/>
                </a:cxn>
                <a:cxn ang="0">
                  <a:pos x="65" y="61"/>
                </a:cxn>
                <a:cxn ang="0">
                  <a:pos x="52" y="33"/>
                </a:cxn>
                <a:cxn ang="0">
                  <a:pos x="27" y="5"/>
                </a:cxn>
                <a:cxn ang="0">
                  <a:pos x="4" y="0"/>
                </a:cxn>
                <a:cxn ang="0">
                  <a:pos x="0" y="326"/>
                </a:cxn>
                <a:cxn ang="0">
                  <a:pos x="69" y="327"/>
                </a:cxn>
                <a:cxn ang="0">
                  <a:pos x="349" y="326"/>
                </a:cxn>
                <a:cxn ang="0">
                  <a:pos x="351" y="13"/>
                </a:cxn>
                <a:cxn ang="0">
                  <a:pos x="277" y="11"/>
                </a:cxn>
                <a:cxn ang="0">
                  <a:pos x="276" y="6"/>
                </a:cxn>
              </a:cxnLst>
              <a:rect l="0" t="0" r="r" b="b"/>
              <a:pathLst>
                <a:path w="351" h="327">
                  <a:moveTo>
                    <a:pt x="276" y="6"/>
                  </a:moveTo>
                  <a:lnTo>
                    <a:pt x="233" y="20"/>
                  </a:lnTo>
                  <a:lnTo>
                    <a:pt x="211" y="21"/>
                  </a:lnTo>
                  <a:lnTo>
                    <a:pt x="200" y="28"/>
                  </a:lnTo>
                  <a:lnTo>
                    <a:pt x="185" y="33"/>
                  </a:lnTo>
                  <a:lnTo>
                    <a:pt x="176" y="40"/>
                  </a:lnTo>
                  <a:lnTo>
                    <a:pt x="168" y="36"/>
                  </a:lnTo>
                  <a:lnTo>
                    <a:pt x="163" y="35"/>
                  </a:lnTo>
                  <a:lnTo>
                    <a:pt x="143" y="39"/>
                  </a:lnTo>
                  <a:lnTo>
                    <a:pt x="123" y="57"/>
                  </a:lnTo>
                  <a:lnTo>
                    <a:pt x="116" y="56"/>
                  </a:lnTo>
                  <a:lnTo>
                    <a:pt x="93" y="68"/>
                  </a:lnTo>
                  <a:lnTo>
                    <a:pt x="81" y="68"/>
                  </a:lnTo>
                  <a:lnTo>
                    <a:pt x="74" y="63"/>
                  </a:lnTo>
                  <a:lnTo>
                    <a:pt x="65" y="61"/>
                  </a:lnTo>
                  <a:lnTo>
                    <a:pt x="52" y="33"/>
                  </a:lnTo>
                  <a:lnTo>
                    <a:pt x="27" y="5"/>
                  </a:lnTo>
                  <a:lnTo>
                    <a:pt x="4" y="0"/>
                  </a:lnTo>
                  <a:lnTo>
                    <a:pt x="0" y="326"/>
                  </a:lnTo>
                  <a:lnTo>
                    <a:pt x="69" y="327"/>
                  </a:lnTo>
                  <a:lnTo>
                    <a:pt x="349" y="326"/>
                  </a:lnTo>
                  <a:lnTo>
                    <a:pt x="351" y="13"/>
                  </a:lnTo>
                  <a:lnTo>
                    <a:pt x="277" y="11"/>
                  </a:lnTo>
                  <a:lnTo>
                    <a:pt x="276" y="6"/>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699" name="Group 19"/>
          <p:cNvGrpSpPr>
            <a:grpSpLocks/>
          </p:cNvGrpSpPr>
          <p:nvPr/>
        </p:nvGrpSpPr>
        <p:grpSpPr bwMode="auto">
          <a:xfrm>
            <a:off x="4656138" y="3781425"/>
            <a:ext cx="347662" cy="762000"/>
            <a:chOff x="2347" y="2126"/>
            <a:chExt cx="219" cy="480"/>
          </a:xfrm>
        </p:grpSpPr>
        <p:sp>
          <p:nvSpPr>
            <p:cNvPr id="199700" name="Freeform 20"/>
            <p:cNvSpPr>
              <a:spLocks/>
            </p:cNvSpPr>
            <p:nvPr/>
          </p:nvSpPr>
          <p:spPr bwMode="auto">
            <a:xfrm>
              <a:off x="2347" y="2126"/>
              <a:ext cx="219" cy="480"/>
            </a:xfrm>
            <a:custGeom>
              <a:avLst/>
              <a:gdLst/>
              <a:ahLst/>
              <a:cxnLst>
                <a:cxn ang="0">
                  <a:pos x="121" y="115"/>
                </a:cxn>
                <a:cxn ang="0">
                  <a:pos x="117" y="100"/>
                </a:cxn>
                <a:cxn ang="0">
                  <a:pos x="60" y="100"/>
                </a:cxn>
                <a:cxn ang="0">
                  <a:pos x="56" y="0"/>
                </a:cxn>
                <a:cxn ang="0">
                  <a:pos x="44" y="8"/>
                </a:cxn>
                <a:cxn ang="0">
                  <a:pos x="37" y="17"/>
                </a:cxn>
                <a:cxn ang="0">
                  <a:pos x="24" y="31"/>
                </a:cxn>
                <a:cxn ang="0">
                  <a:pos x="15" y="56"/>
                </a:cxn>
                <a:cxn ang="0">
                  <a:pos x="9" y="53"/>
                </a:cxn>
                <a:cxn ang="0">
                  <a:pos x="13" y="211"/>
                </a:cxn>
                <a:cxn ang="0">
                  <a:pos x="9" y="226"/>
                </a:cxn>
                <a:cxn ang="0">
                  <a:pos x="4" y="240"/>
                </a:cxn>
                <a:cxn ang="0">
                  <a:pos x="1" y="251"/>
                </a:cxn>
                <a:cxn ang="0">
                  <a:pos x="0" y="262"/>
                </a:cxn>
                <a:cxn ang="0">
                  <a:pos x="4" y="283"/>
                </a:cxn>
                <a:cxn ang="0">
                  <a:pos x="0" y="298"/>
                </a:cxn>
                <a:cxn ang="0">
                  <a:pos x="2" y="312"/>
                </a:cxn>
                <a:cxn ang="0">
                  <a:pos x="9" y="328"/>
                </a:cxn>
                <a:cxn ang="0">
                  <a:pos x="11" y="343"/>
                </a:cxn>
                <a:cxn ang="0">
                  <a:pos x="3" y="371"/>
                </a:cxn>
                <a:cxn ang="0">
                  <a:pos x="0" y="389"/>
                </a:cxn>
                <a:cxn ang="0">
                  <a:pos x="2" y="398"/>
                </a:cxn>
                <a:cxn ang="0">
                  <a:pos x="1" y="419"/>
                </a:cxn>
                <a:cxn ang="0">
                  <a:pos x="24" y="449"/>
                </a:cxn>
                <a:cxn ang="0">
                  <a:pos x="34" y="479"/>
                </a:cxn>
                <a:cxn ang="0">
                  <a:pos x="53" y="478"/>
                </a:cxn>
                <a:cxn ang="0">
                  <a:pos x="57" y="480"/>
                </a:cxn>
                <a:cxn ang="0">
                  <a:pos x="128" y="479"/>
                </a:cxn>
                <a:cxn ang="0">
                  <a:pos x="132" y="480"/>
                </a:cxn>
                <a:cxn ang="0">
                  <a:pos x="219" y="479"/>
                </a:cxn>
                <a:cxn ang="0">
                  <a:pos x="219" y="392"/>
                </a:cxn>
                <a:cxn ang="0">
                  <a:pos x="216" y="379"/>
                </a:cxn>
                <a:cxn ang="0">
                  <a:pos x="178" y="344"/>
                </a:cxn>
                <a:cxn ang="0">
                  <a:pos x="128" y="343"/>
                </a:cxn>
                <a:cxn ang="0">
                  <a:pos x="126" y="251"/>
                </a:cxn>
                <a:cxn ang="0">
                  <a:pos x="112" y="248"/>
                </a:cxn>
                <a:cxn ang="0">
                  <a:pos x="111" y="197"/>
                </a:cxn>
                <a:cxn ang="0">
                  <a:pos x="116" y="188"/>
                </a:cxn>
                <a:cxn ang="0">
                  <a:pos x="115" y="160"/>
                </a:cxn>
                <a:cxn ang="0">
                  <a:pos x="119" y="154"/>
                </a:cxn>
                <a:cxn ang="0">
                  <a:pos x="121" y="115"/>
                </a:cxn>
              </a:cxnLst>
              <a:rect l="0" t="0" r="r" b="b"/>
              <a:pathLst>
                <a:path w="219" h="480">
                  <a:moveTo>
                    <a:pt x="121" y="115"/>
                  </a:moveTo>
                  <a:lnTo>
                    <a:pt x="117" y="100"/>
                  </a:lnTo>
                  <a:lnTo>
                    <a:pt x="60" y="100"/>
                  </a:lnTo>
                  <a:lnTo>
                    <a:pt x="56" y="0"/>
                  </a:lnTo>
                  <a:lnTo>
                    <a:pt x="44" y="8"/>
                  </a:lnTo>
                  <a:lnTo>
                    <a:pt x="37" y="17"/>
                  </a:lnTo>
                  <a:lnTo>
                    <a:pt x="24" y="31"/>
                  </a:lnTo>
                  <a:lnTo>
                    <a:pt x="15" y="56"/>
                  </a:lnTo>
                  <a:lnTo>
                    <a:pt x="9" y="53"/>
                  </a:lnTo>
                  <a:lnTo>
                    <a:pt x="13" y="211"/>
                  </a:lnTo>
                  <a:lnTo>
                    <a:pt x="9" y="226"/>
                  </a:lnTo>
                  <a:lnTo>
                    <a:pt x="4" y="240"/>
                  </a:lnTo>
                  <a:lnTo>
                    <a:pt x="1" y="251"/>
                  </a:lnTo>
                  <a:lnTo>
                    <a:pt x="0" y="262"/>
                  </a:lnTo>
                  <a:lnTo>
                    <a:pt x="4" y="283"/>
                  </a:lnTo>
                  <a:lnTo>
                    <a:pt x="0" y="298"/>
                  </a:lnTo>
                  <a:lnTo>
                    <a:pt x="2" y="312"/>
                  </a:lnTo>
                  <a:lnTo>
                    <a:pt x="9" y="328"/>
                  </a:lnTo>
                  <a:lnTo>
                    <a:pt x="11" y="343"/>
                  </a:lnTo>
                  <a:lnTo>
                    <a:pt x="3" y="371"/>
                  </a:lnTo>
                  <a:lnTo>
                    <a:pt x="0" y="389"/>
                  </a:lnTo>
                  <a:lnTo>
                    <a:pt x="2" y="398"/>
                  </a:lnTo>
                  <a:lnTo>
                    <a:pt x="1" y="419"/>
                  </a:lnTo>
                  <a:lnTo>
                    <a:pt x="24" y="449"/>
                  </a:lnTo>
                  <a:lnTo>
                    <a:pt x="34" y="479"/>
                  </a:lnTo>
                  <a:lnTo>
                    <a:pt x="53" y="478"/>
                  </a:lnTo>
                  <a:lnTo>
                    <a:pt x="57" y="480"/>
                  </a:lnTo>
                  <a:lnTo>
                    <a:pt x="128" y="479"/>
                  </a:lnTo>
                  <a:lnTo>
                    <a:pt x="132" y="480"/>
                  </a:lnTo>
                  <a:lnTo>
                    <a:pt x="219" y="479"/>
                  </a:lnTo>
                  <a:lnTo>
                    <a:pt x="219" y="392"/>
                  </a:lnTo>
                  <a:lnTo>
                    <a:pt x="216" y="379"/>
                  </a:lnTo>
                  <a:lnTo>
                    <a:pt x="178" y="344"/>
                  </a:lnTo>
                  <a:lnTo>
                    <a:pt x="128" y="343"/>
                  </a:lnTo>
                  <a:lnTo>
                    <a:pt x="126" y="251"/>
                  </a:lnTo>
                  <a:lnTo>
                    <a:pt x="112" y="248"/>
                  </a:lnTo>
                  <a:lnTo>
                    <a:pt x="111" y="197"/>
                  </a:lnTo>
                  <a:lnTo>
                    <a:pt x="116" y="188"/>
                  </a:lnTo>
                  <a:lnTo>
                    <a:pt x="115" y="160"/>
                  </a:lnTo>
                  <a:lnTo>
                    <a:pt x="119" y="154"/>
                  </a:lnTo>
                  <a:lnTo>
                    <a:pt x="121" y="115"/>
                  </a:lnTo>
                  <a:close/>
                </a:path>
              </a:pathLst>
            </a:custGeom>
            <a:solidFill>
              <a:schemeClr val="accent1"/>
            </a:solidFill>
            <a:ln w="9525">
              <a:noFill/>
              <a:round/>
              <a:headEnd/>
              <a:tailEnd/>
            </a:ln>
          </p:spPr>
          <p:txBody>
            <a:bodyPr/>
            <a:lstStyle/>
            <a:p>
              <a:endParaRPr lang="en-US"/>
            </a:p>
          </p:txBody>
        </p:sp>
        <p:sp>
          <p:nvSpPr>
            <p:cNvPr id="199701" name="Freeform 21"/>
            <p:cNvSpPr>
              <a:spLocks/>
            </p:cNvSpPr>
            <p:nvPr/>
          </p:nvSpPr>
          <p:spPr bwMode="auto">
            <a:xfrm>
              <a:off x="2347" y="2126"/>
              <a:ext cx="219" cy="480"/>
            </a:xfrm>
            <a:custGeom>
              <a:avLst/>
              <a:gdLst/>
              <a:ahLst/>
              <a:cxnLst>
                <a:cxn ang="0">
                  <a:pos x="121" y="115"/>
                </a:cxn>
                <a:cxn ang="0">
                  <a:pos x="117" y="100"/>
                </a:cxn>
                <a:cxn ang="0">
                  <a:pos x="60" y="100"/>
                </a:cxn>
                <a:cxn ang="0">
                  <a:pos x="56" y="0"/>
                </a:cxn>
                <a:cxn ang="0">
                  <a:pos x="44" y="8"/>
                </a:cxn>
                <a:cxn ang="0">
                  <a:pos x="37" y="17"/>
                </a:cxn>
                <a:cxn ang="0">
                  <a:pos x="24" y="31"/>
                </a:cxn>
                <a:cxn ang="0">
                  <a:pos x="15" y="56"/>
                </a:cxn>
                <a:cxn ang="0">
                  <a:pos x="9" y="53"/>
                </a:cxn>
                <a:cxn ang="0">
                  <a:pos x="13" y="211"/>
                </a:cxn>
                <a:cxn ang="0">
                  <a:pos x="9" y="226"/>
                </a:cxn>
                <a:cxn ang="0">
                  <a:pos x="4" y="240"/>
                </a:cxn>
                <a:cxn ang="0">
                  <a:pos x="1" y="251"/>
                </a:cxn>
                <a:cxn ang="0">
                  <a:pos x="0" y="262"/>
                </a:cxn>
                <a:cxn ang="0">
                  <a:pos x="4" y="283"/>
                </a:cxn>
                <a:cxn ang="0">
                  <a:pos x="0" y="298"/>
                </a:cxn>
                <a:cxn ang="0">
                  <a:pos x="2" y="312"/>
                </a:cxn>
                <a:cxn ang="0">
                  <a:pos x="9" y="328"/>
                </a:cxn>
                <a:cxn ang="0">
                  <a:pos x="11" y="343"/>
                </a:cxn>
                <a:cxn ang="0">
                  <a:pos x="3" y="371"/>
                </a:cxn>
                <a:cxn ang="0">
                  <a:pos x="0" y="389"/>
                </a:cxn>
                <a:cxn ang="0">
                  <a:pos x="2" y="398"/>
                </a:cxn>
                <a:cxn ang="0">
                  <a:pos x="1" y="419"/>
                </a:cxn>
                <a:cxn ang="0">
                  <a:pos x="24" y="449"/>
                </a:cxn>
                <a:cxn ang="0">
                  <a:pos x="34" y="479"/>
                </a:cxn>
                <a:cxn ang="0">
                  <a:pos x="53" y="478"/>
                </a:cxn>
                <a:cxn ang="0">
                  <a:pos x="57" y="480"/>
                </a:cxn>
                <a:cxn ang="0">
                  <a:pos x="128" y="479"/>
                </a:cxn>
                <a:cxn ang="0">
                  <a:pos x="132" y="480"/>
                </a:cxn>
                <a:cxn ang="0">
                  <a:pos x="219" y="479"/>
                </a:cxn>
                <a:cxn ang="0">
                  <a:pos x="219" y="392"/>
                </a:cxn>
                <a:cxn ang="0">
                  <a:pos x="216" y="379"/>
                </a:cxn>
                <a:cxn ang="0">
                  <a:pos x="178" y="344"/>
                </a:cxn>
                <a:cxn ang="0">
                  <a:pos x="128" y="343"/>
                </a:cxn>
                <a:cxn ang="0">
                  <a:pos x="126" y="251"/>
                </a:cxn>
                <a:cxn ang="0">
                  <a:pos x="112" y="248"/>
                </a:cxn>
                <a:cxn ang="0">
                  <a:pos x="111" y="197"/>
                </a:cxn>
                <a:cxn ang="0">
                  <a:pos x="116" y="188"/>
                </a:cxn>
                <a:cxn ang="0">
                  <a:pos x="115" y="160"/>
                </a:cxn>
                <a:cxn ang="0">
                  <a:pos x="119" y="154"/>
                </a:cxn>
                <a:cxn ang="0">
                  <a:pos x="121" y="115"/>
                </a:cxn>
              </a:cxnLst>
              <a:rect l="0" t="0" r="r" b="b"/>
              <a:pathLst>
                <a:path w="219" h="480">
                  <a:moveTo>
                    <a:pt x="121" y="115"/>
                  </a:moveTo>
                  <a:lnTo>
                    <a:pt x="117" y="100"/>
                  </a:lnTo>
                  <a:lnTo>
                    <a:pt x="60" y="100"/>
                  </a:lnTo>
                  <a:lnTo>
                    <a:pt x="56" y="0"/>
                  </a:lnTo>
                  <a:lnTo>
                    <a:pt x="44" y="8"/>
                  </a:lnTo>
                  <a:lnTo>
                    <a:pt x="37" y="17"/>
                  </a:lnTo>
                  <a:lnTo>
                    <a:pt x="24" y="31"/>
                  </a:lnTo>
                  <a:lnTo>
                    <a:pt x="15" y="56"/>
                  </a:lnTo>
                  <a:lnTo>
                    <a:pt x="9" y="53"/>
                  </a:lnTo>
                  <a:lnTo>
                    <a:pt x="13" y="211"/>
                  </a:lnTo>
                  <a:lnTo>
                    <a:pt x="9" y="226"/>
                  </a:lnTo>
                  <a:lnTo>
                    <a:pt x="4" y="240"/>
                  </a:lnTo>
                  <a:lnTo>
                    <a:pt x="1" y="251"/>
                  </a:lnTo>
                  <a:lnTo>
                    <a:pt x="0" y="262"/>
                  </a:lnTo>
                  <a:lnTo>
                    <a:pt x="4" y="283"/>
                  </a:lnTo>
                  <a:lnTo>
                    <a:pt x="0" y="298"/>
                  </a:lnTo>
                  <a:lnTo>
                    <a:pt x="2" y="312"/>
                  </a:lnTo>
                  <a:lnTo>
                    <a:pt x="9" y="328"/>
                  </a:lnTo>
                  <a:lnTo>
                    <a:pt x="11" y="343"/>
                  </a:lnTo>
                  <a:lnTo>
                    <a:pt x="3" y="371"/>
                  </a:lnTo>
                  <a:lnTo>
                    <a:pt x="0" y="389"/>
                  </a:lnTo>
                  <a:lnTo>
                    <a:pt x="2" y="398"/>
                  </a:lnTo>
                  <a:lnTo>
                    <a:pt x="1" y="419"/>
                  </a:lnTo>
                  <a:lnTo>
                    <a:pt x="24" y="449"/>
                  </a:lnTo>
                  <a:lnTo>
                    <a:pt x="34" y="479"/>
                  </a:lnTo>
                  <a:lnTo>
                    <a:pt x="53" y="478"/>
                  </a:lnTo>
                  <a:lnTo>
                    <a:pt x="57" y="480"/>
                  </a:lnTo>
                  <a:lnTo>
                    <a:pt x="128" y="479"/>
                  </a:lnTo>
                  <a:lnTo>
                    <a:pt x="132" y="480"/>
                  </a:lnTo>
                  <a:lnTo>
                    <a:pt x="219" y="479"/>
                  </a:lnTo>
                  <a:lnTo>
                    <a:pt x="219" y="392"/>
                  </a:lnTo>
                  <a:lnTo>
                    <a:pt x="216" y="379"/>
                  </a:lnTo>
                  <a:lnTo>
                    <a:pt x="178" y="344"/>
                  </a:lnTo>
                  <a:lnTo>
                    <a:pt x="128" y="343"/>
                  </a:lnTo>
                  <a:lnTo>
                    <a:pt x="126" y="251"/>
                  </a:lnTo>
                  <a:lnTo>
                    <a:pt x="112" y="248"/>
                  </a:lnTo>
                  <a:lnTo>
                    <a:pt x="111" y="197"/>
                  </a:lnTo>
                  <a:lnTo>
                    <a:pt x="116" y="188"/>
                  </a:lnTo>
                  <a:lnTo>
                    <a:pt x="115" y="160"/>
                  </a:lnTo>
                  <a:lnTo>
                    <a:pt x="119" y="154"/>
                  </a:lnTo>
                  <a:lnTo>
                    <a:pt x="121" y="115"/>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02" name="Group 22"/>
          <p:cNvGrpSpPr>
            <a:grpSpLocks/>
          </p:cNvGrpSpPr>
          <p:nvPr/>
        </p:nvGrpSpPr>
        <p:grpSpPr bwMode="auto">
          <a:xfrm>
            <a:off x="2446338" y="4591050"/>
            <a:ext cx="514350" cy="554038"/>
            <a:chOff x="955" y="2636"/>
            <a:chExt cx="324" cy="349"/>
          </a:xfrm>
        </p:grpSpPr>
        <p:sp>
          <p:nvSpPr>
            <p:cNvPr id="199703" name="Freeform 23"/>
            <p:cNvSpPr>
              <a:spLocks/>
            </p:cNvSpPr>
            <p:nvPr/>
          </p:nvSpPr>
          <p:spPr bwMode="auto">
            <a:xfrm>
              <a:off x="955" y="2636"/>
              <a:ext cx="324" cy="349"/>
            </a:xfrm>
            <a:custGeom>
              <a:avLst/>
              <a:gdLst/>
              <a:ahLst/>
              <a:cxnLst>
                <a:cxn ang="0">
                  <a:pos x="324" y="22"/>
                </a:cxn>
                <a:cxn ang="0">
                  <a:pos x="308" y="17"/>
                </a:cxn>
                <a:cxn ang="0">
                  <a:pos x="306" y="8"/>
                </a:cxn>
                <a:cxn ang="0">
                  <a:pos x="294" y="0"/>
                </a:cxn>
                <a:cxn ang="0">
                  <a:pos x="278" y="10"/>
                </a:cxn>
                <a:cxn ang="0">
                  <a:pos x="254" y="22"/>
                </a:cxn>
                <a:cxn ang="0">
                  <a:pos x="217" y="38"/>
                </a:cxn>
                <a:cxn ang="0">
                  <a:pos x="205" y="49"/>
                </a:cxn>
                <a:cxn ang="0">
                  <a:pos x="194" y="54"/>
                </a:cxn>
                <a:cxn ang="0">
                  <a:pos x="177" y="61"/>
                </a:cxn>
                <a:cxn ang="0">
                  <a:pos x="163" y="78"/>
                </a:cxn>
                <a:cxn ang="0">
                  <a:pos x="153" y="89"/>
                </a:cxn>
                <a:cxn ang="0">
                  <a:pos x="100" y="129"/>
                </a:cxn>
                <a:cxn ang="0">
                  <a:pos x="31" y="172"/>
                </a:cxn>
                <a:cxn ang="0">
                  <a:pos x="0" y="190"/>
                </a:cxn>
                <a:cxn ang="0">
                  <a:pos x="2" y="348"/>
                </a:cxn>
                <a:cxn ang="0">
                  <a:pos x="68" y="349"/>
                </a:cxn>
                <a:cxn ang="0">
                  <a:pos x="320" y="348"/>
                </a:cxn>
                <a:cxn ang="0">
                  <a:pos x="324" y="22"/>
                </a:cxn>
              </a:cxnLst>
              <a:rect l="0" t="0" r="r" b="b"/>
              <a:pathLst>
                <a:path w="324" h="349">
                  <a:moveTo>
                    <a:pt x="324" y="22"/>
                  </a:moveTo>
                  <a:lnTo>
                    <a:pt x="308" y="17"/>
                  </a:lnTo>
                  <a:lnTo>
                    <a:pt x="306" y="8"/>
                  </a:lnTo>
                  <a:lnTo>
                    <a:pt x="294" y="0"/>
                  </a:lnTo>
                  <a:lnTo>
                    <a:pt x="278" y="10"/>
                  </a:lnTo>
                  <a:lnTo>
                    <a:pt x="254" y="22"/>
                  </a:lnTo>
                  <a:lnTo>
                    <a:pt x="217" y="38"/>
                  </a:lnTo>
                  <a:lnTo>
                    <a:pt x="205" y="49"/>
                  </a:lnTo>
                  <a:lnTo>
                    <a:pt x="194" y="54"/>
                  </a:lnTo>
                  <a:lnTo>
                    <a:pt x="177" y="61"/>
                  </a:lnTo>
                  <a:lnTo>
                    <a:pt x="163" y="78"/>
                  </a:lnTo>
                  <a:lnTo>
                    <a:pt x="153" y="89"/>
                  </a:lnTo>
                  <a:lnTo>
                    <a:pt x="100" y="129"/>
                  </a:lnTo>
                  <a:lnTo>
                    <a:pt x="31" y="172"/>
                  </a:lnTo>
                  <a:lnTo>
                    <a:pt x="0" y="190"/>
                  </a:lnTo>
                  <a:lnTo>
                    <a:pt x="2" y="348"/>
                  </a:lnTo>
                  <a:lnTo>
                    <a:pt x="68" y="349"/>
                  </a:lnTo>
                  <a:lnTo>
                    <a:pt x="320" y="348"/>
                  </a:lnTo>
                  <a:lnTo>
                    <a:pt x="324" y="22"/>
                  </a:lnTo>
                  <a:close/>
                </a:path>
              </a:pathLst>
            </a:custGeom>
            <a:solidFill>
              <a:srgbClr val="FFFF00"/>
            </a:solidFill>
            <a:ln w="9525">
              <a:noFill/>
              <a:round/>
              <a:headEnd/>
              <a:tailEnd/>
            </a:ln>
          </p:spPr>
          <p:txBody>
            <a:bodyPr/>
            <a:lstStyle/>
            <a:p>
              <a:endParaRPr lang="en-US"/>
            </a:p>
          </p:txBody>
        </p:sp>
        <p:sp>
          <p:nvSpPr>
            <p:cNvPr id="199704" name="Freeform 24"/>
            <p:cNvSpPr>
              <a:spLocks/>
            </p:cNvSpPr>
            <p:nvPr/>
          </p:nvSpPr>
          <p:spPr bwMode="auto">
            <a:xfrm>
              <a:off x="955" y="2636"/>
              <a:ext cx="324" cy="349"/>
            </a:xfrm>
            <a:custGeom>
              <a:avLst/>
              <a:gdLst/>
              <a:ahLst/>
              <a:cxnLst>
                <a:cxn ang="0">
                  <a:pos x="324" y="22"/>
                </a:cxn>
                <a:cxn ang="0">
                  <a:pos x="308" y="17"/>
                </a:cxn>
                <a:cxn ang="0">
                  <a:pos x="306" y="8"/>
                </a:cxn>
                <a:cxn ang="0">
                  <a:pos x="294" y="0"/>
                </a:cxn>
                <a:cxn ang="0">
                  <a:pos x="278" y="10"/>
                </a:cxn>
                <a:cxn ang="0">
                  <a:pos x="254" y="22"/>
                </a:cxn>
                <a:cxn ang="0">
                  <a:pos x="217" y="38"/>
                </a:cxn>
                <a:cxn ang="0">
                  <a:pos x="205" y="49"/>
                </a:cxn>
                <a:cxn ang="0">
                  <a:pos x="194" y="54"/>
                </a:cxn>
                <a:cxn ang="0">
                  <a:pos x="177" y="61"/>
                </a:cxn>
                <a:cxn ang="0">
                  <a:pos x="163" y="78"/>
                </a:cxn>
                <a:cxn ang="0">
                  <a:pos x="153" y="89"/>
                </a:cxn>
                <a:cxn ang="0">
                  <a:pos x="100" y="129"/>
                </a:cxn>
                <a:cxn ang="0">
                  <a:pos x="31" y="172"/>
                </a:cxn>
                <a:cxn ang="0">
                  <a:pos x="0" y="190"/>
                </a:cxn>
                <a:cxn ang="0">
                  <a:pos x="2" y="348"/>
                </a:cxn>
                <a:cxn ang="0">
                  <a:pos x="68" y="349"/>
                </a:cxn>
                <a:cxn ang="0">
                  <a:pos x="320" y="348"/>
                </a:cxn>
                <a:cxn ang="0">
                  <a:pos x="324" y="22"/>
                </a:cxn>
              </a:cxnLst>
              <a:rect l="0" t="0" r="r" b="b"/>
              <a:pathLst>
                <a:path w="324" h="349">
                  <a:moveTo>
                    <a:pt x="324" y="22"/>
                  </a:moveTo>
                  <a:lnTo>
                    <a:pt x="308" y="17"/>
                  </a:lnTo>
                  <a:lnTo>
                    <a:pt x="306" y="8"/>
                  </a:lnTo>
                  <a:lnTo>
                    <a:pt x="294" y="0"/>
                  </a:lnTo>
                  <a:lnTo>
                    <a:pt x="278" y="10"/>
                  </a:lnTo>
                  <a:lnTo>
                    <a:pt x="254" y="22"/>
                  </a:lnTo>
                  <a:lnTo>
                    <a:pt x="217" y="38"/>
                  </a:lnTo>
                  <a:lnTo>
                    <a:pt x="205" y="49"/>
                  </a:lnTo>
                  <a:lnTo>
                    <a:pt x="194" y="54"/>
                  </a:lnTo>
                  <a:lnTo>
                    <a:pt x="177" y="61"/>
                  </a:lnTo>
                  <a:lnTo>
                    <a:pt x="163" y="78"/>
                  </a:lnTo>
                  <a:lnTo>
                    <a:pt x="153" y="89"/>
                  </a:lnTo>
                  <a:lnTo>
                    <a:pt x="100" y="129"/>
                  </a:lnTo>
                  <a:lnTo>
                    <a:pt x="31" y="172"/>
                  </a:lnTo>
                  <a:lnTo>
                    <a:pt x="0" y="190"/>
                  </a:lnTo>
                  <a:lnTo>
                    <a:pt x="2" y="348"/>
                  </a:lnTo>
                  <a:lnTo>
                    <a:pt x="68" y="349"/>
                  </a:lnTo>
                  <a:lnTo>
                    <a:pt x="320" y="348"/>
                  </a:lnTo>
                  <a:lnTo>
                    <a:pt x="324" y="22"/>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05" name="Group 25"/>
          <p:cNvGrpSpPr>
            <a:grpSpLocks/>
          </p:cNvGrpSpPr>
          <p:nvPr/>
        </p:nvGrpSpPr>
        <p:grpSpPr bwMode="auto">
          <a:xfrm>
            <a:off x="4487863" y="4860925"/>
            <a:ext cx="319087" cy="287338"/>
            <a:chOff x="2241" y="2806"/>
            <a:chExt cx="201" cy="181"/>
          </a:xfrm>
        </p:grpSpPr>
        <p:sp>
          <p:nvSpPr>
            <p:cNvPr id="199706" name="Freeform 26"/>
            <p:cNvSpPr>
              <a:spLocks/>
            </p:cNvSpPr>
            <p:nvPr/>
          </p:nvSpPr>
          <p:spPr bwMode="auto">
            <a:xfrm>
              <a:off x="2241" y="2806"/>
              <a:ext cx="201" cy="181"/>
            </a:xfrm>
            <a:custGeom>
              <a:avLst/>
              <a:gdLst/>
              <a:ahLst/>
              <a:cxnLst>
                <a:cxn ang="0">
                  <a:pos x="2" y="12"/>
                </a:cxn>
                <a:cxn ang="0">
                  <a:pos x="1" y="4"/>
                </a:cxn>
                <a:cxn ang="0">
                  <a:pos x="59" y="0"/>
                </a:cxn>
                <a:cxn ang="0">
                  <a:pos x="106" y="1"/>
                </a:cxn>
                <a:cxn ang="0">
                  <a:pos x="106" y="27"/>
                </a:cxn>
                <a:cxn ang="0">
                  <a:pos x="128" y="29"/>
                </a:cxn>
                <a:cxn ang="0">
                  <a:pos x="128" y="31"/>
                </a:cxn>
                <a:cxn ang="0">
                  <a:pos x="138" y="35"/>
                </a:cxn>
                <a:cxn ang="0">
                  <a:pos x="146" y="40"/>
                </a:cxn>
                <a:cxn ang="0">
                  <a:pos x="162" y="30"/>
                </a:cxn>
                <a:cxn ang="0">
                  <a:pos x="162" y="5"/>
                </a:cxn>
                <a:cxn ang="0">
                  <a:pos x="199" y="7"/>
                </a:cxn>
                <a:cxn ang="0">
                  <a:pos x="201" y="83"/>
                </a:cxn>
                <a:cxn ang="0">
                  <a:pos x="190" y="86"/>
                </a:cxn>
                <a:cxn ang="0">
                  <a:pos x="192" y="159"/>
                </a:cxn>
                <a:cxn ang="0">
                  <a:pos x="186" y="180"/>
                </a:cxn>
                <a:cxn ang="0">
                  <a:pos x="16" y="181"/>
                </a:cxn>
                <a:cxn ang="0">
                  <a:pos x="0" y="180"/>
                </a:cxn>
                <a:cxn ang="0">
                  <a:pos x="2" y="12"/>
                </a:cxn>
              </a:cxnLst>
              <a:rect l="0" t="0" r="r" b="b"/>
              <a:pathLst>
                <a:path w="201" h="181">
                  <a:moveTo>
                    <a:pt x="2" y="12"/>
                  </a:moveTo>
                  <a:lnTo>
                    <a:pt x="1" y="4"/>
                  </a:lnTo>
                  <a:lnTo>
                    <a:pt x="59" y="0"/>
                  </a:lnTo>
                  <a:lnTo>
                    <a:pt x="106" y="1"/>
                  </a:lnTo>
                  <a:lnTo>
                    <a:pt x="106" y="27"/>
                  </a:lnTo>
                  <a:lnTo>
                    <a:pt x="128" y="29"/>
                  </a:lnTo>
                  <a:lnTo>
                    <a:pt x="128" y="31"/>
                  </a:lnTo>
                  <a:lnTo>
                    <a:pt x="138" y="35"/>
                  </a:lnTo>
                  <a:lnTo>
                    <a:pt x="146" y="40"/>
                  </a:lnTo>
                  <a:lnTo>
                    <a:pt x="162" y="30"/>
                  </a:lnTo>
                  <a:lnTo>
                    <a:pt x="162" y="5"/>
                  </a:lnTo>
                  <a:lnTo>
                    <a:pt x="199" y="7"/>
                  </a:lnTo>
                  <a:lnTo>
                    <a:pt x="201" y="83"/>
                  </a:lnTo>
                  <a:lnTo>
                    <a:pt x="190" y="86"/>
                  </a:lnTo>
                  <a:lnTo>
                    <a:pt x="192" y="159"/>
                  </a:lnTo>
                  <a:lnTo>
                    <a:pt x="186" y="180"/>
                  </a:lnTo>
                  <a:lnTo>
                    <a:pt x="16" y="181"/>
                  </a:lnTo>
                  <a:lnTo>
                    <a:pt x="0" y="180"/>
                  </a:lnTo>
                  <a:lnTo>
                    <a:pt x="2" y="12"/>
                  </a:lnTo>
                  <a:close/>
                </a:path>
              </a:pathLst>
            </a:custGeom>
            <a:solidFill>
              <a:schemeClr val="accent1"/>
            </a:solidFill>
            <a:ln w="9525">
              <a:noFill/>
              <a:round/>
              <a:headEnd/>
              <a:tailEnd/>
            </a:ln>
          </p:spPr>
          <p:txBody>
            <a:bodyPr/>
            <a:lstStyle/>
            <a:p>
              <a:endParaRPr lang="en-US"/>
            </a:p>
          </p:txBody>
        </p:sp>
        <p:sp>
          <p:nvSpPr>
            <p:cNvPr id="199707" name="Freeform 27"/>
            <p:cNvSpPr>
              <a:spLocks/>
            </p:cNvSpPr>
            <p:nvPr/>
          </p:nvSpPr>
          <p:spPr bwMode="auto">
            <a:xfrm>
              <a:off x="2241" y="2806"/>
              <a:ext cx="201" cy="181"/>
            </a:xfrm>
            <a:custGeom>
              <a:avLst/>
              <a:gdLst/>
              <a:ahLst/>
              <a:cxnLst>
                <a:cxn ang="0">
                  <a:pos x="2" y="12"/>
                </a:cxn>
                <a:cxn ang="0">
                  <a:pos x="1" y="4"/>
                </a:cxn>
                <a:cxn ang="0">
                  <a:pos x="59" y="0"/>
                </a:cxn>
                <a:cxn ang="0">
                  <a:pos x="106" y="1"/>
                </a:cxn>
                <a:cxn ang="0">
                  <a:pos x="106" y="27"/>
                </a:cxn>
                <a:cxn ang="0">
                  <a:pos x="128" y="29"/>
                </a:cxn>
                <a:cxn ang="0">
                  <a:pos x="128" y="31"/>
                </a:cxn>
                <a:cxn ang="0">
                  <a:pos x="138" y="35"/>
                </a:cxn>
                <a:cxn ang="0">
                  <a:pos x="146" y="40"/>
                </a:cxn>
                <a:cxn ang="0">
                  <a:pos x="162" y="30"/>
                </a:cxn>
                <a:cxn ang="0">
                  <a:pos x="162" y="5"/>
                </a:cxn>
                <a:cxn ang="0">
                  <a:pos x="199" y="7"/>
                </a:cxn>
                <a:cxn ang="0">
                  <a:pos x="201" y="83"/>
                </a:cxn>
                <a:cxn ang="0">
                  <a:pos x="190" y="86"/>
                </a:cxn>
                <a:cxn ang="0">
                  <a:pos x="192" y="159"/>
                </a:cxn>
                <a:cxn ang="0">
                  <a:pos x="186" y="180"/>
                </a:cxn>
                <a:cxn ang="0">
                  <a:pos x="16" y="181"/>
                </a:cxn>
                <a:cxn ang="0">
                  <a:pos x="0" y="180"/>
                </a:cxn>
                <a:cxn ang="0">
                  <a:pos x="2" y="12"/>
                </a:cxn>
              </a:cxnLst>
              <a:rect l="0" t="0" r="r" b="b"/>
              <a:pathLst>
                <a:path w="201" h="181">
                  <a:moveTo>
                    <a:pt x="2" y="12"/>
                  </a:moveTo>
                  <a:lnTo>
                    <a:pt x="1" y="4"/>
                  </a:lnTo>
                  <a:lnTo>
                    <a:pt x="59" y="0"/>
                  </a:lnTo>
                  <a:lnTo>
                    <a:pt x="106" y="1"/>
                  </a:lnTo>
                  <a:lnTo>
                    <a:pt x="106" y="27"/>
                  </a:lnTo>
                  <a:lnTo>
                    <a:pt x="128" y="29"/>
                  </a:lnTo>
                  <a:lnTo>
                    <a:pt x="128" y="31"/>
                  </a:lnTo>
                  <a:lnTo>
                    <a:pt x="138" y="35"/>
                  </a:lnTo>
                  <a:lnTo>
                    <a:pt x="146" y="40"/>
                  </a:lnTo>
                  <a:lnTo>
                    <a:pt x="162" y="30"/>
                  </a:lnTo>
                  <a:lnTo>
                    <a:pt x="162" y="5"/>
                  </a:lnTo>
                  <a:lnTo>
                    <a:pt x="199" y="7"/>
                  </a:lnTo>
                  <a:lnTo>
                    <a:pt x="201" y="83"/>
                  </a:lnTo>
                  <a:lnTo>
                    <a:pt x="190" y="86"/>
                  </a:lnTo>
                  <a:lnTo>
                    <a:pt x="192" y="159"/>
                  </a:lnTo>
                  <a:lnTo>
                    <a:pt x="186" y="180"/>
                  </a:lnTo>
                  <a:lnTo>
                    <a:pt x="16" y="181"/>
                  </a:lnTo>
                  <a:lnTo>
                    <a:pt x="0" y="180"/>
                  </a:lnTo>
                  <a:lnTo>
                    <a:pt x="2" y="12"/>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08" name="Group 28"/>
          <p:cNvGrpSpPr>
            <a:grpSpLocks/>
          </p:cNvGrpSpPr>
          <p:nvPr/>
        </p:nvGrpSpPr>
        <p:grpSpPr bwMode="auto">
          <a:xfrm>
            <a:off x="5280025" y="4421188"/>
            <a:ext cx="431800" cy="533400"/>
            <a:chOff x="2740" y="2529"/>
            <a:chExt cx="272" cy="336"/>
          </a:xfrm>
        </p:grpSpPr>
        <p:sp>
          <p:nvSpPr>
            <p:cNvPr id="199709" name="Freeform 29"/>
            <p:cNvSpPr>
              <a:spLocks/>
            </p:cNvSpPr>
            <p:nvPr/>
          </p:nvSpPr>
          <p:spPr bwMode="auto">
            <a:xfrm>
              <a:off x="2740" y="2529"/>
              <a:ext cx="272" cy="336"/>
            </a:xfrm>
            <a:custGeom>
              <a:avLst/>
              <a:gdLst/>
              <a:ahLst/>
              <a:cxnLst>
                <a:cxn ang="0">
                  <a:pos x="217" y="268"/>
                </a:cxn>
                <a:cxn ang="0">
                  <a:pos x="221" y="240"/>
                </a:cxn>
                <a:cxn ang="0">
                  <a:pos x="221" y="228"/>
                </a:cxn>
                <a:cxn ang="0">
                  <a:pos x="230" y="204"/>
                </a:cxn>
                <a:cxn ang="0">
                  <a:pos x="225" y="180"/>
                </a:cxn>
                <a:cxn ang="0">
                  <a:pos x="222" y="154"/>
                </a:cxn>
                <a:cxn ang="0">
                  <a:pos x="227" y="136"/>
                </a:cxn>
                <a:cxn ang="0">
                  <a:pos x="246" y="110"/>
                </a:cxn>
                <a:cxn ang="0">
                  <a:pos x="254" y="94"/>
                </a:cxn>
                <a:cxn ang="0">
                  <a:pos x="256" y="80"/>
                </a:cxn>
                <a:cxn ang="0">
                  <a:pos x="256" y="53"/>
                </a:cxn>
                <a:cxn ang="0">
                  <a:pos x="258" y="43"/>
                </a:cxn>
                <a:cxn ang="0">
                  <a:pos x="272" y="0"/>
                </a:cxn>
                <a:cxn ang="0">
                  <a:pos x="211" y="4"/>
                </a:cxn>
                <a:cxn ang="0">
                  <a:pos x="208" y="2"/>
                </a:cxn>
                <a:cxn ang="0">
                  <a:pos x="0" y="17"/>
                </a:cxn>
                <a:cxn ang="0">
                  <a:pos x="12" y="205"/>
                </a:cxn>
                <a:cxn ang="0">
                  <a:pos x="22" y="306"/>
                </a:cxn>
                <a:cxn ang="0">
                  <a:pos x="112" y="311"/>
                </a:cxn>
                <a:cxn ang="0">
                  <a:pos x="114" y="336"/>
                </a:cxn>
                <a:cxn ang="0">
                  <a:pos x="213" y="335"/>
                </a:cxn>
                <a:cxn ang="0">
                  <a:pos x="214" y="305"/>
                </a:cxn>
                <a:cxn ang="0">
                  <a:pos x="215" y="277"/>
                </a:cxn>
                <a:cxn ang="0">
                  <a:pos x="217" y="268"/>
                </a:cxn>
              </a:cxnLst>
              <a:rect l="0" t="0" r="r" b="b"/>
              <a:pathLst>
                <a:path w="272" h="336">
                  <a:moveTo>
                    <a:pt x="217" y="268"/>
                  </a:moveTo>
                  <a:lnTo>
                    <a:pt x="221" y="240"/>
                  </a:lnTo>
                  <a:lnTo>
                    <a:pt x="221" y="228"/>
                  </a:lnTo>
                  <a:lnTo>
                    <a:pt x="230" y="204"/>
                  </a:lnTo>
                  <a:lnTo>
                    <a:pt x="225" y="180"/>
                  </a:lnTo>
                  <a:lnTo>
                    <a:pt x="222" y="154"/>
                  </a:lnTo>
                  <a:lnTo>
                    <a:pt x="227" y="136"/>
                  </a:lnTo>
                  <a:lnTo>
                    <a:pt x="246" y="110"/>
                  </a:lnTo>
                  <a:lnTo>
                    <a:pt x="254" y="94"/>
                  </a:lnTo>
                  <a:lnTo>
                    <a:pt x="256" y="80"/>
                  </a:lnTo>
                  <a:lnTo>
                    <a:pt x="256" y="53"/>
                  </a:lnTo>
                  <a:lnTo>
                    <a:pt x="258" y="43"/>
                  </a:lnTo>
                  <a:lnTo>
                    <a:pt x="272" y="0"/>
                  </a:lnTo>
                  <a:lnTo>
                    <a:pt x="211" y="4"/>
                  </a:lnTo>
                  <a:lnTo>
                    <a:pt x="208" y="2"/>
                  </a:lnTo>
                  <a:lnTo>
                    <a:pt x="0" y="17"/>
                  </a:lnTo>
                  <a:lnTo>
                    <a:pt x="12" y="205"/>
                  </a:lnTo>
                  <a:lnTo>
                    <a:pt x="22" y="306"/>
                  </a:lnTo>
                  <a:lnTo>
                    <a:pt x="112" y="311"/>
                  </a:lnTo>
                  <a:lnTo>
                    <a:pt x="114" y="336"/>
                  </a:lnTo>
                  <a:lnTo>
                    <a:pt x="213" y="335"/>
                  </a:lnTo>
                  <a:lnTo>
                    <a:pt x="214" y="305"/>
                  </a:lnTo>
                  <a:lnTo>
                    <a:pt x="215" y="277"/>
                  </a:lnTo>
                  <a:lnTo>
                    <a:pt x="217" y="268"/>
                  </a:lnTo>
                  <a:close/>
                </a:path>
              </a:pathLst>
            </a:custGeom>
            <a:solidFill>
              <a:schemeClr val="accent1"/>
            </a:solidFill>
            <a:ln w="9525">
              <a:noFill/>
              <a:round/>
              <a:headEnd/>
              <a:tailEnd/>
            </a:ln>
          </p:spPr>
          <p:txBody>
            <a:bodyPr/>
            <a:lstStyle/>
            <a:p>
              <a:endParaRPr lang="en-US"/>
            </a:p>
          </p:txBody>
        </p:sp>
        <p:sp>
          <p:nvSpPr>
            <p:cNvPr id="199710" name="Freeform 30"/>
            <p:cNvSpPr>
              <a:spLocks/>
            </p:cNvSpPr>
            <p:nvPr/>
          </p:nvSpPr>
          <p:spPr bwMode="auto">
            <a:xfrm>
              <a:off x="2740" y="2529"/>
              <a:ext cx="272" cy="336"/>
            </a:xfrm>
            <a:custGeom>
              <a:avLst/>
              <a:gdLst/>
              <a:ahLst/>
              <a:cxnLst>
                <a:cxn ang="0">
                  <a:pos x="217" y="268"/>
                </a:cxn>
                <a:cxn ang="0">
                  <a:pos x="221" y="240"/>
                </a:cxn>
                <a:cxn ang="0">
                  <a:pos x="221" y="228"/>
                </a:cxn>
                <a:cxn ang="0">
                  <a:pos x="230" y="204"/>
                </a:cxn>
                <a:cxn ang="0">
                  <a:pos x="225" y="180"/>
                </a:cxn>
                <a:cxn ang="0">
                  <a:pos x="222" y="154"/>
                </a:cxn>
                <a:cxn ang="0">
                  <a:pos x="227" y="136"/>
                </a:cxn>
                <a:cxn ang="0">
                  <a:pos x="246" y="110"/>
                </a:cxn>
                <a:cxn ang="0">
                  <a:pos x="254" y="94"/>
                </a:cxn>
                <a:cxn ang="0">
                  <a:pos x="256" y="80"/>
                </a:cxn>
                <a:cxn ang="0">
                  <a:pos x="256" y="53"/>
                </a:cxn>
                <a:cxn ang="0">
                  <a:pos x="258" y="43"/>
                </a:cxn>
                <a:cxn ang="0">
                  <a:pos x="272" y="0"/>
                </a:cxn>
                <a:cxn ang="0">
                  <a:pos x="211" y="4"/>
                </a:cxn>
                <a:cxn ang="0">
                  <a:pos x="208" y="2"/>
                </a:cxn>
                <a:cxn ang="0">
                  <a:pos x="0" y="17"/>
                </a:cxn>
                <a:cxn ang="0">
                  <a:pos x="12" y="205"/>
                </a:cxn>
                <a:cxn ang="0">
                  <a:pos x="22" y="306"/>
                </a:cxn>
                <a:cxn ang="0">
                  <a:pos x="112" y="311"/>
                </a:cxn>
                <a:cxn ang="0">
                  <a:pos x="114" y="336"/>
                </a:cxn>
                <a:cxn ang="0">
                  <a:pos x="213" y="335"/>
                </a:cxn>
                <a:cxn ang="0">
                  <a:pos x="214" y="305"/>
                </a:cxn>
                <a:cxn ang="0">
                  <a:pos x="215" y="277"/>
                </a:cxn>
                <a:cxn ang="0">
                  <a:pos x="217" y="268"/>
                </a:cxn>
              </a:cxnLst>
              <a:rect l="0" t="0" r="r" b="b"/>
              <a:pathLst>
                <a:path w="272" h="336">
                  <a:moveTo>
                    <a:pt x="217" y="268"/>
                  </a:moveTo>
                  <a:lnTo>
                    <a:pt x="221" y="240"/>
                  </a:lnTo>
                  <a:lnTo>
                    <a:pt x="221" y="228"/>
                  </a:lnTo>
                  <a:lnTo>
                    <a:pt x="230" y="204"/>
                  </a:lnTo>
                  <a:lnTo>
                    <a:pt x="225" y="180"/>
                  </a:lnTo>
                  <a:lnTo>
                    <a:pt x="222" y="154"/>
                  </a:lnTo>
                  <a:lnTo>
                    <a:pt x="227" y="136"/>
                  </a:lnTo>
                  <a:lnTo>
                    <a:pt x="246" y="110"/>
                  </a:lnTo>
                  <a:lnTo>
                    <a:pt x="254" y="94"/>
                  </a:lnTo>
                  <a:lnTo>
                    <a:pt x="256" y="80"/>
                  </a:lnTo>
                  <a:lnTo>
                    <a:pt x="256" y="53"/>
                  </a:lnTo>
                  <a:lnTo>
                    <a:pt x="258" y="43"/>
                  </a:lnTo>
                  <a:lnTo>
                    <a:pt x="272" y="0"/>
                  </a:lnTo>
                  <a:lnTo>
                    <a:pt x="211" y="4"/>
                  </a:lnTo>
                  <a:lnTo>
                    <a:pt x="208" y="2"/>
                  </a:lnTo>
                  <a:lnTo>
                    <a:pt x="0" y="17"/>
                  </a:lnTo>
                  <a:lnTo>
                    <a:pt x="12" y="205"/>
                  </a:lnTo>
                  <a:lnTo>
                    <a:pt x="22" y="306"/>
                  </a:lnTo>
                  <a:lnTo>
                    <a:pt x="112" y="311"/>
                  </a:lnTo>
                  <a:lnTo>
                    <a:pt x="114" y="336"/>
                  </a:lnTo>
                  <a:lnTo>
                    <a:pt x="213" y="335"/>
                  </a:lnTo>
                  <a:lnTo>
                    <a:pt x="214" y="305"/>
                  </a:lnTo>
                  <a:lnTo>
                    <a:pt x="215" y="277"/>
                  </a:lnTo>
                  <a:lnTo>
                    <a:pt x="217" y="268"/>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11" name="Group 31"/>
          <p:cNvGrpSpPr>
            <a:grpSpLocks/>
          </p:cNvGrpSpPr>
          <p:nvPr/>
        </p:nvGrpSpPr>
        <p:grpSpPr bwMode="auto">
          <a:xfrm>
            <a:off x="6632575" y="2249488"/>
            <a:ext cx="501650" cy="552450"/>
            <a:chOff x="3592" y="1161"/>
            <a:chExt cx="316" cy="348"/>
          </a:xfrm>
        </p:grpSpPr>
        <p:sp>
          <p:nvSpPr>
            <p:cNvPr id="199712" name="Freeform 32"/>
            <p:cNvSpPr>
              <a:spLocks/>
            </p:cNvSpPr>
            <p:nvPr/>
          </p:nvSpPr>
          <p:spPr bwMode="auto">
            <a:xfrm>
              <a:off x="3592" y="1161"/>
              <a:ext cx="316" cy="348"/>
            </a:xfrm>
            <a:custGeom>
              <a:avLst/>
              <a:gdLst/>
              <a:ahLst/>
              <a:cxnLst>
                <a:cxn ang="0">
                  <a:pos x="302" y="279"/>
                </a:cxn>
                <a:cxn ang="0">
                  <a:pos x="302" y="267"/>
                </a:cxn>
                <a:cxn ang="0">
                  <a:pos x="298" y="243"/>
                </a:cxn>
                <a:cxn ang="0">
                  <a:pos x="300" y="198"/>
                </a:cxn>
                <a:cxn ang="0">
                  <a:pos x="309" y="136"/>
                </a:cxn>
                <a:cxn ang="0">
                  <a:pos x="304" y="122"/>
                </a:cxn>
                <a:cxn ang="0">
                  <a:pos x="294" y="108"/>
                </a:cxn>
                <a:cxn ang="0">
                  <a:pos x="294" y="86"/>
                </a:cxn>
                <a:cxn ang="0">
                  <a:pos x="316" y="42"/>
                </a:cxn>
                <a:cxn ang="0">
                  <a:pos x="310" y="27"/>
                </a:cxn>
                <a:cxn ang="0">
                  <a:pos x="308" y="0"/>
                </a:cxn>
                <a:cxn ang="0">
                  <a:pos x="0" y="7"/>
                </a:cxn>
                <a:cxn ang="0">
                  <a:pos x="16" y="181"/>
                </a:cxn>
                <a:cxn ang="0">
                  <a:pos x="25" y="180"/>
                </a:cxn>
                <a:cxn ang="0">
                  <a:pos x="34" y="264"/>
                </a:cxn>
                <a:cxn ang="0">
                  <a:pos x="46" y="266"/>
                </a:cxn>
                <a:cxn ang="0">
                  <a:pos x="54" y="348"/>
                </a:cxn>
                <a:cxn ang="0">
                  <a:pos x="170" y="341"/>
                </a:cxn>
                <a:cxn ang="0">
                  <a:pos x="188" y="337"/>
                </a:cxn>
                <a:cxn ang="0">
                  <a:pos x="210" y="323"/>
                </a:cxn>
                <a:cxn ang="0">
                  <a:pos x="227" y="318"/>
                </a:cxn>
                <a:cxn ang="0">
                  <a:pos x="242" y="315"/>
                </a:cxn>
                <a:cxn ang="0">
                  <a:pos x="251" y="308"/>
                </a:cxn>
                <a:cxn ang="0">
                  <a:pos x="256" y="292"/>
                </a:cxn>
                <a:cxn ang="0">
                  <a:pos x="262" y="287"/>
                </a:cxn>
                <a:cxn ang="0">
                  <a:pos x="271" y="282"/>
                </a:cxn>
                <a:cxn ang="0">
                  <a:pos x="302" y="279"/>
                </a:cxn>
              </a:cxnLst>
              <a:rect l="0" t="0" r="r" b="b"/>
              <a:pathLst>
                <a:path w="316" h="348">
                  <a:moveTo>
                    <a:pt x="302" y="279"/>
                  </a:moveTo>
                  <a:lnTo>
                    <a:pt x="302" y="267"/>
                  </a:lnTo>
                  <a:lnTo>
                    <a:pt x="298" y="243"/>
                  </a:lnTo>
                  <a:lnTo>
                    <a:pt x="300" y="198"/>
                  </a:lnTo>
                  <a:lnTo>
                    <a:pt x="309" y="136"/>
                  </a:lnTo>
                  <a:lnTo>
                    <a:pt x="304" y="122"/>
                  </a:lnTo>
                  <a:lnTo>
                    <a:pt x="294" y="108"/>
                  </a:lnTo>
                  <a:lnTo>
                    <a:pt x="294" y="86"/>
                  </a:lnTo>
                  <a:lnTo>
                    <a:pt x="316" y="42"/>
                  </a:lnTo>
                  <a:lnTo>
                    <a:pt x="310" y="27"/>
                  </a:lnTo>
                  <a:lnTo>
                    <a:pt x="308" y="0"/>
                  </a:lnTo>
                  <a:lnTo>
                    <a:pt x="0" y="7"/>
                  </a:lnTo>
                  <a:lnTo>
                    <a:pt x="16" y="181"/>
                  </a:lnTo>
                  <a:lnTo>
                    <a:pt x="25" y="180"/>
                  </a:lnTo>
                  <a:lnTo>
                    <a:pt x="34" y="264"/>
                  </a:lnTo>
                  <a:lnTo>
                    <a:pt x="46" y="266"/>
                  </a:lnTo>
                  <a:lnTo>
                    <a:pt x="54" y="348"/>
                  </a:lnTo>
                  <a:lnTo>
                    <a:pt x="170" y="341"/>
                  </a:lnTo>
                  <a:lnTo>
                    <a:pt x="188" y="337"/>
                  </a:lnTo>
                  <a:lnTo>
                    <a:pt x="210" y="323"/>
                  </a:lnTo>
                  <a:lnTo>
                    <a:pt x="227" y="318"/>
                  </a:lnTo>
                  <a:lnTo>
                    <a:pt x="242" y="315"/>
                  </a:lnTo>
                  <a:lnTo>
                    <a:pt x="251" y="308"/>
                  </a:lnTo>
                  <a:lnTo>
                    <a:pt x="256" y="292"/>
                  </a:lnTo>
                  <a:lnTo>
                    <a:pt x="262" y="287"/>
                  </a:lnTo>
                  <a:lnTo>
                    <a:pt x="271" y="282"/>
                  </a:lnTo>
                  <a:lnTo>
                    <a:pt x="302" y="279"/>
                  </a:lnTo>
                  <a:close/>
                </a:path>
              </a:pathLst>
            </a:custGeom>
            <a:solidFill>
              <a:schemeClr val="accent1"/>
            </a:solidFill>
            <a:ln w="9525">
              <a:noFill/>
              <a:round/>
              <a:headEnd/>
              <a:tailEnd/>
            </a:ln>
          </p:spPr>
          <p:txBody>
            <a:bodyPr/>
            <a:lstStyle/>
            <a:p>
              <a:endParaRPr lang="en-US"/>
            </a:p>
          </p:txBody>
        </p:sp>
        <p:sp>
          <p:nvSpPr>
            <p:cNvPr id="199713" name="Freeform 33"/>
            <p:cNvSpPr>
              <a:spLocks/>
            </p:cNvSpPr>
            <p:nvPr/>
          </p:nvSpPr>
          <p:spPr bwMode="auto">
            <a:xfrm>
              <a:off x="3592" y="1161"/>
              <a:ext cx="316" cy="348"/>
            </a:xfrm>
            <a:custGeom>
              <a:avLst/>
              <a:gdLst/>
              <a:ahLst/>
              <a:cxnLst>
                <a:cxn ang="0">
                  <a:pos x="302" y="279"/>
                </a:cxn>
                <a:cxn ang="0">
                  <a:pos x="302" y="267"/>
                </a:cxn>
                <a:cxn ang="0">
                  <a:pos x="298" y="243"/>
                </a:cxn>
                <a:cxn ang="0">
                  <a:pos x="300" y="198"/>
                </a:cxn>
                <a:cxn ang="0">
                  <a:pos x="309" y="136"/>
                </a:cxn>
                <a:cxn ang="0">
                  <a:pos x="304" y="122"/>
                </a:cxn>
                <a:cxn ang="0">
                  <a:pos x="294" y="108"/>
                </a:cxn>
                <a:cxn ang="0">
                  <a:pos x="294" y="86"/>
                </a:cxn>
                <a:cxn ang="0">
                  <a:pos x="316" y="42"/>
                </a:cxn>
                <a:cxn ang="0">
                  <a:pos x="310" y="27"/>
                </a:cxn>
                <a:cxn ang="0">
                  <a:pos x="308" y="0"/>
                </a:cxn>
                <a:cxn ang="0">
                  <a:pos x="0" y="7"/>
                </a:cxn>
                <a:cxn ang="0">
                  <a:pos x="16" y="181"/>
                </a:cxn>
                <a:cxn ang="0">
                  <a:pos x="25" y="180"/>
                </a:cxn>
                <a:cxn ang="0">
                  <a:pos x="34" y="264"/>
                </a:cxn>
                <a:cxn ang="0">
                  <a:pos x="46" y="266"/>
                </a:cxn>
                <a:cxn ang="0">
                  <a:pos x="54" y="348"/>
                </a:cxn>
                <a:cxn ang="0">
                  <a:pos x="170" y="341"/>
                </a:cxn>
                <a:cxn ang="0">
                  <a:pos x="188" y="337"/>
                </a:cxn>
                <a:cxn ang="0">
                  <a:pos x="210" y="323"/>
                </a:cxn>
                <a:cxn ang="0">
                  <a:pos x="227" y="318"/>
                </a:cxn>
                <a:cxn ang="0">
                  <a:pos x="242" y="315"/>
                </a:cxn>
                <a:cxn ang="0">
                  <a:pos x="251" y="308"/>
                </a:cxn>
                <a:cxn ang="0">
                  <a:pos x="256" y="292"/>
                </a:cxn>
                <a:cxn ang="0">
                  <a:pos x="262" y="287"/>
                </a:cxn>
                <a:cxn ang="0">
                  <a:pos x="271" y="282"/>
                </a:cxn>
                <a:cxn ang="0">
                  <a:pos x="302" y="279"/>
                </a:cxn>
              </a:cxnLst>
              <a:rect l="0" t="0" r="r" b="b"/>
              <a:pathLst>
                <a:path w="316" h="348">
                  <a:moveTo>
                    <a:pt x="302" y="279"/>
                  </a:moveTo>
                  <a:lnTo>
                    <a:pt x="302" y="267"/>
                  </a:lnTo>
                  <a:lnTo>
                    <a:pt x="298" y="243"/>
                  </a:lnTo>
                  <a:lnTo>
                    <a:pt x="300" y="198"/>
                  </a:lnTo>
                  <a:lnTo>
                    <a:pt x="309" y="136"/>
                  </a:lnTo>
                  <a:lnTo>
                    <a:pt x="304" y="122"/>
                  </a:lnTo>
                  <a:lnTo>
                    <a:pt x="294" y="108"/>
                  </a:lnTo>
                  <a:lnTo>
                    <a:pt x="294" y="86"/>
                  </a:lnTo>
                  <a:lnTo>
                    <a:pt x="316" y="42"/>
                  </a:lnTo>
                  <a:lnTo>
                    <a:pt x="310" y="27"/>
                  </a:lnTo>
                  <a:lnTo>
                    <a:pt x="308" y="0"/>
                  </a:lnTo>
                  <a:lnTo>
                    <a:pt x="0" y="7"/>
                  </a:lnTo>
                  <a:lnTo>
                    <a:pt x="16" y="181"/>
                  </a:lnTo>
                  <a:lnTo>
                    <a:pt x="25" y="180"/>
                  </a:lnTo>
                  <a:lnTo>
                    <a:pt x="34" y="264"/>
                  </a:lnTo>
                  <a:lnTo>
                    <a:pt x="46" y="266"/>
                  </a:lnTo>
                  <a:lnTo>
                    <a:pt x="54" y="348"/>
                  </a:lnTo>
                  <a:lnTo>
                    <a:pt x="170" y="341"/>
                  </a:lnTo>
                  <a:lnTo>
                    <a:pt x="188" y="337"/>
                  </a:lnTo>
                  <a:lnTo>
                    <a:pt x="210" y="323"/>
                  </a:lnTo>
                  <a:lnTo>
                    <a:pt x="227" y="318"/>
                  </a:lnTo>
                  <a:lnTo>
                    <a:pt x="242" y="315"/>
                  </a:lnTo>
                  <a:lnTo>
                    <a:pt x="251" y="308"/>
                  </a:lnTo>
                  <a:lnTo>
                    <a:pt x="256" y="292"/>
                  </a:lnTo>
                  <a:lnTo>
                    <a:pt x="262" y="287"/>
                  </a:lnTo>
                  <a:lnTo>
                    <a:pt x="271" y="282"/>
                  </a:lnTo>
                  <a:lnTo>
                    <a:pt x="302" y="27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14" name="Group 34"/>
          <p:cNvGrpSpPr>
            <a:grpSpLocks/>
          </p:cNvGrpSpPr>
          <p:nvPr/>
        </p:nvGrpSpPr>
        <p:grpSpPr bwMode="auto">
          <a:xfrm>
            <a:off x="6700838" y="4656138"/>
            <a:ext cx="427037" cy="512762"/>
            <a:chOff x="3635" y="2677"/>
            <a:chExt cx="269" cy="323"/>
          </a:xfrm>
        </p:grpSpPr>
        <p:sp>
          <p:nvSpPr>
            <p:cNvPr id="199715" name="Freeform 35"/>
            <p:cNvSpPr>
              <a:spLocks/>
            </p:cNvSpPr>
            <p:nvPr/>
          </p:nvSpPr>
          <p:spPr bwMode="auto">
            <a:xfrm>
              <a:off x="3635" y="2677"/>
              <a:ext cx="269" cy="323"/>
            </a:xfrm>
            <a:custGeom>
              <a:avLst/>
              <a:gdLst/>
              <a:ahLst/>
              <a:cxnLst>
                <a:cxn ang="0">
                  <a:pos x="201" y="279"/>
                </a:cxn>
                <a:cxn ang="0">
                  <a:pos x="198" y="253"/>
                </a:cxn>
                <a:cxn ang="0">
                  <a:pos x="212" y="203"/>
                </a:cxn>
                <a:cxn ang="0">
                  <a:pos x="238" y="112"/>
                </a:cxn>
                <a:cxn ang="0">
                  <a:pos x="257" y="33"/>
                </a:cxn>
                <a:cxn ang="0">
                  <a:pos x="269" y="0"/>
                </a:cxn>
                <a:cxn ang="0">
                  <a:pos x="69" y="27"/>
                </a:cxn>
                <a:cxn ang="0">
                  <a:pos x="68" y="57"/>
                </a:cxn>
                <a:cxn ang="0">
                  <a:pos x="64" y="82"/>
                </a:cxn>
                <a:cxn ang="0">
                  <a:pos x="64" y="102"/>
                </a:cxn>
                <a:cxn ang="0">
                  <a:pos x="67" y="122"/>
                </a:cxn>
                <a:cxn ang="0">
                  <a:pos x="62" y="143"/>
                </a:cxn>
                <a:cxn ang="0">
                  <a:pos x="51" y="152"/>
                </a:cxn>
                <a:cxn ang="0">
                  <a:pos x="42" y="161"/>
                </a:cxn>
                <a:cxn ang="0">
                  <a:pos x="33" y="185"/>
                </a:cxn>
                <a:cxn ang="0">
                  <a:pos x="21" y="202"/>
                </a:cxn>
                <a:cxn ang="0">
                  <a:pos x="9" y="226"/>
                </a:cxn>
                <a:cxn ang="0">
                  <a:pos x="0" y="257"/>
                </a:cxn>
                <a:cxn ang="0">
                  <a:pos x="96" y="302"/>
                </a:cxn>
                <a:cxn ang="0">
                  <a:pos x="107" y="306"/>
                </a:cxn>
                <a:cxn ang="0">
                  <a:pos x="183" y="323"/>
                </a:cxn>
                <a:cxn ang="0">
                  <a:pos x="185" y="279"/>
                </a:cxn>
                <a:cxn ang="0">
                  <a:pos x="201" y="279"/>
                </a:cxn>
              </a:cxnLst>
              <a:rect l="0" t="0" r="r" b="b"/>
              <a:pathLst>
                <a:path w="269" h="323">
                  <a:moveTo>
                    <a:pt x="201" y="279"/>
                  </a:moveTo>
                  <a:lnTo>
                    <a:pt x="198" y="253"/>
                  </a:lnTo>
                  <a:lnTo>
                    <a:pt x="212" y="203"/>
                  </a:lnTo>
                  <a:lnTo>
                    <a:pt x="238" y="112"/>
                  </a:lnTo>
                  <a:lnTo>
                    <a:pt x="257" y="33"/>
                  </a:lnTo>
                  <a:lnTo>
                    <a:pt x="269" y="0"/>
                  </a:lnTo>
                  <a:lnTo>
                    <a:pt x="69" y="27"/>
                  </a:lnTo>
                  <a:lnTo>
                    <a:pt x="68" y="57"/>
                  </a:lnTo>
                  <a:lnTo>
                    <a:pt x="64" y="82"/>
                  </a:lnTo>
                  <a:lnTo>
                    <a:pt x="64" y="102"/>
                  </a:lnTo>
                  <a:lnTo>
                    <a:pt x="67" y="122"/>
                  </a:lnTo>
                  <a:lnTo>
                    <a:pt x="62" y="143"/>
                  </a:lnTo>
                  <a:lnTo>
                    <a:pt x="51" y="152"/>
                  </a:lnTo>
                  <a:lnTo>
                    <a:pt x="42" y="161"/>
                  </a:lnTo>
                  <a:lnTo>
                    <a:pt x="33" y="185"/>
                  </a:lnTo>
                  <a:lnTo>
                    <a:pt x="21" y="202"/>
                  </a:lnTo>
                  <a:lnTo>
                    <a:pt x="9" y="226"/>
                  </a:lnTo>
                  <a:lnTo>
                    <a:pt x="0" y="257"/>
                  </a:lnTo>
                  <a:lnTo>
                    <a:pt x="96" y="302"/>
                  </a:lnTo>
                  <a:lnTo>
                    <a:pt x="107" y="306"/>
                  </a:lnTo>
                  <a:lnTo>
                    <a:pt x="183" y="323"/>
                  </a:lnTo>
                  <a:lnTo>
                    <a:pt x="185" y="279"/>
                  </a:lnTo>
                  <a:lnTo>
                    <a:pt x="201" y="279"/>
                  </a:lnTo>
                  <a:close/>
                </a:path>
              </a:pathLst>
            </a:custGeom>
            <a:solidFill>
              <a:schemeClr val="accent1"/>
            </a:solidFill>
            <a:ln w="9525">
              <a:noFill/>
              <a:round/>
              <a:headEnd/>
              <a:tailEnd/>
            </a:ln>
          </p:spPr>
          <p:txBody>
            <a:bodyPr/>
            <a:lstStyle/>
            <a:p>
              <a:endParaRPr lang="en-US"/>
            </a:p>
          </p:txBody>
        </p:sp>
        <p:sp>
          <p:nvSpPr>
            <p:cNvPr id="199716" name="Freeform 36"/>
            <p:cNvSpPr>
              <a:spLocks/>
            </p:cNvSpPr>
            <p:nvPr/>
          </p:nvSpPr>
          <p:spPr bwMode="auto">
            <a:xfrm>
              <a:off x="3635" y="2677"/>
              <a:ext cx="269" cy="323"/>
            </a:xfrm>
            <a:custGeom>
              <a:avLst/>
              <a:gdLst/>
              <a:ahLst/>
              <a:cxnLst>
                <a:cxn ang="0">
                  <a:pos x="201" y="279"/>
                </a:cxn>
                <a:cxn ang="0">
                  <a:pos x="198" y="253"/>
                </a:cxn>
                <a:cxn ang="0">
                  <a:pos x="212" y="203"/>
                </a:cxn>
                <a:cxn ang="0">
                  <a:pos x="238" y="112"/>
                </a:cxn>
                <a:cxn ang="0">
                  <a:pos x="257" y="33"/>
                </a:cxn>
                <a:cxn ang="0">
                  <a:pos x="269" y="0"/>
                </a:cxn>
                <a:cxn ang="0">
                  <a:pos x="69" y="27"/>
                </a:cxn>
                <a:cxn ang="0">
                  <a:pos x="68" y="57"/>
                </a:cxn>
                <a:cxn ang="0">
                  <a:pos x="64" y="82"/>
                </a:cxn>
                <a:cxn ang="0">
                  <a:pos x="64" y="102"/>
                </a:cxn>
                <a:cxn ang="0">
                  <a:pos x="67" y="122"/>
                </a:cxn>
                <a:cxn ang="0">
                  <a:pos x="62" y="143"/>
                </a:cxn>
                <a:cxn ang="0">
                  <a:pos x="51" y="152"/>
                </a:cxn>
                <a:cxn ang="0">
                  <a:pos x="42" y="161"/>
                </a:cxn>
                <a:cxn ang="0">
                  <a:pos x="33" y="185"/>
                </a:cxn>
                <a:cxn ang="0">
                  <a:pos x="21" y="202"/>
                </a:cxn>
                <a:cxn ang="0">
                  <a:pos x="9" y="226"/>
                </a:cxn>
                <a:cxn ang="0">
                  <a:pos x="0" y="257"/>
                </a:cxn>
                <a:cxn ang="0">
                  <a:pos x="96" y="302"/>
                </a:cxn>
                <a:cxn ang="0">
                  <a:pos x="107" y="306"/>
                </a:cxn>
                <a:cxn ang="0">
                  <a:pos x="183" y="323"/>
                </a:cxn>
                <a:cxn ang="0">
                  <a:pos x="185" y="279"/>
                </a:cxn>
                <a:cxn ang="0">
                  <a:pos x="201" y="279"/>
                </a:cxn>
              </a:cxnLst>
              <a:rect l="0" t="0" r="r" b="b"/>
              <a:pathLst>
                <a:path w="269" h="323">
                  <a:moveTo>
                    <a:pt x="201" y="279"/>
                  </a:moveTo>
                  <a:lnTo>
                    <a:pt x="198" y="253"/>
                  </a:lnTo>
                  <a:lnTo>
                    <a:pt x="212" y="203"/>
                  </a:lnTo>
                  <a:lnTo>
                    <a:pt x="238" y="112"/>
                  </a:lnTo>
                  <a:lnTo>
                    <a:pt x="257" y="33"/>
                  </a:lnTo>
                  <a:lnTo>
                    <a:pt x="269" y="0"/>
                  </a:lnTo>
                  <a:lnTo>
                    <a:pt x="69" y="27"/>
                  </a:lnTo>
                  <a:lnTo>
                    <a:pt x="68" y="57"/>
                  </a:lnTo>
                  <a:lnTo>
                    <a:pt x="64" y="82"/>
                  </a:lnTo>
                  <a:lnTo>
                    <a:pt x="64" y="102"/>
                  </a:lnTo>
                  <a:lnTo>
                    <a:pt x="67" y="122"/>
                  </a:lnTo>
                  <a:lnTo>
                    <a:pt x="62" y="143"/>
                  </a:lnTo>
                  <a:lnTo>
                    <a:pt x="51" y="152"/>
                  </a:lnTo>
                  <a:lnTo>
                    <a:pt x="42" y="161"/>
                  </a:lnTo>
                  <a:lnTo>
                    <a:pt x="33" y="185"/>
                  </a:lnTo>
                  <a:lnTo>
                    <a:pt x="21" y="202"/>
                  </a:lnTo>
                  <a:lnTo>
                    <a:pt x="9" y="226"/>
                  </a:lnTo>
                  <a:lnTo>
                    <a:pt x="0" y="257"/>
                  </a:lnTo>
                  <a:lnTo>
                    <a:pt x="96" y="302"/>
                  </a:lnTo>
                  <a:lnTo>
                    <a:pt x="107" y="306"/>
                  </a:lnTo>
                  <a:lnTo>
                    <a:pt x="183" y="323"/>
                  </a:lnTo>
                  <a:lnTo>
                    <a:pt x="185" y="279"/>
                  </a:lnTo>
                  <a:lnTo>
                    <a:pt x="201" y="27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17" name="Group 37"/>
          <p:cNvGrpSpPr>
            <a:grpSpLocks/>
          </p:cNvGrpSpPr>
          <p:nvPr/>
        </p:nvGrpSpPr>
        <p:grpSpPr bwMode="auto">
          <a:xfrm>
            <a:off x="5003800" y="4386263"/>
            <a:ext cx="295275" cy="365125"/>
            <a:chOff x="2566" y="2507"/>
            <a:chExt cx="186" cy="230"/>
          </a:xfrm>
        </p:grpSpPr>
        <p:sp>
          <p:nvSpPr>
            <p:cNvPr id="199718" name="Freeform 38"/>
            <p:cNvSpPr>
              <a:spLocks/>
            </p:cNvSpPr>
            <p:nvPr/>
          </p:nvSpPr>
          <p:spPr bwMode="auto">
            <a:xfrm>
              <a:off x="2566" y="2507"/>
              <a:ext cx="186" cy="230"/>
            </a:xfrm>
            <a:custGeom>
              <a:avLst/>
              <a:gdLst/>
              <a:ahLst/>
              <a:cxnLst>
                <a:cxn ang="0">
                  <a:pos x="171" y="0"/>
                </a:cxn>
                <a:cxn ang="0">
                  <a:pos x="174" y="39"/>
                </a:cxn>
                <a:cxn ang="0">
                  <a:pos x="186" y="227"/>
                </a:cxn>
                <a:cxn ang="0">
                  <a:pos x="60" y="230"/>
                </a:cxn>
                <a:cxn ang="0">
                  <a:pos x="6" y="230"/>
                </a:cxn>
                <a:cxn ang="0">
                  <a:pos x="0" y="98"/>
                </a:cxn>
                <a:cxn ang="0">
                  <a:pos x="0" y="11"/>
                </a:cxn>
                <a:cxn ang="0">
                  <a:pos x="171" y="0"/>
                </a:cxn>
              </a:cxnLst>
              <a:rect l="0" t="0" r="r" b="b"/>
              <a:pathLst>
                <a:path w="186" h="230">
                  <a:moveTo>
                    <a:pt x="171" y="0"/>
                  </a:moveTo>
                  <a:lnTo>
                    <a:pt x="174" y="39"/>
                  </a:lnTo>
                  <a:lnTo>
                    <a:pt x="186" y="227"/>
                  </a:lnTo>
                  <a:lnTo>
                    <a:pt x="60" y="230"/>
                  </a:lnTo>
                  <a:lnTo>
                    <a:pt x="6" y="230"/>
                  </a:lnTo>
                  <a:lnTo>
                    <a:pt x="0" y="98"/>
                  </a:lnTo>
                  <a:lnTo>
                    <a:pt x="0" y="11"/>
                  </a:lnTo>
                  <a:lnTo>
                    <a:pt x="171" y="0"/>
                  </a:lnTo>
                  <a:close/>
                </a:path>
              </a:pathLst>
            </a:custGeom>
            <a:solidFill>
              <a:schemeClr val="accent1"/>
            </a:solidFill>
            <a:ln w="9525">
              <a:noFill/>
              <a:round/>
              <a:headEnd/>
              <a:tailEnd/>
            </a:ln>
          </p:spPr>
          <p:txBody>
            <a:bodyPr/>
            <a:lstStyle/>
            <a:p>
              <a:endParaRPr lang="en-US"/>
            </a:p>
          </p:txBody>
        </p:sp>
        <p:sp>
          <p:nvSpPr>
            <p:cNvPr id="199719" name="Freeform 39"/>
            <p:cNvSpPr>
              <a:spLocks/>
            </p:cNvSpPr>
            <p:nvPr/>
          </p:nvSpPr>
          <p:spPr bwMode="auto">
            <a:xfrm>
              <a:off x="2566" y="2507"/>
              <a:ext cx="186" cy="230"/>
            </a:xfrm>
            <a:custGeom>
              <a:avLst/>
              <a:gdLst/>
              <a:ahLst/>
              <a:cxnLst>
                <a:cxn ang="0">
                  <a:pos x="171" y="0"/>
                </a:cxn>
                <a:cxn ang="0">
                  <a:pos x="174" y="39"/>
                </a:cxn>
                <a:cxn ang="0">
                  <a:pos x="186" y="227"/>
                </a:cxn>
                <a:cxn ang="0">
                  <a:pos x="60" y="230"/>
                </a:cxn>
                <a:cxn ang="0">
                  <a:pos x="6" y="230"/>
                </a:cxn>
                <a:cxn ang="0">
                  <a:pos x="0" y="98"/>
                </a:cxn>
                <a:cxn ang="0">
                  <a:pos x="0" y="11"/>
                </a:cxn>
                <a:cxn ang="0">
                  <a:pos x="171" y="0"/>
                </a:cxn>
              </a:cxnLst>
              <a:rect l="0" t="0" r="r" b="b"/>
              <a:pathLst>
                <a:path w="186" h="230">
                  <a:moveTo>
                    <a:pt x="171" y="0"/>
                  </a:moveTo>
                  <a:lnTo>
                    <a:pt x="174" y="39"/>
                  </a:lnTo>
                  <a:lnTo>
                    <a:pt x="186" y="227"/>
                  </a:lnTo>
                  <a:lnTo>
                    <a:pt x="60" y="230"/>
                  </a:lnTo>
                  <a:lnTo>
                    <a:pt x="6" y="230"/>
                  </a:lnTo>
                  <a:lnTo>
                    <a:pt x="0" y="98"/>
                  </a:lnTo>
                  <a:lnTo>
                    <a:pt x="0" y="11"/>
                  </a:lnTo>
                  <a:lnTo>
                    <a:pt x="171"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20" name="Group 40"/>
          <p:cNvGrpSpPr>
            <a:grpSpLocks/>
          </p:cNvGrpSpPr>
          <p:nvPr/>
        </p:nvGrpSpPr>
        <p:grpSpPr bwMode="auto">
          <a:xfrm>
            <a:off x="5618163" y="4651375"/>
            <a:ext cx="712787" cy="642938"/>
            <a:chOff x="2953" y="2674"/>
            <a:chExt cx="449" cy="405"/>
          </a:xfrm>
        </p:grpSpPr>
        <p:sp>
          <p:nvSpPr>
            <p:cNvPr id="199721" name="Freeform 41"/>
            <p:cNvSpPr>
              <a:spLocks/>
            </p:cNvSpPr>
            <p:nvPr/>
          </p:nvSpPr>
          <p:spPr bwMode="auto">
            <a:xfrm>
              <a:off x="2953" y="2674"/>
              <a:ext cx="449" cy="405"/>
            </a:xfrm>
            <a:custGeom>
              <a:avLst/>
              <a:gdLst/>
              <a:ahLst/>
              <a:cxnLst>
                <a:cxn ang="0">
                  <a:pos x="326" y="0"/>
                </a:cxn>
                <a:cxn ang="0">
                  <a:pos x="305" y="0"/>
                </a:cxn>
                <a:cxn ang="0">
                  <a:pos x="297" y="6"/>
                </a:cxn>
                <a:cxn ang="0">
                  <a:pos x="271" y="2"/>
                </a:cxn>
                <a:cxn ang="0">
                  <a:pos x="225" y="23"/>
                </a:cxn>
                <a:cxn ang="0">
                  <a:pos x="222" y="20"/>
                </a:cxn>
                <a:cxn ang="0">
                  <a:pos x="211" y="23"/>
                </a:cxn>
                <a:cxn ang="0">
                  <a:pos x="202" y="41"/>
                </a:cxn>
                <a:cxn ang="0">
                  <a:pos x="194" y="42"/>
                </a:cxn>
                <a:cxn ang="0">
                  <a:pos x="185" y="36"/>
                </a:cxn>
                <a:cxn ang="0">
                  <a:pos x="183" y="47"/>
                </a:cxn>
                <a:cxn ang="0">
                  <a:pos x="167" y="47"/>
                </a:cxn>
                <a:cxn ang="0">
                  <a:pos x="143" y="65"/>
                </a:cxn>
                <a:cxn ang="0">
                  <a:pos x="145" y="69"/>
                </a:cxn>
                <a:cxn ang="0">
                  <a:pos x="136" y="75"/>
                </a:cxn>
                <a:cxn ang="0">
                  <a:pos x="129" y="74"/>
                </a:cxn>
                <a:cxn ang="0">
                  <a:pos x="106" y="88"/>
                </a:cxn>
                <a:cxn ang="0">
                  <a:pos x="103" y="85"/>
                </a:cxn>
                <a:cxn ang="0">
                  <a:pos x="75" y="97"/>
                </a:cxn>
                <a:cxn ang="0">
                  <a:pos x="56" y="110"/>
                </a:cxn>
                <a:cxn ang="0">
                  <a:pos x="38" y="114"/>
                </a:cxn>
                <a:cxn ang="0">
                  <a:pos x="18" y="114"/>
                </a:cxn>
                <a:cxn ang="0">
                  <a:pos x="4" y="123"/>
                </a:cxn>
                <a:cxn ang="0">
                  <a:pos x="2" y="132"/>
                </a:cxn>
                <a:cxn ang="0">
                  <a:pos x="1" y="160"/>
                </a:cxn>
                <a:cxn ang="0">
                  <a:pos x="0" y="190"/>
                </a:cxn>
                <a:cxn ang="0">
                  <a:pos x="1" y="220"/>
                </a:cxn>
                <a:cxn ang="0">
                  <a:pos x="0" y="265"/>
                </a:cxn>
                <a:cxn ang="0">
                  <a:pos x="4" y="286"/>
                </a:cxn>
                <a:cxn ang="0">
                  <a:pos x="10" y="310"/>
                </a:cxn>
                <a:cxn ang="0">
                  <a:pos x="29" y="312"/>
                </a:cxn>
                <a:cxn ang="0">
                  <a:pos x="49" y="335"/>
                </a:cxn>
                <a:cxn ang="0">
                  <a:pos x="63" y="348"/>
                </a:cxn>
                <a:cxn ang="0">
                  <a:pos x="70" y="382"/>
                </a:cxn>
                <a:cxn ang="0">
                  <a:pos x="77" y="394"/>
                </a:cxn>
                <a:cxn ang="0">
                  <a:pos x="87" y="396"/>
                </a:cxn>
                <a:cxn ang="0">
                  <a:pos x="112" y="400"/>
                </a:cxn>
                <a:cxn ang="0">
                  <a:pos x="121" y="405"/>
                </a:cxn>
                <a:cxn ang="0">
                  <a:pos x="292" y="303"/>
                </a:cxn>
                <a:cxn ang="0">
                  <a:pos x="392" y="241"/>
                </a:cxn>
                <a:cxn ang="0">
                  <a:pos x="409" y="216"/>
                </a:cxn>
                <a:cxn ang="0">
                  <a:pos x="421" y="221"/>
                </a:cxn>
                <a:cxn ang="0">
                  <a:pos x="443" y="208"/>
                </a:cxn>
                <a:cxn ang="0">
                  <a:pos x="407" y="187"/>
                </a:cxn>
                <a:cxn ang="0">
                  <a:pos x="449" y="104"/>
                </a:cxn>
                <a:cxn ang="0">
                  <a:pos x="441" y="97"/>
                </a:cxn>
                <a:cxn ang="0">
                  <a:pos x="371" y="59"/>
                </a:cxn>
                <a:cxn ang="0">
                  <a:pos x="326" y="0"/>
                </a:cxn>
              </a:cxnLst>
              <a:rect l="0" t="0" r="r" b="b"/>
              <a:pathLst>
                <a:path w="449" h="405">
                  <a:moveTo>
                    <a:pt x="326" y="0"/>
                  </a:moveTo>
                  <a:lnTo>
                    <a:pt x="305" y="0"/>
                  </a:lnTo>
                  <a:lnTo>
                    <a:pt x="297" y="6"/>
                  </a:lnTo>
                  <a:lnTo>
                    <a:pt x="271" y="2"/>
                  </a:lnTo>
                  <a:lnTo>
                    <a:pt x="225" y="23"/>
                  </a:lnTo>
                  <a:lnTo>
                    <a:pt x="222" y="20"/>
                  </a:lnTo>
                  <a:lnTo>
                    <a:pt x="211" y="23"/>
                  </a:lnTo>
                  <a:lnTo>
                    <a:pt x="202" y="41"/>
                  </a:lnTo>
                  <a:lnTo>
                    <a:pt x="194" y="42"/>
                  </a:lnTo>
                  <a:lnTo>
                    <a:pt x="185" y="36"/>
                  </a:lnTo>
                  <a:lnTo>
                    <a:pt x="183" y="47"/>
                  </a:lnTo>
                  <a:lnTo>
                    <a:pt x="167" y="47"/>
                  </a:lnTo>
                  <a:lnTo>
                    <a:pt x="143" y="65"/>
                  </a:lnTo>
                  <a:lnTo>
                    <a:pt x="145" y="69"/>
                  </a:lnTo>
                  <a:lnTo>
                    <a:pt x="136" y="75"/>
                  </a:lnTo>
                  <a:lnTo>
                    <a:pt x="129" y="74"/>
                  </a:lnTo>
                  <a:lnTo>
                    <a:pt x="106" y="88"/>
                  </a:lnTo>
                  <a:lnTo>
                    <a:pt x="103" y="85"/>
                  </a:lnTo>
                  <a:lnTo>
                    <a:pt x="75" y="97"/>
                  </a:lnTo>
                  <a:lnTo>
                    <a:pt x="56" y="110"/>
                  </a:lnTo>
                  <a:lnTo>
                    <a:pt x="38" y="114"/>
                  </a:lnTo>
                  <a:lnTo>
                    <a:pt x="18" y="114"/>
                  </a:lnTo>
                  <a:lnTo>
                    <a:pt x="4" y="123"/>
                  </a:lnTo>
                  <a:lnTo>
                    <a:pt x="2" y="132"/>
                  </a:lnTo>
                  <a:lnTo>
                    <a:pt x="1" y="160"/>
                  </a:lnTo>
                  <a:lnTo>
                    <a:pt x="0" y="190"/>
                  </a:lnTo>
                  <a:lnTo>
                    <a:pt x="1" y="220"/>
                  </a:lnTo>
                  <a:lnTo>
                    <a:pt x="0" y="265"/>
                  </a:lnTo>
                  <a:lnTo>
                    <a:pt x="4" y="286"/>
                  </a:lnTo>
                  <a:lnTo>
                    <a:pt x="10" y="310"/>
                  </a:lnTo>
                  <a:lnTo>
                    <a:pt x="29" y="312"/>
                  </a:lnTo>
                  <a:lnTo>
                    <a:pt x="49" y="335"/>
                  </a:lnTo>
                  <a:lnTo>
                    <a:pt x="63" y="348"/>
                  </a:lnTo>
                  <a:lnTo>
                    <a:pt x="70" y="382"/>
                  </a:lnTo>
                  <a:lnTo>
                    <a:pt x="77" y="394"/>
                  </a:lnTo>
                  <a:lnTo>
                    <a:pt x="87" y="396"/>
                  </a:lnTo>
                  <a:lnTo>
                    <a:pt x="112" y="400"/>
                  </a:lnTo>
                  <a:lnTo>
                    <a:pt x="121" y="405"/>
                  </a:lnTo>
                  <a:lnTo>
                    <a:pt x="292" y="303"/>
                  </a:lnTo>
                  <a:lnTo>
                    <a:pt x="392" y="241"/>
                  </a:lnTo>
                  <a:lnTo>
                    <a:pt x="409" y="216"/>
                  </a:lnTo>
                  <a:lnTo>
                    <a:pt x="421" y="221"/>
                  </a:lnTo>
                  <a:lnTo>
                    <a:pt x="443" y="208"/>
                  </a:lnTo>
                  <a:lnTo>
                    <a:pt x="407" y="187"/>
                  </a:lnTo>
                  <a:lnTo>
                    <a:pt x="449" y="104"/>
                  </a:lnTo>
                  <a:lnTo>
                    <a:pt x="441" y="97"/>
                  </a:lnTo>
                  <a:lnTo>
                    <a:pt x="371" y="59"/>
                  </a:lnTo>
                  <a:lnTo>
                    <a:pt x="326" y="0"/>
                  </a:lnTo>
                  <a:close/>
                </a:path>
              </a:pathLst>
            </a:custGeom>
            <a:solidFill>
              <a:schemeClr val="accent1"/>
            </a:solidFill>
            <a:ln w="9525">
              <a:noFill/>
              <a:round/>
              <a:headEnd/>
              <a:tailEnd/>
            </a:ln>
          </p:spPr>
          <p:txBody>
            <a:bodyPr/>
            <a:lstStyle/>
            <a:p>
              <a:endParaRPr lang="en-US"/>
            </a:p>
          </p:txBody>
        </p:sp>
        <p:sp>
          <p:nvSpPr>
            <p:cNvPr id="199722" name="Freeform 42"/>
            <p:cNvSpPr>
              <a:spLocks/>
            </p:cNvSpPr>
            <p:nvPr/>
          </p:nvSpPr>
          <p:spPr bwMode="auto">
            <a:xfrm>
              <a:off x="2953" y="2674"/>
              <a:ext cx="449" cy="405"/>
            </a:xfrm>
            <a:custGeom>
              <a:avLst/>
              <a:gdLst/>
              <a:ahLst/>
              <a:cxnLst>
                <a:cxn ang="0">
                  <a:pos x="326" y="0"/>
                </a:cxn>
                <a:cxn ang="0">
                  <a:pos x="305" y="0"/>
                </a:cxn>
                <a:cxn ang="0">
                  <a:pos x="297" y="6"/>
                </a:cxn>
                <a:cxn ang="0">
                  <a:pos x="271" y="2"/>
                </a:cxn>
                <a:cxn ang="0">
                  <a:pos x="225" y="23"/>
                </a:cxn>
                <a:cxn ang="0">
                  <a:pos x="222" y="20"/>
                </a:cxn>
                <a:cxn ang="0">
                  <a:pos x="211" y="23"/>
                </a:cxn>
                <a:cxn ang="0">
                  <a:pos x="202" y="41"/>
                </a:cxn>
                <a:cxn ang="0">
                  <a:pos x="194" y="42"/>
                </a:cxn>
                <a:cxn ang="0">
                  <a:pos x="185" y="36"/>
                </a:cxn>
                <a:cxn ang="0">
                  <a:pos x="183" y="47"/>
                </a:cxn>
                <a:cxn ang="0">
                  <a:pos x="167" y="47"/>
                </a:cxn>
                <a:cxn ang="0">
                  <a:pos x="143" y="65"/>
                </a:cxn>
                <a:cxn ang="0">
                  <a:pos x="145" y="69"/>
                </a:cxn>
                <a:cxn ang="0">
                  <a:pos x="136" y="75"/>
                </a:cxn>
                <a:cxn ang="0">
                  <a:pos x="129" y="74"/>
                </a:cxn>
                <a:cxn ang="0">
                  <a:pos x="106" y="88"/>
                </a:cxn>
                <a:cxn ang="0">
                  <a:pos x="103" y="85"/>
                </a:cxn>
                <a:cxn ang="0">
                  <a:pos x="75" y="97"/>
                </a:cxn>
                <a:cxn ang="0">
                  <a:pos x="56" y="110"/>
                </a:cxn>
                <a:cxn ang="0">
                  <a:pos x="38" y="114"/>
                </a:cxn>
                <a:cxn ang="0">
                  <a:pos x="18" y="114"/>
                </a:cxn>
                <a:cxn ang="0">
                  <a:pos x="4" y="123"/>
                </a:cxn>
                <a:cxn ang="0">
                  <a:pos x="2" y="132"/>
                </a:cxn>
                <a:cxn ang="0">
                  <a:pos x="1" y="160"/>
                </a:cxn>
                <a:cxn ang="0">
                  <a:pos x="0" y="190"/>
                </a:cxn>
                <a:cxn ang="0">
                  <a:pos x="1" y="220"/>
                </a:cxn>
                <a:cxn ang="0">
                  <a:pos x="0" y="265"/>
                </a:cxn>
                <a:cxn ang="0">
                  <a:pos x="4" y="286"/>
                </a:cxn>
                <a:cxn ang="0">
                  <a:pos x="10" y="310"/>
                </a:cxn>
                <a:cxn ang="0">
                  <a:pos x="29" y="312"/>
                </a:cxn>
                <a:cxn ang="0">
                  <a:pos x="49" y="335"/>
                </a:cxn>
                <a:cxn ang="0">
                  <a:pos x="63" y="348"/>
                </a:cxn>
                <a:cxn ang="0">
                  <a:pos x="70" y="382"/>
                </a:cxn>
                <a:cxn ang="0">
                  <a:pos x="77" y="394"/>
                </a:cxn>
                <a:cxn ang="0">
                  <a:pos x="87" y="396"/>
                </a:cxn>
                <a:cxn ang="0">
                  <a:pos x="112" y="400"/>
                </a:cxn>
                <a:cxn ang="0">
                  <a:pos x="121" y="405"/>
                </a:cxn>
                <a:cxn ang="0">
                  <a:pos x="292" y="303"/>
                </a:cxn>
                <a:cxn ang="0">
                  <a:pos x="392" y="241"/>
                </a:cxn>
                <a:cxn ang="0">
                  <a:pos x="409" y="216"/>
                </a:cxn>
                <a:cxn ang="0">
                  <a:pos x="421" y="221"/>
                </a:cxn>
                <a:cxn ang="0">
                  <a:pos x="443" y="208"/>
                </a:cxn>
                <a:cxn ang="0">
                  <a:pos x="407" y="187"/>
                </a:cxn>
                <a:cxn ang="0">
                  <a:pos x="449" y="104"/>
                </a:cxn>
                <a:cxn ang="0">
                  <a:pos x="441" y="97"/>
                </a:cxn>
                <a:cxn ang="0">
                  <a:pos x="371" y="59"/>
                </a:cxn>
                <a:cxn ang="0">
                  <a:pos x="326" y="0"/>
                </a:cxn>
              </a:cxnLst>
              <a:rect l="0" t="0" r="r" b="b"/>
              <a:pathLst>
                <a:path w="449" h="405">
                  <a:moveTo>
                    <a:pt x="326" y="0"/>
                  </a:moveTo>
                  <a:lnTo>
                    <a:pt x="305" y="0"/>
                  </a:lnTo>
                  <a:lnTo>
                    <a:pt x="297" y="6"/>
                  </a:lnTo>
                  <a:lnTo>
                    <a:pt x="271" y="2"/>
                  </a:lnTo>
                  <a:lnTo>
                    <a:pt x="225" y="23"/>
                  </a:lnTo>
                  <a:lnTo>
                    <a:pt x="222" y="20"/>
                  </a:lnTo>
                  <a:lnTo>
                    <a:pt x="211" y="23"/>
                  </a:lnTo>
                  <a:lnTo>
                    <a:pt x="202" y="41"/>
                  </a:lnTo>
                  <a:lnTo>
                    <a:pt x="194" y="42"/>
                  </a:lnTo>
                  <a:lnTo>
                    <a:pt x="185" y="36"/>
                  </a:lnTo>
                  <a:lnTo>
                    <a:pt x="183" y="47"/>
                  </a:lnTo>
                  <a:lnTo>
                    <a:pt x="167" y="47"/>
                  </a:lnTo>
                  <a:lnTo>
                    <a:pt x="143" y="65"/>
                  </a:lnTo>
                  <a:lnTo>
                    <a:pt x="145" y="69"/>
                  </a:lnTo>
                  <a:lnTo>
                    <a:pt x="136" y="75"/>
                  </a:lnTo>
                  <a:lnTo>
                    <a:pt x="129" y="74"/>
                  </a:lnTo>
                  <a:lnTo>
                    <a:pt x="106" y="88"/>
                  </a:lnTo>
                  <a:lnTo>
                    <a:pt x="103" y="85"/>
                  </a:lnTo>
                  <a:lnTo>
                    <a:pt x="75" y="97"/>
                  </a:lnTo>
                  <a:lnTo>
                    <a:pt x="56" y="110"/>
                  </a:lnTo>
                  <a:lnTo>
                    <a:pt x="38" y="114"/>
                  </a:lnTo>
                  <a:lnTo>
                    <a:pt x="18" y="114"/>
                  </a:lnTo>
                  <a:lnTo>
                    <a:pt x="4" y="123"/>
                  </a:lnTo>
                  <a:lnTo>
                    <a:pt x="2" y="132"/>
                  </a:lnTo>
                  <a:lnTo>
                    <a:pt x="1" y="160"/>
                  </a:lnTo>
                  <a:lnTo>
                    <a:pt x="0" y="190"/>
                  </a:lnTo>
                  <a:lnTo>
                    <a:pt x="1" y="220"/>
                  </a:lnTo>
                  <a:lnTo>
                    <a:pt x="0" y="265"/>
                  </a:lnTo>
                  <a:lnTo>
                    <a:pt x="4" y="286"/>
                  </a:lnTo>
                  <a:lnTo>
                    <a:pt x="10" y="310"/>
                  </a:lnTo>
                  <a:lnTo>
                    <a:pt x="29" y="312"/>
                  </a:lnTo>
                  <a:lnTo>
                    <a:pt x="49" y="335"/>
                  </a:lnTo>
                  <a:lnTo>
                    <a:pt x="63" y="348"/>
                  </a:lnTo>
                  <a:lnTo>
                    <a:pt x="70" y="382"/>
                  </a:lnTo>
                  <a:lnTo>
                    <a:pt x="77" y="394"/>
                  </a:lnTo>
                  <a:lnTo>
                    <a:pt x="87" y="396"/>
                  </a:lnTo>
                  <a:lnTo>
                    <a:pt x="112" y="400"/>
                  </a:lnTo>
                  <a:lnTo>
                    <a:pt x="121" y="405"/>
                  </a:lnTo>
                  <a:lnTo>
                    <a:pt x="292" y="303"/>
                  </a:lnTo>
                  <a:lnTo>
                    <a:pt x="392" y="241"/>
                  </a:lnTo>
                  <a:lnTo>
                    <a:pt x="409" y="216"/>
                  </a:lnTo>
                  <a:lnTo>
                    <a:pt x="421" y="221"/>
                  </a:lnTo>
                  <a:lnTo>
                    <a:pt x="443" y="208"/>
                  </a:lnTo>
                  <a:lnTo>
                    <a:pt x="407" y="187"/>
                  </a:lnTo>
                  <a:lnTo>
                    <a:pt x="449" y="104"/>
                  </a:lnTo>
                  <a:lnTo>
                    <a:pt x="441" y="97"/>
                  </a:lnTo>
                  <a:lnTo>
                    <a:pt x="371" y="59"/>
                  </a:lnTo>
                  <a:lnTo>
                    <a:pt x="326"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23" name="Group 43"/>
          <p:cNvGrpSpPr>
            <a:grpSpLocks/>
          </p:cNvGrpSpPr>
          <p:nvPr/>
        </p:nvGrpSpPr>
        <p:grpSpPr bwMode="auto">
          <a:xfrm>
            <a:off x="6654800" y="5064125"/>
            <a:ext cx="365125" cy="625475"/>
            <a:chOff x="3606" y="2934"/>
            <a:chExt cx="230" cy="394"/>
          </a:xfrm>
        </p:grpSpPr>
        <p:sp>
          <p:nvSpPr>
            <p:cNvPr id="199724" name="Freeform 44"/>
            <p:cNvSpPr>
              <a:spLocks/>
            </p:cNvSpPr>
            <p:nvPr/>
          </p:nvSpPr>
          <p:spPr bwMode="auto">
            <a:xfrm>
              <a:off x="3606" y="2934"/>
              <a:ext cx="230" cy="394"/>
            </a:xfrm>
            <a:custGeom>
              <a:avLst/>
              <a:gdLst/>
              <a:ahLst/>
              <a:cxnLst>
                <a:cxn ang="0">
                  <a:pos x="210" y="335"/>
                </a:cxn>
                <a:cxn ang="0">
                  <a:pos x="215" y="248"/>
                </a:cxn>
                <a:cxn ang="0">
                  <a:pos x="230" y="22"/>
                </a:cxn>
                <a:cxn ang="0">
                  <a:pos x="214" y="22"/>
                </a:cxn>
                <a:cxn ang="0">
                  <a:pos x="212" y="66"/>
                </a:cxn>
                <a:cxn ang="0">
                  <a:pos x="136" y="49"/>
                </a:cxn>
                <a:cxn ang="0">
                  <a:pos x="125" y="46"/>
                </a:cxn>
                <a:cxn ang="0">
                  <a:pos x="29" y="0"/>
                </a:cxn>
                <a:cxn ang="0">
                  <a:pos x="28" y="21"/>
                </a:cxn>
                <a:cxn ang="0">
                  <a:pos x="21" y="61"/>
                </a:cxn>
                <a:cxn ang="0">
                  <a:pos x="16" y="94"/>
                </a:cxn>
                <a:cxn ang="0">
                  <a:pos x="27" y="136"/>
                </a:cxn>
                <a:cxn ang="0">
                  <a:pos x="25" y="153"/>
                </a:cxn>
                <a:cxn ang="0">
                  <a:pos x="29" y="175"/>
                </a:cxn>
                <a:cxn ang="0">
                  <a:pos x="27" y="228"/>
                </a:cxn>
                <a:cxn ang="0">
                  <a:pos x="22" y="268"/>
                </a:cxn>
                <a:cxn ang="0">
                  <a:pos x="17" y="299"/>
                </a:cxn>
                <a:cxn ang="0">
                  <a:pos x="13" y="312"/>
                </a:cxn>
                <a:cxn ang="0">
                  <a:pos x="6" y="330"/>
                </a:cxn>
                <a:cxn ang="0">
                  <a:pos x="1" y="354"/>
                </a:cxn>
                <a:cxn ang="0">
                  <a:pos x="0" y="373"/>
                </a:cxn>
                <a:cxn ang="0">
                  <a:pos x="9" y="394"/>
                </a:cxn>
                <a:cxn ang="0">
                  <a:pos x="30" y="364"/>
                </a:cxn>
                <a:cxn ang="0">
                  <a:pos x="210" y="335"/>
                </a:cxn>
              </a:cxnLst>
              <a:rect l="0" t="0" r="r" b="b"/>
              <a:pathLst>
                <a:path w="230" h="394">
                  <a:moveTo>
                    <a:pt x="210" y="335"/>
                  </a:moveTo>
                  <a:lnTo>
                    <a:pt x="215" y="248"/>
                  </a:lnTo>
                  <a:lnTo>
                    <a:pt x="230" y="22"/>
                  </a:lnTo>
                  <a:lnTo>
                    <a:pt x="214" y="22"/>
                  </a:lnTo>
                  <a:lnTo>
                    <a:pt x="212" y="66"/>
                  </a:lnTo>
                  <a:lnTo>
                    <a:pt x="136" y="49"/>
                  </a:lnTo>
                  <a:lnTo>
                    <a:pt x="125" y="46"/>
                  </a:lnTo>
                  <a:lnTo>
                    <a:pt x="29" y="0"/>
                  </a:lnTo>
                  <a:lnTo>
                    <a:pt x="28" y="21"/>
                  </a:lnTo>
                  <a:lnTo>
                    <a:pt x="21" y="61"/>
                  </a:lnTo>
                  <a:lnTo>
                    <a:pt x="16" y="94"/>
                  </a:lnTo>
                  <a:lnTo>
                    <a:pt x="27" y="136"/>
                  </a:lnTo>
                  <a:lnTo>
                    <a:pt x="25" y="153"/>
                  </a:lnTo>
                  <a:lnTo>
                    <a:pt x="29" y="175"/>
                  </a:lnTo>
                  <a:lnTo>
                    <a:pt x="27" y="228"/>
                  </a:lnTo>
                  <a:lnTo>
                    <a:pt x="22" y="268"/>
                  </a:lnTo>
                  <a:lnTo>
                    <a:pt x="17" y="299"/>
                  </a:lnTo>
                  <a:lnTo>
                    <a:pt x="13" y="312"/>
                  </a:lnTo>
                  <a:lnTo>
                    <a:pt x="6" y="330"/>
                  </a:lnTo>
                  <a:lnTo>
                    <a:pt x="1" y="354"/>
                  </a:lnTo>
                  <a:lnTo>
                    <a:pt x="0" y="373"/>
                  </a:lnTo>
                  <a:lnTo>
                    <a:pt x="9" y="394"/>
                  </a:lnTo>
                  <a:lnTo>
                    <a:pt x="30" y="364"/>
                  </a:lnTo>
                  <a:lnTo>
                    <a:pt x="210" y="335"/>
                  </a:lnTo>
                  <a:close/>
                </a:path>
              </a:pathLst>
            </a:custGeom>
            <a:solidFill>
              <a:srgbClr val="FFFF00"/>
            </a:solidFill>
            <a:ln w="9525">
              <a:noFill/>
              <a:round/>
              <a:headEnd/>
              <a:tailEnd/>
            </a:ln>
          </p:spPr>
          <p:txBody>
            <a:bodyPr/>
            <a:lstStyle/>
            <a:p>
              <a:endParaRPr lang="en-US"/>
            </a:p>
          </p:txBody>
        </p:sp>
        <p:sp>
          <p:nvSpPr>
            <p:cNvPr id="199725" name="Freeform 45"/>
            <p:cNvSpPr>
              <a:spLocks/>
            </p:cNvSpPr>
            <p:nvPr/>
          </p:nvSpPr>
          <p:spPr bwMode="auto">
            <a:xfrm>
              <a:off x="3606" y="2934"/>
              <a:ext cx="230" cy="394"/>
            </a:xfrm>
            <a:custGeom>
              <a:avLst/>
              <a:gdLst/>
              <a:ahLst/>
              <a:cxnLst>
                <a:cxn ang="0">
                  <a:pos x="210" y="335"/>
                </a:cxn>
                <a:cxn ang="0">
                  <a:pos x="215" y="248"/>
                </a:cxn>
                <a:cxn ang="0">
                  <a:pos x="230" y="22"/>
                </a:cxn>
                <a:cxn ang="0">
                  <a:pos x="214" y="22"/>
                </a:cxn>
                <a:cxn ang="0">
                  <a:pos x="212" y="66"/>
                </a:cxn>
                <a:cxn ang="0">
                  <a:pos x="136" y="49"/>
                </a:cxn>
                <a:cxn ang="0">
                  <a:pos x="125" y="46"/>
                </a:cxn>
                <a:cxn ang="0">
                  <a:pos x="29" y="0"/>
                </a:cxn>
                <a:cxn ang="0">
                  <a:pos x="28" y="21"/>
                </a:cxn>
                <a:cxn ang="0">
                  <a:pos x="21" y="61"/>
                </a:cxn>
                <a:cxn ang="0">
                  <a:pos x="16" y="94"/>
                </a:cxn>
                <a:cxn ang="0">
                  <a:pos x="27" y="136"/>
                </a:cxn>
                <a:cxn ang="0">
                  <a:pos x="25" y="153"/>
                </a:cxn>
                <a:cxn ang="0">
                  <a:pos x="29" y="175"/>
                </a:cxn>
                <a:cxn ang="0">
                  <a:pos x="27" y="228"/>
                </a:cxn>
                <a:cxn ang="0">
                  <a:pos x="22" y="268"/>
                </a:cxn>
                <a:cxn ang="0">
                  <a:pos x="17" y="299"/>
                </a:cxn>
                <a:cxn ang="0">
                  <a:pos x="13" y="312"/>
                </a:cxn>
                <a:cxn ang="0">
                  <a:pos x="6" y="330"/>
                </a:cxn>
                <a:cxn ang="0">
                  <a:pos x="1" y="354"/>
                </a:cxn>
                <a:cxn ang="0">
                  <a:pos x="0" y="373"/>
                </a:cxn>
                <a:cxn ang="0">
                  <a:pos x="9" y="394"/>
                </a:cxn>
                <a:cxn ang="0">
                  <a:pos x="30" y="364"/>
                </a:cxn>
                <a:cxn ang="0">
                  <a:pos x="210" y="335"/>
                </a:cxn>
              </a:cxnLst>
              <a:rect l="0" t="0" r="r" b="b"/>
              <a:pathLst>
                <a:path w="230" h="394">
                  <a:moveTo>
                    <a:pt x="210" y="335"/>
                  </a:moveTo>
                  <a:lnTo>
                    <a:pt x="215" y="248"/>
                  </a:lnTo>
                  <a:lnTo>
                    <a:pt x="230" y="22"/>
                  </a:lnTo>
                  <a:lnTo>
                    <a:pt x="214" y="22"/>
                  </a:lnTo>
                  <a:lnTo>
                    <a:pt x="212" y="66"/>
                  </a:lnTo>
                  <a:lnTo>
                    <a:pt x="136" y="49"/>
                  </a:lnTo>
                  <a:lnTo>
                    <a:pt x="125" y="46"/>
                  </a:lnTo>
                  <a:lnTo>
                    <a:pt x="29" y="0"/>
                  </a:lnTo>
                  <a:lnTo>
                    <a:pt x="28" y="21"/>
                  </a:lnTo>
                  <a:lnTo>
                    <a:pt x="21" y="61"/>
                  </a:lnTo>
                  <a:lnTo>
                    <a:pt x="16" y="94"/>
                  </a:lnTo>
                  <a:lnTo>
                    <a:pt x="27" y="136"/>
                  </a:lnTo>
                  <a:lnTo>
                    <a:pt x="25" y="153"/>
                  </a:lnTo>
                  <a:lnTo>
                    <a:pt x="29" y="175"/>
                  </a:lnTo>
                  <a:lnTo>
                    <a:pt x="27" y="228"/>
                  </a:lnTo>
                  <a:lnTo>
                    <a:pt x="22" y="268"/>
                  </a:lnTo>
                  <a:lnTo>
                    <a:pt x="17" y="299"/>
                  </a:lnTo>
                  <a:lnTo>
                    <a:pt x="13" y="312"/>
                  </a:lnTo>
                  <a:lnTo>
                    <a:pt x="6" y="330"/>
                  </a:lnTo>
                  <a:lnTo>
                    <a:pt x="1" y="354"/>
                  </a:lnTo>
                  <a:lnTo>
                    <a:pt x="0" y="373"/>
                  </a:lnTo>
                  <a:lnTo>
                    <a:pt x="9" y="394"/>
                  </a:lnTo>
                  <a:lnTo>
                    <a:pt x="30" y="364"/>
                  </a:lnTo>
                  <a:lnTo>
                    <a:pt x="210" y="335"/>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26" name="Group 46"/>
          <p:cNvGrpSpPr>
            <a:grpSpLocks/>
          </p:cNvGrpSpPr>
          <p:nvPr/>
        </p:nvGrpSpPr>
        <p:grpSpPr bwMode="auto">
          <a:xfrm>
            <a:off x="2913063" y="4094163"/>
            <a:ext cx="484187" cy="638175"/>
            <a:chOff x="1249" y="2323"/>
            <a:chExt cx="305" cy="402"/>
          </a:xfrm>
        </p:grpSpPr>
        <p:sp>
          <p:nvSpPr>
            <p:cNvPr id="199727" name="Freeform 47"/>
            <p:cNvSpPr>
              <a:spLocks/>
            </p:cNvSpPr>
            <p:nvPr/>
          </p:nvSpPr>
          <p:spPr bwMode="auto">
            <a:xfrm>
              <a:off x="1249" y="2323"/>
              <a:ext cx="305" cy="402"/>
            </a:xfrm>
            <a:custGeom>
              <a:avLst/>
              <a:gdLst/>
              <a:ahLst/>
              <a:cxnLst>
                <a:cxn ang="0">
                  <a:pos x="305" y="1"/>
                </a:cxn>
                <a:cxn ang="0">
                  <a:pos x="293" y="2"/>
                </a:cxn>
                <a:cxn ang="0">
                  <a:pos x="282" y="0"/>
                </a:cxn>
                <a:cxn ang="0">
                  <a:pos x="274" y="3"/>
                </a:cxn>
                <a:cxn ang="0">
                  <a:pos x="265" y="5"/>
                </a:cxn>
                <a:cxn ang="0">
                  <a:pos x="258" y="4"/>
                </a:cxn>
                <a:cxn ang="0">
                  <a:pos x="241" y="9"/>
                </a:cxn>
                <a:cxn ang="0">
                  <a:pos x="225" y="2"/>
                </a:cxn>
                <a:cxn ang="0">
                  <a:pos x="213" y="8"/>
                </a:cxn>
                <a:cxn ang="0">
                  <a:pos x="182" y="4"/>
                </a:cxn>
                <a:cxn ang="0">
                  <a:pos x="175" y="14"/>
                </a:cxn>
                <a:cxn ang="0">
                  <a:pos x="152" y="20"/>
                </a:cxn>
                <a:cxn ang="0">
                  <a:pos x="136" y="31"/>
                </a:cxn>
                <a:cxn ang="0">
                  <a:pos x="128" y="45"/>
                </a:cxn>
                <a:cxn ang="0">
                  <a:pos x="110" y="39"/>
                </a:cxn>
                <a:cxn ang="0">
                  <a:pos x="107" y="27"/>
                </a:cxn>
                <a:cxn ang="0">
                  <a:pos x="87" y="15"/>
                </a:cxn>
                <a:cxn ang="0">
                  <a:pos x="44" y="9"/>
                </a:cxn>
                <a:cxn ang="0">
                  <a:pos x="54" y="21"/>
                </a:cxn>
                <a:cxn ang="0">
                  <a:pos x="50" y="42"/>
                </a:cxn>
                <a:cxn ang="0">
                  <a:pos x="51" y="56"/>
                </a:cxn>
                <a:cxn ang="0">
                  <a:pos x="68" y="75"/>
                </a:cxn>
                <a:cxn ang="0">
                  <a:pos x="68" y="90"/>
                </a:cxn>
                <a:cxn ang="0">
                  <a:pos x="79" y="78"/>
                </a:cxn>
                <a:cxn ang="0">
                  <a:pos x="95" y="81"/>
                </a:cxn>
                <a:cxn ang="0">
                  <a:pos x="104" y="92"/>
                </a:cxn>
                <a:cxn ang="0">
                  <a:pos x="104" y="117"/>
                </a:cxn>
                <a:cxn ang="0">
                  <a:pos x="113" y="145"/>
                </a:cxn>
                <a:cxn ang="0">
                  <a:pos x="124" y="172"/>
                </a:cxn>
                <a:cxn ang="0">
                  <a:pos x="116" y="200"/>
                </a:cxn>
                <a:cxn ang="0">
                  <a:pos x="101" y="213"/>
                </a:cxn>
                <a:cxn ang="0">
                  <a:pos x="60" y="227"/>
                </a:cxn>
                <a:cxn ang="0">
                  <a:pos x="48" y="231"/>
                </a:cxn>
                <a:cxn ang="0">
                  <a:pos x="37" y="244"/>
                </a:cxn>
                <a:cxn ang="0">
                  <a:pos x="32" y="265"/>
                </a:cxn>
                <a:cxn ang="0">
                  <a:pos x="13" y="297"/>
                </a:cxn>
                <a:cxn ang="0">
                  <a:pos x="0" y="313"/>
                </a:cxn>
                <a:cxn ang="0">
                  <a:pos x="12" y="321"/>
                </a:cxn>
                <a:cxn ang="0">
                  <a:pos x="14" y="330"/>
                </a:cxn>
                <a:cxn ang="0">
                  <a:pos x="30" y="335"/>
                </a:cxn>
                <a:cxn ang="0">
                  <a:pos x="53" y="340"/>
                </a:cxn>
                <a:cxn ang="0">
                  <a:pos x="78" y="368"/>
                </a:cxn>
                <a:cxn ang="0">
                  <a:pos x="91" y="396"/>
                </a:cxn>
                <a:cxn ang="0">
                  <a:pos x="100" y="398"/>
                </a:cxn>
                <a:cxn ang="0">
                  <a:pos x="107" y="402"/>
                </a:cxn>
                <a:cxn ang="0">
                  <a:pos x="119" y="402"/>
                </a:cxn>
                <a:cxn ang="0">
                  <a:pos x="142" y="391"/>
                </a:cxn>
                <a:cxn ang="0">
                  <a:pos x="149" y="392"/>
                </a:cxn>
                <a:cxn ang="0">
                  <a:pos x="168" y="374"/>
                </a:cxn>
                <a:cxn ang="0">
                  <a:pos x="189" y="370"/>
                </a:cxn>
                <a:cxn ang="0">
                  <a:pos x="194" y="371"/>
                </a:cxn>
                <a:cxn ang="0">
                  <a:pos x="202" y="375"/>
                </a:cxn>
                <a:cxn ang="0">
                  <a:pos x="211" y="368"/>
                </a:cxn>
                <a:cxn ang="0">
                  <a:pos x="226" y="363"/>
                </a:cxn>
                <a:cxn ang="0">
                  <a:pos x="237" y="356"/>
                </a:cxn>
                <a:cxn ang="0">
                  <a:pos x="259" y="355"/>
                </a:cxn>
                <a:cxn ang="0">
                  <a:pos x="302" y="341"/>
                </a:cxn>
                <a:cxn ang="0">
                  <a:pos x="301" y="191"/>
                </a:cxn>
                <a:cxn ang="0">
                  <a:pos x="291" y="190"/>
                </a:cxn>
                <a:cxn ang="0">
                  <a:pos x="292" y="138"/>
                </a:cxn>
                <a:cxn ang="0">
                  <a:pos x="305" y="136"/>
                </a:cxn>
                <a:cxn ang="0">
                  <a:pos x="305" y="1"/>
                </a:cxn>
              </a:cxnLst>
              <a:rect l="0" t="0" r="r" b="b"/>
              <a:pathLst>
                <a:path w="305" h="402">
                  <a:moveTo>
                    <a:pt x="305" y="1"/>
                  </a:moveTo>
                  <a:lnTo>
                    <a:pt x="293" y="2"/>
                  </a:lnTo>
                  <a:lnTo>
                    <a:pt x="282" y="0"/>
                  </a:lnTo>
                  <a:lnTo>
                    <a:pt x="274" y="3"/>
                  </a:lnTo>
                  <a:lnTo>
                    <a:pt x="265" y="5"/>
                  </a:lnTo>
                  <a:lnTo>
                    <a:pt x="258" y="4"/>
                  </a:lnTo>
                  <a:lnTo>
                    <a:pt x="241" y="9"/>
                  </a:lnTo>
                  <a:lnTo>
                    <a:pt x="225" y="2"/>
                  </a:lnTo>
                  <a:lnTo>
                    <a:pt x="213" y="8"/>
                  </a:lnTo>
                  <a:lnTo>
                    <a:pt x="182" y="4"/>
                  </a:lnTo>
                  <a:lnTo>
                    <a:pt x="175" y="14"/>
                  </a:lnTo>
                  <a:lnTo>
                    <a:pt x="152" y="20"/>
                  </a:lnTo>
                  <a:lnTo>
                    <a:pt x="136" y="31"/>
                  </a:lnTo>
                  <a:lnTo>
                    <a:pt x="128" y="45"/>
                  </a:lnTo>
                  <a:lnTo>
                    <a:pt x="110" y="39"/>
                  </a:lnTo>
                  <a:lnTo>
                    <a:pt x="107" y="27"/>
                  </a:lnTo>
                  <a:lnTo>
                    <a:pt x="87" y="15"/>
                  </a:lnTo>
                  <a:lnTo>
                    <a:pt x="44" y="9"/>
                  </a:lnTo>
                  <a:lnTo>
                    <a:pt x="54" y="21"/>
                  </a:lnTo>
                  <a:lnTo>
                    <a:pt x="50" y="42"/>
                  </a:lnTo>
                  <a:lnTo>
                    <a:pt x="51" y="56"/>
                  </a:lnTo>
                  <a:lnTo>
                    <a:pt x="68" y="75"/>
                  </a:lnTo>
                  <a:lnTo>
                    <a:pt x="68" y="90"/>
                  </a:lnTo>
                  <a:lnTo>
                    <a:pt x="79" y="78"/>
                  </a:lnTo>
                  <a:lnTo>
                    <a:pt x="95" y="81"/>
                  </a:lnTo>
                  <a:lnTo>
                    <a:pt x="104" y="92"/>
                  </a:lnTo>
                  <a:lnTo>
                    <a:pt x="104" y="117"/>
                  </a:lnTo>
                  <a:lnTo>
                    <a:pt x="113" y="145"/>
                  </a:lnTo>
                  <a:lnTo>
                    <a:pt x="124" y="172"/>
                  </a:lnTo>
                  <a:lnTo>
                    <a:pt x="116" y="200"/>
                  </a:lnTo>
                  <a:lnTo>
                    <a:pt x="101" y="213"/>
                  </a:lnTo>
                  <a:lnTo>
                    <a:pt x="60" y="227"/>
                  </a:lnTo>
                  <a:lnTo>
                    <a:pt x="48" y="231"/>
                  </a:lnTo>
                  <a:lnTo>
                    <a:pt x="37" y="244"/>
                  </a:lnTo>
                  <a:lnTo>
                    <a:pt x="32" y="265"/>
                  </a:lnTo>
                  <a:lnTo>
                    <a:pt x="13" y="297"/>
                  </a:lnTo>
                  <a:lnTo>
                    <a:pt x="0" y="313"/>
                  </a:lnTo>
                  <a:lnTo>
                    <a:pt x="12" y="321"/>
                  </a:lnTo>
                  <a:lnTo>
                    <a:pt x="14" y="330"/>
                  </a:lnTo>
                  <a:lnTo>
                    <a:pt x="30" y="335"/>
                  </a:lnTo>
                  <a:lnTo>
                    <a:pt x="53" y="340"/>
                  </a:lnTo>
                  <a:lnTo>
                    <a:pt x="78" y="368"/>
                  </a:lnTo>
                  <a:lnTo>
                    <a:pt x="91" y="396"/>
                  </a:lnTo>
                  <a:lnTo>
                    <a:pt x="100" y="398"/>
                  </a:lnTo>
                  <a:lnTo>
                    <a:pt x="107" y="402"/>
                  </a:lnTo>
                  <a:lnTo>
                    <a:pt x="119" y="402"/>
                  </a:lnTo>
                  <a:lnTo>
                    <a:pt x="142" y="391"/>
                  </a:lnTo>
                  <a:lnTo>
                    <a:pt x="149" y="392"/>
                  </a:lnTo>
                  <a:lnTo>
                    <a:pt x="168" y="374"/>
                  </a:lnTo>
                  <a:lnTo>
                    <a:pt x="189" y="370"/>
                  </a:lnTo>
                  <a:lnTo>
                    <a:pt x="194" y="371"/>
                  </a:lnTo>
                  <a:lnTo>
                    <a:pt x="202" y="375"/>
                  </a:lnTo>
                  <a:lnTo>
                    <a:pt x="211" y="368"/>
                  </a:lnTo>
                  <a:lnTo>
                    <a:pt x="226" y="363"/>
                  </a:lnTo>
                  <a:lnTo>
                    <a:pt x="237" y="356"/>
                  </a:lnTo>
                  <a:lnTo>
                    <a:pt x="259" y="355"/>
                  </a:lnTo>
                  <a:lnTo>
                    <a:pt x="302" y="341"/>
                  </a:lnTo>
                  <a:lnTo>
                    <a:pt x="301" y="191"/>
                  </a:lnTo>
                  <a:lnTo>
                    <a:pt x="291" y="190"/>
                  </a:lnTo>
                  <a:lnTo>
                    <a:pt x="292" y="138"/>
                  </a:lnTo>
                  <a:lnTo>
                    <a:pt x="305" y="136"/>
                  </a:lnTo>
                  <a:lnTo>
                    <a:pt x="305" y="1"/>
                  </a:lnTo>
                  <a:close/>
                </a:path>
              </a:pathLst>
            </a:custGeom>
            <a:solidFill>
              <a:srgbClr val="FFFF00"/>
            </a:solidFill>
            <a:ln w="9525">
              <a:noFill/>
              <a:round/>
              <a:headEnd/>
              <a:tailEnd/>
            </a:ln>
          </p:spPr>
          <p:txBody>
            <a:bodyPr/>
            <a:lstStyle/>
            <a:p>
              <a:endParaRPr lang="en-US"/>
            </a:p>
          </p:txBody>
        </p:sp>
        <p:sp>
          <p:nvSpPr>
            <p:cNvPr id="199728" name="Freeform 48"/>
            <p:cNvSpPr>
              <a:spLocks/>
            </p:cNvSpPr>
            <p:nvPr/>
          </p:nvSpPr>
          <p:spPr bwMode="auto">
            <a:xfrm>
              <a:off x="1249" y="2323"/>
              <a:ext cx="305" cy="402"/>
            </a:xfrm>
            <a:custGeom>
              <a:avLst/>
              <a:gdLst/>
              <a:ahLst/>
              <a:cxnLst>
                <a:cxn ang="0">
                  <a:pos x="305" y="1"/>
                </a:cxn>
                <a:cxn ang="0">
                  <a:pos x="293" y="2"/>
                </a:cxn>
                <a:cxn ang="0">
                  <a:pos x="282" y="0"/>
                </a:cxn>
                <a:cxn ang="0">
                  <a:pos x="274" y="3"/>
                </a:cxn>
                <a:cxn ang="0">
                  <a:pos x="265" y="5"/>
                </a:cxn>
                <a:cxn ang="0">
                  <a:pos x="258" y="4"/>
                </a:cxn>
                <a:cxn ang="0">
                  <a:pos x="241" y="9"/>
                </a:cxn>
                <a:cxn ang="0">
                  <a:pos x="225" y="2"/>
                </a:cxn>
                <a:cxn ang="0">
                  <a:pos x="213" y="8"/>
                </a:cxn>
                <a:cxn ang="0">
                  <a:pos x="182" y="4"/>
                </a:cxn>
                <a:cxn ang="0">
                  <a:pos x="175" y="14"/>
                </a:cxn>
                <a:cxn ang="0">
                  <a:pos x="152" y="20"/>
                </a:cxn>
                <a:cxn ang="0">
                  <a:pos x="136" y="31"/>
                </a:cxn>
                <a:cxn ang="0">
                  <a:pos x="128" y="45"/>
                </a:cxn>
                <a:cxn ang="0">
                  <a:pos x="110" y="39"/>
                </a:cxn>
                <a:cxn ang="0">
                  <a:pos x="107" y="27"/>
                </a:cxn>
                <a:cxn ang="0">
                  <a:pos x="87" y="15"/>
                </a:cxn>
                <a:cxn ang="0">
                  <a:pos x="44" y="9"/>
                </a:cxn>
                <a:cxn ang="0">
                  <a:pos x="54" y="21"/>
                </a:cxn>
                <a:cxn ang="0">
                  <a:pos x="50" y="42"/>
                </a:cxn>
                <a:cxn ang="0">
                  <a:pos x="51" y="56"/>
                </a:cxn>
                <a:cxn ang="0">
                  <a:pos x="68" y="75"/>
                </a:cxn>
                <a:cxn ang="0">
                  <a:pos x="68" y="90"/>
                </a:cxn>
                <a:cxn ang="0">
                  <a:pos x="79" y="78"/>
                </a:cxn>
                <a:cxn ang="0">
                  <a:pos x="95" y="81"/>
                </a:cxn>
                <a:cxn ang="0">
                  <a:pos x="104" y="92"/>
                </a:cxn>
                <a:cxn ang="0">
                  <a:pos x="104" y="117"/>
                </a:cxn>
                <a:cxn ang="0">
                  <a:pos x="113" y="145"/>
                </a:cxn>
                <a:cxn ang="0">
                  <a:pos x="124" y="172"/>
                </a:cxn>
                <a:cxn ang="0">
                  <a:pos x="116" y="200"/>
                </a:cxn>
                <a:cxn ang="0">
                  <a:pos x="101" y="213"/>
                </a:cxn>
                <a:cxn ang="0">
                  <a:pos x="60" y="227"/>
                </a:cxn>
                <a:cxn ang="0">
                  <a:pos x="48" y="231"/>
                </a:cxn>
                <a:cxn ang="0">
                  <a:pos x="37" y="244"/>
                </a:cxn>
                <a:cxn ang="0">
                  <a:pos x="32" y="265"/>
                </a:cxn>
                <a:cxn ang="0">
                  <a:pos x="13" y="297"/>
                </a:cxn>
                <a:cxn ang="0">
                  <a:pos x="0" y="313"/>
                </a:cxn>
                <a:cxn ang="0">
                  <a:pos x="12" y="321"/>
                </a:cxn>
                <a:cxn ang="0">
                  <a:pos x="14" y="330"/>
                </a:cxn>
                <a:cxn ang="0">
                  <a:pos x="30" y="335"/>
                </a:cxn>
                <a:cxn ang="0">
                  <a:pos x="53" y="340"/>
                </a:cxn>
                <a:cxn ang="0">
                  <a:pos x="78" y="368"/>
                </a:cxn>
                <a:cxn ang="0">
                  <a:pos x="91" y="396"/>
                </a:cxn>
                <a:cxn ang="0">
                  <a:pos x="100" y="398"/>
                </a:cxn>
                <a:cxn ang="0">
                  <a:pos x="107" y="402"/>
                </a:cxn>
                <a:cxn ang="0">
                  <a:pos x="119" y="402"/>
                </a:cxn>
                <a:cxn ang="0">
                  <a:pos x="142" y="391"/>
                </a:cxn>
                <a:cxn ang="0">
                  <a:pos x="149" y="392"/>
                </a:cxn>
                <a:cxn ang="0">
                  <a:pos x="168" y="374"/>
                </a:cxn>
                <a:cxn ang="0">
                  <a:pos x="189" y="370"/>
                </a:cxn>
                <a:cxn ang="0">
                  <a:pos x="194" y="371"/>
                </a:cxn>
                <a:cxn ang="0">
                  <a:pos x="202" y="375"/>
                </a:cxn>
                <a:cxn ang="0">
                  <a:pos x="211" y="368"/>
                </a:cxn>
                <a:cxn ang="0">
                  <a:pos x="226" y="363"/>
                </a:cxn>
                <a:cxn ang="0">
                  <a:pos x="237" y="356"/>
                </a:cxn>
                <a:cxn ang="0">
                  <a:pos x="259" y="355"/>
                </a:cxn>
                <a:cxn ang="0">
                  <a:pos x="302" y="341"/>
                </a:cxn>
                <a:cxn ang="0">
                  <a:pos x="301" y="191"/>
                </a:cxn>
                <a:cxn ang="0">
                  <a:pos x="291" y="190"/>
                </a:cxn>
                <a:cxn ang="0">
                  <a:pos x="292" y="138"/>
                </a:cxn>
                <a:cxn ang="0">
                  <a:pos x="305" y="136"/>
                </a:cxn>
                <a:cxn ang="0">
                  <a:pos x="305" y="1"/>
                </a:cxn>
              </a:cxnLst>
              <a:rect l="0" t="0" r="r" b="b"/>
              <a:pathLst>
                <a:path w="305" h="402">
                  <a:moveTo>
                    <a:pt x="305" y="1"/>
                  </a:moveTo>
                  <a:lnTo>
                    <a:pt x="293" y="2"/>
                  </a:lnTo>
                  <a:lnTo>
                    <a:pt x="282" y="0"/>
                  </a:lnTo>
                  <a:lnTo>
                    <a:pt x="274" y="3"/>
                  </a:lnTo>
                  <a:lnTo>
                    <a:pt x="265" y="5"/>
                  </a:lnTo>
                  <a:lnTo>
                    <a:pt x="258" y="4"/>
                  </a:lnTo>
                  <a:lnTo>
                    <a:pt x="241" y="9"/>
                  </a:lnTo>
                  <a:lnTo>
                    <a:pt x="225" y="2"/>
                  </a:lnTo>
                  <a:lnTo>
                    <a:pt x="213" y="8"/>
                  </a:lnTo>
                  <a:lnTo>
                    <a:pt x="182" y="4"/>
                  </a:lnTo>
                  <a:lnTo>
                    <a:pt x="175" y="14"/>
                  </a:lnTo>
                  <a:lnTo>
                    <a:pt x="152" y="20"/>
                  </a:lnTo>
                  <a:lnTo>
                    <a:pt x="136" y="31"/>
                  </a:lnTo>
                  <a:lnTo>
                    <a:pt x="128" y="45"/>
                  </a:lnTo>
                  <a:lnTo>
                    <a:pt x="110" y="39"/>
                  </a:lnTo>
                  <a:lnTo>
                    <a:pt x="107" y="27"/>
                  </a:lnTo>
                  <a:lnTo>
                    <a:pt x="87" y="15"/>
                  </a:lnTo>
                  <a:lnTo>
                    <a:pt x="44" y="9"/>
                  </a:lnTo>
                  <a:lnTo>
                    <a:pt x="54" y="21"/>
                  </a:lnTo>
                  <a:lnTo>
                    <a:pt x="50" y="42"/>
                  </a:lnTo>
                  <a:lnTo>
                    <a:pt x="51" y="56"/>
                  </a:lnTo>
                  <a:lnTo>
                    <a:pt x="68" y="75"/>
                  </a:lnTo>
                  <a:lnTo>
                    <a:pt x="68" y="90"/>
                  </a:lnTo>
                  <a:lnTo>
                    <a:pt x="79" y="78"/>
                  </a:lnTo>
                  <a:lnTo>
                    <a:pt x="95" y="81"/>
                  </a:lnTo>
                  <a:lnTo>
                    <a:pt x="104" y="92"/>
                  </a:lnTo>
                  <a:lnTo>
                    <a:pt x="104" y="117"/>
                  </a:lnTo>
                  <a:lnTo>
                    <a:pt x="113" y="145"/>
                  </a:lnTo>
                  <a:lnTo>
                    <a:pt x="124" y="172"/>
                  </a:lnTo>
                  <a:lnTo>
                    <a:pt x="116" y="200"/>
                  </a:lnTo>
                  <a:lnTo>
                    <a:pt x="101" y="213"/>
                  </a:lnTo>
                  <a:lnTo>
                    <a:pt x="60" y="227"/>
                  </a:lnTo>
                  <a:lnTo>
                    <a:pt x="48" y="231"/>
                  </a:lnTo>
                  <a:lnTo>
                    <a:pt x="37" y="244"/>
                  </a:lnTo>
                  <a:lnTo>
                    <a:pt x="32" y="265"/>
                  </a:lnTo>
                  <a:lnTo>
                    <a:pt x="13" y="297"/>
                  </a:lnTo>
                  <a:lnTo>
                    <a:pt x="0" y="313"/>
                  </a:lnTo>
                  <a:lnTo>
                    <a:pt x="12" y="321"/>
                  </a:lnTo>
                  <a:lnTo>
                    <a:pt x="14" y="330"/>
                  </a:lnTo>
                  <a:lnTo>
                    <a:pt x="30" y="335"/>
                  </a:lnTo>
                  <a:lnTo>
                    <a:pt x="53" y="340"/>
                  </a:lnTo>
                  <a:lnTo>
                    <a:pt x="78" y="368"/>
                  </a:lnTo>
                  <a:lnTo>
                    <a:pt x="91" y="396"/>
                  </a:lnTo>
                  <a:lnTo>
                    <a:pt x="100" y="398"/>
                  </a:lnTo>
                  <a:lnTo>
                    <a:pt x="107" y="402"/>
                  </a:lnTo>
                  <a:lnTo>
                    <a:pt x="119" y="402"/>
                  </a:lnTo>
                  <a:lnTo>
                    <a:pt x="142" y="391"/>
                  </a:lnTo>
                  <a:lnTo>
                    <a:pt x="149" y="392"/>
                  </a:lnTo>
                  <a:lnTo>
                    <a:pt x="168" y="374"/>
                  </a:lnTo>
                  <a:lnTo>
                    <a:pt x="189" y="370"/>
                  </a:lnTo>
                  <a:lnTo>
                    <a:pt x="194" y="371"/>
                  </a:lnTo>
                  <a:lnTo>
                    <a:pt x="202" y="375"/>
                  </a:lnTo>
                  <a:lnTo>
                    <a:pt x="211" y="368"/>
                  </a:lnTo>
                  <a:lnTo>
                    <a:pt x="226" y="363"/>
                  </a:lnTo>
                  <a:lnTo>
                    <a:pt x="237" y="356"/>
                  </a:lnTo>
                  <a:lnTo>
                    <a:pt x="259" y="355"/>
                  </a:lnTo>
                  <a:lnTo>
                    <a:pt x="302" y="341"/>
                  </a:lnTo>
                  <a:lnTo>
                    <a:pt x="301" y="191"/>
                  </a:lnTo>
                  <a:lnTo>
                    <a:pt x="291" y="190"/>
                  </a:lnTo>
                  <a:lnTo>
                    <a:pt x="292" y="138"/>
                  </a:lnTo>
                  <a:lnTo>
                    <a:pt x="305" y="136"/>
                  </a:lnTo>
                  <a:lnTo>
                    <a:pt x="305" y="1"/>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29" name="Group 49"/>
          <p:cNvGrpSpPr>
            <a:grpSpLocks/>
          </p:cNvGrpSpPr>
          <p:nvPr/>
        </p:nvGrpSpPr>
        <p:grpSpPr bwMode="auto">
          <a:xfrm>
            <a:off x="6410325" y="2692400"/>
            <a:ext cx="738188" cy="774700"/>
            <a:chOff x="3452" y="1440"/>
            <a:chExt cx="465" cy="488"/>
          </a:xfrm>
        </p:grpSpPr>
        <p:sp>
          <p:nvSpPr>
            <p:cNvPr id="199730" name="Freeform 50"/>
            <p:cNvSpPr>
              <a:spLocks/>
            </p:cNvSpPr>
            <p:nvPr/>
          </p:nvSpPr>
          <p:spPr bwMode="auto">
            <a:xfrm>
              <a:off x="3452" y="1440"/>
              <a:ext cx="465" cy="488"/>
            </a:xfrm>
            <a:custGeom>
              <a:avLst/>
              <a:gdLst/>
              <a:ahLst/>
              <a:cxnLst>
                <a:cxn ang="0">
                  <a:pos x="434" y="445"/>
                </a:cxn>
                <a:cxn ang="0">
                  <a:pos x="436" y="424"/>
                </a:cxn>
                <a:cxn ang="0">
                  <a:pos x="432" y="397"/>
                </a:cxn>
                <a:cxn ang="0">
                  <a:pos x="423" y="373"/>
                </a:cxn>
                <a:cxn ang="0">
                  <a:pos x="419" y="351"/>
                </a:cxn>
                <a:cxn ang="0">
                  <a:pos x="418" y="329"/>
                </a:cxn>
                <a:cxn ang="0">
                  <a:pos x="406" y="294"/>
                </a:cxn>
                <a:cxn ang="0">
                  <a:pos x="422" y="251"/>
                </a:cxn>
                <a:cxn ang="0">
                  <a:pos x="425" y="231"/>
                </a:cxn>
                <a:cxn ang="0">
                  <a:pos x="431" y="217"/>
                </a:cxn>
                <a:cxn ang="0">
                  <a:pos x="455" y="192"/>
                </a:cxn>
                <a:cxn ang="0">
                  <a:pos x="465" y="168"/>
                </a:cxn>
                <a:cxn ang="0">
                  <a:pos x="464" y="147"/>
                </a:cxn>
                <a:cxn ang="0">
                  <a:pos x="464" y="114"/>
                </a:cxn>
                <a:cxn ang="0">
                  <a:pos x="465" y="80"/>
                </a:cxn>
                <a:cxn ang="0">
                  <a:pos x="461" y="46"/>
                </a:cxn>
                <a:cxn ang="0">
                  <a:pos x="453" y="22"/>
                </a:cxn>
                <a:cxn ang="0">
                  <a:pos x="442" y="0"/>
                </a:cxn>
                <a:cxn ang="0">
                  <a:pos x="411" y="3"/>
                </a:cxn>
                <a:cxn ang="0">
                  <a:pos x="402" y="8"/>
                </a:cxn>
                <a:cxn ang="0">
                  <a:pos x="396" y="13"/>
                </a:cxn>
                <a:cxn ang="0">
                  <a:pos x="391" y="29"/>
                </a:cxn>
                <a:cxn ang="0">
                  <a:pos x="382" y="36"/>
                </a:cxn>
                <a:cxn ang="0">
                  <a:pos x="367" y="39"/>
                </a:cxn>
                <a:cxn ang="0">
                  <a:pos x="350" y="44"/>
                </a:cxn>
                <a:cxn ang="0">
                  <a:pos x="328" y="58"/>
                </a:cxn>
                <a:cxn ang="0">
                  <a:pos x="310" y="62"/>
                </a:cxn>
                <a:cxn ang="0">
                  <a:pos x="193" y="69"/>
                </a:cxn>
                <a:cxn ang="0">
                  <a:pos x="93" y="84"/>
                </a:cxn>
                <a:cxn ang="0">
                  <a:pos x="112" y="249"/>
                </a:cxn>
                <a:cxn ang="0">
                  <a:pos x="24" y="261"/>
                </a:cxn>
                <a:cxn ang="0">
                  <a:pos x="37" y="346"/>
                </a:cxn>
                <a:cxn ang="0">
                  <a:pos x="0" y="378"/>
                </a:cxn>
                <a:cxn ang="0">
                  <a:pos x="52" y="446"/>
                </a:cxn>
                <a:cxn ang="0">
                  <a:pos x="59" y="441"/>
                </a:cxn>
                <a:cxn ang="0">
                  <a:pos x="72" y="440"/>
                </a:cxn>
                <a:cxn ang="0">
                  <a:pos x="81" y="439"/>
                </a:cxn>
                <a:cxn ang="0">
                  <a:pos x="90" y="443"/>
                </a:cxn>
                <a:cxn ang="0">
                  <a:pos x="97" y="451"/>
                </a:cxn>
                <a:cxn ang="0">
                  <a:pos x="103" y="453"/>
                </a:cxn>
                <a:cxn ang="0">
                  <a:pos x="114" y="453"/>
                </a:cxn>
                <a:cxn ang="0">
                  <a:pos x="125" y="461"/>
                </a:cxn>
                <a:cxn ang="0">
                  <a:pos x="126" y="471"/>
                </a:cxn>
                <a:cxn ang="0">
                  <a:pos x="126" y="488"/>
                </a:cxn>
                <a:cxn ang="0">
                  <a:pos x="409" y="453"/>
                </a:cxn>
                <a:cxn ang="0">
                  <a:pos x="434" y="445"/>
                </a:cxn>
              </a:cxnLst>
              <a:rect l="0" t="0" r="r" b="b"/>
              <a:pathLst>
                <a:path w="465" h="488">
                  <a:moveTo>
                    <a:pt x="434" y="445"/>
                  </a:moveTo>
                  <a:lnTo>
                    <a:pt x="436" y="424"/>
                  </a:lnTo>
                  <a:lnTo>
                    <a:pt x="432" y="397"/>
                  </a:lnTo>
                  <a:lnTo>
                    <a:pt x="423" y="373"/>
                  </a:lnTo>
                  <a:lnTo>
                    <a:pt x="419" y="351"/>
                  </a:lnTo>
                  <a:lnTo>
                    <a:pt x="418" y="329"/>
                  </a:lnTo>
                  <a:lnTo>
                    <a:pt x="406" y="294"/>
                  </a:lnTo>
                  <a:lnTo>
                    <a:pt x="422" y="251"/>
                  </a:lnTo>
                  <a:lnTo>
                    <a:pt x="425" y="231"/>
                  </a:lnTo>
                  <a:lnTo>
                    <a:pt x="431" y="217"/>
                  </a:lnTo>
                  <a:lnTo>
                    <a:pt x="455" y="192"/>
                  </a:lnTo>
                  <a:lnTo>
                    <a:pt x="465" y="168"/>
                  </a:lnTo>
                  <a:lnTo>
                    <a:pt x="464" y="147"/>
                  </a:lnTo>
                  <a:lnTo>
                    <a:pt x="464" y="114"/>
                  </a:lnTo>
                  <a:lnTo>
                    <a:pt x="465" y="80"/>
                  </a:lnTo>
                  <a:lnTo>
                    <a:pt x="461" y="46"/>
                  </a:lnTo>
                  <a:lnTo>
                    <a:pt x="453" y="22"/>
                  </a:lnTo>
                  <a:lnTo>
                    <a:pt x="442" y="0"/>
                  </a:lnTo>
                  <a:lnTo>
                    <a:pt x="411" y="3"/>
                  </a:lnTo>
                  <a:lnTo>
                    <a:pt x="402" y="8"/>
                  </a:lnTo>
                  <a:lnTo>
                    <a:pt x="396" y="13"/>
                  </a:lnTo>
                  <a:lnTo>
                    <a:pt x="391" y="29"/>
                  </a:lnTo>
                  <a:lnTo>
                    <a:pt x="382" y="36"/>
                  </a:lnTo>
                  <a:lnTo>
                    <a:pt x="367" y="39"/>
                  </a:lnTo>
                  <a:lnTo>
                    <a:pt x="350" y="44"/>
                  </a:lnTo>
                  <a:lnTo>
                    <a:pt x="328" y="58"/>
                  </a:lnTo>
                  <a:lnTo>
                    <a:pt x="310" y="62"/>
                  </a:lnTo>
                  <a:lnTo>
                    <a:pt x="193" y="69"/>
                  </a:lnTo>
                  <a:lnTo>
                    <a:pt x="93" y="84"/>
                  </a:lnTo>
                  <a:lnTo>
                    <a:pt x="112" y="249"/>
                  </a:lnTo>
                  <a:lnTo>
                    <a:pt x="24" y="261"/>
                  </a:lnTo>
                  <a:lnTo>
                    <a:pt x="37" y="346"/>
                  </a:lnTo>
                  <a:lnTo>
                    <a:pt x="0" y="378"/>
                  </a:lnTo>
                  <a:lnTo>
                    <a:pt x="52" y="446"/>
                  </a:lnTo>
                  <a:lnTo>
                    <a:pt x="59" y="441"/>
                  </a:lnTo>
                  <a:lnTo>
                    <a:pt x="72" y="440"/>
                  </a:lnTo>
                  <a:lnTo>
                    <a:pt x="81" y="439"/>
                  </a:lnTo>
                  <a:lnTo>
                    <a:pt x="90" y="443"/>
                  </a:lnTo>
                  <a:lnTo>
                    <a:pt x="97" y="451"/>
                  </a:lnTo>
                  <a:lnTo>
                    <a:pt x="103" y="453"/>
                  </a:lnTo>
                  <a:lnTo>
                    <a:pt x="114" y="453"/>
                  </a:lnTo>
                  <a:lnTo>
                    <a:pt x="125" y="461"/>
                  </a:lnTo>
                  <a:lnTo>
                    <a:pt x="126" y="471"/>
                  </a:lnTo>
                  <a:lnTo>
                    <a:pt x="126" y="488"/>
                  </a:lnTo>
                  <a:lnTo>
                    <a:pt x="409" y="453"/>
                  </a:lnTo>
                  <a:lnTo>
                    <a:pt x="434" y="445"/>
                  </a:lnTo>
                  <a:close/>
                </a:path>
              </a:pathLst>
            </a:custGeom>
            <a:solidFill>
              <a:schemeClr val="accent1"/>
            </a:solidFill>
            <a:ln w="9525">
              <a:noFill/>
              <a:round/>
              <a:headEnd/>
              <a:tailEnd/>
            </a:ln>
          </p:spPr>
          <p:txBody>
            <a:bodyPr/>
            <a:lstStyle/>
            <a:p>
              <a:endParaRPr lang="en-US"/>
            </a:p>
          </p:txBody>
        </p:sp>
        <p:sp>
          <p:nvSpPr>
            <p:cNvPr id="199731" name="Freeform 51"/>
            <p:cNvSpPr>
              <a:spLocks/>
            </p:cNvSpPr>
            <p:nvPr/>
          </p:nvSpPr>
          <p:spPr bwMode="auto">
            <a:xfrm>
              <a:off x="3452" y="1440"/>
              <a:ext cx="465" cy="488"/>
            </a:xfrm>
            <a:custGeom>
              <a:avLst/>
              <a:gdLst/>
              <a:ahLst/>
              <a:cxnLst>
                <a:cxn ang="0">
                  <a:pos x="434" y="445"/>
                </a:cxn>
                <a:cxn ang="0">
                  <a:pos x="436" y="424"/>
                </a:cxn>
                <a:cxn ang="0">
                  <a:pos x="432" y="397"/>
                </a:cxn>
                <a:cxn ang="0">
                  <a:pos x="423" y="373"/>
                </a:cxn>
                <a:cxn ang="0">
                  <a:pos x="419" y="351"/>
                </a:cxn>
                <a:cxn ang="0">
                  <a:pos x="418" y="329"/>
                </a:cxn>
                <a:cxn ang="0">
                  <a:pos x="406" y="294"/>
                </a:cxn>
                <a:cxn ang="0">
                  <a:pos x="422" y="251"/>
                </a:cxn>
                <a:cxn ang="0">
                  <a:pos x="425" y="231"/>
                </a:cxn>
                <a:cxn ang="0">
                  <a:pos x="431" y="217"/>
                </a:cxn>
                <a:cxn ang="0">
                  <a:pos x="455" y="192"/>
                </a:cxn>
                <a:cxn ang="0">
                  <a:pos x="465" y="168"/>
                </a:cxn>
                <a:cxn ang="0">
                  <a:pos x="464" y="147"/>
                </a:cxn>
                <a:cxn ang="0">
                  <a:pos x="464" y="114"/>
                </a:cxn>
                <a:cxn ang="0">
                  <a:pos x="465" y="80"/>
                </a:cxn>
                <a:cxn ang="0">
                  <a:pos x="461" y="46"/>
                </a:cxn>
                <a:cxn ang="0">
                  <a:pos x="453" y="22"/>
                </a:cxn>
                <a:cxn ang="0">
                  <a:pos x="442" y="0"/>
                </a:cxn>
                <a:cxn ang="0">
                  <a:pos x="411" y="3"/>
                </a:cxn>
                <a:cxn ang="0">
                  <a:pos x="402" y="8"/>
                </a:cxn>
                <a:cxn ang="0">
                  <a:pos x="396" y="13"/>
                </a:cxn>
                <a:cxn ang="0">
                  <a:pos x="391" y="29"/>
                </a:cxn>
                <a:cxn ang="0">
                  <a:pos x="382" y="36"/>
                </a:cxn>
                <a:cxn ang="0">
                  <a:pos x="367" y="39"/>
                </a:cxn>
                <a:cxn ang="0">
                  <a:pos x="350" y="44"/>
                </a:cxn>
                <a:cxn ang="0">
                  <a:pos x="328" y="58"/>
                </a:cxn>
                <a:cxn ang="0">
                  <a:pos x="310" y="62"/>
                </a:cxn>
                <a:cxn ang="0">
                  <a:pos x="193" y="69"/>
                </a:cxn>
                <a:cxn ang="0">
                  <a:pos x="93" y="84"/>
                </a:cxn>
                <a:cxn ang="0">
                  <a:pos x="112" y="249"/>
                </a:cxn>
                <a:cxn ang="0">
                  <a:pos x="24" y="261"/>
                </a:cxn>
                <a:cxn ang="0">
                  <a:pos x="37" y="346"/>
                </a:cxn>
                <a:cxn ang="0">
                  <a:pos x="0" y="378"/>
                </a:cxn>
                <a:cxn ang="0">
                  <a:pos x="52" y="446"/>
                </a:cxn>
                <a:cxn ang="0">
                  <a:pos x="59" y="441"/>
                </a:cxn>
                <a:cxn ang="0">
                  <a:pos x="72" y="440"/>
                </a:cxn>
                <a:cxn ang="0">
                  <a:pos x="81" y="439"/>
                </a:cxn>
                <a:cxn ang="0">
                  <a:pos x="90" y="443"/>
                </a:cxn>
                <a:cxn ang="0">
                  <a:pos x="97" y="451"/>
                </a:cxn>
                <a:cxn ang="0">
                  <a:pos x="103" y="453"/>
                </a:cxn>
                <a:cxn ang="0">
                  <a:pos x="114" y="453"/>
                </a:cxn>
                <a:cxn ang="0">
                  <a:pos x="125" y="461"/>
                </a:cxn>
                <a:cxn ang="0">
                  <a:pos x="126" y="471"/>
                </a:cxn>
                <a:cxn ang="0">
                  <a:pos x="126" y="488"/>
                </a:cxn>
                <a:cxn ang="0">
                  <a:pos x="409" y="453"/>
                </a:cxn>
                <a:cxn ang="0">
                  <a:pos x="434" y="445"/>
                </a:cxn>
              </a:cxnLst>
              <a:rect l="0" t="0" r="r" b="b"/>
              <a:pathLst>
                <a:path w="465" h="488">
                  <a:moveTo>
                    <a:pt x="434" y="445"/>
                  </a:moveTo>
                  <a:lnTo>
                    <a:pt x="436" y="424"/>
                  </a:lnTo>
                  <a:lnTo>
                    <a:pt x="432" y="397"/>
                  </a:lnTo>
                  <a:lnTo>
                    <a:pt x="423" y="373"/>
                  </a:lnTo>
                  <a:lnTo>
                    <a:pt x="419" y="351"/>
                  </a:lnTo>
                  <a:lnTo>
                    <a:pt x="418" y="329"/>
                  </a:lnTo>
                  <a:lnTo>
                    <a:pt x="406" y="294"/>
                  </a:lnTo>
                  <a:lnTo>
                    <a:pt x="422" y="251"/>
                  </a:lnTo>
                  <a:lnTo>
                    <a:pt x="425" y="231"/>
                  </a:lnTo>
                  <a:lnTo>
                    <a:pt x="431" y="217"/>
                  </a:lnTo>
                  <a:lnTo>
                    <a:pt x="455" y="192"/>
                  </a:lnTo>
                  <a:lnTo>
                    <a:pt x="465" y="168"/>
                  </a:lnTo>
                  <a:lnTo>
                    <a:pt x="464" y="147"/>
                  </a:lnTo>
                  <a:lnTo>
                    <a:pt x="464" y="114"/>
                  </a:lnTo>
                  <a:lnTo>
                    <a:pt x="465" y="80"/>
                  </a:lnTo>
                  <a:lnTo>
                    <a:pt x="461" y="46"/>
                  </a:lnTo>
                  <a:lnTo>
                    <a:pt x="453" y="22"/>
                  </a:lnTo>
                  <a:lnTo>
                    <a:pt x="442" y="0"/>
                  </a:lnTo>
                  <a:lnTo>
                    <a:pt x="411" y="3"/>
                  </a:lnTo>
                  <a:lnTo>
                    <a:pt x="402" y="8"/>
                  </a:lnTo>
                  <a:lnTo>
                    <a:pt x="396" y="13"/>
                  </a:lnTo>
                  <a:lnTo>
                    <a:pt x="391" y="29"/>
                  </a:lnTo>
                  <a:lnTo>
                    <a:pt x="382" y="36"/>
                  </a:lnTo>
                  <a:lnTo>
                    <a:pt x="367" y="39"/>
                  </a:lnTo>
                  <a:lnTo>
                    <a:pt x="350" y="44"/>
                  </a:lnTo>
                  <a:lnTo>
                    <a:pt x="328" y="58"/>
                  </a:lnTo>
                  <a:lnTo>
                    <a:pt x="310" y="62"/>
                  </a:lnTo>
                  <a:lnTo>
                    <a:pt x="193" y="69"/>
                  </a:lnTo>
                  <a:lnTo>
                    <a:pt x="93" y="84"/>
                  </a:lnTo>
                  <a:lnTo>
                    <a:pt x="112" y="249"/>
                  </a:lnTo>
                  <a:lnTo>
                    <a:pt x="24" y="261"/>
                  </a:lnTo>
                  <a:lnTo>
                    <a:pt x="37" y="346"/>
                  </a:lnTo>
                  <a:lnTo>
                    <a:pt x="0" y="378"/>
                  </a:lnTo>
                  <a:lnTo>
                    <a:pt x="52" y="446"/>
                  </a:lnTo>
                  <a:lnTo>
                    <a:pt x="59" y="441"/>
                  </a:lnTo>
                  <a:lnTo>
                    <a:pt x="72" y="440"/>
                  </a:lnTo>
                  <a:lnTo>
                    <a:pt x="81" y="439"/>
                  </a:lnTo>
                  <a:lnTo>
                    <a:pt x="90" y="443"/>
                  </a:lnTo>
                  <a:lnTo>
                    <a:pt x="97" y="451"/>
                  </a:lnTo>
                  <a:lnTo>
                    <a:pt x="103" y="453"/>
                  </a:lnTo>
                  <a:lnTo>
                    <a:pt x="114" y="453"/>
                  </a:lnTo>
                  <a:lnTo>
                    <a:pt x="125" y="461"/>
                  </a:lnTo>
                  <a:lnTo>
                    <a:pt x="126" y="471"/>
                  </a:lnTo>
                  <a:lnTo>
                    <a:pt x="126" y="488"/>
                  </a:lnTo>
                  <a:lnTo>
                    <a:pt x="409" y="453"/>
                  </a:lnTo>
                  <a:lnTo>
                    <a:pt x="434" y="445"/>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32" name="Group 52"/>
          <p:cNvGrpSpPr>
            <a:grpSpLocks/>
          </p:cNvGrpSpPr>
          <p:nvPr/>
        </p:nvGrpSpPr>
        <p:grpSpPr bwMode="auto">
          <a:xfrm>
            <a:off x="6126163" y="2257425"/>
            <a:ext cx="590550" cy="869950"/>
            <a:chOff x="3273" y="1166"/>
            <a:chExt cx="372" cy="548"/>
          </a:xfrm>
        </p:grpSpPr>
        <p:sp>
          <p:nvSpPr>
            <p:cNvPr id="199733" name="Freeform 53"/>
            <p:cNvSpPr>
              <a:spLocks/>
            </p:cNvSpPr>
            <p:nvPr/>
          </p:nvSpPr>
          <p:spPr bwMode="auto">
            <a:xfrm>
              <a:off x="3273" y="1166"/>
              <a:ext cx="372" cy="548"/>
            </a:xfrm>
            <a:custGeom>
              <a:avLst/>
              <a:gdLst/>
              <a:ahLst/>
              <a:cxnLst>
                <a:cxn ang="0">
                  <a:pos x="372" y="343"/>
                </a:cxn>
                <a:cxn ang="0">
                  <a:pos x="365" y="261"/>
                </a:cxn>
                <a:cxn ang="0">
                  <a:pos x="353" y="259"/>
                </a:cxn>
                <a:cxn ang="0">
                  <a:pos x="344" y="176"/>
                </a:cxn>
                <a:cxn ang="0">
                  <a:pos x="335" y="176"/>
                </a:cxn>
                <a:cxn ang="0">
                  <a:pos x="319" y="2"/>
                </a:cxn>
                <a:cxn ang="0">
                  <a:pos x="235" y="1"/>
                </a:cxn>
                <a:cxn ang="0">
                  <a:pos x="156" y="4"/>
                </a:cxn>
                <a:cxn ang="0">
                  <a:pos x="99" y="3"/>
                </a:cxn>
                <a:cxn ang="0">
                  <a:pos x="45" y="0"/>
                </a:cxn>
                <a:cxn ang="0">
                  <a:pos x="0" y="6"/>
                </a:cxn>
                <a:cxn ang="0">
                  <a:pos x="3" y="28"/>
                </a:cxn>
                <a:cxn ang="0">
                  <a:pos x="38" y="28"/>
                </a:cxn>
                <a:cxn ang="0">
                  <a:pos x="90" y="511"/>
                </a:cxn>
                <a:cxn ang="0">
                  <a:pos x="80" y="514"/>
                </a:cxn>
                <a:cxn ang="0">
                  <a:pos x="82" y="548"/>
                </a:cxn>
                <a:cxn ang="0">
                  <a:pos x="203" y="535"/>
                </a:cxn>
                <a:cxn ang="0">
                  <a:pos x="291" y="523"/>
                </a:cxn>
                <a:cxn ang="0">
                  <a:pos x="272" y="358"/>
                </a:cxn>
                <a:cxn ang="0">
                  <a:pos x="372" y="343"/>
                </a:cxn>
              </a:cxnLst>
              <a:rect l="0" t="0" r="r" b="b"/>
              <a:pathLst>
                <a:path w="372" h="548">
                  <a:moveTo>
                    <a:pt x="372" y="343"/>
                  </a:moveTo>
                  <a:lnTo>
                    <a:pt x="365" y="261"/>
                  </a:lnTo>
                  <a:lnTo>
                    <a:pt x="353" y="259"/>
                  </a:lnTo>
                  <a:lnTo>
                    <a:pt x="344" y="176"/>
                  </a:lnTo>
                  <a:lnTo>
                    <a:pt x="335" y="176"/>
                  </a:lnTo>
                  <a:lnTo>
                    <a:pt x="319" y="2"/>
                  </a:lnTo>
                  <a:lnTo>
                    <a:pt x="235" y="1"/>
                  </a:lnTo>
                  <a:lnTo>
                    <a:pt x="156" y="4"/>
                  </a:lnTo>
                  <a:lnTo>
                    <a:pt x="99" y="3"/>
                  </a:lnTo>
                  <a:lnTo>
                    <a:pt x="45" y="0"/>
                  </a:lnTo>
                  <a:lnTo>
                    <a:pt x="0" y="6"/>
                  </a:lnTo>
                  <a:lnTo>
                    <a:pt x="3" y="28"/>
                  </a:lnTo>
                  <a:lnTo>
                    <a:pt x="38" y="28"/>
                  </a:lnTo>
                  <a:lnTo>
                    <a:pt x="90" y="511"/>
                  </a:lnTo>
                  <a:lnTo>
                    <a:pt x="80" y="514"/>
                  </a:lnTo>
                  <a:lnTo>
                    <a:pt x="82" y="548"/>
                  </a:lnTo>
                  <a:lnTo>
                    <a:pt x="203" y="535"/>
                  </a:lnTo>
                  <a:lnTo>
                    <a:pt x="291" y="523"/>
                  </a:lnTo>
                  <a:lnTo>
                    <a:pt x="272" y="358"/>
                  </a:lnTo>
                  <a:lnTo>
                    <a:pt x="372" y="343"/>
                  </a:lnTo>
                  <a:close/>
                </a:path>
              </a:pathLst>
            </a:custGeom>
            <a:solidFill>
              <a:schemeClr val="accent1"/>
            </a:solidFill>
            <a:ln w="9525">
              <a:noFill/>
              <a:round/>
              <a:headEnd/>
              <a:tailEnd/>
            </a:ln>
          </p:spPr>
          <p:txBody>
            <a:bodyPr/>
            <a:lstStyle/>
            <a:p>
              <a:endParaRPr lang="en-US"/>
            </a:p>
          </p:txBody>
        </p:sp>
        <p:sp>
          <p:nvSpPr>
            <p:cNvPr id="199734" name="Freeform 54"/>
            <p:cNvSpPr>
              <a:spLocks/>
            </p:cNvSpPr>
            <p:nvPr/>
          </p:nvSpPr>
          <p:spPr bwMode="auto">
            <a:xfrm>
              <a:off x="3273" y="1166"/>
              <a:ext cx="372" cy="548"/>
            </a:xfrm>
            <a:custGeom>
              <a:avLst/>
              <a:gdLst/>
              <a:ahLst/>
              <a:cxnLst>
                <a:cxn ang="0">
                  <a:pos x="372" y="343"/>
                </a:cxn>
                <a:cxn ang="0">
                  <a:pos x="365" y="261"/>
                </a:cxn>
                <a:cxn ang="0">
                  <a:pos x="353" y="259"/>
                </a:cxn>
                <a:cxn ang="0">
                  <a:pos x="344" y="176"/>
                </a:cxn>
                <a:cxn ang="0">
                  <a:pos x="335" y="176"/>
                </a:cxn>
                <a:cxn ang="0">
                  <a:pos x="319" y="2"/>
                </a:cxn>
                <a:cxn ang="0">
                  <a:pos x="235" y="1"/>
                </a:cxn>
                <a:cxn ang="0">
                  <a:pos x="156" y="4"/>
                </a:cxn>
                <a:cxn ang="0">
                  <a:pos x="99" y="3"/>
                </a:cxn>
                <a:cxn ang="0">
                  <a:pos x="45" y="0"/>
                </a:cxn>
                <a:cxn ang="0">
                  <a:pos x="0" y="6"/>
                </a:cxn>
                <a:cxn ang="0">
                  <a:pos x="3" y="28"/>
                </a:cxn>
                <a:cxn ang="0">
                  <a:pos x="38" y="28"/>
                </a:cxn>
                <a:cxn ang="0">
                  <a:pos x="90" y="511"/>
                </a:cxn>
                <a:cxn ang="0">
                  <a:pos x="80" y="514"/>
                </a:cxn>
                <a:cxn ang="0">
                  <a:pos x="82" y="548"/>
                </a:cxn>
                <a:cxn ang="0">
                  <a:pos x="203" y="535"/>
                </a:cxn>
                <a:cxn ang="0">
                  <a:pos x="291" y="523"/>
                </a:cxn>
                <a:cxn ang="0">
                  <a:pos x="272" y="358"/>
                </a:cxn>
                <a:cxn ang="0">
                  <a:pos x="372" y="343"/>
                </a:cxn>
              </a:cxnLst>
              <a:rect l="0" t="0" r="r" b="b"/>
              <a:pathLst>
                <a:path w="372" h="548">
                  <a:moveTo>
                    <a:pt x="372" y="343"/>
                  </a:moveTo>
                  <a:lnTo>
                    <a:pt x="365" y="261"/>
                  </a:lnTo>
                  <a:lnTo>
                    <a:pt x="353" y="259"/>
                  </a:lnTo>
                  <a:lnTo>
                    <a:pt x="344" y="176"/>
                  </a:lnTo>
                  <a:lnTo>
                    <a:pt x="335" y="176"/>
                  </a:lnTo>
                  <a:lnTo>
                    <a:pt x="319" y="2"/>
                  </a:lnTo>
                  <a:lnTo>
                    <a:pt x="235" y="1"/>
                  </a:lnTo>
                  <a:lnTo>
                    <a:pt x="156" y="4"/>
                  </a:lnTo>
                  <a:lnTo>
                    <a:pt x="99" y="3"/>
                  </a:lnTo>
                  <a:lnTo>
                    <a:pt x="45" y="0"/>
                  </a:lnTo>
                  <a:lnTo>
                    <a:pt x="0" y="6"/>
                  </a:lnTo>
                  <a:lnTo>
                    <a:pt x="3" y="28"/>
                  </a:lnTo>
                  <a:lnTo>
                    <a:pt x="38" y="28"/>
                  </a:lnTo>
                  <a:lnTo>
                    <a:pt x="90" y="511"/>
                  </a:lnTo>
                  <a:lnTo>
                    <a:pt x="80" y="514"/>
                  </a:lnTo>
                  <a:lnTo>
                    <a:pt x="82" y="548"/>
                  </a:lnTo>
                  <a:lnTo>
                    <a:pt x="203" y="535"/>
                  </a:lnTo>
                  <a:lnTo>
                    <a:pt x="291" y="523"/>
                  </a:lnTo>
                  <a:lnTo>
                    <a:pt x="272" y="358"/>
                  </a:lnTo>
                  <a:lnTo>
                    <a:pt x="372" y="343"/>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35" name="Group 55"/>
          <p:cNvGrpSpPr>
            <a:grpSpLocks/>
          </p:cNvGrpSpPr>
          <p:nvPr/>
        </p:nvGrpSpPr>
        <p:grpSpPr bwMode="auto">
          <a:xfrm>
            <a:off x="6092825" y="3910013"/>
            <a:ext cx="488950" cy="292100"/>
            <a:chOff x="3252" y="2207"/>
            <a:chExt cx="308" cy="184"/>
          </a:xfrm>
        </p:grpSpPr>
        <p:sp>
          <p:nvSpPr>
            <p:cNvPr id="199736" name="Freeform 56"/>
            <p:cNvSpPr>
              <a:spLocks/>
            </p:cNvSpPr>
            <p:nvPr/>
          </p:nvSpPr>
          <p:spPr bwMode="auto">
            <a:xfrm>
              <a:off x="3252" y="2207"/>
              <a:ext cx="308" cy="184"/>
            </a:xfrm>
            <a:custGeom>
              <a:avLst/>
              <a:gdLst/>
              <a:ahLst/>
              <a:cxnLst>
                <a:cxn ang="0">
                  <a:pos x="24" y="0"/>
                </a:cxn>
                <a:cxn ang="0">
                  <a:pos x="103" y="35"/>
                </a:cxn>
                <a:cxn ang="0">
                  <a:pos x="201" y="27"/>
                </a:cxn>
                <a:cxn ang="0">
                  <a:pos x="205" y="42"/>
                </a:cxn>
                <a:cxn ang="0">
                  <a:pos x="251" y="36"/>
                </a:cxn>
                <a:cxn ang="0">
                  <a:pos x="250" y="22"/>
                </a:cxn>
                <a:cxn ang="0">
                  <a:pos x="287" y="20"/>
                </a:cxn>
                <a:cxn ang="0">
                  <a:pos x="308" y="183"/>
                </a:cxn>
                <a:cxn ang="0">
                  <a:pos x="100" y="184"/>
                </a:cxn>
                <a:cxn ang="0">
                  <a:pos x="0" y="144"/>
                </a:cxn>
                <a:cxn ang="0">
                  <a:pos x="0" y="121"/>
                </a:cxn>
                <a:cxn ang="0">
                  <a:pos x="1" y="109"/>
                </a:cxn>
                <a:cxn ang="0">
                  <a:pos x="6" y="101"/>
                </a:cxn>
                <a:cxn ang="0">
                  <a:pos x="18" y="93"/>
                </a:cxn>
                <a:cxn ang="0">
                  <a:pos x="21" y="86"/>
                </a:cxn>
                <a:cxn ang="0">
                  <a:pos x="20" y="74"/>
                </a:cxn>
                <a:cxn ang="0">
                  <a:pos x="30" y="58"/>
                </a:cxn>
                <a:cxn ang="0">
                  <a:pos x="24" y="0"/>
                </a:cxn>
              </a:cxnLst>
              <a:rect l="0" t="0" r="r" b="b"/>
              <a:pathLst>
                <a:path w="308" h="184">
                  <a:moveTo>
                    <a:pt x="24" y="0"/>
                  </a:moveTo>
                  <a:lnTo>
                    <a:pt x="103" y="35"/>
                  </a:lnTo>
                  <a:lnTo>
                    <a:pt x="201" y="27"/>
                  </a:lnTo>
                  <a:lnTo>
                    <a:pt x="205" y="42"/>
                  </a:lnTo>
                  <a:lnTo>
                    <a:pt x="251" y="36"/>
                  </a:lnTo>
                  <a:lnTo>
                    <a:pt x="250" y="22"/>
                  </a:lnTo>
                  <a:lnTo>
                    <a:pt x="287" y="20"/>
                  </a:lnTo>
                  <a:lnTo>
                    <a:pt x="308" y="183"/>
                  </a:lnTo>
                  <a:lnTo>
                    <a:pt x="100" y="184"/>
                  </a:lnTo>
                  <a:lnTo>
                    <a:pt x="0" y="144"/>
                  </a:lnTo>
                  <a:lnTo>
                    <a:pt x="0" y="121"/>
                  </a:lnTo>
                  <a:lnTo>
                    <a:pt x="1" y="109"/>
                  </a:lnTo>
                  <a:lnTo>
                    <a:pt x="6" y="101"/>
                  </a:lnTo>
                  <a:lnTo>
                    <a:pt x="18" y="93"/>
                  </a:lnTo>
                  <a:lnTo>
                    <a:pt x="21" y="86"/>
                  </a:lnTo>
                  <a:lnTo>
                    <a:pt x="20" y="74"/>
                  </a:lnTo>
                  <a:lnTo>
                    <a:pt x="30" y="58"/>
                  </a:lnTo>
                  <a:lnTo>
                    <a:pt x="24" y="0"/>
                  </a:lnTo>
                  <a:close/>
                </a:path>
              </a:pathLst>
            </a:custGeom>
            <a:solidFill>
              <a:schemeClr val="accent1"/>
            </a:solidFill>
            <a:ln w="9525">
              <a:noFill/>
              <a:round/>
              <a:headEnd/>
              <a:tailEnd/>
            </a:ln>
          </p:spPr>
          <p:txBody>
            <a:bodyPr/>
            <a:lstStyle/>
            <a:p>
              <a:endParaRPr lang="en-US"/>
            </a:p>
          </p:txBody>
        </p:sp>
        <p:sp>
          <p:nvSpPr>
            <p:cNvPr id="199737" name="Freeform 57"/>
            <p:cNvSpPr>
              <a:spLocks/>
            </p:cNvSpPr>
            <p:nvPr/>
          </p:nvSpPr>
          <p:spPr bwMode="auto">
            <a:xfrm>
              <a:off x="3252" y="2207"/>
              <a:ext cx="308" cy="184"/>
            </a:xfrm>
            <a:custGeom>
              <a:avLst/>
              <a:gdLst/>
              <a:ahLst/>
              <a:cxnLst>
                <a:cxn ang="0">
                  <a:pos x="24" y="0"/>
                </a:cxn>
                <a:cxn ang="0">
                  <a:pos x="103" y="35"/>
                </a:cxn>
                <a:cxn ang="0">
                  <a:pos x="201" y="27"/>
                </a:cxn>
                <a:cxn ang="0">
                  <a:pos x="205" y="42"/>
                </a:cxn>
                <a:cxn ang="0">
                  <a:pos x="251" y="36"/>
                </a:cxn>
                <a:cxn ang="0">
                  <a:pos x="250" y="22"/>
                </a:cxn>
                <a:cxn ang="0">
                  <a:pos x="287" y="20"/>
                </a:cxn>
                <a:cxn ang="0">
                  <a:pos x="308" y="183"/>
                </a:cxn>
                <a:cxn ang="0">
                  <a:pos x="100" y="184"/>
                </a:cxn>
                <a:cxn ang="0">
                  <a:pos x="0" y="144"/>
                </a:cxn>
                <a:cxn ang="0">
                  <a:pos x="0" y="121"/>
                </a:cxn>
                <a:cxn ang="0">
                  <a:pos x="1" y="109"/>
                </a:cxn>
                <a:cxn ang="0">
                  <a:pos x="6" y="101"/>
                </a:cxn>
                <a:cxn ang="0">
                  <a:pos x="18" y="93"/>
                </a:cxn>
                <a:cxn ang="0">
                  <a:pos x="21" y="86"/>
                </a:cxn>
                <a:cxn ang="0">
                  <a:pos x="20" y="74"/>
                </a:cxn>
                <a:cxn ang="0">
                  <a:pos x="30" y="58"/>
                </a:cxn>
                <a:cxn ang="0">
                  <a:pos x="24" y="0"/>
                </a:cxn>
              </a:cxnLst>
              <a:rect l="0" t="0" r="r" b="b"/>
              <a:pathLst>
                <a:path w="308" h="184">
                  <a:moveTo>
                    <a:pt x="24" y="0"/>
                  </a:moveTo>
                  <a:lnTo>
                    <a:pt x="103" y="35"/>
                  </a:lnTo>
                  <a:lnTo>
                    <a:pt x="201" y="27"/>
                  </a:lnTo>
                  <a:lnTo>
                    <a:pt x="205" y="42"/>
                  </a:lnTo>
                  <a:lnTo>
                    <a:pt x="251" y="36"/>
                  </a:lnTo>
                  <a:lnTo>
                    <a:pt x="250" y="22"/>
                  </a:lnTo>
                  <a:lnTo>
                    <a:pt x="287" y="20"/>
                  </a:lnTo>
                  <a:lnTo>
                    <a:pt x="308" y="183"/>
                  </a:lnTo>
                  <a:lnTo>
                    <a:pt x="100" y="184"/>
                  </a:lnTo>
                  <a:lnTo>
                    <a:pt x="0" y="144"/>
                  </a:lnTo>
                  <a:lnTo>
                    <a:pt x="0" y="121"/>
                  </a:lnTo>
                  <a:lnTo>
                    <a:pt x="1" y="109"/>
                  </a:lnTo>
                  <a:lnTo>
                    <a:pt x="6" y="101"/>
                  </a:lnTo>
                  <a:lnTo>
                    <a:pt x="18" y="93"/>
                  </a:lnTo>
                  <a:lnTo>
                    <a:pt x="21" y="86"/>
                  </a:lnTo>
                  <a:lnTo>
                    <a:pt x="20" y="74"/>
                  </a:lnTo>
                  <a:lnTo>
                    <a:pt x="30" y="58"/>
                  </a:lnTo>
                  <a:lnTo>
                    <a:pt x="24"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38" name="Group 58"/>
          <p:cNvGrpSpPr>
            <a:grpSpLocks/>
          </p:cNvGrpSpPr>
          <p:nvPr/>
        </p:nvGrpSpPr>
        <p:grpSpPr bwMode="auto">
          <a:xfrm>
            <a:off x="3397250" y="4057650"/>
            <a:ext cx="400050" cy="258763"/>
            <a:chOff x="1554" y="2300"/>
            <a:chExt cx="252" cy="163"/>
          </a:xfrm>
        </p:grpSpPr>
        <p:sp>
          <p:nvSpPr>
            <p:cNvPr id="199739" name="Freeform 59"/>
            <p:cNvSpPr>
              <a:spLocks/>
            </p:cNvSpPr>
            <p:nvPr/>
          </p:nvSpPr>
          <p:spPr bwMode="auto">
            <a:xfrm>
              <a:off x="1554" y="2300"/>
              <a:ext cx="252" cy="163"/>
            </a:xfrm>
            <a:custGeom>
              <a:avLst/>
              <a:gdLst/>
              <a:ahLst/>
              <a:cxnLst>
                <a:cxn ang="0">
                  <a:pos x="252" y="89"/>
                </a:cxn>
                <a:cxn ang="0">
                  <a:pos x="251" y="61"/>
                </a:cxn>
                <a:cxn ang="0">
                  <a:pos x="232" y="59"/>
                </a:cxn>
                <a:cxn ang="0">
                  <a:pos x="251" y="5"/>
                </a:cxn>
                <a:cxn ang="0">
                  <a:pos x="208" y="3"/>
                </a:cxn>
                <a:cxn ang="0">
                  <a:pos x="163" y="3"/>
                </a:cxn>
                <a:cxn ang="0">
                  <a:pos x="160" y="0"/>
                </a:cxn>
                <a:cxn ang="0">
                  <a:pos x="0" y="0"/>
                </a:cxn>
                <a:cxn ang="0">
                  <a:pos x="0" y="24"/>
                </a:cxn>
                <a:cxn ang="0">
                  <a:pos x="0" y="159"/>
                </a:cxn>
                <a:cxn ang="0">
                  <a:pos x="181" y="159"/>
                </a:cxn>
                <a:cxn ang="0">
                  <a:pos x="183" y="162"/>
                </a:cxn>
                <a:cxn ang="0">
                  <a:pos x="230" y="163"/>
                </a:cxn>
                <a:cxn ang="0">
                  <a:pos x="230" y="141"/>
                </a:cxn>
                <a:cxn ang="0">
                  <a:pos x="238" y="140"/>
                </a:cxn>
                <a:cxn ang="0">
                  <a:pos x="240" y="116"/>
                </a:cxn>
                <a:cxn ang="0">
                  <a:pos x="249" y="115"/>
                </a:cxn>
                <a:cxn ang="0">
                  <a:pos x="252" y="89"/>
                </a:cxn>
              </a:cxnLst>
              <a:rect l="0" t="0" r="r" b="b"/>
              <a:pathLst>
                <a:path w="252" h="163">
                  <a:moveTo>
                    <a:pt x="252" y="89"/>
                  </a:moveTo>
                  <a:lnTo>
                    <a:pt x="251" y="61"/>
                  </a:lnTo>
                  <a:lnTo>
                    <a:pt x="232" y="59"/>
                  </a:lnTo>
                  <a:lnTo>
                    <a:pt x="251" y="5"/>
                  </a:lnTo>
                  <a:lnTo>
                    <a:pt x="208" y="3"/>
                  </a:lnTo>
                  <a:lnTo>
                    <a:pt x="163" y="3"/>
                  </a:lnTo>
                  <a:lnTo>
                    <a:pt x="160" y="0"/>
                  </a:lnTo>
                  <a:lnTo>
                    <a:pt x="0" y="0"/>
                  </a:lnTo>
                  <a:lnTo>
                    <a:pt x="0" y="24"/>
                  </a:lnTo>
                  <a:lnTo>
                    <a:pt x="0" y="159"/>
                  </a:lnTo>
                  <a:lnTo>
                    <a:pt x="181" y="159"/>
                  </a:lnTo>
                  <a:lnTo>
                    <a:pt x="183" y="162"/>
                  </a:lnTo>
                  <a:lnTo>
                    <a:pt x="230" y="163"/>
                  </a:lnTo>
                  <a:lnTo>
                    <a:pt x="230" y="141"/>
                  </a:lnTo>
                  <a:lnTo>
                    <a:pt x="238" y="140"/>
                  </a:lnTo>
                  <a:lnTo>
                    <a:pt x="240" y="116"/>
                  </a:lnTo>
                  <a:lnTo>
                    <a:pt x="249" y="115"/>
                  </a:lnTo>
                  <a:lnTo>
                    <a:pt x="252" y="89"/>
                  </a:lnTo>
                  <a:close/>
                </a:path>
              </a:pathLst>
            </a:custGeom>
            <a:solidFill>
              <a:schemeClr val="accent1"/>
            </a:solidFill>
            <a:ln w="9525">
              <a:noFill/>
              <a:round/>
              <a:headEnd/>
              <a:tailEnd/>
            </a:ln>
          </p:spPr>
          <p:txBody>
            <a:bodyPr/>
            <a:lstStyle/>
            <a:p>
              <a:endParaRPr lang="en-US"/>
            </a:p>
          </p:txBody>
        </p:sp>
        <p:sp>
          <p:nvSpPr>
            <p:cNvPr id="199740" name="Freeform 60"/>
            <p:cNvSpPr>
              <a:spLocks/>
            </p:cNvSpPr>
            <p:nvPr/>
          </p:nvSpPr>
          <p:spPr bwMode="auto">
            <a:xfrm>
              <a:off x="1554" y="2300"/>
              <a:ext cx="252" cy="163"/>
            </a:xfrm>
            <a:custGeom>
              <a:avLst/>
              <a:gdLst/>
              <a:ahLst/>
              <a:cxnLst>
                <a:cxn ang="0">
                  <a:pos x="252" y="89"/>
                </a:cxn>
                <a:cxn ang="0">
                  <a:pos x="251" y="61"/>
                </a:cxn>
                <a:cxn ang="0">
                  <a:pos x="232" y="59"/>
                </a:cxn>
                <a:cxn ang="0">
                  <a:pos x="251" y="5"/>
                </a:cxn>
                <a:cxn ang="0">
                  <a:pos x="208" y="3"/>
                </a:cxn>
                <a:cxn ang="0">
                  <a:pos x="163" y="3"/>
                </a:cxn>
                <a:cxn ang="0">
                  <a:pos x="160" y="0"/>
                </a:cxn>
                <a:cxn ang="0">
                  <a:pos x="0" y="0"/>
                </a:cxn>
                <a:cxn ang="0">
                  <a:pos x="0" y="24"/>
                </a:cxn>
                <a:cxn ang="0">
                  <a:pos x="0" y="159"/>
                </a:cxn>
                <a:cxn ang="0">
                  <a:pos x="181" y="159"/>
                </a:cxn>
                <a:cxn ang="0">
                  <a:pos x="183" y="162"/>
                </a:cxn>
                <a:cxn ang="0">
                  <a:pos x="230" y="163"/>
                </a:cxn>
                <a:cxn ang="0">
                  <a:pos x="230" y="141"/>
                </a:cxn>
                <a:cxn ang="0">
                  <a:pos x="238" y="140"/>
                </a:cxn>
                <a:cxn ang="0">
                  <a:pos x="240" y="116"/>
                </a:cxn>
                <a:cxn ang="0">
                  <a:pos x="249" y="115"/>
                </a:cxn>
                <a:cxn ang="0">
                  <a:pos x="252" y="89"/>
                </a:cxn>
              </a:cxnLst>
              <a:rect l="0" t="0" r="r" b="b"/>
              <a:pathLst>
                <a:path w="252" h="163">
                  <a:moveTo>
                    <a:pt x="252" y="89"/>
                  </a:moveTo>
                  <a:lnTo>
                    <a:pt x="251" y="61"/>
                  </a:lnTo>
                  <a:lnTo>
                    <a:pt x="232" y="59"/>
                  </a:lnTo>
                  <a:lnTo>
                    <a:pt x="251" y="5"/>
                  </a:lnTo>
                  <a:lnTo>
                    <a:pt x="208" y="3"/>
                  </a:lnTo>
                  <a:lnTo>
                    <a:pt x="163" y="3"/>
                  </a:lnTo>
                  <a:lnTo>
                    <a:pt x="160" y="0"/>
                  </a:lnTo>
                  <a:lnTo>
                    <a:pt x="0" y="0"/>
                  </a:lnTo>
                  <a:lnTo>
                    <a:pt x="0" y="24"/>
                  </a:lnTo>
                  <a:lnTo>
                    <a:pt x="0" y="159"/>
                  </a:lnTo>
                  <a:lnTo>
                    <a:pt x="181" y="159"/>
                  </a:lnTo>
                  <a:lnTo>
                    <a:pt x="183" y="162"/>
                  </a:lnTo>
                  <a:lnTo>
                    <a:pt x="230" y="163"/>
                  </a:lnTo>
                  <a:lnTo>
                    <a:pt x="230" y="141"/>
                  </a:lnTo>
                  <a:lnTo>
                    <a:pt x="238" y="140"/>
                  </a:lnTo>
                  <a:lnTo>
                    <a:pt x="240" y="116"/>
                  </a:lnTo>
                  <a:lnTo>
                    <a:pt x="249" y="115"/>
                  </a:lnTo>
                  <a:lnTo>
                    <a:pt x="252" y="8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41" name="Group 61"/>
          <p:cNvGrpSpPr>
            <a:grpSpLocks/>
          </p:cNvGrpSpPr>
          <p:nvPr/>
        </p:nvGrpSpPr>
        <p:grpSpPr bwMode="auto">
          <a:xfrm>
            <a:off x="6264275" y="4699000"/>
            <a:ext cx="546100" cy="350838"/>
            <a:chOff x="3360" y="2704"/>
            <a:chExt cx="344" cy="221"/>
          </a:xfrm>
        </p:grpSpPr>
        <p:sp>
          <p:nvSpPr>
            <p:cNvPr id="199742" name="Freeform 62"/>
            <p:cNvSpPr>
              <a:spLocks/>
            </p:cNvSpPr>
            <p:nvPr/>
          </p:nvSpPr>
          <p:spPr bwMode="auto">
            <a:xfrm>
              <a:off x="3360" y="2704"/>
              <a:ext cx="344" cy="221"/>
            </a:xfrm>
            <a:custGeom>
              <a:avLst/>
              <a:gdLst/>
              <a:ahLst/>
              <a:cxnLst>
                <a:cxn ang="0">
                  <a:pos x="34" y="67"/>
                </a:cxn>
                <a:cxn ang="0">
                  <a:pos x="67" y="52"/>
                </a:cxn>
                <a:cxn ang="0">
                  <a:pos x="78" y="54"/>
                </a:cxn>
                <a:cxn ang="0">
                  <a:pos x="89" y="63"/>
                </a:cxn>
                <a:cxn ang="0">
                  <a:pos x="116" y="63"/>
                </a:cxn>
                <a:cxn ang="0">
                  <a:pos x="127" y="61"/>
                </a:cxn>
                <a:cxn ang="0">
                  <a:pos x="134" y="54"/>
                </a:cxn>
                <a:cxn ang="0">
                  <a:pos x="130" y="33"/>
                </a:cxn>
                <a:cxn ang="0">
                  <a:pos x="344" y="0"/>
                </a:cxn>
                <a:cxn ang="0">
                  <a:pos x="343" y="30"/>
                </a:cxn>
                <a:cxn ang="0">
                  <a:pos x="339" y="55"/>
                </a:cxn>
                <a:cxn ang="0">
                  <a:pos x="339" y="75"/>
                </a:cxn>
                <a:cxn ang="0">
                  <a:pos x="341" y="95"/>
                </a:cxn>
                <a:cxn ang="0">
                  <a:pos x="337" y="116"/>
                </a:cxn>
                <a:cxn ang="0">
                  <a:pos x="326" y="125"/>
                </a:cxn>
                <a:cxn ang="0">
                  <a:pos x="317" y="134"/>
                </a:cxn>
                <a:cxn ang="0">
                  <a:pos x="308" y="158"/>
                </a:cxn>
                <a:cxn ang="0">
                  <a:pos x="296" y="175"/>
                </a:cxn>
                <a:cxn ang="0">
                  <a:pos x="284" y="199"/>
                </a:cxn>
                <a:cxn ang="0">
                  <a:pos x="247" y="177"/>
                </a:cxn>
                <a:cxn ang="0">
                  <a:pos x="241" y="179"/>
                </a:cxn>
                <a:cxn ang="0">
                  <a:pos x="236" y="180"/>
                </a:cxn>
                <a:cxn ang="0">
                  <a:pos x="228" y="177"/>
                </a:cxn>
                <a:cxn ang="0">
                  <a:pos x="210" y="221"/>
                </a:cxn>
                <a:cxn ang="0">
                  <a:pos x="103" y="210"/>
                </a:cxn>
                <a:cxn ang="0">
                  <a:pos x="36" y="178"/>
                </a:cxn>
                <a:cxn ang="0">
                  <a:pos x="0" y="157"/>
                </a:cxn>
                <a:cxn ang="0">
                  <a:pos x="42" y="74"/>
                </a:cxn>
                <a:cxn ang="0">
                  <a:pos x="34" y="67"/>
                </a:cxn>
              </a:cxnLst>
              <a:rect l="0" t="0" r="r" b="b"/>
              <a:pathLst>
                <a:path w="344" h="221">
                  <a:moveTo>
                    <a:pt x="34" y="67"/>
                  </a:moveTo>
                  <a:lnTo>
                    <a:pt x="67" y="52"/>
                  </a:lnTo>
                  <a:lnTo>
                    <a:pt x="78" y="54"/>
                  </a:lnTo>
                  <a:lnTo>
                    <a:pt x="89" y="63"/>
                  </a:lnTo>
                  <a:lnTo>
                    <a:pt x="116" y="63"/>
                  </a:lnTo>
                  <a:lnTo>
                    <a:pt x="127" y="61"/>
                  </a:lnTo>
                  <a:lnTo>
                    <a:pt x="134" y="54"/>
                  </a:lnTo>
                  <a:lnTo>
                    <a:pt x="130" y="33"/>
                  </a:lnTo>
                  <a:lnTo>
                    <a:pt x="344" y="0"/>
                  </a:lnTo>
                  <a:lnTo>
                    <a:pt x="343" y="30"/>
                  </a:lnTo>
                  <a:lnTo>
                    <a:pt x="339" y="55"/>
                  </a:lnTo>
                  <a:lnTo>
                    <a:pt x="339" y="75"/>
                  </a:lnTo>
                  <a:lnTo>
                    <a:pt x="341" y="95"/>
                  </a:lnTo>
                  <a:lnTo>
                    <a:pt x="337" y="116"/>
                  </a:lnTo>
                  <a:lnTo>
                    <a:pt x="326" y="125"/>
                  </a:lnTo>
                  <a:lnTo>
                    <a:pt x="317" y="134"/>
                  </a:lnTo>
                  <a:lnTo>
                    <a:pt x="308" y="158"/>
                  </a:lnTo>
                  <a:lnTo>
                    <a:pt x="296" y="175"/>
                  </a:lnTo>
                  <a:lnTo>
                    <a:pt x="284" y="199"/>
                  </a:lnTo>
                  <a:lnTo>
                    <a:pt x="247" y="177"/>
                  </a:lnTo>
                  <a:lnTo>
                    <a:pt x="241" y="179"/>
                  </a:lnTo>
                  <a:lnTo>
                    <a:pt x="236" y="180"/>
                  </a:lnTo>
                  <a:lnTo>
                    <a:pt x="228" y="177"/>
                  </a:lnTo>
                  <a:lnTo>
                    <a:pt x="210" y="221"/>
                  </a:lnTo>
                  <a:lnTo>
                    <a:pt x="103" y="210"/>
                  </a:lnTo>
                  <a:lnTo>
                    <a:pt x="36" y="178"/>
                  </a:lnTo>
                  <a:lnTo>
                    <a:pt x="0" y="157"/>
                  </a:lnTo>
                  <a:lnTo>
                    <a:pt x="42" y="74"/>
                  </a:lnTo>
                  <a:lnTo>
                    <a:pt x="34" y="67"/>
                  </a:lnTo>
                  <a:close/>
                </a:path>
              </a:pathLst>
            </a:custGeom>
            <a:solidFill>
              <a:schemeClr val="accent1"/>
            </a:solidFill>
            <a:ln w="9525">
              <a:noFill/>
              <a:round/>
              <a:headEnd/>
              <a:tailEnd/>
            </a:ln>
          </p:spPr>
          <p:txBody>
            <a:bodyPr/>
            <a:lstStyle/>
            <a:p>
              <a:endParaRPr lang="en-US"/>
            </a:p>
          </p:txBody>
        </p:sp>
        <p:sp>
          <p:nvSpPr>
            <p:cNvPr id="199743" name="Freeform 63"/>
            <p:cNvSpPr>
              <a:spLocks/>
            </p:cNvSpPr>
            <p:nvPr/>
          </p:nvSpPr>
          <p:spPr bwMode="auto">
            <a:xfrm>
              <a:off x="3360" y="2704"/>
              <a:ext cx="344" cy="221"/>
            </a:xfrm>
            <a:custGeom>
              <a:avLst/>
              <a:gdLst/>
              <a:ahLst/>
              <a:cxnLst>
                <a:cxn ang="0">
                  <a:pos x="34" y="67"/>
                </a:cxn>
                <a:cxn ang="0">
                  <a:pos x="67" y="52"/>
                </a:cxn>
                <a:cxn ang="0">
                  <a:pos x="78" y="54"/>
                </a:cxn>
                <a:cxn ang="0">
                  <a:pos x="89" y="63"/>
                </a:cxn>
                <a:cxn ang="0">
                  <a:pos x="116" y="63"/>
                </a:cxn>
                <a:cxn ang="0">
                  <a:pos x="127" y="61"/>
                </a:cxn>
                <a:cxn ang="0">
                  <a:pos x="134" y="54"/>
                </a:cxn>
                <a:cxn ang="0">
                  <a:pos x="130" y="33"/>
                </a:cxn>
                <a:cxn ang="0">
                  <a:pos x="344" y="0"/>
                </a:cxn>
                <a:cxn ang="0">
                  <a:pos x="343" y="30"/>
                </a:cxn>
                <a:cxn ang="0">
                  <a:pos x="339" y="55"/>
                </a:cxn>
                <a:cxn ang="0">
                  <a:pos x="339" y="75"/>
                </a:cxn>
                <a:cxn ang="0">
                  <a:pos x="341" y="95"/>
                </a:cxn>
                <a:cxn ang="0">
                  <a:pos x="337" y="116"/>
                </a:cxn>
                <a:cxn ang="0">
                  <a:pos x="326" y="125"/>
                </a:cxn>
                <a:cxn ang="0">
                  <a:pos x="317" y="134"/>
                </a:cxn>
                <a:cxn ang="0">
                  <a:pos x="308" y="158"/>
                </a:cxn>
                <a:cxn ang="0">
                  <a:pos x="296" y="175"/>
                </a:cxn>
                <a:cxn ang="0">
                  <a:pos x="284" y="199"/>
                </a:cxn>
                <a:cxn ang="0">
                  <a:pos x="247" y="177"/>
                </a:cxn>
                <a:cxn ang="0">
                  <a:pos x="241" y="179"/>
                </a:cxn>
                <a:cxn ang="0">
                  <a:pos x="236" y="180"/>
                </a:cxn>
                <a:cxn ang="0">
                  <a:pos x="228" y="177"/>
                </a:cxn>
                <a:cxn ang="0">
                  <a:pos x="210" y="221"/>
                </a:cxn>
                <a:cxn ang="0">
                  <a:pos x="103" y="210"/>
                </a:cxn>
                <a:cxn ang="0">
                  <a:pos x="36" y="178"/>
                </a:cxn>
                <a:cxn ang="0">
                  <a:pos x="0" y="157"/>
                </a:cxn>
                <a:cxn ang="0">
                  <a:pos x="42" y="74"/>
                </a:cxn>
                <a:cxn ang="0">
                  <a:pos x="34" y="67"/>
                </a:cxn>
              </a:cxnLst>
              <a:rect l="0" t="0" r="r" b="b"/>
              <a:pathLst>
                <a:path w="344" h="221">
                  <a:moveTo>
                    <a:pt x="34" y="67"/>
                  </a:moveTo>
                  <a:lnTo>
                    <a:pt x="67" y="52"/>
                  </a:lnTo>
                  <a:lnTo>
                    <a:pt x="78" y="54"/>
                  </a:lnTo>
                  <a:lnTo>
                    <a:pt x="89" y="63"/>
                  </a:lnTo>
                  <a:lnTo>
                    <a:pt x="116" y="63"/>
                  </a:lnTo>
                  <a:lnTo>
                    <a:pt x="127" y="61"/>
                  </a:lnTo>
                  <a:lnTo>
                    <a:pt x="134" y="54"/>
                  </a:lnTo>
                  <a:lnTo>
                    <a:pt x="130" y="33"/>
                  </a:lnTo>
                  <a:lnTo>
                    <a:pt x="344" y="0"/>
                  </a:lnTo>
                  <a:lnTo>
                    <a:pt x="343" y="30"/>
                  </a:lnTo>
                  <a:lnTo>
                    <a:pt x="339" y="55"/>
                  </a:lnTo>
                  <a:lnTo>
                    <a:pt x="339" y="75"/>
                  </a:lnTo>
                  <a:lnTo>
                    <a:pt x="341" y="95"/>
                  </a:lnTo>
                  <a:lnTo>
                    <a:pt x="337" y="116"/>
                  </a:lnTo>
                  <a:lnTo>
                    <a:pt x="326" y="125"/>
                  </a:lnTo>
                  <a:lnTo>
                    <a:pt x="317" y="134"/>
                  </a:lnTo>
                  <a:lnTo>
                    <a:pt x="308" y="158"/>
                  </a:lnTo>
                  <a:lnTo>
                    <a:pt x="296" y="175"/>
                  </a:lnTo>
                  <a:lnTo>
                    <a:pt x="284" y="199"/>
                  </a:lnTo>
                  <a:lnTo>
                    <a:pt x="247" y="177"/>
                  </a:lnTo>
                  <a:lnTo>
                    <a:pt x="241" y="179"/>
                  </a:lnTo>
                  <a:lnTo>
                    <a:pt x="236" y="180"/>
                  </a:lnTo>
                  <a:lnTo>
                    <a:pt x="228" y="177"/>
                  </a:lnTo>
                  <a:lnTo>
                    <a:pt x="210" y="221"/>
                  </a:lnTo>
                  <a:lnTo>
                    <a:pt x="103" y="210"/>
                  </a:lnTo>
                  <a:lnTo>
                    <a:pt x="36" y="178"/>
                  </a:lnTo>
                  <a:lnTo>
                    <a:pt x="0" y="157"/>
                  </a:lnTo>
                  <a:lnTo>
                    <a:pt x="42" y="74"/>
                  </a:lnTo>
                  <a:lnTo>
                    <a:pt x="34" y="67"/>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44" name="Group 64"/>
          <p:cNvGrpSpPr>
            <a:grpSpLocks/>
          </p:cNvGrpSpPr>
          <p:nvPr/>
        </p:nvGrpSpPr>
        <p:grpSpPr bwMode="auto">
          <a:xfrm>
            <a:off x="6016625" y="3106738"/>
            <a:ext cx="593725" cy="869950"/>
            <a:chOff x="3204" y="1701"/>
            <a:chExt cx="374" cy="548"/>
          </a:xfrm>
        </p:grpSpPr>
        <p:sp>
          <p:nvSpPr>
            <p:cNvPr id="199745" name="Freeform 65"/>
            <p:cNvSpPr>
              <a:spLocks/>
            </p:cNvSpPr>
            <p:nvPr/>
          </p:nvSpPr>
          <p:spPr bwMode="auto">
            <a:xfrm>
              <a:off x="3204" y="1701"/>
              <a:ext cx="374" cy="548"/>
            </a:xfrm>
            <a:custGeom>
              <a:avLst/>
              <a:gdLst/>
              <a:ahLst/>
              <a:cxnLst>
                <a:cxn ang="0">
                  <a:pos x="272" y="0"/>
                </a:cxn>
                <a:cxn ang="0">
                  <a:pos x="151" y="13"/>
                </a:cxn>
                <a:cxn ang="0">
                  <a:pos x="5" y="31"/>
                </a:cxn>
                <a:cxn ang="0">
                  <a:pos x="42" y="375"/>
                </a:cxn>
                <a:cxn ang="0">
                  <a:pos x="0" y="473"/>
                </a:cxn>
                <a:cxn ang="0">
                  <a:pos x="72" y="506"/>
                </a:cxn>
                <a:cxn ang="0">
                  <a:pos x="151" y="541"/>
                </a:cxn>
                <a:cxn ang="0">
                  <a:pos x="249" y="533"/>
                </a:cxn>
                <a:cxn ang="0">
                  <a:pos x="253" y="548"/>
                </a:cxn>
                <a:cxn ang="0">
                  <a:pos x="299" y="543"/>
                </a:cxn>
                <a:cxn ang="0">
                  <a:pos x="298" y="528"/>
                </a:cxn>
                <a:cxn ang="0">
                  <a:pos x="335" y="526"/>
                </a:cxn>
                <a:cxn ang="0">
                  <a:pos x="328" y="453"/>
                </a:cxn>
                <a:cxn ang="0">
                  <a:pos x="301" y="236"/>
                </a:cxn>
                <a:cxn ang="0">
                  <a:pos x="374" y="227"/>
                </a:cxn>
                <a:cxn ang="0">
                  <a:pos x="374" y="210"/>
                </a:cxn>
                <a:cxn ang="0">
                  <a:pos x="373" y="200"/>
                </a:cxn>
                <a:cxn ang="0">
                  <a:pos x="362" y="192"/>
                </a:cxn>
                <a:cxn ang="0">
                  <a:pos x="351" y="192"/>
                </a:cxn>
                <a:cxn ang="0">
                  <a:pos x="345" y="190"/>
                </a:cxn>
                <a:cxn ang="0">
                  <a:pos x="338" y="182"/>
                </a:cxn>
                <a:cxn ang="0">
                  <a:pos x="329" y="178"/>
                </a:cxn>
                <a:cxn ang="0">
                  <a:pos x="320" y="179"/>
                </a:cxn>
                <a:cxn ang="0">
                  <a:pos x="307" y="180"/>
                </a:cxn>
                <a:cxn ang="0">
                  <a:pos x="300" y="185"/>
                </a:cxn>
                <a:cxn ang="0">
                  <a:pos x="248" y="117"/>
                </a:cxn>
                <a:cxn ang="0">
                  <a:pos x="285" y="85"/>
                </a:cxn>
                <a:cxn ang="0">
                  <a:pos x="272" y="0"/>
                </a:cxn>
              </a:cxnLst>
              <a:rect l="0" t="0" r="r" b="b"/>
              <a:pathLst>
                <a:path w="374" h="548">
                  <a:moveTo>
                    <a:pt x="272" y="0"/>
                  </a:moveTo>
                  <a:lnTo>
                    <a:pt x="151" y="13"/>
                  </a:lnTo>
                  <a:lnTo>
                    <a:pt x="5" y="31"/>
                  </a:lnTo>
                  <a:lnTo>
                    <a:pt x="42" y="375"/>
                  </a:lnTo>
                  <a:lnTo>
                    <a:pt x="0" y="473"/>
                  </a:lnTo>
                  <a:lnTo>
                    <a:pt x="72" y="506"/>
                  </a:lnTo>
                  <a:lnTo>
                    <a:pt x="151" y="541"/>
                  </a:lnTo>
                  <a:lnTo>
                    <a:pt x="249" y="533"/>
                  </a:lnTo>
                  <a:lnTo>
                    <a:pt x="253" y="548"/>
                  </a:lnTo>
                  <a:lnTo>
                    <a:pt x="299" y="543"/>
                  </a:lnTo>
                  <a:lnTo>
                    <a:pt x="298" y="528"/>
                  </a:lnTo>
                  <a:lnTo>
                    <a:pt x="335" y="526"/>
                  </a:lnTo>
                  <a:lnTo>
                    <a:pt x="328" y="453"/>
                  </a:lnTo>
                  <a:lnTo>
                    <a:pt x="301" y="236"/>
                  </a:lnTo>
                  <a:lnTo>
                    <a:pt x="374" y="227"/>
                  </a:lnTo>
                  <a:lnTo>
                    <a:pt x="374" y="210"/>
                  </a:lnTo>
                  <a:lnTo>
                    <a:pt x="373" y="200"/>
                  </a:lnTo>
                  <a:lnTo>
                    <a:pt x="362" y="192"/>
                  </a:lnTo>
                  <a:lnTo>
                    <a:pt x="351" y="192"/>
                  </a:lnTo>
                  <a:lnTo>
                    <a:pt x="345" y="190"/>
                  </a:lnTo>
                  <a:lnTo>
                    <a:pt x="338" y="182"/>
                  </a:lnTo>
                  <a:lnTo>
                    <a:pt x="329" y="178"/>
                  </a:lnTo>
                  <a:lnTo>
                    <a:pt x="320" y="179"/>
                  </a:lnTo>
                  <a:lnTo>
                    <a:pt x="307" y="180"/>
                  </a:lnTo>
                  <a:lnTo>
                    <a:pt x="300" y="185"/>
                  </a:lnTo>
                  <a:lnTo>
                    <a:pt x="248" y="117"/>
                  </a:lnTo>
                  <a:lnTo>
                    <a:pt x="285" y="85"/>
                  </a:lnTo>
                  <a:lnTo>
                    <a:pt x="272" y="0"/>
                  </a:lnTo>
                  <a:close/>
                </a:path>
              </a:pathLst>
            </a:custGeom>
            <a:solidFill>
              <a:schemeClr val="accent1"/>
            </a:solidFill>
            <a:ln w="9525">
              <a:noFill/>
              <a:round/>
              <a:headEnd/>
              <a:tailEnd/>
            </a:ln>
          </p:spPr>
          <p:txBody>
            <a:bodyPr/>
            <a:lstStyle/>
            <a:p>
              <a:endParaRPr lang="en-US"/>
            </a:p>
          </p:txBody>
        </p:sp>
        <p:sp>
          <p:nvSpPr>
            <p:cNvPr id="199746" name="Freeform 66"/>
            <p:cNvSpPr>
              <a:spLocks/>
            </p:cNvSpPr>
            <p:nvPr/>
          </p:nvSpPr>
          <p:spPr bwMode="auto">
            <a:xfrm>
              <a:off x="3204" y="1701"/>
              <a:ext cx="374" cy="548"/>
            </a:xfrm>
            <a:custGeom>
              <a:avLst/>
              <a:gdLst/>
              <a:ahLst/>
              <a:cxnLst>
                <a:cxn ang="0">
                  <a:pos x="272" y="0"/>
                </a:cxn>
                <a:cxn ang="0">
                  <a:pos x="151" y="13"/>
                </a:cxn>
                <a:cxn ang="0">
                  <a:pos x="5" y="31"/>
                </a:cxn>
                <a:cxn ang="0">
                  <a:pos x="42" y="375"/>
                </a:cxn>
                <a:cxn ang="0">
                  <a:pos x="0" y="473"/>
                </a:cxn>
                <a:cxn ang="0">
                  <a:pos x="72" y="506"/>
                </a:cxn>
                <a:cxn ang="0">
                  <a:pos x="151" y="541"/>
                </a:cxn>
                <a:cxn ang="0">
                  <a:pos x="249" y="533"/>
                </a:cxn>
                <a:cxn ang="0">
                  <a:pos x="253" y="548"/>
                </a:cxn>
                <a:cxn ang="0">
                  <a:pos x="299" y="543"/>
                </a:cxn>
                <a:cxn ang="0">
                  <a:pos x="298" y="528"/>
                </a:cxn>
                <a:cxn ang="0">
                  <a:pos x="335" y="526"/>
                </a:cxn>
                <a:cxn ang="0">
                  <a:pos x="328" y="453"/>
                </a:cxn>
                <a:cxn ang="0">
                  <a:pos x="301" y="236"/>
                </a:cxn>
                <a:cxn ang="0">
                  <a:pos x="374" y="227"/>
                </a:cxn>
                <a:cxn ang="0">
                  <a:pos x="374" y="210"/>
                </a:cxn>
                <a:cxn ang="0">
                  <a:pos x="373" y="200"/>
                </a:cxn>
                <a:cxn ang="0">
                  <a:pos x="362" y="192"/>
                </a:cxn>
                <a:cxn ang="0">
                  <a:pos x="351" y="192"/>
                </a:cxn>
                <a:cxn ang="0">
                  <a:pos x="345" y="190"/>
                </a:cxn>
                <a:cxn ang="0">
                  <a:pos x="338" y="182"/>
                </a:cxn>
                <a:cxn ang="0">
                  <a:pos x="329" y="178"/>
                </a:cxn>
                <a:cxn ang="0">
                  <a:pos x="320" y="179"/>
                </a:cxn>
                <a:cxn ang="0">
                  <a:pos x="307" y="180"/>
                </a:cxn>
                <a:cxn ang="0">
                  <a:pos x="300" y="185"/>
                </a:cxn>
                <a:cxn ang="0">
                  <a:pos x="248" y="117"/>
                </a:cxn>
                <a:cxn ang="0">
                  <a:pos x="285" y="85"/>
                </a:cxn>
                <a:cxn ang="0">
                  <a:pos x="272" y="0"/>
                </a:cxn>
              </a:cxnLst>
              <a:rect l="0" t="0" r="r" b="b"/>
              <a:pathLst>
                <a:path w="374" h="548">
                  <a:moveTo>
                    <a:pt x="272" y="0"/>
                  </a:moveTo>
                  <a:lnTo>
                    <a:pt x="151" y="13"/>
                  </a:lnTo>
                  <a:lnTo>
                    <a:pt x="5" y="31"/>
                  </a:lnTo>
                  <a:lnTo>
                    <a:pt x="42" y="375"/>
                  </a:lnTo>
                  <a:lnTo>
                    <a:pt x="0" y="473"/>
                  </a:lnTo>
                  <a:lnTo>
                    <a:pt x="72" y="506"/>
                  </a:lnTo>
                  <a:lnTo>
                    <a:pt x="151" y="541"/>
                  </a:lnTo>
                  <a:lnTo>
                    <a:pt x="249" y="533"/>
                  </a:lnTo>
                  <a:lnTo>
                    <a:pt x="253" y="548"/>
                  </a:lnTo>
                  <a:lnTo>
                    <a:pt x="299" y="543"/>
                  </a:lnTo>
                  <a:lnTo>
                    <a:pt x="298" y="528"/>
                  </a:lnTo>
                  <a:lnTo>
                    <a:pt x="335" y="526"/>
                  </a:lnTo>
                  <a:lnTo>
                    <a:pt x="328" y="453"/>
                  </a:lnTo>
                  <a:lnTo>
                    <a:pt x="301" y="236"/>
                  </a:lnTo>
                  <a:lnTo>
                    <a:pt x="374" y="227"/>
                  </a:lnTo>
                  <a:lnTo>
                    <a:pt x="374" y="210"/>
                  </a:lnTo>
                  <a:lnTo>
                    <a:pt x="373" y="200"/>
                  </a:lnTo>
                  <a:lnTo>
                    <a:pt x="362" y="192"/>
                  </a:lnTo>
                  <a:lnTo>
                    <a:pt x="351" y="192"/>
                  </a:lnTo>
                  <a:lnTo>
                    <a:pt x="345" y="190"/>
                  </a:lnTo>
                  <a:lnTo>
                    <a:pt x="338" y="182"/>
                  </a:lnTo>
                  <a:lnTo>
                    <a:pt x="329" y="178"/>
                  </a:lnTo>
                  <a:lnTo>
                    <a:pt x="320" y="179"/>
                  </a:lnTo>
                  <a:lnTo>
                    <a:pt x="307" y="180"/>
                  </a:lnTo>
                  <a:lnTo>
                    <a:pt x="300" y="185"/>
                  </a:lnTo>
                  <a:lnTo>
                    <a:pt x="248" y="117"/>
                  </a:lnTo>
                  <a:lnTo>
                    <a:pt x="285" y="85"/>
                  </a:lnTo>
                  <a:lnTo>
                    <a:pt x="272"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47" name="Group 67"/>
          <p:cNvGrpSpPr>
            <a:grpSpLocks/>
          </p:cNvGrpSpPr>
          <p:nvPr/>
        </p:nvGrpSpPr>
        <p:grpSpPr bwMode="auto">
          <a:xfrm>
            <a:off x="5754688" y="3136900"/>
            <a:ext cx="385762" cy="1212850"/>
            <a:chOff x="3039" y="1720"/>
            <a:chExt cx="243" cy="764"/>
          </a:xfrm>
        </p:grpSpPr>
        <p:sp>
          <p:nvSpPr>
            <p:cNvPr id="199748" name="Freeform 68"/>
            <p:cNvSpPr>
              <a:spLocks/>
            </p:cNvSpPr>
            <p:nvPr/>
          </p:nvSpPr>
          <p:spPr bwMode="auto">
            <a:xfrm>
              <a:off x="3039" y="1720"/>
              <a:ext cx="243" cy="764"/>
            </a:xfrm>
            <a:custGeom>
              <a:avLst/>
              <a:gdLst/>
              <a:ahLst/>
              <a:cxnLst>
                <a:cxn ang="0">
                  <a:pos x="170" y="12"/>
                </a:cxn>
                <a:cxn ang="0">
                  <a:pos x="67" y="23"/>
                </a:cxn>
                <a:cxn ang="0">
                  <a:pos x="29" y="0"/>
                </a:cxn>
                <a:cxn ang="0">
                  <a:pos x="52" y="289"/>
                </a:cxn>
                <a:cxn ang="0">
                  <a:pos x="64" y="456"/>
                </a:cxn>
                <a:cxn ang="0">
                  <a:pos x="46" y="468"/>
                </a:cxn>
                <a:cxn ang="0">
                  <a:pos x="40" y="475"/>
                </a:cxn>
                <a:cxn ang="0">
                  <a:pos x="33" y="491"/>
                </a:cxn>
                <a:cxn ang="0">
                  <a:pos x="31" y="500"/>
                </a:cxn>
                <a:cxn ang="0">
                  <a:pos x="34" y="508"/>
                </a:cxn>
                <a:cxn ang="0">
                  <a:pos x="69" y="521"/>
                </a:cxn>
                <a:cxn ang="0">
                  <a:pos x="0" y="630"/>
                </a:cxn>
                <a:cxn ang="0">
                  <a:pos x="8" y="731"/>
                </a:cxn>
                <a:cxn ang="0">
                  <a:pos x="4" y="733"/>
                </a:cxn>
                <a:cxn ang="0">
                  <a:pos x="5" y="744"/>
                </a:cxn>
                <a:cxn ang="0">
                  <a:pos x="35" y="744"/>
                </a:cxn>
                <a:cxn ang="0">
                  <a:pos x="52" y="718"/>
                </a:cxn>
                <a:cxn ang="0">
                  <a:pos x="141" y="764"/>
                </a:cxn>
                <a:cxn ang="0">
                  <a:pos x="153" y="756"/>
                </a:cxn>
                <a:cxn ang="0">
                  <a:pos x="155" y="721"/>
                </a:cxn>
                <a:cxn ang="0">
                  <a:pos x="214" y="743"/>
                </a:cxn>
                <a:cxn ang="0">
                  <a:pos x="222" y="655"/>
                </a:cxn>
                <a:cxn ang="0">
                  <a:pos x="218" y="641"/>
                </a:cxn>
                <a:cxn ang="0">
                  <a:pos x="213" y="631"/>
                </a:cxn>
                <a:cxn ang="0">
                  <a:pos x="213" y="608"/>
                </a:cxn>
                <a:cxn ang="0">
                  <a:pos x="214" y="596"/>
                </a:cxn>
                <a:cxn ang="0">
                  <a:pos x="219" y="588"/>
                </a:cxn>
                <a:cxn ang="0">
                  <a:pos x="231" y="580"/>
                </a:cxn>
                <a:cxn ang="0">
                  <a:pos x="234" y="573"/>
                </a:cxn>
                <a:cxn ang="0">
                  <a:pos x="233" y="561"/>
                </a:cxn>
                <a:cxn ang="0">
                  <a:pos x="243" y="545"/>
                </a:cxn>
                <a:cxn ang="0">
                  <a:pos x="237" y="487"/>
                </a:cxn>
                <a:cxn ang="0">
                  <a:pos x="165" y="454"/>
                </a:cxn>
                <a:cxn ang="0">
                  <a:pos x="207" y="356"/>
                </a:cxn>
                <a:cxn ang="0">
                  <a:pos x="170" y="12"/>
                </a:cxn>
              </a:cxnLst>
              <a:rect l="0" t="0" r="r" b="b"/>
              <a:pathLst>
                <a:path w="243" h="764">
                  <a:moveTo>
                    <a:pt x="170" y="12"/>
                  </a:moveTo>
                  <a:lnTo>
                    <a:pt x="67" y="23"/>
                  </a:lnTo>
                  <a:lnTo>
                    <a:pt x="29" y="0"/>
                  </a:lnTo>
                  <a:lnTo>
                    <a:pt x="52" y="289"/>
                  </a:lnTo>
                  <a:lnTo>
                    <a:pt x="64" y="456"/>
                  </a:lnTo>
                  <a:lnTo>
                    <a:pt x="46" y="468"/>
                  </a:lnTo>
                  <a:lnTo>
                    <a:pt x="40" y="475"/>
                  </a:lnTo>
                  <a:lnTo>
                    <a:pt x="33" y="491"/>
                  </a:lnTo>
                  <a:lnTo>
                    <a:pt x="31" y="500"/>
                  </a:lnTo>
                  <a:lnTo>
                    <a:pt x="34" y="508"/>
                  </a:lnTo>
                  <a:lnTo>
                    <a:pt x="69" y="521"/>
                  </a:lnTo>
                  <a:lnTo>
                    <a:pt x="0" y="630"/>
                  </a:lnTo>
                  <a:lnTo>
                    <a:pt x="8" y="731"/>
                  </a:lnTo>
                  <a:lnTo>
                    <a:pt x="4" y="733"/>
                  </a:lnTo>
                  <a:lnTo>
                    <a:pt x="5" y="744"/>
                  </a:lnTo>
                  <a:lnTo>
                    <a:pt x="35" y="744"/>
                  </a:lnTo>
                  <a:lnTo>
                    <a:pt x="52" y="718"/>
                  </a:lnTo>
                  <a:lnTo>
                    <a:pt x="141" y="764"/>
                  </a:lnTo>
                  <a:lnTo>
                    <a:pt x="153" y="756"/>
                  </a:lnTo>
                  <a:lnTo>
                    <a:pt x="155" y="721"/>
                  </a:lnTo>
                  <a:lnTo>
                    <a:pt x="214" y="743"/>
                  </a:lnTo>
                  <a:lnTo>
                    <a:pt x="222" y="655"/>
                  </a:lnTo>
                  <a:lnTo>
                    <a:pt x="218" y="641"/>
                  </a:lnTo>
                  <a:lnTo>
                    <a:pt x="213" y="631"/>
                  </a:lnTo>
                  <a:lnTo>
                    <a:pt x="213" y="608"/>
                  </a:lnTo>
                  <a:lnTo>
                    <a:pt x="214" y="596"/>
                  </a:lnTo>
                  <a:lnTo>
                    <a:pt x="219" y="588"/>
                  </a:lnTo>
                  <a:lnTo>
                    <a:pt x="231" y="580"/>
                  </a:lnTo>
                  <a:lnTo>
                    <a:pt x="234" y="573"/>
                  </a:lnTo>
                  <a:lnTo>
                    <a:pt x="233" y="561"/>
                  </a:lnTo>
                  <a:lnTo>
                    <a:pt x="243" y="545"/>
                  </a:lnTo>
                  <a:lnTo>
                    <a:pt x="237" y="487"/>
                  </a:lnTo>
                  <a:lnTo>
                    <a:pt x="165" y="454"/>
                  </a:lnTo>
                  <a:lnTo>
                    <a:pt x="207" y="356"/>
                  </a:lnTo>
                  <a:lnTo>
                    <a:pt x="170" y="12"/>
                  </a:lnTo>
                  <a:close/>
                </a:path>
              </a:pathLst>
            </a:custGeom>
            <a:solidFill>
              <a:srgbClr val="FFFF00"/>
            </a:solidFill>
            <a:ln w="9525">
              <a:noFill/>
              <a:round/>
              <a:headEnd/>
              <a:tailEnd/>
            </a:ln>
          </p:spPr>
          <p:txBody>
            <a:bodyPr/>
            <a:lstStyle/>
            <a:p>
              <a:endParaRPr lang="en-US"/>
            </a:p>
          </p:txBody>
        </p:sp>
        <p:sp>
          <p:nvSpPr>
            <p:cNvPr id="199749" name="Freeform 69"/>
            <p:cNvSpPr>
              <a:spLocks/>
            </p:cNvSpPr>
            <p:nvPr/>
          </p:nvSpPr>
          <p:spPr bwMode="auto">
            <a:xfrm>
              <a:off x="3039" y="1720"/>
              <a:ext cx="243" cy="764"/>
            </a:xfrm>
            <a:custGeom>
              <a:avLst/>
              <a:gdLst/>
              <a:ahLst/>
              <a:cxnLst>
                <a:cxn ang="0">
                  <a:pos x="170" y="12"/>
                </a:cxn>
                <a:cxn ang="0">
                  <a:pos x="67" y="23"/>
                </a:cxn>
                <a:cxn ang="0">
                  <a:pos x="29" y="0"/>
                </a:cxn>
                <a:cxn ang="0">
                  <a:pos x="52" y="289"/>
                </a:cxn>
                <a:cxn ang="0">
                  <a:pos x="64" y="456"/>
                </a:cxn>
                <a:cxn ang="0">
                  <a:pos x="46" y="468"/>
                </a:cxn>
                <a:cxn ang="0">
                  <a:pos x="40" y="475"/>
                </a:cxn>
                <a:cxn ang="0">
                  <a:pos x="33" y="491"/>
                </a:cxn>
                <a:cxn ang="0">
                  <a:pos x="31" y="500"/>
                </a:cxn>
                <a:cxn ang="0">
                  <a:pos x="34" y="508"/>
                </a:cxn>
                <a:cxn ang="0">
                  <a:pos x="69" y="521"/>
                </a:cxn>
                <a:cxn ang="0">
                  <a:pos x="0" y="630"/>
                </a:cxn>
                <a:cxn ang="0">
                  <a:pos x="8" y="731"/>
                </a:cxn>
                <a:cxn ang="0">
                  <a:pos x="4" y="733"/>
                </a:cxn>
                <a:cxn ang="0">
                  <a:pos x="5" y="744"/>
                </a:cxn>
                <a:cxn ang="0">
                  <a:pos x="35" y="744"/>
                </a:cxn>
                <a:cxn ang="0">
                  <a:pos x="52" y="718"/>
                </a:cxn>
                <a:cxn ang="0">
                  <a:pos x="141" y="764"/>
                </a:cxn>
                <a:cxn ang="0">
                  <a:pos x="153" y="756"/>
                </a:cxn>
                <a:cxn ang="0">
                  <a:pos x="155" y="721"/>
                </a:cxn>
                <a:cxn ang="0">
                  <a:pos x="214" y="743"/>
                </a:cxn>
                <a:cxn ang="0">
                  <a:pos x="222" y="655"/>
                </a:cxn>
                <a:cxn ang="0">
                  <a:pos x="218" y="641"/>
                </a:cxn>
                <a:cxn ang="0">
                  <a:pos x="213" y="631"/>
                </a:cxn>
                <a:cxn ang="0">
                  <a:pos x="213" y="608"/>
                </a:cxn>
                <a:cxn ang="0">
                  <a:pos x="214" y="596"/>
                </a:cxn>
                <a:cxn ang="0">
                  <a:pos x="219" y="588"/>
                </a:cxn>
                <a:cxn ang="0">
                  <a:pos x="231" y="580"/>
                </a:cxn>
                <a:cxn ang="0">
                  <a:pos x="234" y="573"/>
                </a:cxn>
                <a:cxn ang="0">
                  <a:pos x="233" y="561"/>
                </a:cxn>
                <a:cxn ang="0">
                  <a:pos x="243" y="545"/>
                </a:cxn>
                <a:cxn ang="0">
                  <a:pos x="237" y="487"/>
                </a:cxn>
                <a:cxn ang="0">
                  <a:pos x="165" y="454"/>
                </a:cxn>
                <a:cxn ang="0">
                  <a:pos x="207" y="356"/>
                </a:cxn>
                <a:cxn ang="0">
                  <a:pos x="170" y="12"/>
                </a:cxn>
              </a:cxnLst>
              <a:rect l="0" t="0" r="r" b="b"/>
              <a:pathLst>
                <a:path w="243" h="764">
                  <a:moveTo>
                    <a:pt x="170" y="12"/>
                  </a:moveTo>
                  <a:lnTo>
                    <a:pt x="67" y="23"/>
                  </a:lnTo>
                  <a:lnTo>
                    <a:pt x="29" y="0"/>
                  </a:lnTo>
                  <a:lnTo>
                    <a:pt x="52" y="289"/>
                  </a:lnTo>
                  <a:lnTo>
                    <a:pt x="64" y="456"/>
                  </a:lnTo>
                  <a:lnTo>
                    <a:pt x="46" y="468"/>
                  </a:lnTo>
                  <a:lnTo>
                    <a:pt x="40" y="475"/>
                  </a:lnTo>
                  <a:lnTo>
                    <a:pt x="33" y="491"/>
                  </a:lnTo>
                  <a:lnTo>
                    <a:pt x="31" y="500"/>
                  </a:lnTo>
                  <a:lnTo>
                    <a:pt x="34" y="508"/>
                  </a:lnTo>
                  <a:lnTo>
                    <a:pt x="69" y="521"/>
                  </a:lnTo>
                  <a:lnTo>
                    <a:pt x="0" y="630"/>
                  </a:lnTo>
                  <a:lnTo>
                    <a:pt x="8" y="731"/>
                  </a:lnTo>
                  <a:lnTo>
                    <a:pt x="4" y="733"/>
                  </a:lnTo>
                  <a:lnTo>
                    <a:pt x="5" y="744"/>
                  </a:lnTo>
                  <a:lnTo>
                    <a:pt x="35" y="744"/>
                  </a:lnTo>
                  <a:lnTo>
                    <a:pt x="52" y="718"/>
                  </a:lnTo>
                  <a:lnTo>
                    <a:pt x="141" y="764"/>
                  </a:lnTo>
                  <a:lnTo>
                    <a:pt x="153" y="756"/>
                  </a:lnTo>
                  <a:lnTo>
                    <a:pt x="155" y="721"/>
                  </a:lnTo>
                  <a:lnTo>
                    <a:pt x="214" y="743"/>
                  </a:lnTo>
                  <a:lnTo>
                    <a:pt x="222" y="655"/>
                  </a:lnTo>
                  <a:lnTo>
                    <a:pt x="218" y="641"/>
                  </a:lnTo>
                  <a:lnTo>
                    <a:pt x="213" y="631"/>
                  </a:lnTo>
                  <a:lnTo>
                    <a:pt x="213" y="608"/>
                  </a:lnTo>
                  <a:lnTo>
                    <a:pt x="214" y="596"/>
                  </a:lnTo>
                  <a:lnTo>
                    <a:pt x="219" y="588"/>
                  </a:lnTo>
                  <a:lnTo>
                    <a:pt x="231" y="580"/>
                  </a:lnTo>
                  <a:lnTo>
                    <a:pt x="234" y="573"/>
                  </a:lnTo>
                  <a:lnTo>
                    <a:pt x="233" y="561"/>
                  </a:lnTo>
                  <a:lnTo>
                    <a:pt x="243" y="545"/>
                  </a:lnTo>
                  <a:lnTo>
                    <a:pt x="237" y="487"/>
                  </a:lnTo>
                  <a:lnTo>
                    <a:pt x="165" y="454"/>
                  </a:lnTo>
                  <a:lnTo>
                    <a:pt x="207" y="356"/>
                  </a:lnTo>
                  <a:lnTo>
                    <a:pt x="170" y="12"/>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50" name="Group 70"/>
          <p:cNvGrpSpPr>
            <a:grpSpLocks/>
          </p:cNvGrpSpPr>
          <p:nvPr/>
        </p:nvGrpSpPr>
        <p:grpSpPr bwMode="auto">
          <a:xfrm>
            <a:off x="4922838" y="2846388"/>
            <a:ext cx="676275" cy="693737"/>
            <a:chOff x="2515" y="1537"/>
            <a:chExt cx="426" cy="437"/>
          </a:xfrm>
        </p:grpSpPr>
        <p:sp>
          <p:nvSpPr>
            <p:cNvPr id="199751" name="Freeform 71"/>
            <p:cNvSpPr>
              <a:spLocks/>
            </p:cNvSpPr>
            <p:nvPr/>
          </p:nvSpPr>
          <p:spPr bwMode="auto">
            <a:xfrm>
              <a:off x="2515" y="1537"/>
              <a:ext cx="426" cy="437"/>
            </a:xfrm>
            <a:custGeom>
              <a:avLst/>
              <a:gdLst/>
              <a:ahLst/>
              <a:cxnLst>
                <a:cxn ang="0">
                  <a:pos x="426" y="105"/>
                </a:cxn>
                <a:cxn ang="0">
                  <a:pos x="249" y="0"/>
                </a:cxn>
                <a:cxn ang="0">
                  <a:pos x="205" y="32"/>
                </a:cxn>
                <a:cxn ang="0">
                  <a:pos x="181" y="57"/>
                </a:cxn>
                <a:cxn ang="0">
                  <a:pos x="152" y="80"/>
                </a:cxn>
                <a:cxn ang="0">
                  <a:pos x="99" y="108"/>
                </a:cxn>
                <a:cxn ang="0">
                  <a:pos x="28" y="150"/>
                </a:cxn>
                <a:cxn ang="0">
                  <a:pos x="12" y="159"/>
                </a:cxn>
                <a:cxn ang="0">
                  <a:pos x="2" y="170"/>
                </a:cxn>
                <a:cxn ang="0">
                  <a:pos x="0" y="184"/>
                </a:cxn>
                <a:cxn ang="0">
                  <a:pos x="22" y="202"/>
                </a:cxn>
                <a:cxn ang="0">
                  <a:pos x="32" y="237"/>
                </a:cxn>
                <a:cxn ang="0">
                  <a:pos x="33" y="256"/>
                </a:cxn>
                <a:cxn ang="0">
                  <a:pos x="38" y="259"/>
                </a:cxn>
                <a:cxn ang="0">
                  <a:pos x="49" y="261"/>
                </a:cxn>
                <a:cxn ang="0">
                  <a:pos x="59" y="248"/>
                </a:cxn>
                <a:cxn ang="0">
                  <a:pos x="64" y="232"/>
                </a:cxn>
                <a:cxn ang="0">
                  <a:pos x="50" y="220"/>
                </a:cxn>
                <a:cxn ang="0">
                  <a:pos x="51" y="212"/>
                </a:cxn>
                <a:cxn ang="0">
                  <a:pos x="57" y="205"/>
                </a:cxn>
                <a:cxn ang="0">
                  <a:pos x="69" y="204"/>
                </a:cxn>
                <a:cxn ang="0">
                  <a:pos x="77" y="212"/>
                </a:cxn>
                <a:cxn ang="0">
                  <a:pos x="84" y="220"/>
                </a:cxn>
                <a:cxn ang="0">
                  <a:pos x="96" y="223"/>
                </a:cxn>
                <a:cxn ang="0">
                  <a:pos x="102" y="227"/>
                </a:cxn>
                <a:cxn ang="0">
                  <a:pos x="74" y="253"/>
                </a:cxn>
                <a:cxn ang="0">
                  <a:pos x="98" y="269"/>
                </a:cxn>
                <a:cxn ang="0">
                  <a:pos x="95" y="295"/>
                </a:cxn>
                <a:cxn ang="0">
                  <a:pos x="75" y="319"/>
                </a:cxn>
                <a:cxn ang="0">
                  <a:pos x="65" y="320"/>
                </a:cxn>
                <a:cxn ang="0">
                  <a:pos x="52" y="311"/>
                </a:cxn>
                <a:cxn ang="0">
                  <a:pos x="45" y="311"/>
                </a:cxn>
                <a:cxn ang="0">
                  <a:pos x="33" y="321"/>
                </a:cxn>
                <a:cxn ang="0">
                  <a:pos x="31" y="335"/>
                </a:cxn>
                <a:cxn ang="0">
                  <a:pos x="40" y="349"/>
                </a:cxn>
                <a:cxn ang="0">
                  <a:pos x="59" y="378"/>
                </a:cxn>
                <a:cxn ang="0">
                  <a:pos x="64" y="403"/>
                </a:cxn>
                <a:cxn ang="0">
                  <a:pos x="73" y="429"/>
                </a:cxn>
                <a:cxn ang="0">
                  <a:pos x="160" y="437"/>
                </a:cxn>
                <a:cxn ang="0">
                  <a:pos x="161" y="416"/>
                </a:cxn>
                <a:cxn ang="0">
                  <a:pos x="275" y="425"/>
                </a:cxn>
                <a:cxn ang="0">
                  <a:pos x="272" y="365"/>
                </a:cxn>
                <a:cxn ang="0">
                  <a:pos x="244" y="363"/>
                </a:cxn>
                <a:cxn ang="0">
                  <a:pos x="245" y="309"/>
                </a:cxn>
                <a:cxn ang="0">
                  <a:pos x="285" y="310"/>
                </a:cxn>
                <a:cxn ang="0">
                  <a:pos x="354" y="253"/>
                </a:cxn>
                <a:cxn ang="0">
                  <a:pos x="371" y="265"/>
                </a:cxn>
                <a:cxn ang="0">
                  <a:pos x="386" y="253"/>
                </a:cxn>
                <a:cxn ang="0">
                  <a:pos x="384" y="231"/>
                </a:cxn>
                <a:cxn ang="0">
                  <a:pos x="402" y="230"/>
                </a:cxn>
                <a:cxn ang="0">
                  <a:pos x="401" y="203"/>
                </a:cxn>
                <a:cxn ang="0">
                  <a:pos x="406" y="190"/>
                </a:cxn>
                <a:cxn ang="0">
                  <a:pos x="382" y="176"/>
                </a:cxn>
                <a:cxn ang="0">
                  <a:pos x="426" y="105"/>
                </a:cxn>
              </a:cxnLst>
              <a:rect l="0" t="0" r="r" b="b"/>
              <a:pathLst>
                <a:path w="426" h="437">
                  <a:moveTo>
                    <a:pt x="426" y="105"/>
                  </a:moveTo>
                  <a:lnTo>
                    <a:pt x="249" y="0"/>
                  </a:lnTo>
                  <a:lnTo>
                    <a:pt x="205" y="32"/>
                  </a:lnTo>
                  <a:lnTo>
                    <a:pt x="181" y="57"/>
                  </a:lnTo>
                  <a:lnTo>
                    <a:pt x="152" y="80"/>
                  </a:lnTo>
                  <a:lnTo>
                    <a:pt x="99" y="108"/>
                  </a:lnTo>
                  <a:lnTo>
                    <a:pt x="28" y="150"/>
                  </a:lnTo>
                  <a:lnTo>
                    <a:pt x="12" y="159"/>
                  </a:lnTo>
                  <a:lnTo>
                    <a:pt x="2" y="170"/>
                  </a:lnTo>
                  <a:lnTo>
                    <a:pt x="0" y="184"/>
                  </a:lnTo>
                  <a:lnTo>
                    <a:pt x="22" y="202"/>
                  </a:lnTo>
                  <a:lnTo>
                    <a:pt x="32" y="237"/>
                  </a:lnTo>
                  <a:lnTo>
                    <a:pt x="33" y="256"/>
                  </a:lnTo>
                  <a:lnTo>
                    <a:pt x="38" y="259"/>
                  </a:lnTo>
                  <a:lnTo>
                    <a:pt x="49" y="261"/>
                  </a:lnTo>
                  <a:lnTo>
                    <a:pt x="59" y="248"/>
                  </a:lnTo>
                  <a:lnTo>
                    <a:pt x="64" y="232"/>
                  </a:lnTo>
                  <a:lnTo>
                    <a:pt x="50" y="220"/>
                  </a:lnTo>
                  <a:lnTo>
                    <a:pt x="51" y="212"/>
                  </a:lnTo>
                  <a:lnTo>
                    <a:pt x="57" y="205"/>
                  </a:lnTo>
                  <a:lnTo>
                    <a:pt x="69" y="204"/>
                  </a:lnTo>
                  <a:lnTo>
                    <a:pt x="77" y="212"/>
                  </a:lnTo>
                  <a:lnTo>
                    <a:pt x="84" y="220"/>
                  </a:lnTo>
                  <a:lnTo>
                    <a:pt x="96" y="223"/>
                  </a:lnTo>
                  <a:lnTo>
                    <a:pt x="102" y="227"/>
                  </a:lnTo>
                  <a:lnTo>
                    <a:pt x="74" y="253"/>
                  </a:lnTo>
                  <a:lnTo>
                    <a:pt x="98" y="269"/>
                  </a:lnTo>
                  <a:lnTo>
                    <a:pt x="95" y="295"/>
                  </a:lnTo>
                  <a:lnTo>
                    <a:pt x="75" y="319"/>
                  </a:lnTo>
                  <a:lnTo>
                    <a:pt x="65" y="320"/>
                  </a:lnTo>
                  <a:lnTo>
                    <a:pt x="52" y="311"/>
                  </a:lnTo>
                  <a:lnTo>
                    <a:pt x="45" y="311"/>
                  </a:lnTo>
                  <a:lnTo>
                    <a:pt x="33" y="321"/>
                  </a:lnTo>
                  <a:lnTo>
                    <a:pt x="31" y="335"/>
                  </a:lnTo>
                  <a:lnTo>
                    <a:pt x="40" y="349"/>
                  </a:lnTo>
                  <a:lnTo>
                    <a:pt x="59" y="378"/>
                  </a:lnTo>
                  <a:lnTo>
                    <a:pt x="64" y="403"/>
                  </a:lnTo>
                  <a:lnTo>
                    <a:pt x="73" y="429"/>
                  </a:lnTo>
                  <a:lnTo>
                    <a:pt x="160" y="437"/>
                  </a:lnTo>
                  <a:lnTo>
                    <a:pt x="161" y="416"/>
                  </a:lnTo>
                  <a:lnTo>
                    <a:pt x="275" y="425"/>
                  </a:lnTo>
                  <a:lnTo>
                    <a:pt x="272" y="365"/>
                  </a:lnTo>
                  <a:lnTo>
                    <a:pt x="244" y="363"/>
                  </a:lnTo>
                  <a:lnTo>
                    <a:pt x="245" y="309"/>
                  </a:lnTo>
                  <a:lnTo>
                    <a:pt x="285" y="310"/>
                  </a:lnTo>
                  <a:lnTo>
                    <a:pt x="354" y="253"/>
                  </a:lnTo>
                  <a:lnTo>
                    <a:pt x="371" y="265"/>
                  </a:lnTo>
                  <a:lnTo>
                    <a:pt x="386" y="253"/>
                  </a:lnTo>
                  <a:lnTo>
                    <a:pt x="384" y="231"/>
                  </a:lnTo>
                  <a:lnTo>
                    <a:pt x="402" y="230"/>
                  </a:lnTo>
                  <a:lnTo>
                    <a:pt x="401" y="203"/>
                  </a:lnTo>
                  <a:lnTo>
                    <a:pt x="406" y="190"/>
                  </a:lnTo>
                  <a:lnTo>
                    <a:pt x="382" y="176"/>
                  </a:lnTo>
                  <a:lnTo>
                    <a:pt x="426" y="105"/>
                  </a:lnTo>
                  <a:close/>
                </a:path>
              </a:pathLst>
            </a:custGeom>
            <a:solidFill>
              <a:schemeClr val="accent1"/>
            </a:solidFill>
            <a:ln w="9525">
              <a:noFill/>
              <a:round/>
              <a:headEnd/>
              <a:tailEnd/>
            </a:ln>
          </p:spPr>
          <p:txBody>
            <a:bodyPr/>
            <a:lstStyle/>
            <a:p>
              <a:endParaRPr lang="en-US"/>
            </a:p>
          </p:txBody>
        </p:sp>
        <p:sp>
          <p:nvSpPr>
            <p:cNvPr id="199752" name="Freeform 72"/>
            <p:cNvSpPr>
              <a:spLocks/>
            </p:cNvSpPr>
            <p:nvPr/>
          </p:nvSpPr>
          <p:spPr bwMode="auto">
            <a:xfrm>
              <a:off x="2515" y="1537"/>
              <a:ext cx="426" cy="437"/>
            </a:xfrm>
            <a:custGeom>
              <a:avLst/>
              <a:gdLst/>
              <a:ahLst/>
              <a:cxnLst>
                <a:cxn ang="0">
                  <a:pos x="426" y="105"/>
                </a:cxn>
                <a:cxn ang="0">
                  <a:pos x="249" y="0"/>
                </a:cxn>
                <a:cxn ang="0">
                  <a:pos x="205" y="32"/>
                </a:cxn>
                <a:cxn ang="0">
                  <a:pos x="181" y="57"/>
                </a:cxn>
                <a:cxn ang="0">
                  <a:pos x="152" y="80"/>
                </a:cxn>
                <a:cxn ang="0">
                  <a:pos x="99" y="108"/>
                </a:cxn>
                <a:cxn ang="0">
                  <a:pos x="28" y="150"/>
                </a:cxn>
                <a:cxn ang="0">
                  <a:pos x="12" y="159"/>
                </a:cxn>
                <a:cxn ang="0">
                  <a:pos x="2" y="170"/>
                </a:cxn>
                <a:cxn ang="0">
                  <a:pos x="0" y="184"/>
                </a:cxn>
                <a:cxn ang="0">
                  <a:pos x="22" y="202"/>
                </a:cxn>
                <a:cxn ang="0">
                  <a:pos x="32" y="237"/>
                </a:cxn>
                <a:cxn ang="0">
                  <a:pos x="33" y="256"/>
                </a:cxn>
                <a:cxn ang="0">
                  <a:pos x="38" y="259"/>
                </a:cxn>
                <a:cxn ang="0">
                  <a:pos x="49" y="261"/>
                </a:cxn>
                <a:cxn ang="0">
                  <a:pos x="59" y="248"/>
                </a:cxn>
                <a:cxn ang="0">
                  <a:pos x="64" y="232"/>
                </a:cxn>
                <a:cxn ang="0">
                  <a:pos x="50" y="220"/>
                </a:cxn>
                <a:cxn ang="0">
                  <a:pos x="51" y="212"/>
                </a:cxn>
                <a:cxn ang="0">
                  <a:pos x="57" y="205"/>
                </a:cxn>
                <a:cxn ang="0">
                  <a:pos x="69" y="204"/>
                </a:cxn>
                <a:cxn ang="0">
                  <a:pos x="77" y="212"/>
                </a:cxn>
                <a:cxn ang="0">
                  <a:pos x="84" y="220"/>
                </a:cxn>
                <a:cxn ang="0">
                  <a:pos x="96" y="223"/>
                </a:cxn>
                <a:cxn ang="0">
                  <a:pos x="102" y="227"/>
                </a:cxn>
                <a:cxn ang="0">
                  <a:pos x="74" y="253"/>
                </a:cxn>
                <a:cxn ang="0">
                  <a:pos x="98" y="269"/>
                </a:cxn>
                <a:cxn ang="0">
                  <a:pos x="95" y="295"/>
                </a:cxn>
                <a:cxn ang="0">
                  <a:pos x="75" y="319"/>
                </a:cxn>
                <a:cxn ang="0">
                  <a:pos x="65" y="320"/>
                </a:cxn>
                <a:cxn ang="0">
                  <a:pos x="52" y="311"/>
                </a:cxn>
                <a:cxn ang="0">
                  <a:pos x="45" y="311"/>
                </a:cxn>
                <a:cxn ang="0">
                  <a:pos x="33" y="321"/>
                </a:cxn>
                <a:cxn ang="0">
                  <a:pos x="31" y="335"/>
                </a:cxn>
                <a:cxn ang="0">
                  <a:pos x="40" y="349"/>
                </a:cxn>
                <a:cxn ang="0">
                  <a:pos x="59" y="378"/>
                </a:cxn>
                <a:cxn ang="0">
                  <a:pos x="64" y="403"/>
                </a:cxn>
                <a:cxn ang="0">
                  <a:pos x="73" y="429"/>
                </a:cxn>
                <a:cxn ang="0">
                  <a:pos x="160" y="437"/>
                </a:cxn>
                <a:cxn ang="0">
                  <a:pos x="161" y="416"/>
                </a:cxn>
                <a:cxn ang="0">
                  <a:pos x="275" y="425"/>
                </a:cxn>
                <a:cxn ang="0">
                  <a:pos x="272" y="365"/>
                </a:cxn>
                <a:cxn ang="0">
                  <a:pos x="244" y="363"/>
                </a:cxn>
                <a:cxn ang="0">
                  <a:pos x="245" y="309"/>
                </a:cxn>
                <a:cxn ang="0">
                  <a:pos x="285" y="310"/>
                </a:cxn>
                <a:cxn ang="0">
                  <a:pos x="354" y="253"/>
                </a:cxn>
                <a:cxn ang="0">
                  <a:pos x="371" y="265"/>
                </a:cxn>
                <a:cxn ang="0">
                  <a:pos x="386" y="253"/>
                </a:cxn>
                <a:cxn ang="0">
                  <a:pos x="384" y="231"/>
                </a:cxn>
                <a:cxn ang="0">
                  <a:pos x="402" y="230"/>
                </a:cxn>
                <a:cxn ang="0">
                  <a:pos x="401" y="203"/>
                </a:cxn>
                <a:cxn ang="0">
                  <a:pos x="406" y="190"/>
                </a:cxn>
                <a:cxn ang="0">
                  <a:pos x="382" y="176"/>
                </a:cxn>
                <a:cxn ang="0">
                  <a:pos x="426" y="105"/>
                </a:cxn>
              </a:cxnLst>
              <a:rect l="0" t="0" r="r" b="b"/>
              <a:pathLst>
                <a:path w="426" h="437">
                  <a:moveTo>
                    <a:pt x="426" y="105"/>
                  </a:moveTo>
                  <a:lnTo>
                    <a:pt x="249" y="0"/>
                  </a:lnTo>
                  <a:lnTo>
                    <a:pt x="205" y="32"/>
                  </a:lnTo>
                  <a:lnTo>
                    <a:pt x="181" y="57"/>
                  </a:lnTo>
                  <a:lnTo>
                    <a:pt x="152" y="80"/>
                  </a:lnTo>
                  <a:lnTo>
                    <a:pt x="99" y="108"/>
                  </a:lnTo>
                  <a:lnTo>
                    <a:pt x="28" y="150"/>
                  </a:lnTo>
                  <a:lnTo>
                    <a:pt x="12" y="159"/>
                  </a:lnTo>
                  <a:lnTo>
                    <a:pt x="2" y="170"/>
                  </a:lnTo>
                  <a:lnTo>
                    <a:pt x="0" y="184"/>
                  </a:lnTo>
                  <a:lnTo>
                    <a:pt x="22" y="202"/>
                  </a:lnTo>
                  <a:lnTo>
                    <a:pt x="32" y="237"/>
                  </a:lnTo>
                  <a:lnTo>
                    <a:pt x="33" y="256"/>
                  </a:lnTo>
                  <a:lnTo>
                    <a:pt x="38" y="259"/>
                  </a:lnTo>
                  <a:lnTo>
                    <a:pt x="49" y="261"/>
                  </a:lnTo>
                  <a:lnTo>
                    <a:pt x="59" y="248"/>
                  </a:lnTo>
                  <a:lnTo>
                    <a:pt x="64" y="232"/>
                  </a:lnTo>
                  <a:lnTo>
                    <a:pt x="50" y="220"/>
                  </a:lnTo>
                  <a:lnTo>
                    <a:pt x="51" y="212"/>
                  </a:lnTo>
                  <a:lnTo>
                    <a:pt x="57" y="205"/>
                  </a:lnTo>
                  <a:lnTo>
                    <a:pt x="69" y="204"/>
                  </a:lnTo>
                  <a:lnTo>
                    <a:pt x="77" y="212"/>
                  </a:lnTo>
                  <a:lnTo>
                    <a:pt x="84" y="220"/>
                  </a:lnTo>
                  <a:lnTo>
                    <a:pt x="96" y="223"/>
                  </a:lnTo>
                  <a:lnTo>
                    <a:pt x="102" y="227"/>
                  </a:lnTo>
                  <a:lnTo>
                    <a:pt x="74" y="253"/>
                  </a:lnTo>
                  <a:lnTo>
                    <a:pt x="98" y="269"/>
                  </a:lnTo>
                  <a:lnTo>
                    <a:pt x="95" y="295"/>
                  </a:lnTo>
                  <a:lnTo>
                    <a:pt x="75" y="319"/>
                  </a:lnTo>
                  <a:lnTo>
                    <a:pt x="65" y="320"/>
                  </a:lnTo>
                  <a:lnTo>
                    <a:pt x="52" y="311"/>
                  </a:lnTo>
                  <a:lnTo>
                    <a:pt x="45" y="311"/>
                  </a:lnTo>
                  <a:lnTo>
                    <a:pt x="33" y="321"/>
                  </a:lnTo>
                  <a:lnTo>
                    <a:pt x="31" y="335"/>
                  </a:lnTo>
                  <a:lnTo>
                    <a:pt x="40" y="349"/>
                  </a:lnTo>
                  <a:lnTo>
                    <a:pt x="59" y="378"/>
                  </a:lnTo>
                  <a:lnTo>
                    <a:pt x="64" y="403"/>
                  </a:lnTo>
                  <a:lnTo>
                    <a:pt x="73" y="429"/>
                  </a:lnTo>
                  <a:lnTo>
                    <a:pt x="160" y="437"/>
                  </a:lnTo>
                  <a:lnTo>
                    <a:pt x="161" y="416"/>
                  </a:lnTo>
                  <a:lnTo>
                    <a:pt x="275" y="425"/>
                  </a:lnTo>
                  <a:lnTo>
                    <a:pt x="272" y="365"/>
                  </a:lnTo>
                  <a:lnTo>
                    <a:pt x="244" y="363"/>
                  </a:lnTo>
                  <a:lnTo>
                    <a:pt x="245" y="309"/>
                  </a:lnTo>
                  <a:lnTo>
                    <a:pt x="285" y="310"/>
                  </a:lnTo>
                  <a:lnTo>
                    <a:pt x="354" y="253"/>
                  </a:lnTo>
                  <a:lnTo>
                    <a:pt x="371" y="265"/>
                  </a:lnTo>
                  <a:lnTo>
                    <a:pt x="386" y="253"/>
                  </a:lnTo>
                  <a:lnTo>
                    <a:pt x="384" y="231"/>
                  </a:lnTo>
                  <a:lnTo>
                    <a:pt x="402" y="230"/>
                  </a:lnTo>
                  <a:lnTo>
                    <a:pt x="401" y="203"/>
                  </a:lnTo>
                  <a:lnTo>
                    <a:pt x="406" y="190"/>
                  </a:lnTo>
                  <a:lnTo>
                    <a:pt x="382" y="176"/>
                  </a:lnTo>
                  <a:lnTo>
                    <a:pt x="426" y="105"/>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53" name="Group 73"/>
          <p:cNvGrpSpPr>
            <a:grpSpLocks/>
          </p:cNvGrpSpPr>
          <p:nvPr/>
        </p:nvGrpSpPr>
        <p:grpSpPr bwMode="auto">
          <a:xfrm>
            <a:off x="6637338" y="6381750"/>
            <a:ext cx="109537" cy="138113"/>
            <a:chOff x="3595" y="3764"/>
            <a:chExt cx="69" cy="87"/>
          </a:xfrm>
        </p:grpSpPr>
        <p:sp>
          <p:nvSpPr>
            <p:cNvPr id="199754" name="Freeform 74"/>
            <p:cNvSpPr>
              <a:spLocks/>
            </p:cNvSpPr>
            <p:nvPr/>
          </p:nvSpPr>
          <p:spPr bwMode="auto">
            <a:xfrm>
              <a:off x="3595" y="3764"/>
              <a:ext cx="69" cy="87"/>
            </a:xfrm>
            <a:custGeom>
              <a:avLst/>
              <a:gdLst/>
              <a:ahLst/>
              <a:cxnLst>
                <a:cxn ang="0">
                  <a:pos x="69" y="50"/>
                </a:cxn>
                <a:cxn ang="0">
                  <a:pos x="64" y="36"/>
                </a:cxn>
                <a:cxn ang="0">
                  <a:pos x="59" y="27"/>
                </a:cxn>
                <a:cxn ang="0">
                  <a:pos x="47" y="20"/>
                </a:cxn>
                <a:cxn ang="0">
                  <a:pos x="40" y="14"/>
                </a:cxn>
                <a:cxn ang="0">
                  <a:pos x="40" y="5"/>
                </a:cxn>
                <a:cxn ang="0">
                  <a:pos x="36" y="0"/>
                </a:cxn>
                <a:cxn ang="0">
                  <a:pos x="27" y="12"/>
                </a:cxn>
                <a:cxn ang="0">
                  <a:pos x="15" y="20"/>
                </a:cxn>
                <a:cxn ang="0">
                  <a:pos x="4" y="29"/>
                </a:cxn>
                <a:cxn ang="0">
                  <a:pos x="0" y="34"/>
                </a:cxn>
                <a:cxn ang="0">
                  <a:pos x="1" y="45"/>
                </a:cxn>
                <a:cxn ang="0">
                  <a:pos x="8" y="57"/>
                </a:cxn>
                <a:cxn ang="0">
                  <a:pos x="10" y="69"/>
                </a:cxn>
                <a:cxn ang="0">
                  <a:pos x="10" y="81"/>
                </a:cxn>
                <a:cxn ang="0">
                  <a:pos x="31" y="87"/>
                </a:cxn>
                <a:cxn ang="0">
                  <a:pos x="37" y="82"/>
                </a:cxn>
                <a:cxn ang="0">
                  <a:pos x="48" y="65"/>
                </a:cxn>
                <a:cxn ang="0">
                  <a:pos x="58" y="56"/>
                </a:cxn>
                <a:cxn ang="0">
                  <a:pos x="69" y="50"/>
                </a:cxn>
              </a:cxnLst>
              <a:rect l="0" t="0" r="r" b="b"/>
              <a:pathLst>
                <a:path w="69" h="87">
                  <a:moveTo>
                    <a:pt x="69" y="50"/>
                  </a:moveTo>
                  <a:lnTo>
                    <a:pt x="64" y="36"/>
                  </a:lnTo>
                  <a:lnTo>
                    <a:pt x="59" y="27"/>
                  </a:lnTo>
                  <a:lnTo>
                    <a:pt x="47" y="20"/>
                  </a:lnTo>
                  <a:lnTo>
                    <a:pt x="40" y="14"/>
                  </a:lnTo>
                  <a:lnTo>
                    <a:pt x="40" y="5"/>
                  </a:lnTo>
                  <a:lnTo>
                    <a:pt x="36" y="0"/>
                  </a:lnTo>
                  <a:lnTo>
                    <a:pt x="27" y="12"/>
                  </a:lnTo>
                  <a:lnTo>
                    <a:pt x="15" y="20"/>
                  </a:lnTo>
                  <a:lnTo>
                    <a:pt x="4" y="29"/>
                  </a:lnTo>
                  <a:lnTo>
                    <a:pt x="0" y="34"/>
                  </a:lnTo>
                  <a:lnTo>
                    <a:pt x="1" y="45"/>
                  </a:lnTo>
                  <a:lnTo>
                    <a:pt x="8" y="57"/>
                  </a:lnTo>
                  <a:lnTo>
                    <a:pt x="10" y="69"/>
                  </a:lnTo>
                  <a:lnTo>
                    <a:pt x="10" y="81"/>
                  </a:lnTo>
                  <a:lnTo>
                    <a:pt x="31" y="87"/>
                  </a:lnTo>
                  <a:lnTo>
                    <a:pt x="37" y="82"/>
                  </a:lnTo>
                  <a:lnTo>
                    <a:pt x="48" y="65"/>
                  </a:lnTo>
                  <a:lnTo>
                    <a:pt x="58" y="56"/>
                  </a:lnTo>
                  <a:lnTo>
                    <a:pt x="69" y="50"/>
                  </a:lnTo>
                  <a:close/>
                </a:path>
              </a:pathLst>
            </a:custGeom>
            <a:solidFill>
              <a:schemeClr val="accent1"/>
            </a:solidFill>
            <a:ln w="9525">
              <a:noFill/>
              <a:round/>
              <a:headEnd/>
              <a:tailEnd/>
            </a:ln>
          </p:spPr>
          <p:txBody>
            <a:bodyPr/>
            <a:lstStyle/>
            <a:p>
              <a:endParaRPr lang="en-US"/>
            </a:p>
          </p:txBody>
        </p:sp>
        <p:sp>
          <p:nvSpPr>
            <p:cNvPr id="199755" name="Freeform 75"/>
            <p:cNvSpPr>
              <a:spLocks/>
            </p:cNvSpPr>
            <p:nvPr/>
          </p:nvSpPr>
          <p:spPr bwMode="auto">
            <a:xfrm>
              <a:off x="3595" y="3764"/>
              <a:ext cx="69" cy="87"/>
            </a:xfrm>
            <a:custGeom>
              <a:avLst/>
              <a:gdLst/>
              <a:ahLst/>
              <a:cxnLst>
                <a:cxn ang="0">
                  <a:pos x="69" y="50"/>
                </a:cxn>
                <a:cxn ang="0">
                  <a:pos x="64" y="36"/>
                </a:cxn>
                <a:cxn ang="0">
                  <a:pos x="59" y="27"/>
                </a:cxn>
                <a:cxn ang="0">
                  <a:pos x="47" y="20"/>
                </a:cxn>
                <a:cxn ang="0">
                  <a:pos x="40" y="14"/>
                </a:cxn>
                <a:cxn ang="0">
                  <a:pos x="40" y="5"/>
                </a:cxn>
                <a:cxn ang="0">
                  <a:pos x="36" y="0"/>
                </a:cxn>
                <a:cxn ang="0">
                  <a:pos x="27" y="12"/>
                </a:cxn>
                <a:cxn ang="0">
                  <a:pos x="15" y="20"/>
                </a:cxn>
                <a:cxn ang="0">
                  <a:pos x="4" y="29"/>
                </a:cxn>
                <a:cxn ang="0">
                  <a:pos x="0" y="34"/>
                </a:cxn>
                <a:cxn ang="0">
                  <a:pos x="1" y="45"/>
                </a:cxn>
                <a:cxn ang="0">
                  <a:pos x="8" y="57"/>
                </a:cxn>
                <a:cxn ang="0">
                  <a:pos x="10" y="69"/>
                </a:cxn>
                <a:cxn ang="0">
                  <a:pos x="10" y="81"/>
                </a:cxn>
                <a:cxn ang="0">
                  <a:pos x="31" y="87"/>
                </a:cxn>
                <a:cxn ang="0">
                  <a:pos x="37" y="82"/>
                </a:cxn>
                <a:cxn ang="0">
                  <a:pos x="48" y="65"/>
                </a:cxn>
                <a:cxn ang="0">
                  <a:pos x="58" y="56"/>
                </a:cxn>
                <a:cxn ang="0">
                  <a:pos x="69" y="50"/>
                </a:cxn>
              </a:cxnLst>
              <a:rect l="0" t="0" r="r" b="b"/>
              <a:pathLst>
                <a:path w="69" h="87">
                  <a:moveTo>
                    <a:pt x="69" y="50"/>
                  </a:moveTo>
                  <a:lnTo>
                    <a:pt x="64" y="36"/>
                  </a:lnTo>
                  <a:lnTo>
                    <a:pt x="59" y="27"/>
                  </a:lnTo>
                  <a:lnTo>
                    <a:pt x="47" y="20"/>
                  </a:lnTo>
                  <a:lnTo>
                    <a:pt x="40" y="14"/>
                  </a:lnTo>
                  <a:lnTo>
                    <a:pt x="40" y="5"/>
                  </a:lnTo>
                  <a:lnTo>
                    <a:pt x="36" y="0"/>
                  </a:lnTo>
                  <a:lnTo>
                    <a:pt x="27" y="12"/>
                  </a:lnTo>
                  <a:lnTo>
                    <a:pt x="15" y="20"/>
                  </a:lnTo>
                  <a:lnTo>
                    <a:pt x="4" y="29"/>
                  </a:lnTo>
                  <a:lnTo>
                    <a:pt x="0" y="34"/>
                  </a:lnTo>
                  <a:lnTo>
                    <a:pt x="1" y="45"/>
                  </a:lnTo>
                  <a:lnTo>
                    <a:pt x="8" y="57"/>
                  </a:lnTo>
                  <a:lnTo>
                    <a:pt x="10" y="69"/>
                  </a:lnTo>
                  <a:lnTo>
                    <a:pt x="10" y="81"/>
                  </a:lnTo>
                  <a:lnTo>
                    <a:pt x="31" y="87"/>
                  </a:lnTo>
                  <a:lnTo>
                    <a:pt x="37" y="82"/>
                  </a:lnTo>
                  <a:lnTo>
                    <a:pt x="48" y="65"/>
                  </a:lnTo>
                  <a:lnTo>
                    <a:pt x="58" y="56"/>
                  </a:lnTo>
                  <a:lnTo>
                    <a:pt x="69" y="5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56" name="Group 76"/>
          <p:cNvGrpSpPr>
            <a:grpSpLocks/>
          </p:cNvGrpSpPr>
          <p:nvPr/>
        </p:nvGrpSpPr>
        <p:grpSpPr bwMode="auto">
          <a:xfrm>
            <a:off x="5310188" y="3013075"/>
            <a:ext cx="527050" cy="766763"/>
            <a:chOff x="2759" y="1642"/>
            <a:chExt cx="332" cy="483"/>
          </a:xfrm>
        </p:grpSpPr>
        <p:sp>
          <p:nvSpPr>
            <p:cNvPr id="199757" name="Freeform 77"/>
            <p:cNvSpPr>
              <a:spLocks/>
            </p:cNvSpPr>
            <p:nvPr/>
          </p:nvSpPr>
          <p:spPr bwMode="auto">
            <a:xfrm>
              <a:off x="2759" y="1642"/>
              <a:ext cx="332" cy="483"/>
            </a:xfrm>
            <a:custGeom>
              <a:avLst/>
              <a:gdLst/>
              <a:ahLst/>
              <a:cxnLst>
                <a:cxn ang="0">
                  <a:pos x="309" y="78"/>
                </a:cxn>
                <a:cxn ang="0">
                  <a:pos x="182" y="0"/>
                </a:cxn>
                <a:cxn ang="0">
                  <a:pos x="138" y="71"/>
                </a:cxn>
                <a:cxn ang="0">
                  <a:pos x="162" y="85"/>
                </a:cxn>
                <a:cxn ang="0">
                  <a:pos x="157" y="98"/>
                </a:cxn>
                <a:cxn ang="0">
                  <a:pos x="158" y="125"/>
                </a:cxn>
                <a:cxn ang="0">
                  <a:pos x="140" y="126"/>
                </a:cxn>
                <a:cxn ang="0">
                  <a:pos x="142" y="148"/>
                </a:cxn>
                <a:cxn ang="0">
                  <a:pos x="127" y="160"/>
                </a:cxn>
                <a:cxn ang="0">
                  <a:pos x="110" y="148"/>
                </a:cxn>
                <a:cxn ang="0">
                  <a:pos x="41" y="205"/>
                </a:cxn>
                <a:cxn ang="0">
                  <a:pos x="1" y="204"/>
                </a:cxn>
                <a:cxn ang="0">
                  <a:pos x="0" y="259"/>
                </a:cxn>
                <a:cxn ang="0">
                  <a:pos x="28" y="260"/>
                </a:cxn>
                <a:cxn ang="0">
                  <a:pos x="31" y="320"/>
                </a:cxn>
                <a:cxn ang="0">
                  <a:pos x="39" y="453"/>
                </a:cxn>
                <a:cxn ang="0">
                  <a:pos x="139" y="483"/>
                </a:cxn>
                <a:cxn ang="0">
                  <a:pos x="332" y="367"/>
                </a:cxn>
                <a:cxn ang="0">
                  <a:pos x="309" y="78"/>
                </a:cxn>
              </a:cxnLst>
              <a:rect l="0" t="0" r="r" b="b"/>
              <a:pathLst>
                <a:path w="332" h="483">
                  <a:moveTo>
                    <a:pt x="309" y="78"/>
                  </a:moveTo>
                  <a:lnTo>
                    <a:pt x="182" y="0"/>
                  </a:lnTo>
                  <a:lnTo>
                    <a:pt x="138" y="71"/>
                  </a:lnTo>
                  <a:lnTo>
                    <a:pt x="162" y="85"/>
                  </a:lnTo>
                  <a:lnTo>
                    <a:pt x="157" y="98"/>
                  </a:lnTo>
                  <a:lnTo>
                    <a:pt x="158" y="125"/>
                  </a:lnTo>
                  <a:lnTo>
                    <a:pt x="140" y="126"/>
                  </a:lnTo>
                  <a:lnTo>
                    <a:pt x="142" y="148"/>
                  </a:lnTo>
                  <a:lnTo>
                    <a:pt x="127" y="160"/>
                  </a:lnTo>
                  <a:lnTo>
                    <a:pt x="110" y="148"/>
                  </a:lnTo>
                  <a:lnTo>
                    <a:pt x="41" y="205"/>
                  </a:lnTo>
                  <a:lnTo>
                    <a:pt x="1" y="204"/>
                  </a:lnTo>
                  <a:lnTo>
                    <a:pt x="0" y="259"/>
                  </a:lnTo>
                  <a:lnTo>
                    <a:pt x="28" y="260"/>
                  </a:lnTo>
                  <a:lnTo>
                    <a:pt x="31" y="320"/>
                  </a:lnTo>
                  <a:lnTo>
                    <a:pt x="39" y="453"/>
                  </a:lnTo>
                  <a:lnTo>
                    <a:pt x="139" y="483"/>
                  </a:lnTo>
                  <a:lnTo>
                    <a:pt x="332" y="367"/>
                  </a:lnTo>
                  <a:lnTo>
                    <a:pt x="309" y="78"/>
                  </a:lnTo>
                  <a:close/>
                </a:path>
              </a:pathLst>
            </a:custGeom>
            <a:solidFill>
              <a:schemeClr val="accent1"/>
            </a:solidFill>
            <a:ln w="9525">
              <a:noFill/>
              <a:round/>
              <a:headEnd/>
              <a:tailEnd/>
            </a:ln>
          </p:spPr>
          <p:txBody>
            <a:bodyPr/>
            <a:lstStyle/>
            <a:p>
              <a:endParaRPr lang="en-US"/>
            </a:p>
          </p:txBody>
        </p:sp>
        <p:sp>
          <p:nvSpPr>
            <p:cNvPr id="199758" name="Freeform 78"/>
            <p:cNvSpPr>
              <a:spLocks/>
            </p:cNvSpPr>
            <p:nvPr/>
          </p:nvSpPr>
          <p:spPr bwMode="auto">
            <a:xfrm>
              <a:off x="2759" y="1642"/>
              <a:ext cx="332" cy="483"/>
            </a:xfrm>
            <a:custGeom>
              <a:avLst/>
              <a:gdLst/>
              <a:ahLst/>
              <a:cxnLst>
                <a:cxn ang="0">
                  <a:pos x="309" y="78"/>
                </a:cxn>
                <a:cxn ang="0">
                  <a:pos x="182" y="0"/>
                </a:cxn>
                <a:cxn ang="0">
                  <a:pos x="138" y="71"/>
                </a:cxn>
                <a:cxn ang="0">
                  <a:pos x="162" y="85"/>
                </a:cxn>
                <a:cxn ang="0">
                  <a:pos x="157" y="98"/>
                </a:cxn>
                <a:cxn ang="0">
                  <a:pos x="158" y="125"/>
                </a:cxn>
                <a:cxn ang="0">
                  <a:pos x="140" y="126"/>
                </a:cxn>
                <a:cxn ang="0">
                  <a:pos x="142" y="148"/>
                </a:cxn>
                <a:cxn ang="0">
                  <a:pos x="127" y="160"/>
                </a:cxn>
                <a:cxn ang="0">
                  <a:pos x="110" y="148"/>
                </a:cxn>
                <a:cxn ang="0">
                  <a:pos x="41" y="205"/>
                </a:cxn>
                <a:cxn ang="0">
                  <a:pos x="1" y="204"/>
                </a:cxn>
                <a:cxn ang="0">
                  <a:pos x="0" y="259"/>
                </a:cxn>
                <a:cxn ang="0">
                  <a:pos x="28" y="260"/>
                </a:cxn>
                <a:cxn ang="0">
                  <a:pos x="31" y="320"/>
                </a:cxn>
                <a:cxn ang="0">
                  <a:pos x="39" y="453"/>
                </a:cxn>
                <a:cxn ang="0">
                  <a:pos x="139" y="483"/>
                </a:cxn>
                <a:cxn ang="0">
                  <a:pos x="332" y="367"/>
                </a:cxn>
                <a:cxn ang="0">
                  <a:pos x="309" y="78"/>
                </a:cxn>
              </a:cxnLst>
              <a:rect l="0" t="0" r="r" b="b"/>
              <a:pathLst>
                <a:path w="332" h="483">
                  <a:moveTo>
                    <a:pt x="309" y="78"/>
                  </a:moveTo>
                  <a:lnTo>
                    <a:pt x="182" y="0"/>
                  </a:lnTo>
                  <a:lnTo>
                    <a:pt x="138" y="71"/>
                  </a:lnTo>
                  <a:lnTo>
                    <a:pt x="162" y="85"/>
                  </a:lnTo>
                  <a:lnTo>
                    <a:pt x="157" y="98"/>
                  </a:lnTo>
                  <a:lnTo>
                    <a:pt x="158" y="125"/>
                  </a:lnTo>
                  <a:lnTo>
                    <a:pt x="140" y="126"/>
                  </a:lnTo>
                  <a:lnTo>
                    <a:pt x="142" y="148"/>
                  </a:lnTo>
                  <a:lnTo>
                    <a:pt x="127" y="160"/>
                  </a:lnTo>
                  <a:lnTo>
                    <a:pt x="110" y="148"/>
                  </a:lnTo>
                  <a:lnTo>
                    <a:pt x="41" y="205"/>
                  </a:lnTo>
                  <a:lnTo>
                    <a:pt x="1" y="204"/>
                  </a:lnTo>
                  <a:lnTo>
                    <a:pt x="0" y="259"/>
                  </a:lnTo>
                  <a:lnTo>
                    <a:pt x="28" y="260"/>
                  </a:lnTo>
                  <a:lnTo>
                    <a:pt x="31" y="320"/>
                  </a:lnTo>
                  <a:lnTo>
                    <a:pt x="39" y="453"/>
                  </a:lnTo>
                  <a:lnTo>
                    <a:pt x="139" y="483"/>
                  </a:lnTo>
                  <a:lnTo>
                    <a:pt x="332" y="367"/>
                  </a:lnTo>
                  <a:lnTo>
                    <a:pt x="309" y="78"/>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59" name="Group 79"/>
          <p:cNvGrpSpPr>
            <a:grpSpLocks/>
          </p:cNvGrpSpPr>
          <p:nvPr/>
        </p:nvGrpSpPr>
        <p:grpSpPr bwMode="auto">
          <a:xfrm>
            <a:off x="3692525" y="4197350"/>
            <a:ext cx="412750" cy="500063"/>
            <a:chOff x="1740" y="2388"/>
            <a:chExt cx="260" cy="315"/>
          </a:xfrm>
        </p:grpSpPr>
        <p:sp>
          <p:nvSpPr>
            <p:cNvPr id="199760" name="Freeform 80"/>
            <p:cNvSpPr>
              <a:spLocks/>
            </p:cNvSpPr>
            <p:nvPr/>
          </p:nvSpPr>
          <p:spPr bwMode="auto">
            <a:xfrm>
              <a:off x="1740" y="2388"/>
              <a:ext cx="260" cy="315"/>
            </a:xfrm>
            <a:custGeom>
              <a:avLst/>
              <a:gdLst/>
              <a:ahLst/>
              <a:cxnLst>
                <a:cxn ang="0">
                  <a:pos x="260" y="246"/>
                </a:cxn>
                <a:cxn ang="0">
                  <a:pos x="259" y="192"/>
                </a:cxn>
                <a:cxn ang="0">
                  <a:pos x="213" y="191"/>
                </a:cxn>
                <a:cxn ang="0">
                  <a:pos x="208" y="132"/>
                </a:cxn>
                <a:cxn ang="0">
                  <a:pos x="213" y="129"/>
                </a:cxn>
                <a:cxn ang="0">
                  <a:pos x="215" y="85"/>
                </a:cxn>
                <a:cxn ang="0">
                  <a:pos x="231" y="82"/>
                </a:cxn>
                <a:cxn ang="0">
                  <a:pos x="227" y="60"/>
                </a:cxn>
                <a:cxn ang="0">
                  <a:pos x="214" y="29"/>
                </a:cxn>
                <a:cxn ang="0">
                  <a:pos x="185" y="29"/>
                </a:cxn>
                <a:cxn ang="0">
                  <a:pos x="185" y="33"/>
                </a:cxn>
                <a:cxn ang="0">
                  <a:pos x="138" y="32"/>
                </a:cxn>
                <a:cxn ang="0">
                  <a:pos x="147" y="15"/>
                </a:cxn>
                <a:cxn ang="0">
                  <a:pos x="143" y="7"/>
                </a:cxn>
                <a:cxn ang="0">
                  <a:pos x="141" y="0"/>
                </a:cxn>
                <a:cxn ang="0">
                  <a:pos x="66" y="1"/>
                </a:cxn>
                <a:cxn ang="0">
                  <a:pos x="63" y="27"/>
                </a:cxn>
                <a:cxn ang="0">
                  <a:pos x="54" y="28"/>
                </a:cxn>
                <a:cxn ang="0">
                  <a:pos x="52" y="52"/>
                </a:cxn>
                <a:cxn ang="0">
                  <a:pos x="44" y="53"/>
                </a:cxn>
                <a:cxn ang="0">
                  <a:pos x="44" y="75"/>
                </a:cxn>
                <a:cxn ang="0">
                  <a:pos x="43" y="192"/>
                </a:cxn>
                <a:cxn ang="0">
                  <a:pos x="16" y="234"/>
                </a:cxn>
                <a:cxn ang="0">
                  <a:pos x="18" y="241"/>
                </a:cxn>
                <a:cxn ang="0">
                  <a:pos x="4" y="264"/>
                </a:cxn>
                <a:cxn ang="0">
                  <a:pos x="0" y="272"/>
                </a:cxn>
                <a:cxn ang="0">
                  <a:pos x="2" y="283"/>
                </a:cxn>
                <a:cxn ang="0">
                  <a:pos x="6" y="285"/>
                </a:cxn>
                <a:cxn ang="0">
                  <a:pos x="97" y="288"/>
                </a:cxn>
                <a:cxn ang="0">
                  <a:pos x="98" y="314"/>
                </a:cxn>
                <a:cxn ang="0">
                  <a:pos x="152" y="315"/>
                </a:cxn>
                <a:cxn ang="0">
                  <a:pos x="152" y="276"/>
                </a:cxn>
                <a:cxn ang="0">
                  <a:pos x="180" y="276"/>
                </a:cxn>
                <a:cxn ang="0">
                  <a:pos x="181" y="248"/>
                </a:cxn>
                <a:cxn ang="0">
                  <a:pos x="260" y="246"/>
                </a:cxn>
              </a:cxnLst>
              <a:rect l="0" t="0" r="r" b="b"/>
              <a:pathLst>
                <a:path w="260" h="315">
                  <a:moveTo>
                    <a:pt x="260" y="246"/>
                  </a:moveTo>
                  <a:lnTo>
                    <a:pt x="259" y="192"/>
                  </a:lnTo>
                  <a:lnTo>
                    <a:pt x="213" y="191"/>
                  </a:lnTo>
                  <a:lnTo>
                    <a:pt x="208" y="132"/>
                  </a:lnTo>
                  <a:lnTo>
                    <a:pt x="213" y="129"/>
                  </a:lnTo>
                  <a:lnTo>
                    <a:pt x="215" y="85"/>
                  </a:lnTo>
                  <a:lnTo>
                    <a:pt x="231" y="82"/>
                  </a:lnTo>
                  <a:lnTo>
                    <a:pt x="227" y="60"/>
                  </a:lnTo>
                  <a:lnTo>
                    <a:pt x="214" y="29"/>
                  </a:lnTo>
                  <a:lnTo>
                    <a:pt x="185" y="29"/>
                  </a:lnTo>
                  <a:lnTo>
                    <a:pt x="185" y="33"/>
                  </a:lnTo>
                  <a:lnTo>
                    <a:pt x="138" y="32"/>
                  </a:lnTo>
                  <a:lnTo>
                    <a:pt x="147" y="15"/>
                  </a:lnTo>
                  <a:lnTo>
                    <a:pt x="143" y="7"/>
                  </a:lnTo>
                  <a:lnTo>
                    <a:pt x="141" y="0"/>
                  </a:lnTo>
                  <a:lnTo>
                    <a:pt x="66" y="1"/>
                  </a:lnTo>
                  <a:lnTo>
                    <a:pt x="63" y="27"/>
                  </a:lnTo>
                  <a:lnTo>
                    <a:pt x="54" y="28"/>
                  </a:lnTo>
                  <a:lnTo>
                    <a:pt x="52" y="52"/>
                  </a:lnTo>
                  <a:lnTo>
                    <a:pt x="44" y="53"/>
                  </a:lnTo>
                  <a:lnTo>
                    <a:pt x="44" y="75"/>
                  </a:lnTo>
                  <a:lnTo>
                    <a:pt x="43" y="192"/>
                  </a:lnTo>
                  <a:lnTo>
                    <a:pt x="16" y="234"/>
                  </a:lnTo>
                  <a:lnTo>
                    <a:pt x="18" y="241"/>
                  </a:lnTo>
                  <a:lnTo>
                    <a:pt x="4" y="264"/>
                  </a:lnTo>
                  <a:lnTo>
                    <a:pt x="0" y="272"/>
                  </a:lnTo>
                  <a:lnTo>
                    <a:pt x="2" y="283"/>
                  </a:lnTo>
                  <a:lnTo>
                    <a:pt x="6" y="285"/>
                  </a:lnTo>
                  <a:lnTo>
                    <a:pt x="97" y="288"/>
                  </a:lnTo>
                  <a:lnTo>
                    <a:pt x="98" y="314"/>
                  </a:lnTo>
                  <a:lnTo>
                    <a:pt x="152" y="315"/>
                  </a:lnTo>
                  <a:lnTo>
                    <a:pt x="152" y="276"/>
                  </a:lnTo>
                  <a:lnTo>
                    <a:pt x="180" y="276"/>
                  </a:lnTo>
                  <a:lnTo>
                    <a:pt x="181" y="248"/>
                  </a:lnTo>
                  <a:lnTo>
                    <a:pt x="260" y="246"/>
                  </a:lnTo>
                  <a:close/>
                </a:path>
              </a:pathLst>
            </a:custGeom>
            <a:solidFill>
              <a:schemeClr val="accent1"/>
            </a:solidFill>
            <a:ln w="9525">
              <a:noFill/>
              <a:round/>
              <a:headEnd/>
              <a:tailEnd/>
            </a:ln>
          </p:spPr>
          <p:txBody>
            <a:bodyPr/>
            <a:lstStyle/>
            <a:p>
              <a:endParaRPr lang="en-US"/>
            </a:p>
          </p:txBody>
        </p:sp>
        <p:sp>
          <p:nvSpPr>
            <p:cNvPr id="199761" name="Freeform 81"/>
            <p:cNvSpPr>
              <a:spLocks/>
            </p:cNvSpPr>
            <p:nvPr/>
          </p:nvSpPr>
          <p:spPr bwMode="auto">
            <a:xfrm>
              <a:off x="1740" y="2388"/>
              <a:ext cx="260" cy="315"/>
            </a:xfrm>
            <a:custGeom>
              <a:avLst/>
              <a:gdLst/>
              <a:ahLst/>
              <a:cxnLst>
                <a:cxn ang="0">
                  <a:pos x="260" y="246"/>
                </a:cxn>
                <a:cxn ang="0">
                  <a:pos x="259" y="192"/>
                </a:cxn>
                <a:cxn ang="0">
                  <a:pos x="213" y="191"/>
                </a:cxn>
                <a:cxn ang="0">
                  <a:pos x="208" y="132"/>
                </a:cxn>
                <a:cxn ang="0">
                  <a:pos x="213" y="129"/>
                </a:cxn>
                <a:cxn ang="0">
                  <a:pos x="215" y="85"/>
                </a:cxn>
                <a:cxn ang="0">
                  <a:pos x="231" y="82"/>
                </a:cxn>
                <a:cxn ang="0">
                  <a:pos x="227" y="60"/>
                </a:cxn>
                <a:cxn ang="0">
                  <a:pos x="214" y="29"/>
                </a:cxn>
                <a:cxn ang="0">
                  <a:pos x="185" y="29"/>
                </a:cxn>
                <a:cxn ang="0">
                  <a:pos x="185" y="33"/>
                </a:cxn>
                <a:cxn ang="0">
                  <a:pos x="138" y="32"/>
                </a:cxn>
                <a:cxn ang="0">
                  <a:pos x="147" y="15"/>
                </a:cxn>
                <a:cxn ang="0">
                  <a:pos x="143" y="7"/>
                </a:cxn>
                <a:cxn ang="0">
                  <a:pos x="141" y="0"/>
                </a:cxn>
                <a:cxn ang="0">
                  <a:pos x="66" y="1"/>
                </a:cxn>
                <a:cxn ang="0">
                  <a:pos x="63" y="27"/>
                </a:cxn>
                <a:cxn ang="0">
                  <a:pos x="54" y="28"/>
                </a:cxn>
                <a:cxn ang="0">
                  <a:pos x="52" y="52"/>
                </a:cxn>
                <a:cxn ang="0">
                  <a:pos x="44" y="53"/>
                </a:cxn>
                <a:cxn ang="0">
                  <a:pos x="44" y="75"/>
                </a:cxn>
                <a:cxn ang="0">
                  <a:pos x="43" y="192"/>
                </a:cxn>
                <a:cxn ang="0">
                  <a:pos x="16" y="234"/>
                </a:cxn>
                <a:cxn ang="0">
                  <a:pos x="18" y="241"/>
                </a:cxn>
                <a:cxn ang="0">
                  <a:pos x="4" y="264"/>
                </a:cxn>
                <a:cxn ang="0">
                  <a:pos x="0" y="272"/>
                </a:cxn>
                <a:cxn ang="0">
                  <a:pos x="2" y="283"/>
                </a:cxn>
                <a:cxn ang="0">
                  <a:pos x="6" y="285"/>
                </a:cxn>
                <a:cxn ang="0">
                  <a:pos x="97" y="288"/>
                </a:cxn>
                <a:cxn ang="0">
                  <a:pos x="98" y="314"/>
                </a:cxn>
                <a:cxn ang="0">
                  <a:pos x="152" y="315"/>
                </a:cxn>
                <a:cxn ang="0">
                  <a:pos x="152" y="276"/>
                </a:cxn>
                <a:cxn ang="0">
                  <a:pos x="180" y="276"/>
                </a:cxn>
                <a:cxn ang="0">
                  <a:pos x="181" y="248"/>
                </a:cxn>
                <a:cxn ang="0">
                  <a:pos x="260" y="246"/>
                </a:cxn>
              </a:cxnLst>
              <a:rect l="0" t="0" r="r" b="b"/>
              <a:pathLst>
                <a:path w="260" h="315">
                  <a:moveTo>
                    <a:pt x="260" y="246"/>
                  </a:moveTo>
                  <a:lnTo>
                    <a:pt x="259" y="192"/>
                  </a:lnTo>
                  <a:lnTo>
                    <a:pt x="213" y="191"/>
                  </a:lnTo>
                  <a:lnTo>
                    <a:pt x="208" y="132"/>
                  </a:lnTo>
                  <a:lnTo>
                    <a:pt x="213" y="129"/>
                  </a:lnTo>
                  <a:lnTo>
                    <a:pt x="215" y="85"/>
                  </a:lnTo>
                  <a:lnTo>
                    <a:pt x="231" y="82"/>
                  </a:lnTo>
                  <a:lnTo>
                    <a:pt x="227" y="60"/>
                  </a:lnTo>
                  <a:lnTo>
                    <a:pt x="214" y="29"/>
                  </a:lnTo>
                  <a:lnTo>
                    <a:pt x="185" y="29"/>
                  </a:lnTo>
                  <a:lnTo>
                    <a:pt x="185" y="33"/>
                  </a:lnTo>
                  <a:lnTo>
                    <a:pt x="138" y="32"/>
                  </a:lnTo>
                  <a:lnTo>
                    <a:pt x="147" y="15"/>
                  </a:lnTo>
                  <a:lnTo>
                    <a:pt x="143" y="7"/>
                  </a:lnTo>
                  <a:lnTo>
                    <a:pt x="141" y="0"/>
                  </a:lnTo>
                  <a:lnTo>
                    <a:pt x="66" y="1"/>
                  </a:lnTo>
                  <a:lnTo>
                    <a:pt x="63" y="27"/>
                  </a:lnTo>
                  <a:lnTo>
                    <a:pt x="54" y="28"/>
                  </a:lnTo>
                  <a:lnTo>
                    <a:pt x="52" y="52"/>
                  </a:lnTo>
                  <a:lnTo>
                    <a:pt x="44" y="53"/>
                  </a:lnTo>
                  <a:lnTo>
                    <a:pt x="44" y="75"/>
                  </a:lnTo>
                  <a:lnTo>
                    <a:pt x="43" y="192"/>
                  </a:lnTo>
                  <a:lnTo>
                    <a:pt x="16" y="234"/>
                  </a:lnTo>
                  <a:lnTo>
                    <a:pt x="18" y="241"/>
                  </a:lnTo>
                  <a:lnTo>
                    <a:pt x="4" y="264"/>
                  </a:lnTo>
                  <a:lnTo>
                    <a:pt x="0" y="272"/>
                  </a:lnTo>
                  <a:lnTo>
                    <a:pt x="2" y="283"/>
                  </a:lnTo>
                  <a:lnTo>
                    <a:pt x="6" y="285"/>
                  </a:lnTo>
                  <a:lnTo>
                    <a:pt x="97" y="288"/>
                  </a:lnTo>
                  <a:lnTo>
                    <a:pt x="98" y="314"/>
                  </a:lnTo>
                  <a:lnTo>
                    <a:pt x="152" y="315"/>
                  </a:lnTo>
                  <a:lnTo>
                    <a:pt x="152" y="276"/>
                  </a:lnTo>
                  <a:lnTo>
                    <a:pt x="180" y="276"/>
                  </a:lnTo>
                  <a:lnTo>
                    <a:pt x="181" y="248"/>
                  </a:lnTo>
                  <a:lnTo>
                    <a:pt x="260" y="246"/>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62" name="Group 82"/>
          <p:cNvGrpSpPr>
            <a:grpSpLocks/>
          </p:cNvGrpSpPr>
          <p:nvPr/>
        </p:nvGrpSpPr>
        <p:grpSpPr bwMode="auto">
          <a:xfrm>
            <a:off x="5195888" y="4005263"/>
            <a:ext cx="550862" cy="442912"/>
            <a:chOff x="2687" y="2267"/>
            <a:chExt cx="347" cy="279"/>
          </a:xfrm>
        </p:grpSpPr>
        <p:sp>
          <p:nvSpPr>
            <p:cNvPr id="199763" name="Freeform 83"/>
            <p:cNvSpPr>
              <a:spLocks/>
            </p:cNvSpPr>
            <p:nvPr/>
          </p:nvSpPr>
          <p:spPr bwMode="auto">
            <a:xfrm>
              <a:off x="2687" y="2267"/>
              <a:ext cx="347" cy="279"/>
            </a:xfrm>
            <a:custGeom>
              <a:avLst/>
              <a:gdLst/>
              <a:ahLst/>
              <a:cxnLst>
                <a:cxn ang="0">
                  <a:pos x="347" y="194"/>
                </a:cxn>
                <a:cxn ang="0">
                  <a:pos x="259" y="194"/>
                </a:cxn>
                <a:cxn ang="0">
                  <a:pos x="256" y="152"/>
                </a:cxn>
                <a:cxn ang="0">
                  <a:pos x="210" y="151"/>
                </a:cxn>
                <a:cxn ang="0">
                  <a:pos x="202" y="90"/>
                </a:cxn>
                <a:cxn ang="0">
                  <a:pos x="175" y="88"/>
                </a:cxn>
                <a:cxn ang="0">
                  <a:pos x="172" y="72"/>
                </a:cxn>
                <a:cxn ang="0">
                  <a:pos x="164" y="69"/>
                </a:cxn>
                <a:cxn ang="0">
                  <a:pos x="159" y="44"/>
                </a:cxn>
                <a:cxn ang="0">
                  <a:pos x="137" y="32"/>
                </a:cxn>
                <a:cxn ang="0">
                  <a:pos x="115" y="16"/>
                </a:cxn>
                <a:cxn ang="0">
                  <a:pos x="94" y="11"/>
                </a:cxn>
                <a:cxn ang="0">
                  <a:pos x="73" y="16"/>
                </a:cxn>
                <a:cxn ang="0">
                  <a:pos x="59" y="20"/>
                </a:cxn>
                <a:cxn ang="0">
                  <a:pos x="51" y="18"/>
                </a:cxn>
                <a:cxn ang="0">
                  <a:pos x="30" y="13"/>
                </a:cxn>
                <a:cxn ang="0">
                  <a:pos x="25" y="6"/>
                </a:cxn>
                <a:cxn ang="0">
                  <a:pos x="9" y="0"/>
                </a:cxn>
                <a:cxn ang="0">
                  <a:pos x="0" y="0"/>
                </a:cxn>
                <a:cxn ang="0">
                  <a:pos x="9" y="11"/>
                </a:cxn>
                <a:cxn ang="0">
                  <a:pos x="8" y="23"/>
                </a:cxn>
                <a:cxn ang="0">
                  <a:pos x="18" y="30"/>
                </a:cxn>
                <a:cxn ang="0">
                  <a:pos x="15" y="42"/>
                </a:cxn>
                <a:cxn ang="0">
                  <a:pos x="8" y="57"/>
                </a:cxn>
                <a:cxn ang="0">
                  <a:pos x="10" y="59"/>
                </a:cxn>
                <a:cxn ang="0">
                  <a:pos x="33" y="60"/>
                </a:cxn>
                <a:cxn ang="0">
                  <a:pos x="37" y="60"/>
                </a:cxn>
                <a:cxn ang="0">
                  <a:pos x="41" y="69"/>
                </a:cxn>
                <a:cxn ang="0">
                  <a:pos x="50" y="240"/>
                </a:cxn>
                <a:cxn ang="0">
                  <a:pos x="53" y="279"/>
                </a:cxn>
                <a:cxn ang="0">
                  <a:pos x="261" y="264"/>
                </a:cxn>
                <a:cxn ang="0">
                  <a:pos x="264" y="266"/>
                </a:cxn>
                <a:cxn ang="0">
                  <a:pos x="325" y="262"/>
                </a:cxn>
                <a:cxn ang="0">
                  <a:pos x="334" y="246"/>
                </a:cxn>
                <a:cxn ang="0">
                  <a:pos x="341" y="223"/>
                </a:cxn>
                <a:cxn ang="0">
                  <a:pos x="342" y="212"/>
                </a:cxn>
                <a:cxn ang="0">
                  <a:pos x="347" y="194"/>
                </a:cxn>
              </a:cxnLst>
              <a:rect l="0" t="0" r="r" b="b"/>
              <a:pathLst>
                <a:path w="347" h="279">
                  <a:moveTo>
                    <a:pt x="347" y="194"/>
                  </a:moveTo>
                  <a:lnTo>
                    <a:pt x="259" y="194"/>
                  </a:lnTo>
                  <a:lnTo>
                    <a:pt x="256" y="152"/>
                  </a:lnTo>
                  <a:lnTo>
                    <a:pt x="210" y="151"/>
                  </a:lnTo>
                  <a:lnTo>
                    <a:pt x="202" y="90"/>
                  </a:lnTo>
                  <a:lnTo>
                    <a:pt x="175" y="88"/>
                  </a:lnTo>
                  <a:lnTo>
                    <a:pt x="172" y="72"/>
                  </a:lnTo>
                  <a:lnTo>
                    <a:pt x="164" y="69"/>
                  </a:lnTo>
                  <a:lnTo>
                    <a:pt x="159" y="44"/>
                  </a:lnTo>
                  <a:lnTo>
                    <a:pt x="137" y="32"/>
                  </a:lnTo>
                  <a:lnTo>
                    <a:pt x="115" y="16"/>
                  </a:lnTo>
                  <a:lnTo>
                    <a:pt x="94" y="11"/>
                  </a:lnTo>
                  <a:lnTo>
                    <a:pt x="73" y="16"/>
                  </a:lnTo>
                  <a:lnTo>
                    <a:pt x="59" y="20"/>
                  </a:lnTo>
                  <a:lnTo>
                    <a:pt x="51" y="18"/>
                  </a:lnTo>
                  <a:lnTo>
                    <a:pt x="30" y="13"/>
                  </a:lnTo>
                  <a:lnTo>
                    <a:pt x="25" y="6"/>
                  </a:lnTo>
                  <a:lnTo>
                    <a:pt x="9" y="0"/>
                  </a:lnTo>
                  <a:lnTo>
                    <a:pt x="0" y="0"/>
                  </a:lnTo>
                  <a:lnTo>
                    <a:pt x="9" y="11"/>
                  </a:lnTo>
                  <a:lnTo>
                    <a:pt x="8" y="23"/>
                  </a:lnTo>
                  <a:lnTo>
                    <a:pt x="18" y="30"/>
                  </a:lnTo>
                  <a:lnTo>
                    <a:pt x="15" y="42"/>
                  </a:lnTo>
                  <a:lnTo>
                    <a:pt x="8" y="57"/>
                  </a:lnTo>
                  <a:lnTo>
                    <a:pt x="10" y="59"/>
                  </a:lnTo>
                  <a:lnTo>
                    <a:pt x="33" y="60"/>
                  </a:lnTo>
                  <a:lnTo>
                    <a:pt x="37" y="60"/>
                  </a:lnTo>
                  <a:lnTo>
                    <a:pt x="41" y="69"/>
                  </a:lnTo>
                  <a:lnTo>
                    <a:pt x="50" y="240"/>
                  </a:lnTo>
                  <a:lnTo>
                    <a:pt x="53" y="279"/>
                  </a:lnTo>
                  <a:lnTo>
                    <a:pt x="261" y="264"/>
                  </a:lnTo>
                  <a:lnTo>
                    <a:pt x="264" y="266"/>
                  </a:lnTo>
                  <a:lnTo>
                    <a:pt x="325" y="262"/>
                  </a:lnTo>
                  <a:lnTo>
                    <a:pt x="334" y="246"/>
                  </a:lnTo>
                  <a:lnTo>
                    <a:pt x="341" y="223"/>
                  </a:lnTo>
                  <a:lnTo>
                    <a:pt x="342" y="212"/>
                  </a:lnTo>
                  <a:lnTo>
                    <a:pt x="347" y="194"/>
                  </a:lnTo>
                  <a:close/>
                </a:path>
              </a:pathLst>
            </a:custGeom>
            <a:solidFill>
              <a:schemeClr val="accent1"/>
            </a:solidFill>
            <a:ln w="9525">
              <a:noFill/>
              <a:round/>
              <a:headEnd/>
              <a:tailEnd/>
            </a:ln>
          </p:spPr>
          <p:txBody>
            <a:bodyPr/>
            <a:lstStyle/>
            <a:p>
              <a:endParaRPr lang="en-US"/>
            </a:p>
          </p:txBody>
        </p:sp>
        <p:sp>
          <p:nvSpPr>
            <p:cNvPr id="199764" name="Freeform 84"/>
            <p:cNvSpPr>
              <a:spLocks/>
            </p:cNvSpPr>
            <p:nvPr/>
          </p:nvSpPr>
          <p:spPr bwMode="auto">
            <a:xfrm>
              <a:off x="2687" y="2267"/>
              <a:ext cx="347" cy="279"/>
            </a:xfrm>
            <a:custGeom>
              <a:avLst/>
              <a:gdLst/>
              <a:ahLst/>
              <a:cxnLst>
                <a:cxn ang="0">
                  <a:pos x="347" y="194"/>
                </a:cxn>
                <a:cxn ang="0">
                  <a:pos x="259" y="194"/>
                </a:cxn>
                <a:cxn ang="0">
                  <a:pos x="256" y="152"/>
                </a:cxn>
                <a:cxn ang="0">
                  <a:pos x="210" y="151"/>
                </a:cxn>
                <a:cxn ang="0">
                  <a:pos x="202" y="90"/>
                </a:cxn>
                <a:cxn ang="0">
                  <a:pos x="175" y="88"/>
                </a:cxn>
                <a:cxn ang="0">
                  <a:pos x="172" y="72"/>
                </a:cxn>
                <a:cxn ang="0">
                  <a:pos x="164" y="69"/>
                </a:cxn>
                <a:cxn ang="0">
                  <a:pos x="159" y="44"/>
                </a:cxn>
                <a:cxn ang="0">
                  <a:pos x="137" y="32"/>
                </a:cxn>
                <a:cxn ang="0">
                  <a:pos x="115" y="16"/>
                </a:cxn>
                <a:cxn ang="0">
                  <a:pos x="94" y="11"/>
                </a:cxn>
                <a:cxn ang="0">
                  <a:pos x="73" y="16"/>
                </a:cxn>
                <a:cxn ang="0">
                  <a:pos x="59" y="20"/>
                </a:cxn>
                <a:cxn ang="0">
                  <a:pos x="51" y="18"/>
                </a:cxn>
                <a:cxn ang="0">
                  <a:pos x="30" y="13"/>
                </a:cxn>
                <a:cxn ang="0">
                  <a:pos x="25" y="6"/>
                </a:cxn>
                <a:cxn ang="0">
                  <a:pos x="9" y="0"/>
                </a:cxn>
                <a:cxn ang="0">
                  <a:pos x="0" y="0"/>
                </a:cxn>
                <a:cxn ang="0">
                  <a:pos x="9" y="11"/>
                </a:cxn>
                <a:cxn ang="0">
                  <a:pos x="8" y="23"/>
                </a:cxn>
                <a:cxn ang="0">
                  <a:pos x="18" y="30"/>
                </a:cxn>
                <a:cxn ang="0">
                  <a:pos x="15" y="42"/>
                </a:cxn>
                <a:cxn ang="0">
                  <a:pos x="8" y="57"/>
                </a:cxn>
                <a:cxn ang="0">
                  <a:pos x="10" y="59"/>
                </a:cxn>
                <a:cxn ang="0">
                  <a:pos x="33" y="60"/>
                </a:cxn>
                <a:cxn ang="0">
                  <a:pos x="37" y="60"/>
                </a:cxn>
                <a:cxn ang="0">
                  <a:pos x="41" y="69"/>
                </a:cxn>
                <a:cxn ang="0">
                  <a:pos x="50" y="240"/>
                </a:cxn>
                <a:cxn ang="0">
                  <a:pos x="53" y="279"/>
                </a:cxn>
                <a:cxn ang="0">
                  <a:pos x="261" y="264"/>
                </a:cxn>
                <a:cxn ang="0">
                  <a:pos x="264" y="266"/>
                </a:cxn>
                <a:cxn ang="0">
                  <a:pos x="325" y="262"/>
                </a:cxn>
                <a:cxn ang="0">
                  <a:pos x="334" y="246"/>
                </a:cxn>
                <a:cxn ang="0">
                  <a:pos x="341" y="223"/>
                </a:cxn>
                <a:cxn ang="0">
                  <a:pos x="342" y="212"/>
                </a:cxn>
                <a:cxn ang="0">
                  <a:pos x="347" y="194"/>
                </a:cxn>
              </a:cxnLst>
              <a:rect l="0" t="0" r="r" b="b"/>
              <a:pathLst>
                <a:path w="347" h="279">
                  <a:moveTo>
                    <a:pt x="347" y="194"/>
                  </a:moveTo>
                  <a:lnTo>
                    <a:pt x="259" y="194"/>
                  </a:lnTo>
                  <a:lnTo>
                    <a:pt x="256" y="152"/>
                  </a:lnTo>
                  <a:lnTo>
                    <a:pt x="210" y="151"/>
                  </a:lnTo>
                  <a:lnTo>
                    <a:pt x="202" y="90"/>
                  </a:lnTo>
                  <a:lnTo>
                    <a:pt x="175" y="88"/>
                  </a:lnTo>
                  <a:lnTo>
                    <a:pt x="172" y="72"/>
                  </a:lnTo>
                  <a:lnTo>
                    <a:pt x="164" y="69"/>
                  </a:lnTo>
                  <a:lnTo>
                    <a:pt x="159" y="44"/>
                  </a:lnTo>
                  <a:lnTo>
                    <a:pt x="137" y="32"/>
                  </a:lnTo>
                  <a:lnTo>
                    <a:pt x="115" y="16"/>
                  </a:lnTo>
                  <a:lnTo>
                    <a:pt x="94" y="11"/>
                  </a:lnTo>
                  <a:lnTo>
                    <a:pt x="73" y="16"/>
                  </a:lnTo>
                  <a:lnTo>
                    <a:pt x="59" y="20"/>
                  </a:lnTo>
                  <a:lnTo>
                    <a:pt x="51" y="18"/>
                  </a:lnTo>
                  <a:lnTo>
                    <a:pt x="30" y="13"/>
                  </a:lnTo>
                  <a:lnTo>
                    <a:pt x="25" y="6"/>
                  </a:lnTo>
                  <a:lnTo>
                    <a:pt x="9" y="0"/>
                  </a:lnTo>
                  <a:lnTo>
                    <a:pt x="0" y="0"/>
                  </a:lnTo>
                  <a:lnTo>
                    <a:pt x="9" y="11"/>
                  </a:lnTo>
                  <a:lnTo>
                    <a:pt x="8" y="23"/>
                  </a:lnTo>
                  <a:lnTo>
                    <a:pt x="18" y="30"/>
                  </a:lnTo>
                  <a:lnTo>
                    <a:pt x="15" y="42"/>
                  </a:lnTo>
                  <a:lnTo>
                    <a:pt x="8" y="57"/>
                  </a:lnTo>
                  <a:lnTo>
                    <a:pt x="10" y="59"/>
                  </a:lnTo>
                  <a:lnTo>
                    <a:pt x="33" y="60"/>
                  </a:lnTo>
                  <a:lnTo>
                    <a:pt x="37" y="60"/>
                  </a:lnTo>
                  <a:lnTo>
                    <a:pt x="41" y="69"/>
                  </a:lnTo>
                  <a:lnTo>
                    <a:pt x="50" y="240"/>
                  </a:lnTo>
                  <a:lnTo>
                    <a:pt x="53" y="279"/>
                  </a:lnTo>
                  <a:lnTo>
                    <a:pt x="261" y="264"/>
                  </a:lnTo>
                  <a:lnTo>
                    <a:pt x="264" y="266"/>
                  </a:lnTo>
                  <a:lnTo>
                    <a:pt x="325" y="262"/>
                  </a:lnTo>
                  <a:lnTo>
                    <a:pt x="334" y="246"/>
                  </a:lnTo>
                  <a:lnTo>
                    <a:pt x="341" y="223"/>
                  </a:lnTo>
                  <a:lnTo>
                    <a:pt x="342" y="212"/>
                  </a:lnTo>
                  <a:lnTo>
                    <a:pt x="347" y="194"/>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65" name="Group 85"/>
          <p:cNvGrpSpPr>
            <a:grpSpLocks/>
          </p:cNvGrpSpPr>
          <p:nvPr/>
        </p:nvGrpSpPr>
        <p:grpSpPr bwMode="auto">
          <a:xfrm>
            <a:off x="3727450" y="3835400"/>
            <a:ext cx="465138" cy="414338"/>
            <a:chOff x="1762" y="2160"/>
            <a:chExt cx="293" cy="261"/>
          </a:xfrm>
        </p:grpSpPr>
        <p:sp>
          <p:nvSpPr>
            <p:cNvPr id="199766" name="Freeform 86"/>
            <p:cNvSpPr>
              <a:spLocks/>
            </p:cNvSpPr>
            <p:nvPr/>
          </p:nvSpPr>
          <p:spPr bwMode="auto">
            <a:xfrm>
              <a:off x="1762" y="2160"/>
              <a:ext cx="293" cy="261"/>
            </a:xfrm>
            <a:custGeom>
              <a:avLst/>
              <a:gdLst/>
              <a:ahLst/>
              <a:cxnLst>
                <a:cxn ang="0">
                  <a:pos x="291" y="199"/>
                </a:cxn>
                <a:cxn ang="0">
                  <a:pos x="293" y="47"/>
                </a:cxn>
                <a:cxn ang="0">
                  <a:pos x="273" y="51"/>
                </a:cxn>
                <a:cxn ang="0">
                  <a:pos x="242" y="59"/>
                </a:cxn>
                <a:cxn ang="0">
                  <a:pos x="228" y="69"/>
                </a:cxn>
                <a:cxn ang="0">
                  <a:pos x="216" y="86"/>
                </a:cxn>
                <a:cxn ang="0">
                  <a:pos x="207" y="69"/>
                </a:cxn>
                <a:cxn ang="0">
                  <a:pos x="190" y="69"/>
                </a:cxn>
                <a:cxn ang="0">
                  <a:pos x="173" y="63"/>
                </a:cxn>
                <a:cxn ang="0">
                  <a:pos x="149" y="41"/>
                </a:cxn>
                <a:cxn ang="0">
                  <a:pos x="117" y="17"/>
                </a:cxn>
                <a:cxn ang="0">
                  <a:pos x="90" y="11"/>
                </a:cxn>
                <a:cxn ang="0">
                  <a:pos x="34" y="5"/>
                </a:cxn>
                <a:cxn ang="0">
                  <a:pos x="1" y="0"/>
                </a:cxn>
                <a:cxn ang="0">
                  <a:pos x="0" y="143"/>
                </a:cxn>
                <a:cxn ang="0">
                  <a:pos x="43" y="145"/>
                </a:cxn>
                <a:cxn ang="0">
                  <a:pos x="24" y="199"/>
                </a:cxn>
                <a:cxn ang="0">
                  <a:pos x="43" y="201"/>
                </a:cxn>
                <a:cxn ang="0">
                  <a:pos x="44" y="229"/>
                </a:cxn>
                <a:cxn ang="0">
                  <a:pos x="119" y="228"/>
                </a:cxn>
                <a:cxn ang="0">
                  <a:pos x="121" y="235"/>
                </a:cxn>
                <a:cxn ang="0">
                  <a:pos x="125" y="243"/>
                </a:cxn>
                <a:cxn ang="0">
                  <a:pos x="116" y="260"/>
                </a:cxn>
                <a:cxn ang="0">
                  <a:pos x="163" y="261"/>
                </a:cxn>
                <a:cxn ang="0">
                  <a:pos x="163" y="257"/>
                </a:cxn>
                <a:cxn ang="0">
                  <a:pos x="192" y="257"/>
                </a:cxn>
                <a:cxn ang="0">
                  <a:pos x="238" y="257"/>
                </a:cxn>
                <a:cxn ang="0">
                  <a:pos x="242" y="202"/>
                </a:cxn>
                <a:cxn ang="0">
                  <a:pos x="291" y="199"/>
                </a:cxn>
              </a:cxnLst>
              <a:rect l="0" t="0" r="r" b="b"/>
              <a:pathLst>
                <a:path w="293" h="261">
                  <a:moveTo>
                    <a:pt x="291" y="199"/>
                  </a:moveTo>
                  <a:lnTo>
                    <a:pt x="293" y="47"/>
                  </a:lnTo>
                  <a:lnTo>
                    <a:pt x="273" y="51"/>
                  </a:lnTo>
                  <a:lnTo>
                    <a:pt x="242" y="59"/>
                  </a:lnTo>
                  <a:lnTo>
                    <a:pt x="228" y="69"/>
                  </a:lnTo>
                  <a:lnTo>
                    <a:pt x="216" y="86"/>
                  </a:lnTo>
                  <a:lnTo>
                    <a:pt x="207" y="69"/>
                  </a:lnTo>
                  <a:lnTo>
                    <a:pt x="190" y="69"/>
                  </a:lnTo>
                  <a:lnTo>
                    <a:pt x="173" y="63"/>
                  </a:lnTo>
                  <a:lnTo>
                    <a:pt x="149" y="41"/>
                  </a:lnTo>
                  <a:lnTo>
                    <a:pt x="117" y="17"/>
                  </a:lnTo>
                  <a:lnTo>
                    <a:pt x="90" y="11"/>
                  </a:lnTo>
                  <a:lnTo>
                    <a:pt x="34" y="5"/>
                  </a:lnTo>
                  <a:lnTo>
                    <a:pt x="1" y="0"/>
                  </a:lnTo>
                  <a:lnTo>
                    <a:pt x="0" y="143"/>
                  </a:lnTo>
                  <a:lnTo>
                    <a:pt x="43" y="145"/>
                  </a:lnTo>
                  <a:lnTo>
                    <a:pt x="24" y="199"/>
                  </a:lnTo>
                  <a:lnTo>
                    <a:pt x="43" y="201"/>
                  </a:lnTo>
                  <a:lnTo>
                    <a:pt x="44" y="229"/>
                  </a:lnTo>
                  <a:lnTo>
                    <a:pt x="119" y="228"/>
                  </a:lnTo>
                  <a:lnTo>
                    <a:pt x="121" y="235"/>
                  </a:lnTo>
                  <a:lnTo>
                    <a:pt x="125" y="243"/>
                  </a:lnTo>
                  <a:lnTo>
                    <a:pt x="116" y="260"/>
                  </a:lnTo>
                  <a:lnTo>
                    <a:pt x="163" y="261"/>
                  </a:lnTo>
                  <a:lnTo>
                    <a:pt x="163" y="257"/>
                  </a:lnTo>
                  <a:lnTo>
                    <a:pt x="192" y="257"/>
                  </a:lnTo>
                  <a:lnTo>
                    <a:pt x="238" y="257"/>
                  </a:lnTo>
                  <a:lnTo>
                    <a:pt x="242" y="202"/>
                  </a:lnTo>
                  <a:lnTo>
                    <a:pt x="291" y="199"/>
                  </a:lnTo>
                  <a:close/>
                </a:path>
              </a:pathLst>
            </a:custGeom>
            <a:solidFill>
              <a:srgbClr val="FFFF00"/>
            </a:solidFill>
            <a:ln w="9525">
              <a:noFill/>
              <a:round/>
              <a:headEnd/>
              <a:tailEnd/>
            </a:ln>
          </p:spPr>
          <p:txBody>
            <a:bodyPr/>
            <a:lstStyle/>
            <a:p>
              <a:endParaRPr lang="en-US"/>
            </a:p>
          </p:txBody>
        </p:sp>
        <p:sp>
          <p:nvSpPr>
            <p:cNvPr id="199767" name="Freeform 87"/>
            <p:cNvSpPr>
              <a:spLocks/>
            </p:cNvSpPr>
            <p:nvPr/>
          </p:nvSpPr>
          <p:spPr bwMode="auto">
            <a:xfrm>
              <a:off x="1762" y="2160"/>
              <a:ext cx="293" cy="261"/>
            </a:xfrm>
            <a:custGeom>
              <a:avLst/>
              <a:gdLst/>
              <a:ahLst/>
              <a:cxnLst>
                <a:cxn ang="0">
                  <a:pos x="291" y="199"/>
                </a:cxn>
                <a:cxn ang="0">
                  <a:pos x="293" y="47"/>
                </a:cxn>
                <a:cxn ang="0">
                  <a:pos x="273" y="51"/>
                </a:cxn>
                <a:cxn ang="0">
                  <a:pos x="242" y="59"/>
                </a:cxn>
                <a:cxn ang="0">
                  <a:pos x="228" y="69"/>
                </a:cxn>
                <a:cxn ang="0">
                  <a:pos x="216" y="86"/>
                </a:cxn>
                <a:cxn ang="0">
                  <a:pos x="207" y="69"/>
                </a:cxn>
                <a:cxn ang="0">
                  <a:pos x="190" y="69"/>
                </a:cxn>
                <a:cxn ang="0">
                  <a:pos x="173" y="63"/>
                </a:cxn>
                <a:cxn ang="0">
                  <a:pos x="149" y="41"/>
                </a:cxn>
                <a:cxn ang="0">
                  <a:pos x="117" y="17"/>
                </a:cxn>
                <a:cxn ang="0">
                  <a:pos x="90" y="11"/>
                </a:cxn>
                <a:cxn ang="0">
                  <a:pos x="34" y="5"/>
                </a:cxn>
                <a:cxn ang="0">
                  <a:pos x="1" y="0"/>
                </a:cxn>
                <a:cxn ang="0">
                  <a:pos x="0" y="143"/>
                </a:cxn>
                <a:cxn ang="0">
                  <a:pos x="43" y="145"/>
                </a:cxn>
                <a:cxn ang="0">
                  <a:pos x="24" y="199"/>
                </a:cxn>
                <a:cxn ang="0">
                  <a:pos x="43" y="201"/>
                </a:cxn>
                <a:cxn ang="0">
                  <a:pos x="44" y="229"/>
                </a:cxn>
                <a:cxn ang="0">
                  <a:pos x="119" y="228"/>
                </a:cxn>
                <a:cxn ang="0">
                  <a:pos x="121" y="235"/>
                </a:cxn>
                <a:cxn ang="0">
                  <a:pos x="125" y="243"/>
                </a:cxn>
                <a:cxn ang="0">
                  <a:pos x="116" y="260"/>
                </a:cxn>
                <a:cxn ang="0">
                  <a:pos x="163" y="261"/>
                </a:cxn>
                <a:cxn ang="0">
                  <a:pos x="163" y="257"/>
                </a:cxn>
                <a:cxn ang="0">
                  <a:pos x="192" y="257"/>
                </a:cxn>
                <a:cxn ang="0">
                  <a:pos x="238" y="257"/>
                </a:cxn>
                <a:cxn ang="0">
                  <a:pos x="242" y="202"/>
                </a:cxn>
                <a:cxn ang="0">
                  <a:pos x="291" y="199"/>
                </a:cxn>
              </a:cxnLst>
              <a:rect l="0" t="0" r="r" b="b"/>
              <a:pathLst>
                <a:path w="293" h="261">
                  <a:moveTo>
                    <a:pt x="291" y="199"/>
                  </a:moveTo>
                  <a:lnTo>
                    <a:pt x="293" y="47"/>
                  </a:lnTo>
                  <a:lnTo>
                    <a:pt x="273" y="51"/>
                  </a:lnTo>
                  <a:lnTo>
                    <a:pt x="242" y="59"/>
                  </a:lnTo>
                  <a:lnTo>
                    <a:pt x="228" y="69"/>
                  </a:lnTo>
                  <a:lnTo>
                    <a:pt x="216" y="86"/>
                  </a:lnTo>
                  <a:lnTo>
                    <a:pt x="207" y="69"/>
                  </a:lnTo>
                  <a:lnTo>
                    <a:pt x="190" y="69"/>
                  </a:lnTo>
                  <a:lnTo>
                    <a:pt x="173" y="63"/>
                  </a:lnTo>
                  <a:lnTo>
                    <a:pt x="149" y="41"/>
                  </a:lnTo>
                  <a:lnTo>
                    <a:pt x="117" y="17"/>
                  </a:lnTo>
                  <a:lnTo>
                    <a:pt x="90" y="11"/>
                  </a:lnTo>
                  <a:lnTo>
                    <a:pt x="34" y="5"/>
                  </a:lnTo>
                  <a:lnTo>
                    <a:pt x="1" y="0"/>
                  </a:lnTo>
                  <a:lnTo>
                    <a:pt x="0" y="143"/>
                  </a:lnTo>
                  <a:lnTo>
                    <a:pt x="43" y="145"/>
                  </a:lnTo>
                  <a:lnTo>
                    <a:pt x="24" y="199"/>
                  </a:lnTo>
                  <a:lnTo>
                    <a:pt x="43" y="201"/>
                  </a:lnTo>
                  <a:lnTo>
                    <a:pt x="44" y="229"/>
                  </a:lnTo>
                  <a:lnTo>
                    <a:pt x="119" y="228"/>
                  </a:lnTo>
                  <a:lnTo>
                    <a:pt x="121" y="235"/>
                  </a:lnTo>
                  <a:lnTo>
                    <a:pt x="125" y="243"/>
                  </a:lnTo>
                  <a:lnTo>
                    <a:pt x="116" y="260"/>
                  </a:lnTo>
                  <a:lnTo>
                    <a:pt x="163" y="261"/>
                  </a:lnTo>
                  <a:lnTo>
                    <a:pt x="163" y="257"/>
                  </a:lnTo>
                  <a:lnTo>
                    <a:pt x="192" y="257"/>
                  </a:lnTo>
                  <a:lnTo>
                    <a:pt x="238" y="257"/>
                  </a:lnTo>
                  <a:lnTo>
                    <a:pt x="242" y="202"/>
                  </a:lnTo>
                  <a:lnTo>
                    <a:pt x="291" y="199"/>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68" name="Group 88"/>
          <p:cNvGrpSpPr>
            <a:grpSpLocks/>
          </p:cNvGrpSpPr>
          <p:nvPr/>
        </p:nvGrpSpPr>
        <p:grpSpPr bwMode="auto">
          <a:xfrm>
            <a:off x="6092825" y="4138613"/>
            <a:ext cx="495300" cy="266700"/>
            <a:chOff x="3252" y="2351"/>
            <a:chExt cx="312" cy="168"/>
          </a:xfrm>
        </p:grpSpPr>
        <p:sp>
          <p:nvSpPr>
            <p:cNvPr id="199769" name="Freeform 89"/>
            <p:cNvSpPr>
              <a:spLocks/>
            </p:cNvSpPr>
            <p:nvPr/>
          </p:nvSpPr>
          <p:spPr bwMode="auto">
            <a:xfrm>
              <a:off x="3252" y="2351"/>
              <a:ext cx="312" cy="168"/>
            </a:xfrm>
            <a:custGeom>
              <a:avLst/>
              <a:gdLst/>
              <a:ahLst/>
              <a:cxnLst>
                <a:cxn ang="0">
                  <a:pos x="312" y="54"/>
                </a:cxn>
                <a:cxn ang="0">
                  <a:pos x="308" y="39"/>
                </a:cxn>
                <a:cxn ang="0">
                  <a:pos x="100" y="40"/>
                </a:cxn>
                <a:cxn ang="0">
                  <a:pos x="0" y="0"/>
                </a:cxn>
                <a:cxn ang="0">
                  <a:pos x="5" y="10"/>
                </a:cxn>
                <a:cxn ang="0">
                  <a:pos x="9" y="24"/>
                </a:cxn>
                <a:cxn ang="0">
                  <a:pos x="1" y="112"/>
                </a:cxn>
                <a:cxn ang="0">
                  <a:pos x="53" y="132"/>
                </a:cxn>
                <a:cxn ang="0">
                  <a:pos x="96" y="144"/>
                </a:cxn>
                <a:cxn ang="0">
                  <a:pos x="144" y="168"/>
                </a:cxn>
                <a:cxn ang="0">
                  <a:pos x="228" y="157"/>
                </a:cxn>
                <a:cxn ang="0">
                  <a:pos x="239" y="149"/>
                </a:cxn>
                <a:cxn ang="0">
                  <a:pos x="312" y="54"/>
                </a:cxn>
              </a:cxnLst>
              <a:rect l="0" t="0" r="r" b="b"/>
              <a:pathLst>
                <a:path w="312" h="168">
                  <a:moveTo>
                    <a:pt x="312" y="54"/>
                  </a:moveTo>
                  <a:lnTo>
                    <a:pt x="308" y="39"/>
                  </a:lnTo>
                  <a:lnTo>
                    <a:pt x="100" y="40"/>
                  </a:lnTo>
                  <a:lnTo>
                    <a:pt x="0" y="0"/>
                  </a:lnTo>
                  <a:lnTo>
                    <a:pt x="5" y="10"/>
                  </a:lnTo>
                  <a:lnTo>
                    <a:pt x="9" y="24"/>
                  </a:lnTo>
                  <a:lnTo>
                    <a:pt x="1" y="112"/>
                  </a:lnTo>
                  <a:lnTo>
                    <a:pt x="53" y="132"/>
                  </a:lnTo>
                  <a:lnTo>
                    <a:pt x="96" y="144"/>
                  </a:lnTo>
                  <a:lnTo>
                    <a:pt x="144" y="168"/>
                  </a:lnTo>
                  <a:lnTo>
                    <a:pt x="228" y="157"/>
                  </a:lnTo>
                  <a:lnTo>
                    <a:pt x="239" y="149"/>
                  </a:lnTo>
                  <a:lnTo>
                    <a:pt x="312" y="54"/>
                  </a:lnTo>
                  <a:close/>
                </a:path>
              </a:pathLst>
            </a:custGeom>
            <a:solidFill>
              <a:schemeClr val="accent1"/>
            </a:solidFill>
            <a:ln w="9525">
              <a:noFill/>
              <a:round/>
              <a:headEnd/>
              <a:tailEnd/>
            </a:ln>
          </p:spPr>
          <p:txBody>
            <a:bodyPr/>
            <a:lstStyle/>
            <a:p>
              <a:endParaRPr lang="en-US"/>
            </a:p>
          </p:txBody>
        </p:sp>
        <p:sp>
          <p:nvSpPr>
            <p:cNvPr id="199770" name="Freeform 90"/>
            <p:cNvSpPr>
              <a:spLocks/>
            </p:cNvSpPr>
            <p:nvPr/>
          </p:nvSpPr>
          <p:spPr bwMode="auto">
            <a:xfrm>
              <a:off x="3252" y="2351"/>
              <a:ext cx="312" cy="168"/>
            </a:xfrm>
            <a:custGeom>
              <a:avLst/>
              <a:gdLst/>
              <a:ahLst/>
              <a:cxnLst>
                <a:cxn ang="0">
                  <a:pos x="312" y="54"/>
                </a:cxn>
                <a:cxn ang="0">
                  <a:pos x="308" y="39"/>
                </a:cxn>
                <a:cxn ang="0">
                  <a:pos x="100" y="40"/>
                </a:cxn>
                <a:cxn ang="0">
                  <a:pos x="0" y="0"/>
                </a:cxn>
                <a:cxn ang="0">
                  <a:pos x="5" y="10"/>
                </a:cxn>
                <a:cxn ang="0">
                  <a:pos x="9" y="24"/>
                </a:cxn>
                <a:cxn ang="0">
                  <a:pos x="1" y="112"/>
                </a:cxn>
                <a:cxn ang="0">
                  <a:pos x="53" y="132"/>
                </a:cxn>
                <a:cxn ang="0">
                  <a:pos x="96" y="144"/>
                </a:cxn>
                <a:cxn ang="0">
                  <a:pos x="144" y="168"/>
                </a:cxn>
                <a:cxn ang="0">
                  <a:pos x="228" y="157"/>
                </a:cxn>
                <a:cxn ang="0">
                  <a:pos x="239" y="149"/>
                </a:cxn>
                <a:cxn ang="0">
                  <a:pos x="312" y="54"/>
                </a:cxn>
              </a:cxnLst>
              <a:rect l="0" t="0" r="r" b="b"/>
              <a:pathLst>
                <a:path w="312" h="168">
                  <a:moveTo>
                    <a:pt x="312" y="54"/>
                  </a:moveTo>
                  <a:lnTo>
                    <a:pt x="308" y="39"/>
                  </a:lnTo>
                  <a:lnTo>
                    <a:pt x="100" y="40"/>
                  </a:lnTo>
                  <a:lnTo>
                    <a:pt x="0" y="0"/>
                  </a:lnTo>
                  <a:lnTo>
                    <a:pt x="5" y="10"/>
                  </a:lnTo>
                  <a:lnTo>
                    <a:pt x="9" y="24"/>
                  </a:lnTo>
                  <a:lnTo>
                    <a:pt x="1" y="112"/>
                  </a:lnTo>
                  <a:lnTo>
                    <a:pt x="53" y="132"/>
                  </a:lnTo>
                  <a:lnTo>
                    <a:pt x="96" y="144"/>
                  </a:lnTo>
                  <a:lnTo>
                    <a:pt x="144" y="168"/>
                  </a:lnTo>
                  <a:lnTo>
                    <a:pt x="228" y="157"/>
                  </a:lnTo>
                  <a:lnTo>
                    <a:pt x="239" y="149"/>
                  </a:lnTo>
                  <a:lnTo>
                    <a:pt x="312" y="54"/>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71" name="Group 91"/>
          <p:cNvGrpSpPr>
            <a:grpSpLocks/>
          </p:cNvGrpSpPr>
          <p:nvPr/>
        </p:nvGrpSpPr>
        <p:grpSpPr bwMode="auto">
          <a:xfrm>
            <a:off x="6827838" y="6199188"/>
            <a:ext cx="257175" cy="315912"/>
            <a:chOff x="3715" y="3649"/>
            <a:chExt cx="162" cy="199"/>
          </a:xfrm>
        </p:grpSpPr>
        <p:sp>
          <p:nvSpPr>
            <p:cNvPr id="199772" name="Freeform 92"/>
            <p:cNvSpPr>
              <a:spLocks/>
            </p:cNvSpPr>
            <p:nvPr/>
          </p:nvSpPr>
          <p:spPr bwMode="auto">
            <a:xfrm>
              <a:off x="3715" y="3649"/>
              <a:ext cx="162" cy="199"/>
            </a:xfrm>
            <a:custGeom>
              <a:avLst/>
              <a:gdLst/>
              <a:ahLst/>
              <a:cxnLst>
                <a:cxn ang="0">
                  <a:pos x="162" y="155"/>
                </a:cxn>
                <a:cxn ang="0">
                  <a:pos x="147" y="84"/>
                </a:cxn>
                <a:cxn ang="0">
                  <a:pos x="130" y="11"/>
                </a:cxn>
                <a:cxn ang="0">
                  <a:pos x="118" y="19"/>
                </a:cxn>
                <a:cxn ang="0">
                  <a:pos x="106" y="1"/>
                </a:cxn>
                <a:cxn ang="0">
                  <a:pos x="94" y="0"/>
                </a:cxn>
                <a:cxn ang="0">
                  <a:pos x="62" y="14"/>
                </a:cxn>
                <a:cxn ang="0">
                  <a:pos x="46" y="32"/>
                </a:cxn>
                <a:cxn ang="0">
                  <a:pos x="48" y="45"/>
                </a:cxn>
                <a:cxn ang="0">
                  <a:pos x="48" y="52"/>
                </a:cxn>
                <a:cxn ang="0">
                  <a:pos x="44" y="53"/>
                </a:cxn>
                <a:cxn ang="0">
                  <a:pos x="38" y="41"/>
                </a:cxn>
                <a:cxn ang="0">
                  <a:pos x="28" y="37"/>
                </a:cxn>
                <a:cxn ang="0">
                  <a:pos x="20" y="46"/>
                </a:cxn>
                <a:cxn ang="0">
                  <a:pos x="19" y="61"/>
                </a:cxn>
                <a:cxn ang="0">
                  <a:pos x="13" y="65"/>
                </a:cxn>
                <a:cxn ang="0">
                  <a:pos x="3" y="65"/>
                </a:cxn>
                <a:cxn ang="0">
                  <a:pos x="0" y="78"/>
                </a:cxn>
                <a:cxn ang="0">
                  <a:pos x="17" y="89"/>
                </a:cxn>
                <a:cxn ang="0">
                  <a:pos x="25" y="98"/>
                </a:cxn>
                <a:cxn ang="0">
                  <a:pos x="25" y="104"/>
                </a:cxn>
                <a:cxn ang="0">
                  <a:pos x="23" y="110"/>
                </a:cxn>
                <a:cxn ang="0">
                  <a:pos x="20" y="114"/>
                </a:cxn>
                <a:cxn ang="0">
                  <a:pos x="16" y="115"/>
                </a:cxn>
                <a:cxn ang="0">
                  <a:pos x="22" y="149"/>
                </a:cxn>
                <a:cxn ang="0">
                  <a:pos x="20" y="160"/>
                </a:cxn>
                <a:cxn ang="0">
                  <a:pos x="14" y="174"/>
                </a:cxn>
                <a:cxn ang="0">
                  <a:pos x="6" y="180"/>
                </a:cxn>
                <a:cxn ang="0">
                  <a:pos x="21" y="199"/>
                </a:cxn>
                <a:cxn ang="0">
                  <a:pos x="36" y="180"/>
                </a:cxn>
                <a:cxn ang="0">
                  <a:pos x="50" y="180"/>
                </a:cxn>
                <a:cxn ang="0">
                  <a:pos x="104" y="165"/>
                </a:cxn>
                <a:cxn ang="0">
                  <a:pos x="122" y="159"/>
                </a:cxn>
                <a:cxn ang="0">
                  <a:pos x="137" y="161"/>
                </a:cxn>
                <a:cxn ang="0">
                  <a:pos x="162" y="155"/>
                </a:cxn>
              </a:cxnLst>
              <a:rect l="0" t="0" r="r" b="b"/>
              <a:pathLst>
                <a:path w="162" h="199">
                  <a:moveTo>
                    <a:pt x="162" y="155"/>
                  </a:moveTo>
                  <a:lnTo>
                    <a:pt x="147" y="84"/>
                  </a:lnTo>
                  <a:lnTo>
                    <a:pt x="130" y="11"/>
                  </a:lnTo>
                  <a:lnTo>
                    <a:pt x="118" y="19"/>
                  </a:lnTo>
                  <a:lnTo>
                    <a:pt x="106" y="1"/>
                  </a:lnTo>
                  <a:lnTo>
                    <a:pt x="94" y="0"/>
                  </a:lnTo>
                  <a:lnTo>
                    <a:pt x="62" y="14"/>
                  </a:lnTo>
                  <a:lnTo>
                    <a:pt x="46" y="32"/>
                  </a:lnTo>
                  <a:lnTo>
                    <a:pt x="48" y="45"/>
                  </a:lnTo>
                  <a:lnTo>
                    <a:pt x="48" y="52"/>
                  </a:lnTo>
                  <a:lnTo>
                    <a:pt x="44" y="53"/>
                  </a:lnTo>
                  <a:lnTo>
                    <a:pt x="38" y="41"/>
                  </a:lnTo>
                  <a:lnTo>
                    <a:pt x="28" y="37"/>
                  </a:lnTo>
                  <a:lnTo>
                    <a:pt x="20" y="46"/>
                  </a:lnTo>
                  <a:lnTo>
                    <a:pt x="19" y="61"/>
                  </a:lnTo>
                  <a:lnTo>
                    <a:pt x="13" y="65"/>
                  </a:lnTo>
                  <a:lnTo>
                    <a:pt x="3" y="65"/>
                  </a:lnTo>
                  <a:lnTo>
                    <a:pt x="0" y="78"/>
                  </a:lnTo>
                  <a:lnTo>
                    <a:pt x="17" y="89"/>
                  </a:lnTo>
                  <a:lnTo>
                    <a:pt x="25" y="98"/>
                  </a:lnTo>
                  <a:lnTo>
                    <a:pt x="25" y="104"/>
                  </a:lnTo>
                  <a:lnTo>
                    <a:pt x="23" y="110"/>
                  </a:lnTo>
                  <a:lnTo>
                    <a:pt x="20" y="114"/>
                  </a:lnTo>
                  <a:lnTo>
                    <a:pt x="16" y="115"/>
                  </a:lnTo>
                  <a:lnTo>
                    <a:pt x="22" y="149"/>
                  </a:lnTo>
                  <a:lnTo>
                    <a:pt x="20" y="160"/>
                  </a:lnTo>
                  <a:lnTo>
                    <a:pt x="14" y="174"/>
                  </a:lnTo>
                  <a:lnTo>
                    <a:pt x="6" y="180"/>
                  </a:lnTo>
                  <a:lnTo>
                    <a:pt x="21" y="199"/>
                  </a:lnTo>
                  <a:lnTo>
                    <a:pt x="36" y="180"/>
                  </a:lnTo>
                  <a:lnTo>
                    <a:pt x="50" y="180"/>
                  </a:lnTo>
                  <a:lnTo>
                    <a:pt x="104" y="165"/>
                  </a:lnTo>
                  <a:lnTo>
                    <a:pt x="122" y="159"/>
                  </a:lnTo>
                  <a:lnTo>
                    <a:pt x="137" y="161"/>
                  </a:lnTo>
                  <a:lnTo>
                    <a:pt x="162" y="155"/>
                  </a:lnTo>
                  <a:close/>
                </a:path>
              </a:pathLst>
            </a:custGeom>
            <a:solidFill>
              <a:srgbClr val="FFFF00"/>
            </a:solidFill>
            <a:ln w="9525">
              <a:solidFill>
                <a:schemeClr val="tx1"/>
              </a:solidFill>
              <a:round/>
              <a:headEnd/>
              <a:tailEnd/>
            </a:ln>
          </p:spPr>
          <p:txBody>
            <a:bodyPr/>
            <a:lstStyle/>
            <a:p>
              <a:endParaRPr lang="en-US"/>
            </a:p>
          </p:txBody>
        </p:sp>
        <p:sp>
          <p:nvSpPr>
            <p:cNvPr id="199773" name="Freeform 93"/>
            <p:cNvSpPr>
              <a:spLocks/>
            </p:cNvSpPr>
            <p:nvPr/>
          </p:nvSpPr>
          <p:spPr bwMode="auto">
            <a:xfrm>
              <a:off x="3715" y="3649"/>
              <a:ext cx="162" cy="199"/>
            </a:xfrm>
            <a:custGeom>
              <a:avLst/>
              <a:gdLst/>
              <a:ahLst/>
              <a:cxnLst>
                <a:cxn ang="0">
                  <a:pos x="162" y="155"/>
                </a:cxn>
                <a:cxn ang="0">
                  <a:pos x="147" y="84"/>
                </a:cxn>
                <a:cxn ang="0">
                  <a:pos x="130" y="11"/>
                </a:cxn>
                <a:cxn ang="0">
                  <a:pos x="118" y="19"/>
                </a:cxn>
                <a:cxn ang="0">
                  <a:pos x="106" y="1"/>
                </a:cxn>
                <a:cxn ang="0">
                  <a:pos x="94" y="0"/>
                </a:cxn>
                <a:cxn ang="0">
                  <a:pos x="62" y="14"/>
                </a:cxn>
                <a:cxn ang="0">
                  <a:pos x="46" y="32"/>
                </a:cxn>
                <a:cxn ang="0">
                  <a:pos x="48" y="45"/>
                </a:cxn>
                <a:cxn ang="0">
                  <a:pos x="48" y="52"/>
                </a:cxn>
                <a:cxn ang="0">
                  <a:pos x="44" y="53"/>
                </a:cxn>
                <a:cxn ang="0">
                  <a:pos x="38" y="41"/>
                </a:cxn>
                <a:cxn ang="0">
                  <a:pos x="28" y="37"/>
                </a:cxn>
                <a:cxn ang="0">
                  <a:pos x="20" y="46"/>
                </a:cxn>
                <a:cxn ang="0">
                  <a:pos x="19" y="61"/>
                </a:cxn>
                <a:cxn ang="0">
                  <a:pos x="13" y="65"/>
                </a:cxn>
                <a:cxn ang="0">
                  <a:pos x="3" y="65"/>
                </a:cxn>
                <a:cxn ang="0">
                  <a:pos x="0" y="78"/>
                </a:cxn>
                <a:cxn ang="0">
                  <a:pos x="17" y="89"/>
                </a:cxn>
                <a:cxn ang="0">
                  <a:pos x="25" y="98"/>
                </a:cxn>
                <a:cxn ang="0">
                  <a:pos x="25" y="104"/>
                </a:cxn>
                <a:cxn ang="0">
                  <a:pos x="23" y="110"/>
                </a:cxn>
                <a:cxn ang="0">
                  <a:pos x="20" y="114"/>
                </a:cxn>
                <a:cxn ang="0">
                  <a:pos x="16" y="115"/>
                </a:cxn>
                <a:cxn ang="0">
                  <a:pos x="22" y="149"/>
                </a:cxn>
                <a:cxn ang="0">
                  <a:pos x="20" y="160"/>
                </a:cxn>
                <a:cxn ang="0">
                  <a:pos x="14" y="174"/>
                </a:cxn>
                <a:cxn ang="0">
                  <a:pos x="6" y="180"/>
                </a:cxn>
                <a:cxn ang="0">
                  <a:pos x="21" y="199"/>
                </a:cxn>
                <a:cxn ang="0">
                  <a:pos x="36" y="180"/>
                </a:cxn>
                <a:cxn ang="0">
                  <a:pos x="50" y="180"/>
                </a:cxn>
                <a:cxn ang="0">
                  <a:pos x="104" y="165"/>
                </a:cxn>
                <a:cxn ang="0">
                  <a:pos x="122" y="159"/>
                </a:cxn>
                <a:cxn ang="0">
                  <a:pos x="137" y="161"/>
                </a:cxn>
                <a:cxn ang="0">
                  <a:pos x="162" y="155"/>
                </a:cxn>
              </a:cxnLst>
              <a:rect l="0" t="0" r="r" b="b"/>
              <a:pathLst>
                <a:path w="162" h="199">
                  <a:moveTo>
                    <a:pt x="162" y="155"/>
                  </a:moveTo>
                  <a:lnTo>
                    <a:pt x="147" y="84"/>
                  </a:lnTo>
                  <a:lnTo>
                    <a:pt x="130" y="11"/>
                  </a:lnTo>
                  <a:lnTo>
                    <a:pt x="118" y="19"/>
                  </a:lnTo>
                  <a:lnTo>
                    <a:pt x="106" y="1"/>
                  </a:lnTo>
                  <a:lnTo>
                    <a:pt x="94" y="0"/>
                  </a:lnTo>
                  <a:lnTo>
                    <a:pt x="62" y="14"/>
                  </a:lnTo>
                  <a:lnTo>
                    <a:pt x="46" y="32"/>
                  </a:lnTo>
                  <a:lnTo>
                    <a:pt x="48" y="45"/>
                  </a:lnTo>
                  <a:lnTo>
                    <a:pt x="48" y="52"/>
                  </a:lnTo>
                  <a:lnTo>
                    <a:pt x="44" y="53"/>
                  </a:lnTo>
                  <a:lnTo>
                    <a:pt x="38" y="41"/>
                  </a:lnTo>
                  <a:lnTo>
                    <a:pt x="28" y="37"/>
                  </a:lnTo>
                  <a:lnTo>
                    <a:pt x="20" y="46"/>
                  </a:lnTo>
                  <a:lnTo>
                    <a:pt x="19" y="61"/>
                  </a:lnTo>
                  <a:lnTo>
                    <a:pt x="13" y="65"/>
                  </a:lnTo>
                  <a:lnTo>
                    <a:pt x="3" y="65"/>
                  </a:lnTo>
                  <a:lnTo>
                    <a:pt x="0" y="78"/>
                  </a:lnTo>
                  <a:lnTo>
                    <a:pt x="17" y="89"/>
                  </a:lnTo>
                  <a:lnTo>
                    <a:pt x="25" y="98"/>
                  </a:lnTo>
                  <a:lnTo>
                    <a:pt x="25" y="104"/>
                  </a:lnTo>
                  <a:lnTo>
                    <a:pt x="23" y="110"/>
                  </a:lnTo>
                  <a:lnTo>
                    <a:pt x="20" y="114"/>
                  </a:lnTo>
                  <a:lnTo>
                    <a:pt x="16" y="115"/>
                  </a:lnTo>
                  <a:lnTo>
                    <a:pt x="22" y="149"/>
                  </a:lnTo>
                  <a:lnTo>
                    <a:pt x="20" y="160"/>
                  </a:lnTo>
                  <a:lnTo>
                    <a:pt x="14" y="174"/>
                  </a:lnTo>
                  <a:lnTo>
                    <a:pt x="6" y="180"/>
                  </a:lnTo>
                  <a:lnTo>
                    <a:pt x="21" y="199"/>
                  </a:lnTo>
                  <a:lnTo>
                    <a:pt x="36" y="180"/>
                  </a:lnTo>
                  <a:lnTo>
                    <a:pt x="50" y="180"/>
                  </a:lnTo>
                  <a:lnTo>
                    <a:pt x="104" y="165"/>
                  </a:lnTo>
                  <a:lnTo>
                    <a:pt x="122" y="159"/>
                  </a:lnTo>
                  <a:lnTo>
                    <a:pt x="137" y="161"/>
                  </a:lnTo>
                  <a:lnTo>
                    <a:pt x="162" y="155"/>
                  </a:lnTo>
                  <a:close/>
                </a:path>
              </a:pathLst>
            </a:custGeom>
            <a:solidFill>
              <a:srgbClr val="FFFF00"/>
            </a:solidFill>
            <a:ln w="1588" cap="rnd">
              <a:solidFill>
                <a:schemeClr val="tx1"/>
              </a:solidFill>
              <a:prstDash val="solid"/>
              <a:round/>
              <a:headEnd/>
              <a:tailEnd/>
            </a:ln>
          </p:spPr>
          <p:txBody>
            <a:bodyPr/>
            <a:lstStyle/>
            <a:p>
              <a:endParaRPr lang="en-US"/>
            </a:p>
          </p:txBody>
        </p:sp>
      </p:grpSp>
      <p:grpSp>
        <p:nvGrpSpPr>
          <p:cNvPr id="199774" name="Group 94"/>
          <p:cNvGrpSpPr>
            <a:grpSpLocks/>
          </p:cNvGrpSpPr>
          <p:nvPr/>
        </p:nvGrpSpPr>
        <p:grpSpPr bwMode="auto">
          <a:xfrm>
            <a:off x="6635750" y="6261100"/>
            <a:ext cx="73025" cy="128588"/>
            <a:chOff x="3594" y="3688"/>
            <a:chExt cx="46" cy="81"/>
          </a:xfrm>
        </p:grpSpPr>
        <p:sp>
          <p:nvSpPr>
            <p:cNvPr id="199775" name="Freeform 95"/>
            <p:cNvSpPr>
              <a:spLocks/>
            </p:cNvSpPr>
            <p:nvPr/>
          </p:nvSpPr>
          <p:spPr bwMode="auto">
            <a:xfrm>
              <a:off x="3594" y="3688"/>
              <a:ext cx="46" cy="81"/>
            </a:xfrm>
            <a:custGeom>
              <a:avLst/>
              <a:gdLst/>
              <a:ahLst/>
              <a:cxnLst>
                <a:cxn ang="0">
                  <a:pos x="30" y="55"/>
                </a:cxn>
                <a:cxn ang="0">
                  <a:pos x="35" y="39"/>
                </a:cxn>
                <a:cxn ang="0">
                  <a:pos x="41" y="33"/>
                </a:cxn>
                <a:cxn ang="0">
                  <a:pos x="45" y="21"/>
                </a:cxn>
                <a:cxn ang="0">
                  <a:pos x="42" y="13"/>
                </a:cxn>
                <a:cxn ang="0">
                  <a:pos x="46" y="6"/>
                </a:cxn>
                <a:cxn ang="0">
                  <a:pos x="41" y="0"/>
                </a:cxn>
                <a:cxn ang="0">
                  <a:pos x="34" y="7"/>
                </a:cxn>
                <a:cxn ang="0">
                  <a:pos x="20" y="29"/>
                </a:cxn>
                <a:cxn ang="0">
                  <a:pos x="10" y="47"/>
                </a:cxn>
                <a:cxn ang="0">
                  <a:pos x="0" y="74"/>
                </a:cxn>
                <a:cxn ang="0">
                  <a:pos x="2" y="81"/>
                </a:cxn>
                <a:cxn ang="0">
                  <a:pos x="12" y="77"/>
                </a:cxn>
                <a:cxn ang="0">
                  <a:pos x="23" y="72"/>
                </a:cxn>
                <a:cxn ang="0">
                  <a:pos x="26" y="64"/>
                </a:cxn>
                <a:cxn ang="0">
                  <a:pos x="30" y="55"/>
                </a:cxn>
              </a:cxnLst>
              <a:rect l="0" t="0" r="r" b="b"/>
              <a:pathLst>
                <a:path w="46" h="81">
                  <a:moveTo>
                    <a:pt x="30" y="55"/>
                  </a:moveTo>
                  <a:lnTo>
                    <a:pt x="35" y="39"/>
                  </a:lnTo>
                  <a:lnTo>
                    <a:pt x="41" y="33"/>
                  </a:lnTo>
                  <a:lnTo>
                    <a:pt x="45" y="21"/>
                  </a:lnTo>
                  <a:lnTo>
                    <a:pt x="42" y="13"/>
                  </a:lnTo>
                  <a:lnTo>
                    <a:pt x="46" y="6"/>
                  </a:lnTo>
                  <a:lnTo>
                    <a:pt x="41" y="0"/>
                  </a:lnTo>
                  <a:lnTo>
                    <a:pt x="34" y="7"/>
                  </a:lnTo>
                  <a:lnTo>
                    <a:pt x="20" y="29"/>
                  </a:lnTo>
                  <a:lnTo>
                    <a:pt x="10" y="47"/>
                  </a:lnTo>
                  <a:lnTo>
                    <a:pt x="0" y="74"/>
                  </a:lnTo>
                  <a:lnTo>
                    <a:pt x="2" y="81"/>
                  </a:lnTo>
                  <a:lnTo>
                    <a:pt x="12" y="77"/>
                  </a:lnTo>
                  <a:lnTo>
                    <a:pt x="23" y="72"/>
                  </a:lnTo>
                  <a:lnTo>
                    <a:pt x="26" y="64"/>
                  </a:lnTo>
                  <a:lnTo>
                    <a:pt x="30" y="55"/>
                  </a:lnTo>
                  <a:close/>
                </a:path>
              </a:pathLst>
            </a:custGeom>
            <a:solidFill>
              <a:schemeClr val="accent1"/>
            </a:solidFill>
            <a:ln w="9525">
              <a:noFill/>
              <a:round/>
              <a:headEnd/>
              <a:tailEnd/>
            </a:ln>
          </p:spPr>
          <p:txBody>
            <a:bodyPr/>
            <a:lstStyle/>
            <a:p>
              <a:endParaRPr lang="en-US"/>
            </a:p>
          </p:txBody>
        </p:sp>
        <p:sp>
          <p:nvSpPr>
            <p:cNvPr id="199776" name="Freeform 96"/>
            <p:cNvSpPr>
              <a:spLocks/>
            </p:cNvSpPr>
            <p:nvPr/>
          </p:nvSpPr>
          <p:spPr bwMode="auto">
            <a:xfrm>
              <a:off x="3594" y="3688"/>
              <a:ext cx="46" cy="81"/>
            </a:xfrm>
            <a:custGeom>
              <a:avLst/>
              <a:gdLst/>
              <a:ahLst/>
              <a:cxnLst>
                <a:cxn ang="0">
                  <a:pos x="30" y="55"/>
                </a:cxn>
                <a:cxn ang="0">
                  <a:pos x="35" y="39"/>
                </a:cxn>
                <a:cxn ang="0">
                  <a:pos x="41" y="33"/>
                </a:cxn>
                <a:cxn ang="0">
                  <a:pos x="45" y="21"/>
                </a:cxn>
                <a:cxn ang="0">
                  <a:pos x="42" y="13"/>
                </a:cxn>
                <a:cxn ang="0">
                  <a:pos x="46" y="6"/>
                </a:cxn>
                <a:cxn ang="0">
                  <a:pos x="41" y="0"/>
                </a:cxn>
                <a:cxn ang="0">
                  <a:pos x="34" y="7"/>
                </a:cxn>
                <a:cxn ang="0">
                  <a:pos x="20" y="29"/>
                </a:cxn>
                <a:cxn ang="0">
                  <a:pos x="10" y="47"/>
                </a:cxn>
                <a:cxn ang="0">
                  <a:pos x="0" y="74"/>
                </a:cxn>
                <a:cxn ang="0">
                  <a:pos x="2" y="81"/>
                </a:cxn>
                <a:cxn ang="0">
                  <a:pos x="12" y="77"/>
                </a:cxn>
                <a:cxn ang="0">
                  <a:pos x="23" y="72"/>
                </a:cxn>
                <a:cxn ang="0">
                  <a:pos x="26" y="64"/>
                </a:cxn>
                <a:cxn ang="0">
                  <a:pos x="30" y="55"/>
                </a:cxn>
              </a:cxnLst>
              <a:rect l="0" t="0" r="r" b="b"/>
              <a:pathLst>
                <a:path w="46" h="81">
                  <a:moveTo>
                    <a:pt x="30" y="55"/>
                  </a:moveTo>
                  <a:lnTo>
                    <a:pt x="35" y="39"/>
                  </a:lnTo>
                  <a:lnTo>
                    <a:pt x="41" y="33"/>
                  </a:lnTo>
                  <a:lnTo>
                    <a:pt x="45" y="21"/>
                  </a:lnTo>
                  <a:lnTo>
                    <a:pt x="42" y="13"/>
                  </a:lnTo>
                  <a:lnTo>
                    <a:pt x="46" y="6"/>
                  </a:lnTo>
                  <a:lnTo>
                    <a:pt x="41" y="0"/>
                  </a:lnTo>
                  <a:lnTo>
                    <a:pt x="34" y="7"/>
                  </a:lnTo>
                  <a:lnTo>
                    <a:pt x="20" y="29"/>
                  </a:lnTo>
                  <a:lnTo>
                    <a:pt x="10" y="47"/>
                  </a:lnTo>
                  <a:lnTo>
                    <a:pt x="0" y="74"/>
                  </a:lnTo>
                  <a:lnTo>
                    <a:pt x="2" y="81"/>
                  </a:lnTo>
                  <a:lnTo>
                    <a:pt x="12" y="77"/>
                  </a:lnTo>
                  <a:lnTo>
                    <a:pt x="23" y="72"/>
                  </a:lnTo>
                  <a:lnTo>
                    <a:pt x="26" y="64"/>
                  </a:lnTo>
                  <a:lnTo>
                    <a:pt x="30" y="55"/>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77" name="Group 97"/>
          <p:cNvGrpSpPr>
            <a:grpSpLocks/>
          </p:cNvGrpSpPr>
          <p:nvPr/>
        </p:nvGrpSpPr>
        <p:grpSpPr bwMode="auto">
          <a:xfrm>
            <a:off x="2957513" y="3836988"/>
            <a:ext cx="439737" cy="328612"/>
            <a:chOff x="1277" y="2161"/>
            <a:chExt cx="277" cy="207"/>
          </a:xfrm>
        </p:grpSpPr>
        <p:sp>
          <p:nvSpPr>
            <p:cNvPr id="199778" name="Freeform 98"/>
            <p:cNvSpPr>
              <a:spLocks/>
            </p:cNvSpPr>
            <p:nvPr/>
          </p:nvSpPr>
          <p:spPr bwMode="auto">
            <a:xfrm>
              <a:off x="1277" y="2161"/>
              <a:ext cx="277" cy="207"/>
            </a:xfrm>
            <a:custGeom>
              <a:avLst/>
              <a:gdLst/>
              <a:ahLst/>
              <a:cxnLst>
                <a:cxn ang="0">
                  <a:pos x="277" y="139"/>
                </a:cxn>
                <a:cxn ang="0">
                  <a:pos x="277" y="163"/>
                </a:cxn>
                <a:cxn ang="0">
                  <a:pos x="265" y="164"/>
                </a:cxn>
                <a:cxn ang="0">
                  <a:pos x="254" y="162"/>
                </a:cxn>
                <a:cxn ang="0">
                  <a:pos x="246" y="165"/>
                </a:cxn>
                <a:cxn ang="0">
                  <a:pos x="237" y="167"/>
                </a:cxn>
                <a:cxn ang="0">
                  <a:pos x="230" y="166"/>
                </a:cxn>
                <a:cxn ang="0">
                  <a:pos x="213" y="171"/>
                </a:cxn>
                <a:cxn ang="0">
                  <a:pos x="197" y="164"/>
                </a:cxn>
                <a:cxn ang="0">
                  <a:pos x="185" y="170"/>
                </a:cxn>
                <a:cxn ang="0">
                  <a:pos x="154" y="166"/>
                </a:cxn>
                <a:cxn ang="0">
                  <a:pos x="147" y="176"/>
                </a:cxn>
                <a:cxn ang="0">
                  <a:pos x="124" y="182"/>
                </a:cxn>
                <a:cxn ang="0">
                  <a:pos x="108" y="193"/>
                </a:cxn>
                <a:cxn ang="0">
                  <a:pos x="100" y="207"/>
                </a:cxn>
                <a:cxn ang="0">
                  <a:pos x="82" y="201"/>
                </a:cxn>
                <a:cxn ang="0">
                  <a:pos x="79" y="189"/>
                </a:cxn>
                <a:cxn ang="0">
                  <a:pos x="59" y="177"/>
                </a:cxn>
                <a:cxn ang="0">
                  <a:pos x="16" y="171"/>
                </a:cxn>
                <a:cxn ang="0">
                  <a:pos x="5" y="164"/>
                </a:cxn>
                <a:cxn ang="0">
                  <a:pos x="0" y="151"/>
                </a:cxn>
                <a:cxn ang="0">
                  <a:pos x="2" y="148"/>
                </a:cxn>
                <a:cxn ang="0">
                  <a:pos x="13" y="139"/>
                </a:cxn>
                <a:cxn ang="0">
                  <a:pos x="22" y="129"/>
                </a:cxn>
                <a:cxn ang="0">
                  <a:pos x="24" y="100"/>
                </a:cxn>
                <a:cxn ang="0">
                  <a:pos x="23" y="68"/>
                </a:cxn>
                <a:cxn ang="0">
                  <a:pos x="24" y="50"/>
                </a:cxn>
                <a:cxn ang="0">
                  <a:pos x="44" y="41"/>
                </a:cxn>
                <a:cxn ang="0">
                  <a:pos x="102" y="30"/>
                </a:cxn>
                <a:cxn ang="0">
                  <a:pos x="181" y="12"/>
                </a:cxn>
                <a:cxn ang="0">
                  <a:pos x="249" y="0"/>
                </a:cxn>
                <a:cxn ang="0">
                  <a:pos x="277" y="0"/>
                </a:cxn>
                <a:cxn ang="0">
                  <a:pos x="277" y="139"/>
                </a:cxn>
              </a:cxnLst>
              <a:rect l="0" t="0" r="r" b="b"/>
              <a:pathLst>
                <a:path w="277" h="207">
                  <a:moveTo>
                    <a:pt x="277" y="139"/>
                  </a:moveTo>
                  <a:lnTo>
                    <a:pt x="277" y="163"/>
                  </a:lnTo>
                  <a:lnTo>
                    <a:pt x="265" y="164"/>
                  </a:lnTo>
                  <a:lnTo>
                    <a:pt x="254" y="162"/>
                  </a:lnTo>
                  <a:lnTo>
                    <a:pt x="246" y="165"/>
                  </a:lnTo>
                  <a:lnTo>
                    <a:pt x="237" y="167"/>
                  </a:lnTo>
                  <a:lnTo>
                    <a:pt x="230" y="166"/>
                  </a:lnTo>
                  <a:lnTo>
                    <a:pt x="213" y="171"/>
                  </a:lnTo>
                  <a:lnTo>
                    <a:pt x="197" y="164"/>
                  </a:lnTo>
                  <a:lnTo>
                    <a:pt x="185" y="170"/>
                  </a:lnTo>
                  <a:lnTo>
                    <a:pt x="154" y="166"/>
                  </a:lnTo>
                  <a:lnTo>
                    <a:pt x="147" y="176"/>
                  </a:lnTo>
                  <a:lnTo>
                    <a:pt x="124" y="182"/>
                  </a:lnTo>
                  <a:lnTo>
                    <a:pt x="108" y="193"/>
                  </a:lnTo>
                  <a:lnTo>
                    <a:pt x="100" y="207"/>
                  </a:lnTo>
                  <a:lnTo>
                    <a:pt x="82" y="201"/>
                  </a:lnTo>
                  <a:lnTo>
                    <a:pt x="79" y="189"/>
                  </a:lnTo>
                  <a:lnTo>
                    <a:pt x="59" y="177"/>
                  </a:lnTo>
                  <a:lnTo>
                    <a:pt x="16" y="171"/>
                  </a:lnTo>
                  <a:lnTo>
                    <a:pt x="5" y="164"/>
                  </a:lnTo>
                  <a:lnTo>
                    <a:pt x="0" y="151"/>
                  </a:lnTo>
                  <a:lnTo>
                    <a:pt x="2" y="148"/>
                  </a:lnTo>
                  <a:lnTo>
                    <a:pt x="13" y="139"/>
                  </a:lnTo>
                  <a:lnTo>
                    <a:pt x="22" y="129"/>
                  </a:lnTo>
                  <a:lnTo>
                    <a:pt x="24" y="100"/>
                  </a:lnTo>
                  <a:lnTo>
                    <a:pt x="23" y="68"/>
                  </a:lnTo>
                  <a:lnTo>
                    <a:pt x="24" y="50"/>
                  </a:lnTo>
                  <a:lnTo>
                    <a:pt x="44" y="41"/>
                  </a:lnTo>
                  <a:lnTo>
                    <a:pt x="102" y="30"/>
                  </a:lnTo>
                  <a:lnTo>
                    <a:pt x="181" y="12"/>
                  </a:lnTo>
                  <a:lnTo>
                    <a:pt x="249" y="0"/>
                  </a:lnTo>
                  <a:lnTo>
                    <a:pt x="277" y="0"/>
                  </a:lnTo>
                  <a:lnTo>
                    <a:pt x="277" y="139"/>
                  </a:lnTo>
                  <a:close/>
                </a:path>
              </a:pathLst>
            </a:custGeom>
            <a:solidFill>
              <a:schemeClr val="accent1"/>
            </a:solidFill>
            <a:ln w="9525">
              <a:noFill/>
              <a:round/>
              <a:headEnd/>
              <a:tailEnd/>
            </a:ln>
          </p:spPr>
          <p:txBody>
            <a:bodyPr/>
            <a:lstStyle/>
            <a:p>
              <a:endParaRPr lang="en-US"/>
            </a:p>
          </p:txBody>
        </p:sp>
        <p:sp>
          <p:nvSpPr>
            <p:cNvPr id="199779" name="Freeform 99"/>
            <p:cNvSpPr>
              <a:spLocks/>
            </p:cNvSpPr>
            <p:nvPr/>
          </p:nvSpPr>
          <p:spPr bwMode="auto">
            <a:xfrm>
              <a:off x="1277" y="2161"/>
              <a:ext cx="277" cy="207"/>
            </a:xfrm>
            <a:custGeom>
              <a:avLst/>
              <a:gdLst/>
              <a:ahLst/>
              <a:cxnLst>
                <a:cxn ang="0">
                  <a:pos x="277" y="139"/>
                </a:cxn>
                <a:cxn ang="0">
                  <a:pos x="277" y="163"/>
                </a:cxn>
                <a:cxn ang="0">
                  <a:pos x="265" y="164"/>
                </a:cxn>
                <a:cxn ang="0">
                  <a:pos x="254" y="162"/>
                </a:cxn>
                <a:cxn ang="0">
                  <a:pos x="246" y="165"/>
                </a:cxn>
                <a:cxn ang="0">
                  <a:pos x="237" y="167"/>
                </a:cxn>
                <a:cxn ang="0">
                  <a:pos x="230" y="166"/>
                </a:cxn>
                <a:cxn ang="0">
                  <a:pos x="213" y="171"/>
                </a:cxn>
                <a:cxn ang="0">
                  <a:pos x="197" y="164"/>
                </a:cxn>
                <a:cxn ang="0">
                  <a:pos x="185" y="170"/>
                </a:cxn>
                <a:cxn ang="0">
                  <a:pos x="154" y="166"/>
                </a:cxn>
                <a:cxn ang="0">
                  <a:pos x="147" y="176"/>
                </a:cxn>
                <a:cxn ang="0">
                  <a:pos x="124" y="182"/>
                </a:cxn>
                <a:cxn ang="0">
                  <a:pos x="108" y="193"/>
                </a:cxn>
                <a:cxn ang="0">
                  <a:pos x="100" y="207"/>
                </a:cxn>
                <a:cxn ang="0">
                  <a:pos x="82" y="201"/>
                </a:cxn>
                <a:cxn ang="0">
                  <a:pos x="79" y="189"/>
                </a:cxn>
                <a:cxn ang="0">
                  <a:pos x="59" y="177"/>
                </a:cxn>
                <a:cxn ang="0">
                  <a:pos x="16" y="171"/>
                </a:cxn>
                <a:cxn ang="0">
                  <a:pos x="5" y="164"/>
                </a:cxn>
                <a:cxn ang="0">
                  <a:pos x="0" y="151"/>
                </a:cxn>
                <a:cxn ang="0">
                  <a:pos x="2" y="148"/>
                </a:cxn>
                <a:cxn ang="0">
                  <a:pos x="13" y="139"/>
                </a:cxn>
                <a:cxn ang="0">
                  <a:pos x="22" y="129"/>
                </a:cxn>
                <a:cxn ang="0">
                  <a:pos x="24" y="100"/>
                </a:cxn>
                <a:cxn ang="0">
                  <a:pos x="23" y="68"/>
                </a:cxn>
                <a:cxn ang="0">
                  <a:pos x="24" y="50"/>
                </a:cxn>
                <a:cxn ang="0">
                  <a:pos x="44" y="41"/>
                </a:cxn>
                <a:cxn ang="0">
                  <a:pos x="102" y="30"/>
                </a:cxn>
                <a:cxn ang="0">
                  <a:pos x="181" y="12"/>
                </a:cxn>
                <a:cxn ang="0">
                  <a:pos x="249" y="0"/>
                </a:cxn>
                <a:cxn ang="0">
                  <a:pos x="277" y="0"/>
                </a:cxn>
                <a:cxn ang="0">
                  <a:pos x="277" y="139"/>
                </a:cxn>
              </a:cxnLst>
              <a:rect l="0" t="0" r="r" b="b"/>
              <a:pathLst>
                <a:path w="277" h="207">
                  <a:moveTo>
                    <a:pt x="277" y="139"/>
                  </a:moveTo>
                  <a:lnTo>
                    <a:pt x="277" y="163"/>
                  </a:lnTo>
                  <a:lnTo>
                    <a:pt x="265" y="164"/>
                  </a:lnTo>
                  <a:lnTo>
                    <a:pt x="254" y="162"/>
                  </a:lnTo>
                  <a:lnTo>
                    <a:pt x="246" y="165"/>
                  </a:lnTo>
                  <a:lnTo>
                    <a:pt x="237" y="167"/>
                  </a:lnTo>
                  <a:lnTo>
                    <a:pt x="230" y="166"/>
                  </a:lnTo>
                  <a:lnTo>
                    <a:pt x="213" y="171"/>
                  </a:lnTo>
                  <a:lnTo>
                    <a:pt x="197" y="164"/>
                  </a:lnTo>
                  <a:lnTo>
                    <a:pt x="185" y="170"/>
                  </a:lnTo>
                  <a:lnTo>
                    <a:pt x="154" y="166"/>
                  </a:lnTo>
                  <a:lnTo>
                    <a:pt x="147" y="176"/>
                  </a:lnTo>
                  <a:lnTo>
                    <a:pt x="124" y="182"/>
                  </a:lnTo>
                  <a:lnTo>
                    <a:pt x="108" y="193"/>
                  </a:lnTo>
                  <a:lnTo>
                    <a:pt x="100" y="207"/>
                  </a:lnTo>
                  <a:lnTo>
                    <a:pt x="82" y="201"/>
                  </a:lnTo>
                  <a:lnTo>
                    <a:pt x="79" y="189"/>
                  </a:lnTo>
                  <a:lnTo>
                    <a:pt x="59" y="177"/>
                  </a:lnTo>
                  <a:lnTo>
                    <a:pt x="16" y="171"/>
                  </a:lnTo>
                  <a:lnTo>
                    <a:pt x="5" y="164"/>
                  </a:lnTo>
                  <a:lnTo>
                    <a:pt x="0" y="151"/>
                  </a:lnTo>
                  <a:lnTo>
                    <a:pt x="2" y="148"/>
                  </a:lnTo>
                  <a:lnTo>
                    <a:pt x="13" y="139"/>
                  </a:lnTo>
                  <a:lnTo>
                    <a:pt x="22" y="129"/>
                  </a:lnTo>
                  <a:lnTo>
                    <a:pt x="24" y="100"/>
                  </a:lnTo>
                  <a:lnTo>
                    <a:pt x="23" y="68"/>
                  </a:lnTo>
                  <a:lnTo>
                    <a:pt x="24" y="50"/>
                  </a:lnTo>
                  <a:lnTo>
                    <a:pt x="44" y="41"/>
                  </a:lnTo>
                  <a:lnTo>
                    <a:pt x="102" y="30"/>
                  </a:lnTo>
                  <a:lnTo>
                    <a:pt x="181" y="12"/>
                  </a:lnTo>
                  <a:lnTo>
                    <a:pt x="249" y="0"/>
                  </a:lnTo>
                  <a:lnTo>
                    <a:pt x="277" y="0"/>
                  </a:lnTo>
                  <a:lnTo>
                    <a:pt x="277" y="13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80" name="Group 100"/>
          <p:cNvGrpSpPr>
            <a:grpSpLocks/>
          </p:cNvGrpSpPr>
          <p:nvPr/>
        </p:nvGrpSpPr>
        <p:grpSpPr bwMode="auto">
          <a:xfrm>
            <a:off x="5276850" y="3595688"/>
            <a:ext cx="585788" cy="717550"/>
            <a:chOff x="2738" y="2009"/>
            <a:chExt cx="369" cy="452"/>
          </a:xfrm>
        </p:grpSpPr>
        <p:sp>
          <p:nvSpPr>
            <p:cNvPr id="199781" name="Freeform 101"/>
            <p:cNvSpPr>
              <a:spLocks/>
            </p:cNvSpPr>
            <p:nvPr/>
          </p:nvSpPr>
          <p:spPr bwMode="auto">
            <a:xfrm>
              <a:off x="2738" y="2009"/>
              <a:ext cx="369" cy="452"/>
            </a:xfrm>
            <a:custGeom>
              <a:avLst/>
              <a:gdLst/>
              <a:ahLst/>
              <a:cxnLst>
                <a:cxn ang="0">
                  <a:pos x="60" y="86"/>
                </a:cxn>
                <a:cxn ang="0">
                  <a:pos x="160" y="116"/>
                </a:cxn>
                <a:cxn ang="0">
                  <a:pos x="353" y="0"/>
                </a:cxn>
                <a:cxn ang="0">
                  <a:pos x="365" y="167"/>
                </a:cxn>
                <a:cxn ang="0">
                  <a:pos x="347" y="179"/>
                </a:cxn>
                <a:cxn ang="0">
                  <a:pos x="342" y="186"/>
                </a:cxn>
                <a:cxn ang="0">
                  <a:pos x="334" y="202"/>
                </a:cxn>
                <a:cxn ang="0">
                  <a:pos x="331" y="211"/>
                </a:cxn>
                <a:cxn ang="0">
                  <a:pos x="335" y="219"/>
                </a:cxn>
                <a:cxn ang="0">
                  <a:pos x="369" y="232"/>
                </a:cxn>
                <a:cxn ang="0">
                  <a:pos x="301" y="341"/>
                </a:cxn>
                <a:cxn ang="0">
                  <a:pos x="309" y="442"/>
                </a:cxn>
                <a:cxn ang="0">
                  <a:pos x="304" y="444"/>
                </a:cxn>
                <a:cxn ang="0">
                  <a:pos x="299" y="444"/>
                </a:cxn>
                <a:cxn ang="0">
                  <a:pos x="296" y="452"/>
                </a:cxn>
                <a:cxn ang="0">
                  <a:pos x="208" y="452"/>
                </a:cxn>
                <a:cxn ang="0">
                  <a:pos x="205" y="410"/>
                </a:cxn>
                <a:cxn ang="0">
                  <a:pos x="159" y="409"/>
                </a:cxn>
                <a:cxn ang="0">
                  <a:pos x="151" y="348"/>
                </a:cxn>
                <a:cxn ang="0">
                  <a:pos x="124" y="346"/>
                </a:cxn>
                <a:cxn ang="0">
                  <a:pos x="121" y="330"/>
                </a:cxn>
                <a:cxn ang="0">
                  <a:pos x="113" y="327"/>
                </a:cxn>
                <a:cxn ang="0">
                  <a:pos x="108" y="302"/>
                </a:cxn>
                <a:cxn ang="0">
                  <a:pos x="86" y="290"/>
                </a:cxn>
                <a:cxn ang="0">
                  <a:pos x="64" y="274"/>
                </a:cxn>
                <a:cxn ang="0">
                  <a:pos x="43" y="269"/>
                </a:cxn>
                <a:cxn ang="0">
                  <a:pos x="22" y="274"/>
                </a:cxn>
                <a:cxn ang="0">
                  <a:pos x="8" y="278"/>
                </a:cxn>
                <a:cxn ang="0">
                  <a:pos x="0" y="276"/>
                </a:cxn>
                <a:cxn ang="0">
                  <a:pos x="9" y="180"/>
                </a:cxn>
                <a:cxn ang="0">
                  <a:pos x="0" y="175"/>
                </a:cxn>
                <a:cxn ang="0">
                  <a:pos x="30" y="77"/>
                </a:cxn>
                <a:cxn ang="0">
                  <a:pos x="60" y="86"/>
                </a:cxn>
              </a:cxnLst>
              <a:rect l="0" t="0" r="r" b="b"/>
              <a:pathLst>
                <a:path w="369" h="452">
                  <a:moveTo>
                    <a:pt x="60" y="86"/>
                  </a:moveTo>
                  <a:lnTo>
                    <a:pt x="160" y="116"/>
                  </a:lnTo>
                  <a:lnTo>
                    <a:pt x="353" y="0"/>
                  </a:lnTo>
                  <a:lnTo>
                    <a:pt x="365" y="167"/>
                  </a:lnTo>
                  <a:lnTo>
                    <a:pt x="347" y="179"/>
                  </a:lnTo>
                  <a:lnTo>
                    <a:pt x="342" y="186"/>
                  </a:lnTo>
                  <a:lnTo>
                    <a:pt x="334" y="202"/>
                  </a:lnTo>
                  <a:lnTo>
                    <a:pt x="331" y="211"/>
                  </a:lnTo>
                  <a:lnTo>
                    <a:pt x="335" y="219"/>
                  </a:lnTo>
                  <a:lnTo>
                    <a:pt x="369" y="232"/>
                  </a:lnTo>
                  <a:lnTo>
                    <a:pt x="301" y="341"/>
                  </a:lnTo>
                  <a:lnTo>
                    <a:pt x="309" y="442"/>
                  </a:lnTo>
                  <a:lnTo>
                    <a:pt x="304" y="444"/>
                  </a:lnTo>
                  <a:lnTo>
                    <a:pt x="299" y="444"/>
                  </a:lnTo>
                  <a:lnTo>
                    <a:pt x="296" y="452"/>
                  </a:lnTo>
                  <a:lnTo>
                    <a:pt x="208" y="452"/>
                  </a:lnTo>
                  <a:lnTo>
                    <a:pt x="205" y="410"/>
                  </a:lnTo>
                  <a:lnTo>
                    <a:pt x="159" y="409"/>
                  </a:lnTo>
                  <a:lnTo>
                    <a:pt x="151" y="348"/>
                  </a:lnTo>
                  <a:lnTo>
                    <a:pt x="124" y="346"/>
                  </a:lnTo>
                  <a:lnTo>
                    <a:pt x="121" y="330"/>
                  </a:lnTo>
                  <a:lnTo>
                    <a:pt x="113" y="327"/>
                  </a:lnTo>
                  <a:lnTo>
                    <a:pt x="108" y="302"/>
                  </a:lnTo>
                  <a:lnTo>
                    <a:pt x="86" y="290"/>
                  </a:lnTo>
                  <a:lnTo>
                    <a:pt x="64" y="274"/>
                  </a:lnTo>
                  <a:lnTo>
                    <a:pt x="43" y="269"/>
                  </a:lnTo>
                  <a:lnTo>
                    <a:pt x="22" y="274"/>
                  </a:lnTo>
                  <a:lnTo>
                    <a:pt x="8" y="278"/>
                  </a:lnTo>
                  <a:lnTo>
                    <a:pt x="0" y="276"/>
                  </a:lnTo>
                  <a:lnTo>
                    <a:pt x="9" y="180"/>
                  </a:lnTo>
                  <a:lnTo>
                    <a:pt x="0" y="175"/>
                  </a:lnTo>
                  <a:lnTo>
                    <a:pt x="30" y="77"/>
                  </a:lnTo>
                  <a:lnTo>
                    <a:pt x="60" y="86"/>
                  </a:lnTo>
                  <a:close/>
                </a:path>
              </a:pathLst>
            </a:custGeom>
            <a:solidFill>
              <a:schemeClr val="accent1"/>
            </a:solidFill>
            <a:ln w="9525">
              <a:noFill/>
              <a:round/>
              <a:headEnd/>
              <a:tailEnd/>
            </a:ln>
          </p:spPr>
          <p:txBody>
            <a:bodyPr/>
            <a:lstStyle/>
            <a:p>
              <a:endParaRPr lang="en-US"/>
            </a:p>
          </p:txBody>
        </p:sp>
        <p:sp>
          <p:nvSpPr>
            <p:cNvPr id="199782" name="Freeform 102"/>
            <p:cNvSpPr>
              <a:spLocks/>
            </p:cNvSpPr>
            <p:nvPr/>
          </p:nvSpPr>
          <p:spPr bwMode="auto">
            <a:xfrm>
              <a:off x="2738" y="2009"/>
              <a:ext cx="369" cy="452"/>
            </a:xfrm>
            <a:custGeom>
              <a:avLst/>
              <a:gdLst/>
              <a:ahLst/>
              <a:cxnLst>
                <a:cxn ang="0">
                  <a:pos x="60" y="86"/>
                </a:cxn>
                <a:cxn ang="0">
                  <a:pos x="160" y="116"/>
                </a:cxn>
                <a:cxn ang="0">
                  <a:pos x="353" y="0"/>
                </a:cxn>
                <a:cxn ang="0">
                  <a:pos x="365" y="167"/>
                </a:cxn>
                <a:cxn ang="0">
                  <a:pos x="347" y="179"/>
                </a:cxn>
                <a:cxn ang="0">
                  <a:pos x="342" y="186"/>
                </a:cxn>
                <a:cxn ang="0">
                  <a:pos x="334" y="202"/>
                </a:cxn>
                <a:cxn ang="0">
                  <a:pos x="331" y="211"/>
                </a:cxn>
                <a:cxn ang="0">
                  <a:pos x="335" y="219"/>
                </a:cxn>
                <a:cxn ang="0">
                  <a:pos x="369" y="232"/>
                </a:cxn>
                <a:cxn ang="0">
                  <a:pos x="301" y="341"/>
                </a:cxn>
                <a:cxn ang="0">
                  <a:pos x="309" y="442"/>
                </a:cxn>
                <a:cxn ang="0">
                  <a:pos x="304" y="444"/>
                </a:cxn>
                <a:cxn ang="0">
                  <a:pos x="299" y="444"/>
                </a:cxn>
                <a:cxn ang="0">
                  <a:pos x="296" y="452"/>
                </a:cxn>
                <a:cxn ang="0">
                  <a:pos x="208" y="452"/>
                </a:cxn>
                <a:cxn ang="0">
                  <a:pos x="205" y="410"/>
                </a:cxn>
                <a:cxn ang="0">
                  <a:pos x="159" y="409"/>
                </a:cxn>
                <a:cxn ang="0">
                  <a:pos x="151" y="348"/>
                </a:cxn>
                <a:cxn ang="0">
                  <a:pos x="124" y="346"/>
                </a:cxn>
                <a:cxn ang="0">
                  <a:pos x="121" y="330"/>
                </a:cxn>
                <a:cxn ang="0">
                  <a:pos x="113" y="327"/>
                </a:cxn>
                <a:cxn ang="0">
                  <a:pos x="108" y="302"/>
                </a:cxn>
                <a:cxn ang="0">
                  <a:pos x="86" y="290"/>
                </a:cxn>
                <a:cxn ang="0">
                  <a:pos x="64" y="274"/>
                </a:cxn>
                <a:cxn ang="0">
                  <a:pos x="43" y="269"/>
                </a:cxn>
                <a:cxn ang="0">
                  <a:pos x="22" y="274"/>
                </a:cxn>
                <a:cxn ang="0">
                  <a:pos x="8" y="278"/>
                </a:cxn>
                <a:cxn ang="0">
                  <a:pos x="0" y="276"/>
                </a:cxn>
                <a:cxn ang="0">
                  <a:pos x="9" y="180"/>
                </a:cxn>
                <a:cxn ang="0">
                  <a:pos x="0" y="175"/>
                </a:cxn>
                <a:cxn ang="0">
                  <a:pos x="30" y="77"/>
                </a:cxn>
                <a:cxn ang="0">
                  <a:pos x="60" y="86"/>
                </a:cxn>
              </a:cxnLst>
              <a:rect l="0" t="0" r="r" b="b"/>
              <a:pathLst>
                <a:path w="369" h="452">
                  <a:moveTo>
                    <a:pt x="60" y="86"/>
                  </a:moveTo>
                  <a:lnTo>
                    <a:pt x="160" y="116"/>
                  </a:lnTo>
                  <a:lnTo>
                    <a:pt x="353" y="0"/>
                  </a:lnTo>
                  <a:lnTo>
                    <a:pt x="365" y="167"/>
                  </a:lnTo>
                  <a:lnTo>
                    <a:pt x="347" y="179"/>
                  </a:lnTo>
                  <a:lnTo>
                    <a:pt x="342" y="186"/>
                  </a:lnTo>
                  <a:lnTo>
                    <a:pt x="334" y="202"/>
                  </a:lnTo>
                  <a:lnTo>
                    <a:pt x="331" y="211"/>
                  </a:lnTo>
                  <a:lnTo>
                    <a:pt x="335" y="219"/>
                  </a:lnTo>
                  <a:lnTo>
                    <a:pt x="369" y="232"/>
                  </a:lnTo>
                  <a:lnTo>
                    <a:pt x="301" y="341"/>
                  </a:lnTo>
                  <a:lnTo>
                    <a:pt x="309" y="442"/>
                  </a:lnTo>
                  <a:lnTo>
                    <a:pt x="304" y="444"/>
                  </a:lnTo>
                  <a:lnTo>
                    <a:pt x="299" y="444"/>
                  </a:lnTo>
                  <a:lnTo>
                    <a:pt x="296" y="452"/>
                  </a:lnTo>
                  <a:lnTo>
                    <a:pt x="208" y="452"/>
                  </a:lnTo>
                  <a:lnTo>
                    <a:pt x="205" y="410"/>
                  </a:lnTo>
                  <a:lnTo>
                    <a:pt x="159" y="409"/>
                  </a:lnTo>
                  <a:lnTo>
                    <a:pt x="151" y="348"/>
                  </a:lnTo>
                  <a:lnTo>
                    <a:pt x="124" y="346"/>
                  </a:lnTo>
                  <a:lnTo>
                    <a:pt x="121" y="330"/>
                  </a:lnTo>
                  <a:lnTo>
                    <a:pt x="113" y="327"/>
                  </a:lnTo>
                  <a:lnTo>
                    <a:pt x="108" y="302"/>
                  </a:lnTo>
                  <a:lnTo>
                    <a:pt x="86" y="290"/>
                  </a:lnTo>
                  <a:lnTo>
                    <a:pt x="64" y="274"/>
                  </a:lnTo>
                  <a:lnTo>
                    <a:pt x="43" y="269"/>
                  </a:lnTo>
                  <a:lnTo>
                    <a:pt x="22" y="274"/>
                  </a:lnTo>
                  <a:lnTo>
                    <a:pt x="8" y="278"/>
                  </a:lnTo>
                  <a:lnTo>
                    <a:pt x="0" y="276"/>
                  </a:lnTo>
                  <a:lnTo>
                    <a:pt x="9" y="180"/>
                  </a:lnTo>
                  <a:lnTo>
                    <a:pt x="0" y="175"/>
                  </a:lnTo>
                  <a:lnTo>
                    <a:pt x="30" y="77"/>
                  </a:lnTo>
                  <a:lnTo>
                    <a:pt x="60" y="86"/>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83" name="Group 103"/>
          <p:cNvGrpSpPr>
            <a:grpSpLocks/>
          </p:cNvGrpSpPr>
          <p:nvPr/>
        </p:nvGrpSpPr>
        <p:grpSpPr bwMode="auto">
          <a:xfrm>
            <a:off x="4830763" y="3925888"/>
            <a:ext cx="444500" cy="477837"/>
            <a:chOff x="2457" y="2217"/>
            <a:chExt cx="280" cy="301"/>
          </a:xfrm>
        </p:grpSpPr>
        <p:sp>
          <p:nvSpPr>
            <p:cNvPr id="199784" name="Freeform 104"/>
            <p:cNvSpPr>
              <a:spLocks/>
            </p:cNvSpPr>
            <p:nvPr/>
          </p:nvSpPr>
          <p:spPr bwMode="auto">
            <a:xfrm>
              <a:off x="2457" y="2217"/>
              <a:ext cx="280" cy="301"/>
            </a:xfrm>
            <a:custGeom>
              <a:avLst/>
              <a:gdLst/>
              <a:ahLst/>
              <a:cxnLst>
                <a:cxn ang="0">
                  <a:pos x="280" y="290"/>
                </a:cxn>
                <a:cxn ang="0">
                  <a:pos x="271" y="119"/>
                </a:cxn>
                <a:cxn ang="0">
                  <a:pos x="267" y="110"/>
                </a:cxn>
                <a:cxn ang="0">
                  <a:pos x="263" y="110"/>
                </a:cxn>
                <a:cxn ang="0">
                  <a:pos x="240" y="109"/>
                </a:cxn>
                <a:cxn ang="0">
                  <a:pos x="238" y="107"/>
                </a:cxn>
                <a:cxn ang="0">
                  <a:pos x="245" y="92"/>
                </a:cxn>
                <a:cxn ang="0">
                  <a:pos x="248" y="80"/>
                </a:cxn>
                <a:cxn ang="0">
                  <a:pos x="238" y="73"/>
                </a:cxn>
                <a:cxn ang="0">
                  <a:pos x="239" y="61"/>
                </a:cxn>
                <a:cxn ang="0">
                  <a:pos x="230" y="50"/>
                </a:cxn>
                <a:cxn ang="0">
                  <a:pos x="213" y="48"/>
                </a:cxn>
                <a:cxn ang="0">
                  <a:pos x="203" y="39"/>
                </a:cxn>
                <a:cxn ang="0">
                  <a:pos x="194" y="42"/>
                </a:cxn>
                <a:cxn ang="0">
                  <a:pos x="188" y="41"/>
                </a:cxn>
                <a:cxn ang="0">
                  <a:pos x="182" y="32"/>
                </a:cxn>
                <a:cxn ang="0">
                  <a:pos x="162" y="16"/>
                </a:cxn>
                <a:cxn ang="0">
                  <a:pos x="146" y="2"/>
                </a:cxn>
                <a:cxn ang="0">
                  <a:pos x="141" y="0"/>
                </a:cxn>
                <a:cxn ang="0">
                  <a:pos x="139" y="2"/>
                </a:cxn>
                <a:cxn ang="0">
                  <a:pos x="138" y="20"/>
                </a:cxn>
                <a:cxn ang="0">
                  <a:pos x="137" y="34"/>
                </a:cxn>
                <a:cxn ang="0">
                  <a:pos x="132" y="34"/>
                </a:cxn>
                <a:cxn ang="0">
                  <a:pos x="111" y="21"/>
                </a:cxn>
                <a:cxn ang="0">
                  <a:pos x="109" y="23"/>
                </a:cxn>
                <a:cxn ang="0">
                  <a:pos x="109" y="32"/>
                </a:cxn>
                <a:cxn ang="0">
                  <a:pos x="99" y="41"/>
                </a:cxn>
                <a:cxn ang="0">
                  <a:pos x="92" y="31"/>
                </a:cxn>
                <a:cxn ang="0">
                  <a:pos x="86" y="22"/>
                </a:cxn>
                <a:cxn ang="0">
                  <a:pos x="11" y="24"/>
                </a:cxn>
                <a:cxn ang="0">
                  <a:pos x="9" y="63"/>
                </a:cxn>
                <a:cxn ang="0">
                  <a:pos x="5" y="69"/>
                </a:cxn>
                <a:cxn ang="0">
                  <a:pos x="6" y="97"/>
                </a:cxn>
                <a:cxn ang="0">
                  <a:pos x="0" y="106"/>
                </a:cxn>
                <a:cxn ang="0">
                  <a:pos x="2" y="157"/>
                </a:cxn>
                <a:cxn ang="0">
                  <a:pos x="16" y="160"/>
                </a:cxn>
                <a:cxn ang="0">
                  <a:pos x="18" y="252"/>
                </a:cxn>
                <a:cxn ang="0">
                  <a:pos x="68" y="253"/>
                </a:cxn>
                <a:cxn ang="0">
                  <a:pos x="106" y="288"/>
                </a:cxn>
                <a:cxn ang="0">
                  <a:pos x="109" y="301"/>
                </a:cxn>
                <a:cxn ang="0">
                  <a:pos x="280" y="290"/>
                </a:cxn>
              </a:cxnLst>
              <a:rect l="0" t="0" r="r" b="b"/>
              <a:pathLst>
                <a:path w="280" h="301">
                  <a:moveTo>
                    <a:pt x="280" y="290"/>
                  </a:moveTo>
                  <a:lnTo>
                    <a:pt x="271" y="119"/>
                  </a:lnTo>
                  <a:lnTo>
                    <a:pt x="267" y="110"/>
                  </a:lnTo>
                  <a:lnTo>
                    <a:pt x="263" y="110"/>
                  </a:lnTo>
                  <a:lnTo>
                    <a:pt x="240" y="109"/>
                  </a:lnTo>
                  <a:lnTo>
                    <a:pt x="238" y="107"/>
                  </a:lnTo>
                  <a:lnTo>
                    <a:pt x="245" y="92"/>
                  </a:lnTo>
                  <a:lnTo>
                    <a:pt x="248" y="80"/>
                  </a:lnTo>
                  <a:lnTo>
                    <a:pt x="238" y="73"/>
                  </a:lnTo>
                  <a:lnTo>
                    <a:pt x="239" y="61"/>
                  </a:lnTo>
                  <a:lnTo>
                    <a:pt x="230" y="50"/>
                  </a:lnTo>
                  <a:lnTo>
                    <a:pt x="213" y="48"/>
                  </a:lnTo>
                  <a:lnTo>
                    <a:pt x="203" y="39"/>
                  </a:lnTo>
                  <a:lnTo>
                    <a:pt x="194" y="42"/>
                  </a:lnTo>
                  <a:lnTo>
                    <a:pt x="188" y="41"/>
                  </a:lnTo>
                  <a:lnTo>
                    <a:pt x="182" y="32"/>
                  </a:lnTo>
                  <a:lnTo>
                    <a:pt x="162" y="16"/>
                  </a:lnTo>
                  <a:lnTo>
                    <a:pt x="146" y="2"/>
                  </a:lnTo>
                  <a:lnTo>
                    <a:pt x="141" y="0"/>
                  </a:lnTo>
                  <a:lnTo>
                    <a:pt x="139" y="2"/>
                  </a:lnTo>
                  <a:lnTo>
                    <a:pt x="138" y="20"/>
                  </a:lnTo>
                  <a:lnTo>
                    <a:pt x="137" y="34"/>
                  </a:lnTo>
                  <a:lnTo>
                    <a:pt x="132" y="34"/>
                  </a:lnTo>
                  <a:lnTo>
                    <a:pt x="111" y="21"/>
                  </a:lnTo>
                  <a:lnTo>
                    <a:pt x="109" y="23"/>
                  </a:lnTo>
                  <a:lnTo>
                    <a:pt x="109" y="32"/>
                  </a:lnTo>
                  <a:lnTo>
                    <a:pt x="99" y="41"/>
                  </a:lnTo>
                  <a:lnTo>
                    <a:pt x="92" y="31"/>
                  </a:lnTo>
                  <a:lnTo>
                    <a:pt x="86" y="22"/>
                  </a:lnTo>
                  <a:lnTo>
                    <a:pt x="11" y="24"/>
                  </a:lnTo>
                  <a:lnTo>
                    <a:pt x="9" y="63"/>
                  </a:lnTo>
                  <a:lnTo>
                    <a:pt x="5" y="69"/>
                  </a:lnTo>
                  <a:lnTo>
                    <a:pt x="6" y="97"/>
                  </a:lnTo>
                  <a:lnTo>
                    <a:pt x="0" y="106"/>
                  </a:lnTo>
                  <a:lnTo>
                    <a:pt x="2" y="157"/>
                  </a:lnTo>
                  <a:lnTo>
                    <a:pt x="16" y="160"/>
                  </a:lnTo>
                  <a:lnTo>
                    <a:pt x="18" y="252"/>
                  </a:lnTo>
                  <a:lnTo>
                    <a:pt x="68" y="253"/>
                  </a:lnTo>
                  <a:lnTo>
                    <a:pt x="106" y="288"/>
                  </a:lnTo>
                  <a:lnTo>
                    <a:pt x="109" y="301"/>
                  </a:lnTo>
                  <a:lnTo>
                    <a:pt x="280" y="290"/>
                  </a:lnTo>
                  <a:close/>
                </a:path>
              </a:pathLst>
            </a:custGeom>
            <a:solidFill>
              <a:schemeClr val="accent1"/>
            </a:solidFill>
            <a:ln w="9525">
              <a:noFill/>
              <a:round/>
              <a:headEnd/>
              <a:tailEnd/>
            </a:ln>
          </p:spPr>
          <p:txBody>
            <a:bodyPr/>
            <a:lstStyle/>
            <a:p>
              <a:endParaRPr lang="en-US"/>
            </a:p>
          </p:txBody>
        </p:sp>
        <p:sp>
          <p:nvSpPr>
            <p:cNvPr id="199785" name="Freeform 105"/>
            <p:cNvSpPr>
              <a:spLocks/>
            </p:cNvSpPr>
            <p:nvPr/>
          </p:nvSpPr>
          <p:spPr bwMode="auto">
            <a:xfrm>
              <a:off x="2457" y="2217"/>
              <a:ext cx="280" cy="301"/>
            </a:xfrm>
            <a:custGeom>
              <a:avLst/>
              <a:gdLst/>
              <a:ahLst/>
              <a:cxnLst>
                <a:cxn ang="0">
                  <a:pos x="280" y="290"/>
                </a:cxn>
                <a:cxn ang="0">
                  <a:pos x="271" y="119"/>
                </a:cxn>
                <a:cxn ang="0">
                  <a:pos x="267" y="110"/>
                </a:cxn>
                <a:cxn ang="0">
                  <a:pos x="263" y="110"/>
                </a:cxn>
                <a:cxn ang="0">
                  <a:pos x="240" y="109"/>
                </a:cxn>
                <a:cxn ang="0">
                  <a:pos x="238" y="107"/>
                </a:cxn>
                <a:cxn ang="0">
                  <a:pos x="245" y="92"/>
                </a:cxn>
                <a:cxn ang="0">
                  <a:pos x="248" y="80"/>
                </a:cxn>
                <a:cxn ang="0">
                  <a:pos x="238" y="73"/>
                </a:cxn>
                <a:cxn ang="0">
                  <a:pos x="239" y="61"/>
                </a:cxn>
                <a:cxn ang="0">
                  <a:pos x="230" y="50"/>
                </a:cxn>
                <a:cxn ang="0">
                  <a:pos x="213" y="48"/>
                </a:cxn>
                <a:cxn ang="0">
                  <a:pos x="203" y="39"/>
                </a:cxn>
                <a:cxn ang="0">
                  <a:pos x="194" y="42"/>
                </a:cxn>
                <a:cxn ang="0">
                  <a:pos x="188" y="41"/>
                </a:cxn>
                <a:cxn ang="0">
                  <a:pos x="182" y="32"/>
                </a:cxn>
                <a:cxn ang="0">
                  <a:pos x="162" y="16"/>
                </a:cxn>
                <a:cxn ang="0">
                  <a:pos x="146" y="2"/>
                </a:cxn>
                <a:cxn ang="0">
                  <a:pos x="141" y="0"/>
                </a:cxn>
                <a:cxn ang="0">
                  <a:pos x="139" y="2"/>
                </a:cxn>
                <a:cxn ang="0">
                  <a:pos x="138" y="20"/>
                </a:cxn>
                <a:cxn ang="0">
                  <a:pos x="137" y="34"/>
                </a:cxn>
                <a:cxn ang="0">
                  <a:pos x="132" y="34"/>
                </a:cxn>
                <a:cxn ang="0">
                  <a:pos x="111" y="21"/>
                </a:cxn>
                <a:cxn ang="0">
                  <a:pos x="109" y="23"/>
                </a:cxn>
                <a:cxn ang="0">
                  <a:pos x="109" y="32"/>
                </a:cxn>
                <a:cxn ang="0">
                  <a:pos x="99" y="41"/>
                </a:cxn>
                <a:cxn ang="0">
                  <a:pos x="92" y="31"/>
                </a:cxn>
                <a:cxn ang="0">
                  <a:pos x="86" y="22"/>
                </a:cxn>
                <a:cxn ang="0">
                  <a:pos x="11" y="24"/>
                </a:cxn>
                <a:cxn ang="0">
                  <a:pos x="9" y="63"/>
                </a:cxn>
                <a:cxn ang="0">
                  <a:pos x="5" y="69"/>
                </a:cxn>
                <a:cxn ang="0">
                  <a:pos x="6" y="97"/>
                </a:cxn>
                <a:cxn ang="0">
                  <a:pos x="0" y="106"/>
                </a:cxn>
                <a:cxn ang="0">
                  <a:pos x="2" y="157"/>
                </a:cxn>
                <a:cxn ang="0">
                  <a:pos x="16" y="160"/>
                </a:cxn>
                <a:cxn ang="0">
                  <a:pos x="18" y="252"/>
                </a:cxn>
                <a:cxn ang="0">
                  <a:pos x="68" y="253"/>
                </a:cxn>
                <a:cxn ang="0">
                  <a:pos x="106" y="288"/>
                </a:cxn>
                <a:cxn ang="0">
                  <a:pos x="109" y="301"/>
                </a:cxn>
                <a:cxn ang="0">
                  <a:pos x="280" y="290"/>
                </a:cxn>
              </a:cxnLst>
              <a:rect l="0" t="0" r="r" b="b"/>
              <a:pathLst>
                <a:path w="280" h="301">
                  <a:moveTo>
                    <a:pt x="280" y="290"/>
                  </a:moveTo>
                  <a:lnTo>
                    <a:pt x="271" y="119"/>
                  </a:lnTo>
                  <a:lnTo>
                    <a:pt x="267" y="110"/>
                  </a:lnTo>
                  <a:lnTo>
                    <a:pt x="263" y="110"/>
                  </a:lnTo>
                  <a:lnTo>
                    <a:pt x="240" y="109"/>
                  </a:lnTo>
                  <a:lnTo>
                    <a:pt x="238" y="107"/>
                  </a:lnTo>
                  <a:lnTo>
                    <a:pt x="245" y="92"/>
                  </a:lnTo>
                  <a:lnTo>
                    <a:pt x="248" y="80"/>
                  </a:lnTo>
                  <a:lnTo>
                    <a:pt x="238" y="73"/>
                  </a:lnTo>
                  <a:lnTo>
                    <a:pt x="239" y="61"/>
                  </a:lnTo>
                  <a:lnTo>
                    <a:pt x="230" y="50"/>
                  </a:lnTo>
                  <a:lnTo>
                    <a:pt x="213" y="48"/>
                  </a:lnTo>
                  <a:lnTo>
                    <a:pt x="203" y="39"/>
                  </a:lnTo>
                  <a:lnTo>
                    <a:pt x="194" y="42"/>
                  </a:lnTo>
                  <a:lnTo>
                    <a:pt x="188" y="41"/>
                  </a:lnTo>
                  <a:lnTo>
                    <a:pt x="182" y="32"/>
                  </a:lnTo>
                  <a:lnTo>
                    <a:pt x="162" y="16"/>
                  </a:lnTo>
                  <a:lnTo>
                    <a:pt x="146" y="2"/>
                  </a:lnTo>
                  <a:lnTo>
                    <a:pt x="141" y="0"/>
                  </a:lnTo>
                  <a:lnTo>
                    <a:pt x="139" y="2"/>
                  </a:lnTo>
                  <a:lnTo>
                    <a:pt x="138" y="20"/>
                  </a:lnTo>
                  <a:lnTo>
                    <a:pt x="137" y="34"/>
                  </a:lnTo>
                  <a:lnTo>
                    <a:pt x="132" y="34"/>
                  </a:lnTo>
                  <a:lnTo>
                    <a:pt x="111" y="21"/>
                  </a:lnTo>
                  <a:lnTo>
                    <a:pt x="109" y="23"/>
                  </a:lnTo>
                  <a:lnTo>
                    <a:pt x="109" y="32"/>
                  </a:lnTo>
                  <a:lnTo>
                    <a:pt x="99" y="41"/>
                  </a:lnTo>
                  <a:lnTo>
                    <a:pt x="92" y="31"/>
                  </a:lnTo>
                  <a:lnTo>
                    <a:pt x="86" y="22"/>
                  </a:lnTo>
                  <a:lnTo>
                    <a:pt x="11" y="24"/>
                  </a:lnTo>
                  <a:lnTo>
                    <a:pt x="9" y="63"/>
                  </a:lnTo>
                  <a:lnTo>
                    <a:pt x="5" y="69"/>
                  </a:lnTo>
                  <a:lnTo>
                    <a:pt x="6" y="97"/>
                  </a:lnTo>
                  <a:lnTo>
                    <a:pt x="0" y="106"/>
                  </a:lnTo>
                  <a:lnTo>
                    <a:pt x="2" y="157"/>
                  </a:lnTo>
                  <a:lnTo>
                    <a:pt x="16" y="160"/>
                  </a:lnTo>
                  <a:lnTo>
                    <a:pt x="18" y="252"/>
                  </a:lnTo>
                  <a:lnTo>
                    <a:pt x="68" y="253"/>
                  </a:lnTo>
                  <a:lnTo>
                    <a:pt x="106" y="288"/>
                  </a:lnTo>
                  <a:lnTo>
                    <a:pt x="109" y="301"/>
                  </a:lnTo>
                  <a:lnTo>
                    <a:pt x="280" y="29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86" name="Group 106"/>
          <p:cNvGrpSpPr>
            <a:grpSpLocks/>
          </p:cNvGrpSpPr>
          <p:nvPr/>
        </p:nvGrpSpPr>
        <p:grpSpPr bwMode="auto">
          <a:xfrm>
            <a:off x="4022725" y="4144963"/>
            <a:ext cx="474663" cy="444500"/>
            <a:chOff x="1948" y="2355"/>
            <a:chExt cx="299" cy="280"/>
          </a:xfrm>
        </p:grpSpPr>
        <p:sp>
          <p:nvSpPr>
            <p:cNvPr id="199787" name="Freeform 107"/>
            <p:cNvSpPr>
              <a:spLocks/>
            </p:cNvSpPr>
            <p:nvPr/>
          </p:nvSpPr>
          <p:spPr bwMode="auto">
            <a:xfrm>
              <a:off x="1948" y="2355"/>
              <a:ext cx="299" cy="280"/>
            </a:xfrm>
            <a:custGeom>
              <a:avLst/>
              <a:gdLst/>
              <a:ahLst/>
              <a:cxnLst>
                <a:cxn ang="0">
                  <a:pos x="284" y="171"/>
                </a:cxn>
                <a:cxn ang="0">
                  <a:pos x="282" y="148"/>
                </a:cxn>
                <a:cxn ang="0">
                  <a:pos x="282" y="140"/>
                </a:cxn>
                <a:cxn ang="0">
                  <a:pos x="286" y="123"/>
                </a:cxn>
                <a:cxn ang="0">
                  <a:pos x="288" y="104"/>
                </a:cxn>
                <a:cxn ang="0">
                  <a:pos x="295" y="100"/>
                </a:cxn>
                <a:cxn ang="0">
                  <a:pos x="299" y="90"/>
                </a:cxn>
                <a:cxn ang="0">
                  <a:pos x="298" y="14"/>
                </a:cxn>
                <a:cxn ang="0">
                  <a:pos x="217" y="15"/>
                </a:cxn>
                <a:cxn ang="0">
                  <a:pos x="215" y="1"/>
                </a:cxn>
                <a:cxn ang="0">
                  <a:pos x="166" y="0"/>
                </a:cxn>
                <a:cxn ang="0">
                  <a:pos x="164" y="6"/>
                </a:cxn>
                <a:cxn ang="0">
                  <a:pos x="105" y="4"/>
                </a:cxn>
                <a:cxn ang="0">
                  <a:pos x="56" y="7"/>
                </a:cxn>
                <a:cxn ang="0">
                  <a:pos x="52" y="62"/>
                </a:cxn>
                <a:cxn ang="0">
                  <a:pos x="6" y="62"/>
                </a:cxn>
                <a:cxn ang="0">
                  <a:pos x="19" y="93"/>
                </a:cxn>
                <a:cxn ang="0">
                  <a:pos x="23" y="115"/>
                </a:cxn>
                <a:cxn ang="0">
                  <a:pos x="7" y="118"/>
                </a:cxn>
                <a:cxn ang="0">
                  <a:pos x="5" y="162"/>
                </a:cxn>
                <a:cxn ang="0">
                  <a:pos x="0" y="165"/>
                </a:cxn>
                <a:cxn ang="0">
                  <a:pos x="5" y="224"/>
                </a:cxn>
                <a:cxn ang="0">
                  <a:pos x="51" y="225"/>
                </a:cxn>
                <a:cxn ang="0">
                  <a:pos x="52" y="279"/>
                </a:cxn>
                <a:cxn ang="0">
                  <a:pos x="111" y="280"/>
                </a:cxn>
                <a:cxn ang="0">
                  <a:pos x="113" y="222"/>
                </a:cxn>
                <a:cxn ang="0">
                  <a:pos x="116" y="221"/>
                </a:cxn>
                <a:cxn ang="0">
                  <a:pos x="120" y="197"/>
                </a:cxn>
                <a:cxn ang="0">
                  <a:pos x="125" y="181"/>
                </a:cxn>
                <a:cxn ang="0">
                  <a:pos x="130" y="172"/>
                </a:cxn>
                <a:cxn ang="0">
                  <a:pos x="284" y="171"/>
                </a:cxn>
              </a:cxnLst>
              <a:rect l="0" t="0" r="r" b="b"/>
              <a:pathLst>
                <a:path w="299" h="280">
                  <a:moveTo>
                    <a:pt x="284" y="171"/>
                  </a:moveTo>
                  <a:lnTo>
                    <a:pt x="282" y="148"/>
                  </a:lnTo>
                  <a:lnTo>
                    <a:pt x="282" y="140"/>
                  </a:lnTo>
                  <a:lnTo>
                    <a:pt x="286" y="123"/>
                  </a:lnTo>
                  <a:lnTo>
                    <a:pt x="288" y="104"/>
                  </a:lnTo>
                  <a:lnTo>
                    <a:pt x="295" y="100"/>
                  </a:lnTo>
                  <a:lnTo>
                    <a:pt x="299" y="90"/>
                  </a:lnTo>
                  <a:lnTo>
                    <a:pt x="298" y="14"/>
                  </a:lnTo>
                  <a:lnTo>
                    <a:pt x="217" y="15"/>
                  </a:lnTo>
                  <a:lnTo>
                    <a:pt x="215" y="1"/>
                  </a:lnTo>
                  <a:lnTo>
                    <a:pt x="166" y="0"/>
                  </a:lnTo>
                  <a:lnTo>
                    <a:pt x="164" y="6"/>
                  </a:lnTo>
                  <a:lnTo>
                    <a:pt x="105" y="4"/>
                  </a:lnTo>
                  <a:lnTo>
                    <a:pt x="56" y="7"/>
                  </a:lnTo>
                  <a:lnTo>
                    <a:pt x="52" y="62"/>
                  </a:lnTo>
                  <a:lnTo>
                    <a:pt x="6" y="62"/>
                  </a:lnTo>
                  <a:lnTo>
                    <a:pt x="19" y="93"/>
                  </a:lnTo>
                  <a:lnTo>
                    <a:pt x="23" y="115"/>
                  </a:lnTo>
                  <a:lnTo>
                    <a:pt x="7" y="118"/>
                  </a:lnTo>
                  <a:lnTo>
                    <a:pt x="5" y="162"/>
                  </a:lnTo>
                  <a:lnTo>
                    <a:pt x="0" y="165"/>
                  </a:lnTo>
                  <a:lnTo>
                    <a:pt x="5" y="224"/>
                  </a:lnTo>
                  <a:lnTo>
                    <a:pt x="51" y="225"/>
                  </a:lnTo>
                  <a:lnTo>
                    <a:pt x="52" y="279"/>
                  </a:lnTo>
                  <a:lnTo>
                    <a:pt x="111" y="280"/>
                  </a:lnTo>
                  <a:lnTo>
                    <a:pt x="113" y="222"/>
                  </a:lnTo>
                  <a:lnTo>
                    <a:pt x="116" y="221"/>
                  </a:lnTo>
                  <a:lnTo>
                    <a:pt x="120" y="197"/>
                  </a:lnTo>
                  <a:lnTo>
                    <a:pt x="125" y="181"/>
                  </a:lnTo>
                  <a:lnTo>
                    <a:pt x="130" y="172"/>
                  </a:lnTo>
                  <a:lnTo>
                    <a:pt x="284" y="171"/>
                  </a:lnTo>
                  <a:close/>
                </a:path>
              </a:pathLst>
            </a:custGeom>
            <a:solidFill>
              <a:schemeClr val="accent1"/>
            </a:solidFill>
            <a:ln w="9525">
              <a:noFill/>
              <a:round/>
              <a:headEnd/>
              <a:tailEnd/>
            </a:ln>
          </p:spPr>
          <p:txBody>
            <a:bodyPr/>
            <a:lstStyle/>
            <a:p>
              <a:endParaRPr lang="en-US"/>
            </a:p>
          </p:txBody>
        </p:sp>
        <p:sp>
          <p:nvSpPr>
            <p:cNvPr id="199788" name="Freeform 108"/>
            <p:cNvSpPr>
              <a:spLocks/>
            </p:cNvSpPr>
            <p:nvPr/>
          </p:nvSpPr>
          <p:spPr bwMode="auto">
            <a:xfrm>
              <a:off x="1948" y="2355"/>
              <a:ext cx="299" cy="280"/>
            </a:xfrm>
            <a:custGeom>
              <a:avLst/>
              <a:gdLst/>
              <a:ahLst/>
              <a:cxnLst>
                <a:cxn ang="0">
                  <a:pos x="284" y="171"/>
                </a:cxn>
                <a:cxn ang="0">
                  <a:pos x="282" y="148"/>
                </a:cxn>
                <a:cxn ang="0">
                  <a:pos x="282" y="140"/>
                </a:cxn>
                <a:cxn ang="0">
                  <a:pos x="286" y="123"/>
                </a:cxn>
                <a:cxn ang="0">
                  <a:pos x="288" y="104"/>
                </a:cxn>
                <a:cxn ang="0">
                  <a:pos x="295" y="100"/>
                </a:cxn>
                <a:cxn ang="0">
                  <a:pos x="299" y="90"/>
                </a:cxn>
                <a:cxn ang="0">
                  <a:pos x="298" y="14"/>
                </a:cxn>
                <a:cxn ang="0">
                  <a:pos x="217" y="15"/>
                </a:cxn>
                <a:cxn ang="0">
                  <a:pos x="215" y="1"/>
                </a:cxn>
                <a:cxn ang="0">
                  <a:pos x="166" y="0"/>
                </a:cxn>
                <a:cxn ang="0">
                  <a:pos x="164" y="6"/>
                </a:cxn>
                <a:cxn ang="0">
                  <a:pos x="105" y="4"/>
                </a:cxn>
                <a:cxn ang="0">
                  <a:pos x="56" y="7"/>
                </a:cxn>
                <a:cxn ang="0">
                  <a:pos x="52" y="62"/>
                </a:cxn>
                <a:cxn ang="0">
                  <a:pos x="6" y="62"/>
                </a:cxn>
                <a:cxn ang="0">
                  <a:pos x="19" y="93"/>
                </a:cxn>
                <a:cxn ang="0">
                  <a:pos x="23" y="115"/>
                </a:cxn>
                <a:cxn ang="0">
                  <a:pos x="7" y="118"/>
                </a:cxn>
                <a:cxn ang="0">
                  <a:pos x="5" y="162"/>
                </a:cxn>
                <a:cxn ang="0">
                  <a:pos x="0" y="165"/>
                </a:cxn>
                <a:cxn ang="0">
                  <a:pos x="5" y="224"/>
                </a:cxn>
                <a:cxn ang="0">
                  <a:pos x="51" y="225"/>
                </a:cxn>
                <a:cxn ang="0">
                  <a:pos x="52" y="279"/>
                </a:cxn>
                <a:cxn ang="0">
                  <a:pos x="111" y="280"/>
                </a:cxn>
                <a:cxn ang="0">
                  <a:pos x="113" y="222"/>
                </a:cxn>
                <a:cxn ang="0">
                  <a:pos x="116" y="221"/>
                </a:cxn>
                <a:cxn ang="0">
                  <a:pos x="120" y="197"/>
                </a:cxn>
                <a:cxn ang="0">
                  <a:pos x="125" y="181"/>
                </a:cxn>
                <a:cxn ang="0">
                  <a:pos x="130" y="172"/>
                </a:cxn>
                <a:cxn ang="0">
                  <a:pos x="284" y="171"/>
                </a:cxn>
              </a:cxnLst>
              <a:rect l="0" t="0" r="r" b="b"/>
              <a:pathLst>
                <a:path w="299" h="280">
                  <a:moveTo>
                    <a:pt x="284" y="171"/>
                  </a:moveTo>
                  <a:lnTo>
                    <a:pt x="282" y="148"/>
                  </a:lnTo>
                  <a:lnTo>
                    <a:pt x="282" y="140"/>
                  </a:lnTo>
                  <a:lnTo>
                    <a:pt x="286" y="123"/>
                  </a:lnTo>
                  <a:lnTo>
                    <a:pt x="288" y="104"/>
                  </a:lnTo>
                  <a:lnTo>
                    <a:pt x="295" y="100"/>
                  </a:lnTo>
                  <a:lnTo>
                    <a:pt x="299" y="90"/>
                  </a:lnTo>
                  <a:lnTo>
                    <a:pt x="298" y="14"/>
                  </a:lnTo>
                  <a:lnTo>
                    <a:pt x="217" y="15"/>
                  </a:lnTo>
                  <a:lnTo>
                    <a:pt x="215" y="1"/>
                  </a:lnTo>
                  <a:lnTo>
                    <a:pt x="166" y="0"/>
                  </a:lnTo>
                  <a:lnTo>
                    <a:pt x="164" y="6"/>
                  </a:lnTo>
                  <a:lnTo>
                    <a:pt x="105" y="4"/>
                  </a:lnTo>
                  <a:lnTo>
                    <a:pt x="56" y="7"/>
                  </a:lnTo>
                  <a:lnTo>
                    <a:pt x="52" y="62"/>
                  </a:lnTo>
                  <a:lnTo>
                    <a:pt x="6" y="62"/>
                  </a:lnTo>
                  <a:lnTo>
                    <a:pt x="19" y="93"/>
                  </a:lnTo>
                  <a:lnTo>
                    <a:pt x="23" y="115"/>
                  </a:lnTo>
                  <a:lnTo>
                    <a:pt x="7" y="118"/>
                  </a:lnTo>
                  <a:lnTo>
                    <a:pt x="5" y="162"/>
                  </a:lnTo>
                  <a:lnTo>
                    <a:pt x="0" y="165"/>
                  </a:lnTo>
                  <a:lnTo>
                    <a:pt x="5" y="224"/>
                  </a:lnTo>
                  <a:lnTo>
                    <a:pt x="51" y="225"/>
                  </a:lnTo>
                  <a:lnTo>
                    <a:pt x="52" y="279"/>
                  </a:lnTo>
                  <a:lnTo>
                    <a:pt x="111" y="280"/>
                  </a:lnTo>
                  <a:lnTo>
                    <a:pt x="113" y="222"/>
                  </a:lnTo>
                  <a:lnTo>
                    <a:pt x="116" y="221"/>
                  </a:lnTo>
                  <a:lnTo>
                    <a:pt x="120" y="197"/>
                  </a:lnTo>
                  <a:lnTo>
                    <a:pt x="125" y="181"/>
                  </a:lnTo>
                  <a:lnTo>
                    <a:pt x="130" y="172"/>
                  </a:lnTo>
                  <a:lnTo>
                    <a:pt x="284" y="171"/>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89" name="Group 109"/>
          <p:cNvGrpSpPr>
            <a:grpSpLocks/>
          </p:cNvGrpSpPr>
          <p:nvPr/>
        </p:nvGrpSpPr>
        <p:grpSpPr bwMode="auto">
          <a:xfrm>
            <a:off x="6097588" y="5500688"/>
            <a:ext cx="592137" cy="468312"/>
            <a:chOff x="3255" y="3209"/>
            <a:chExt cx="373" cy="295"/>
          </a:xfrm>
        </p:grpSpPr>
        <p:sp>
          <p:nvSpPr>
            <p:cNvPr id="199790" name="Freeform 110"/>
            <p:cNvSpPr>
              <a:spLocks/>
            </p:cNvSpPr>
            <p:nvPr/>
          </p:nvSpPr>
          <p:spPr bwMode="auto">
            <a:xfrm>
              <a:off x="3255" y="3209"/>
              <a:ext cx="373" cy="295"/>
            </a:xfrm>
            <a:custGeom>
              <a:avLst/>
              <a:gdLst/>
              <a:ahLst/>
              <a:cxnLst>
                <a:cxn ang="0">
                  <a:pos x="178" y="26"/>
                </a:cxn>
                <a:cxn ang="0">
                  <a:pos x="194" y="18"/>
                </a:cxn>
                <a:cxn ang="0">
                  <a:pos x="218" y="3"/>
                </a:cxn>
                <a:cxn ang="0">
                  <a:pos x="237" y="0"/>
                </a:cxn>
                <a:cxn ang="0">
                  <a:pos x="240" y="19"/>
                </a:cxn>
                <a:cxn ang="0">
                  <a:pos x="294" y="34"/>
                </a:cxn>
                <a:cxn ang="0">
                  <a:pos x="294" y="14"/>
                </a:cxn>
                <a:cxn ang="0">
                  <a:pos x="309" y="18"/>
                </a:cxn>
                <a:cxn ang="0">
                  <a:pos x="313" y="20"/>
                </a:cxn>
                <a:cxn ang="0">
                  <a:pos x="320" y="17"/>
                </a:cxn>
                <a:cxn ang="0">
                  <a:pos x="328" y="22"/>
                </a:cxn>
                <a:cxn ang="0">
                  <a:pos x="328" y="31"/>
                </a:cxn>
                <a:cxn ang="0">
                  <a:pos x="368" y="24"/>
                </a:cxn>
                <a:cxn ang="0">
                  <a:pos x="364" y="37"/>
                </a:cxn>
                <a:cxn ang="0">
                  <a:pos x="357" y="55"/>
                </a:cxn>
                <a:cxn ang="0">
                  <a:pos x="352" y="79"/>
                </a:cxn>
                <a:cxn ang="0">
                  <a:pos x="351" y="98"/>
                </a:cxn>
                <a:cxn ang="0">
                  <a:pos x="360" y="119"/>
                </a:cxn>
                <a:cxn ang="0">
                  <a:pos x="368" y="129"/>
                </a:cxn>
                <a:cxn ang="0">
                  <a:pos x="373" y="141"/>
                </a:cxn>
                <a:cxn ang="0">
                  <a:pos x="372" y="159"/>
                </a:cxn>
                <a:cxn ang="0">
                  <a:pos x="366" y="185"/>
                </a:cxn>
                <a:cxn ang="0">
                  <a:pos x="243" y="295"/>
                </a:cxn>
                <a:cxn ang="0">
                  <a:pos x="179" y="258"/>
                </a:cxn>
                <a:cxn ang="0">
                  <a:pos x="17" y="162"/>
                </a:cxn>
                <a:cxn ang="0">
                  <a:pos x="14" y="145"/>
                </a:cxn>
                <a:cxn ang="0">
                  <a:pos x="5" y="133"/>
                </a:cxn>
                <a:cxn ang="0">
                  <a:pos x="0" y="123"/>
                </a:cxn>
                <a:cxn ang="0">
                  <a:pos x="2" y="82"/>
                </a:cxn>
                <a:cxn ang="0">
                  <a:pos x="132" y="75"/>
                </a:cxn>
                <a:cxn ang="0">
                  <a:pos x="143" y="64"/>
                </a:cxn>
                <a:cxn ang="0">
                  <a:pos x="152" y="45"/>
                </a:cxn>
                <a:cxn ang="0">
                  <a:pos x="178" y="26"/>
                </a:cxn>
              </a:cxnLst>
              <a:rect l="0" t="0" r="r" b="b"/>
              <a:pathLst>
                <a:path w="373" h="295">
                  <a:moveTo>
                    <a:pt x="178" y="26"/>
                  </a:moveTo>
                  <a:lnTo>
                    <a:pt x="194" y="18"/>
                  </a:lnTo>
                  <a:lnTo>
                    <a:pt x="218" y="3"/>
                  </a:lnTo>
                  <a:lnTo>
                    <a:pt x="237" y="0"/>
                  </a:lnTo>
                  <a:lnTo>
                    <a:pt x="240" y="19"/>
                  </a:lnTo>
                  <a:lnTo>
                    <a:pt x="294" y="34"/>
                  </a:lnTo>
                  <a:lnTo>
                    <a:pt x="294" y="14"/>
                  </a:lnTo>
                  <a:lnTo>
                    <a:pt x="309" y="18"/>
                  </a:lnTo>
                  <a:lnTo>
                    <a:pt x="313" y="20"/>
                  </a:lnTo>
                  <a:lnTo>
                    <a:pt x="320" y="17"/>
                  </a:lnTo>
                  <a:lnTo>
                    <a:pt x="328" y="22"/>
                  </a:lnTo>
                  <a:lnTo>
                    <a:pt x="328" y="31"/>
                  </a:lnTo>
                  <a:lnTo>
                    <a:pt x="368" y="24"/>
                  </a:lnTo>
                  <a:lnTo>
                    <a:pt x="364" y="37"/>
                  </a:lnTo>
                  <a:lnTo>
                    <a:pt x="357" y="55"/>
                  </a:lnTo>
                  <a:lnTo>
                    <a:pt x="352" y="79"/>
                  </a:lnTo>
                  <a:lnTo>
                    <a:pt x="351" y="98"/>
                  </a:lnTo>
                  <a:lnTo>
                    <a:pt x="360" y="119"/>
                  </a:lnTo>
                  <a:lnTo>
                    <a:pt x="368" y="129"/>
                  </a:lnTo>
                  <a:lnTo>
                    <a:pt x="373" y="141"/>
                  </a:lnTo>
                  <a:lnTo>
                    <a:pt x="372" y="159"/>
                  </a:lnTo>
                  <a:lnTo>
                    <a:pt x="366" y="185"/>
                  </a:lnTo>
                  <a:lnTo>
                    <a:pt x="243" y="295"/>
                  </a:lnTo>
                  <a:lnTo>
                    <a:pt x="179" y="258"/>
                  </a:lnTo>
                  <a:lnTo>
                    <a:pt x="17" y="162"/>
                  </a:lnTo>
                  <a:lnTo>
                    <a:pt x="14" y="145"/>
                  </a:lnTo>
                  <a:lnTo>
                    <a:pt x="5" y="133"/>
                  </a:lnTo>
                  <a:lnTo>
                    <a:pt x="0" y="123"/>
                  </a:lnTo>
                  <a:lnTo>
                    <a:pt x="2" y="82"/>
                  </a:lnTo>
                  <a:lnTo>
                    <a:pt x="132" y="75"/>
                  </a:lnTo>
                  <a:lnTo>
                    <a:pt x="143" y="64"/>
                  </a:lnTo>
                  <a:lnTo>
                    <a:pt x="152" y="45"/>
                  </a:lnTo>
                  <a:lnTo>
                    <a:pt x="178" y="26"/>
                  </a:lnTo>
                  <a:close/>
                </a:path>
              </a:pathLst>
            </a:custGeom>
            <a:solidFill>
              <a:srgbClr val="FFFF00"/>
            </a:solidFill>
            <a:ln w="9525">
              <a:noFill/>
              <a:round/>
              <a:headEnd/>
              <a:tailEnd/>
            </a:ln>
          </p:spPr>
          <p:txBody>
            <a:bodyPr/>
            <a:lstStyle/>
            <a:p>
              <a:endParaRPr lang="en-US"/>
            </a:p>
          </p:txBody>
        </p:sp>
        <p:sp>
          <p:nvSpPr>
            <p:cNvPr id="199791" name="Freeform 111"/>
            <p:cNvSpPr>
              <a:spLocks/>
            </p:cNvSpPr>
            <p:nvPr/>
          </p:nvSpPr>
          <p:spPr bwMode="auto">
            <a:xfrm>
              <a:off x="3255" y="3209"/>
              <a:ext cx="373" cy="295"/>
            </a:xfrm>
            <a:custGeom>
              <a:avLst/>
              <a:gdLst/>
              <a:ahLst/>
              <a:cxnLst>
                <a:cxn ang="0">
                  <a:pos x="178" y="26"/>
                </a:cxn>
                <a:cxn ang="0">
                  <a:pos x="194" y="18"/>
                </a:cxn>
                <a:cxn ang="0">
                  <a:pos x="218" y="3"/>
                </a:cxn>
                <a:cxn ang="0">
                  <a:pos x="237" y="0"/>
                </a:cxn>
                <a:cxn ang="0">
                  <a:pos x="240" y="19"/>
                </a:cxn>
                <a:cxn ang="0">
                  <a:pos x="294" y="34"/>
                </a:cxn>
                <a:cxn ang="0">
                  <a:pos x="294" y="14"/>
                </a:cxn>
                <a:cxn ang="0">
                  <a:pos x="309" y="18"/>
                </a:cxn>
                <a:cxn ang="0">
                  <a:pos x="313" y="20"/>
                </a:cxn>
                <a:cxn ang="0">
                  <a:pos x="320" y="17"/>
                </a:cxn>
                <a:cxn ang="0">
                  <a:pos x="328" y="22"/>
                </a:cxn>
                <a:cxn ang="0">
                  <a:pos x="328" y="31"/>
                </a:cxn>
                <a:cxn ang="0">
                  <a:pos x="368" y="24"/>
                </a:cxn>
                <a:cxn ang="0">
                  <a:pos x="364" y="37"/>
                </a:cxn>
                <a:cxn ang="0">
                  <a:pos x="357" y="55"/>
                </a:cxn>
                <a:cxn ang="0">
                  <a:pos x="352" y="79"/>
                </a:cxn>
                <a:cxn ang="0">
                  <a:pos x="351" y="98"/>
                </a:cxn>
                <a:cxn ang="0">
                  <a:pos x="360" y="119"/>
                </a:cxn>
                <a:cxn ang="0">
                  <a:pos x="368" y="129"/>
                </a:cxn>
                <a:cxn ang="0">
                  <a:pos x="373" y="141"/>
                </a:cxn>
                <a:cxn ang="0">
                  <a:pos x="372" y="159"/>
                </a:cxn>
                <a:cxn ang="0">
                  <a:pos x="366" y="185"/>
                </a:cxn>
                <a:cxn ang="0">
                  <a:pos x="243" y="295"/>
                </a:cxn>
                <a:cxn ang="0">
                  <a:pos x="179" y="258"/>
                </a:cxn>
                <a:cxn ang="0">
                  <a:pos x="17" y="162"/>
                </a:cxn>
                <a:cxn ang="0">
                  <a:pos x="14" y="145"/>
                </a:cxn>
                <a:cxn ang="0">
                  <a:pos x="5" y="133"/>
                </a:cxn>
                <a:cxn ang="0">
                  <a:pos x="0" y="123"/>
                </a:cxn>
                <a:cxn ang="0">
                  <a:pos x="2" y="82"/>
                </a:cxn>
                <a:cxn ang="0">
                  <a:pos x="132" y="75"/>
                </a:cxn>
                <a:cxn ang="0">
                  <a:pos x="143" y="64"/>
                </a:cxn>
                <a:cxn ang="0">
                  <a:pos x="152" y="45"/>
                </a:cxn>
                <a:cxn ang="0">
                  <a:pos x="178" y="26"/>
                </a:cxn>
              </a:cxnLst>
              <a:rect l="0" t="0" r="r" b="b"/>
              <a:pathLst>
                <a:path w="373" h="295">
                  <a:moveTo>
                    <a:pt x="178" y="26"/>
                  </a:moveTo>
                  <a:lnTo>
                    <a:pt x="194" y="18"/>
                  </a:lnTo>
                  <a:lnTo>
                    <a:pt x="218" y="3"/>
                  </a:lnTo>
                  <a:lnTo>
                    <a:pt x="237" y="0"/>
                  </a:lnTo>
                  <a:lnTo>
                    <a:pt x="240" y="19"/>
                  </a:lnTo>
                  <a:lnTo>
                    <a:pt x="294" y="34"/>
                  </a:lnTo>
                  <a:lnTo>
                    <a:pt x="294" y="14"/>
                  </a:lnTo>
                  <a:lnTo>
                    <a:pt x="309" y="18"/>
                  </a:lnTo>
                  <a:lnTo>
                    <a:pt x="313" y="20"/>
                  </a:lnTo>
                  <a:lnTo>
                    <a:pt x="320" y="17"/>
                  </a:lnTo>
                  <a:lnTo>
                    <a:pt x="328" y="22"/>
                  </a:lnTo>
                  <a:lnTo>
                    <a:pt x="328" y="31"/>
                  </a:lnTo>
                  <a:lnTo>
                    <a:pt x="368" y="24"/>
                  </a:lnTo>
                  <a:lnTo>
                    <a:pt x="364" y="37"/>
                  </a:lnTo>
                  <a:lnTo>
                    <a:pt x="357" y="55"/>
                  </a:lnTo>
                  <a:lnTo>
                    <a:pt x="352" y="79"/>
                  </a:lnTo>
                  <a:lnTo>
                    <a:pt x="351" y="98"/>
                  </a:lnTo>
                  <a:lnTo>
                    <a:pt x="360" y="119"/>
                  </a:lnTo>
                  <a:lnTo>
                    <a:pt x="368" y="129"/>
                  </a:lnTo>
                  <a:lnTo>
                    <a:pt x="373" y="141"/>
                  </a:lnTo>
                  <a:lnTo>
                    <a:pt x="372" y="159"/>
                  </a:lnTo>
                  <a:lnTo>
                    <a:pt x="366" y="185"/>
                  </a:lnTo>
                  <a:lnTo>
                    <a:pt x="243" y="295"/>
                  </a:lnTo>
                  <a:lnTo>
                    <a:pt x="179" y="258"/>
                  </a:lnTo>
                  <a:lnTo>
                    <a:pt x="17" y="162"/>
                  </a:lnTo>
                  <a:lnTo>
                    <a:pt x="14" y="145"/>
                  </a:lnTo>
                  <a:lnTo>
                    <a:pt x="5" y="133"/>
                  </a:lnTo>
                  <a:lnTo>
                    <a:pt x="0" y="123"/>
                  </a:lnTo>
                  <a:lnTo>
                    <a:pt x="2" y="82"/>
                  </a:lnTo>
                  <a:lnTo>
                    <a:pt x="132" y="75"/>
                  </a:lnTo>
                  <a:lnTo>
                    <a:pt x="143" y="64"/>
                  </a:lnTo>
                  <a:lnTo>
                    <a:pt x="152" y="45"/>
                  </a:lnTo>
                  <a:lnTo>
                    <a:pt x="178" y="26"/>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792" name="Group 112"/>
          <p:cNvGrpSpPr>
            <a:grpSpLocks/>
          </p:cNvGrpSpPr>
          <p:nvPr/>
        </p:nvGrpSpPr>
        <p:grpSpPr bwMode="auto">
          <a:xfrm>
            <a:off x="3397250" y="3829050"/>
            <a:ext cx="331788" cy="233363"/>
            <a:chOff x="1554" y="2156"/>
            <a:chExt cx="209" cy="147"/>
          </a:xfrm>
        </p:grpSpPr>
        <p:sp>
          <p:nvSpPr>
            <p:cNvPr id="199793" name="Freeform 113"/>
            <p:cNvSpPr>
              <a:spLocks/>
            </p:cNvSpPr>
            <p:nvPr/>
          </p:nvSpPr>
          <p:spPr bwMode="auto">
            <a:xfrm>
              <a:off x="1554" y="2156"/>
              <a:ext cx="209" cy="147"/>
            </a:xfrm>
            <a:custGeom>
              <a:avLst/>
              <a:gdLst/>
              <a:ahLst/>
              <a:cxnLst>
                <a:cxn ang="0">
                  <a:pos x="208" y="147"/>
                </a:cxn>
                <a:cxn ang="0">
                  <a:pos x="209" y="4"/>
                </a:cxn>
                <a:cxn ang="0">
                  <a:pos x="172" y="0"/>
                </a:cxn>
                <a:cxn ang="0">
                  <a:pos x="129" y="4"/>
                </a:cxn>
                <a:cxn ang="0">
                  <a:pos x="117" y="3"/>
                </a:cxn>
                <a:cxn ang="0">
                  <a:pos x="90" y="5"/>
                </a:cxn>
                <a:cxn ang="0">
                  <a:pos x="23" y="5"/>
                </a:cxn>
                <a:cxn ang="0">
                  <a:pos x="0" y="5"/>
                </a:cxn>
                <a:cxn ang="0">
                  <a:pos x="0" y="144"/>
                </a:cxn>
                <a:cxn ang="0">
                  <a:pos x="160" y="144"/>
                </a:cxn>
                <a:cxn ang="0">
                  <a:pos x="163" y="147"/>
                </a:cxn>
                <a:cxn ang="0">
                  <a:pos x="208" y="147"/>
                </a:cxn>
              </a:cxnLst>
              <a:rect l="0" t="0" r="r" b="b"/>
              <a:pathLst>
                <a:path w="209" h="147">
                  <a:moveTo>
                    <a:pt x="208" y="147"/>
                  </a:moveTo>
                  <a:lnTo>
                    <a:pt x="209" y="4"/>
                  </a:lnTo>
                  <a:lnTo>
                    <a:pt x="172" y="0"/>
                  </a:lnTo>
                  <a:lnTo>
                    <a:pt x="129" y="4"/>
                  </a:lnTo>
                  <a:lnTo>
                    <a:pt x="117" y="3"/>
                  </a:lnTo>
                  <a:lnTo>
                    <a:pt x="90" y="5"/>
                  </a:lnTo>
                  <a:lnTo>
                    <a:pt x="23" y="5"/>
                  </a:lnTo>
                  <a:lnTo>
                    <a:pt x="0" y="5"/>
                  </a:lnTo>
                  <a:lnTo>
                    <a:pt x="0" y="144"/>
                  </a:lnTo>
                  <a:lnTo>
                    <a:pt x="160" y="144"/>
                  </a:lnTo>
                  <a:lnTo>
                    <a:pt x="163" y="147"/>
                  </a:lnTo>
                  <a:lnTo>
                    <a:pt x="208" y="147"/>
                  </a:lnTo>
                  <a:close/>
                </a:path>
              </a:pathLst>
            </a:custGeom>
            <a:solidFill>
              <a:schemeClr val="accent1"/>
            </a:solidFill>
            <a:ln w="9525">
              <a:noFill/>
              <a:round/>
              <a:headEnd/>
              <a:tailEnd/>
            </a:ln>
          </p:spPr>
          <p:txBody>
            <a:bodyPr/>
            <a:lstStyle/>
            <a:p>
              <a:endParaRPr lang="en-US"/>
            </a:p>
          </p:txBody>
        </p:sp>
        <p:sp>
          <p:nvSpPr>
            <p:cNvPr id="199794" name="Freeform 114"/>
            <p:cNvSpPr>
              <a:spLocks/>
            </p:cNvSpPr>
            <p:nvPr/>
          </p:nvSpPr>
          <p:spPr bwMode="auto">
            <a:xfrm>
              <a:off x="1554" y="2156"/>
              <a:ext cx="209" cy="147"/>
            </a:xfrm>
            <a:custGeom>
              <a:avLst/>
              <a:gdLst/>
              <a:ahLst/>
              <a:cxnLst>
                <a:cxn ang="0">
                  <a:pos x="208" y="147"/>
                </a:cxn>
                <a:cxn ang="0">
                  <a:pos x="209" y="4"/>
                </a:cxn>
                <a:cxn ang="0">
                  <a:pos x="172" y="0"/>
                </a:cxn>
                <a:cxn ang="0">
                  <a:pos x="129" y="4"/>
                </a:cxn>
                <a:cxn ang="0">
                  <a:pos x="117" y="3"/>
                </a:cxn>
                <a:cxn ang="0">
                  <a:pos x="90" y="5"/>
                </a:cxn>
                <a:cxn ang="0">
                  <a:pos x="23" y="5"/>
                </a:cxn>
                <a:cxn ang="0">
                  <a:pos x="0" y="5"/>
                </a:cxn>
                <a:cxn ang="0">
                  <a:pos x="0" y="144"/>
                </a:cxn>
                <a:cxn ang="0">
                  <a:pos x="160" y="144"/>
                </a:cxn>
                <a:cxn ang="0">
                  <a:pos x="163" y="147"/>
                </a:cxn>
                <a:cxn ang="0">
                  <a:pos x="208" y="147"/>
                </a:cxn>
              </a:cxnLst>
              <a:rect l="0" t="0" r="r" b="b"/>
              <a:pathLst>
                <a:path w="209" h="147">
                  <a:moveTo>
                    <a:pt x="208" y="147"/>
                  </a:moveTo>
                  <a:lnTo>
                    <a:pt x="209" y="4"/>
                  </a:lnTo>
                  <a:lnTo>
                    <a:pt x="172" y="0"/>
                  </a:lnTo>
                  <a:lnTo>
                    <a:pt x="129" y="4"/>
                  </a:lnTo>
                  <a:lnTo>
                    <a:pt x="117" y="3"/>
                  </a:lnTo>
                  <a:lnTo>
                    <a:pt x="90" y="5"/>
                  </a:lnTo>
                  <a:lnTo>
                    <a:pt x="23" y="5"/>
                  </a:lnTo>
                  <a:lnTo>
                    <a:pt x="0" y="5"/>
                  </a:lnTo>
                  <a:lnTo>
                    <a:pt x="0" y="144"/>
                  </a:lnTo>
                  <a:lnTo>
                    <a:pt x="160" y="144"/>
                  </a:lnTo>
                  <a:lnTo>
                    <a:pt x="163" y="147"/>
                  </a:lnTo>
                  <a:lnTo>
                    <a:pt x="208" y="147"/>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95" name="Group 115"/>
          <p:cNvGrpSpPr>
            <a:grpSpLocks/>
          </p:cNvGrpSpPr>
          <p:nvPr/>
        </p:nvGrpSpPr>
        <p:grpSpPr bwMode="auto">
          <a:xfrm>
            <a:off x="4745038" y="3506788"/>
            <a:ext cx="627062" cy="527050"/>
            <a:chOff x="2403" y="1953"/>
            <a:chExt cx="395" cy="332"/>
          </a:xfrm>
        </p:grpSpPr>
        <p:sp>
          <p:nvSpPr>
            <p:cNvPr id="199796" name="Freeform 116"/>
            <p:cNvSpPr>
              <a:spLocks/>
            </p:cNvSpPr>
            <p:nvPr/>
          </p:nvSpPr>
          <p:spPr bwMode="auto">
            <a:xfrm>
              <a:off x="2403" y="1953"/>
              <a:ext cx="395" cy="332"/>
            </a:xfrm>
            <a:custGeom>
              <a:avLst/>
              <a:gdLst/>
              <a:ahLst/>
              <a:cxnLst>
                <a:cxn ang="0">
                  <a:pos x="387" y="9"/>
                </a:cxn>
                <a:cxn ang="0">
                  <a:pos x="395" y="142"/>
                </a:cxn>
                <a:cxn ang="0">
                  <a:pos x="365" y="133"/>
                </a:cxn>
                <a:cxn ang="0">
                  <a:pos x="335" y="231"/>
                </a:cxn>
                <a:cxn ang="0">
                  <a:pos x="344" y="236"/>
                </a:cxn>
                <a:cxn ang="0">
                  <a:pos x="335" y="332"/>
                </a:cxn>
                <a:cxn ang="0">
                  <a:pos x="313" y="327"/>
                </a:cxn>
                <a:cxn ang="0">
                  <a:pos x="309" y="320"/>
                </a:cxn>
                <a:cxn ang="0">
                  <a:pos x="293" y="314"/>
                </a:cxn>
                <a:cxn ang="0">
                  <a:pos x="284" y="314"/>
                </a:cxn>
                <a:cxn ang="0">
                  <a:pos x="267" y="312"/>
                </a:cxn>
                <a:cxn ang="0">
                  <a:pos x="257" y="304"/>
                </a:cxn>
                <a:cxn ang="0">
                  <a:pos x="248" y="306"/>
                </a:cxn>
                <a:cxn ang="0">
                  <a:pos x="242" y="305"/>
                </a:cxn>
                <a:cxn ang="0">
                  <a:pos x="236" y="296"/>
                </a:cxn>
                <a:cxn ang="0">
                  <a:pos x="216" y="280"/>
                </a:cxn>
                <a:cxn ang="0">
                  <a:pos x="200" y="266"/>
                </a:cxn>
                <a:cxn ang="0">
                  <a:pos x="195" y="264"/>
                </a:cxn>
                <a:cxn ang="0">
                  <a:pos x="194" y="266"/>
                </a:cxn>
                <a:cxn ang="0">
                  <a:pos x="192" y="284"/>
                </a:cxn>
                <a:cxn ang="0">
                  <a:pos x="191" y="298"/>
                </a:cxn>
                <a:cxn ang="0">
                  <a:pos x="186" y="298"/>
                </a:cxn>
                <a:cxn ang="0">
                  <a:pos x="165" y="285"/>
                </a:cxn>
                <a:cxn ang="0">
                  <a:pos x="163" y="287"/>
                </a:cxn>
                <a:cxn ang="0">
                  <a:pos x="163" y="296"/>
                </a:cxn>
                <a:cxn ang="0">
                  <a:pos x="153" y="305"/>
                </a:cxn>
                <a:cxn ang="0">
                  <a:pos x="146" y="295"/>
                </a:cxn>
                <a:cxn ang="0">
                  <a:pos x="140" y="286"/>
                </a:cxn>
                <a:cxn ang="0">
                  <a:pos x="65" y="288"/>
                </a:cxn>
                <a:cxn ang="0">
                  <a:pos x="61" y="273"/>
                </a:cxn>
                <a:cxn ang="0">
                  <a:pos x="4" y="273"/>
                </a:cxn>
                <a:cxn ang="0">
                  <a:pos x="0" y="173"/>
                </a:cxn>
                <a:cxn ang="0">
                  <a:pos x="18" y="157"/>
                </a:cxn>
                <a:cxn ang="0">
                  <a:pos x="42" y="155"/>
                </a:cxn>
                <a:cxn ang="0">
                  <a:pos x="50" y="152"/>
                </a:cxn>
                <a:cxn ang="0">
                  <a:pos x="54" y="138"/>
                </a:cxn>
                <a:cxn ang="0">
                  <a:pos x="62" y="122"/>
                </a:cxn>
                <a:cxn ang="0">
                  <a:pos x="78" y="109"/>
                </a:cxn>
                <a:cxn ang="0">
                  <a:pos x="96" y="110"/>
                </a:cxn>
                <a:cxn ang="0">
                  <a:pos x="123" y="116"/>
                </a:cxn>
                <a:cxn ang="0">
                  <a:pos x="151" y="116"/>
                </a:cxn>
                <a:cxn ang="0">
                  <a:pos x="163" y="105"/>
                </a:cxn>
                <a:cxn ang="0">
                  <a:pos x="178" y="85"/>
                </a:cxn>
                <a:cxn ang="0">
                  <a:pos x="179" y="69"/>
                </a:cxn>
                <a:cxn ang="0">
                  <a:pos x="182" y="36"/>
                </a:cxn>
                <a:cxn ang="0">
                  <a:pos x="184" y="13"/>
                </a:cxn>
                <a:cxn ang="0">
                  <a:pos x="272" y="21"/>
                </a:cxn>
                <a:cxn ang="0">
                  <a:pos x="273" y="0"/>
                </a:cxn>
                <a:cxn ang="0">
                  <a:pos x="387" y="9"/>
                </a:cxn>
              </a:cxnLst>
              <a:rect l="0" t="0" r="r" b="b"/>
              <a:pathLst>
                <a:path w="395" h="332">
                  <a:moveTo>
                    <a:pt x="387" y="9"/>
                  </a:moveTo>
                  <a:lnTo>
                    <a:pt x="395" y="142"/>
                  </a:lnTo>
                  <a:lnTo>
                    <a:pt x="365" y="133"/>
                  </a:lnTo>
                  <a:lnTo>
                    <a:pt x="335" y="231"/>
                  </a:lnTo>
                  <a:lnTo>
                    <a:pt x="344" y="236"/>
                  </a:lnTo>
                  <a:lnTo>
                    <a:pt x="335" y="332"/>
                  </a:lnTo>
                  <a:lnTo>
                    <a:pt x="313" y="327"/>
                  </a:lnTo>
                  <a:lnTo>
                    <a:pt x="309" y="320"/>
                  </a:lnTo>
                  <a:lnTo>
                    <a:pt x="293" y="314"/>
                  </a:lnTo>
                  <a:lnTo>
                    <a:pt x="284" y="314"/>
                  </a:lnTo>
                  <a:lnTo>
                    <a:pt x="267" y="312"/>
                  </a:lnTo>
                  <a:lnTo>
                    <a:pt x="257" y="304"/>
                  </a:lnTo>
                  <a:lnTo>
                    <a:pt x="248" y="306"/>
                  </a:lnTo>
                  <a:lnTo>
                    <a:pt x="242" y="305"/>
                  </a:lnTo>
                  <a:lnTo>
                    <a:pt x="236" y="296"/>
                  </a:lnTo>
                  <a:lnTo>
                    <a:pt x="216" y="280"/>
                  </a:lnTo>
                  <a:lnTo>
                    <a:pt x="200" y="266"/>
                  </a:lnTo>
                  <a:lnTo>
                    <a:pt x="195" y="264"/>
                  </a:lnTo>
                  <a:lnTo>
                    <a:pt x="194" y="266"/>
                  </a:lnTo>
                  <a:lnTo>
                    <a:pt x="192" y="284"/>
                  </a:lnTo>
                  <a:lnTo>
                    <a:pt x="191" y="298"/>
                  </a:lnTo>
                  <a:lnTo>
                    <a:pt x="186" y="298"/>
                  </a:lnTo>
                  <a:lnTo>
                    <a:pt x="165" y="285"/>
                  </a:lnTo>
                  <a:lnTo>
                    <a:pt x="163" y="287"/>
                  </a:lnTo>
                  <a:lnTo>
                    <a:pt x="163" y="296"/>
                  </a:lnTo>
                  <a:lnTo>
                    <a:pt x="153" y="305"/>
                  </a:lnTo>
                  <a:lnTo>
                    <a:pt x="146" y="295"/>
                  </a:lnTo>
                  <a:lnTo>
                    <a:pt x="140" y="286"/>
                  </a:lnTo>
                  <a:lnTo>
                    <a:pt x="65" y="288"/>
                  </a:lnTo>
                  <a:lnTo>
                    <a:pt x="61" y="273"/>
                  </a:lnTo>
                  <a:lnTo>
                    <a:pt x="4" y="273"/>
                  </a:lnTo>
                  <a:lnTo>
                    <a:pt x="0" y="173"/>
                  </a:lnTo>
                  <a:lnTo>
                    <a:pt x="18" y="157"/>
                  </a:lnTo>
                  <a:lnTo>
                    <a:pt x="42" y="155"/>
                  </a:lnTo>
                  <a:lnTo>
                    <a:pt x="50" y="152"/>
                  </a:lnTo>
                  <a:lnTo>
                    <a:pt x="54" y="138"/>
                  </a:lnTo>
                  <a:lnTo>
                    <a:pt x="62" y="122"/>
                  </a:lnTo>
                  <a:lnTo>
                    <a:pt x="78" y="109"/>
                  </a:lnTo>
                  <a:lnTo>
                    <a:pt x="96" y="110"/>
                  </a:lnTo>
                  <a:lnTo>
                    <a:pt x="123" y="116"/>
                  </a:lnTo>
                  <a:lnTo>
                    <a:pt x="151" y="116"/>
                  </a:lnTo>
                  <a:lnTo>
                    <a:pt x="163" y="105"/>
                  </a:lnTo>
                  <a:lnTo>
                    <a:pt x="178" y="85"/>
                  </a:lnTo>
                  <a:lnTo>
                    <a:pt x="179" y="69"/>
                  </a:lnTo>
                  <a:lnTo>
                    <a:pt x="182" y="36"/>
                  </a:lnTo>
                  <a:lnTo>
                    <a:pt x="184" y="13"/>
                  </a:lnTo>
                  <a:lnTo>
                    <a:pt x="272" y="21"/>
                  </a:lnTo>
                  <a:lnTo>
                    <a:pt x="273" y="0"/>
                  </a:lnTo>
                  <a:lnTo>
                    <a:pt x="387" y="9"/>
                  </a:lnTo>
                  <a:close/>
                </a:path>
              </a:pathLst>
            </a:custGeom>
            <a:solidFill>
              <a:schemeClr val="accent1"/>
            </a:solidFill>
            <a:ln w="9525">
              <a:noFill/>
              <a:round/>
              <a:headEnd/>
              <a:tailEnd/>
            </a:ln>
          </p:spPr>
          <p:txBody>
            <a:bodyPr/>
            <a:lstStyle/>
            <a:p>
              <a:endParaRPr lang="en-US"/>
            </a:p>
          </p:txBody>
        </p:sp>
        <p:sp>
          <p:nvSpPr>
            <p:cNvPr id="199797" name="Freeform 117"/>
            <p:cNvSpPr>
              <a:spLocks/>
            </p:cNvSpPr>
            <p:nvPr/>
          </p:nvSpPr>
          <p:spPr bwMode="auto">
            <a:xfrm>
              <a:off x="2403" y="1953"/>
              <a:ext cx="395" cy="332"/>
            </a:xfrm>
            <a:custGeom>
              <a:avLst/>
              <a:gdLst/>
              <a:ahLst/>
              <a:cxnLst>
                <a:cxn ang="0">
                  <a:pos x="387" y="9"/>
                </a:cxn>
                <a:cxn ang="0">
                  <a:pos x="395" y="142"/>
                </a:cxn>
                <a:cxn ang="0">
                  <a:pos x="365" y="133"/>
                </a:cxn>
                <a:cxn ang="0">
                  <a:pos x="335" y="231"/>
                </a:cxn>
                <a:cxn ang="0">
                  <a:pos x="344" y="236"/>
                </a:cxn>
                <a:cxn ang="0">
                  <a:pos x="335" y="332"/>
                </a:cxn>
                <a:cxn ang="0">
                  <a:pos x="313" y="327"/>
                </a:cxn>
                <a:cxn ang="0">
                  <a:pos x="309" y="320"/>
                </a:cxn>
                <a:cxn ang="0">
                  <a:pos x="293" y="314"/>
                </a:cxn>
                <a:cxn ang="0">
                  <a:pos x="284" y="314"/>
                </a:cxn>
                <a:cxn ang="0">
                  <a:pos x="267" y="312"/>
                </a:cxn>
                <a:cxn ang="0">
                  <a:pos x="257" y="304"/>
                </a:cxn>
                <a:cxn ang="0">
                  <a:pos x="248" y="306"/>
                </a:cxn>
                <a:cxn ang="0">
                  <a:pos x="242" y="305"/>
                </a:cxn>
                <a:cxn ang="0">
                  <a:pos x="236" y="296"/>
                </a:cxn>
                <a:cxn ang="0">
                  <a:pos x="216" y="280"/>
                </a:cxn>
                <a:cxn ang="0">
                  <a:pos x="200" y="266"/>
                </a:cxn>
                <a:cxn ang="0">
                  <a:pos x="195" y="264"/>
                </a:cxn>
                <a:cxn ang="0">
                  <a:pos x="194" y="266"/>
                </a:cxn>
                <a:cxn ang="0">
                  <a:pos x="192" y="284"/>
                </a:cxn>
                <a:cxn ang="0">
                  <a:pos x="191" y="298"/>
                </a:cxn>
                <a:cxn ang="0">
                  <a:pos x="186" y="298"/>
                </a:cxn>
                <a:cxn ang="0">
                  <a:pos x="165" y="285"/>
                </a:cxn>
                <a:cxn ang="0">
                  <a:pos x="163" y="287"/>
                </a:cxn>
                <a:cxn ang="0">
                  <a:pos x="163" y="296"/>
                </a:cxn>
                <a:cxn ang="0">
                  <a:pos x="153" y="305"/>
                </a:cxn>
                <a:cxn ang="0">
                  <a:pos x="146" y="295"/>
                </a:cxn>
                <a:cxn ang="0">
                  <a:pos x="140" y="286"/>
                </a:cxn>
                <a:cxn ang="0">
                  <a:pos x="65" y="288"/>
                </a:cxn>
                <a:cxn ang="0">
                  <a:pos x="61" y="273"/>
                </a:cxn>
                <a:cxn ang="0">
                  <a:pos x="4" y="273"/>
                </a:cxn>
                <a:cxn ang="0">
                  <a:pos x="0" y="173"/>
                </a:cxn>
                <a:cxn ang="0">
                  <a:pos x="18" y="157"/>
                </a:cxn>
                <a:cxn ang="0">
                  <a:pos x="42" y="155"/>
                </a:cxn>
                <a:cxn ang="0">
                  <a:pos x="50" y="152"/>
                </a:cxn>
                <a:cxn ang="0">
                  <a:pos x="54" y="138"/>
                </a:cxn>
                <a:cxn ang="0">
                  <a:pos x="62" y="122"/>
                </a:cxn>
                <a:cxn ang="0">
                  <a:pos x="78" y="109"/>
                </a:cxn>
                <a:cxn ang="0">
                  <a:pos x="96" y="110"/>
                </a:cxn>
                <a:cxn ang="0">
                  <a:pos x="123" y="116"/>
                </a:cxn>
                <a:cxn ang="0">
                  <a:pos x="151" y="116"/>
                </a:cxn>
                <a:cxn ang="0">
                  <a:pos x="163" y="105"/>
                </a:cxn>
                <a:cxn ang="0">
                  <a:pos x="178" y="85"/>
                </a:cxn>
                <a:cxn ang="0">
                  <a:pos x="179" y="69"/>
                </a:cxn>
                <a:cxn ang="0">
                  <a:pos x="182" y="36"/>
                </a:cxn>
                <a:cxn ang="0">
                  <a:pos x="184" y="13"/>
                </a:cxn>
                <a:cxn ang="0">
                  <a:pos x="272" y="21"/>
                </a:cxn>
                <a:cxn ang="0">
                  <a:pos x="273" y="0"/>
                </a:cxn>
                <a:cxn ang="0">
                  <a:pos x="387" y="9"/>
                </a:cxn>
              </a:cxnLst>
              <a:rect l="0" t="0" r="r" b="b"/>
              <a:pathLst>
                <a:path w="395" h="332">
                  <a:moveTo>
                    <a:pt x="387" y="9"/>
                  </a:moveTo>
                  <a:lnTo>
                    <a:pt x="395" y="142"/>
                  </a:lnTo>
                  <a:lnTo>
                    <a:pt x="365" y="133"/>
                  </a:lnTo>
                  <a:lnTo>
                    <a:pt x="335" y="231"/>
                  </a:lnTo>
                  <a:lnTo>
                    <a:pt x="344" y="236"/>
                  </a:lnTo>
                  <a:lnTo>
                    <a:pt x="335" y="332"/>
                  </a:lnTo>
                  <a:lnTo>
                    <a:pt x="313" y="327"/>
                  </a:lnTo>
                  <a:lnTo>
                    <a:pt x="309" y="320"/>
                  </a:lnTo>
                  <a:lnTo>
                    <a:pt x="293" y="314"/>
                  </a:lnTo>
                  <a:lnTo>
                    <a:pt x="284" y="314"/>
                  </a:lnTo>
                  <a:lnTo>
                    <a:pt x="267" y="312"/>
                  </a:lnTo>
                  <a:lnTo>
                    <a:pt x="257" y="304"/>
                  </a:lnTo>
                  <a:lnTo>
                    <a:pt x="248" y="306"/>
                  </a:lnTo>
                  <a:lnTo>
                    <a:pt x="242" y="305"/>
                  </a:lnTo>
                  <a:lnTo>
                    <a:pt x="236" y="296"/>
                  </a:lnTo>
                  <a:lnTo>
                    <a:pt x="216" y="280"/>
                  </a:lnTo>
                  <a:lnTo>
                    <a:pt x="200" y="266"/>
                  </a:lnTo>
                  <a:lnTo>
                    <a:pt x="195" y="264"/>
                  </a:lnTo>
                  <a:lnTo>
                    <a:pt x="194" y="266"/>
                  </a:lnTo>
                  <a:lnTo>
                    <a:pt x="192" y="284"/>
                  </a:lnTo>
                  <a:lnTo>
                    <a:pt x="191" y="298"/>
                  </a:lnTo>
                  <a:lnTo>
                    <a:pt x="186" y="298"/>
                  </a:lnTo>
                  <a:lnTo>
                    <a:pt x="165" y="285"/>
                  </a:lnTo>
                  <a:lnTo>
                    <a:pt x="163" y="287"/>
                  </a:lnTo>
                  <a:lnTo>
                    <a:pt x="163" y="296"/>
                  </a:lnTo>
                  <a:lnTo>
                    <a:pt x="153" y="305"/>
                  </a:lnTo>
                  <a:lnTo>
                    <a:pt x="146" y="295"/>
                  </a:lnTo>
                  <a:lnTo>
                    <a:pt x="140" y="286"/>
                  </a:lnTo>
                  <a:lnTo>
                    <a:pt x="65" y="288"/>
                  </a:lnTo>
                  <a:lnTo>
                    <a:pt x="61" y="273"/>
                  </a:lnTo>
                  <a:lnTo>
                    <a:pt x="4" y="273"/>
                  </a:lnTo>
                  <a:lnTo>
                    <a:pt x="0" y="173"/>
                  </a:lnTo>
                  <a:lnTo>
                    <a:pt x="18" y="157"/>
                  </a:lnTo>
                  <a:lnTo>
                    <a:pt x="42" y="155"/>
                  </a:lnTo>
                  <a:lnTo>
                    <a:pt x="50" y="152"/>
                  </a:lnTo>
                  <a:lnTo>
                    <a:pt x="54" y="138"/>
                  </a:lnTo>
                  <a:lnTo>
                    <a:pt x="62" y="122"/>
                  </a:lnTo>
                  <a:lnTo>
                    <a:pt x="78" y="109"/>
                  </a:lnTo>
                  <a:lnTo>
                    <a:pt x="96" y="110"/>
                  </a:lnTo>
                  <a:lnTo>
                    <a:pt x="123" y="116"/>
                  </a:lnTo>
                  <a:lnTo>
                    <a:pt x="151" y="116"/>
                  </a:lnTo>
                  <a:lnTo>
                    <a:pt x="163" y="105"/>
                  </a:lnTo>
                  <a:lnTo>
                    <a:pt x="178" y="85"/>
                  </a:lnTo>
                  <a:lnTo>
                    <a:pt x="179" y="69"/>
                  </a:lnTo>
                  <a:lnTo>
                    <a:pt x="182" y="36"/>
                  </a:lnTo>
                  <a:lnTo>
                    <a:pt x="184" y="13"/>
                  </a:lnTo>
                  <a:lnTo>
                    <a:pt x="272" y="21"/>
                  </a:lnTo>
                  <a:lnTo>
                    <a:pt x="273" y="0"/>
                  </a:lnTo>
                  <a:lnTo>
                    <a:pt x="387" y="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798" name="Group 118"/>
          <p:cNvGrpSpPr>
            <a:grpSpLocks/>
          </p:cNvGrpSpPr>
          <p:nvPr/>
        </p:nvGrpSpPr>
        <p:grpSpPr bwMode="auto">
          <a:xfrm>
            <a:off x="5624513" y="4276725"/>
            <a:ext cx="568325" cy="569913"/>
            <a:chOff x="2957" y="2438"/>
            <a:chExt cx="358" cy="359"/>
          </a:xfrm>
        </p:grpSpPr>
        <p:sp>
          <p:nvSpPr>
            <p:cNvPr id="199799" name="Freeform 119"/>
            <p:cNvSpPr>
              <a:spLocks/>
            </p:cNvSpPr>
            <p:nvPr/>
          </p:nvSpPr>
          <p:spPr bwMode="auto">
            <a:xfrm>
              <a:off x="2957" y="2438"/>
              <a:ext cx="358" cy="359"/>
            </a:xfrm>
            <a:custGeom>
              <a:avLst/>
              <a:gdLst/>
              <a:ahLst/>
              <a:cxnLst>
                <a:cxn ang="0">
                  <a:pos x="85" y="15"/>
                </a:cxn>
                <a:cxn ang="0">
                  <a:pos x="80" y="15"/>
                </a:cxn>
                <a:cxn ang="0">
                  <a:pos x="77" y="23"/>
                </a:cxn>
                <a:cxn ang="0">
                  <a:pos x="72" y="41"/>
                </a:cxn>
                <a:cxn ang="0">
                  <a:pos x="71" y="52"/>
                </a:cxn>
                <a:cxn ang="0">
                  <a:pos x="64" y="75"/>
                </a:cxn>
                <a:cxn ang="0">
                  <a:pos x="55" y="91"/>
                </a:cxn>
                <a:cxn ang="0">
                  <a:pos x="41" y="134"/>
                </a:cxn>
                <a:cxn ang="0">
                  <a:pos x="38" y="144"/>
                </a:cxn>
                <a:cxn ang="0">
                  <a:pos x="38" y="171"/>
                </a:cxn>
                <a:cxn ang="0">
                  <a:pos x="37" y="185"/>
                </a:cxn>
                <a:cxn ang="0">
                  <a:pos x="29" y="201"/>
                </a:cxn>
                <a:cxn ang="0">
                  <a:pos x="10" y="227"/>
                </a:cxn>
                <a:cxn ang="0">
                  <a:pos x="5" y="245"/>
                </a:cxn>
                <a:cxn ang="0">
                  <a:pos x="8" y="271"/>
                </a:cxn>
                <a:cxn ang="0">
                  <a:pos x="13" y="295"/>
                </a:cxn>
                <a:cxn ang="0">
                  <a:pos x="4" y="319"/>
                </a:cxn>
                <a:cxn ang="0">
                  <a:pos x="4" y="331"/>
                </a:cxn>
                <a:cxn ang="0">
                  <a:pos x="0" y="359"/>
                </a:cxn>
                <a:cxn ang="0">
                  <a:pos x="14" y="350"/>
                </a:cxn>
                <a:cxn ang="0">
                  <a:pos x="34" y="350"/>
                </a:cxn>
                <a:cxn ang="0">
                  <a:pos x="52" y="346"/>
                </a:cxn>
                <a:cxn ang="0">
                  <a:pos x="71" y="333"/>
                </a:cxn>
                <a:cxn ang="0">
                  <a:pos x="99" y="321"/>
                </a:cxn>
                <a:cxn ang="0">
                  <a:pos x="102" y="324"/>
                </a:cxn>
                <a:cxn ang="0">
                  <a:pos x="125" y="310"/>
                </a:cxn>
                <a:cxn ang="0">
                  <a:pos x="131" y="311"/>
                </a:cxn>
                <a:cxn ang="0">
                  <a:pos x="140" y="305"/>
                </a:cxn>
                <a:cxn ang="0">
                  <a:pos x="139" y="300"/>
                </a:cxn>
                <a:cxn ang="0">
                  <a:pos x="163" y="283"/>
                </a:cxn>
                <a:cxn ang="0">
                  <a:pos x="179" y="283"/>
                </a:cxn>
                <a:cxn ang="0">
                  <a:pos x="181" y="272"/>
                </a:cxn>
                <a:cxn ang="0">
                  <a:pos x="190" y="278"/>
                </a:cxn>
                <a:cxn ang="0">
                  <a:pos x="198" y="277"/>
                </a:cxn>
                <a:cxn ang="0">
                  <a:pos x="207" y="259"/>
                </a:cxn>
                <a:cxn ang="0">
                  <a:pos x="218" y="256"/>
                </a:cxn>
                <a:cxn ang="0">
                  <a:pos x="221" y="259"/>
                </a:cxn>
                <a:cxn ang="0">
                  <a:pos x="267" y="238"/>
                </a:cxn>
                <a:cxn ang="0">
                  <a:pos x="293" y="242"/>
                </a:cxn>
                <a:cxn ang="0">
                  <a:pos x="301" y="237"/>
                </a:cxn>
                <a:cxn ang="0">
                  <a:pos x="322" y="237"/>
                </a:cxn>
                <a:cxn ang="0">
                  <a:pos x="358" y="167"/>
                </a:cxn>
                <a:cxn ang="0">
                  <a:pos x="357" y="148"/>
                </a:cxn>
                <a:cxn ang="0">
                  <a:pos x="339" y="82"/>
                </a:cxn>
                <a:cxn ang="0">
                  <a:pos x="340" y="67"/>
                </a:cxn>
                <a:cxn ang="0">
                  <a:pos x="348" y="45"/>
                </a:cxn>
                <a:cxn ang="0">
                  <a:pos x="296" y="25"/>
                </a:cxn>
                <a:cxn ang="0">
                  <a:pos x="237" y="3"/>
                </a:cxn>
                <a:cxn ang="0">
                  <a:pos x="235" y="38"/>
                </a:cxn>
                <a:cxn ang="0">
                  <a:pos x="223" y="46"/>
                </a:cxn>
                <a:cxn ang="0">
                  <a:pos x="134" y="0"/>
                </a:cxn>
                <a:cxn ang="0">
                  <a:pos x="117" y="26"/>
                </a:cxn>
                <a:cxn ang="0">
                  <a:pos x="87" y="26"/>
                </a:cxn>
                <a:cxn ang="0">
                  <a:pos x="85" y="15"/>
                </a:cxn>
              </a:cxnLst>
              <a:rect l="0" t="0" r="r" b="b"/>
              <a:pathLst>
                <a:path w="358" h="359">
                  <a:moveTo>
                    <a:pt x="85" y="15"/>
                  </a:moveTo>
                  <a:lnTo>
                    <a:pt x="80" y="15"/>
                  </a:lnTo>
                  <a:lnTo>
                    <a:pt x="77" y="23"/>
                  </a:lnTo>
                  <a:lnTo>
                    <a:pt x="72" y="41"/>
                  </a:lnTo>
                  <a:lnTo>
                    <a:pt x="71" y="52"/>
                  </a:lnTo>
                  <a:lnTo>
                    <a:pt x="64" y="75"/>
                  </a:lnTo>
                  <a:lnTo>
                    <a:pt x="55" y="91"/>
                  </a:lnTo>
                  <a:lnTo>
                    <a:pt x="41" y="134"/>
                  </a:lnTo>
                  <a:lnTo>
                    <a:pt x="38" y="144"/>
                  </a:lnTo>
                  <a:lnTo>
                    <a:pt x="38" y="171"/>
                  </a:lnTo>
                  <a:lnTo>
                    <a:pt x="37" y="185"/>
                  </a:lnTo>
                  <a:lnTo>
                    <a:pt x="29" y="201"/>
                  </a:lnTo>
                  <a:lnTo>
                    <a:pt x="10" y="227"/>
                  </a:lnTo>
                  <a:lnTo>
                    <a:pt x="5" y="245"/>
                  </a:lnTo>
                  <a:lnTo>
                    <a:pt x="8" y="271"/>
                  </a:lnTo>
                  <a:lnTo>
                    <a:pt x="13" y="295"/>
                  </a:lnTo>
                  <a:lnTo>
                    <a:pt x="4" y="319"/>
                  </a:lnTo>
                  <a:lnTo>
                    <a:pt x="4" y="331"/>
                  </a:lnTo>
                  <a:lnTo>
                    <a:pt x="0" y="359"/>
                  </a:lnTo>
                  <a:lnTo>
                    <a:pt x="14" y="350"/>
                  </a:lnTo>
                  <a:lnTo>
                    <a:pt x="34" y="350"/>
                  </a:lnTo>
                  <a:lnTo>
                    <a:pt x="52" y="346"/>
                  </a:lnTo>
                  <a:lnTo>
                    <a:pt x="71" y="333"/>
                  </a:lnTo>
                  <a:lnTo>
                    <a:pt x="99" y="321"/>
                  </a:lnTo>
                  <a:lnTo>
                    <a:pt x="102" y="324"/>
                  </a:lnTo>
                  <a:lnTo>
                    <a:pt x="125" y="310"/>
                  </a:lnTo>
                  <a:lnTo>
                    <a:pt x="131" y="311"/>
                  </a:lnTo>
                  <a:lnTo>
                    <a:pt x="140" y="305"/>
                  </a:lnTo>
                  <a:lnTo>
                    <a:pt x="139" y="300"/>
                  </a:lnTo>
                  <a:lnTo>
                    <a:pt x="163" y="283"/>
                  </a:lnTo>
                  <a:lnTo>
                    <a:pt x="179" y="283"/>
                  </a:lnTo>
                  <a:lnTo>
                    <a:pt x="181" y="272"/>
                  </a:lnTo>
                  <a:lnTo>
                    <a:pt x="190" y="278"/>
                  </a:lnTo>
                  <a:lnTo>
                    <a:pt x="198" y="277"/>
                  </a:lnTo>
                  <a:lnTo>
                    <a:pt x="207" y="259"/>
                  </a:lnTo>
                  <a:lnTo>
                    <a:pt x="218" y="256"/>
                  </a:lnTo>
                  <a:lnTo>
                    <a:pt x="221" y="259"/>
                  </a:lnTo>
                  <a:lnTo>
                    <a:pt x="267" y="238"/>
                  </a:lnTo>
                  <a:lnTo>
                    <a:pt x="293" y="242"/>
                  </a:lnTo>
                  <a:lnTo>
                    <a:pt x="301" y="237"/>
                  </a:lnTo>
                  <a:lnTo>
                    <a:pt x="322" y="237"/>
                  </a:lnTo>
                  <a:lnTo>
                    <a:pt x="358" y="167"/>
                  </a:lnTo>
                  <a:lnTo>
                    <a:pt x="357" y="148"/>
                  </a:lnTo>
                  <a:lnTo>
                    <a:pt x="339" y="82"/>
                  </a:lnTo>
                  <a:lnTo>
                    <a:pt x="340" y="67"/>
                  </a:lnTo>
                  <a:lnTo>
                    <a:pt x="348" y="45"/>
                  </a:lnTo>
                  <a:lnTo>
                    <a:pt x="296" y="25"/>
                  </a:lnTo>
                  <a:lnTo>
                    <a:pt x="237" y="3"/>
                  </a:lnTo>
                  <a:lnTo>
                    <a:pt x="235" y="38"/>
                  </a:lnTo>
                  <a:lnTo>
                    <a:pt x="223" y="46"/>
                  </a:lnTo>
                  <a:lnTo>
                    <a:pt x="134" y="0"/>
                  </a:lnTo>
                  <a:lnTo>
                    <a:pt x="117" y="26"/>
                  </a:lnTo>
                  <a:lnTo>
                    <a:pt x="87" y="26"/>
                  </a:lnTo>
                  <a:lnTo>
                    <a:pt x="85" y="15"/>
                  </a:lnTo>
                  <a:close/>
                </a:path>
              </a:pathLst>
            </a:custGeom>
            <a:solidFill>
              <a:schemeClr val="accent1"/>
            </a:solidFill>
            <a:ln w="9525">
              <a:noFill/>
              <a:round/>
              <a:headEnd/>
              <a:tailEnd/>
            </a:ln>
          </p:spPr>
          <p:txBody>
            <a:bodyPr/>
            <a:lstStyle/>
            <a:p>
              <a:endParaRPr lang="en-US"/>
            </a:p>
          </p:txBody>
        </p:sp>
        <p:sp>
          <p:nvSpPr>
            <p:cNvPr id="199800" name="Freeform 120"/>
            <p:cNvSpPr>
              <a:spLocks/>
            </p:cNvSpPr>
            <p:nvPr/>
          </p:nvSpPr>
          <p:spPr bwMode="auto">
            <a:xfrm>
              <a:off x="2957" y="2438"/>
              <a:ext cx="358" cy="359"/>
            </a:xfrm>
            <a:custGeom>
              <a:avLst/>
              <a:gdLst/>
              <a:ahLst/>
              <a:cxnLst>
                <a:cxn ang="0">
                  <a:pos x="85" y="15"/>
                </a:cxn>
                <a:cxn ang="0">
                  <a:pos x="80" y="15"/>
                </a:cxn>
                <a:cxn ang="0">
                  <a:pos x="77" y="23"/>
                </a:cxn>
                <a:cxn ang="0">
                  <a:pos x="72" y="41"/>
                </a:cxn>
                <a:cxn ang="0">
                  <a:pos x="71" y="52"/>
                </a:cxn>
                <a:cxn ang="0">
                  <a:pos x="64" y="75"/>
                </a:cxn>
                <a:cxn ang="0">
                  <a:pos x="55" y="91"/>
                </a:cxn>
                <a:cxn ang="0">
                  <a:pos x="41" y="134"/>
                </a:cxn>
                <a:cxn ang="0">
                  <a:pos x="38" y="144"/>
                </a:cxn>
                <a:cxn ang="0">
                  <a:pos x="38" y="171"/>
                </a:cxn>
                <a:cxn ang="0">
                  <a:pos x="37" y="185"/>
                </a:cxn>
                <a:cxn ang="0">
                  <a:pos x="29" y="201"/>
                </a:cxn>
                <a:cxn ang="0">
                  <a:pos x="10" y="227"/>
                </a:cxn>
                <a:cxn ang="0">
                  <a:pos x="5" y="245"/>
                </a:cxn>
                <a:cxn ang="0">
                  <a:pos x="8" y="271"/>
                </a:cxn>
                <a:cxn ang="0">
                  <a:pos x="13" y="295"/>
                </a:cxn>
                <a:cxn ang="0">
                  <a:pos x="4" y="319"/>
                </a:cxn>
                <a:cxn ang="0">
                  <a:pos x="4" y="331"/>
                </a:cxn>
                <a:cxn ang="0">
                  <a:pos x="0" y="359"/>
                </a:cxn>
                <a:cxn ang="0">
                  <a:pos x="14" y="350"/>
                </a:cxn>
                <a:cxn ang="0">
                  <a:pos x="34" y="350"/>
                </a:cxn>
                <a:cxn ang="0">
                  <a:pos x="52" y="346"/>
                </a:cxn>
                <a:cxn ang="0">
                  <a:pos x="71" y="333"/>
                </a:cxn>
                <a:cxn ang="0">
                  <a:pos x="99" y="321"/>
                </a:cxn>
                <a:cxn ang="0">
                  <a:pos x="102" y="324"/>
                </a:cxn>
                <a:cxn ang="0">
                  <a:pos x="125" y="310"/>
                </a:cxn>
                <a:cxn ang="0">
                  <a:pos x="131" y="311"/>
                </a:cxn>
                <a:cxn ang="0">
                  <a:pos x="140" y="305"/>
                </a:cxn>
                <a:cxn ang="0">
                  <a:pos x="139" y="300"/>
                </a:cxn>
                <a:cxn ang="0">
                  <a:pos x="163" y="283"/>
                </a:cxn>
                <a:cxn ang="0">
                  <a:pos x="179" y="283"/>
                </a:cxn>
                <a:cxn ang="0">
                  <a:pos x="181" y="272"/>
                </a:cxn>
                <a:cxn ang="0">
                  <a:pos x="190" y="278"/>
                </a:cxn>
                <a:cxn ang="0">
                  <a:pos x="198" y="277"/>
                </a:cxn>
                <a:cxn ang="0">
                  <a:pos x="207" y="259"/>
                </a:cxn>
                <a:cxn ang="0">
                  <a:pos x="218" y="256"/>
                </a:cxn>
                <a:cxn ang="0">
                  <a:pos x="221" y="259"/>
                </a:cxn>
                <a:cxn ang="0">
                  <a:pos x="267" y="238"/>
                </a:cxn>
                <a:cxn ang="0">
                  <a:pos x="293" y="242"/>
                </a:cxn>
                <a:cxn ang="0">
                  <a:pos x="301" y="237"/>
                </a:cxn>
                <a:cxn ang="0">
                  <a:pos x="322" y="237"/>
                </a:cxn>
                <a:cxn ang="0">
                  <a:pos x="358" y="167"/>
                </a:cxn>
                <a:cxn ang="0">
                  <a:pos x="357" y="148"/>
                </a:cxn>
                <a:cxn ang="0">
                  <a:pos x="339" y="82"/>
                </a:cxn>
                <a:cxn ang="0">
                  <a:pos x="340" y="67"/>
                </a:cxn>
                <a:cxn ang="0">
                  <a:pos x="348" y="45"/>
                </a:cxn>
                <a:cxn ang="0">
                  <a:pos x="296" y="25"/>
                </a:cxn>
                <a:cxn ang="0">
                  <a:pos x="237" y="3"/>
                </a:cxn>
                <a:cxn ang="0">
                  <a:pos x="235" y="38"/>
                </a:cxn>
                <a:cxn ang="0">
                  <a:pos x="223" y="46"/>
                </a:cxn>
                <a:cxn ang="0">
                  <a:pos x="134" y="0"/>
                </a:cxn>
                <a:cxn ang="0">
                  <a:pos x="117" y="26"/>
                </a:cxn>
                <a:cxn ang="0">
                  <a:pos x="87" y="26"/>
                </a:cxn>
                <a:cxn ang="0">
                  <a:pos x="85" y="15"/>
                </a:cxn>
              </a:cxnLst>
              <a:rect l="0" t="0" r="r" b="b"/>
              <a:pathLst>
                <a:path w="358" h="359">
                  <a:moveTo>
                    <a:pt x="85" y="15"/>
                  </a:moveTo>
                  <a:lnTo>
                    <a:pt x="80" y="15"/>
                  </a:lnTo>
                  <a:lnTo>
                    <a:pt x="77" y="23"/>
                  </a:lnTo>
                  <a:lnTo>
                    <a:pt x="72" y="41"/>
                  </a:lnTo>
                  <a:lnTo>
                    <a:pt x="71" y="52"/>
                  </a:lnTo>
                  <a:lnTo>
                    <a:pt x="64" y="75"/>
                  </a:lnTo>
                  <a:lnTo>
                    <a:pt x="55" y="91"/>
                  </a:lnTo>
                  <a:lnTo>
                    <a:pt x="41" y="134"/>
                  </a:lnTo>
                  <a:lnTo>
                    <a:pt x="38" y="144"/>
                  </a:lnTo>
                  <a:lnTo>
                    <a:pt x="38" y="171"/>
                  </a:lnTo>
                  <a:lnTo>
                    <a:pt x="37" y="185"/>
                  </a:lnTo>
                  <a:lnTo>
                    <a:pt x="29" y="201"/>
                  </a:lnTo>
                  <a:lnTo>
                    <a:pt x="10" y="227"/>
                  </a:lnTo>
                  <a:lnTo>
                    <a:pt x="5" y="245"/>
                  </a:lnTo>
                  <a:lnTo>
                    <a:pt x="8" y="271"/>
                  </a:lnTo>
                  <a:lnTo>
                    <a:pt x="13" y="295"/>
                  </a:lnTo>
                  <a:lnTo>
                    <a:pt x="4" y="319"/>
                  </a:lnTo>
                  <a:lnTo>
                    <a:pt x="4" y="331"/>
                  </a:lnTo>
                  <a:lnTo>
                    <a:pt x="0" y="359"/>
                  </a:lnTo>
                  <a:lnTo>
                    <a:pt x="14" y="350"/>
                  </a:lnTo>
                  <a:lnTo>
                    <a:pt x="34" y="350"/>
                  </a:lnTo>
                  <a:lnTo>
                    <a:pt x="52" y="346"/>
                  </a:lnTo>
                  <a:lnTo>
                    <a:pt x="71" y="333"/>
                  </a:lnTo>
                  <a:lnTo>
                    <a:pt x="99" y="321"/>
                  </a:lnTo>
                  <a:lnTo>
                    <a:pt x="102" y="324"/>
                  </a:lnTo>
                  <a:lnTo>
                    <a:pt x="125" y="310"/>
                  </a:lnTo>
                  <a:lnTo>
                    <a:pt x="131" y="311"/>
                  </a:lnTo>
                  <a:lnTo>
                    <a:pt x="140" y="305"/>
                  </a:lnTo>
                  <a:lnTo>
                    <a:pt x="139" y="300"/>
                  </a:lnTo>
                  <a:lnTo>
                    <a:pt x="163" y="283"/>
                  </a:lnTo>
                  <a:lnTo>
                    <a:pt x="179" y="283"/>
                  </a:lnTo>
                  <a:lnTo>
                    <a:pt x="181" y="272"/>
                  </a:lnTo>
                  <a:lnTo>
                    <a:pt x="190" y="278"/>
                  </a:lnTo>
                  <a:lnTo>
                    <a:pt x="198" y="277"/>
                  </a:lnTo>
                  <a:lnTo>
                    <a:pt x="207" y="259"/>
                  </a:lnTo>
                  <a:lnTo>
                    <a:pt x="218" y="256"/>
                  </a:lnTo>
                  <a:lnTo>
                    <a:pt x="221" y="259"/>
                  </a:lnTo>
                  <a:lnTo>
                    <a:pt x="267" y="238"/>
                  </a:lnTo>
                  <a:lnTo>
                    <a:pt x="293" y="242"/>
                  </a:lnTo>
                  <a:lnTo>
                    <a:pt x="301" y="237"/>
                  </a:lnTo>
                  <a:lnTo>
                    <a:pt x="322" y="237"/>
                  </a:lnTo>
                  <a:lnTo>
                    <a:pt x="358" y="167"/>
                  </a:lnTo>
                  <a:lnTo>
                    <a:pt x="357" y="148"/>
                  </a:lnTo>
                  <a:lnTo>
                    <a:pt x="339" y="82"/>
                  </a:lnTo>
                  <a:lnTo>
                    <a:pt x="340" y="67"/>
                  </a:lnTo>
                  <a:lnTo>
                    <a:pt x="348" y="45"/>
                  </a:lnTo>
                  <a:lnTo>
                    <a:pt x="296" y="25"/>
                  </a:lnTo>
                  <a:lnTo>
                    <a:pt x="237" y="3"/>
                  </a:lnTo>
                  <a:lnTo>
                    <a:pt x="235" y="38"/>
                  </a:lnTo>
                  <a:lnTo>
                    <a:pt x="223" y="46"/>
                  </a:lnTo>
                  <a:lnTo>
                    <a:pt x="134" y="0"/>
                  </a:lnTo>
                  <a:lnTo>
                    <a:pt x="117" y="26"/>
                  </a:lnTo>
                  <a:lnTo>
                    <a:pt x="87" y="26"/>
                  </a:lnTo>
                  <a:lnTo>
                    <a:pt x="85" y="15"/>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01" name="Group 121"/>
          <p:cNvGrpSpPr>
            <a:grpSpLocks/>
          </p:cNvGrpSpPr>
          <p:nvPr/>
        </p:nvGrpSpPr>
        <p:grpSpPr bwMode="auto">
          <a:xfrm>
            <a:off x="6669088" y="5595938"/>
            <a:ext cx="319087" cy="198437"/>
            <a:chOff x="3615" y="3269"/>
            <a:chExt cx="201" cy="125"/>
          </a:xfrm>
        </p:grpSpPr>
        <p:sp>
          <p:nvSpPr>
            <p:cNvPr id="199802" name="Freeform 122"/>
            <p:cNvSpPr>
              <a:spLocks/>
            </p:cNvSpPr>
            <p:nvPr/>
          </p:nvSpPr>
          <p:spPr bwMode="auto">
            <a:xfrm>
              <a:off x="3615" y="3269"/>
              <a:ext cx="201" cy="125"/>
            </a:xfrm>
            <a:custGeom>
              <a:avLst/>
              <a:gdLst/>
              <a:ahLst/>
              <a:cxnLst>
                <a:cxn ang="0">
                  <a:pos x="195" y="100"/>
                </a:cxn>
                <a:cxn ang="0">
                  <a:pos x="201" y="0"/>
                </a:cxn>
                <a:cxn ang="0">
                  <a:pos x="21" y="29"/>
                </a:cxn>
                <a:cxn ang="0">
                  <a:pos x="0" y="59"/>
                </a:cxn>
                <a:cxn ang="0">
                  <a:pos x="8" y="69"/>
                </a:cxn>
                <a:cxn ang="0">
                  <a:pos x="13" y="81"/>
                </a:cxn>
                <a:cxn ang="0">
                  <a:pos x="11" y="99"/>
                </a:cxn>
                <a:cxn ang="0">
                  <a:pos x="6" y="125"/>
                </a:cxn>
                <a:cxn ang="0">
                  <a:pos x="195" y="100"/>
                </a:cxn>
              </a:cxnLst>
              <a:rect l="0" t="0" r="r" b="b"/>
              <a:pathLst>
                <a:path w="201" h="125">
                  <a:moveTo>
                    <a:pt x="195" y="100"/>
                  </a:moveTo>
                  <a:lnTo>
                    <a:pt x="201" y="0"/>
                  </a:lnTo>
                  <a:lnTo>
                    <a:pt x="21" y="29"/>
                  </a:lnTo>
                  <a:lnTo>
                    <a:pt x="0" y="59"/>
                  </a:lnTo>
                  <a:lnTo>
                    <a:pt x="8" y="69"/>
                  </a:lnTo>
                  <a:lnTo>
                    <a:pt x="13" y="81"/>
                  </a:lnTo>
                  <a:lnTo>
                    <a:pt x="11" y="99"/>
                  </a:lnTo>
                  <a:lnTo>
                    <a:pt x="6" y="125"/>
                  </a:lnTo>
                  <a:lnTo>
                    <a:pt x="195" y="100"/>
                  </a:lnTo>
                  <a:close/>
                </a:path>
              </a:pathLst>
            </a:custGeom>
            <a:solidFill>
              <a:schemeClr val="accent1"/>
            </a:solidFill>
            <a:ln w="9525">
              <a:noFill/>
              <a:round/>
              <a:headEnd/>
              <a:tailEnd/>
            </a:ln>
          </p:spPr>
          <p:txBody>
            <a:bodyPr/>
            <a:lstStyle/>
            <a:p>
              <a:endParaRPr lang="en-US"/>
            </a:p>
          </p:txBody>
        </p:sp>
        <p:sp>
          <p:nvSpPr>
            <p:cNvPr id="199803" name="Freeform 123"/>
            <p:cNvSpPr>
              <a:spLocks/>
            </p:cNvSpPr>
            <p:nvPr/>
          </p:nvSpPr>
          <p:spPr bwMode="auto">
            <a:xfrm>
              <a:off x="3615" y="3269"/>
              <a:ext cx="201" cy="125"/>
            </a:xfrm>
            <a:custGeom>
              <a:avLst/>
              <a:gdLst/>
              <a:ahLst/>
              <a:cxnLst>
                <a:cxn ang="0">
                  <a:pos x="195" y="100"/>
                </a:cxn>
                <a:cxn ang="0">
                  <a:pos x="201" y="0"/>
                </a:cxn>
                <a:cxn ang="0">
                  <a:pos x="21" y="29"/>
                </a:cxn>
                <a:cxn ang="0">
                  <a:pos x="0" y="59"/>
                </a:cxn>
                <a:cxn ang="0">
                  <a:pos x="8" y="69"/>
                </a:cxn>
                <a:cxn ang="0">
                  <a:pos x="13" y="81"/>
                </a:cxn>
                <a:cxn ang="0">
                  <a:pos x="11" y="99"/>
                </a:cxn>
                <a:cxn ang="0">
                  <a:pos x="6" y="125"/>
                </a:cxn>
                <a:cxn ang="0">
                  <a:pos x="195" y="100"/>
                </a:cxn>
              </a:cxnLst>
              <a:rect l="0" t="0" r="r" b="b"/>
              <a:pathLst>
                <a:path w="201" h="125">
                  <a:moveTo>
                    <a:pt x="195" y="100"/>
                  </a:moveTo>
                  <a:lnTo>
                    <a:pt x="201" y="0"/>
                  </a:lnTo>
                  <a:lnTo>
                    <a:pt x="21" y="29"/>
                  </a:lnTo>
                  <a:lnTo>
                    <a:pt x="0" y="59"/>
                  </a:lnTo>
                  <a:lnTo>
                    <a:pt x="8" y="69"/>
                  </a:lnTo>
                  <a:lnTo>
                    <a:pt x="13" y="81"/>
                  </a:lnTo>
                  <a:lnTo>
                    <a:pt x="11" y="99"/>
                  </a:lnTo>
                  <a:lnTo>
                    <a:pt x="6" y="125"/>
                  </a:lnTo>
                  <a:lnTo>
                    <a:pt x="195" y="10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04" name="Group 124"/>
          <p:cNvGrpSpPr>
            <a:grpSpLocks/>
          </p:cNvGrpSpPr>
          <p:nvPr/>
        </p:nvGrpSpPr>
        <p:grpSpPr bwMode="auto">
          <a:xfrm>
            <a:off x="6810375" y="4224338"/>
            <a:ext cx="374650" cy="474662"/>
            <a:chOff x="3704" y="2405"/>
            <a:chExt cx="236" cy="299"/>
          </a:xfrm>
        </p:grpSpPr>
        <p:sp>
          <p:nvSpPr>
            <p:cNvPr id="199805" name="Freeform 125"/>
            <p:cNvSpPr>
              <a:spLocks/>
            </p:cNvSpPr>
            <p:nvPr/>
          </p:nvSpPr>
          <p:spPr bwMode="auto">
            <a:xfrm>
              <a:off x="3704" y="2405"/>
              <a:ext cx="236" cy="299"/>
            </a:xfrm>
            <a:custGeom>
              <a:avLst/>
              <a:gdLst/>
              <a:ahLst/>
              <a:cxnLst>
                <a:cxn ang="0">
                  <a:pos x="200" y="272"/>
                </a:cxn>
                <a:cxn ang="0">
                  <a:pos x="217" y="218"/>
                </a:cxn>
                <a:cxn ang="0">
                  <a:pos x="236" y="157"/>
                </a:cxn>
                <a:cxn ang="0">
                  <a:pos x="233" y="133"/>
                </a:cxn>
                <a:cxn ang="0">
                  <a:pos x="232" y="103"/>
                </a:cxn>
                <a:cxn ang="0">
                  <a:pos x="229" y="83"/>
                </a:cxn>
                <a:cxn ang="0">
                  <a:pos x="235" y="73"/>
                </a:cxn>
                <a:cxn ang="0">
                  <a:pos x="233" y="36"/>
                </a:cxn>
                <a:cxn ang="0">
                  <a:pos x="231" y="8"/>
                </a:cxn>
                <a:cxn ang="0">
                  <a:pos x="185" y="7"/>
                </a:cxn>
                <a:cxn ang="0">
                  <a:pos x="178" y="4"/>
                </a:cxn>
                <a:cxn ang="0">
                  <a:pos x="170" y="1"/>
                </a:cxn>
                <a:cxn ang="0">
                  <a:pos x="161" y="0"/>
                </a:cxn>
                <a:cxn ang="0">
                  <a:pos x="155" y="6"/>
                </a:cxn>
                <a:cxn ang="0">
                  <a:pos x="68" y="9"/>
                </a:cxn>
                <a:cxn ang="0">
                  <a:pos x="67" y="15"/>
                </a:cxn>
                <a:cxn ang="0">
                  <a:pos x="60" y="25"/>
                </a:cxn>
                <a:cxn ang="0">
                  <a:pos x="53" y="37"/>
                </a:cxn>
                <a:cxn ang="0">
                  <a:pos x="53" y="47"/>
                </a:cxn>
                <a:cxn ang="0">
                  <a:pos x="53" y="72"/>
                </a:cxn>
                <a:cxn ang="0">
                  <a:pos x="55" y="86"/>
                </a:cxn>
                <a:cxn ang="0">
                  <a:pos x="50" y="102"/>
                </a:cxn>
                <a:cxn ang="0">
                  <a:pos x="30" y="160"/>
                </a:cxn>
                <a:cxn ang="0">
                  <a:pos x="22" y="177"/>
                </a:cxn>
                <a:cxn ang="0">
                  <a:pos x="18" y="197"/>
                </a:cxn>
                <a:cxn ang="0">
                  <a:pos x="11" y="211"/>
                </a:cxn>
                <a:cxn ang="0">
                  <a:pos x="13" y="217"/>
                </a:cxn>
                <a:cxn ang="0">
                  <a:pos x="12" y="237"/>
                </a:cxn>
                <a:cxn ang="0">
                  <a:pos x="6" y="261"/>
                </a:cxn>
                <a:cxn ang="0">
                  <a:pos x="0" y="299"/>
                </a:cxn>
                <a:cxn ang="0">
                  <a:pos x="200" y="272"/>
                </a:cxn>
              </a:cxnLst>
              <a:rect l="0" t="0" r="r" b="b"/>
              <a:pathLst>
                <a:path w="236" h="299">
                  <a:moveTo>
                    <a:pt x="200" y="272"/>
                  </a:moveTo>
                  <a:lnTo>
                    <a:pt x="217" y="218"/>
                  </a:lnTo>
                  <a:lnTo>
                    <a:pt x="236" y="157"/>
                  </a:lnTo>
                  <a:lnTo>
                    <a:pt x="233" y="133"/>
                  </a:lnTo>
                  <a:lnTo>
                    <a:pt x="232" y="103"/>
                  </a:lnTo>
                  <a:lnTo>
                    <a:pt x="229" y="83"/>
                  </a:lnTo>
                  <a:lnTo>
                    <a:pt x="235" y="73"/>
                  </a:lnTo>
                  <a:lnTo>
                    <a:pt x="233" y="36"/>
                  </a:lnTo>
                  <a:lnTo>
                    <a:pt x="231" y="8"/>
                  </a:lnTo>
                  <a:lnTo>
                    <a:pt x="185" y="7"/>
                  </a:lnTo>
                  <a:lnTo>
                    <a:pt x="178" y="4"/>
                  </a:lnTo>
                  <a:lnTo>
                    <a:pt x="170" y="1"/>
                  </a:lnTo>
                  <a:lnTo>
                    <a:pt x="161" y="0"/>
                  </a:lnTo>
                  <a:lnTo>
                    <a:pt x="155" y="6"/>
                  </a:lnTo>
                  <a:lnTo>
                    <a:pt x="68" y="9"/>
                  </a:lnTo>
                  <a:lnTo>
                    <a:pt x="67" y="15"/>
                  </a:lnTo>
                  <a:lnTo>
                    <a:pt x="60" y="25"/>
                  </a:lnTo>
                  <a:lnTo>
                    <a:pt x="53" y="37"/>
                  </a:lnTo>
                  <a:lnTo>
                    <a:pt x="53" y="47"/>
                  </a:lnTo>
                  <a:lnTo>
                    <a:pt x="53" y="72"/>
                  </a:lnTo>
                  <a:lnTo>
                    <a:pt x="55" y="86"/>
                  </a:lnTo>
                  <a:lnTo>
                    <a:pt x="50" y="102"/>
                  </a:lnTo>
                  <a:lnTo>
                    <a:pt x="30" y="160"/>
                  </a:lnTo>
                  <a:lnTo>
                    <a:pt x="22" y="177"/>
                  </a:lnTo>
                  <a:lnTo>
                    <a:pt x="18" y="197"/>
                  </a:lnTo>
                  <a:lnTo>
                    <a:pt x="11" y="211"/>
                  </a:lnTo>
                  <a:lnTo>
                    <a:pt x="13" y="217"/>
                  </a:lnTo>
                  <a:lnTo>
                    <a:pt x="12" y="237"/>
                  </a:lnTo>
                  <a:lnTo>
                    <a:pt x="6" y="261"/>
                  </a:lnTo>
                  <a:lnTo>
                    <a:pt x="0" y="299"/>
                  </a:lnTo>
                  <a:lnTo>
                    <a:pt x="200" y="272"/>
                  </a:lnTo>
                  <a:close/>
                </a:path>
              </a:pathLst>
            </a:custGeom>
            <a:solidFill>
              <a:srgbClr val="FFFF00"/>
            </a:solidFill>
            <a:ln w="9525">
              <a:noFill/>
              <a:round/>
              <a:headEnd/>
              <a:tailEnd/>
            </a:ln>
          </p:spPr>
          <p:txBody>
            <a:bodyPr/>
            <a:lstStyle/>
            <a:p>
              <a:endParaRPr lang="en-US"/>
            </a:p>
          </p:txBody>
        </p:sp>
        <p:sp>
          <p:nvSpPr>
            <p:cNvPr id="199806" name="Freeform 126"/>
            <p:cNvSpPr>
              <a:spLocks/>
            </p:cNvSpPr>
            <p:nvPr/>
          </p:nvSpPr>
          <p:spPr bwMode="auto">
            <a:xfrm>
              <a:off x="3704" y="2405"/>
              <a:ext cx="236" cy="299"/>
            </a:xfrm>
            <a:custGeom>
              <a:avLst/>
              <a:gdLst/>
              <a:ahLst/>
              <a:cxnLst>
                <a:cxn ang="0">
                  <a:pos x="200" y="272"/>
                </a:cxn>
                <a:cxn ang="0">
                  <a:pos x="217" y="218"/>
                </a:cxn>
                <a:cxn ang="0">
                  <a:pos x="236" y="157"/>
                </a:cxn>
                <a:cxn ang="0">
                  <a:pos x="233" y="133"/>
                </a:cxn>
                <a:cxn ang="0">
                  <a:pos x="232" y="103"/>
                </a:cxn>
                <a:cxn ang="0">
                  <a:pos x="229" y="83"/>
                </a:cxn>
                <a:cxn ang="0">
                  <a:pos x="235" y="73"/>
                </a:cxn>
                <a:cxn ang="0">
                  <a:pos x="233" y="36"/>
                </a:cxn>
                <a:cxn ang="0">
                  <a:pos x="231" y="8"/>
                </a:cxn>
                <a:cxn ang="0">
                  <a:pos x="185" y="7"/>
                </a:cxn>
                <a:cxn ang="0">
                  <a:pos x="178" y="4"/>
                </a:cxn>
                <a:cxn ang="0">
                  <a:pos x="170" y="1"/>
                </a:cxn>
                <a:cxn ang="0">
                  <a:pos x="161" y="0"/>
                </a:cxn>
                <a:cxn ang="0">
                  <a:pos x="155" y="6"/>
                </a:cxn>
                <a:cxn ang="0">
                  <a:pos x="68" y="9"/>
                </a:cxn>
                <a:cxn ang="0">
                  <a:pos x="67" y="15"/>
                </a:cxn>
                <a:cxn ang="0">
                  <a:pos x="60" y="25"/>
                </a:cxn>
                <a:cxn ang="0">
                  <a:pos x="53" y="37"/>
                </a:cxn>
                <a:cxn ang="0">
                  <a:pos x="53" y="47"/>
                </a:cxn>
                <a:cxn ang="0">
                  <a:pos x="53" y="72"/>
                </a:cxn>
                <a:cxn ang="0">
                  <a:pos x="55" y="86"/>
                </a:cxn>
                <a:cxn ang="0">
                  <a:pos x="50" y="102"/>
                </a:cxn>
                <a:cxn ang="0">
                  <a:pos x="30" y="160"/>
                </a:cxn>
                <a:cxn ang="0">
                  <a:pos x="22" y="177"/>
                </a:cxn>
                <a:cxn ang="0">
                  <a:pos x="18" y="197"/>
                </a:cxn>
                <a:cxn ang="0">
                  <a:pos x="11" y="211"/>
                </a:cxn>
                <a:cxn ang="0">
                  <a:pos x="13" y="217"/>
                </a:cxn>
                <a:cxn ang="0">
                  <a:pos x="12" y="237"/>
                </a:cxn>
                <a:cxn ang="0">
                  <a:pos x="6" y="261"/>
                </a:cxn>
                <a:cxn ang="0">
                  <a:pos x="0" y="299"/>
                </a:cxn>
                <a:cxn ang="0">
                  <a:pos x="200" y="272"/>
                </a:cxn>
              </a:cxnLst>
              <a:rect l="0" t="0" r="r" b="b"/>
              <a:pathLst>
                <a:path w="236" h="299">
                  <a:moveTo>
                    <a:pt x="200" y="272"/>
                  </a:moveTo>
                  <a:lnTo>
                    <a:pt x="217" y="218"/>
                  </a:lnTo>
                  <a:lnTo>
                    <a:pt x="236" y="157"/>
                  </a:lnTo>
                  <a:lnTo>
                    <a:pt x="233" y="133"/>
                  </a:lnTo>
                  <a:lnTo>
                    <a:pt x="232" y="103"/>
                  </a:lnTo>
                  <a:lnTo>
                    <a:pt x="229" y="83"/>
                  </a:lnTo>
                  <a:lnTo>
                    <a:pt x="235" y="73"/>
                  </a:lnTo>
                  <a:lnTo>
                    <a:pt x="233" y="36"/>
                  </a:lnTo>
                  <a:lnTo>
                    <a:pt x="231" y="8"/>
                  </a:lnTo>
                  <a:lnTo>
                    <a:pt x="185" y="7"/>
                  </a:lnTo>
                  <a:lnTo>
                    <a:pt x="178" y="4"/>
                  </a:lnTo>
                  <a:lnTo>
                    <a:pt x="170" y="1"/>
                  </a:lnTo>
                  <a:lnTo>
                    <a:pt x="161" y="0"/>
                  </a:lnTo>
                  <a:lnTo>
                    <a:pt x="155" y="6"/>
                  </a:lnTo>
                  <a:lnTo>
                    <a:pt x="68" y="9"/>
                  </a:lnTo>
                  <a:lnTo>
                    <a:pt x="67" y="15"/>
                  </a:lnTo>
                  <a:lnTo>
                    <a:pt x="60" y="25"/>
                  </a:lnTo>
                  <a:lnTo>
                    <a:pt x="53" y="37"/>
                  </a:lnTo>
                  <a:lnTo>
                    <a:pt x="53" y="47"/>
                  </a:lnTo>
                  <a:lnTo>
                    <a:pt x="53" y="72"/>
                  </a:lnTo>
                  <a:lnTo>
                    <a:pt x="55" y="86"/>
                  </a:lnTo>
                  <a:lnTo>
                    <a:pt x="50" y="102"/>
                  </a:lnTo>
                  <a:lnTo>
                    <a:pt x="30" y="160"/>
                  </a:lnTo>
                  <a:lnTo>
                    <a:pt x="22" y="177"/>
                  </a:lnTo>
                  <a:lnTo>
                    <a:pt x="18" y="197"/>
                  </a:lnTo>
                  <a:lnTo>
                    <a:pt x="11" y="211"/>
                  </a:lnTo>
                  <a:lnTo>
                    <a:pt x="13" y="217"/>
                  </a:lnTo>
                  <a:lnTo>
                    <a:pt x="12" y="237"/>
                  </a:lnTo>
                  <a:lnTo>
                    <a:pt x="6" y="261"/>
                  </a:lnTo>
                  <a:lnTo>
                    <a:pt x="0" y="299"/>
                  </a:lnTo>
                  <a:lnTo>
                    <a:pt x="200" y="272"/>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807" name="Group 127"/>
          <p:cNvGrpSpPr>
            <a:grpSpLocks/>
          </p:cNvGrpSpPr>
          <p:nvPr/>
        </p:nvGrpSpPr>
        <p:grpSpPr bwMode="auto">
          <a:xfrm>
            <a:off x="6483350" y="5794375"/>
            <a:ext cx="250825" cy="322263"/>
            <a:chOff x="3498" y="3394"/>
            <a:chExt cx="158" cy="203"/>
          </a:xfrm>
        </p:grpSpPr>
        <p:sp>
          <p:nvSpPr>
            <p:cNvPr id="199808" name="Freeform 128"/>
            <p:cNvSpPr>
              <a:spLocks/>
            </p:cNvSpPr>
            <p:nvPr/>
          </p:nvSpPr>
          <p:spPr bwMode="auto">
            <a:xfrm>
              <a:off x="3498" y="3394"/>
              <a:ext cx="158" cy="203"/>
            </a:xfrm>
            <a:custGeom>
              <a:avLst/>
              <a:gdLst/>
              <a:ahLst/>
              <a:cxnLst>
                <a:cxn ang="0">
                  <a:pos x="154" y="203"/>
                </a:cxn>
                <a:cxn ang="0">
                  <a:pos x="20" y="122"/>
                </a:cxn>
                <a:cxn ang="0">
                  <a:pos x="0" y="110"/>
                </a:cxn>
                <a:cxn ang="0">
                  <a:pos x="123" y="0"/>
                </a:cxn>
                <a:cxn ang="0">
                  <a:pos x="123" y="12"/>
                </a:cxn>
                <a:cxn ang="0">
                  <a:pos x="126" y="22"/>
                </a:cxn>
                <a:cxn ang="0">
                  <a:pos x="128" y="30"/>
                </a:cxn>
                <a:cxn ang="0">
                  <a:pos x="126" y="38"/>
                </a:cxn>
                <a:cxn ang="0">
                  <a:pos x="124" y="49"/>
                </a:cxn>
                <a:cxn ang="0">
                  <a:pos x="128" y="61"/>
                </a:cxn>
                <a:cxn ang="0">
                  <a:pos x="149" y="84"/>
                </a:cxn>
                <a:cxn ang="0">
                  <a:pos x="155" y="103"/>
                </a:cxn>
                <a:cxn ang="0">
                  <a:pos x="158" y="121"/>
                </a:cxn>
                <a:cxn ang="0">
                  <a:pos x="154" y="203"/>
                </a:cxn>
              </a:cxnLst>
              <a:rect l="0" t="0" r="r" b="b"/>
              <a:pathLst>
                <a:path w="158" h="203">
                  <a:moveTo>
                    <a:pt x="154" y="203"/>
                  </a:moveTo>
                  <a:lnTo>
                    <a:pt x="20" y="122"/>
                  </a:lnTo>
                  <a:lnTo>
                    <a:pt x="0" y="110"/>
                  </a:lnTo>
                  <a:lnTo>
                    <a:pt x="123" y="0"/>
                  </a:lnTo>
                  <a:lnTo>
                    <a:pt x="123" y="12"/>
                  </a:lnTo>
                  <a:lnTo>
                    <a:pt x="126" y="22"/>
                  </a:lnTo>
                  <a:lnTo>
                    <a:pt x="128" y="30"/>
                  </a:lnTo>
                  <a:lnTo>
                    <a:pt x="126" y="38"/>
                  </a:lnTo>
                  <a:lnTo>
                    <a:pt x="124" y="49"/>
                  </a:lnTo>
                  <a:lnTo>
                    <a:pt x="128" y="61"/>
                  </a:lnTo>
                  <a:lnTo>
                    <a:pt x="149" y="84"/>
                  </a:lnTo>
                  <a:lnTo>
                    <a:pt x="155" y="103"/>
                  </a:lnTo>
                  <a:lnTo>
                    <a:pt x="158" y="121"/>
                  </a:lnTo>
                  <a:lnTo>
                    <a:pt x="154" y="203"/>
                  </a:lnTo>
                  <a:close/>
                </a:path>
              </a:pathLst>
            </a:custGeom>
            <a:solidFill>
              <a:srgbClr val="FFFF00"/>
            </a:solidFill>
            <a:ln w="9525">
              <a:noFill/>
              <a:round/>
              <a:headEnd/>
              <a:tailEnd/>
            </a:ln>
          </p:spPr>
          <p:txBody>
            <a:bodyPr/>
            <a:lstStyle/>
            <a:p>
              <a:endParaRPr lang="en-US"/>
            </a:p>
          </p:txBody>
        </p:sp>
        <p:sp>
          <p:nvSpPr>
            <p:cNvPr id="199809" name="Freeform 129"/>
            <p:cNvSpPr>
              <a:spLocks/>
            </p:cNvSpPr>
            <p:nvPr/>
          </p:nvSpPr>
          <p:spPr bwMode="auto">
            <a:xfrm>
              <a:off x="3498" y="3394"/>
              <a:ext cx="158" cy="203"/>
            </a:xfrm>
            <a:custGeom>
              <a:avLst/>
              <a:gdLst/>
              <a:ahLst/>
              <a:cxnLst>
                <a:cxn ang="0">
                  <a:pos x="154" y="203"/>
                </a:cxn>
                <a:cxn ang="0">
                  <a:pos x="20" y="122"/>
                </a:cxn>
                <a:cxn ang="0">
                  <a:pos x="0" y="110"/>
                </a:cxn>
                <a:cxn ang="0">
                  <a:pos x="123" y="0"/>
                </a:cxn>
                <a:cxn ang="0">
                  <a:pos x="123" y="12"/>
                </a:cxn>
                <a:cxn ang="0">
                  <a:pos x="126" y="22"/>
                </a:cxn>
                <a:cxn ang="0">
                  <a:pos x="128" y="30"/>
                </a:cxn>
                <a:cxn ang="0">
                  <a:pos x="126" y="38"/>
                </a:cxn>
                <a:cxn ang="0">
                  <a:pos x="124" y="49"/>
                </a:cxn>
                <a:cxn ang="0">
                  <a:pos x="128" y="61"/>
                </a:cxn>
                <a:cxn ang="0">
                  <a:pos x="149" y="84"/>
                </a:cxn>
                <a:cxn ang="0">
                  <a:pos x="155" y="103"/>
                </a:cxn>
                <a:cxn ang="0">
                  <a:pos x="158" y="121"/>
                </a:cxn>
                <a:cxn ang="0">
                  <a:pos x="154" y="203"/>
                </a:cxn>
              </a:cxnLst>
              <a:rect l="0" t="0" r="r" b="b"/>
              <a:pathLst>
                <a:path w="158" h="203">
                  <a:moveTo>
                    <a:pt x="154" y="203"/>
                  </a:moveTo>
                  <a:lnTo>
                    <a:pt x="20" y="122"/>
                  </a:lnTo>
                  <a:lnTo>
                    <a:pt x="0" y="110"/>
                  </a:lnTo>
                  <a:lnTo>
                    <a:pt x="123" y="0"/>
                  </a:lnTo>
                  <a:lnTo>
                    <a:pt x="123" y="12"/>
                  </a:lnTo>
                  <a:lnTo>
                    <a:pt x="126" y="22"/>
                  </a:lnTo>
                  <a:lnTo>
                    <a:pt x="128" y="30"/>
                  </a:lnTo>
                  <a:lnTo>
                    <a:pt x="126" y="38"/>
                  </a:lnTo>
                  <a:lnTo>
                    <a:pt x="124" y="49"/>
                  </a:lnTo>
                  <a:lnTo>
                    <a:pt x="128" y="61"/>
                  </a:lnTo>
                  <a:lnTo>
                    <a:pt x="149" y="84"/>
                  </a:lnTo>
                  <a:lnTo>
                    <a:pt x="155" y="103"/>
                  </a:lnTo>
                  <a:lnTo>
                    <a:pt x="158" y="121"/>
                  </a:lnTo>
                  <a:lnTo>
                    <a:pt x="154" y="203"/>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810" name="Group 130"/>
          <p:cNvGrpSpPr>
            <a:grpSpLocks/>
          </p:cNvGrpSpPr>
          <p:nvPr/>
        </p:nvGrpSpPr>
        <p:grpSpPr bwMode="auto">
          <a:xfrm>
            <a:off x="5316538" y="2243138"/>
            <a:ext cx="952500" cy="930275"/>
            <a:chOff x="2763" y="1157"/>
            <a:chExt cx="600" cy="586"/>
          </a:xfrm>
        </p:grpSpPr>
        <p:sp>
          <p:nvSpPr>
            <p:cNvPr id="199811" name="Freeform 131"/>
            <p:cNvSpPr>
              <a:spLocks/>
            </p:cNvSpPr>
            <p:nvPr/>
          </p:nvSpPr>
          <p:spPr bwMode="auto">
            <a:xfrm>
              <a:off x="2763" y="1157"/>
              <a:ext cx="600" cy="586"/>
            </a:xfrm>
            <a:custGeom>
              <a:avLst/>
              <a:gdLst/>
              <a:ahLst/>
              <a:cxnLst>
                <a:cxn ang="0">
                  <a:pos x="592" y="557"/>
                </a:cxn>
                <a:cxn ang="0">
                  <a:pos x="590" y="523"/>
                </a:cxn>
                <a:cxn ang="0">
                  <a:pos x="600" y="520"/>
                </a:cxn>
                <a:cxn ang="0">
                  <a:pos x="548" y="37"/>
                </a:cxn>
                <a:cxn ang="0">
                  <a:pos x="513" y="37"/>
                </a:cxn>
                <a:cxn ang="0">
                  <a:pos x="510" y="15"/>
                </a:cxn>
                <a:cxn ang="0">
                  <a:pos x="500" y="14"/>
                </a:cxn>
                <a:cxn ang="0">
                  <a:pos x="470" y="0"/>
                </a:cxn>
                <a:cxn ang="0">
                  <a:pos x="455" y="2"/>
                </a:cxn>
                <a:cxn ang="0">
                  <a:pos x="431" y="14"/>
                </a:cxn>
                <a:cxn ang="0">
                  <a:pos x="408" y="16"/>
                </a:cxn>
                <a:cxn ang="0">
                  <a:pos x="381" y="27"/>
                </a:cxn>
                <a:cxn ang="0">
                  <a:pos x="367" y="41"/>
                </a:cxn>
                <a:cxn ang="0">
                  <a:pos x="341" y="52"/>
                </a:cxn>
                <a:cxn ang="0">
                  <a:pos x="283" y="83"/>
                </a:cxn>
                <a:cxn ang="0">
                  <a:pos x="252" y="99"/>
                </a:cxn>
                <a:cxn ang="0">
                  <a:pos x="158" y="179"/>
                </a:cxn>
                <a:cxn ang="0">
                  <a:pos x="86" y="248"/>
                </a:cxn>
                <a:cxn ang="0">
                  <a:pos x="40" y="290"/>
                </a:cxn>
                <a:cxn ang="0">
                  <a:pos x="20" y="315"/>
                </a:cxn>
                <a:cxn ang="0">
                  <a:pos x="24" y="327"/>
                </a:cxn>
                <a:cxn ang="0">
                  <a:pos x="21" y="345"/>
                </a:cxn>
                <a:cxn ang="0">
                  <a:pos x="11" y="363"/>
                </a:cxn>
                <a:cxn ang="0">
                  <a:pos x="0" y="380"/>
                </a:cxn>
                <a:cxn ang="0">
                  <a:pos x="178" y="485"/>
                </a:cxn>
                <a:cxn ang="0">
                  <a:pos x="305" y="563"/>
                </a:cxn>
                <a:cxn ang="0">
                  <a:pos x="343" y="586"/>
                </a:cxn>
                <a:cxn ang="0">
                  <a:pos x="446" y="575"/>
                </a:cxn>
                <a:cxn ang="0">
                  <a:pos x="592" y="557"/>
                </a:cxn>
              </a:cxnLst>
              <a:rect l="0" t="0" r="r" b="b"/>
              <a:pathLst>
                <a:path w="600" h="586">
                  <a:moveTo>
                    <a:pt x="592" y="557"/>
                  </a:moveTo>
                  <a:lnTo>
                    <a:pt x="590" y="523"/>
                  </a:lnTo>
                  <a:lnTo>
                    <a:pt x="600" y="520"/>
                  </a:lnTo>
                  <a:lnTo>
                    <a:pt x="548" y="37"/>
                  </a:lnTo>
                  <a:lnTo>
                    <a:pt x="513" y="37"/>
                  </a:lnTo>
                  <a:lnTo>
                    <a:pt x="510" y="15"/>
                  </a:lnTo>
                  <a:lnTo>
                    <a:pt x="500" y="14"/>
                  </a:lnTo>
                  <a:lnTo>
                    <a:pt x="470" y="0"/>
                  </a:lnTo>
                  <a:lnTo>
                    <a:pt x="455" y="2"/>
                  </a:lnTo>
                  <a:lnTo>
                    <a:pt x="431" y="14"/>
                  </a:lnTo>
                  <a:lnTo>
                    <a:pt x="408" y="16"/>
                  </a:lnTo>
                  <a:lnTo>
                    <a:pt x="381" y="27"/>
                  </a:lnTo>
                  <a:lnTo>
                    <a:pt x="367" y="41"/>
                  </a:lnTo>
                  <a:lnTo>
                    <a:pt x="341" y="52"/>
                  </a:lnTo>
                  <a:lnTo>
                    <a:pt x="283" y="83"/>
                  </a:lnTo>
                  <a:lnTo>
                    <a:pt x="252" y="99"/>
                  </a:lnTo>
                  <a:lnTo>
                    <a:pt x="158" y="179"/>
                  </a:lnTo>
                  <a:lnTo>
                    <a:pt x="86" y="248"/>
                  </a:lnTo>
                  <a:lnTo>
                    <a:pt x="40" y="290"/>
                  </a:lnTo>
                  <a:lnTo>
                    <a:pt x="20" y="315"/>
                  </a:lnTo>
                  <a:lnTo>
                    <a:pt x="24" y="327"/>
                  </a:lnTo>
                  <a:lnTo>
                    <a:pt x="21" y="345"/>
                  </a:lnTo>
                  <a:lnTo>
                    <a:pt x="11" y="363"/>
                  </a:lnTo>
                  <a:lnTo>
                    <a:pt x="0" y="380"/>
                  </a:lnTo>
                  <a:lnTo>
                    <a:pt x="178" y="485"/>
                  </a:lnTo>
                  <a:lnTo>
                    <a:pt x="305" y="563"/>
                  </a:lnTo>
                  <a:lnTo>
                    <a:pt x="343" y="586"/>
                  </a:lnTo>
                  <a:lnTo>
                    <a:pt x="446" y="575"/>
                  </a:lnTo>
                  <a:lnTo>
                    <a:pt x="592" y="557"/>
                  </a:lnTo>
                  <a:close/>
                </a:path>
              </a:pathLst>
            </a:custGeom>
            <a:solidFill>
              <a:schemeClr val="accent1"/>
            </a:solidFill>
            <a:ln w="9525">
              <a:noFill/>
              <a:round/>
              <a:headEnd/>
              <a:tailEnd/>
            </a:ln>
          </p:spPr>
          <p:txBody>
            <a:bodyPr/>
            <a:lstStyle/>
            <a:p>
              <a:endParaRPr lang="en-US"/>
            </a:p>
          </p:txBody>
        </p:sp>
        <p:sp>
          <p:nvSpPr>
            <p:cNvPr id="199812" name="Freeform 132"/>
            <p:cNvSpPr>
              <a:spLocks/>
            </p:cNvSpPr>
            <p:nvPr/>
          </p:nvSpPr>
          <p:spPr bwMode="auto">
            <a:xfrm>
              <a:off x="2763" y="1157"/>
              <a:ext cx="600" cy="586"/>
            </a:xfrm>
            <a:custGeom>
              <a:avLst/>
              <a:gdLst/>
              <a:ahLst/>
              <a:cxnLst>
                <a:cxn ang="0">
                  <a:pos x="592" y="557"/>
                </a:cxn>
                <a:cxn ang="0">
                  <a:pos x="590" y="523"/>
                </a:cxn>
                <a:cxn ang="0">
                  <a:pos x="600" y="520"/>
                </a:cxn>
                <a:cxn ang="0">
                  <a:pos x="548" y="37"/>
                </a:cxn>
                <a:cxn ang="0">
                  <a:pos x="513" y="37"/>
                </a:cxn>
                <a:cxn ang="0">
                  <a:pos x="510" y="15"/>
                </a:cxn>
                <a:cxn ang="0">
                  <a:pos x="500" y="14"/>
                </a:cxn>
                <a:cxn ang="0">
                  <a:pos x="470" y="0"/>
                </a:cxn>
                <a:cxn ang="0">
                  <a:pos x="455" y="2"/>
                </a:cxn>
                <a:cxn ang="0">
                  <a:pos x="431" y="14"/>
                </a:cxn>
                <a:cxn ang="0">
                  <a:pos x="408" y="16"/>
                </a:cxn>
                <a:cxn ang="0">
                  <a:pos x="381" y="27"/>
                </a:cxn>
                <a:cxn ang="0">
                  <a:pos x="367" y="41"/>
                </a:cxn>
                <a:cxn ang="0">
                  <a:pos x="341" y="52"/>
                </a:cxn>
                <a:cxn ang="0">
                  <a:pos x="283" y="83"/>
                </a:cxn>
                <a:cxn ang="0">
                  <a:pos x="252" y="99"/>
                </a:cxn>
                <a:cxn ang="0">
                  <a:pos x="158" y="179"/>
                </a:cxn>
                <a:cxn ang="0">
                  <a:pos x="86" y="248"/>
                </a:cxn>
                <a:cxn ang="0">
                  <a:pos x="40" y="290"/>
                </a:cxn>
                <a:cxn ang="0">
                  <a:pos x="20" y="315"/>
                </a:cxn>
                <a:cxn ang="0">
                  <a:pos x="24" y="327"/>
                </a:cxn>
                <a:cxn ang="0">
                  <a:pos x="21" y="345"/>
                </a:cxn>
                <a:cxn ang="0">
                  <a:pos x="11" y="363"/>
                </a:cxn>
                <a:cxn ang="0">
                  <a:pos x="0" y="380"/>
                </a:cxn>
                <a:cxn ang="0">
                  <a:pos x="178" y="485"/>
                </a:cxn>
                <a:cxn ang="0">
                  <a:pos x="305" y="563"/>
                </a:cxn>
                <a:cxn ang="0">
                  <a:pos x="343" y="586"/>
                </a:cxn>
                <a:cxn ang="0">
                  <a:pos x="446" y="575"/>
                </a:cxn>
                <a:cxn ang="0">
                  <a:pos x="592" y="557"/>
                </a:cxn>
              </a:cxnLst>
              <a:rect l="0" t="0" r="r" b="b"/>
              <a:pathLst>
                <a:path w="600" h="586">
                  <a:moveTo>
                    <a:pt x="592" y="557"/>
                  </a:moveTo>
                  <a:lnTo>
                    <a:pt x="590" y="523"/>
                  </a:lnTo>
                  <a:lnTo>
                    <a:pt x="600" y="520"/>
                  </a:lnTo>
                  <a:lnTo>
                    <a:pt x="548" y="37"/>
                  </a:lnTo>
                  <a:lnTo>
                    <a:pt x="513" y="37"/>
                  </a:lnTo>
                  <a:lnTo>
                    <a:pt x="510" y="15"/>
                  </a:lnTo>
                  <a:lnTo>
                    <a:pt x="500" y="14"/>
                  </a:lnTo>
                  <a:lnTo>
                    <a:pt x="470" y="0"/>
                  </a:lnTo>
                  <a:lnTo>
                    <a:pt x="455" y="2"/>
                  </a:lnTo>
                  <a:lnTo>
                    <a:pt x="431" y="14"/>
                  </a:lnTo>
                  <a:lnTo>
                    <a:pt x="408" y="16"/>
                  </a:lnTo>
                  <a:lnTo>
                    <a:pt x="381" y="27"/>
                  </a:lnTo>
                  <a:lnTo>
                    <a:pt x="367" y="41"/>
                  </a:lnTo>
                  <a:lnTo>
                    <a:pt x="341" y="52"/>
                  </a:lnTo>
                  <a:lnTo>
                    <a:pt x="283" y="83"/>
                  </a:lnTo>
                  <a:lnTo>
                    <a:pt x="252" y="99"/>
                  </a:lnTo>
                  <a:lnTo>
                    <a:pt x="158" y="179"/>
                  </a:lnTo>
                  <a:lnTo>
                    <a:pt x="86" y="248"/>
                  </a:lnTo>
                  <a:lnTo>
                    <a:pt x="40" y="290"/>
                  </a:lnTo>
                  <a:lnTo>
                    <a:pt x="20" y="315"/>
                  </a:lnTo>
                  <a:lnTo>
                    <a:pt x="24" y="327"/>
                  </a:lnTo>
                  <a:lnTo>
                    <a:pt x="21" y="345"/>
                  </a:lnTo>
                  <a:lnTo>
                    <a:pt x="11" y="363"/>
                  </a:lnTo>
                  <a:lnTo>
                    <a:pt x="0" y="380"/>
                  </a:lnTo>
                  <a:lnTo>
                    <a:pt x="178" y="485"/>
                  </a:lnTo>
                  <a:lnTo>
                    <a:pt x="305" y="563"/>
                  </a:lnTo>
                  <a:lnTo>
                    <a:pt x="343" y="586"/>
                  </a:lnTo>
                  <a:lnTo>
                    <a:pt x="446" y="575"/>
                  </a:lnTo>
                  <a:lnTo>
                    <a:pt x="592" y="557"/>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13" name="Group 133"/>
          <p:cNvGrpSpPr>
            <a:grpSpLocks/>
          </p:cNvGrpSpPr>
          <p:nvPr/>
        </p:nvGrpSpPr>
        <p:grpSpPr bwMode="auto">
          <a:xfrm>
            <a:off x="6537325" y="3800475"/>
            <a:ext cx="428625" cy="595313"/>
            <a:chOff x="3532" y="2138"/>
            <a:chExt cx="270" cy="375"/>
          </a:xfrm>
        </p:grpSpPr>
        <p:sp>
          <p:nvSpPr>
            <p:cNvPr id="199814" name="Freeform 134"/>
            <p:cNvSpPr>
              <a:spLocks/>
            </p:cNvSpPr>
            <p:nvPr/>
          </p:nvSpPr>
          <p:spPr bwMode="auto">
            <a:xfrm>
              <a:off x="3532" y="2138"/>
              <a:ext cx="270" cy="375"/>
            </a:xfrm>
            <a:custGeom>
              <a:avLst/>
              <a:gdLst/>
              <a:ahLst/>
              <a:cxnLst>
                <a:cxn ang="0">
                  <a:pos x="0" y="16"/>
                </a:cxn>
                <a:cxn ang="0">
                  <a:pos x="128" y="0"/>
                </a:cxn>
                <a:cxn ang="0">
                  <a:pos x="149" y="60"/>
                </a:cxn>
                <a:cxn ang="0">
                  <a:pos x="152" y="64"/>
                </a:cxn>
                <a:cxn ang="0">
                  <a:pos x="146" y="86"/>
                </a:cxn>
                <a:cxn ang="0">
                  <a:pos x="152" y="89"/>
                </a:cxn>
                <a:cxn ang="0">
                  <a:pos x="162" y="89"/>
                </a:cxn>
                <a:cxn ang="0">
                  <a:pos x="171" y="97"/>
                </a:cxn>
                <a:cxn ang="0">
                  <a:pos x="177" y="98"/>
                </a:cxn>
                <a:cxn ang="0">
                  <a:pos x="184" y="95"/>
                </a:cxn>
                <a:cxn ang="0">
                  <a:pos x="191" y="73"/>
                </a:cxn>
                <a:cxn ang="0">
                  <a:pos x="204" y="71"/>
                </a:cxn>
                <a:cxn ang="0">
                  <a:pos x="210" y="69"/>
                </a:cxn>
                <a:cxn ang="0">
                  <a:pos x="215" y="73"/>
                </a:cxn>
                <a:cxn ang="0">
                  <a:pos x="218" y="80"/>
                </a:cxn>
                <a:cxn ang="0">
                  <a:pos x="223" y="80"/>
                </a:cxn>
                <a:cxn ang="0">
                  <a:pos x="225" y="77"/>
                </a:cxn>
                <a:cxn ang="0">
                  <a:pos x="225" y="66"/>
                </a:cxn>
                <a:cxn ang="0">
                  <a:pos x="227" y="62"/>
                </a:cxn>
                <a:cxn ang="0">
                  <a:pos x="245" y="57"/>
                </a:cxn>
                <a:cxn ang="0">
                  <a:pos x="258" y="61"/>
                </a:cxn>
                <a:cxn ang="0">
                  <a:pos x="258" y="67"/>
                </a:cxn>
                <a:cxn ang="0">
                  <a:pos x="256" y="82"/>
                </a:cxn>
                <a:cxn ang="0">
                  <a:pos x="264" y="113"/>
                </a:cxn>
                <a:cxn ang="0">
                  <a:pos x="265" y="142"/>
                </a:cxn>
                <a:cxn ang="0">
                  <a:pos x="266" y="170"/>
                </a:cxn>
                <a:cxn ang="0">
                  <a:pos x="270" y="183"/>
                </a:cxn>
                <a:cxn ang="0">
                  <a:pos x="268" y="205"/>
                </a:cxn>
                <a:cxn ang="0">
                  <a:pos x="256" y="237"/>
                </a:cxn>
                <a:cxn ang="0">
                  <a:pos x="245" y="256"/>
                </a:cxn>
                <a:cxn ang="0">
                  <a:pos x="240" y="276"/>
                </a:cxn>
                <a:cxn ang="0">
                  <a:pos x="239" y="282"/>
                </a:cxn>
                <a:cxn ang="0">
                  <a:pos x="232" y="292"/>
                </a:cxn>
                <a:cxn ang="0">
                  <a:pos x="225" y="304"/>
                </a:cxn>
                <a:cxn ang="0">
                  <a:pos x="225" y="314"/>
                </a:cxn>
                <a:cxn ang="0">
                  <a:pos x="225" y="339"/>
                </a:cxn>
                <a:cxn ang="0">
                  <a:pos x="227" y="353"/>
                </a:cxn>
                <a:cxn ang="0">
                  <a:pos x="222" y="369"/>
                </a:cxn>
                <a:cxn ang="0">
                  <a:pos x="208" y="369"/>
                </a:cxn>
                <a:cxn ang="0">
                  <a:pos x="201" y="355"/>
                </a:cxn>
                <a:cxn ang="0">
                  <a:pos x="192" y="352"/>
                </a:cxn>
                <a:cxn ang="0">
                  <a:pos x="187" y="353"/>
                </a:cxn>
                <a:cxn ang="0">
                  <a:pos x="173" y="366"/>
                </a:cxn>
                <a:cxn ang="0">
                  <a:pos x="157" y="375"/>
                </a:cxn>
                <a:cxn ang="0">
                  <a:pos x="148" y="354"/>
                </a:cxn>
                <a:cxn ang="0">
                  <a:pos x="140" y="350"/>
                </a:cxn>
                <a:cxn ang="0">
                  <a:pos x="129" y="341"/>
                </a:cxn>
                <a:cxn ang="0">
                  <a:pos x="119" y="328"/>
                </a:cxn>
                <a:cxn ang="0">
                  <a:pos x="119" y="319"/>
                </a:cxn>
                <a:cxn ang="0">
                  <a:pos x="113" y="294"/>
                </a:cxn>
                <a:cxn ang="0">
                  <a:pos x="93" y="304"/>
                </a:cxn>
                <a:cxn ang="0">
                  <a:pos x="53" y="270"/>
                </a:cxn>
                <a:cxn ang="0">
                  <a:pos x="32" y="267"/>
                </a:cxn>
                <a:cxn ang="0">
                  <a:pos x="28" y="252"/>
                </a:cxn>
                <a:cxn ang="0">
                  <a:pos x="7" y="89"/>
                </a:cxn>
                <a:cxn ang="0">
                  <a:pos x="0" y="16"/>
                </a:cxn>
              </a:cxnLst>
              <a:rect l="0" t="0" r="r" b="b"/>
              <a:pathLst>
                <a:path w="270" h="375">
                  <a:moveTo>
                    <a:pt x="0" y="16"/>
                  </a:moveTo>
                  <a:lnTo>
                    <a:pt x="128" y="0"/>
                  </a:lnTo>
                  <a:lnTo>
                    <a:pt x="149" y="60"/>
                  </a:lnTo>
                  <a:lnTo>
                    <a:pt x="152" y="64"/>
                  </a:lnTo>
                  <a:lnTo>
                    <a:pt x="146" y="86"/>
                  </a:lnTo>
                  <a:lnTo>
                    <a:pt x="152" y="89"/>
                  </a:lnTo>
                  <a:lnTo>
                    <a:pt x="162" y="89"/>
                  </a:lnTo>
                  <a:lnTo>
                    <a:pt x="171" y="97"/>
                  </a:lnTo>
                  <a:lnTo>
                    <a:pt x="177" y="98"/>
                  </a:lnTo>
                  <a:lnTo>
                    <a:pt x="184" y="95"/>
                  </a:lnTo>
                  <a:lnTo>
                    <a:pt x="191" y="73"/>
                  </a:lnTo>
                  <a:lnTo>
                    <a:pt x="204" y="71"/>
                  </a:lnTo>
                  <a:lnTo>
                    <a:pt x="210" y="69"/>
                  </a:lnTo>
                  <a:lnTo>
                    <a:pt x="215" y="73"/>
                  </a:lnTo>
                  <a:lnTo>
                    <a:pt x="218" y="80"/>
                  </a:lnTo>
                  <a:lnTo>
                    <a:pt x="223" y="80"/>
                  </a:lnTo>
                  <a:lnTo>
                    <a:pt x="225" y="77"/>
                  </a:lnTo>
                  <a:lnTo>
                    <a:pt x="225" y="66"/>
                  </a:lnTo>
                  <a:lnTo>
                    <a:pt x="227" y="62"/>
                  </a:lnTo>
                  <a:lnTo>
                    <a:pt x="245" y="57"/>
                  </a:lnTo>
                  <a:lnTo>
                    <a:pt x="258" y="61"/>
                  </a:lnTo>
                  <a:lnTo>
                    <a:pt x="258" y="67"/>
                  </a:lnTo>
                  <a:lnTo>
                    <a:pt x="256" y="82"/>
                  </a:lnTo>
                  <a:lnTo>
                    <a:pt x="264" y="113"/>
                  </a:lnTo>
                  <a:lnTo>
                    <a:pt x="265" y="142"/>
                  </a:lnTo>
                  <a:lnTo>
                    <a:pt x="266" y="170"/>
                  </a:lnTo>
                  <a:lnTo>
                    <a:pt x="270" y="183"/>
                  </a:lnTo>
                  <a:lnTo>
                    <a:pt x="268" y="205"/>
                  </a:lnTo>
                  <a:lnTo>
                    <a:pt x="256" y="237"/>
                  </a:lnTo>
                  <a:lnTo>
                    <a:pt x="245" y="256"/>
                  </a:lnTo>
                  <a:lnTo>
                    <a:pt x="240" y="276"/>
                  </a:lnTo>
                  <a:lnTo>
                    <a:pt x="239" y="282"/>
                  </a:lnTo>
                  <a:lnTo>
                    <a:pt x="232" y="292"/>
                  </a:lnTo>
                  <a:lnTo>
                    <a:pt x="225" y="304"/>
                  </a:lnTo>
                  <a:lnTo>
                    <a:pt x="225" y="314"/>
                  </a:lnTo>
                  <a:lnTo>
                    <a:pt x="225" y="339"/>
                  </a:lnTo>
                  <a:lnTo>
                    <a:pt x="227" y="353"/>
                  </a:lnTo>
                  <a:lnTo>
                    <a:pt x="222" y="369"/>
                  </a:lnTo>
                  <a:lnTo>
                    <a:pt x="208" y="369"/>
                  </a:lnTo>
                  <a:lnTo>
                    <a:pt x="201" y="355"/>
                  </a:lnTo>
                  <a:lnTo>
                    <a:pt x="192" y="352"/>
                  </a:lnTo>
                  <a:lnTo>
                    <a:pt x="187" y="353"/>
                  </a:lnTo>
                  <a:lnTo>
                    <a:pt x="173" y="366"/>
                  </a:lnTo>
                  <a:lnTo>
                    <a:pt x="157" y="375"/>
                  </a:lnTo>
                  <a:lnTo>
                    <a:pt x="148" y="354"/>
                  </a:lnTo>
                  <a:lnTo>
                    <a:pt x="140" y="350"/>
                  </a:lnTo>
                  <a:lnTo>
                    <a:pt x="129" y="341"/>
                  </a:lnTo>
                  <a:lnTo>
                    <a:pt x="119" y="328"/>
                  </a:lnTo>
                  <a:lnTo>
                    <a:pt x="119" y="319"/>
                  </a:lnTo>
                  <a:lnTo>
                    <a:pt x="113" y="294"/>
                  </a:lnTo>
                  <a:lnTo>
                    <a:pt x="93" y="304"/>
                  </a:lnTo>
                  <a:lnTo>
                    <a:pt x="53" y="270"/>
                  </a:lnTo>
                  <a:lnTo>
                    <a:pt x="32" y="267"/>
                  </a:lnTo>
                  <a:lnTo>
                    <a:pt x="28" y="252"/>
                  </a:lnTo>
                  <a:lnTo>
                    <a:pt x="7" y="89"/>
                  </a:lnTo>
                  <a:lnTo>
                    <a:pt x="0" y="16"/>
                  </a:lnTo>
                  <a:close/>
                </a:path>
              </a:pathLst>
            </a:custGeom>
            <a:solidFill>
              <a:schemeClr val="accent1"/>
            </a:solidFill>
            <a:ln w="9525">
              <a:noFill/>
              <a:round/>
              <a:headEnd/>
              <a:tailEnd/>
            </a:ln>
          </p:spPr>
          <p:txBody>
            <a:bodyPr/>
            <a:lstStyle/>
            <a:p>
              <a:endParaRPr lang="en-US"/>
            </a:p>
          </p:txBody>
        </p:sp>
        <p:sp>
          <p:nvSpPr>
            <p:cNvPr id="199815" name="Freeform 135"/>
            <p:cNvSpPr>
              <a:spLocks/>
            </p:cNvSpPr>
            <p:nvPr/>
          </p:nvSpPr>
          <p:spPr bwMode="auto">
            <a:xfrm>
              <a:off x="3532" y="2138"/>
              <a:ext cx="270" cy="375"/>
            </a:xfrm>
            <a:custGeom>
              <a:avLst/>
              <a:gdLst/>
              <a:ahLst/>
              <a:cxnLst>
                <a:cxn ang="0">
                  <a:pos x="0" y="16"/>
                </a:cxn>
                <a:cxn ang="0">
                  <a:pos x="128" y="0"/>
                </a:cxn>
                <a:cxn ang="0">
                  <a:pos x="149" y="60"/>
                </a:cxn>
                <a:cxn ang="0">
                  <a:pos x="152" y="64"/>
                </a:cxn>
                <a:cxn ang="0">
                  <a:pos x="146" y="86"/>
                </a:cxn>
                <a:cxn ang="0">
                  <a:pos x="152" y="89"/>
                </a:cxn>
                <a:cxn ang="0">
                  <a:pos x="162" y="89"/>
                </a:cxn>
                <a:cxn ang="0">
                  <a:pos x="171" y="97"/>
                </a:cxn>
                <a:cxn ang="0">
                  <a:pos x="177" y="98"/>
                </a:cxn>
                <a:cxn ang="0">
                  <a:pos x="184" y="95"/>
                </a:cxn>
                <a:cxn ang="0">
                  <a:pos x="191" y="73"/>
                </a:cxn>
                <a:cxn ang="0">
                  <a:pos x="204" y="71"/>
                </a:cxn>
                <a:cxn ang="0">
                  <a:pos x="210" y="69"/>
                </a:cxn>
                <a:cxn ang="0">
                  <a:pos x="215" y="73"/>
                </a:cxn>
                <a:cxn ang="0">
                  <a:pos x="218" y="80"/>
                </a:cxn>
                <a:cxn ang="0">
                  <a:pos x="223" y="80"/>
                </a:cxn>
                <a:cxn ang="0">
                  <a:pos x="225" y="77"/>
                </a:cxn>
                <a:cxn ang="0">
                  <a:pos x="225" y="66"/>
                </a:cxn>
                <a:cxn ang="0">
                  <a:pos x="227" y="62"/>
                </a:cxn>
                <a:cxn ang="0">
                  <a:pos x="245" y="57"/>
                </a:cxn>
                <a:cxn ang="0">
                  <a:pos x="258" y="61"/>
                </a:cxn>
                <a:cxn ang="0">
                  <a:pos x="258" y="67"/>
                </a:cxn>
                <a:cxn ang="0">
                  <a:pos x="256" y="82"/>
                </a:cxn>
                <a:cxn ang="0">
                  <a:pos x="264" y="113"/>
                </a:cxn>
                <a:cxn ang="0">
                  <a:pos x="265" y="142"/>
                </a:cxn>
                <a:cxn ang="0">
                  <a:pos x="266" y="170"/>
                </a:cxn>
                <a:cxn ang="0">
                  <a:pos x="270" y="183"/>
                </a:cxn>
                <a:cxn ang="0">
                  <a:pos x="268" y="205"/>
                </a:cxn>
                <a:cxn ang="0">
                  <a:pos x="256" y="237"/>
                </a:cxn>
                <a:cxn ang="0">
                  <a:pos x="245" y="256"/>
                </a:cxn>
                <a:cxn ang="0">
                  <a:pos x="240" y="276"/>
                </a:cxn>
                <a:cxn ang="0">
                  <a:pos x="239" y="282"/>
                </a:cxn>
                <a:cxn ang="0">
                  <a:pos x="232" y="292"/>
                </a:cxn>
                <a:cxn ang="0">
                  <a:pos x="225" y="304"/>
                </a:cxn>
                <a:cxn ang="0">
                  <a:pos x="225" y="314"/>
                </a:cxn>
                <a:cxn ang="0">
                  <a:pos x="225" y="339"/>
                </a:cxn>
                <a:cxn ang="0">
                  <a:pos x="227" y="353"/>
                </a:cxn>
                <a:cxn ang="0">
                  <a:pos x="222" y="369"/>
                </a:cxn>
                <a:cxn ang="0">
                  <a:pos x="208" y="369"/>
                </a:cxn>
                <a:cxn ang="0">
                  <a:pos x="201" y="355"/>
                </a:cxn>
                <a:cxn ang="0">
                  <a:pos x="192" y="352"/>
                </a:cxn>
                <a:cxn ang="0">
                  <a:pos x="187" y="353"/>
                </a:cxn>
                <a:cxn ang="0">
                  <a:pos x="173" y="366"/>
                </a:cxn>
                <a:cxn ang="0">
                  <a:pos x="157" y="375"/>
                </a:cxn>
                <a:cxn ang="0">
                  <a:pos x="148" y="354"/>
                </a:cxn>
                <a:cxn ang="0">
                  <a:pos x="140" y="350"/>
                </a:cxn>
                <a:cxn ang="0">
                  <a:pos x="129" y="341"/>
                </a:cxn>
                <a:cxn ang="0">
                  <a:pos x="119" y="328"/>
                </a:cxn>
                <a:cxn ang="0">
                  <a:pos x="119" y="319"/>
                </a:cxn>
                <a:cxn ang="0">
                  <a:pos x="113" y="294"/>
                </a:cxn>
                <a:cxn ang="0">
                  <a:pos x="93" y="304"/>
                </a:cxn>
                <a:cxn ang="0">
                  <a:pos x="53" y="270"/>
                </a:cxn>
                <a:cxn ang="0">
                  <a:pos x="32" y="267"/>
                </a:cxn>
                <a:cxn ang="0">
                  <a:pos x="28" y="252"/>
                </a:cxn>
                <a:cxn ang="0">
                  <a:pos x="7" y="89"/>
                </a:cxn>
                <a:cxn ang="0">
                  <a:pos x="0" y="16"/>
                </a:cxn>
              </a:cxnLst>
              <a:rect l="0" t="0" r="r" b="b"/>
              <a:pathLst>
                <a:path w="270" h="375">
                  <a:moveTo>
                    <a:pt x="0" y="16"/>
                  </a:moveTo>
                  <a:lnTo>
                    <a:pt x="128" y="0"/>
                  </a:lnTo>
                  <a:lnTo>
                    <a:pt x="149" y="60"/>
                  </a:lnTo>
                  <a:lnTo>
                    <a:pt x="152" y="64"/>
                  </a:lnTo>
                  <a:lnTo>
                    <a:pt x="146" y="86"/>
                  </a:lnTo>
                  <a:lnTo>
                    <a:pt x="152" y="89"/>
                  </a:lnTo>
                  <a:lnTo>
                    <a:pt x="162" y="89"/>
                  </a:lnTo>
                  <a:lnTo>
                    <a:pt x="171" y="97"/>
                  </a:lnTo>
                  <a:lnTo>
                    <a:pt x="177" y="98"/>
                  </a:lnTo>
                  <a:lnTo>
                    <a:pt x="184" y="95"/>
                  </a:lnTo>
                  <a:lnTo>
                    <a:pt x="191" y="73"/>
                  </a:lnTo>
                  <a:lnTo>
                    <a:pt x="204" y="71"/>
                  </a:lnTo>
                  <a:lnTo>
                    <a:pt x="210" y="69"/>
                  </a:lnTo>
                  <a:lnTo>
                    <a:pt x="215" y="73"/>
                  </a:lnTo>
                  <a:lnTo>
                    <a:pt x="218" y="80"/>
                  </a:lnTo>
                  <a:lnTo>
                    <a:pt x="223" y="80"/>
                  </a:lnTo>
                  <a:lnTo>
                    <a:pt x="225" y="77"/>
                  </a:lnTo>
                  <a:lnTo>
                    <a:pt x="225" y="66"/>
                  </a:lnTo>
                  <a:lnTo>
                    <a:pt x="227" y="62"/>
                  </a:lnTo>
                  <a:lnTo>
                    <a:pt x="245" y="57"/>
                  </a:lnTo>
                  <a:lnTo>
                    <a:pt x="258" y="61"/>
                  </a:lnTo>
                  <a:lnTo>
                    <a:pt x="258" y="67"/>
                  </a:lnTo>
                  <a:lnTo>
                    <a:pt x="256" y="82"/>
                  </a:lnTo>
                  <a:lnTo>
                    <a:pt x="264" y="113"/>
                  </a:lnTo>
                  <a:lnTo>
                    <a:pt x="265" y="142"/>
                  </a:lnTo>
                  <a:lnTo>
                    <a:pt x="266" y="170"/>
                  </a:lnTo>
                  <a:lnTo>
                    <a:pt x="270" y="183"/>
                  </a:lnTo>
                  <a:lnTo>
                    <a:pt x="268" y="205"/>
                  </a:lnTo>
                  <a:lnTo>
                    <a:pt x="256" y="237"/>
                  </a:lnTo>
                  <a:lnTo>
                    <a:pt x="245" y="256"/>
                  </a:lnTo>
                  <a:lnTo>
                    <a:pt x="240" y="276"/>
                  </a:lnTo>
                  <a:lnTo>
                    <a:pt x="239" y="282"/>
                  </a:lnTo>
                  <a:lnTo>
                    <a:pt x="232" y="292"/>
                  </a:lnTo>
                  <a:lnTo>
                    <a:pt x="225" y="304"/>
                  </a:lnTo>
                  <a:lnTo>
                    <a:pt x="225" y="314"/>
                  </a:lnTo>
                  <a:lnTo>
                    <a:pt x="225" y="339"/>
                  </a:lnTo>
                  <a:lnTo>
                    <a:pt x="227" y="353"/>
                  </a:lnTo>
                  <a:lnTo>
                    <a:pt x="222" y="369"/>
                  </a:lnTo>
                  <a:lnTo>
                    <a:pt x="208" y="369"/>
                  </a:lnTo>
                  <a:lnTo>
                    <a:pt x="201" y="355"/>
                  </a:lnTo>
                  <a:lnTo>
                    <a:pt x="192" y="352"/>
                  </a:lnTo>
                  <a:lnTo>
                    <a:pt x="187" y="353"/>
                  </a:lnTo>
                  <a:lnTo>
                    <a:pt x="173" y="366"/>
                  </a:lnTo>
                  <a:lnTo>
                    <a:pt x="157" y="375"/>
                  </a:lnTo>
                  <a:lnTo>
                    <a:pt x="148" y="354"/>
                  </a:lnTo>
                  <a:lnTo>
                    <a:pt x="140" y="350"/>
                  </a:lnTo>
                  <a:lnTo>
                    <a:pt x="129" y="341"/>
                  </a:lnTo>
                  <a:lnTo>
                    <a:pt x="119" y="328"/>
                  </a:lnTo>
                  <a:lnTo>
                    <a:pt x="119" y="319"/>
                  </a:lnTo>
                  <a:lnTo>
                    <a:pt x="113" y="294"/>
                  </a:lnTo>
                  <a:lnTo>
                    <a:pt x="93" y="304"/>
                  </a:lnTo>
                  <a:lnTo>
                    <a:pt x="53" y="270"/>
                  </a:lnTo>
                  <a:lnTo>
                    <a:pt x="32" y="267"/>
                  </a:lnTo>
                  <a:lnTo>
                    <a:pt x="28" y="252"/>
                  </a:lnTo>
                  <a:lnTo>
                    <a:pt x="7" y="89"/>
                  </a:lnTo>
                  <a:lnTo>
                    <a:pt x="0" y="16"/>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16" name="Group 136"/>
          <p:cNvGrpSpPr>
            <a:grpSpLocks/>
          </p:cNvGrpSpPr>
          <p:nvPr/>
        </p:nvGrpSpPr>
        <p:grpSpPr bwMode="auto">
          <a:xfrm>
            <a:off x="6429375" y="4224338"/>
            <a:ext cx="357188" cy="236537"/>
            <a:chOff x="3464" y="2405"/>
            <a:chExt cx="225" cy="149"/>
          </a:xfrm>
        </p:grpSpPr>
        <p:sp>
          <p:nvSpPr>
            <p:cNvPr id="199817" name="Freeform 137"/>
            <p:cNvSpPr>
              <a:spLocks/>
            </p:cNvSpPr>
            <p:nvPr/>
          </p:nvSpPr>
          <p:spPr bwMode="auto">
            <a:xfrm>
              <a:off x="3464" y="2405"/>
              <a:ext cx="225" cy="149"/>
            </a:xfrm>
            <a:custGeom>
              <a:avLst/>
              <a:gdLst/>
              <a:ahLst/>
              <a:cxnLst>
                <a:cxn ang="0">
                  <a:pos x="100" y="0"/>
                </a:cxn>
                <a:cxn ang="0">
                  <a:pos x="121" y="3"/>
                </a:cxn>
                <a:cxn ang="0">
                  <a:pos x="161" y="37"/>
                </a:cxn>
                <a:cxn ang="0">
                  <a:pos x="181" y="27"/>
                </a:cxn>
                <a:cxn ang="0">
                  <a:pos x="187" y="52"/>
                </a:cxn>
                <a:cxn ang="0">
                  <a:pos x="187" y="61"/>
                </a:cxn>
                <a:cxn ang="0">
                  <a:pos x="197" y="74"/>
                </a:cxn>
                <a:cxn ang="0">
                  <a:pos x="208" y="83"/>
                </a:cxn>
                <a:cxn ang="0">
                  <a:pos x="216" y="87"/>
                </a:cxn>
                <a:cxn ang="0">
                  <a:pos x="225" y="108"/>
                </a:cxn>
                <a:cxn ang="0">
                  <a:pos x="62" y="137"/>
                </a:cxn>
                <a:cxn ang="0">
                  <a:pos x="56" y="149"/>
                </a:cxn>
                <a:cxn ang="0">
                  <a:pos x="53" y="149"/>
                </a:cxn>
                <a:cxn ang="0">
                  <a:pos x="31" y="142"/>
                </a:cxn>
                <a:cxn ang="0">
                  <a:pos x="30" y="148"/>
                </a:cxn>
                <a:cxn ang="0">
                  <a:pos x="0" y="127"/>
                </a:cxn>
                <a:cxn ang="0">
                  <a:pos x="15" y="121"/>
                </a:cxn>
                <a:cxn ang="0">
                  <a:pos x="23" y="110"/>
                </a:cxn>
                <a:cxn ang="0">
                  <a:pos x="27" y="95"/>
                </a:cxn>
                <a:cxn ang="0">
                  <a:pos x="100" y="0"/>
                </a:cxn>
              </a:cxnLst>
              <a:rect l="0" t="0" r="r" b="b"/>
              <a:pathLst>
                <a:path w="225" h="149">
                  <a:moveTo>
                    <a:pt x="100" y="0"/>
                  </a:moveTo>
                  <a:lnTo>
                    <a:pt x="121" y="3"/>
                  </a:lnTo>
                  <a:lnTo>
                    <a:pt x="161" y="37"/>
                  </a:lnTo>
                  <a:lnTo>
                    <a:pt x="181" y="27"/>
                  </a:lnTo>
                  <a:lnTo>
                    <a:pt x="187" y="52"/>
                  </a:lnTo>
                  <a:lnTo>
                    <a:pt x="187" y="61"/>
                  </a:lnTo>
                  <a:lnTo>
                    <a:pt x="197" y="74"/>
                  </a:lnTo>
                  <a:lnTo>
                    <a:pt x="208" y="83"/>
                  </a:lnTo>
                  <a:lnTo>
                    <a:pt x="216" y="87"/>
                  </a:lnTo>
                  <a:lnTo>
                    <a:pt x="225" y="108"/>
                  </a:lnTo>
                  <a:lnTo>
                    <a:pt x="62" y="137"/>
                  </a:lnTo>
                  <a:lnTo>
                    <a:pt x="56" y="149"/>
                  </a:lnTo>
                  <a:lnTo>
                    <a:pt x="53" y="149"/>
                  </a:lnTo>
                  <a:lnTo>
                    <a:pt x="31" y="142"/>
                  </a:lnTo>
                  <a:lnTo>
                    <a:pt x="30" y="148"/>
                  </a:lnTo>
                  <a:lnTo>
                    <a:pt x="0" y="127"/>
                  </a:lnTo>
                  <a:lnTo>
                    <a:pt x="15" y="121"/>
                  </a:lnTo>
                  <a:lnTo>
                    <a:pt x="23" y="110"/>
                  </a:lnTo>
                  <a:lnTo>
                    <a:pt x="27" y="95"/>
                  </a:lnTo>
                  <a:lnTo>
                    <a:pt x="100" y="0"/>
                  </a:lnTo>
                  <a:close/>
                </a:path>
              </a:pathLst>
            </a:custGeom>
            <a:solidFill>
              <a:schemeClr val="accent1"/>
            </a:solidFill>
            <a:ln w="9525">
              <a:noFill/>
              <a:round/>
              <a:headEnd/>
              <a:tailEnd/>
            </a:ln>
          </p:spPr>
          <p:txBody>
            <a:bodyPr/>
            <a:lstStyle/>
            <a:p>
              <a:endParaRPr lang="en-US"/>
            </a:p>
          </p:txBody>
        </p:sp>
        <p:sp>
          <p:nvSpPr>
            <p:cNvPr id="199818" name="Freeform 138"/>
            <p:cNvSpPr>
              <a:spLocks/>
            </p:cNvSpPr>
            <p:nvPr/>
          </p:nvSpPr>
          <p:spPr bwMode="auto">
            <a:xfrm>
              <a:off x="3464" y="2405"/>
              <a:ext cx="225" cy="149"/>
            </a:xfrm>
            <a:custGeom>
              <a:avLst/>
              <a:gdLst/>
              <a:ahLst/>
              <a:cxnLst>
                <a:cxn ang="0">
                  <a:pos x="100" y="0"/>
                </a:cxn>
                <a:cxn ang="0">
                  <a:pos x="121" y="3"/>
                </a:cxn>
                <a:cxn ang="0">
                  <a:pos x="161" y="37"/>
                </a:cxn>
                <a:cxn ang="0">
                  <a:pos x="181" y="27"/>
                </a:cxn>
                <a:cxn ang="0">
                  <a:pos x="187" y="52"/>
                </a:cxn>
                <a:cxn ang="0">
                  <a:pos x="187" y="61"/>
                </a:cxn>
                <a:cxn ang="0">
                  <a:pos x="197" y="74"/>
                </a:cxn>
                <a:cxn ang="0">
                  <a:pos x="208" y="83"/>
                </a:cxn>
                <a:cxn ang="0">
                  <a:pos x="216" y="87"/>
                </a:cxn>
                <a:cxn ang="0">
                  <a:pos x="225" y="108"/>
                </a:cxn>
                <a:cxn ang="0">
                  <a:pos x="62" y="137"/>
                </a:cxn>
                <a:cxn ang="0">
                  <a:pos x="56" y="149"/>
                </a:cxn>
                <a:cxn ang="0">
                  <a:pos x="53" y="149"/>
                </a:cxn>
                <a:cxn ang="0">
                  <a:pos x="31" y="142"/>
                </a:cxn>
                <a:cxn ang="0">
                  <a:pos x="30" y="148"/>
                </a:cxn>
                <a:cxn ang="0">
                  <a:pos x="0" y="127"/>
                </a:cxn>
                <a:cxn ang="0">
                  <a:pos x="15" y="121"/>
                </a:cxn>
                <a:cxn ang="0">
                  <a:pos x="23" y="110"/>
                </a:cxn>
                <a:cxn ang="0">
                  <a:pos x="27" y="95"/>
                </a:cxn>
                <a:cxn ang="0">
                  <a:pos x="100" y="0"/>
                </a:cxn>
              </a:cxnLst>
              <a:rect l="0" t="0" r="r" b="b"/>
              <a:pathLst>
                <a:path w="225" h="149">
                  <a:moveTo>
                    <a:pt x="100" y="0"/>
                  </a:moveTo>
                  <a:lnTo>
                    <a:pt x="121" y="3"/>
                  </a:lnTo>
                  <a:lnTo>
                    <a:pt x="161" y="37"/>
                  </a:lnTo>
                  <a:lnTo>
                    <a:pt x="181" y="27"/>
                  </a:lnTo>
                  <a:lnTo>
                    <a:pt x="187" y="52"/>
                  </a:lnTo>
                  <a:lnTo>
                    <a:pt x="187" y="61"/>
                  </a:lnTo>
                  <a:lnTo>
                    <a:pt x="197" y="74"/>
                  </a:lnTo>
                  <a:lnTo>
                    <a:pt x="208" y="83"/>
                  </a:lnTo>
                  <a:lnTo>
                    <a:pt x="216" y="87"/>
                  </a:lnTo>
                  <a:lnTo>
                    <a:pt x="225" y="108"/>
                  </a:lnTo>
                  <a:lnTo>
                    <a:pt x="62" y="137"/>
                  </a:lnTo>
                  <a:lnTo>
                    <a:pt x="56" y="149"/>
                  </a:lnTo>
                  <a:lnTo>
                    <a:pt x="53" y="149"/>
                  </a:lnTo>
                  <a:lnTo>
                    <a:pt x="31" y="142"/>
                  </a:lnTo>
                  <a:lnTo>
                    <a:pt x="30" y="148"/>
                  </a:lnTo>
                  <a:lnTo>
                    <a:pt x="0" y="127"/>
                  </a:lnTo>
                  <a:lnTo>
                    <a:pt x="15" y="121"/>
                  </a:lnTo>
                  <a:lnTo>
                    <a:pt x="23" y="110"/>
                  </a:lnTo>
                  <a:lnTo>
                    <a:pt x="27" y="95"/>
                  </a:lnTo>
                  <a:lnTo>
                    <a:pt x="100"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19" name="Group 139"/>
          <p:cNvGrpSpPr>
            <a:grpSpLocks/>
          </p:cNvGrpSpPr>
          <p:nvPr/>
        </p:nvGrpSpPr>
        <p:grpSpPr bwMode="auto">
          <a:xfrm>
            <a:off x="6135688" y="4348163"/>
            <a:ext cx="400050" cy="457200"/>
            <a:chOff x="3279" y="2483"/>
            <a:chExt cx="252" cy="288"/>
          </a:xfrm>
        </p:grpSpPr>
        <p:sp>
          <p:nvSpPr>
            <p:cNvPr id="199820" name="Freeform 140"/>
            <p:cNvSpPr>
              <a:spLocks/>
            </p:cNvSpPr>
            <p:nvPr/>
          </p:nvSpPr>
          <p:spPr bwMode="auto">
            <a:xfrm>
              <a:off x="3279" y="2483"/>
              <a:ext cx="252" cy="288"/>
            </a:xfrm>
            <a:custGeom>
              <a:avLst/>
              <a:gdLst/>
              <a:ahLst/>
              <a:cxnLst>
                <a:cxn ang="0">
                  <a:pos x="208" y="32"/>
                </a:cxn>
                <a:cxn ang="0">
                  <a:pos x="200" y="43"/>
                </a:cxn>
                <a:cxn ang="0">
                  <a:pos x="185" y="49"/>
                </a:cxn>
                <a:cxn ang="0">
                  <a:pos x="215" y="70"/>
                </a:cxn>
                <a:cxn ang="0">
                  <a:pos x="216" y="65"/>
                </a:cxn>
                <a:cxn ang="0">
                  <a:pos x="238" y="71"/>
                </a:cxn>
                <a:cxn ang="0">
                  <a:pos x="241" y="71"/>
                </a:cxn>
                <a:cxn ang="0">
                  <a:pos x="247" y="59"/>
                </a:cxn>
                <a:cxn ang="0">
                  <a:pos x="252" y="75"/>
                </a:cxn>
                <a:cxn ang="0">
                  <a:pos x="250" y="94"/>
                </a:cxn>
                <a:cxn ang="0">
                  <a:pos x="240" y="126"/>
                </a:cxn>
                <a:cxn ang="0">
                  <a:pos x="227" y="145"/>
                </a:cxn>
                <a:cxn ang="0">
                  <a:pos x="221" y="160"/>
                </a:cxn>
                <a:cxn ang="0">
                  <a:pos x="224" y="196"/>
                </a:cxn>
                <a:cxn ang="0">
                  <a:pos x="214" y="219"/>
                </a:cxn>
                <a:cxn ang="0">
                  <a:pos x="203" y="249"/>
                </a:cxn>
                <a:cxn ang="0">
                  <a:pos x="211" y="254"/>
                </a:cxn>
                <a:cxn ang="0">
                  <a:pos x="215" y="275"/>
                </a:cxn>
                <a:cxn ang="0">
                  <a:pos x="208" y="282"/>
                </a:cxn>
                <a:cxn ang="0">
                  <a:pos x="197" y="284"/>
                </a:cxn>
                <a:cxn ang="0">
                  <a:pos x="170" y="284"/>
                </a:cxn>
                <a:cxn ang="0">
                  <a:pos x="159" y="275"/>
                </a:cxn>
                <a:cxn ang="0">
                  <a:pos x="148" y="273"/>
                </a:cxn>
                <a:cxn ang="0">
                  <a:pos x="115" y="288"/>
                </a:cxn>
                <a:cxn ang="0">
                  <a:pos x="45" y="250"/>
                </a:cxn>
                <a:cxn ang="0">
                  <a:pos x="0" y="191"/>
                </a:cxn>
                <a:cxn ang="0">
                  <a:pos x="36" y="122"/>
                </a:cxn>
                <a:cxn ang="0">
                  <a:pos x="35" y="104"/>
                </a:cxn>
                <a:cxn ang="0">
                  <a:pos x="17" y="37"/>
                </a:cxn>
                <a:cxn ang="0">
                  <a:pos x="18" y="22"/>
                </a:cxn>
                <a:cxn ang="0">
                  <a:pos x="26" y="0"/>
                </a:cxn>
                <a:cxn ang="0">
                  <a:pos x="70" y="12"/>
                </a:cxn>
                <a:cxn ang="0">
                  <a:pos x="117" y="36"/>
                </a:cxn>
                <a:cxn ang="0">
                  <a:pos x="201" y="25"/>
                </a:cxn>
                <a:cxn ang="0">
                  <a:pos x="208" y="32"/>
                </a:cxn>
              </a:cxnLst>
              <a:rect l="0" t="0" r="r" b="b"/>
              <a:pathLst>
                <a:path w="252" h="288">
                  <a:moveTo>
                    <a:pt x="208" y="32"/>
                  </a:moveTo>
                  <a:lnTo>
                    <a:pt x="200" y="43"/>
                  </a:lnTo>
                  <a:lnTo>
                    <a:pt x="185" y="49"/>
                  </a:lnTo>
                  <a:lnTo>
                    <a:pt x="215" y="70"/>
                  </a:lnTo>
                  <a:lnTo>
                    <a:pt x="216" y="65"/>
                  </a:lnTo>
                  <a:lnTo>
                    <a:pt x="238" y="71"/>
                  </a:lnTo>
                  <a:lnTo>
                    <a:pt x="241" y="71"/>
                  </a:lnTo>
                  <a:lnTo>
                    <a:pt x="247" y="59"/>
                  </a:lnTo>
                  <a:lnTo>
                    <a:pt x="252" y="75"/>
                  </a:lnTo>
                  <a:lnTo>
                    <a:pt x="250" y="94"/>
                  </a:lnTo>
                  <a:lnTo>
                    <a:pt x="240" y="126"/>
                  </a:lnTo>
                  <a:lnTo>
                    <a:pt x="227" y="145"/>
                  </a:lnTo>
                  <a:lnTo>
                    <a:pt x="221" y="160"/>
                  </a:lnTo>
                  <a:lnTo>
                    <a:pt x="224" y="196"/>
                  </a:lnTo>
                  <a:lnTo>
                    <a:pt x="214" y="219"/>
                  </a:lnTo>
                  <a:lnTo>
                    <a:pt x="203" y="249"/>
                  </a:lnTo>
                  <a:lnTo>
                    <a:pt x="211" y="254"/>
                  </a:lnTo>
                  <a:lnTo>
                    <a:pt x="215" y="275"/>
                  </a:lnTo>
                  <a:lnTo>
                    <a:pt x="208" y="282"/>
                  </a:lnTo>
                  <a:lnTo>
                    <a:pt x="197" y="284"/>
                  </a:lnTo>
                  <a:lnTo>
                    <a:pt x="170" y="284"/>
                  </a:lnTo>
                  <a:lnTo>
                    <a:pt x="159" y="275"/>
                  </a:lnTo>
                  <a:lnTo>
                    <a:pt x="148" y="273"/>
                  </a:lnTo>
                  <a:lnTo>
                    <a:pt x="115" y="288"/>
                  </a:lnTo>
                  <a:lnTo>
                    <a:pt x="45" y="250"/>
                  </a:lnTo>
                  <a:lnTo>
                    <a:pt x="0" y="191"/>
                  </a:lnTo>
                  <a:lnTo>
                    <a:pt x="36" y="122"/>
                  </a:lnTo>
                  <a:lnTo>
                    <a:pt x="35" y="104"/>
                  </a:lnTo>
                  <a:lnTo>
                    <a:pt x="17" y="37"/>
                  </a:lnTo>
                  <a:lnTo>
                    <a:pt x="18" y="22"/>
                  </a:lnTo>
                  <a:lnTo>
                    <a:pt x="26" y="0"/>
                  </a:lnTo>
                  <a:lnTo>
                    <a:pt x="70" y="12"/>
                  </a:lnTo>
                  <a:lnTo>
                    <a:pt x="117" y="36"/>
                  </a:lnTo>
                  <a:lnTo>
                    <a:pt x="201" y="25"/>
                  </a:lnTo>
                  <a:lnTo>
                    <a:pt x="208" y="32"/>
                  </a:lnTo>
                  <a:close/>
                </a:path>
              </a:pathLst>
            </a:custGeom>
            <a:solidFill>
              <a:schemeClr val="accent1"/>
            </a:solidFill>
            <a:ln w="9525">
              <a:solidFill>
                <a:schemeClr val="tx1"/>
              </a:solidFill>
              <a:round/>
              <a:headEnd/>
              <a:tailEnd/>
            </a:ln>
          </p:spPr>
          <p:txBody>
            <a:bodyPr/>
            <a:lstStyle/>
            <a:p>
              <a:endParaRPr lang="en-US"/>
            </a:p>
          </p:txBody>
        </p:sp>
        <p:sp>
          <p:nvSpPr>
            <p:cNvPr id="199821" name="Freeform 141"/>
            <p:cNvSpPr>
              <a:spLocks/>
            </p:cNvSpPr>
            <p:nvPr/>
          </p:nvSpPr>
          <p:spPr bwMode="auto">
            <a:xfrm>
              <a:off x="3279" y="2483"/>
              <a:ext cx="252" cy="288"/>
            </a:xfrm>
            <a:custGeom>
              <a:avLst/>
              <a:gdLst/>
              <a:ahLst/>
              <a:cxnLst>
                <a:cxn ang="0">
                  <a:pos x="208" y="32"/>
                </a:cxn>
                <a:cxn ang="0">
                  <a:pos x="200" y="43"/>
                </a:cxn>
                <a:cxn ang="0">
                  <a:pos x="185" y="49"/>
                </a:cxn>
                <a:cxn ang="0">
                  <a:pos x="215" y="70"/>
                </a:cxn>
                <a:cxn ang="0">
                  <a:pos x="216" y="65"/>
                </a:cxn>
                <a:cxn ang="0">
                  <a:pos x="238" y="71"/>
                </a:cxn>
                <a:cxn ang="0">
                  <a:pos x="241" y="71"/>
                </a:cxn>
                <a:cxn ang="0">
                  <a:pos x="247" y="59"/>
                </a:cxn>
                <a:cxn ang="0">
                  <a:pos x="252" y="75"/>
                </a:cxn>
                <a:cxn ang="0">
                  <a:pos x="250" y="94"/>
                </a:cxn>
                <a:cxn ang="0">
                  <a:pos x="240" y="126"/>
                </a:cxn>
                <a:cxn ang="0">
                  <a:pos x="227" y="145"/>
                </a:cxn>
                <a:cxn ang="0">
                  <a:pos x="221" y="160"/>
                </a:cxn>
                <a:cxn ang="0">
                  <a:pos x="224" y="196"/>
                </a:cxn>
                <a:cxn ang="0">
                  <a:pos x="214" y="219"/>
                </a:cxn>
                <a:cxn ang="0">
                  <a:pos x="203" y="249"/>
                </a:cxn>
                <a:cxn ang="0">
                  <a:pos x="211" y="254"/>
                </a:cxn>
                <a:cxn ang="0">
                  <a:pos x="215" y="275"/>
                </a:cxn>
                <a:cxn ang="0">
                  <a:pos x="208" y="282"/>
                </a:cxn>
                <a:cxn ang="0">
                  <a:pos x="197" y="284"/>
                </a:cxn>
                <a:cxn ang="0">
                  <a:pos x="170" y="284"/>
                </a:cxn>
                <a:cxn ang="0">
                  <a:pos x="159" y="275"/>
                </a:cxn>
                <a:cxn ang="0">
                  <a:pos x="148" y="273"/>
                </a:cxn>
                <a:cxn ang="0">
                  <a:pos x="115" y="288"/>
                </a:cxn>
                <a:cxn ang="0">
                  <a:pos x="45" y="250"/>
                </a:cxn>
                <a:cxn ang="0">
                  <a:pos x="0" y="191"/>
                </a:cxn>
                <a:cxn ang="0">
                  <a:pos x="36" y="122"/>
                </a:cxn>
                <a:cxn ang="0">
                  <a:pos x="35" y="104"/>
                </a:cxn>
                <a:cxn ang="0">
                  <a:pos x="17" y="37"/>
                </a:cxn>
                <a:cxn ang="0">
                  <a:pos x="18" y="22"/>
                </a:cxn>
                <a:cxn ang="0">
                  <a:pos x="26" y="0"/>
                </a:cxn>
                <a:cxn ang="0">
                  <a:pos x="70" y="12"/>
                </a:cxn>
                <a:cxn ang="0">
                  <a:pos x="117" y="36"/>
                </a:cxn>
                <a:cxn ang="0">
                  <a:pos x="201" y="25"/>
                </a:cxn>
                <a:cxn ang="0">
                  <a:pos x="208" y="32"/>
                </a:cxn>
              </a:cxnLst>
              <a:rect l="0" t="0" r="r" b="b"/>
              <a:pathLst>
                <a:path w="252" h="288">
                  <a:moveTo>
                    <a:pt x="208" y="32"/>
                  </a:moveTo>
                  <a:lnTo>
                    <a:pt x="200" y="43"/>
                  </a:lnTo>
                  <a:lnTo>
                    <a:pt x="185" y="49"/>
                  </a:lnTo>
                  <a:lnTo>
                    <a:pt x="215" y="70"/>
                  </a:lnTo>
                  <a:lnTo>
                    <a:pt x="216" y="65"/>
                  </a:lnTo>
                  <a:lnTo>
                    <a:pt x="238" y="71"/>
                  </a:lnTo>
                  <a:lnTo>
                    <a:pt x="241" y="71"/>
                  </a:lnTo>
                  <a:lnTo>
                    <a:pt x="247" y="59"/>
                  </a:lnTo>
                  <a:lnTo>
                    <a:pt x="252" y="75"/>
                  </a:lnTo>
                  <a:lnTo>
                    <a:pt x="250" y="94"/>
                  </a:lnTo>
                  <a:lnTo>
                    <a:pt x="240" y="126"/>
                  </a:lnTo>
                  <a:lnTo>
                    <a:pt x="227" y="145"/>
                  </a:lnTo>
                  <a:lnTo>
                    <a:pt x="221" y="160"/>
                  </a:lnTo>
                  <a:lnTo>
                    <a:pt x="224" y="196"/>
                  </a:lnTo>
                  <a:lnTo>
                    <a:pt x="214" y="219"/>
                  </a:lnTo>
                  <a:lnTo>
                    <a:pt x="203" y="249"/>
                  </a:lnTo>
                  <a:lnTo>
                    <a:pt x="211" y="254"/>
                  </a:lnTo>
                  <a:lnTo>
                    <a:pt x="215" y="275"/>
                  </a:lnTo>
                  <a:lnTo>
                    <a:pt x="208" y="282"/>
                  </a:lnTo>
                  <a:lnTo>
                    <a:pt x="197" y="284"/>
                  </a:lnTo>
                  <a:lnTo>
                    <a:pt x="170" y="284"/>
                  </a:lnTo>
                  <a:lnTo>
                    <a:pt x="159" y="275"/>
                  </a:lnTo>
                  <a:lnTo>
                    <a:pt x="148" y="273"/>
                  </a:lnTo>
                  <a:lnTo>
                    <a:pt x="115" y="288"/>
                  </a:lnTo>
                  <a:lnTo>
                    <a:pt x="45" y="250"/>
                  </a:lnTo>
                  <a:lnTo>
                    <a:pt x="0" y="191"/>
                  </a:lnTo>
                  <a:lnTo>
                    <a:pt x="36" y="122"/>
                  </a:lnTo>
                  <a:lnTo>
                    <a:pt x="35" y="104"/>
                  </a:lnTo>
                  <a:lnTo>
                    <a:pt x="17" y="37"/>
                  </a:lnTo>
                  <a:lnTo>
                    <a:pt x="18" y="22"/>
                  </a:lnTo>
                  <a:lnTo>
                    <a:pt x="26" y="0"/>
                  </a:lnTo>
                  <a:lnTo>
                    <a:pt x="70" y="12"/>
                  </a:lnTo>
                  <a:lnTo>
                    <a:pt x="117" y="36"/>
                  </a:lnTo>
                  <a:lnTo>
                    <a:pt x="201" y="25"/>
                  </a:lnTo>
                  <a:lnTo>
                    <a:pt x="208" y="32"/>
                  </a:lnTo>
                  <a:close/>
                </a:path>
              </a:pathLst>
            </a:custGeom>
            <a:solidFill>
              <a:schemeClr val="accent1"/>
            </a:solidFill>
            <a:ln w="1588" cap="rnd">
              <a:solidFill>
                <a:schemeClr val="tx1"/>
              </a:solidFill>
              <a:prstDash val="solid"/>
              <a:round/>
              <a:headEnd/>
              <a:tailEnd/>
            </a:ln>
          </p:spPr>
          <p:txBody>
            <a:bodyPr/>
            <a:lstStyle/>
            <a:p>
              <a:endParaRPr lang="en-US"/>
            </a:p>
          </p:txBody>
        </p:sp>
      </p:grpSp>
      <p:grpSp>
        <p:nvGrpSpPr>
          <p:cNvPr id="199822" name="Group 142"/>
          <p:cNvGrpSpPr>
            <a:grpSpLocks/>
          </p:cNvGrpSpPr>
          <p:nvPr/>
        </p:nvGrpSpPr>
        <p:grpSpPr bwMode="auto">
          <a:xfrm>
            <a:off x="4383088" y="4618038"/>
            <a:ext cx="361950" cy="306387"/>
            <a:chOff x="2175" y="2653"/>
            <a:chExt cx="228" cy="193"/>
          </a:xfrm>
        </p:grpSpPr>
        <p:sp>
          <p:nvSpPr>
            <p:cNvPr id="199823" name="Freeform 143"/>
            <p:cNvSpPr>
              <a:spLocks/>
            </p:cNvSpPr>
            <p:nvPr/>
          </p:nvSpPr>
          <p:spPr bwMode="auto">
            <a:xfrm>
              <a:off x="2175" y="2653"/>
              <a:ext cx="228" cy="193"/>
            </a:xfrm>
            <a:custGeom>
              <a:avLst/>
              <a:gdLst/>
              <a:ahLst/>
              <a:cxnLst>
                <a:cxn ang="0">
                  <a:pos x="95" y="3"/>
                </a:cxn>
                <a:cxn ang="0">
                  <a:pos x="188" y="0"/>
                </a:cxn>
                <a:cxn ang="0">
                  <a:pos x="195" y="77"/>
                </a:cxn>
                <a:cxn ang="0">
                  <a:pos x="196" y="90"/>
                </a:cxn>
                <a:cxn ang="0">
                  <a:pos x="197" y="111"/>
                </a:cxn>
                <a:cxn ang="0">
                  <a:pos x="195" y="158"/>
                </a:cxn>
                <a:cxn ang="0">
                  <a:pos x="228" y="158"/>
                </a:cxn>
                <a:cxn ang="0">
                  <a:pos x="228" y="183"/>
                </a:cxn>
                <a:cxn ang="0">
                  <a:pos x="212" y="193"/>
                </a:cxn>
                <a:cxn ang="0">
                  <a:pos x="204" y="188"/>
                </a:cxn>
                <a:cxn ang="0">
                  <a:pos x="194" y="184"/>
                </a:cxn>
                <a:cxn ang="0">
                  <a:pos x="194" y="182"/>
                </a:cxn>
                <a:cxn ang="0">
                  <a:pos x="172" y="180"/>
                </a:cxn>
                <a:cxn ang="0">
                  <a:pos x="172" y="154"/>
                </a:cxn>
                <a:cxn ang="0">
                  <a:pos x="125" y="153"/>
                </a:cxn>
                <a:cxn ang="0">
                  <a:pos x="67" y="157"/>
                </a:cxn>
                <a:cxn ang="0">
                  <a:pos x="68" y="165"/>
                </a:cxn>
                <a:cxn ang="0">
                  <a:pos x="2" y="165"/>
                </a:cxn>
                <a:cxn ang="0">
                  <a:pos x="0" y="34"/>
                </a:cxn>
                <a:cxn ang="0">
                  <a:pos x="53" y="36"/>
                </a:cxn>
                <a:cxn ang="0">
                  <a:pos x="56" y="50"/>
                </a:cxn>
                <a:cxn ang="0">
                  <a:pos x="65" y="51"/>
                </a:cxn>
                <a:cxn ang="0">
                  <a:pos x="68" y="53"/>
                </a:cxn>
                <a:cxn ang="0">
                  <a:pos x="101" y="49"/>
                </a:cxn>
                <a:cxn ang="0">
                  <a:pos x="98" y="16"/>
                </a:cxn>
                <a:cxn ang="0">
                  <a:pos x="95" y="3"/>
                </a:cxn>
              </a:cxnLst>
              <a:rect l="0" t="0" r="r" b="b"/>
              <a:pathLst>
                <a:path w="228" h="193">
                  <a:moveTo>
                    <a:pt x="95" y="3"/>
                  </a:moveTo>
                  <a:lnTo>
                    <a:pt x="188" y="0"/>
                  </a:lnTo>
                  <a:lnTo>
                    <a:pt x="195" y="77"/>
                  </a:lnTo>
                  <a:lnTo>
                    <a:pt x="196" y="90"/>
                  </a:lnTo>
                  <a:lnTo>
                    <a:pt x="197" y="111"/>
                  </a:lnTo>
                  <a:lnTo>
                    <a:pt x="195" y="158"/>
                  </a:lnTo>
                  <a:lnTo>
                    <a:pt x="228" y="158"/>
                  </a:lnTo>
                  <a:lnTo>
                    <a:pt x="228" y="183"/>
                  </a:lnTo>
                  <a:lnTo>
                    <a:pt x="212" y="193"/>
                  </a:lnTo>
                  <a:lnTo>
                    <a:pt x="204" y="188"/>
                  </a:lnTo>
                  <a:lnTo>
                    <a:pt x="194" y="184"/>
                  </a:lnTo>
                  <a:lnTo>
                    <a:pt x="194" y="182"/>
                  </a:lnTo>
                  <a:lnTo>
                    <a:pt x="172" y="180"/>
                  </a:lnTo>
                  <a:lnTo>
                    <a:pt x="172" y="154"/>
                  </a:lnTo>
                  <a:lnTo>
                    <a:pt x="125" y="153"/>
                  </a:lnTo>
                  <a:lnTo>
                    <a:pt x="67" y="157"/>
                  </a:lnTo>
                  <a:lnTo>
                    <a:pt x="68" y="165"/>
                  </a:lnTo>
                  <a:lnTo>
                    <a:pt x="2" y="165"/>
                  </a:lnTo>
                  <a:lnTo>
                    <a:pt x="0" y="34"/>
                  </a:lnTo>
                  <a:lnTo>
                    <a:pt x="53" y="36"/>
                  </a:lnTo>
                  <a:lnTo>
                    <a:pt x="56" y="50"/>
                  </a:lnTo>
                  <a:lnTo>
                    <a:pt x="65" y="51"/>
                  </a:lnTo>
                  <a:lnTo>
                    <a:pt x="68" y="53"/>
                  </a:lnTo>
                  <a:lnTo>
                    <a:pt x="101" y="49"/>
                  </a:lnTo>
                  <a:lnTo>
                    <a:pt x="98" y="16"/>
                  </a:lnTo>
                  <a:lnTo>
                    <a:pt x="95" y="3"/>
                  </a:lnTo>
                  <a:close/>
                </a:path>
              </a:pathLst>
            </a:custGeom>
            <a:solidFill>
              <a:schemeClr val="accent1"/>
            </a:solidFill>
            <a:ln w="9525">
              <a:noFill/>
              <a:round/>
              <a:headEnd/>
              <a:tailEnd/>
            </a:ln>
          </p:spPr>
          <p:txBody>
            <a:bodyPr/>
            <a:lstStyle/>
            <a:p>
              <a:endParaRPr lang="en-US"/>
            </a:p>
          </p:txBody>
        </p:sp>
        <p:sp>
          <p:nvSpPr>
            <p:cNvPr id="199824" name="Freeform 144"/>
            <p:cNvSpPr>
              <a:spLocks/>
            </p:cNvSpPr>
            <p:nvPr/>
          </p:nvSpPr>
          <p:spPr bwMode="auto">
            <a:xfrm>
              <a:off x="2175" y="2653"/>
              <a:ext cx="228" cy="193"/>
            </a:xfrm>
            <a:custGeom>
              <a:avLst/>
              <a:gdLst/>
              <a:ahLst/>
              <a:cxnLst>
                <a:cxn ang="0">
                  <a:pos x="95" y="3"/>
                </a:cxn>
                <a:cxn ang="0">
                  <a:pos x="188" y="0"/>
                </a:cxn>
                <a:cxn ang="0">
                  <a:pos x="195" y="77"/>
                </a:cxn>
                <a:cxn ang="0">
                  <a:pos x="196" y="90"/>
                </a:cxn>
                <a:cxn ang="0">
                  <a:pos x="197" y="111"/>
                </a:cxn>
                <a:cxn ang="0">
                  <a:pos x="195" y="158"/>
                </a:cxn>
                <a:cxn ang="0">
                  <a:pos x="228" y="158"/>
                </a:cxn>
                <a:cxn ang="0">
                  <a:pos x="228" y="183"/>
                </a:cxn>
                <a:cxn ang="0">
                  <a:pos x="212" y="193"/>
                </a:cxn>
                <a:cxn ang="0">
                  <a:pos x="204" y="188"/>
                </a:cxn>
                <a:cxn ang="0">
                  <a:pos x="194" y="184"/>
                </a:cxn>
                <a:cxn ang="0">
                  <a:pos x="194" y="182"/>
                </a:cxn>
                <a:cxn ang="0">
                  <a:pos x="172" y="180"/>
                </a:cxn>
                <a:cxn ang="0">
                  <a:pos x="172" y="154"/>
                </a:cxn>
                <a:cxn ang="0">
                  <a:pos x="125" y="153"/>
                </a:cxn>
                <a:cxn ang="0">
                  <a:pos x="67" y="157"/>
                </a:cxn>
                <a:cxn ang="0">
                  <a:pos x="68" y="165"/>
                </a:cxn>
                <a:cxn ang="0">
                  <a:pos x="2" y="165"/>
                </a:cxn>
                <a:cxn ang="0">
                  <a:pos x="0" y="34"/>
                </a:cxn>
                <a:cxn ang="0">
                  <a:pos x="53" y="36"/>
                </a:cxn>
                <a:cxn ang="0">
                  <a:pos x="56" y="50"/>
                </a:cxn>
                <a:cxn ang="0">
                  <a:pos x="65" y="51"/>
                </a:cxn>
                <a:cxn ang="0">
                  <a:pos x="68" y="53"/>
                </a:cxn>
                <a:cxn ang="0">
                  <a:pos x="101" y="49"/>
                </a:cxn>
                <a:cxn ang="0">
                  <a:pos x="98" y="16"/>
                </a:cxn>
                <a:cxn ang="0">
                  <a:pos x="95" y="3"/>
                </a:cxn>
              </a:cxnLst>
              <a:rect l="0" t="0" r="r" b="b"/>
              <a:pathLst>
                <a:path w="228" h="193">
                  <a:moveTo>
                    <a:pt x="95" y="3"/>
                  </a:moveTo>
                  <a:lnTo>
                    <a:pt x="188" y="0"/>
                  </a:lnTo>
                  <a:lnTo>
                    <a:pt x="195" y="77"/>
                  </a:lnTo>
                  <a:lnTo>
                    <a:pt x="196" y="90"/>
                  </a:lnTo>
                  <a:lnTo>
                    <a:pt x="197" y="111"/>
                  </a:lnTo>
                  <a:lnTo>
                    <a:pt x="195" y="158"/>
                  </a:lnTo>
                  <a:lnTo>
                    <a:pt x="228" y="158"/>
                  </a:lnTo>
                  <a:lnTo>
                    <a:pt x="228" y="183"/>
                  </a:lnTo>
                  <a:lnTo>
                    <a:pt x="212" y="193"/>
                  </a:lnTo>
                  <a:lnTo>
                    <a:pt x="204" y="188"/>
                  </a:lnTo>
                  <a:lnTo>
                    <a:pt x="194" y="184"/>
                  </a:lnTo>
                  <a:lnTo>
                    <a:pt x="194" y="182"/>
                  </a:lnTo>
                  <a:lnTo>
                    <a:pt x="172" y="180"/>
                  </a:lnTo>
                  <a:lnTo>
                    <a:pt x="172" y="154"/>
                  </a:lnTo>
                  <a:lnTo>
                    <a:pt x="125" y="153"/>
                  </a:lnTo>
                  <a:lnTo>
                    <a:pt x="67" y="157"/>
                  </a:lnTo>
                  <a:lnTo>
                    <a:pt x="68" y="165"/>
                  </a:lnTo>
                  <a:lnTo>
                    <a:pt x="2" y="165"/>
                  </a:lnTo>
                  <a:lnTo>
                    <a:pt x="0" y="34"/>
                  </a:lnTo>
                  <a:lnTo>
                    <a:pt x="53" y="36"/>
                  </a:lnTo>
                  <a:lnTo>
                    <a:pt x="56" y="50"/>
                  </a:lnTo>
                  <a:lnTo>
                    <a:pt x="65" y="51"/>
                  </a:lnTo>
                  <a:lnTo>
                    <a:pt x="68" y="53"/>
                  </a:lnTo>
                  <a:lnTo>
                    <a:pt x="101" y="49"/>
                  </a:lnTo>
                  <a:lnTo>
                    <a:pt x="98" y="16"/>
                  </a:lnTo>
                  <a:lnTo>
                    <a:pt x="95" y="3"/>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25" name="Group 145"/>
          <p:cNvGrpSpPr>
            <a:grpSpLocks/>
          </p:cNvGrpSpPr>
          <p:nvPr/>
        </p:nvGrpSpPr>
        <p:grpSpPr bwMode="auto">
          <a:xfrm>
            <a:off x="4470400" y="4162425"/>
            <a:ext cx="290513" cy="460375"/>
            <a:chOff x="2230" y="2366"/>
            <a:chExt cx="183" cy="290"/>
          </a:xfrm>
        </p:grpSpPr>
        <p:sp>
          <p:nvSpPr>
            <p:cNvPr id="199826" name="Freeform 146"/>
            <p:cNvSpPr>
              <a:spLocks/>
            </p:cNvSpPr>
            <p:nvPr/>
          </p:nvSpPr>
          <p:spPr bwMode="auto">
            <a:xfrm>
              <a:off x="2230" y="2366"/>
              <a:ext cx="183" cy="290"/>
            </a:xfrm>
            <a:custGeom>
              <a:avLst/>
              <a:gdLst/>
              <a:ahLst/>
              <a:cxnLst>
                <a:cxn ang="0">
                  <a:pos x="151" y="239"/>
                </a:cxn>
                <a:cxn ang="0">
                  <a:pos x="141" y="209"/>
                </a:cxn>
                <a:cxn ang="0">
                  <a:pos x="118" y="179"/>
                </a:cxn>
                <a:cxn ang="0">
                  <a:pos x="119" y="158"/>
                </a:cxn>
                <a:cxn ang="0">
                  <a:pos x="117" y="149"/>
                </a:cxn>
                <a:cxn ang="0">
                  <a:pos x="120" y="131"/>
                </a:cxn>
                <a:cxn ang="0">
                  <a:pos x="128" y="103"/>
                </a:cxn>
                <a:cxn ang="0">
                  <a:pos x="126" y="88"/>
                </a:cxn>
                <a:cxn ang="0">
                  <a:pos x="119" y="72"/>
                </a:cxn>
                <a:cxn ang="0">
                  <a:pos x="117" y="58"/>
                </a:cxn>
                <a:cxn ang="0">
                  <a:pos x="121" y="42"/>
                </a:cxn>
                <a:cxn ang="0">
                  <a:pos x="117" y="22"/>
                </a:cxn>
                <a:cxn ang="0">
                  <a:pos x="118" y="11"/>
                </a:cxn>
                <a:cxn ang="0">
                  <a:pos x="121" y="0"/>
                </a:cxn>
                <a:cxn ang="0">
                  <a:pos x="16" y="3"/>
                </a:cxn>
                <a:cxn ang="0">
                  <a:pos x="17" y="79"/>
                </a:cxn>
                <a:cxn ang="0">
                  <a:pos x="13" y="89"/>
                </a:cxn>
                <a:cxn ang="0">
                  <a:pos x="6" y="93"/>
                </a:cxn>
                <a:cxn ang="0">
                  <a:pos x="4" y="112"/>
                </a:cxn>
                <a:cxn ang="0">
                  <a:pos x="0" y="129"/>
                </a:cxn>
                <a:cxn ang="0">
                  <a:pos x="0" y="137"/>
                </a:cxn>
                <a:cxn ang="0">
                  <a:pos x="2" y="160"/>
                </a:cxn>
                <a:cxn ang="0">
                  <a:pos x="11" y="204"/>
                </a:cxn>
                <a:cxn ang="0">
                  <a:pos x="18" y="211"/>
                </a:cxn>
                <a:cxn ang="0">
                  <a:pos x="28" y="218"/>
                </a:cxn>
                <a:cxn ang="0">
                  <a:pos x="29" y="229"/>
                </a:cxn>
                <a:cxn ang="0">
                  <a:pos x="25" y="243"/>
                </a:cxn>
                <a:cxn ang="0">
                  <a:pos x="27" y="247"/>
                </a:cxn>
                <a:cxn ang="0">
                  <a:pos x="40" y="290"/>
                </a:cxn>
                <a:cxn ang="0">
                  <a:pos x="133" y="287"/>
                </a:cxn>
                <a:cxn ang="0">
                  <a:pos x="183" y="285"/>
                </a:cxn>
                <a:cxn ang="0">
                  <a:pos x="168" y="272"/>
                </a:cxn>
                <a:cxn ang="0">
                  <a:pos x="156" y="252"/>
                </a:cxn>
                <a:cxn ang="0">
                  <a:pos x="151" y="239"/>
                </a:cxn>
              </a:cxnLst>
              <a:rect l="0" t="0" r="r" b="b"/>
              <a:pathLst>
                <a:path w="183" h="290">
                  <a:moveTo>
                    <a:pt x="151" y="239"/>
                  </a:moveTo>
                  <a:lnTo>
                    <a:pt x="141" y="209"/>
                  </a:lnTo>
                  <a:lnTo>
                    <a:pt x="118" y="179"/>
                  </a:lnTo>
                  <a:lnTo>
                    <a:pt x="119" y="158"/>
                  </a:lnTo>
                  <a:lnTo>
                    <a:pt x="117" y="149"/>
                  </a:lnTo>
                  <a:lnTo>
                    <a:pt x="120" y="131"/>
                  </a:lnTo>
                  <a:lnTo>
                    <a:pt x="128" y="103"/>
                  </a:lnTo>
                  <a:lnTo>
                    <a:pt x="126" y="88"/>
                  </a:lnTo>
                  <a:lnTo>
                    <a:pt x="119" y="72"/>
                  </a:lnTo>
                  <a:lnTo>
                    <a:pt x="117" y="58"/>
                  </a:lnTo>
                  <a:lnTo>
                    <a:pt x="121" y="42"/>
                  </a:lnTo>
                  <a:lnTo>
                    <a:pt x="117" y="22"/>
                  </a:lnTo>
                  <a:lnTo>
                    <a:pt x="118" y="11"/>
                  </a:lnTo>
                  <a:lnTo>
                    <a:pt x="121" y="0"/>
                  </a:lnTo>
                  <a:lnTo>
                    <a:pt x="16" y="3"/>
                  </a:lnTo>
                  <a:lnTo>
                    <a:pt x="17" y="79"/>
                  </a:lnTo>
                  <a:lnTo>
                    <a:pt x="13" y="89"/>
                  </a:lnTo>
                  <a:lnTo>
                    <a:pt x="6" y="93"/>
                  </a:lnTo>
                  <a:lnTo>
                    <a:pt x="4" y="112"/>
                  </a:lnTo>
                  <a:lnTo>
                    <a:pt x="0" y="129"/>
                  </a:lnTo>
                  <a:lnTo>
                    <a:pt x="0" y="137"/>
                  </a:lnTo>
                  <a:lnTo>
                    <a:pt x="2" y="160"/>
                  </a:lnTo>
                  <a:lnTo>
                    <a:pt x="11" y="204"/>
                  </a:lnTo>
                  <a:lnTo>
                    <a:pt x="18" y="211"/>
                  </a:lnTo>
                  <a:lnTo>
                    <a:pt x="28" y="218"/>
                  </a:lnTo>
                  <a:lnTo>
                    <a:pt x="29" y="229"/>
                  </a:lnTo>
                  <a:lnTo>
                    <a:pt x="25" y="243"/>
                  </a:lnTo>
                  <a:lnTo>
                    <a:pt x="27" y="247"/>
                  </a:lnTo>
                  <a:lnTo>
                    <a:pt x="40" y="290"/>
                  </a:lnTo>
                  <a:lnTo>
                    <a:pt x="133" y="287"/>
                  </a:lnTo>
                  <a:lnTo>
                    <a:pt x="183" y="285"/>
                  </a:lnTo>
                  <a:lnTo>
                    <a:pt x="168" y="272"/>
                  </a:lnTo>
                  <a:lnTo>
                    <a:pt x="156" y="252"/>
                  </a:lnTo>
                  <a:lnTo>
                    <a:pt x="151" y="239"/>
                  </a:lnTo>
                  <a:close/>
                </a:path>
              </a:pathLst>
            </a:custGeom>
            <a:solidFill>
              <a:schemeClr val="accent1"/>
            </a:solidFill>
            <a:ln w="9525">
              <a:noFill/>
              <a:round/>
              <a:headEnd/>
              <a:tailEnd/>
            </a:ln>
          </p:spPr>
          <p:txBody>
            <a:bodyPr/>
            <a:lstStyle/>
            <a:p>
              <a:endParaRPr lang="en-US"/>
            </a:p>
          </p:txBody>
        </p:sp>
        <p:sp>
          <p:nvSpPr>
            <p:cNvPr id="199827" name="Freeform 147"/>
            <p:cNvSpPr>
              <a:spLocks/>
            </p:cNvSpPr>
            <p:nvPr/>
          </p:nvSpPr>
          <p:spPr bwMode="auto">
            <a:xfrm>
              <a:off x="2230" y="2366"/>
              <a:ext cx="183" cy="290"/>
            </a:xfrm>
            <a:custGeom>
              <a:avLst/>
              <a:gdLst/>
              <a:ahLst/>
              <a:cxnLst>
                <a:cxn ang="0">
                  <a:pos x="151" y="239"/>
                </a:cxn>
                <a:cxn ang="0">
                  <a:pos x="141" y="209"/>
                </a:cxn>
                <a:cxn ang="0">
                  <a:pos x="118" y="179"/>
                </a:cxn>
                <a:cxn ang="0">
                  <a:pos x="119" y="158"/>
                </a:cxn>
                <a:cxn ang="0">
                  <a:pos x="117" y="149"/>
                </a:cxn>
                <a:cxn ang="0">
                  <a:pos x="120" y="131"/>
                </a:cxn>
                <a:cxn ang="0">
                  <a:pos x="128" y="103"/>
                </a:cxn>
                <a:cxn ang="0">
                  <a:pos x="126" y="88"/>
                </a:cxn>
                <a:cxn ang="0">
                  <a:pos x="119" y="72"/>
                </a:cxn>
                <a:cxn ang="0">
                  <a:pos x="117" y="58"/>
                </a:cxn>
                <a:cxn ang="0">
                  <a:pos x="121" y="42"/>
                </a:cxn>
                <a:cxn ang="0">
                  <a:pos x="117" y="22"/>
                </a:cxn>
                <a:cxn ang="0">
                  <a:pos x="118" y="11"/>
                </a:cxn>
                <a:cxn ang="0">
                  <a:pos x="121" y="0"/>
                </a:cxn>
                <a:cxn ang="0">
                  <a:pos x="16" y="3"/>
                </a:cxn>
                <a:cxn ang="0">
                  <a:pos x="17" y="79"/>
                </a:cxn>
                <a:cxn ang="0">
                  <a:pos x="13" y="89"/>
                </a:cxn>
                <a:cxn ang="0">
                  <a:pos x="6" y="93"/>
                </a:cxn>
                <a:cxn ang="0">
                  <a:pos x="4" y="112"/>
                </a:cxn>
                <a:cxn ang="0">
                  <a:pos x="0" y="129"/>
                </a:cxn>
                <a:cxn ang="0">
                  <a:pos x="0" y="137"/>
                </a:cxn>
                <a:cxn ang="0">
                  <a:pos x="2" y="160"/>
                </a:cxn>
                <a:cxn ang="0">
                  <a:pos x="11" y="204"/>
                </a:cxn>
                <a:cxn ang="0">
                  <a:pos x="18" y="211"/>
                </a:cxn>
                <a:cxn ang="0">
                  <a:pos x="28" y="218"/>
                </a:cxn>
                <a:cxn ang="0">
                  <a:pos x="29" y="229"/>
                </a:cxn>
                <a:cxn ang="0">
                  <a:pos x="25" y="243"/>
                </a:cxn>
                <a:cxn ang="0">
                  <a:pos x="27" y="247"/>
                </a:cxn>
                <a:cxn ang="0">
                  <a:pos x="40" y="290"/>
                </a:cxn>
                <a:cxn ang="0">
                  <a:pos x="133" y="287"/>
                </a:cxn>
                <a:cxn ang="0">
                  <a:pos x="183" y="285"/>
                </a:cxn>
                <a:cxn ang="0">
                  <a:pos x="168" y="272"/>
                </a:cxn>
                <a:cxn ang="0">
                  <a:pos x="156" y="252"/>
                </a:cxn>
                <a:cxn ang="0">
                  <a:pos x="151" y="239"/>
                </a:cxn>
              </a:cxnLst>
              <a:rect l="0" t="0" r="r" b="b"/>
              <a:pathLst>
                <a:path w="183" h="290">
                  <a:moveTo>
                    <a:pt x="151" y="239"/>
                  </a:moveTo>
                  <a:lnTo>
                    <a:pt x="141" y="209"/>
                  </a:lnTo>
                  <a:lnTo>
                    <a:pt x="118" y="179"/>
                  </a:lnTo>
                  <a:lnTo>
                    <a:pt x="119" y="158"/>
                  </a:lnTo>
                  <a:lnTo>
                    <a:pt x="117" y="149"/>
                  </a:lnTo>
                  <a:lnTo>
                    <a:pt x="120" y="131"/>
                  </a:lnTo>
                  <a:lnTo>
                    <a:pt x="128" y="103"/>
                  </a:lnTo>
                  <a:lnTo>
                    <a:pt x="126" y="88"/>
                  </a:lnTo>
                  <a:lnTo>
                    <a:pt x="119" y="72"/>
                  </a:lnTo>
                  <a:lnTo>
                    <a:pt x="117" y="58"/>
                  </a:lnTo>
                  <a:lnTo>
                    <a:pt x="121" y="42"/>
                  </a:lnTo>
                  <a:lnTo>
                    <a:pt x="117" y="22"/>
                  </a:lnTo>
                  <a:lnTo>
                    <a:pt x="118" y="11"/>
                  </a:lnTo>
                  <a:lnTo>
                    <a:pt x="121" y="0"/>
                  </a:lnTo>
                  <a:lnTo>
                    <a:pt x="16" y="3"/>
                  </a:lnTo>
                  <a:lnTo>
                    <a:pt x="17" y="79"/>
                  </a:lnTo>
                  <a:lnTo>
                    <a:pt x="13" y="89"/>
                  </a:lnTo>
                  <a:lnTo>
                    <a:pt x="6" y="93"/>
                  </a:lnTo>
                  <a:lnTo>
                    <a:pt x="4" y="112"/>
                  </a:lnTo>
                  <a:lnTo>
                    <a:pt x="0" y="129"/>
                  </a:lnTo>
                  <a:lnTo>
                    <a:pt x="0" y="137"/>
                  </a:lnTo>
                  <a:lnTo>
                    <a:pt x="2" y="160"/>
                  </a:lnTo>
                  <a:lnTo>
                    <a:pt x="11" y="204"/>
                  </a:lnTo>
                  <a:lnTo>
                    <a:pt x="18" y="211"/>
                  </a:lnTo>
                  <a:lnTo>
                    <a:pt x="28" y="218"/>
                  </a:lnTo>
                  <a:lnTo>
                    <a:pt x="29" y="229"/>
                  </a:lnTo>
                  <a:lnTo>
                    <a:pt x="25" y="243"/>
                  </a:lnTo>
                  <a:lnTo>
                    <a:pt x="27" y="247"/>
                  </a:lnTo>
                  <a:lnTo>
                    <a:pt x="40" y="290"/>
                  </a:lnTo>
                  <a:lnTo>
                    <a:pt x="133" y="287"/>
                  </a:lnTo>
                  <a:lnTo>
                    <a:pt x="183" y="285"/>
                  </a:lnTo>
                  <a:lnTo>
                    <a:pt x="168" y="272"/>
                  </a:lnTo>
                  <a:lnTo>
                    <a:pt x="156" y="252"/>
                  </a:lnTo>
                  <a:lnTo>
                    <a:pt x="151" y="239"/>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28" name="Group 148"/>
          <p:cNvGrpSpPr>
            <a:grpSpLocks/>
          </p:cNvGrpSpPr>
          <p:nvPr/>
        </p:nvGrpSpPr>
        <p:grpSpPr bwMode="auto">
          <a:xfrm>
            <a:off x="3910013" y="4587875"/>
            <a:ext cx="581025" cy="558800"/>
            <a:chOff x="1877" y="2634"/>
            <a:chExt cx="366" cy="352"/>
          </a:xfrm>
        </p:grpSpPr>
        <p:sp>
          <p:nvSpPr>
            <p:cNvPr id="199829" name="Freeform 149"/>
            <p:cNvSpPr>
              <a:spLocks/>
            </p:cNvSpPr>
            <p:nvPr/>
          </p:nvSpPr>
          <p:spPr bwMode="auto">
            <a:xfrm>
              <a:off x="1877" y="2634"/>
              <a:ext cx="366" cy="352"/>
            </a:xfrm>
            <a:custGeom>
              <a:avLst/>
              <a:gdLst/>
              <a:ahLst/>
              <a:cxnLst>
                <a:cxn ang="0">
                  <a:pos x="182" y="1"/>
                </a:cxn>
                <a:cxn ang="0">
                  <a:pos x="281" y="4"/>
                </a:cxn>
                <a:cxn ang="0">
                  <a:pos x="282" y="47"/>
                </a:cxn>
                <a:cxn ang="0">
                  <a:pos x="286" y="49"/>
                </a:cxn>
                <a:cxn ang="0">
                  <a:pos x="295" y="49"/>
                </a:cxn>
                <a:cxn ang="0">
                  <a:pos x="298" y="54"/>
                </a:cxn>
                <a:cxn ang="0">
                  <a:pos x="300" y="184"/>
                </a:cxn>
                <a:cxn ang="0">
                  <a:pos x="366" y="184"/>
                </a:cxn>
                <a:cxn ang="0">
                  <a:pos x="364" y="352"/>
                </a:cxn>
                <a:cxn ang="0">
                  <a:pos x="68" y="351"/>
                </a:cxn>
                <a:cxn ang="0">
                  <a:pos x="0" y="351"/>
                </a:cxn>
                <a:cxn ang="0">
                  <a:pos x="11" y="101"/>
                </a:cxn>
                <a:cxn ang="0">
                  <a:pos x="12" y="98"/>
                </a:cxn>
                <a:cxn ang="0">
                  <a:pos x="15" y="69"/>
                </a:cxn>
                <a:cxn ang="0">
                  <a:pos x="15" y="30"/>
                </a:cxn>
                <a:cxn ang="0">
                  <a:pos x="43" y="30"/>
                </a:cxn>
                <a:cxn ang="0">
                  <a:pos x="44" y="2"/>
                </a:cxn>
                <a:cxn ang="0">
                  <a:pos x="123" y="0"/>
                </a:cxn>
                <a:cxn ang="0">
                  <a:pos x="182" y="1"/>
                </a:cxn>
              </a:cxnLst>
              <a:rect l="0" t="0" r="r" b="b"/>
              <a:pathLst>
                <a:path w="366" h="352">
                  <a:moveTo>
                    <a:pt x="182" y="1"/>
                  </a:moveTo>
                  <a:lnTo>
                    <a:pt x="281" y="4"/>
                  </a:lnTo>
                  <a:lnTo>
                    <a:pt x="282" y="47"/>
                  </a:lnTo>
                  <a:lnTo>
                    <a:pt x="286" y="49"/>
                  </a:lnTo>
                  <a:lnTo>
                    <a:pt x="295" y="49"/>
                  </a:lnTo>
                  <a:lnTo>
                    <a:pt x="298" y="54"/>
                  </a:lnTo>
                  <a:lnTo>
                    <a:pt x="300" y="184"/>
                  </a:lnTo>
                  <a:lnTo>
                    <a:pt x="366" y="184"/>
                  </a:lnTo>
                  <a:lnTo>
                    <a:pt x="364" y="352"/>
                  </a:lnTo>
                  <a:lnTo>
                    <a:pt x="68" y="351"/>
                  </a:lnTo>
                  <a:lnTo>
                    <a:pt x="0" y="351"/>
                  </a:lnTo>
                  <a:lnTo>
                    <a:pt x="11" y="101"/>
                  </a:lnTo>
                  <a:lnTo>
                    <a:pt x="12" y="98"/>
                  </a:lnTo>
                  <a:lnTo>
                    <a:pt x="15" y="69"/>
                  </a:lnTo>
                  <a:lnTo>
                    <a:pt x="15" y="30"/>
                  </a:lnTo>
                  <a:lnTo>
                    <a:pt x="43" y="30"/>
                  </a:lnTo>
                  <a:lnTo>
                    <a:pt x="44" y="2"/>
                  </a:lnTo>
                  <a:lnTo>
                    <a:pt x="123" y="0"/>
                  </a:lnTo>
                  <a:lnTo>
                    <a:pt x="182" y="1"/>
                  </a:lnTo>
                  <a:close/>
                </a:path>
              </a:pathLst>
            </a:custGeom>
            <a:solidFill>
              <a:schemeClr val="accent1"/>
            </a:solidFill>
            <a:ln w="9525">
              <a:noFill/>
              <a:round/>
              <a:headEnd/>
              <a:tailEnd/>
            </a:ln>
          </p:spPr>
          <p:txBody>
            <a:bodyPr/>
            <a:lstStyle/>
            <a:p>
              <a:endParaRPr lang="en-US"/>
            </a:p>
          </p:txBody>
        </p:sp>
        <p:sp>
          <p:nvSpPr>
            <p:cNvPr id="199830" name="Freeform 150"/>
            <p:cNvSpPr>
              <a:spLocks/>
            </p:cNvSpPr>
            <p:nvPr/>
          </p:nvSpPr>
          <p:spPr bwMode="auto">
            <a:xfrm>
              <a:off x="1877" y="2634"/>
              <a:ext cx="366" cy="352"/>
            </a:xfrm>
            <a:custGeom>
              <a:avLst/>
              <a:gdLst/>
              <a:ahLst/>
              <a:cxnLst>
                <a:cxn ang="0">
                  <a:pos x="182" y="1"/>
                </a:cxn>
                <a:cxn ang="0">
                  <a:pos x="281" y="4"/>
                </a:cxn>
                <a:cxn ang="0">
                  <a:pos x="282" y="47"/>
                </a:cxn>
                <a:cxn ang="0">
                  <a:pos x="286" y="49"/>
                </a:cxn>
                <a:cxn ang="0">
                  <a:pos x="295" y="49"/>
                </a:cxn>
                <a:cxn ang="0">
                  <a:pos x="298" y="54"/>
                </a:cxn>
                <a:cxn ang="0">
                  <a:pos x="300" y="184"/>
                </a:cxn>
                <a:cxn ang="0">
                  <a:pos x="366" y="184"/>
                </a:cxn>
                <a:cxn ang="0">
                  <a:pos x="364" y="352"/>
                </a:cxn>
                <a:cxn ang="0">
                  <a:pos x="68" y="351"/>
                </a:cxn>
                <a:cxn ang="0">
                  <a:pos x="0" y="351"/>
                </a:cxn>
                <a:cxn ang="0">
                  <a:pos x="11" y="101"/>
                </a:cxn>
                <a:cxn ang="0">
                  <a:pos x="12" y="98"/>
                </a:cxn>
                <a:cxn ang="0">
                  <a:pos x="15" y="69"/>
                </a:cxn>
                <a:cxn ang="0">
                  <a:pos x="15" y="30"/>
                </a:cxn>
                <a:cxn ang="0">
                  <a:pos x="43" y="30"/>
                </a:cxn>
                <a:cxn ang="0">
                  <a:pos x="44" y="2"/>
                </a:cxn>
                <a:cxn ang="0">
                  <a:pos x="123" y="0"/>
                </a:cxn>
                <a:cxn ang="0">
                  <a:pos x="182" y="1"/>
                </a:cxn>
              </a:cxnLst>
              <a:rect l="0" t="0" r="r" b="b"/>
              <a:pathLst>
                <a:path w="366" h="352">
                  <a:moveTo>
                    <a:pt x="182" y="1"/>
                  </a:moveTo>
                  <a:lnTo>
                    <a:pt x="281" y="4"/>
                  </a:lnTo>
                  <a:lnTo>
                    <a:pt x="282" y="47"/>
                  </a:lnTo>
                  <a:lnTo>
                    <a:pt x="286" y="49"/>
                  </a:lnTo>
                  <a:lnTo>
                    <a:pt x="295" y="49"/>
                  </a:lnTo>
                  <a:lnTo>
                    <a:pt x="298" y="54"/>
                  </a:lnTo>
                  <a:lnTo>
                    <a:pt x="300" y="184"/>
                  </a:lnTo>
                  <a:lnTo>
                    <a:pt x="366" y="184"/>
                  </a:lnTo>
                  <a:lnTo>
                    <a:pt x="364" y="352"/>
                  </a:lnTo>
                  <a:lnTo>
                    <a:pt x="68" y="351"/>
                  </a:lnTo>
                  <a:lnTo>
                    <a:pt x="0" y="351"/>
                  </a:lnTo>
                  <a:lnTo>
                    <a:pt x="11" y="101"/>
                  </a:lnTo>
                  <a:lnTo>
                    <a:pt x="12" y="98"/>
                  </a:lnTo>
                  <a:lnTo>
                    <a:pt x="15" y="69"/>
                  </a:lnTo>
                  <a:lnTo>
                    <a:pt x="15" y="30"/>
                  </a:lnTo>
                  <a:lnTo>
                    <a:pt x="43" y="30"/>
                  </a:lnTo>
                  <a:lnTo>
                    <a:pt x="44" y="2"/>
                  </a:lnTo>
                  <a:lnTo>
                    <a:pt x="123" y="0"/>
                  </a:lnTo>
                  <a:lnTo>
                    <a:pt x="182" y="1"/>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31" name="Group 151"/>
          <p:cNvGrpSpPr>
            <a:grpSpLocks/>
          </p:cNvGrpSpPr>
          <p:nvPr/>
        </p:nvGrpSpPr>
        <p:grpSpPr bwMode="auto">
          <a:xfrm>
            <a:off x="7024688" y="5957888"/>
            <a:ext cx="1177925" cy="523875"/>
            <a:chOff x="3839" y="3497"/>
            <a:chExt cx="742" cy="330"/>
          </a:xfrm>
        </p:grpSpPr>
        <p:sp>
          <p:nvSpPr>
            <p:cNvPr id="199832" name="Freeform 152"/>
            <p:cNvSpPr>
              <a:spLocks/>
            </p:cNvSpPr>
            <p:nvPr/>
          </p:nvSpPr>
          <p:spPr bwMode="auto">
            <a:xfrm>
              <a:off x="3839" y="3497"/>
              <a:ext cx="742" cy="330"/>
            </a:xfrm>
            <a:custGeom>
              <a:avLst/>
              <a:gdLst/>
              <a:ahLst/>
              <a:cxnLst>
                <a:cxn ang="0">
                  <a:pos x="23" y="236"/>
                </a:cxn>
                <a:cxn ang="0">
                  <a:pos x="0" y="144"/>
                </a:cxn>
                <a:cxn ang="0">
                  <a:pos x="13" y="134"/>
                </a:cxn>
                <a:cxn ang="0">
                  <a:pos x="47" y="150"/>
                </a:cxn>
                <a:cxn ang="0">
                  <a:pos x="65" y="136"/>
                </a:cxn>
                <a:cxn ang="0">
                  <a:pos x="136" y="148"/>
                </a:cxn>
                <a:cxn ang="0">
                  <a:pos x="148" y="122"/>
                </a:cxn>
                <a:cxn ang="0">
                  <a:pos x="185" y="122"/>
                </a:cxn>
                <a:cxn ang="0">
                  <a:pos x="309" y="117"/>
                </a:cxn>
                <a:cxn ang="0">
                  <a:pos x="395" y="102"/>
                </a:cxn>
                <a:cxn ang="0">
                  <a:pos x="458" y="62"/>
                </a:cxn>
                <a:cxn ang="0">
                  <a:pos x="529" y="5"/>
                </a:cxn>
                <a:cxn ang="0">
                  <a:pos x="567" y="6"/>
                </a:cxn>
                <a:cxn ang="0">
                  <a:pos x="553" y="23"/>
                </a:cxn>
                <a:cxn ang="0">
                  <a:pos x="521" y="36"/>
                </a:cxn>
                <a:cxn ang="0">
                  <a:pos x="494" y="53"/>
                </a:cxn>
                <a:cxn ang="0">
                  <a:pos x="479" y="83"/>
                </a:cxn>
                <a:cxn ang="0">
                  <a:pos x="456" y="107"/>
                </a:cxn>
                <a:cxn ang="0">
                  <a:pos x="435" y="113"/>
                </a:cxn>
                <a:cxn ang="0">
                  <a:pos x="414" y="133"/>
                </a:cxn>
                <a:cxn ang="0">
                  <a:pos x="396" y="147"/>
                </a:cxn>
                <a:cxn ang="0">
                  <a:pos x="425" y="151"/>
                </a:cxn>
                <a:cxn ang="0">
                  <a:pos x="441" y="172"/>
                </a:cxn>
                <a:cxn ang="0">
                  <a:pos x="453" y="187"/>
                </a:cxn>
                <a:cxn ang="0">
                  <a:pos x="459" y="158"/>
                </a:cxn>
                <a:cxn ang="0">
                  <a:pos x="485" y="132"/>
                </a:cxn>
                <a:cxn ang="0">
                  <a:pos x="503" y="121"/>
                </a:cxn>
                <a:cxn ang="0">
                  <a:pos x="514" y="96"/>
                </a:cxn>
                <a:cxn ang="0">
                  <a:pos x="533" y="81"/>
                </a:cxn>
                <a:cxn ang="0">
                  <a:pos x="556" y="95"/>
                </a:cxn>
                <a:cxn ang="0">
                  <a:pos x="573" y="76"/>
                </a:cxn>
                <a:cxn ang="0">
                  <a:pos x="594" y="82"/>
                </a:cxn>
                <a:cxn ang="0">
                  <a:pos x="612" y="70"/>
                </a:cxn>
                <a:cxn ang="0">
                  <a:pos x="639" y="93"/>
                </a:cxn>
                <a:cxn ang="0">
                  <a:pos x="681" y="72"/>
                </a:cxn>
                <a:cxn ang="0">
                  <a:pos x="720" y="49"/>
                </a:cxn>
                <a:cxn ang="0">
                  <a:pos x="742" y="56"/>
                </a:cxn>
                <a:cxn ang="0">
                  <a:pos x="731" y="77"/>
                </a:cxn>
                <a:cxn ang="0">
                  <a:pos x="631" y="124"/>
                </a:cxn>
                <a:cxn ang="0">
                  <a:pos x="527" y="177"/>
                </a:cxn>
                <a:cxn ang="0">
                  <a:pos x="306" y="273"/>
                </a:cxn>
                <a:cxn ang="0">
                  <a:pos x="150" y="328"/>
                </a:cxn>
                <a:cxn ang="0">
                  <a:pos x="124" y="325"/>
                </a:cxn>
                <a:cxn ang="0">
                  <a:pos x="145" y="312"/>
                </a:cxn>
                <a:cxn ang="0">
                  <a:pos x="251" y="273"/>
                </a:cxn>
                <a:cxn ang="0">
                  <a:pos x="376" y="225"/>
                </a:cxn>
                <a:cxn ang="0">
                  <a:pos x="385" y="210"/>
                </a:cxn>
                <a:cxn ang="0">
                  <a:pos x="335" y="220"/>
                </a:cxn>
                <a:cxn ang="0">
                  <a:pos x="303" y="232"/>
                </a:cxn>
                <a:cxn ang="0">
                  <a:pos x="237" y="254"/>
                </a:cxn>
                <a:cxn ang="0">
                  <a:pos x="205" y="256"/>
                </a:cxn>
                <a:cxn ang="0">
                  <a:pos x="172" y="266"/>
                </a:cxn>
                <a:cxn ang="0">
                  <a:pos x="154" y="273"/>
                </a:cxn>
                <a:cxn ang="0">
                  <a:pos x="111" y="275"/>
                </a:cxn>
                <a:cxn ang="0">
                  <a:pos x="90" y="290"/>
                </a:cxn>
                <a:cxn ang="0">
                  <a:pos x="57" y="301"/>
                </a:cxn>
              </a:cxnLst>
              <a:rect l="0" t="0" r="r" b="b"/>
              <a:pathLst>
                <a:path w="742" h="330">
                  <a:moveTo>
                    <a:pt x="38" y="307"/>
                  </a:moveTo>
                  <a:lnTo>
                    <a:pt x="23" y="236"/>
                  </a:lnTo>
                  <a:lnTo>
                    <a:pt x="6" y="163"/>
                  </a:lnTo>
                  <a:lnTo>
                    <a:pt x="0" y="144"/>
                  </a:lnTo>
                  <a:lnTo>
                    <a:pt x="4" y="136"/>
                  </a:lnTo>
                  <a:lnTo>
                    <a:pt x="13" y="134"/>
                  </a:lnTo>
                  <a:lnTo>
                    <a:pt x="34" y="150"/>
                  </a:lnTo>
                  <a:lnTo>
                    <a:pt x="47" y="150"/>
                  </a:lnTo>
                  <a:lnTo>
                    <a:pt x="56" y="137"/>
                  </a:lnTo>
                  <a:lnTo>
                    <a:pt x="65" y="136"/>
                  </a:lnTo>
                  <a:lnTo>
                    <a:pt x="119" y="151"/>
                  </a:lnTo>
                  <a:lnTo>
                    <a:pt x="136" y="148"/>
                  </a:lnTo>
                  <a:lnTo>
                    <a:pt x="145" y="139"/>
                  </a:lnTo>
                  <a:lnTo>
                    <a:pt x="148" y="122"/>
                  </a:lnTo>
                  <a:lnTo>
                    <a:pt x="165" y="114"/>
                  </a:lnTo>
                  <a:lnTo>
                    <a:pt x="185" y="122"/>
                  </a:lnTo>
                  <a:lnTo>
                    <a:pt x="244" y="124"/>
                  </a:lnTo>
                  <a:lnTo>
                    <a:pt x="309" y="117"/>
                  </a:lnTo>
                  <a:lnTo>
                    <a:pt x="365" y="109"/>
                  </a:lnTo>
                  <a:lnTo>
                    <a:pt x="395" y="102"/>
                  </a:lnTo>
                  <a:lnTo>
                    <a:pt x="422" y="88"/>
                  </a:lnTo>
                  <a:lnTo>
                    <a:pt x="458" y="62"/>
                  </a:lnTo>
                  <a:lnTo>
                    <a:pt x="494" y="28"/>
                  </a:lnTo>
                  <a:lnTo>
                    <a:pt x="529" y="5"/>
                  </a:lnTo>
                  <a:lnTo>
                    <a:pt x="546" y="0"/>
                  </a:lnTo>
                  <a:lnTo>
                    <a:pt x="567" y="6"/>
                  </a:lnTo>
                  <a:lnTo>
                    <a:pt x="564" y="16"/>
                  </a:lnTo>
                  <a:lnTo>
                    <a:pt x="553" y="23"/>
                  </a:lnTo>
                  <a:lnTo>
                    <a:pt x="529" y="20"/>
                  </a:lnTo>
                  <a:lnTo>
                    <a:pt x="521" y="36"/>
                  </a:lnTo>
                  <a:lnTo>
                    <a:pt x="506" y="46"/>
                  </a:lnTo>
                  <a:lnTo>
                    <a:pt x="494" y="53"/>
                  </a:lnTo>
                  <a:lnTo>
                    <a:pt x="495" y="77"/>
                  </a:lnTo>
                  <a:lnTo>
                    <a:pt x="479" y="83"/>
                  </a:lnTo>
                  <a:lnTo>
                    <a:pt x="470" y="99"/>
                  </a:lnTo>
                  <a:lnTo>
                    <a:pt x="456" y="107"/>
                  </a:lnTo>
                  <a:lnTo>
                    <a:pt x="443" y="107"/>
                  </a:lnTo>
                  <a:lnTo>
                    <a:pt x="435" y="113"/>
                  </a:lnTo>
                  <a:lnTo>
                    <a:pt x="426" y="127"/>
                  </a:lnTo>
                  <a:lnTo>
                    <a:pt x="414" y="133"/>
                  </a:lnTo>
                  <a:lnTo>
                    <a:pt x="396" y="136"/>
                  </a:lnTo>
                  <a:lnTo>
                    <a:pt x="396" y="147"/>
                  </a:lnTo>
                  <a:lnTo>
                    <a:pt x="403" y="150"/>
                  </a:lnTo>
                  <a:lnTo>
                    <a:pt x="425" y="151"/>
                  </a:lnTo>
                  <a:lnTo>
                    <a:pt x="437" y="159"/>
                  </a:lnTo>
                  <a:lnTo>
                    <a:pt x="441" y="172"/>
                  </a:lnTo>
                  <a:lnTo>
                    <a:pt x="432" y="186"/>
                  </a:lnTo>
                  <a:lnTo>
                    <a:pt x="453" y="187"/>
                  </a:lnTo>
                  <a:lnTo>
                    <a:pt x="472" y="177"/>
                  </a:lnTo>
                  <a:lnTo>
                    <a:pt x="459" y="158"/>
                  </a:lnTo>
                  <a:lnTo>
                    <a:pt x="477" y="152"/>
                  </a:lnTo>
                  <a:lnTo>
                    <a:pt x="485" y="132"/>
                  </a:lnTo>
                  <a:lnTo>
                    <a:pt x="496" y="131"/>
                  </a:lnTo>
                  <a:lnTo>
                    <a:pt x="503" y="121"/>
                  </a:lnTo>
                  <a:lnTo>
                    <a:pt x="506" y="104"/>
                  </a:lnTo>
                  <a:lnTo>
                    <a:pt x="514" y="96"/>
                  </a:lnTo>
                  <a:lnTo>
                    <a:pt x="527" y="95"/>
                  </a:lnTo>
                  <a:lnTo>
                    <a:pt x="533" y="81"/>
                  </a:lnTo>
                  <a:lnTo>
                    <a:pt x="543" y="94"/>
                  </a:lnTo>
                  <a:lnTo>
                    <a:pt x="556" y="95"/>
                  </a:lnTo>
                  <a:lnTo>
                    <a:pt x="565" y="87"/>
                  </a:lnTo>
                  <a:lnTo>
                    <a:pt x="573" y="76"/>
                  </a:lnTo>
                  <a:lnTo>
                    <a:pt x="588" y="85"/>
                  </a:lnTo>
                  <a:lnTo>
                    <a:pt x="594" y="82"/>
                  </a:lnTo>
                  <a:lnTo>
                    <a:pt x="603" y="71"/>
                  </a:lnTo>
                  <a:lnTo>
                    <a:pt x="612" y="70"/>
                  </a:lnTo>
                  <a:lnTo>
                    <a:pt x="619" y="88"/>
                  </a:lnTo>
                  <a:lnTo>
                    <a:pt x="639" y="93"/>
                  </a:lnTo>
                  <a:lnTo>
                    <a:pt x="668" y="85"/>
                  </a:lnTo>
                  <a:lnTo>
                    <a:pt x="681" y="72"/>
                  </a:lnTo>
                  <a:lnTo>
                    <a:pt x="696" y="61"/>
                  </a:lnTo>
                  <a:lnTo>
                    <a:pt x="720" y="49"/>
                  </a:lnTo>
                  <a:lnTo>
                    <a:pt x="737" y="49"/>
                  </a:lnTo>
                  <a:lnTo>
                    <a:pt x="742" y="56"/>
                  </a:lnTo>
                  <a:lnTo>
                    <a:pt x="740" y="68"/>
                  </a:lnTo>
                  <a:lnTo>
                    <a:pt x="731" y="77"/>
                  </a:lnTo>
                  <a:lnTo>
                    <a:pt x="676" y="100"/>
                  </a:lnTo>
                  <a:lnTo>
                    <a:pt x="631" y="124"/>
                  </a:lnTo>
                  <a:lnTo>
                    <a:pt x="574" y="149"/>
                  </a:lnTo>
                  <a:lnTo>
                    <a:pt x="527" y="177"/>
                  </a:lnTo>
                  <a:lnTo>
                    <a:pt x="433" y="213"/>
                  </a:lnTo>
                  <a:lnTo>
                    <a:pt x="306" y="273"/>
                  </a:lnTo>
                  <a:lnTo>
                    <a:pt x="203" y="311"/>
                  </a:lnTo>
                  <a:lnTo>
                    <a:pt x="150" y="328"/>
                  </a:lnTo>
                  <a:lnTo>
                    <a:pt x="133" y="330"/>
                  </a:lnTo>
                  <a:lnTo>
                    <a:pt x="124" y="325"/>
                  </a:lnTo>
                  <a:lnTo>
                    <a:pt x="127" y="314"/>
                  </a:lnTo>
                  <a:lnTo>
                    <a:pt x="145" y="312"/>
                  </a:lnTo>
                  <a:lnTo>
                    <a:pt x="165" y="310"/>
                  </a:lnTo>
                  <a:lnTo>
                    <a:pt x="251" y="273"/>
                  </a:lnTo>
                  <a:lnTo>
                    <a:pt x="335" y="239"/>
                  </a:lnTo>
                  <a:lnTo>
                    <a:pt x="376" y="225"/>
                  </a:lnTo>
                  <a:lnTo>
                    <a:pt x="385" y="217"/>
                  </a:lnTo>
                  <a:lnTo>
                    <a:pt x="385" y="210"/>
                  </a:lnTo>
                  <a:lnTo>
                    <a:pt x="374" y="208"/>
                  </a:lnTo>
                  <a:lnTo>
                    <a:pt x="335" y="220"/>
                  </a:lnTo>
                  <a:lnTo>
                    <a:pt x="316" y="223"/>
                  </a:lnTo>
                  <a:lnTo>
                    <a:pt x="303" y="232"/>
                  </a:lnTo>
                  <a:lnTo>
                    <a:pt x="280" y="246"/>
                  </a:lnTo>
                  <a:lnTo>
                    <a:pt x="237" y="254"/>
                  </a:lnTo>
                  <a:lnTo>
                    <a:pt x="220" y="254"/>
                  </a:lnTo>
                  <a:lnTo>
                    <a:pt x="205" y="256"/>
                  </a:lnTo>
                  <a:lnTo>
                    <a:pt x="189" y="266"/>
                  </a:lnTo>
                  <a:lnTo>
                    <a:pt x="172" y="266"/>
                  </a:lnTo>
                  <a:lnTo>
                    <a:pt x="155" y="262"/>
                  </a:lnTo>
                  <a:lnTo>
                    <a:pt x="154" y="273"/>
                  </a:lnTo>
                  <a:lnTo>
                    <a:pt x="143" y="280"/>
                  </a:lnTo>
                  <a:lnTo>
                    <a:pt x="111" y="275"/>
                  </a:lnTo>
                  <a:lnTo>
                    <a:pt x="103" y="286"/>
                  </a:lnTo>
                  <a:lnTo>
                    <a:pt x="90" y="290"/>
                  </a:lnTo>
                  <a:lnTo>
                    <a:pt x="66" y="291"/>
                  </a:lnTo>
                  <a:lnTo>
                    <a:pt x="57" y="301"/>
                  </a:lnTo>
                  <a:lnTo>
                    <a:pt x="38" y="307"/>
                  </a:lnTo>
                  <a:close/>
                </a:path>
              </a:pathLst>
            </a:custGeom>
            <a:solidFill>
              <a:srgbClr val="FFFF00"/>
            </a:solidFill>
            <a:ln w="9525">
              <a:noFill/>
              <a:round/>
              <a:headEnd/>
              <a:tailEnd/>
            </a:ln>
          </p:spPr>
          <p:txBody>
            <a:bodyPr/>
            <a:lstStyle/>
            <a:p>
              <a:endParaRPr lang="en-US"/>
            </a:p>
          </p:txBody>
        </p:sp>
        <p:sp>
          <p:nvSpPr>
            <p:cNvPr id="199833" name="Freeform 153"/>
            <p:cNvSpPr>
              <a:spLocks/>
            </p:cNvSpPr>
            <p:nvPr/>
          </p:nvSpPr>
          <p:spPr bwMode="auto">
            <a:xfrm>
              <a:off x="3839" y="3497"/>
              <a:ext cx="742" cy="330"/>
            </a:xfrm>
            <a:custGeom>
              <a:avLst/>
              <a:gdLst/>
              <a:ahLst/>
              <a:cxnLst>
                <a:cxn ang="0">
                  <a:pos x="23" y="236"/>
                </a:cxn>
                <a:cxn ang="0">
                  <a:pos x="0" y="144"/>
                </a:cxn>
                <a:cxn ang="0">
                  <a:pos x="13" y="134"/>
                </a:cxn>
                <a:cxn ang="0">
                  <a:pos x="47" y="150"/>
                </a:cxn>
                <a:cxn ang="0">
                  <a:pos x="65" y="136"/>
                </a:cxn>
                <a:cxn ang="0">
                  <a:pos x="136" y="148"/>
                </a:cxn>
                <a:cxn ang="0">
                  <a:pos x="148" y="122"/>
                </a:cxn>
                <a:cxn ang="0">
                  <a:pos x="185" y="122"/>
                </a:cxn>
                <a:cxn ang="0">
                  <a:pos x="309" y="117"/>
                </a:cxn>
                <a:cxn ang="0">
                  <a:pos x="395" y="102"/>
                </a:cxn>
                <a:cxn ang="0">
                  <a:pos x="458" y="62"/>
                </a:cxn>
                <a:cxn ang="0">
                  <a:pos x="529" y="5"/>
                </a:cxn>
                <a:cxn ang="0">
                  <a:pos x="567" y="6"/>
                </a:cxn>
                <a:cxn ang="0">
                  <a:pos x="553" y="23"/>
                </a:cxn>
                <a:cxn ang="0">
                  <a:pos x="521" y="36"/>
                </a:cxn>
                <a:cxn ang="0">
                  <a:pos x="494" y="53"/>
                </a:cxn>
                <a:cxn ang="0">
                  <a:pos x="479" y="83"/>
                </a:cxn>
                <a:cxn ang="0">
                  <a:pos x="456" y="107"/>
                </a:cxn>
                <a:cxn ang="0">
                  <a:pos x="435" y="113"/>
                </a:cxn>
                <a:cxn ang="0">
                  <a:pos x="414" y="133"/>
                </a:cxn>
                <a:cxn ang="0">
                  <a:pos x="396" y="147"/>
                </a:cxn>
                <a:cxn ang="0">
                  <a:pos x="425" y="151"/>
                </a:cxn>
                <a:cxn ang="0">
                  <a:pos x="441" y="172"/>
                </a:cxn>
                <a:cxn ang="0">
                  <a:pos x="453" y="187"/>
                </a:cxn>
                <a:cxn ang="0">
                  <a:pos x="459" y="158"/>
                </a:cxn>
                <a:cxn ang="0">
                  <a:pos x="485" y="132"/>
                </a:cxn>
                <a:cxn ang="0">
                  <a:pos x="503" y="121"/>
                </a:cxn>
                <a:cxn ang="0">
                  <a:pos x="514" y="96"/>
                </a:cxn>
                <a:cxn ang="0">
                  <a:pos x="533" y="81"/>
                </a:cxn>
                <a:cxn ang="0">
                  <a:pos x="556" y="95"/>
                </a:cxn>
                <a:cxn ang="0">
                  <a:pos x="573" y="76"/>
                </a:cxn>
                <a:cxn ang="0">
                  <a:pos x="594" y="82"/>
                </a:cxn>
                <a:cxn ang="0">
                  <a:pos x="612" y="70"/>
                </a:cxn>
                <a:cxn ang="0">
                  <a:pos x="639" y="93"/>
                </a:cxn>
                <a:cxn ang="0">
                  <a:pos x="681" y="72"/>
                </a:cxn>
                <a:cxn ang="0">
                  <a:pos x="720" y="49"/>
                </a:cxn>
                <a:cxn ang="0">
                  <a:pos x="742" y="56"/>
                </a:cxn>
                <a:cxn ang="0">
                  <a:pos x="731" y="77"/>
                </a:cxn>
                <a:cxn ang="0">
                  <a:pos x="631" y="124"/>
                </a:cxn>
                <a:cxn ang="0">
                  <a:pos x="527" y="177"/>
                </a:cxn>
                <a:cxn ang="0">
                  <a:pos x="306" y="273"/>
                </a:cxn>
                <a:cxn ang="0">
                  <a:pos x="150" y="328"/>
                </a:cxn>
                <a:cxn ang="0">
                  <a:pos x="124" y="325"/>
                </a:cxn>
                <a:cxn ang="0">
                  <a:pos x="145" y="312"/>
                </a:cxn>
                <a:cxn ang="0">
                  <a:pos x="251" y="273"/>
                </a:cxn>
                <a:cxn ang="0">
                  <a:pos x="376" y="225"/>
                </a:cxn>
                <a:cxn ang="0">
                  <a:pos x="385" y="210"/>
                </a:cxn>
                <a:cxn ang="0">
                  <a:pos x="335" y="220"/>
                </a:cxn>
                <a:cxn ang="0">
                  <a:pos x="303" y="232"/>
                </a:cxn>
                <a:cxn ang="0">
                  <a:pos x="237" y="254"/>
                </a:cxn>
                <a:cxn ang="0">
                  <a:pos x="205" y="256"/>
                </a:cxn>
                <a:cxn ang="0">
                  <a:pos x="172" y="266"/>
                </a:cxn>
                <a:cxn ang="0">
                  <a:pos x="154" y="273"/>
                </a:cxn>
                <a:cxn ang="0">
                  <a:pos x="111" y="275"/>
                </a:cxn>
                <a:cxn ang="0">
                  <a:pos x="90" y="290"/>
                </a:cxn>
                <a:cxn ang="0">
                  <a:pos x="57" y="301"/>
                </a:cxn>
              </a:cxnLst>
              <a:rect l="0" t="0" r="r" b="b"/>
              <a:pathLst>
                <a:path w="742" h="330">
                  <a:moveTo>
                    <a:pt x="38" y="307"/>
                  </a:moveTo>
                  <a:lnTo>
                    <a:pt x="23" y="236"/>
                  </a:lnTo>
                  <a:lnTo>
                    <a:pt x="6" y="163"/>
                  </a:lnTo>
                  <a:lnTo>
                    <a:pt x="0" y="144"/>
                  </a:lnTo>
                  <a:lnTo>
                    <a:pt x="4" y="136"/>
                  </a:lnTo>
                  <a:lnTo>
                    <a:pt x="13" y="134"/>
                  </a:lnTo>
                  <a:lnTo>
                    <a:pt x="34" y="150"/>
                  </a:lnTo>
                  <a:lnTo>
                    <a:pt x="47" y="150"/>
                  </a:lnTo>
                  <a:lnTo>
                    <a:pt x="56" y="137"/>
                  </a:lnTo>
                  <a:lnTo>
                    <a:pt x="65" y="136"/>
                  </a:lnTo>
                  <a:lnTo>
                    <a:pt x="119" y="151"/>
                  </a:lnTo>
                  <a:lnTo>
                    <a:pt x="136" y="148"/>
                  </a:lnTo>
                  <a:lnTo>
                    <a:pt x="145" y="139"/>
                  </a:lnTo>
                  <a:lnTo>
                    <a:pt x="148" y="122"/>
                  </a:lnTo>
                  <a:lnTo>
                    <a:pt x="165" y="114"/>
                  </a:lnTo>
                  <a:lnTo>
                    <a:pt x="185" y="122"/>
                  </a:lnTo>
                  <a:lnTo>
                    <a:pt x="244" y="124"/>
                  </a:lnTo>
                  <a:lnTo>
                    <a:pt x="309" y="117"/>
                  </a:lnTo>
                  <a:lnTo>
                    <a:pt x="365" y="109"/>
                  </a:lnTo>
                  <a:lnTo>
                    <a:pt x="395" y="102"/>
                  </a:lnTo>
                  <a:lnTo>
                    <a:pt x="422" y="88"/>
                  </a:lnTo>
                  <a:lnTo>
                    <a:pt x="458" y="62"/>
                  </a:lnTo>
                  <a:lnTo>
                    <a:pt x="494" y="28"/>
                  </a:lnTo>
                  <a:lnTo>
                    <a:pt x="529" y="5"/>
                  </a:lnTo>
                  <a:lnTo>
                    <a:pt x="546" y="0"/>
                  </a:lnTo>
                  <a:lnTo>
                    <a:pt x="567" y="6"/>
                  </a:lnTo>
                  <a:lnTo>
                    <a:pt x="564" y="16"/>
                  </a:lnTo>
                  <a:lnTo>
                    <a:pt x="553" y="23"/>
                  </a:lnTo>
                  <a:lnTo>
                    <a:pt x="529" y="20"/>
                  </a:lnTo>
                  <a:lnTo>
                    <a:pt x="521" y="36"/>
                  </a:lnTo>
                  <a:lnTo>
                    <a:pt x="506" y="46"/>
                  </a:lnTo>
                  <a:lnTo>
                    <a:pt x="494" y="53"/>
                  </a:lnTo>
                  <a:lnTo>
                    <a:pt x="495" y="77"/>
                  </a:lnTo>
                  <a:lnTo>
                    <a:pt x="479" y="83"/>
                  </a:lnTo>
                  <a:lnTo>
                    <a:pt x="470" y="99"/>
                  </a:lnTo>
                  <a:lnTo>
                    <a:pt x="456" y="107"/>
                  </a:lnTo>
                  <a:lnTo>
                    <a:pt x="443" y="107"/>
                  </a:lnTo>
                  <a:lnTo>
                    <a:pt x="435" y="113"/>
                  </a:lnTo>
                  <a:lnTo>
                    <a:pt x="426" y="127"/>
                  </a:lnTo>
                  <a:lnTo>
                    <a:pt x="414" y="133"/>
                  </a:lnTo>
                  <a:lnTo>
                    <a:pt x="396" y="136"/>
                  </a:lnTo>
                  <a:lnTo>
                    <a:pt x="396" y="147"/>
                  </a:lnTo>
                  <a:lnTo>
                    <a:pt x="403" y="150"/>
                  </a:lnTo>
                  <a:lnTo>
                    <a:pt x="425" y="151"/>
                  </a:lnTo>
                  <a:lnTo>
                    <a:pt x="437" y="159"/>
                  </a:lnTo>
                  <a:lnTo>
                    <a:pt x="441" y="172"/>
                  </a:lnTo>
                  <a:lnTo>
                    <a:pt x="432" y="186"/>
                  </a:lnTo>
                  <a:lnTo>
                    <a:pt x="453" y="187"/>
                  </a:lnTo>
                  <a:lnTo>
                    <a:pt x="472" y="177"/>
                  </a:lnTo>
                  <a:lnTo>
                    <a:pt x="459" y="158"/>
                  </a:lnTo>
                  <a:lnTo>
                    <a:pt x="477" y="152"/>
                  </a:lnTo>
                  <a:lnTo>
                    <a:pt x="485" y="132"/>
                  </a:lnTo>
                  <a:lnTo>
                    <a:pt x="496" y="131"/>
                  </a:lnTo>
                  <a:lnTo>
                    <a:pt x="503" y="121"/>
                  </a:lnTo>
                  <a:lnTo>
                    <a:pt x="506" y="104"/>
                  </a:lnTo>
                  <a:lnTo>
                    <a:pt x="514" y="96"/>
                  </a:lnTo>
                  <a:lnTo>
                    <a:pt x="527" y="95"/>
                  </a:lnTo>
                  <a:lnTo>
                    <a:pt x="533" y="81"/>
                  </a:lnTo>
                  <a:lnTo>
                    <a:pt x="543" y="94"/>
                  </a:lnTo>
                  <a:lnTo>
                    <a:pt x="556" y="95"/>
                  </a:lnTo>
                  <a:lnTo>
                    <a:pt x="565" y="87"/>
                  </a:lnTo>
                  <a:lnTo>
                    <a:pt x="573" y="76"/>
                  </a:lnTo>
                  <a:lnTo>
                    <a:pt x="588" y="85"/>
                  </a:lnTo>
                  <a:lnTo>
                    <a:pt x="594" y="82"/>
                  </a:lnTo>
                  <a:lnTo>
                    <a:pt x="603" y="71"/>
                  </a:lnTo>
                  <a:lnTo>
                    <a:pt x="612" y="70"/>
                  </a:lnTo>
                  <a:lnTo>
                    <a:pt x="619" y="88"/>
                  </a:lnTo>
                  <a:lnTo>
                    <a:pt x="639" y="93"/>
                  </a:lnTo>
                  <a:lnTo>
                    <a:pt x="668" y="85"/>
                  </a:lnTo>
                  <a:lnTo>
                    <a:pt x="681" y="72"/>
                  </a:lnTo>
                  <a:lnTo>
                    <a:pt x="696" y="61"/>
                  </a:lnTo>
                  <a:lnTo>
                    <a:pt x="720" y="49"/>
                  </a:lnTo>
                  <a:lnTo>
                    <a:pt x="737" y="49"/>
                  </a:lnTo>
                  <a:lnTo>
                    <a:pt x="742" y="56"/>
                  </a:lnTo>
                  <a:lnTo>
                    <a:pt x="740" y="68"/>
                  </a:lnTo>
                  <a:lnTo>
                    <a:pt x="731" y="77"/>
                  </a:lnTo>
                  <a:lnTo>
                    <a:pt x="676" y="100"/>
                  </a:lnTo>
                  <a:lnTo>
                    <a:pt x="631" y="124"/>
                  </a:lnTo>
                  <a:lnTo>
                    <a:pt x="574" y="149"/>
                  </a:lnTo>
                  <a:lnTo>
                    <a:pt x="527" y="177"/>
                  </a:lnTo>
                  <a:lnTo>
                    <a:pt x="433" y="213"/>
                  </a:lnTo>
                  <a:lnTo>
                    <a:pt x="306" y="273"/>
                  </a:lnTo>
                  <a:lnTo>
                    <a:pt x="203" y="311"/>
                  </a:lnTo>
                  <a:lnTo>
                    <a:pt x="150" y="328"/>
                  </a:lnTo>
                  <a:lnTo>
                    <a:pt x="133" y="330"/>
                  </a:lnTo>
                  <a:lnTo>
                    <a:pt x="124" y="325"/>
                  </a:lnTo>
                  <a:lnTo>
                    <a:pt x="127" y="314"/>
                  </a:lnTo>
                  <a:lnTo>
                    <a:pt x="145" y="312"/>
                  </a:lnTo>
                  <a:lnTo>
                    <a:pt x="165" y="310"/>
                  </a:lnTo>
                  <a:lnTo>
                    <a:pt x="251" y="273"/>
                  </a:lnTo>
                  <a:lnTo>
                    <a:pt x="335" y="239"/>
                  </a:lnTo>
                  <a:lnTo>
                    <a:pt x="376" y="225"/>
                  </a:lnTo>
                  <a:lnTo>
                    <a:pt x="385" y="217"/>
                  </a:lnTo>
                  <a:lnTo>
                    <a:pt x="385" y="210"/>
                  </a:lnTo>
                  <a:lnTo>
                    <a:pt x="374" y="208"/>
                  </a:lnTo>
                  <a:lnTo>
                    <a:pt x="335" y="220"/>
                  </a:lnTo>
                  <a:lnTo>
                    <a:pt x="316" y="223"/>
                  </a:lnTo>
                  <a:lnTo>
                    <a:pt x="303" y="232"/>
                  </a:lnTo>
                  <a:lnTo>
                    <a:pt x="280" y="246"/>
                  </a:lnTo>
                  <a:lnTo>
                    <a:pt x="237" y="254"/>
                  </a:lnTo>
                  <a:lnTo>
                    <a:pt x="220" y="254"/>
                  </a:lnTo>
                  <a:lnTo>
                    <a:pt x="205" y="256"/>
                  </a:lnTo>
                  <a:lnTo>
                    <a:pt x="189" y="266"/>
                  </a:lnTo>
                  <a:lnTo>
                    <a:pt x="172" y="266"/>
                  </a:lnTo>
                  <a:lnTo>
                    <a:pt x="155" y="262"/>
                  </a:lnTo>
                  <a:lnTo>
                    <a:pt x="154" y="273"/>
                  </a:lnTo>
                  <a:lnTo>
                    <a:pt x="143" y="280"/>
                  </a:lnTo>
                  <a:lnTo>
                    <a:pt x="111" y="275"/>
                  </a:lnTo>
                  <a:lnTo>
                    <a:pt x="103" y="286"/>
                  </a:lnTo>
                  <a:lnTo>
                    <a:pt x="90" y="290"/>
                  </a:lnTo>
                  <a:lnTo>
                    <a:pt x="66" y="291"/>
                  </a:lnTo>
                  <a:lnTo>
                    <a:pt x="57" y="301"/>
                  </a:lnTo>
                  <a:lnTo>
                    <a:pt x="38" y="307"/>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834" name="Group 154"/>
          <p:cNvGrpSpPr>
            <a:grpSpLocks/>
          </p:cNvGrpSpPr>
          <p:nvPr/>
        </p:nvGrpSpPr>
        <p:grpSpPr bwMode="auto">
          <a:xfrm>
            <a:off x="5810250" y="5132388"/>
            <a:ext cx="569913" cy="563562"/>
            <a:chOff x="3074" y="2977"/>
            <a:chExt cx="359" cy="355"/>
          </a:xfrm>
        </p:grpSpPr>
        <p:sp>
          <p:nvSpPr>
            <p:cNvPr id="199835" name="Freeform 155"/>
            <p:cNvSpPr>
              <a:spLocks/>
            </p:cNvSpPr>
            <p:nvPr/>
          </p:nvSpPr>
          <p:spPr bwMode="auto">
            <a:xfrm>
              <a:off x="3074" y="2977"/>
              <a:ext cx="359" cy="355"/>
            </a:xfrm>
            <a:custGeom>
              <a:avLst/>
              <a:gdLst/>
              <a:ahLst/>
              <a:cxnLst>
                <a:cxn ang="0">
                  <a:pos x="359" y="258"/>
                </a:cxn>
                <a:cxn ang="0">
                  <a:pos x="353" y="230"/>
                </a:cxn>
                <a:cxn ang="0">
                  <a:pos x="269" y="162"/>
                </a:cxn>
                <a:cxn ang="0">
                  <a:pos x="320" y="87"/>
                </a:cxn>
                <a:cxn ang="0">
                  <a:pos x="171" y="0"/>
                </a:cxn>
                <a:cxn ang="0">
                  <a:pos x="0" y="102"/>
                </a:cxn>
                <a:cxn ang="0">
                  <a:pos x="13" y="111"/>
                </a:cxn>
                <a:cxn ang="0">
                  <a:pos x="20" y="120"/>
                </a:cxn>
                <a:cxn ang="0">
                  <a:pos x="21" y="138"/>
                </a:cxn>
                <a:cxn ang="0">
                  <a:pos x="38" y="158"/>
                </a:cxn>
                <a:cxn ang="0">
                  <a:pos x="48" y="167"/>
                </a:cxn>
                <a:cxn ang="0">
                  <a:pos x="43" y="185"/>
                </a:cxn>
                <a:cxn ang="0">
                  <a:pos x="40" y="241"/>
                </a:cxn>
                <a:cxn ang="0">
                  <a:pos x="44" y="253"/>
                </a:cxn>
                <a:cxn ang="0">
                  <a:pos x="54" y="270"/>
                </a:cxn>
                <a:cxn ang="0">
                  <a:pos x="65" y="298"/>
                </a:cxn>
                <a:cxn ang="0">
                  <a:pos x="72" y="314"/>
                </a:cxn>
                <a:cxn ang="0">
                  <a:pos x="83" y="322"/>
                </a:cxn>
                <a:cxn ang="0">
                  <a:pos x="101" y="329"/>
                </a:cxn>
                <a:cxn ang="0">
                  <a:pos x="118" y="341"/>
                </a:cxn>
                <a:cxn ang="0">
                  <a:pos x="138" y="351"/>
                </a:cxn>
                <a:cxn ang="0">
                  <a:pos x="152" y="352"/>
                </a:cxn>
                <a:cxn ang="0">
                  <a:pos x="181" y="355"/>
                </a:cxn>
                <a:cxn ang="0">
                  <a:pos x="183" y="314"/>
                </a:cxn>
                <a:cxn ang="0">
                  <a:pos x="313" y="307"/>
                </a:cxn>
                <a:cxn ang="0">
                  <a:pos x="324" y="296"/>
                </a:cxn>
                <a:cxn ang="0">
                  <a:pos x="333" y="277"/>
                </a:cxn>
                <a:cxn ang="0">
                  <a:pos x="359" y="258"/>
                </a:cxn>
              </a:cxnLst>
              <a:rect l="0" t="0" r="r" b="b"/>
              <a:pathLst>
                <a:path w="359" h="355">
                  <a:moveTo>
                    <a:pt x="359" y="258"/>
                  </a:moveTo>
                  <a:lnTo>
                    <a:pt x="353" y="230"/>
                  </a:lnTo>
                  <a:lnTo>
                    <a:pt x="269" y="162"/>
                  </a:lnTo>
                  <a:lnTo>
                    <a:pt x="320" y="87"/>
                  </a:lnTo>
                  <a:lnTo>
                    <a:pt x="171" y="0"/>
                  </a:lnTo>
                  <a:lnTo>
                    <a:pt x="0" y="102"/>
                  </a:lnTo>
                  <a:lnTo>
                    <a:pt x="13" y="111"/>
                  </a:lnTo>
                  <a:lnTo>
                    <a:pt x="20" y="120"/>
                  </a:lnTo>
                  <a:lnTo>
                    <a:pt x="21" y="138"/>
                  </a:lnTo>
                  <a:lnTo>
                    <a:pt x="38" y="158"/>
                  </a:lnTo>
                  <a:lnTo>
                    <a:pt x="48" y="167"/>
                  </a:lnTo>
                  <a:lnTo>
                    <a:pt x="43" y="185"/>
                  </a:lnTo>
                  <a:lnTo>
                    <a:pt x="40" y="241"/>
                  </a:lnTo>
                  <a:lnTo>
                    <a:pt x="44" y="253"/>
                  </a:lnTo>
                  <a:lnTo>
                    <a:pt x="54" y="270"/>
                  </a:lnTo>
                  <a:lnTo>
                    <a:pt x="65" y="298"/>
                  </a:lnTo>
                  <a:lnTo>
                    <a:pt x="72" y="314"/>
                  </a:lnTo>
                  <a:lnTo>
                    <a:pt x="83" y="322"/>
                  </a:lnTo>
                  <a:lnTo>
                    <a:pt x="101" y="329"/>
                  </a:lnTo>
                  <a:lnTo>
                    <a:pt x="118" y="341"/>
                  </a:lnTo>
                  <a:lnTo>
                    <a:pt x="138" y="351"/>
                  </a:lnTo>
                  <a:lnTo>
                    <a:pt x="152" y="352"/>
                  </a:lnTo>
                  <a:lnTo>
                    <a:pt x="181" y="355"/>
                  </a:lnTo>
                  <a:lnTo>
                    <a:pt x="183" y="314"/>
                  </a:lnTo>
                  <a:lnTo>
                    <a:pt x="313" y="307"/>
                  </a:lnTo>
                  <a:lnTo>
                    <a:pt x="324" y="296"/>
                  </a:lnTo>
                  <a:lnTo>
                    <a:pt x="333" y="277"/>
                  </a:lnTo>
                  <a:lnTo>
                    <a:pt x="359" y="258"/>
                  </a:lnTo>
                  <a:close/>
                </a:path>
              </a:pathLst>
            </a:custGeom>
            <a:solidFill>
              <a:schemeClr val="accent1"/>
            </a:solidFill>
            <a:ln w="9525">
              <a:noFill/>
              <a:round/>
              <a:headEnd/>
              <a:tailEnd/>
            </a:ln>
          </p:spPr>
          <p:txBody>
            <a:bodyPr/>
            <a:lstStyle/>
            <a:p>
              <a:endParaRPr lang="en-US"/>
            </a:p>
          </p:txBody>
        </p:sp>
        <p:sp>
          <p:nvSpPr>
            <p:cNvPr id="199836" name="Freeform 156"/>
            <p:cNvSpPr>
              <a:spLocks/>
            </p:cNvSpPr>
            <p:nvPr/>
          </p:nvSpPr>
          <p:spPr bwMode="auto">
            <a:xfrm>
              <a:off x="3074" y="2977"/>
              <a:ext cx="359" cy="355"/>
            </a:xfrm>
            <a:custGeom>
              <a:avLst/>
              <a:gdLst/>
              <a:ahLst/>
              <a:cxnLst>
                <a:cxn ang="0">
                  <a:pos x="359" y="258"/>
                </a:cxn>
                <a:cxn ang="0">
                  <a:pos x="353" y="230"/>
                </a:cxn>
                <a:cxn ang="0">
                  <a:pos x="269" y="162"/>
                </a:cxn>
                <a:cxn ang="0">
                  <a:pos x="320" y="87"/>
                </a:cxn>
                <a:cxn ang="0">
                  <a:pos x="171" y="0"/>
                </a:cxn>
                <a:cxn ang="0">
                  <a:pos x="0" y="102"/>
                </a:cxn>
                <a:cxn ang="0">
                  <a:pos x="13" y="111"/>
                </a:cxn>
                <a:cxn ang="0">
                  <a:pos x="20" y="120"/>
                </a:cxn>
                <a:cxn ang="0">
                  <a:pos x="21" y="138"/>
                </a:cxn>
                <a:cxn ang="0">
                  <a:pos x="38" y="158"/>
                </a:cxn>
                <a:cxn ang="0">
                  <a:pos x="48" y="167"/>
                </a:cxn>
                <a:cxn ang="0">
                  <a:pos x="43" y="185"/>
                </a:cxn>
                <a:cxn ang="0">
                  <a:pos x="40" y="241"/>
                </a:cxn>
                <a:cxn ang="0">
                  <a:pos x="44" y="253"/>
                </a:cxn>
                <a:cxn ang="0">
                  <a:pos x="54" y="270"/>
                </a:cxn>
                <a:cxn ang="0">
                  <a:pos x="65" y="298"/>
                </a:cxn>
                <a:cxn ang="0">
                  <a:pos x="72" y="314"/>
                </a:cxn>
                <a:cxn ang="0">
                  <a:pos x="83" y="322"/>
                </a:cxn>
                <a:cxn ang="0">
                  <a:pos x="101" y="329"/>
                </a:cxn>
                <a:cxn ang="0">
                  <a:pos x="118" y="341"/>
                </a:cxn>
                <a:cxn ang="0">
                  <a:pos x="138" y="351"/>
                </a:cxn>
                <a:cxn ang="0">
                  <a:pos x="152" y="352"/>
                </a:cxn>
                <a:cxn ang="0">
                  <a:pos x="181" y="355"/>
                </a:cxn>
                <a:cxn ang="0">
                  <a:pos x="183" y="314"/>
                </a:cxn>
                <a:cxn ang="0">
                  <a:pos x="313" y="307"/>
                </a:cxn>
                <a:cxn ang="0">
                  <a:pos x="324" y="296"/>
                </a:cxn>
                <a:cxn ang="0">
                  <a:pos x="333" y="277"/>
                </a:cxn>
                <a:cxn ang="0">
                  <a:pos x="359" y="258"/>
                </a:cxn>
              </a:cxnLst>
              <a:rect l="0" t="0" r="r" b="b"/>
              <a:pathLst>
                <a:path w="359" h="355">
                  <a:moveTo>
                    <a:pt x="359" y="258"/>
                  </a:moveTo>
                  <a:lnTo>
                    <a:pt x="353" y="230"/>
                  </a:lnTo>
                  <a:lnTo>
                    <a:pt x="269" y="162"/>
                  </a:lnTo>
                  <a:lnTo>
                    <a:pt x="320" y="87"/>
                  </a:lnTo>
                  <a:lnTo>
                    <a:pt x="171" y="0"/>
                  </a:lnTo>
                  <a:lnTo>
                    <a:pt x="0" y="102"/>
                  </a:lnTo>
                  <a:lnTo>
                    <a:pt x="13" y="111"/>
                  </a:lnTo>
                  <a:lnTo>
                    <a:pt x="20" y="120"/>
                  </a:lnTo>
                  <a:lnTo>
                    <a:pt x="21" y="138"/>
                  </a:lnTo>
                  <a:lnTo>
                    <a:pt x="38" y="158"/>
                  </a:lnTo>
                  <a:lnTo>
                    <a:pt x="48" y="167"/>
                  </a:lnTo>
                  <a:lnTo>
                    <a:pt x="43" y="185"/>
                  </a:lnTo>
                  <a:lnTo>
                    <a:pt x="40" y="241"/>
                  </a:lnTo>
                  <a:lnTo>
                    <a:pt x="44" y="253"/>
                  </a:lnTo>
                  <a:lnTo>
                    <a:pt x="54" y="270"/>
                  </a:lnTo>
                  <a:lnTo>
                    <a:pt x="65" y="298"/>
                  </a:lnTo>
                  <a:lnTo>
                    <a:pt x="72" y="314"/>
                  </a:lnTo>
                  <a:lnTo>
                    <a:pt x="83" y="322"/>
                  </a:lnTo>
                  <a:lnTo>
                    <a:pt x="101" y="329"/>
                  </a:lnTo>
                  <a:lnTo>
                    <a:pt x="118" y="341"/>
                  </a:lnTo>
                  <a:lnTo>
                    <a:pt x="138" y="351"/>
                  </a:lnTo>
                  <a:lnTo>
                    <a:pt x="152" y="352"/>
                  </a:lnTo>
                  <a:lnTo>
                    <a:pt x="181" y="355"/>
                  </a:lnTo>
                  <a:lnTo>
                    <a:pt x="183" y="314"/>
                  </a:lnTo>
                  <a:lnTo>
                    <a:pt x="313" y="307"/>
                  </a:lnTo>
                  <a:lnTo>
                    <a:pt x="324" y="296"/>
                  </a:lnTo>
                  <a:lnTo>
                    <a:pt x="333" y="277"/>
                  </a:lnTo>
                  <a:lnTo>
                    <a:pt x="359" y="258"/>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37" name="Group 157"/>
          <p:cNvGrpSpPr>
            <a:grpSpLocks/>
          </p:cNvGrpSpPr>
          <p:nvPr/>
        </p:nvGrpSpPr>
        <p:grpSpPr bwMode="auto">
          <a:xfrm>
            <a:off x="4783138" y="4751388"/>
            <a:ext cx="360362" cy="395287"/>
            <a:chOff x="2427" y="2737"/>
            <a:chExt cx="227" cy="249"/>
          </a:xfrm>
        </p:grpSpPr>
        <p:sp>
          <p:nvSpPr>
            <p:cNvPr id="199838" name="Freeform 158"/>
            <p:cNvSpPr>
              <a:spLocks/>
            </p:cNvSpPr>
            <p:nvPr/>
          </p:nvSpPr>
          <p:spPr bwMode="auto">
            <a:xfrm>
              <a:off x="2427" y="2737"/>
              <a:ext cx="227" cy="249"/>
            </a:xfrm>
            <a:custGeom>
              <a:avLst/>
              <a:gdLst/>
              <a:ahLst/>
              <a:cxnLst>
                <a:cxn ang="0">
                  <a:pos x="145" y="0"/>
                </a:cxn>
                <a:cxn ang="0">
                  <a:pos x="124" y="0"/>
                </a:cxn>
                <a:cxn ang="0">
                  <a:pos x="124" y="17"/>
                </a:cxn>
                <a:cxn ang="0">
                  <a:pos x="136" y="18"/>
                </a:cxn>
                <a:cxn ang="0">
                  <a:pos x="153" y="33"/>
                </a:cxn>
                <a:cxn ang="0">
                  <a:pos x="144" y="69"/>
                </a:cxn>
                <a:cxn ang="0">
                  <a:pos x="128" y="67"/>
                </a:cxn>
                <a:cxn ang="0">
                  <a:pos x="127" y="60"/>
                </a:cxn>
                <a:cxn ang="0">
                  <a:pos x="94" y="58"/>
                </a:cxn>
                <a:cxn ang="0">
                  <a:pos x="93" y="56"/>
                </a:cxn>
                <a:cxn ang="0">
                  <a:pos x="69" y="54"/>
                </a:cxn>
                <a:cxn ang="0">
                  <a:pos x="65" y="88"/>
                </a:cxn>
                <a:cxn ang="0">
                  <a:pos x="44" y="87"/>
                </a:cxn>
                <a:cxn ang="0">
                  <a:pos x="44" y="76"/>
                </a:cxn>
                <a:cxn ang="0">
                  <a:pos x="13" y="76"/>
                </a:cxn>
                <a:cxn ang="0">
                  <a:pos x="15" y="152"/>
                </a:cxn>
                <a:cxn ang="0">
                  <a:pos x="4" y="155"/>
                </a:cxn>
                <a:cxn ang="0">
                  <a:pos x="6" y="228"/>
                </a:cxn>
                <a:cxn ang="0">
                  <a:pos x="0" y="249"/>
                </a:cxn>
                <a:cxn ang="0">
                  <a:pos x="192" y="248"/>
                </a:cxn>
                <a:cxn ang="0">
                  <a:pos x="211" y="248"/>
                </a:cxn>
                <a:cxn ang="0">
                  <a:pos x="210" y="196"/>
                </a:cxn>
                <a:cxn ang="0">
                  <a:pos x="212" y="193"/>
                </a:cxn>
                <a:cxn ang="0">
                  <a:pos x="209" y="137"/>
                </a:cxn>
                <a:cxn ang="0">
                  <a:pos x="219" y="135"/>
                </a:cxn>
                <a:cxn ang="0">
                  <a:pos x="221" y="121"/>
                </a:cxn>
                <a:cxn ang="0">
                  <a:pos x="227" y="121"/>
                </a:cxn>
                <a:cxn ang="0">
                  <a:pos x="225" y="110"/>
                </a:cxn>
                <a:cxn ang="0">
                  <a:pos x="224" y="109"/>
                </a:cxn>
                <a:cxn ang="0">
                  <a:pos x="224" y="101"/>
                </a:cxn>
                <a:cxn ang="0">
                  <a:pos x="219" y="99"/>
                </a:cxn>
                <a:cxn ang="0">
                  <a:pos x="220" y="96"/>
                </a:cxn>
                <a:cxn ang="0">
                  <a:pos x="222" y="95"/>
                </a:cxn>
                <a:cxn ang="0">
                  <a:pos x="223" y="84"/>
                </a:cxn>
                <a:cxn ang="0">
                  <a:pos x="217" y="82"/>
                </a:cxn>
                <a:cxn ang="0">
                  <a:pos x="215" y="79"/>
                </a:cxn>
                <a:cxn ang="0">
                  <a:pos x="211" y="74"/>
                </a:cxn>
                <a:cxn ang="0">
                  <a:pos x="212" y="71"/>
                </a:cxn>
                <a:cxn ang="0">
                  <a:pos x="218" y="70"/>
                </a:cxn>
                <a:cxn ang="0">
                  <a:pos x="217" y="60"/>
                </a:cxn>
                <a:cxn ang="0">
                  <a:pos x="213" y="57"/>
                </a:cxn>
                <a:cxn ang="0">
                  <a:pos x="212" y="54"/>
                </a:cxn>
                <a:cxn ang="0">
                  <a:pos x="208" y="50"/>
                </a:cxn>
                <a:cxn ang="0">
                  <a:pos x="208" y="43"/>
                </a:cxn>
                <a:cxn ang="0">
                  <a:pos x="212" y="41"/>
                </a:cxn>
                <a:cxn ang="0">
                  <a:pos x="212" y="32"/>
                </a:cxn>
                <a:cxn ang="0">
                  <a:pos x="206" y="29"/>
                </a:cxn>
                <a:cxn ang="0">
                  <a:pos x="206" y="12"/>
                </a:cxn>
                <a:cxn ang="0">
                  <a:pos x="200" y="10"/>
                </a:cxn>
                <a:cxn ang="0">
                  <a:pos x="199" y="0"/>
                </a:cxn>
                <a:cxn ang="0">
                  <a:pos x="145" y="0"/>
                </a:cxn>
              </a:cxnLst>
              <a:rect l="0" t="0" r="r" b="b"/>
              <a:pathLst>
                <a:path w="227" h="249">
                  <a:moveTo>
                    <a:pt x="145" y="0"/>
                  </a:moveTo>
                  <a:lnTo>
                    <a:pt x="124" y="0"/>
                  </a:lnTo>
                  <a:lnTo>
                    <a:pt x="124" y="17"/>
                  </a:lnTo>
                  <a:lnTo>
                    <a:pt x="136" y="18"/>
                  </a:lnTo>
                  <a:lnTo>
                    <a:pt x="153" y="33"/>
                  </a:lnTo>
                  <a:lnTo>
                    <a:pt x="144" y="69"/>
                  </a:lnTo>
                  <a:lnTo>
                    <a:pt x="128" y="67"/>
                  </a:lnTo>
                  <a:lnTo>
                    <a:pt x="127" y="60"/>
                  </a:lnTo>
                  <a:lnTo>
                    <a:pt x="94" y="58"/>
                  </a:lnTo>
                  <a:lnTo>
                    <a:pt x="93" y="56"/>
                  </a:lnTo>
                  <a:lnTo>
                    <a:pt x="69" y="54"/>
                  </a:lnTo>
                  <a:lnTo>
                    <a:pt x="65" y="88"/>
                  </a:lnTo>
                  <a:lnTo>
                    <a:pt x="44" y="87"/>
                  </a:lnTo>
                  <a:lnTo>
                    <a:pt x="44" y="76"/>
                  </a:lnTo>
                  <a:lnTo>
                    <a:pt x="13" y="76"/>
                  </a:lnTo>
                  <a:lnTo>
                    <a:pt x="15" y="152"/>
                  </a:lnTo>
                  <a:lnTo>
                    <a:pt x="4" y="155"/>
                  </a:lnTo>
                  <a:lnTo>
                    <a:pt x="6" y="228"/>
                  </a:lnTo>
                  <a:lnTo>
                    <a:pt x="0" y="249"/>
                  </a:lnTo>
                  <a:lnTo>
                    <a:pt x="192" y="248"/>
                  </a:lnTo>
                  <a:lnTo>
                    <a:pt x="211" y="248"/>
                  </a:lnTo>
                  <a:lnTo>
                    <a:pt x="210" y="196"/>
                  </a:lnTo>
                  <a:lnTo>
                    <a:pt x="212" y="193"/>
                  </a:lnTo>
                  <a:lnTo>
                    <a:pt x="209" y="137"/>
                  </a:lnTo>
                  <a:lnTo>
                    <a:pt x="219" y="135"/>
                  </a:lnTo>
                  <a:lnTo>
                    <a:pt x="221" y="121"/>
                  </a:lnTo>
                  <a:lnTo>
                    <a:pt x="227" y="121"/>
                  </a:lnTo>
                  <a:lnTo>
                    <a:pt x="225" y="110"/>
                  </a:lnTo>
                  <a:lnTo>
                    <a:pt x="224" y="109"/>
                  </a:lnTo>
                  <a:lnTo>
                    <a:pt x="224" y="101"/>
                  </a:lnTo>
                  <a:lnTo>
                    <a:pt x="219" y="99"/>
                  </a:lnTo>
                  <a:lnTo>
                    <a:pt x="220" y="96"/>
                  </a:lnTo>
                  <a:lnTo>
                    <a:pt x="222" y="95"/>
                  </a:lnTo>
                  <a:lnTo>
                    <a:pt x="223" y="84"/>
                  </a:lnTo>
                  <a:lnTo>
                    <a:pt x="217" y="82"/>
                  </a:lnTo>
                  <a:lnTo>
                    <a:pt x="215" y="79"/>
                  </a:lnTo>
                  <a:lnTo>
                    <a:pt x="211" y="74"/>
                  </a:lnTo>
                  <a:lnTo>
                    <a:pt x="212" y="71"/>
                  </a:lnTo>
                  <a:lnTo>
                    <a:pt x="218" y="70"/>
                  </a:lnTo>
                  <a:lnTo>
                    <a:pt x="217" y="60"/>
                  </a:lnTo>
                  <a:lnTo>
                    <a:pt x="213" y="57"/>
                  </a:lnTo>
                  <a:lnTo>
                    <a:pt x="212" y="54"/>
                  </a:lnTo>
                  <a:lnTo>
                    <a:pt x="208" y="50"/>
                  </a:lnTo>
                  <a:lnTo>
                    <a:pt x="208" y="43"/>
                  </a:lnTo>
                  <a:lnTo>
                    <a:pt x="212" y="41"/>
                  </a:lnTo>
                  <a:lnTo>
                    <a:pt x="212" y="32"/>
                  </a:lnTo>
                  <a:lnTo>
                    <a:pt x="206" y="29"/>
                  </a:lnTo>
                  <a:lnTo>
                    <a:pt x="206" y="12"/>
                  </a:lnTo>
                  <a:lnTo>
                    <a:pt x="200" y="10"/>
                  </a:lnTo>
                  <a:lnTo>
                    <a:pt x="199" y="0"/>
                  </a:lnTo>
                  <a:lnTo>
                    <a:pt x="145" y="0"/>
                  </a:lnTo>
                  <a:close/>
                </a:path>
              </a:pathLst>
            </a:custGeom>
            <a:solidFill>
              <a:schemeClr val="accent1"/>
            </a:solidFill>
            <a:ln w="9525">
              <a:noFill/>
              <a:round/>
              <a:headEnd/>
              <a:tailEnd/>
            </a:ln>
          </p:spPr>
          <p:txBody>
            <a:bodyPr/>
            <a:lstStyle/>
            <a:p>
              <a:endParaRPr lang="en-US"/>
            </a:p>
          </p:txBody>
        </p:sp>
        <p:sp>
          <p:nvSpPr>
            <p:cNvPr id="199839" name="Freeform 159"/>
            <p:cNvSpPr>
              <a:spLocks/>
            </p:cNvSpPr>
            <p:nvPr/>
          </p:nvSpPr>
          <p:spPr bwMode="auto">
            <a:xfrm>
              <a:off x="2427" y="2737"/>
              <a:ext cx="227" cy="249"/>
            </a:xfrm>
            <a:custGeom>
              <a:avLst/>
              <a:gdLst/>
              <a:ahLst/>
              <a:cxnLst>
                <a:cxn ang="0">
                  <a:pos x="145" y="0"/>
                </a:cxn>
                <a:cxn ang="0">
                  <a:pos x="124" y="0"/>
                </a:cxn>
                <a:cxn ang="0">
                  <a:pos x="124" y="17"/>
                </a:cxn>
                <a:cxn ang="0">
                  <a:pos x="136" y="18"/>
                </a:cxn>
                <a:cxn ang="0">
                  <a:pos x="153" y="33"/>
                </a:cxn>
                <a:cxn ang="0">
                  <a:pos x="144" y="69"/>
                </a:cxn>
                <a:cxn ang="0">
                  <a:pos x="128" y="67"/>
                </a:cxn>
                <a:cxn ang="0">
                  <a:pos x="127" y="60"/>
                </a:cxn>
                <a:cxn ang="0">
                  <a:pos x="94" y="58"/>
                </a:cxn>
                <a:cxn ang="0">
                  <a:pos x="93" y="56"/>
                </a:cxn>
                <a:cxn ang="0">
                  <a:pos x="69" y="54"/>
                </a:cxn>
                <a:cxn ang="0">
                  <a:pos x="65" y="88"/>
                </a:cxn>
                <a:cxn ang="0">
                  <a:pos x="44" y="87"/>
                </a:cxn>
                <a:cxn ang="0">
                  <a:pos x="44" y="76"/>
                </a:cxn>
                <a:cxn ang="0">
                  <a:pos x="13" y="76"/>
                </a:cxn>
                <a:cxn ang="0">
                  <a:pos x="15" y="152"/>
                </a:cxn>
                <a:cxn ang="0">
                  <a:pos x="4" y="155"/>
                </a:cxn>
                <a:cxn ang="0">
                  <a:pos x="6" y="228"/>
                </a:cxn>
                <a:cxn ang="0">
                  <a:pos x="0" y="249"/>
                </a:cxn>
                <a:cxn ang="0">
                  <a:pos x="192" y="248"/>
                </a:cxn>
                <a:cxn ang="0">
                  <a:pos x="211" y="248"/>
                </a:cxn>
                <a:cxn ang="0">
                  <a:pos x="210" y="196"/>
                </a:cxn>
                <a:cxn ang="0">
                  <a:pos x="212" y="193"/>
                </a:cxn>
                <a:cxn ang="0">
                  <a:pos x="209" y="137"/>
                </a:cxn>
                <a:cxn ang="0">
                  <a:pos x="219" y="135"/>
                </a:cxn>
                <a:cxn ang="0">
                  <a:pos x="221" y="121"/>
                </a:cxn>
                <a:cxn ang="0">
                  <a:pos x="227" y="121"/>
                </a:cxn>
                <a:cxn ang="0">
                  <a:pos x="225" y="110"/>
                </a:cxn>
                <a:cxn ang="0">
                  <a:pos x="224" y="109"/>
                </a:cxn>
                <a:cxn ang="0">
                  <a:pos x="224" y="101"/>
                </a:cxn>
                <a:cxn ang="0">
                  <a:pos x="219" y="99"/>
                </a:cxn>
                <a:cxn ang="0">
                  <a:pos x="220" y="96"/>
                </a:cxn>
                <a:cxn ang="0">
                  <a:pos x="222" y="95"/>
                </a:cxn>
                <a:cxn ang="0">
                  <a:pos x="223" y="84"/>
                </a:cxn>
                <a:cxn ang="0">
                  <a:pos x="217" y="82"/>
                </a:cxn>
                <a:cxn ang="0">
                  <a:pos x="215" y="79"/>
                </a:cxn>
                <a:cxn ang="0">
                  <a:pos x="211" y="74"/>
                </a:cxn>
                <a:cxn ang="0">
                  <a:pos x="212" y="71"/>
                </a:cxn>
                <a:cxn ang="0">
                  <a:pos x="218" y="70"/>
                </a:cxn>
                <a:cxn ang="0">
                  <a:pos x="217" y="60"/>
                </a:cxn>
                <a:cxn ang="0">
                  <a:pos x="213" y="57"/>
                </a:cxn>
                <a:cxn ang="0">
                  <a:pos x="212" y="54"/>
                </a:cxn>
                <a:cxn ang="0">
                  <a:pos x="208" y="50"/>
                </a:cxn>
                <a:cxn ang="0">
                  <a:pos x="208" y="43"/>
                </a:cxn>
                <a:cxn ang="0">
                  <a:pos x="212" y="41"/>
                </a:cxn>
                <a:cxn ang="0">
                  <a:pos x="212" y="32"/>
                </a:cxn>
                <a:cxn ang="0">
                  <a:pos x="206" y="29"/>
                </a:cxn>
                <a:cxn ang="0">
                  <a:pos x="206" y="12"/>
                </a:cxn>
                <a:cxn ang="0">
                  <a:pos x="200" y="10"/>
                </a:cxn>
                <a:cxn ang="0">
                  <a:pos x="199" y="0"/>
                </a:cxn>
                <a:cxn ang="0">
                  <a:pos x="145" y="0"/>
                </a:cxn>
              </a:cxnLst>
              <a:rect l="0" t="0" r="r" b="b"/>
              <a:pathLst>
                <a:path w="227" h="249">
                  <a:moveTo>
                    <a:pt x="145" y="0"/>
                  </a:moveTo>
                  <a:lnTo>
                    <a:pt x="124" y="0"/>
                  </a:lnTo>
                  <a:lnTo>
                    <a:pt x="124" y="17"/>
                  </a:lnTo>
                  <a:lnTo>
                    <a:pt x="136" y="18"/>
                  </a:lnTo>
                  <a:lnTo>
                    <a:pt x="153" y="33"/>
                  </a:lnTo>
                  <a:lnTo>
                    <a:pt x="144" y="69"/>
                  </a:lnTo>
                  <a:lnTo>
                    <a:pt x="128" y="67"/>
                  </a:lnTo>
                  <a:lnTo>
                    <a:pt x="127" y="60"/>
                  </a:lnTo>
                  <a:lnTo>
                    <a:pt x="94" y="58"/>
                  </a:lnTo>
                  <a:lnTo>
                    <a:pt x="93" y="56"/>
                  </a:lnTo>
                  <a:lnTo>
                    <a:pt x="69" y="54"/>
                  </a:lnTo>
                  <a:lnTo>
                    <a:pt x="65" y="88"/>
                  </a:lnTo>
                  <a:lnTo>
                    <a:pt x="44" y="87"/>
                  </a:lnTo>
                  <a:lnTo>
                    <a:pt x="44" y="76"/>
                  </a:lnTo>
                  <a:lnTo>
                    <a:pt x="13" y="76"/>
                  </a:lnTo>
                  <a:lnTo>
                    <a:pt x="15" y="152"/>
                  </a:lnTo>
                  <a:lnTo>
                    <a:pt x="4" y="155"/>
                  </a:lnTo>
                  <a:lnTo>
                    <a:pt x="6" y="228"/>
                  </a:lnTo>
                  <a:lnTo>
                    <a:pt x="0" y="249"/>
                  </a:lnTo>
                  <a:lnTo>
                    <a:pt x="192" y="248"/>
                  </a:lnTo>
                  <a:lnTo>
                    <a:pt x="211" y="248"/>
                  </a:lnTo>
                  <a:lnTo>
                    <a:pt x="210" y="196"/>
                  </a:lnTo>
                  <a:lnTo>
                    <a:pt x="212" y="193"/>
                  </a:lnTo>
                  <a:lnTo>
                    <a:pt x="209" y="137"/>
                  </a:lnTo>
                  <a:lnTo>
                    <a:pt x="219" y="135"/>
                  </a:lnTo>
                  <a:lnTo>
                    <a:pt x="221" y="121"/>
                  </a:lnTo>
                  <a:lnTo>
                    <a:pt x="227" y="121"/>
                  </a:lnTo>
                  <a:lnTo>
                    <a:pt x="225" y="110"/>
                  </a:lnTo>
                  <a:lnTo>
                    <a:pt x="224" y="109"/>
                  </a:lnTo>
                  <a:lnTo>
                    <a:pt x="224" y="101"/>
                  </a:lnTo>
                  <a:lnTo>
                    <a:pt x="219" y="99"/>
                  </a:lnTo>
                  <a:lnTo>
                    <a:pt x="220" y="96"/>
                  </a:lnTo>
                  <a:lnTo>
                    <a:pt x="222" y="95"/>
                  </a:lnTo>
                  <a:lnTo>
                    <a:pt x="223" y="84"/>
                  </a:lnTo>
                  <a:lnTo>
                    <a:pt x="217" y="82"/>
                  </a:lnTo>
                  <a:lnTo>
                    <a:pt x="215" y="79"/>
                  </a:lnTo>
                  <a:lnTo>
                    <a:pt x="211" y="74"/>
                  </a:lnTo>
                  <a:lnTo>
                    <a:pt x="212" y="71"/>
                  </a:lnTo>
                  <a:lnTo>
                    <a:pt x="218" y="70"/>
                  </a:lnTo>
                  <a:lnTo>
                    <a:pt x="217" y="60"/>
                  </a:lnTo>
                  <a:lnTo>
                    <a:pt x="213" y="57"/>
                  </a:lnTo>
                  <a:lnTo>
                    <a:pt x="212" y="54"/>
                  </a:lnTo>
                  <a:lnTo>
                    <a:pt x="208" y="50"/>
                  </a:lnTo>
                  <a:lnTo>
                    <a:pt x="208" y="43"/>
                  </a:lnTo>
                  <a:lnTo>
                    <a:pt x="212" y="41"/>
                  </a:lnTo>
                  <a:lnTo>
                    <a:pt x="212" y="32"/>
                  </a:lnTo>
                  <a:lnTo>
                    <a:pt x="206" y="29"/>
                  </a:lnTo>
                  <a:lnTo>
                    <a:pt x="206" y="12"/>
                  </a:lnTo>
                  <a:lnTo>
                    <a:pt x="200" y="10"/>
                  </a:lnTo>
                  <a:lnTo>
                    <a:pt x="199" y="0"/>
                  </a:lnTo>
                  <a:lnTo>
                    <a:pt x="145"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40" name="Group 160"/>
          <p:cNvGrpSpPr>
            <a:grpSpLocks/>
          </p:cNvGrpSpPr>
          <p:nvPr/>
        </p:nvGrpSpPr>
        <p:grpSpPr bwMode="auto">
          <a:xfrm>
            <a:off x="4681538" y="4540250"/>
            <a:ext cx="344487" cy="350838"/>
            <a:chOff x="2363" y="2604"/>
            <a:chExt cx="217" cy="221"/>
          </a:xfrm>
        </p:grpSpPr>
        <p:sp>
          <p:nvSpPr>
            <p:cNvPr id="199841" name="Freeform 161"/>
            <p:cNvSpPr>
              <a:spLocks/>
            </p:cNvSpPr>
            <p:nvPr/>
          </p:nvSpPr>
          <p:spPr bwMode="auto">
            <a:xfrm>
              <a:off x="2363" y="2604"/>
              <a:ext cx="217" cy="221"/>
            </a:xfrm>
            <a:custGeom>
              <a:avLst/>
              <a:gdLst/>
              <a:ahLst/>
              <a:cxnLst>
                <a:cxn ang="0">
                  <a:pos x="203" y="1"/>
                </a:cxn>
                <a:cxn ang="0">
                  <a:pos x="116" y="2"/>
                </a:cxn>
                <a:cxn ang="0">
                  <a:pos x="112" y="1"/>
                </a:cxn>
                <a:cxn ang="0">
                  <a:pos x="41" y="2"/>
                </a:cxn>
                <a:cxn ang="0">
                  <a:pos x="37" y="0"/>
                </a:cxn>
                <a:cxn ang="0">
                  <a:pos x="18" y="1"/>
                </a:cxn>
                <a:cxn ang="0">
                  <a:pos x="23" y="14"/>
                </a:cxn>
                <a:cxn ang="0">
                  <a:pos x="35" y="34"/>
                </a:cxn>
                <a:cxn ang="0">
                  <a:pos x="50" y="47"/>
                </a:cxn>
                <a:cxn ang="0">
                  <a:pos x="0" y="49"/>
                </a:cxn>
                <a:cxn ang="0">
                  <a:pos x="7" y="126"/>
                </a:cxn>
                <a:cxn ang="0">
                  <a:pos x="8" y="139"/>
                </a:cxn>
                <a:cxn ang="0">
                  <a:pos x="9" y="159"/>
                </a:cxn>
                <a:cxn ang="0">
                  <a:pos x="7" y="207"/>
                </a:cxn>
                <a:cxn ang="0">
                  <a:pos x="40" y="207"/>
                </a:cxn>
                <a:cxn ang="0">
                  <a:pos x="77" y="209"/>
                </a:cxn>
                <a:cxn ang="0">
                  <a:pos x="108" y="209"/>
                </a:cxn>
                <a:cxn ang="0">
                  <a:pos x="108" y="220"/>
                </a:cxn>
                <a:cxn ang="0">
                  <a:pos x="129" y="221"/>
                </a:cxn>
                <a:cxn ang="0">
                  <a:pos x="133" y="187"/>
                </a:cxn>
                <a:cxn ang="0">
                  <a:pos x="157" y="189"/>
                </a:cxn>
                <a:cxn ang="0">
                  <a:pos x="158" y="191"/>
                </a:cxn>
                <a:cxn ang="0">
                  <a:pos x="191" y="193"/>
                </a:cxn>
                <a:cxn ang="0">
                  <a:pos x="192" y="200"/>
                </a:cxn>
                <a:cxn ang="0">
                  <a:pos x="208" y="202"/>
                </a:cxn>
                <a:cxn ang="0">
                  <a:pos x="217" y="166"/>
                </a:cxn>
                <a:cxn ang="0">
                  <a:pos x="200" y="151"/>
                </a:cxn>
                <a:cxn ang="0">
                  <a:pos x="188" y="150"/>
                </a:cxn>
                <a:cxn ang="0">
                  <a:pos x="188" y="133"/>
                </a:cxn>
                <a:cxn ang="0">
                  <a:pos x="209" y="133"/>
                </a:cxn>
                <a:cxn ang="0">
                  <a:pos x="203" y="1"/>
                </a:cxn>
              </a:cxnLst>
              <a:rect l="0" t="0" r="r" b="b"/>
              <a:pathLst>
                <a:path w="217" h="221">
                  <a:moveTo>
                    <a:pt x="203" y="1"/>
                  </a:moveTo>
                  <a:lnTo>
                    <a:pt x="116" y="2"/>
                  </a:lnTo>
                  <a:lnTo>
                    <a:pt x="112" y="1"/>
                  </a:lnTo>
                  <a:lnTo>
                    <a:pt x="41" y="2"/>
                  </a:lnTo>
                  <a:lnTo>
                    <a:pt x="37" y="0"/>
                  </a:lnTo>
                  <a:lnTo>
                    <a:pt x="18" y="1"/>
                  </a:lnTo>
                  <a:lnTo>
                    <a:pt x="23" y="14"/>
                  </a:lnTo>
                  <a:lnTo>
                    <a:pt x="35" y="34"/>
                  </a:lnTo>
                  <a:lnTo>
                    <a:pt x="50" y="47"/>
                  </a:lnTo>
                  <a:lnTo>
                    <a:pt x="0" y="49"/>
                  </a:lnTo>
                  <a:lnTo>
                    <a:pt x="7" y="126"/>
                  </a:lnTo>
                  <a:lnTo>
                    <a:pt x="8" y="139"/>
                  </a:lnTo>
                  <a:lnTo>
                    <a:pt x="9" y="159"/>
                  </a:lnTo>
                  <a:lnTo>
                    <a:pt x="7" y="207"/>
                  </a:lnTo>
                  <a:lnTo>
                    <a:pt x="40" y="207"/>
                  </a:lnTo>
                  <a:lnTo>
                    <a:pt x="77" y="209"/>
                  </a:lnTo>
                  <a:lnTo>
                    <a:pt x="108" y="209"/>
                  </a:lnTo>
                  <a:lnTo>
                    <a:pt x="108" y="220"/>
                  </a:lnTo>
                  <a:lnTo>
                    <a:pt x="129" y="221"/>
                  </a:lnTo>
                  <a:lnTo>
                    <a:pt x="133" y="187"/>
                  </a:lnTo>
                  <a:lnTo>
                    <a:pt x="157" y="189"/>
                  </a:lnTo>
                  <a:lnTo>
                    <a:pt x="158" y="191"/>
                  </a:lnTo>
                  <a:lnTo>
                    <a:pt x="191" y="193"/>
                  </a:lnTo>
                  <a:lnTo>
                    <a:pt x="192" y="200"/>
                  </a:lnTo>
                  <a:lnTo>
                    <a:pt x="208" y="202"/>
                  </a:lnTo>
                  <a:lnTo>
                    <a:pt x="217" y="166"/>
                  </a:lnTo>
                  <a:lnTo>
                    <a:pt x="200" y="151"/>
                  </a:lnTo>
                  <a:lnTo>
                    <a:pt x="188" y="150"/>
                  </a:lnTo>
                  <a:lnTo>
                    <a:pt x="188" y="133"/>
                  </a:lnTo>
                  <a:lnTo>
                    <a:pt x="209" y="133"/>
                  </a:lnTo>
                  <a:lnTo>
                    <a:pt x="203" y="1"/>
                  </a:lnTo>
                  <a:close/>
                </a:path>
              </a:pathLst>
            </a:custGeom>
            <a:solidFill>
              <a:schemeClr val="accent1"/>
            </a:solidFill>
            <a:ln w="9525">
              <a:noFill/>
              <a:round/>
              <a:headEnd/>
              <a:tailEnd/>
            </a:ln>
          </p:spPr>
          <p:txBody>
            <a:bodyPr/>
            <a:lstStyle/>
            <a:p>
              <a:endParaRPr lang="en-US"/>
            </a:p>
          </p:txBody>
        </p:sp>
        <p:sp>
          <p:nvSpPr>
            <p:cNvPr id="199842" name="Freeform 162"/>
            <p:cNvSpPr>
              <a:spLocks/>
            </p:cNvSpPr>
            <p:nvPr/>
          </p:nvSpPr>
          <p:spPr bwMode="auto">
            <a:xfrm>
              <a:off x="2363" y="2604"/>
              <a:ext cx="217" cy="221"/>
            </a:xfrm>
            <a:custGeom>
              <a:avLst/>
              <a:gdLst/>
              <a:ahLst/>
              <a:cxnLst>
                <a:cxn ang="0">
                  <a:pos x="203" y="1"/>
                </a:cxn>
                <a:cxn ang="0">
                  <a:pos x="116" y="2"/>
                </a:cxn>
                <a:cxn ang="0">
                  <a:pos x="112" y="1"/>
                </a:cxn>
                <a:cxn ang="0">
                  <a:pos x="41" y="2"/>
                </a:cxn>
                <a:cxn ang="0">
                  <a:pos x="37" y="0"/>
                </a:cxn>
                <a:cxn ang="0">
                  <a:pos x="18" y="1"/>
                </a:cxn>
                <a:cxn ang="0">
                  <a:pos x="23" y="14"/>
                </a:cxn>
                <a:cxn ang="0">
                  <a:pos x="35" y="34"/>
                </a:cxn>
                <a:cxn ang="0">
                  <a:pos x="50" y="47"/>
                </a:cxn>
                <a:cxn ang="0">
                  <a:pos x="0" y="49"/>
                </a:cxn>
                <a:cxn ang="0">
                  <a:pos x="7" y="126"/>
                </a:cxn>
                <a:cxn ang="0">
                  <a:pos x="8" y="139"/>
                </a:cxn>
                <a:cxn ang="0">
                  <a:pos x="9" y="159"/>
                </a:cxn>
                <a:cxn ang="0">
                  <a:pos x="7" y="207"/>
                </a:cxn>
                <a:cxn ang="0">
                  <a:pos x="40" y="207"/>
                </a:cxn>
                <a:cxn ang="0">
                  <a:pos x="77" y="209"/>
                </a:cxn>
                <a:cxn ang="0">
                  <a:pos x="108" y="209"/>
                </a:cxn>
                <a:cxn ang="0">
                  <a:pos x="108" y="220"/>
                </a:cxn>
                <a:cxn ang="0">
                  <a:pos x="129" y="221"/>
                </a:cxn>
                <a:cxn ang="0">
                  <a:pos x="133" y="187"/>
                </a:cxn>
                <a:cxn ang="0">
                  <a:pos x="157" y="189"/>
                </a:cxn>
                <a:cxn ang="0">
                  <a:pos x="158" y="191"/>
                </a:cxn>
                <a:cxn ang="0">
                  <a:pos x="191" y="193"/>
                </a:cxn>
                <a:cxn ang="0">
                  <a:pos x="192" y="200"/>
                </a:cxn>
                <a:cxn ang="0">
                  <a:pos x="208" y="202"/>
                </a:cxn>
                <a:cxn ang="0">
                  <a:pos x="217" y="166"/>
                </a:cxn>
                <a:cxn ang="0">
                  <a:pos x="200" y="151"/>
                </a:cxn>
                <a:cxn ang="0">
                  <a:pos x="188" y="150"/>
                </a:cxn>
                <a:cxn ang="0">
                  <a:pos x="188" y="133"/>
                </a:cxn>
                <a:cxn ang="0">
                  <a:pos x="209" y="133"/>
                </a:cxn>
                <a:cxn ang="0">
                  <a:pos x="203" y="1"/>
                </a:cxn>
              </a:cxnLst>
              <a:rect l="0" t="0" r="r" b="b"/>
              <a:pathLst>
                <a:path w="217" h="221">
                  <a:moveTo>
                    <a:pt x="203" y="1"/>
                  </a:moveTo>
                  <a:lnTo>
                    <a:pt x="116" y="2"/>
                  </a:lnTo>
                  <a:lnTo>
                    <a:pt x="112" y="1"/>
                  </a:lnTo>
                  <a:lnTo>
                    <a:pt x="41" y="2"/>
                  </a:lnTo>
                  <a:lnTo>
                    <a:pt x="37" y="0"/>
                  </a:lnTo>
                  <a:lnTo>
                    <a:pt x="18" y="1"/>
                  </a:lnTo>
                  <a:lnTo>
                    <a:pt x="23" y="14"/>
                  </a:lnTo>
                  <a:lnTo>
                    <a:pt x="35" y="34"/>
                  </a:lnTo>
                  <a:lnTo>
                    <a:pt x="50" y="47"/>
                  </a:lnTo>
                  <a:lnTo>
                    <a:pt x="0" y="49"/>
                  </a:lnTo>
                  <a:lnTo>
                    <a:pt x="7" y="126"/>
                  </a:lnTo>
                  <a:lnTo>
                    <a:pt x="8" y="139"/>
                  </a:lnTo>
                  <a:lnTo>
                    <a:pt x="9" y="159"/>
                  </a:lnTo>
                  <a:lnTo>
                    <a:pt x="7" y="207"/>
                  </a:lnTo>
                  <a:lnTo>
                    <a:pt x="40" y="207"/>
                  </a:lnTo>
                  <a:lnTo>
                    <a:pt x="77" y="209"/>
                  </a:lnTo>
                  <a:lnTo>
                    <a:pt x="108" y="209"/>
                  </a:lnTo>
                  <a:lnTo>
                    <a:pt x="108" y="220"/>
                  </a:lnTo>
                  <a:lnTo>
                    <a:pt x="129" y="221"/>
                  </a:lnTo>
                  <a:lnTo>
                    <a:pt x="133" y="187"/>
                  </a:lnTo>
                  <a:lnTo>
                    <a:pt x="157" y="189"/>
                  </a:lnTo>
                  <a:lnTo>
                    <a:pt x="158" y="191"/>
                  </a:lnTo>
                  <a:lnTo>
                    <a:pt x="191" y="193"/>
                  </a:lnTo>
                  <a:lnTo>
                    <a:pt x="192" y="200"/>
                  </a:lnTo>
                  <a:lnTo>
                    <a:pt x="208" y="202"/>
                  </a:lnTo>
                  <a:lnTo>
                    <a:pt x="217" y="166"/>
                  </a:lnTo>
                  <a:lnTo>
                    <a:pt x="200" y="151"/>
                  </a:lnTo>
                  <a:lnTo>
                    <a:pt x="188" y="150"/>
                  </a:lnTo>
                  <a:lnTo>
                    <a:pt x="188" y="133"/>
                  </a:lnTo>
                  <a:lnTo>
                    <a:pt x="209" y="133"/>
                  </a:lnTo>
                  <a:lnTo>
                    <a:pt x="203" y="1"/>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43" name="Group 163"/>
          <p:cNvGrpSpPr>
            <a:grpSpLocks/>
          </p:cNvGrpSpPr>
          <p:nvPr/>
        </p:nvGrpSpPr>
        <p:grpSpPr bwMode="auto">
          <a:xfrm>
            <a:off x="6081713" y="4979988"/>
            <a:ext cx="633412" cy="574675"/>
            <a:chOff x="3245" y="2881"/>
            <a:chExt cx="399" cy="362"/>
          </a:xfrm>
        </p:grpSpPr>
        <p:sp>
          <p:nvSpPr>
            <p:cNvPr id="199844" name="Freeform 164"/>
            <p:cNvSpPr>
              <a:spLocks/>
            </p:cNvSpPr>
            <p:nvPr/>
          </p:nvSpPr>
          <p:spPr bwMode="auto">
            <a:xfrm>
              <a:off x="3245" y="2881"/>
              <a:ext cx="399" cy="362"/>
            </a:xfrm>
            <a:custGeom>
              <a:avLst/>
              <a:gdLst/>
              <a:ahLst/>
              <a:cxnLst>
                <a:cxn ang="0">
                  <a:pos x="399" y="22"/>
                </a:cxn>
                <a:cxn ang="0">
                  <a:pos x="390" y="53"/>
                </a:cxn>
                <a:cxn ang="0">
                  <a:pos x="389" y="74"/>
                </a:cxn>
                <a:cxn ang="0">
                  <a:pos x="382" y="114"/>
                </a:cxn>
                <a:cxn ang="0">
                  <a:pos x="377" y="147"/>
                </a:cxn>
                <a:cxn ang="0">
                  <a:pos x="388" y="189"/>
                </a:cxn>
                <a:cxn ang="0">
                  <a:pos x="386" y="206"/>
                </a:cxn>
                <a:cxn ang="0">
                  <a:pos x="390" y="228"/>
                </a:cxn>
                <a:cxn ang="0">
                  <a:pos x="388" y="281"/>
                </a:cxn>
                <a:cxn ang="0">
                  <a:pos x="383" y="321"/>
                </a:cxn>
                <a:cxn ang="0">
                  <a:pos x="378" y="353"/>
                </a:cxn>
                <a:cxn ang="0">
                  <a:pos x="338" y="359"/>
                </a:cxn>
                <a:cxn ang="0">
                  <a:pos x="338" y="350"/>
                </a:cxn>
                <a:cxn ang="0">
                  <a:pos x="330" y="345"/>
                </a:cxn>
                <a:cxn ang="0">
                  <a:pos x="323" y="348"/>
                </a:cxn>
                <a:cxn ang="0">
                  <a:pos x="319" y="346"/>
                </a:cxn>
                <a:cxn ang="0">
                  <a:pos x="304" y="342"/>
                </a:cxn>
                <a:cxn ang="0">
                  <a:pos x="304" y="362"/>
                </a:cxn>
                <a:cxn ang="0">
                  <a:pos x="250" y="347"/>
                </a:cxn>
                <a:cxn ang="0">
                  <a:pos x="247" y="328"/>
                </a:cxn>
                <a:cxn ang="0">
                  <a:pos x="228" y="331"/>
                </a:cxn>
                <a:cxn ang="0">
                  <a:pos x="204" y="346"/>
                </a:cxn>
                <a:cxn ang="0">
                  <a:pos x="188" y="354"/>
                </a:cxn>
                <a:cxn ang="0">
                  <a:pos x="182" y="326"/>
                </a:cxn>
                <a:cxn ang="0">
                  <a:pos x="98" y="258"/>
                </a:cxn>
                <a:cxn ang="0">
                  <a:pos x="149" y="183"/>
                </a:cxn>
                <a:cxn ang="0">
                  <a:pos x="0" y="96"/>
                </a:cxn>
                <a:cxn ang="0">
                  <a:pos x="100" y="35"/>
                </a:cxn>
                <a:cxn ang="0">
                  <a:pos x="117" y="9"/>
                </a:cxn>
                <a:cxn ang="0">
                  <a:pos x="129" y="14"/>
                </a:cxn>
                <a:cxn ang="0">
                  <a:pos x="151" y="1"/>
                </a:cxn>
                <a:cxn ang="0">
                  <a:pos x="218" y="33"/>
                </a:cxn>
                <a:cxn ang="0">
                  <a:pos x="325" y="44"/>
                </a:cxn>
                <a:cxn ang="0">
                  <a:pos x="343" y="0"/>
                </a:cxn>
                <a:cxn ang="0">
                  <a:pos x="351" y="3"/>
                </a:cxn>
                <a:cxn ang="0">
                  <a:pos x="356" y="2"/>
                </a:cxn>
                <a:cxn ang="0">
                  <a:pos x="362" y="0"/>
                </a:cxn>
                <a:cxn ang="0">
                  <a:pos x="399" y="22"/>
                </a:cxn>
              </a:cxnLst>
              <a:rect l="0" t="0" r="r" b="b"/>
              <a:pathLst>
                <a:path w="399" h="362">
                  <a:moveTo>
                    <a:pt x="399" y="22"/>
                  </a:moveTo>
                  <a:lnTo>
                    <a:pt x="390" y="53"/>
                  </a:lnTo>
                  <a:lnTo>
                    <a:pt x="389" y="74"/>
                  </a:lnTo>
                  <a:lnTo>
                    <a:pt x="382" y="114"/>
                  </a:lnTo>
                  <a:lnTo>
                    <a:pt x="377" y="147"/>
                  </a:lnTo>
                  <a:lnTo>
                    <a:pt x="388" y="189"/>
                  </a:lnTo>
                  <a:lnTo>
                    <a:pt x="386" y="206"/>
                  </a:lnTo>
                  <a:lnTo>
                    <a:pt x="390" y="228"/>
                  </a:lnTo>
                  <a:lnTo>
                    <a:pt x="388" y="281"/>
                  </a:lnTo>
                  <a:lnTo>
                    <a:pt x="383" y="321"/>
                  </a:lnTo>
                  <a:lnTo>
                    <a:pt x="378" y="353"/>
                  </a:lnTo>
                  <a:lnTo>
                    <a:pt x="338" y="359"/>
                  </a:lnTo>
                  <a:lnTo>
                    <a:pt x="338" y="350"/>
                  </a:lnTo>
                  <a:lnTo>
                    <a:pt x="330" y="345"/>
                  </a:lnTo>
                  <a:lnTo>
                    <a:pt x="323" y="348"/>
                  </a:lnTo>
                  <a:lnTo>
                    <a:pt x="319" y="346"/>
                  </a:lnTo>
                  <a:lnTo>
                    <a:pt x="304" y="342"/>
                  </a:lnTo>
                  <a:lnTo>
                    <a:pt x="304" y="362"/>
                  </a:lnTo>
                  <a:lnTo>
                    <a:pt x="250" y="347"/>
                  </a:lnTo>
                  <a:lnTo>
                    <a:pt x="247" y="328"/>
                  </a:lnTo>
                  <a:lnTo>
                    <a:pt x="228" y="331"/>
                  </a:lnTo>
                  <a:lnTo>
                    <a:pt x="204" y="346"/>
                  </a:lnTo>
                  <a:lnTo>
                    <a:pt x="188" y="354"/>
                  </a:lnTo>
                  <a:lnTo>
                    <a:pt x="182" y="326"/>
                  </a:lnTo>
                  <a:lnTo>
                    <a:pt x="98" y="258"/>
                  </a:lnTo>
                  <a:lnTo>
                    <a:pt x="149" y="183"/>
                  </a:lnTo>
                  <a:lnTo>
                    <a:pt x="0" y="96"/>
                  </a:lnTo>
                  <a:lnTo>
                    <a:pt x="100" y="35"/>
                  </a:lnTo>
                  <a:lnTo>
                    <a:pt x="117" y="9"/>
                  </a:lnTo>
                  <a:lnTo>
                    <a:pt x="129" y="14"/>
                  </a:lnTo>
                  <a:lnTo>
                    <a:pt x="151" y="1"/>
                  </a:lnTo>
                  <a:lnTo>
                    <a:pt x="218" y="33"/>
                  </a:lnTo>
                  <a:lnTo>
                    <a:pt x="325" y="44"/>
                  </a:lnTo>
                  <a:lnTo>
                    <a:pt x="343" y="0"/>
                  </a:lnTo>
                  <a:lnTo>
                    <a:pt x="351" y="3"/>
                  </a:lnTo>
                  <a:lnTo>
                    <a:pt x="356" y="2"/>
                  </a:lnTo>
                  <a:lnTo>
                    <a:pt x="362" y="0"/>
                  </a:lnTo>
                  <a:lnTo>
                    <a:pt x="399" y="22"/>
                  </a:lnTo>
                  <a:close/>
                </a:path>
              </a:pathLst>
            </a:custGeom>
            <a:solidFill>
              <a:schemeClr val="accent1"/>
            </a:solidFill>
            <a:ln w="9525">
              <a:noFill/>
              <a:round/>
              <a:headEnd/>
              <a:tailEnd/>
            </a:ln>
          </p:spPr>
          <p:txBody>
            <a:bodyPr/>
            <a:lstStyle/>
            <a:p>
              <a:endParaRPr lang="en-US"/>
            </a:p>
          </p:txBody>
        </p:sp>
        <p:sp>
          <p:nvSpPr>
            <p:cNvPr id="199845" name="Freeform 165"/>
            <p:cNvSpPr>
              <a:spLocks/>
            </p:cNvSpPr>
            <p:nvPr/>
          </p:nvSpPr>
          <p:spPr bwMode="auto">
            <a:xfrm>
              <a:off x="3245" y="2881"/>
              <a:ext cx="399" cy="362"/>
            </a:xfrm>
            <a:custGeom>
              <a:avLst/>
              <a:gdLst/>
              <a:ahLst/>
              <a:cxnLst>
                <a:cxn ang="0">
                  <a:pos x="399" y="22"/>
                </a:cxn>
                <a:cxn ang="0">
                  <a:pos x="390" y="53"/>
                </a:cxn>
                <a:cxn ang="0">
                  <a:pos x="389" y="74"/>
                </a:cxn>
                <a:cxn ang="0">
                  <a:pos x="382" y="114"/>
                </a:cxn>
                <a:cxn ang="0">
                  <a:pos x="377" y="147"/>
                </a:cxn>
                <a:cxn ang="0">
                  <a:pos x="388" y="189"/>
                </a:cxn>
                <a:cxn ang="0">
                  <a:pos x="386" y="206"/>
                </a:cxn>
                <a:cxn ang="0">
                  <a:pos x="390" y="228"/>
                </a:cxn>
                <a:cxn ang="0">
                  <a:pos x="388" y="281"/>
                </a:cxn>
                <a:cxn ang="0">
                  <a:pos x="383" y="321"/>
                </a:cxn>
                <a:cxn ang="0">
                  <a:pos x="378" y="353"/>
                </a:cxn>
                <a:cxn ang="0">
                  <a:pos x="338" y="359"/>
                </a:cxn>
                <a:cxn ang="0">
                  <a:pos x="338" y="350"/>
                </a:cxn>
                <a:cxn ang="0">
                  <a:pos x="330" y="345"/>
                </a:cxn>
                <a:cxn ang="0">
                  <a:pos x="323" y="348"/>
                </a:cxn>
                <a:cxn ang="0">
                  <a:pos x="319" y="346"/>
                </a:cxn>
                <a:cxn ang="0">
                  <a:pos x="304" y="342"/>
                </a:cxn>
                <a:cxn ang="0">
                  <a:pos x="304" y="362"/>
                </a:cxn>
                <a:cxn ang="0">
                  <a:pos x="250" y="347"/>
                </a:cxn>
                <a:cxn ang="0">
                  <a:pos x="247" y="328"/>
                </a:cxn>
                <a:cxn ang="0">
                  <a:pos x="228" y="331"/>
                </a:cxn>
                <a:cxn ang="0">
                  <a:pos x="204" y="346"/>
                </a:cxn>
                <a:cxn ang="0">
                  <a:pos x="188" y="354"/>
                </a:cxn>
                <a:cxn ang="0">
                  <a:pos x="182" y="326"/>
                </a:cxn>
                <a:cxn ang="0">
                  <a:pos x="98" y="258"/>
                </a:cxn>
                <a:cxn ang="0">
                  <a:pos x="149" y="183"/>
                </a:cxn>
                <a:cxn ang="0">
                  <a:pos x="0" y="96"/>
                </a:cxn>
                <a:cxn ang="0">
                  <a:pos x="100" y="35"/>
                </a:cxn>
                <a:cxn ang="0">
                  <a:pos x="117" y="9"/>
                </a:cxn>
                <a:cxn ang="0">
                  <a:pos x="129" y="14"/>
                </a:cxn>
                <a:cxn ang="0">
                  <a:pos x="151" y="1"/>
                </a:cxn>
                <a:cxn ang="0">
                  <a:pos x="218" y="33"/>
                </a:cxn>
                <a:cxn ang="0">
                  <a:pos x="325" y="44"/>
                </a:cxn>
                <a:cxn ang="0">
                  <a:pos x="343" y="0"/>
                </a:cxn>
                <a:cxn ang="0">
                  <a:pos x="351" y="3"/>
                </a:cxn>
                <a:cxn ang="0">
                  <a:pos x="356" y="2"/>
                </a:cxn>
                <a:cxn ang="0">
                  <a:pos x="362" y="0"/>
                </a:cxn>
                <a:cxn ang="0">
                  <a:pos x="399" y="22"/>
                </a:cxn>
              </a:cxnLst>
              <a:rect l="0" t="0" r="r" b="b"/>
              <a:pathLst>
                <a:path w="399" h="362">
                  <a:moveTo>
                    <a:pt x="399" y="22"/>
                  </a:moveTo>
                  <a:lnTo>
                    <a:pt x="390" y="53"/>
                  </a:lnTo>
                  <a:lnTo>
                    <a:pt x="389" y="74"/>
                  </a:lnTo>
                  <a:lnTo>
                    <a:pt x="382" y="114"/>
                  </a:lnTo>
                  <a:lnTo>
                    <a:pt x="377" y="147"/>
                  </a:lnTo>
                  <a:lnTo>
                    <a:pt x="388" y="189"/>
                  </a:lnTo>
                  <a:lnTo>
                    <a:pt x="386" y="206"/>
                  </a:lnTo>
                  <a:lnTo>
                    <a:pt x="390" y="228"/>
                  </a:lnTo>
                  <a:lnTo>
                    <a:pt x="388" y="281"/>
                  </a:lnTo>
                  <a:lnTo>
                    <a:pt x="383" y="321"/>
                  </a:lnTo>
                  <a:lnTo>
                    <a:pt x="378" y="353"/>
                  </a:lnTo>
                  <a:lnTo>
                    <a:pt x="338" y="359"/>
                  </a:lnTo>
                  <a:lnTo>
                    <a:pt x="338" y="350"/>
                  </a:lnTo>
                  <a:lnTo>
                    <a:pt x="330" y="345"/>
                  </a:lnTo>
                  <a:lnTo>
                    <a:pt x="323" y="348"/>
                  </a:lnTo>
                  <a:lnTo>
                    <a:pt x="319" y="346"/>
                  </a:lnTo>
                  <a:lnTo>
                    <a:pt x="304" y="342"/>
                  </a:lnTo>
                  <a:lnTo>
                    <a:pt x="304" y="362"/>
                  </a:lnTo>
                  <a:lnTo>
                    <a:pt x="250" y="347"/>
                  </a:lnTo>
                  <a:lnTo>
                    <a:pt x="247" y="328"/>
                  </a:lnTo>
                  <a:lnTo>
                    <a:pt x="228" y="331"/>
                  </a:lnTo>
                  <a:lnTo>
                    <a:pt x="204" y="346"/>
                  </a:lnTo>
                  <a:lnTo>
                    <a:pt x="188" y="354"/>
                  </a:lnTo>
                  <a:lnTo>
                    <a:pt x="182" y="326"/>
                  </a:lnTo>
                  <a:lnTo>
                    <a:pt x="98" y="258"/>
                  </a:lnTo>
                  <a:lnTo>
                    <a:pt x="149" y="183"/>
                  </a:lnTo>
                  <a:lnTo>
                    <a:pt x="0" y="96"/>
                  </a:lnTo>
                  <a:lnTo>
                    <a:pt x="100" y="35"/>
                  </a:lnTo>
                  <a:lnTo>
                    <a:pt x="117" y="9"/>
                  </a:lnTo>
                  <a:lnTo>
                    <a:pt x="129" y="14"/>
                  </a:lnTo>
                  <a:lnTo>
                    <a:pt x="151" y="1"/>
                  </a:lnTo>
                  <a:lnTo>
                    <a:pt x="218" y="33"/>
                  </a:lnTo>
                  <a:lnTo>
                    <a:pt x="325" y="44"/>
                  </a:lnTo>
                  <a:lnTo>
                    <a:pt x="343" y="0"/>
                  </a:lnTo>
                  <a:lnTo>
                    <a:pt x="351" y="3"/>
                  </a:lnTo>
                  <a:lnTo>
                    <a:pt x="356" y="2"/>
                  </a:lnTo>
                  <a:lnTo>
                    <a:pt x="362" y="0"/>
                  </a:lnTo>
                  <a:lnTo>
                    <a:pt x="399" y="22"/>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46" name="Group 166"/>
          <p:cNvGrpSpPr>
            <a:grpSpLocks/>
          </p:cNvGrpSpPr>
          <p:nvPr/>
        </p:nvGrpSpPr>
        <p:grpSpPr bwMode="auto">
          <a:xfrm>
            <a:off x="6494463" y="3411538"/>
            <a:ext cx="565150" cy="544512"/>
            <a:chOff x="3505" y="1893"/>
            <a:chExt cx="356" cy="343"/>
          </a:xfrm>
        </p:grpSpPr>
        <p:sp>
          <p:nvSpPr>
            <p:cNvPr id="199847" name="Freeform 167"/>
            <p:cNvSpPr>
              <a:spLocks/>
            </p:cNvSpPr>
            <p:nvPr/>
          </p:nvSpPr>
          <p:spPr bwMode="auto">
            <a:xfrm>
              <a:off x="3505" y="1893"/>
              <a:ext cx="356" cy="343"/>
            </a:xfrm>
            <a:custGeom>
              <a:avLst/>
              <a:gdLst/>
              <a:ahLst/>
              <a:cxnLst>
                <a:cxn ang="0">
                  <a:pos x="27" y="261"/>
                </a:cxn>
                <a:cxn ang="0">
                  <a:pos x="0" y="44"/>
                </a:cxn>
                <a:cxn ang="0">
                  <a:pos x="73" y="35"/>
                </a:cxn>
                <a:cxn ang="0">
                  <a:pos x="356" y="0"/>
                </a:cxn>
                <a:cxn ang="0">
                  <a:pos x="339" y="18"/>
                </a:cxn>
                <a:cxn ang="0">
                  <a:pos x="341" y="25"/>
                </a:cxn>
                <a:cxn ang="0">
                  <a:pos x="333" y="54"/>
                </a:cxn>
                <a:cxn ang="0">
                  <a:pos x="324" y="83"/>
                </a:cxn>
                <a:cxn ang="0">
                  <a:pos x="306" y="102"/>
                </a:cxn>
                <a:cxn ang="0">
                  <a:pos x="301" y="111"/>
                </a:cxn>
                <a:cxn ang="0">
                  <a:pos x="292" y="126"/>
                </a:cxn>
                <a:cxn ang="0">
                  <a:pos x="285" y="134"/>
                </a:cxn>
                <a:cxn ang="0">
                  <a:pos x="270" y="145"/>
                </a:cxn>
                <a:cxn ang="0">
                  <a:pos x="266" y="156"/>
                </a:cxn>
                <a:cxn ang="0">
                  <a:pos x="263" y="181"/>
                </a:cxn>
                <a:cxn ang="0">
                  <a:pos x="269" y="218"/>
                </a:cxn>
                <a:cxn ang="0">
                  <a:pos x="277" y="268"/>
                </a:cxn>
                <a:cxn ang="0">
                  <a:pos x="278" y="284"/>
                </a:cxn>
                <a:cxn ang="0">
                  <a:pos x="285" y="306"/>
                </a:cxn>
                <a:cxn ang="0">
                  <a:pos x="272" y="302"/>
                </a:cxn>
                <a:cxn ang="0">
                  <a:pos x="254" y="307"/>
                </a:cxn>
                <a:cxn ang="0">
                  <a:pos x="251" y="311"/>
                </a:cxn>
                <a:cxn ang="0">
                  <a:pos x="251" y="322"/>
                </a:cxn>
                <a:cxn ang="0">
                  <a:pos x="250" y="325"/>
                </a:cxn>
                <a:cxn ang="0">
                  <a:pos x="245" y="325"/>
                </a:cxn>
                <a:cxn ang="0">
                  <a:pos x="242" y="318"/>
                </a:cxn>
                <a:cxn ang="0">
                  <a:pos x="237" y="314"/>
                </a:cxn>
                <a:cxn ang="0">
                  <a:pos x="231" y="316"/>
                </a:cxn>
                <a:cxn ang="0">
                  <a:pos x="218" y="318"/>
                </a:cxn>
                <a:cxn ang="0">
                  <a:pos x="211" y="340"/>
                </a:cxn>
                <a:cxn ang="0">
                  <a:pos x="204" y="343"/>
                </a:cxn>
                <a:cxn ang="0">
                  <a:pos x="198" y="342"/>
                </a:cxn>
                <a:cxn ang="0">
                  <a:pos x="189" y="334"/>
                </a:cxn>
                <a:cxn ang="0">
                  <a:pos x="179" y="334"/>
                </a:cxn>
                <a:cxn ang="0">
                  <a:pos x="173" y="331"/>
                </a:cxn>
                <a:cxn ang="0">
                  <a:pos x="179" y="309"/>
                </a:cxn>
                <a:cxn ang="0">
                  <a:pos x="176" y="305"/>
                </a:cxn>
                <a:cxn ang="0">
                  <a:pos x="155" y="245"/>
                </a:cxn>
                <a:cxn ang="0">
                  <a:pos x="27" y="261"/>
                </a:cxn>
              </a:cxnLst>
              <a:rect l="0" t="0" r="r" b="b"/>
              <a:pathLst>
                <a:path w="356" h="343">
                  <a:moveTo>
                    <a:pt x="27" y="261"/>
                  </a:moveTo>
                  <a:lnTo>
                    <a:pt x="0" y="44"/>
                  </a:lnTo>
                  <a:lnTo>
                    <a:pt x="73" y="35"/>
                  </a:lnTo>
                  <a:lnTo>
                    <a:pt x="356" y="0"/>
                  </a:lnTo>
                  <a:lnTo>
                    <a:pt x="339" y="18"/>
                  </a:lnTo>
                  <a:lnTo>
                    <a:pt x="341" y="25"/>
                  </a:lnTo>
                  <a:lnTo>
                    <a:pt x="333" y="54"/>
                  </a:lnTo>
                  <a:lnTo>
                    <a:pt x="324" y="83"/>
                  </a:lnTo>
                  <a:lnTo>
                    <a:pt x="306" y="102"/>
                  </a:lnTo>
                  <a:lnTo>
                    <a:pt x="301" y="111"/>
                  </a:lnTo>
                  <a:lnTo>
                    <a:pt x="292" y="126"/>
                  </a:lnTo>
                  <a:lnTo>
                    <a:pt x="285" y="134"/>
                  </a:lnTo>
                  <a:lnTo>
                    <a:pt x="270" y="145"/>
                  </a:lnTo>
                  <a:lnTo>
                    <a:pt x="266" y="156"/>
                  </a:lnTo>
                  <a:lnTo>
                    <a:pt x="263" y="181"/>
                  </a:lnTo>
                  <a:lnTo>
                    <a:pt x="269" y="218"/>
                  </a:lnTo>
                  <a:lnTo>
                    <a:pt x="277" y="268"/>
                  </a:lnTo>
                  <a:lnTo>
                    <a:pt x="278" y="284"/>
                  </a:lnTo>
                  <a:lnTo>
                    <a:pt x="285" y="306"/>
                  </a:lnTo>
                  <a:lnTo>
                    <a:pt x="272" y="302"/>
                  </a:lnTo>
                  <a:lnTo>
                    <a:pt x="254" y="307"/>
                  </a:lnTo>
                  <a:lnTo>
                    <a:pt x="251" y="311"/>
                  </a:lnTo>
                  <a:lnTo>
                    <a:pt x="251" y="322"/>
                  </a:lnTo>
                  <a:lnTo>
                    <a:pt x="250" y="325"/>
                  </a:lnTo>
                  <a:lnTo>
                    <a:pt x="245" y="325"/>
                  </a:lnTo>
                  <a:lnTo>
                    <a:pt x="242" y="318"/>
                  </a:lnTo>
                  <a:lnTo>
                    <a:pt x="237" y="314"/>
                  </a:lnTo>
                  <a:lnTo>
                    <a:pt x="231" y="316"/>
                  </a:lnTo>
                  <a:lnTo>
                    <a:pt x="218" y="318"/>
                  </a:lnTo>
                  <a:lnTo>
                    <a:pt x="211" y="340"/>
                  </a:lnTo>
                  <a:lnTo>
                    <a:pt x="204" y="343"/>
                  </a:lnTo>
                  <a:lnTo>
                    <a:pt x="198" y="342"/>
                  </a:lnTo>
                  <a:lnTo>
                    <a:pt x="189" y="334"/>
                  </a:lnTo>
                  <a:lnTo>
                    <a:pt x="179" y="334"/>
                  </a:lnTo>
                  <a:lnTo>
                    <a:pt x="173" y="331"/>
                  </a:lnTo>
                  <a:lnTo>
                    <a:pt x="179" y="309"/>
                  </a:lnTo>
                  <a:lnTo>
                    <a:pt x="176" y="305"/>
                  </a:lnTo>
                  <a:lnTo>
                    <a:pt x="155" y="245"/>
                  </a:lnTo>
                  <a:lnTo>
                    <a:pt x="27" y="261"/>
                  </a:lnTo>
                  <a:close/>
                </a:path>
              </a:pathLst>
            </a:custGeom>
            <a:solidFill>
              <a:schemeClr val="accent1"/>
            </a:solidFill>
            <a:ln w="9525">
              <a:noFill/>
              <a:round/>
              <a:headEnd/>
              <a:tailEnd/>
            </a:ln>
          </p:spPr>
          <p:txBody>
            <a:bodyPr/>
            <a:lstStyle/>
            <a:p>
              <a:endParaRPr lang="en-US"/>
            </a:p>
          </p:txBody>
        </p:sp>
        <p:sp>
          <p:nvSpPr>
            <p:cNvPr id="199848" name="Freeform 168"/>
            <p:cNvSpPr>
              <a:spLocks/>
            </p:cNvSpPr>
            <p:nvPr/>
          </p:nvSpPr>
          <p:spPr bwMode="auto">
            <a:xfrm>
              <a:off x="3505" y="1893"/>
              <a:ext cx="356" cy="343"/>
            </a:xfrm>
            <a:custGeom>
              <a:avLst/>
              <a:gdLst/>
              <a:ahLst/>
              <a:cxnLst>
                <a:cxn ang="0">
                  <a:pos x="27" y="261"/>
                </a:cxn>
                <a:cxn ang="0">
                  <a:pos x="0" y="44"/>
                </a:cxn>
                <a:cxn ang="0">
                  <a:pos x="73" y="35"/>
                </a:cxn>
                <a:cxn ang="0">
                  <a:pos x="356" y="0"/>
                </a:cxn>
                <a:cxn ang="0">
                  <a:pos x="339" y="18"/>
                </a:cxn>
                <a:cxn ang="0">
                  <a:pos x="341" y="25"/>
                </a:cxn>
                <a:cxn ang="0">
                  <a:pos x="333" y="54"/>
                </a:cxn>
                <a:cxn ang="0">
                  <a:pos x="324" y="83"/>
                </a:cxn>
                <a:cxn ang="0">
                  <a:pos x="306" y="102"/>
                </a:cxn>
                <a:cxn ang="0">
                  <a:pos x="301" y="111"/>
                </a:cxn>
                <a:cxn ang="0">
                  <a:pos x="292" y="126"/>
                </a:cxn>
                <a:cxn ang="0">
                  <a:pos x="285" y="134"/>
                </a:cxn>
                <a:cxn ang="0">
                  <a:pos x="270" y="145"/>
                </a:cxn>
                <a:cxn ang="0">
                  <a:pos x="266" y="156"/>
                </a:cxn>
                <a:cxn ang="0">
                  <a:pos x="263" y="181"/>
                </a:cxn>
                <a:cxn ang="0">
                  <a:pos x="269" y="218"/>
                </a:cxn>
                <a:cxn ang="0">
                  <a:pos x="277" y="268"/>
                </a:cxn>
                <a:cxn ang="0">
                  <a:pos x="278" y="284"/>
                </a:cxn>
                <a:cxn ang="0">
                  <a:pos x="285" y="306"/>
                </a:cxn>
                <a:cxn ang="0">
                  <a:pos x="272" y="302"/>
                </a:cxn>
                <a:cxn ang="0">
                  <a:pos x="254" y="307"/>
                </a:cxn>
                <a:cxn ang="0">
                  <a:pos x="251" y="311"/>
                </a:cxn>
                <a:cxn ang="0">
                  <a:pos x="251" y="322"/>
                </a:cxn>
                <a:cxn ang="0">
                  <a:pos x="250" y="325"/>
                </a:cxn>
                <a:cxn ang="0">
                  <a:pos x="245" y="325"/>
                </a:cxn>
                <a:cxn ang="0">
                  <a:pos x="242" y="318"/>
                </a:cxn>
                <a:cxn ang="0">
                  <a:pos x="237" y="314"/>
                </a:cxn>
                <a:cxn ang="0">
                  <a:pos x="231" y="316"/>
                </a:cxn>
                <a:cxn ang="0">
                  <a:pos x="218" y="318"/>
                </a:cxn>
                <a:cxn ang="0">
                  <a:pos x="211" y="340"/>
                </a:cxn>
                <a:cxn ang="0">
                  <a:pos x="204" y="343"/>
                </a:cxn>
                <a:cxn ang="0">
                  <a:pos x="198" y="342"/>
                </a:cxn>
                <a:cxn ang="0">
                  <a:pos x="189" y="334"/>
                </a:cxn>
                <a:cxn ang="0">
                  <a:pos x="179" y="334"/>
                </a:cxn>
                <a:cxn ang="0">
                  <a:pos x="173" y="331"/>
                </a:cxn>
                <a:cxn ang="0">
                  <a:pos x="179" y="309"/>
                </a:cxn>
                <a:cxn ang="0">
                  <a:pos x="176" y="305"/>
                </a:cxn>
                <a:cxn ang="0">
                  <a:pos x="155" y="245"/>
                </a:cxn>
                <a:cxn ang="0">
                  <a:pos x="27" y="261"/>
                </a:cxn>
              </a:cxnLst>
              <a:rect l="0" t="0" r="r" b="b"/>
              <a:pathLst>
                <a:path w="356" h="343">
                  <a:moveTo>
                    <a:pt x="27" y="261"/>
                  </a:moveTo>
                  <a:lnTo>
                    <a:pt x="0" y="44"/>
                  </a:lnTo>
                  <a:lnTo>
                    <a:pt x="73" y="35"/>
                  </a:lnTo>
                  <a:lnTo>
                    <a:pt x="356" y="0"/>
                  </a:lnTo>
                  <a:lnTo>
                    <a:pt x="339" y="18"/>
                  </a:lnTo>
                  <a:lnTo>
                    <a:pt x="341" y="25"/>
                  </a:lnTo>
                  <a:lnTo>
                    <a:pt x="333" y="54"/>
                  </a:lnTo>
                  <a:lnTo>
                    <a:pt x="324" y="83"/>
                  </a:lnTo>
                  <a:lnTo>
                    <a:pt x="306" y="102"/>
                  </a:lnTo>
                  <a:lnTo>
                    <a:pt x="301" y="111"/>
                  </a:lnTo>
                  <a:lnTo>
                    <a:pt x="292" y="126"/>
                  </a:lnTo>
                  <a:lnTo>
                    <a:pt x="285" y="134"/>
                  </a:lnTo>
                  <a:lnTo>
                    <a:pt x="270" y="145"/>
                  </a:lnTo>
                  <a:lnTo>
                    <a:pt x="266" y="156"/>
                  </a:lnTo>
                  <a:lnTo>
                    <a:pt x="263" y="181"/>
                  </a:lnTo>
                  <a:lnTo>
                    <a:pt x="269" y="218"/>
                  </a:lnTo>
                  <a:lnTo>
                    <a:pt x="277" y="268"/>
                  </a:lnTo>
                  <a:lnTo>
                    <a:pt x="278" y="284"/>
                  </a:lnTo>
                  <a:lnTo>
                    <a:pt x="285" y="306"/>
                  </a:lnTo>
                  <a:lnTo>
                    <a:pt x="272" y="302"/>
                  </a:lnTo>
                  <a:lnTo>
                    <a:pt x="254" y="307"/>
                  </a:lnTo>
                  <a:lnTo>
                    <a:pt x="251" y="311"/>
                  </a:lnTo>
                  <a:lnTo>
                    <a:pt x="251" y="322"/>
                  </a:lnTo>
                  <a:lnTo>
                    <a:pt x="250" y="325"/>
                  </a:lnTo>
                  <a:lnTo>
                    <a:pt x="245" y="325"/>
                  </a:lnTo>
                  <a:lnTo>
                    <a:pt x="242" y="318"/>
                  </a:lnTo>
                  <a:lnTo>
                    <a:pt x="237" y="314"/>
                  </a:lnTo>
                  <a:lnTo>
                    <a:pt x="231" y="316"/>
                  </a:lnTo>
                  <a:lnTo>
                    <a:pt x="218" y="318"/>
                  </a:lnTo>
                  <a:lnTo>
                    <a:pt x="211" y="340"/>
                  </a:lnTo>
                  <a:lnTo>
                    <a:pt x="204" y="343"/>
                  </a:lnTo>
                  <a:lnTo>
                    <a:pt x="198" y="342"/>
                  </a:lnTo>
                  <a:lnTo>
                    <a:pt x="189" y="334"/>
                  </a:lnTo>
                  <a:lnTo>
                    <a:pt x="179" y="334"/>
                  </a:lnTo>
                  <a:lnTo>
                    <a:pt x="173" y="331"/>
                  </a:lnTo>
                  <a:lnTo>
                    <a:pt x="179" y="309"/>
                  </a:lnTo>
                  <a:lnTo>
                    <a:pt x="176" y="305"/>
                  </a:lnTo>
                  <a:lnTo>
                    <a:pt x="155" y="245"/>
                  </a:lnTo>
                  <a:lnTo>
                    <a:pt x="27" y="261"/>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49" name="Group 169"/>
          <p:cNvGrpSpPr>
            <a:grpSpLocks/>
          </p:cNvGrpSpPr>
          <p:nvPr/>
        </p:nvGrpSpPr>
        <p:grpSpPr bwMode="auto">
          <a:xfrm>
            <a:off x="6911975" y="3398838"/>
            <a:ext cx="285750" cy="839787"/>
            <a:chOff x="3768" y="1885"/>
            <a:chExt cx="180" cy="529"/>
          </a:xfrm>
        </p:grpSpPr>
        <p:sp>
          <p:nvSpPr>
            <p:cNvPr id="199850" name="Freeform 170"/>
            <p:cNvSpPr>
              <a:spLocks/>
            </p:cNvSpPr>
            <p:nvPr/>
          </p:nvSpPr>
          <p:spPr bwMode="auto">
            <a:xfrm>
              <a:off x="3768" y="1885"/>
              <a:ext cx="180" cy="529"/>
            </a:xfrm>
            <a:custGeom>
              <a:avLst/>
              <a:gdLst/>
              <a:ahLst/>
              <a:cxnLst>
                <a:cxn ang="0">
                  <a:pos x="167" y="528"/>
                </a:cxn>
                <a:cxn ang="0">
                  <a:pos x="167" y="496"/>
                </a:cxn>
                <a:cxn ang="0">
                  <a:pos x="171" y="449"/>
                </a:cxn>
                <a:cxn ang="0">
                  <a:pos x="174" y="427"/>
                </a:cxn>
                <a:cxn ang="0">
                  <a:pos x="172" y="397"/>
                </a:cxn>
                <a:cxn ang="0">
                  <a:pos x="169" y="380"/>
                </a:cxn>
                <a:cxn ang="0">
                  <a:pos x="176" y="302"/>
                </a:cxn>
                <a:cxn ang="0">
                  <a:pos x="179" y="263"/>
                </a:cxn>
                <a:cxn ang="0">
                  <a:pos x="180" y="220"/>
                </a:cxn>
                <a:cxn ang="0">
                  <a:pos x="177" y="201"/>
                </a:cxn>
                <a:cxn ang="0">
                  <a:pos x="180" y="164"/>
                </a:cxn>
                <a:cxn ang="0">
                  <a:pos x="177" y="157"/>
                </a:cxn>
                <a:cxn ang="0">
                  <a:pos x="170" y="149"/>
                </a:cxn>
                <a:cxn ang="0">
                  <a:pos x="163" y="139"/>
                </a:cxn>
                <a:cxn ang="0">
                  <a:pos x="159" y="125"/>
                </a:cxn>
                <a:cxn ang="0">
                  <a:pos x="150" y="119"/>
                </a:cxn>
                <a:cxn ang="0">
                  <a:pos x="141" y="117"/>
                </a:cxn>
                <a:cxn ang="0">
                  <a:pos x="131" y="123"/>
                </a:cxn>
                <a:cxn ang="0">
                  <a:pos x="121" y="138"/>
                </a:cxn>
                <a:cxn ang="0">
                  <a:pos x="109" y="151"/>
                </a:cxn>
                <a:cxn ang="0">
                  <a:pos x="104" y="144"/>
                </a:cxn>
                <a:cxn ang="0">
                  <a:pos x="102" y="100"/>
                </a:cxn>
                <a:cxn ang="0">
                  <a:pos x="111" y="77"/>
                </a:cxn>
                <a:cxn ang="0">
                  <a:pos x="122" y="56"/>
                </a:cxn>
                <a:cxn ang="0">
                  <a:pos x="126" y="39"/>
                </a:cxn>
                <a:cxn ang="0">
                  <a:pos x="128" y="26"/>
                </a:cxn>
                <a:cxn ang="0">
                  <a:pos x="126" y="14"/>
                </a:cxn>
                <a:cxn ang="0">
                  <a:pos x="118" y="0"/>
                </a:cxn>
                <a:cxn ang="0">
                  <a:pos x="93" y="8"/>
                </a:cxn>
                <a:cxn ang="0">
                  <a:pos x="76" y="26"/>
                </a:cxn>
                <a:cxn ang="0">
                  <a:pos x="78" y="33"/>
                </a:cxn>
                <a:cxn ang="0">
                  <a:pos x="70" y="62"/>
                </a:cxn>
                <a:cxn ang="0">
                  <a:pos x="61" y="91"/>
                </a:cxn>
                <a:cxn ang="0">
                  <a:pos x="43" y="110"/>
                </a:cxn>
                <a:cxn ang="0">
                  <a:pos x="38" y="119"/>
                </a:cxn>
                <a:cxn ang="0">
                  <a:pos x="29" y="134"/>
                </a:cxn>
                <a:cxn ang="0">
                  <a:pos x="22" y="142"/>
                </a:cxn>
                <a:cxn ang="0">
                  <a:pos x="7" y="153"/>
                </a:cxn>
                <a:cxn ang="0">
                  <a:pos x="3" y="164"/>
                </a:cxn>
                <a:cxn ang="0">
                  <a:pos x="0" y="189"/>
                </a:cxn>
                <a:cxn ang="0">
                  <a:pos x="6" y="226"/>
                </a:cxn>
                <a:cxn ang="0">
                  <a:pos x="14" y="276"/>
                </a:cxn>
                <a:cxn ang="0">
                  <a:pos x="15" y="292"/>
                </a:cxn>
                <a:cxn ang="0">
                  <a:pos x="22" y="314"/>
                </a:cxn>
                <a:cxn ang="0">
                  <a:pos x="22" y="321"/>
                </a:cxn>
                <a:cxn ang="0">
                  <a:pos x="20" y="335"/>
                </a:cxn>
                <a:cxn ang="0">
                  <a:pos x="28" y="366"/>
                </a:cxn>
                <a:cxn ang="0">
                  <a:pos x="29" y="395"/>
                </a:cxn>
                <a:cxn ang="0">
                  <a:pos x="30" y="423"/>
                </a:cxn>
                <a:cxn ang="0">
                  <a:pos x="34" y="436"/>
                </a:cxn>
                <a:cxn ang="0">
                  <a:pos x="32" y="458"/>
                </a:cxn>
                <a:cxn ang="0">
                  <a:pos x="20" y="490"/>
                </a:cxn>
                <a:cxn ang="0">
                  <a:pos x="9" y="509"/>
                </a:cxn>
                <a:cxn ang="0">
                  <a:pos x="4" y="529"/>
                </a:cxn>
                <a:cxn ang="0">
                  <a:pos x="90" y="526"/>
                </a:cxn>
                <a:cxn ang="0">
                  <a:pos x="97" y="520"/>
                </a:cxn>
                <a:cxn ang="0">
                  <a:pos x="106" y="521"/>
                </a:cxn>
                <a:cxn ang="0">
                  <a:pos x="114" y="524"/>
                </a:cxn>
                <a:cxn ang="0">
                  <a:pos x="121" y="527"/>
                </a:cxn>
                <a:cxn ang="0">
                  <a:pos x="167" y="528"/>
                </a:cxn>
              </a:cxnLst>
              <a:rect l="0" t="0" r="r" b="b"/>
              <a:pathLst>
                <a:path w="180" h="529">
                  <a:moveTo>
                    <a:pt x="167" y="528"/>
                  </a:moveTo>
                  <a:lnTo>
                    <a:pt x="167" y="496"/>
                  </a:lnTo>
                  <a:lnTo>
                    <a:pt x="171" y="449"/>
                  </a:lnTo>
                  <a:lnTo>
                    <a:pt x="174" y="427"/>
                  </a:lnTo>
                  <a:lnTo>
                    <a:pt x="172" y="397"/>
                  </a:lnTo>
                  <a:lnTo>
                    <a:pt x="169" y="380"/>
                  </a:lnTo>
                  <a:lnTo>
                    <a:pt x="176" y="302"/>
                  </a:lnTo>
                  <a:lnTo>
                    <a:pt x="179" y="263"/>
                  </a:lnTo>
                  <a:lnTo>
                    <a:pt x="180" y="220"/>
                  </a:lnTo>
                  <a:lnTo>
                    <a:pt x="177" y="201"/>
                  </a:lnTo>
                  <a:lnTo>
                    <a:pt x="180" y="164"/>
                  </a:lnTo>
                  <a:lnTo>
                    <a:pt x="177" y="157"/>
                  </a:lnTo>
                  <a:lnTo>
                    <a:pt x="170" y="149"/>
                  </a:lnTo>
                  <a:lnTo>
                    <a:pt x="163" y="139"/>
                  </a:lnTo>
                  <a:lnTo>
                    <a:pt x="159" y="125"/>
                  </a:lnTo>
                  <a:lnTo>
                    <a:pt x="150" y="119"/>
                  </a:lnTo>
                  <a:lnTo>
                    <a:pt x="141" y="117"/>
                  </a:lnTo>
                  <a:lnTo>
                    <a:pt x="131" y="123"/>
                  </a:lnTo>
                  <a:lnTo>
                    <a:pt x="121" y="138"/>
                  </a:lnTo>
                  <a:lnTo>
                    <a:pt x="109" y="151"/>
                  </a:lnTo>
                  <a:lnTo>
                    <a:pt x="104" y="144"/>
                  </a:lnTo>
                  <a:lnTo>
                    <a:pt x="102" y="100"/>
                  </a:lnTo>
                  <a:lnTo>
                    <a:pt x="111" y="77"/>
                  </a:lnTo>
                  <a:lnTo>
                    <a:pt x="122" y="56"/>
                  </a:lnTo>
                  <a:lnTo>
                    <a:pt x="126" y="39"/>
                  </a:lnTo>
                  <a:lnTo>
                    <a:pt x="128" y="26"/>
                  </a:lnTo>
                  <a:lnTo>
                    <a:pt x="126" y="14"/>
                  </a:lnTo>
                  <a:lnTo>
                    <a:pt x="118" y="0"/>
                  </a:lnTo>
                  <a:lnTo>
                    <a:pt x="93" y="8"/>
                  </a:lnTo>
                  <a:lnTo>
                    <a:pt x="76" y="26"/>
                  </a:lnTo>
                  <a:lnTo>
                    <a:pt x="78" y="33"/>
                  </a:lnTo>
                  <a:lnTo>
                    <a:pt x="70" y="62"/>
                  </a:lnTo>
                  <a:lnTo>
                    <a:pt x="61" y="91"/>
                  </a:lnTo>
                  <a:lnTo>
                    <a:pt x="43" y="110"/>
                  </a:lnTo>
                  <a:lnTo>
                    <a:pt x="38" y="119"/>
                  </a:lnTo>
                  <a:lnTo>
                    <a:pt x="29" y="134"/>
                  </a:lnTo>
                  <a:lnTo>
                    <a:pt x="22" y="142"/>
                  </a:lnTo>
                  <a:lnTo>
                    <a:pt x="7" y="153"/>
                  </a:lnTo>
                  <a:lnTo>
                    <a:pt x="3" y="164"/>
                  </a:lnTo>
                  <a:lnTo>
                    <a:pt x="0" y="189"/>
                  </a:lnTo>
                  <a:lnTo>
                    <a:pt x="6" y="226"/>
                  </a:lnTo>
                  <a:lnTo>
                    <a:pt x="14" y="276"/>
                  </a:lnTo>
                  <a:lnTo>
                    <a:pt x="15" y="292"/>
                  </a:lnTo>
                  <a:lnTo>
                    <a:pt x="22" y="314"/>
                  </a:lnTo>
                  <a:lnTo>
                    <a:pt x="22" y="321"/>
                  </a:lnTo>
                  <a:lnTo>
                    <a:pt x="20" y="335"/>
                  </a:lnTo>
                  <a:lnTo>
                    <a:pt x="28" y="366"/>
                  </a:lnTo>
                  <a:lnTo>
                    <a:pt x="29" y="395"/>
                  </a:lnTo>
                  <a:lnTo>
                    <a:pt x="30" y="423"/>
                  </a:lnTo>
                  <a:lnTo>
                    <a:pt x="34" y="436"/>
                  </a:lnTo>
                  <a:lnTo>
                    <a:pt x="32" y="458"/>
                  </a:lnTo>
                  <a:lnTo>
                    <a:pt x="20" y="490"/>
                  </a:lnTo>
                  <a:lnTo>
                    <a:pt x="9" y="509"/>
                  </a:lnTo>
                  <a:lnTo>
                    <a:pt x="4" y="529"/>
                  </a:lnTo>
                  <a:lnTo>
                    <a:pt x="90" y="526"/>
                  </a:lnTo>
                  <a:lnTo>
                    <a:pt x="97" y="520"/>
                  </a:lnTo>
                  <a:lnTo>
                    <a:pt x="106" y="521"/>
                  </a:lnTo>
                  <a:lnTo>
                    <a:pt x="114" y="524"/>
                  </a:lnTo>
                  <a:lnTo>
                    <a:pt x="121" y="527"/>
                  </a:lnTo>
                  <a:lnTo>
                    <a:pt x="167" y="528"/>
                  </a:lnTo>
                  <a:close/>
                </a:path>
              </a:pathLst>
            </a:custGeom>
            <a:solidFill>
              <a:schemeClr val="accent1"/>
            </a:solidFill>
            <a:ln w="9525">
              <a:noFill/>
              <a:round/>
              <a:headEnd/>
              <a:tailEnd/>
            </a:ln>
          </p:spPr>
          <p:txBody>
            <a:bodyPr/>
            <a:lstStyle/>
            <a:p>
              <a:endParaRPr lang="en-US"/>
            </a:p>
          </p:txBody>
        </p:sp>
        <p:sp>
          <p:nvSpPr>
            <p:cNvPr id="199851" name="Freeform 171"/>
            <p:cNvSpPr>
              <a:spLocks/>
            </p:cNvSpPr>
            <p:nvPr/>
          </p:nvSpPr>
          <p:spPr bwMode="auto">
            <a:xfrm>
              <a:off x="3768" y="1885"/>
              <a:ext cx="180" cy="529"/>
            </a:xfrm>
            <a:custGeom>
              <a:avLst/>
              <a:gdLst/>
              <a:ahLst/>
              <a:cxnLst>
                <a:cxn ang="0">
                  <a:pos x="167" y="528"/>
                </a:cxn>
                <a:cxn ang="0">
                  <a:pos x="167" y="496"/>
                </a:cxn>
                <a:cxn ang="0">
                  <a:pos x="171" y="449"/>
                </a:cxn>
                <a:cxn ang="0">
                  <a:pos x="174" y="427"/>
                </a:cxn>
                <a:cxn ang="0">
                  <a:pos x="172" y="397"/>
                </a:cxn>
                <a:cxn ang="0">
                  <a:pos x="169" y="380"/>
                </a:cxn>
                <a:cxn ang="0">
                  <a:pos x="176" y="302"/>
                </a:cxn>
                <a:cxn ang="0">
                  <a:pos x="179" y="263"/>
                </a:cxn>
                <a:cxn ang="0">
                  <a:pos x="180" y="220"/>
                </a:cxn>
                <a:cxn ang="0">
                  <a:pos x="177" y="201"/>
                </a:cxn>
                <a:cxn ang="0">
                  <a:pos x="180" y="164"/>
                </a:cxn>
                <a:cxn ang="0">
                  <a:pos x="177" y="157"/>
                </a:cxn>
                <a:cxn ang="0">
                  <a:pos x="170" y="149"/>
                </a:cxn>
                <a:cxn ang="0">
                  <a:pos x="163" y="139"/>
                </a:cxn>
                <a:cxn ang="0">
                  <a:pos x="159" y="125"/>
                </a:cxn>
                <a:cxn ang="0">
                  <a:pos x="150" y="119"/>
                </a:cxn>
                <a:cxn ang="0">
                  <a:pos x="141" y="117"/>
                </a:cxn>
                <a:cxn ang="0">
                  <a:pos x="131" y="123"/>
                </a:cxn>
                <a:cxn ang="0">
                  <a:pos x="121" y="138"/>
                </a:cxn>
                <a:cxn ang="0">
                  <a:pos x="109" y="151"/>
                </a:cxn>
                <a:cxn ang="0">
                  <a:pos x="104" y="144"/>
                </a:cxn>
                <a:cxn ang="0">
                  <a:pos x="102" y="100"/>
                </a:cxn>
                <a:cxn ang="0">
                  <a:pos x="111" y="77"/>
                </a:cxn>
                <a:cxn ang="0">
                  <a:pos x="122" y="56"/>
                </a:cxn>
                <a:cxn ang="0">
                  <a:pos x="126" y="39"/>
                </a:cxn>
                <a:cxn ang="0">
                  <a:pos x="128" y="26"/>
                </a:cxn>
                <a:cxn ang="0">
                  <a:pos x="126" y="14"/>
                </a:cxn>
                <a:cxn ang="0">
                  <a:pos x="118" y="0"/>
                </a:cxn>
                <a:cxn ang="0">
                  <a:pos x="93" y="8"/>
                </a:cxn>
                <a:cxn ang="0">
                  <a:pos x="76" y="26"/>
                </a:cxn>
                <a:cxn ang="0">
                  <a:pos x="78" y="33"/>
                </a:cxn>
                <a:cxn ang="0">
                  <a:pos x="70" y="62"/>
                </a:cxn>
                <a:cxn ang="0">
                  <a:pos x="61" y="91"/>
                </a:cxn>
                <a:cxn ang="0">
                  <a:pos x="43" y="110"/>
                </a:cxn>
                <a:cxn ang="0">
                  <a:pos x="38" y="119"/>
                </a:cxn>
                <a:cxn ang="0">
                  <a:pos x="29" y="134"/>
                </a:cxn>
                <a:cxn ang="0">
                  <a:pos x="22" y="142"/>
                </a:cxn>
                <a:cxn ang="0">
                  <a:pos x="7" y="153"/>
                </a:cxn>
                <a:cxn ang="0">
                  <a:pos x="3" y="164"/>
                </a:cxn>
                <a:cxn ang="0">
                  <a:pos x="0" y="189"/>
                </a:cxn>
                <a:cxn ang="0">
                  <a:pos x="6" y="226"/>
                </a:cxn>
                <a:cxn ang="0">
                  <a:pos x="14" y="276"/>
                </a:cxn>
                <a:cxn ang="0">
                  <a:pos x="15" y="292"/>
                </a:cxn>
                <a:cxn ang="0">
                  <a:pos x="22" y="314"/>
                </a:cxn>
                <a:cxn ang="0">
                  <a:pos x="22" y="321"/>
                </a:cxn>
                <a:cxn ang="0">
                  <a:pos x="20" y="335"/>
                </a:cxn>
                <a:cxn ang="0">
                  <a:pos x="28" y="366"/>
                </a:cxn>
                <a:cxn ang="0">
                  <a:pos x="29" y="395"/>
                </a:cxn>
                <a:cxn ang="0">
                  <a:pos x="30" y="423"/>
                </a:cxn>
                <a:cxn ang="0">
                  <a:pos x="34" y="436"/>
                </a:cxn>
                <a:cxn ang="0">
                  <a:pos x="32" y="458"/>
                </a:cxn>
                <a:cxn ang="0">
                  <a:pos x="20" y="490"/>
                </a:cxn>
                <a:cxn ang="0">
                  <a:pos x="9" y="509"/>
                </a:cxn>
                <a:cxn ang="0">
                  <a:pos x="4" y="529"/>
                </a:cxn>
                <a:cxn ang="0">
                  <a:pos x="90" y="526"/>
                </a:cxn>
                <a:cxn ang="0">
                  <a:pos x="97" y="520"/>
                </a:cxn>
                <a:cxn ang="0">
                  <a:pos x="106" y="521"/>
                </a:cxn>
                <a:cxn ang="0">
                  <a:pos x="114" y="524"/>
                </a:cxn>
                <a:cxn ang="0">
                  <a:pos x="121" y="527"/>
                </a:cxn>
                <a:cxn ang="0">
                  <a:pos x="167" y="528"/>
                </a:cxn>
              </a:cxnLst>
              <a:rect l="0" t="0" r="r" b="b"/>
              <a:pathLst>
                <a:path w="180" h="529">
                  <a:moveTo>
                    <a:pt x="167" y="528"/>
                  </a:moveTo>
                  <a:lnTo>
                    <a:pt x="167" y="496"/>
                  </a:lnTo>
                  <a:lnTo>
                    <a:pt x="171" y="449"/>
                  </a:lnTo>
                  <a:lnTo>
                    <a:pt x="174" y="427"/>
                  </a:lnTo>
                  <a:lnTo>
                    <a:pt x="172" y="397"/>
                  </a:lnTo>
                  <a:lnTo>
                    <a:pt x="169" y="380"/>
                  </a:lnTo>
                  <a:lnTo>
                    <a:pt x="176" y="302"/>
                  </a:lnTo>
                  <a:lnTo>
                    <a:pt x="179" y="263"/>
                  </a:lnTo>
                  <a:lnTo>
                    <a:pt x="180" y="220"/>
                  </a:lnTo>
                  <a:lnTo>
                    <a:pt x="177" y="201"/>
                  </a:lnTo>
                  <a:lnTo>
                    <a:pt x="180" y="164"/>
                  </a:lnTo>
                  <a:lnTo>
                    <a:pt x="177" y="157"/>
                  </a:lnTo>
                  <a:lnTo>
                    <a:pt x="170" y="149"/>
                  </a:lnTo>
                  <a:lnTo>
                    <a:pt x="163" y="139"/>
                  </a:lnTo>
                  <a:lnTo>
                    <a:pt x="159" y="125"/>
                  </a:lnTo>
                  <a:lnTo>
                    <a:pt x="150" y="119"/>
                  </a:lnTo>
                  <a:lnTo>
                    <a:pt x="141" y="117"/>
                  </a:lnTo>
                  <a:lnTo>
                    <a:pt x="131" y="123"/>
                  </a:lnTo>
                  <a:lnTo>
                    <a:pt x="121" y="138"/>
                  </a:lnTo>
                  <a:lnTo>
                    <a:pt x="109" y="151"/>
                  </a:lnTo>
                  <a:lnTo>
                    <a:pt x="104" y="144"/>
                  </a:lnTo>
                  <a:lnTo>
                    <a:pt x="102" y="100"/>
                  </a:lnTo>
                  <a:lnTo>
                    <a:pt x="111" y="77"/>
                  </a:lnTo>
                  <a:lnTo>
                    <a:pt x="122" y="56"/>
                  </a:lnTo>
                  <a:lnTo>
                    <a:pt x="126" y="39"/>
                  </a:lnTo>
                  <a:lnTo>
                    <a:pt x="128" y="26"/>
                  </a:lnTo>
                  <a:lnTo>
                    <a:pt x="126" y="14"/>
                  </a:lnTo>
                  <a:lnTo>
                    <a:pt x="118" y="0"/>
                  </a:lnTo>
                  <a:lnTo>
                    <a:pt x="93" y="8"/>
                  </a:lnTo>
                  <a:lnTo>
                    <a:pt x="76" y="26"/>
                  </a:lnTo>
                  <a:lnTo>
                    <a:pt x="78" y="33"/>
                  </a:lnTo>
                  <a:lnTo>
                    <a:pt x="70" y="62"/>
                  </a:lnTo>
                  <a:lnTo>
                    <a:pt x="61" y="91"/>
                  </a:lnTo>
                  <a:lnTo>
                    <a:pt x="43" y="110"/>
                  </a:lnTo>
                  <a:lnTo>
                    <a:pt x="38" y="119"/>
                  </a:lnTo>
                  <a:lnTo>
                    <a:pt x="29" y="134"/>
                  </a:lnTo>
                  <a:lnTo>
                    <a:pt x="22" y="142"/>
                  </a:lnTo>
                  <a:lnTo>
                    <a:pt x="7" y="153"/>
                  </a:lnTo>
                  <a:lnTo>
                    <a:pt x="3" y="164"/>
                  </a:lnTo>
                  <a:lnTo>
                    <a:pt x="0" y="189"/>
                  </a:lnTo>
                  <a:lnTo>
                    <a:pt x="6" y="226"/>
                  </a:lnTo>
                  <a:lnTo>
                    <a:pt x="14" y="276"/>
                  </a:lnTo>
                  <a:lnTo>
                    <a:pt x="15" y="292"/>
                  </a:lnTo>
                  <a:lnTo>
                    <a:pt x="22" y="314"/>
                  </a:lnTo>
                  <a:lnTo>
                    <a:pt x="22" y="321"/>
                  </a:lnTo>
                  <a:lnTo>
                    <a:pt x="20" y="335"/>
                  </a:lnTo>
                  <a:lnTo>
                    <a:pt x="28" y="366"/>
                  </a:lnTo>
                  <a:lnTo>
                    <a:pt x="29" y="395"/>
                  </a:lnTo>
                  <a:lnTo>
                    <a:pt x="30" y="423"/>
                  </a:lnTo>
                  <a:lnTo>
                    <a:pt x="34" y="436"/>
                  </a:lnTo>
                  <a:lnTo>
                    <a:pt x="32" y="458"/>
                  </a:lnTo>
                  <a:lnTo>
                    <a:pt x="20" y="490"/>
                  </a:lnTo>
                  <a:lnTo>
                    <a:pt x="9" y="509"/>
                  </a:lnTo>
                  <a:lnTo>
                    <a:pt x="4" y="529"/>
                  </a:lnTo>
                  <a:lnTo>
                    <a:pt x="90" y="526"/>
                  </a:lnTo>
                  <a:lnTo>
                    <a:pt x="97" y="520"/>
                  </a:lnTo>
                  <a:lnTo>
                    <a:pt x="106" y="521"/>
                  </a:lnTo>
                  <a:lnTo>
                    <a:pt x="114" y="524"/>
                  </a:lnTo>
                  <a:lnTo>
                    <a:pt x="121" y="527"/>
                  </a:lnTo>
                  <a:lnTo>
                    <a:pt x="167" y="528"/>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52" name="Group 172"/>
          <p:cNvGrpSpPr>
            <a:grpSpLocks/>
          </p:cNvGrpSpPr>
          <p:nvPr/>
        </p:nvGrpSpPr>
        <p:grpSpPr bwMode="auto">
          <a:xfrm>
            <a:off x="4189413" y="3860800"/>
            <a:ext cx="487362" cy="307975"/>
            <a:chOff x="2053" y="2176"/>
            <a:chExt cx="307" cy="194"/>
          </a:xfrm>
        </p:grpSpPr>
        <p:sp>
          <p:nvSpPr>
            <p:cNvPr id="199853" name="Freeform 173"/>
            <p:cNvSpPr>
              <a:spLocks/>
            </p:cNvSpPr>
            <p:nvPr/>
          </p:nvSpPr>
          <p:spPr bwMode="auto">
            <a:xfrm>
              <a:off x="2053" y="2176"/>
              <a:ext cx="307" cy="194"/>
            </a:xfrm>
            <a:custGeom>
              <a:avLst/>
              <a:gdLst/>
              <a:ahLst/>
              <a:cxnLst>
                <a:cxn ang="0">
                  <a:pos x="298" y="190"/>
                </a:cxn>
                <a:cxn ang="0">
                  <a:pos x="303" y="176"/>
                </a:cxn>
                <a:cxn ang="0">
                  <a:pos x="307" y="161"/>
                </a:cxn>
                <a:cxn ang="0">
                  <a:pos x="303" y="3"/>
                </a:cxn>
                <a:cxn ang="0">
                  <a:pos x="289" y="0"/>
                </a:cxn>
                <a:cxn ang="0">
                  <a:pos x="258" y="16"/>
                </a:cxn>
                <a:cxn ang="0">
                  <a:pos x="248" y="21"/>
                </a:cxn>
                <a:cxn ang="0">
                  <a:pos x="213" y="22"/>
                </a:cxn>
                <a:cxn ang="0">
                  <a:pos x="203" y="26"/>
                </a:cxn>
                <a:cxn ang="0">
                  <a:pos x="199" y="36"/>
                </a:cxn>
                <a:cxn ang="0">
                  <a:pos x="184" y="51"/>
                </a:cxn>
                <a:cxn ang="0">
                  <a:pos x="170" y="35"/>
                </a:cxn>
                <a:cxn ang="0">
                  <a:pos x="130" y="29"/>
                </a:cxn>
                <a:cxn ang="0">
                  <a:pos x="76" y="25"/>
                </a:cxn>
                <a:cxn ang="0">
                  <a:pos x="30" y="26"/>
                </a:cxn>
                <a:cxn ang="0">
                  <a:pos x="2" y="31"/>
                </a:cxn>
                <a:cxn ang="0">
                  <a:pos x="0" y="183"/>
                </a:cxn>
                <a:cxn ang="0">
                  <a:pos x="59" y="185"/>
                </a:cxn>
                <a:cxn ang="0">
                  <a:pos x="60" y="179"/>
                </a:cxn>
                <a:cxn ang="0">
                  <a:pos x="110" y="180"/>
                </a:cxn>
                <a:cxn ang="0">
                  <a:pos x="112" y="194"/>
                </a:cxn>
                <a:cxn ang="0">
                  <a:pos x="193" y="193"/>
                </a:cxn>
                <a:cxn ang="0">
                  <a:pos x="298" y="190"/>
                </a:cxn>
              </a:cxnLst>
              <a:rect l="0" t="0" r="r" b="b"/>
              <a:pathLst>
                <a:path w="307" h="194">
                  <a:moveTo>
                    <a:pt x="298" y="190"/>
                  </a:moveTo>
                  <a:lnTo>
                    <a:pt x="303" y="176"/>
                  </a:lnTo>
                  <a:lnTo>
                    <a:pt x="307" y="161"/>
                  </a:lnTo>
                  <a:lnTo>
                    <a:pt x="303" y="3"/>
                  </a:lnTo>
                  <a:lnTo>
                    <a:pt x="289" y="0"/>
                  </a:lnTo>
                  <a:lnTo>
                    <a:pt x="258" y="16"/>
                  </a:lnTo>
                  <a:lnTo>
                    <a:pt x="248" y="21"/>
                  </a:lnTo>
                  <a:lnTo>
                    <a:pt x="213" y="22"/>
                  </a:lnTo>
                  <a:lnTo>
                    <a:pt x="203" y="26"/>
                  </a:lnTo>
                  <a:lnTo>
                    <a:pt x="199" y="36"/>
                  </a:lnTo>
                  <a:lnTo>
                    <a:pt x="184" y="51"/>
                  </a:lnTo>
                  <a:lnTo>
                    <a:pt x="170" y="35"/>
                  </a:lnTo>
                  <a:lnTo>
                    <a:pt x="130" y="29"/>
                  </a:lnTo>
                  <a:lnTo>
                    <a:pt x="76" y="25"/>
                  </a:lnTo>
                  <a:lnTo>
                    <a:pt x="30" y="26"/>
                  </a:lnTo>
                  <a:lnTo>
                    <a:pt x="2" y="31"/>
                  </a:lnTo>
                  <a:lnTo>
                    <a:pt x="0" y="183"/>
                  </a:lnTo>
                  <a:lnTo>
                    <a:pt x="59" y="185"/>
                  </a:lnTo>
                  <a:lnTo>
                    <a:pt x="60" y="179"/>
                  </a:lnTo>
                  <a:lnTo>
                    <a:pt x="110" y="180"/>
                  </a:lnTo>
                  <a:lnTo>
                    <a:pt x="112" y="194"/>
                  </a:lnTo>
                  <a:lnTo>
                    <a:pt x="193" y="193"/>
                  </a:lnTo>
                  <a:lnTo>
                    <a:pt x="298" y="190"/>
                  </a:lnTo>
                  <a:close/>
                </a:path>
              </a:pathLst>
            </a:custGeom>
            <a:solidFill>
              <a:schemeClr val="accent1"/>
            </a:solidFill>
            <a:ln w="9525">
              <a:noFill/>
              <a:round/>
              <a:headEnd/>
              <a:tailEnd/>
            </a:ln>
          </p:spPr>
          <p:txBody>
            <a:bodyPr/>
            <a:lstStyle/>
            <a:p>
              <a:endParaRPr lang="en-US"/>
            </a:p>
          </p:txBody>
        </p:sp>
        <p:sp>
          <p:nvSpPr>
            <p:cNvPr id="199854" name="Freeform 174"/>
            <p:cNvSpPr>
              <a:spLocks/>
            </p:cNvSpPr>
            <p:nvPr/>
          </p:nvSpPr>
          <p:spPr bwMode="auto">
            <a:xfrm>
              <a:off x="2053" y="2176"/>
              <a:ext cx="307" cy="194"/>
            </a:xfrm>
            <a:custGeom>
              <a:avLst/>
              <a:gdLst/>
              <a:ahLst/>
              <a:cxnLst>
                <a:cxn ang="0">
                  <a:pos x="298" y="190"/>
                </a:cxn>
                <a:cxn ang="0">
                  <a:pos x="303" y="176"/>
                </a:cxn>
                <a:cxn ang="0">
                  <a:pos x="307" y="161"/>
                </a:cxn>
                <a:cxn ang="0">
                  <a:pos x="303" y="3"/>
                </a:cxn>
                <a:cxn ang="0">
                  <a:pos x="289" y="0"/>
                </a:cxn>
                <a:cxn ang="0">
                  <a:pos x="258" y="16"/>
                </a:cxn>
                <a:cxn ang="0">
                  <a:pos x="248" y="21"/>
                </a:cxn>
                <a:cxn ang="0">
                  <a:pos x="213" y="22"/>
                </a:cxn>
                <a:cxn ang="0">
                  <a:pos x="203" y="26"/>
                </a:cxn>
                <a:cxn ang="0">
                  <a:pos x="199" y="36"/>
                </a:cxn>
                <a:cxn ang="0">
                  <a:pos x="184" y="51"/>
                </a:cxn>
                <a:cxn ang="0">
                  <a:pos x="170" y="35"/>
                </a:cxn>
                <a:cxn ang="0">
                  <a:pos x="130" y="29"/>
                </a:cxn>
                <a:cxn ang="0">
                  <a:pos x="76" y="25"/>
                </a:cxn>
                <a:cxn ang="0">
                  <a:pos x="30" y="26"/>
                </a:cxn>
                <a:cxn ang="0">
                  <a:pos x="2" y="31"/>
                </a:cxn>
                <a:cxn ang="0">
                  <a:pos x="0" y="183"/>
                </a:cxn>
                <a:cxn ang="0">
                  <a:pos x="59" y="185"/>
                </a:cxn>
                <a:cxn ang="0">
                  <a:pos x="60" y="179"/>
                </a:cxn>
                <a:cxn ang="0">
                  <a:pos x="110" y="180"/>
                </a:cxn>
                <a:cxn ang="0">
                  <a:pos x="112" y="194"/>
                </a:cxn>
                <a:cxn ang="0">
                  <a:pos x="193" y="193"/>
                </a:cxn>
                <a:cxn ang="0">
                  <a:pos x="298" y="190"/>
                </a:cxn>
              </a:cxnLst>
              <a:rect l="0" t="0" r="r" b="b"/>
              <a:pathLst>
                <a:path w="307" h="194">
                  <a:moveTo>
                    <a:pt x="298" y="190"/>
                  </a:moveTo>
                  <a:lnTo>
                    <a:pt x="303" y="176"/>
                  </a:lnTo>
                  <a:lnTo>
                    <a:pt x="307" y="161"/>
                  </a:lnTo>
                  <a:lnTo>
                    <a:pt x="303" y="3"/>
                  </a:lnTo>
                  <a:lnTo>
                    <a:pt x="289" y="0"/>
                  </a:lnTo>
                  <a:lnTo>
                    <a:pt x="258" y="16"/>
                  </a:lnTo>
                  <a:lnTo>
                    <a:pt x="248" y="21"/>
                  </a:lnTo>
                  <a:lnTo>
                    <a:pt x="213" y="22"/>
                  </a:lnTo>
                  <a:lnTo>
                    <a:pt x="203" y="26"/>
                  </a:lnTo>
                  <a:lnTo>
                    <a:pt x="199" y="36"/>
                  </a:lnTo>
                  <a:lnTo>
                    <a:pt x="184" y="51"/>
                  </a:lnTo>
                  <a:lnTo>
                    <a:pt x="170" y="35"/>
                  </a:lnTo>
                  <a:lnTo>
                    <a:pt x="130" y="29"/>
                  </a:lnTo>
                  <a:lnTo>
                    <a:pt x="76" y="25"/>
                  </a:lnTo>
                  <a:lnTo>
                    <a:pt x="30" y="26"/>
                  </a:lnTo>
                  <a:lnTo>
                    <a:pt x="2" y="31"/>
                  </a:lnTo>
                  <a:lnTo>
                    <a:pt x="0" y="183"/>
                  </a:lnTo>
                  <a:lnTo>
                    <a:pt x="59" y="185"/>
                  </a:lnTo>
                  <a:lnTo>
                    <a:pt x="60" y="179"/>
                  </a:lnTo>
                  <a:lnTo>
                    <a:pt x="110" y="180"/>
                  </a:lnTo>
                  <a:lnTo>
                    <a:pt x="112" y="194"/>
                  </a:lnTo>
                  <a:lnTo>
                    <a:pt x="193" y="193"/>
                  </a:lnTo>
                  <a:lnTo>
                    <a:pt x="298" y="19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55" name="Group 175"/>
          <p:cNvGrpSpPr>
            <a:grpSpLocks/>
          </p:cNvGrpSpPr>
          <p:nvPr/>
        </p:nvGrpSpPr>
        <p:grpSpPr bwMode="auto">
          <a:xfrm>
            <a:off x="6678613" y="5754688"/>
            <a:ext cx="344487" cy="463550"/>
            <a:chOff x="3621" y="3369"/>
            <a:chExt cx="217" cy="292"/>
          </a:xfrm>
        </p:grpSpPr>
        <p:sp>
          <p:nvSpPr>
            <p:cNvPr id="199856" name="Freeform 176"/>
            <p:cNvSpPr>
              <a:spLocks/>
            </p:cNvSpPr>
            <p:nvPr/>
          </p:nvSpPr>
          <p:spPr bwMode="auto">
            <a:xfrm>
              <a:off x="3621" y="3369"/>
              <a:ext cx="217" cy="292"/>
            </a:xfrm>
            <a:custGeom>
              <a:avLst/>
              <a:gdLst/>
              <a:ahLst/>
              <a:cxnLst>
                <a:cxn ang="0">
                  <a:pos x="73" y="292"/>
                </a:cxn>
                <a:cxn ang="0">
                  <a:pos x="94" y="286"/>
                </a:cxn>
                <a:cxn ang="0">
                  <a:pos x="100" y="273"/>
                </a:cxn>
                <a:cxn ang="0">
                  <a:pos x="113" y="262"/>
                </a:cxn>
                <a:cxn ang="0">
                  <a:pos x="124" y="251"/>
                </a:cxn>
                <a:cxn ang="0">
                  <a:pos x="130" y="239"/>
                </a:cxn>
                <a:cxn ang="0">
                  <a:pos x="137" y="211"/>
                </a:cxn>
                <a:cxn ang="0">
                  <a:pos x="114" y="157"/>
                </a:cxn>
                <a:cxn ang="0">
                  <a:pos x="196" y="105"/>
                </a:cxn>
                <a:cxn ang="0">
                  <a:pos x="217" y="89"/>
                </a:cxn>
                <a:cxn ang="0">
                  <a:pos x="187" y="37"/>
                </a:cxn>
                <a:cxn ang="0">
                  <a:pos x="189" y="0"/>
                </a:cxn>
                <a:cxn ang="0">
                  <a:pos x="0" y="25"/>
                </a:cxn>
                <a:cxn ang="0">
                  <a:pos x="0" y="37"/>
                </a:cxn>
                <a:cxn ang="0">
                  <a:pos x="3" y="47"/>
                </a:cxn>
                <a:cxn ang="0">
                  <a:pos x="5" y="54"/>
                </a:cxn>
                <a:cxn ang="0">
                  <a:pos x="3" y="63"/>
                </a:cxn>
                <a:cxn ang="0">
                  <a:pos x="1" y="74"/>
                </a:cxn>
                <a:cxn ang="0">
                  <a:pos x="5" y="86"/>
                </a:cxn>
                <a:cxn ang="0">
                  <a:pos x="26" y="109"/>
                </a:cxn>
                <a:cxn ang="0">
                  <a:pos x="32" y="128"/>
                </a:cxn>
                <a:cxn ang="0">
                  <a:pos x="35" y="146"/>
                </a:cxn>
                <a:cxn ang="0">
                  <a:pos x="31" y="228"/>
                </a:cxn>
                <a:cxn ang="0">
                  <a:pos x="27" y="279"/>
                </a:cxn>
                <a:cxn ang="0">
                  <a:pos x="73" y="292"/>
                </a:cxn>
              </a:cxnLst>
              <a:rect l="0" t="0" r="r" b="b"/>
              <a:pathLst>
                <a:path w="217" h="292">
                  <a:moveTo>
                    <a:pt x="73" y="292"/>
                  </a:moveTo>
                  <a:lnTo>
                    <a:pt x="94" y="286"/>
                  </a:lnTo>
                  <a:lnTo>
                    <a:pt x="100" y="273"/>
                  </a:lnTo>
                  <a:lnTo>
                    <a:pt x="113" y="262"/>
                  </a:lnTo>
                  <a:lnTo>
                    <a:pt x="124" y="251"/>
                  </a:lnTo>
                  <a:lnTo>
                    <a:pt x="130" y="239"/>
                  </a:lnTo>
                  <a:lnTo>
                    <a:pt x="137" y="211"/>
                  </a:lnTo>
                  <a:lnTo>
                    <a:pt x="114" y="157"/>
                  </a:lnTo>
                  <a:lnTo>
                    <a:pt x="196" y="105"/>
                  </a:lnTo>
                  <a:lnTo>
                    <a:pt x="217" y="89"/>
                  </a:lnTo>
                  <a:lnTo>
                    <a:pt x="187" y="37"/>
                  </a:lnTo>
                  <a:lnTo>
                    <a:pt x="189" y="0"/>
                  </a:lnTo>
                  <a:lnTo>
                    <a:pt x="0" y="25"/>
                  </a:lnTo>
                  <a:lnTo>
                    <a:pt x="0" y="37"/>
                  </a:lnTo>
                  <a:lnTo>
                    <a:pt x="3" y="47"/>
                  </a:lnTo>
                  <a:lnTo>
                    <a:pt x="5" y="54"/>
                  </a:lnTo>
                  <a:lnTo>
                    <a:pt x="3" y="63"/>
                  </a:lnTo>
                  <a:lnTo>
                    <a:pt x="1" y="74"/>
                  </a:lnTo>
                  <a:lnTo>
                    <a:pt x="5" y="86"/>
                  </a:lnTo>
                  <a:lnTo>
                    <a:pt x="26" y="109"/>
                  </a:lnTo>
                  <a:lnTo>
                    <a:pt x="32" y="128"/>
                  </a:lnTo>
                  <a:lnTo>
                    <a:pt x="35" y="146"/>
                  </a:lnTo>
                  <a:lnTo>
                    <a:pt x="31" y="228"/>
                  </a:lnTo>
                  <a:lnTo>
                    <a:pt x="27" y="279"/>
                  </a:lnTo>
                  <a:lnTo>
                    <a:pt x="73" y="292"/>
                  </a:lnTo>
                  <a:close/>
                </a:path>
              </a:pathLst>
            </a:custGeom>
            <a:solidFill>
              <a:srgbClr val="FFFF00"/>
            </a:solidFill>
            <a:ln w="9525">
              <a:noFill/>
              <a:round/>
              <a:headEnd/>
              <a:tailEnd/>
            </a:ln>
          </p:spPr>
          <p:txBody>
            <a:bodyPr/>
            <a:lstStyle/>
            <a:p>
              <a:endParaRPr lang="en-US"/>
            </a:p>
          </p:txBody>
        </p:sp>
        <p:sp>
          <p:nvSpPr>
            <p:cNvPr id="199857" name="Freeform 177"/>
            <p:cNvSpPr>
              <a:spLocks/>
            </p:cNvSpPr>
            <p:nvPr/>
          </p:nvSpPr>
          <p:spPr bwMode="auto">
            <a:xfrm>
              <a:off x="3621" y="3369"/>
              <a:ext cx="217" cy="292"/>
            </a:xfrm>
            <a:custGeom>
              <a:avLst/>
              <a:gdLst/>
              <a:ahLst/>
              <a:cxnLst>
                <a:cxn ang="0">
                  <a:pos x="73" y="292"/>
                </a:cxn>
                <a:cxn ang="0">
                  <a:pos x="94" y="286"/>
                </a:cxn>
                <a:cxn ang="0">
                  <a:pos x="100" y="273"/>
                </a:cxn>
                <a:cxn ang="0">
                  <a:pos x="113" y="262"/>
                </a:cxn>
                <a:cxn ang="0">
                  <a:pos x="124" y="251"/>
                </a:cxn>
                <a:cxn ang="0">
                  <a:pos x="130" y="239"/>
                </a:cxn>
                <a:cxn ang="0">
                  <a:pos x="137" y="211"/>
                </a:cxn>
                <a:cxn ang="0">
                  <a:pos x="114" y="157"/>
                </a:cxn>
                <a:cxn ang="0">
                  <a:pos x="196" y="105"/>
                </a:cxn>
                <a:cxn ang="0">
                  <a:pos x="217" y="89"/>
                </a:cxn>
                <a:cxn ang="0">
                  <a:pos x="187" y="37"/>
                </a:cxn>
                <a:cxn ang="0">
                  <a:pos x="189" y="0"/>
                </a:cxn>
                <a:cxn ang="0">
                  <a:pos x="0" y="25"/>
                </a:cxn>
                <a:cxn ang="0">
                  <a:pos x="0" y="37"/>
                </a:cxn>
                <a:cxn ang="0">
                  <a:pos x="3" y="47"/>
                </a:cxn>
                <a:cxn ang="0">
                  <a:pos x="5" y="54"/>
                </a:cxn>
                <a:cxn ang="0">
                  <a:pos x="3" y="63"/>
                </a:cxn>
                <a:cxn ang="0">
                  <a:pos x="1" y="74"/>
                </a:cxn>
                <a:cxn ang="0">
                  <a:pos x="5" y="86"/>
                </a:cxn>
                <a:cxn ang="0">
                  <a:pos x="26" y="109"/>
                </a:cxn>
                <a:cxn ang="0">
                  <a:pos x="32" y="128"/>
                </a:cxn>
                <a:cxn ang="0">
                  <a:pos x="35" y="146"/>
                </a:cxn>
                <a:cxn ang="0">
                  <a:pos x="31" y="228"/>
                </a:cxn>
                <a:cxn ang="0">
                  <a:pos x="27" y="279"/>
                </a:cxn>
                <a:cxn ang="0">
                  <a:pos x="73" y="292"/>
                </a:cxn>
              </a:cxnLst>
              <a:rect l="0" t="0" r="r" b="b"/>
              <a:pathLst>
                <a:path w="217" h="292">
                  <a:moveTo>
                    <a:pt x="73" y="292"/>
                  </a:moveTo>
                  <a:lnTo>
                    <a:pt x="94" y="286"/>
                  </a:lnTo>
                  <a:lnTo>
                    <a:pt x="100" y="273"/>
                  </a:lnTo>
                  <a:lnTo>
                    <a:pt x="113" y="262"/>
                  </a:lnTo>
                  <a:lnTo>
                    <a:pt x="124" y="251"/>
                  </a:lnTo>
                  <a:lnTo>
                    <a:pt x="130" y="239"/>
                  </a:lnTo>
                  <a:lnTo>
                    <a:pt x="137" y="211"/>
                  </a:lnTo>
                  <a:lnTo>
                    <a:pt x="114" y="157"/>
                  </a:lnTo>
                  <a:lnTo>
                    <a:pt x="196" y="105"/>
                  </a:lnTo>
                  <a:lnTo>
                    <a:pt x="217" y="89"/>
                  </a:lnTo>
                  <a:lnTo>
                    <a:pt x="187" y="37"/>
                  </a:lnTo>
                  <a:lnTo>
                    <a:pt x="189" y="0"/>
                  </a:lnTo>
                  <a:lnTo>
                    <a:pt x="0" y="25"/>
                  </a:lnTo>
                  <a:lnTo>
                    <a:pt x="0" y="37"/>
                  </a:lnTo>
                  <a:lnTo>
                    <a:pt x="3" y="47"/>
                  </a:lnTo>
                  <a:lnTo>
                    <a:pt x="5" y="54"/>
                  </a:lnTo>
                  <a:lnTo>
                    <a:pt x="3" y="63"/>
                  </a:lnTo>
                  <a:lnTo>
                    <a:pt x="1" y="74"/>
                  </a:lnTo>
                  <a:lnTo>
                    <a:pt x="5" y="86"/>
                  </a:lnTo>
                  <a:lnTo>
                    <a:pt x="26" y="109"/>
                  </a:lnTo>
                  <a:lnTo>
                    <a:pt x="32" y="128"/>
                  </a:lnTo>
                  <a:lnTo>
                    <a:pt x="35" y="146"/>
                  </a:lnTo>
                  <a:lnTo>
                    <a:pt x="31" y="228"/>
                  </a:lnTo>
                  <a:lnTo>
                    <a:pt x="27" y="279"/>
                  </a:lnTo>
                  <a:lnTo>
                    <a:pt x="73" y="292"/>
                  </a:lnTo>
                  <a:close/>
                </a:path>
              </a:pathLst>
            </a:custGeom>
            <a:solidFill>
              <a:srgbClr val="FFFF00"/>
            </a:solidFill>
            <a:ln w="1588" cap="rnd">
              <a:solidFill>
                <a:srgbClr val="000000"/>
              </a:solidFill>
              <a:prstDash val="solid"/>
              <a:round/>
              <a:headEnd/>
              <a:tailEnd/>
            </a:ln>
          </p:spPr>
          <p:txBody>
            <a:bodyPr/>
            <a:lstStyle/>
            <a:p>
              <a:endParaRPr lang="en-US"/>
            </a:p>
          </p:txBody>
        </p:sp>
      </p:grpSp>
      <p:grpSp>
        <p:nvGrpSpPr>
          <p:cNvPr id="199858" name="Group 178"/>
          <p:cNvGrpSpPr>
            <a:grpSpLocks/>
          </p:cNvGrpSpPr>
          <p:nvPr/>
        </p:nvGrpSpPr>
        <p:grpSpPr bwMode="auto">
          <a:xfrm>
            <a:off x="3375025" y="4310063"/>
            <a:ext cx="387350" cy="336550"/>
            <a:chOff x="1540" y="2459"/>
            <a:chExt cx="244" cy="212"/>
          </a:xfrm>
        </p:grpSpPr>
        <p:sp>
          <p:nvSpPr>
            <p:cNvPr id="199859" name="Freeform 179"/>
            <p:cNvSpPr>
              <a:spLocks/>
            </p:cNvSpPr>
            <p:nvPr/>
          </p:nvSpPr>
          <p:spPr bwMode="auto">
            <a:xfrm>
              <a:off x="1540" y="2459"/>
              <a:ext cx="244" cy="212"/>
            </a:xfrm>
            <a:custGeom>
              <a:avLst/>
              <a:gdLst/>
              <a:ahLst/>
              <a:cxnLst>
                <a:cxn ang="0">
                  <a:pos x="14" y="0"/>
                </a:cxn>
                <a:cxn ang="0">
                  <a:pos x="1" y="2"/>
                </a:cxn>
                <a:cxn ang="0">
                  <a:pos x="0" y="54"/>
                </a:cxn>
                <a:cxn ang="0">
                  <a:pos x="10" y="55"/>
                </a:cxn>
                <a:cxn ang="0">
                  <a:pos x="11" y="205"/>
                </a:cxn>
                <a:cxn ang="0">
                  <a:pos x="12" y="210"/>
                </a:cxn>
                <a:cxn ang="0">
                  <a:pos x="86" y="212"/>
                </a:cxn>
                <a:cxn ang="0">
                  <a:pos x="202" y="212"/>
                </a:cxn>
                <a:cxn ang="0">
                  <a:pos x="200" y="201"/>
                </a:cxn>
                <a:cxn ang="0">
                  <a:pos x="204" y="193"/>
                </a:cxn>
                <a:cxn ang="0">
                  <a:pos x="218" y="170"/>
                </a:cxn>
                <a:cxn ang="0">
                  <a:pos x="216" y="163"/>
                </a:cxn>
                <a:cxn ang="0">
                  <a:pos x="243" y="121"/>
                </a:cxn>
                <a:cxn ang="0">
                  <a:pos x="244" y="4"/>
                </a:cxn>
                <a:cxn ang="0">
                  <a:pos x="197" y="3"/>
                </a:cxn>
                <a:cxn ang="0">
                  <a:pos x="195" y="0"/>
                </a:cxn>
                <a:cxn ang="0">
                  <a:pos x="14" y="0"/>
                </a:cxn>
              </a:cxnLst>
              <a:rect l="0" t="0" r="r" b="b"/>
              <a:pathLst>
                <a:path w="244" h="212">
                  <a:moveTo>
                    <a:pt x="14" y="0"/>
                  </a:moveTo>
                  <a:lnTo>
                    <a:pt x="1" y="2"/>
                  </a:lnTo>
                  <a:lnTo>
                    <a:pt x="0" y="54"/>
                  </a:lnTo>
                  <a:lnTo>
                    <a:pt x="10" y="55"/>
                  </a:lnTo>
                  <a:lnTo>
                    <a:pt x="11" y="205"/>
                  </a:lnTo>
                  <a:lnTo>
                    <a:pt x="12" y="210"/>
                  </a:lnTo>
                  <a:lnTo>
                    <a:pt x="86" y="212"/>
                  </a:lnTo>
                  <a:lnTo>
                    <a:pt x="202" y="212"/>
                  </a:lnTo>
                  <a:lnTo>
                    <a:pt x="200" y="201"/>
                  </a:lnTo>
                  <a:lnTo>
                    <a:pt x="204" y="193"/>
                  </a:lnTo>
                  <a:lnTo>
                    <a:pt x="218" y="170"/>
                  </a:lnTo>
                  <a:lnTo>
                    <a:pt x="216" y="163"/>
                  </a:lnTo>
                  <a:lnTo>
                    <a:pt x="243" y="121"/>
                  </a:lnTo>
                  <a:lnTo>
                    <a:pt x="244" y="4"/>
                  </a:lnTo>
                  <a:lnTo>
                    <a:pt x="197" y="3"/>
                  </a:lnTo>
                  <a:lnTo>
                    <a:pt x="195" y="0"/>
                  </a:lnTo>
                  <a:lnTo>
                    <a:pt x="14" y="0"/>
                  </a:lnTo>
                  <a:close/>
                </a:path>
              </a:pathLst>
            </a:custGeom>
            <a:solidFill>
              <a:schemeClr val="accent1"/>
            </a:solidFill>
            <a:ln w="9525">
              <a:noFill/>
              <a:round/>
              <a:headEnd/>
              <a:tailEnd/>
            </a:ln>
          </p:spPr>
          <p:txBody>
            <a:bodyPr/>
            <a:lstStyle/>
            <a:p>
              <a:endParaRPr lang="en-US"/>
            </a:p>
          </p:txBody>
        </p:sp>
        <p:sp>
          <p:nvSpPr>
            <p:cNvPr id="199860" name="Freeform 180"/>
            <p:cNvSpPr>
              <a:spLocks/>
            </p:cNvSpPr>
            <p:nvPr/>
          </p:nvSpPr>
          <p:spPr bwMode="auto">
            <a:xfrm>
              <a:off x="1540" y="2459"/>
              <a:ext cx="244" cy="212"/>
            </a:xfrm>
            <a:custGeom>
              <a:avLst/>
              <a:gdLst/>
              <a:ahLst/>
              <a:cxnLst>
                <a:cxn ang="0">
                  <a:pos x="14" y="0"/>
                </a:cxn>
                <a:cxn ang="0">
                  <a:pos x="1" y="2"/>
                </a:cxn>
                <a:cxn ang="0">
                  <a:pos x="0" y="54"/>
                </a:cxn>
                <a:cxn ang="0">
                  <a:pos x="10" y="55"/>
                </a:cxn>
                <a:cxn ang="0">
                  <a:pos x="11" y="205"/>
                </a:cxn>
                <a:cxn ang="0">
                  <a:pos x="12" y="210"/>
                </a:cxn>
                <a:cxn ang="0">
                  <a:pos x="86" y="212"/>
                </a:cxn>
                <a:cxn ang="0">
                  <a:pos x="202" y="212"/>
                </a:cxn>
                <a:cxn ang="0">
                  <a:pos x="200" y="201"/>
                </a:cxn>
                <a:cxn ang="0">
                  <a:pos x="204" y="193"/>
                </a:cxn>
                <a:cxn ang="0">
                  <a:pos x="218" y="170"/>
                </a:cxn>
                <a:cxn ang="0">
                  <a:pos x="216" y="163"/>
                </a:cxn>
                <a:cxn ang="0">
                  <a:pos x="243" y="121"/>
                </a:cxn>
                <a:cxn ang="0">
                  <a:pos x="244" y="4"/>
                </a:cxn>
                <a:cxn ang="0">
                  <a:pos x="197" y="3"/>
                </a:cxn>
                <a:cxn ang="0">
                  <a:pos x="195" y="0"/>
                </a:cxn>
                <a:cxn ang="0">
                  <a:pos x="14" y="0"/>
                </a:cxn>
              </a:cxnLst>
              <a:rect l="0" t="0" r="r" b="b"/>
              <a:pathLst>
                <a:path w="244" h="212">
                  <a:moveTo>
                    <a:pt x="14" y="0"/>
                  </a:moveTo>
                  <a:lnTo>
                    <a:pt x="1" y="2"/>
                  </a:lnTo>
                  <a:lnTo>
                    <a:pt x="0" y="54"/>
                  </a:lnTo>
                  <a:lnTo>
                    <a:pt x="10" y="55"/>
                  </a:lnTo>
                  <a:lnTo>
                    <a:pt x="11" y="205"/>
                  </a:lnTo>
                  <a:lnTo>
                    <a:pt x="12" y="210"/>
                  </a:lnTo>
                  <a:lnTo>
                    <a:pt x="86" y="212"/>
                  </a:lnTo>
                  <a:lnTo>
                    <a:pt x="202" y="212"/>
                  </a:lnTo>
                  <a:lnTo>
                    <a:pt x="200" y="201"/>
                  </a:lnTo>
                  <a:lnTo>
                    <a:pt x="204" y="193"/>
                  </a:lnTo>
                  <a:lnTo>
                    <a:pt x="218" y="170"/>
                  </a:lnTo>
                  <a:lnTo>
                    <a:pt x="216" y="163"/>
                  </a:lnTo>
                  <a:lnTo>
                    <a:pt x="243" y="121"/>
                  </a:lnTo>
                  <a:lnTo>
                    <a:pt x="244" y="4"/>
                  </a:lnTo>
                  <a:lnTo>
                    <a:pt x="197" y="3"/>
                  </a:lnTo>
                  <a:lnTo>
                    <a:pt x="195" y="0"/>
                  </a:lnTo>
                  <a:lnTo>
                    <a:pt x="14" y="0"/>
                  </a:lnTo>
                  <a:close/>
                </a:path>
              </a:pathLst>
            </a:custGeom>
            <a:solidFill>
              <a:schemeClr val="accent1"/>
            </a:solidFill>
            <a:ln w="1588" cap="rnd">
              <a:solidFill>
                <a:srgbClr val="000000"/>
              </a:solidFill>
              <a:prstDash val="solid"/>
              <a:round/>
              <a:headEnd/>
              <a:tailEnd/>
            </a:ln>
          </p:spPr>
          <p:txBody>
            <a:bodyPr/>
            <a:lstStyle/>
            <a:p>
              <a:endParaRPr lang="en-US"/>
            </a:p>
          </p:txBody>
        </p:sp>
      </p:grpSp>
      <p:grpSp>
        <p:nvGrpSpPr>
          <p:cNvPr id="199861" name="Group 181"/>
          <p:cNvGrpSpPr>
            <a:grpSpLocks/>
          </p:cNvGrpSpPr>
          <p:nvPr/>
        </p:nvGrpSpPr>
        <p:grpSpPr bwMode="auto">
          <a:xfrm>
            <a:off x="4198938" y="4416425"/>
            <a:ext cx="344487" cy="285750"/>
            <a:chOff x="2059" y="2526"/>
            <a:chExt cx="217" cy="180"/>
          </a:xfrm>
        </p:grpSpPr>
        <p:sp>
          <p:nvSpPr>
            <p:cNvPr id="199862" name="Freeform 182"/>
            <p:cNvSpPr>
              <a:spLocks/>
            </p:cNvSpPr>
            <p:nvPr/>
          </p:nvSpPr>
          <p:spPr bwMode="auto">
            <a:xfrm>
              <a:off x="2059" y="2526"/>
              <a:ext cx="217" cy="180"/>
            </a:xfrm>
            <a:custGeom>
              <a:avLst/>
              <a:gdLst/>
              <a:ahLst/>
              <a:cxnLst>
                <a:cxn ang="0">
                  <a:pos x="211" y="130"/>
                </a:cxn>
                <a:cxn ang="0">
                  <a:pos x="198" y="87"/>
                </a:cxn>
                <a:cxn ang="0">
                  <a:pos x="196" y="83"/>
                </a:cxn>
                <a:cxn ang="0">
                  <a:pos x="200" y="69"/>
                </a:cxn>
                <a:cxn ang="0">
                  <a:pos x="199" y="58"/>
                </a:cxn>
                <a:cxn ang="0">
                  <a:pos x="189" y="51"/>
                </a:cxn>
                <a:cxn ang="0">
                  <a:pos x="182" y="44"/>
                </a:cxn>
                <a:cxn ang="0">
                  <a:pos x="173" y="0"/>
                </a:cxn>
                <a:cxn ang="0">
                  <a:pos x="19" y="1"/>
                </a:cxn>
                <a:cxn ang="0">
                  <a:pos x="14" y="9"/>
                </a:cxn>
                <a:cxn ang="0">
                  <a:pos x="9" y="26"/>
                </a:cxn>
                <a:cxn ang="0">
                  <a:pos x="5" y="50"/>
                </a:cxn>
                <a:cxn ang="0">
                  <a:pos x="2" y="51"/>
                </a:cxn>
                <a:cxn ang="0">
                  <a:pos x="0" y="109"/>
                </a:cxn>
                <a:cxn ang="0">
                  <a:pos x="99" y="112"/>
                </a:cxn>
                <a:cxn ang="0">
                  <a:pos x="100" y="155"/>
                </a:cxn>
                <a:cxn ang="0">
                  <a:pos x="104" y="157"/>
                </a:cxn>
                <a:cxn ang="0">
                  <a:pos x="113" y="157"/>
                </a:cxn>
                <a:cxn ang="0">
                  <a:pos x="116" y="161"/>
                </a:cxn>
                <a:cxn ang="0">
                  <a:pos x="169" y="163"/>
                </a:cxn>
                <a:cxn ang="0">
                  <a:pos x="172" y="177"/>
                </a:cxn>
                <a:cxn ang="0">
                  <a:pos x="181" y="178"/>
                </a:cxn>
                <a:cxn ang="0">
                  <a:pos x="184" y="180"/>
                </a:cxn>
                <a:cxn ang="0">
                  <a:pos x="217" y="176"/>
                </a:cxn>
                <a:cxn ang="0">
                  <a:pos x="214" y="143"/>
                </a:cxn>
                <a:cxn ang="0">
                  <a:pos x="211" y="130"/>
                </a:cxn>
              </a:cxnLst>
              <a:rect l="0" t="0" r="r" b="b"/>
              <a:pathLst>
                <a:path w="217" h="180">
                  <a:moveTo>
                    <a:pt x="211" y="130"/>
                  </a:moveTo>
                  <a:lnTo>
                    <a:pt x="198" y="87"/>
                  </a:lnTo>
                  <a:lnTo>
                    <a:pt x="196" y="83"/>
                  </a:lnTo>
                  <a:lnTo>
                    <a:pt x="200" y="69"/>
                  </a:lnTo>
                  <a:lnTo>
                    <a:pt x="199" y="58"/>
                  </a:lnTo>
                  <a:lnTo>
                    <a:pt x="189" y="51"/>
                  </a:lnTo>
                  <a:lnTo>
                    <a:pt x="182" y="44"/>
                  </a:lnTo>
                  <a:lnTo>
                    <a:pt x="173" y="0"/>
                  </a:lnTo>
                  <a:lnTo>
                    <a:pt x="19" y="1"/>
                  </a:lnTo>
                  <a:lnTo>
                    <a:pt x="14" y="9"/>
                  </a:lnTo>
                  <a:lnTo>
                    <a:pt x="9" y="26"/>
                  </a:lnTo>
                  <a:lnTo>
                    <a:pt x="5" y="50"/>
                  </a:lnTo>
                  <a:lnTo>
                    <a:pt x="2" y="51"/>
                  </a:lnTo>
                  <a:lnTo>
                    <a:pt x="0" y="109"/>
                  </a:lnTo>
                  <a:lnTo>
                    <a:pt x="99" y="112"/>
                  </a:lnTo>
                  <a:lnTo>
                    <a:pt x="100" y="155"/>
                  </a:lnTo>
                  <a:lnTo>
                    <a:pt x="104" y="157"/>
                  </a:lnTo>
                  <a:lnTo>
                    <a:pt x="113" y="157"/>
                  </a:lnTo>
                  <a:lnTo>
                    <a:pt x="116" y="161"/>
                  </a:lnTo>
                  <a:lnTo>
                    <a:pt x="169" y="163"/>
                  </a:lnTo>
                  <a:lnTo>
                    <a:pt x="172" y="177"/>
                  </a:lnTo>
                  <a:lnTo>
                    <a:pt x="181" y="178"/>
                  </a:lnTo>
                  <a:lnTo>
                    <a:pt x="184" y="180"/>
                  </a:lnTo>
                  <a:lnTo>
                    <a:pt x="217" y="176"/>
                  </a:lnTo>
                  <a:lnTo>
                    <a:pt x="214" y="143"/>
                  </a:lnTo>
                  <a:lnTo>
                    <a:pt x="211" y="130"/>
                  </a:lnTo>
                  <a:close/>
                </a:path>
              </a:pathLst>
            </a:custGeom>
            <a:solidFill>
              <a:schemeClr val="accent1"/>
            </a:solidFill>
            <a:ln w="9525">
              <a:noFill/>
              <a:round/>
              <a:headEnd/>
              <a:tailEnd/>
            </a:ln>
          </p:spPr>
          <p:txBody>
            <a:bodyPr/>
            <a:lstStyle/>
            <a:p>
              <a:endParaRPr lang="en-US"/>
            </a:p>
          </p:txBody>
        </p:sp>
        <p:sp>
          <p:nvSpPr>
            <p:cNvPr id="199863" name="Freeform 183"/>
            <p:cNvSpPr>
              <a:spLocks/>
            </p:cNvSpPr>
            <p:nvPr/>
          </p:nvSpPr>
          <p:spPr bwMode="auto">
            <a:xfrm>
              <a:off x="2059" y="2526"/>
              <a:ext cx="217" cy="180"/>
            </a:xfrm>
            <a:custGeom>
              <a:avLst/>
              <a:gdLst/>
              <a:ahLst/>
              <a:cxnLst>
                <a:cxn ang="0">
                  <a:pos x="211" y="130"/>
                </a:cxn>
                <a:cxn ang="0">
                  <a:pos x="198" y="87"/>
                </a:cxn>
                <a:cxn ang="0">
                  <a:pos x="196" y="83"/>
                </a:cxn>
                <a:cxn ang="0">
                  <a:pos x="200" y="69"/>
                </a:cxn>
                <a:cxn ang="0">
                  <a:pos x="199" y="58"/>
                </a:cxn>
                <a:cxn ang="0">
                  <a:pos x="189" y="51"/>
                </a:cxn>
                <a:cxn ang="0">
                  <a:pos x="182" y="44"/>
                </a:cxn>
                <a:cxn ang="0">
                  <a:pos x="173" y="0"/>
                </a:cxn>
                <a:cxn ang="0">
                  <a:pos x="19" y="1"/>
                </a:cxn>
                <a:cxn ang="0">
                  <a:pos x="14" y="9"/>
                </a:cxn>
                <a:cxn ang="0">
                  <a:pos x="9" y="26"/>
                </a:cxn>
                <a:cxn ang="0">
                  <a:pos x="5" y="50"/>
                </a:cxn>
                <a:cxn ang="0">
                  <a:pos x="2" y="51"/>
                </a:cxn>
                <a:cxn ang="0">
                  <a:pos x="0" y="109"/>
                </a:cxn>
                <a:cxn ang="0">
                  <a:pos x="99" y="112"/>
                </a:cxn>
                <a:cxn ang="0">
                  <a:pos x="100" y="155"/>
                </a:cxn>
                <a:cxn ang="0">
                  <a:pos x="104" y="157"/>
                </a:cxn>
                <a:cxn ang="0">
                  <a:pos x="113" y="157"/>
                </a:cxn>
                <a:cxn ang="0">
                  <a:pos x="116" y="161"/>
                </a:cxn>
                <a:cxn ang="0">
                  <a:pos x="169" y="163"/>
                </a:cxn>
                <a:cxn ang="0">
                  <a:pos x="172" y="177"/>
                </a:cxn>
                <a:cxn ang="0">
                  <a:pos x="181" y="178"/>
                </a:cxn>
                <a:cxn ang="0">
                  <a:pos x="184" y="180"/>
                </a:cxn>
                <a:cxn ang="0">
                  <a:pos x="217" y="176"/>
                </a:cxn>
                <a:cxn ang="0">
                  <a:pos x="214" y="143"/>
                </a:cxn>
                <a:cxn ang="0">
                  <a:pos x="211" y="130"/>
                </a:cxn>
              </a:cxnLst>
              <a:rect l="0" t="0" r="r" b="b"/>
              <a:pathLst>
                <a:path w="217" h="180">
                  <a:moveTo>
                    <a:pt x="211" y="130"/>
                  </a:moveTo>
                  <a:lnTo>
                    <a:pt x="198" y="87"/>
                  </a:lnTo>
                  <a:lnTo>
                    <a:pt x="196" y="83"/>
                  </a:lnTo>
                  <a:lnTo>
                    <a:pt x="200" y="69"/>
                  </a:lnTo>
                  <a:lnTo>
                    <a:pt x="199" y="58"/>
                  </a:lnTo>
                  <a:lnTo>
                    <a:pt x="189" y="51"/>
                  </a:lnTo>
                  <a:lnTo>
                    <a:pt x="182" y="44"/>
                  </a:lnTo>
                  <a:lnTo>
                    <a:pt x="173" y="0"/>
                  </a:lnTo>
                  <a:lnTo>
                    <a:pt x="19" y="1"/>
                  </a:lnTo>
                  <a:lnTo>
                    <a:pt x="14" y="9"/>
                  </a:lnTo>
                  <a:lnTo>
                    <a:pt x="9" y="26"/>
                  </a:lnTo>
                  <a:lnTo>
                    <a:pt x="5" y="50"/>
                  </a:lnTo>
                  <a:lnTo>
                    <a:pt x="2" y="51"/>
                  </a:lnTo>
                  <a:lnTo>
                    <a:pt x="0" y="109"/>
                  </a:lnTo>
                  <a:lnTo>
                    <a:pt x="99" y="112"/>
                  </a:lnTo>
                  <a:lnTo>
                    <a:pt x="100" y="155"/>
                  </a:lnTo>
                  <a:lnTo>
                    <a:pt x="104" y="157"/>
                  </a:lnTo>
                  <a:lnTo>
                    <a:pt x="113" y="157"/>
                  </a:lnTo>
                  <a:lnTo>
                    <a:pt x="116" y="161"/>
                  </a:lnTo>
                  <a:lnTo>
                    <a:pt x="169" y="163"/>
                  </a:lnTo>
                  <a:lnTo>
                    <a:pt x="172" y="177"/>
                  </a:lnTo>
                  <a:lnTo>
                    <a:pt x="181" y="178"/>
                  </a:lnTo>
                  <a:lnTo>
                    <a:pt x="184" y="180"/>
                  </a:lnTo>
                  <a:lnTo>
                    <a:pt x="217" y="176"/>
                  </a:lnTo>
                  <a:lnTo>
                    <a:pt x="214" y="143"/>
                  </a:lnTo>
                  <a:lnTo>
                    <a:pt x="211" y="130"/>
                  </a:lnTo>
                  <a:close/>
                </a:path>
              </a:pathLst>
            </a:custGeom>
            <a:solidFill>
              <a:schemeClr val="accent1"/>
            </a:solidFill>
            <a:ln w="1588" cap="rnd">
              <a:solidFill>
                <a:srgbClr val="000000"/>
              </a:solidFill>
              <a:prstDash val="solid"/>
              <a:round/>
              <a:headEnd/>
              <a:tailEnd/>
            </a:ln>
          </p:spPr>
          <p:txBody>
            <a:bodyPr/>
            <a:lstStyle/>
            <a:p>
              <a:endParaRPr lang="en-US"/>
            </a:p>
          </p:txBody>
        </p:sp>
      </p:grpSp>
      <p:sp>
        <p:nvSpPr>
          <p:cNvPr id="199864" name="Rectangle 184"/>
          <p:cNvSpPr>
            <a:spLocks noChangeArrowheads="1"/>
          </p:cNvSpPr>
          <p:nvPr/>
        </p:nvSpPr>
        <p:spPr bwMode="auto">
          <a:xfrm>
            <a:off x="6589713" y="4579938"/>
            <a:ext cx="1936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Albany</a:t>
            </a:r>
            <a:endParaRPr lang="en-US">
              <a:solidFill>
                <a:schemeClr val="bg1"/>
              </a:solidFill>
              <a:latin typeface="Arial" charset="0"/>
            </a:endParaRPr>
          </a:p>
        </p:txBody>
      </p:sp>
      <p:sp>
        <p:nvSpPr>
          <p:cNvPr id="199865" name="Rectangle 185"/>
          <p:cNvSpPr>
            <a:spLocks noChangeArrowheads="1"/>
          </p:cNvSpPr>
          <p:nvPr/>
        </p:nvSpPr>
        <p:spPr bwMode="auto">
          <a:xfrm>
            <a:off x="3617913" y="4943475"/>
            <a:ext cx="24288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Allegany</a:t>
            </a:r>
            <a:endParaRPr lang="en-US">
              <a:solidFill>
                <a:schemeClr val="bg1"/>
              </a:solidFill>
              <a:latin typeface="Arial" charset="0"/>
            </a:endParaRPr>
          </a:p>
        </p:txBody>
      </p:sp>
      <p:sp>
        <p:nvSpPr>
          <p:cNvPr id="199866" name="Rectangle 186"/>
          <p:cNvSpPr>
            <a:spLocks noChangeArrowheads="1"/>
          </p:cNvSpPr>
          <p:nvPr/>
        </p:nvSpPr>
        <p:spPr bwMode="auto">
          <a:xfrm>
            <a:off x="6735763" y="6278563"/>
            <a:ext cx="1651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Bronx</a:t>
            </a:r>
            <a:endParaRPr lang="en-US">
              <a:solidFill>
                <a:schemeClr val="bg1"/>
              </a:solidFill>
              <a:latin typeface="Arial" charset="0"/>
            </a:endParaRPr>
          </a:p>
        </p:txBody>
      </p:sp>
      <p:sp>
        <p:nvSpPr>
          <p:cNvPr id="199867" name="Rectangle 187"/>
          <p:cNvSpPr>
            <a:spLocks noChangeArrowheads="1"/>
          </p:cNvSpPr>
          <p:nvPr/>
        </p:nvSpPr>
        <p:spPr bwMode="auto">
          <a:xfrm>
            <a:off x="5264150" y="5032375"/>
            <a:ext cx="222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Broome</a:t>
            </a:r>
            <a:endParaRPr lang="en-US">
              <a:solidFill>
                <a:schemeClr val="bg1"/>
              </a:solidFill>
              <a:latin typeface="Arial" charset="0"/>
            </a:endParaRPr>
          </a:p>
        </p:txBody>
      </p:sp>
      <p:sp>
        <p:nvSpPr>
          <p:cNvPr id="199868" name="Rectangle 188"/>
          <p:cNvSpPr>
            <a:spLocks noChangeArrowheads="1"/>
          </p:cNvSpPr>
          <p:nvPr/>
        </p:nvSpPr>
        <p:spPr bwMode="auto">
          <a:xfrm>
            <a:off x="3090863" y="4930775"/>
            <a:ext cx="3429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Cattaraugus</a:t>
            </a:r>
            <a:endParaRPr lang="en-US">
              <a:solidFill>
                <a:schemeClr val="bg1"/>
              </a:solidFill>
              <a:latin typeface="Arial" charset="0"/>
            </a:endParaRPr>
          </a:p>
        </p:txBody>
      </p:sp>
      <p:sp>
        <p:nvSpPr>
          <p:cNvPr id="199869" name="Rectangle 189"/>
          <p:cNvSpPr>
            <a:spLocks noChangeArrowheads="1"/>
          </p:cNvSpPr>
          <p:nvPr/>
        </p:nvSpPr>
        <p:spPr bwMode="auto">
          <a:xfrm>
            <a:off x="4697413" y="4341813"/>
            <a:ext cx="2190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Cayuga</a:t>
            </a:r>
            <a:endParaRPr lang="en-US">
              <a:solidFill>
                <a:schemeClr val="bg1"/>
              </a:solidFill>
              <a:latin typeface="Arial" charset="0"/>
            </a:endParaRPr>
          </a:p>
        </p:txBody>
      </p:sp>
      <p:sp>
        <p:nvSpPr>
          <p:cNvPr id="199870" name="Rectangle 190"/>
          <p:cNvSpPr>
            <a:spLocks noChangeArrowheads="1"/>
          </p:cNvSpPr>
          <p:nvPr/>
        </p:nvSpPr>
        <p:spPr bwMode="auto">
          <a:xfrm>
            <a:off x="2525713" y="4930775"/>
            <a:ext cx="3429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Chautauqua</a:t>
            </a:r>
            <a:endParaRPr lang="en-US">
              <a:solidFill>
                <a:schemeClr val="bg1"/>
              </a:solidFill>
              <a:latin typeface="Arial" charset="0"/>
            </a:endParaRPr>
          </a:p>
        </p:txBody>
      </p:sp>
      <p:sp>
        <p:nvSpPr>
          <p:cNvPr id="199871" name="Rectangle 191"/>
          <p:cNvSpPr>
            <a:spLocks noChangeArrowheads="1"/>
          </p:cNvSpPr>
          <p:nvPr/>
        </p:nvSpPr>
        <p:spPr bwMode="auto">
          <a:xfrm>
            <a:off x="4500563" y="5003800"/>
            <a:ext cx="27463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Chemung</a:t>
            </a:r>
            <a:endParaRPr lang="en-US">
              <a:solidFill>
                <a:schemeClr val="bg1"/>
              </a:solidFill>
              <a:latin typeface="Arial" charset="0"/>
            </a:endParaRPr>
          </a:p>
        </p:txBody>
      </p:sp>
      <p:sp>
        <p:nvSpPr>
          <p:cNvPr id="199872" name="Rectangle 192"/>
          <p:cNvSpPr>
            <a:spLocks noChangeArrowheads="1"/>
          </p:cNvSpPr>
          <p:nvPr/>
        </p:nvSpPr>
        <p:spPr bwMode="auto">
          <a:xfrm>
            <a:off x="5345113" y="4724400"/>
            <a:ext cx="29051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Chenango</a:t>
            </a:r>
            <a:endParaRPr lang="en-US">
              <a:solidFill>
                <a:schemeClr val="bg1"/>
              </a:solidFill>
              <a:latin typeface="Arial" charset="0"/>
            </a:endParaRPr>
          </a:p>
        </p:txBody>
      </p:sp>
      <p:sp>
        <p:nvSpPr>
          <p:cNvPr id="199873" name="Rectangle 193"/>
          <p:cNvSpPr>
            <a:spLocks noChangeArrowheads="1"/>
          </p:cNvSpPr>
          <p:nvPr/>
        </p:nvSpPr>
        <p:spPr bwMode="auto">
          <a:xfrm>
            <a:off x="6761163" y="2476500"/>
            <a:ext cx="19843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Clinton</a:t>
            </a:r>
            <a:endParaRPr lang="en-US">
              <a:solidFill>
                <a:schemeClr val="bg1"/>
              </a:solidFill>
              <a:latin typeface="Arial" charset="0"/>
            </a:endParaRPr>
          </a:p>
        </p:txBody>
      </p:sp>
      <p:sp>
        <p:nvSpPr>
          <p:cNvPr id="199874" name="Rectangle 194"/>
          <p:cNvSpPr>
            <a:spLocks noChangeArrowheads="1"/>
          </p:cNvSpPr>
          <p:nvPr/>
        </p:nvSpPr>
        <p:spPr bwMode="auto">
          <a:xfrm>
            <a:off x="6796088" y="4905375"/>
            <a:ext cx="26828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Columbia</a:t>
            </a:r>
            <a:endParaRPr lang="en-US">
              <a:solidFill>
                <a:schemeClr val="bg1"/>
              </a:solidFill>
              <a:latin typeface="Arial" charset="0"/>
            </a:endParaRPr>
          </a:p>
        </p:txBody>
      </p:sp>
      <p:sp>
        <p:nvSpPr>
          <p:cNvPr id="199875" name="Rectangle 195"/>
          <p:cNvSpPr>
            <a:spLocks noChangeArrowheads="1"/>
          </p:cNvSpPr>
          <p:nvPr/>
        </p:nvSpPr>
        <p:spPr bwMode="auto">
          <a:xfrm>
            <a:off x="5045075" y="4592638"/>
            <a:ext cx="23971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Cortland</a:t>
            </a:r>
            <a:endParaRPr lang="en-US">
              <a:solidFill>
                <a:schemeClr val="bg1"/>
              </a:solidFill>
              <a:latin typeface="Arial" charset="0"/>
            </a:endParaRPr>
          </a:p>
        </p:txBody>
      </p:sp>
      <p:sp>
        <p:nvSpPr>
          <p:cNvPr id="199876" name="Rectangle 196"/>
          <p:cNvSpPr>
            <a:spLocks noChangeArrowheads="1"/>
          </p:cNvSpPr>
          <p:nvPr/>
        </p:nvSpPr>
        <p:spPr bwMode="auto">
          <a:xfrm>
            <a:off x="5756275" y="4949825"/>
            <a:ext cx="268288"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Delaware</a:t>
            </a:r>
            <a:endParaRPr lang="en-US">
              <a:solidFill>
                <a:schemeClr val="bg1"/>
              </a:solidFill>
              <a:latin typeface="Arial" charset="0"/>
            </a:endParaRPr>
          </a:p>
        </p:txBody>
      </p:sp>
      <p:sp>
        <p:nvSpPr>
          <p:cNvPr id="199877" name="Rectangle 197"/>
          <p:cNvSpPr>
            <a:spLocks noChangeArrowheads="1"/>
          </p:cNvSpPr>
          <p:nvPr/>
        </p:nvSpPr>
        <p:spPr bwMode="auto">
          <a:xfrm>
            <a:off x="6724650" y="5345113"/>
            <a:ext cx="26511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Dutchess</a:t>
            </a:r>
            <a:endParaRPr lang="en-US">
              <a:solidFill>
                <a:schemeClr val="bg1"/>
              </a:solidFill>
              <a:latin typeface="Arial" charset="0"/>
            </a:endParaRPr>
          </a:p>
        </p:txBody>
      </p:sp>
      <p:sp>
        <p:nvSpPr>
          <p:cNvPr id="199878" name="Rectangle 198"/>
          <p:cNvSpPr>
            <a:spLocks noChangeArrowheads="1"/>
          </p:cNvSpPr>
          <p:nvPr/>
        </p:nvSpPr>
        <p:spPr bwMode="auto">
          <a:xfrm>
            <a:off x="3148013" y="4448175"/>
            <a:ext cx="11271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Erie</a:t>
            </a:r>
            <a:endParaRPr lang="en-US">
              <a:solidFill>
                <a:schemeClr val="bg1"/>
              </a:solidFill>
              <a:latin typeface="Arial" charset="0"/>
            </a:endParaRPr>
          </a:p>
        </p:txBody>
      </p:sp>
      <p:sp>
        <p:nvSpPr>
          <p:cNvPr id="199879" name="Rectangle 199"/>
          <p:cNvSpPr>
            <a:spLocks noChangeArrowheads="1"/>
          </p:cNvSpPr>
          <p:nvPr/>
        </p:nvSpPr>
        <p:spPr bwMode="auto">
          <a:xfrm>
            <a:off x="6816725" y="3127375"/>
            <a:ext cx="173038"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Essex</a:t>
            </a:r>
            <a:endParaRPr lang="en-US">
              <a:solidFill>
                <a:schemeClr val="bg1"/>
              </a:solidFill>
              <a:latin typeface="Arial" charset="0"/>
            </a:endParaRPr>
          </a:p>
        </p:txBody>
      </p:sp>
      <p:sp>
        <p:nvSpPr>
          <p:cNvPr id="199880" name="Rectangle 200"/>
          <p:cNvSpPr>
            <a:spLocks noChangeArrowheads="1"/>
          </p:cNvSpPr>
          <p:nvPr/>
        </p:nvSpPr>
        <p:spPr bwMode="auto">
          <a:xfrm>
            <a:off x="3455988" y="4173538"/>
            <a:ext cx="2571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Genesee</a:t>
            </a:r>
            <a:endParaRPr lang="en-US">
              <a:solidFill>
                <a:schemeClr val="bg1"/>
              </a:solidFill>
              <a:latin typeface="Arial" charset="0"/>
            </a:endParaRPr>
          </a:p>
        </p:txBody>
      </p:sp>
      <p:sp>
        <p:nvSpPr>
          <p:cNvPr id="199881" name="Rectangle 201"/>
          <p:cNvSpPr>
            <a:spLocks noChangeArrowheads="1"/>
          </p:cNvSpPr>
          <p:nvPr/>
        </p:nvSpPr>
        <p:spPr bwMode="auto">
          <a:xfrm>
            <a:off x="6473825" y="4875213"/>
            <a:ext cx="211138"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Greene</a:t>
            </a:r>
            <a:endParaRPr lang="en-US">
              <a:solidFill>
                <a:schemeClr val="bg1"/>
              </a:solidFill>
              <a:latin typeface="Arial" charset="0"/>
            </a:endParaRPr>
          </a:p>
        </p:txBody>
      </p:sp>
      <p:sp>
        <p:nvSpPr>
          <p:cNvPr id="199882" name="Rectangle 202"/>
          <p:cNvSpPr>
            <a:spLocks noChangeArrowheads="1"/>
          </p:cNvSpPr>
          <p:nvPr/>
        </p:nvSpPr>
        <p:spPr bwMode="auto">
          <a:xfrm>
            <a:off x="5854700" y="3914775"/>
            <a:ext cx="2571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Herkimer</a:t>
            </a:r>
            <a:endParaRPr lang="en-US">
              <a:solidFill>
                <a:schemeClr val="bg1"/>
              </a:solidFill>
              <a:latin typeface="Arial" charset="0"/>
            </a:endParaRPr>
          </a:p>
        </p:txBody>
      </p:sp>
      <p:sp>
        <p:nvSpPr>
          <p:cNvPr id="199883" name="Rectangle 203"/>
          <p:cNvSpPr>
            <a:spLocks noChangeArrowheads="1"/>
          </p:cNvSpPr>
          <p:nvPr/>
        </p:nvSpPr>
        <p:spPr bwMode="auto">
          <a:xfrm>
            <a:off x="5100638" y="3122613"/>
            <a:ext cx="25876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Jefferson</a:t>
            </a:r>
            <a:endParaRPr lang="en-US">
              <a:solidFill>
                <a:schemeClr val="bg1"/>
              </a:solidFill>
              <a:latin typeface="Arial" charset="0"/>
            </a:endParaRPr>
          </a:p>
        </p:txBody>
      </p:sp>
      <p:sp>
        <p:nvSpPr>
          <p:cNvPr id="199884" name="Rectangle 204"/>
          <p:cNvSpPr>
            <a:spLocks noChangeArrowheads="1"/>
          </p:cNvSpPr>
          <p:nvPr/>
        </p:nvSpPr>
        <p:spPr bwMode="auto">
          <a:xfrm>
            <a:off x="5562600" y="3449638"/>
            <a:ext cx="1619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Lewis</a:t>
            </a:r>
            <a:endParaRPr lang="en-US">
              <a:solidFill>
                <a:schemeClr val="bg1"/>
              </a:solidFill>
              <a:latin typeface="Arial" charset="0"/>
            </a:endParaRPr>
          </a:p>
        </p:txBody>
      </p:sp>
      <p:sp>
        <p:nvSpPr>
          <p:cNvPr id="199885" name="Rectangle 205"/>
          <p:cNvSpPr>
            <a:spLocks noChangeArrowheads="1"/>
          </p:cNvSpPr>
          <p:nvPr/>
        </p:nvSpPr>
        <p:spPr bwMode="auto">
          <a:xfrm>
            <a:off x="3789363" y="4437063"/>
            <a:ext cx="2857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Livingston</a:t>
            </a:r>
            <a:endParaRPr lang="en-US">
              <a:solidFill>
                <a:schemeClr val="bg1"/>
              </a:solidFill>
              <a:latin typeface="Arial" charset="0"/>
            </a:endParaRPr>
          </a:p>
        </p:txBody>
      </p:sp>
      <p:sp>
        <p:nvSpPr>
          <p:cNvPr id="199886" name="Rectangle 206"/>
          <p:cNvSpPr>
            <a:spLocks noChangeArrowheads="1"/>
          </p:cNvSpPr>
          <p:nvPr/>
        </p:nvSpPr>
        <p:spPr bwMode="auto">
          <a:xfrm>
            <a:off x="5289550" y="4313238"/>
            <a:ext cx="23971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Madison</a:t>
            </a:r>
            <a:endParaRPr lang="en-US">
              <a:solidFill>
                <a:schemeClr val="bg1"/>
              </a:solidFill>
              <a:latin typeface="Arial" charset="0"/>
            </a:endParaRPr>
          </a:p>
        </p:txBody>
      </p:sp>
      <p:sp>
        <p:nvSpPr>
          <p:cNvPr id="199887" name="Rectangle 207"/>
          <p:cNvSpPr>
            <a:spLocks noChangeArrowheads="1"/>
          </p:cNvSpPr>
          <p:nvPr/>
        </p:nvSpPr>
        <p:spPr bwMode="auto">
          <a:xfrm>
            <a:off x="3836988" y="4025900"/>
            <a:ext cx="2127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Monroe</a:t>
            </a:r>
            <a:endParaRPr lang="en-US">
              <a:solidFill>
                <a:schemeClr val="bg1"/>
              </a:solidFill>
              <a:latin typeface="Arial" charset="0"/>
            </a:endParaRPr>
          </a:p>
        </p:txBody>
      </p:sp>
      <p:sp>
        <p:nvSpPr>
          <p:cNvPr id="199888" name="Rectangle 208"/>
          <p:cNvSpPr>
            <a:spLocks noChangeArrowheads="1"/>
          </p:cNvSpPr>
          <p:nvPr/>
        </p:nvSpPr>
        <p:spPr bwMode="auto">
          <a:xfrm>
            <a:off x="6223000" y="4273550"/>
            <a:ext cx="349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Montgomery</a:t>
            </a:r>
            <a:endParaRPr lang="en-US">
              <a:solidFill>
                <a:schemeClr val="bg1"/>
              </a:solidFill>
              <a:latin typeface="Arial" charset="0"/>
            </a:endParaRPr>
          </a:p>
        </p:txBody>
      </p:sp>
      <p:sp>
        <p:nvSpPr>
          <p:cNvPr id="199889" name="Rectangle 209"/>
          <p:cNvSpPr>
            <a:spLocks noChangeArrowheads="1"/>
          </p:cNvSpPr>
          <p:nvPr/>
        </p:nvSpPr>
        <p:spPr bwMode="auto">
          <a:xfrm>
            <a:off x="6878638" y="6353175"/>
            <a:ext cx="2159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Nassau</a:t>
            </a:r>
            <a:endParaRPr lang="en-US">
              <a:solidFill>
                <a:schemeClr val="bg1"/>
              </a:solidFill>
              <a:latin typeface="Arial" charset="0"/>
            </a:endParaRPr>
          </a:p>
        </p:txBody>
      </p:sp>
      <p:sp>
        <p:nvSpPr>
          <p:cNvPr id="199890" name="Rectangle 210"/>
          <p:cNvSpPr>
            <a:spLocks noChangeArrowheads="1"/>
          </p:cNvSpPr>
          <p:nvPr/>
        </p:nvSpPr>
        <p:spPr bwMode="auto">
          <a:xfrm>
            <a:off x="6556375" y="6365875"/>
            <a:ext cx="274638"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New York</a:t>
            </a:r>
            <a:endParaRPr lang="en-US">
              <a:solidFill>
                <a:schemeClr val="bg1"/>
              </a:solidFill>
              <a:latin typeface="Arial" charset="0"/>
            </a:endParaRPr>
          </a:p>
        </p:txBody>
      </p:sp>
      <p:sp>
        <p:nvSpPr>
          <p:cNvPr id="199891" name="Rectangle 211"/>
          <p:cNvSpPr>
            <a:spLocks noChangeArrowheads="1"/>
          </p:cNvSpPr>
          <p:nvPr/>
        </p:nvSpPr>
        <p:spPr bwMode="auto">
          <a:xfrm>
            <a:off x="3048000" y="3954463"/>
            <a:ext cx="222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Niagara</a:t>
            </a:r>
            <a:endParaRPr lang="en-US">
              <a:solidFill>
                <a:schemeClr val="bg1"/>
              </a:solidFill>
              <a:latin typeface="Arial" charset="0"/>
            </a:endParaRPr>
          </a:p>
        </p:txBody>
      </p:sp>
      <p:sp>
        <p:nvSpPr>
          <p:cNvPr id="199892" name="Rectangle 212"/>
          <p:cNvSpPr>
            <a:spLocks noChangeArrowheads="1"/>
          </p:cNvSpPr>
          <p:nvPr/>
        </p:nvSpPr>
        <p:spPr bwMode="auto">
          <a:xfrm>
            <a:off x="5484813" y="4006850"/>
            <a:ext cx="20478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Oneida</a:t>
            </a:r>
            <a:endParaRPr lang="en-US">
              <a:solidFill>
                <a:schemeClr val="bg1"/>
              </a:solidFill>
              <a:latin typeface="Arial" charset="0"/>
            </a:endParaRPr>
          </a:p>
        </p:txBody>
      </p:sp>
      <p:sp>
        <p:nvSpPr>
          <p:cNvPr id="199893" name="Rectangle 213"/>
          <p:cNvSpPr>
            <a:spLocks noChangeArrowheads="1"/>
          </p:cNvSpPr>
          <p:nvPr/>
        </p:nvSpPr>
        <p:spPr bwMode="auto">
          <a:xfrm>
            <a:off x="4941888" y="4143375"/>
            <a:ext cx="29368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Onondaga</a:t>
            </a:r>
            <a:endParaRPr lang="en-US">
              <a:solidFill>
                <a:schemeClr val="bg1"/>
              </a:solidFill>
              <a:latin typeface="Arial" charset="0"/>
            </a:endParaRPr>
          </a:p>
        </p:txBody>
      </p:sp>
      <p:sp>
        <p:nvSpPr>
          <p:cNvPr id="199894" name="Rectangle 214"/>
          <p:cNvSpPr>
            <a:spLocks noChangeArrowheads="1"/>
          </p:cNvSpPr>
          <p:nvPr/>
        </p:nvSpPr>
        <p:spPr bwMode="auto">
          <a:xfrm>
            <a:off x="6240463" y="5699125"/>
            <a:ext cx="21113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Orange</a:t>
            </a:r>
            <a:endParaRPr lang="en-US">
              <a:solidFill>
                <a:schemeClr val="bg1"/>
              </a:solidFill>
              <a:latin typeface="Arial" charset="0"/>
            </a:endParaRPr>
          </a:p>
        </p:txBody>
      </p:sp>
      <p:sp>
        <p:nvSpPr>
          <p:cNvPr id="199895" name="Rectangle 215"/>
          <p:cNvSpPr>
            <a:spLocks noChangeArrowheads="1"/>
          </p:cNvSpPr>
          <p:nvPr/>
        </p:nvSpPr>
        <p:spPr bwMode="auto">
          <a:xfrm>
            <a:off x="3436938" y="3910013"/>
            <a:ext cx="222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Orleans</a:t>
            </a:r>
            <a:endParaRPr lang="en-US">
              <a:solidFill>
                <a:schemeClr val="bg1"/>
              </a:solidFill>
              <a:latin typeface="Arial" charset="0"/>
            </a:endParaRPr>
          </a:p>
        </p:txBody>
      </p:sp>
      <p:sp>
        <p:nvSpPr>
          <p:cNvPr id="199896" name="Rectangle 216"/>
          <p:cNvSpPr>
            <a:spLocks noChangeArrowheads="1"/>
          </p:cNvSpPr>
          <p:nvPr/>
        </p:nvSpPr>
        <p:spPr bwMode="auto">
          <a:xfrm>
            <a:off x="4919663" y="3789363"/>
            <a:ext cx="23336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Oswego</a:t>
            </a:r>
            <a:endParaRPr lang="en-US">
              <a:solidFill>
                <a:schemeClr val="bg1"/>
              </a:solidFill>
              <a:latin typeface="Arial" charset="0"/>
            </a:endParaRPr>
          </a:p>
        </p:txBody>
      </p:sp>
      <p:sp>
        <p:nvSpPr>
          <p:cNvPr id="199897" name="Rectangle 217"/>
          <p:cNvSpPr>
            <a:spLocks noChangeArrowheads="1"/>
          </p:cNvSpPr>
          <p:nvPr/>
        </p:nvSpPr>
        <p:spPr bwMode="auto">
          <a:xfrm>
            <a:off x="5783263" y="4527550"/>
            <a:ext cx="20478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Otsego</a:t>
            </a:r>
            <a:endParaRPr lang="en-US">
              <a:solidFill>
                <a:schemeClr val="bg1"/>
              </a:solidFill>
              <a:latin typeface="Arial" charset="0"/>
            </a:endParaRPr>
          </a:p>
        </p:txBody>
      </p:sp>
      <p:sp>
        <p:nvSpPr>
          <p:cNvPr id="199898" name="Rectangle 218"/>
          <p:cNvSpPr>
            <a:spLocks noChangeArrowheads="1"/>
          </p:cNvSpPr>
          <p:nvPr/>
        </p:nvSpPr>
        <p:spPr bwMode="auto">
          <a:xfrm>
            <a:off x="6832600" y="6453188"/>
            <a:ext cx="222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Queens</a:t>
            </a:r>
            <a:endParaRPr lang="en-US">
              <a:solidFill>
                <a:schemeClr val="bg1"/>
              </a:solidFill>
              <a:latin typeface="Arial" charset="0"/>
            </a:endParaRPr>
          </a:p>
        </p:txBody>
      </p:sp>
      <p:sp>
        <p:nvSpPr>
          <p:cNvPr id="199899" name="Rectangle 219"/>
          <p:cNvSpPr>
            <a:spLocks noChangeArrowheads="1"/>
          </p:cNvSpPr>
          <p:nvPr/>
        </p:nvSpPr>
        <p:spPr bwMode="auto">
          <a:xfrm>
            <a:off x="6888163" y="4476750"/>
            <a:ext cx="3206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Rensselaer</a:t>
            </a:r>
            <a:endParaRPr lang="en-US">
              <a:solidFill>
                <a:schemeClr val="bg1"/>
              </a:solidFill>
              <a:latin typeface="Arial" charset="0"/>
            </a:endParaRPr>
          </a:p>
        </p:txBody>
      </p:sp>
      <p:sp>
        <p:nvSpPr>
          <p:cNvPr id="199900" name="Rectangle 220"/>
          <p:cNvSpPr>
            <a:spLocks noChangeArrowheads="1"/>
          </p:cNvSpPr>
          <p:nvPr/>
        </p:nvSpPr>
        <p:spPr bwMode="auto">
          <a:xfrm>
            <a:off x="6535738" y="5973763"/>
            <a:ext cx="427037" cy="76200"/>
          </a:xfrm>
          <a:prstGeom prst="rect">
            <a:avLst/>
          </a:prstGeom>
          <a:solidFill>
            <a:schemeClr val="accent1"/>
          </a:solidFill>
          <a:ln w="9525">
            <a:noFill/>
            <a:miter lim="800000"/>
            <a:headEnd/>
            <a:tailEnd/>
          </a:ln>
        </p:spPr>
        <p:txBody>
          <a:bodyPr lIns="0" tIns="0" rIns="0" bIns="0">
            <a:spAutoFit/>
          </a:bodyPr>
          <a:lstStyle/>
          <a:p>
            <a:pPr eaLnBrk="1" hangingPunct="1"/>
            <a:r>
              <a:rPr lang="en-US" sz="500">
                <a:solidFill>
                  <a:schemeClr val="bg1"/>
                </a:solidFill>
                <a:latin typeface="Arial" charset="0"/>
              </a:rPr>
              <a:t>Rockland</a:t>
            </a:r>
            <a:endParaRPr lang="en-US">
              <a:solidFill>
                <a:schemeClr val="bg1"/>
              </a:solidFill>
              <a:latin typeface="Arial" charset="0"/>
            </a:endParaRPr>
          </a:p>
        </p:txBody>
      </p:sp>
      <p:sp>
        <p:nvSpPr>
          <p:cNvPr id="199901" name="Rectangle 221"/>
          <p:cNvSpPr>
            <a:spLocks noChangeArrowheads="1"/>
          </p:cNvSpPr>
          <p:nvPr/>
        </p:nvSpPr>
        <p:spPr bwMode="auto">
          <a:xfrm>
            <a:off x="6529388" y="4319588"/>
            <a:ext cx="36671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Schenectady</a:t>
            </a:r>
            <a:endParaRPr lang="en-US">
              <a:solidFill>
                <a:schemeClr val="bg1"/>
              </a:solidFill>
              <a:latin typeface="Arial" charset="0"/>
            </a:endParaRPr>
          </a:p>
        </p:txBody>
      </p:sp>
      <p:sp>
        <p:nvSpPr>
          <p:cNvPr id="199902" name="Rectangle 222"/>
          <p:cNvSpPr>
            <a:spLocks noChangeArrowheads="1"/>
          </p:cNvSpPr>
          <p:nvPr/>
        </p:nvSpPr>
        <p:spPr bwMode="auto">
          <a:xfrm>
            <a:off x="6175375" y="4579938"/>
            <a:ext cx="2857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Schoharie</a:t>
            </a:r>
            <a:endParaRPr lang="en-US">
              <a:solidFill>
                <a:schemeClr val="bg1"/>
              </a:solidFill>
              <a:latin typeface="Arial" charset="0"/>
            </a:endParaRPr>
          </a:p>
        </p:txBody>
      </p:sp>
      <p:sp>
        <p:nvSpPr>
          <p:cNvPr id="199903" name="Rectangle 223"/>
          <p:cNvSpPr>
            <a:spLocks noChangeArrowheads="1"/>
          </p:cNvSpPr>
          <p:nvPr/>
        </p:nvSpPr>
        <p:spPr bwMode="auto">
          <a:xfrm>
            <a:off x="4467225" y="4756150"/>
            <a:ext cx="2476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Schuyler</a:t>
            </a:r>
            <a:endParaRPr lang="en-US">
              <a:solidFill>
                <a:schemeClr val="bg1"/>
              </a:solidFill>
              <a:latin typeface="Arial" charset="0"/>
            </a:endParaRPr>
          </a:p>
        </p:txBody>
      </p:sp>
      <p:sp>
        <p:nvSpPr>
          <p:cNvPr id="199904" name="Rectangle 224"/>
          <p:cNvSpPr>
            <a:spLocks noChangeArrowheads="1"/>
          </p:cNvSpPr>
          <p:nvPr/>
        </p:nvSpPr>
        <p:spPr bwMode="auto">
          <a:xfrm>
            <a:off x="4437063" y="4375150"/>
            <a:ext cx="2159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Seneca</a:t>
            </a:r>
            <a:endParaRPr lang="en-US">
              <a:solidFill>
                <a:schemeClr val="bg1"/>
              </a:solidFill>
              <a:latin typeface="Arial" charset="0"/>
            </a:endParaRPr>
          </a:p>
        </p:txBody>
      </p:sp>
      <p:sp>
        <p:nvSpPr>
          <p:cNvPr id="199905" name="Rectangle 225"/>
          <p:cNvSpPr>
            <a:spLocks noChangeArrowheads="1"/>
          </p:cNvSpPr>
          <p:nvPr/>
        </p:nvSpPr>
        <p:spPr bwMode="auto">
          <a:xfrm>
            <a:off x="4065588" y="4943475"/>
            <a:ext cx="23653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Steuben</a:t>
            </a:r>
            <a:endParaRPr lang="en-US">
              <a:solidFill>
                <a:schemeClr val="bg1"/>
              </a:solidFill>
              <a:latin typeface="Arial" charset="0"/>
            </a:endParaRPr>
          </a:p>
        </p:txBody>
      </p:sp>
      <p:sp>
        <p:nvSpPr>
          <p:cNvPr id="199906" name="Rectangle 226"/>
          <p:cNvSpPr>
            <a:spLocks noChangeArrowheads="1"/>
          </p:cNvSpPr>
          <p:nvPr/>
        </p:nvSpPr>
        <p:spPr bwMode="auto">
          <a:xfrm>
            <a:off x="7221538" y="6251575"/>
            <a:ext cx="1936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Suffolk</a:t>
            </a:r>
            <a:endParaRPr lang="en-US">
              <a:solidFill>
                <a:schemeClr val="bg1"/>
              </a:solidFill>
              <a:latin typeface="Arial" charset="0"/>
            </a:endParaRPr>
          </a:p>
        </p:txBody>
      </p:sp>
      <p:sp>
        <p:nvSpPr>
          <p:cNvPr id="199907" name="Rectangle 227"/>
          <p:cNvSpPr>
            <a:spLocks noChangeArrowheads="1"/>
          </p:cNvSpPr>
          <p:nvPr/>
        </p:nvSpPr>
        <p:spPr bwMode="auto">
          <a:xfrm>
            <a:off x="5905500" y="5362575"/>
            <a:ext cx="2222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Sullivan</a:t>
            </a:r>
            <a:endParaRPr lang="en-US">
              <a:solidFill>
                <a:schemeClr val="bg1"/>
              </a:solidFill>
              <a:latin typeface="Arial" charset="0"/>
            </a:endParaRPr>
          </a:p>
        </p:txBody>
      </p:sp>
      <p:sp>
        <p:nvSpPr>
          <p:cNvPr id="199908" name="Rectangle 228"/>
          <p:cNvSpPr>
            <a:spLocks noChangeArrowheads="1"/>
          </p:cNvSpPr>
          <p:nvPr/>
        </p:nvSpPr>
        <p:spPr bwMode="auto">
          <a:xfrm>
            <a:off x="4878388" y="4987925"/>
            <a:ext cx="1587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Tioga</a:t>
            </a:r>
            <a:endParaRPr lang="en-US">
              <a:solidFill>
                <a:schemeClr val="bg1"/>
              </a:solidFill>
              <a:latin typeface="Arial" charset="0"/>
            </a:endParaRPr>
          </a:p>
        </p:txBody>
      </p:sp>
      <p:sp>
        <p:nvSpPr>
          <p:cNvPr id="199909" name="Rectangle 229"/>
          <p:cNvSpPr>
            <a:spLocks noChangeArrowheads="1"/>
          </p:cNvSpPr>
          <p:nvPr/>
        </p:nvSpPr>
        <p:spPr bwMode="auto">
          <a:xfrm>
            <a:off x="4735513" y="4686300"/>
            <a:ext cx="274637"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Tompkins</a:t>
            </a:r>
            <a:endParaRPr lang="en-US">
              <a:solidFill>
                <a:schemeClr val="bg1"/>
              </a:solidFill>
              <a:latin typeface="Arial" charset="0"/>
            </a:endParaRPr>
          </a:p>
        </p:txBody>
      </p:sp>
      <p:sp>
        <p:nvSpPr>
          <p:cNvPr id="199910" name="Rectangle 230"/>
          <p:cNvSpPr>
            <a:spLocks noChangeArrowheads="1"/>
          </p:cNvSpPr>
          <p:nvPr/>
        </p:nvSpPr>
        <p:spPr bwMode="auto">
          <a:xfrm>
            <a:off x="6340475" y="5280025"/>
            <a:ext cx="16510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Ulster</a:t>
            </a:r>
            <a:endParaRPr lang="en-US">
              <a:solidFill>
                <a:schemeClr val="bg1"/>
              </a:solidFill>
              <a:latin typeface="Arial" charset="0"/>
            </a:endParaRPr>
          </a:p>
        </p:txBody>
      </p:sp>
      <p:sp>
        <p:nvSpPr>
          <p:cNvPr id="199911" name="Rectangle 231"/>
          <p:cNvSpPr>
            <a:spLocks noChangeArrowheads="1"/>
          </p:cNvSpPr>
          <p:nvPr/>
        </p:nvSpPr>
        <p:spPr bwMode="auto">
          <a:xfrm>
            <a:off x="4356100" y="4008438"/>
            <a:ext cx="196850"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Wayne</a:t>
            </a:r>
            <a:endParaRPr lang="en-US">
              <a:solidFill>
                <a:schemeClr val="bg1"/>
              </a:solidFill>
              <a:latin typeface="Arial" charset="0"/>
            </a:endParaRPr>
          </a:p>
        </p:txBody>
      </p:sp>
      <p:sp>
        <p:nvSpPr>
          <p:cNvPr id="199912" name="Rectangle 232"/>
          <p:cNvSpPr>
            <a:spLocks noChangeArrowheads="1"/>
          </p:cNvSpPr>
          <p:nvPr/>
        </p:nvSpPr>
        <p:spPr bwMode="auto">
          <a:xfrm>
            <a:off x="3435350" y="4451350"/>
            <a:ext cx="26511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Wyoming</a:t>
            </a:r>
            <a:endParaRPr lang="en-US">
              <a:solidFill>
                <a:schemeClr val="bg1"/>
              </a:solidFill>
              <a:latin typeface="Arial" charset="0"/>
            </a:endParaRPr>
          </a:p>
        </p:txBody>
      </p:sp>
      <p:sp>
        <p:nvSpPr>
          <p:cNvPr id="199913" name="Rectangle 233"/>
          <p:cNvSpPr>
            <a:spLocks noChangeArrowheads="1"/>
          </p:cNvSpPr>
          <p:nvPr/>
        </p:nvSpPr>
        <p:spPr bwMode="auto">
          <a:xfrm>
            <a:off x="4270375" y="4483100"/>
            <a:ext cx="1619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Yates</a:t>
            </a:r>
            <a:endParaRPr lang="en-US">
              <a:solidFill>
                <a:schemeClr val="bg1"/>
              </a:solidFill>
              <a:latin typeface="Arial" charset="0"/>
            </a:endParaRPr>
          </a:p>
        </p:txBody>
      </p:sp>
      <p:sp>
        <p:nvSpPr>
          <p:cNvPr id="199914" name="Rectangle 234"/>
          <p:cNvSpPr>
            <a:spLocks noChangeArrowheads="1"/>
          </p:cNvSpPr>
          <p:nvPr/>
        </p:nvSpPr>
        <p:spPr bwMode="auto">
          <a:xfrm>
            <a:off x="6383338" y="2692400"/>
            <a:ext cx="2254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Franklin</a:t>
            </a:r>
            <a:endParaRPr lang="en-US">
              <a:solidFill>
                <a:schemeClr val="bg1"/>
              </a:solidFill>
              <a:latin typeface="Arial" charset="0"/>
            </a:endParaRPr>
          </a:p>
        </p:txBody>
      </p:sp>
      <p:sp>
        <p:nvSpPr>
          <p:cNvPr id="199915" name="Rectangle 235"/>
          <p:cNvSpPr>
            <a:spLocks noChangeArrowheads="1"/>
          </p:cNvSpPr>
          <p:nvPr/>
        </p:nvSpPr>
        <p:spPr bwMode="auto">
          <a:xfrm>
            <a:off x="6138863" y="3487738"/>
            <a:ext cx="2508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Hamilton</a:t>
            </a:r>
            <a:endParaRPr lang="en-US">
              <a:solidFill>
                <a:schemeClr val="bg1"/>
              </a:solidFill>
              <a:latin typeface="Arial" charset="0"/>
            </a:endParaRPr>
          </a:p>
        </p:txBody>
      </p:sp>
      <p:sp>
        <p:nvSpPr>
          <p:cNvPr id="199916" name="Rectangle 236"/>
          <p:cNvSpPr>
            <a:spLocks noChangeArrowheads="1"/>
          </p:cNvSpPr>
          <p:nvPr/>
        </p:nvSpPr>
        <p:spPr bwMode="auto">
          <a:xfrm>
            <a:off x="4194175" y="4279900"/>
            <a:ext cx="20796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Ontario</a:t>
            </a:r>
            <a:endParaRPr lang="en-US">
              <a:solidFill>
                <a:schemeClr val="bg1"/>
              </a:solidFill>
              <a:latin typeface="Arial" charset="0"/>
            </a:endParaRPr>
          </a:p>
        </p:txBody>
      </p:sp>
      <p:sp>
        <p:nvSpPr>
          <p:cNvPr id="199917" name="Rectangle 237"/>
          <p:cNvSpPr>
            <a:spLocks noChangeArrowheads="1"/>
          </p:cNvSpPr>
          <p:nvPr/>
        </p:nvSpPr>
        <p:spPr bwMode="auto">
          <a:xfrm>
            <a:off x="5734050" y="2762250"/>
            <a:ext cx="4349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Saint Lawrence</a:t>
            </a:r>
            <a:endParaRPr lang="en-US">
              <a:solidFill>
                <a:schemeClr val="bg1"/>
              </a:solidFill>
              <a:latin typeface="Arial" charset="0"/>
            </a:endParaRPr>
          </a:p>
        </p:txBody>
      </p:sp>
      <p:sp>
        <p:nvSpPr>
          <p:cNvPr id="199918" name="Rectangle 238"/>
          <p:cNvSpPr>
            <a:spLocks noChangeArrowheads="1"/>
          </p:cNvSpPr>
          <p:nvPr/>
        </p:nvSpPr>
        <p:spPr bwMode="auto">
          <a:xfrm>
            <a:off x="6626225" y="4044950"/>
            <a:ext cx="2571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Saratoga</a:t>
            </a:r>
            <a:endParaRPr lang="en-US">
              <a:solidFill>
                <a:schemeClr val="bg1"/>
              </a:solidFill>
              <a:latin typeface="Arial" charset="0"/>
            </a:endParaRPr>
          </a:p>
        </p:txBody>
      </p:sp>
      <p:sp>
        <p:nvSpPr>
          <p:cNvPr id="199919" name="Rectangle 239"/>
          <p:cNvSpPr>
            <a:spLocks noChangeArrowheads="1"/>
          </p:cNvSpPr>
          <p:nvPr/>
        </p:nvSpPr>
        <p:spPr bwMode="auto">
          <a:xfrm>
            <a:off x="6618288" y="3638550"/>
            <a:ext cx="20796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Warren</a:t>
            </a:r>
            <a:endParaRPr lang="en-US">
              <a:solidFill>
                <a:schemeClr val="bg1"/>
              </a:solidFill>
              <a:latin typeface="Arial" charset="0"/>
            </a:endParaRPr>
          </a:p>
        </p:txBody>
      </p:sp>
      <p:sp>
        <p:nvSpPr>
          <p:cNvPr id="199920" name="Rectangle 240"/>
          <p:cNvSpPr>
            <a:spLocks noChangeArrowheads="1"/>
          </p:cNvSpPr>
          <p:nvPr/>
        </p:nvSpPr>
        <p:spPr bwMode="auto">
          <a:xfrm>
            <a:off x="6961188" y="3813175"/>
            <a:ext cx="334962"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Washington</a:t>
            </a:r>
            <a:endParaRPr lang="en-US">
              <a:solidFill>
                <a:schemeClr val="bg1"/>
              </a:solidFill>
              <a:latin typeface="Arial" charset="0"/>
            </a:endParaRPr>
          </a:p>
        </p:txBody>
      </p:sp>
      <p:sp>
        <p:nvSpPr>
          <p:cNvPr id="199921" name="Rectangle 241"/>
          <p:cNvSpPr>
            <a:spLocks noChangeArrowheads="1"/>
          </p:cNvSpPr>
          <p:nvPr/>
        </p:nvSpPr>
        <p:spPr bwMode="auto">
          <a:xfrm>
            <a:off x="6850063" y="5940425"/>
            <a:ext cx="35242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Westchester</a:t>
            </a:r>
            <a:endParaRPr lang="en-US">
              <a:solidFill>
                <a:schemeClr val="bg1"/>
              </a:solidFill>
              <a:latin typeface="Arial" charset="0"/>
            </a:endParaRPr>
          </a:p>
        </p:txBody>
      </p:sp>
      <p:sp>
        <p:nvSpPr>
          <p:cNvPr id="199922" name="Rectangle 242"/>
          <p:cNvSpPr>
            <a:spLocks noChangeArrowheads="1"/>
          </p:cNvSpPr>
          <p:nvPr/>
        </p:nvSpPr>
        <p:spPr bwMode="auto">
          <a:xfrm>
            <a:off x="6213475" y="4013200"/>
            <a:ext cx="176213"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Fulton</a:t>
            </a:r>
            <a:endParaRPr lang="en-US">
              <a:solidFill>
                <a:schemeClr val="bg1"/>
              </a:solidFill>
              <a:latin typeface="Arial" charset="0"/>
            </a:endParaRPr>
          </a:p>
        </p:txBody>
      </p:sp>
      <p:sp>
        <p:nvSpPr>
          <p:cNvPr id="199923" name="Rectangle 243"/>
          <p:cNvSpPr>
            <a:spLocks noChangeArrowheads="1"/>
          </p:cNvSpPr>
          <p:nvPr/>
        </p:nvSpPr>
        <p:spPr bwMode="auto">
          <a:xfrm>
            <a:off x="6805613" y="5668963"/>
            <a:ext cx="219075" cy="76200"/>
          </a:xfrm>
          <a:prstGeom prst="rect">
            <a:avLst/>
          </a:prstGeom>
          <a:solidFill>
            <a:schemeClr val="accent1"/>
          </a:solidFill>
          <a:ln w="9525">
            <a:noFill/>
            <a:miter lim="800000"/>
            <a:headEnd/>
            <a:tailEnd/>
          </a:ln>
        </p:spPr>
        <p:txBody>
          <a:bodyPr wrap="none" lIns="0" tIns="0" rIns="0" bIns="0">
            <a:spAutoFit/>
          </a:bodyPr>
          <a:lstStyle/>
          <a:p>
            <a:pPr eaLnBrk="1" hangingPunct="1"/>
            <a:r>
              <a:rPr lang="en-US" sz="500">
                <a:solidFill>
                  <a:schemeClr val="bg1"/>
                </a:solidFill>
                <a:latin typeface="Arial" charset="0"/>
              </a:rPr>
              <a:t>Putnam</a:t>
            </a:r>
            <a:endParaRPr lang="en-US">
              <a:solidFill>
                <a:schemeClr val="bg1"/>
              </a:solidFill>
              <a:latin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ooter Placeholder 3"/>
          <p:cNvSpPr>
            <a:spLocks noGrp="1"/>
          </p:cNvSpPr>
          <p:nvPr>
            <p:ph type="ftr" sz="quarter" idx="10"/>
          </p:nvPr>
        </p:nvSpPr>
        <p:spPr/>
        <p:txBody>
          <a:bodyPr/>
          <a:lstStyle/>
          <a:p>
            <a:r>
              <a:rPr lang="en-US"/>
              <a:t>© 2008 IBM Corporation</a:t>
            </a:r>
          </a:p>
        </p:txBody>
      </p:sp>
      <p:sp>
        <p:nvSpPr>
          <p:cNvPr id="182274" name="Line 2"/>
          <p:cNvSpPr>
            <a:spLocks noChangeShapeType="1"/>
          </p:cNvSpPr>
          <p:nvPr/>
        </p:nvSpPr>
        <p:spPr bwMode="auto">
          <a:xfrm>
            <a:off x="2693988" y="2386013"/>
            <a:ext cx="928687" cy="0"/>
          </a:xfrm>
          <a:prstGeom prst="line">
            <a:avLst/>
          </a:prstGeom>
          <a:noFill/>
          <a:ln w="101600">
            <a:solidFill>
              <a:srgbClr val="7BA2C5"/>
            </a:solidFill>
            <a:round/>
            <a:headEnd/>
            <a:tailEnd type="triangle" w="med" len="med"/>
          </a:ln>
          <a:effectLst/>
        </p:spPr>
        <p:txBody>
          <a:bodyPr wrap="none" anchor="ctr"/>
          <a:lstStyle/>
          <a:p>
            <a:endParaRPr lang="en-US"/>
          </a:p>
        </p:txBody>
      </p:sp>
      <p:sp>
        <p:nvSpPr>
          <p:cNvPr id="182275" name="Line 3"/>
          <p:cNvSpPr>
            <a:spLocks noChangeShapeType="1"/>
          </p:cNvSpPr>
          <p:nvPr/>
        </p:nvSpPr>
        <p:spPr bwMode="auto">
          <a:xfrm>
            <a:off x="2193925" y="4787900"/>
            <a:ext cx="1509713" cy="0"/>
          </a:xfrm>
          <a:prstGeom prst="line">
            <a:avLst/>
          </a:prstGeom>
          <a:noFill/>
          <a:ln w="76200">
            <a:solidFill>
              <a:srgbClr val="7BA2C5"/>
            </a:solidFill>
            <a:round/>
            <a:headEnd type="triangle" w="med" len="med"/>
            <a:tailEnd/>
          </a:ln>
          <a:effectLst/>
        </p:spPr>
        <p:txBody>
          <a:bodyPr wrap="none" anchor="ctr"/>
          <a:lstStyle/>
          <a:p>
            <a:endParaRPr lang="en-US"/>
          </a:p>
        </p:txBody>
      </p:sp>
      <p:sp>
        <p:nvSpPr>
          <p:cNvPr id="182276" name="Text Box 4"/>
          <p:cNvSpPr txBox="1">
            <a:spLocks noChangeArrowheads="1"/>
          </p:cNvSpPr>
          <p:nvPr/>
        </p:nvSpPr>
        <p:spPr bwMode="auto">
          <a:xfrm>
            <a:off x="388938" y="3086100"/>
            <a:ext cx="2400300" cy="639763"/>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County suspected aberrant behavior in a particular medical specialty</a:t>
            </a:r>
          </a:p>
        </p:txBody>
      </p:sp>
      <p:sp>
        <p:nvSpPr>
          <p:cNvPr id="182277" name="Text Box 5"/>
          <p:cNvSpPr txBox="1">
            <a:spLocks noChangeArrowheads="1"/>
          </p:cNvSpPr>
          <p:nvPr/>
        </p:nvSpPr>
        <p:spPr bwMode="auto">
          <a:xfrm>
            <a:off x="3375025" y="3068638"/>
            <a:ext cx="2370138" cy="639762"/>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New York MIG provided IBM with claims data for a particular medical specialty</a:t>
            </a:r>
          </a:p>
        </p:txBody>
      </p:sp>
      <p:sp>
        <p:nvSpPr>
          <p:cNvPr id="182278" name="Text Box 6"/>
          <p:cNvSpPr txBox="1">
            <a:spLocks noChangeArrowheads="1"/>
          </p:cNvSpPr>
          <p:nvPr/>
        </p:nvSpPr>
        <p:spPr bwMode="auto">
          <a:xfrm>
            <a:off x="6400800" y="5638800"/>
            <a:ext cx="2238375" cy="639763"/>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IBM Consultants use FAMS advanced analytics and delivered results to NY MIG</a:t>
            </a:r>
          </a:p>
        </p:txBody>
      </p:sp>
      <p:sp>
        <p:nvSpPr>
          <p:cNvPr id="182279" name="Text Box 7"/>
          <p:cNvSpPr txBox="1">
            <a:spLocks noChangeArrowheads="1"/>
          </p:cNvSpPr>
          <p:nvPr/>
        </p:nvSpPr>
        <p:spPr bwMode="auto">
          <a:xfrm>
            <a:off x="3429000" y="5715000"/>
            <a:ext cx="2209800" cy="457200"/>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Auditors conduct the investigation</a:t>
            </a:r>
          </a:p>
        </p:txBody>
      </p:sp>
      <p:sp>
        <p:nvSpPr>
          <p:cNvPr id="182280" name="Text Box 8"/>
          <p:cNvSpPr txBox="1">
            <a:spLocks noChangeArrowheads="1"/>
          </p:cNvSpPr>
          <p:nvPr/>
        </p:nvSpPr>
        <p:spPr bwMode="auto">
          <a:xfrm>
            <a:off x="533400" y="5715000"/>
            <a:ext cx="1981200" cy="639763"/>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County recovers overpayments from providers/recipients</a:t>
            </a:r>
          </a:p>
        </p:txBody>
      </p:sp>
      <p:sp>
        <p:nvSpPr>
          <p:cNvPr id="182281" name="Text Box 9"/>
          <p:cNvSpPr txBox="1">
            <a:spLocks noChangeArrowheads="1"/>
          </p:cNvSpPr>
          <p:nvPr/>
        </p:nvSpPr>
        <p:spPr bwMode="auto">
          <a:xfrm>
            <a:off x="6245225" y="3076575"/>
            <a:ext cx="2424113" cy="822325"/>
          </a:xfrm>
          <a:prstGeom prst="rect">
            <a:avLst/>
          </a:prstGeom>
          <a:noFill/>
          <a:ln w="38100" algn="ctr">
            <a:noFill/>
            <a:miter lim="800000"/>
            <a:headEnd/>
            <a:tailEnd/>
          </a:ln>
          <a:effectLst/>
        </p:spPr>
        <p:txBody>
          <a:bodyPr>
            <a:spAutoFit/>
          </a:bodyPr>
          <a:lstStyle/>
          <a:p>
            <a:pPr algn="ctr" eaLnBrk="1" hangingPunct="1"/>
            <a:r>
              <a:rPr lang="en-US" sz="1200">
                <a:solidFill>
                  <a:srgbClr val="102969"/>
                </a:solidFill>
                <a:latin typeface="Arial" charset="0"/>
                <a:cs typeface="Arial" charset="0"/>
              </a:rPr>
              <a:t>Leveraging FAMS technology, providers/recipients are scored and ranked according to their degree of aberrant behavior</a:t>
            </a:r>
          </a:p>
        </p:txBody>
      </p:sp>
      <p:pic>
        <p:nvPicPr>
          <p:cNvPr id="182282" name="Picture 10"/>
          <p:cNvPicPr>
            <a:picLocks noChangeAspect="1" noChangeArrowheads="1"/>
          </p:cNvPicPr>
          <p:nvPr/>
        </p:nvPicPr>
        <p:blipFill>
          <a:blip r:embed="rId3"/>
          <a:srcRect/>
          <a:stretch>
            <a:fillRect/>
          </a:stretch>
        </p:blipFill>
        <p:spPr bwMode="auto">
          <a:xfrm>
            <a:off x="582613" y="1701800"/>
            <a:ext cx="2036762" cy="1327150"/>
          </a:xfrm>
          <a:prstGeom prst="rect">
            <a:avLst/>
          </a:prstGeom>
          <a:noFill/>
          <a:ln w="9525">
            <a:solidFill>
              <a:schemeClr val="tx1"/>
            </a:solidFill>
            <a:miter lim="800000"/>
            <a:headEnd/>
            <a:tailEnd/>
          </a:ln>
        </p:spPr>
      </p:pic>
      <p:pic>
        <p:nvPicPr>
          <p:cNvPr id="182283" name="Picture 11"/>
          <p:cNvPicPr>
            <a:picLocks noChangeAspect="1" noChangeArrowheads="1"/>
          </p:cNvPicPr>
          <p:nvPr/>
        </p:nvPicPr>
        <p:blipFill>
          <a:blip r:embed="rId4"/>
          <a:srcRect/>
          <a:stretch>
            <a:fillRect/>
          </a:stretch>
        </p:blipFill>
        <p:spPr bwMode="auto">
          <a:xfrm>
            <a:off x="3937000" y="1662113"/>
            <a:ext cx="1162050" cy="1370012"/>
          </a:xfrm>
          <a:prstGeom prst="rect">
            <a:avLst/>
          </a:prstGeom>
          <a:noFill/>
          <a:ln w="9525">
            <a:solidFill>
              <a:schemeClr val="tx1"/>
            </a:solidFill>
            <a:miter lim="800000"/>
            <a:headEnd/>
            <a:tailEnd/>
          </a:ln>
        </p:spPr>
      </p:pic>
      <p:sp>
        <p:nvSpPr>
          <p:cNvPr id="182284" name="Line 12"/>
          <p:cNvSpPr>
            <a:spLocks noChangeShapeType="1"/>
          </p:cNvSpPr>
          <p:nvPr/>
        </p:nvSpPr>
        <p:spPr bwMode="auto">
          <a:xfrm>
            <a:off x="5257800" y="2386013"/>
            <a:ext cx="928688" cy="0"/>
          </a:xfrm>
          <a:prstGeom prst="line">
            <a:avLst/>
          </a:prstGeom>
          <a:noFill/>
          <a:ln w="76200">
            <a:solidFill>
              <a:srgbClr val="7BA2C5"/>
            </a:solidFill>
            <a:round/>
            <a:headEnd/>
            <a:tailEnd type="triangle" w="med" len="med"/>
          </a:ln>
          <a:effectLst/>
        </p:spPr>
        <p:txBody>
          <a:bodyPr wrap="none" anchor="ctr"/>
          <a:lstStyle/>
          <a:p>
            <a:endParaRPr lang="en-US"/>
          </a:p>
        </p:txBody>
      </p:sp>
      <p:pic>
        <p:nvPicPr>
          <p:cNvPr id="182285" name="Picture 13"/>
          <p:cNvPicPr>
            <a:picLocks noChangeAspect="1" noChangeArrowheads="1"/>
          </p:cNvPicPr>
          <p:nvPr/>
        </p:nvPicPr>
        <p:blipFill>
          <a:blip r:embed="rId5"/>
          <a:srcRect/>
          <a:stretch>
            <a:fillRect/>
          </a:stretch>
        </p:blipFill>
        <p:spPr bwMode="auto">
          <a:xfrm>
            <a:off x="3962400" y="4114800"/>
            <a:ext cx="1031875" cy="1606550"/>
          </a:xfrm>
          <a:prstGeom prst="rect">
            <a:avLst/>
          </a:prstGeom>
          <a:noFill/>
          <a:ln w="9525">
            <a:solidFill>
              <a:schemeClr val="tx1"/>
            </a:solidFill>
            <a:miter lim="800000"/>
            <a:headEnd/>
            <a:tailEnd/>
          </a:ln>
        </p:spPr>
      </p:pic>
      <p:pic>
        <p:nvPicPr>
          <p:cNvPr id="182286" name="Picture 14"/>
          <p:cNvPicPr>
            <a:picLocks noChangeAspect="1" noChangeArrowheads="1"/>
          </p:cNvPicPr>
          <p:nvPr/>
        </p:nvPicPr>
        <p:blipFill>
          <a:blip r:embed="rId6"/>
          <a:srcRect/>
          <a:stretch>
            <a:fillRect/>
          </a:stretch>
        </p:blipFill>
        <p:spPr bwMode="auto">
          <a:xfrm>
            <a:off x="990600" y="4114800"/>
            <a:ext cx="1042988" cy="1622425"/>
          </a:xfrm>
          <a:prstGeom prst="rect">
            <a:avLst/>
          </a:prstGeom>
          <a:noFill/>
          <a:ln w="9525">
            <a:solidFill>
              <a:schemeClr val="tx1"/>
            </a:solidFill>
            <a:miter lim="800000"/>
            <a:headEnd/>
            <a:tailEnd/>
          </a:ln>
        </p:spPr>
      </p:pic>
      <p:pic>
        <p:nvPicPr>
          <p:cNvPr id="182287" name="Picture 15" descr="FAMS image"/>
          <p:cNvPicPr>
            <a:picLocks noChangeAspect="1" noChangeArrowheads="1"/>
          </p:cNvPicPr>
          <p:nvPr/>
        </p:nvPicPr>
        <p:blipFill>
          <a:blip r:embed="rId7"/>
          <a:srcRect/>
          <a:stretch>
            <a:fillRect/>
          </a:stretch>
        </p:blipFill>
        <p:spPr bwMode="auto">
          <a:xfrm>
            <a:off x="6413500" y="1693863"/>
            <a:ext cx="2057400" cy="1387475"/>
          </a:xfrm>
          <a:prstGeom prst="rect">
            <a:avLst/>
          </a:prstGeom>
          <a:noFill/>
          <a:ln w="9525">
            <a:solidFill>
              <a:schemeClr val="tx1"/>
            </a:solidFill>
            <a:miter lim="800000"/>
            <a:headEnd/>
            <a:tailEnd/>
          </a:ln>
        </p:spPr>
      </p:pic>
      <p:pic>
        <p:nvPicPr>
          <p:cNvPr id="182288" name="Picture 16" descr="Business team working on computer."/>
          <p:cNvPicPr>
            <a:picLocks noChangeAspect="1" noChangeArrowheads="1"/>
          </p:cNvPicPr>
          <p:nvPr/>
        </p:nvPicPr>
        <p:blipFill>
          <a:blip r:embed="rId8"/>
          <a:srcRect r="11111" b="15079"/>
          <a:stretch>
            <a:fillRect/>
          </a:stretch>
        </p:blipFill>
        <p:spPr bwMode="auto">
          <a:xfrm>
            <a:off x="6324600" y="4038600"/>
            <a:ext cx="2189163" cy="1627188"/>
          </a:xfrm>
          <a:prstGeom prst="rect">
            <a:avLst/>
          </a:prstGeom>
          <a:noFill/>
          <a:ln w="9525">
            <a:solidFill>
              <a:schemeClr val="tx1"/>
            </a:solidFill>
            <a:miter lim="800000"/>
            <a:headEnd/>
            <a:tailEnd/>
          </a:ln>
        </p:spPr>
      </p:pic>
      <p:sp>
        <p:nvSpPr>
          <p:cNvPr id="182289" name="Line 17"/>
          <p:cNvSpPr>
            <a:spLocks noChangeShapeType="1"/>
          </p:cNvSpPr>
          <p:nvPr/>
        </p:nvSpPr>
        <p:spPr bwMode="auto">
          <a:xfrm>
            <a:off x="4994275" y="4787900"/>
            <a:ext cx="1233488" cy="0"/>
          </a:xfrm>
          <a:prstGeom prst="line">
            <a:avLst/>
          </a:prstGeom>
          <a:noFill/>
          <a:ln w="76200">
            <a:solidFill>
              <a:srgbClr val="7BA2C5"/>
            </a:solidFill>
            <a:round/>
            <a:headEnd type="triangle" w="med" len="med"/>
            <a:tailEnd/>
          </a:ln>
          <a:effectLst/>
        </p:spPr>
        <p:txBody>
          <a:bodyPr wrap="none" anchor="ctr"/>
          <a:lstStyle/>
          <a:p>
            <a:endParaRPr lang="en-US"/>
          </a:p>
        </p:txBody>
      </p:sp>
      <p:sp>
        <p:nvSpPr>
          <p:cNvPr id="182290" name="Rectangle 18"/>
          <p:cNvSpPr>
            <a:spLocks noGrp="1" noChangeArrowheads="1"/>
          </p:cNvSpPr>
          <p:nvPr>
            <p:ph type="title"/>
          </p:nvPr>
        </p:nvSpPr>
        <p:spPr>
          <a:noFill/>
          <a:ln/>
        </p:spPr>
        <p:txBody>
          <a:bodyPr anchor="b"/>
          <a:lstStyle/>
          <a:p>
            <a:r>
              <a:rPr lang="en-US"/>
              <a:t>The VerifyNY Process Flow</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84322" name="Rectangle 2"/>
          <p:cNvSpPr>
            <a:spLocks noGrp="1" noChangeArrowheads="1"/>
          </p:cNvSpPr>
          <p:nvPr>
            <p:ph type="title"/>
          </p:nvPr>
        </p:nvSpPr>
        <p:spPr/>
        <p:txBody>
          <a:bodyPr/>
          <a:lstStyle/>
          <a:p>
            <a:r>
              <a:rPr lang="en-US"/>
              <a:t>Mechanics of the VerifyNY Process Flow</a:t>
            </a:r>
          </a:p>
        </p:txBody>
      </p:sp>
      <p:sp>
        <p:nvSpPr>
          <p:cNvPr id="184323" name="Rectangle 3"/>
          <p:cNvSpPr>
            <a:spLocks noGrp="1" noChangeArrowheads="1"/>
          </p:cNvSpPr>
          <p:nvPr>
            <p:ph type="body" idx="1"/>
          </p:nvPr>
        </p:nvSpPr>
        <p:spPr>
          <a:xfrm>
            <a:off x="457200" y="1143000"/>
            <a:ext cx="8229600" cy="5410200"/>
          </a:xfrm>
        </p:spPr>
        <p:txBody>
          <a:bodyPr/>
          <a:lstStyle/>
          <a:p>
            <a:r>
              <a:rPr lang="en-US"/>
              <a:t>New York Office of the Medicaid Inspector General provided IBM with an extract of claims data called a “Service Level Extract” for the chosen medical specialty</a:t>
            </a:r>
          </a:p>
          <a:p>
            <a:r>
              <a:rPr lang="en-US"/>
              <a:t>IBM performed a preliminary analysis to ensure that the data provided was for the specialty that the County expected</a:t>
            </a:r>
          </a:p>
          <a:p>
            <a:r>
              <a:rPr lang="en-US"/>
              <a:t>Further analysis confirmed that there were no obvious errors in data provided</a:t>
            </a:r>
          </a:p>
          <a:p>
            <a:r>
              <a:rPr lang="en-US"/>
              <a:t>Data was analyzed and reports were delivered to the County for further investigation</a:t>
            </a:r>
          </a:p>
          <a:p>
            <a:pPr lvl="1"/>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61794" name="Rectangle 2"/>
          <p:cNvSpPr>
            <a:spLocks noGrp="1" noChangeArrowheads="1"/>
          </p:cNvSpPr>
          <p:nvPr>
            <p:ph type="title"/>
          </p:nvPr>
        </p:nvSpPr>
        <p:spPr>
          <a:xfrm>
            <a:off x="1104900" y="263525"/>
            <a:ext cx="8245475" cy="498475"/>
          </a:xfrm>
        </p:spPr>
        <p:txBody>
          <a:bodyPr/>
          <a:lstStyle/>
          <a:p>
            <a:r>
              <a:rPr lang="en-US"/>
              <a:t>Output provides investigators a detailed view of where the potential fraud, waste and abuse may be occurring</a:t>
            </a:r>
          </a:p>
        </p:txBody>
      </p:sp>
      <p:sp>
        <p:nvSpPr>
          <p:cNvPr id="161795" name="Rectangle 3"/>
          <p:cNvSpPr>
            <a:spLocks noGrp="1" noChangeArrowheads="1"/>
          </p:cNvSpPr>
          <p:nvPr>
            <p:ph type="body" idx="1"/>
          </p:nvPr>
        </p:nvSpPr>
        <p:spPr/>
        <p:txBody>
          <a:bodyPr/>
          <a:lstStyle/>
          <a:p>
            <a:pPr marL="228600" indent="-228600">
              <a:buFont typeface="Wingdings" pitchFamily="2" charset="2"/>
              <a:buNone/>
            </a:pPr>
            <a:r>
              <a:rPr lang="en-US" sz="2000" b="1">
                <a:solidFill>
                  <a:srgbClr val="193B6F"/>
                </a:solidFill>
              </a:rPr>
              <a:t>The output is targeted at two different audiences</a:t>
            </a:r>
          </a:p>
          <a:p>
            <a:pPr marL="228600" indent="-228600"/>
            <a:endParaRPr lang="en-US" sz="2000" b="1">
              <a:solidFill>
                <a:srgbClr val="193B6F"/>
              </a:solidFill>
            </a:endParaRPr>
          </a:p>
          <a:p>
            <a:pPr marL="457200" lvl="1" indent="-227013"/>
            <a:r>
              <a:rPr lang="en-US"/>
              <a:t>The Executive Summary is targeted at the Medicaid Inspector General or their Cabinet, many of whom do not have time to review the in-depth reports</a:t>
            </a:r>
          </a:p>
          <a:p>
            <a:pPr marL="457200" lvl="1" indent="-227013">
              <a:buFontTx/>
              <a:buNone/>
            </a:pPr>
            <a:endParaRPr lang="en-US"/>
          </a:p>
          <a:p>
            <a:pPr marL="457200" lvl="1" indent="-227013"/>
            <a:r>
              <a:rPr lang="en-US"/>
              <a:t>Detailed reports are used by Investigators as the basis for further investigation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4"/>
          <p:cNvSpPr>
            <a:spLocks noGrp="1"/>
          </p:cNvSpPr>
          <p:nvPr>
            <p:ph type="ftr" sz="quarter" idx="10"/>
          </p:nvPr>
        </p:nvSpPr>
        <p:spPr/>
        <p:txBody>
          <a:bodyPr/>
          <a:lstStyle/>
          <a:p>
            <a:r>
              <a:rPr lang="en-US"/>
              <a:t>© 2008 IBM Corporation</a:t>
            </a:r>
          </a:p>
        </p:txBody>
      </p:sp>
      <p:sp>
        <p:nvSpPr>
          <p:cNvPr id="163842" name="Rectangle 2"/>
          <p:cNvSpPr>
            <a:spLocks noGrp="1" noChangeArrowheads="1"/>
          </p:cNvSpPr>
          <p:nvPr>
            <p:ph type="title"/>
          </p:nvPr>
        </p:nvSpPr>
        <p:spPr>
          <a:xfrm>
            <a:off x="1255713" y="220663"/>
            <a:ext cx="7342187" cy="422275"/>
          </a:xfrm>
          <a:noFill/>
          <a:ln/>
        </p:spPr>
        <p:txBody>
          <a:bodyPr anchor="b"/>
          <a:lstStyle/>
          <a:p>
            <a:r>
              <a:rPr lang="en-US"/>
              <a:t>Verify Reports</a:t>
            </a:r>
          </a:p>
        </p:txBody>
      </p:sp>
      <p:sp>
        <p:nvSpPr>
          <p:cNvPr id="163843" name="Text Box 3"/>
          <p:cNvSpPr txBox="1">
            <a:spLocks noChangeArrowheads="1"/>
          </p:cNvSpPr>
          <p:nvPr/>
        </p:nvSpPr>
        <p:spPr bwMode="auto">
          <a:xfrm>
            <a:off x="533400" y="1016000"/>
            <a:ext cx="2819400" cy="854075"/>
          </a:xfrm>
          <a:prstGeom prst="rect">
            <a:avLst/>
          </a:prstGeom>
          <a:noFill/>
          <a:ln w="9525" algn="ctr">
            <a:noFill/>
            <a:miter lim="800000"/>
            <a:headEnd/>
            <a:tailEnd/>
          </a:ln>
          <a:effectLst/>
        </p:spPr>
        <p:txBody>
          <a:bodyPr>
            <a:spAutoFit/>
          </a:bodyPr>
          <a:lstStyle/>
          <a:p>
            <a:pPr eaLnBrk="1" hangingPunct="1">
              <a:spcBef>
                <a:spcPct val="50000"/>
              </a:spcBef>
            </a:pPr>
            <a:r>
              <a:rPr lang="en-US" altLang="ja-JP" sz="2000" b="1">
                <a:latin typeface="Arial" charset="0"/>
                <a:ea typeface="MS PGothic" pitchFamily="34" charset="-128"/>
                <a:cs typeface="Arial" charset="0"/>
              </a:rPr>
              <a:t>Executive Summary</a:t>
            </a:r>
          </a:p>
          <a:p>
            <a:pPr eaLnBrk="1" hangingPunct="1">
              <a:spcBef>
                <a:spcPct val="50000"/>
              </a:spcBef>
            </a:pPr>
            <a:endParaRPr lang="en-US" altLang="ja-JP" sz="2000" b="1">
              <a:latin typeface="Arial" charset="0"/>
              <a:ea typeface="MS PGothic" pitchFamily="34" charset="-128"/>
              <a:cs typeface="Arial" charset="0"/>
            </a:endParaRPr>
          </a:p>
        </p:txBody>
      </p:sp>
      <p:sp>
        <p:nvSpPr>
          <p:cNvPr id="163844" name="Text Box 4"/>
          <p:cNvSpPr txBox="1">
            <a:spLocks noChangeArrowheads="1"/>
          </p:cNvSpPr>
          <p:nvPr/>
        </p:nvSpPr>
        <p:spPr bwMode="auto">
          <a:xfrm>
            <a:off x="274638" y="5878513"/>
            <a:ext cx="2705100" cy="304800"/>
          </a:xfrm>
          <a:prstGeom prst="rect">
            <a:avLst/>
          </a:prstGeom>
          <a:noFill/>
          <a:ln w="9525" algn="ctr">
            <a:noFill/>
            <a:miter lim="800000"/>
            <a:headEnd/>
            <a:tailEnd/>
          </a:ln>
          <a:effectLst/>
        </p:spPr>
        <p:txBody>
          <a:bodyPr wrap="none">
            <a:spAutoFit/>
          </a:bodyPr>
          <a:lstStyle/>
          <a:p>
            <a:pPr eaLnBrk="1" hangingPunct="1"/>
            <a:r>
              <a:rPr lang="en-US" sz="1400" b="1">
                <a:effectLst>
                  <a:outerShdw blurRad="38100" dist="38100" dir="2700000" algn="tl">
                    <a:srgbClr val="C0C0C0"/>
                  </a:outerShdw>
                </a:effectLst>
                <a:latin typeface="Arial" charset="0"/>
                <a:cs typeface="Arial" charset="0"/>
              </a:rPr>
              <a:t>For Illustrative Purposes Only</a:t>
            </a:r>
          </a:p>
        </p:txBody>
      </p:sp>
      <p:pic>
        <p:nvPicPr>
          <p:cNvPr id="163845" name="Picture 5"/>
          <p:cNvPicPr>
            <a:picLocks noChangeAspect="1" noChangeArrowheads="1"/>
          </p:cNvPicPr>
          <p:nvPr>
            <p:ph sz="half" idx="2"/>
          </p:nvPr>
        </p:nvPicPr>
        <p:blipFill>
          <a:blip r:embed="rId3"/>
          <a:srcRect l="29066" t="13751" r="26253" b="12502"/>
          <a:stretch>
            <a:fillRect/>
          </a:stretch>
        </p:blipFill>
        <p:spPr>
          <a:xfrm>
            <a:off x="3505200" y="1066800"/>
            <a:ext cx="5181600" cy="5410200"/>
          </a:xfrm>
          <a:noFill/>
          <a:ln/>
        </p:spPr>
      </p:pic>
      <p:sp>
        <p:nvSpPr>
          <p:cNvPr id="163846" name="AutoShape 6"/>
          <p:cNvSpPr>
            <a:spLocks noChangeArrowheads="1"/>
          </p:cNvSpPr>
          <p:nvPr/>
        </p:nvSpPr>
        <p:spPr bwMode="auto">
          <a:xfrm>
            <a:off x="381000" y="2057400"/>
            <a:ext cx="4254500" cy="1231900"/>
          </a:xfrm>
          <a:prstGeom prst="wedgeRoundRectCallout">
            <a:avLst>
              <a:gd name="adj1" fmla="val 56718"/>
              <a:gd name="adj2" fmla="val -2190"/>
              <a:gd name="adj3" fmla="val 16667"/>
            </a:avLst>
          </a:prstGeom>
          <a:solidFill>
            <a:srgbClr val="FAEAA6"/>
          </a:solidFill>
          <a:ln w="9525" algn="ctr">
            <a:solidFill>
              <a:schemeClr val="tx1"/>
            </a:solidFill>
            <a:miter lim="800000"/>
            <a:headEnd/>
            <a:tailEnd/>
          </a:ln>
          <a:effectLst/>
        </p:spPr>
        <p:txBody>
          <a:bodyPr/>
          <a:lstStyle/>
          <a:p>
            <a:pPr algn="ctr" eaLnBrk="1" hangingPunct="1"/>
            <a:endParaRPr lang="en-US" sz="1500" b="1">
              <a:solidFill>
                <a:srgbClr val="000066"/>
              </a:solidFill>
              <a:effectLst>
                <a:outerShdw blurRad="38100" dist="38100" dir="2700000" algn="tl">
                  <a:srgbClr val="000000"/>
                </a:outerShdw>
              </a:effectLst>
              <a:latin typeface="Verdana" pitchFamily="34" charset="0"/>
              <a:cs typeface="Arial" charset="0"/>
            </a:endParaRPr>
          </a:p>
        </p:txBody>
      </p:sp>
      <p:sp>
        <p:nvSpPr>
          <p:cNvPr id="163847" name="Text Box 7"/>
          <p:cNvSpPr txBox="1">
            <a:spLocks noChangeArrowheads="1"/>
          </p:cNvSpPr>
          <p:nvPr/>
        </p:nvSpPr>
        <p:spPr bwMode="auto">
          <a:xfrm>
            <a:off x="381000" y="2133600"/>
            <a:ext cx="4379913" cy="1006475"/>
          </a:xfrm>
          <a:prstGeom prst="rect">
            <a:avLst/>
          </a:prstGeom>
          <a:noFill/>
          <a:ln w="9525" algn="ctr">
            <a:noFill/>
            <a:miter lim="800000"/>
            <a:headEnd/>
            <a:tailEnd/>
          </a:ln>
          <a:effectLst/>
        </p:spPr>
        <p:txBody>
          <a:bodyPr>
            <a:spAutoFit/>
          </a:bodyPr>
          <a:lstStyle/>
          <a:p>
            <a:pPr eaLnBrk="1" hangingPunct="1"/>
            <a:r>
              <a:rPr lang="en-US" sz="1500" b="1">
                <a:solidFill>
                  <a:srgbClr val="000066"/>
                </a:solidFill>
                <a:latin typeface="Verdana" pitchFamily="34" charset="0"/>
                <a:cs typeface="Arial" charset="0"/>
              </a:rPr>
              <a:t>This is a high level report targeted at</a:t>
            </a:r>
          </a:p>
          <a:p>
            <a:pPr eaLnBrk="1" hangingPunct="1"/>
            <a:r>
              <a:rPr lang="en-US" sz="1500" b="1">
                <a:solidFill>
                  <a:srgbClr val="000066"/>
                </a:solidFill>
                <a:latin typeface="Verdana" pitchFamily="34" charset="0"/>
                <a:cs typeface="Arial" charset="0"/>
              </a:rPr>
              <a:t>the Medicaid Inspector General or </a:t>
            </a:r>
          </a:p>
          <a:p>
            <a:pPr eaLnBrk="1" hangingPunct="1"/>
            <a:r>
              <a:rPr lang="en-US" sz="1500" b="1">
                <a:solidFill>
                  <a:srgbClr val="000066"/>
                </a:solidFill>
                <a:latin typeface="Verdana" pitchFamily="34" charset="0"/>
                <a:cs typeface="Arial" charset="0"/>
              </a:rPr>
              <a:t>their Cabinet. It provides an overview of the underlying Verify analyses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3"/>
          <p:cNvSpPr>
            <a:spLocks noGrp="1"/>
          </p:cNvSpPr>
          <p:nvPr>
            <p:ph type="ftr" sz="quarter" idx="10"/>
          </p:nvPr>
        </p:nvSpPr>
        <p:spPr/>
        <p:txBody>
          <a:bodyPr/>
          <a:lstStyle/>
          <a:p>
            <a:r>
              <a:rPr lang="en-US"/>
              <a:t>© 2008 IBM Corporation</a:t>
            </a:r>
          </a:p>
        </p:txBody>
      </p:sp>
      <p:sp>
        <p:nvSpPr>
          <p:cNvPr id="165890" name="Rectangle 2"/>
          <p:cNvSpPr>
            <a:spLocks noGrp="1" noChangeArrowheads="1"/>
          </p:cNvSpPr>
          <p:nvPr>
            <p:ph type="title"/>
          </p:nvPr>
        </p:nvSpPr>
        <p:spPr>
          <a:noFill/>
          <a:ln/>
        </p:spPr>
        <p:txBody>
          <a:bodyPr anchor="b"/>
          <a:lstStyle/>
          <a:p>
            <a:r>
              <a:rPr lang="en-US"/>
              <a:t>Verify Reports- cont </a:t>
            </a:r>
          </a:p>
        </p:txBody>
      </p:sp>
      <p:sp>
        <p:nvSpPr>
          <p:cNvPr id="165891" name="Text Box 3"/>
          <p:cNvSpPr txBox="1">
            <a:spLocks noChangeArrowheads="1"/>
          </p:cNvSpPr>
          <p:nvPr/>
        </p:nvSpPr>
        <p:spPr bwMode="auto">
          <a:xfrm>
            <a:off x="381000" y="6172200"/>
            <a:ext cx="2705100" cy="304800"/>
          </a:xfrm>
          <a:prstGeom prst="rect">
            <a:avLst/>
          </a:prstGeom>
          <a:noFill/>
          <a:ln w="9525" algn="ctr">
            <a:noFill/>
            <a:miter lim="800000"/>
            <a:headEnd/>
            <a:tailEnd/>
          </a:ln>
          <a:effectLst/>
        </p:spPr>
        <p:txBody>
          <a:bodyPr wrap="none">
            <a:spAutoFit/>
          </a:bodyPr>
          <a:lstStyle/>
          <a:p>
            <a:pPr eaLnBrk="1" hangingPunct="1"/>
            <a:r>
              <a:rPr lang="en-US" sz="1400" b="1">
                <a:effectLst>
                  <a:outerShdw blurRad="38100" dist="38100" dir="2700000" algn="tl">
                    <a:srgbClr val="C0C0C0"/>
                  </a:outerShdw>
                </a:effectLst>
                <a:latin typeface="Arial" charset="0"/>
                <a:cs typeface="Arial" charset="0"/>
              </a:rPr>
              <a:t>For Illustrative Purposes Only</a:t>
            </a:r>
          </a:p>
        </p:txBody>
      </p:sp>
      <p:pic>
        <p:nvPicPr>
          <p:cNvPr id="165892" name="Picture 4"/>
          <p:cNvPicPr>
            <a:picLocks noChangeAspect="1" noChangeArrowheads="1"/>
          </p:cNvPicPr>
          <p:nvPr>
            <p:ph idx="1"/>
          </p:nvPr>
        </p:nvPicPr>
        <p:blipFill>
          <a:blip r:embed="rId3"/>
          <a:srcRect/>
          <a:stretch>
            <a:fillRect/>
          </a:stretch>
        </p:blipFill>
        <p:spPr>
          <a:xfrm>
            <a:off x="800100" y="1100138"/>
            <a:ext cx="7569200" cy="5030787"/>
          </a:xfrm>
          <a:noFill/>
          <a:ln/>
        </p:spPr>
      </p:pic>
      <p:sp>
        <p:nvSpPr>
          <p:cNvPr id="165893" name="AutoShape 5"/>
          <p:cNvSpPr>
            <a:spLocks noChangeArrowheads="1"/>
          </p:cNvSpPr>
          <p:nvPr/>
        </p:nvSpPr>
        <p:spPr bwMode="auto">
          <a:xfrm>
            <a:off x="3733800" y="2362200"/>
            <a:ext cx="3733800" cy="2133600"/>
          </a:xfrm>
          <a:prstGeom prst="wedgeRoundRectCallout">
            <a:avLst>
              <a:gd name="adj1" fmla="val -43324"/>
              <a:gd name="adj2" fmla="val 80431"/>
              <a:gd name="adj3" fmla="val 16667"/>
            </a:avLst>
          </a:prstGeom>
          <a:solidFill>
            <a:srgbClr val="FAEAA6"/>
          </a:solidFill>
          <a:ln w="9525" algn="ctr">
            <a:solidFill>
              <a:schemeClr val="tx1"/>
            </a:solidFill>
            <a:miter lim="800000"/>
            <a:headEnd/>
            <a:tailEnd/>
          </a:ln>
          <a:effectLst/>
        </p:spPr>
        <p:txBody>
          <a:bodyPr/>
          <a:lstStyle/>
          <a:p>
            <a:pPr algn="ctr" eaLnBrk="1" hangingPunct="1"/>
            <a:endParaRPr lang="en-US" sz="1500" b="1">
              <a:solidFill>
                <a:srgbClr val="000066"/>
              </a:solidFill>
              <a:effectLst>
                <a:outerShdw blurRad="38100" dist="38100" dir="2700000" algn="tl">
                  <a:srgbClr val="000000"/>
                </a:outerShdw>
              </a:effectLst>
              <a:latin typeface="Verdana" pitchFamily="34" charset="0"/>
              <a:cs typeface="Arial" charset="0"/>
            </a:endParaRPr>
          </a:p>
        </p:txBody>
      </p:sp>
      <p:sp>
        <p:nvSpPr>
          <p:cNvPr id="165894" name="Text Box 6"/>
          <p:cNvSpPr txBox="1">
            <a:spLocks noChangeArrowheads="1"/>
          </p:cNvSpPr>
          <p:nvPr/>
        </p:nvSpPr>
        <p:spPr bwMode="auto">
          <a:xfrm>
            <a:off x="3733800" y="2438400"/>
            <a:ext cx="3897313" cy="1920875"/>
          </a:xfrm>
          <a:prstGeom prst="rect">
            <a:avLst/>
          </a:prstGeom>
          <a:noFill/>
          <a:ln w="9525" algn="ctr">
            <a:noFill/>
            <a:miter lim="800000"/>
            <a:headEnd/>
            <a:tailEnd/>
          </a:ln>
          <a:effectLst/>
        </p:spPr>
        <p:txBody>
          <a:bodyPr wrap="none">
            <a:spAutoFit/>
          </a:bodyPr>
          <a:lstStyle/>
          <a:p>
            <a:pPr eaLnBrk="1" hangingPunct="1"/>
            <a:r>
              <a:rPr lang="en-US" sz="1500" b="1">
                <a:solidFill>
                  <a:srgbClr val="000066"/>
                </a:solidFill>
                <a:latin typeface="Verdana" pitchFamily="34" charset="0"/>
                <a:cs typeface="Arial" charset="0"/>
              </a:rPr>
              <a:t>This Profile Analysis Detail Report </a:t>
            </a:r>
          </a:p>
          <a:p>
            <a:pPr eaLnBrk="1" hangingPunct="1"/>
            <a:r>
              <a:rPr lang="en-US" sz="1500" b="1">
                <a:solidFill>
                  <a:srgbClr val="000066"/>
                </a:solidFill>
                <a:latin typeface="Verdana" pitchFamily="34" charset="0"/>
                <a:cs typeface="Arial" charset="0"/>
              </a:rPr>
              <a:t>is targeted at an investigator and </a:t>
            </a:r>
          </a:p>
          <a:p>
            <a:pPr eaLnBrk="1" hangingPunct="1"/>
            <a:r>
              <a:rPr lang="en-US" sz="1500" b="1">
                <a:solidFill>
                  <a:srgbClr val="000066"/>
                </a:solidFill>
                <a:latin typeface="Verdana" pitchFamily="34" charset="0"/>
                <a:cs typeface="Arial" charset="0"/>
              </a:rPr>
              <a:t>gives an in-depth look at each </a:t>
            </a:r>
          </a:p>
          <a:p>
            <a:pPr eaLnBrk="1" hangingPunct="1"/>
            <a:r>
              <a:rPr lang="en-US" sz="1500" b="1">
                <a:solidFill>
                  <a:srgbClr val="000066"/>
                </a:solidFill>
                <a:latin typeface="Verdana" pitchFamily="34" charset="0"/>
                <a:cs typeface="Arial" charset="0"/>
              </a:rPr>
              <a:t>entity analyzed.</a:t>
            </a:r>
          </a:p>
          <a:p>
            <a:pPr eaLnBrk="1" hangingPunct="1"/>
            <a:endParaRPr lang="en-US" sz="1500" b="1">
              <a:solidFill>
                <a:srgbClr val="000066"/>
              </a:solidFill>
              <a:latin typeface="Verdana" pitchFamily="34" charset="0"/>
              <a:cs typeface="Arial" charset="0"/>
            </a:endParaRPr>
          </a:p>
          <a:p>
            <a:pPr eaLnBrk="1" hangingPunct="1"/>
            <a:r>
              <a:rPr lang="en-US" sz="1500" b="1">
                <a:solidFill>
                  <a:srgbClr val="000066"/>
                </a:solidFill>
                <a:latin typeface="Verdana" pitchFamily="34" charset="0"/>
                <a:cs typeface="Arial" charset="0"/>
              </a:rPr>
              <a:t>For example, this provider </a:t>
            </a:r>
          </a:p>
          <a:p>
            <a:pPr eaLnBrk="1" hangingPunct="1"/>
            <a:r>
              <a:rPr lang="en-US" sz="1500" b="1">
                <a:solidFill>
                  <a:srgbClr val="000066"/>
                </a:solidFill>
                <a:latin typeface="Verdana" pitchFamily="34" charset="0"/>
                <a:cs typeface="Arial" charset="0"/>
              </a:rPr>
              <a:t>is submitting claims long after </a:t>
            </a:r>
          </a:p>
          <a:p>
            <a:pPr eaLnBrk="1" hangingPunct="1"/>
            <a:r>
              <a:rPr lang="en-US" sz="1500" b="1">
                <a:solidFill>
                  <a:srgbClr val="000066"/>
                </a:solidFill>
                <a:latin typeface="Verdana" pitchFamily="34" charset="0"/>
                <a:cs typeface="Arial" charset="0"/>
              </a:rPr>
              <a:t>performing treatment.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5"/>
          <p:cNvSpPr>
            <a:spLocks noGrp="1"/>
          </p:cNvSpPr>
          <p:nvPr>
            <p:ph type="ftr" sz="quarter" idx="10"/>
          </p:nvPr>
        </p:nvSpPr>
        <p:spPr/>
        <p:txBody>
          <a:bodyPr/>
          <a:lstStyle/>
          <a:p>
            <a:r>
              <a:rPr lang="en-US"/>
              <a:t>© 2008 IBM Corporation</a:t>
            </a:r>
          </a:p>
        </p:txBody>
      </p:sp>
      <p:grpSp>
        <p:nvGrpSpPr>
          <p:cNvPr id="171010" name="Group 2"/>
          <p:cNvGrpSpPr>
            <a:grpSpLocks/>
          </p:cNvGrpSpPr>
          <p:nvPr/>
        </p:nvGrpSpPr>
        <p:grpSpPr bwMode="auto">
          <a:xfrm>
            <a:off x="3190875" y="1952625"/>
            <a:ext cx="3136900" cy="3644900"/>
            <a:chOff x="1656" y="1424"/>
            <a:chExt cx="1976" cy="2296"/>
          </a:xfrm>
        </p:grpSpPr>
        <p:sp>
          <p:nvSpPr>
            <p:cNvPr id="171011" name="Rectangle 3"/>
            <p:cNvSpPr>
              <a:spLocks noChangeArrowheads="1"/>
            </p:cNvSpPr>
            <p:nvPr/>
          </p:nvSpPr>
          <p:spPr bwMode="auto">
            <a:xfrm>
              <a:off x="1751" y="1424"/>
              <a:ext cx="1791" cy="2296"/>
            </a:xfrm>
            <a:prstGeom prst="rect">
              <a:avLst/>
            </a:prstGeom>
            <a:solidFill>
              <a:schemeClr val="bg1"/>
            </a:solidFill>
            <a:ln w="9525">
              <a:solidFill>
                <a:schemeClr val="tx1"/>
              </a:solidFill>
              <a:miter lim="800000"/>
              <a:headEnd/>
              <a:tailEnd/>
            </a:ln>
            <a:effectLst/>
          </p:spPr>
          <p:txBody>
            <a:bodyPr anchor="ctr"/>
            <a:lstStyle/>
            <a:p>
              <a:pPr marL="457200" indent="-457200" algn="ctr">
                <a:tabLst>
                  <a:tab pos="114300" algn="l"/>
                </a:tabLst>
              </a:pPr>
              <a:endParaRPr lang="en-US" sz="1400">
                <a:latin typeface="Verdana" pitchFamily="34" charset="0"/>
              </a:endParaRPr>
            </a:p>
            <a:p>
              <a:pPr marL="457200" indent="-457200" algn="ctr">
                <a:tabLst>
                  <a:tab pos="114300" algn="l"/>
                </a:tabLst>
              </a:pPr>
              <a:endParaRPr lang="en-US" sz="1400">
                <a:latin typeface="Verdana" pitchFamily="34" charset="0"/>
              </a:endParaRPr>
            </a:p>
            <a:p>
              <a:pPr marL="457200" indent="-457200" algn="ctr">
                <a:tabLst>
                  <a:tab pos="114300" algn="l"/>
                </a:tabLst>
              </a:pPr>
              <a:r>
                <a:rPr lang="en-US" sz="1400">
                  <a:latin typeface="Verdana" pitchFamily="34" charset="0"/>
                </a:rPr>
                <a:t>Memo of Understanding</a:t>
              </a:r>
            </a:p>
            <a:p>
              <a:pPr marL="457200" indent="-457200" algn="ctr">
                <a:tabLst>
                  <a:tab pos="114300" algn="l"/>
                </a:tabLst>
              </a:pPr>
              <a:r>
                <a:rPr lang="en-US" sz="1400">
                  <a:latin typeface="Verdana" pitchFamily="34" charset="0"/>
                </a:rPr>
                <a:t>Between</a:t>
              </a:r>
            </a:p>
            <a:p>
              <a:pPr marL="457200" indent="-457200" algn="ctr">
                <a:tabLst>
                  <a:tab pos="114300" algn="l"/>
                </a:tabLst>
              </a:pPr>
              <a:r>
                <a:rPr lang="en-US" sz="1400">
                  <a:latin typeface="Verdana" pitchFamily="34" charset="0"/>
                </a:rPr>
                <a:t>New York State Department of Health</a:t>
              </a:r>
            </a:p>
            <a:p>
              <a:pPr marL="457200" indent="-457200" algn="ctr">
                <a:tabLst>
                  <a:tab pos="114300" algn="l"/>
                </a:tabLst>
              </a:pPr>
              <a:r>
                <a:rPr lang="en-US" sz="1400">
                  <a:latin typeface="Verdana" pitchFamily="34" charset="0"/>
                </a:rPr>
                <a:t>And</a:t>
              </a:r>
            </a:p>
            <a:p>
              <a:pPr marL="457200" indent="-457200" algn="ctr">
                <a:tabLst>
                  <a:tab pos="114300" algn="l"/>
                </a:tabLst>
              </a:pPr>
              <a:r>
                <a:rPr lang="en-US" sz="1400">
                  <a:latin typeface="Verdana" pitchFamily="34" charset="0"/>
                </a:rPr>
                <a:t>________County</a:t>
              </a:r>
            </a:p>
            <a:p>
              <a:pPr marL="457200" indent="-457200">
                <a:tabLst>
                  <a:tab pos="114300" algn="l"/>
                </a:tabLst>
              </a:pPr>
              <a:endParaRPr lang="en-US" sz="1400">
                <a:latin typeface="Verdana" pitchFamily="34" charset="0"/>
              </a:endParaRPr>
            </a:p>
            <a:p>
              <a:pPr marL="457200" indent="-457200">
                <a:tabLst>
                  <a:tab pos="114300" algn="l"/>
                </a:tabLst>
              </a:pPr>
              <a:r>
                <a:rPr lang="en-US" sz="800">
                  <a:latin typeface="Verdana" pitchFamily="34" charset="0"/>
                </a:rPr>
                <a:t>Whereas, DOH is the single state agency for the Medicaid program in New York State wit the responsibility for the proper and efficient administration and supervision of the provision of …</a:t>
              </a:r>
            </a:p>
            <a:p>
              <a:pPr marL="457200" indent="-457200">
                <a:tabLst>
                  <a:tab pos="114300" algn="l"/>
                </a:tabLst>
              </a:pPr>
              <a:endParaRPr lang="en-US" sz="800">
                <a:latin typeface="Verdana" pitchFamily="34" charset="0"/>
              </a:endParaRPr>
            </a:p>
            <a:p>
              <a:pPr marL="457200" indent="-457200">
                <a:tabLst>
                  <a:tab pos="114300" algn="l"/>
                </a:tabLst>
              </a:pPr>
              <a:r>
                <a:rPr lang="en-US" sz="800">
                  <a:latin typeface="Verdana" pitchFamily="34" charset="0"/>
                </a:rPr>
                <a:t>Now Therefore, DOH and _______County hereby agree as follows:</a:t>
              </a:r>
            </a:p>
            <a:p>
              <a:pPr marL="457200" indent="-457200">
                <a:tabLst>
                  <a:tab pos="114300" algn="l"/>
                </a:tabLst>
              </a:pPr>
              <a:endParaRPr lang="en-US" sz="800">
                <a:latin typeface="Verdana" pitchFamily="34" charset="0"/>
              </a:endParaRPr>
            </a:p>
            <a:p>
              <a:pPr marL="457200" indent="-457200">
                <a:tabLst>
                  <a:tab pos="114300" algn="l"/>
                </a:tabLst>
              </a:pPr>
              <a:r>
                <a:rPr lang="en-US" sz="800">
                  <a:latin typeface="Verdana" pitchFamily="34" charset="0"/>
                </a:rPr>
                <a:t>Section 1 Scope and Purpose</a:t>
              </a:r>
            </a:p>
            <a:p>
              <a:pPr marL="457200" indent="-457200">
                <a:tabLst>
                  <a:tab pos="114300" algn="l"/>
                </a:tabLst>
              </a:pPr>
              <a:r>
                <a:rPr lang="en-US" sz="800">
                  <a:latin typeface="Verdana" pitchFamily="34" charset="0"/>
                </a:rPr>
                <a:t>This agreement is intended to set forth the respective roles and responsibilities of the parties with respect to audits of providers enrolled in the Medicaid Program and the protection of the integrity of the program as well as define and identify those areas requiring mutual cooperation in the …</a:t>
              </a:r>
            </a:p>
            <a:p>
              <a:pPr marL="457200" indent="-457200">
                <a:tabLst>
                  <a:tab pos="114300" algn="l"/>
                </a:tabLst>
              </a:pPr>
              <a:endParaRPr lang="en-US" sz="800">
                <a:latin typeface="Verdana" pitchFamily="34" charset="0"/>
              </a:endParaRPr>
            </a:p>
            <a:p>
              <a:pPr marL="457200" indent="-457200">
                <a:tabLst>
                  <a:tab pos="114300" algn="l"/>
                </a:tabLst>
              </a:pPr>
              <a:endParaRPr lang="en-US" sz="800">
                <a:latin typeface="Verdana" pitchFamily="34" charset="0"/>
              </a:endParaRPr>
            </a:p>
            <a:p>
              <a:pPr marL="571500" lvl="1" indent="-457200">
                <a:tabLst>
                  <a:tab pos="114300" algn="l"/>
                </a:tabLst>
              </a:pPr>
              <a:endParaRPr lang="en-US" sz="800">
                <a:latin typeface="Verdana" pitchFamily="34" charset="0"/>
              </a:endParaRPr>
            </a:p>
          </p:txBody>
        </p:sp>
        <p:sp>
          <p:nvSpPr>
            <p:cNvPr id="171012" name="Rectangle 4"/>
            <p:cNvSpPr>
              <a:spLocks noChangeArrowheads="1"/>
            </p:cNvSpPr>
            <p:nvPr/>
          </p:nvSpPr>
          <p:spPr bwMode="auto">
            <a:xfrm rot="-1154972">
              <a:off x="1656" y="2629"/>
              <a:ext cx="1976" cy="665"/>
            </a:xfrm>
            <a:prstGeom prst="rect">
              <a:avLst/>
            </a:prstGeom>
            <a:solidFill>
              <a:schemeClr val="bg1"/>
            </a:solidFill>
            <a:ln w="9525">
              <a:solidFill>
                <a:schemeClr val="tx1"/>
              </a:solidFill>
              <a:miter lim="800000"/>
              <a:headEnd/>
              <a:tailEnd/>
            </a:ln>
            <a:effectLst/>
          </p:spPr>
          <p:txBody>
            <a:bodyPr anchor="ctr"/>
            <a:lstStyle/>
            <a:p>
              <a:r>
                <a:rPr lang="en-US" sz="1400">
                  <a:latin typeface="Arial" charset="0"/>
                </a:rPr>
                <a:t>C. 2. The Local Services District is hereby designated the DOH agent in conduction reviews and or audits of payments to providers enrolled in Medicaid.</a:t>
              </a:r>
            </a:p>
          </p:txBody>
        </p:sp>
      </p:grpSp>
      <p:grpSp>
        <p:nvGrpSpPr>
          <p:cNvPr id="171013" name="Group 5"/>
          <p:cNvGrpSpPr>
            <a:grpSpLocks/>
          </p:cNvGrpSpPr>
          <p:nvPr/>
        </p:nvGrpSpPr>
        <p:grpSpPr bwMode="auto">
          <a:xfrm>
            <a:off x="5791200" y="1614488"/>
            <a:ext cx="2895600" cy="3978275"/>
            <a:chOff x="264" y="1448"/>
            <a:chExt cx="2344" cy="1977"/>
          </a:xfrm>
        </p:grpSpPr>
        <p:pic>
          <p:nvPicPr>
            <p:cNvPr id="171014" name="Picture 6" descr="verify ny"/>
            <p:cNvPicPr>
              <a:picLocks noChangeAspect="1" noChangeArrowheads="1"/>
            </p:cNvPicPr>
            <p:nvPr/>
          </p:nvPicPr>
          <p:blipFill>
            <a:blip r:embed="rId3"/>
            <a:srcRect/>
            <a:stretch>
              <a:fillRect/>
            </a:stretch>
          </p:blipFill>
          <p:spPr bwMode="auto">
            <a:xfrm>
              <a:off x="330" y="1448"/>
              <a:ext cx="1796" cy="1977"/>
            </a:xfrm>
            <a:prstGeom prst="rect">
              <a:avLst/>
            </a:prstGeom>
            <a:noFill/>
            <a:ln/>
            <a:effectLst/>
          </p:spPr>
        </p:pic>
        <p:sp>
          <p:nvSpPr>
            <p:cNvPr id="171015" name="Rectangle 7"/>
            <p:cNvSpPr>
              <a:spLocks noChangeArrowheads="1"/>
            </p:cNvSpPr>
            <p:nvPr/>
          </p:nvSpPr>
          <p:spPr bwMode="auto">
            <a:xfrm>
              <a:off x="264" y="1832"/>
              <a:ext cx="2344" cy="400"/>
            </a:xfrm>
            <a:prstGeom prst="rect">
              <a:avLst/>
            </a:prstGeom>
            <a:solidFill>
              <a:schemeClr val="bg1"/>
            </a:solidFill>
            <a:ln w="9525">
              <a:solidFill>
                <a:schemeClr val="tx1"/>
              </a:solidFill>
              <a:miter lim="800000"/>
              <a:headEnd/>
              <a:tailEnd/>
            </a:ln>
            <a:effectLst/>
          </p:spPr>
          <p:txBody>
            <a:bodyPr anchor="ctr"/>
            <a:lstStyle/>
            <a:p>
              <a:r>
                <a:rPr lang="en-US" sz="1200"/>
                <a:t>IBM in conjunction with New York State Association of Counties is pleased to announce the VerifyNY solution for Medicaid fraud detection and investigation.</a:t>
              </a:r>
            </a:p>
          </p:txBody>
        </p:sp>
      </p:grpSp>
      <p:sp>
        <p:nvSpPr>
          <p:cNvPr id="171016" name="Rectangle 8"/>
          <p:cNvSpPr>
            <a:spLocks noGrp="1" noChangeArrowheads="1"/>
          </p:cNvSpPr>
          <p:nvPr>
            <p:ph type="title"/>
          </p:nvPr>
        </p:nvSpPr>
        <p:spPr>
          <a:xfrm>
            <a:off x="1255713" y="233363"/>
            <a:ext cx="7342187" cy="422275"/>
          </a:xfrm>
        </p:spPr>
        <p:txBody>
          <a:bodyPr/>
          <a:lstStyle/>
          <a:p>
            <a:r>
              <a:rPr lang="en-US"/>
              <a:t>Sample press from the VerifyNY project</a:t>
            </a:r>
          </a:p>
        </p:txBody>
      </p:sp>
      <p:grpSp>
        <p:nvGrpSpPr>
          <p:cNvPr id="171017" name="Group 9"/>
          <p:cNvGrpSpPr>
            <a:grpSpLocks/>
          </p:cNvGrpSpPr>
          <p:nvPr/>
        </p:nvGrpSpPr>
        <p:grpSpPr bwMode="auto">
          <a:xfrm>
            <a:off x="334963" y="1490663"/>
            <a:ext cx="4127500" cy="4492625"/>
            <a:chOff x="3789" y="1045"/>
            <a:chExt cx="1816" cy="2310"/>
          </a:xfrm>
        </p:grpSpPr>
        <p:pic>
          <p:nvPicPr>
            <p:cNvPr id="171018" name="Picture 10"/>
            <p:cNvPicPr>
              <a:picLocks noChangeAspect="1" noChangeArrowheads="1"/>
            </p:cNvPicPr>
            <p:nvPr/>
          </p:nvPicPr>
          <p:blipFill>
            <a:blip r:embed="rId4"/>
            <a:srcRect/>
            <a:stretch>
              <a:fillRect/>
            </a:stretch>
          </p:blipFill>
          <p:spPr bwMode="auto">
            <a:xfrm>
              <a:off x="3860" y="1045"/>
              <a:ext cx="1543" cy="2310"/>
            </a:xfrm>
            <a:prstGeom prst="rect">
              <a:avLst/>
            </a:prstGeom>
            <a:noFill/>
            <a:ln w="9525">
              <a:noFill/>
              <a:miter lim="800000"/>
              <a:headEnd/>
              <a:tailEnd/>
            </a:ln>
            <a:effectLst/>
          </p:spPr>
        </p:pic>
        <p:sp>
          <p:nvSpPr>
            <p:cNvPr id="171019" name="Text Box 11"/>
            <p:cNvSpPr txBox="1">
              <a:spLocks noChangeArrowheads="1"/>
            </p:cNvSpPr>
            <p:nvPr/>
          </p:nvSpPr>
          <p:spPr bwMode="auto">
            <a:xfrm rot="533363">
              <a:off x="3789" y="1700"/>
              <a:ext cx="1816" cy="742"/>
            </a:xfrm>
            <a:prstGeom prst="rect">
              <a:avLst/>
            </a:prstGeom>
            <a:solidFill>
              <a:schemeClr val="bg1"/>
            </a:solidFill>
            <a:ln w="6350">
              <a:solidFill>
                <a:schemeClr val="tx1"/>
              </a:solidFill>
              <a:miter lim="800000"/>
              <a:headEnd/>
              <a:tailEnd/>
            </a:ln>
            <a:effectLst/>
          </p:spPr>
          <p:txBody>
            <a:bodyPr>
              <a:spAutoFit/>
            </a:bodyPr>
            <a:lstStyle/>
            <a:p>
              <a:pPr>
                <a:spcBef>
                  <a:spcPct val="50000"/>
                </a:spcBef>
              </a:pPr>
              <a:r>
                <a:rPr lang="en-US"/>
                <a:t>     “</a:t>
              </a:r>
              <a:r>
                <a:rPr lang="en-US" sz="1600"/>
                <a:t>I am also pleased to report that county expenditures made to use VerifyNY will be seventy-five percent (75%) reimbursed by the DOH as a Medicaid administrative expense if expended in 2005…”</a:t>
              </a:r>
            </a:p>
          </p:txBody>
        </p:sp>
      </p:grpSp>
      <p:sp>
        <p:nvSpPr>
          <p:cNvPr id="171020" name="Text Box 12"/>
          <p:cNvSpPr txBox="1">
            <a:spLocks noChangeArrowheads="1"/>
          </p:cNvSpPr>
          <p:nvPr/>
        </p:nvSpPr>
        <p:spPr bwMode="auto">
          <a:xfrm rot="1773785">
            <a:off x="5562600" y="4267200"/>
            <a:ext cx="2362200" cy="1736725"/>
          </a:xfrm>
          <a:prstGeom prst="rect">
            <a:avLst/>
          </a:prstGeom>
          <a:solidFill>
            <a:schemeClr val="bg1"/>
          </a:solidFill>
          <a:ln w="9525" algn="ctr">
            <a:noFill/>
            <a:miter lim="800000"/>
            <a:headEnd/>
            <a:tailEnd/>
          </a:ln>
          <a:effectLst/>
        </p:spPr>
        <p:txBody>
          <a:bodyPr>
            <a:spAutoFit/>
          </a:bodyPr>
          <a:lstStyle/>
          <a:p>
            <a:pPr algn="ctr" eaLnBrk="1" hangingPunct="1"/>
            <a:r>
              <a:rPr lang="en-US" sz="2000" b="1">
                <a:effectLst>
                  <a:outerShdw blurRad="38100" dist="38100" dir="2700000" algn="tl">
                    <a:srgbClr val="C0C0C0"/>
                  </a:outerShdw>
                </a:effectLst>
                <a:latin typeface="Verdana" pitchFamily="34" charset="0"/>
                <a:cs typeface="Arial" charset="0"/>
              </a:rPr>
              <a:t>New York Post</a:t>
            </a:r>
          </a:p>
          <a:p>
            <a:pPr algn="ctr" eaLnBrk="1" hangingPunct="1"/>
            <a:r>
              <a:rPr lang="en-US" sz="1500" b="1">
                <a:solidFill>
                  <a:srgbClr val="000066"/>
                </a:solidFill>
                <a:effectLst>
                  <a:outerShdw blurRad="38100" dist="38100" dir="2700000" algn="tl">
                    <a:srgbClr val="C0C0C0"/>
                  </a:outerShdw>
                </a:effectLst>
                <a:latin typeface="Verdana" pitchFamily="34" charset="0"/>
                <a:cs typeface="Arial" charset="0"/>
              </a:rPr>
              <a:t>September 3, 2006</a:t>
            </a:r>
          </a:p>
          <a:p>
            <a:pPr algn="ctr" eaLnBrk="1" hangingPunct="1"/>
            <a:endParaRPr lang="en-US" sz="1500" b="1">
              <a:solidFill>
                <a:srgbClr val="000066"/>
              </a:solidFill>
              <a:effectLst>
                <a:outerShdw blurRad="38100" dist="38100" dir="2700000" algn="tl">
                  <a:srgbClr val="C0C0C0"/>
                </a:outerShdw>
              </a:effectLst>
              <a:latin typeface="Verdana" pitchFamily="34" charset="0"/>
              <a:cs typeface="Arial" charset="0"/>
            </a:endParaRPr>
          </a:p>
          <a:p>
            <a:pPr algn="ctr" eaLnBrk="1" hangingPunct="1"/>
            <a:r>
              <a:rPr lang="en-US" sz="1500" b="1">
                <a:solidFill>
                  <a:srgbClr val="000066"/>
                </a:solidFill>
                <a:effectLst>
                  <a:outerShdw blurRad="38100" dist="38100" dir="2700000" algn="tl">
                    <a:srgbClr val="C0C0C0"/>
                  </a:outerShdw>
                </a:effectLst>
                <a:latin typeface="Verdana" pitchFamily="34" charset="0"/>
                <a:cs typeface="Arial" charset="0"/>
              </a:rPr>
              <a:t>WHEN NERDS ATTACK</a:t>
            </a:r>
          </a:p>
          <a:p>
            <a:pPr algn="ctr" eaLnBrk="1" hangingPunct="1"/>
            <a:r>
              <a:rPr lang="en-US" sz="1400" b="1">
                <a:solidFill>
                  <a:srgbClr val="000066"/>
                </a:solidFill>
                <a:effectLst>
                  <a:outerShdw blurRad="38100" dist="38100" dir="2700000" algn="tl">
                    <a:srgbClr val="C0C0C0"/>
                  </a:outerShdw>
                </a:effectLst>
                <a:latin typeface="Verdana" pitchFamily="34" charset="0"/>
                <a:cs typeface="Arial" charset="0"/>
              </a:rPr>
              <a:t>IBM GEEKS AIM TO ARREST FRAUD</a:t>
            </a:r>
          </a:p>
        </p:txBody>
      </p:sp>
      <p:pic>
        <p:nvPicPr>
          <p:cNvPr id="171021" name="Picture 13"/>
          <p:cNvPicPr>
            <a:picLocks noChangeAspect="1" noChangeArrowheads="1"/>
          </p:cNvPicPr>
          <p:nvPr>
            <p:ph sz="quarter" idx="3"/>
          </p:nvPr>
        </p:nvPicPr>
        <p:blipFill>
          <a:blip r:embed="rId5"/>
          <a:srcRect/>
          <a:stretch>
            <a:fillRect/>
          </a:stretch>
        </p:blipFill>
        <p:spPr>
          <a:xfrm>
            <a:off x="1828800" y="5791200"/>
            <a:ext cx="3590925" cy="619125"/>
          </a:xfrm>
          <a:noFill/>
          <a:ln/>
        </p:spPr>
      </p:pic>
      <p:pic>
        <p:nvPicPr>
          <p:cNvPr id="171022" name="Picture 14"/>
          <p:cNvPicPr>
            <a:picLocks noChangeAspect="1" noChangeArrowheads="1"/>
          </p:cNvPicPr>
          <p:nvPr>
            <p:ph sz="half" idx="1"/>
          </p:nvPr>
        </p:nvPicPr>
        <p:blipFill>
          <a:blip r:embed="rId6"/>
          <a:srcRect/>
          <a:stretch>
            <a:fillRect/>
          </a:stretch>
        </p:blipFill>
        <p:spPr>
          <a:xfrm rot="20829580">
            <a:off x="1101725" y="1831975"/>
            <a:ext cx="4033838" cy="2317750"/>
          </a:xfrm>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73058" name="Rectangle 2"/>
          <p:cNvSpPr>
            <a:spLocks noGrp="1" noChangeArrowheads="1"/>
          </p:cNvSpPr>
          <p:nvPr>
            <p:ph type="title"/>
          </p:nvPr>
        </p:nvSpPr>
        <p:spPr/>
        <p:txBody>
          <a:bodyPr/>
          <a:lstStyle/>
          <a:p>
            <a:r>
              <a:rPr lang="en-US"/>
              <a:t>Why Verify?</a:t>
            </a:r>
          </a:p>
        </p:txBody>
      </p:sp>
      <p:sp>
        <p:nvSpPr>
          <p:cNvPr id="173059" name="Rectangle 3"/>
          <p:cNvSpPr>
            <a:spLocks noGrp="1" noChangeArrowheads="1"/>
          </p:cNvSpPr>
          <p:nvPr>
            <p:ph type="body" idx="1"/>
          </p:nvPr>
        </p:nvSpPr>
        <p:spPr>
          <a:xfrm>
            <a:off x="719138" y="1614488"/>
            <a:ext cx="7661275" cy="4479925"/>
          </a:xfrm>
        </p:spPr>
        <p:txBody>
          <a:bodyPr/>
          <a:lstStyle/>
          <a:p>
            <a:pPr marL="228600" indent="-228600"/>
            <a:r>
              <a:rPr lang="en-US" sz="2000" b="1"/>
              <a:t>The Verify program is an IBM </a:t>
            </a:r>
            <a:r>
              <a:rPr lang="en-US" sz="2000" b="1">
                <a:solidFill>
                  <a:srgbClr val="336699"/>
                </a:solidFill>
              </a:rPr>
              <a:t>on demand</a:t>
            </a:r>
            <a:r>
              <a:rPr lang="en-US" sz="2000" b="1"/>
              <a:t> offering that allows Medicaid agencies to contract for </a:t>
            </a:r>
            <a:r>
              <a:rPr lang="en-US" sz="2000" b="1">
                <a:solidFill>
                  <a:srgbClr val="336699"/>
                </a:solidFill>
              </a:rPr>
              <a:t>analysis of one or many medical specialties</a:t>
            </a:r>
          </a:p>
          <a:p>
            <a:pPr marL="228600" indent="-228600"/>
            <a:endParaRPr lang="en-US" sz="2000" b="1">
              <a:solidFill>
                <a:srgbClr val="336699"/>
              </a:solidFill>
            </a:endParaRPr>
          </a:p>
          <a:p>
            <a:pPr marL="228600" indent="-228600"/>
            <a:r>
              <a:rPr lang="en-US" sz="2000" b="1"/>
              <a:t>In this model IBM consultants use </a:t>
            </a:r>
            <a:r>
              <a:rPr lang="en-US" sz="2000" b="1">
                <a:solidFill>
                  <a:srgbClr val="336699"/>
                </a:solidFill>
              </a:rPr>
              <a:t>advanced analytics</a:t>
            </a:r>
            <a:r>
              <a:rPr lang="en-US" sz="2000" b="1"/>
              <a:t> to ferret out anomalous behavior by entities</a:t>
            </a:r>
          </a:p>
          <a:p>
            <a:pPr marL="228600" indent="-228600"/>
            <a:endParaRPr lang="en-US" sz="2000" b="1"/>
          </a:p>
          <a:p>
            <a:pPr marL="228600" indent="-228600"/>
            <a:r>
              <a:rPr lang="en-US" sz="2000" b="1"/>
              <a:t>The client receives analyses which </a:t>
            </a:r>
            <a:r>
              <a:rPr lang="en-US" sz="2000" b="1">
                <a:solidFill>
                  <a:srgbClr val="336699"/>
                </a:solidFill>
              </a:rPr>
              <a:t>allow investigators to focus on the most egregious offenders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205826" name="Rectangle 2"/>
          <p:cNvSpPr>
            <a:spLocks noGrp="1" noChangeArrowheads="1"/>
          </p:cNvSpPr>
          <p:nvPr>
            <p:ph type="title"/>
          </p:nvPr>
        </p:nvSpPr>
        <p:spPr/>
        <p:txBody>
          <a:bodyPr/>
          <a:lstStyle/>
          <a:p>
            <a:r>
              <a:rPr lang="en-US" sz="2400"/>
              <a:t>AGENDA</a:t>
            </a:r>
          </a:p>
        </p:txBody>
      </p:sp>
      <p:sp>
        <p:nvSpPr>
          <p:cNvPr id="205827" name="Rectangle 3"/>
          <p:cNvSpPr>
            <a:spLocks noChangeArrowheads="1"/>
          </p:cNvSpPr>
          <p:nvPr/>
        </p:nvSpPr>
        <p:spPr bwMode="auto">
          <a:xfrm>
            <a:off x="430213" y="1677988"/>
            <a:ext cx="8096250" cy="4275137"/>
          </a:xfrm>
          <a:prstGeom prst="rect">
            <a:avLst/>
          </a:prstGeom>
          <a:noFill/>
          <a:ln w="9525">
            <a:noFill/>
            <a:miter lim="800000"/>
            <a:headEnd/>
            <a:tailEnd/>
          </a:ln>
          <a:effectLst/>
        </p:spPr>
        <p:txBody>
          <a:bodyPr lIns="45720" rIns="45720"/>
          <a:lstStyle/>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IBM Fraud and Abuse Management System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Business Problem</a:t>
            </a:r>
          </a:p>
          <a:p>
            <a:pPr marL="192088" indent="-192088" eaLnBrk="1" hangingPunct="1">
              <a:lnSpc>
                <a:spcPct val="114000"/>
              </a:lnSpc>
              <a:spcBef>
                <a:spcPct val="20000"/>
              </a:spcBef>
              <a:spcAft>
                <a:spcPct val="60000"/>
              </a:spcAft>
              <a:buClr>
                <a:srgbClr val="153A7E"/>
              </a:buClr>
              <a:buFont typeface="Wingdings" pitchFamily="2" charset="2"/>
              <a:buChar char="§"/>
            </a:pPr>
            <a:r>
              <a:rPr lang="en-US">
                <a:latin typeface="Arial" charset="0"/>
              </a:rPr>
              <a:t>VerifyNY Project</a:t>
            </a:r>
          </a:p>
          <a:p>
            <a:pPr marL="192088" indent="-192088" eaLnBrk="1" hangingPunct="1">
              <a:lnSpc>
                <a:spcPct val="114000"/>
              </a:lnSpc>
              <a:spcBef>
                <a:spcPct val="20000"/>
              </a:spcBef>
              <a:spcAft>
                <a:spcPct val="60000"/>
              </a:spcAft>
              <a:buClr>
                <a:srgbClr val="153A7E"/>
              </a:buClr>
              <a:buFont typeface="Wingdings" pitchFamily="2" charset="2"/>
              <a:buChar char="§"/>
            </a:pPr>
            <a:r>
              <a:rPr lang="en-US">
                <a:solidFill>
                  <a:srgbClr val="336699"/>
                </a:solidFill>
                <a:latin typeface="Arial" charset="0"/>
              </a:rPr>
              <a:t>Other IBM Risk Management Solutions and Contact Information</a:t>
            </a: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114000"/>
              </a:lnSpc>
              <a:spcBef>
                <a:spcPct val="20000"/>
              </a:spcBef>
              <a:spcAft>
                <a:spcPct val="60000"/>
              </a:spcAft>
              <a:buClr>
                <a:srgbClr val="153A7E"/>
              </a:buClr>
              <a:buFont typeface="Wingdings" pitchFamily="2" charset="2"/>
              <a:buChar char="§"/>
            </a:pPr>
            <a:endParaRPr lang="en-US">
              <a:latin typeface="Arial" charset="0"/>
            </a:endParaRPr>
          </a:p>
          <a:p>
            <a:pPr marL="192088" indent="-192088" eaLnBrk="1" hangingPunct="1">
              <a:lnSpc>
                <a:spcPct val="95000"/>
              </a:lnSpc>
              <a:spcBef>
                <a:spcPct val="20000"/>
              </a:spcBef>
              <a:spcAft>
                <a:spcPct val="75000"/>
              </a:spcAft>
              <a:buClr>
                <a:srgbClr val="153A7E"/>
              </a:buClr>
              <a:buFont typeface="Wingdings" pitchFamily="2" charset="2"/>
              <a:buNone/>
            </a:pPr>
            <a:endParaRPr lang="en-US" b="1">
              <a:solidFill>
                <a:schemeClr val="bg2"/>
              </a:solidFill>
              <a:latin typeface="Arial"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ooter Placeholder 5"/>
          <p:cNvSpPr>
            <a:spLocks noGrp="1"/>
          </p:cNvSpPr>
          <p:nvPr>
            <p:ph type="ftr" sz="quarter" idx="10"/>
          </p:nvPr>
        </p:nvSpPr>
        <p:spPr/>
        <p:txBody>
          <a:bodyPr/>
          <a:lstStyle/>
          <a:p>
            <a:r>
              <a:rPr lang="en-US"/>
              <a:t>© 2008 IBM Corporation</a:t>
            </a:r>
          </a:p>
        </p:txBody>
      </p:sp>
      <p:sp>
        <p:nvSpPr>
          <p:cNvPr id="130050" name="AutoShape 2"/>
          <p:cNvSpPr>
            <a:spLocks noChangeArrowheads="1"/>
          </p:cNvSpPr>
          <p:nvPr/>
        </p:nvSpPr>
        <p:spPr bwMode="auto">
          <a:xfrm rot="16200000">
            <a:off x="701675" y="3749676"/>
            <a:ext cx="725487" cy="1058862"/>
          </a:xfrm>
          <a:prstGeom prst="rtTriangle">
            <a:avLst/>
          </a:prstGeom>
          <a:solidFill>
            <a:schemeClr val="accent1"/>
          </a:solidFill>
          <a:ln w="12700" algn="ctr">
            <a:noFill/>
            <a:miter lim="800000"/>
            <a:headEnd/>
            <a:tailEnd/>
          </a:ln>
          <a:effectLst/>
        </p:spPr>
        <p:txBody>
          <a:bodyPr wrap="none" anchor="ctr"/>
          <a:lstStyle/>
          <a:p>
            <a:endParaRPr lang="en-US"/>
          </a:p>
        </p:txBody>
      </p:sp>
      <p:sp>
        <p:nvSpPr>
          <p:cNvPr id="130051" name="AutoShape 3"/>
          <p:cNvSpPr>
            <a:spLocks noChangeArrowheads="1"/>
          </p:cNvSpPr>
          <p:nvPr/>
        </p:nvSpPr>
        <p:spPr bwMode="auto">
          <a:xfrm>
            <a:off x="7951788" y="3948113"/>
            <a:ext cx="1044575" cy="609600"/>
          </a:xfrm>
          <a:prstGeom prst="rtTriangle">
            <a:avLst/>
          </a:prstGeom>
          <a:solidFill>
            <a:schemeClr val="accent1"/>
          </a:solidFill>
          <a:ln w="12700" algn="ctr">
            <a:noFill/>
            <a:miter lim="800000"/>
            <a:headEnd/>
            <a:tailEnd/>
          </a:ln>
          <a:effectLst/>
        </p:spPr>
        <p:txBody>
          <a:bodyPr wrap="none" anchor="ctr"/>
          <a:lstStyle/>
          <a:p>
            <a:endParaRPr lang="en-US"/>
          </a:p>
        </p:txBody>
      </p:sp>
      <p:sp>
        <p:nvSpPr>
          <p:cNvPr id="130052" name="Rectangle 4"/>
          <p:cNvSpPr>
            <a:spLocks noChangeArrowheads="1"/>
          </p:cNvSpPr>
          <p:nvPr/>
        </p:nvSpPr>
        <p:spPr bwMode="auto">
          <a:xfrm>
            <a:off x="1520825" y="3933825"/>
            <a:ext cx="6530975" cy="579438"/>
          </a:xfrm>
          <a:prstGeom prst="rect">
            <a:avLst/>
          </a:prstGeom>
          <a:solidFill>
            <a:schemeClr val="accent1"/>
          </a:solidFill>
          <a:ln w="12700" algn="ctr">
            <a:noFill/>
            <a:miter lim="800000"/>
            <a:headEnd/>
            <a:tailEnd/>
          </a:ln>
          <a:effectLst/>
        </p:spPr>
        <p:txBody>
          <a:bodyPr wrap="none" anchor="ctr"/>
          <a:lstStyle/>
          <a:p>
            <a:endParaRPr lang="en-US"/>
          </a:p>
        </p:txBody>
      </p:sp>
      <p:sp>
        <p:nvSpPr>
          <p:cNvPr id="130053" name="Rectangle 5"/>
          <p:cNvSpPr>
            <a:spLocks noGrp="1" noChangeArrowheads="1"/>
          </p:cNvSpPr>
          <p:nvPr>
            <p:ph type="title"/>
          </p:nvPr>
        </p:nvSpPr>
        <p:spPr/>
        <p:txBody>
          <a:bodyPr/>
          <a:lstStyle/>
          <a:p>
            <a:r>
              <a:rPr lang="en-US" sz="2000"/>
              <a:t>The Entity Profiling Management System (EPMS) is the core of all the Risk Management Solutions </a:t>
            </a:r>
          </a:p>
        </p:txBody>
      </p:sp>
      <p:grpSp>
        <p:nvGrpSpPr>
          <p:cNvPr id="130054" name="Group 6"/>
          <p:cNvGrpSpPr>
            <a:grpSpLocks/>
          </p:cNvGrpSpPr>
          <p:nvPr/>
        </p:nvGrpSpPr>
        <p:grpSpPr bwMode="auto">
          <a:xfrm>
            <a:off x="1455738" y="1216025"/>
            <a:ext cx="6553200" cy="2878138"/>
            <a:chOff x="872" y="766"/>
            <a:chExt cx="4128" cy="1813"/>
          </a:xfrm>
        </p:grpSpPr>
        <p:sp>
          <p:nvSpPr>
            <p:cNvPr id="130055" name="AutoShape 7"/>
            <p:cNvSpPr>
              <a:spLocks noChangeArrowheads="1"/>
            </p:cNvSpPr>
            <p:nvPr/>
          </p:nvSpPr>
          <p:spPr bwMode="auto">
            <a:xfrm>
              <a:off x="872" y="766"/>
              <a:ext cx="4128" cy="1813"/>
            </a:xfrm>
            <a:prstGeom prst="roundRect">
              <a:avLst>
                <a:gd name="adj" fmla="val 7681"/>
              </a:avLst>
            </a:prstGeom>
            <a:solidFill>
              <a:srgbClr val="C0C0C0"/>
            </a:solidFill>
            <a:ln w="12700" algn="ctr">
              <a:noFill/>
              <a:round/>
              <a:headEnd/>
              <a:tailEnd/>
            </a:ln>
            <a:effectLst>
              <a:outerShdw dist="35921" dir="2700000" algn="ctr" rotWithShape="0">
                <a:schemeClr val="tx1">
                  <a:alpha val="50000"/>
                </a:schemeClr>
              </a:outerShdw>
            </a:effectLst>
          </p:spPr>
          <p:txBody>
            <a:bodyPr wrap="none" anchor="ctr"/>
            <a:lstStyle/>
            <a:p>
              <a:endParaRPr lang="en-US"/>
            </a:p>
          </p:txBody>
        </p:sp>
        <p:sp>
          <p:nvSpPr>
            <p:cNvPr id="130056" name="AutoShape 8"/>
            <p:cNvSpPr>
              <a:spLocks noChangeArrowheads="1"/>
            </p:cNvSpPr>
            <p:nvPr/>
          </p:nvSpPr>
          <p:spPr bwMode="auto">
            <a:xfrm rot="5400000">
              <a:off x="2741" y="-879"/>
              <a:ext cx="389" cy="3870"/>
            </a:xfrm>
            <a:prstGeom prst="can">
              <a:avLst>
                <a:gd name="adj" fmla="val 32840"/>
              </a:avLst>
            </a:prstGeom>
            <a:solidFill>
              <a:srgbClr val="666699"/>
            </a:solidFill>
            <a:ln w="12700">
              <a:noFill/>
              <a:round/>
              <a:headEnd/>
              <a:tailEnd/>
            </a:ln>
            <a:effectLst>
              <a:prstShdw prst="shdw18" dist="17961" dir="13500000">
                <a:srgbClr val="666699">
                  <a:gamma/>
                  <a:shade val="60000"/>
                  <a:invGamma/>
                </a:srgbClr>
              </a:prstShdw>
            </a:effectLst>
          </p:spPr>
          <p:txBody>
            <a:bodyPr wrap="none" anchor="ctr"/>
            <a:lstStyle/>
            <a:p>
              <a:endParaRPr lang="en-US"/>
            </a:p>
          </p:txBody>
        </p:sp>
        <p:sp>
          <p:nvSpPr>
            <p:cNvPr id="130057" name="Text Box 9"/>
            <p:cNvSpPr txBox="1">
              <a:spLocks noChangeArrowheads="1"/>
            </p:cNvSpPr>
            <p:nvPr/>
          </p:nvSpPr>
          <p:spPr bwMode="auto">
            <a:xfrm>
              <a:off x="1530" y="936"/>
              <a:ext cx="3028" cy="231"/>
            </a:xfrm>
            <a:prstGeom prst="rect">
              <a:avLst/>
            </a:prstGeom>
            <a:noFill/>
            <a:ln w="12700" algn="ctr">
              <a:noFill/>
              <a:miter lim="800000"/>
              <a:headEnd/>
              <a:tailEnd/>
            </a:ln>
            <a:effectLst/>
          </p:spPr>
          <p:txBody>
            <a:bodyPr>
              <a:spAutoFit/>
            </a:bodyPr>
            <a:lstStyle/>
            <a:p>
              <a:pPr eaLnBrk="1" hangingPunct="1">
                <a:spcBef>
                  <a:spcPct val="50000"/>
                </a:spcBef>
                <a:buClr>
                  <a:schemeClr val="accent2"/>
                </a:buClr>
                <a:buFont typeface="Wingdings" pitchFamily="2" charset="2"/>
                <a:buNone/>
              </a:pPr>
              <a:r>
                <a:rPr lang="en-US" sz="1800" b="1">
                  <a:solidFill>
                    <a:schemeClr val="bg1"/>
                  </a:solidFill>
                  <a:latin typeface="Arial" charset="0"/>
                  <a:cs typeface="Arial" charset="0"/>
                </a:rPr>
                <a:t>IBM BEHAVIOR ANALYSIS PLATFORM</a:t>
              </a:r>
            </a:p>
          </p:txBody>
        </p:sp>
        <p:sp>
          <p:nvSpPr>
            <p:cNvPr id="130058" name="AutoShape 10"/>
            <p:cNvSpPr>
              <a:spLocks noChangeArrowheads="1"/>
            </p:cNvSpPr>
            <p:nvPr/>
          </p:nvSpPr>
          <p:spPr bwMode="auto">
            <a:xfrm>
              <a:off x="1001" y="1319"/>
              <a:ext cx="903" cy="1184"/>
            </a:xfrm>
            <a:prstGeom prst="roundRect">
              <a:avLst>
                <a:gd name="adj" fmla="val 10833"/>
              </a:avLst>
            </a:prstGeom>
            <a:solidFill>
              <a:srgbClr val="C0C0C0"/>
            </a:solidFill>
            <a:ln w="12700" algn="ctr">
              <a:noFill/>
              <a:round/>
              <a:headEnd/>
              <a:tailEnd/>
            </a:ln>
            <a:effectLst>
              <a:prstShdw prst="shdw17" dist="17961" dir="2700000">
                <a:srgbClr val="C0C0C0">
                  <a:gamma/>
                  <a:shade val="60000"/>
                  <a:invGamma/>
                </a:srgbClr>
              </a:prstShdw>
            </a:effectLst>
          </p:spPr>
          <p:txBody>
            <a:bodyPr wrap="none" anchor="ctr"/>
            <a:lstStyle/>
            <a:p>
              <a:endParaRPr lang="en-US"/>
            </a:p>
          </p:txBody>
        </p:sp>
        <p:sp>
          <p:nvSpPr>
            <p:cNvPr id="130059" name="Text Box 11"/>
            <p:cNvSpPr txBox="1">
              <a:spLocks noChangeArrowheads="1"/>
            </p:cNvSpPr>
            <p:nvPr/>
          </p:nvSpPr>
          <p:spPr bwMode="auto">
            <a:xfrm>
              <a:off x="937" y="1402"/>
              <a:ext cx="1032" cy="192"/>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400" b="1">
                  <a:latin typeface="Arial" charset="0"/>
                  <a:cs typeface="Arial" charset="0"/>
                </a:rPr>
                <a:t>ANALYTICS</a:t>
              </a:r>
            </a:p>
          </p:txBody>
        </p:sp>
        <p:sp>
          <p:nvSpPr>
            <p:cNvPr id="130060" name="AutoShape 12"/>
            <p:cNvSpPr>
              <a:spLocks noChangeArrowheads="1"/>
            </p:cNvSpPr>
            <p:nvPr/>
          </p:nvSpPr>
          <p:spPr bwMode="auto">
            <a:xfrm>
              <a:off x="2002" y="1319"/>
              <a:ext cx="968" cy="1184"/>
            </a:xfrm>
            <a:prstGeom prst="roundRect">
              <a:avLst>
                <a:gd name="adj" fmla="val 10833"/>
              </a:avLst>
            </a:prstGeom>
            <a:solidFill>
              <a:srgbClr val="C0C0C0"/>
            </a:solidFill>
            <a:ln w="12700" algn="ctr">
              <a:noFill/>
              <a:round/>
              <a:headEnd/>
              <a:tailEnd/>
            </a:ln>
            <a:effectLst>
              <a:prstShdw prst="shdw17" dist="17961" dir="2700000">
                <a:srgbClr val="C0C0C0">
                  <a:gamma/>
                  <a:shade val="60000"/>
                  <a:invGamma/>
                </a:srgbClr>
              </a:prstShdw>
            </a:effectLst>
          </p:spPr>
          <p:txBody>
            <a:bodyPr wrap="none" anchor="ctr"/>
            <a:lstStyle/>
            <a:p>
              <a:endParaRPr lang="en-US"/>
            </a:p>
          </p:txBody>
        </p:sp>
        <p:sp>
          <p:nvSpPr>
            <p:cNvPr id="130061" name="Text Box 13"/>
            <p:cNvSpPr txBox="1">
              <a:spLocks noChangeArrowheads="1"/>
            </p:cNvSpPr>
            <p:nvPr/>
          </p:nvSpPr>
          <p:spPr bwMode="auto">
            <a:xfrm>
              <a:off x="1904" y="1399"/>
              <a:ext cx="1161" cy="192"/>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400" b="1">
                  <a:latin typeface="Arial" charset="0"/>
                  <a:cs typeface="Arial" charset="0"/>
                </a:rPr>
                <a:t>DETECTION</a:t>
              </a:r>
            </a:p>
          </p:txBody>
        </p:sp>
        <p:sp>
          <p:nvSpPr>
            <p:cNvPr id="130062" name="AutoShape 14"/>
            <p:cNvSpPr>
              <a:spLocks noChangeArrowheads="1"/>
            </p:cNvSpPr>
            <p:nvPr/>
          </p:nvSpPr>
          <p:spPr bwMode="auto">
            <a:xfrm>
              <a:off x="3968" y="1319"/>
              <a:ext cx="903" cy="1184"/>
            </a:xfrm>
            <a:prstGeom prst="roundRect">
              <a:avLst>
                <a:gd name="adj" fmla="val 10833"/>
              </a:avLst>
            </a:prstGeom>
            <a:solidFill>
              <a:srgbClr val="C0C0C0"/>
            </a:solidFill>
            <a:ln w="12700" algn="ctr">
              <a:noFill/>
              <a:round/>
              <a:headEnd/>
              <a:tailEnd/>
            </a:ln>
            <a:effectLst>
              <a:prstShdw prst="shdw17" dist="17961" dir="2700000">
                <a:srgbClr val="C0C0C0">
                  <a:gamma/>
                  <a:shade val="60000"/>
                  <a:invGamma/>
                </a:srgbClr>
              </a:prstShdw>
            </a:effectLst>
          </p:spPr>
          <p:txBody>
            <a:bodyPr wrap="none" anchor="ctr"/>
            <a:lstStyle/>
            <a:p>
              <a:endParaRPr lang="en-US"/>
            </a:p>
          </p:txBody>
        </p:sp>
        <p:sp>
          <p:nvSpPr>
            <p:cNvPr id="130063" name="AutoShape 15"/>
            <p:cNvSpPr>
              <a:spLocks noChangeArrowheads="1"/>
            </p:cNvSpPr>
            <p:nvPr/>
          </p:nvSpPr>
          <p:spPr bwMode="auto">
            <a:xfrm>
              <a:off x="3065" y="1319"/>
              <a:ext cx="839" cy="1184"/>
            </a:xfrm>
            <a:prstGeom prst="roundRect">
              <a:avLst>
                <a:gd name="adj" fmla="val 10833"/>
              </a:avLst>
            </a:prstGeom>
            <a:solidFill>
              <a:srgbClr val="C0C0C0"/>
            </a:solidFill>
            <a:ln w="12700" algn="ctr">
              <a:noFill/>
              <a:round/>
              <a:headEnd/>
              <a:tailEnd/>
            </a:ln>
            <a:effectLst>
              <a:prstShdw prst="shdw17" dist="17961" dir="2700000">
                <a:srgbClr val="C0C0C0">
                  <a:gamma/>
                  <a:shade val="60000"/>
                  <a:invGamma/>
                </a:srgbClr>
              </a:prstShdw>
            </a:effectLst>
          </p:spPr>
          <p:txBody>
            <a:bodyPr wrap="none" anchor="ctr"/>
            <a:lstStyle/>
            <a:p>
              <a:endParaRPr lang="en-US"/>
            </a:p>
          </p:txBody>
        </p:sp>
        <p:sp>
          <p:nvSpPr>
            <p:cNvPr id="130064" name="Text Box 16"/>
            <p:cNvSpPr txBox="1">
              <a:spLocks noChangeArrowheads="1"/>
            </p:cNvSpPr>
            <p:nvPr/>
          </p:nvSpPr>
          <p:spPr bwMode="auto">
            <a:xfrm>
              <a:off x="2904" y="1399"/>
              <a:ext cx="1161" cy="192"/>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400" b="1">
                  <a:latin typeface="Arial" charset="0"/>
                  <a:cs typeface="Arial" charset="0"/>
                </a:rPr>
                <a:t>DASHBOARD</a:t>
              </a:r>
            </a:p>
          </p:txBody>
        </p:sp>
        <p:sp>
          <p:nvSpPr>
            <p:cNvPr id="130065" name="Text Box 17"/>
            <p:cNvSpPr txBox="1">
              <a:spLocks noChangeArrowheads="1"/>
            </p:cNvSpPr>
            <p:nvPr/>
          </p:nvSpPr>
          <p:spPr bwMode="auto">
            <a:xfrm>
              <a:off x="3968" y="1399"/>
              <a:ext cx="903" cy="192"/>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400" b="1">
                  <a:latin typeface="Arial" charset="0"/>
                  <a:cs typeface="Arial" charset="0"/>
                </a:rPr>
                <a:t>REPORTING</a:t>
              </a:r>
            </a:p>
          </p:txBody>
        </p:sp>
        <p:pic>
          <p:nvPicPr>
            <p:cNvPr id="130066" name="Picture 18" descr="B0602">
              <a:hlinkClick r:id="rId3"/>
            </p:cNvPr>
            <p:cNvPicPr>
              <a:picLocks noChangeAspect="1" noChangeArrowheads="1"/>
            </p:cNvPicPr>
            <p:nvPr/>
          </p:nvPicPr>
          <p:blipFill>
            <a:blip r:embed="rId4"/>
            <a:srcRect r="6383" b="7692"/>
            <a:stretch>
              <a:fillRect/>
            </a:stretch>
          </p:blipFill>
          <p:spPr bwMode="auto">
            <a:xfrm>
              <a:off x="2114" y="1817"/>
              <a:ext cx="757" cy="567"/>
            </a:xfrm>
            <a:prstGeom prst="rect">
              <a:avLst/>
            </a:prstGeom>
            <a:noFill/>
            <a:ln w="38100">
              <a:solidFill>
                <a:schemeClr val="bg2"/>
              </a:solidFill>
              <a:miter lim="800000"/>
              <a:headEnd/>
              <a:tailEnd/>
            </a:ln>
          </p:spPr>
        </p:pic>
        <p:pic>
          <p:nvPicPr>
            <p:cNvPr id="130067" name="Picture 19"/>
            <p:cNvPicPr>
              <a:picLocks noChangeAspect="1" noChangeArrowheads="1"/>
            </p:cNvPicPr>
            <p:nvPr/>
          </p:nvPicPr>
          <p:blipFill>
            <a:blip r:embed="rId5"/>
            <a:srcRect l="3221" t="11250"/>
            <a:stretch>
              <a:fillRect/>
            </a:stretch>
          </p:blipFill>
          <p:spPr bwMode="auto">
            <a:xfrm>
              <a:off x="1073" y="1825"/>
              <a:ext cx="779" cy="614"/>
            </a:xfrm>
            <a:prstGeom prst="rect">
              <a:avLst/>
            </a:prstGeom>
            <a:noFill/>
            <a:ln>
              <a:noFill/>
            </a:ln>
            <a:effectLst/>
          </p:spPr>
        </p:pic>
        <p:pic>
          <p:nvPicPr>
            <p:cNvPr id="130068" name="Picture 20"/>
            <p:cNvPicPr>
              <a:picLocks noChangeAspect="1" noChangeArrowheads="1"/>
            </p:cNvPicPr>
            <p:nvPr/>
          </p:nvPicPr>
          <p:blipFill>
            <a:blip r:embed="rId6"/>
            <a:srcRect l="4335" r="56351"/>
            <a:stretch>
              <a:fillRect/>
            </a:stretch>
          </p:blipFill>
          <p:spPr bwMode="auto">
            <a:xfrm>
              <a:off x="3070" y="1827"/>
              <a:ext cx="774" cy="607"/>
            </a:xfrm>
            <a:prstGeom prst="rect">
              <a:avLst/>
            </a:prstGeom>
            <a:noFill/>
            <a:ln>
              <a:noFill/>
            </a:ln>
            <a:effectLst/>
          </p:spPr>
        </p:pic>
        <p:pic>
          <p:nvPicPr>
            <p:cNvPr id="130069" name="Picture 21"/>
            <p:cNvPicPr>
              <a:picLocks noChangeAspect="1" noChangeArrowheads="1"/>
            </p:cNvPicPr>
            <p:nvPr/>
          </p:nvPicPr>
          <p:blipFill>
            <a:blip r:embed="rId7"/>
            <a:srcRect r="26849"/>
            <a:stretch>
              <a:fillRect/>
            </a:stretch>
          </p:blipFill>
          <p:spPr bwMode="auto">
            <a:xfrm>
              <a:off x="4000" y="1824"/>
              <a:ext cx="775" cy="617"/>
            </a:xfrm>
            <a:prstGeom prst="rect">
              <a:avLst/>
            </a:prstGeom>
            <a:noFill/>
            <a:ln>
              <a:noFill/>
            </a:ln>
            <a:effectLst/>
          </p:spPr>
        </p:pic>
      </p:grpSp>
      <p:grpSp>
        <p:nvGrpSpPr>
          <p:cNvPr id="130070" name="Group 22"/>
          <p:cNvGrpSpPr>
            <a:grpSpLocks/>
          </p:cNvGrpSpPr>
          <p:nvPr/>
        </p:nvGrpSpPr>
        <p:grpSpPr bwMode="auto">
          <a:xfrm>
            <a:off x="552450" y="4495800"/>
            <a:ext cx="8510588" cy="1989138"/>
            <a:chOff x="167" y="2598"/>
            <a:chExt cx="5398" cy="1253"/>
          </a:xfrm>
        </p:grpSpPr>
        <p:sp>
          <p:nvSpPr>
            <p:cNvPr id="130071" name="AutoShape 23"/>
            <p:cNvSpPr>
              <a:spLocks noChangeArrowheads="1"/>
            </p:cNvSpPr>
            <p:nvPr/>
          </p:nvSpPr>
          <p:spPr bwMode="auto">
            <a:xfrm>
              <a:off x="167" y="2598"/>
              <a:ext cx="5398" cy="945"/>
            </a:xfrm>
            <a:prstGeom prst="roundRect">
              <a:avLst>
                <a:gd name="adj" fmla="val 7681"/>
              </a:avLst>
            </a:prstGeom>
            <a:solidFill>
              <a:srgbClr val="C0C0C0"/>
            </a:solidFill>
            <a:ln w="12700" algn="ctr">
              <a:noFill/>
              <a:round/>
              <a:headEnd/>
              <a:tailEnd/>
            </a:ln>
            <a:effectLst>
              <a:outerShdw dist="35921" dir="2700000" algn="ctr" rotWithShape="0">
                <a:schemeClr val="tx1">
                  <a:alpha val="50000"/>
                </a:schemeClr>
              </a:outerShdw>
            </a:effectLst>
          </p:spPr>
          <p:txBody>
            <a:bodyPr wrap="none" anchor="ctr"/>
            <a:lstStyle/>
            <a:p>
              <a:endParaRPr lang="en-US"/>
            </a:p>
          </p:txBody>
        </p:sp>
        <p:pic>
          <p:nvPicPr>
            <p:cNvPr id="130072" name="Picture 24"/>
            <p:cNvPicPr>
              <a:picLocks noChangeAspect="1" noChangeArrowheads="1"/>
            </p:cNvPicPr>
            <p:nvPr/>
          </p:nvPicPr>
          <p:blipFill>
            <a:blip r:embed="rId8"/>
            <a:srcRect/>
            <a:stretch>
              <a:fillRect/>
            </a:stretch>
          </p:blipFill>
          <p:spPr bwMode="auto">
            <a:xfrm>
              <a:off x="2881" y="2671"/>
              <a:ext cx="697" cy="640"/>
            </a:xfrm>
            <a:prstGeom prst="rect">
              <a:avLst/>
            </a:prstGeom>
            <a:noFill/>
            <a:ln>
              <a:noFill/>
            </a:ln>
            <a:effectLst/>
          </p:spPr>
        </p:pic>
        <p:pic>
          <p:nvPicPr>
            <p:cNvPr id="130073" name="Picture 25"/>
            <p:cNvPicPr>
              <a:picLocks noChangeAspect="1" noChangeArrowheads="1"/>
            </p:cNvPicPr>
            <p:nvPr/>
          </p:nvPicPr>
          <p:blipFill>
            <a:blip r:embed="rId9"/>
            <a:srcRect/>
            <a:stretch>
              <a:fillRect/>
            </a:stretch>
          </p:blipFill>
          <p:spPr bwMode="auto">
            <a:xfrm>
              <a:off x="2080" y="2670"/>
              <a:ext cx="671" cy="600"/>
            </a:xfrm>
            <a:prstGeom prst="rect">
              <a:avLst/>
            </a:prstGeom>
            <a:noFill/>
            <a:ln w="25400" algn="ctr">
              <a:solidFill>
                <a:schemeClr val="bg1"/>
              </a:solidFill>
              <a:miter lim="800000"/>
              <a:headEnd/>
              <a:tailEnd/>
            </a:ln>
            <a:effectLst/>
          </p:spPr>
        </p:pic>
        <p:pic>
          <p:nvPicPr>
            <p:cNvPr id="130074" name="Picture 26"/>
            <p:cNvPicPr>
              <a:picLocks noChangeAspect="1" noChangeArrowheads="1"/>
            </p:cNvPicPr>
            <p:nvPr/>
          </p:nvPicPr>
          <p:blipFill>
            <a:blip r:embed="rId10"/>
            <a:srcRect/>
            <a:stretch>
              <a:fillRect/>
            </a:stretch>
          </p:blipFill>
          <p:spPr bwMode="auto">
            <a:xfrm>
              <a:off x="3781" y="2653"/>
              <a:ext cx="667" cy="628"/>
            </a:xfrm>
            <a:prstGeom prst="rect">
              <a:avLst/>
            </a:prstGeom>
            <a:noFill/>
            <a:ln w="25400" algn="ctr">
              <a:solidFill>
                <a:schemeClr val="bg1"/>
              </a:solidFill>
              <a:miter lim="800000"/>
              <a:headEnd/>
              <a:tailEnd/>
            </a:ln>
            <a:effectLst/>
          </p:spPr>
        </p:pic>
        <p:pic>
          <p:nvPicPr>
            <p:cNvPr id="130075" name="Picture 27"/>
            <p:cNvPicPr>
              <a:picLocks noChangeAspect="1" noChangeArrowheads="1"/>
            </p:cNvPicPr>
            <p:nvPr/>
          </p:nvPicPr>
          <p:blipFill>
            <a:blip r:embed="rId11"/>
            <a:srcRect/>
            <a:stretch>
              <a:fillRect/>
            </a:stretch>
          </p:blipFill>
          <p:spPr bwMode="auto">
            <a:xfrm>
              <a:off x="1226" y="2702"/>
              <a:ext cx="658" cy="585"/>
            </a:xfrm>
            <a:prstGeom prst="rect">
              <a:avLst/>
            </a:prstGeom>
            <a:noFill/>
            <a:ln w="25400" algn="ctr">
              <a:solidFill>
                <a:schemeClr val="bg1"/>
              </a:solidFill>
              <a:miter lim="800000"/>
              <a:headEnd/>
              <a:tailEnd/>
            </a:ln>
            <a:effectLst/>
          </p:spPr>
        </p:pic>
        <p:pic>
          <p:nvPicPr>
            <p:cNvPr id="130076" name="Picture 28"/>
            <p:cNvPicPr>
              <a:picLocks noChangeAspect="1" noChangeArrowheads="1"/>
            </p:cNvPicPr>
            <p:nvPr/>
          </p:nvPicPr>
          <p:blipFill>
            <a:blip r:embed="rId12"/>
            <a:srcRect/>
            <a:stretch>
              <a:fillRect/>
            </a:stretch>
          </p:blipFill>
          <p:spPr bwMode="auto">
            <a:xfrm>
              <a:off x="399" y="2700"/>
              <a:ext cx="664" cy="593"/>
            </a:xfrm>
            <a:prstGeom prst="rect">
              <a:avLst/>
            </a:prstGeom>
            <a:noFill/>
            <a:ln>
              <a:noFill/>
            </a:ln>
            <a:effectLst/>
          </p:spPr>
        </p:pic>
        <p:pic>
          <p:nvPicPr>
            <p:cNvPr id="130077" name="Picture 29"/>
            <p:cNvPicPr>
              <a:picLocks noChangeAspect="1" noChangeArrowheads="1"/>
            </p:cNvPicPr>
            <p:nvPr/>
          </p:nvPicPr>
          <p:blipFill>
            <a:blip r:embed="rId13"/>
            <a:srcRect/>
            <a:stretch>
              <a:fillRect/>
            </a:stretch>
          </p:blipFill>
          <p:spPr bwMode="auto">
            <a:xfrm>
              <a:off x="4575" y="2686"/>
              <a:ext cx="675" cy="611"/>
            </a:xfrm>
            <a:prstGeom prst="rect">
              <a:avLst/>
            </a:prstGeom>
            <a:noFill/>
            <a:ln w="25400" algn="ctr">
              <a:solidFill>
                <a:schemeClr val="bg1"/>
              </a:solidFill>
              <a:miter lim="800000"/>
              <a:headEnd/>
              <a:tailEnd/>
            </a:ln>
            <a:effectLst/>
          </p:spPr>
        </p:pic>
        <p:sp>
          <p:nvSpPr>
            <p:cNvPr id="130078" name="Text Box 30"/>
            <p:cNvSpPr txBox="1">
              <a:spLocks noChangeArrowheads="1"/>
            </p:cNvSpPr>
            <p:nvPr/>
          </p:nvSpPr>
          <p:spPr bwMode="auto">
            <a:xfrm>
              <a:off x="208" y="3283"/>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HEALTHCARE</a:t>
              </a:r>
            </a:p>
          </p:txBody>
        </p:sp>
        <p:sp>
          <p:nvSpPr>
            <p:cNvPr id="130079" name="Text Box 31"/>
            <p:cNvSpPr txBox="1">
              <a:spLocks noChangeArrowheads="1"/>
            </p:cNvSpPr>
            <p:nvPr/>
          </p:nvSpPr>
          <p:spPr bwMode="auto">
            <a:xfrm>
              <a:off x="4480" y="3280"/>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TAXATION</a:t>
              </a:r>
            </a:p>
          </p:txBody>
        </p:sp>
        <p:sp>
          <p:nvSpPr>
            <p:cNvPr id="130080" name="Text Box 32"/>
            <p:cNvSpPr txBox="1">
              <a:spLocks noChangeArrowheads="1"/>
            </p:cNvSpPr>
            <p:nvPr/>
          </p:nvSpPr>
          <p:spPr bwMode="auto">
            <a:xfrm>
              <a:off x="1033" y="3280"/>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INTERNAL AUDIT</a:t>
              </a:r>
            </a:p>
          </p:txBody>
        </p:sp>
        <p:sp>
          <p:nvSpPr>
            <p:cNvPr id="130081" name="Text Box 33"/>
            <p:cNvSpPr txBox="1">
              <a:spLocks noChangeArrowheads="1"/>
            </p:cNvSpPr>
            <p:nvPr/>
          </p:nvSpPr>
          <p:spPr bwMode="auto">
            <a:xfrm>
              <a:off x="1912" y="3286"/>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CUSTOMS</a:t>
              </a:r>
            </a:p>
          </p:txBody>
        </p:sp>
        <p:sp>
          <p:nvSpPr>
            <p:cNvPr id="130082" name="Text Box 34"/>
            <p:cNvSpPr txBox="1">
              <a:spLocks noChangeArrowheads="1"/>
            </p:cNvSpPr>
            <p:nvPr/>
          </p:nvSpPr>
          <p:spPr bwMode="auto">
            <a:xfrm>
              <a:off x="2755" y="3283"/>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INSURANCE</a:t>
              </a:r>
            </a:p>
          </p:txBody>
        </p:sp>
        <p:sp>
          <p:nvSpPr>
            <p:cNvPr id="130083" name="Text Box 35"/>
            <p:cNvSpPr txBox="1">
              <a:spLocks noChangeArrowheads="1"/>
            </p:cNvSpPr>
            <p:nvPr/>
          </p:nvSpPr>
          <p:spPr bwMode="auto">
            <a:xfrm>
              <a:off x="3598" y="3280"/>
              <a:ext cx="1032" cy="154"/>
            </a:xfrm>
            <a:prstGeom prst="rect">
              <a:avLst/>
            </a:prstGeom>
            <a:noFill/>
            <a:ln w="12700" algn="ctr">
              <a:noFill/>
              <a:miter lim="800000"/>
              <a:headEnd/>
              <a:tailEnd/>
            </a:ln>
            <a:effectLst/>
          </p:spPr>
          <p:txBody>
            <a:bodyPr>
              <a:spAutoFit/>
            </a:bodyPr>
            <a:lstStyle/>
            <a:p>
              <a:pPr algn="ctr" eaLnBrk="1" hangingPunct="1">
                <a:spcBef>
                  <a:spcPct val="50000"/>
                </a:spcBef>
                <a:buClr>
                  <a:schemeClr val="accent2"/>
                </a:buClr>
                <a:buFont typeface="Wingdings" pitchFamily="2" charset="2"/>
                <a:buNone/>
              </a:pPr>
              <a:r>
                <a:rPr lang="en-US" sz="1000" b="1">
                  <a:latin typeface="Arial" charset="0"/>
                  <a:cs typeface="Arial" charset="0"/>
                </a:rPr>
                <a:t>FOOD COUPONS</a:t>
              </a:r>
            </a:p>
          </p:txBody>
        </p:sp>
        <p:sp>
          <p:nvSpPr>
            <p:cNvPr id="130084" name="AutoShape 36"/>
            <p:cNvSpPr>
              <a:spLocks noChangeArrowheads="1"/>
            </p:cNvSpPr>
            <p:nvPr/>
          </p:nvSpPr>
          <p:spPr bwMode="auto">
            <a:xfrm rot="5400000">
              <a:off x="2659" y="1928"/>
              <a:ext cx="389" cy="3458"/>
            </a:xfrm>
            <a:prstGeom prst="can">
              <a:avLst>
                <a:gd name="adj" fmla="val 29343"/>
              </a:avLst>
            </a:prstGeom>
            <a:solidFill>
              <a:srgbClr val="FF9900"/>
            </a:solidFill>
            <a:ln w="12700">
              <a:noFill/>
              <a:round/>
              <a:headEnd/>
              <a:tailEnd/>
            </a:ln>
            <a:effectLst>
              <a:prstShdw prst="shdw18" dist="17961" dir="13500000">
                <a:srgbClr val="FF9900">
                  <a:gamma/>
                  <a:shade val="60000"/>
                  <a:invGamma/>
                </a:srgbClr>
              </a:prstShdw>
            </a:effectLst>
          </p:spPr>
          <p:txBody>
            <a:bodyPr wrap="none" anchor="ctr"/>
            <a:lstStyle/>
            <a:p>
              <a:endParaRPr lang="en-US"/>
            </a:p>
          </p:txBody>
        </p:sp>
        <p:sp>
          <p:nvSpPr>
            <p:cNvPr id="130085" name="Text Box 37"/>
            <p:cNvSpPr txBox="1">
              <a:spLocks noChangeArrowheads="1"/>
            </p:cNvSpPr>
            <p:nvPr/>
          </p:nvSpPr>
          <p:spPr bwMode="auto">
            <a:xfrm>
              <a:off x="1656" y="3537"/>
              <a:ext cx="3028" cy="231"/>
            </a:xfrm>
            <a:prstGeom prst="rect">
              <a:avLst/>
            </a:prstGeom>
            <a:noFill/>
            <a:ln w="12700" algn="ctr">
              <a:noFill/>
              <a:miter lim="800000"/>
              <a:headEnd/>
              <a:tailEnd/>
            </a:ln>
            <a:effectLst/>
          </p:spPr>
          <p:txBody>
            <a:bodyPr>
              <a:spAutoFit/>
            </a:bodyPr>
            <a:lstStyle/>
            <a:p>
              <a:pPr eaLnBrk="1" hangingPunct="1">
                <a:spcBef>
                  <a:spcPct val="50000"/>
                </a:spcBef>
                <a:buClr>
                  <a:schemeClr val="accent2"/>
                </a:buClr>
                <a:buFont typeface="Wingdings" pitchFamily="2" charset="2"/>
                <a:buNone/>
              </a:pPr>
              <a:r>
                <a:rPr lang="en-US" sz="1800" b="1">
                  <a:solidFill>
                    <a:schemeClr val="bg1"/>
                  </a:solidFill>
                  <a:latin typeface="Arial" charset="0"/>
                  <a:cs typeface="Arial" charset="0"/>
                </a:rPr>
                <a:t>BEHAVIOR MODEL LIBRARIES</a:t>
              </a:r>
            </a:p>
          </p:txBody>
        </p:sp>
      </p:gr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 2008 IBM Corporation</a:t>
            </a:r>
          </a:p>
        </p:txBody>
      </p:sp>
      <p:sp>
        <p:nvSpPr>
          <p:cNvPr id="176130" name="Rectangle 2"/>
          <p:cNvSpPr>
            <a:spLocks noGrp="1" noChangeArrowheads="1"/>
          </p:cNvSpPr>
          <p:nvPr>
            <p:ph type="title"/>
          </p:nvPr>
        </p:nvSpPr>
        <p:spPr/>
        <p:txBody>
          <a:bodyPr/>
          <a:lstStyle/>
          <a:p>
            <a:r>
              <a:rPr lang="en-US"/>
              <a:t>Contact Information</a:t>
            </a:r>
          </a:p>
        </p:txBody>
      </p:sp>
      <p:sp>
        <p:nvSpPr>
          <p:cNvPr id="176131" name="Rectangle 3"/>
          <p:cNvSpPr>
            <a:spLocks noGrp="1" noChangeArrowheads="1"/>
          </p:cNvSpPr>
          <p:nvPr>
            <p:ph type="body" idx="1"/>
          </p:nvPr>
        </p:nvSpPr>
        <p:spPr/>
        <p:txBody>
          <a:bodyPr/>
          <a:lstStyle/>
          <a:p>
            <a:r>
              <a:rPr lang="en-US"/>
              <a:t>For further information about IBM’s Fraud and Abuse Management System, Verify or other Risk Management Solutions please contact Patreece Williams, patreece.t.williams@us.ibm.com</a:t>
            </a:r>
            <a:endParaRPr lang="en-US">
              <a:solidFill>
                <a:srgbClr val="336699"/>
              </a:solidFill>
            </a:endParaRPr>
          </a:p>
        </p:txBody>
      </p:sp>
    </p:spTree>
  </p:cSld>
  <p:clrMapOvr>
    <a:masterClrMapping/>
  </p:clrMapOvr>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1968</TotalTime>
  <Words>1462</Words>
  <Application>Microsoft PowerPoint</Application>
  <PresentationFormat>On-screen Show (4:3)</PresentationFormat>
  <Paragraphs>277</Paragraphs>
  <Slides>22</Slides>
  <Notes>18</Notes>
  <HiddenSlides>0</HiddenSlides>
  <MMClips>0</MMClips>
  <ScaleCrop>false</ScaleCrop>
  <HeadingPairs>
    <vt:vector size="6" baseType="variant">
      <vt:variant>
        <vt:lpstr>Fonts Used</vt:lpstr>
      </vt:variant>
      <vt:variant>
        <vt:i4>6</vt:i4>
      </vt:variant>
      <vt:variant>
        <vt:lpstr>Design Template</vt:lpstr>
      </vt:variant>
      <vt:variant>
        <vt:i4>1</vt:i4>
      </vt:variant>
      <vt:variant>
        <vt:lpstr>Slide Titles</vt:lpstr>
      </vt:variant>
      <vt:variant>
        <vt:i4>22</vt:i4>
      </vt:variant>
    </vt:vector>
  </HeadingPairs>
  <TitlesOfParts>
    <vt:vector size="29" baseType="lpstr">
      <vt:lpstr>Times</vt:lpstr>
      <vt:lpstr>Arial</vt:lpstr>
      <vt:lpstr>Wingdings</vt:lpstr>
      <vt:lpstr>Times New Roman</vt:lpstr>
      <vt:lpstr>MS PGothic</vt:lpstr>
      <vt:lpstr>Verdana</vt:lpstr>
      <vt:lpstr>Blank Presentation</vt:lpstr>
      <vt:lpstr>Using the IBM Fraud and Abuse Management System to detect suspicious healthcare claims using a shared services model</vt:lpstr>
      <vt:lpstr>AGENDA</vt:lpstr>
      <vt:lpstr>AGENDA</vt:lpstr>
      <vt:lpstr>IBM’s Fraud and Abuse Management System (FAMS) uses a scientific approach to detect suspicious claims and behaviors</vt:lpstr>
      <vt:lpstr>We analyze the claims data by medical specialty </vt:lpstr>
      <vt:lpstr>Existing medical models include</vt:lpstr>
      <vt:lpstr>AGENDA</vt:lpstr>
      <vt:lpstr>Most sources agree that approximately 10% of healthcare spending may be attributable to fraud, waste and abuse</vt:lpstr>
      <vt:lpstr>The Business Problem in New York</vt:lpstr>
      <vt:lpstr>AGENDA</vt:lpstr>
      <vt:lpstr>The Solution: VerifyNY </vt:lpstr>
      <vt:lpstr>VerifyNY- Results</vt:lpstr>
      <vt:lpstr>The VerifyNY Process Flow</vt:lpstr>
      <vt:lpstr>Mechanics of the VerifyNY Process Flow</vt:lpstr>
      <vt:lpstr>Output provides investigators a detailed view of where the potential fraud, waste and abuse may be occurring</vt:lpstr>
      <vt:lpstr>Verify Reports</vt:lpstr>
      <vt:lpstr>Verify Reports- cont </vt:lpstr>
      <vt:lpstr>Sample press from the VerifyNY project</vt:lpstr>
      <vt:lpstr>Why Verify?</vt:lpstr>
      <vt:lpstr>AGENDA</vt:lpstr>
      <vt:lpstr>The Entity Profiling Management System (EPMS) is the core of all the Risk Management Solutions </vt:lpstr>
      <vt:lpstr>Contact Information</vt:lpstr>
    </vt:vector>
  </TitlesOfParts>
  <Company>_x0007_趇蓕뫤卌䐸뿿타Ā䀀蓖ኌ뿿탔뿿타_x000f_틬</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Whitehead</dc:creator>
  <cp:lastModifiedBy>IBM_USER</cp:lastModifiedBy>
  <cp:revision>115</cp:revision>
  <dcterms:created xsi:type="dcterms:W3CDTF">2007-03-07T15:16:36Z</dcterms:created>
  <dcterms:modified xsi:type="dcterms:W3CDTF">2008-07-28T16:09:17Z</dcterms:modified>
</cp:coreProperties>
</file>