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8" r:id="rId3"/>
    <p:sldId id="276" r:id="rId4"/>
    <p:sldId id="275" r:id="rId5"/>
    <p:sldId id="277" r:id="rId6"/>
    <p:sldId id="257" r:id="rId7"/>
    <p:sldId id="264" r:id="rId8"/>
    <p:sldId id="265" r:id="rId9"/>
    <p:sldId id="266" r:id="rId10"/>
    <p:sldId id="267" r:id="rId11"/>
    <p:sldId id="261" r:id="rId12"/>
    <p:sldId id="260" r:id="rId13"/>
    <p:sldId id="269" r:id="rId14"/>
    <p:sldId id="270" r:id="rId15"/>
    <p:sldId id="268" r:id="rId16"/>
    <p:sldId id="271" r:id="rId17"/>
    <p:sldId id="272" r:id="rId18"/>
    <p:sldId id="263" r:id="rId19"/>
    <p:sldId id="273"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802" autoAdjust="0"/>
    <p:restoredTop sz="94673" autoAdjust="0"/>
  </p:normalViewPr>
  <p:slideViewPr>
    <p:cSldViewPr>
      <p:cViewPr varScale="1">
        <p:scale>
          <a:sx n="94" d="100"/>
          <a:sy n="94" d="100"/>
        </p:scale>
        <p:origin x="-826" y="-67"/>
      </p:cViewPr>
      <p:guideLst>
        <p:guide orient="horz" pos="2160"/>
        <p:guide pos="2880"/>
      </p:guideLst>
    </p:cSldViewPr>
  </p:slideViewPr>
  <p:outlineViewPr>
    <p:cViewPr>
      <p:scale>
        <a:sx n="33" d="100"/>
        <a:sy n="33" d="100"/>
      </p:scale>
      <p:origin x="0" y="5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9137E4-5FDD-4CC5-8D67-F16B42FFD90B}" type="datetimeFigureOut">
              <a:rPr lang="en-US" smtClean="0"/>
              <a:pPr/>
              <a:t>10/2/2008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7D2901-6154-4755-8ECC-C14B50BCFA2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118CF9E-E663-4229-8B4A-053243FE572E}" type="datetimeFigureOut">
              <a:rPr lang="en-US" smtClean="0"/>
              <a:pPr/>
              <a:t>10/2/2008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48CF63-5D93-4DF2-8C93-EB335B100533}" type="slidenum">
              <a:rPr lang="en-US" smtClean="0"/>
              <a:pPr/>
              <a:t>‹#›</a:t>
            </a:fld>
            <a:endParaRPr lang="en-US"/>
          </a:p>
        </p:txBody>
      </p:sp>
    </p:spTree>
  </p:cSld>
  <p:clrMapOvr>
    <a:masterClrMapping/>
  </p:clrMapOvr>
  <p:transition spd="med">
    <p:strip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strip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strip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48CF63-5D93-4DF2-8C93-EB335B100533}"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med">
    <p:strip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448CF63-5D93-4DF2-8C93-EB335B1005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strip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448CF63-5D93-4DF2-8C93-EB335B100533}"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med">
    <p:strip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448CF63-5D93-4DF2-8C93-EB335B100533}" type="slidenum">
              <a:rPr lang="en-US" smtClean="0"/>
              <a:pPr/>
              <a:t>‹#›</a:t>
            </a:fld>
            <a:endParaRPr lang="en-US"/>
          </a:p>
        </p:txBody>
      </p:sp>
    </p:spTree>
  </p:cSld>
  <p:clrMapOvr>
    <a:masterClrMapping/>
  </p:clrMapOvr>
  <p:transition spd="med">
    <p:strip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118CF9E-E663-4229-8B4A-053243FE572E}" type="datetimeFigureOut">
              <a:rPr lang="en-US" smtClean="0"/>
              <a:pPr/>
              <a:t>10/2/2008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48CF63-5D93-4DF2-8C93-EB335B1005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strip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118CF9E-E663-4229-8B4A-053243FE572E}" type="datetimeFigureOut">
              <a:rPr lang="en-US" smtClean="0"/>
              <a:pPr/>
              <a:t>10/2/2008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48CF63-5D93-4DF2-8C93-EB335B100533}"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strip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a:p>
        </p:txBody>
      </p:sp>
    </p:spTree>
  </p:cSld>
  <p:clrMapOvr>
    <a:masterClrMapping/>
  </p:clrMapOvr>
  <p:transition spd="med">
    <p:strip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118CF9E-E663-4229-8B4A-053243FE572E}" type="datetimeFigureOut">
              <a:rPr lang="en-US" smtClean="0"/>
              <a:pPr/>
              <a:t>10/2/2008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48CF63-5D93-4DF2-8C93-EB335B100533}" type="slidenum">
              <a:rPr lang="en-US" smtClean="0"/>
              <a:pPr/>
              <a:t>‹#›</a:t>
            </a:fld>
            <a:endParaRPr lang="en-US"/>
          </a:p>
        </p:txBody>
      </p:sp>
    </p:spTree>
  </p:cSld>
  <p:clrMapOvr>
    <a:masterClrMapping/>
  </p:clrMapOvr>
  <p:transition spd="med">
    <p:strip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118CF9E-E663-4229-8B4A-053243FE572E}" type="datetimeFigureOut">
              <a:rPr lang="en-US" smtClean="0"/>
              <a:pPr/>
              <a:t>10/2/2008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48CF63-5D93-4DF2-8C93-EB335B1005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strips/>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7772400" cy="1066799"/>
          </a:xfrm>
        </p:spPr>
        <p:txBody>
          <a:bodyPr>
            <a:normAutofit fontScale="90000"/>
          </a:bodyPr>
          <a:lstStyle/>
          <a:p>
            <a:pPr algn="ctr"/>
            <a:r>
              <a:rPr lang="en-US" dirty="0" smtClean="0"/>
              <a:t>Securing Data Transmission</a:t>
            </a:r>
            <a:br>
              <a:rPr lang="en-US" dirty="0" smtClean="0"/>
            </a:br>
            <a:endParaRPr lang="en-US" dirty="0"/>
          </a:p>
        </p:txBody>
      </p:sp>
      <p:sp>
        <p:nvSpPr>
          <p:cNvPr id="3" name="Subtitle 2"/>
          <p:cNvSpPr>
            <a:spLocks noGrp="1"/>
          </p:cNvSpPr>
          <p:nvPr>
            <p:ph type="subTitle" idx="1"/>
          </p:nvPr>
        </p:nvSpPr>
        <p:spPr>
          <a:xfrm>
            <a:off x="685800" y="1447800"/>
            <a:ext cx="8077200" cy="2971800"/>
          </a:xfrm>
        </p:spPr>
        <p:txBody>
          <a:bodyPr anchor="t">
            <a:noAutofit/>
          </a:bodyPr>
          <a:lstStyle/>
          <a:p>
            <a:pPr algn="l"/>
            <a:r>
              <a:rPr lang="en-US" sz="2400" dirty="0" smtClean="0"/>
              <a:t>Columbus Convention Center - October 1, 2008</a:t>
            </a:r>
          </a:p>
          <a:p>
            <a:pPr algn="l"/>
            <a:endParaRPr lang="en-US" sz="2400" dirty="0" smtClean="0"/>
          </a:p>
          <a:p>
            <a:pPr algn="l"/>
            <a:r>
              <a:rPr lang="en-US" sz="2400" dirty="0" smtClean="0"/>
              <a:t>Meeting Room E171</a:t>
            </a:r>
          </a:p>
          <a:p>
            <a:pPr algn="l"/>
            <a:endParaRPr lang="en-US" sz="2400" dirty="0" smtClean="0"/>
          </a:p>
          <a:p>
            <a:pPr algn="l"/>
            <a:r>
              <a:rPr lang="en-US" sz="2400" dirty="0" smtClean="0"/>
              <a:t>James </a:t>
            </a:r>
            <a:r>
              <a:rPr lang="en-US" sz="2400" dirty="0" err="1" smtClean="0"/>
              <a:t>Matheke</a:t>
            </a:r>
            <a:endParaRPr lang="en-US" sz="2400" dirty="0" smtClean="0"/>
          </a:p>
          <a:p>
            <a:pPr algn="l"/>
            <a:r>
              <a:rPr lang="en-US" sz="2400" dirty="0" smtClean="0"/>
              <a:t>Greg Perkins</a:t>
            </a:r>
          </a:p>
          <a:p>
            <a:pPr algn="l"/>
            <a:r>
              <a:rPr lang="en-US" sz="1800" dirty="0" smtClean="0"/>
              <a:t>	</a:t>
            </a:r>
          </a:p>
          <a:p>
            <a:pPr lvl="0" algn="l"/>
            <a:endParaRPr lang="en-US" sz="1600" dirty="0" smtClean="0"/>
          </a:p>
          <a:p>
            <a:pPr algn="l"/>
            <a:endParaRPr lang="en-US" sz="1800" dirty="0" smtClean="0"/>
          </a:p>
          <a:p>
            <a:pPr algn="l"/>
            <a:r>
              <a:rPr lang="en-US" sz="1800" dirty="0" smtClean="0"/>
              <a:t> </a:t>
            </a:r>
          </a:p>
          <a:p>
            <a:pPr lvl="0" algn="l"/>
            <a:endParaRPr lang="en-US" sz="1800" dirty="0"/>
          </a:p>
        </p:txBody>
      </p:sp>
    </p:spTree>
  </p:cSld>
  <p:clrMapOvr>
    <a:masterClrMapping/>
  </p:clrMapOvr>
  <p:transition spd="med">
    <p:strip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7772400" cy="1066799"/>
          </a:xfrm>
        </p:spPr>
        <p:txBody>
          <a:bodyPr>
            <a:normAutofit fontScale="90000"/>
          </a:bodyPr>
          <a:lstStyle/>
          <a:p>
            <a:pPr algn="ctr"/>
            <a:r>
              <a:rPr lang="en-US" dirty="0" smtClean="0"/>
              <a:t>Securing Data Transmission</a:t>
            </a:r>
            <a:br>
              <a:rPr lang="en-US" dirty="0" smtClean="0"/>
            </a:br>
            <a:endParaRPr lang="en-US" dirty="0"/>
          </a:p>
        </p:txBody>
      </p:sp>
      <p:sp>
        <p:nvSpPr>
          <p:cNvPr id="3" name="Subtitle 2"/>
          <p:cNvSpPr>
            <a:spLocks noGrp="1"/>
          </p:cNvSpPr>
          <p:nvPr>
            <p:ph type="subTitle" idx="1"/>
          </p:nvPr>
        </p:nvSpPr>
        <p:spPr>
          <a:xfrm>
            <a:off x="685800" y="1447800"/>
            <a:ext cx="8077200" cy="2971800"/>
          </a:xfrm>
        </p:spPr>
        <p:txBody>
          <a:bodyPr anchor="t">
            <a:noAutofit/>
          </a:bodyPr>
          <a:lstStyle/>
          <a:p>
            <a:pPr algn="l"/>
            <a:r>
              <a:rPr lang="en-US" sz="2400" dirty="0" smtClean="0"/>
              <a:t>Securing Data Transmission is becoming a growing concern for Security Professionals in both private and public sectors especially health related.  Business requires that many forms of data be transmitted securely.</a:t>
            </a:r>
          </a:p>
          <a:p>
            <a:pPr algn="l"/>
            <a:r>
              <a:rPr lang="en-US" sz="1800" dirty="0" smtClean="0"/>
              <a:t>	</a:t>
            </a:r>
          </a:p>
          <a:p>
            <a:pPr lvl="0" algn="l"/>
            <a:endParaRPr lang="en-US" sz="1600" dirty="0" smtClean="0"/>
          </a:p>
          <a:p>
            <a:pPr algn="l"/>
            <a:endParaRPr lang="en-US" sz="1800" dirty="0" smtClean="0"/>
          </a:p>
          <a:p>
            <a:pPr algn="l"/>
            <a:r>
              <a:rPr lang="en-US" sz="1800" dirty="0" smtClean="0"/>
              <a:t> </a:t>
            </a:r>
          </a:p>
          <a:p>
            <a:pPr lvl="0" algn="l"/>
            <a:endParaRPr lang="en-US" sz="1800" dirty="0"/>
          </a:p>
        </p:txBody>
      </p:sp>
    </p:spTree>
  </p:cSld>
  <p:clrMapOvr>
    <a:masterClrMapping/>
  </p:clrMapOvr>
  <p:transition spd="med">
    <p:strip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buNone/>
            </a:pPr>
            <a:r>
              <a:rPr lang="en-US" sz="2800" dirty="0" smtClean="0"/>
              <a:t>HIPAA</a:t>
            </a:r>
          </a:p>
          <a:p>
            <a:pPr lvl="0">
              <a:buFont typeface="Wingdings" pitchFamily="2" charset="2"/>
              <a:buChar char="Ø"/>
            </a:pPr>
            <a:r>
              <a:rPr lang="en-US" sz="2800" dirty="0" smtClean="0"/>
              <a:t>HIPAA – Health Insurance Portability &amp; Accountability Act of 1996.</a:t>
            </a:r>
          </a:p>
          <a:p>
            <a:pPr lvl="0">
              <a:buFont typeface="Wingdings" pitchFamily="2" charset="2"/>
              <a:buChar char="Ø"/>
            </a:pPr>
            <a:r>
              <a:rPr lang="en-US" sz="2800" dirty="0" smtClean="0"/>
              <a:t>HIPAA protects PHI</a:t>
            </a:r>
          </a:p>
          <a:p>
            <a:pPr lvl="0">
              <a:buFont typeface="Wingdings" pitchFamily="2" charset="2"/>
              <a:buChar char="Ø"/>
            </a:pPr>
            <a:r>
              <a:rPr lang="en-US" sz="2800" dirty="0" smtClean="0"/>
              <a:t>PHI – Protected Health Information</a:t>
            </a:r>
          </a:p>
          <a:p>
            <a:pPr lvl="0">
              <a:buFont typeface="Wingdings" pitchFamily="2" charset="2"/>
              <a:buChar char="Ø"/>
            </a:pPr>
            <a:r>
              <a:rPr lang="en-US" sz="2800" dirty="0" smtClean="0"/>
              <a:t>Several ODH applications transmit PHI</a:t>
            </a:r>
          </a:p>
          <a:p>
            <a:pPr lvl="0">
              <a:buFont typeface="Wingdings" pitchFamily="2" charset="2"/>
              <a:buChar char="Ø"/>
            </a:pPr>
            <a:r>
              <a:rPr lang="en-US" sz="2800" dirty="0" smtClean="0"/>
              <a:t>HIPAA Title II – regulates &amp; </a:t>
            </a:r>
            <a:r>
              <a:rPr lang="en-US" sz="2800" smtClean="0"/>
              <a:t>establishes health </a:t>
            </a:r>
            <a:r>
              <a:rPr lang="en-US" sz="2800" dirty="0" smtClean="0"/>
              <a:t>care related IT systems.</a:t>
            </a:r>
          </a:p>
          <a:p>
            <a:endParaRPr lang="en-US" dirty="0"/>
          </a:p>
        </p:txBody>
      </p:sp>
      <p:sp>
        <p:nvSpPr>
          <p:cNvPr id="4" name="Title 1"/>
          <p:cNvSpPr>
            <a:spLocks noGrp="1"/>
          </p:cNvSpPr>
          <p:nvPr>
            <p:ph type="title"/>
          </p:nvPr>
        </p:nvSpPr>
        <p:spPr/>
        <p:txBody>
          <a:bodyPr>
            <a:normAutofit fontScale="90000"/>
          </a:bodyPr>
          <a:lstStyle/>
          <a:p>
            <a:pPr algn="ctr"/>
            <a:r>
              <a:rPr lang="en-US" dirty="0" smtClean="0"/>
              <a:t>Securing Data Transmission</a:t>
            </a:r>
            <a:br>
              <a:rPr lang="en-US" dirty="0" smtClean="0"/>
            </a:br>
            <a:endParaRPr lang="en-US" dirty="0"/>
          </a:p>
        </p:txBody>
      </p:sp>
    </p:spTree>
  </p:cSld>
  <p:clrMapOvr>
    <a:masterClrMapping/>
  </p:clrMapOvr>
  <p:transition spd="med">
    <p:strip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066799"/>
          </a:xfrm>
        </p:spPr>
        <p:txBody>
          <a:bodyPr>
            <a:normAutofit fontScale="90000"/>
          </a:bodyPr>
          <a:lstStyle/>
          <a:p>
            <a:pPr algn="ctr"/>
            <a:r>
              <a:rPr lang="en-US" dirty="0" smtClean="0"/>
              <a:t>Securing Data Transmission</a:t>
            </a:r>
            <a:br>
              <a:rPr lang="en-US" dirty="0" smtClean="0"/>
            </a:br>
            <a:endParaRPr lang="en-US" dirty="0"/>
          </a:p>
        </p:txBody>
      </p:sp>
      <p:sp>
        <p:nvSpPr>
          <p:cNvPr id="3" name="Subtitle 2"/>
          <p:cNvSpPr>
            <a:spLocks noGrp="1"/>
          </p:cNvSpPr>
          <p:nvPr>
            <p:ph type="subTitle" idx="1"/>
          </p:nvPr>
        </p:nvSpPr>
        <p:spPr>
          <a:xfrm>
            <a:off x="685800" y="990600"/>
            <a:ext cx="8077200" cy="838200"/>
          </a:xfrm>
        </p:spPr>
        <p:txBody>
          <a:bodyPr anchor="t">
            <a:noAutofit/>
          </a:bodyPr>
          <a:lstStyle/>
          <a:p>
            <a:pPr algn="l"/>
            <a:r>
              <a:rPr lang="en-US" sz="1800" dirty="0" smtClean="0"/>
              <a:t>When you begin to discuss Secure Data Transmissions there are several questions that need to be ask.</a:t>
            </a:r>
          </a:p>
          <a:p>
            <a:pPr algn="l">
              <a:buSzPct val="90000"/>
            </a:pPr>
            <a:endParaRPr lang="en-US" sz="2000" dirty="0" smtClean="0"/>
          </a:p>
          <a:p>
            <a:pPr algn="l">
              <a:buSzPct val="90000"/>
              <a:buFont typeface="Wingdings" pitchFamily="2" charset="2"/>
              <a:buChar char="Ø"/>
            </a:pPr>
            <a:r>
              <a:rPr lang="en-US" sz="1800" dirty="0" smtClean="0"/>
              <a:t> What data needs secured</a:t>
            </a:r>
            <a:r>
              <a:rPr lang="en-US" sz="2000" dirty="0" smtClean="0"/>
              <a:t>?</a:t>
            </a:r>
          </a:p>
          <a:p>
            <a:pPr algn="l">
              <a:buSzPct val="90000"/>
              <a:buFont typeface="Wingdings" pitchFamily="2" charset="2"/>
              <a:buChar char="Ø"/>
            </a:pPr>
            <a:r>
              <a:rPr lang="en-US" sz="1800" dirty="0" smtClean="0"/>
              <a:t> Where is your sensitive data?</a:t>
            </a:r>
          </a:p>
          <a:p>
            <a:pPr algn="l">
              <a:buSzPct val="90000"/>
              <a:buFont typeface="Wingdings" pitchFamily="2" charset="2"/>
              <a:buChar char="Ø"/>
            </a:pPr>
            <a:r>
              <a:rPr lang="en-US" sz="1800" dirty="0" smtClean="0"/>
              <a:t> Who uses the sensitive data?</a:t>
            </a:r>
          </a:p>
          <a:p>
            <a:pPr algn="l">
              <a:buSzPct val="90000"/>
              <a:buFont typeface="Wingdings" pitchFamily="2" charset="2"/>
              <a:buChar char="Ø"/>
            </a:pPr>
            <a:r>
              <a:rPr lang="en-US" sz="1800" dirty="0" smtClean="0"/>
              <a:t> How does the data move?</a:t>
            </a:r>
          </a:p>
          <a:p>
            <a:pPr lvl="0" algn="l"/>
            <a:endParaRPr lang="en-US" sz="1800" dirty="0"/>
          </a:p>
        </p:txBody>
      </p:sp>
    </p:spTree>
  </p:cSld>
  <p:clrMapOvr>
    <a:masterClrMapping/>
  </p:clrMapOvr>
  <p:transition spd="med">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066799"/>
          </a:xfrm>
        </p:spPr>
        <p:txBody>
          <a:bodyPr>
            <a:normAutofit fontScale="90000"/>
          </a:bodyPr>
          <a:lstStyle/>
          <a:p>
            <a:pPr algn="ctr"/>
            <a:r>
              <a:rPr lang="en-US" dirty="0" smtClean="0"/>
              <a:t>Securing Data Transmission</a:t>
            </a:r>
            <a:br>
              <a:rPr lang="en-US" dirty="0" smtClean="0"/>
            </a:br>
            <a:endParaRPr lang="en-US" dirty="0"/>
          </a:p>
        </p:txBody>
      </p:sp>
      <p:sp>
        <p:nvSpPr>
          <p:cNvPr id="3" name="Subtitle 2"/>
          <p:cNvSpPr>
            <a:spLocks noGrp="1"/>
          </p:cNvSpPr>
          <p:nvPr>
            <p:ph type="subTitle" idx="1"/>
          </p:nvPr>
        </p:nvSpPr>
        <p:spPr>
          <a:xfrm>
            <a:off x="685800" y="990600"/>
            <a:ext cx="8077200" cy="762000"/>
          </a:xfrm>
        </p:spPr>
        <p:txBody>
          <a:bodyPr anchor="t">
            <a:noAutofit/>
          </a:bodyPr>
          <a:lstStyle/>
          <a:p>
            <a:pPr algn="l"/>
            <a:endParaRPr lang="en-US" sz="1800" dirty="0" smtClean="0"/>
          </a:p>
          <a:p>
            <a:pPr algn="l">
              <a:buSzPct val="90000"/>
              <a:buFont typeface="Wingdings" pitchFamily="2" charset="2"/>
              <a:buChar char="Ø"/>
            </a:pPr>
            <a:r>
              <a:rPr lang="en-US" sz="2000" b="1" dirty="0" smtClean="0"/>
              <a:t> What data needs secured</a:t>
            </a:r>
            <a:r>
              <a:rPr lang="en-US" sz="2400" dirty="0" smtClean="0"/>
              <a:t>?</a:t>
            </a:r>
          </a:p>
          <a:p>
            <a:pPr lvl="2" algn="l">
              <a:buSzPct val="70000"/>
              <a:buFont typeface="Wingdings" pitchFamily="2" charset="2"/>
              <a:buChar char="v"/>
            </a:pPr>
            <a:r>
              <a:rPr lang="en-US" sz="1800" dirty="0" smtClean="0"/>
              <a:t> Data transmitted to Business Partners</a:t>
            </a:r>
          </a:p>
          <a:p>
            <a:pPr lvl="2" algn="l">
              <a:buSzPct val="70000"/>
              <a:buFont typeface="Wingdings" pitchFamily="2" charset="2"/>
              <a:buChar char="v"/>
            </a:pPr>
            <a:r>
              <a:rPr lang="en-US" sz="1800" dirty="0" smtClean="0"/>
              <a:t> Data sent via email</a:t>
            </a:r>
          </a:p>
          <a:p>
            <a:pPr lvl="2" algn="l">
              <a:buSzPct val="70000"/>
              <a:buFont typeface="Wingdings" pitchFamily="2" charset="2"/>
              <a:buChar char="v"/>
            </a:pPr>
            <a:r>
              <a:rPr lang="en-US" sz="1800" dirty="0" smtClean="0"/>
              <a:t> Data transmitted internally over the WAN</a:t>
            </a:r>
          </a:p>
          <a:p>
            <a:pPr lvl="2" algn="l">
              <a:buSzPct val="70000"/>
              <a:buFont typeface="Wingdings" pitchFamily="2" charset="2"/>
              <a:buChar char="v"/>
            </a:pPr>
            <a:r>
              <a:rPr lang="en-US" sz="1800" dirty="0" smtClean="0"/>
              <a:t> Data transmitted from Remote Users</a:t>
            </a:r>
          </a:p>
          <a:p>
            <a:pPr lvl="2" algn="l">
              <a:buSzPct val="70000"/>
              <a:buFont typeface="Wingdings" pitchFamily="2" charset="2"/>
              <a:buChar char="v"/>
            </a:pPr>
            <a:r>
              <a:rPr lang="en-US" sz="1800" dirty="0" smtClean="0"/>
              <a:t> Wireless data communication</a:t>
            </a:r>
          </a:p>
          <a:p>
            <a:pPr algn="l"/>
            <a:r>
              <a:rPr lang="en-US" sz="1800" dirty="0" smtClean="0"/>
              <a:t> </a:t>
            </a:r>
          </a:p>
          <a:p>
            <a:pPr lvl="0" algn="l"/>
            <a:endParaRPr lang="en-US" sz="1800" dirty="0"/>
          </a:p>
        </p:txBody>
      </p:sp>
    </p:spTree>
  </p:cSld>
  <p:clrMapOvr>
    <a:masterClrMapping/>
  </p:clrMapOvr>
  <p:transition spd="med">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1"/>
            <a:ext cx="8229600" cy="3810000"/>
          </a:xfrm>
        </p:spPr>
        <p:txBody>
          <a:bodyPr>
            <a:normAutofit/>
          </a:bodyPr>
          <a:lstStyle/>
          <a:p>
            <a:pPr lvl="0"/>
            <a:r>
              <a:rPr lang="en-US" sz="1900" dirty="0" smtClean="0"/>
              <a:t>As you can see Securing Data Communications is a broad topic due to the types of data transmission avenues.  So I would like to give you an overview of the various technologies available to assist you with this task.</a:t>
            </a:r>
          </a:p>
          <a:p>
            <a:pPr lvl="0"/>
            <a:endParaRPr lang="en-US" sz="1900" dirty="0" smtClean="0"/>
          </a:p>
          <a:p>
            <a:pPr lvl="0"/>
            <a:endParaRPr lang="en-US" sz="1900" dirty="0" smtClean="0"/>
          </a:p>
          <a:p>
            <a:r>
              <a:rPr lang="en-US" sz="1900" dirty="0" smtClean="0"/>
              <a:t>Securing Data Transmission is most likely some part of every IT staff individual’s responsibility.   Hopefully if this does not make sense now it will by the time we are finished.</a:t>
            </a:r>
          </a:p>
          <a:p>
            <a:pPr lvl="0"/>
            <a:endParaRPr lang="en-US" sz="1800" dirty="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3800" b="1" dirty="0" smtClean="0"/>
              <a:t>Focus Points </a:t>
            </a:r>
            <a:endParaRPr lang="en-US" dirty="0" smtClean="0"/>
          </a:p>
          <a:p>
            <a:pPr lvl="0">
              <a:buNone/>
            </a:pPr>
            <a:endParaRPr lang="en-US" sz="1600" dirty="0" smtClean="0"/>
          </a:p>
          <a:p>
            <a:pPr lvl="0"/>
            <a:r>
              <a:rPr lang="en-US" dirty="0" smtClean="0"/>
              <a:t>Network Level encryption</a:t>
            </a:r>
          </a:p>
          <a:p>
            <a:pPr lvl="0"/>
            <a:r>
              <a:rPr lang="en-US" dirty="0" smtClean="0"/>
              <a:t>Securing Remote users </a:t>
            </a:r>
          </a:p>
          <a:p>
            <a:pPr lvl="0"/>
            <a:r>
              <a:rPr lang="en-US" dirty="0" smtClean="0"/>
              <a:t>External Organization- Secure data transmissions with business partners</a:t>
            </a:r>
          </a:p>
          <a:p>
            <a:pPr lvl="0"/>
            <a:r>
              <a:rPr lang="en-US" dirty="0" smtClean="0"/>
              <a:t>Application encryption </a:t>
            </a:r>
          </a:p>
          <a:p>
            <a:pPr lvl="0"/>
            <a:r>
              <a:rPr lang="en-US" dirty="0" smtClean="0"/>
              <a:t>Wireless encryption</a:t>
            </a:r>
          </a:p>
          <a:p>
            <a:pPr lvl="0"/>
            <a:r>
              <a:rPr lang="en-US" dirty="0" smtClean="0"/>
              <a:t>E-mail encryption</a:t>
            </a:r>
          </a:p>
          <a:p>
            <a:endParaRPr lang="en-US" dirty="0"/>
          </a:p>
        </p:txBody>
      </p:sp>
      <p:sp>
        <p:nvSpPr>
          <p:cNvPr id="3" name="Title 2"/>
          <p:cNvSpPr>
            <a:spLocks noGrp="1"/>
          </p:cNvSpPr>
          <p:nvPr>
            <p:ph type="title"/>
          </p:nvPr>
        </p:nvSpPr>
        <p:spPr/>
        <p:txBody>
          <a:bodyPr>
            <a:normAutofit/>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None/>
            </a:pPr>
            <a:r>
              <a:rPr lang="en-US" sz="3100" dirty="0" smtClean="0"/>
              <a:t>Network Level </a:t>
            </a:r>
            <a:r>
              <a:rPr lang="en-US" sz="3100" u="sng" dirty="0" smtClean="0"/>
              <a:t>Encryption</a:t>
            </a:r>
          </a:p>
          <a:p>
            <a:pPr>
              <a:buNone/>
            </a:pPr>
            <a:r>
              <a:rPr lang="en-US" dirty="0" smtClean="0"/>
              <a:t> </a:t>
            </a:r>
          </a:p>
          <a:p>
            <a:pPr lvl="0"/>
            <a:r>
              <a:rPr lang="en-US" sz="2600" dirty="0" smtClean="0"/>
              <a:t>Network level encryption is an easy way to encrypt data without modifying or rewriting your applications.  This is all done at the network layer on your organization.</a:t>
            </a:r>
          </a:p>
          <a:p>
            <a:pPr>
              <a:buNone/>
            </a:pPr>
            <a:r>
              <a:rPr lang="en-US" sz="2600" dirty="0" smtClean="0"/>
              <a:t> </a:t>
            </a:r>
          </a:p>
          <a:p>
            <a:pPr lvl="0"/>
            <a:r>
              <a:rPr lang="en-US" sz="2600" dirty="0" smtClean="0"/>
              <a:t>This level of encryption enables the security professionals to protect data transmissions at a network layer between entire source networks and destination networks as well as host to host communication. </a:t>
            </a:r>
          </a:p>
          <a:p>
            <a:pPr>
              <a:buNone/>
            </a:pPr>
            <a:r>
              <a:rPr lang="en-US" sz="2600" dirty="0" smtClean="0"/>
              <a:t> </a:t>
            </a:r>
          </a:p>
          <a:p>
            <a:pPr lvl="0"/>
            <a:r>
              <a:rPr lang="en-US" sz="2600" dirty="0" smtClean="0"/>
              <a:t>This type of encryption is typically done on networks within an organization across the WAN but not typically between organizations. </a:t>
            </a:r>
            <a:endParaRPr lang="en-US" sz="2600" dirty="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None/>
            </a:pPr>
            <a:r>
              <a:rPr lang="en-US" sz="3400" dirty="0" smtClean="0"/>
              <a:t>Network Level Encryption</a:t>
            </a:r>
          </a:p>
          <a:p>
            <a:pPr lvl="0">
              <a:buNone/>
            </a:pPr>
            <a:endParaRPr lang="en-US" dirty="0" smtClean="0"/>
          </a:p>
          <a:p>
            <a:pPr lvl="0"/>
            <a:r>
              <a:rPr lang="en-US" dirty="0" smtClean="0"/>
              <a:t>Example:  </a:t>
            </a:r>
          </a:p>
          <a:p>
            <a:pPr lvl="1"/>
            <a:r>
              <a:rPr lang="en-US" dirty="0" smtClean="0"/>
              <a:t>Confidential data identified</a:t>
            </a:r>
          </a:p>
          <a:p>
            <a:pPr lvl="1"/>
            <a:r>
              <a:rPr lang="en-US" dirty="0" smtClean="0"/>
              <a:t>Client/Server Application</a:t>
            </a:r>
          </a:p>
          <a:p>
            <a:pPr lvl="1"/>
            <a:r>
              <a:rPr lang="en-US" dirty="0" smtClean="0"/>
              <a:t>Data runs across WAN … private point to point T1</a:t>
            </a:r>
          </a:p>
          <a:p>
            <a:pPr lvl="1"/>
            <a:r>
              <a:rPr lang="en-US" dirty="0" smtClean="0"/>
              <a:t>Why do you still need to encrypt this data?  It a private T1.</a:t>
            </a:r>
          </a:p>
          <a:p>
            <a:pPr lvl="1"/>
            <a:r>
              <a:rPr lang="en-US" dirty="0" smtClean="0"/>
              <a:t>It may be quicker, easier and/or more cost effective to implement network level encryption.  This is a good example of how organizations use this technology.</a:t>
            </a:r>
          </a:p>
          <a:p>
            <a:pPr lvl="1"/>
            <a:r>
              <a:rPr lang="en-US" dirty="0" smtClean="0"/>
              <a:t> </a:t>
            </a:r>
            <a:endParaRPr lang="en-US" dirty="0"/>
          </a:p>
        </p:txBody>
      </p:sp>
      <p:sp>
        <p:nvSpPr>
          <p:cNvPr id="3" name="Title 2"/>
          <p:cNvSpPr>
            <a:spLocks noGrp="1"/>
          </p:cNvSpPr>
          <p:nvPr>
            <p:ph type="title"/>
          </p:nvPr>
        </p:nvSpPr>
        <p:spPr/>
        <p:txBody>
          <a:bodyPr>
            <a:normAutofit/>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2800" b="1" dirty="0" smtClean="0"/>
              <a:t>Network Level Encryption</a:t>
            </a:r>
          </a:p>
          <a:p>
            <a:endParaRPr lang="en-US" dirty="0" smtClean="0"/>
          </a:p>
          <a:p>
            <a:pPr lvl="0"/>
            <a:r>
              <a:rPr lang="en-US" sz="2400" dirty="0" smtClean="0"/>
              <a:t>The State of Ohio also utilizes this type of encryption between the Cabinet Level Agencies.</a:t>
            </a:r>
          </a:p>
          <a:p>
            <a:pPr lvl="1"/>
            <a:r>
              <a:rPr lang="en-US" sz="2400" dirty="0" smtClean="0"/>
              <a:t>Has anyone heard of the Inter-Agency VPN … or State VPN?</a:t>
            </a:r>
            <a:endParaRPr lang="en-US" sz="2800" dirty="0" smtClean="0"/>
          </a:p>
          <a:p>
            <a:endParaRPr lang="en-US" dirty="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US" sz="2600" b="1" dirty="0" smtClean="0"/>
              <a:t>Network Level Encryption</a:t>
            </a:r>
          </a:p>
          <a:p>
            <a:pPr lvl="0">
              <a:buNone/>
            </a:pPr>
            <a:endParaRPr lang="en-US" sz="2400" dirty="0" smtClean="0"/>
          </a:p>
          <a:p>
            <a:pPr>
              <a:buFont typeface="Wingdings" pitchFamily="2" charset="2"/>
              <a:buChar char="Ø"/>
            </a:pPr>
            <a:r>
              <a:rPr lang="en-US" dirty="0" smtClean="0"/>
              <a:t>ODH utilizes the technology with our Local Health Departments in each County &amp; larger cities</a:t>
            </a:r>
          </a:p>
          <a:p>
            <a:pPr>
              <a:buFont typeface="Wingdings" pitchFamily="2" charset="2"/>
              <a:buChar char="Ø"/>
            </a:pPr>
            <a:r>
              <a:rPr lang="en-US" dirty="0" smtClean="0"/>
              <a:t>Dedicated server farm centrally located. </a:t>
            </a:r>
          </a:p>
          <a:p>
            <a:pPr>
              <a:buFont typeface="Wingdings" pitchFamily="2" charset="2"/>
              <a:buChar char="Ø"/>
            </a:pPr>
            <a:r>
              <a:rPr lang="en-US" dirty="0" smtClean="0"/>
              <a:t>Encrypted all traffic to these server networks</a:t>
            </a:r>
          </a:p>
          <a:p>
            <a:pPr>
              <a:buFont typeface="Wingdings" pitchFamily="2" charset="2"/>
              <a:buChar char="Ø"/>
            </a:pPr>
            <a:r>
              <a:rPr lang="en-US" b="1" dirty="0" smtClean="0"/>
              <a:t>Advantage</a:t>
            </a:r>
            <a:r>
              <a:rPr lang="en-US" dirty="0" smtClean="0"/>
              <a:t>: This allows ease of management.</a:t>
            </a:r>
          </a:p>
          <a:p>
            <a:pPr>
              <a:buFont typeface="Wingdings" pitchFamily="2" charset="2"/>
              <a:buChar char="Ø"/>
            </a:pPr>
            <a:r>
              <a:rPr lang="en-US" b="1" dirty="0" smtClean="0"/>
              <a:t>Disadvantage</a:t>
            </a:r>
            <a:r>
              <a:rPr lang="en-US" dirty="0" smtClean="0"/>
              <a:t>: Obviously it takes slightly more network resources (router CPU etc…) to encrypted traffic but for </a:t>
            </a:r>
            <a:r>
              <a:rPr lang="en-US" dirty="0" smtClean="0"/>
              <a:t>us (and most organizations) </a:t>
            </a:r>
            <a:r>
              <a:rPr lang="en-US" dirty="0" smtClean="0"/>
              <a:t>network resources are not the issue.  </a:t>
            </a:r>
          </a:p>
          <a:p>
            <a:pPr>
              <a:buFont typeface="Wingdings" pitchFamily="2" charset="2"/>
              <a:buChar char="Ø"/>
            </a:pPr>
            <a:r>
              <a:rPr lang="en-US" b="1" dirty="0" smtClean="0"/>
              <a:t>Advantage</a:t>
            </a:r>
            <a:r>
              <a:rPr lang="en-US" dirty="0" smtClean="0"/>
              <a:t>:  Each time an application changes or a new application is put in place it would considerable work to modify the network each time. </a:t>
            </a:r>
          </a:p>
          <a:p>
            <a:pPr>
              <a:buFont typeface="Wingdings" pitchFamily="2" charset="2"/>
              <a:buChar char="Ø"/>
            </a:pPr>
            <a:r>
              <a:rPr lang="en-US" b="1" dirty="0" smtClean="0"/>
              <a:t>Advantage</a:t>
            </a:r>
            <a:r>
              <a:rPr lang="en-US" dirty="0" smtClean="0"/>
              <a:t>: Also we don’t have to worry about miscommunication or no communicate that </a:t>
            </a:r>
            <a:r>
              <a:rPr lang="en-US" dirty="0" smtClean="0"/>
              <a:t>a new </a:t>
            </a:r>
            <a:r>
              <a:rPr lang="en-US" dirty="0" smtClean="0"/>
              <a:t>application requires secure communication.</a:t>
            </a:r>
          </a:p>
          <a:p>
            <a:pPr>
              <a:buFont typeface="Wingdings" pitchFamily="2" charset="2"/>
              <a:buChar char="Ø"/>
            </a:pPr>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Securing Data Transmission</a:t>
            </a:r>
            <a:endParaRPr lang="en-US" sz="3200" dirty="0"/>
          </a:p>
        </p:txBody>
      </p:sp>
    </p:spTree>
  </p:cSld>
  <p:clrMapOvr>
    <a:masterClrMapping/>
  </p:clrMapOvr>
  <p:transition spd="med">
    <p:strip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sz="2800" b="1" dirty="0" smtClean="0"/>
              <a:t>Network Level Encryption</a:t>
            </a:r>
          </a:p>
          <a:p>
            <a:pPr lvl="0">
              <a:buNone/>
            </a:pPr>
            <a:endParaRPr lang="en-US" dirty="0" smtClean="0"/>
          </a:p>
          <a:p>
            <a:pPr lvl="0"/>
            <a:r>
              <a:rPr lang="en-US" sz="2400" dirty="0" smtClean="0"/>
              <a:t>WIC offices – non co-located</a:t>
            </a:r>
          </a:p>
          <a:p>
            <a:pPr lvl="0"/>
            <a:r>
              <a:rPr lang="en-US" sz="2400" dirty="0" smtClean="0"/>
              <a:t>Inexpensive Broadband for these offices</a:t>
            </a:r>
          </a:p>
          <a:p>
            <a:pPr lvl="0"/>
            <a:r>
              <a:rPr lang="en-US" sz="2400" dirty="0" smtClean="0"/>
              <a:t>How do secure data transmissions?</a:t>
            </a:r>
          </a:p>
          <a:p>
            <a:pPr lvl="0"/>
            <a:r>
              <a:rPr lang="en-US" sz="2400" dirty="0" smtClean="0"/>
              <a:t>Encrypt or tunnel all network traffic back from the small office back to the Central Office, across the Internet for access to agency applications.</a:t>
            </a:r>
          </a:p>
          <a:p>
            <a:pPr lvl="0"/>
            <a:r>
              <a:rPr lang="en-US" sz="2400" dirty="0" smtClean="0"/>
              <a:t>Good small office solution (1-30 users).</a:t>
            </a:r>
          </a:p>
          <a:p>
            <a:r>
              <a:rPr lang="en-US" sz="2400" dirty="0" smtClean="0"/>
              <a:t>Local 1.5 Mb broadband access is available for as low as $70/month (w/ 2 year contract).  </a:t>
            </a:r>
          </a:p>
        </p:txBody>
      </p:sp>
      <p:sp>
        <p:nvSpPr>
          <p:cNvPr id="3" name="Title 2"/>
          <p:cNvSpPr>
            <a:spLocks noGrp="1"/>
          </p:cNvSpPr>
          <p:nvPr>
            <p:ph type="title"/>
          </p:nvPr>
        </p:nvSpPr>
        <p:spPr/>
        <p:txBody>
          <a:bodyPr>
            <a:normAutofit/>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767072"/>
          </a:xfrm>
        </p:spPr>
        <p:txBody>
          <a:bodyPr>
            <a:normAutofit fontScale="92500"/>
          </a:bodyPr>
          <a:lstStyle/>
          <a:p>
            <a:pPr>
              <a:buNone/>
            </a:pPr>
            <a:r>
              <a:rPr lang="en-US" b="1" dirty="0" smtClean="0"/>
              <a:t>Securing Remote Users</a:t>
            </a:r>
          </a:p>
          <a:p>
            <a:pPr>
              <a:buNone/>
            </a:pPr>
            <a:r>
              <a:rPr lang="en-US" dirty="0" smtClean="0"/>
              <a:t> </a:t>
            </a:r>
            <a:endParaRPr lang="en-US" sz="2200" dirty="0" smtClean="0"/>
          </a:p>
          <a:p>
            <a:pPr lvl="0"/>
            <a:r>
              <a:rPr lang="en-US" dirty="0" smtClean="0"/>
              <a:t>Remote users create additional security concerns because of where they communicate from</a:t>
            </a:r>
          </a:p>
          <a:p>
            <a:pPr lvl="0"/>
            <a:r>
              <a:rPr lang="en-US" dirty="0" smtClean="0"/>
              <a:t>Secure Remote users with a VPN solution</a:t>
            </a:r>
          </a:p>
          <a:p>
            <a:pPr lvl="0"/>
            <a:r>
              <a:rPr lang="en-US" dirty="0" smtClean="0"/>
              <a:t>There are numerous VPN solution products</a:t>
            </a:r>
          </a:p>
          <a:p>
            <a:pPr lvl="0"/>
            <a:r>
              <a:rPr lang="en-US" dirty="0" smtClean="0"/>
              <a:t>How they typically work: Configured on a security device i.e. VPN concentrator or Firewall as well as adding VPN software to the client PC/Laptop.</a:t>
            </a:r>
          </a:p>
          <a:p>
            <a:pPr lvl="0"/>
            <a:r>
              <a:rPr lang="en-US" dirty="0" smtClean="0"/>
              <a:t>SSL VPN can also be done without a client</a:t>
            </a:r>
          </a:p>
          <a:p>
            <a:pPr lvl="0"/>
            <a:endParaRPr lang="en-US" dirty="0" smtClean="0"/>
          </a:p>
          <a:p>
            <a:pPr lvl="0"/>
            <a:endParaRPr lang="en-US" dirty="0" smtClean="0"/>
          </a:p>
          <a:p>
            <a:endParaRPr lang="en-US" dirty="0"/>
          </a:p>
        </p:txBody>
      </p:sp>
      <p:sp>
        <p:nvSpPr>
          <p:cNvPr id="3" name="Title 2"/>
          <p:cNvSpPr>
            <a:spLocks noGrp="1"/>
          </p:cNvSpPr>
          <p:nvPr>
            <p:ph type="title"/>
          </p:nvPr>
        </p:nvSpPr>
        <p:spPr/>
        <p:txBody>
          <a:bodyPr>
            <a:normAutofit/>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lvl="0">
              <a:buNone/>
            </a:pPr>
            <a:endParaRPr lang="en-US" sz="2800" dirty="0" smtClean="0"/>
          </a:p>
          <a:p>
            <a:pPr lvl="0">
              <a:buNone/>
            </a:pPr>
            <a:r>
              <a:rPr lang="en-US" sz="4500" b="1" dirty="0" smtClean="0"/>
              <a:t>Securing Remote Users</a:t>
            </a:r>
          </a:p>
          <a:p>
            <a:pPr lvl="0">
              <a:buNone/>
            </a:pPr>
            <a:endParaRPr lang="en-US" sz="2800" dirty="0" smtClean="0"/>
          </a:p>
          <a:p>
            <a:pPr lvl="0">
              <a:buNone/>
            </a:pPr>
            <a:r>
              <a:rPr lang="en-US" sz="3200" dirty="0" smtClean="0"/>
              <a:t>Concerns/Recommendations:</a:t>
            </a:r>
          </a:p>
          <a:p>
            <a:pPr lvl="0">
              <a:buNone/>
            </a:pPr>
            <a:endParaRPr lang="en-US" sz="2800" dirty="0" smtClean="0"/>
          </a:p>
          <a:p>
            <a:pPr lvl="0"/>
            <a:r>
              <a:rPr lang="en-US" sz="3300" dirty="0" smtClean="0"/>
              <a:t>No Split Tunneling.  A term for a specific VPN configuration that allows the users to connect to the “users at home” LAN/Internet as well as the organizations network.  This possible allows other LAN users to connect via the VPN to the organization resources.</a:t>
            </a:r>
          </a:p>
          <a:p>
            <a:pPr lvl="0"/>
            <a:endParaRPr lang="en-US" sz="3300" dirty="0" smtClean="0"/>
          </a:p>
          <a:p>
            <a:r>
              <a:rPr lang="en-US" sz="3300" dirty="0" smtClean="0"/>
              <a:t>Be sure to group your incoming VPN users (say by IP address) so that if you have a security incident that you can identify the individual or group.</a:t>
            </a:r>
          </a:p>
          <a:p>
            <a:endParaRPr lang="en-US" sz="3300" dirty="0" smtClean="0"/>
          </a:p>
          <a:p>
            <a:r>
              <a:rPr lang="en-US" sz="3300" dirty="0" smtClean="0"/>
              <a:t>Migrate RAS dial-up to DMZ and limit access.</a:t>
            </a:r>
          </a:p>
          <a:p>
            <a:endParaRPr lang="en-US" sz="3300" dirty="0" smtClean="0"/>
          </a:p>
          <a:p>
            <a:pPr lvl="0"/>
            <a:endParaRPr lang="en-US" dirty="0" smtClean="0"/>
          </a:p>
          <a:p>
            <a:endParaRPr lang="en-US" dirty="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US" sz="3400" b="1" dirty="0" smtClean="0"/>
              <a:t>External Organization Data Communication</a:t>
            </a:r>
          </a:p>
          <a:p>
            <a:pPr>
              <a:buNone/>
            </a:pPr>
            <a:r>
              <a:rPr lang="en-US" sz="2800" dirty="0" smtClean="0"/>
              <a:t> </a:t>
            </a:r>
          </a:p>
          <a:p>
            <a:pPr lvl="0"/>
            <a:r>
              <a:rPr lang="en-US" sz="2800" dirty="0" smtClean="0"/>
              <a:t>What is external organization data communication</a:t>
            </a:r>
          </a:p>
          <a:p>
            <a:pPr lvl="1"/>
            <a:r>
              <a:rPr lang="en-US" sz="2400" dirty="0" smtClean="0"/>
              <a:t>Communication with your various business partners</a:t>
            </a:r>
          </a:p>
          <a:p>
            <a:pPr lvl="1"/>
            <a:r>
              <a:rPr lang="en-US" sz="2400" dirty="0" smtClean="0"/>
              <a:t>i.e. </a:t>
            </a:r>
            <a:r>
              <a:rPr lang="en-US" sz="2400" dirty="0" smtClean="0"/>
              <a:t>ODH receives various </a:t>
            </a:r>
            <a:r>
              <a:rPr lang="en-US" sz="2400" dirty="0" smtClean="0"/>
              <a:t>lab results and hospital info.</a:t>
            </a:r>
          </a:p>
          <a:p>
            <a:pPr>
              <a:buNone/>
            </a:pPr>
            <a:r>
              <a:rPr lang="en-US" sz="2800" dirty="0" smtClean="0"/>
              <a:t> </a:t>
            </a:r>
          </a:p>
          <a:p>
            <a:pPr lvl="0"/>
            <a:r>
              <a:rPr lang="en-US" sz="2800" dirty="0" smtClean="0"/>
              <a:t>How do we secure data transmissions with our business partners?</a:t>
            </a:r>
          </a:p>
          <a:p>
            <a:pPr lvl="1"/>
            <a:r>
              <a:rPr lang="en-US" sz="2400" dirty="0" smtClean="0"/>
              <a:t>T1 to every business partner</a:t>
            </a:r>
            <a:r>
              <a:rPr lang="en-US" sz="2400" dirty="0" smtClean="0"/>
              <a:t>?  No.</a:t>
            </a:r>
            <a:endParaRPr lang="en-US" sz="2400" dirty="0" smtClean="0"/>
          </a:p>
          <a:p>
            <a:pPr lvl="1"/>
            <a:r>
              <a:rPr lang="en-US" sz="2400" dirty="0" smtClean="0"/>
              <a:t>Use the Internet</a:t>
            </a:r>
          </a:p>
          <a:p>
            <a:pPr lvl="1"/>
            <a:r>
              <a:rPr lang="en-US" sz="2400" dirty="0" smtClean="0"/>
              <a:t>Create “site to site” VPN connections.  </a:t>
            </a:r>
          </a:p>
          <a:p>
            <a:pPr lvl="2"/>
            <a:r>
              <a:rPr lang="en-US" sz="2200" dirty="0" smtClean="0"/>
              <a:t>These connections encrypt the data communication as it flows across the Internet.</a:t>
            </a:r>
          </a:p>
          <a:p>
            <a:pPr lvl="1"/>
            <a:endParaRPr lang="en-US" sz="2400" dirty="0" smtClean="0"/>
          </a:p>
          <a:p>
            <a:r>
              <a:rPr lang="en-US" sz="2900" dirty="0" smtClean="0"/>
              <a:t>Like Securing Remote Access this is done with a security device such as a VPN concentrator or firewall at each organization.</a:t>
            </a:r>
          </a:p>
          <a:p>
            <a:endParaRPr lang="en-US" dirty="0" smtClean="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sz="3100" b="1" dirty="0" smtClean="0"/>
              <a:t>Application encryption</a:t>
            </a:r>
          </a:p>
          <a:p>
            <a:pPr>
              <a:buNone/>
            </a:pPr>
            <a:r>
              <a:rPr lang="en-US" sz="2800" dirty="0" smtClean="0"/>
              <a:t> </a:t>
            </a:r>
          </a:p>
          <a:p>
            <a:pPr lvl="0"/>
            <a:r>
              <a:rPr lang="en-US" sz="2600" dirty="0" smtClean="0"/>
              <a:t>Secure Data transmissions with application encryption</a:t>
            </a:r>
          </a:p>
          <a:p>
            <a:pPr lvl="0"/>
            <a:r>
              <a:rPr lang="en-US" sz="2600" dirty="0" smtClean="0"/>
              <a:t>SSL based html code</a:t>
            </a:r>
          </a:p>
          <a:p>
            <a:pPr lvl="0"/>
            <a:r>
              <a:rPr lang="en-US" sz="2600" dirty="0" smtClean="0"/>
              <a:t>Examples: Banking, Internet purchasing, personal health related or other sites with confidential data.</a:t>
            </a:r>
          </a:p>
          <a:p>
            <a:pPr lvl="0"/>
            <a:r>
              <a:rPr lang="en-US" sz="2600" smtClean="0"/>
              <a:t>What if </a:t>
            </a:r>
            <a:r>
              <a:rPr lang="en-US" sz="2600" dirty="0" smtClean="0"/>
              <a:t>you need to encrypt new data content on your web servers?</a:t>
            </a:r>
          </a:p>
          <a:p>
            <a:pPr lvl="0"/>
            <a:r>
              <a:rPr lang="en-US" sz="2600" dirty="0" smtClean="0"/>
              <a:t>Load Balancing devices can “encrypted” data</a:t>
            </a:r>
            <a:endParaRPr lang="en-US" dirty="0"/>
          </a:p>
        </p:txBody>
      </p:sp>
      <p:sp>
        <p:nvSpPr>
          <p:cNvPr id="3" name="Title 2"/>
          <p:cNvSpPr>
            <a:spLocks noGrp="1"/>
          </p:cNvSpPr>
          <p:nvPr>
            <p:ph type="title"/>
          </p:nvPr>
        </p:nvSpPr>
        <p:spPr/>
        <p:txBody>
          <a:bodyPr>
            <a:normAutofit/>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sz="3800" b="1" dirty="0" smtClean="0"/>
              <a:t>Application encryption</a:t>
            </a:r>
          </a:p>
          <a:p>
            <a:pPr lvl="0">
              <a:buNone/>
            </a:pPr>
            <a:endParaRPr lang="en-US" dirty="0" smtClean="0"/>
          </a:p>
          <a:p>
            <a:pPr lvl="0"/>
            <a:r>
              <a:rPr lang="en-US" sz="2900" dirty="0" smtClean="0"/>
              <a:t>ODH Migration Project from </a:t>
            </a:r>
            <a:r>
              <a:rPr lang="en-US" sz="2900" dirty="0" err="1" smtClean="0"/>
              <a:t>BigIP</a:t>
            </a:r>
            <a:r>
              <a:rPr lang="en-US" sz="2900" dirty="0" smtClean="0"/>
              <a:t> to NetScaler.</a:t>
            </a:r>
          </a:p>
          <a:p>
            <a:pPr lvl="1"/>
            <a:r>
              <a:rPr lang="en-US" sz="2500" dirty="0" smtClean="0"/>
              <a:t>Terminate SSL connection on both devices.</a:t>
            </a:r>
          </a:p>
          <a:p>
            <a:pPr lvl="2"/>
            <a:r>
              <a:rPr lang="en-US" dirty="0" smtClean="0"/>
              <a:t>Communicate via http to back end servers … can encrypt also</a:t>
            </a:r>
          </a:p>
          <a:p>
            <a:pPr lvl="2"/>
            <a:r>
              <a:rPr lang="en-US" dirty="0" smtClean="0"/>
              <a:t>More efficient and speeds up your web applications.</a:t>
            </a:r>
          </a:p>
          <a:p>
            <a:pPr>
              <a:buNone/>
            </a:pPr>
            <a:r>
              <a:rPr lang="en-US" sz="2900" dirty="0" smtClean="0"/>
              <a:t> </a:t>
            </a:r>
          </a:p>
          <a:p>
            <a:pPr lvl="0"/>
            <a:r>
              <a:rPr lang="en-US" sz="2900" dirty="0" smtClean="0"/>
              <a:t>Additional features (off subject)</a:t>
            </a:r>
          </a:p>
          <a:p>
            <a:pPr lvl="1"/>
            <a:r>
              <a:rPr lang="en-US" sz="2400" dirty="0" smtClean="0"/>
              <a:t>Cache static content (*.gif, *.jpeg, *.pdf, *.css and java scripts</a:t>
            </a:r>
          </a:p>
          <a:p>
            <a:pPr lvl="1"/>
            <a:r>
              <a:rPr lang="en-US" sz="2000" dirty="0" smtClean="0"/>
              <a:t>Compression of these file types </a:t>
            </a:r>
          </a:p>
          <a:p>
            <a:pPr lvl="1"/>
            <a:r>
              <a:rPr lang="en-US" sz="2000" dirty="0" smtClean="0"/>
              <a:t>Additional speed with these features.</a:t>
            </a:r>
            <a:endParaRPr lang="en-US" sz="2500" dirty="0" smtClean="0"/>
          </a:p>
          <a:p>
            <a:pPr>
              <a:buNone/>
            </a:pPr>
            <a:r>
              <a:rPr lang="en-US" sz="2900" dirty="0" smtClean="0"/>
              <a:t> </a:t>
            </a:r>
          </a:p>
          <a:p>
            <a:r>
              <a:rPr lang="en-US" sz="2900" dirty="0" smtClean="0"/>
              <a:t>There are also ways to implement a PKI solution to secure/encrypt your applications.</a:t>
            </a:r>
            <a:endParaRPr lang="en-US" sz="2900" dirty="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t>Wireless Security</a:t>
            </a:r>
          </a:p>
          <a:p>
            <a:pPr>
              <a:buNone/>
            </a:pPr>
            <a:r>
              <a:rPr lang="en-US" dirty="0" smtClean="0"/>
              <a:t> </a:t>
            </a:r>
          </a:p>
          <a:p>
            <a:pPr lvl="0"/>
            <a:r>
              <a:rPr lang="en-US" sz="2200" dirty="0" smtClean="0"/>
              <a:t>Wireless networks are increasing as are wireless security issues.  </a:t>
            </a:r>
          </a:p>
          <a:p>
            <a:pPr lvl="0"/>
            <a:r>
              <a:rPr lang="en-US" sz="2200" dirty="0" smtClean="0"/>
              <a:t>Unsecured wireless networks can be a huge vulnerability of an organization.  </a:t>
            </a:r>
          </a:p>
          <a:p>
            <a:pPr lvl="1"/>
            <a:r>
              <a:rPr lang="en-US" sz="1800" dirty="0" smtClean="0"/>
              <a:t>Rouge access points brought in by staff, public wireless access or </a:t>
            </a:r>
            <a:r>
              <a:rPr lang="en-US" sz="1800" dirty="0" err="1" smtClean="0"/>
              <a:t>mis</a:t>
            </a:r>
            <a:r>
              <a:rPr lang="en-US" sz="1800" dirty="0" smtClean="0"/>
              <a:t>-configured </a:t>
            </a:r>
            <a:r>
              <a:rPr lang="en-US" sz="1800" dirty="0" smtClean="0"/>
              <a:t>AP’s </a:t>
            </a:r>
            <a:r>
              <a:rPr lang="en-US" sz="1800" dirty="0" smtClean="0"/>
              <a:t>in an unsecure manner can be a big issue.  </a:t>
            </a:r>
          </a:p>
          <a:p>
            <a:pPr lvl="1"/>
            <a:r>
              <a:rPr lang="en-US" sz="1800" dirty="0" smtClean="0"/>
              <a:t>Secure your confidential information accessed via your wireless network.  Hackers can captures data out of the air.</a:t>
            </a:r>
          </a:p>
          <a:p>
            <a:pPr lvl="0"/>
            <a:r>
              <a:rPr lang="en-US" sz="2200" dirty="0" smtClean="0"/>
              <a:t>Wireless Internet access from Hotel</a:t>
            </a:r>
            <a:endParaRPr lang="en-US" sz="2200" dirty="0"/>
          </a:p>
        </p:txBody>
      </p:sp>
      <p:sp>
        <p:nvSpPr>
          <p:cNvPr id="3" name="Title 2"/>
          <p:cNvSpPr>
            <a:spLocks noGrp="1"/>
          </p:cNvSpPr>
          <p:nvPr>
            <p:ph type="title"/>
          </p:nvPr>
        </p:nvSpPr>
        <p:spPr/>
        <p:txBody>
          <a:bodyPr>
            <a:normAutofit/>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t>E-mail encryption</a:t>
            </a:r>
          </a:p>
          <a:p>
            <a:pPr>
              <a:buNone/>
            </a:pPr>
            <a:r>
              <a:rPr lang="en-US" dirty="0" smtClean="0"/>
              <a:t> </a:t>
            </a:r>
          </a:p>
          <a:p>
            <a:r>
              <a:rPr lang="en-US" sz="2200" dirty="0" smtClean="0"/>
              <a:t>Numerous email encryption applications are available on the market.  </a:t>
            </a:r>
          </a:p>
          <a:p>
            <a:r>
              <a:rPr lang="en-US" sz="2200" dirty="0" smtClean="0"/>
              <a:t>How do they work? </a:t>
            </a:r>
          </a:p>
          <a:p>
            <a:pPr lvl="1"/>
            <a:r>
              <a:rPr lang="en-US" sz="1800" dirty="0" smtClean="0"/>
              <a:t>They work by sending a web link to the recipient of the email who then logs into to the secure email server to retrieve the email</a:t>
            </a:r>
          </a:p>
          <a:p>
            <a:r>
              <a:rPr lang="en-US" sz="2200" dirty="0" smtClean="0"/>
              <a:t>ODH uses ZIX Corp email encryption which has built in algorithms or dictionaries called Lexicons that inspect outbound email traffic for 1000’s of keywords, phrases including PHI information signatures as well as other confidential indentifying information. </a:t>
            </a:r>
            <a:endParaRPr lang="en-US" sz="2200" dirty="0"/>
          </a:p>
        </p:txBody>
      </p:sp>
      <p:sp>
        <p:nvSpPr>
          <p:cNvPr id="3" name="Title 2"/>
          <p:cNvSpPr>
            <a:spLocks noGrp="1"/>
          </p:cNvSpPr>
          <p:nvPr>
            <p:ph type="title"/>
          </p:nvPr>
        </p:nvSpPr>
        <p:spPr/>
        <p:txBody>
          <a:bodyPr/>
          <a:lstStyle/>
          <a:p>
            <a:r>
              <a:rPr lang="en-US" dirty="0" smtClean="0"/>
              <a:t>Securing Data Transmission</a:t>
            </a:r>
            <a:endParaRPr lang="en-US" dirty="0"/>
          </a:p>
        </p:txBody>
      </p:sp>
    </p:spTree>
  </p:cSld>
  <p:clrMapOvr>
    <a:masterClrMapping/>
  </p:clrMapOvr>
  <p:transition spd="med">
    <p:strip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1"/>
            <a:ext cx="8229600" cy="2971800"/>
          </a:xfrm>
        </p:spPr>
        <p:txBody>
          <a:bodyPr>
            <a:normAutofit/>
          </a:bodyPr>
          <a:lstStyle/>
          <a:p>
            <a:pPr>
              <a:buNone/>
            </a:pPr>
            <a:r>
              <a:rPr lang="en-US" sz="3200" dirty="0" smtClean="0"/>
              <a:t>Securing Data Transmission</a:t>
            </a:r>
          </a:p>
          <a:p>
            <a:pPr>
              <a:buNone/>
            </a:pPr>
            <a:endParaRPr lang="en-US" sz="3200" dirty="0" smtClean="0"/>
          </a:p>
          <a:p>
            <a:pPr>
              <a:buNone/>
            </a:pPr>
            <a:r>
              <a:rPr lang="en-US" sz="3200" dirty="0" smtClean="0"/>
              <a:t>Questions?</a:t>
            </a:r>
            <a:endParaRPr lang="en-US" sz="3200" dirty="0"/>
          </a:p>
        </p:txBody>
      </p:sp>
      <p:sp>
        <p:nvSpPr>
          <p:cNvPr id="3" name="Title 2"/>
          <p:cNvSpPr>
            <a:spLocks noGrp="1"/>
          </p:cNvSpPr>
          <p:nvPr>
            <p:ph type="title"/>
          </p:nvPr>
        </p:nvSpPr>
        <p:spPr/>
        <p:txBody>
          <a:bodyPr/>
          <a:lstStyle/>
          <a:p>
            <a:r>
              <a:rPr lang="en-US" dirty="0" smtClean="0"/>
              <a:t>Ohio Digital Summit</a:t>
            </a:r>
            <a:endParaRPr lang="en-US" dirty="0"/>
          </a:p>
        </p:txBody>
      </p:sp>
    </p:spTree>
  </p:cSld>
  <p:clrMapOvr>
    <a:masterClrMapping/>
  </p:clrMapOvr>
  <p:transition spd="med">
    <p:strip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2769</TotalTime>
  <Words>729</Words>
  <Application>Microsoft Office PowerPoint</Application>
  <PresentationFormat>On-screen Show (4:3)</PresentationFormat>
  <Paragraphs>172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Securing Data Transmission </vt:lpstr>
      <vt:lpstr>Securing Data Transmission </vt:lpstr>
      <vt:lpstr>Securing Data Transmission </vt:lpstr>
      <vt:lpstr>Securing Data Transmission </vt:lpstr>
      <vt:lpstr>Securing Data Transmission </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Securing Data Transmission</vt:lpstr>
      <vt:lpstr>Ohio Digital Summit</vt:lpstr>
    </vt:vector>
  </TitlesOfParts>
  <Company>ODH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and Securing Endpoints</dc:title>
  <dc:creator>Administrator</dc:creator>
  <cp:lastModifiedBy>GPERKINS</cp:lastModifiedBy>
  <cp:revision>168</cp:revision>
  <dcterms:created xsi:type="dcterms:W3CDTF">2008-09-15T17:08:29Z</dcterms:created>
  <dcterms:modified xsi:type="dcterms:W3CDTF">2008-10-02T14:38:31Z</dcterms:modified>
</cp:coreProperties>
</file>