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25"/>
  </p:notesMasterIdLst>
  <p:handoutMasterIdLst>
    <p:handoutMasterId r:id="rId26"/>
  </p:handoutMasterIdLst>
  <p:sldIdLst>
    <p:sldId id="576" r:id="rId2"/>
    <p:sldId id="577" r:id="rId3"/>
    <p:sldId id="578" r:id="rId4"/>
    <p:sldId id="579" r:id="rId5"/>
    <p:sldId id="580" r:id="rId6"/>
    <p:sldId id="581" r:id="rId7"/>
    <p:sldId id="582" r:id="rId8"/>
    <p:sldId id="583" r:id="rId9"/>
    <p:sldId id="584" r:id="rId10"/>
    <p:sldId id="585" r:id="rId11"/>
    <p:sldId id="586" r:id="rId12"/>
    <p:sldId id="587" r:id="rId13"/>
    <p:sldId id="588" r:id="rId14"/>
    <p:sldId id="589" r:id="rId15"/>
    <p:sldId id="590" r:id="rId16"/>
    <p:sldId id="591" r:id="rId17"/>
    <p:sldId id="592" r:id="rId18"/>
    <p:sldId id="593" r:id="rId19"/>
    <p:sldId id="594" r:id="rId20"/>
    <p:sldId id="595" r:id="rId21"/>
    <p:sldId id="596" r:id="rId22"/>
    <p:sldId id="597" r:id="rId23"/>
    <p:sldId id="599" r:id="rId24"/>
  </p:sldIdLst>
  <p:sldSz cx="9144000" cy="6858000" type="screen4x3"/>
  <p:notesSz cx="7010400" cy="93726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B2B2B2"/>
    <a:srgbClr val="FF9900"/>
    <a:srgbClr val="CC0000"/>
    <a:srgbClr val="59758F"/>
    <a:srgbClr val="FFFF99"/>
    <a:srgbClr val="779CBF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898" autoAdjust="0"/>
    <p:restoredTop sz="93774" autoAdjust="0"/>
  </p:normalViewPr>
  <p:slideViewPr>
    <p:cSldViewPr snapToGrid="0">
      <p:cViewPr>
        <p:scale>
          <a:sx n="66" d="100"/>
          <a:sy n="66" d="100"/>
        </p:scale>
        <p:origin x="-2232" y="-1038"/>
      </p:cViewPr>
      <p:guideLst>
        <p:guide orient="horz" pos="240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6" tIns="46808" rIns="93616" bIns="46808" numCol="1" anchor="t" anchorCtr="0" compatLnSpc="1">
            <a:prstTxWarp prst="textNoShape">
              <a:avLst/>
            </a:prstTxWarp>
          </a:bodyPr>
          <a:lstStyle>
            <a:lvl1pPr algn="l" defTabSz="936625"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6" tIns="46808" rIns="93616" bIns="46808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0270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6" tIns="46808" rIns="93616" bIns="46808" numCol="1" anchor="b" anchorCtr="0" compatLnSpc="1">
            <a:prstTxWarp prst="textNoShape">
              <a:avLst/>
            </a:prstTxWarp>
          </a:bodyPr>
          <a:lstStyle>
            <a:lvl1pPr algn="l" defTabSz="936625">
              <a:defRPr sz="120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90270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6" tIns="46808" rIns="93616" bIns="46808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/>
            </a:lvl1pPr>
          </a:lstStyle>
          <a:p>
            <a:fld id="{2A8D9339-4D7A-472F-A933-7326EACBCB1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703263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51350"/>
            <a:ext cx="5607050" cy="421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270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90270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1AFB72-05A3-4127-A7D9-0614FEA503D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578494-8ADD-4EED-8556-74A1DE4793EB}" type="slidenum">
              <a:rPr lang="en-US"/>
              <a:pPr/>
              <a:t>1</a:t>
            </a:fld>
            <a:endParaRPr lang="en-US"/>
          </a:p>
        </p:txBody>
      </p:sp>
      <p:sp>
        <p:nvSpPr>
          <p:cNvPr id="601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D4552F-8057-4640-8E34-344C27587E09}" type="slidenum">
              <a:rPr lang="en-US"/>
              <a:pPr/>
              <a:t>2</a:t>
            </a:fld>
            <a:endParaRPr lang="en-US"/>
          </a:p>
        </p:txBody>
      </p:sp>
      <p:sp>
        <p:nvSpPr>
          <p:cNvPr id="603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2F5ACD-68DF-4C21-9AE2-B77651CBED50}" type="slidenum">
              <a:rPr lang="en-US"/>
              <a:pPr/>
              <a:t>5</a:t>
            </a:fld>
            <a:endParaRPr lang="en-US"/>
          </a:p>
        </p:txBody>
      </p:sp>
      <p:sp>
        <p:nvSpPr>
          <p:cNvPr id="60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rgbClr val="CC0000"/>
            </a:gs>
            <a:gs pos="50000">
              <a:srgbClr val="CC0000">
                <a:gamma/>
                <a:shade val="46275"/>
                <a:invGamma/>
              </a:srgbClr>
            </a:gs>
            <a:gs pos="100000">
              <a:srgbClr val="CC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8458200" cy="2438400"/>
          </a:xfrm>
        </p:spPr>
        <p:txBody>
          <a:bodyPr/>
          <a:lstStyle>
            <a:lvl1pPr algn="ctr">
              <a:defRPr sz="4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3886200" cy="609600"/>
          </a:xfrm>
        </p:spPr>
        <p:txBody>
          <a:bodyPr/>
          <a:lstStyle>
            <a:lvl1pPr marL="0" indent="0">
              <a:buFont typeface="Arial" charset="0"/>
              <a:buNone/>
              <a:defRPr sz="2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096000"/>
            <a:ext cx="2133600" cy="609600"/>
          </a:xfrm>
        </p:spPr>
        <p:txBody>
          <a:bodyPr anchor="ctr"/>
          <a:lstStyle>
            <a:lvl1pPr>
              <a:defRPr sz="2000">
                <a:solidFill>
                  <a:srgbClr val="FF9900"/>
                </a:solidFill>
              </a:defRPr>
            </a:lvl1pPr>
          </a:lstStyle>
          <a:p>
            <a:endParaRPr lang="en-US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B9D6E9-C406-402F-BB88-F34B5053A6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35FD2-8952-4C02-9719-B1252CDD7B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1C149-A163-49EE-A822-DB009B001D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7675" y="1295400"/>
            <a:ext cx="4043363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295400"/>
            <a:ext cx="404495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9E63F-AAC0-4C8D-8B0E-CF3417102E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3B044-0A65-496D-9832-98076ABC00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1EFFA-C8A2-4202-A5A1-8058916070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CF896-DFFD-41B9-9DCD-95362202FD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B31888-8E7A-4CB5-AA08-CE0F36E4BE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505F4-F549-4BBC-AD8F-A9D95E203B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C6928-3B7F-4B71-9065-0F3E0D7633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2413" y="152400"/>
            <a:ext cx="2085975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52400"/>
            <a:ext cx="6107113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304DDF-B008-46E6-89B9-9B9F3B645E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52400"/>
            <a:ext cx="8039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47675" y="1295400"/>
            <a:ext cx="8240713" cy="4953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390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BCD19DC-C2A5-483A-9BDF-5C6EBD06CC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full_frame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175" y="3175"/>
            <a:ext cx="9140825" cy="6854825"/>
          </a:xfrm>
          <a:prstGeom prst="rect">
            <a:avLst/>
          </a:prstGeom>
          <a:noFill/>
        </p:spPr>
      </p:pic>
      <p:sp>
        <p:nvSpPr>
          <p:cNvPr id="11776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152400"/>
            <a:ext cx="8039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7675" y="1295400"/>
            <a:ext cx="824071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177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chemeClr val="bg1"/>
                </a:solidFill>
                <a:ea typeface="+mn-ea"/>
              </a:defRPr>
            </a:lvl1pPr>
          </a:lstStyle>
          <a:p>
            <a:fld id="{9713ADCD-0A2F-4309-8C29-919074C4BB82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17769" name="Picture 9" descr="cdw_white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867650" y="6092825"/>
            <a:ext cx="1154113" cy="5842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CC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CC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 W3" pitchFamily="-48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CC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 W3" pitchFamily="-48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CC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 W3" pitchFamily="-48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CC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 W3" pitchFamily="-48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CC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 W3" pitchFamily="-48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CC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 W3" pitchFamily="-48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CC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 W3" pitchFamily="-48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CC00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 W3" pitchFamily="-48" charset="-128"/>
        </a:defRPr>
      </a:lvl9pPr>
    </p:titleStyle>
    <p:bodyStyle>
      <a:lvl1pPr marL="285750" indent="-285750" algn="l" rtl="0" fontAlgn="base">
        <a:lnSpc>
          <a:spcPct val="90000"/>
        </a:lnSpc>
        <a:spcBef>
          <a:spcPct val="35000"/>
        </a:spcBef>
        <a:spcAft>
          <a:spcPct val="0"/>
        </a:spcAft>
        <a:buClr>
          <a:srgbClr val="FF9D39"/>
        </a:buClr>
        <a:buSzPct val="125000"/>
        <a:buFont typeface="Arial" charset="0"/>
        <a:buChar char="»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628650" indent="-228600" algn="l" rtl="0" fontAlgn="base">
        <a:lnSpc>
          <a:spcPct val="90000"/>
        </a:lnSpc>
        <a:spcBef>
          <a:spcPct val="35000"/>
        </a:spcBef>
        <a:spcAft>
          <a:spcPct val="0"/>
        </a:spcAft>
        <a:buClr>
          <a:srgbClr val="FF9D39"/>
        </a:buClr>
        <a:buFont typeface="Arial" charset="0"/>
        <a:buChar char="●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2pPr>
      <a:lvl3pPr marL="914400" indent="-171450" algn="l" rtl="0" fontAlgn="base">
        <a:lnSpc>
          <a:spcPct val="90000"/>
        </a:lnSpc>
        <a:spcBef>
          <a:spcPct val="35000"/>
        </a:spcBef>
        <a:spcAft>
          <a:spcPct val="0"/>
        </a:spcAft>
        <a:buClr>
          <a:srgbClr val="FF9D39"/>
        </a:buClr>
        <a:buSzPct val="125000"/>
        <a:buFont typeface="Arial" charset="0"/>
        <a:buChar char="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3pPr>
      <a:lvl4pPr marL="1200150" indent="-171450" algn="l" rtl="0" fontAlgn="base">
        <a:lnSpc>
          <a:spcPct val="90000"/>
        </a:lnSpc>
        <a:spcBef>
          <a:spcPct val="35000"/>
        </a:spcBef>
        <a:spcAft>
          <a:spcPct val="0"/>
        </a:spcAft>
        <a:buClr>
          <a:srgbClr val="FF9D39"/>
        </a:buClr>
        <a:buFont typeface="Arial" charset="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4pPr>
      <a:lvl5pPr marL="1485900" indent="-171450" algn="l" rtl="0" fontAlgn="base">
        <a:lnSpc>
          <a:spcPct val="90000"/>
        </a:lnSpc>
        <a:spcBef>
          <a:spcPct val="35000"/>
        </a:spcBef>
        <a:spcAft>
          <a:spcPct val="0"/>
        </a:spcAft>
        <a:buClr>
          <a:srgbClr val="FF9D39"/>
        </a:buClr>
        <a:buFont typeface="Arial" charset="0"/>
        <a:buChar char="-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5pPr>
      <a:lvl6pPr marL="1943100" indent="-171450" algn="l" rtl="0" fontAlgn="base">
        <a:lnSpc>
          <a:spcPct val="90000"/>
        </a:lnSpc>
        <a:spcBef>
          <a:spcPct val="35000"/>
        </a:spcBef>
        <a:spcAft>
          <a:spcPct val="0"/>
        </a:spcAft>
        <a:buClr>
          <a:srgbClr val="FF9D39"/>
        </a:buClr>
        <a:buFont typeface="Arial" charset="0"/>
        <a:buChar char="-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400300" indent="-171450" algn="l" rtl="0" fontAlgn="base">
        <a:lnSpc>
          <a:spcPct val="90000"/>
        </a:lnSpc>
        <a:spcBef>
          <a:spcPct val="35000"/>
        </a:spcBef>
        <a:spcAft>
          <a:spcPct val="0"/>
        </a:spcAft>
        <a:buClr>
          <a:srgbClr val="FF9D39"/>
        </a:buClr>
        <a:buFont typeface="Arial" charset="0"/>
        <a:buChar char="-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2857500" indent="-171450" algn="l" rtl="0" fontAlgn="base">
        <a:lnSpc>
          <a:spcPct val="90000"/>
        </a:lnSpc>
        <a:spcBef>
          <a:spcPct val="35000"/>
        </a:spcBef>
        <a:spcAft>
          <a:spcPct val="0"/>
        </a:spcAft>
        <a:buClr>
          <a:srgbClr val="FF9D39"/>
        </a:buClr>
        <a:buFont typeface="Arial" charset="0"/>
        <a:buChar char="-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314700" indent="-171450" algn="l" rtl="0" fontAlgn="base">
        <a:lnSpc>
          <a:spcPct val="90000"/>
        </a:lnSpc>
        <a:spcBef>
          <a:spcPct val="35000"/>
        </a:spcBef>
        <a:spcAft>
          <a:spcPct val="0"/>
        </a:spcAft>
        <a:buClr>
          <a:srgbClr val="FF9D39"/>
        </a:buClr>
        <a:buFont typeface="Arial" charset="0"/>
        <a:buChar char="-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0213" y="762000"/>
            <a:ext cx="8283575" cy="1371600"/>
          </a:xfrm>
          <a:noFill/>
          <a:ln/>
        </p:spPr>
        <p:txBody>
          <a:bodyPr tIns="91440" bIns="91440"/>
          <a:lstStyle/>
          <a:p>
            <a:r>
              <a:rPr lang="en-US" sz="3600" dirty="0" smtClean="0">
                <a:solidFill>
                  <a:schemeClr val="bg1"/>
                </a:solidFill>
              </a:rPr>
              <a:t>Business Continuity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&amp;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Disaster Recovery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00067" name="Picture 3" descr="shape_hal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02013"/>
            <a:ext cx="9159875" cy="3455987"/>
          </a:xfrm>
          <a:prstGeom prst="rect">
            <a:avLst/>
          </a:prstGeom>
          <a:noFill/>
        </p:spPr>
      </p:pic>
      <p:pic>
        <p:nvPicPr>
          <p:cNvPr id="600068" name="Picture 4" descr="cdw_whi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9175" y="4740275"/>
            <a:ext cx="1782763" cy="900113"/>
          </a:xfrm>
          <a:prstGeom prst="rect">
            <a:avLst/>
          </a:prstGeom>
          <a:noFill/>
        </p:spPr>
      </p:pic>
      <p:sp>
        <p:nvSpPr>
          <p:cNvPr id="600069" name="Rectangle 5"/>
          <p:cNvSpPr>
            <a:spLocks noChangeArrowheads="1"/>
          </p:cNvSpPr>
          <p:nvPr/>
        </p:nvSpPr>
        <p:spPr bwMode="auto">
          <a:xfrm>
            <a:off x="781050" y="3914774"/>
            <a:ext cx="3886200" cy="158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None/>
            </a:pPr>
            <a:r>
              <a:rPr lang="en-US" sz="1800" dirty="0" smtClean="0">
                <a:solidFill>
                  <a:srgbClr val="FF9900"/>
                </a:solidFill>
                <a:ea typeface="ヒラギノ角ゴ Pro W3" pitchFamily="-48" charset="-128"/>
              </a:rPr>
              <a:t>Daniel Griggs</a:t>
            </a:r>
            <a:endParaRPr lang="en-US" sz="1800" dirty="0">
              <a:solidFill>
                <a:srgbClr val="FF9900"/>
              </a:solidFill>
              <a:ea typeface="ヒラギノ角ゴ Pro W3" pitchFamily="-48" charset="-128"/>
            </a:endParaRPr>
          </a:p>
          <a:p>
            <a:pPr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None/>
            </a:pPr>
            <a:r>
              <a:rPr lang="en-US" sz="1800" dirty="0" smtClean="0">
                <a:solidFill>
                  <a:srgbClr val="FF9900"/>
                </a:solidFill>
                <a:ea typeface="ヒラギノ角ゴ Pro W3" pitchFamily="-48" charset="-128"/>
              </a:rPr>
              <a:t>Solutions Architect</a:t>
            </a:r>
            <a:endParaRPr lang="en-US" sz="1800" dirty="0">
              <a:solidFill>
                <a:srgbClr val="FF9900"/>
              </a:solidFill>
              <a:ea typeface="ヒラギノ角ゴ Pro W3" pitchFamily="-48" charset="-128"/>
            </a:endParaRPr>
          </a:p>
          <a:p>
            <a:pPr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None/>
            </a:pPr>
            <a:r>
              <a:rPr lang="en-US" sz="1800" dirty="0" smtClean="0">
                <a:solidFill>
                  <a:srgbClr val="FF9900"/>
                </a:solidFill>
                <a:ea typeface="ヒラギノ角ゴ Pro W3" pitchFamily="-48" charset="-128"/>
              </a:rPr>
              <a:t>Ohio Valley</a:t>
            </a:r>
            <a:endParaRPr lang="en-US" sz="1800" dirty="0">
              <a:solidFill>
                <a:srgbClr val="FF9900"/>
              </a:solidFill>
              <a:ea typeface="ヒラギノ角ゴ Pro W3" pitchFamily="-48" charset="-128"/>
            </a:endParaRPr>
          </a:p>
          <a:p>
            <a:pPr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None/>
            </a:pPr>
            <a:r>
              <a:rPr lang="en-US" sz="1800" dirty="0" smtClean="0">
                <a:solidFill>
                  <a:srgbClr val="FF9900"/>
                </a:solidFill>
                <a:ea typeface="ヒラギノ角ゴ Pro W3" pitchFamily="-48" charset="-128"/>
              </a:rPr>
              <a:t>September 30, </a:t>
            </a:r>
            <a:r>
              <a:rPr lang="en-US" sz="1800" dirty="0">
                <a:solidFill>
                  <a:srgbClr val="FF9900"/>
                </a:solidFill>
                <a:ea typeface="ヒラギノ角ゴ Pro W3" pitchFamily="-48" charset="-128"/>
              </a:rPr>
              <a:t>2008</a:t>
            </a:r>
          </a:p>
          <a:p>
            <a:pPr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None/>
            </a:pPr>
            <a:endParaRPr lang="en-US" sz="1800" dirty="0">
              <a:solidFill>
                <a:srgbClr val="FF9900"/>
              </a:solidFill>
              <a:ea typeface="ヒラギノ角ゴ Pro W3" pitchFamily="-48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0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A37D3-A490-4E68-AF55-845021826AFE}" type="slidenum">
              <a:rPr lang="en-US"/>
              <a:pPr/>
              <a:t>2</a:t>
            </a:fld>
            <a:endParaRPr lang="en-US"/>
          </a:p>
        </p:txBody>
      </p:sp>
      <p:sp>
        <p:nvSpPr>
          <p:cNvPr id="602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Disaster defined/Types of disasters</a:t>
            </a:r>
          </a:p>
          <a:p>
            <a:r>
              <a:rPr lang="en-US"/>
              <a:t>Who is impacted?</a:t>
            </a:r>
          </a:p>
          <a:p>
            <a:r>
              <a:rPr lang="en-US"/>
              <a:t>What should we do?</a:t>
            </a:r>
          </a:p>
          <a:p>
            <a:r>
              <a:rPr lang="en-US"/>
              <a:t>Where should we recover?</a:t>
            </a:r>
          </a:p>
          <a:p>
            <a:r>
              <a:rPr lang="en-US"/>
              <a:t>When should we test?</a:t>
            </a:r>
          </a:p>
          <a:p>
            <a:r>
              <a:rPr lang="en-US"/>
              <a:t>How will we keep our costs down?</a:t>
            </a:r>
          </a:p>
          <a:p>
            <a:r>
              <a:rPr lang="en-US"/>
              <a:t>Your Partner for Business Continuity Solutions</a:t>
            </a:r>
          </a:p>
          <a:p>
            <a:r>
              <a:rPr lang="en-US"/>
              <a:t>How can we help?</a:t>
            </a:r>
          </a:p>
          <a:p>
            <a:r>
              <a:rPr lang="en-US"/>
              <a:t>Thank 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8B56-BB05-4B6B-9598-358539A653B7}" type="slidenum">
              <a:rPr lang="en-US"/>
              <a:pPr/>
              <a:t>3</a:t>
            </a:fld>
            <a:endParaRPr lang="en-US"/>
          </a:p>
        </p:txBody>
      </p:sp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Disaster Recovery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Disaster defined</a:t>
            </a:r>
          </a:p>
          <a:p>
            <a:pPr lvl="1"/>
            <a:r>
              <a:rPr lang="en-US"/>
              <a:t>An adverse, unfortunate and </a:t>
            </a:r>
            <a:r>
              <a:rPr lang="en-US" b="1" i="1" u="sng"/>
              <a:t>unforeseen </a:t>
            </a:r>
            <a:r>
              <a:rPr lang="en-US"/>
              <a:t>event!</a:t>
            </a:r>
          </a:p>
          <a:p>
            <a:pPr lvl="1"/>
            <a:r>
              <a:rPr lang="en-US"/>
              <a:t>Being down</a:t>
            </a:r>
          </a:p>
          <a:p>
            <a:pPr lvl="1"/>
            <a:r>
              <a:rPr lang="en-US"/>
              <a:t>Being unable to service/support customers</a:t>
            </a:r>
          </a:p>
          <a:p>
            <a:endParaRPr lang="en-US"/>
          </a:p>
          <a:p>
            <a:r>
              <a:rPr lang="en-US"/>
              <a:t>What is the largest enemy in a disaster?</a:t>
            </a:r>
          </a:p>
          <a:p>
            <a:pPr lvl="1"/>
            <a:r>
              <a:rPr lang="en-US"/>
              <a:t>Having an untested plan</a:t>
            </a:r>
          </a:p>
          <a:p>
            <a:pPr lvl="1"/>
            <a:r>
              <a:rPr lang="en-US"/>
              <a:t>Time!</a:t>
            </a:r>
          </a:p>
          <a:p>
            <a:pPr lvl="1">
              <a:buFont typeface="Arial" charset="0"/>
              <a:buNone/>
            </a:pPr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F3E0-9233-4CB8-83CA-5AF2DB7CBDF8}" type="slidenum">
              <a:rPr lang="en-US"/>
              <a:pPr/>
              <a:t>4</a:t>
            </a:fld>
            <a:endParaRPr lang="en-US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Disasters</a:t>
            </a:r>
          </a:p>
        </p:txBody>
      </p:sp>
      <p:sp>
        <p:nvSpPr>
          <p:cNvPr id="605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Natural (fire, flood, wind, earthquake, etc.)</a:t>
            </a:r>
          </a:p>
          <a:p>
            <a:endParaRPr lang="en-US"/>
          </a:p>
          <a:p>
            <a:r>
              <a:rPr lang="en-US"/>
              <a:t>Malicious intent (virus, burglary, vandalism, etc.)</a:t>
            </a:r>
          </a:p>
          <a:p>
            <a:endParaRPr lang="en-US"/>
          </a:p>
          <a:p>
            <a:r>
              <a:rPr lang="en-US"/>
              <a:t>Localized outages: </a:t>
            </a:r>
          </a:p>
          <a:p>
            <a:pPr lvl="1"/>
            <a:r>
              <a:rPr lang="en-US"/>
              <a:t>Hardware </a:t>
            </a:r>
          </a:p>
          <a:p>
            <a:pPr lvl="1"/>
            <a:r>
              <a:rPr lang="en-US"/>
              <a:t>Power</a:t>
            </a:r>
          </a:p>
          <a:p>
            <a:pPr lvl="1"/>
            <a:r>
              <a:rPr lang="en-US"/>
              <a:t>Telecom </a:t>
            </a:r>
          </a:p>
          <a:p>
            <a:pPr lvl="1"/>
            <a:r>
              <a:rPr lang="en-US"/>
              <a:t>Software</a:t>
            </a:r>
          </a:p>
          <a:p>
            <a:pPr lvl="1"/>
            <a:r>
              <a:rPr lang="en-US"/>
              <a:t>Data Corruption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63AD5-F361-44F6-AA41-9E0BC75BDE0B}" type="slidenum">
              <a:rPr lang="en-US"/>
              <a:pPr/>
              <a:t>5</a:t>
            </a:fld>
            <a:endParaRPr lang="en-US"/>
          </a:p>
        </p:txBody>
      </p:sp>
      <p:sp>
        <p:nvSpPr>
          <p:cNvPr id="6062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74650" y="1260475"/>
            <a:ext cx="8240713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Customers?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Staff?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The Business could be at risk!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Disaster Examples</a:t>
            </a:r>
          </a:p>
          <a:p>
            <a:pPr lvl="1">
              <a:lnSpc>
                <a:spcPct val="80000"/>
              </a:lnSpc>
            </a:pPr>
            <a:r>
              <a:rPr lang="en-US"/>
              <a:t>How many businesses never reopened after Katrina?</a:t>
            </a:r>
            <a:endParaRPr lang="en-US" sz="1400"/>
          </a:p>
          <a:p>
            <a:pPr lvl="2">
              <a:lnSpc>
                <a:spcPct val="80000"/>
              </a:lnSpc>
            </a:pPr>
            <a:r>
              <a:rPr lang="en-US"/>
              <a:t>Over 80% of companies affected went out of business within 18 months as a consequence</a:t>
            </a:r>
            <a:endParaRPr lang="en-US" i="1"/>
          </a:p>
          <a:p>
            <a:pPr lvl="3">
              <a:lnSpc>
                <a:spcPct val="80000"/>
              </a:lnSpc>
            </a:pPr>
            <a:r>
              <a:rPr lang="en-US" sz="1400" i="1"/>
              <a:t>Source: Survive, 2007</a:t>
            </a:r>
            <a:endParaRPr lang="en-US"/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Who is Impacted?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0D614-1EC4-4E6D-948F-10ECB9E56DE0}" type="slidenum">
              <a:rPr lang="en-US"/>
              <a:pPr/>
              <a:t>6</a:t>
            </a:fld>
            <a:endParaRPr lang="en-US"/>
          </a:p>
        </p:txBody>
      </p:sp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Disaster Recovery Concerns</a:t>
            </a:r>
          </a:p>
        </p:txBody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Planning for the disaster</a:t>
            </a:r>
          </a:p>
          <a:p>
            <a:r>
              <a:rPr lang="en-US"/>
              <a:t>Resources to build and test BCP and DR plans</a:t>
            </a:r>
          </a:p>
          <a:p>
            <a:r>
              <a:rPr lang="en-US"/>
              <a:t>Communication of the plan</a:t>
            </a:r>
          </a:p>
          <a:p>
            <a:r>
              <a:rPr lang="en-US"/>
              <a:t>Inherent infrastructure problems</a:t>
            </a:r>
          </a:p>
          <a:p>
            <a:r>
              <a:rPr lang="en-US"/>
              <a:t>Backup challenges</a:t>
            </a:r>
          </a:p>
          <a:p>
            <a:r>
              <a:rPr lang="en-US"/>
              <a:t>Archival strategies</a:t>
            </a:r>
          </a:p>
          <a:p>
            <a:r>
              <a:rPr lang="en-US"/>
              <a:t>Replication strategies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B965-2F70-4253-ADA3-D9492165749D}" type="slidenum">
              <a:rPr lang="en-US"/>
              <a:pPr/>
              <a:t>7</a:t>
            </a:fld>
            <a:endParaRPr lang="en-US"/>
          </a:p>
        </p:txBody>
      </p:sp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Should we do?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Conduct a Business Impact Analysis (BIA)</a:t>
            </a:r>
          </a:p>
          <a:p>
            <a:endParaRPr lang="en-US" sz="2400"/>
          </a:p>
          <a:p>
            <a:r>
              <a:rPr lang="en-US" sz="2400"/>
              <a:t>Create a Business Continuity Planning Office (BCPO)</a:t>
            </a:r>
          </a:p>
          <a:p>
            <a:endParaRPr lang="en-US" sz="2400"/>
          </a:p>
          <a:p>
            <a:r>
              <a:rPr lang="en-US" sz="2400"/>
              <a:t>Establish Incident Management team (IMT)</a:t>
            </a:r>
          </a:p>
          <a:p>
            <a:endParaRPr lang="en-US" sz="2400"/>
          </a:p>
          <a:p>
            <a:r>
              <a:rPr lang="en-US" sz="2400"/>
              <a:t>Establish a Life Safety – Emergency Response Team (ERT)</a:t>
            </a:r>
          </a:p>
          <a:p>
            <a:endParaRPr lang="en-US" sz="2400"/>
          </a:p>
          <a:p>
            <a:r>
              <a:rPr lang="en-US" sz="2400"/>
              <a:t>Define DR plan owner</a:t>
            </a:r>
          </a:p>
          <a:p>
            <a:pPr lvl="1"/>
            <a:r>
              <a:rPr lang="en-US" sz="1800"/>
              <a:t>Define DR strategy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5F70C-B6E3-4D1C-8254-9BD058164952}" type="slidenum">
              <a:rPr lang="en-US"/>
              <a:pPr/>
              <a:t>8</a:t>
            </a:fld>
            <a:endParaRPr lang="en-US"/>
          </a:p>
        </p:txBody>
      </p:sp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Continuity Planning Office (BCPO) – Plan Integration</a:t>
            </a:r>
          </a:p>
        </p:txBody>
      </p:sp>
      <p:grpSp>
        <p:nvGrpSpPr>
          <p:cNvPr id="610307" name="Group 3"/>
          <p:cNvGrpSpPr>
            <a:grpSpLocks/>
          </p:cNvGrpSpPr>
          <p:nvPr/>
        </p:nvGrpSpPr>
        <p:grpSpPr bwMode="auto">
          <a:xfrm>
            <a:off x="2624138" y="3332163"/>
            <a:ext cx="3663950" cy="3233737"/>
            <a:chOff x="2208" y="2496"/>
            <a:chExt cx="1632" cy="1584"/>
          </a:xfrm>
        </p:grpSpPr>
        <p:sp>
          <p:nvSpPr>
            <p:cNvPr id="610308" name="Oval 4"/>
            <p:cNvSpPr>
              <a:spLocks noChangeArrowheads="1"/>
            </p:cNvSpPr>
            <p:nvPr/>
          </p:nvSpPr>
          <p:spPr bwMode="auto">
            <a:xfrm>
              <a:off x="2208" y="2496"/>
              <a:ext cx="1632" cy="1584"/>
            </a:xfrm>
            <a:prstGeom prst="ellips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0309" name="Text Box 5"/>
            <p:cNvSpPr txBox="1">
              <a:spLocks noChangeArrowheads="1"/>
            </p:cNvSpPr>
            <p:nvPr/>
          </p:nvSpPr>
          <p:spPr bwMode="auto">
            <a:xfrm>
              <a:off x="2519" y="3542"/>
              <a:ext cx="1032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000" b="1">
                  <a:solidFill>
                    <a:schemeClr val="bg2"/>
                  </a:solidFill>
                  <a:cs typeface="Arial" charset="0"/>
                </a:rPr>
                <a:t>IS Recovery</a:t>
              </a:r>
            </a:p>
            <a:p>
              <a:r>
                <a:rPr lang="en-US" sz="2000" b="1">
                  <a:solidFill>
                    <a:schemeClr val="bg2"/>
                  </a:solidFill>
                  <a:cs typeface="Arial" charset="0"/>
                </a:rPr>
                <a:t>(DRP)</a:t>
              </a:r>
            </a:p>
          </p:txBody>
        </p:sp>
      </p:grpSp>
      <p:grpSp>
        <p:nvGrpSpPr>
          <p:cNvPr id="610310" name="Group 6"/>
          <p:cNvGrpSpPr>
            <a:grpSpLocks/>
          </p:cNvGrpSpPr>
          <p:nvPr/>
        </p:nvGrpSpPr>
        <p:grpSpPr bwMode="auto">
          <a:xfrm>
            <a:off x="3717925" y="2570163"/>
            <a:ext cx="4614863" cy="2571750"/>
            <a:chOff x="2832" y="1788"/>
            <a:chExt cx="2688" cy="1620"/>
          </a:xfrm>
        </p:grpSpPr>
        <p:sp>
          <p:nvSpPr>
            <p:cNvPr id="610311" name="Oval 7"/>
            <p:cNvSpPr>
              <a:spLocks noChangeArrowheads="1"/>
            </p:cNvSpPr>
            <p:nvPr/>
          </p:nvSpPr>
          <p:spPr bwMode="auto">
            <a:xfrm>
              <a:off x="2832" y="1788"/>
              <a:ext cx="2688" cy="1620"/>
            </a:xfrm>
            <a:prstGeom prst="ellips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0312" name="Text Box 8"/>
            <p:cNvSpPr txBox="1">
              <a:spLocks noChangeArrowheads="1"/>
            </p:cNvSpPr>
            <p:nvPr/>
          </p:nvSpPr>
          <p:spPr bwMode="auto">
            <a:xfrm>
              <a:off x="4032" y="2304"/>
              <a:ext cx="913" cy="82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000" b="1">
                  <a:solidFill>
                    <a:srgbClr val="3333CC"/>
                  </a:solidFill>
                  <a:cs typeface="Arial" charset="0"/>
                </a:rPr>
                <a:t>Business </a:t>
              </a:r>
            </a:p>
            <a:p>
              <a:pPr algn="l"/>
              <a:r>
                <a:rPr lang="en-US" sz="2000" b="1">
                  <a:solidFill>
                    <a:srgbClr val="3333CC"/>
                  </a:solidFill>
                  <a:cs typeface="Arial" charset="0"/>
                </a:rPr>
                <a:t>Continuity</a:t>
              </a:r>
            </a:p>
            <a:p>
              <a:pPr algn="l"/>
              <a:r>
                <a:rPr lang="en-US" sz="2000" b="1">
                  <a:solidFill>
                    <a:srgbClr val="3333CC"/>
                  </a:solidFill>
                  <a:cs typeface="Arial" charset="0"/>
                </a:rPr>
                <a:t>Plan (BCP) </a:t>
              </a:r>
            </a:p>
            <a:p>
              <a:pPr algn="l"/>
              <a:endParaRPr lang="en-US" sz="2000" b="1">
                <a:cs typeface="Arial" charset="0"/>
              </a:endParaRPr>
            </a:p>
          </p:txBody>
        </p:sp>
      </p:grpSp>
      <p:grpSp>
        <p:nvGrpSpPr>
          <p:cNvPr id="610313" name="Group 9"/>
          <p:cNvGrpSpPr>
            <a:grpSpLocks/>
          </p:cNvGrpSpPr>
          <p:nvPr/>
        </p:nvGrpSpPr>
        <p:grpSpPr bwMode="auto">
          <a:xfrm>
            <a:off x="284163" y="2554288"/>
            <a:ext cx="4481512" cy="2590800"/>
            <a:chOff x="432" y="1824"/>
            <a:chExt cx="2640" cy="1632"/>
          </a:xfrm>
        </p:grpSpPr>
        <p:sp>
          <p:nvSpPr>
            <p:cNvPr id="610314" name="Oval 10"/>
            <p:cNvSpPr>
              <a:spLocks noChangeArrowheads="1"/>
            </p:cNvSpPr>
            <p:nvPr/>
          </p:nvSpPr>
          <p:spPr bwMode="auto">
            <a:xfrm>
              <a:off x="432" y="1824"/>
              <a:ext cx="2640" cy="1632"/>
            </a:xfrm>
            <a:prstGeom prst="ellips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0315" name="Text Box 11"/>
            <p:cNvSpPr txBox="1">
              <a:spLocks noChangeArrowheads="1"/>
            </p:cNvSpPr>
            <p:nvPr/>
          </p:nvSpPr>
          <p:spPr bwMode="auto">
            <a:xfrm>
              <a:off x="432" y="2368"/>
              <a:ext cx="1597" cy="57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endParaRPr lang="en-US" sz="1800" b="1">
                <a:solidFill>
                  <a:srgbClr val="FF9900"/>
                </a:solidFill>
                <a:cs typeface="Arial" charset="0"/>
              </a:endParaRPr>
            </a:p>
            <a:p>
              <a:pPr algn="l"/>
              <a:r>
                <a:rPr lang="en-US" sz="1800" b="1">
                  <a:solidFill>
                    <a:srgbClr val="FF9900"/>
                  </a:solidFill>
                  <a:cs typeface="Arial" charset="0"/>
                </a:rPr>
                <a:t>Life Safety- Emergency</a:t>
              </a:r>
            </a:p>
            <a:p>
              <a:pPr algn="l"/>
              <a:r>
                <a:rPr lang="en-US" sz="1800" b="1">
                  <a:solidFill>
                    <a:srgbClr val="FF9900"/>
                  </a:solidFill>
                  <a:cs typeface="Arial" charset="0"/>
                </a:rPr>
                <a:t>Response Team (ERT)</a:t>
              </a:r>
            </a:p>
          </p:txBody>
        </p:sp>
      </p:grpSp>
      <p:grpSp>
        <p:nvGrpSpPr>
          <p:cNvPr id="610316" name="Group 12"/>
          <p:cNvGrpSpPr>
            <a:grpSpLocks/>
          </p:cNvGrpSpPr>
          <p:nvPr/>
        </p:nvGrpSpPr>
        <p:grpSpPr bwMode="auto">
          <a:xfrm>
            <a:off x="2382838" y="1344613"/>
            <a:ext cx="3908425" cy="3022600"/>
            <a:chOff x="1680" y="1056"/>
            <a:chExt cx="2544" cy="1728"/>
          </a:xfrm>
        </p:grpSpPr>
        <p:sp>
          <p:nvSpPr>
            <p:cNvPr id="610317" name="Oval 13"/>
            <p:cNvSpPr>
              <a:spLocks noChangeArrowheads="1"/>
            </p:cNvSpPr>
            <p:nvPr/>
          </p:nvSpPr>
          <p:spPr bwMode="auto">
            <a:xfrm>
              <a:off x="1680" y="1056"/>
              <a:ext cx="2544" cy="172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0318" name="Text Box 14"/>
            <p:cNvSpPr txBox="1">
              <a:spLocks noChangeArrowheads="1"/>
            </p:cNvSpPr>
            <p:nvPr/>
          </p:nvSpPr>
          <p:spPr bwMode="auto">
            <a:xfrm>
              <a:off x="2112" y="1056"/>
              <a:ext cx="1765" cy="92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2000" b="1">
                <a:solidFill>
                  <a:srgbClr val="FF0000"/>
                </a:solidFill>
                <a:cs typeface="Arial" charset="0"/>
              </a:endParaRPr>
            </a:p>
            <a:p>
              <a:r>
                <a:rPr lang="en-US" sz="2000" b="1">
                  <a:solidFill>
                    <a:srgbClr val="FF0000"/>
                  </a:solidFill>
                  <a:cs typeface="Arial" charset="0"/>
                </a:rPr>
                <a:t>Incident Management Team</a:t>
              </a:r>
            </a:p>
            <a:p>
              <a:r>
                <a:rPr lang="en-US" sz="2000" b="1">
                  <a:solidFill>
                    <a:srgbClr val="FF0000"/>
                  </a:solidFill>
                  <a:cs typeface="Arial" charset="0"/>
                </a:rPr>
                <a:t>(IMT)</a:t>
              </a:r>
            </a:p>
            <a:p>
              <a:r>
                <a:rPr lang="en-US" sz="2000" b="1">
                  <a:cs typeface="Arial" charset="0"/>
                </a:rPr>
                <a:t>Executives</a:t>
              </a:r>
            </a:p>
          </p:txBody>
        </p:sp>
      </p:grpSp>
      <p:sp>
        <p:nvSpPr>
          <p:cNvPr id="610319" name="Oval 15"/>
          <p:cNvSpPr>
            <a:spLocks noChangeArrowheads="1"/>
          </p:cNvSpPr>
          <p:nvPr/>
        </p:nvSpPr>
        <p:spPr bwMode="auto">
          <a:xfrm>
            <a:off x="207963" y="1293813"/>
            <a:ext cx="8208962" cy="531177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0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0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0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0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0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0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896E-8ADE-4D08-961E-E23DFFC3A910}" type="slidenum">
              <a:rPr lang="en-US"/>
              <a:pPr/>
              <a:t>9</a:t>
            </a:fld>
            <a:endParaRPr lang="en-US"/>
          </a:p>
        </p:txBody>
      </p:sp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Disaster Recovery</a:t>
            </a:r>
          </a:p>
        </p:txBody>
      </p:sp>
      <p:graphicFrame>
        <p:nvGraphicFramePr>
          <p:cNvPr id="611331" name="Object 3"/>
          <p:cNvGraphicFramePr>
            <a:graphicFrameLocks noChangeAspect="1"/>
          </p:cNvGraphicFramePr>
          <p:nvPr>
            <p:ph idx="1"/>
          </p:nvPr>
        </p:nvGraphicFramePr>
        <p:xfrm>
          <a:off x="447675" y="2351088"/>
          <a:ext cx="8240713" cy="2841625"/>
        </p:xfrm>
        <a:graphic>
          <a:graphicData uri="http://schemas.openxmlformats.org/presentationml/2006/ole">
            <p:oleObj spid="_x0000_s611331" name="Chart" r:id="rId3" imgW="11791803" imgH="4067322" progId="MSGraph.Chart.8">
              <p:embed followColorScheme="full"/>
            </p:oleObj>
          </a:graphicData>
        </a:graphic>
      </p:graphicFrame>
      <p:sp>
        <p:nvSpPr>
          <p:cNvPr id="611332" name="Rectangle 4"/>
          <p:cNvSpPr>
            <a:spLocks noChangeArrowheads="1"/>
          </p:cNvSpPr>
          <p:nvPr/>
        </p:nvSpPr>
        <p:spPr bwMode="auto">
          <a:xfrm>
            <a:off x="158750" y="5551488"/>
            <a:ext cx="71723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Font typeface="Arial" charset="0"/>
              <a:buChar char="●"/>
            </a:pPr>
            <a:r>
              <a:rPr lang="en-US" sz="1800" i="1"/>
              <a:t>Source: IT Performance Engineering &amp; Measurement Strategies: Quantifying Performance Loss, Meta</a:t>
            </a:r>
          </a:p>
        </p:txBody>
      </p:sp>
      <p:sp>
        <p:nvSpPr>
          <p:cNvPr id="611333" name="Rectangle 5"/>
          <p:cNvSpPr>
            <a:spLocks noChangeArrowheads="1"/>
          </p:cNvSpPr>
          <p:nvPr/>
        </p:nvSpPr>
        <p:spPr bwMode="auto">
          <a:xfrm>
            <a:off x="2541588" y="1419225"/>
            <a:ext cx="39068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None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Lost Revenue Per Hour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588D-74E9-4EC6-B394-607AB8512810}" type="slidenum">
              <a:rPr lang="en-US"/>
              <a:pPr/>
              <a:t>10</a:t>
            </a:fld>
            <a:endParaRPr lang="en-US"/>
          </a:p>
        </p:txBody>
      </p:sp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Disaster Recovery</a:t>
            </a:r>
          </a:p>
        </p:txBody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Where should we recover?</a:t>
            </a:r>
          </a:p>
          <a:p>
            <a:pPr lvl="1"/>
            <a:r>
              <a:rPr lang="en-US"/>
              <a:t>Cold site</a:t>
            </a:r>
          </a:p>
          <a:p>
            <a:pPr lvl="1"/>
            <a:r>
              <a:rPr lang="en-US"/>
              <a:t>Hot site</a:t>
            </a:r>
          </a:p>
          <a:p>
            <a:pPr lvl="1"/>
            <a:r>
              <a:rPr lang="en-US"/>
              <a:t>Production site and Dev/QA site</a:t>
            </a:r>
          </a:p>
          <a:p>
            <a:pPr lvl="1"/>
            <a:endParaRPr lang="en-US"/>
          </a:p>
          <a:p>
            <a:pPr lvl="1">
              <a:buFont typeface="Arial" charset="0"/>
              <a:buNone/>
            </a:pPr>
            <a:endParaRPr lang="en-US"/>
          </a:p>
          <a:p>
            <a:r>
              <a:rPr lang="en-US"/>
              <a:t>When should we test?</a:t>
            </a:r>
          </a:p>
          <a:p>
            <a:pPr lvl="1"/>
            <a:r>
              <a:rPr lang="en-US"/>
              <a:t>Should test as often as possible (at least twice per year)</a:t>
            </a:r>
          </a:p>
          <a:p>
            <a:pPr lvl="1"/>
            <a:r>
              <a:rPr lang="en-US"/>
              <a:t>Involve business in testing</a:t>
            </a:r>
          </a:p>
          <a:p>
            <a:pPr lvl="1"/>
            <a:r>
              <a:rPr lang="en-US"/>
              <a:t>Increase complexity of each test</a:t>
            </a:r>
          </a:p>
          <a:p>
            <a:pPr lvl="1"/>
            <a:endParaRPr lang="en-US" sz="2400"/>
          </a:p>
          <a:p>
            <a:pPr>
              <a:buFont typeface="Arial" charset="0"/>
              <a:buNone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620F-7068-4777-888B-BA43EC1D4549}" type="slidenum">
              <a:rPr lang="en-US"/>
              <a:pPr/>
              <a:t>11</a:t>
            </a:fld>
            <a:endParaRPr lang="en-US"/>
          </a:p>
        </p:txBody>
      </p:sp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Should we worry</a:t>
            </a:r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Risk + Probability of failure</a:t>
            </a:r>
          </a:p>
          <a:p>
            <a:pPr lvl="1"/>
            <a:r>
              <a:rPr lang="en-US"/>
              <a:t>Local failure (fault tolerance). Most likely scenario.</a:t>
            </a:r>
          </a:p>
          <a:p>
            <a:pPr lvl="2"/>
            <a:r>
              <a:rPr lang="en-US"/>
              <a:t>Disk </a:t>
            </a:r>
          </a:p>
          <a:p>
            <a:pPr lvl="2"/>
            <a:r>
              <a:rPr lang="en-US"/>
              <a:t>HBA</a:t>
            </a:r>
          </a:p>
          <a:p>
            <a:pPr lvl="2"/>
            <a:r>
              <a:rPr lang="en-US"/>
              <a:t>SAN Switch</a:t>
            </a:r>
          </a:p>
          <a:p>
            <a:pPr lvl="2"/>
            <a:r>
              <a:rPr lang="en-US"/>
              <a:t>SAN </a:t>
            </a:r>
          </a:p>
          <a:p>
            <a:pPr lvl="2"/>
            <a:r>
              <a:rPr lang="en-US"/>
              <a:t>Core Switch</a:t>
            </a:r>
          </a:p>
          <a:p>
            <a:pPr lvl="1"/>
            <a:r>
              <a:rPr lang="en-US"/>
              <a:t>Proximity - location increases risk of incident</a:t>
            </a:r>
          </a:p>
          <a:p>
            <a:pPr lvl="2"/>
            <a:r>
              <a:rPr lang="en-US"/>
              <a:t>Highway </a:t>
            </a:r>
          </a:p>
          <a:p>
            <a:pPr lvl="2"/>
            <a:r>
              <a:rPr lang="en-US"/>
              <a:t>Airport (Memphis)</a:t>
            </a:r>
          </a:p>
          <a:p>
            <a:pPr lvl="2"/>
            <a:r>
              <a:rPr lang="en-US"/>
              <a:t>Water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60AD-7DE0-4743-A06F-0219A8F7FED4}" type="slidenum">
              <a:rPr lang="en-US"/>
              <a:pPr/>
              <a:t>12</a:t>
            </a:fld>
            <a:endParaRPr lang="en-US"/>
          </a:p>
        </p:txBody>
      </p:sp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 Requirements</a:t>
            </a:r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/>
              <a:t>Match your internal fault tolerance and DR capabilities to:</a:t>
            </a:r>
          </a:p>
          <a:p>
            <a:pPr lvl="1"/>
            <a:r>
              <a:rPr lang="en-US"/>
              <a:t>The overall availability requirements of your company </a:t>
            </a:r>
          </a:p>
          <a:p>
            <a:pPr lvl="2"/>
            <a:r>
              <a:rPr lang="en-US"/>
              <a:t>Do you need </a:t>
            </a:r>
            <a:r>
              <a:rPr lang="pl-PL"/>
              <a:t>99.999</a:t>
            </a:r>
            <a:r>
              <a:rPr lang="en-US"/>
              <a:t>s?</a:t>
            </a:r>
          </a:p>
          <a:p>
            <a:pPr lvl="1"/>
            <a:endParaRPr lang="en-US"/>
          </a:p>
          <a:p>
            <a:pPr lvl="1"/>
            <a:r>
              <a:rPr lang="pl-PL"/>
              <a:t>Recovery Time Objective</a:t>
            </a:r>
            <a:r>
              <a:rPr lang="en-US"/>
              <a:t> (</a:t>
            </a:r>
            <a:r>
              <a:rPr lang="pl-PL"/>
              <a:t>RT</a:t>
            </a:r>
            <a:r>
              <a:rPr lang="en-US"/>
              <a:t>O) </a:t>
            </a:r>
          </a:p>
          <a:p>
            <a:pPr lvl="2"/>
            <a:r>
              <a:rPr lang="en-US"/>
              <a:t>Determined via </a:t>
            </a:r>
            <a:r>
              <a:rPr lang="pl-PL"/>
              <a:t>BIA</a:t>
            </a:r>
            <a:endParaRPr lang="en-US"/>
          </a:p>
          <a:p>
            <a:pPr lvl="2"/>
            <a:r>
              <a:rPr lang="en-US"/>
              <a:t>Base your plan on lowest RTO</a:t>
            </a:r>
          </a:p>
          <a:p>
            <a:pPr lvl="1"/>
            <a:endParaRPr lang="en-US"/>
          </a:p>
          <a:p>
            <a:pPr lvl="1"/>
            <a:r>
              <a:rPr lang="en-US"/>
              <a:t>Data loss tolerance - RPO </a:t>
            </a:r>
          </a:p>
          <a:p>
            <a:pPr lvl="2"/>
            <a:r>
              <a:rPr lang="en-US"/>
              <a:t>Determined via </a:t>
            </a:r>
            <a:r>
              <a:rPr lang="pl-PL"/>
              <a:t>BIA</a:t>
            </a:r>
            <a:endParaRPr lang="en-US"/>
          </a:p>
          <a:p>
            <a:pPr lvl="2"/>
            <a:r>
              <a:rPr lang="en-US"/>
              <a:t>Base your plan on lowest RPO</a:t>
            </a:r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BE71-BCC1-437E-87E0-09DEE29FC74E}" type="slidenum">
              <a:rPr lang="en-US"/>
              <a:pPr/>
              <a:t>13</a:t>
            </a:fld>
            <a:endParaRPr lang="en-US"/>
          </a:p>
        </p:txBody>
      </p:sp>
      <p:sp>
        <p:nvSpPr>
          <p:cNvPr id="615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</a:t>
            </a:r>
          </a:p>
        </p:txBody>
      </p:sp>
      <p:sp>
        <p:nvSpPr>
          <p:cNvPr id="615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RTO = 4 hrs, RPO = 0, Availability = 99.999</a:t>
            </a:r>
          </a:p>
          <a:p>
            <a:pPr lvl="1"/>
            <a:r>
              <a:rPr lang="en-US"/>
              <a:t>All local infrastructure fault tolerant</a:t>
            </a:r>
          </a:p>
          <a:p>
            <a:pPr lvl="1"/>
            <a:r>
              <a:rPr lang="en-US"/>
              <a:t>Critical applications are clustered</a:t>
            </a:r>
          </a:p>
          <a:p>
            <a:pPr lvl="1"/>
            <a:r>
              <a:rPr lang="en-US"/>
              <a:t>Synchronous replication to hot site</a:t>
            </a:r>
          </a:p>
          <a:p>
            <a:pPr lvl="1"/>
            <a:r>
              <a:rPr lang="en-US"/>
              <a:t>Tape backup plan for recovery; tapes sent off-site every day</a:t>
            </a:r>
          </a:p>
          <a:p>
            <a:endParaRPr lang="en-US"/>
          </a:p>
          <a:p>
            <a:r>
              <a:rPr lang="en-US"/>
              <a:t>RTO = 72 hrs, RPO = 24 hours, Availability = 99.5</a:t>
            </a:r>
          </a:p>
          <a:p>
            <a:pPr lvl="1"/>
            <a:r>
              <a:rPr lang="en-US"/>
              <a:t>SAN fault tolerant; core fault tolerant</a:t>
            </a:r>
          </a:p>
          <a:p>
            <a:pPr lvl="1"/>
            <a:r>
              <a:rPr lang="en-US"/>
              <a:t>Little to no clustering</a:t>
            </a:r>
          </a:p>
          <a:p>
            <a:pPr lvl="1"/>
            <a:r>
              <a:rPr lang="en-US"/>
              <a:t>Tape backup plan for recovery at a cold site; tapes sent off-site every day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7DA3-C15E-42F3-ACDB-0B96089AAD48}" type="slidenum">
              <a:rPr lang="en-US"/>
              <a:pPr/>
              <a:t>14</a:t>
            </a:fld>
            <a:endParaRPr lang="en-US"/>
          </a:p>
        </p:txBody>
      </p:sp>
      <p:sp>
        <p:nvSpPr>
          <p:cNvPr id="616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will we keep our costs down?</a:t>
            </a:r>
          </a:p>
        </p:txBody>
      </p:sp>
      <p:sp>
        <p:nvSpPr>
          <p:cNvPr id="616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Virtualize </a:t>
            </a:r>
          </a:p>
          <a:p>
            <a:pPr lvl="1">
              <a:lnSpc>
                <a:spcPct val="80000"/>
              </a:lnSpc>
            </a:pPr>
            <a:r>
              <a:rPr lang="en-US"/>
              <a:t>Virtualization greatly simplifies DR</a:t>
            </a:r>
          </a:p>
          <a:p>
            <a:pPr lvl="1">
              <a:lnSpc>
                <a:spcPct val="80000"/>
              </a:lnSpc>
            </a:pPr>
            <a:r>
              <a:rPr lang="en-US"/>
              <a:t>Virtualization reduces the cost of DR</a:t>
            </a:r>
          </a:p>
          <a:p>
            <a:pPr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/>
              <a:t>Reducing Backup Pain</a:t>
            </a:r>
          </a:p>
          <a:p>
            <a:pPr lvl="1">
              <a:lnSpc>
                <a:spcPct val="80000"/>
              </a:lnSpc>
            </a:pPr>
            <a:r>
              <a:rPr lang="en-US"/>
              <a:t>De-duplication</a:t>
            </a:r>
          </a:p>
          <a:p>
            <a:pPr lvl="2">
              <a:lnSpc>
                <a:spcPct val="80000"/>
              </a:lnSpc>
            </a:pPr>
            <a:r>
              <a:rPr lang="en-US"/>
              <a:t>20x data reduction</a:t>
            </a:r>
          </a:p>
          <a:p>
            <a:pPr lvl="2">
              <a:lnSpc>
                <a:spcPct val="80000"/>
              </a:lnSpc>
            </a:pPr>
            <a:r>
              <a:rPr lang="en-US"/>
              <a:t>Extend disk backup</a:t>
            </a:r>
          </a:p>
          <a:p>
            <a:pPr lvl="1">
              <a:lnSpc>
                <a:spcPct val="80000"/>
              </a:lnSpc>
            </a:pPr>
            <a:r>
              <a:rPr lang="en-US"/>
              <a:t>Backup to disk (VTL)</a:t>
            </a:r>
          </a:p>
          <a:p>
            <a:pPr lvl="2">
              <a:lnSpc>
                <a:spcPct val="80000"/>
              </a:lnSpc>
            </a:pPr>
            <a:r>
              <a:rPr lang="en-US"/>
              <a:t>Eliminate tapes in remote sites</a:t>
            </a:r>
          </a:p>
          <a:p>
            <a:pPr lvl="2">
              <a:lnSpc>
                <a:spcPct val="80000"/>
              </a:lnSpc>
            </a:pPr>
            <a:r>
              <a:rPr lang="en-US"/>
              <a:t>Enable fast backup AND recovery</a:t>
            </a:r>
          </a:p>
          <a:p>
            <a:pPr lvl="2">
              <a:lnSpc>
                <a:spcPct val="80000"/>
              </a:lnSpc>
            </a:pPr>
            <a:r>
              <a:rPr lang="en-US"/>
              <a:t>Use tapes for long-term archival only</a:t>
            </a:r>
          </a:p>
          <a:p>
            <a:pPr>
              <a:lnSpc>
                <a:spcPct val="8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7DC5A-52D4-4E5E-89BC-CC832E8D935E}" type="slidenum">
              <a:rPr lang="en-US"/>
              <a:pPr/>
              <a:t>15</a:t>
            </a:fld>
            <a:endParaRPr lang="en-US"/>
          </a:p>
        </p:txBody>
      </p:sp>
      <p:sp>
        <p:nvSpPr>
          <p:cNvPr id="617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will we keep our costs down?</a:t>
            </a:r>
          </a:p>
        </p:txBody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Improving efficiency of SAN</a:t>
            </a:r>
          </a:p>
          <a:p>
            <a:pPr lvl="1"/>
            <a:r>
              <a:rPr lang="en-US"/>
              <a:t>Document Management Policy/Practice</a:t>
            </a:r>
          </a:p>
          <a:p>
            <a:pPr lvl="1"/>
            <a:r>
              <a:rPr lang="en-US"/>
              <a:t>Archiving (based on policy)</a:t>
            </a:r>
          </a:p>
          <a:p>
            <a:pPr lvl="2"/>
            <a:r>
              <a:rPr lang="en-US"/>
              <a:t>Save $1000s on tapes while still protecting your data</a:t>
            </a:r>
          </a:p>
          <a:p>
            <a:pPr lvl="2"/>
            <a:r>
              <a:rPr lang="en-US"/>
              <a:t>Archiving will allow you to quickly restore business critical data </a:t>
            </a:r>
          </a:p>
          <a:p>
            <a:pPr lvl="2"/>
            <a:r>
              <a:rPr lang="en-US"/>
              <a:t>By using a tiered storage solution, you will have already separated your business critical data from the rest</a:t>
            </a:r>
          </a:p>
          <a:p>
            <a:pPr lvl="2"/>
            <a:r>
              <a:rPr lang="en-US"/>
              <a:t>Improve TCO of SAN</a:t>
            </a:r>
          </a:p>
          <a:p>
            <a:r>
              <a:rPr lang="en-US"/>
              <a:t>Use DR site for Dev/QA</a:t>
            </a:r>
          </a:p>
          <a:p>
            <a:pPr lvl="1"/>
            <a:r>
              <a:rPr lang="en-US"/>
              <a:t>Production replicates real time to DR site</a:t>
            </a:r>
          </a:p>
          <a:p>
            <a:pPr lvl="1"/>
            <a:r>
              <a:rPr lang="en-US"/>
              <a:t>Dev/QA replicates at a reduced interval back to SAN at production site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1672-4AF0-4E42-B27C-43684D6B0A90}" type="slidenum">
              <a:rPr lang="en-US"/>
              <a:pPr/>
              <a:t>16</a:t>
            </a:fld>
            <a:endParaRPr lang="en-US"/>
          </a:p>
        </p:txBody>
      </p:sp>
      <p:sp>
        <p:nvSpPr>
          <p:cNvPr id="61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Archiving</a:t>
            </a:r>
          </a:p>
        </p:txBody>
      </p:sp>
      <p:sp>
        <p:nvSpPr>
          <p:cNvPr id="61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Store more intelligently</a:t>
            </a:r>
          </a:p>
          <a:p>
            <a:pPr lvl="1"/>
            <a:r>
              <a:rPr lang="en-US"/>
              <a:t>Classify and tier</a:t>
            </a:r>
          </a:p>
          <a:p>
            <a:pPr lvl="1"/>
            <a:endParaRPr lang="en-US"/>
          </a:p>
          <a:p>
            <a:pPr lvl="1"/>
            <a:r>
              <a:rPr lang="en-US"/>
              <a:t>Archive inactive data</a:t>
            </a:r>
          </a:p>
          <a:p>
            <a:pPr lvl="1"/>
            <a:endParaRPr lang="en-US"/>
          </a:p>
          <a:p>
            <a:pPr lvl="1"/>
            <a:r>
              <a:rPr lang="en-US"/>
              <a:t>Eliminate redundant data</a:t>
            </a:r>
          </a:p>
          <a:p>
            <a:pPr lvl="1"/>
            <a:endParaRPr lang="en-US"/>
          </a:p>
          <a:p>
            <a:pPr lvl="1"/>
            <a:r>
              <a:rPr lang="en-US"/>
              <a:t>Streamline backups</a:t>
            </a:r>
          </a:p>
          <a:p>
            <a:pPr lvl="1"/>
            <a:endParaRPr lang="en-US"/>
          </a:p>
          <a:p>
            <a:pPr lvl="1"/>
            <a:r>
              <a:rPr lang="en-US"/>
              <a:t>Utilize snaps for incr. changes</a:t>
            </a:r>
          </a:p>
          <a:p>
            <a:pPr lvl="1"/>
            <a:endParaRPr lang="en-US"/>
          </a:p>
          <a:p>
            <a:pPr lvl="1"/>
            <a:r>
              <a:rPr lang="en-US"/>
              <a:t>Virtualize servers</a:t>
            </a:r>
          </a:p>
        </p:txBody>
      </p:sp>
      <p:sp>
        <p:nvSpPr>
          <p:cNvPr id="618500" name="Line 4"/>
          <p:cNvSpPr>
            <a:spLocks noChangeShapeType="1"/>
          </p:cNvSpPr>
          <p:nvPr/>
        </p:nvSpPr>
        <p:spPr bwMode="gray">
          <a:xfrm>
            <a:off x="5845175" y="1622425"/>
            <a:ext cx="0" cy="15557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lIns="45720" tIns="0" rIns="45720" bIns="0" anchor="ctr"/>
          <a:lstStyle/>
          <a:p>
            <a:endParaRPr lang="en-US"/>
          </a:p>
        </p:txBody>
      </p:sp>
      <p:sp>
        <p:nvSpPr>
          <p:cNvPr id="618501" name="Line 5"/>
          <p:cNvSpPr>
            <a:spLocks noChangeShapeType="1"/>
          </p:cNvSpPr>
          <p:nvPr/>
        </p:nvSpPr>
        <p:spPr bwMode="gray">
          <a:xfrm flipV="1">
            <a:off x="5903913" y="1565275"/>
            <a:ext cx="1550987" cy="17287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lIns="45720" tIns="0" rIns="45720" bIns="0" anchor="ctr"/>
          <a:lstStyle/>
          <a:p>
            <a:endParaRPr lang="en-US"/>
          </a:p>
        </p:txBody>
      </p:sp>
      <p:sp>
        <p:nvSpPr>
          <p:cNvPr id="618502" name="Line 6"/>
          <p:cNvSpPr>
            <a:spLocks noChangeShapeType="1"/>
          </p:cNvSpPr>
          <p:nvPr/>
        </p:nvSpPr>
        <p:spPr bwMode="gray">
          <a:xfrm flipV="1">
            <a:off x="5903913" y="2717800"/>
            <a:ext cx="1612900" cy="5762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lIns="45720" tIns="0" rIns="45720" bIns="0" anchor="ctr"/>
          <a:lstStyle/>
          <a:p>
            <a:endParaRPr lang="en-US"/>
          </a:p>
        </p:txBody>
      </p:sp>
      <p:sp>
        <p:nvSpPr>
          <p:cNvPr id="618503" name="Line 7"/>
          <p:cNvSpPr>
            <a:spLocks noChangeShapeType="1"/>
          </p:cNvSpPr>
          <p:nvPr/>
        </p:nvSpPr>
        <p:spPr bwMode="gray">
          <a:xfrm flipV="1">
            <a:off x="5903913" y="3408363"/>
            <a:ext cx="167005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lIns="45720" tIns="0" rIns="45720" bIns="0" anchor="ctr"/>
          <a:lstStyle/>
          <a:p>
            <a:endParaRPr lang="en-US"/>
          </a:p>
        </p:txBody>
      </p:sp>
      <p:sp>
        <p:nvSpPr>
          <p:cNvPr id="618504" name="Line 8"/>
          <p:cNvSpPr>
            <a:spLocks noChangeShapeType="1"/>
          </p:cNvSpPr>
          <p:nvPr/>
        </p:nvSpPr>
        <p:spPr bwMode="gray">
          <a:xfrm>
            <a:off x="5845175" y="3408363"/>
            <a:ext cx="1843088" cy="12096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lIns="45720" tIns="0" rIns="45720" bIns="0" anchor="ctr"/>
          <a:lstStyle/>
          <a:p>
            <a:endParaRPr lang="en-US"/>
          </a:p>
        </p:txBody>
      </p:sp>
      <p:sp>
        <p:nvSpPr>
          <p:cNvPr id="618505" name="Line 9"/>
          <p:cNvSpPr>
            <a:spLocks noChangeShapeType="1"/>
          </p:cNvSpPr>
          <p:nvPr/>
        </p:nvSpPr>
        <p:spPr bwMode="gray">
          <a:xfrm flipH="1">
            <a:off x="5843588" y="3362325"/>
            <a:ext cx="1587" cy="14684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lIns="45720" tIns="0" rIns="45720" bIns="0" anchor="ctr"/>
          <a:lstStyle/>
          <a:p>
            <a:endParaRPr lang="en-US"/>
          </a:p>
        </p:txBody>
      </p:sp>
      <p:sp>
        <p:nvSpPr>
          <p:cNvPr id="618506" name="Rectangle 10"/>
          <p:cNvSpPr>
            <a:spLocks noChangeArrowheads="1"/>
          </p:cNvSpPr>
          <p:nvPr/>
        </p:nvSpPr>
        <p:spPr bwMode="gray">
          <a:xfrm>
            <a:off x="5038725" y="4502150"/>
            <a:ext cx="1539875" cy="808038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0196"/>
                  <a:invGamma/>
                </a:schemeClr>
              </a:gs>
              <a:gs pos="100000">
                <a:schemeClr val="bg2"/>
              </a:gs>
            </a:gsLst>
            <a:lin ang="2700000" scaled="1"/>
          </a:gradFill>
          <a:ln w="190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85000"/>
              </a:lnSpc>
            </a:pPr>
            <a:r>
              <a:rPr lang="en-US" sz="1600" b="1">
                <a:ea typeface="ヒラギノ角ゴ Pro W3" pitchFamily="-48" charset="-128"/>
              </a:rPr>
              <a:t>Archive</a:t>
            </a:r>
          </a:p>
          <a:p>
            <a:pPr>
              <a:lnSpc>
                <a:spcPct val="85000"/>
              </a:lnSpc>
            </a:pPr>
            <a:r>
              <a:rPr lang="en-US" sz="1600" b="1">
                <a:ea typeface="ヒラギノ角ゴ Pro W3" pitchFamily="-48" charset="-128"/>
              </a:rPr>
              <a:t>Data</a:t>
            </a:r>
          </a:p>
        </p:txBody>
      </p:sp>
      <p:sp>
        <p:nvSpPr>
          <p:cNvPr id="618507" name="Oval 11"/>
          <p:cNvSpPr>
            <a:spLocks noChangeArrowheads="1"/>
          </p:cNvSpPr>
          <p:nvPr/>
        </p:nvSpPr>
        <p:spPr bwMode="gray">
          <a:xfrm>
            <a:off x="7094538" y="4330700"/>
            <a:ext cx="1552575" cy="97790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30196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85000"/>
              </a:lnSpc>
            </a:pPr>
            <a:r>
              <a:rPr lang="en-US" sz="1600" b="1">
                <a:ea typeface="ヒラギノ角ゴ Pro W3" pitchFamily="-48" charset="-128"/>
              </a:rPr>
              <a:t>Backup</a:t>
            </a:r>
            <a:br>
              <a:rPr lang="en-US" sz="1600" b="1">
                <a:ea typeface="ヒラギノ角ゴ Pro W3" pitchFamily="-48" charset="-128"/>
              </a:rPr>
            </a:br>
            <a:r>
              <a:rPr lang="en-US" sz="1600" b="1">
                <a:ea typeface="ヒラギノ角ゴ Pro W3" pitchFamily="-48" charset="-128"/>
              </a:rPr>
              <a:t>Data</a:t>
            </a:r>
          </a:p>
        </p:txBody>
      </p:sp>
      <p:sp>
        <p:nvSpPr>
          <p:cNvPr id="618508" name="AutoShape 12"/>
          <p:cNvSpPr>
            <a:spLocks noChangeArrowheads="1"/>
          </p:cNvSpPr>
          <p:nvPr/>
        </p:nvSpPr>
        <p:spPr bwMode="gray">
          <a:xfrm>
            <a:off x="7232650" y="2198688"/>
            <a:ext cx="1377950" cy="806450"/>
          </a:xfrm>
          <a:prstGeom prst="can">
            <a:avLst>
              <a:gd name="adj" fmla="val 20079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60000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45720" rIns="45720" bIns="0" anchor="ctr"/>
          <a:lstStyle/>
          <a:p>
            <a:pPr>
              <a:lnSpc>
                <a:spcPct val="85000"/>
              </a:lnSpc>
            </a:pPr>
            <a:r>
              <a:rPr lang="en-US" sz="1600" b="1">
                <a:ea typeface="ヒラギノ角ゴ Pro W3" pitchFamily="-48" charset="-128"/>
              </a:rPr>
              <a:t>Clones</a:t>
            </a:r>
          </a:p>
        </p:txBody>
      </p:sp>
      <p:sp>
        <p:nvSpPr>
          <p:cNvPr id="618509" name="AutoShape 13"/>
          <p:cNvSpPr>
            <a:spLocks noChangeArrowheads="1"/>
          </p:cNvSpPr>
          <p:nvPr/>
        </p:nvSpPr>
        <p:spPr bwMode="gray">
          <a:xfrm>
            <a:off x="7281863" y="1130300"/>
            <a:ext cx="1328737" cy="838200"/>
          </a:xfrm>
          <a:prstGeom prst="can">
            <a:avLst>
              <a:gd name="adj" fmla="val 20079"/>
            </a:avLst>
          </a:prstGeom>
          <a:gradFill rotWithShape="1">
            <a:gsLst>
              <a:gs pos="0">
                <a:srgbClr val="FFCB05"/>
              </a:gs>
              <a:gs pos="100000">
                <a:srgbClr val="FFCB05">
                  <a:gamma/>
                  <a:shade val="60000"/>
                  <a:invGamma/>
                </a:srgbClr>
              </a:gs>
            </a:gsLst>
            <a:lin ang="0" scaled="1"/>
          </a:gradFill>
          <a:ln w="9525">
            <a:solidFill>
              <a:srgbClr val="FFCB05"/>
            </a:solidFill>
            <a:round/>
            <a:headEnd/>
            <a:tailEnd/>
          </a:ln>
          <a:effectLst/>
        </p:spPr>
        <p:txBody>
          <a:bodyPr wrap="none" lIns="45720" rIns="45720" bIns="0" anchor="ctr"/>
          <a:lstStyle/>
          <a:p>
            <a:pPr>
              <a:lnSpc>
                <a:spcPct val="85000"/>
              </a:lnSpc>
            </a:pPr>
            <a:r>
              <a:rPr lang="en-US" sz="1600" b="1">
                <a:ea typeface="ヒラギノ角ゴ Pro W3" pitchFamily="-48" charset="-128"/>
              </a:rPr>
              <a:t>Remote</a:t>
            </a:r>
            <a:br>
              <a:rPr lang="en-US" sz="1600" b="1">
                <a:ea typeface="ヒラギノ角ゴ Pro W3" pitchFamily="-48" charset="-128"/>
              </a:rPr>
            </a:br>
            <a:r>
              <a:rPr lang="en-US" sz="1600" b="1">
                <a:ea typeface="ヒラギノ角ゴ Pro W3" pitchFamily="-48" charset="-128"/>
              </a:rPr>
              <a:t>Volumes</a:t>
            </a:r>
          </a:p>
        </p:txBody>
      </p:sp>
      <p:grpSp>
        <p:nvGrpSpPr>
          <p:cNvPr id="618510" name="Group 14"/>
          <p:cNvGrpSpPr>
            <a:grpSpLocks/>
          </p:cNvGrpSpPr>
          <p:nvPr/>
        </p:nvGrpSpPr>
        <p:grpSpPr bwMode="auto">
          <a:xfrm>
            <a:off x="8304213" y="4330700"/>
            <a:ext cx="536575" cy="360363"/>
            <a:chOff x="2280" y="2107"/>
            <a:chExt cx="240" cy="144"/>
          </a:xfrm>
        </p:grpSpPr>
        <p:sp>
          <p:nvSpPr>
            <p:cNvPr id="618511" name="Rectangle 15"/>
            <p:cNvSpPr>
              <a:spLocks noChangeArrowheads="1"/>
            </p:cNvSpPr>
            <p:nvPr/>
          </p:nvSpPr>
          <p:spPr bwMode="gray">
            <a:xfrm>
              <a:off x="2280" y="2107"/>
              <a:ext cx="240" cy="144"/>
            </a:xfrm>
            <a:prstGeom prst="rect">
              <a:avLst/>
            </a:prstGeom>
            <a:gradFill rotWithShape="1">
              <a:gsLst>
                <a:gs pos="0">
                  <a:srgbClr val="BCA879"/>
                </a:gs>
                <a:gs pos="50000">
                  <a:srgbClr val="BCA879">
                    <a:gamma/>
                    <a:tint val="30196"/>
                    <a:invGamma/>
                  </a:srgbClr>
                </a:gs>
                <a:gs pos="100000">
                  <a:srgbClr val="BCA879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8512" name="Group 16"/>
            <p:cNvGrpSpPr>
              <a:grpSpLocks/>
            </p:cNvGrpSpPr>
            <p:nvPr/>
          </p:nvGrpSpPr>
          <p:grpSpPr bwMode="auto">
            <a:xfrm>
              <a:off x="2304" y="2136"/>
              <a:ext cx="192" cy="86"/>
              <a:chOff x="3024" y="144"/>
              <a:chExt cx="864" cy="384"/>
            </a:xfrm>
          </p:grpSpPr>
          <p:sp>
            <p:nvSpPr>
              <p:cNvPr id="618513" name="AutoShape 17"/>
              <p:cNvSpPr>
                <a:spLocks noChangeArrowheads="1"/>
              </p:cNvSpPr>
              <p:nvPr/>
            </p:nvSpPr>
            <p:spPr bwMode="gray">
              <a:xfrm>
                <a:off x="3024" y="144"/>
                <a:ext cx="384" cy="384"/>
              </a:xfrm>
              <a:custGeom>
                <a:avLst/>
                <a:gdLst>
                  <a:gd name="G0" fmla="+- 5119 0 0"/>
                  <a:gd name="G1" fmla="+- 21600 0 5119"/>
                  <a:gd name="G2" fmla="+- 21600 0 5119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119" y="10800"/>
                    </a:moveTo>
                    <a:cubicBezTo>
                      <a:pt x="5119" y="13938"/>
                      <a:pt x="7662" y="16481"/>
                      <a:pt x="10800" y="16481"/>
                    </a:cubicBezTo>
                    <a:cubicBezTo>
                      <a:pt x="13938" y="16481"/>
                      <a:pt x="16481" y="13938"/>
                      <a:pt x="16481" y="10800"/>
                    </a:cubicBezTo>
                    <a:cubicBezTo>
                      <a:pt x="16481" y="7662"/>
                      <a:pt x="13938" y="5119"/>
                      <a:pt x="10800" y="5119"/>
                    </a:cubicBezTo>
                    <a:cubicBezTo>
                      <a:pt x="7662" y="5119"/>
                      <a:pt x="5119" y="7662"/>
                      <a:pt x="5119" y="1080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514" name="Rectangle 18"/>
              <p:cNvSpPr>
                <a:spLocks noChangeArrowheads="1"/>
              </p:cNvSpPr>
              <p:nvPr/>
            </p:nvSpPr>
            <p:spPr bwMode="gray">
              <a:xfrm>
                <a:off x="3216" y="144"/>
                <a:ext cx="480" cy="96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515" name="AutoShape 19"/>
              <p:cNvSpPr>
                <a:spLocks noChangeArrowheads="1"/>
              </p:cNvSpPr>
              <p:nvPr/>
            </p:nvSpPr>
            <p:spPr bwMode="gray">
              <a:xfrm>
                <a:off x="3504" y="144"/>
                <a:ext cx="384" cy="384"/>
              </a:xfrm>
              <a:custGeom>
                <a:avLst/>
                <a:gdLst>
                  <a:gd name="G0" fmla="+- 5119 0 0"/>
                  <a:gd name="G1" fmla="+- 21600 0 5119"/>
                  <a:gd name="G2" fmla="+- 21600 0 5119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119" y="10800"/>
                    </a:moveTo>
                    <a:cubicBezTo>
                      <a:pt x="5119" y="13938"/>
                      <a:pt x="7662" y="16481"/>
                      <a:pt x="10800" y="16481"/>
                    </a:cubicBezTo>
                    <a:cubicBezTo>
                      <a:pt x="13938" y="16481"/>
                      <a:pt x="16481" y="13938"/>
                      <a:pt x="16481" y="10800"/>
                    </a:cubicBezTo>
                    <a:cubicBezTo>
                      <a:pt x="16481" y="7662"/>
                      <a:pt x="13938" y="5119"/>
                      <a:pt x="10800" y="5119"/>
                    </a:cubicBezTo>
                    <a:cubicBezTo>
                      <a:pt x="7662" y="5119"/>
                      <a:pt x="5119" y="7662"/>
                      <a:pt x="5119" y="1080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18516" name="Group 20"/>
          <p:cNvGrpSpPr>
            <a:grpSpLocks/>
          </p:cNvGrpSpPr>
          <p:nvPr/>
        </p:nvGrpSpPr>
        <p:grpSpPr bwMode="auto">
          <a:xfrm>
            <a:off x="8304213" y="4906963"/>
            <a:ext cx="536575" cy="360362"/>
            <a:chOff x="2280" y="2107"/>
            <a:chExt cx="240" cy="144"/>
          </a:xfrm>
        </p:grpSpPr>
        <p:sp>
          <p:nvSpPr>
            <p:cNvPr id="618517" name="Rectangle 21"/>
            <p:cNvSpPr>
              <a:spLocks noChangeArrowheads="1"/>
            </p:cNvSpPr>
            <p:nvPr/>
          </p:nvSpPr>
          <p:spPr bwMode="gray">
            <a:xfrm>
              <a:off x="2280" y="2107"/>
              <a:ext cx="240" cy="144"/>
            </a:xfrm>
            <a:prstGeom prst="rect">
              <a:avLst/>
            </a:prstGeom>
            <a:gradFill rotWithShape="1">
              <a:gsLst>
                <a:gs pos="0">
                  <a:srgbClr val="BCA879"/>
                </a:gs>
                <a:gs pos="50000">
                  <a:srgbClr val="BCA879">
                    <a:gamma/>
                    <a:tint val="30196"/>
                    <a:invGamma/>
                  </a:srgbClr>
                </a:gs>
                <a:gs pos="100000">
                  <a:srgbClr val="BCA879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8518" name="Group 22"/>
            <p:cNvGrpSpPr>
              <a:grpSpLocks/>
            </p:cNvGrpSpPr>
            <p:nvPr/>
          </p:nvGrpSpPr>
          <p:grpSpPr bwMode="auto">
            <a:xfrm>
              <a:off x="2304" y="2136"/>
              <a:ext cx="192" cy="86"/>
              <a:chOff x="3024" y="144"/>
              <a:chExt cx="864" cy="384"/>
            </a:xfrm>
          </p:grpSpPr>
          <p:sp>
            <p:nvSpPr>
              <p:cNvPr id="618519" name="AutoShape 23"/>
              <p:cNvSpPr>
                <a:spLocks noChangeArrowheads="1"/>
              </p:cNvSpPr>
              <p:nvPr/>
            </p:nvSpPr>
            <p:spPr bwMode="gray">
              <a:xfrm>
                <a:off x="3024" y="144"/>
                <a:ext cx="384" cy="384"/>
              </a:xfrm>
              <a:custGeom>
                <a:avLst/>
                <a:gdLst>
                  <a:gd name="G0" fmla="+- 5119 0 0"/>
                  <a:gd name="G1" fmla="+- 21600 0 5119"/>
                  <a:gd name="G2" fmla="+- 21600 0 5119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119" y="10800"/>
                    </a:moveTo>
                    <a:cubicBezTo>
                      <a:pt x="5119" y="13938"/>
                      <a:pt x="7662" y="16481"/>
                      <a:pt x="10800" y="16481"/>
                    </a:cubicBezTo>
                    <a:cubicBezTo>
                      <a:pt x="13938" y="16481"/>
                      <a:pt x="16481" y="13938"/>
                      <a:pt x="16481" y="10800"/>
                    </a:cubicBezTo>
                    <a:cubicBezTo>
                      <a:pt x="16481" y="7662"/>
                      <a:pt x="13938" y="5119"/>
                      <a:pt x="10800" y="5119"/>
                    </a:cubicBezTo>
                    <a:cubicBezTo>
                      <a:pt x="7662" y="5119"/>
                      <a:pt x="5119" y="7662"/>
                      <a:pt x="5119" y="1080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520" name="Rectangle 24"/>
              <p:cNvSpPr>
                <a:spLocks noChangeArrowheads="1"/>
              </p:cNvSpPr>
              <p:nvPr/>
            </p:nvSpPr>
            <p:spPr bwMode="gray">
              <a:xfrm>
                <a:off x="3216" y="144"/>
                <a:ext cx="480" cy="96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8521" name="AutoShape 25"/>
              <p:cNvSpPr>
                <a:spLocks noChangeArrowheads="1"/>
              </p:cNvSpPr>
              <p:nvPr/>
            </p:nvSpPr>
            <p:spPr bwMode="gray">
              <a:xfrm>
                <a:off x="3504" y="144"/>
                <a:ext cx="384" cy="384"/>
              </a:xfrm>
              <a:custGeom>
                <a:avLst/>
                <a:gdLst>
                  <a:gd name="G0" fmla="+- 5119 0 0"/>
                  <a:gd name="G1" fmla="+- 21600 0 5119"/>
                  <a:gd name="G2" fmla="+- 21600 0 5119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119" y="10800"/>
                    </a:moveTo>
                    <a:cubicBezTo>
                      <a:pt x="5119" y="13938"/>
                      <a:pt x="7662" y="16481"/>
                      <a:pt x="10800" y="16481"/>
                    </a:cubicBezTo>
                    <a:cubicBezTo>
                      <a:pt x="13938" y="16481"/>
                      <a:pt x="16481" y="13938"/>
                      <a:pt x="16481" y="10800"/>
                    </a:cubicBezTo>
                    <a:cubicBezTo>
                      <a:pt x="16481" y="7662"/>
                      <a:pt x="13938" y="5119"/>
                      <a:pt x="10800" y="5119"/>
                    </a:cubicBezTo>
                    <a:cubicBezTo>
                      <a:pt x="7662" y="5119"/>
                      <a:pt x="5119" y="7662"/>
                      <a:pt x="5119" y="1080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18522" name="Group 26"/>
          <p:cNvGrpSpPr>
            <a:grpSpLocks/>
          </p:cNvGrpSpPr>
          <p:nvPr/>
        </p:nvGrpSpPr>
        <p:grpSpPr bwMode="auto">
          <a:xfrm>
            <a:off x="6921500" y="4100513"/>
            <a:ext cx="1266825" cy="1439862"/>
            <a:chOff x="1744" y="3140"/>
            <a:chExt cx="798" cy="907"/>
          </a:xfrm>
        </p:grpSpPr>
        <p:grpSp>
          <p:nvGrpSpPr>
            <p:cNvPr id="618523" name="Group 27"/>
            <p:cNvGrpSpPr>
              <a:grpSpLocks/>
            </p:cNvGrpSpPr>
            <p:nvPr/>
          </p:nvGrpSpPr>
          <p:grpSpPr bwMode="auto">
            <a:xfrm>
              <a:off x="2204" y="3820"/>
              <a:ext cx="338" cy="227"/>
              <a:chOff x="2280" y="2107"/>
              <a:chExt cx="240" cy="144"/>
            </a:xfrm>
          </p:grpSpPr>
          <p:sp>
            <p:nvSpPr>
              <p:cNvPr id="618524" name="Rectangle 28"/>
              <p:cNvSpPr>
                <a:spLocks noChangeArrowheads="1"/>
              </p:cNvSpPr>
              <p:nvPr/>
            </p:nvSpPr>
            <p:spPr bwMode="gray">
              <a:xfrm>
                <a:off x="2280" y="2107"/>
                <a:ext cx="240" cy="144"/>
              </a:xfrm>
              <a:prstGeom prst="rect">
                <a:avLst/>
              </a:prstGeom>
              <a:gradFill rotWithShape="1">
                <a:gsLst>
                  <a:gs pos="0">
                    <a:srgbClr val="BCA879"/>
                  </a:gs>
                  <a:gs pos="50000">
                    <a:srgbClr val="BCA879">
                      <a:gamma/>
                      <a:tint val="30196"/>
                      <a:invGamma/>
                    </a:srgbClr>
                  </a:gs>
                  <a:gs pos="100000">
                    <a:srgbClr val="BCA879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18525" name="Group 29"/>
              <p:cNvGrpSpPr>
                <a:grpSpLocks/>
              </p:cNvGrpSpPr>
              <p:nvPr/>
            </p:nvGrpSpPr>
            <p:grpSpPr bwMode="auto">
              <a:xfrm>
                <a:off x="2304" y="2136"/>
                <a:ext cx="192" cy="86"/>
                <a:chOff x="3024" y="144"/>
                <a:chExt cx="864" cy="384"/>
              </a:xfrm>
            </p:grpSpPr>
            <p:sp>
              <p:nvSpPr>
                <p:cNvPr id="618526" name="AutoShape 30"/>
                <p:cNvSpPr>
                  <a:spLocks noChangeArrowheads="1"/>
                </p:cNvSpPr>
                <p:nvPr/>
              </p:nvSpPr>
              <p:spPr bwMode="gray">
                <a:xfrm>
                  <a:off x="3024" y="144"/>
                  <a:ext cx="384" cy="384"/>
                </a:xfrm>
                <a:custGeom>
                  <a:avLst/>
                  <a:gdLst>
                    <a:gd name="G0" fmla="+- 5119 0 0"/>
                    <a:gd name="G1" fmla="+- 21600 0 5119"/>
                    <a:gd name="G2" fmla="+- 21600 0 5119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119" y="10800"/>
                      </a:moveTo>
                      <a:cubicBezTo>
                        <a:pt x="5119" y="13938"/>
                        <a:pt x="7662" y="16481"/>
                        <a:pt x="10800" y="16481"/>
                      </a:cubicBezTo>
                      <a:cubicBezTo>
                        <a:pt x="13938" y="16481"/>
                        <a:pt x="16481" y="13938"/>
                        <a:pt x="16481" y="10800"/>
                      </a:cubicBezTo>
                      <a:cubicBezTo>
                        <a:pt x="16481" y="7662"/>
                        <a:pt x="13938" y="5119"/>
                        <a:pt x="10800" y="5119"/>
                      </a:cubicBezTo>
                      <a:cubicBezTo>
                        <a:pt x="7662" y="5119"/>
                        <a:pt x="5119" y="7662"/>
                        <a:pt x="5119" y="1080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527" name="Rectangle 31"/>
                <p:cNvSpPr>
                  <a:spLocks noChangeArrowheads="1"/>
                </p:cNvSpPr>
                <p:nvPr/>
              </p:nvSpPr>
              <p:spPr bwMode="gray">
                <a:xfrm>
                  <a:off x="3216" y="144"/>
                  <a:ext cx="480" cy="9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528" name="AutoShape 32"/>
                <p:cNvSpPr>
                  <a:spLocks noChangeArrowheads="1"/>
                </p:cNvSpPr>
                <p:nvPr/>
              </p:nvSpPr>
              <p:spPr bwMode="gray">
                <a:xfrm>
                  <a:off x="3504" y="144"/>
                  <a:ext cx="384" cy="384"/>
                </a:xfrm>
                <a:custGeom>
                  <a:avLst/>
                  <a:gdLst>
                    <a:gd name="G0" fmla="+- 5119 0 0"/>
                    <a:gd name="G1" fmla="+- 21600 0 5119"/>
                    <a:gd name="G2" fmla="+- 21600 0 5119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119" y="10800"/>
                      </a:moveTo>
                      <a:cubicBezTo>
                        <a:pt x="5119" y="13938"/>
                        <a:pt x="7662" y="16481"/>
                        <a:pt x="10800" y="16481"/>
                      </a:cubicBezTo>
                      <a:cubicBezTo>
                        <a:pt x="13938" y="16481"/>
                        <a:pt x="16481" y="13938"/>
                        <a:pt x="16481" y="10800"/>
                      </a:cubicBezTo>
                      <a:cubicBezTo>
                        <a:pt x="16481" y="7662"/>
                        <a:pt x="13938" y="5119"/>
                        <a:pt x="10800" y="5119"/>
                      </a:cubicBezTo>
                      <a:cubicBezTo>
                        <a:pt x="7662" y="5119"/>
                        <a:pt x="5119" y="7662"/>
                        <a:pt x="5119" y="1080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18529" name="Group 33"/>
            <p:cNvGrpSpPr>
              <a:grpSpLocks/>
            </p:cNvGrpSpPr>
            <p:nvPr/>
          </p:nvGrpSpPr>
          <p:grpSpPr bwMode="auto">
            <a:xfrm>
              <a:off x="2143" y="3140"/>
              <a:ext cx="338" cy="227"/>
              <a:chOff x="2280" y="2107"/>
              <a:chExt cx="240" cy="144"/>
            </a:xfrm>
          </p:grpSpPr>
          <p:sp>
            <p:nvSpPr>
              <p:cNvPr id="618530" name="Rectangle 34"/>
              <p:cNvSpPr>
                <a:spLocks noChangeArrowheads="1"/>
              </p:cNvSpPr>
              <p:nvPr/>
            </p:nvSpPr>
            <p:spPr bwMode="gray">
              <a:xfrm>
                <a:off x="2280" y="2107"/>
                <a:ext cx="240" cy="144"/>
              </a:xfrm>
              <a:prstGeom prst="rect">
                <a:avLst/>
              </a:prstGeom>
              <a:gradFill rotWithShape="1">
                <a:gsLst>
                  <a:gs pos="0">
                    <a:srgbClr val="BCA879"/>
                  </a:gs>
                  <a:gs pos="50000">
                    <a:srgbClr val="BCA879">
                      <a:gamma/>
                      <a:tint val="30196"/>
                      <a:invGamma/>
                    </a:srgbClr>
                  </a:gs>
                  <a:gs pos="100000">
                    <a:srgbClr val="BCA879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18531" name="Group 35"/>
              <p:cNvGrpSpPr>
                <a:grpSpLocks/>
              </p:cNvGrpSpPr>
              <p:nvPr/>
            </p:nvGrpSpPr>
            <p:grpSpPr bwMode="auto">
              <a:xfrm>
                <a:off x="2304" y="2136"/>
                <a:ext cx="192" cy="86"/>
                <a:chOff x="3024" y="144"/>
                <a:chExt cx="864" cy="384"/>
              </a:xfrm>
            </p:grpSpPr>
            <p:sp>
              <p:nvSpPr>
                <p:cNvPr id="618532" name="AutoShape 36"/>
                <p:cNvSpPr>
                  <a:spLocks noChangeArrowheads="1"/>
                </p:cNvSpPr>
                <p:nvPr/>
              </p:nvSpPr>
              <p:spPr bwMode="gray">
                <a:xfrm>
                  <a:off x="3024" y="144"/>
                  <a:ext cx="384" cy="384"/>
                </a:xfrm>
                <a:custGeom>
                  <a:avLst/>
                  <a:gdLst>
                    <a:gd name="G0" fmla="+- 5119 0 0"/>
                    <a:gd name="G1" fmla="+- 21600 0 5119"/>
                    <a:gd name="G2" fmla="+- 21600 0 5119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119" y="10800"/>
                      </a:moveTo>
                      <a:cubicBezTo>
                        <a:pt x="5119" y="13938"/>
                        <a:pt x="7662" y="16481"/>
                        <a:pt x="10800" y="16481"/>
                      </a:cubicBezTo>
                      <a:cubicBezTo>
                        <a:pt x="13938" y="16481"/>
                        <a:pt x="16481" y="13938"/>
                        <a:pt x="16481" y="10800"/>
                      </a:cubicBezTo>
                      <a:cubicBezTo>
                        <a:pt x="16481" y="7662"/>
                        <a:pt x="13938" y="5119"/>
                        <a:pt x="10800" y="5119"/>
                      </a:cubicBezTo>
                      <a:cubicBezTo>
                        <a:pt x="7662" y="5119"/>
                        <a:pt x="5119" y="7662"/>
                        <a:pt x="5119" y="1080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533" name="Rectangle 37"/>
                <p:cNvSpPr>
                  <a:spLocks noChangeArrowheads="1"/>
                </p:cNvSpPr>
                <p:nvPr/>
              </p:nvSpPr>
              <p:spPr bwMode="gray">
                <a:xfrm>
                  <a:off x="3216" y="144"/>
                  <a:ext cx="480" cy="9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534" name="AutoShape 38"/>
                <p:cNvSpPr>
                  <a:spLocks noChangeArrowheads="1"/>
                </p:cNvSpPr>
                <p:nvPr/>
              </p:nvSpPr>
              <p:spPr bwMode="gray">
                <a:xfrm>
                  <a:off x="3504" y="144"/>
                  <a:ext cx="384" cy="384"/>
                </a:xfrm>
                <a:custGeom>
                  <a:avLst/>
                  <a:gdLst>
                    <a:gd name="G0" fmla="+- 5119 0 0"/>
                    <a:gd name="G1" fmla="+- 21600 0 5119"/>
                    <a:gd name="G2" fmla="+- 21600 0 5119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119" y="10800"/>
                      </a:moveTo>
                      <a:cubicBezTo>
                        <a:pt x="5119" y="13938"/>
                        <a:pt x="7662" y="16481"/>
                        <a:pt x="10800" y="16481"/>
                      </a:cubicBezTo>
                      <a:cubicBezTo>
                        <a:pt x="13938" y="16481"/>
                        <a:pt x="16481" y="13938"/>
                        <a:pt x="16481" y="10800"/>
                      </a:cubicBezTo>
                      <a:cubicBezTo>
                        <a:pt x="16481" y="7662"/>
                        <a:pt x="13938" y="5119"/>
                        <a:pt x="10800" y="5119"/>
                      </a:cubicBezTo>
                      <a:cubicBezTo>
                        <a:pt x="7662" y="5119"/>
                        <a:pt x="5119" y="7662"/>
                        <a:pt x="5119" y="1080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18535" name="Group 39"/>
            <p:cNvGrpSpPr>
              <a:grpSpLocks/>
            </p:cNvGrpSpPr>
            <p:nvPr/>
          </p:nvGrpSpPr>
          <p:grpSpPr bwMode="auto">
            <a:xfrm>
              <a:off x="1744" y="3285"/>
              <a:ext cx="338" cy="227"/>
              <a:chOff x="2280" y="2107"/>
              <a:chExt cx="240" cy="144"/>
            </a:xfrm>
          </p:grpSpPr>
          <p:sp>
            <p:nvSpPr>
              <p:cNvPr id="618536" name="Rectangle 40"/>
              <p:cNvSpPr>
                <a:spLocks noChangeArrowheads="1"/>
              </p:cNvSpPr>
              <p:nvPr/>
            </p:nvSpPr>
            <p:spPr bwMode="gray">
              <a:xfrm>
                <a:off x="2280" y="2107"/>
                <a:ext cx="240" cy="144"/>
              </a:xfrm>
              <a:prstGeom prst="rect">
                <a:avLst/>
              </a:prstGeom>
              <a:gradFill rotWithShape="1">
                <a:gsLst>
                  <a:gs pos="0">
                    <a:srgbClr val="BCA879"/>
                  </a:gs>
                  <a:gs pos="50000">
                    <a:srgbClr val="BCA879">
                      <a:gamma/>
                      <a:tint val="30196"/>
                      <a:invGamma/>
                    </a:srgbClr>
                  </a:gs>
                  <a:gs pos="100000">
                    <a:srgbClr val="BCA879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18537" name="Group 41"/>
              <p:cNvGrpSpPr>
                <a:grpSpLocks/>
              </p:cNvGrpSpPr>
              <p:nvPr/>
            </p:nvGrpSpPr>
            <p:grpSpPr bwMode="auto">
              <a:xfrm>
                <a:off x="2304" y="2136"/>
                <a:ext cx="192" cy="86"/>
                <a:chOff x="3024" y="144"/>
                <a:chExt cx="864" cy="384"/>
              </a:xfrm>
            </p:grpSpPr>
            <p:sp>
              <p:nvSpPr>
                <p:cNvPr id="618538" name="AutoShape 42"/>
                <p:cNvSpPr>
                  <a:spLocks noChangeArrowheads="1"/>
                </p:cNvSpPr>
                <p:nvPr/>
              </p:nvSpPr>
              <p:spPr bwMode="gray">
                <a:xfrm>
                  <a:off x="3024" y="144"/>
                  <a:ext cx="384" cy="384"/>
                </a:xfrm>
                <a:custGeom>
                  <a:avLst/>
                  <a:gdLst>
                    <a:gd name="G0" fmla="+- 5119 0 0"/>
                    <a:gd name="G1" fmla="+- 21600 0 5119"/>
                    <a:gd name="G2" fmla="+- 21600 0 5119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119" y="10800"/>
                      </a:moveTo>
                      <a:cubicBezTo>
                        <a:pt x="5119" y="13938"/>
                        <a:pt x="7662" y="16481"/>
                        <a:pt x="10800" y="16481"/>
                      </a:cubicBezTo>
                      <a:cubicBezTo>
                        <a:pt x="13938" y="16481"/>
                        <a:pt x="16481" y="13938"/>
                        <a:pt x="16481" y="10800"/>
                      </a:cubicBezTo>
                      <a:cubicBezTo>
                        <a:pt x="16481" y="7662"/>
                        <a:pt x="13938" y="5119"/>
                        <a:pt x="10800" y="5119"/>
                      </a:cubicBezTo>
                      <a:cubicBezTo>
                        <a:pt x="7662" y="5119"/>
                        <a:pt x="5119" y="7662"/>
                        <a:pt x="5119" y="1080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539" name="Rectangle 43"/>
                <p:cNvSpPr>
                  <a:spLocks noChangeArrowheads="1"/>
                </p:cNvSpPr>
                <p:nvPr/>
              </p:nvSpPr>
              <p:spPr bwMode="gray">
                <a:xfrm>
                  <a:off x="3216" y="144"/>
                  <a:ext cx="480" cy="9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540" name="AutoShape 44"/>
                <p:cNvSpPr>
                  <a:spLocks noChangeArrowheads="1"/>
                </p:cNvSpPr>
                <p:nvPr/>
              </p:nvSpPr>
              <p:spPr bwMode="gray">
                <a:xfrm>
                  <a:off x="3504" y="144"/>
                  <a:ext cx="384" cy="384"/>
                </a:xfrm>
                <a:custGeom>
                  <a:avLst/>
                  <a:gdLst>
                    <a:gd name="G0" fmla="+- 5119 0 0"/>
                    <a:gd name="G1" fmla="+- 21600 0 5119"/>
                    <a:gd name="G2" fmla="+- 21600 0 5119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119" y="10800"/>
                      </a:moveTo>
                      <a:cubicBezTo>
                        <a:pt x="5119" y="13938"/>
                        <a:pt x="7662" y="16481"/>
                        <a:pt x="10800" y="16481"/>
                      </a:cubicBezTo>
                      <a:cubicBezTo>
                        <a:pt x="13938" y="16481"/>
                        <a:pt x="16481" y="13938"/>
                        <a:pt x="16481" y="10800"/>
                      </a:cubicBezTo>
                      <a:cubicBezTo>
                        <a:pt x="16481" y="7662"/>
                        <a:pt x="13938" y="5119"/>
                        <a:pt x="10800" y="5119"/>
                      </a:cubicBezTo>
                      <a:cubicBezTo>
                        <a:pt x="7662" y="5119"/>
                        <a:pt x="5119" y="7662"/>
                        <a:pt x="5119" y="1080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18541" name="Group 45"/>
            <p:cNvGrpSpPr>
              <a:grpSpLocks/>
            </p:cNvGrpSpPr>
            <p:nvPr/>
          </p:nvGrpSpPr>
          <p:grpSpPr bwMode="auto">
            <a:xfrm>
              <a:off x="1780" y="3648"/>
              <a:ext cx="338" cy="227"/>
              <a:chOff x="2280" y="2107"/>
              <a:chExt cx="240" cy="144"/>
            </a:xfrm>
          </p:grpSpPr>
          <p:sp>
            <p:nvSpPr>
              <p:cNvPr id="618542" name="Rectangle 46"/>
              <p:cNvSpPr>
                <a:spLocks noChangeArrowheads="1"/>
              </p:cNvSpPr>
              <p:nvPr/>
            </p:nvSpPr>
            <p:spPr bwMode="gray">
              <a:xfrm>
                <a:off x="2280" y="2107"/>
                <a:ext cx="240" cy="144"/>
              </a:xfrm>
              <a:prstGeom prst="rect">
                <a:avLst/>
              </a:prstGeom>
              <a:gradFill rotWithShape="1">
                <a:gsLst>
                  <a:gs pos="0">
                    <a:srgbClr val="BCA879"/>
                  </a:gs>
                  <a:gs pos="50000">
                    <a:srgbClr val="BCA879">
                      <a:gamma/>
                      <a:tint val="30196"/>
                      <a:invGamma/>
                    </a:srgbClr>
                  </a:gs>
                  <a:gs pos="100000">
                    <a:srgbClr val="BCA879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18543" name="Group 47"/>
              <p:cNvGrpSpPr>
                <a:grpSpLocks/>
              </p:cNvGrpSpPr>
              <p:nvPr/>
            </p:nvGrpSpPr>
            <p:grpSpPr bwMode="auto">
              <a:xfrm>
                <a:off x="2304" y="2136"/>
                <a:ext cx="192" cy="86"/>
                <a:chOff x="3024" y="144"/>
                <a:chExt cx="864" cy="384"/>
              </a:xfrm>
            </p:grpSpPr>
            <p:sp>
              <p:nvSpPr>
                <p:cNvPr id="618544" name="AutoShape 48"/>
                <p:cNvSpPr>
                  <a:spLocks noChangeArrowheads="1"/>
                </p:cNvSpPr>
                <p:nvPr/>
              </p:nvSpPr>
              <p:spPr bwMode="gray">
                <a:xfrm>
                  <a:off x="3024" y="144"/>
                  <a:ext cx="384" cy="384"/>
                </a:xfrm>
                <a:custGeom>
                  <a:avLst/>
                  <a:gdLst>
                    <a:gd name="G0" fmla="+- 5119 0 0"/>
                    <a:gd name="G1" fmla="+- 21600 0 5119"/>
                    <a:gd name="G2" fmla="+- 21600 0 5119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119" y="10800"/>
                      </a:moveTo>
                      <a:cubicBezTo>
                        <a:pt x="5119" y="13938"/>
                        <a:pt x="7662" y="16481"/>
                        <a:pt x="10800" y="16481"/>
                      </a:cubicBezTo>
                      <a:cubicBezTo>
                        <a:pt x="13938" y="16481"/>
                        <a:pt x="16481" y="13938"/>
                        <a:pt x="16481" y="10800"/>
                      </a:cubicBezTo>
                      <a:cubicBezTo>
                        <a:pt x="16481" y="7662"/>
                        <a:pt x="13938" y="5119"/>
                        <a:pt x="10800" y="5119"/>
                      </a:cubicBezTo>
                      <a:cubicBezTo>
                        <a:pt x="7662" y="5119"/>
                        <a:pt x="5119" y="7662"/>
                        <a:pt x="5119" y="1080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545" name="Rectangle 49"/>
                <p:cNvSpPr>
                  <a:spLocks noChangeArrowheads="1"/>
                </p:cNvSpPr>
                <p:nvPr/>
              </p:nvSpPr>
              <p:spPr bwMode="gray">
                <a:xfrm>
                  <a:off x="3216" y="144"/>
                  <a:ext cx="480" cy="9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546" name="AutoShape 50"/>
                <p:cNvSpPr>
                  <a:spLocks noChangeArrowheads="1"/>
                </p:cNvSpPr>
                <p:nvPr/>
              </p:nvSpPr>
              <p:spPr bwMode="gray">
                <a:xfrm>
                  <a:off x="3504" y="144"/>
                  <a:ext cx="384" cy="384"/>
                </a:xfrm>
                <a:custGeom>
                  <a:avLst/>
                  <a:gdLst>
                    <a:gd name="G0" fmla="+- 5119 0 0"/>
                    <a:gd name="G1" fmla="+- 21600 0 5119"/>
                    <a:gd name="G2" fmla="+- 21600 0 5119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119" y="10800"/>
                      </a:moveTo>
                      <a:cubicBezTo>
                        <a:pt x="5119" y="13938"/>
                        <a:pt x="7662" y="16481"/>
                        <a:pt x="10800" y="16481"/>
                      </a:cubicBezTo>
                      <a:cubicBezTo>
                        <a:pt x="13938" y="16481"/>
                        <a:pt x="16481" y="13938"/>
                        <a:pt x="16481" y="10800"/>
                      </a:cubicBezTo>
                      <a:cubicBezTo>
                        <a:pt x="16481" y="7662"/>
                        <a:pt x="13938" y="5119"/>
                        <a:pt x="10800" y="5119"/>
                      </a:cubicBezTo>
                      <a:cubicBezTo>
                        <a:pt x="7662" y="5119"/>
                        <a:pt x="5119" y="7662"/>
                        <a:pt x="5119" y="1080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18547" name="Group 51"/>
          <p:cNvGrpSpPr>
            <a:grpSpLocks/>
          </p:cNvGrpSpPr>
          <p:nvPr/>
        </p:nvGrpSpPr>
        <p:grpSpPr bwMode="auto">
          <a:xfrm>
            <a:off x="4924425" y="528638"/>
            <a:ext cx="1727200" cy="1555750"/>
            <a:chOff x="449" y="999"/>
            <a:chExt cx="1088" cy="980"/>
          </a:xfrm>
        </p:grpSpPr>
        <p:sp>
          <p:nvSpPr>
            <p:cNvPr id="618548" name="Oval 52"/>
            <p:cNvSpPr>
              <a:spLocks noChangeArrowheads="1"/>
            </p:cNvSpPr>
            <p:nvPr/>
          </p:nvSpPr>
          <p:spPr bwMode="gray">
            <a:xfrm>
              <a:off x="449" y="999"/>
              <a:ext cx="1088" cy="980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30196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28575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grpSp>
          <p:nvGrpSpPr>
            <p:cNvPr id="618549" name="Group 53"/>
            <p:cNvGrpSpPr>
              <a:grpSpLocks/>
            </p:cNvGrpSpPr>
            <p:nvPr/>
          </p:nvGrpSpPr>
          <p:grpSpPr bwMode="auto">
            <a:xfrm>
              <a:off x="521" y="1398"/>
              <a:ext cx="428" cy="522"/>
              <a:chOff x="558" y="1616"/>
              <a:chExt cx="428" cy="522"/>
            </a:xfrm>
          </p:grpSpPr>
          <p:grpSp>
            <p:nvGrpSpPr>
              <p:cNvPr id="618550" name="Group 54"/>
              <p:cNvGrpSpPr>
                <a:grpSpLocks noChangeAspect="1"/>
              </p:cNvGrpSpPr>
              <p:nvPr/>
            </p:nvGrpSpPr>
            <p:grpSpPr bwMode="auto">
              <a:xfrm>
                <a:off x="558" y="1616"/>
                <a:ext cx="210" cy="304"/>
                <a:chOff x="176" y="2834"/>
                <a:chExt cx="385" cy="558"/>
              </a:xfrm>
            </p:grpSpPr>
            <p:grpSp>
              <p:nvGrpSpPr>
                <p:cNvPr id="618551" name="Group 55"/>
                <p:cNvGrpSpPr>
                  <a:grpSpLocks noChangeAspect="1"/>
                </p:cNvGrpSpPr>
                <p:nvPr/>
              </p:nvGrpSpPr>
              <p:grpSpPr bwMode="auto">
                <a:xfrm>
                  <a:off x="176" y="2834"/>
                  <a:ext cx="385" cy="558"/>
                  <a:chOff x="176" y="2834"/>
                  <a:chExt cx="385" cy="558"/>
                </a:xfrm>
              </p:grpSpPr>
              <p:sp>
                <p:nvSpPr>
                  <p:cNvPr id="618552" name="Freeform 56"/>
                  <p:cNvSpPr>
                    <a:spLocks noChangeAspect="1"/>
                  </p:cNvSpPr>
                  <p:nvPr/>
                </p:nvSpPr>
                <p:spPr bwMode="gray">
                  <a:xfrm>
                    <a:off x="176" y="2967"/>
                    <a:ext cx="151" cy="425"/>
                  </a:xfrm>
                  <a:custGeom>
                    <a:avLst/>
                    <a:gdLst/>
                    <a:ahLst/>
                    <a:cxnLst>
                      <a:cxn ang="0">
                        <a:pos x="150" y="89"/>
                      </a:cxn>
                      <a:cxn ang="0">
                        <a:pos x="151" y="425"/>
                      </a:cxn>
                      <a:cxn ang="0">
                        <a:pos x="0" y="350"/>
                      </a:cxn>
                      <a:cxn ang="0">
                        <a:pos x="0" y="0"/>
                      </a:cxn>
                      <a:cxn ang="0">
                        <a:pos x="150" y="89"/>
                      </a:cxn>
                    </a:cxnLst>
                    <a:rect l="0" t="0" r="r" b="b"/>
                    <a:pathLst>
                      <a:path w="151" h="425">
                        <a:moveTo>
                          <a:pt x="150" y="89"/>
                        </a:moveTo>
                        <a:cubicBezTo>
                          <a:pt x="150" y="89"/>
                          <a:pt x="150" y="257"/>
                          <a:pt x="151" y="425"/>
                        </a:cubicBezTo>
                        <a:cubicBezTo>
                          <a:pt x="61" y="411"/>
                          <a:pt x="33" y="375"/>
                          <a:pt x="0" y="350"/>
                        </a:cubicBezTo>
                        <a:cubicBezTo>
                          <a:pt x="0" y="175"/>
                          <a:pt x="0" y="0"/>
                          <a:pt x="0" y="0"/>
                        </a:cubicBezTo>
                        <a:lnTo>
                          <a:pt x="150" y="8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lin ang="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53" name="Freeform 57"/>
                  <p:cNvSpPr>
                    <a:spLocks noChangeAspect="1"/>
                  </p:cNvSpPr>
                  <p:nvPr/>
                </p:nvSpPr>
                <p:spPr bwMode="gray">
                  <a:xfrm>
                    <a:off x="326" y="2921"/>
                    <a:ext cx="235" cy="469"/>
                  </a:xfrm>
                  <a:custGeom>
                    <a:avLst/>
                    <a:gdLst/>
                    <a:ahLst/>
                    <a:cxnLst>
                      <a:cxn ang="0">
                        <a:pos x="235" y="0"/>
                      </a:cxn>
                      <a:cxn ang="0">
                        <a:pos x="235" y="340"/>
                      </a:cxn>
                      <a:cxn ang="0">
                        <a:pos x="0" y="469"/>
                      </a:cxn>
                      <a:cxn ang="0">
                        <a:pos x="0" y="132"/>
                      </a:cxn>
                      <a:cxn ang="0">
                        <a:pos x="235" y="0"/>
                      </a:cxn>
                    </a:cxnLst>
                    <a:rect l="0" t="0" r="r" b="b"/>
                    <a:pathLst>
                      <a:path w="235" h="469">
                        <a:moveTo>
                          <a:pt x="235" y="0"/>
                        </a:moveTo>
                        <a:lnTo>
                          <a:pt x="235" y="340"/>
                        </a:lnTo>
                        <a:lnTo>
                          <a:pt x="0" y="469"/>
                        </a:lnTo>
                        <a:lnTo>
                          <a:pt x="0" y="132"/>
                        </a:lnTo>
                        <a:lnTo>
                          <a:pt x="235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>
                          <a:gamma/>
                          <a:tint val="30196"/>
                          <a:invGamma/>
                        </a:srgbClr>
                      </a:gs>
                      <a:gs pos="100000">
                        <a:srgbClr val="BCA879"/>
                      </a:gs>
                    </a:gsLst>
                    <a:lin ang="270000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54" name="Freeform 58"/>
                  <p:cNvSpPr>
                    <a:spLocks noChangeAspect="1"/>
                  </p:cNvSpPr>
                  <p:nvPr/>
                </p:nvSpPr>
                <p:spPr bwMode="gray">
                  <a:xfrm>
                    <a:off x="177" y="2834"/>
                    <a:ext cx="384" cy="222"/>
                  </a:xfrm>
                  <a:custGeom>
                    <a:avLst/>
                    <a:gdLst/>
                    <a:ahLst/>
                    <a:cxnLst>
                      <a:cxn ang="0">
                        <a:pos x="384" y="85"/>
                      </a:cxn>
                      <a:cxn ang="0">
                        <a:pos x="147" y="222"/>
                      </a:cxn>
                      <a:cxn ang="0">
                        <a:pos x="0" y="136"/>
                      </a:cxn>
                      <a:cxn ang="0">
                        <a:pos x="240" y="0"/>
                      </a:cxn>
                      <a:cxn ang="0">
                        <a:pos x="384" y="85"/>
                      </a:cxn>
                    </a:cxnLst>
                    <a:rect l="0" t="0" r="r" b="b"/>
                    <a:pathLst>
                      <a:path w="384" h="222">
                        <a:moveTo>
                          <a:pt x="384" y="85"/>
                        </a:moveTo>
                        <a:cubicBezTo>
                          <a:pt x="384" y="85"/>
                          <a:pt x="265" y="153"/>
                          <a:pt x="147" y="222"/>
                        </a:cubicBezTo>
                        <a:cubicBezTo>
                          <a:pt x="59" y="192"/>
                          <a:pt x="33" y="169"/>
                          <a:pt x="0" y="136"/>
                        </a:cubicBezTo>
                        <a:cubicBezTo>
                          <a:pt x="120" y="68"/>
                          <a:pt x="240" y="0"/>
                          <a:pt x="240" y="0"/>
                        </a:cubicBezTo>
                        <a:lnTo>
                          <a:pt x="384" y="85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path path="rect">
                      <a:fillToRect l="100000" b="100000"/>
                    </a:path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55" name="Freeform 59"/>
                  <p:cNvSpPr>
                    <a:spLocks noChangeAspect="1"/>
                  </p:cNvSpPr>
                  <p:nvPr/>
                </p:nvSpPr>
                <p:spPr bwMode="gray">
                  <a:xfrm>
                    <a:off x="199" y="324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56" name="Freeform 60"/>
                  <p:cNvSpPr>
                    <a:spLocks noChangeAspect="1"/>
                  </p:cNvSpPr>
                  <p:nvPr/>
                </p:nvSpPr>
                <p:spPr bwMode="gray">
                  <a:xfrm>
                    <a:off x="199" y="327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57" name="Freeform 61"/>
                  <p:cNvSpPr>
                    <a:spLocks noChangeAspect="1"/>
                  </p:cNvSpPr>
                  <p:nvPr/>
                </p:nvSpPr>
                <p:spPr bwMode="gray">
                  <a:xfrm>
                    <a:off x="199" y="3292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58" name="Oval 62"/>
                  <p:cNvSpPr>
                    <a:spLocks noChangeAspect="1" noChangeArrowheads="1"/>
                  </p:cNvSpPr>
                  <p:nvPr/>
                </p:nvSpPr>
                <p:spPr bwMode="gray">
                  <a:xfrm>
                    <a:off x="233" y="3174"/>
                    <a:ext cx="25" cy="3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18559" name="Group 6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9" y="3027"/>
                    <a:ext cx="106" cy="71"/>
                    <a:chOff x="671" y="3495"/>
                    <a:chExt cx="106" cy="71"/>
                  </a:xfrm>
                </p:grpSpPr>
                <p:sp>
                  <p:nvSpPr>
                    <p:cNvPr id="618560" name="Freeform 64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495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561" name="Freeform 65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51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562" name="Line 66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777" y="3545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563" name="Line 67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671" y="3495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564" name="Freeform 68"/>
                  <p:cNvSpPr>
                    <a:spLocks noChangeAspect="1"/>
                  </p:cNvSpPr>
                  <p:nvPr/>
                </p:nvSpPr>
                <p:spPr bwMode="gray">
                  <a:xfrm>
                    <a:off x="199" y="309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65" name="Line 69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305" y="3119"/>
                    <a:ext cx="0" cy="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66" name="Line 70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199" y="3069"/>
                    <a:ext cx="0" cy="1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67" name="Freeform 71"/>
                  <p:cNvSpPr>
                    <a:spLocks noChangeAspect="1"/>
                  </p:cNvSpPr>
                  <p:nvPr/>
                </p:nvSpPr>
                <p:spPr bwMode="gray">
                  <a:xfrm>
                    <a:off x="199" y="3106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68" name="Freeform 72"/>
                  <p:cNvSpPr>
                    <a:spLocks noChangeAspect="1"/>
                  </p:cNvSpPr>
                  <p:nvPr/>
                </p:nvSpPr>
                <p:spPr bwMode="gray">
                  <a:xfrm>
                    <a:off x="198" y="3068"/>
                    <a:ext cx="108" cy="75"/>
                  </a:xfrm>
                  <a:custGeom>
                    <a:avLst/>
                    <a:gdLst/>
                    <a:ahLst/>
                    <a:cxnLst>
                      <a:cxn ang="0">
                        <a:pos x="108" y="51"/>
                      </a:cxn>
                      <a:cxn ang="0">
                        <a:pos x="108" y="75"/>
                      </a:cxn>
                      <a:cxn ang="0">
                        <a:pos x="58" y="56"/>
                      </a:cxn>
                      <a:cxn ang="0">
                        <a:pos x="33" y="40"/>
                      </a:cxn>
                      <a:cxn ang="0">
                        <a:pos x="15" y="28"/>
                      </a:cxn>
                      <a:cxn ang="0">
                        <a:pos x="0" y="23"/>
                      </a:cxn>
                      <a:cxn ang="0">
                        <a:pos x="0" y="0"/>
                      </a:cxn>
                      <a:cxn ang="0">
                        <a:pos x="33" y="21"/>
                      </a:cxn>
                      <a:cxn ang="0">
                        <a:pos x="61" y="35"/>
                      </a:cxn>
                      <a:cxn ang="0">
                        <a:pos x="84" y="44"/>
                      </a:cxn>
                      <a:cxn ang="0">
                        <a:pos x="108" y="51"/>
                      </a:cxn>
                    </a:cxnLst>
                    <a:rect l="0" t="0" r="r" b="b"/>
                    <a:pathLst>
                      <a:path w="108" h="75">
                        <a:moveTo>
                          <a:pt x="108" y="51"/>
                        </a:moveTo>
                        <a:lnTo>
                          <a:pt x="108" y="75"/>
                        </a:lnTo>
                        <a:lnTo>
                          <a:pt x="58" y="56"/>
                        </a:lnTo>
                        <a:lnTo>
                          <a:pt x="33" y="40"/>
                        </a:lnTo>
                        <a:lnTo>
                          <a:pt x="15" y="28"/>
                        </a:lnTo>
                        <a:lnTo>
                          <a:pt x="0" y="23"/>
                        </a:lnTo>
                        <a:lnTo>
                          <a:pt x="0" y="0"/>
                        </a:lnTo>
                        <a:lnTo>
                          <a:pt x="33" y="21"/>
                        </a:lnTo>
                        <a:lnTo>
                          <a:pt x="61" y="35"/>
                        </a:lnTo>
                        <a:lnTo>
                          <a:pt x="84" y="44"/>
                        </a:lnTo>
                        <a:lnTo>
                          <a:pt x="108" y="51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69" name="Freeform 73"/>
                  <p:cNvSpPr>
                    <a:spLocks noChangeAspect="1"/>
                  </p:cNvSpPr>
                  <p:nvPr/>
                </p:nvSpPr>
                <p:spPr bwMode="gray">
                  <a:xfrm>
                    <a:off x="199" y="306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570" name="Freeform 74"/>
                <p:cNvSpPr>
                  <a:spLocks noChangeAspect="1"/>
                </p:cNvSpPr>
                <p:nvPr/>
              </p:nvSpPr>
              <p:spPr bwMode="gray">
                <a:xfrm>
                  <a:off x="179" y="2837"/>
                  <a:ext cx="381" cy="550"/>
                </a:xfrm>
                <a:custGeom>
                  <a:avLst/>
                  <a:gdLst/>
                  <a:ahLst/>
                  <a:cxnLst>
                    <a:cxn ang="0">
                      <a:pos x="237" y="0"/>
                    </a:cxn>
                    <a:cxn ang="0">
                      <a:pos x="381" y="84"/>
                    </a:cxn>
                    <a:cxn ang="0">
                      <a:pos x="381" y="421"/>
                    </a:cxn>
                    <a:cxn ang="0">
                      <a:pos x="148" y="550"/>
                    </a:cxn>
                    <a:cxn ang="0">
                      <a:pos x="0" y="478"/>
                    </a:cxn>
                    <a:cxn ang="0">
                      <a:pos x="0" y="135"/>
                    </a:cxn>
                    <a:cxn ang="0">
                      <a:pos x="237" y="0"/>
                    </a:cxn>
                  </a:cxnLst>
                  <a:rect l="0" t="0" r="r" b="b"/>
                  <a:pathLst>
                    <a:path w="381" h="550">
                      <a:moveTo>
                        <a:pt x="237" y="0"/>
                      </a:moveTo>
                      <a:lnTo>
                        <a:pt x="381" y="84"/>
                      </a:lnTo>
                      <a:lnTo>
                        <a:pt x="381" y="421"/>
                      </a:lnTo>
                      <a:cubicBezTo>
                        <a:pt x="381" y="421"/>
                        <a:pt x="264" y="485"/>
                        <a:pt x="148" y="550"/>
                      </a:cubicBezTo>
                      <a:cubicBezTo>
                        <a:pt x="91" y="534"/>
                        <a:pt x="54" y="528"/>
                        <a:pt x="0" y="478"/>
                      </a:cubicBezTo>
                      <a:cubicBezTo>
                        <a:pt x="0" y="306"/>
                        <a:pt x="0" y="135"/>
                        <a:pt x="0" y="135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8571" name="Group 75"/>
              <p:cNvGrpSpPr>
                <a:grpSpLocks noChangeAspect="1"/>
              </p:cNvGrpSpPr>
              <p:nvPr/>
            </p:nvGrpSpPr>
            <p:grpSpPr bwMode="auto">
              <a:xfrm>
                <a:off x="667" y="1725"/>
                <a:ext cx="210" cy="304"/>
                <a:chOff x="176" y="2834"/>
                <a:chExt cx="385" cy="558"/>
              </a:xfrm>
            </p:grpSpPr>
            <p:grpSp>
              <p:nvGrpSpPr>
                <p:cNvPr id="618572" name="Group 76"/>
                <p:cNvGrpSpPr>
                  <a:grpSpLocks noChangeAspect="1"/>
                </p:cNvGrpSpPr>
                <p:nvPr/>
              </p:nvGrpSpPr>
              <p:grpSpPr bwMode="auto">
                <a:xfrm>
                  <a:off x="176" y="2834"/>
                  <a:ext cx="385" cy="558"/>
                  <a:chOff x="176" y="2834"/>
                  <a:chExt cx="385" cy="558"/>
                </a:xfrm>
              </p:grpSpPr>
              <p:sp>
                <p:nvSpPr>
                  <p:cNvPr id="618573" name="Freeform 77"/>
                  <p:cNvSpPr>
                    <a:spLocks noChangeAspect="1"/>
                  </p:cNvSpPr>
                  <p:nvPr/>
                </p:nvSpPr>
                <p:spPr bwMode="gray">
                  <a:xfrm>
                    <a:off x="176" y="2967"/>
                    <a:ext cx="151" cy="425"/>
                  </a:xfrm>
                  <a:custGeom>
                    <a:avLst/>
                    <a:gdLst/>
                    <a:ahLst/>
                    <a:cxnLst>
                      <a:cxn ang="0">
                        <a:pos x="150" y="89"/>
                      </a:cxn>
                      <a:cxn ang="0">
                        <a:pos x="151" y="425"/>
                      </a:cxn>
                      <a:cxn ang="0">
                        <a:pos x="0" y="350"/>
                      </a:cxn>
                      <a:cxn ang="0">
                        <a:pos x="0" y="0"/>
                      </a:cxn>
                      <a:cxn ang="0">
                        <a:pos x="150" y="89"/>
                      </a:cxn>
                    </a:cxnLst>
                    <a:rect l="0" t="0" r="r" b="b"/>
                    <a:pathLst>
                      <a:path w="151" h="425">
                        <a:moveTo>
                          <a:pt x="150" y="89"/>
                        </a:moveTo>
                        <a:cubicBezTo>
                          <a:pt x="150" y="89"/>
                          <a:pt x="150" y="257"/>
                          <a:pt x="151" y="425"/>
                        </a:cubicBezTo>
                        <a:cubicBezTo>
                          <a:pt x="61" y="411"/>
                          <a:pt x="33" y="375"/>
                          <a:pt x="0" y="350"/>
                        </a:cubicBezTo>
                        <a:cubicBezTo>
                          <a:pt x="0" y="175"/>
                          <a:pt x="0" y="0"/>
                          <a:pt x="0" y="0"/>
                        </a:cubicBezTo>
                        <a:lnTo>
                          <a:pt x="150" y="8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lin ang="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74" name="Freeform 78"/>
                  <p:cNvSpPr>
                    <a:spLocks noChangeAspect="1"/>
                  </p:cNvSpPr>
                  <p:nvPr/>
                </p:nvSpPr>
                <p:spPr bwMode="gray">
                  <a:xfrm>
                    <a:off x="326" y="2921"/>
                    <a:ext cx="235" cy="469"/>
                  </a:xfrm>
                  <a:custGeom>
                    <a:avLst/>
                    <a:gdLst/>
                    <a:ahLst/>
                    <a:cxnLst>
                      <a:cxn ang="0">
                        <a:pos x="235" y="0"/>
                      </a:cxn>
                      <a:cxn ang="0">
                        <a:pos x="235" y="340"/>
                      </a:cxn>
                      <a:cxn ang="0">
                        <a:pos x="0" y="469"/>
                      </a:cxn>
                      <a:cxn ang="0">
                        <a:pos x="0" y="132"/>
                      </a:cxn>
                      <a:cxn ang="0">
                        <a:pos x="235" y="0"/>
                      </a:cxn>
                    </a:cxnLst>
                    <a:rect l="0" t="0" r="r" b="b"/>
                    <a:pathLst>
                      <a:path w="235" h="469">
                        <a:moveTo>
                          <a:pt x="235" y="0"/>
                        </a:moveTo>
                        <a:lnTo>
                          <a:pt x="235" y="340"/>
                        </a:lnTo>
                        <a:lnTo>
                          <a:pt x="0" y="469"/>
                        </a:lnTo>
                        <a:lnTo>
                          <a:pt x="0" y="132"/>
                        </a:lnTo>
                        <a:lnTo>
                          <a:pt x="235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>
                          <a:gamma/>
                          <a:tint val="30196"/>
                          <a:invGamma/>
                        </a:srgbClr>
                      </a:gs>
                      <a:gs pos="100000">
                        <a:srgbClr val="BCA879"/>
                      </a:gs>
                    </a:gsLst>
                    <a:lin ang="270000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75" name="Freeform 79"/>
                  <p:cNvSpPr>
                    <a:spLocks noChangeAspect="1"/>
                  </p:cNvSpPr>
                  <p:nvPr/>
                </p:nvSpPr>
                <p:spPr bwMode="gray">
                  <a:xfrm>
                    <a:off x="177" y="2834"/>
                    <a:ext cx="384" cy="222"/>
                  </a:xfrm>
                  <a:custGeom>
                    <a:avLst/>
                    <a:gdLst/>
                    <a:ahLst/>
                    <a:cxnLst>
                      <a:cxn ang="0">
                        <a:pos x="384" y="85"/>
                      </a:cxn>
                      <a:cxn ang="0">
                        <a:pos x="147" y="222"/>
                      </a:cxn>
                      <a:cxn ang="0">
                        <a:pos x="0" y="136"/>
                      </a:cxn>
                      <a:cxn ang="0">
                        <a:pos x="240" y="0"/>
                      </a:cxn>
                      <a:cxn ang="0">
                        <a:pos x="384" y="85"/>
                      </a:cxn>
                    </a:cxnLst>
                    <a:rect l="0" t="0" r="r" b="b"/>
                    <a:pathLst>
                      <a:path w="384" h="222">
                        <a:moveTo>
                          <a:pt x="384" y="85"/>
                        </a:moveTo>
                        <a:cubicBezTo>
                          <a:pt x="384" y="85"/>
                          <a:pt x="265" y="153"/>
                          <a:pt x="147" y="222"/>
                        </a:cubicBezTo>
                        <a:cubicBezTo>
                          <a:pt x="59" y="192"/>
                          <a:pt x="33" y="169"/>
                          <a:pt x="0" y="136"/>
                        </a:cubicBezTo>
                        <a:cubicBezTo>
                          <a:pt x="120" y="68"/>
                          <a:pt x="240" y="0"/>
                          <a:pt x="240" y="0"/>
                        </a:cubicBezTo>
                        <a:lnTo>
                          <a:pt x="384" y="85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path path="rect">
                      <a:fillToRect l="100000" b="100000"/>
                    </a:path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76" name="Freeform 80"/>
                  <p:cNvSpPr>
                    <a:spLocks noChangeAspect="1"/>
                  </p:cNvSpPr>
                  <p:nvPr/>
                </p:nvSpPr>
                <p:spPr bwMode="gray">
                  <a:xfrm>
                    <a:off x="199" y="324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77" name="Freeform 81"/>
                  <p:cNvSpPr>
                    <a:spLocks noChangeAspect="1"/>
                  </p:cNvSpPr>
                  <p:nvPr/>
                </p:nvSpPr>
                <p:spPr bwMode="gray">
                  <a:xfrm>
                    <a:off x="199" y="327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78" name="Freeform 82"/>
                  <p:cNvSpPr>
                    <a:spLocks noChangeAspect="1"/>
                  </p:cNvSpPr>
                  <p:nvPr/>
                </p:nvSpPr>
                <p:spPr bwMode="gray">
                  <a:xfrm>
                    <a:off x="199" y="3292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79" name="Oval 83"/>
                  <p:cNvSpPr>
                    <a:spLocks noChangeAspect="1" noChangeArrowheads="1"/>
                  </p:cNvSpPr>
                  <p:nvPr/>
                </p:nvSpPr>
                <p:spPr bwMode="gray">
                  <a:xfrm>
                    <a:off x="233" y="3174"/>
                    <a:ext cx="25" cy="3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18580" name="Group 8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9" y="3027"/>
                    <a:ext cx="106" cy="71"/>
                    <a:chOff x="671" y="3495"/>
                    <a:chExt cx="106" cy="71"/>
                  </a:xfrm>
                </p:grpSpPr>
                <p:sp>
                  <p:nvSpPr>
                    <p:cNvPr id="618581" name="Freeform 85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495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582" name="Freeform 86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51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583" name="Line 87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777" y="3545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584" name="Line 88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671" y="3495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585" name="Freeform 89"/>
                  <p:cNvSpPr>
                    <a:spLocks noChangeAspect="1"/>
                  </p:cNvSpPr>
                  <p:nvPr/>
                </p:nvSpPr>
                <p:spPr bwMode="gray">
                  <a:xfrm>
                    <a:off x="199" y="309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86" name="Line 90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305" y="3119"/>
                    <a:ext cx="0" cy="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87" name="Line 91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199" y="3069"/>
                    <a:ext cx="0" cy="1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88" name="Freeform 92"/>
                  <p:cNvSpPr>
                    <a:spLocks noChangeAspect="1"/>
                  </p:cNvSpPr>
                  <p:nvPr/>
                </p:nvSpPr>
                <p:spPr bwMode="gray">
                  <a:xfrm>
                    <a:off x="199" y="3106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89" name="Freeform 93"/>
                  <p:cNvSpPr>
                    <a:spLocks noChangeAspect="1"/>
                  </p:cNvSpPr>
                  <p:nvPr/>
                </p:nvSpPr>
                <p:spPr bwMode="gray">
                  <a:xfrm>
                    <a:off x="198" y="3068"/>
                    <a:ext cx="108" cy="75"/>
                  </a:xfrm>
                  <a:custGeom>
                    <a:avLst/>
                    <a:gdLst/>
                    <a:ahLst/>
                    <a:cxnLst>
                      <a:cxn ang="0">
                        <a:pos x="108" y="51"/>
                      </a:cxn>
                      <a:cxn ang="0">
                        <a:pos x="108" y="75"/>
                      </a:cxn>
                      <a:cxn ang="0">
                        <a:pos x="58" y="56"/>
                      </a:cxn>
                      <a:cxn ang="0">
                        <a:pos x="33" y="40"/>
                      </a:cxn>
                      <a:cxn ang="0">
                        <a:pos x="15" y="28"/>
                      </a:cxn>
                      <a:cxn ang="0">
                        <a:pos x="0" y="23"/>
                      </a:cxn>
                      <a:cxn ang="0">
                        <a:pos x="0" y="0"/>
                      </a:cxn>
                      <a:cxn ang="0">
                        <a:pos x="33" y="21"/>
                      </a:cxn>
                      <a:cxn ang="0">
                        <a:pos x="61" y="35"/>
                      </a:cxn>
                      <a:cxn ang="0">
                        <a:pos x="84" y="44"/>
                      </a:cxn>
                      <a:cxn ang="0">
                        <a:pos x="108" y="51"/>
                      </a:cxn>
                    </a:cxnLst>
                    <a:rect l="0" t="0" r="r" b="b"/>
                    <a:pathLst>
                      <a:path w="108" h="75">
                        <a:moveTo>
                          <a:pt x="108" y="51"/>
                        </a:moveTo>
                        <a:lnTo>
                          <a:pt x="108" y="75"/>
                        </a:lnTo>
                        <a:lnTo>
                          <a:pt x="58" y="56"/>
                        </a:lnTo>
                        <a:lnTo>
                          <a:pt x="33" y="40"/>
                        </a:lnTo>
                        <a:lnTo>
                          <a:pt x="15" y="28"/>
                        </a:lnTo>
                        <a:lnTo>
                          <a:pt x="0" y="23"/>
                        </a:lnTo>
                        <a:lnTo>
                          <a:pt x="0" y="0"/>
                        </a:lnTo>
                        <a:lnTo>
                          <a:pt x="33" y="21"/>
                        </a:lnTo>
                        <a:lnTo>
                          <a:pt x="61" y="35"/>
                        </a:lnTo>
                        <a:lnTo>
                          <a:pt x="84" y="44"/>
                        </a:lnTo>
                        <a:lnTo>
                          <a:pt x="108" y="51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90" name="Freeform 94"/>
                  <p:cNvSpPr>
                    <a:spLocks noChangeAspect="1"/>
                  </p:cNvSpPr>
                  <p:nvPr/>
                </p:nvSpPr>
                <p:spPr bwMode="gray">
                  <a:xfrm>
                    <a:off x="199" y="306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591" name="Freeform 95"/>
                <p:cNvSpPr>
                  <a:spLocks noChangeAspect="1"/>
                </p:cNvSpPr>
                <p:nvPr/>
              </p:nvSpPr>
              <p:spPr bwMode="gray">
                <a:xfrm>
                  <a:off x="179" y="2837"/>
                  <a:ext cx="381" cy="550"/>
                </a:xfrm>
                <a:custGeom>
                  <a:avLst/>
                  <a:gdLst/>
                  <a:ahLst/>
                  <a:cxnLst>
                    <a:cxn ang="0">
                      <a:pos x="237" y="0"/>
                    </a:cxn>
                    <a:cxn ang="0">
                      <a:pos x="381" y="84"/>
                    </a:cxn>
                    <a:cxn ang="0">
                      <a:pos x="381" y="421"/>
                    </a:cxn>
                    <a:cxn ang="0">
                      <a:pos x="148" y="550"/>
                    </a:cxn>
                    <a:cxn ang="0">
                      <a:pos x="0" y="478"/>
                    </a:cxn>
                    <a:cxn ang="0">
                      <a:pos x="0" y="135"/>
                    </a:cxn>
                    <a:cxn ang="0">
                      <a:pos x="237" y="0"/>
                    </a:cxn>
                  </a:cxnLst>
                  <a:rect l="0" t="0" r="r" b="b"/>
                  <a:pathLst>
                    <a:path w="381" h="550">
                      <a:moveTo>
                        <a:pt x="237" y="0"/>
                      </a:moveTo>
                      <a:lnTo>
                        <a:pt x="381" y="84"/>
                      </a:lnTo>
                      <a:lnTo>
                        <a:pt x="381" y="421"/>
                      </a:lnTo>
                      <a:cubicBezTo>
                        <a:pt x="381" y="421"/>
                        <a:pt x="264" y="485"/>
                        <a:pt x="148" y="550"/>
                      </a:cubicBezTo>
                      <a:cubicBezTo>
                        <a:pt x="91" y="534"/>
                        <a:pt x="54" y="528"/>
                        <a:pt x="0" y="478"/>
                      </a:cubicBezTo>
                      <a:cubicBezTo>
                        <a:pt x="0" y="306"/>
                        <a:pt x="0" y="135"/>
                        <a:pt x="0" y="135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8592" name="Group 96"/>
              <p:cNvGrpSpPr>
                <a:grpSpLocks noChangeAspect="1"/>
              </p:cNvGrpSpPr>
              <p:nvPr/>
            </p:nvGrpSpPr>
            <p:grpSpPr bwMode="auto">
              <a:xfrm>
                <a:off x="776" y="1834"/>
                <a:ext cx="210" cy="304"/>
                <a:chOff x="176" y="2834"/>
                <a:chExt cx="385" cy="558"/>
              </a:xfrm>
            </p:grpSpPr>
            <p:grpSp>
              <p:nvGrpSpPr>
                <p:cNvPr id="618593" name="Group 97"/>
                <p:cNvGrpSpPr>
                  <a:grpSpLocks noChangeAspect="1"/>
                </p:cNvGrpSpPr>
                <p:nvPr/>
              </p:nvGrpSpPr>
              <p:grpSpPr bwMode="auto">
                <a:xfrm>
                  <a:off x="176" y="2834"/>
                  <a:ext cx="385" cy="558"/>
                  <a:chOff x="176" y="2834"/>
                  <a:chExt cx="385" cy="558"/>
                </a:xfrm>
              </p:grpSpPr>
              <p:sp>
                <p:nvSpPr>
                  <p:cNvPr id="618594" name="Freeform 98"/>
                  <p:cNvSpPr>
                    <a:spLocks noChangeAspect="1"/>
                  </p:cNvSpPr>
                  <p:nvPr/>
                </p:nvSpPr>
                <p:spPr bwMode="gray">
                  <a:xfrm>
                    <a:off x="176" y="2967"/>
                    <a:ext cx="151" cy="425"/>
                  </a:xfrm>
                  <a:custGeom>
                    <a:avLst/>
                    <a:gdLst/>
                    <a:ahLst/>
                    <a:cxnLst>
                      <a:cxn ang="0">
                        <a:pos x="150" y="89"/>
                      </a:cxn>
                      <a:cxn ang="0">
                        <a:pos x="151" y="425"/>
                      </a:cxn>
                      <a:cxn ang="0">
                        <a:pos x="0" y="350"/>
                      </a:cxn>
                      <a:cxn ang="0">
                        <a:pos x="0" y="0"/>
                      </a:cxn>
                      <a:cxn ang="0">
                        <a:pos x="150" y="89"/>
                      </a:cxn>
                    </a:cxnLst>
                    <a:rect l="0" t="0" r="r" b="b"/>
                    <a:pathLst>
                      <a:path w="151" h="425">
                        <a:moveTo>
                          <a:pt x="150" y="89"/>
                        </a:moveTo>
                        <a:cubicBezTo>
                          <a:pt x="150" y="89"/>
                          <a:pt x="150" y="257"/>
                          <a:pt x="151" y="425"/>
                        </a:cubicBezTo>
                        <a:cubicBezTo>
                          <a:pt x="61" y="411"/>
                          <a:pt x="33" y="375"/>
                          <a:pt x="0" y="350"/>
                        </a:cubicBezTo>
                        <a:cubicBezTo>
                          <a:pt x="0" y="175"/>
                          <a:pt x="0" y="0"/>
                          <a:pt x="0" y="0"/>
                        </a:cubicBezTo>
                        <a:lnTo>
                          <a:pt x="150" y="8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lin ang="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95" name="Freeform 99"/>
                  <p:cNvSpPr>
                    <a:spLocks noChangeAspect="1"/>
                  </p:cNvSpPr>
                  <p:nvPr/>
                </p:nvSpPr>
                <p:spPr bwMode="gray">
                  <a:xfrm>
                    <a:off x="326" y="2921"/>
                    <a:ext cx="235" cy="469"/>
                  </a:xfrm>
                  <a:custGeom>
                    <a:avLst/>
                    <a:gdLst/>
                    <a:ahLst/>
                    <a:cxnLst>
                      <a:cxn ang="0">
                        <a:pos x="235" y="0"/>
                      </a:cxn>
                      <a:cxn ang="0">
                        <a:pos x="235" y="340"/>
                      </a:cxn>
                      <a:cxn ang="0">
                        <a:pos x="0" y="469"/>
                      </a:cxn>
                      <a:cxn ang="0">
                        <a:pos x="0" y="132"/>
                      </a:cxn>
                      <a:cxn ang="0">
                        <a:pos x="235" y="0"/>
                      </a:cxn>
                    </a:cxnLst>
                    <a:rect l="0" t="0" r="r" b="b"/>
                    <a:pathLst>
                      <a:path w="235" h="469">
                        <a:moveTo>
                          <a:pt x="235" y="0"/>
                        </a:moveTo>
                        <a:lnTo>
                          <a:pt x="235" y="340"/>
                        </a:lnTo>
                        <a:lnTo>
                          <a:pt x="0" y="469"/>
                        </a:lnTo>
                        <a:lnTo>
                          <a:pt x="0" y="132"/>
                        </a:lnTo>
                        <a:lnTo>
                          <a:pt x="235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>
                          <a:gamma/>
                          <a:tint val="30196"/>
                          <a:invGamma/>
                        </a:srgbClr>
                      </a:gs>
                      <a:gs pos="100000">
                        <a:srgbClr val="BCA879"/>
                      </a:gs>
                    </a:gsLst>
                    <a:lin ang="270000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96" name="Freeform 100"/>
                  <p:cNvSpPr>
                    <a:spLocks noChangeAspect="1"/>
                  </p:cNvSpPr>
                  <p:nvPr/>
                </p:nvSpPr>
                <p:spPr bwMode="gray">
                  <a:xfrm>
                    <a:off x="177" y="2834"/>
                    <a:ext cx="384" cy="222"/>
                  </a:xfrm>
                  <a:custGeom>
                    <a:avLst/>
                    <a:gdLst/>
                    <a:ahLst/>
                    <a:cxnLst>
                      <a:cxn ang="0">
                        <a:pos x="384" y="85"/>
                      </a:cxn>
                      <a:cxn ang="0">
                        <a:pos x="147" y="222"/>
                      </a:cxn>
                      <a:cxn ang="0">
                        <a:pos x="0" y="136"/>
                      </a:cxn>
                      <a:cxn ang="0">
                        <a:pos x="240" y="0"/>
                      </a:cxn>
                      <a:cxn ang="0">
                        <a:pos x="384" y="85"/>
                      </a:cxn>
                    </a:cxnLst>
                    <a:rect l="0" t="0" r="r" b="b"/>
                    <a:pathLst>
                      <a:path w="384" h="222">
                        <a:moveTo>
                          <a:pt x="384" y="85"/>
                        </a:moveTo>
                        <a:cubicBezTo>
                          <a:pt x="384" y="85"/>
                          <a:pt x="265" y="153"/>
                          <a:pt x="147" y="222"/>
                        </a:cubicBezTo>
                        <a:cubicBezTo>
                          <a:pt x="59" y="192"/>
                          <a:pt x="33" y="169"/>
                          <a:pt x="0" y="136"/>
                        </a:cubicBezTo>
                        <a:cubicBezTo>
                          <a:pt x="120" y="68"/>
                          <a:pt x="240" y="0"/>
                          <a:pt x="240" y="0"/>
                        </a:cubicBezTo>
                        <a:lnTo>
                          <a:pt x="384" y="85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path path="rect">
                      <a:fillToRect l="100000" b="100000"/>
                    </a:path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97" name="Freeform 101"/>
                  <p:cNvSpPr>
                    <a:spLocks noChangeAspect="1"/>
                  </p:cNvSpPr>
                  <p:nvPr/>
                </p:nvSpPr>
                <p:spPr bwMode="gray">
                  <a:xfrm>
                    <a:off x="199" y="324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98" name="Freeform 102"/>
                  <p:cNvSpPr>
                    <a:spLocks noChangeAspect="1"/>
                  </p:cNvSpPr>
                  <p:nvPr/>
                </p:nvSpPr>
                <p:spPr bwMode="gray">
                  <a:xfrm>
                    <a:off x="199" y="327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599" name="Freeform 103"/>
                  <p:cNvSpPr>
                    <a:spLocks noChangeAspect="1"/>
                  </p:cNvSpPr>
                  <p:nvPr/>
                </p:nvSpPr>
                <p:spPr bwMode="gray">
                  <a:xfrm>
                    <a:off x="199" y="3292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00" name="Oval 104"/>
                  <p:cNvSpPr>
                    <a:spLocks noChangeAspect="1" noChangeArrowheads="1"/>
                  </p:cNvSpPr>
                  <p:nvPr/>
                </p:nvSpPr>
                <p:spPr bwMode="gray">
                  <a:xfrm>
                    <a:off x="233" y="3174"/>
                    <a:ext cx="25" cy="3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18601" name="Group 10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9" y="3027"/>
                    <a:ext cx="106" cy="71"/>
                    <a:chOff x="671" y="3495"/>
                    <a:chExt cx="106" cy="71"/>
                  </a:xfrm>
                </p:grpSpPr>
                <p:sp>
                  <p:nvSpPr>
                    <p:cNvPr id="618602" name="Freeform 106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495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03" name="Freeform 107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51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04" name="Line 108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777" y="3545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05" name="Line 109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671" y="3495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606" name="Freeform 110"/>
                  <p:cNvSpPr>
                    <a:spLocks noChangeAspect="1"/>
                  </p:cNvSpPr>
                  <p:nvPr/>
                </p:nvSpPr>
                <p:spPr bwMode="gray">
                  <a:xfrm>
                    <a:off x="199" y="309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07" name="Line 111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305" y="3119"/>
                    <a:ext cx="0" cy="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08" name="Line 112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199" y="3069"/>
                    <a:ext cx="0" cy="1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09" name="Freeform 113"/>
                  <p:cNvSpPr>
                    <a:spLocks noChangeAspect="1"/>
                  </p:cNvSpPr>
                  <p:nvPr/>
                </p:nvSpPr>
                <p:spPr bwMode="gray">
                  <a:xfrm>
                    <a:off x="199" y="3106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10" name="Freeform 114"/>
                  <p:cNvSpPr>
                    <a:spLocks noChangeAspect="1"/>
                  </p:cNvSpPr>
                  <p:nvPr/>
                </p:nvSpPr>
                <p:spPr bwMode="gray">
                  <a:xfrm>
                    <a:off x="198" y="3068"/>
                    <a:ext cx="108" cy="75"/>
                  </a:xfrm>
                  <a:custGeom>
                    <a:avLst/>
                    <a:gdLst/>
                    <a:ahLst/>
                    <a:cxnLst>
                      <a:cxn ang="0">
                        <a:pos x="108" y="51"/>
                      </a:cxn>
                      <a:cxn ang="0">
                        <a:pos x="108" y="75"/>
                      </a:cxn>
                      <a:cxn ang="0">
                        <a:pos x="58" y="56"/>
                      </a:cxn>
                      <a:cxn ang="0">
                        <a:pos x="33" y="40"/>
                      </a:cxn>
                      <a:cxn ang="0">
                        <a:pos x="15" y="28"/>
                      </a:cxn>
                      <a:cxn ang="0">
                        <a:pos x="0" y="23"/>
                      </a:cxn>
                      <a:cxn ang="0">
                        <a:pos x="0" y="0"/>
                      </a:cxn>
                      <a:cxn ang="0">
                        <a:pos x="33" y="21"/>
                      </a:cxn>
                      <a:cxn ang="0">
                        <a:pos x="61" y="35"/>
                      </a:cxn>
                      <a:cxn ang="0">
                        <a:pos x="84" y="44"/>
                      </a:cxn>
                      <a:cxn ang="0">
                        <a:pos x="108" y="51"/>
                      </a:cxn>
                    </a:cxnLst>
                    <a:rect l="0" t="0" r="r" b="b"/>
                    <a:pathLst>
                      <a:path w="108" h="75">
                        <a:moveTo>
                          <a:pt x="108" y="51"/>
                        </a:moveTo>
                        <a:lnTo>
                          <a:pt x="108" y="75"/>
                        </a:lnTo>
                        <a:lnTo>
                          <a:pt x="58" y="56"/>
                        </a:lnTo>
                        <a:lnTo>
                          <a:pt x="33" y="40"/>
                        </a:lnTo>
                        <a:lnTo>
                          <a:pt x="15" y="28"/>
                        </a:lnTo>
                        <a:lnTo>
                          <a:pt x="0" y="23"/>
                        </a:lnTo>
                        <a:lnTo>
                          <a:pt x="0" y="0"/>
                        </a:lnTo>
                        <a:lnTo>
                          <a:pt x="33" y="21"/>
                        </a:lnTo>
                        <a:lnTo>
                          <a:pt x="61" y="35"/>
                        </a:lnTo>
                        <a:lnTo>
                          <a:pt x="84" y="44"/>
                        </a:lnTo>
                        <a:lnTo>
                          <a:pt x="108" y="51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11" name="Freeform 115"/>
                  <p:cNvSpPr>
                    <a:spLocks noChangeAspect="1"/>
                  </p:cNvSpPr>
                  <p:nvPr/>
                </p:nvSpPr>
                <p:spPr bwMode="gray">
                  <a:xfrm>
                    <a:off x="199" y="306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612" name="Freeform 116"/>
                <p:cNvSpPr>
                  <a:spLocks noChangeAspect="1"/>
                </p:cNvSpPr>
                <p:nvPr/>
              </p:nvSpPr>
              <p:spPr bwMode="gray">
                <a:xfrm>
                  <a:off x="179" y="2837"/>
                  <a:ext cx="381" cy="550"/>
                </a:xfrm>
                <a:custGeom>
                  <a:avLst/>
                  <a:gdLst/>
                  <a:ahLst/>
                  <a:cxnLst>
                    <a:cxn ang="0">
                      <a:pos x="237" y="0"/>
                    </a:cxn>
                    <a:cxn ang="0">
                      <a:pos x="381" y="84"/>
                    </a:cxn>
                    <a:cxn ang="0">
                      <a:pos x="381" y="421"/>
                    </a:cxn>
                    <a:cxn ang="0">
                      <a:pos x="148" y="550"/>
                    </a:cxn>
                    <a:cxn ang="0">
                      <a:pos x="0" y="478"/>
                    </a:cxn>
                    <a:cxn ang="0">
                      <a:pos x="0" y="135"/>
                    </a:cxn>
                    <a:cxn ang="0">
                      <a:pos x="237" y="0"/>
                    </a:cxn>
                  </a:cxnLst>
                  <a:rect l="0" t="0" r="r" b="b"/>
                  <a:pathLst>
                    <a:path w="381" h="550">
                      <a:moveTo>
                        <a:pt x="237" y="0"/>
                      </a:moveTo>
                      <a:lnTo>
                        <a:pt x="381" y="84"/>
                      </a:lnTo>
                      <a:lnTo>
                        <a:pt x="381" y="421"/>
                      </a:lnTo>
                      <a:cubicBezTo>
                        <a:pt x="381" y="421"/>
                        <a:pt x="264" y="485"/>
                        <a:pt x="148" y="550"/>
                      </a:cubicBezTo>
                      <a:cubicBezTo>
                        <a:pt x="91" y="534"/>
                        <a:pt x="54" y="528"/>
                        <a:pt x="0" y="478"/>
                      </a:cubicBezTo>
                      <a:cubicBezTo>
                        <a:pt x="0" y="306"/>
                        <a:pt x="0" y="135"/>
                        <a:pt x="0" y="135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18613" name="Group 117"/>
            <p:cNvGrpSpPr>
              <a:grpSpLocks/>
            </p:cNvGrpSpPr>
            <p:nvPr/>
          </p:nvGrpSpPr>
          <p:grpSpPr bwMode="auto">
            <a:xfrm>
              <a:off x="757" y="1235"/>
              <a:ext cx="428" cy="522"/>
              <a:chOff x="558" y="1616"/>
              <a:chExt cx="428" cy="522"/>
            </a:xfrm>
          </p:grpSpPr>
          <p:grpSp>
            <p:nvGrpSpPr>
              <p:cNvPr id="618614" name="Group 118"/>
              <p:cNvGrpSpPr>
                <a:grpSpLocks noChangeAspect="1"/>
              </p:cNvGrpSpPr>
              <p:nvPr/>
            </p:nvGrpSpPr>
            <p:grpSpPr bwMode="auto">
              <a:xfrm>
                <a:off x="558" y="1616"/>
                <a:ext cx="210" cy="304"/>
                <a:chOff x="176" y="2834"/>
                <a:chExt cx="385" cy="558"/>
              </a:xfrm>
            </p:grpSpPr>
            <p:grpSp>
              <p:nvGrpSpPr>
                <p:cNvPr id="618615" name="Group 119"/>
                <p:cNvGrpSpPr>
                  <a:grpSpLocks noChangeAspect="1"/>
                </p:cNvGrpSpPr>
                <p:nvPr/>
              </p:nvGrpSpPr>
              <p:grpSpPr bwMode="auto">
                <a:xfrm>
                  <a:off x="176" y="2834"/>
                  <a:ext cx="385" cy="558"/>
                  <a:chOff x="176" y="2834"/>
                  <a:chExt cx="385" cy="558"/>
                </a:xfrm>
              </p:grpSpPr>
              <p:sp>
                <p:nvSpPr>
                  <p:cNvPr id="618616" name="Freeform 120"/>
                  <p:cNvSpPr>
                    <a:spLocks noChangeAspect="1"/>
                  </p:cNvSpPr>
                  <p:nvPr/>
                </p:nvSpPr>
                <p:spPr bwMode="gray">
                  <a:xfrm>
                    <a:off x="176" y="2967"/>
                    <a:ext cx="151" cy="425"/>
                  </a:xfrm>
                  <a:custGeom>
                    <a:avLst/>
                    <a:gdLst/>
                    <a:ahLst/>
                    <a:cxnLst>
                      <a:cxn ang="0">
                        <a:pos x="150" y="89"/>
                      </a:cxn>
                      <a:cxn ang="0">
                        <a:pos x="151" y="425"/>
                      </a:cxn>
                      <a:cxn ang="0">
                        <a:pos x="0" y="350"/>
                      </a:cxn>
                      <a:cxn ang="0">
                        <a:pos x="0" y="0"/>
                      </a:cxn>
                      <a:cxn ang="0">
                        <a:pos x="150" y="89"/>
                      </a:cxn>
                    </a:cxnLst>
                    <a:rect l="0" t="0" r="r" b="b"/>
                    <a:pathLst>
                      <a:path w="151" h="425">
                        <a:moveTo>
                          <a:pt x="150" y="89"/>
                        </a:moveTo>
                        <a:cubicBezTo>
                          <a:pt x="150" y="89"/>
                          <a:pt x="150" y="257"/>
                          <a:pt x="151" y="425"/>
                        </a:cubicBezTo>
                        <a:cubicBezTo>
                          <a:pt x="61" y="411"/>
                          <a:pt x="33" y="375"/>
                          <a:pt x="0" y="350"/>
                        </a:cubicBezTo>
                        <a:cubicBezTo>
                          <a:pt x="0" y="175"/>
                          <a:pt x="0" y="0"/>
                          <a:pt x="0" y="0"/>
                        </a:cubicBezTo>
                        <a:lnTo>
                          <a:pt x="150" y="8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lin ang="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17" name="Freeform 121"/>
                  <p:cNvSpPr>
                    <a:spLocks noChangeAspect="1"/>
                  </p:cNvSpPr>
                  <p:nvPr/>
                </p:nvSpPr>
                <p:spPr bwMode="gray">
                  <a:xfrm>
                    <a:off x="326" y="2921"/>
                    <a:ext cx="235" cy="469"/>
                  </a:xfrm>
                  <a:custGeom>
                    <a:avLst/>
                    <a:gdLst/>
                    <a:ahLst/>
                    <a:cxnLst>
                      <a:cxn ang="0">
                        <a:pos x="235" y="0"/>
                      </a:cxn>
                      <a:cxn ang="0">
                        <a:pos x="235" y="340"/>
                      </a:cxn>
                      <a:cxn ang="0">
                        <a:pos x="0" y="469"/>
                      </a:cxn>
                      <a:cxn ang="0">
                        <a:pos x="0" y="132"/>
                      </a:cxn>
                      <a:cxn ang="0">
                        <a:pos x="235" y="0"/>
                      </a:cxn>
                    </a:cxnLst>
                    <a:rect l="0" t="0" r="r" b="b"/>
                    <a:pathLst>
                      <a:path w="235" h="469">
                        <a:moveTo>
                          <a:pt x="235" y="0"/>
                        </a:moveTo>
                        <a:lnTo>
                          <a:pt x="235" y="340"/>
                        </a:lnTo>
                        <a:lnTo>
                          <a:pt x="0" y="469"/>
                        </a:lnTo>
                        <a:lnTo>
                          <a:pt x="0" y="132"/>
                        </a:lnTo>
                        <a:lnTo>
                          <a:pt x="235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>
                          <a:gamma/>
                          <a:tint val="30196"/>
                          <a:invGamma/>
                        </a:srgbClr>
                      </a:gs>
                      <a:gs pos="100000">
                        <a:srgbClr val="BCA879"/>
                      </a:gs>
                    </a:gsLst>
                    <a:lin ang="270000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18" name="Freeform 122"/>
                  <p:cNvSpPr>
                    <a:spLocks noChangeAspect="1"/>
                  </p:cNvSpPr>
                  <p:nvPr/>
                </p:nvSpPr>
                <p:spPr bwMode="gray">
                  <a:xfrm>
                    <a:off x="177" y="2834"/>
                    <a:ext cx="384" cy="222"/>
                  </a:xfrm>
                  <a:custGeom>
                    <a:avLst/>
                    <a:gdLst/>
                    <a:ahLst/>
                    <a:cxnLst>
                      <a:cxn ang="0">
                        <a:pos x="384" y="85"/>
                      </a:cxn>
                      <a:cxn ang="0">
                        <a:pos x="147" y="222"/>
                      </a:cxn>
                      <a:cxn ang="0">
                        <a:pos x="0" y="136"/>
                      </a:cxn>
                      <a:cxn ang="0">
                        <a:pos x="240" y="0"/>
                      </a:cxn>
                      <a:cxn ang="0">
                        <a:pos x="384" y="85"/>
                      </a:cxn>
                    </a:cxnLst>
                    <a:rect l="0" t="0" r="r" b="b"/>
                    <a:pathLst>
                      <a:path w="384" h="222">
                        <a:moveTo>
                          <a:pt x="384" y="85"/>
                        </a:moveTo>
                        <a:cubicBezTo>
                          <a:pt x="384" y="85"/>
                          <a:pt x="265" y="153"/>
                          <a:pt x="147" y="222"/>
                        </a:cubicBezTo>
                        <a:cubicBezTo>
                          <a:pt x="59" y="192"/>
                          <a:pt x="33" y="169"/>
                          <a:pt x="0" y="136"/>
                        </a:cubicBezTo>
                        <a:cubicBezTo>
                          <a:pt x="120" y="68"/>
                          <a:pt x="240" y="0"/>
                          <a:pt x="240" y="0"/>
                        </a:cubicBezTo>
                        <a:lnTo>
                          <a:pt x="384" y="85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path path="rect">
                      <a:fillToRect l="100000" b="100000"/>
                    </a:path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19" name="Freeform 123"/>
                  <p:cNvSpPr>
                    <a:spLocks noChangeAspect="1"/>
                  </p:cNvSpPr>
                  <p:nvPr/>
                </p:nvSpPr>
                <p:spPr bwMode="gray">
                  <a:xfrm>
                    <a:off x="199" y="324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20" name="Freeform 124"/>
                  <p:cNvSpPr>
                    <a:spLocks noChangeAspect="1"/>
                  </p:cNvSpPr>
                  <p:nvPr/>
                </p:nvSpPr>
                <p:spPr bwMode="gray">
                  <a:xfrm>
                    <a:off x="199" y="327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21" name="Freeform 125"/>
                  <p:cNvSpPr>
                    <a:spLocks noChangeAspect="1"/>
                  </p:cNvSpPr>
                  <p:nvPr/>
                </p:nvSpPr>
                <p:spPr bwMode="gray">
                  <a:xfrm>
                    <a:off x="199" y="3292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22" name="Oval 126"/>
                  <p:cNvSpPr>
                    <a:spLocks noChangeAspect="1" noChangeArrowheads="1"/>
                  </p:cNvSpPr>
                  <p:nvPr/>
                </p:nvSpPr>
                <p:spPr bwMode="gray">
                  <a:xfrm>
                    <a:off x="233" y="3174"/>
                    <a:ext cx="25" cy="3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18623" name="Group 12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9" y="3027"/>
                    <a:ext cx="106" cy="71"/>
                    <a:chOff x="671" y="3495"/>
                    <a:chExt cx="106" cy="71"/>
                  </a:xfrm>
                </p:grpSpPr>
                <p:sp>
                  <p:nvSpPr>
                    <p:cNvPr id="618624" name="Freeform 128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495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25" name="Freeform 129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51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26" name="Line 130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777" y="3545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27" name="Line 131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671" y="3495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628" name="Freeform 132"/>
                  <p:cNvSpPr>
                    <a:spLocks noChangeAspect="1"/>
                  </p:cNvSpPr>
                  <p:nvPr/>
                </p:nvSpPr>
                <p:spPr bwMode="gray">
                  <a:xfrm>
                    <a:off x="199" y="309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29" name="Line 133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305" y="3119"/>
                    <a:ext cx="0" cy="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30" name="Line 134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199" y="3069"/>
                    <a:ext cx="0" cy="1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31" name="Freeform 135"/>
                  <p:cNvSpPr>
                    <a:spLocks noChangeAspect="1"/>
                  </p:cNvSpPr>
                  <p:nvPr/>
                </p:nvSpPr>
                <p:spPr bwMode="gray">
                  <a:xfrm>
                    <a:off x="199" y="3106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32" name="Freeform 136"/>
                  <p:cNvSpPr>
                    <a:spLocks noChangeAspect="1"/>
                  </p:cNvSpPr>
                  <p:nvPr/>
                </p:nvSpPr>
                <p:spPr bwMode="gray">
                  <a:xfrm>
                    <a:off x="198" y="3068"/>
                    <a:ext cx="108" cy="75"/>
                  </a:xfrm>
                  <a:custGeom>
                    <a:avLst/>
                    <a:gdLst/>
                    <a:ahLst/>
                    <a:cxnLst>
                      <a:cxn ang="0">
                        <a:pos x="108" y="51"/>
                      </a:cxn>
                      <a:cxn ang="0">
                        <a:pos x="108" y="75"/>
                      </a:cxn>
                      <a:cxn ang="0">
                        <a:pos x="58" y="56"/>
                      </a:cxn>
                      <a:cxn ang="0">
                        <a:pos x="33" y="40"/>
                      </a:cxn>
                      <a:cxn ang="0">
                        <a:pos x="15" y="28"/>
                      </a:cxn>
                      <a:cxn ang="0">
                        <a:pos x="0" y="23"/>
                      </a:cxn>
                      <a:cxn ang="0">
                        <a:pos x="0" y="0"/>
                      </a:cxn>
                      <a:cxn ang="0">
                        <a:pos x="33" y="21"/>
                      </a:cxn>
                      <a:cxn ang="0">
                        <a:pos x="61" y="35"/>
                      </a:cxn>
                      <a:cxn ang="0">
                        <a:pos x="84" y="44"/>
                      </a:cxn>
                      <a:cxn ang="0">
                        <a:pos x="108" y="51"/>
                      </a:cxn>
                    </a:cxnLst>
                    <a:rect l="0" t="0" r="r" b="b"/>
                    <a:pathLst>
                      <a:path w="108" h="75">
                        <a:moveTo>
                          <a:pt x="108" y="51"/>
                        </a:moveTo>
                        <a:lnTo>
                          <a:pt x="108" y="75"/>
                        </a:lnTo>
                        <a:lnTo>
                          <a:pt x="58" y="56"/>
                        </a:lnTo>
                        <a:lnTo>
                          <a:pt x="33" y="40"/>
                        </a:lnTo>
                        <a:lnTo>
                          <a:pt x="15" y="28"/>
                        </a:lnTo>
                        <a:lnTo>
                          <a:pt x="0" y="23"/>
                        </a:lnTo>
                        <a:lnTo>
                          <a:pt x="0" y="0"/>
                        </a:lnTo>
                        <a:lnTo>
                          <a:pt x="33" y="21"/>
                        </a:lnTo>
                        <a:lnTo>
                          <a:pt x="61" y="35"/>
                        </a:lnTo>
                        <a:lnTo>
                          <a:pt x="84" y="44"/>
                        </a:lnTo>
                        <a:lnTo>
                          <a:pt x="108" y="51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33" name="Freeform 137"/>
                  <p:cNvSpPr>
                    <a:spLocks noChangeAspect="1"/>
                  </p:cNvSpPr>
                  <p:nvPr/>
                </p:nvSpPr>
                <p:spPr bwMode="gray">
                  <a:xfrm>
                    <a:off x="199" y="306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634" name="Freeform 138"/>
                <p:cNvSpPr>
                  <a:spLocks noChangeAspect="1"/>
                </p:cNvSpPr>
                <p:nvPr/>
              </p:nvSpPr>
              <p:spPr bwMode="gray">
                <a:xfrm>
                  <a:off x="179" y="2837"/>
                  <a:ext cx="381" cy="550"/>
                </a:xfrm>
                <a:custGeom>
                  <a:avLst/>
                  <a:gdLst/>
                  <a:ahLst/>
                  <a:cxnLst>
                    <a:cxn ang="0">
                      <a:pos x="237" y="0"/>
                    </a:cxn>
                    <a:cxn ang="0">
                      <a:pos x="381" y="84"/>
                    </a:cxn>
                    <a:cxn ang="0">
                      <a:pos x="381" y="421"/>
                    </a:cxn>
                    <a:cxn ang="0">
                      <a:pos x="148" y="550"/>
                    </a:cxn>
                    <a:cxn ang="0">
                      <a:pos x="0" y="478"/>
                    </a:cxn>
                    <a:cxn ang="0">
                      <a:pos x="0" y="135"/>
                    </a:cxn>
                    <a:cxn ang="0">
                      <a:pos x="237" y="0"/>
                    </a:cxn>
                  </a:cxnLst>
                  <a:rect l="0" t="0" r="r" b="b"/>
                  <a:pathLst>
                    <a:path w="381" h="550">
                      <a:moveTo>
                        <a:pt x="237" y="0"/>
                      </a:moveTo>
                      <a:lnTo>
                        <a:pt x="381" y="84"/>
                      </a:lnTo>
                      <a:lnTo>
                        <a:pt x="381" y="421"/>
                      </a:lnTo>
                      <a:cubicBezTo>
                        <a:pt x="381" y="421"/>
                        <a:pt x="264" y="485"/>
                        <a:pt x="148" y="550"/>
                      </a:cubicBezTo>
                      <a:cubicBezTo>
                        <a:pt x="91" y="534"/>
                        <a:pt x="54" y="528"/>
                        <a:pt x="0" y="478"/>
                      </a:cubicBezTo>
                      <a:cubicBezTo>
                        <a:pt x="0" y="306"/>
                        <a:pt x="0" y="135"/>
                        <a:pt x="0" y="135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8635" name="Group 139"/>
              <p:cNvGrpSpPr>
                <a:grpSpLocks noChangeAspect="1"/>
              </p:cNvGrpSpPr>
              <p:nvPr/>
            </p:nvGrpSpPr>
            <p:grpSpPr bwMode="auto">
              <a:xfrm>
                <a:off x="667" y="1725"/>
                <a:ext cx="210" cy="304"/>
                <a:chOff x="176" y="2834"/>
                <a:chExt cx="385" cy="558"/>
              </a:xfrm>
            </p:grpSpPr>
            <p:grpSp>
              <p:nvGrpSpPr>
                <p:cNvPr id="618636" name="Group 140"/>
                <p:cNvGrpSpPr>
                  <a:grpSpLocks noChangeAspect="1"/>
                </p:cNvGrpSpPr>
                <p:nvPr/>
              </p:nvGrpSpPr>
              <p:grpSpPr bwMode="auto">
                <a:xfrm>
                  <a:off x="176" y="2834"/>
                  <a:ext cx="385" cy="558"/>
                  <a:chOff x="176" y="2834"/>
                  <a:chExt cx="385" cy="558"/>
                </a:xfrm>
              </p:grpSpPr>
              <p:sp>
                <p:nvSpPr>
                  <p:cNvPr id="618637" name="Freeform 141"/>
                  <p:cNvSpPr>
                    <a:spLocks noChangeAspect="1"/>
                  </p:cNvSpPr>
                  <p:nvPr/>
                </p:nvSpPr>
                <p:spPr bwMode="gray">
                  <a:xfrm>
                    <a:off x="176" y="2967"/>
                    <a:ext cx="151" cy="425"/>
                  </a:xfrm>
                  <a:custGeom>
                    <a:avLst/>
                    <a:gdLst/>
                    <a:ahLst/>
                    <a:cxnLst>
                      <a:cxn ang="0">
                        <a:pos x="150" y="89"/>
                      </a:cxn>
                      <a:cxn ang="0">
                        <a:pos x="151" y="425"/>
                      </a:cxn>
                      <a:cxn ang="0">
                        <a:pos x="0" y="350"/>
                      </a:cxn>
                      <a:cxn ang="0">
                        <a:pos x="0" y="0"/>
                      </a:cxn>
                      <a:cxn ang="0">
                        <a:pos x="150" y="89"/>
                      </a:cxn>
                    </a:cxnLst>
                    <a:rect l="0" t="0" r="r" b="b"/>
                    <a:pathLst>
                      <a:path w="151" h="425">
                        <a:moveTo>
                          <a:pt x="150" y="89"/>
                        </a:moveTo>
                        <a:cubicBezTo>
                          <a:pt x="150" y="89"/>
                          <a:pt x="150" y="257"/>
                          <a:pt x="151" y="425"/>
                        </a:cubicBezTo>
                        <a:cubicBezTo>
                          <a:pt x="61" y="411"/>
                          <a:pt x="33" y="375"/>
                          <a:pt x="0" y="350"/>
                        </a:cubicBezTo>
                        <a:cubicBezTo>
                          <a:pt x="0" y="175"/>
                          <a:pt x="0" y="0"/>
                          <a:pt x="0" y="0"/>
                        </a:cubicBezTo>
                        <a:lnTo>
                          <a:pt x="150" y="8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lin ang="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38" name="Freeform 142"/>
                  <p:cNvSpPr>
                    <a:spLocks noChangeAspect="1"/>
                  </p:cNvSpPr>
                  <p:nvPr/>
                </p:nvSpPr>
                <p:spPr bwMode="gray">
                  <a:xfrm>
                    <a:off x="326" y="2921"/>
                    <a:ext cx="235" cy="469"/>
                  </a:xfrm>
                  <a:custGeom>
                    <a:avLst/>
                    <a:gdLst/>
                    <a:ahLst/>
                    <a:cxnLst>
                      <a:cxn ang="0">
                        <a:pos x="235" y="0"/>
                      </a:cxn>
                      <a:cxn ang="0">
                        <a:pos x="235" y="340"/>
                      </a:cxn>
                      <a:cxn ang="0">
                        <a:pos x="0" y="469"/>
                      </a:cxn>
                      <a:cxn ang="0">
                        <a:pos x="0" y="132"/>
                      </a:cxn>
                      <a:cxn ang="0">
                        <a:pos x="235" y="0"/>
                      </a:cxn>
                    </a:cxnLst>
                    <a:rect l="0" t="0" r="r" b="b"/>
                    <a:pathLst>
                      <a:path w="235" h="469">
                        <a:moveTo>
                          <a:pt x="235" y="0"/>
                        </a:moveTo>
                        <a:lnTo>
                          <a:pt x="235" y="340"/>
                        </a:lnTo>
                        <a:lnTo>
                          <a:pt x="0" y="469"/>
                        </a:lnTo>
                        <a:lnTo>
                          <a:pt x="0" y="132"/>
                        </a:lnTo>
                        <a:lnTo>
                          <a:pt x="235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>
                          <a:gamma/>
                          <a:tint val="30196"/>
                          <a:invGamma/>
                        </a:srgbClr>
                      </a:gs>
                      <a:gs pos="100000">
                        <a:srgbClr val="BCA879"/>
                      </a:gs>
                    </a:gsLst>
                    <a:lin ang="270000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39" name="Freeform 143"/>
                  <p:cNvSpPr>
                    <a:spLocks noChangeAspect="1"/>
                  </p:cNvSpPr>
                  <p:nvPr/>
                </p:nvSpPr>
                <p:spPr bwMode="gray">
                  <a:xfrm>
                    <a:off x="177" y="2834"/>
                    <a:ext cx="384" cy="222"/>
                  </a:xfrm>
                  <a:custGeom>
                    <a:avLst/>
                    <a:gdLst/>
                    <a:ahLst/>
                    <a:cxnLst>
                      <a:cxn ang="0">
                        <a:pos x="384" y="85"/>
                      </a:cxn>
                      <a:cxn ang="0">
                        <a:pos x="147" y="222"/>
                      </a:cxn>
                      <a:cxn ang="0">
                        <a:pos x="0" y="136"/>
                      </a:cxn>
                      <a:cxn ang="0">
                        <a:pos x="240" y="0"/>
                      </a:cxn>
                      <a:cxn ang="0">
                        <a:pos x="384" y="85"/>
                      </a:cxn>
                    </a:cxnLst>
                    <a:rect l="0" t="0" r="r" b="b"/>
                    <a:pathLst>
                      <a:path w="384" h="222">
                        <a:moveTo>
                          <a:pt x="384" y="85"/>
                        </a:moveTo>
                        <a:cubicBezTo>
                          <a:pt x="384" y="85"/>
                          <a:pt x="265" y="153"/>
                          <a:pt x="147" y="222"/>
                        </a:cubicBezTo>
                        <a:cubicBezTo>
                          <a:pt x="59" y="192"/>
                          <a:pt x="33" y="169"/>
                          <a:pt x="0" y="136"/>
                        </a:cubicBezTo>
                        <a:cubicBezTo>
                          <a:pt x="120" y="68"/>
                          <a:pt x="240" y="0"/>
                          <a:pt x="240" y="0"/>
                        </a:cubicBezTo>
                        <a:lnTo>
                          <a:pt x="384" y="85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path path="rect">
                      <a:fillToRect l="100000" b="100000"/>
                    </a:path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40" name="Freeform 144"/>
                  <p:cNvSpPr>
                    <a:spLocks noChangeAspect="1"/>
                  </p:cNvSpPr>
                  <p:nvPr/>
                </p:nvSpPr>
                <p:spPr bwMode="gray">
                  <a:xfrm>
                    <a:off x="199" y="324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41" name="Freeform 145"/>
                  <p:cNvSpPr>
                    <a:spLocks noChangeAspect="1"/>
                  </p:cNvSpPr>
                  <p:nvPr/>
                </p:nvSpPr>
                <p:spPr bwMode="gray">
                  <a:xfrm>
                    <a:off x="199" y="327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42" name="Freeform 146"/>
                  <p:cNvSpPr>
                    <a:spLocks noChangeAspect="1"/>
                  </p:cNvSpPr>
                  <p:nvPr/>
                </p:nvSpPr>
                <p:spPr bwMode="gray">
                  <a:xfrm>
                    <a:off x="199" y="3292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43" name="Oval 147"/>
                  <p:cNvSpPr>
                    <a:spLocks noChangeAspect="1" noChangeArrowheads="1"/>
                  </p:cNvSpPr>
                  <p:nvPr/>
                </p:nvSpPr>
                <p:spPr bwMode="gray">
                  <a:xfrm>
                    <a:off x="233" y="3174"/>
                    <a:ext cx="25" cy="3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18644" name="Group 14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9" y="3027"/>
                    <a:ext cx="106" cy="71"/>
                    <a:chOff x="671" y="3495"/>
                    <a:chExt cx="106" cy="71"/>
                  </a:xfrm>
                </p:grpSpPr>
                <p:sp>
                  <p:nvSpPr>
                    <p:cNvPr id="618645" name="Freeform 149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495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46" name="Freeform 150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51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47" name="Line 151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777" y="3545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48" name="Line 152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671" y="3495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649" name="Freeform 153"/>
                  <p:cNvSpPr>
                    <a:spLocks noChangeAspect="1"/>
                  </p:cNvSpPr>
                  <p:nvPr/>
                </p:nvSpPr>
                <p:spPr bwMode="gray">
                  <a:xfrm>
                    <a:off x="199" y="309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50" name="Line 154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305" y="3119"/>
                    <a:ext cx="0" cy="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51" name="Line 155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199" y="3069"/>
                    <a:ext cx="0" cy="1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52" name="Freeform 156"/>
                  <p:cNvSpPr>
                    <a:spLocks noChangeAspect="1"/>
                  </p:cNvSpPr>
                  <p:nvPr/>
                </p:nvSpPr>
                <p:spPr bwMode="gray">
                  <a:xfrm>
                    <a:off x="199" y="3106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53" name="Freeform 157"/>
                  <p:cNvSpPr>
                    <a:spLocks noChangeAspect="1"/>
                  </p:cNvSpPr>
                  <p:nvPr/>
                </p:nvSpPr>
                <p:spPr bwMode="gray">
                  <a:xfrm>
                    <a:off x="198" y="3068"/>
                    <a:ext cx="108" cy="75"/>
                  </a:xfrm>
                  <a:custGeom>
                    <a:avLst/>
                    <a:gdLst/>
                    <a:ahLst/>
                    <a:cxnLst>
                      <a:cxn ang="0">
                        <a:pos x="108" y="51"/>
                      </a:cxn>
                      <a:cxn ang="0">
                        <a:pos x="108" y="75"/>
                      </a:cxn>
                      <a:cxn ang="0">
                        <a:pos x="58" y="56"/>
                      </a:cxn>
                      <a:cxn ang="0">
                        <a:pos x="33" y="40"/>
                      </a:cxn>
                      <a:cxn ang="0">
                        <a:pos x="15" y="28"/>
                      </a:cxn>
                      <a:cxn ang="0">
                        <a:pos x="0" y="23"/>
                      </a:cxn>
                      <a:cxn ang="0">
                        <a:pos x="0" y="0"/>
                      </a:cxn>
                      <a:cxn ang="0">
                        <a:pos x="33" y="21"/>
                      </a:cxn>
                      <a:cxn ang="0">
                        <a:pos x="61" y="35"/>
                      </a:cxn>
                      <a:cxn ang="0">
                        <a:pos x="84" y="44"/>
                      </a:cxn>
                      <a:cxn ang="0">
                        <a:pos x="108" y="51"/>
                      </a:cxn>
                    </a:cxnLst>
                    <a:rect l="0" t="0" r="r" b="b"/>
                    <a:pathLst>
                      <a:path w="108" h="75">
                        <a:moveTo>
                          <a:pt x="108" y="51"/>
                        </a:moveTo>
                        <a:lnTo>
                          <a:pt x="108" y="75"/>
                        </a:lnTo>
                        <a:lnTo>
                          <a:pt x="58" y="56"/>
                        </a:lnTo>
                        <a:lnTo>
                          <a:pt x="33" y="40"/>
                        </a:lnTo>
                        <a:lnTo>
                          <a:pt x="15" y="28"/>
                        </a:lnTo>
                        <a:lnTo>
                          <a:pt x="0" y="23"/>
                        </a:lnTo>
                        <a:lnTo>
                          <a:pt x="0" y="0"/>
                        </a:lnTo>
                        <a:lnTo>
                          <a:pt x="33" y="21"/>
                        </a:lnTo>
                        <a:lnTo>
                          <a:pt x="61" y="35"/>
                        </a:lnTo>
                        <a:lnTo>
                          <a:pt x="84" y="44"/>
                        </a:lnTo>
                        <a:lnTo>
                          <a:pt x="108" y="51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54" name="Freeform 158"/>
                  <p:cNvSpPr>
                    <a:spLocks noChangeAspect="1"/>
                  </p:cNvSpPr>
                  <p:nvPr/>
                </p:nvSpPr>
                <p:spPr bwMode="gray">
                  <a:xfrm>
                    <a:off x="199" y="306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655" name="Freeform 159"/>
                <p:cNvSpPr>
                  <a:spLocks noChangeAspect="1"/>
                </p:cNvSpPr>
                <p:nvPr/>
              </p:nvSpPr>
              <p:spPr bwMode="gray">
                <a:xfrm>
                  <a:off x="179" y="2837"/>
                  <a:ext cx="381" cy="550"/>
                </a:xfrm>
                <a:custGeom>
                  <a:avLst/>
                  <a:gdLst/>
                  <a:ahLst/>
                  <a:cxnLst>
                    <a:cxn ang="0">
                      <a:pos x="237" y="0"/>
                    </a:cxn>
                    <a:cxn ang="0">
                      <a:pos x="381" y="84"/>
                    </a:cxn>
                    <a:cxn ang="0">
                      <a:pos x="381" y="421"/>
                    </a:cxn>
                    <a:cxn ang="0">
                      <a:pos x="148" y="550"/>
                    </a:cxn>
                    <a:cxn ang="0">
                      <a:pos x="0" y="478"/>
                    </a:cxn>
                    <a:cxn ang="0">
                      <a:pos x="0" y="135"/>
                    </a:cxn>
                    <a:cxn ang="0">
                      <a:pos x="237" y="0"/>
                    </a:cxn>
                  </a:cxnLst>
                  <a:rect l="0" t="0" r="r" b="b"/>
                  <a:pathLst>
                    <a:path w="381" h="550">
                      <a:moveTo>
                        <a:pt x="237" y="0"/>
                      </a:moveTo>
                      <a:lnTo>
                        <a:pt x="381" y="84"/>
                      </a:lnTo>
                      <a:lnTo>
                        <a:pt x="381" y="421"/>
                      </a:lnTo>
                      <a:cubicBezTo>
                        <a:pt x="381" y="421"/>
                        <a:pt x="264" y="485"/>
                        <a:pt x="148" y="550"/>
                      </a:cubicBezTo>
                      <a:cubicBezTo>
                        <a:pt x="91" y="534"/>
                        <a:pt x="54" y="528"/>
                        <a:pt x="0" y="478"/>
                      </a:cubicBezTo>
                      <a:cubicBezTo>
                        <a:pt x="0" y="306"/>
                        <a:pt x="0" y="135"/>
                        <a:pt x="0" y="135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8656" name="Group 160"/>
              <p:cNvGrpSpPr>
                <a:grpSpLocks noChangeAspect="1"/>
              </p:cNvGrpSpPr>
              <p:nvPr/>
            </p:nvGrpSpPr>
            <p:grpSpPr bwMode="auto">
              <a:xfrm>
                <a:off x="776" y="1834"/>
                <a:ext cx="210" cy="304"/>
                <a:chOff x="176" y="2834"/>
                <a:chExt cx="385" cy="558"/>
              </a:xfrm>
            </p:grpSpPr>
            <p:grpSp>
              <p:nvGrpSpPr>
                <p:cNvPr id="618657" name="Group 161"/>
                <p:cNvGrpSpPr>
                  <a:grpSpLocks noChangeAspect="1"/>
                </p:cNvGrpSpPr>
                <p:nvPr/>
              </p:nvGrpSpPr>
              <p:grpSpPr bwMode="auto">
                <a:xfrm>
                  <a:off x="176" y="2834"/>
                  <a:ext cx="385" cy="558"/>
                  <a:chOff x="176" y="2834"/>
                  <a:chExt cx="385" cy="558"/>
                </a:xfrm>
              </p:grpSpPr>
              <p:sp>
                <p:nvSpPr>
                  <p:cNvPr id="618658" name="Freeform 162"/>
                  <p:cNvSpPr>
                    <a:spLocks noChangeAspect="1"/>
                  </p:cNvSpPr>
                  <p:nvPr/>
                </p:nvSpPr>
                <p:spPr bwMode="gray">
                  <a:xfrm>
                    <a:off x="176" y="2967"/>
                    <a:ext cx="151" cy="425"/>
                  </a:xfrm>
                  <a:custGeom>
                    <a:avLst/>
                    <a:gdLst/>
                    <a:ahLst/>
                    <a:cxnLst>
                      <a:cxn ang="0">
                        <a:pos x="150" y="89"/>
                      </a:cxn>
                      <a:cxn ang="0">
                        <a:pos x="151" y="425"/>
                      </a:cxn>
                      <a:cxn ang="0">
                        <a:pos x="0" y="350"/>
                      </a:cxn>
                      <a:cxn ang="0">
                        <a:pos x="0" y="0"/>
                      </a:cxn>
                      <a:cxn ang="0">
                        <a:pos x="150" y="89"/>
                      </a:cxn>
                    </a:cxnLst>
                    <a:rect l="0" t="0" r="r" b="b"/>
                    <a:pathLst>
                      <a:path w="151" h="425">
                        <a:moveTo>
                          <a:pt x="150" y="89"/>
                        </a:moveTo>
                        <a:cubicBezTo>
                          <a:pt x="150" y="89"/>
                          <a:pt x="150" y="257"/>
                          <a:pt x="151" y="425"/>
                        </a:cubicBezTo>
                        <a:cubicBezTo>
                          <a:pt x="61" y="411"/>
                          <a:pt x="33" y="375"/>
                          <a:pt x="0" y="350"/>
                        </a:cubicBezTo>
                        <a:cubicBezTo>
                          <a:pt x="0" y="175"/>
                          <a:pt x="0" y="0"/>
                          <a:pt x="0" y="0"/>
                        </a:cubicBezTo>
                        <a:lnTo>
                          <a:pt x="150" y="8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lin ang="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59" name="Freeform 163"/>
                  <p:cNvSpPr>
                    <a:spLocks noChangeAspect="1"/>
                  </p:cNvSpPr>
                  <p:nvPr/>
                </p:nvSpPr>
                <p:spPr bwMode="gray">
                  <a:xfrm>
                    <a:off x="326" y="2921"/>
                    <a:ext cx="235" cy="469"/>
                  </a:xfrm>
                  <a:custGeom>
                    <a:avLst/>
                    <a:gdLst/>
                    <a:ahLst/>
                    <a:cxnLst>
                      <a:cxn ang="0">
                        <a:pos x="235" y="0"/>
                      </a:cxn>
                      <a:cxn ang="0">
                        <a:pos x="235" y="340"/>
                      </a:cxn>
                      <a:cxn ang="0">
                        <a:pos x="0" y="469"/>
                      </a:cxn>
                      <a:cxn ang="0">
                        <a:pos x="0" y="132"/>
                      </a:cxn>
                      <a:cxn ang="0">
                        <a:pos x="235" y="0"/>
                      </a:cxn>
                    </a:cxnLst>
                    <a:rect l="0" t="0" r="r" b="b"/>
                    <a:pathLst>
                      <a:path w="235" h="469">
                        <a:moveTo>
                          <a:pt x="235" y="0"/>
                        </a:moveTo>
                        <a:lnTo>
                          <a:pt x="235" y="340"/>
                        </a:lnTo>
                        <a:lnTo>
                          <a:pt x="0" y="469"/>
                        </a:lnTo>
                        <a:lnTo>
                          <a:pt x="0" y="132"/>
                        </a:lnTo>
                        <a:lnTo>
                          <a:pt x="235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>
                          <a:gamma/>
                          <a:tint val="30196"/>
                          <a:invGamma/>
                        </a:srgbClr>
                      </a:gs>
                      <a:gs pos="100000">
                        <a:srgbClr val="BCA879"/>
                      </a:gs>
                    </a:gsLst>
                    <a:lin ang="270000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60" name="Freeform 164"/>
                  <p:cNvSpPr>
                    <a:spLocks noChangeAspect="1"/>
                  </p:cNvSpPr>
                  <p:nvPr/>
                </p:nvSpPr>
                <p:spPr bwMode="gray">
                  <a:xfrm>
                    <a:off x="177" y="2834"/>
                    <a:ext cx="384" cy="222"/>
                  </a:xfrm>
                  <a:custGeom>
                    <a:avLst/>
                    <a:gdLst/>
                    <a:ahLst/>
                    <a:cxnLst>
                      <a:cxn ang="0">
                        <a:pos x="384" y="85"/>
                      </a:cxn>
                      <a:cxn ang="0">
                        <a:pos x="147" y="222"/>
                      </a:cxn>
                      <a:cxn ang="0">
                        <a:pos x="0" y="136"/>
                      </a:cxn>
                      <a:cxn ang="0">
                        <a:pos x="240" y="0"/>
                      </a:cxn>
                      <a:cxn ang="0">
                        <a:pos x="384" y="85"/>
                      </a:cxn>
                    </a:cxnLst>
                    <a:rect l="0" t="0" r="r" b="b"/>
                    <a:pathLst>
                      <a:path w="384" h="222">
                        <a:moveTo>
                          <a:pt x="384" y="85"/>
                        </a:moveTo>
                        <a:cubicBezTo>
                          <a:pt x="384" y="85"/>
                          <a:pt x="265" y="153"/>
                          <a:pt x="147" y="222"/>
                        </a:cubicBezTo>
                        <a:cubicBezTo>
                          <a:pt x="59" y="192"/>
                          <a:pt x="33" y="169"/>
                          <a:pt x="0" y="136"/>
                        </a:cubicBezTo>
                        <a:cubicBezTo>
                          <a:pt x="120" y="68"/>
                          <a:pt x="240" y="0"/>
                          <a:pt x="240" y="0"/>
                        </a:cubicBezTo>
                        <a:lnTo>
                          <a:pt x="384" y="85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path path="rect">
                      <a:fillToRect l="100000" b="100000"/>
                    </a:path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61" name="Freeform 165"/>
                  <p:cNvSpPr>
                    <a:spLocks noChangeAspect="1"/>
                  </p:cNvSpPr>
                  <p:nvPr/>
                </p:nvSpPr>
                <p:spPr bwMode="gray">
                  <a:xfrm>
                    <a:off x="199" y="324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62" name="Freeform 166"/>
                  <p:cNvSpPr>
                    <a:spLocks noChangeAspect="1"/>
                  </p:cNvSpPr>
                  <p:nvPr/>
                </p:nvSpPr>
                <p:spPr bwMode="gray">
                  <a:xfrm>
                    <a:off x="199" y="327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63" name="Freeform 167"/>
                  <p:cNvSpPr>
                    <a:spLocks noChangeAspect="1"/>
                  </p:cNvSpPr>
                  <p:nvPr/>
                </p:nvSpPr>
                <p:spPr bwMode="gray">
                  <a:xfrm>
                    <a:off x="199" y="3292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64" name="Oval 168"/>
                  <p:cNvSpPr>
                    <a:spLocks noChangeAspect="1" noChangeArrowheads="1"/>
                  </p:cNvSpPr>
                  <p:nvPr/>
                </p:nvSpPr>
                <p:spPr bwMode="gray">
                  <a:xfrm>
                    <a:off x="233" y="3174"/>
                    <a:ext cx="25" cy="3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18665" name="Group 16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9" y="3027"/>
                    <a:ext cx="106" cy="71"/>
                    <a:chOff x="671" y="3495"/>
                    <a:chExt cx="106" cy="71"/>
                  </a:xfrm>
                </p:grpSpPr>
                <p:sp>
                  <p:nvSpPr>
                    <p:cNvPr id="618666" name="Freeform 170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495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67" name="Freeform 171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51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68" name="Line 172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777" y="3545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69" name="Line 173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671" y="3495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670" name="Freeform 174"/>
                  <p:cNvSpPr>
                    <a:spLocks noChangeAspect="1"/>
                  </p:cNvSpPr>
                  <p:nvPr/>
                </p:nvSpPr>
                <p:spPr bwMode="gray">
                  <a:xfrm>
                    <a:off x="199" y="309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71" name="Line 175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305" y="3119"/>
                    <a:ext cx="0" cy="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72" name="Line 176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199" y="3069"/>
                    <a:ext cx="0" cy="1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73" name="Freeform 177"/>
                  <p:cNvSpPr>
                    <a:spLocks noChangeAspect="1"/>
                  </p:cNvSpPr>
                  <p:nvPr/>
                </p:nvSpPr>
                <p:spPr bwMode="gray">
                  <a:xfrm>
                    <a:off x="199" y="3106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74" name="Freeform 178"/>
                  <p:cNvSpPr>
                    <a:spLocks noChangeAspect="1"/>
                  </p:cNvSpPr>
                  <p:nvPr/>
                </p:nvSpPr>
                <p:spPr bwMode="gray">
                  <a:xfrm>
                    <a:off x="198" y="3068"/>
                    <a:ext cx="108" cy="75"/>
                  </a:xfrm>
                  <a:custGeom>
                    <a:avLst/>
                    <a:gdLst/>
                    <a:ahLst/>
                    <a:cxnLst>
                      <a:cxn ang="0">
                        <a:pos x="108" y="51"/>
                      </a:cxn>
                      <a:cxn ang="0">
                        <a:pos x="108" y="75"/>
                      </a:cxn>
                      <a:cxn ang="0">
                        <a:pos x="58" y="56"/>
                      </a:cxn>
                      <a:cxn ang="0">
                        <a:pos x="33" y="40"/>
                      </a:cxn>
                      <a:cxn ang="0">
                        <a:pos x="15" y="28"/>
                      </a:cxn>
                      <a:cxn ang="0">
                        <a:pos x="0" y="23"/>
                      </a:cxn>
                      <a:cxn ang="0">
                        <a:pos x="0" y="0"/>
                      </a:cxn>
                      <a:cxn ang="0">
                        <a:pos x="33" y="21"/>
                      </a:cxn>
                      <a:cxn ang="0">
                        <a:pos x="61" y="35"/>
                      </a:cxn>
                      <a:cxn ang="0">
                        <a:pos x="84" y="44"/>
                      </a:cxn>
                      <a:cxn ang="0">
                        <a:pos x="108" y="51"/>
                      </a:cxn>
                    </a:cxnLst>
                    <a:rect l="0" t="0" r="r" b="b"/>
                    <a:pathLst>
                      <a:path w="108" h="75">
                        <a:moveTo>
                          <a:pt x="108" y="51"/>
                        </a:moveTo>
                        <a:lnTo>
                          <a:pt x="108" y="75"/>
                        </a:lnTo>
                        <a:lnTo>
                          <a:pt x="58" y="56"/>
                        </a:lnTo>
                        <a:lnTo>
                          <a:pt x="33" y="40"/>
                        </a:lnTo>
                        <a:lnTo>
                          <a:pt x="15" y="28"/>
                        </a:lnTo>
                        <a:lnTo>
                          <a:pt x="0" y="23"/>
                        </a:lnTo>
                        <a:lnTo>
                          <a:pt x="0" y="0"/>
                        </a:lnTo>
                        <a:lnTo>
                          <a:pt x="33" y="21"/>
                        </a:lnTo>
                        <a:lnTo>
                          <a:pt x="61" y="35"/>
                        </a:lnTo>
                        <a:lnTo>
                          <a:pt x="84" y="44"/>
                        </a:lnTo>
                        <a:lnTo>
                          <a:pt x="108" y="51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75" name="Freeform 179"/>
                  <p:cNvSpPr>
                    <a:spLocks noChangeAspect="1"/>
                  </p:cNvSpPr>
                  <p:nvPr/>
                </p:nvSpPr>
                <p:spPr bwMode="gray">
                  <a:xfrm>
                    <a:off x="199" y="306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676" name="Freeform 180"/>
                <p:cNvSpPr>
                  <a:spLocks noChangeAspect="1"/>
                </p:cNvSpPr>
                <p:nvPr/>
              </p:nvSpPr>
              <p:spPr bwMode="gray">
                <a:xfrm>
                  <a:off x="179" y="2837"/>
                  <a:ext cx="381" cy="550"/>
                </a:xfrm>
                <a:custGeom>
                  <a:avLst/>
                  <a:gdLst/>
                  <a:ahLst/>
                  <a:cxnLst>
                    <a:cxn ang="0">
                      <a:pos x="237" y="0"/>
                    </a:cxn>
                    <a:cxn ang="0">
                      <a:pos x="381" y="84"/>
                    </a:cxn>
                    <a:cxn ang="0">
                      <a:pos x="381" y="421"/>
                    </a:cxn>
                    <a:cxn ang="0">
                      <a:pos x="148" y="550"/>
                    </a:cxn>
                    <a:cxn ang="0">
                      <a:pos x="0" y="478"/>
                    </a:cxn>
                    <a:cxn ang="0">
                      <a:pos x="0" y="135"/>
                    </a:cxn>
                    <a:cxn ang="0">
                      <a:pos x="237" y="0"/>
                    </a:cxn>
                  </a:cxnLst>
                  <a:rect l="0" t="0" r="r" b="b"/>
                  <a:pathLst>
                    <a:path w="381" h="550">
                      <a:moveTo>
                        <a:pt x="237" y="0"/>
                      </a:moveTo>
                      <a:lnTo>
                        <a:pt x="381" y="84"/>
                      </a:lnTo>
                      <a:lnTo>
                        <a:pt x="381" y="421"/>
                      </a:lnTo>
                      <a:cubicBezTo>
                        <a:pt x="381" y="421"/>
                        <a:pt x="264" y="485"/>
                        <a:pt x="148" y="550"/>
                      </a:cubicBezTo>
                      <a:cubicBezTo>
                        <a:pt x="91" y="534"/>
                        <a:pt x="54" y="528"/>
                        <a:pt x="0" y="478"/>
                      </a:cubicBezTo>
                      <a:cubicBezTo>
                        <a:pt x="0" y="306"/>
                        <a:pt x="0" y="135"/>
                        <a:pt x="0" y="135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18677" name="Group 181"/>
            <p:cNvGrpSpPr>
              <a:grpSpLocks/>
            </p:cNvGrpSpPr>
            <p:nvPr/>
          </p:nvGrpSpPr>
          <p:grpSpPr bwMode="auto">
            <a:xfrm>
              <a:off x="993" y="1071"/>
              <a:ext cx="428" cy="522"/>
              <a:chOff x="558" y="1616"/>
              <a:chExt cx="428" cy="522"/>
            </a:xfrm>
          </p:grpSpPr>
          <p:grpSp>
            <p:nvGrpSpPr>
              <p:cNvPr id="618678" name="Group 182"/>
              <p:cNvGrpSpPr>
                <a:grpSpLocks noChangeAspect="1"/>
              </p:cNvGrpSpPr>
              <p:nvPr/>
            </p:nvGrpSpPr>
            <p:grpSpPr bwMode="auto">
              <a:xfrm>
                <a:off x="558" y="1616"/>
                <a:ext cx="210" cy="304"/>
                <a:chOff x="176" y="2834"/>
                <a:chExt cx="385" cy="558"/>
              </a:xfrm>
            </p:grpSpPr>
            <p:grpSp>
              <p:nvGrpSpPr>
                <p:cNvPr id="618679" name="Group 183"/>
                <p:cNvGrpSpPr>
                  <a:grpSpLocks noChangeAspect="1"/>
                </p:cNvGrpSpPr>
                <p:nvPr/>
              </p:nvGrpSpPr>
              <p:grpSpPr bwMode="auto">
                <a:xfrm>
                  <a:off x="176" y="2834"/>
                  <a:ext cx="385" cy="558"/>
                  <a:chOff x="176" y="2834"/>
                  <a:chExt cx="385" cy="558"/>
                </a:xfrm>
              </p:grpSpPr>
              <p:sp>
                <p:nvSpPr>
                  <p:cNvPr id="618680" name="Freeform 184"/>
                  <p:cNvSpPr>
                    <a:spLocks noChangeAspect="1"/>
                  </p:cNvSpPr>
                  <p:nvPr/>
                </p:nvSpPr>
                <p:spPr bwMode="gray">
                  <a:xfrm>
                    <a:off x="176" y="2967"/>
                    <a:ext cx="151" cy="425"/>
                  </a:xfrm>
                  <a:custGeom>
                    <a:avLst/>
                    <a:gdLst/>
                    <a:ahLst/>
                    <a:cxnLst>
                      <a:cxn ang="0">
                        <a:pos x="150" y="89"/>
                      </a:cxn>
                      <a:cxn ang="0">
                        <a:pos x="151" y="425"/>
                      </a:cxn>
                      <a:cxn ang="0">
                        <a:pos x="0" y="350"/>
                      </a:cxn>
                      <a:cxn ang="0">
                        <a:pos x="0" y="0"/>
                      </a:cxn>
                      <a:cxn ang="0">
                        <a:pos x="150" y="89"/>
                      </a:cxn>
                    </a:cxnLst>
                    <a:rect l="0" t="0" r="r" b="b"/>
                    <a:pathLst>
                      <a:path w="151" h="425">
                        <a:moveTo>
                          <a:pt x="150" y="89"/>
                        </a:moveTo>
                        <a:cubicBezTo>
                          <a:pt x="150" y="89"/>
                          <a:pt x="150" y="257"/>
                          <a:pt x="151" y="425"/>
                        </a:cubicBezTo>
                        <a:cubicBezTo>
                          <a:pt x="61" y="411"/>
                          <a:pt x="33" y="375"/>
                          <a:pt x="0" y="350"/>
                        </a:cubicBezTo>
                        <a:cubicBezTo>
                          <a:pt x="0" y="175"/>
                          <a:pt x="0" y="0"/>
                          <a:pt x="0" y="0"/>
                        </a:cubicBezTo>
                        <a:lnTo>
                          <a:pt x="150" y="8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lin ang="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81" name="Freeform 185"/>
                  <p:cNvSpPr>
                    <a:spLocks noChangeAspect="1"/>
                  </p:cNvSpPr>
                  <p:nvPr/>
                </p:nvSpPr>
                <p:spPr bwMode="gray">
                  <a:xfrm>
                    <a:off x="326" y="2921"/>
                    <a:ext cx="235" cy="469"/>
                  </a:xfrm>
                  <a:custGeom>
                    <a:avLst/>
                    <a:gdLst/>
                    <a:ahLst/>
                    <a:cxnLst>
                      <a:cxn ang="0">
                        <a:pos x="235" y="0"/>
                      </a:cxn>
                      <a:cxn ang="0">
                        <a:pos x="235" y="340"/>
                      </a:cxn>
                      <a:cxn ang="0">
                        <a:pos x="0" y="469"/>
                      </a:cxn>
                      <a:cxn ang="0">
                        <a:pos x="0" y="132"/>
                      </a:cxn>
                      <a:cxn ang="0">
                        <a:pos x="235" y="0"/>
                      </a:cxn>
                    </a:cxnLst>
                    <a:rect l="0" t="0" r="r" b="b"/>
                    <a:pathLst>
                      <a:path w="235" h="469">
                        <a:moveTo>
                          <a:pt x="235" y="0"/>
                        </a:moveTo>
                        <a:lnTo>
                          <a:pt x="235" y="340"/>
                        </a:lnTo>
                        <a:lnTo>
                          <a:pt x="0" y="469"/>
                        </a:lnTo>
                        <a:lnTo>
                          <a:pt x="0" y="132"/>
                        </a:lnTo>
                        <a:lnTo>
                          <a:pt x="235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>
                          <a:gamma/>
                          <a:tint val="30196"/>
                          <a:invGamma/>
                        </a:srgbClr>
                      </a:gs>
                      <a:gs pos="100000">
                        <a:srgbClr val="BCA879"/>
                      </a:gs>
                    </a:gsLst>
                    <a:lin ang="270000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82" name="Freeform 186"/>
                  <p:cNvSpPr>
                    <a:spLocks noChangeAspect="1"/>
                  </p:cNvSpPr>
                  <p:nvPr/>
                </p:nvSpPr>
                <p:spPr bwMode="gray">
                  <a:xfrm>
                    <a:off x="177" y="2834"/>
                    <a:ext cx="384" cy="222"/>
                  </a:xfrm>
                  <a:custGeom>
                    <a:avLst/>
                    <a:gdLst/>
                    <a:ahLst/>
                    <a:cxnLst>
                      <a:cxn ang="0">
                        <a:pos x="384" y="85"/>
                      </a:cxn>
                      <a:cxn ang="0">
                        <a:pos x="147" y="222"/>
                      </a:cxn>
                      <a:cxn ang="0">
                        <a:pos x="0" y="136"/>
                      </a:cxn>
                      <a:cxn ang="0">
                        <a:pos x="240" y="0"/>
                      </a:cxn>
                      <a:cxn ang="0">
                        <a:pos x="384" y="85"/>
                      </a:cxn>
                    </a:cxnLst>
                    <a:rect l="0" t="0" r="r" b="b"/>
                    <a:pathLst>
                      <a:path w="384" h="222">
                        <a:moveTo>
                          <a:pt x="384" y="85"/>
                        </a:moveTo>
                        <a:cubicBezTo>
                          <a:pt x="384" y="85"/>
                          <a:pt x="265" y="153"/>
                          <a:pt x="147" y="222"/>
                        </a:cubicBezTo>
                        <a:cubicBezTo>
                          <a:pt x="59" y="192"/>
                          <a:pt x="33" y="169"/>
                          <a:pt x="0" y="136"/>
                        </a:cubicBezTo>
                        <a:cubicBezTo>
                          <a:pt x="120" y="68"/>
                          <a:pt x="240" y="0"/>
                          <a:pt x="240" y="0"/>
                        </a:cubicBezTo>
                        <a:lnTo>
                          <a:pt x="384" y="85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path path="rect">
                      <a:fillToRect l="100000" b="100000"/>
                    </a:path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83" name="Freeform 187"/>
                  <p:cNvSpPr>
                    <a:spLocks noChangeAspect="1"/>
                  </p:cNvSpPr>
                  <p:nvPr/>
                </p:nvSpPr>
                <p:spPr bwMode="gray">
                  <a:xfrm>
                    <a:off x="199" y="324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84" name="Freeform 188"/>
                  <p:cNvSpPr>
                    <a:spLocks noChangeAspect="1"/>
                  </p:cNvSpPr>
                  <p:nvPr/>
                </p:nvSpPr>
                <p:spPr bwMode="gray">
                  <a:xfrm>
                    <a:off x="199" y="327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85" name="Freeform 189"/>
                  <p:cNvSpPr>
                    <a:spLocks noChangeAspect="1"/>
                  </p:cNvSpPr>
                  <p:nvPr/>
                </p:nvSpPr>
                <p:spPr bwMode="gray">
                  <a:xfrm>
                    <a:off x="199" y="3292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86" name="Oval 190"/>
                  <p:cNvSpPr>
                    <a:spLocks noChangeAspect="1" noChangeArrowheads="1"/>
                  </p:cNvSpPr>
                  <p:nvPr/>
                </p:nvSpPr>
                <p:spPr bwMode="gray">
                  <a:xfrm>
                    <a:off x="233" y="3174"/>
                    <a:ext cx="25" cy="3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18687" name="Group 19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9" y="3027"/>
                    <a:ext cx="106" cy="71"/>
                    <a:chOff x="671" y="3495"/>
                    <a:chExt cx="106" cy="71"/>
                  </a:xfrm>
                </p:grpSpPr>
                <p:sp>
                  <p:nvSpPr>
                    <p:cNvPr id="618688" name="Freeform 192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495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89" name="Freeform 193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51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90" name="Line 194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777" y="3545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691" name="Line 195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671" y="3495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692" name="Freeform 196"/>
                  <p:cNvSpPr>
                    <a:spLocks noChangeAspect="1"/>
                  </p:cNvSpPr>
                  <p:nvPr/>
                </p:nvSpPr>
                <p:spPr bwMode="gray">
                  <a:xfrm>
                    <a:off x="199" y="309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93" name="Line 197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305" y="3119"/>
                    <a:ext cx="0" cy="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94" name="Line 198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199" y="3069"/>
                    <a:ext cx="0" cy="1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95" name="Freeform 199"/>
                  <p:cNvSpPr>
                    <a:spLocks noChangeAspect="1"/>
                  </p:cNvSpPr>
                  <p:nvPr/>
                </p:nvSpPr>
                <p:spPr bwMode="gray">
                  <a:xfrm>
                    <a:off x="199" y="3106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96" name="Freeform 200"/>
                  <p:cNvSpPr>
                    <a:spLocks noChangeAspect="1"/>
                  </p:cNvSpPr>
                  <p:nvPr/>
                </p:nvSpPr>
                <p:spPr bwMode="gray">
                  <a:xfrm>
                    <a:off x="198" y="3068"/>
                    <a:ext cx="108" cy="75"/>
                  </a:xfrm>
                  <a:custGeom>
                    <a:avLst/>
                    <a:gdLst/>
                    <a:ahLst/>
                    <a:cxnLst>
                      <a:cxn ang="0">
                        <a:pos x="108" y="51"/>
                      </a:cxn>
                      <a:cxn ang="0">
                        <a:pos x="108" y="75"/>
                      </a:cxn>
                      <a:cxn ang="0">
                        <a:pos x="58" y="56"/>
                      </a:cxn>
                      <a:cxn ang="0">
                        <a:pos x="33" y="40"/>
                      </a:cxn>
                      <a:cxn ang="0">
                        <a:pos x="15" y="28"/>
                      </a:cxn>
                      <a:cxn ang="0">
                        <a:pos x="0" y="23"/>
                      </a:cxn>
                      <a:cxn ang="0">
                        <a:pos x="0" y="0"/>
                      </a:cxn>
                      <a:cxn ang="0">
                        <a:pos x="33" y="21"/>
                      </a:cxn>
                      <a:cxn ang="0">
                        <a:pos x="61" y="35"/>
                      </a:cxn>
                      <a:cxn ang="0">
                        <a:pos x="84" y="44"/>
                      </a:cxn>
                      <a:cxn ang="0">
                        <a:pos x="108" y="51"/>
                      </a:cxn>
                    </a:cxnLst>
                    <a:rect l="0" t="0" r="r" b="b"/>
                    <a:pathLst>
                      <a:path w="108" h="75">
                        <a:moveTo>
                          <a:pt x="108" y="51"/>
                        </a:moveTo>
                        <a:lnTo>
                          <a:pt x="108" y="75"/>
                        </a:lnTo>
                        <a:lnTo>
                          <a:pt x="58" y="56"/>
                        </a:lnTo>
                        <a:lnTo>
                          <a:pt x="33" y="40"/>
                        </a:lnTo>
                        <a:lnTo>
                          <a:pt x="15" y="28"/>
                        </a:lnTo>
                        <a:lnTo>
                          <a:pt x="0" y="23"/>
                        </a:lnTo>
                        <a:lnTo>
                          <a:pt x="0" y="0"/>
                        </a:lnTo>
                        <a:lnTo>
                          <a:pt x="33" y="21"/>
                        </a:lnTo>
                        <a:lnTo>
                          <a:pt x="61" y="35"/>
                        </a:lnTo>
                        <a:lnTo>
                          <a:pt x="84" y="44"/>
                        </a:lnTo>
                        <a:lnTo>
                          <a:pt x="108" y="51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97" name="Freeform 201"/>
                  <p:cNvSpPr>
                    <a:spLocks noChangeAspect="1"/>
                  </p:cNvSpPr>
                  <p:nvPr/>
                </p:nvSpPr>
                <p:spPr bwMode="gray">
                  <a:xfrm>
                    <a:off x="199" y="306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698" name="Freeform 202"/>
                <p:cNvSpPr>
                  <a:spLocks noChangeAspect="1"/>
                </p:cNvSpPr>
                <p:nvPr/>
              </p:nvSpPr>
              <p:spPr bwMode="gray">
                <a:xfrm>
                  <a:off x="179" y="2837"/>
                  <a:ext cx="381" cy="550"/>
                </a:xfrm>
                <a:custGeom>
                  <a:avLst/>
                  <a:gdLst/>
                  <a:ahLst/>
                  <a:cxnLst>
                    <a:cxn ang="0">
                      <a:pos x="237" y="0"/>
                    </a:cxn>
                    <a:cxn ang="0">
                      <a:pos x="381" y="84"/>
                    </a:cxn>
                    <a:cxn ang="0">
                      <a:pos x="381" y="421"/>
                    </a:cxn>
                    <a:cxn ang="0">
                      <a:pos x="148" y="550"/>
                    </a:cxn>
                    <a:cxn ang="0">
                      <a:pos x="0" y="478"/>
                    </a:cxn>
                    <a:cxn ang="0">
                      <a:pos x="0" y="135"/>
                    </a:cxn>
                    <a:cxn ang="0">
                      <a:pos x="237" y="0"/>
                    </a:cxn>
                  </a:cxnLst>
                  <a:rect l="0" t="0" r="r" b="b"/>
                  <a:pathLst>
                    <a:path w="381" h="550">
                      <a:moveTo>
                        <a:pt x="237" y="0"/>
                      </a:moveTo>
                      <a:lnTo>
                        <a:pt x="381" y="84"/>
                      </a:lnTo>
                      <a:lnTo>
                        <a:pt x="381" y="421"/>
                      </a:lnTo>
                      <a:cubicBezTo>
                        <a:pt x="381" y="421"/>
                        <a:pt x="264" y="485"/>
                        <a:pt x="148" y="550"/>
                      </a:cubicBezTo>
                      <a:cubicBezTo>
                        <a:pt x="91" y="534"/>
                        <a:pt x="54" y="528"/>
                        <a:pt x="0" y="478"/>
                      </a:cubicBezTo>
                      <a:cubicBezTo>
                        <a:pt x="0" y="306"/>
                        <a:pt x="0" y="135"/>
                        <a:pt x="0" y="135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8699" name="Group 203"/>
              <p:cNvGrpSpPr>
                <a:grpSpLocks noChangeAspect="1"/>
              </p:cNvGrpSpPr>
              <p:nvPr/>
            </p:nvGrpSpPr>
            <p:grpSpPr bwMode="auto">
              <a:xfrm>
                <a:off x="667" y="1725"/>
                <a:ext cx="210" cy="304"/>
                <a:chOff x="176" y="2834"/>
                <a:chExt cx="385" cy="558"/>
              </a:xfrm>
            </p:grpSpPr>
            <p:grpSp>
              <p:nvGrpSpPr>
                <p:cNvPr id="618700" name="Group 204"/>
                <p:cNvGrpSpPr>
                  <a:grpSpLocks noChangeAspect="1"/>
                </p:cNvGrpSpPr>
                <p:nvPr/>
              </p:nvGrpSpPr>
              <p:grpSpPr bwMode="auto">
                <a:xfrm>
                  <a:off x="176" y="2834"/>
                  <a:ext cx="385" cy="558"/>
                  <a:chOff x="176" y="2834"/>
                  <a:chExt cx="385" cy="558"/>
                </a:xfrm>
              </p:grpSpPr>
              <p:sp>
                <p:nvSpPr>
                  <p:cNvPr id="618701" name="Freeform 205"/>
                  <p:cNvSpPr>
                    <a:spLocks noChangeAspect="1"/>
                  </p:cNvSpPr>
                  <p:nvPr/>
                </p:nvSpPr>
                <p:spPr bwMode="gray">
                  <a:xfrm>
                    <a:off x="176" y="2967"/>
                    <a:ext cx="151" cy="425"/>
                  </a:xfrm>
                  <a:custGeom>
                    <a:avLst/>
                    <a:gdLst/>
                    <a:ahLst/>
                    <a:cxnLst>
                      <a:cxn ang="0">
                        <a:pos x="150" y="89"/>
                      </a:cxn>
                      <a:cxn ang="0">
                        <a:pos x="151" y="425"/>
                      </a:cxn>
                      <a:cxn ang="0">
                        <a:pos x="0" y="350"/>
                      </a:cxn>
                      <a:cxn ang="0">
                        <a:pos x="0" y="0"/>
                      </a:cxn>
                      <a:cxn ang="0">
                        <a:pos x="150" y="89"/>
                      </a:cxn>
                    </a:cxnLst>
                    <a:rect l="0" t="0" r="r" b="b"/>
                    <a:pathLst>
                      <a:path w="151" h="425">
                        <a:moveTo>
                          <a:pt x="150" y="89"/>
                        </a:moveTo>
                        <a:cubicBezTo>
                          <a:pt x="150" y="89"/>
                          <a:pt x="150" y="257"/>
                          <a:pt x="151" y="425"/>
                        </a:cubicBezTo>
                        <a:cubicBezTo>
                          <a:pt x="61" y="411"/>
                          <a:pt x="33" y="375"/>
                          <a:pt x="0" y="350"/>
                        </a:cubicBezTo>
                        <a:cubicBezTo>
                          <a:pt x="0" y="175"/>
                          <a:pt x="0" y="0"/>
                          <a:pt x="0" y="0"/>
                        </a:cubicBezTo>
                        <a:lnTo>
                          <a:pt x="150" y="8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lin ang="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02" name="Freeform 206"/>
                  <p:cNvSpPr>
                    <a:spLocks noChangeAspect="1"/>
                  </p:cNvSpPr>
                  <p:nvPr/>
                </p:nvSpPr>
                <p:spPr bwMode="gray">
                  <a:xfrm>
                    <a:off x="326" y="2921"/>
                    <a:ext cx="235" cy="469"/>
                  </a:xfrm>
                  <a:custGeom>
                    <a:avLst/>
                    <a:gdLst/>
                    <a:ahLst/>
                    <a:cxnLst>
                      <a:cxn ang="0">
                        <a:pos x="235" y="0"/>
                      </a:cxn>
                      <a:cxn ang="0">
                        <a:pos x="235" y="340"/>
                      </a:cxn>
                      <a:cxn ang="0">
                        <a:pos x="0" y="469"/>
                      </a:cxn>
                      <a:cxn ang="0">
                        <a:pos x="0" y="132"/>
                      </a:cxn>
                      <a:cxn ang="0">
                        <a:pos x="235" y="0"/>
                      </a:cxn>
                    </a:cxnLst>
                    <a:rect l="0" t="0" r="r" b="b"/>
                    <a:pathLst>
                      <a:path w="235" h="469">
                        <a:moveTo>
                          <a:pt x="235" y="0"/>
                        </a:moveTo>
                        <a:lnTo>
                          <a:pt x="235" y="340"/>
                        </a:lnTo>
                        <a:lnTo>
                          <a:pt x="0" y="469"/>
                        </a:lnTo>
                        <a:lnTo>
                          <a:pt x="0" y="132"/>
                        </a:lnTo>
                        <a:lnTo>
                          <a:pt x="235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>
                          <a:gamma/>
                          <a:tint val="30196"/>
                          <a:invGamma/>
                        </a:srgbClr>
                      </a:gs>
                      <a:gs pos="100000">
                        <a:srgbClr val="BCA879"/>
                      </a:gs>
                    </a:gsLst>
                    <a:lin ang="270000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03" name="Freeform 207"/>
                  <p:cNvSpPr>
                    <a:spLocks noChangeAspect="1"/>
                  </p:cNvSpPr>
                  <p:nvPr/>
                </p:nvSpPr>
                <p:spPr bwMode="gray">
                  <a:xfrm>
                    <a:off x="177" y="2834"/>
                    <a:ext cx="384" cy="222"/>
                  </a:xfrm>
                  <a:custGeom>
                    <a:avLst/>
                    <a:gdLst/>
                    <a:ahLst/>
                    <a:cxnLst>
                      <a:cxn ang="0">
                        <a:pos x="384" y="85"/>
                      </a:cxn>
                      <a:cxn ang="0">
                        <a:pos x="147" y="222"/>
                      </a:cxn>
                      <a:cxn ang="0">
                        <a:pos x="0" y="136"/>
                      </a:cxn>
                      <a:cxn ang="0">
                        <a:pos x="240" y="0"/>
                      </a:cxn>
                      <a:cxn ang="0">
                        <a:pos x="384" y="85"/>
                      </a:cxn>
                    </a:cxnLst>
                    <a:rect l="0" t="0" r="r" b="b"/>
                    <a:pathLst>
                      <a:path w="384" h="222">
                        <a:moveTo>
                          <a:pt x="384" y="85"/>
                        </a:moveTo>
                        <a:cubicBezTo>
                          <a:pt x="384" y="85"/>
                          <a:pt x="265" y="153"/>
                          <a:pt x="147" y="222"/>
                        </a:cubicBezTo>
                        <a:cubicBezTo>
                          <a:pt x="59" y="192"/>
                          <a:pt x="33" y="169"/>
                          <a:pt x="0" y="136"/>
                        </a:cubicBezTo>
                        <a:cubicBezTo>
                          <a:pt x="120" y="68"/>
                          <a:pt x="240" y="0"/>
                          <a:pt x="240" y="0"/>
                        </a:cubicBezTo>
                        <a:lnTo>
                          <a:pt x="384" y="85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path path="rect">
                      <a:fillToRect l="100000" b="100000"/>
                    </a:path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04" name="Freeform 208"/>
                  <p:cNvSpPr>
                    <a:spLocks noChangeAspect="1"/>
                  </p:cNvSpPr>
                  <p:nvPr/>
                </p:nvSpPr>
                <p:spPr bwMode="gray">
                  <a:xfrm>
                    <a:off x="199" y="324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05" name="Freeform 209"/>
                  <p:cNvSpPr>
                    <a:spLocks noChangeAspect="1"/>
                  </p:cNvSpPr>
                  <p:nvPr/>
                </p:nvSpPr>
                <p:spPr bwMode="gray">
                  <a:xfrm>
                    <a:off x="199" y="327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06" name="Freeform 210"/>
                  <p:cNvSpPr>
                    <a:spLocks noChangeAspect="1"/>
                  </p:cNvSpPr>
                  <p:nvPr/>
                </p:nvSpPr>
                <p:spPr bwMode="gray">
                  <a:xfrm>
                    <a:off x="199" y="3292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07" name="Oval 211"/>
                  <p:cNvSpPr>
                    <a:spLocks noChangeAspect="1" noChangeArrowheads="1"/>
                  </p:cNvSpPr>
                  <p:nvPr/>
                </p:nvSpPr>
                <p:spPr bwMode="gray">
                  <a:xfrm>
                    <a:off x="233" y="3174"/>
                    <a:ext cx="25" cy="3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18708" name="Group 21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9" y="3027"/>
                    <a:ext cx="106" cy="71"/>
                    <a:chOff x="671" y="3495"/>
                    <a:chExt cx="106" cy="71"/>
                  </a:xfrm>
                </p:grpSpPr>
                <p:sp>
                  <p:nvSpPr>
                    <p:cNvPr id="618709" name="Freeform 213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495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10" name="Freeform 214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51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11" name="Line 215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777" y="3545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12" name="Line 216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671" y="3495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713" name="Freeform 217"/>
                  <p:cNvSpPr>
                    <a:spLocks noChangeAspect="1"/>
                  </p:cNvSpPr>
                  <p:nvPr/>
                </p:nvSpPr>
                <p:spPr bwMode="gray">
                  <a:xfrm>
                    <a:off x="199" y="309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14" name="Line 218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305" y="3119"/>
                    <a:ext cx="0" cy="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15" name="Line 219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199" y="3069"/>
                    <a:ext cx="0" cy="1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16" name="Freeform 220"/>
                  <p:cNvSpPr>
                    <a:spLocks noChangeAspect="1"/>
                  </p:cNvSpPr>
                  <p:nvPr/>
                </p:nvSpPr>
                <p:spPr bwMode="gray">
                  <a:xfrm>
                    <a:off x="199" y="3106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17" name="Freeform 221"/>
                  <p:cNvSpPr>
                    <a:spLocks noChangeAspect="1"/>
                  </p:cNvSpPr>
                  <p:nvPr/>
                </p:nvSpPr>
                <p:spPr bwMode="gray">
                  <a:xfrm>
                    <a:off x="198" y="3068"/>
                    <a:ext cx="108" cy="75"/>
                  </a:xfrm>
                  <a:custGeom>
                    <a:avLst/>
                    <a:gdLst/>
                    <a:ahLst/>
                    <a:cxnLst>
                      <a:cxn ang="0">
                        <a:pos x="108" y="51"/>
                      </a:cxn>
                      <a:cxn ang="0">
                        <a:pos x="108" y="75"/>
                      </a:cxn>
                      <a:cxn ang="0">
                        <a:pos x="58" y="56"/>
                      </a:cxn>
                      <a:cxn ang="0">
                        <a:pos x="33" y="40"/>
                      </a:cxn>
                      <a:cxn ang="0">
                        <a:pos x="15" y="28"/>
                      </a:cxn>
                      <a:cxn ang="0">
                        <a:pos x="0" y="23"/>
                      </a:cxn>
                      <a:cxn ang="0">
                        <a:pos x="0" y="0"/>
                      </a:cxn>
                      <a:cxn ang="0">
                        <a:pos x="33" y="21"/>
                      </a:cxn>
                      <a:cxn ang="0">
                        <a:pos x="61" y="35"/>
                      </a:cxn>
                      <a:cxn ang="0">
                        <a:pos x="84" y="44"/>
                      </a:cxn>
                      <a:cxn ang="0">
                        <a:pos x="108" y="51"/>
                      </a:cxn>
                    </a:cxnLst>
                    <a:rect l="0" t="0" r="r" b="b"/>
                    <a:pathLst>
                      <a:path w="108" h="75">
                        <a:moveTo>
                          <a:pt x="108" y="51"/>
                        </a:moveTo>
                        <a:lnTo>
                          <a:pt x="108" y="75"/>
                        </a:lnTo>
                        <a:lnTo>
                          <a:pt x="58" y="56"/>
                        </a:lnTo>
                        <a:lnTo>
                          <a:pt x="33" y="40"/>
                        </a:lnTo>
                        <a:lnTo>
                          <a:pt x="15" y="28"/>
                        </a:lnTo>
                        <a:lnTo>
                          <a:pt x="0" y="23"/>
                        </a:lnTo>
                        <a:lnTo>
                          <a:pt x="0" y="0"/>
                        </a:lnTo>
                        <a:lnTo>
                          <a:pt x="33" y="21"/>
                        </a:lnTo>
                        <a:lnTo>
                          <a:pt x="61" y="35"/>
                        </a:lnTo>
                        <a:lnTo>
                          <a:pt x="84" y="44"/>
                        </a:lnTo>
                        <a:lnTo>
                          <a:pt x="108" y="51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18" name="Freeform 222"/>
                  <p:cNvSpPr>
                    <a:spLocks noChangeAspect="1"/>
                  </p:cNvSpPr>
                  <p:nvPr/>
                </p:nvSpPr>
                <p:spPr bwMode="gray">
                  <a:xfrm>
                    <a:off x="199" y="306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719" name="Freeform 223"/>
                <p:cNvSpPr>
                  <a:spLocks noChangeAspect="1"/>
                </p:cNvSpPr>
                <p:nvPr/>
              </p:nvSpPr>
              <p:spPr bwMode="gray">
                <a:xfrm>
                  <a:off x="179" y="2837"/>
                  <a:ext cx="381" cy="550"/>
                </a:xfrm>
                <a:custGeom>
                  <a:avLst/>
                  <a:gdLst/>
                  <a:ahLst/>
                  <a:cxnLst>
                    <a:cxn ang="0">
                      <a:pos x="237" y="0"/>
                    </a:cxn>
                    <a:cxn ang="0">
                      <a:pos x="381" y="84"/>
                    </a:cxn>
                    <a:cxn ang="0">
                      <a:pos x="381" y="421"/>
                    </a:cxn>
                    <a:cxn ang="0">
                      <a:pos x="148" y="550"/>
                    </a:cxn>
                    <a:cxn ang="0">
                      <a:pos x="0" y="478"/>
                    </a:cxn>
                    <a:cxn ang="0">
                      <a:pos x="0" y="135"/>
                    </a:cxn>
                    <a:cxn ang="0">
                      <a:pos x="237" y="0"/>
                    </a:cxn>
                  </a:cxnLst>
                  <a:rect l="0" t="0" r="r" b="b"/>
                  <a:pathLst>
                    <a:path w="381" h="550">
                      <a:moveTo>
                        <a:pt x="237" y="0"/>
                      </a:moveTo>
                      <a:lnTo>
                        <a:pt x="381" y="84"/>
                      </a:lnTo>
                      <a:lnTo>
                        <a:pt x="381" y="421"/>
                      </a:lnTo>
                      <a:cubicBezTo>
                        <a:pt x="381" y="421"/>
                        <a:pt x="264" y="485"/>
                        <a:pt x="148" y="550"/>
                      </a:cubicBezTo>
                      <a:cubicBezTo>
                        <a:pt x="91" y="534"/>
                        <a:pt x="54" y="528"/>
                        <a:pt x="0" y="478"/>
                      </a:cubicBezTo>
                      <a:cubicBezTo>
                        <a:pt x="0" y="306"/>
                        <a:pt x="0" y="135"/>
                        <a:pt x="0" y="135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8720" name="Group 224"/>
              <p:cNvGrpSpPr>
                <a:grpSpLocks noChangeAspect="1"/>
              </p:cNvGrpSpPr>
              <p:nvPr/>
            </p:nvGrpSpPr>
            <p:grpSpPr bwMode="auto">
              <a:xfrm>
                <a:off x="776" y="1834"/>
                <a:ext cx="210" cy="304"/>
                <a:chOff x="176" y="2834"/>
                <a:chExt cx="385" cy="558"/>
              </a:xfrm>
            </p:grpSpPr>
            <p:grpSp>
              <p:nvGrpSpPr>
                <p:cNvPr id="618721" name="Group 225"/>
                <p:cNvGrpSpPr>
                  <a:grpSpLocks noChangeAspect="1"/>
                </p:cNvGrpSpPr>
                <p:nvPr/>
              </p:nvGrpSpPr>
              <p:grpSpPr bwMode="auto">
                <a:xfrm>
                  <a:off x="176" y="2834"/>
                  <a:ext cx="385" cy="558"/>
                  <a:chOff x="176" y="2834"/>
                  <a:chExt cx="385" cy="558"/>
                </a:xfrm>
              </p:grpSpPr>
              <p:sp>
                <p:nvSpPr>
                  <p:cNvPr id="618722" name="Freeform 226"/>
                  <p:cNvSpPr>
                    <a:spLocks noChangeAspect="1"/>
                  </p:cNvSpPr>
                  <p:nvPr/>
                </p:nvSpPr>
                <p:spPr bwMode="gray">
                  <a:xfrm>
                    <a:off x="176" y="2967"/>
                    <a:ext cx="151" cy="425"/>
                  </a:xfrm>
                  <a:custGeom>
                    <a:avLst/>
                    <a:gdLst/>
                    <a:ahLst/>
                    <a:cxnLst>
                      <a:cxn ang="0">
                        <a:pos x="150" y="89"/>
                      </a:cxn>
                      <a:cxn ang="0">
                        <a:pos x="151" y="425"/>
                      </a:cxn>
                      <a:cxn ang="0">
                        <a:pos x="0" y="350"/>
                      </a:cxn>
                      <a:cxn ang="0">
                        <a:pos x="0" y="0"/>
                      </a:cxn>
                      <a:cxn ang="0">
                        <a:pos x="150" y="89"/>
                      </a:cxn>
                    </a:cxnLst>
                    <a:rect l="0" t="0" r="r" b="b"/>
                    <a:pathLst>
                      <a:path w="151" h="425">
                        <a:moveTo>
                          <a:pt x="150" y="89"/>
                        </a:moveTo>
                        <a:cubicBezTo>
                          <a:pt x="150" y="89"/>
                          <a:pt x="150" y="257"/>
                          <a:pt x="151" y="425"/>
                        </a:cubicBezTo>
                        <a:cubicBezTo>
                          <a:pt x="61" y="411"/>
                          <a:pt x="33" y="375"/>
                          <a:pt x="0" y="350"/>
                        </a:cubicBezTo>
                        <a:cubicBezTo>
                          <a:pt x="0" y="175"/>
                          <a:pt x="0" y="0"/>
                          <a:pt x="0" y="0"/>
                        </a:cubicBezTo>
                        <a:lnTo>
                          <a:pt x="150" y="89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lin ang="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23" name="Freeform 227"/>
                  <p:cNvSpPr>
                    <a:spLocks noChangeAspect="1"/>
                  </p:cNvSpPr>
                  <p:nvPr/>
                </p:nvSpPr>
                <p:spPr bwMode="gray">
                  <a:xfrm>
                    <a:off x="326" y="2921"/>
                    <a:ext cx="235" cy="469"/>
                  </a:xfrm>
                  <a:custGeom>
                    <a:avLst/>
                    <a:gdLst/>
                    <a:ahLst/>
                    <a:cxnLst>
                      <a:cxn ang="0">
                        <a:pos x="235" y="0"/>
                      </a:cxn>
                      <a:cxn ang="0">
                        <a:pos x="235" y="340"/>
                      </a:cxn>
                      <a:cxn ang="0">
                        <a:pos x="0" y="469"/>
                      </a:cxn>
                      <a:cxn ang="0">
                        <a:pos x="0" y="132"/>
                      </a:cxn>
                      <a:cxn ang="0">
                        <a:pos x="235" y="0"/>
                      </a:cxn>
                    </a:cxnLst>
                    <a:rect l="0" t="0" r="r" b="b"/>
                    <a:pathLst>
                      <a:path w="235" h="469">
                        <a:moveTo>
                          <a:pt x="235" y="0"/>
                        </a:moveTo>
                        <a:lnTo>
                          <a:pt x="235" y="340"/>
                        </a:lnTo>
                        <a:lnTo>
                          <a:pt x="0" y="469"/>
                        </a:lnTo>
                        <a:lnTo>
                          <a:pt x="0" y="132"/>
                        </a:lnTo>
                        <a:lnTo>
                          <a:pt x="235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>
                          <a:gamma/>
                          <a:tint val="30196"/>
                          <a:invGamma/>
                        </a:srgbClr>
                      </a:gs>
                      <a:gs pos="100000">
                        <a:srgbClr val="BCA879"/>
                      </a:gs>
                    </a:gsLst>
                    <a:lin ang="2700000" scaled="1"/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24" name="Freeform 228"/>
                  <p:cNvSpPr>
                    <a:spLocks noChangeAspect="1"/>
                  </p:cNvSpPr>
                  <p:nvPr/>
                </p:nvSpPr>
                <p:spPr bwMode="gray">
                  <a:xfrm>
                    <a:off x="177" y="2834"/>
                    <a:ext cx="384" cy="222"/>
                  </a:xfrm>
                  <a:custGeom>
                    <a:avLst/>
                    <a:gdLst/>
                    <a:ahLst/>
                    <a:cxnLst>
                      <a:cxn ang="0">
                        <a:pos x="384" y="85"/>
                      </a:cxn>
                      <a:cxn ang="0">
                        <a:pos x="147" y="222"/>
                      </a:cxn>
                      <a:cxn ang="0">
                        <a:pos x="0" y="136"/>
                      </a:cxn>
                      <a:cxn ang="0">
                        <a:pos x="240" y="0"/>
                      </a:cxn>
                      <a:cxn ang="0">
                        <a:pos x="384" y="85"/>
                      </a:cxn>
                    </a:cxnLst>
                    <a:rect l="0" t="0" r="r" b="b"/>
                    <a:pathLst>
                      <a:path w="384" h="222">
                        <a:moveTo>
                          <a:pt x="384" y="85"/>
                        </a:moveTo>
                        <a:cubicBezTo>
                          <a:pt x="384" y="85"/>
                          <a:pt x="265" y="153"/>
                          <a:pt x="147" y="222"/>
                        </a:cubicBezTo>
                        <a:cubicBezTo>
                          <a:pt x="59" y="192"/>
                          <a:pt x="33" y="169"/>
                          <a:pt x="0" y="136"/>
                        </a:cubicBezTo>
                        <a:cubicBezTo>
                          <a:pt x="120" y="68"/>
                          <a:pt x="240" y="0"/>
                          <a:pt x="240" y="0"/>
                        </a:cubicBezTo>
                        <a:lnTo>
                          <a:pt x="384" y="85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CA879"/>
                      </a:gs>
                      <a:gs pos="100000">
                        <a:srgbClr val="BCA879">
                          <a:gamma/>
                          <a:tint val="30196"/>
                          <a:invGamma/>
                        </a:srgbClr>
                      </a:gs>
                    </a:gsLst>
                    <a:path path="rect">
                      <a:fillToRect l="100000" b="100000"/>
                    </a:path>
                  </a:gra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25" name="Freeform 229"/>
                  <p:cNvSpPr>
                    <a:spLocks noChangeAspect="1"/>
                  </p:cNvSpPr>
                  <p:nvPr/>
                </p:nvSpPr>
                <p:spPr bwMode="gray">
                  <a:xfrm>
                    <a:off x="199" y="324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26" name="Freeform 230"/>
                  <p:cNvSpPr>
                    <a:spLocks noChangeAspect="1"/>
                  </p:cNvSpPr>
                  <p:nvPr/>
                </p:nvSpPr>
                <p:spPr bwMode="gray">
                  <a:xfrm>
                    <a:off x="199" y="327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27" name="Freeform 231"/>
                  <p:cNvSpPr>
                    <a:spLocks noChangeAspect="1"/>
                  </p:cNvSpPr>
                  <p:nvPr/>
                </p:nvSpPr>
                <p:spPr bwMode="gray">
                  <a:xfrm>
                    <a:off x="199" y="3292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28" name="Oval 232"/>
                  <p:cNvSpPr>
                    <a:spLocks noChangeAspect="1" noChangeArrowheads="1"/>
                  </p:cNvSpPr>
                  <p:nvPr/>
                </p:nvSpPr>
                <p:spPr bwMode="gray">
                  <a:xfrm>
                    <a:off x="233" y="3174"/>
                    <a:ext cx="25" cy="37"/>
                  </a:xfrm>
                  <a:prstGeom prst="ellipse">
                    <a:avLst/>
                  </a:prstGeom>
                  <a:solidFill>
                    <a:schemeClr val="folHlink"/>
                  </a:solidFill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18729" name="Group 2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9" y="3027"/>
                    <a:ext cx="106" cy="71"/>
                    <a:chOff x="671" y="3495"/>
                    <a:chExt cx="106" cy="71"/>
                  </a:xfrm>
                </p:grpSpPr>
                <p:sp>
                  <p:nvSpPr>
                    <p:cNvPr id="618730" name="Freeform 234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495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31" name="Freeform 235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671" y="351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32" name="Line 236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777" y="3545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33" name="Line 237"/>
                    <p:cNvSpPr>
                      <a:spLocks noChangeAspect="1" noChangeShapeType="1"/>
                    </p:cNvSpPr>
                    <p:nvPr/>
                  </p:nvSpPr>
                  <p:spPr bwMode="gray">
                    <a:xfrm>
                      <a:off x="671" y="3495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734" name="Freeform 238"/>
                  <p:cNvSpPr>
                    <a:spLocks noChangeAspect="1"/>
                  </p:cNvSpPr>
                  <p:nvPr/>
                </p:nvSpPr>
                <p:spPr bwMode="gray">
                  <a:xfrm>
                    <a:off x="199" y="3090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35" name="Line 239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305" y="3119"/>
                    <a:ext cx="0" cy="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36" name="Line 240"/>
                  <p:cNvSpPr>
                    <a:spLocks noChangeAspect="1" noChangeShapeType="1"/>
                  </p:cNvSpPr>
                  <p:nvPr/>
                </p:nvSpPr>
                <p:spPr bwMode="gray">
                  <a:xfrm>
                    <a:off x="199" y="3069"/>
                    <a:ext cx="0" cy="1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37" name="Freeform 241"/>
                  <p:cNvSpPr>
                    <a:spLocks noChangeAspect="1"/>
                  </p:cNvSpPr>
                  <p:nvPr/>
                </p:nvSpPr>
                <p:spPr bwMode="gray">
                  <a:xfrm>
                    <a:off x="199" y="3106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38" name="Freeform 242"/>
                  <p:cNvSpPr>
                    <a:spLocks noChangeAspect="1"/>
                  </p:cNvSpPr>
                  <p:nvPr/>
                </p:nvSpPr>
                <p:spPr bwMode="gray">
                  <a:xfrm>
                    <a:off x="198" y="3068"/>
                    <a:ext cx="108" cy="75"/>
                  </a:xfrm>
                  <a:custGeom>
                    <a:avLst/>
                    <a:gdLst/>
                    <a:ahLst/>
                    <a:cxnLst>
                      <a:cxn ang="0">
                        <a:pos x="108" y="51"/>
                      </a:cxn>
                      <a:cxn ang="0">
                        <a:pos x="108" y="75"/>
                      </a:cxn>
                      <a:cxn ang="0">
                        <a:pos x="58" y="56"/>
                      </a:cxn>
                      <a:cxn ang="0">
                        <a:pos x="33" y="40"/>
                      </a:cxn>
                      <a:cxn ang="0">
                        <a:pos x="15" y="28"/>
                      </a:cxn>
                      <a:cxn ang="0">
                        <a:pos x="0" y="23"/>
                      </a:cxn>
                      <a:cxn ang="0">
                        <a:pos x="0" y="0"/>
                      </a:cxn>
                      <a:cxn ang="0">
                        <a:pos x="33" y="21"/>
                      </a:cxn>
                      <a:cxn ang="0">
                        <a:pos x="61" y="35"/>
                      </a:cxn>
                      <a:cxn ang="0">
                        <a:pos x="84" y="44"/>
                      </a:cxn>
                      <a:cxn ang="0">
                        <a:pos x="108" y="51"/>
                      </a:cxn>
                    </a:cxnLst>
                    <a:rect l="0" t="0" r="r" b="b"/>
                    <a:pathLst>
                      <a:path w="108" h="75">
                        <a:moveTo>
                          <a:pt x="108" y="51"/>
                        </a:moveTo>
                        <a:lnTo>
                          <a:pt x="108" y="75"/>
                        </a:lnTo>
                        <a:lnTo>
                          <a:pt x="58" y="56"/>
                        </a:lnTo>
                        <a:lnTo>
                          <a:pt x="33" y="40"/>
                        </a:lnTo>
                        <a:lnTo>
                          <a:pt x="15" y="28"/>
                        </a:lnTo>
                        <a:lnTo>
                          <a:pt x="0" y="23"/>
                        </a:lnTo>
                        <a:lnTo>
                          <a:pt x="0" y="0"/>
                        </a:lnTo>
                        <a:lnTo>
                          <a:pt x="33" y="21"/>
                        </a:lnTo>
                        <a:lnTo>
                          <a:pt x="61" y="35"/>
                        </a:lnTo>
                        <a:lnTo>
                          <a:pt x="84" y="44"/>
                        </a:lnTo>
                        <a:lnTo>
                          <a:pt x="108" y="51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39" name="Freeform 243"/>
                  <p:cNvSpPr>
                    <a:spLocks noChangeAspect="1"/>
                  </p:cNvSpPr>
                  <p:nvPr/>
                </p:nvSpPr>
                <p:spPr bwMode="gray">
                  <a:xfrm>
                    <a:off x="199" y="3069"/>
                    <a:ext cx="106" cy="50"/>
                  </a:xfrm>
                  <a:custGeom>
                    <a:avLst/>
                    <a:gdLst/>
                    <a:ahLst/>
                    <a:cxnLst>
                      <a:cxn ang="0">
                        <a:pos x="106" y="5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6" h="50">
                        <a:moveTo>
                          <a:pt x="106" y="50"/>
                        </a:moveTo>
                        <a:cubicBezTo>
                          <a:pt x="50" y="33"/>
                          <a:pt x="35" y="20"/>
                          <a:pt x="0" y="0"/>
                        </a:cubicBezTo>
                      </a:path>
                    </a:pathLst>
                  </a:custGeom>
                  <a:noFill/>
                  <a:ln w="635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740" name="Freeform 244"/>
                <p:cNvSpPr>
                  <a:spLocks noChangeAspect="1"/>
                </p:cNvSpPr>
                <p:nvPr/>
              </p:nvSpPr>
              <p:spPr bwMode="gray">
                <a:xfrm>
                  <a:off x="179" y="2837"/>
                  <a:ext cx="381" cy="550"/>
                </a:xfrm>
                <a:custGeom>
                  <a:avLst/>
                  <a:gdLst/>
                  <a:ahLst/>
                  <a:cxnLst>
                    <a:cxn ang="0">
                      <a:pos x="237" y="0"/>
                    </a:cxn>
                    <a:cxn ang="0">
                      <a:pos x="381" y="84"/>
                    </a:cxn>
                    <a:cxn ang="0">
                      <a:pos x="381" y="421"/>
                    </a:cxn>
                    <a:cxn ang="0">
                      <a:pos x="148" y="550"/>
                    </a:cxn>
                    <a:cxn ang="0">
                      <a:pos x="0" y="478"/>
                    </a:cxn>
                    <a:cxn ang="0">
                      <a:pos x="0" y="135"/>
                    </a:cxn>
                    <a:cxn ang="0">
                      <a:pos x="237" y="0"/>
                    </a:cxn>
                  </a:cxnLst>
                  <a:rect l="0" t="0" r="r" b="b"/>
                  <a:pathLst>
                    <a:path w="381" h="550">
                      <a:moveTo>
                        <a:pt x="237" y="0"/>
                      </a:moveTo>
                      <a:lnTo>
                        <a:pt x="381" y="84"/>
                      </a:lnTo>
                      <a:lnTo>
                        <a:pt x="381" y="421"/>
                      </a:lnTo>
                      <a:cubicBezTo>
                        <a:pt x="381" y="421"/>
                        <a:pt x="264" y="485"/>
                        <a:pt x="148" y="550"/>
                      </a:cubicBezTo>
                      <a:cubicBezTo>
                        <a:pt x="91" y="534"/>
                        <a:pt x="54" y="528"/>
                        <a:pt x="0" y="478"/>
                      </a:cubicBezTo>
                      <a:cubicBezTo>
                        <a:pt x="0" y="306"/>
                        <a:pt x="0" y="135"/>
                        <a:pt x="0" y="135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18741" name="Group 245"/>
          <p:cNvGrpSpPr>
            <a:grpSpLocks/>
          </p:cNvGrpSpPr>
          <p:nvPr/>
        </p:nvGrpSpPr>
        <p:grpSpPr bwMode="auto">
          <a:xfrm>
            <a:off x="4924425" y="528638"/>
            <a:ext cx="1727200" cy="1555750"/>
            <a:chOff x="2626" y="1071"/>
            <a:chExt cx="1088" cy="980"/>
          </a:xfrm>
        </p:grpSpPr>
        <p:sp>
          <p:nvSpPr>
            <p:cNvPr id="618742" name="Oval 246"/>
            <p:cNvSpPr>
              <a:spLocks noChangeArrowheads="1"/>
            </p:cNvSpPr>
            <p:nvPr/>
          </p:nvSpPr>
          <p:spPr bwMode="gray">
            <a:xfrm>
              <a:off x="2626" y="1071"/>
              <a:ext cx="1088" cy="980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30196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28575" algn="ctr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grpSp>
          <p:nvGrpSpPr>
            <p:cNvPr id="618743" name="Group 247"/>
            <p:cNvGrpSpPr>
              <a:grpSpLocks/>
            </p:cNvGrpSpPr>
            <p:nvPr/>
          </p:nvGrpSpPr>
          <p:grpSpPr bwMode="auto">
            <a:xfrm>
              <a:off x="2807" y="1325"/>
              <a:ext cx="675" cy="449"/>
              <a:chOff x="1682" y="2269"/>
              <a:chExt cx="675" cy="449"/>
            </a:xfrm>
          </p:grpSpPr>
          <p:grpSp>
            <p:nvGrpSpPr>
              <p:cNvPr id="618744" name="Group 248"/>
              <p:cNvGrpSpPr>
                <a:grpSpLocks/>
              </p:cNvGrpSpPr>
              <p:nvPr/>
            </p:nvGrpSpPr>
            <p:grpSpPr bwMode="auto">
              <a:xfrm>
                <a:off x="1682" y="2269"/>
                <a:ext cx="312" cy="448"/>
                <a:chOff x="1682" y="2269"/>
                <a:chExt cx="312" cy="448"/>
              </a:xfrm>
            </p:grpSpPr>
            <p:grpSp>
              <p:nvGrpSpPr>
                <p:cNvPr id="618745" name="Group 249"/>
                <p:cNvGrpSpPr>
                  <a:grpSpLocks/>
                </p:cNvGrpSpPr>
                <p:nvPr/>
              </p:nvGrpSpPr>
              <p:grpSpPr bwMode="auto">
                <a:xfrm>
                  <a:off x="1682" y="2269"/>
                  <a:ext cx="312" cy="448"/>
                  <a:chOff x="176" y="2834"/>
                  <a:chExt cx="385" cy="558"/>
                </a:xfrm>
              </p:grpSpPr>
              <p:grpSp>
                <p:nvGrpSpPr>
                  <p:cNvPr id="618746" name="Group 250"/>
                  <p:cNvGrpSpPr>
                    <a:grpSpLocks/>
                  </p:cNvGrpSpPr>
                  <p:nvPr/>
                </p:nvGrpSpPr>
                <p:grpSpPr bwMode="auto">
                  <a:xfrm>
                    <a:off x="176" y="2834"/>
                    <a:ext cx="385" cy="558"/>
                    <a:chOff x="176" y="2834"/>
                    <a:chExt cx="385" cy="558"/>
                  </a:xfrm>
                </p:grpSpPr>
                <p:sp>
                  <p:nvSpPr>
                    <p:cNvPr id="618747" name="Freeform 251"/>
                    <p:cNvSpPr>
                      <a:spLocks/>
                    </p:cNvSpPr>
                    <p:nvPr/>
                  </p:nvSpPr>
                  <p:spPr bwMode="gray">
                    <a:xfrm>
                      <a:off x="176" y="2967"/>
                      <a:ext cx="151" cy="425"/>
                    </a:xfrm>
                    <a:custGeom>
                      <a:avLst/>
                      <a:gdLst/>
                      <a:ahLst/>
                      <a:cxnLst>
                        <a:cxn ang="0">
                          <a:pos x="150" y="89"/>
                        </a:cxn>
                        <a:cxn ang="0">
                          <a:pos x="151" y="425"/>
                        </a:cxn>
                        <a:cxn ang="0">
                          <a:pos x="0" y="350"/>
                        </a:cxn>
                        <a:cxn ang="0">
                          <a:pos x="0" y="0"/>
                        </a:cxn>
                        <a:cxn ang="0">
                          <a:pos x="150" y="89"/>
                        </a:cxn>
                      </a:cxnLst>
                      <a:rect l="0" t="0" r="r" b="b"/>
                      <a:pathLst>
                        <a:path w="151" h="425">
                          <a:moveTo>
                            <a:pt x="150" y="89"/>
                          </a:moveTo>
                          <a:cubicBezTo>
                            <a:pt x="150" y="89"/>
                            <a:pt x="150" y="257"/>
                            <a:pt x="151" y="425"/>
                          </a:cubicBezTo>
                          <a:cubicBezTo>
                            <a:pt x="61" y="411"/>
                            <a:pt x="33" y="375"/>
                            <a:pt x="0" y="350"/>
                          </a:cubicBezTo>
                          <a:cubicBezTo>
                            <a:pt x="0" y="175"/>
                            <a:pt x="0" y="0"/>
                            <a:pt x="0" y="0"/>
                          </a:cubicBezTo>
                          <a:lnTo>
                            <a:pt x="150" y="89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BCA879"/>
                        </a:gs>
                        <a:gs pos="100000">
                          <a:srgbClr val="BCA879">
                            <a:gamma/>
                            <a:tint val="30196"/>
                            <a:invGamma/>
                          </a:srgbClr>
                        </a:gs>
                      </a:gsLst>
                      <a:lin ang="0" scaled="1"/>
                    </a:gradFill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48" name="Freeform 252"/>
                    <p:cNvSpPr>
                      <a:spLocks/>
                    </p:cNvSpPr>
                    <p:nvPr/>
                  </p:nvSpPr>
                  <p:spPr bwMode="gray">
                    <a:xfrm>
                      <a:off x="326" y="2921"/>
                      <a:ext cx="235" cy="469"/>
                    </a:xfrm>
                    <a:custGeom>
                      <a:avLst/>
                      <a:gdLst/>
                      <a:ahLst/>
                      <a:cxnLst>
                        <a:cxn ang="0">
                          <a:pos x="235" y="0"/>
                        </a:cxn>
                        <a:cxn ang="0">
                          <a:pos x="235" y="340"/>
                        </a:cxn>
                        <a:cxn ang="0">
                          <a:pos x="0" y="469"/>
                        </a:cxn>
                        <a:cxn ang="0">
                          <a:pos x="0" y="132"/>
                        </a:cxn>
                        <a:cxn ang="0">
                          <a:pos x="235" y="0"/>
                        </a:cxn>
                      </a:cxnLst>
                      <a:rect l="0" t="0" r="r" b="b"/>
                      <a:pathLst>
                        <a:path w="235" h="469">
                          <a:moveTo>
                            <a:pt x="235" y="0"/>
                          </a:moveTo>
                          <a:lnTo>
                            <a:pt x="235" y="340"/>
                          </a:lnTo>
                          <a:lnTo>
                            <a:pt x="0" y="469"/>
                          </a:lnTo>
                          <a:lnTo>
                            <a:pt x="0" y="132"/>
                          </a:lnTo>
                          <a:lnTo>
                            <a:pt x="235" y="0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BCA879">
                            <a:gamma/>
                            <a:tint val="30196"/>
                            <a:invGamma/>
                          </a:srgbClr>
                        </a:gs>
                        <a:gs pos="100000">
                          <a:srgbClr val="BCA879"/>
                        </a:gs>
                      </a:gsLst>
                      <a:lin ang="2700000" scaled="1"/>
                    </a:gradFill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49" name="Freeform 253"/>
                    <p:cNvSpPr>
                      <a:spLocks/>
                    </p:cNvSpPr>
                    <p:nvPr/>
                  </p:nvSpPr>
                  <p:spPr bwMode="gray">
                    <a:xfrm>
                      <a:off x="177" y="2834"/>
                      <a:ext cx="384" cy="222"/>
                    </a:xfrm>
                    <a:custGeom>
                      <a:avLst/>
                      <a:gdLst/>
                      <a:ahLst/>
                      <a:cxnLst>
                        <a:cxn ang="0">
                          <a:pos x="384" y="85"/>
                        </a:cxn>
                        <a:cxn ang="0">
                          <a:pos x="147" y="222"/>
                        </a:cxn>
                        <a:cxn ang="0">
                          <a:pos x="0" y="136"/>
                        </a:cxn>
                        <a:cxn ang="0">
                          <a:pos x="240" y="0"/>
                        </a:cxn>
                        <a:cxn ang="0">
                          <a:pos x="384" y="85"/>
                        </a:cxn>
                      </a:cxnLst>
                      <a:rect l="0" t="0" r="r" b="b"/>
                      <a:pathLst>
                        <a:path w="384" h="222">
                          <a:moveTo>
                            <a:pt x="384" y="85"/>
                          </a:moveTo>
                          <a:cubicBezTo>
                            <a:pt x="384" y="85"/>
                            <a:pt x="265" y="153"/>
                            <a:pt x="147" y="222"/>
                          </a:cubicBezTo>
                          <a:cubicBezTo>
                            <a:pt x="59" y="192"/>
                            <a:pt x="33" y="169"/>
                            <a:pt x="0" y="136"/>
                          </a:cubicBezTo>
                          <a:cubicBezTo>
                            <a:pt x="120" y="68"/>
                            <a:pt x="240" y="0"/>
                            <a:pt x="240" y="0"/>
                          </a:cubicBezTo>
                          <a:lnTo>
                            <a:pt x="384" y="85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BCA879"/>
                        </a:gs>
                        <a:gs pos="100000">
                          <a:srgbClr val="BCA879">
                            <a:gamma/>
                            <a:tint val="30196"/>
                            <a:invGamma/>
                          </a:srgbClr>
                        </a:gs>
                      </a:gsLst>
                      <a:path path="rect">
                        <a:fillToRect l="100000" b="100000"/>
                      </a:path>
                    </a:gradFill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50" name="Freeform 254"/>
                    <p:cNvSpPr>
                      <a:spLocks/>
                    </p:cNvSpPr>
                    <p:nvPr/>
                  </p:nvSpPr>
                  <p:spPr bwMode="gray">
                    <a:xfrm>
                      <a:off x="199" y="3249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51" name="Freeform 255"/>
                    <p:cNvSpPr>
                      <a:spLocks/>
                    </p:cNvSpPr>
                    <p:nvPr/>
                  </p:nvSpPr>
                  <p:spPr bwMode="gray">
                    <a:xfrm>
                      <a:off x="199" y="3270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52" name="Freeform 256"/>
                    <p:cNvSpPr>
                      <a:spLocks/>
                    </p:cNvSpPr>
                    <p:nvPr/>
                  </p:nvSpPr>
                  <p:spPr bwMode="gray">
                    <a:xfrm>
                      <a:off x="199" y="3292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53" name="Oval 25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33" y="3174"/>
                      <a:ext cx="25" cy="37"/>
                    </a:xfrm>
                    <a:prstGeom prst="ellipse">
                      <a:avLst/>
                    </a:prstGeom>
                    <a:solidFill>
                      <a:schemeClr val="folHlink"/>
                    </a:solidFill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618754" name="Group 2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99" y="3027"/>
                      <a:ext cx="106" cy="71"/>
                      <a:chOff x="671" y="3495"/>
                      <a:chExt cx="106" cy="71"/>
                    </a:xfrm>
                  </p:grpSpPr>
                  <p:sp>
                    <p:nvSpPr>
                      <p:cNvPr id="618755" name="Freeform 259"/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671" y="3495"/>
                        <a:ext cx="106" cy="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06" y="5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06" h="50">
                            <a:moveTo>
                              <a:pt x="106" y="50"/>
                            </a:moveTo>
                            <a:cubicBezTo>
                              <a:pt x="50" y="33"/>
                              <a:pt x="35" y="20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8756" name="Freeform 260"/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671" y="3516"/>
                        <a:ext cx="106" cy="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06" y="5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06" h="50">
                            <a:moveTo>
                              <a:pt x="106" y="50"/>
                            </a:moveTo>
                            <a:cubicBezTo>
                              <a:pt x="50" y="33"/>
                              <a:pt x="35" y="20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8757" name="Line 261"/>
                      <p:cNvSpPr>
                        <a:spLocks noChangeShapeType="1"/>
                      </p:cNvSpPr>
                      <p:nvPr/>
                    </p:nvSpPr>
                    <p:spPr bwMode="gray">
                      <a:xfrm>
                        <a:off x="777" y="3545"/>
                        <a:ext cx="0" cy="19"/>
                      </a:xfrm>
                      <a:prstGeom prst="line">
                        <a:avLst/>
                      </a:prstGeom>
                      <a:noFill/>
                      <a:ln w="63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8758" name="Line 262"/>
                      <p:cNvSpPr>
                        <a:spLocks noChangeShapeType="1"/>
                      </p:cNvSpPr>
                      <p:nvPr/>
                    </p:nvSpPr>
                    <p:spPr bwMode="gray">
                      <a:xfrm>
                        <a:off x="671" y="3495"/>
                        <a:ext cx="0" cy="18"/>
                      </a:xfrm>
                      <a:prstGeom prst="line">
                        <a:avLst/>
                      </a:prstGeom>
                      <a:noFill/>
                      <a:ln w="63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618759" name="Freeform 263"/>
                    <p:cNvSpPr>
                      <a:spLocks/>
                    </p:cNvSpPr>
                    <p:nvPr/>
                  </p:nvSpPr>
                  <p:spPr bwMode="gray">
                    <a:xfrm>
                      <a:off x="199" y="3090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60" name="Line 264"/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305" y="3119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61" name="Line 265"/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199" y="3069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62" name="Freeform 266"/>
                    <p:cNvSpPr>
                      <a:spLocks/>
                    </p:cNvSpPr>
                    <p:nvPr/>
                  </p:nvSpPr>
                  <p:spPr bwMode="gray">
                    <a:xfrm>
                      <a:off x="199" y="310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63" name="Freeform 267"/>
                    <p:cNvSpPr>
                      <a:spLocks/>
                    </p:cNvSpPr>
                    <p:nvPr/>
                  </p:nvSpPr>
                  <p:spPr bwMode="gray">
                    <a:xfrm>
                      <a:off x="198" y="3068"/>
                      <a:ext cx="108" cy="75"/>
                    </a:xfrm>
                    <a:custGeom>
                      <a:avLst/>
                      <a:gdLst/>
                      <a:ahLst/>
                      <a:cxnLst>
                        <a:cxn ang="0">
                          <a:pos x="108" y="51"/>
                        </a:cxn>
                        <a:cxn ang="0">
                          <a:pos x="108" y="75"/>
                        </a:cxn>
                        <a:cxn ang="0">
                          <a:pos x="58" y="56"/>
                        </a:cxn>
                        <a:cxn ang="0">
                          <a:pos x="33" y="40"/>
                        </a:cxn>
                        <a:cxn ang="0">
                          <a:pos x="15" y="28"/>
                        </a:cxn>
                        <a:cxn ang="0">
                          <a:pos x="0" y="23"/>
                        </a:cxn>
                        <a:cxn ang="0">
                          <a:pos x="0" y="0"/>
                        </a:cxn>
                        <a:cxn ang="0">
                          <a:pos x="33" y="21"/>
                        </a:cxn>
                        <a:cxn ang="0">
                          <a:pos x="61" y="35"/>
                        </a:cxn>
                        <a:cxn ang="0">
                          <a:pos x="84" y="44"/>
                        </a:cxn>
                        <a:cxn ang="0">
                          <a:pos x="108" y="51"/>
                        </a:cxn>
                      </a:cxnLst>
                      <a:rect l="0" t="0" r="r" b="b"/>
                      <a:pathLst>
                        <a:path w="108" h="75">
                          <a:moveTo>
                            <a:pt x="108" y="51"/>
                          </a:moveTo>
                          <a:lnTo>
                            <a:pt x="108" y="75"/>
                          </a:lnTo>
                          <a:lnTo>
                            <a:pt x="58" y="56"/>
                          </a:lnTo>
                          <a:lnTo>
                            <a:pt x="33" y="40"/>
                          </a:lnTo>
                          <a:lnTo>
                            <a:pt x="15" y="28"/>
                          </a:lnTo>
                          <a:lnTo>
                            <a:pt x="0" y="23"/>
                          </a:lnTo>
                          <a:lnTo>
                            <a:pt x="0" y="0"/>
                          </a:lnTo>
                          <a:lnTo>
                            <a:pt x="33" y="21"/>
                          </a:lnTo>
                          <a:lnTo>
                            <a:pt x="61" y="35"/>
                          </a:lnTo>
                          <a:lnTo>
                            <a:pt x="84" y="44"/>
                          </a:lnTo>
                          <a:lnTo>
                            <a:pt x="108" y="51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64" name="Freeform 268"/>
                    <p:cNvSpPr>
                      <a:spLocks/>
                    </p:cNvSpPr>
                    <p:nvPr/>
                  </p:nvSpPr>
                  <p:spPr bwMode="gray">
                    <a:xfrm>
                      <a:off x="199" y="3069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765" name="Freeform 269"/>
                  <p:cNvSpPr>
                    <a:spLocks/>
                  </p:cNvSpPr>
                  <p:nvPr/>
                </p:nvSpPr>
                <p:spPr bwMode="gray">
                  <a:xfrm>
                    <a:off x="179" y="2837"/>
                    <a:ext cx="381" cy="550"/>
                  </a:xfrm>
                  <a:custGeom>
                    <a:avLst/>
                    <a:gdLst/>
                    <a:ahLst/>
                    <a:cxnLst>
                      <a:cxn ang="0">
                        <a:pos x="237" y="0"/>
                      </a:cxn>
                      <a:cxn ang="0">
                        <a:pos x="381" y="84"/>
                      </a:cxn>
                      <a:cxn ang="0">
                        <a:pos x="381" y="421"/>
                      </a:cxn>
                      <a:cxn ang="0">
                        <a:pos x="148" y="550"/>
                      </a:cxn>
                      <a:cxn ang="0">
                        <a:pos x="0" y="478"/>
                      </a:cxn>
                      <a:cxn ang="0">
                        <a:pos x="0" y="135"/>
                      </a:cxn>
                      <a:cxn ang="0">
                        <a:pos x="237" y="0"/>
                      </a:cxn>
                    </a:cxnLst>
                    <a:rect l="0" t="0" r="r" b="b"/>
                    <a:pathLst>
                      <a:path w="381" h="550">
                        <a:moveTo>
                          <a:pt x="237" y="0"/>
                        </a:moveTo>
                        <a:lnTo>
                          <a:pt x="381" y="84"/>
                        </a:lnTo>
                        <a:lnTo>
                          <a:pt x="381" y="421"/>
                        </a:lnTo>
                        <a:cubicBezTo>
                          <a:pt x="381" y="421"/>
                          <a:pt x="264" y="485"/>
                          <a:pt x="148" y="550"/>
                        </a:cubicBezTo>
                        <a:cubicBezTo>
                          <a:pt x="91" y="534"/>
                          <a:pt x="54" y="528"/>
                          <a:pt x="0" y="478"/>
                        </a:cubicBezTo>
                        <a:cubicBezTo>
                          <a:pt x="0" y="306"/>
                          <a:pt x="0" y="135"/>
                          <a:pt x="0" y="135"/>
                        </a:cubicBezTo>
                        <a:lnTo>
                          <a:pt x="237" y="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766" name="AutoShape 270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1835" y="2375"/>
                  <a:ext cx="128" cy="140"/>
                </a:xfrm>
                <a:prstGeom prst="parallelogram">
                  <a:avLst>
                    <a:gd name="adj" fmla="val 59995"/>
                  </a:avLst>
                </a:prstGeom>
                <a:solidFill>
                  <a:schemeClr val="folHlink"/>
                </a:solidFill>
                <a:ln w="635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767" name="AutoShape 271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1835" y="2426"/>
                  <a:ext cx="127" cy="140"/>
                </a:xfrm>
                <a:prstGeom prst="parallelogram">
                  <a:avLst>
                    <a:gd name="adj" fmla="val 59995"/>
                  </a:avLst>
                </a:prstGeom>
                <a:solidFill>
                  <a:srgbClr val="FFCB05"/>
                </a:solidFill>
                <a:ln w="635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768" name="AutoShape 272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1835" y="2476"/>
                  <a:ext cx="127" cy="140"/>
                </a:xfrm>
                <a:prstGeom prst="parallelogram">
                  <a:avLst>
                    <a:gd name="adj" fmla="val 59995"/>
                  </a:avLst>
                </a:prstGeom>
                <a:solidFill>
                  <a:schemeClr val="tx2"/>
                </a:solidFill>
                <a:ln w="635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769" name="AutoShape 273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1835" y="2525"/>
                  <a:ext cx="127" cy="140"/>
                </a:xfrm>
                <a:prstGeom prst="parallelogram">
                  <a:avLst>
                    <a:gd name="adj" fmla="val 59995"/>
                  </a:avLst>
                </a:prstGeom>
                <a:solidFill>
                  <a:schemeClr val="hlink"/>
                </a:solidFill>
                <a:ln w="635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8770" name="Group 274"/>
              <p:cNvGrpSpPr>
                <a:grpSpLocks/>
              </p:cNvGrpSpPr>
              <p:nvPr/>
            </p:nvGrpSpPr>
            <p:grpSpPr bwMode="auto">
              <a:xfrm>
                <a:off x="2045" y="2269"/>
                <a:ext cx="312" cy="449"/>
                <a:chOff x="2045" y="2269"/>
                <a:chExt cx="312" cy="449"/>
              </a:xfrm>
            </p:grpSpPr>
            <p:grpSp>
              <p:nvGrpSpPr>
                <p:cNvPr id="618771" name="Group 275"/>
                <p:cNvGrpSpPr>
                  <a:grpSpLocks/>
                </p:cNvGrpSpPr>
                <p:nvPr/>
              </p:nvGrpSpPr>
              <p:grpSpPr bwMode="auto">
                <a:xfrm>
                  <a:off x="2045" y="2269"/>
                  <a:ext cx="312" cy="449"/>
                  <a:chOff x="176" y="2834"/>
                  <a:chExt cx="385" cy="558"/>
                </a:xfrm>
              </p:grpSpPr>
              <p:grpSp>
                <p:nvGrpSpPr>
                  <p:cNvPr id="618772" name="Group 276"/>
                  <p:cNvGrpSpPr>
                    <a:grpSpLocks/>
                  </p:cNvGrpSpPr>
                  <p:nvPr/>
                </p:nvGrpSpPr>
                <p:grpSpPr bwMode="auto">
                  <a:xfrm>
                    <a:off x="176" y="2834"/>
                    <a:ext cx="385" cy="558"/>
                    <a:chOff x="176" y="2834"/>
                    <a:chExt cx="385" cy="558"/>
                  </a:xfrm>
                </p:grpSpPr>
                <p:sp>
                  <p:nvSpPr>
                    <p:cNvPr id="618773" name="Freeform 277"/>
                    <p:cNvSpPr>
                      <a:spLocks/>
                    </p:cNvSpPr>
                    <p:nvPr/>
                  </p:nvSpPr>
                  <p:spPr bwMode="gray">
                    <a:xfrm>
                      <a:off x="176" y="2967"/>
                      <a:ext cx="151" cy="425"/>
                    </a:xfrm>
                    <a:custGeom>
                      <a:avLst/>
                      <a:gdLst/>
                      <a:ahLst/>
                      <a:cxnLst>
                        <a:cxn ang="0">
                          <a:pos x="150" y="89"/>
                        </a:cxn>
                        <a:cxn ang="0">
                          <a:pos x="151" y="425"/>
                        </a:cxn>
                        <a:cxn ang="0">
                          <a:pos x="0" y="350"/>
                        </a:cxn>
                        <a:cxn ang="0">
                          <a:pos x="0" y="0"/>
                        </a:cxn>
                        <a:cxn ang="0">
                          <a:pos x="150" y="89"/>
                        </a:cxn>
                      </a:cxnLst>
                      <a:rect l="0" t="0" r="r" b="b"/>
                      <a:pathLst>
                        <a:path w="151" h="425">
                          <a:moveTo>
                            <a:pt x="150" y="89"/>
                          </a:moveTo>
                          <a:cubicBezTo>
                            <a:pt x="150" y="89"/>
                            <a:pt x="150" y="257"/>
                            <a:pt x="151" y="425"/>
                          </a:cubicBezTo>
                          <a:cubicBezTo>
                            <a:pt x="61" y="411"/>
                            <a:pt x="33" y="375"/>
                            <a:pt x="0" y="350"/>
                          </a:cubicBezTo>
                          <a:cubicBezTo>
                            <a:pt x="0" y="175"/>
                            <a:pt x="0" y="0"/>
                            <a:pt x="0" y="0"/>
                          </a:cubicBezTo>
                          <a:lnTo>
                            <a:pt x="150" y="89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BCA879"/>
                        </a:gs>
                        <a:gs pos="100000">
                          <a:srgbClr val="BCA879">
                            <a:gamma/>
                            <a:tint val="30196"/>
                            <a:invGamma/>
                          </a:srgbClr>
                        </a:gs>
                      </a:gsLst>
                      <a:lin ang="0" scaled="1"/>
                    </a:gradFill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74" name="Freeform 278"/>
                    <p:cNvSpPr>
                      <a:spLocks/>
                    </p:cNvSpPr>
                    <p:nvPr/>
                  </p:nvSpPr>
                  <p:spPr bwMode="gray">
                    <a:xfrm>
                      <a:off x="326" y="2921"/>
                      <a:ext cx="235" cy="469"/>
                    </a:xfrm>
                    <a:custGeom>
                      <a:avLst/>
                      <a:gdLst/>
                      <a:ahLst/>
                      <a:cxnLst>
                        <a:cxn ang="0">
                          <a:pos x="235" y="0"/>
                        </a:cxn>
                        <a:cxn ang="0">
                          <a:pos x="235" y="340"/>
                        </a:cxn>
                        <a:cxn ang="0">
                          <a:pos x="0" y="469"/>
                        </a:cxn>
                        <a:cxn ang="0">
                          <a:pos x="0" y="132"/>
                        </a:cxn>
                        <a:cxn ang="0">
                          <a:pos x="235" y="0"/>
                        </a:cxn>
                      </a:cxnLst>
                      <a:rect l="0" t="0" r="r" b="b"/>
                      <a:pathLst>
                        <a:path w="235" h="469">
                          <a:moveTo>
                            <a:pt x="235" y="0"/>
                          </a:moveTo>
                          <a:lnTo>
                            <a:pt x="235" y="340"/>
                          </a:lnTo>
                          <a:lnTo>
                            <a:pt x="0" y="469"/>
                          </a:lnTo>
                          <a:lnTo>
                            <a:pt x="0" y="132"/>
                          </a:lnTo>
                          <a:lnTo>
                            <a:pt x="235" y="0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BCA879">
                            <a:gamma/>
                            <a:tint val="30196"/>
                            <a:invGamma/>
                          </a:srgbClr>
                        </a:gs>
                        <a:gs pos="100000">
                          <a:srgbClr val="BCA879"/>
                        </a:gs>
                      </a:gsLst>
                      <a:lin ang="2700000" scaled="1"/>
                    </a:gradFill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75" name="Freeform 279"/>
                    <p:cNvSpPr>
                      <a:spLocks/>
                    </p:cNvSpPr>
                    <p:nvPr/>
                  </p:nvSpPr>
                  <p:spPr bwMode="gray">
                    <a:xfrm>
                      <a:off x="177" y="2834"/>
                      <a:ext cx="384" cy="222"/>
                    </a:xfrm>
                    <a:custGeom>
                      <a:avLst/>
                      <a:gdLst/>
                      <a:ahLst/>
                      <a:cxnLst>
                        <a:cxn ang="0">
                          <a:pos x="384" y="85"/>
                        </a:cxn>
                        <a:cxn ang="0">
                          <a:pos x="147" y="222"/>
                        </a:cxn>
                        <a:cxn ang="0">
                          <a:pos x="0" y="136"/>
                        </a:cxn>
                        <a:cxn ang="0">
                          <a:pos x="240" y="0"/>
                        </a:cxn>
                        <a:cxn ang="0">
                          <a:pos x="384" y="85"/>
                        </a:cxn>
                      </a:cxnLst>
                      <a:rect l="0" t="0" r="r" b="b"/>
                      <a:pathLst>
                        <a:path w="384" h="222">
                          <a:moveTo>
                            <a:pt x="384" y="85"/>
                          </a:moveTo>
                          <a:cubicBezTo>
                            <a:pt x="384" y="85"/>
                            <a:pt x="265" y="153"/>
                            <a:pt x="147" y="222"/>
                          </a:cubicBezTo>
                          <a:cubicBezTo>
                            <a:pt x="59" y="192"/>
                            <a:pt x="33" y="169"/>
                            <a:pt x="0" y="136"/>
                          </a:cubicBezTo>
                          <a:cubicBezTo>
                            <a:pt x="120" y="68"/>
                            <a:pt x="240" y="0"/>
                            <a:pt x="240" y="0"/>
                          </a:cubicBezTo>
                          <a:lnTo>
                            <a:pt x="384" y="85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BCA879"/>
                        </a:gs>
                        <a:gs pos="100000">
                          <a:srgbClr val="BCA879">
                            <a:gamma/>
                            <a:tint val="30196"/>
                            <a:invGamma/>
                          </a:srgbClr>
                        </a:gs>
                      </a:gsLst>
                      <a:path path="rect">
                        <a:fillToRect l="100000" b="100000"/>
                      </a:path>
                    </a:gradFill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76" name="Freeform 280"/>
                    <p:cNvSpPr>
                      <a:spLocks/>
                    </p:cNvSpPr>
                    <p:nvPr/>
                  </p:nvSpPr>
                  <p:spPr bwMode="gray">
                    <a:xfrm>
                      <a:off x="199" y="3249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77" name="Freeform 281"/>
                    <p:cNvSpPr>
                      <a:spLocks/>
                    </p:cNvSpPr>
                    <p:nvPr/>
                  </p:nvSpPr>
                  <p:spPr bwMode="gray">
                    <a:xfrm>
                      <a:off x="199" y="3270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78" name="Freeform 282"/>
                    <p:cNvSpPr>
                      <a:spLocks/>
                    </p:cNvSpPr>
                    <p:nvPr/>
                  </p:nvSpPr>
                  <p:spPr bwMode="gray">
                    <a:xfrm>
                      <a:off x="199" y="3292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79" name="Oval 283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33" y="3174"/>
                      <a:ext cx="25" cy="37"/>
                    </a:xfrm>
                    <a:prstGeom prst="ellipse">
                      <a:avLst/>
                    </a:prstGeom>
                    <a:solidFill>
                      <a:schemeClr val="folHlink"/>
                    </a:solidFill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618780" name="Group 2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99" y="3027"/>
                      <a:ext cx="106" cy="71"/>
                      <a:chOff x="671" y="3495"/>
                      <a:chExt cx="106" cy="71"/>
                    </a:xfrm>
                  </p:grpSpPr>
                  <p:sp>
                    <p:nvSpPr>
                      <p:cNvPr id="618781" name="Freeform 285"/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671" y="3495"/>
                        <a:ext cx="106" cy="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06" y="5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06" h="50">
                            <a:moveTo>
                              <a:pt x="106" y="50"/>
                            </a:moveTo>
                            <a:cubicBezTo>
                              <a:pt x="50" y="33"/>
                              <a:pt x="35" y="20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8782" name="Freeform 286"/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671" y="3516"/>
                        <a:ext cx="106" cy="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06" y="5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06" h="50">
                            <a:moveTo>
                              <a:pt x="106" y="50"/>
                            </a:moveTo>
                            <a:cubicBezTo>
                              <a:pt x="50" y="33"/>
                              <a:pt x="35" y="20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8783" name="Line 287"/>
                      <p:cNvSpPr>
                        <a:spLocks noChangeShapeType="1"/>
                      </p:cNvSpPr>
                      <p:nvPr/>
                    </p:nvSpPr>
                    <p:spPr bwMode="gray">
                      <a:xfrm>
                        <a:off x="777" y="3545"/>
                        <a:ext cx="0" cy="19"/>
                      </a:xfrm>
                      <a:prstGeom prst="line">
                        <a:avLst/>
                      </a:prstGeom>
                      <a:noFill/>
                      <a:ln w="63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18784" name="Line 288"/>
                      <p:cNvSpPr>
                        <a:spLocks noChangeShapeType="1"/>
                      </p:cNvSpPr>
                      <p:nvPr/>
                    </p:nvSpPr>
                    <p:spPr bwMode="gray">
                      <a:xfrm>
                        <a:off x="671" y="3495"/>
                        <a:ext cx="0" cy="18"/>
                      </a:xfrm>
                      <a:prstGeom prst="line">
                        <a:avLst/>
                      </a:prstGeom>
                      <a:noFill/>
                      <a:ln w="635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618785" name="Freeform 289"/>
                    <p:cNvSpPr>
                      <a:spLocks/>
                    </p:cNvSpPr>
                    <p:nvPr/>
                  </p:nvSpPr>
                  <p:spPr bwMode="gray">
                    <a:xfrm>
                      <a:off x="199" y="3090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86" name="Line 290"/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305" y="3119"/>
                      <a:ext cx="0" cy="19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87" name="Line 291"/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199" y="3069"/>
                      <a:ext cx="0" cy="18"/>
                    </a:xfrm>
                    <a:prstGeom prst="line">
                      <a:avLst/>
                    </a:prstGeom>
                    <a:noFill/>
                    <a:ln w="63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88" name="Freeform 292"/>
                    <p:cNvSpPr>
                      <a:spLocks/>
                    </p:cNvSpPr>
                    <p:nvPr/>
                  </p:nvSpPr>
                  <p:spPr bwMode="gray">
                    <a:xfrm>
                      <a:off x="199" y="3106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89" name="Freeform 293"/>
                    <p:cNvSpPr>
                      <a:spLocks/>
                    </p:cNvSpPr>
                    <p:nvPr/>
                  </p:nvSpPr>
                  <p:spPr bwMode="gray">
                    <a:xfrm>
                      <a:off x="198" y="3068"/>
                      <a:ext cx="108" cy="75"/>
                    </a:xfrm>
                    <a:custGeom>
                      <a:avLst/>
                      <a:gdLst/>
                      <a:ahLst/>
                      <a:cxnLst>
                        <a:cxn ang="0">
                          <a:pos x="108" y="51"/>
                        </a:cxn>
                        <a:cxn ang="0">
                          <a:pos x="108" y="75"/>
                        </a:cxn>
                        <a:cxn ang="0">
                          <a:pos x="58" y="56"/>
                        </a:cxn>
                        <a:cxn ang="0">
                          <a:pos x="33" y="40"/>
                        </a:cxn>
                        <a:cxn ang="0">
                          <a:pos x="15" y="28"/>
                        </a:cxn>
                        <a:cxn ang="0">
                          <a:pos x="0" y="23"/>
                        </a:cxn>
                        <a:cxn ang="0">
                          <a:pos x="0" y="0"/>
                        </a:cxn>
                        <a:cxn ang="0">
                          <a:pos x="33" y="21"/>
                        </a:cxn>
                        <a:cxn ang="0">
                          <a:pos x="61" y="35"/>
                        </a:cxn>
                        <a:cxn ang="0">
                          <a:pos x="84" y="44"/>
                        </a:cxn>
                        <a:cxn ang="0">
                          <a:pos x="108" y="51"/>
                        </a:cxn>
                      </a:cxnLst>
                      <a:rect l="0" t="0" r="r" b="b"/>
                      <a:pathLst>
                        <a:path w="108" h="75">
                          <a:moveTo>
                            <a:pt x="108" y="51"/>
                          </a:moveTo>
                          <a:lnTo>
                            <a:pt x="108" y="75"/>
                          </a:lnTo>
                          <a:lnTo>
                            <a:pt x="58" y="56"/>
                          </a:lnTo>
                          <a:lnTo>
                            <a:pt x="33" y="40"/>
                          </a:lnTo>
                          <a:lnTo>
                            <a:pt x="15" y="28"/>
                          </a:lnTo>
                          <a:lnTo>
                            <a:pt x="0" y="23"/>
                          </a:lnTo>
                          <a:lnTo>
                            <a:pt x="0" y="0"/>
                          </a:lnTo>
                          <a:lnTo>
                            <a:pt x="33" y="21"/>
                          </a:lnTo>
                          <a:lnTo>
                            <a:pt x="61" y="35"/>
                          </a:lnTo>
                          <a:lnTo>
                            <a:pt x="84" y="44"/>
                          </a:lnTo>
                          <a:lnTo>
                            <a:pt x="108" y="51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8790" name="Freeform 294"/>
                    <p:cNvSpPr>
                      <a:spLocks/>
                    </p:cNvSpPr>
                    <p:nvPr/>
                  </p:nvSpPr>
                  <p:spPr bwMode="gray">
                    <a:xfrm>
                      <a:off x="199" y="3069"/>
                      <a:ext cx="106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106" y="5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06" h="50">
                          <a:moveTo>
                            <a:pt x="106" y="50"/>
                          </a:moveTo>
                          <a:cubicBezTo>
                            <a:pt x="50" y="33"/>
                            <a:pt x="35" y="20"/>
                            <a:pt x="0" y="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618791" name="Freeform 295"/>
                  <p:cNvSpPr>
                    <a:spLocks/>
                  </p:cNvSpPr>
                  <p:nvPr/>
                </p:nvSpPr>
                <p:spPr bwMode="gray">
                  <a:xfrm>
                    <a:off x="179" y="2837"/>
                    <a:ext cx="381" cy="550"/>
                  </a:xfrm>
                  <a:custGeom>
                    <a:avLst/>
                    <a:gdLst/>
                    <a:ahLst/>
                    <a:cxnLst>
                      <a:cxn ang="0">
                        <a:pos x="237" y="0"/>
                      </a:cxn>
                      <a:cxn ang="0">
                        <a:pos x="381" y="84"/>
                      </a:cxn>
                      <a:cxn ang="0">
                        <a:pos x="381" y="421"/>
                      </a:cxn>
                      <a:cxn ang="0">
                        <a:pos x="148" y="550"/>
                      </a:cxn>
                      <a:cxn ang="0">
                        <a:pos x="0" y="478"/>
                      </a:cxn>
                      <a:cxn ang="0">
                        <a:pos x="0" y="135"/>
                      </a:cxn>
                      <a:cxn ang="0">
                        <a:pos x="237" y="0"/>
                      </a:cxn>
                    </a:cxnLst>
                    <a:rect l="0" t="0" r="r" b="b"/>
                    <a:pathLst>
                      <a:path w="381" h="550">
                        <a:moveTo>
                          <a:pt x="237" y="0"/>
                        </a:moveTo>
                        <a:lnTo>
                          <a:pt x="381" y="84"/>
                        </a:lnTo>
                        <a:lnTo>
                          <a:pt x="381" y="421"/>
                        </a:lnTo>
                        <a:cubicBezTo>
                          <a:pt x="381" y="421"/>
                          <a:pt x="264" y="485"/>
                          <a:pt x="148" y="550"/>
                        </a:cubicBezTo>
                        <a:cubicBezTo>
                          <a:pt x="91" y="534"/>
                          <a:pt x="54" y="528"/>
                          <a:pt x="0" y="478"/>
                        </a:cubicBezTo>
                        <a:cubicBezTo>
                          <a:pt x="0" y="306"/>
                          <a:pt x="0" y="135"/>
                          <a:pt x="0" y="135"/>
                        </a:cubicBezTo>
                        <a:lnTo>
                          <a:pt x="237" y="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792" name="AutoShape 296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2198" y="2376"/>
                  <a:ext cx="127" cy="140"/>
                </a:xfrm>
                <a:prstGeom prst="parallelogram">
                  <a:avLst>
                    <a:gd name="adj" fmla="val 59995"/>
                  </a:avLst>
                </a:prstGeom>
                <a:solidFill>
                  <a:schemeClr val="accent2"/>
                </a:solidFill>
                <a:ln w="635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793" name="AutoShape 297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2198" y="2426"/>
                  <a:ext cx="128" cy="140"/>
                </a:xfrm>
                <a:prstGeom prst="parallelogram">
                  <a:avLst>
                    <a:gd name="adj" fmla="val 59995"/>
                  </a:avLst>
                </a:prstGeom>
                <a:solidFill>
                  <a:schemeClr val="accent1"/>
                </a:solidFill>
                <a:ln w="635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794" name="AutoShape 298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2198" y="2476"/>
                  <a:ext cx="128" cy="140"/>
                </a:xfrm>
                <a:prstGeom prst="parallelogram">
                  <a:avLst>
                    <a:gd name="adj" fmla="val 59995"/>
                  </a:avLst>
                </a:prstGeom>
                <a:solidFill>
                  <a:srgbClr val="D5DFF7"/>
                </a:solidFill>
                <a:ln w="635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795" name="AutoShape 299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2198" y="2525"/>
                  <a:ext cx="128" cy="140"/>
                </a:xfrm>
                <a:prstGeom prst="parallelogram">
                  <a:avLst>
                    <a:gd name="adj" fmla="val 59995"/>
                  </a:avLst>
                </a:prstGeom>
                <a:solidFill>
                  <a:srgbClr val="489024"/>
                </a:solidFill>
                <a:ln w="635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18796" name="Group 300"/>
          <p:cNvGrpSpPr>
            <a:grpSpLocks/>
          </p:cNvGrpSpPr>
          <p:nvPr/>
        </p:nvGrpSpPr>
        <p:grpSpPr bwMode="auto">
          <a:xfrm>
            <a:off x="5154613" y="815975"/>
            <a:ext cx="1152525" cy="836613"/>
            <a:chOff x="1356" y="1942"/>
            <a:chExt cx="726" cy="527"/>
          </a:xfrm>
        </p:grpSpPr>
        <p:grpSp>
          <p:nvGrpSpPr>
            <p:cNvPr id="618797" name="Group 301"/>
            <p:cNvGrpSpPr>
              <a:grpSpLocks/>
            </p:cNvGrpSpPr>
            <p:nvPr/>
          </p:nvGrpSpPr>
          <p:grpSpPr bwMode="auto">
            <a:xfrm>
              <a:off x="1356" y="2124"/>
              <a:ext cx="88" cy="127"/>
              <a:chOff x="1999" y="3619"/>
              <a:chExt cx="218" cy="291"/>
            </a:xfrm>
          </p:grpSpPr>
          <p:sp>
            <p:nvSpPr>
              <p:cNvPr id="618798" name="AutoShape 302"/>
              <p:cNvSpPr>
                <a:spLocks noChangeArrowheads="1"/>
              </p:cNvSpPr>
              <p:nvPr/>
            </p:nvSpPr>
            <p:spPr bwMode="gray">
              <a:xfrm flipV="1">
                <a:off x="1999" y="3619"/>
                <a:ext cx="218" cy="291"/>
              </a:xfrm>
              <a:prstGeom prst="foldedCorner">
                <a:avLst>
                  <a:gd name="adj" fmla="val 12500"/>
                </a:avLst>
              </a:prstGeom>
              <a:solidFill>
                <a:schemeClr val="folHlink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799" name="Group 303"/>
              <p:cNvGrpSpPr>
                <a:grpSpLocks/>
              </p:cNvGrpSpPr>
              <p:nvPr/>
            </p:nvGrpSpPr>
            <p:grpSpPr bwMode="auto">
              <a:xfrm>
                <a:off x="2036" y="3656"/>
                <a:ext cx="145" cy="217"/>
                <a:chOff x="1066" y="1979"/>
                <a:chExt cx="145" cy="225"/>
              </a:xfrm>
            </p:grpSpPr>
            <p:grpSp>
              <p:nvGrpSpPr>
                <p:cNvPr id="618800" name="Group 304"/>
                <p:cNvGrpSpPr>
                  <a:grpSpLocks/>
                </p:cNvGrpSpPr>
                <p:nvPr/>
              </p:nvGrpSpPr>
              <p:grpSpPr bwMode="auto">
                <a:xfrm>
                  <a:off x="1066" y="1979"/>
                  <a:ext cx="145" cy="113"/>
                  <a:chOff x="1066" y="1979"/>
                  <a:chExt cx="145" cy="145"/>
                </a:xfrm>
              </p:grpSpPr>
              <p:sp>
                <p:nvSpPr>
                  <p:cNvPr id="618801" name="Line 305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1979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02" name="Line 306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15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03" name="Line 307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51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04" name="Line 308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87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05" name="Line 309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124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806" name="Line 310"/>
                <p:cNvSpPr>
                  <a:spLocks noChangeShapeType="1"/>
                </p:cNvSpPr>
                <p:nvPr/>
              </p:nvSpPr>
              <p:spPr bwMode="gray">
                <a:xfrm>
                  <a:off x="1153" y="2120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07" name="Line 311"/>
                <p:cNvSpPr>
                  <a:spLocks noChangeShapeType="1"/>
                </p:cNvSpPr>
                <p:nvPr/>
              </p:nvSpPr>
              <p:spPr bwMode="gray">
                <a:xfrm>
                  <a:off x="1153" y="2148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08" name="Line 312"/>
                <p:cNvSpPr>
                  <a:spLocks noChangeShapeType="1"/>
                </p:cNvSpPr>
                <p:nvPr/>
              </p:nvSpPr>
              <p:spPr bwMode="gray">
                <a:xfrm>
                  <a:off x="1153" y="2176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09" name="Line 313"/>
                <p:cNvSpPr>
                  <a:spLocks noChangeShapeType="1"/>
                </p:cNvSpPr>
                <p:nvPr/>
              </p:nvSpPr>
              <p:spPr bwMode="gray">
                <a:xfrm>
                  <a:off x="1153" y="2204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810" name="Rectangle 314"/>
              <p:cNvSpPr>
                <a:spLocks noChangeArrowheads="1"/>
              </p:cNvSpPr>
              <p:nvPr/>
            </p:nvSpPr>
            <p:spPr bwMode="gray">
              <a:xfrm>
                <a:off x="2036" y="3790"/>
                <a:ext cx="72" cy="83"/>
              </a:xfrm>
              <a:prstGeom prst="rect">
                <a:avLst/>
              </a:prstGeom>
              <a:solidFill>
                <a:schemeClr val="folHlink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811" name="Group 315"/>
            <p:cNvGrpSpPr>
              <a:grpSpLocks/>
            </p:cNvGrpSpPr>
            <p:nvPr/>
          </p:nvGrpSpPr>
          <p:grpSpPr bwMode="auto">
            <a:xfrm>
              <a:off x="1465" y="2233"/>
              <a:ext cx="88" cy="127"/>
              <a:chOff x="1999" y="3619"/>
              <a:chExt cx="218" cy="291"/>
            </a:xfrm>
          </p:grpSpPr>
          <p:sp>
            <p:nvSpPr>
              <p:cNvPr id="618812" name="AutoShape 316"/>
              <p:cNvSpPr>
                <a:spLocks noChangeArrowheads="1"/>
              </p:cNvSpPr>
              <p:nvPr/>
            </p:nvSpPr>
            <p:spPr bwMode="gray">
              <a:xfrm flipV="1">
                <a:off x="1999" y="3619"/>
                <a:ext cx="218" cy="291"/>
              </a:xfrm>
              <a:prstGeom prst="foldedCorner">
                <a:avLst>
                  <a:gd name="adj" fmla="val 12500"/>
                </a:avLst>
              </a:pr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813" name="Group 317"/>
              <p:cNvGrpSpPr>
                <a:grpSpLocks/>
              </p:cNvGrpSpPr>
              <p:nvPr/>
            </p:nvGrpSpPr>
            <p:grpSpPr bwMode="auto">
              <a:xfrm>
                <a:off x="2036" y="3656"/>
                <a:ext cx="145" cy="217"/>
                <a:chOff x="1066" y="1979"/>
                <a:chExt cx="145" cy="225"/>
              </a:xfrm>
            </p:grpSpPr>
            <p:grpSp>
              <p:nvGrpSpPr>
                <p:cNvPr id="618814" name="Group 318"/>
                <p:cNvGrpSpPr>
                  <a:grpSpLocks/>
                </p:cNvGrpSpPr>
                <p:nvPr/>
              </p:nvGrpSpPr>
              <p:grpSpPr bwMode="auto">
                <a:xfrm>
                  <a:off x="1066" y="1979"/>
                  <a:ext cx="145" cy="113"/>
                  <a:chOff x="1066" y="1979"/>
                  <a:chExt cx="145" cy="145"/>
                </a:xfrm>
              </p:grpSpPr>
              <p:sp>
                <p:nvSpPr>
                  <p:cNvPr id="618815" name="Line 319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1979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16" name="Line 320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15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17" name="Line 321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51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18" name="Line 322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87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19" name="Line 323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124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820" name="Line 324"/>
                <p:cNvSpPr>
                  <a:spLocks noChangeShapeType="1"/>
                </p:cNvSpPr>
                <p:nvPr/>
              </p:nvSpPr>
              <p:spPr bwMode="gray">
                <a:xfrm>
                  <a:off x="1153" y="2120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21" name="Line 325"/>
                <p:cNvSpPr>
                  <a:spLocks noChangeShapeType="1"/>
                </p:cNvSpPr>
                <p:nvPr/>
              </p:nvSpPr>
              <p:spPr bwMode="gray">
                <a:xfrm>
                  <a:off x="1153" y="2148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22" name="Line 326"/>
                <p:cNvSpPr>
                  <a:spLocks noChangeShapeType="1"/>
                </p:cNvSpPr>
                <p:nvPr/>
              </p:nvSpPr>
              <p:spPr bwMode="gray">
                <a:xfrm>
                  <a:off x="1153" y="2176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23" name="Line 327"/>
                <p:cNvSpPr>
                  <a:spLocks noChangeShapeType="1"/>
                </p:cNvSpPr>
                <p:nvPr/>
              </p:nvSpPr>
              <p:spPr bwMode="gray">
                <a:xfrm>
                  <a:off x="1153" y="2204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824" name="Rectangle 328"/>
              <p:cNvSpPr>
                <a:spLocks noChangeArrowheads="1"/>
              </p:cNvSpPr>
              <p:nvPr/>
            </p:nvSpPr>
            <p:spPr bwMode="gray">
              <a:xfrm>
                <a:off x="2036" y="3790"/>
                <a:ext cx="72" cy="83"/>
              </a:xfrm>
              <a:prstGeom prst="rect">
                <a:avLst/>
              </a:prstGeom>
              <a:solidFill>
                <a:schemeClr val="accent2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825" name="Group 329"/>
            <p:cNvGrpSpPr>
              <a:grpSpLocks/>
            </p:cNvGrpSpPr>
            <p:nvPr/>
          </p:nvGrpSpPr>
          <p:grpSpPr bwMode="auto">
            <a:xfrm>
              <a:off x="1574" y="2342"/>
              <a:ext cx="88" cy="127"/>
              <a:chOff x="1999" y="3619"/>
              <a:chExt cx="218" cy="291"/>
            </a:xfrm>
          </p:grpSpPr>
          <p:sp>
            <p:nvSpPr>
              <p:cNvPr id="618826" name="AutoShape 330"/>
              <p:cNvSpPr>
                <a:spLocks noChangeArrowheads="1"/>
              </p:cNvSpPr>
              <p:nvPr/>
            </p:nvSpPr>
            <p:spPr bwMode="gray">
              <a:xfrm flipV="1">
                <a:off x="1999" y="3619"/>
                <a:ext cx="218" cy="291"/>
              </a:xfrm>
              <a:prstGeom prst="foldedCorner">
                <a:avLst>
                  <a:gd name="adj" fmla="val 12500"/>
                </a:avLst>
              </a:prstGeom>
              <a:solidFill>
                <a:schemeClr val="hlink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827" name="Group 331"/>
              <p:cNvGrpSpPr>
                <a:grpSpLocks/>
              </p:cNvGrpSpPr>
              <p:nvPr/>
            </p:nvGrpSpPr>
            <p:grpSpPr bwMode="auto">
              <a:xfrm>
                <a:off x="2036" y="3656"/>
                <a:ext cx="145" cy="217"/>
                <a:chOff x="1066" y="1979"/>
                <a:chExt cx="145" cy="225"/>
              </a:xfrm>
            </p:grpSpPr>
            <p:grpSp>
              <p:nvGrpSpPr>
                <p:cNvPr id="618828" name="Group 332"/>
                <p:cNvGrpSpPr>
                  <a:grpSpLocks/>
                </p:cNvGrpSpPr>
                <p:nvPr/>
              </p:nvGrpSpPr>
              <p:grpSpPr bwMode="auto">
                <a:xfrm>
                  <a:off x="1066" y="1979"/>
                  <a:ext cx="145" cy="113"/>
                  <a:chOff x="1066" y="1979"/>
                  <a:chExt cx="145" cy="145"/>
                </a:xfrm>
              </p:grpSpPr>
              <p:sp>
                <p:nvSpPr>
                  <p:cNvPr id="618829" name="Line 333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1979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30" name="Line 334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15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31" name="Line 335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51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32" name="Line 336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87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33" name="Line 337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124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834" name="Line 338"/>
                <p:cNvSpPr>
                  <a:spLocks noChangeShapeType="1"/>
                </p:cNvSpPr>
                <p:nvPr/>
              </p:nvSpPr>
              <p:spPr bwMode="gray">
                <a:xfrm>
                  <a:off x="1153" y="2120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35" name="Line 339"/>
                <p:cNvSpPr>
                  <a:spLocks noChangeShapeType="1"/>
                </p:cNvSpPr>
                <p:nvPr/>
              </p:nvSpPr>
              <p:spPr bwMode="gray">
                <a:xfrm>
                  <a:off x="1153" y="2148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36" name="Line 340"/>
                <p:cNvSpPr>
                  <a:spLocks noChangeShapeType="1"/>
                </p:cNvSpPr>
                <p:nvPr/>
              </p:nvSpPr>
              <p:spPr bwMode="gray">
                <a:xfrm>
                  <a:off x="1153" y="2176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37" name="Line 341"/>
                <p:cNvSpPr>
                  <a:spLocks noChangeShapeType="1"/>
                </p:cNvSpPr>
                <p:nvPr/>
              </p:nvSpPr>
              <p:spPr bwMode="gray">
                <a:xfrm>
                  <a:off x="1153" y="2204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838" name="Rectangle 342"/>
              <p:cNvSpPr>
                <a:spLocks noChangeArrowheads="1"/>
              </p:cNvSpPr>
              <p:nvPr/>
            </p:nvSpPr>
            <p:spPr bwMode="gray">
              <a:xfrm>
                <a:off x="2036" y="3790"/>
                <a:ext cx="72" cy="83"/>
              </a:xfrm>
              <a:prstGeom prst="rect">
                <a:avLst/>
              </a:prstGeom>
              <a:solidFill>
                <a:schemeClr val="hlink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839" name="Group 343"/>
            <p:cNvGrpSpPr>
              <a:grpSpLocks/>
            </p:cNvGrpSpPr>
            <p:nvPr/>
          </p:nvGrpSpPr>
          <p:grpSpPr bwMode="auto">
            <a:xfrm>
              <a:off x="1558" y="2033"/>
              <a:ext cx="88" cy="127"/>
              <a:chOff x="1999" y="3619"/>
              <a:chExt cx="218" cy="291"/>
            </a:xfrm>
          </p:grpSpPr>
          <p:sp>
            <p:nvSpPr>
              <p:cNvPr id="618840" name="AutoShape 344"/>
              <p:cNvSpPr>
                <a:spLocks noChangeArrowheads="1"/>
              </p:cNvSpPr>
              <p:nvPr/>
            </p:nvSpPr>
            <p:spPr bwMode="gray">
              <a:xfrm flipV="1">
                <a:off x="1999" y="3619"/>
                <a:ext cx="218" cy="291"/>
              </a:xfrm>
              <a:prstGeom prst="foldedCorner">
                <a:avLst>
                  <a:gd name="adj" fmla="val 12500"/>
                </a:avLst>
              </a:pr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841" name="Group 345"/>
              <p:cNvGrpSpPr>
                <a:grpSpLocks/>
              </p:cNvGrpSpPr>
              <p:nvPr/>
            </p:nvGrpSpPr>
            <p:grpSpPr bwMode="auto">
              <a:xfrm>
                <a:off x="2036" y="3656"/>
                <a:ext cx="145" cy="217"/>
                <a:chOff x="1066" y="1979"/>
                <a:chExt cx="145" cy="225"/>
              </a:xfrm>
            </p:grpSpPr>
            <p:grpSp>
              <p:nvGrpSpPr>
                <p:cNvPr id="618842" name="Group 346"/>
                <p:cNvGrpSpPr>
                  <a:grpSpLocks/>
                </p:cNvGrpSpPr>
                <p:nvPr/>
              </p:nvGrpSpPr>
              <p:grpSpPr bwMode="auto">
                <a:xfrm>
                  <a:off x="1066" y="1979"/>
                  <a:ext cx="145" cy="113"/>
                  <a:chOff x="1066" y="1979"/>
                  <a:chExt cx="145" cy="145"/>
                </a:xfrm>
              </p:grpSpPr>
              <p:sp>
                <p:nvSpPr>
                  <p:cNvPr id="618843" name="Line 347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1979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44" name="Line 348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15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45" name="Line 349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51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46" name="Line 350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87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47" name="Line 351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124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848" name="Line 352"/>
                <p:cNvSpPr>
                  <a:spLocks noChangeShapeType="1"/>
                </p:cNvSpPr>
                <p:nvPr/>
              </p:nvSpPr>
              <p:spPr bwMode="gray">
                <a:xfrm>
                  <a:off x="1153" y="2120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49" name="Line 353"/>
                <p:cNvSpPr>
                  <a:spLocks noChangeShapeType="1"/>
                </p:cNvSpPr>
                <p:nvPr/>
              </p:nvSpPr>
              <p:spPr bwMode="gray">
                <a:xfrm>
                  <a:off x="1153" y="2148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50" name="Line 354"/>
                <p:cNvSpPr>
                  <a:spLocks noChangeShapeType="1"/>
                </p:cNvSpPr>
                <p:nvPr/>
              </p:nvSpPr>
              <p:spPr bwMode="gray">
                <a:xfrm>
                  <a:off x="1153" y="2176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51" name="Line 355"/>
                <p:cNvSpPr>
                  <a:spLocks noChangeShapeType="1"/>
                </p:cNvSpPr>
                <p:nvPr/>
              </p:nvSpPr>
              <p:spPr bwMode="gray">
                <a:xfrm>
                  <a:off x="1153" y="2204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852" name="Rectangle 356"/>
              <p:cNvSpPr>
                <a:spLocks noChangeArrowheads="1"/>
              </p:cNvSpPr>
              <p:nvPr/>
            </p:nvSpPr>
            <p:spPr bwMode="gray">
              <a:xfrm>
                <a:off x="2036" y="3790"/>
                <a:ext cx="72" cy="83"/>
              </a:xfrm>
              <a:prstGeom prst="rect">
                <a:avLst/>
              </a:prstGeom>
              <a:solidFill>
                <a:schemeClr val="accent2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853" name="Group 357"/>
            <p:cNvGrpSpPr>
              <a:grpSpLocks/>
            </p:cNvGrpSpPr>
            <p:nvPr/>
          </p:nvGrpSpPr>
          <p:grpSpPr bwMode="auto">
            <a:xfrm>
              <a:off x="1667" y="2142"/>
              <a:ext cx="88" cy="127"/>
              <a:chOff x="1999" y="3619"/>
              <a:chExt cx="218" cy="291"/>
            </a:xfrm>
          </p:grpSpPr>
          <p:sp>
            <p:nvSpPr>
              <p:cNvPr id="618854" name="AutoShape 358"/>
              <p:cNvSpPr>
                <a:spLocks noChangeArrowheads="1"/>
              </p:cNvSpPr>
              <p:nvPr/>
            </p:nvSpPr>
            <p:spPr bwMode="gray">
              <a:xfrm flipV="1">
                <a:off x="1999" y="3619"/>
                <a:ext cx="218" cy="291"/>
              </a:xfrm>
              <a:prstGeom prst="foldedCorner">
                <a:avLst>
                  <a:gd name="adj" fmla="val 12500"/>
                </a:avLst>
              </a:prstGeom>
              <a:solidFill>
                <a:schemeClr val="hlink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855" name="Group 359"/>
              <p:cNvGrpSpPr>
                <a:grpSpLocks/>
              </p:cNvGrpSpPr>
              <p:nvPr/>
            </p:nvGrpSpPr>
            <p:grpSpPr bwMode="auto">
              <a:xfrm>
                <a:off x="2036" y="3656"/>
                <a:ext cx="145" cy="217"/>
                <a:chOff x="1066" y="1979"/>
                <a:chExt cx="145" cy="225"/>
              </a:xfrm>
            </p:grpSpPr>
            <p:grpSp>
              <p:nvGrpSpPr>
                <p:cNvPr id="618856" name="Group 360"/>
                <p:cNvGrpSpPr>
                  <a:grpSpLocks/>
                </p:cNvGrpSpPr>
                <p:nvPr/>
              </p:nvGrpSpPr>
              <p:grpSpPr bwMode="auto">
                <a:xfrm>
                  <a:off x="1066" y="1979"/>
                  <a:ext cx="145" cy="113"/>
                  <a:chOff x="1066" y="1979"/>
                  <a:chExt cx="145" cy="145"/>
                </a:xfrm>
              </p:grpSpPr>
              <p:sp>
                <p:nvSpPr>
                  <p:cNvPr id="618857" name="Line 361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1979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58" name="Line 362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15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59" name="Line 363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51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60" name="Line 364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87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61" name="Line 365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124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862" name="Line 366"/>
                <p:cNvSpPr>
                  <a:spLocks noChangeShapeType="1"/>
                </p:cNvSpPr>
                <p:nvPr/>
              </p:nvSpPr>
              <p:spPr bwMode="gray">
                <a:xfrm>
                  <a:off x="1153" y="2120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63" name="Line 367"/>
                <p:cNvSpPr>
                  <a:spLocks noChangeShapeType="1"/>
                </p:cNvSpPr>
                <p:nvPr/>
              </p:nvSpPr>
              <p:spPr bwMode="gray">
                <a:xfrm>
                  <a:off x="1153" y="2148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64" name="Line 368"/>
                <p:cNvSpPr>
                  <a:spLocks noChangeShapeType="1"/>
                </p:cNvSpPr>
                <p:nvPr/>
              </p:nvSpPr>
              <p:spPr bwMode="gray">
                <a:xfrm>
                  <a:off x="1153" y="2176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65" name="Line 369"/>
                <p:cNvSpPr>
                  <a:spLocks noChangeShapeType="1"/>
                </p:cNvSpPr>
                <p:nvPr/>
              </p:nvSpPr>
              <p:spPr bwMode="gray">
                <a:xfrm>
                  <a:off x="1153" y="2204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866" name="Rectangle 370"/>
              <p:cNvSpPr>
                <a:spLocks noChangeArrowheads="1"/>
              </p:cNvSpPr>
              <p:nvPr/>
            </p:nvSpPr>
            <p:spPr bwMode="gray">
              <a:xfrm>
                <a:off x="2036" y="3790"/>
                <a:ext cx="72" cy="83"/>
              </a:xfrm>
              <a:prstGeom prst="rect">
                <a:avLst/>
              </a:prstGeom>
              <a:solidFill>
                <a:schemeClr val="hlink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867" name="Group 371"/>
            <p:cNvGrpSpPr>
              <a:grpSpLocks/>
            </p:cNvGrpSpPr>
            <p:nvPr/>
          </p:nvGrpSpPr>
          <p:grpSpPr bwMode="auto">
            <a:xfrm>
              <a:off x="1776" y="2251"/>
              <a:ext cx="88" cy="127"/>
              <a:chOff x="1999" y="3619"/>
              <a:chExt cx="218" cy="291"/>
            </a:xfrm>
          </p:grpSpPr>
          <p:sp>
            <p:nvSpPr>
              <p:cNvPr id="618868" name="AutoShape 372"/>
              <p:cNvSpPr>
                <a:spLocks noChangeArrowheads="1"/>
              </p:cNvSpPr>
              <p:nvPr/>
            </p:nvSpPr>
            <p:spPr bwMode="gray">
              <a:xfrm flipV="1">
                <a:off x="1999" y="3619"/>
                <a:ext cx="218" cy="291"/>
              </a:xfrm>
              <a:prstGeom prst="foldedCorner">
                <a:avLst>
                  <a:gd name="adj" fmla="val 12500"/>
                </a:avLst>
              </a:prstGeom>
              <a:solidFill>
                <a:schemeClr val="folHlink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869" name="Group 373"/>
              <p:cNvGrpSpPr>
                <a:grpSpLocks/>
              </p:cNvGrpSpPr>
              <p:nvPr/>
            </p:nvGrpSpPr>
            <p:grpSpPr bwMode="auto">
              <a:xfrm>
                <a:off x="2036" y="3656"/>
                <a:ext cx="145" cy="217"/>
                <a:chOff x="1066" y="1979"/>
                <a:chExt cx="145" cy="225"/>
              </a:xfrm>
            </p:grpSpPr>
            <p:grpSp>
              <p:nvGrpSpPr>
                <p:cNvPr id="618870" name="Group 374"/>
                <p:cNvGrpSpPr>
                  <a:grpSpLocks/>
                </p:cNvGrpSpPr>
                <p:nvPr/>
              </p:nvGrpSpPr>
              <p:grpSpPr bwMode="auto">
                <a:xfrm>
                  <a:off x="1066" y="1979"/>
                  <a:ext cx="145" cy="113"/>
                  <a:chOff x="1066" y="1979"/>
                  <a:chExt cx="145" cy="145"/>
                </a:xfrm>
              </p:grpSpPr>
              <p:sp>
                <p:nvSpPr>
                  <p:cNvPr id="618871" name="Line 375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1979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72" name="Line 376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15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73" name="Line 377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51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74" name="Line 378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87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75" name="Line 379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124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876" name="Line 380"/>
                <p:cNvSpPr>
                  <a:spLocks noChangeShapeType="1"/>
                </p:cNvSpPr>
                <p:nvPr/>
              </p:nvSpPr>
              <p:spPr bwMode="gray">
                <a:xfrm>
                  <a:off x="1153" y="2120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77" name="Line 381"/>
                <p:cNvSpPr>
                  <a:spLocks noChangeShapeType="1"/>
                </p:cNvSpPr>
                <p:nvPr/>
              </p:nvSpPr>
              <p:spPr bwMode="gray">
                <a:xfrm>
                  <a:off x="1153" y="2148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78" name="Line 382"/>
                <p:cNvSpPr>
                  <a:spLocks noChangeShapeType="1"/>
                </p:cNvSpPr>
                <p:nvPr/>
              </p:nvSpPr>
              <p:spPr bwMode="gray">
                <a:xfrm>
                  <a:off x="1153" y="2176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79" name="Line 383"/>
                <p:cNvSpPr>
                  <a:spLocks noChangeShapeType="1"/>
                </p:cNvSpPr>
                <p:nvPr/>
              </p:nvSpPr>
              <p:spPr bwMode="gray">
                <a:xfrm>
                  <a:off x="1153" y="2204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880" name="Rectangle 384"/>
              <p:cNvSpPr>
                <a:spLocks noChangeArrowheads="1"/>
              </p:cNvSpPr>
              <p:nvPr/>
            </p:nvSpPr>
            <p:spPr bwMode="gray">
              <a:xfrm>
                <a:off x="2036" y="3790"/>
                <a:ext cx="72" cy="83"/>
              </a:xfrm>
              <a:prstGeom prst="rect">
                <a:avLst/>
              </a:prstGeom>
              <a:solidFill>
                <a:schemeClr val="folHlink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881" name="Group 385"/>
            <p:cNvGrpSpPr>
              <a:grpSpLocks/>
            </p:cNvGrpSpPr>
            <p:nvPr/>
          </p:nvGrpSpPr>
          <p:grpSpPr bwMode="auto">
            <a:xfrm>
              <a:off x="1776" y="1942"/>
              <a:ext cx="88" cy="127"/>
              <a:chOff x="1999" y="3619"/>
              <a:chExt cx="218" cy="291"/>
            </a:xfrm>
          </p:grpSpPr>
          <p:sp>
            <p:nvSpPr>
              <p:cNvPr id="618882" name="AutoShape 386"/>
              <p:cNvSpPr>
                <a:spLocks noChangeArrowheads="1"/>
              </p:cNvSpPr>
              <p:nvPr/>
            </p:nvSpPr>
            <p:spPr bwMode="gray">
              <a:xfrm flipV="1">
                <a:off x="1999" y="3619"/>
                <a:ext cx="218" cy="291"/>
              </a:xfrm>
              <a:prstGeom prst="foldedCorner">
                <a:avLst>
                  <a:gd name="adj" fmla="val 12500"/>
                </a:avLst>
              </a:pr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883" name="Group 387"/>
              <p:cNvGrpSpPr>
                <a:grpSpLocks/>
              </p:cNvGrpSpPr>
              <p:nvPr/>
            </p:nvGrpSpPr>
            <p:grpSpPr bwMode="auto">
              <a:xfrm>
                <a:off x="2036" y="3656"/>
                <a:ext cx="145" cy="217"/>
                <a:chOff x="1066" y="1979"/>
                <a:chExt cx="145" cy="225"/>
              </a:xfrm>
            </p:grpSpPr>
            <p:grpSp>
              <p:nvGrpSpPr>
                <p:cNvPr id="618884" name="Group 388"/>
                <p:cNvGrpSpPr>
                  <a:grpSpLocks/>
                </p:cNvGrpSpPr>
                <p:nvPr/>
              </p:nvGrpSpPr>
              <p:grpSpPr bwMode="auto">
                <a:xfrm>
                  <a:off x="1066" y="1979"/>
                  <a:ext cx="145" cy="113"/>
                  <a:chOff x="1066" y="1979"/>
                  <a:chExt cx="145" cy="145"/>
                </a:xfrm>
              </p:grpSpPr>
              <p:sp>
                <p:nvSpPr>
                  <p:cNvPr id="618885" name="Line 389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1979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86" name="Line 390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15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87" name="Line 391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51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88" name="Line 392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87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89" name="Line 393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124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890" name="Line 394"/>
                <p:cNvSpPr>
                  <a:spLocks noChangeShapeType="1"/>
                </p:cNvSpPr>
                <p:nvPr/>
              </p:nvSpPr>
              <p:spPr bwMode="gray">
                <a:xfrm>
                  <a:off x="1153" y="2120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91" name="Line 395"/>
                <p:cNvSpPr>
                  <a:spLocks noChangeShapeType="1"/>
                </p:cNvSpPr>
                <p:nvPr/>
              </p:nvSpPr>
              <p:spPr bwMode="gray">
                <a:xfrm>
                  <a:off x="1153" y="2148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92" name="Line 396"/>
                <p:cNvSpPr>
                  <a:spLocks noChangeShapeType="1"/>
                </p:cNvSpPr>
                <p:nvPr/>
              </p:nvSpPr>
              <p:spPr bwMode="gray">
                <a:xfrm>
                  <a:off x="1153" y="2176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893" name="Line 397"/>
                <p:cNvSpPr>
                  <a:spLocks noChangeShapeType="1"/>
                </p:cNvSpPr>
                <p:nvPr/>
              </p:nvSpPr>
              <p:spPr bwMode="gray">
                <a:xfrm>
                  <a:off x="1153" y="2204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894" name="Rectangle 398"/>
              <p:cNvSpPr>
                <a:spLocks noChangeArrowheads="1"/>
              </p:cNvSpPr>
              <p:nvPr/>
            </p:nvSpPr>
            <p:spPr bwMode="gray">
              <a:xfrm>
                <a:off x="2036" y="3790"/>
                <a:ext cx="72" cy="83"/>
              </a:xfrm>
              <a:prstGeom prst="rect">
                <a:avLst/>
              </a:prstGeom>
              <a:solidFill>
                <a:schemeClr val="accent2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895" name="Group 399"/>
            <p:cNvGrpSpPr>
              <a:grpSpLocks/>
            </p:cNvGrpSpPr>
            <p:nvPr/>
          </p:nvGrpSpPr>
          <p:grpSpPr bwMode="auto">
            <a:xfrm>
              <a:off x="1885" y="2051"/>
              <a:ext cx="88" cy="127"/>
              <a:chOff x="1999" y="3619"/>
              <a:chExt cx="218" cy="291"/>
            </a:xfrm>
          </p:grpSpPr>
          <p:sp>
            <p:nvSpPr>
              <p:cNvPr id="618896" name="AutoShape 400"/>
              <p:cNvSpPr>
                <a:spLocks noChangeArrowheads="1"/>
              </p:cNvSpPr>
              <p:nvPr/>
            </p:nvSpPr>
            <p:spPr bwMode="gray">
              <a:xfrm flipV="1">
                <a:off x="1999" y="3619"/>
                <a:ext cx="218" cy="291"/>
              </a:xfrm>
              <a:prstGeom prst="foldedCorner">
                <a:avLst>
                  <a:gd name="adj" fmla="val 12500"/>
                </a:avLst>
              </a:prstGeom>
              <a:solidFill>
                <a:schemeClr val="folHlink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897" name="Group 401"/>
              <p:cNvGrpSpPr>
                <a:grpSpLocks/>
              </p:cNvGrpSpPr>
              <p:nvPr/>
            </p:nvGrpSpPr>
            <p:grpSpPr bwMode="auto">
              <a:xfrm>
                <a:off x="2036" y="3656"/>
                <a:ext cx="145" cy="217"/>
                <a:chOff x="1066" y="1979"/>
                <a:chExt cx="145" cy="225"/>
              </a:xfrm>
            </p:grpSpPr>
            <p:grpSp>
              <p:nvGrpSpPr>
                <p:cNvPr id="618898" name="Group 402"/>
                <p:cNvGrpSpPr>
                  <a:grpSpLocks/>
                </p:cNvGrpSpPr>
                <p:nvPr/>
              </p:nvGrpSpPr>
              <p:grpSpPr bwMode="auto">
                <a:xfrm>
                  <a:off x="1066" y="1979"/>
                  <a:ext cx="145" cy="113"/>
                  <a:chOff x="1066" y="1979"/>
                  <a:chExt cx="145" cy="145"/>
                </a:xfrm>
              </p:grpSpPr>
              <p:sp>
                <p:nvSpPr>
                  <p:cNvPr id="618899" name="Line 403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1979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900" name="Line 404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15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901" name="Line 405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51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902" name="Line 406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87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903" name="Line 407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124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904" name="Line 408"/>
                <p:cNvSpPr>
                  <a:spLocks noChangeShapeType="1"/>
                </p:cNvSpPr>
                <p:nvPr/>
              </p:nvSpPr>
              <p:spPr bwMode="gray">
                <a:xfrm>
                  <a:off x="1153" y="2120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05" name="Line 409"/>
                <p:cNvSpPr>
                  <a:spLocks noChangeShapeType="1"/>
                </p:cNvSpPr>
                <p:nvPr/>
              </p:nvSpPr>
              <p:spPr bwMode="gray">
                <a:xfrm>
                  <a:off x="1153" y="2148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06" name="Line 410"/>
                <p:cNvSpPr>
                  <a:spLocks noChangeShapeType="1"/>
                </p:cNvSpPr>
                <p:nvPr/>
              </p:nvSpPr>
              <p:spPr bwMode="gray">
                <a:xfrm>
                  <a:off x="1153" y="2176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07" name="Line 411"/>
                <p:cNvSpPr>
                  <a:spLocks noChangeShapeType="1"/>
                </p:cNvSpPr>
                <p:nvPr/>
              </p:nvSpPr>
              <p:spPr bwMode="gray">
                <a:xfrm>
                  <a:off x="1153" y="2204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908" name="Rectangle 412"/>
              <p:cNvSpPr>
                <a:spLocks noChangeArrowheads="1"/>
              </p:cNvSpPr>
              <p:nvPr/>
            </p:nvSpPr>
            <p:spPr bwMode="gray">
              <a:xfrm>
                <a:off x="2036" y="3790"/>
                <a:ext cx="72" cy="83"/>
              </a:xfrm>
              <a:prstGeom prst="rect">
                <a:avLst/>
              </a:prstGeom>
              <a:solidFill>
                <a:schemeClr val="folHlink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909" name="Group 413"/>
            <p:cNvGrpSpPr>
              <a:grpSpLocks/>
            </p:cNvGrpSpPr>
            <p:nvPr/>
          </p:nvGrpSpPr>
          <p:grpSpPr bwMode="auto">
            <a:xfrm>
              <a:off x="1994" y="2160"/>
              <a:ext cx="88" cy="127"/>
              <a:chOff x="1999" y="3619"/>
              <a:chExt cx="218" cy="291"/>
            </a:xfrm>
          </p:grpSpPr>
          <p:sp>
            <p:nvSpPr>
              <p:cNvPr id="618910" name="AutoShape 414"/>
              <p:cNvSpPr>
                <a:spLocks noChangeArrowheads="1"/>
              </p:cNvSpPr>
              <p:nvPr/>
            </p:nvSpPr>
            <p:spPr bwMode="gray">
              <a:xfrm flipV="1">
                <a:off x="1999" y="3619"/>
                <a:ext cx="218" cy="291"/>
              </a:xfrm>
              <a:prstGeom prst="foldedCorner">
                <a:avLst>
                  <a:gd name="adj" fmla="val 12500"/>
                </a:avLst>
              </a:prstGeom>
              <a:solidFill>
                <a:schemeClr val="hlink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18911" name="Group 415"/>
              <p:cNvGrpSpPr>
                <a:grpSpLocks/>
              </p:cNvGrpSpPr>
              <p:nvPr/>
            </p:nvGrpSpPr>
            <p:grpSpPr bwMode="auto">
              <a:xfrm>
                <a:off x="2036" y="3656"/>
                <a:ext cx="145" cy="217"/>
                <a:chOff x="1066" y="1979"/>
                <a:chExt cx="145" cy="225"/>
              </a:xfrm>
            </p:grpSpPr>
            <p:grpSp>
              <p:nvGrpSpPr>
                <p:cNvPr id="618912" name="Group 416"/>
                <p:cNvGrpSpPr>
                  <a:grpSpLocks/>
                </p:cNvGrpSpPr>
                <p:nvPr/>
              </p:nvGrpSpPr>
              <p:grpSpPr bwMode="auto">
                <a:xfrm>
                  <a:off x="1066" y="1979"/>
                  <a:ext cx="145" cy="113"/>
                  <a:chOff x="1066" y="1979"/>
                  <a:chExt cx="145" cy="145"/>
                </a:xfrm>
              </p:grpSpPr>
              <p:sp>
                <p:nvSpPr>
                  <p:cNvPr id="618913" name="Line 417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1979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914" name="Line 418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15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915" name="Line 419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51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916" name="Line 420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087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917" name="Line 421"/>
                  <p:cNvSpPr>
                    <a:spLocks noChangeShapeType="1"/>
                  </p:cNvSpPr>
                  <p:nvPr/>
                </p:nvSpPr>
                <p:spPr bwMode="gray">
                  <a:xfrm>
                    <a:off x="1066" y="2124"/>
                    <a:ext cx="145" cy="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918" name="Line 422"/>
                <p:cNvSpPr>
                  <a:spLocks noChangeShapeType="1"/>
                </p:cNvSpPr>
                <p:nvPr/>
              </p:nvSpPr>
              <p:spPr bwMode="gray">
                <a:xfrm>
                  <a:off x="1153" y="2120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19" name="Line 423"/>
                <p:cNvSpPr>
                  <a:spLocks noChangeShapeType="1"/>
                </p:cNvSpPr>
                <p:nvPr/>
              </p:nvSpPr>
              <p:spPr bwMode="gray">
                <a:xfrm>
                  <a:off x="1153" y="2148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20" name="Line 424"/>
                <p:cNvSpPr>
                  <a:spLocks noChangeShapeType="1"/>
                </p:cNvSpPr>
                <p:nvPr/>
              </p:nvSpPr>
              <p:spPr bwMode="gray">
                <a:xfrm>
                  <a:off x="1153" y="2176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21" name="Line 425"/>
                <p:cNvSpPr>
                  <a:spLocks noChangeShapeType="1"/>
                </p:cNvSpPr>
                <p:nvPr/>
              </p:nvSpPr>
              <p:spPr bwMode="gray">
                <a:xfrm>
                  <a:off x="1153" y="2204"/>
                  <a:ext cx="58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922" name="Rectangle 426"/>
              <p:cNvSpPr>
                <a:spLocks noChangeArrowheads="1"/>
              </p:cNvSpPr>
              <p:nvPr/>
            </p:nvSpPr>
            <p:spPr bwMode="gray">
              <a:xfrm>
                <a:off x="2036" y="3790"/>
                <a:ext cx="72" cy="83"/>
              </a:xfrm>
              <a:prstGeom prst="rect">
                <a:avLst/>
              </a:prstGeom>
              <a:solidFill>
                <a:schemeClr val="hlink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18923" name="Group 427"/>
          <p:cNvGrpSpPr>
            <a:grpSpLocks/>
          </p:cNvGrpSpPr>
          <p:nvPr/>
        </p:nvGrpSpPr>
        <p:grpSpPr bwMode="auto">
          <a:xfrm>
            <a:off x="5729288" y="757238"/>
            <a:ext cx="139700" cy="201612"/>
            <a:chOff x="1999" y="3619"/>
            <a:chExt cx="218" cy="291"/>
          </a:xfrm>
        </p:grpSpPr>
        <p:sp>
          <p:nvSpPr>
            <p:cNvPr id="618924" name="AutoShape 428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8925" name="Group 429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8926" name="Group 430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8927" name="Line 431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28" name="Line 432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29" name="Line 433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30" name="Line 434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31" name="Line 435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932" name="Line 436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33" name="Line 437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34" name="Line 438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35" name="Line 439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8936" name="Rectangle 440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8937" name="Group 441"/>
          <p:cNvGrpSpPr>
            <a:grpSpLocks/>
          </p:cNvGrpSpPr>
          <p:nvPr/>
        </p:nvGrpSpPr>
        <p:grpSpPr bwMode="auto">
          <a:xfrm>
            <a:off x="5805488" y="823913"/>
            <a:ext cx="139700" cy="201612"/>
            <a:chOff x="1999" y="3619"/>
            <a:chExt cx="218" cy="291"/>
          </a:xfrm>
        </p:grpSpPr>
        <p:sp>
          <p:nvSpPr>
            <p:cNvPr id="618938" name="AutoShape 442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8939" name="Group 443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8940" name="Group 444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8941" name="Line 445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42" name="Line 446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43" name="Line 447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44" name="Line 448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45" name="Line 449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946" name="Line 450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47" name="Line 451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48" name="Line 452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49" name="Line 453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8950" name="Rectangle 454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8951" name="Group 455"/>
          <p:cNvGrpSpPr>
            <a:grpSpLocks/>
          </p:cNvGrpSpPr>
          <p:nvPr/>
        </p:nvGrpSpPr>
        <p:grpSpPr bwMode="auto">
          <a:xfrm>
            <a:off x="5881688" y="890588"/>
            <a:ext cx="139700" cy="201612"/>
            <a:chOff x="1999" y="3619"/>
            <a:chExt cx="218" cy="291"/>
          </a:xfrm>
        </p:grpSpPr>
        <p:sp>
          <p:nvSpPr>
            <p:cNvPr id="618952" name="AutoShape 456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8953" name="Group 457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8954" name="Group 458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8955" name="Line 459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56" name="Line 460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57" name="Line 461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58" name="Line 462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59" name="Line 463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960" name="Line 464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61" name="Line 465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62" name="Line 466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63" name="Line 467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8964" name="Rectangle 468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8965" name="Group 469"/>
          <p:cNvGrpSpPr>
            <a:grpSpLocks/>
          </p:cNvGrpSpPr>
          <p:nvPr/>
        </p:nvGrpSpPr>
        <p:grpSpPr bwMode="auto">
          <a:xfrm>
            <a:off x="5957888" y="958850"/>
            <a:ext cx="139700" cy="201613"/>
            <a:chOff x="1999" y="3619"/>
            <a:chExt cx="218" cy="291"/>
          </a:xfrm>
        </p:grpSpPr>
        <p:sp>
          <p:nvSpPr>
            <p:cNvPr id="618966" name="AutoShape 470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8967" name="Group 471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8968" name="Group 472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8969" name="Line 473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70" name="Line 474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71" name="Line 475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72" name="Line 476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73" name="Line 477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974" name="Line 478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75" name="Line 479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76" name="Line 480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77" name="Line 481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8978" name="Rectangle 482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8979" name="Group 483"/>
          <p:cNvGrpSpPr>
            <a:grpSpLocks/>
          </p:cNvGrpSpPr>
          <p:nvPr/>
        </p:nvGrpSpPr>
        <p:grpSpPr bwMode="auto">
          <a:xfrm>
            <a:off x="6034088" y="989013"/>
            <a:ext cx="139700" cy="201612"/>
            <a:chOff x="1999" y="3619"/>
            <a:chExt cx="218" cy="291"/>
          </a:xfrm>
        </p:grpSpPr>
        <p:sp>
          <p:nvSpPr>
            <p:cNvPr id="618980" name="AutoShape 484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8981" name="Group 485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8982" name="Group 486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8983" name="Line 487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84" name="Line 488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85" name="Line 489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86" name="Line 490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87" name="Line 491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8988" name="Line 492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89" name="Line 493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90" name="Line 494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91" name="Line 495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8992" name="Rectangle 496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8993" name="Group 497"/>
          <p:cNvGrpSpPr>
            <a:grpSpLocks/>
          </p:cNvGrpSpPr>
          <p:nvPr/>
        </p:nvGrpSpPr>
        <p:grpSpPr bwMode="auto">
          <a:xfrm>
            <a:off x="6110288" y="1057275"/>
            <a:ext cx="139700" cy="201613"/>
            <a:chOff x="1999" y="3619"/>
            <a:chExt cx="218" cy="291"/>
          </a:xfrm>
        </p:grpSpPr>
        <p:sp>
          <p:nvSpPr>
            <p:cNvPr id="618994" name="AutoShape 498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8995" name="Group 499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8996" name="Group 500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8997" name="Line 501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98" name="Line 502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999" name="Line 503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00" name="Line 504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01" name="Line 505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002" name="Line 506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03" name="Line 507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04" name="Line 508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05" name="Line 509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006" name="Rectangle 510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007" name="Group 511"/>
          <p:cNvGrpSpPr>
            <a:grpSpLocks/>
          </p:cNvGrpSpPr>
          <p:nvPr/>
        </p:nvGrpSpPr>
        <p:grpSpPr bwMode="auto">
          <a:xfrm>
            <a:off x="6186488" y="1123950"/>
            <a:ext cx="139700" cy="201613"/>
            <a:chOff x="1999" y="3619"/>
            <a:chExt cx="218" cy="291"/>
          </a:xfrm>
        </p:grpSpPr>
        <p:sp>
          <p:nvSpPr>
            <p:cNvPr id="619008" name="AutoShape 512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009" name="Group 513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010" name="Group 514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011" name="Line 515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12" name="Line 516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13" name="Line 517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14" name="Line 518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15" name="Line 519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016" name="Line 520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17" name="Line 521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18" name="Line 522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19" name="Line 523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020" name="Rectangle 524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021" name="Group 525"/>
          <p:cNvGrpSpPr>
            <a:grpSpLocks/>
          </p:cNvGrpSpPr>
          <p:nvPr/>
        </p:nvGrpSpPr>
        <p:grpSpPr bwMode="auto">
          <a:xfrm>
            <a:off x="6262688" y="1190625"/>
            <a:ext cx="139700" cy="201613"/>
            <a:chOff x="1999" y="3619"/>
            <a:chExt cx="218" cy="291"/>
          </a:xfrm>
        </p:grpSpPr>
        <p:sp>
          <p:nvSpPr>
            <p:cNvPr id="619022" name="AutoShape 526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023" name="Group 527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024" name="Group 528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025" name="Line 529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26" name="Line 530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27" name="Line 531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28" name="Line 532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29" name="Line 533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030" name="Line 534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31" name="Line 535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32" name="Line 536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33" name="Line 537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034" name="Rectangle 538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035" name="Group 539"/>
          <p:cNvGrpSpPr>
            <a:grpSpLocks/>
          </p:cNvGrpSpPr>
          <p:nvPr/>
        </p:nvGrpSpPr>
        <p:grpSpPr bwMode="auto">
          <a:xfrm>
            <a:off x="6338888" y="1247775"/>
            <a:ext cx="139700" cy="201613"/>
            <a:chOff x="1999" y="3619"/>
            <a:chExt cx="218" cy="291"/>
          </a:xfrm>
        </p:grpSpPr>
        <p:sp>
          <p:nvSpPr>
            <p:cNvPr id="619036" name="AutoShape 540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037" name="Group 541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038" name="Group 542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039" name="Line 543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40" name="Line 544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41" name="Line 545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42" name="Line 546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43" name="Line 547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044" name="Line 548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45" name="Line 549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46" name="Line 550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47" name="Line 551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048" name="Rectangle 552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049" name="Group 553"/>
          <p:cNvGrpSpPr>
            <a:grpSpLocks/>
          </p:cNvGrpSpPr>
          <p:nvPr/>
        </p:nvGrpSpPr>
        <p:grpSpPr bwMode="auto">
          <a:xfrm>
            <a:off x="5556250" y="814388"/>
            <a:ext cx="139700" cy="201612"/>
            <a:chOff x="1999" y="3619"/>
            <a:chExt cx="218" cy="291"/>
          </a:xfrm>
        </p:grpSpPr>
        <p:sp>
          <p:nvSpPr>
            <p:cNvPr id="619050" name="AutoShape 554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051" name="Group 555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052" name="Group 556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053" name="Line 557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54" name="Line 558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55" name="Line 559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56" name="Line 560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57" name="Line 561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058" name="Line 562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59" name="Line 563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60" name="Line 564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61" name="Line 565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062" name="Rectangle 566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063" name="Group 567"/>
          <p:cNvGrpSpPr>
            <a:grpSpLocks/>
          </p:cNvGrpSpPr>
          <p:nvPr/>
        </p:nvGrpSpPr>
        <p:grpSpPr bwMode="auto">
          <a:xfrm>
            <a:off x="5632450" y="881063"/>
            <a:ext cx="139700" cy="201612"/>
            <a:chOff x="1999" y="3619"/>
            <a:chExt cx="218" cy="291"/>
          </a:xfrm>
        </p:grpSpPr>
        <p:sp>
          <p:nvSpPr>
            <p:cNvPr id="619064" name="AutoShape 568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065" name="Group 569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066" name="Group 570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067" name="Line 571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68" name="Line 572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69" name="Line 573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70" name="Line 574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71" name="Line 575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072" name="Line 576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73" name="Line 577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74" name="Line 578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75" name="Line 579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076" name="Rectangle 580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077" name="Group 581"/>
          <p:cNvGrpSpPr>
            <a:grpSpLocks/>
          </p:cNvGrpSpPr>
          <p:nvPr/>
        </p:nvGrpSpPr>
        <p:grpSpPr bwMode="auto">
          <a:xfrm>
            <a:off x="5708650" y="947738"/>
            <a:ext cx="139700" cy="201612"/>
            <a:chOff x="1999" y="3619"/>
            <a:chExt cx="218" cy="291"/>
          </a:xfrm>
        </p:grpSpPr>
        <p:sp>
          <p:nvSpPr>
            <p:cNvPr id="619078" name="AutoShape 582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079" name="Group 583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080" name="Group 584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081" name="Line 585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82" name="Line 586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83" name="Line 587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84" name="Line 588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85" name="Line 589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086" name="Line 590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87" name="Line 591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88" name="Line 592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89" name="Line 593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090" name="Rectangle 594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091" name="Group 595"/>
          <p:cNvGrpSpPr>
            <a:grpSpLocks/>
          </p:cNvGrpSpPr>
          <p:nvPr/>
        </p:nvGrpSpPr>
        <p:grpSpPr bwMode="auto">
          <a:xfrm>
            <a:off x="5784850" y="1016000"/>
            <a:ext cx="139700" cy="201613"/>
            <a:chOff x="1999" y="3619"/>
            <a:chExt cx="218" cy="291"/>
          </a:xfrm>
        </p:grpSpPr>
        <p:sp>
          <p:nvSpPr>
            <p:cNvPr id="619092" name="AutoShape 596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093" name="Group 597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094" name="Group 598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095" name="Line 599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96" name="Line 600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97" name="Line 601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98" name="Line 602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099" name="Line 603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100" name="Line 604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01" name="Line 605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02" name="Line 606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03" name="Line 607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104" name="Rectangle 608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105" name="Group 609"/>
          <p:cNvGrpSpPr>
            <a:grpSpLocks/>
          </p:cNvGrpSpPr>
          <p:nvPr/>
        </p:nvGrpSpPr>
        <p:grpSpPr bwMode="auto">
          <a:xfrm>
            <a:off x="5861050" y="1046163"/>
            <a:ext cx="139700" cy="201612"/>
            <a:chOff x="1999" y="3619"/>
            <a:chExt cx="218" cy="291"/>
          </a:xfrm>
        </p:grpSpPr>
        <p:sp>
          <p:nvSpPr>
            <p:cNvPr id="619106" name="AutoShape 610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107" name="Group 611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108" name="Group 612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109" name="Line 613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10" name="Line 614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11" name="Line 615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12" name="Line 616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13" name="Line 617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114" name="Line 618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15" name="Line 619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16" name="Line 620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17" name="Line 621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118" name="Rectangle 622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119" name="Group 623"/>
          <p:cNvGrpSpPr>
            <a:grpSpLocks/>
          </p:cNvGrpSpPr>
          <p:nvPr/>
        </p:nvGrpSpPr>
        <p:grpSpPr bwMode="auto">
          <a:xfrm>
            <a:off x="5937250" y="1114425"/>
            <a:ext cx="139700" cy="201613"/>
            <a:chOff x="1999" y="3619"/>
            <a:chExt cx="218" cy="291"/>
          </a:xfrm>
        </p:grpSpPr>
        <p:sp>
          <p:nvSpPr>
            <p:cNvPr id="619120" name="AutoShape 624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121" name="Group 625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122" name="Group 626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123" name="Line 627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24" name="Line 628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25" name="Line 629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26" name="Line 630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27" name="Line 631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128" name="Line 632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29" name="Line 633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30" name="Line 634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31" name="Line 635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132" name="Rectangle 636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133" name="Group 637"/>
          <p:cNvGrpSpPr>
            <a:grpSpLocks/>
          </p:cNvGrpSpPr>
          <p:nvPr/>
        </p:nvGrpSpPr>
        <p:grpSpPr bwMode="auto">
          <a:xfrm>
            <a:off x="6013450" y="1181100"/>
            <a:ext cx="139700" cy="201613"/>
            <a:chOff x="1999" y="3619"/>
            <a:chExt cx="218" cy="291"/>
          </a:xfrm>
        </p:grpSpPr>
        <p:sp>
          <p:nvSpPr>
            <p:cNvPr id="619134" name="AutoShape 638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135" name="Group 639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136" name="Group 640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137" name="Line 641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38" name="Line 642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39" name="Line 643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40" name="Line 644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41" name="Line 645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142" name="Line 646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43" name="Line 647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44" name="Line 648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45" name="Line 649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146" name="Rectangle 650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147" name="Group 651"/>
          <p:cNvGrpSpPr>
            <a:grpSpLocks/>
          </p:cNvGrpSpPr>
          <p:nvPr/>
        </p:nvGrpSpPr>
        <p:grpSpPr bwMode="auto">
          <a:xfrm>
            <a:off x="6089650" y="1247775"/>
            <a:ext cx="139700" cy="201613"/>
            <a:chOff x="1999" y="3619"/>
            <a:chExt cx="218" cy="291"/>
          </a:xfrm>
        </p:grpSpPr>
        <p:sp>
          <p:nvSpPr>
            <p:cNvPr id="619148" name="AutoShape 652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149" name="Group 653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150" name="Group 654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151" name="Line 655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52" name="Line 656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53" name="Line 657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54" name="Line 658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55" name="Line 659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156" name="Line 660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57" name="Line 661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58" name="Line 662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59" name="Line 663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160" name="Rectangle 664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161" name="Group 665"/>
          <p:cNvGrpSpPr>
            <a:grpSpLocks/>
          </p:cNvGrpSpPr>
          <p:nvPr/>
        </p:nvGrpSpPr>
        <p:grpSpPr bwMode="auto">
          <a:xfrm>
            <a:off x="6165850" y="1304925"/>
            <a:ext cx="139700" cy="201613"/>
            <a:chOff x="1999" y="3619"/>
            <a:chExt cx="218" cy="291"/>
          </a:xfrm>
        </p:grpSpPr>
        <p:sp>
          <p:nvSpPr>
            <p:cNvPr id="619162" name="AutoShape 666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163" name="Group 667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164" name="Group 668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165" name="Line 669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66" name="Line 670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67" name="Line 671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68" name="Line 672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69" name="Line 673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170" name="Line 674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71" name="Line 675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72" name="Line 676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73" name="Line 677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174" name="Rectangle 678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175" name="Group 679"/>
          <p:cNvGrpSpPr>
            <a:grpSpLocks/>
          </p:cNvGrpSpPr>
          <p:nvPr/>
        </p:nvGrpSpPr>
        <p:grpSpPr bwMode="auto">
          <a:xfrm>
            <a:off x="5384800" y="873125"/>
            <a:ext cx="139700" cy="201613"/>
            <a:chOff x="1999" y="3619"/>
            <a:chExt cx="218" cy="291"/>
          </a:xfrm>
        </p:grpSpPr>
        <p:sp>
          <p:nvSpPr>
            <p:cNvPr id="619176" name="AutoShape 680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177" name="Group 681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178" name="Group 682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179" name="Line 683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80" name="Line 684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81" name="Line 685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82" name="Line 686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83" name="Line 687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184" name="Line 688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85" name="Line 689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86" name="Line 690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87" name="Line 691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188" name="Rectangle 692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189" name="Group 693"/>
          <p:cNvGrpSpPr>
            <a:grpSpLocks/>
          </p:cNvGrpSpPr>
          <p:nvPr/>
        </p:nvGrpSpPr>
        <p:grpSpPr bwMode="auto">
          <a:xfrm>
            <a:off x="5461000" y="939800"/>
            <a:ext cx="139700" cy="201613"/>
            <a:chOff x="1999" y="3619"/>
            <a:chExt cx="218" cy="291"/>
          </a:xfrm>
        </p:grpSpPr>
        <p:sp>
          <p:nvSpPr>
            <p:cNvPr id="619190" name="AutoShape 694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191" name="Group 695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192" name="Group 696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193" name="Line 697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94" name="Line 698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95" name="Line 699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96" name="Line 700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197" name="Line 701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198" name="Line 702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99" name="Line 703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00" name="Line 704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01" name="Line 705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202" name="Rectangle 706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203" name="Group 707"/>
          <p:cNvGrpSpPr>
            <a:grpSpLocks/>
          </p:cNvGrpSpPr>
          <p:nvPr/>
        </p:nvGrpSpPr>
        <p:grpSpPr bwMode="auto">
          <a:xfrm>
            <a:off x="5537200" y="1006475"/>
            <a:ext cx="139700" cy="201613"/>
            <a:chOff x="1999" y="3619"/>
            <a:chExt cx="218" cy="291"/>
          </a:xfrm>
        </p:grpSpPr>
        <p:sp>
          <p:nvSpPr>
            <p:cNvPr id="619204" name="AutoShape 708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205" name="Group 709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206" name="Group 710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207" name="Line 711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08" name="Line 712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09" name="Line 713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10" name="Line 714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11" name="Line 715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212" name="Line 716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13" name="Line 717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14" name="Line 718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15" name="Line 719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216" name="Rectangle 720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217" name="Group 721"/>
          <p:cNvGrpSpPr>
            <a:grpSpLocks/>
          </p:cNvGrpSpPr>
          <p:nvPr/>
        </p:nvGrpSpPr>
        <p:grpSpPr bwMode="auto">
          <a:xfrm>
            <a:off x="5613400" y="1074738"/>
            <a:ext cx="139700" cy="201612"/>
            <a:chOff x="1999" y="3619"/>
            <a:chExt cx="218" cy="291"/>
          </a:xfrm>
        </p:grpSpPr>
        <p:sp>
          <p:nvSpPr>
            <p:cNvPr id="619218" name="AutoShape 722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219" name="Group 723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220" name="Group 724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221" name="Line 725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22" name="Line 726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23" name="Line 727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24" name="Line 728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25" name="Line 729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226" name="Line 730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27" name="Line 731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28" name="Line 732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29" name="Line 733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230" name="Rectangle 734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231" name="Group 735"/>
          <p:cNvGrpSpPr>
            <a:grpSpLocks/>
          </p:cNvGrpSpPr>
          <p:nvPr/>
        </p:nvGrpSpPr>
        <p:grpSpPr bwMode="auto">
          <a:xfrm>
            <a:off x="5689600" y="1104900"/>
            <a:ext cx="139700" cy="201613"/>
            <a:chOff x="1999" y="3619"/>
            <a:chExt cx="218" cy="291"/>
          </a:xfrm>
        </p:grpSpPr>
        <p:sp>
          <p:nvSpPr>
            <p:cNvPr id="619232" name="AutoShape 736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233" name="Group 737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234" name="Group 738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235" name="Line 739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36" name="Line 740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37" name="Line 741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38" name="Line 742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39" name="Line 743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240" name="Line 744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41" name="Line 745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42" name="Line 746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43" name="Line 747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244" name="Rectangle 748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245" name="Group 749"/>
          <p:cNvGrpSpPr>
            <a:grpSpLocks/>
          </p:cNvGrpSpPr>
          <p:nvPr/>
        </p:nvGrpSpPr>
        <p:grpSpPr bwMode="auto">
          <a:xfrm>
            <a:off x="5765800" y="1173163"/>
            <a:ext cx="139700" cy="201612"/>
            <a:chOff x="1999" y="3619"/>
            <a:chExt cx="218" cy="291"/>
          </a:xfrm>
        </p:grpSpPr>
        <p:sp>
          <p:nvSpPr>
            <p:cNvPr id="619246" name="AutoShape 750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247" name="Group 751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248" name="Group 752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249" name="Line 753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50" name="Line 754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51" name="Line 755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52" name="Line 756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53" name="Line 757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254" name="Line 758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55" name="Line 759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56" name="Line 760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57" name="Line 761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258" name="Rectangle 762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259" name="Group 763"/>
          <p:cNvGrpSpPr>
            <a:grpSpLocks/>
          </p:cNvGrpSpPr>
          <p:nvPr/>
        </p:nvGrpSpPr>
        <p:grpSpPr bwMode="auto">
          <a:xfrm>
            <a:off x="5842000" y="1239838"/>
            <a:ext cx="139700" cy="201612"/>
            <a:chOff x="1999" y="3619"/>
            <a:chExt cx="218" cy="291"/>
          </a:xfrm>
        </p:grpSpPr>
        <p:sp>
          <p:nvSpPr>
            <p:cNvPr id="619260" name="AutoShape 764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261" name="Group 765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262" name="Group 766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263" name="Line 767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64" name="Line 768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65" name="Line 769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66" name="Line 770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67" name="Line 771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268" name="Line 772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69" name="Line 773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70" name="Line 774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71" name="Line 775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272" name="Rectangle 776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273" name="Group 777"/>
          <p:cNvGrpSpPr>
            <a:grpSpLocks/>
          </p:cNvGrpSpPr>
          <p:nvPr/>
        </p:nvGrpSpPr>
        <p:grpSpPr bwMode="auto">
          <a:xfrm>
            <a:off x="5918200" y="1306513"/>
            <a:ext cx="139700" cy="201612"/>
            <a:chOff x="1999" y="3619"/>
            <a:chExt cx="218" cy="291"/>
          </a:xfrm>
        </p:grpSpPr>
        <p:sp>
          <p:nvSpPr>
            <p:cNvPr id="619274" name="AutoShape 778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275" name="Group 779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276" name="Group 780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277" name="Line 781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78" name="Line 782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79" name="Line 783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80" name="Line 784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81" name="Line 785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282" name="Line 786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83" name="Line 787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84" name="Line 788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85" name="Line 789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286" name="Rectangle 790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287" name="Group 791"/>
          <p:cNvGrpSpPr>
            <a:grpSpLocks/>
          </p:cNvGrpSpPr>
          <p:nvPr/>
        </p:nvGrpSpPr>
        <p:grpSpPr bwMode="auto">
          <a:xfrm>
            <a:off x="5994400" y="1363663"/>
            <a:ext cx="139700" cy="201612"/>
            <a:chOff x="1999" y="3619"/>
            <a:chExt cx="218" cy="291"/>
          </a:xfrm>
        </p:grpSpPr>
        <p:sp>
          <p:nvSpPr>
            <p:cNvPr id="619288" name="AutoShape 792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289" name="Group 793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290" name="Group 794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291" name="Line 795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92" name="Line 796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93" name="Line 797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94" name="Line 798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295" name="Line 799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296" name="Line 800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97" name="Line 801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98" name="Line 802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99" name="Line 803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300" name="Rectangle 804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301" name="Group 805"/>
          <p:cNvGrpSpPr>
            <a:grpSpLocks/>
          </p:cNvGrpSpPr>
          <p:nvPr/>
        </p:nvGrpSpPr>
        <p:grpSpPr bwMode="auto">
          <a:xfrm>
            <a:off x="5210175" y="930275"/>
            <a:ext cx="139700" cy="201613"/>
            <a:chOff x="1999" y="3619"/>
            <a:chExt cx="218" cy="291"/>
          </a:xfrm>
        </p:grpSpPr>
        <p:sp>
          <p:nvSpPr>
            <p:cNvPr id="619302" name="AutoShape 806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303" name="Group 807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304" name="Group 808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305" name="Line 809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06" name="Line 810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07" name="Line 811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08" name="Line 812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09" name="Line 813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310" name="Line 814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11" name="Line 815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12" name="Line 816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13" name="Line 817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314" name="Rectangle 818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315" name="Group 819"/>
          <p:cNvGrpSpPr>
            <a:grpSpLocks/>
          </p:cNvGrpSpPr>
          <p:nvPr/>
        </p:nvGrpSpPr>
        <p:grpSpPr bwMode="auto">
          <a:xfrm>
            <a:off x="5286375" y="996950"/>
            <a:ext cx="139700" cy="201613"/>
            <a:chOff x="1999" y="3619"/>
            <a:chExt cx="218" cy="291"/>
          </a:xfrm>
        </p:grpSpPr>
        <p:sp>
          <p:nvSpPr>
            <p:cNvPr id="619316" name="AutoShape 820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317" name="Group 821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318" name="Group 822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319" name="Line 823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20" name="Line 824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21" name="Line 825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22" name="Line 826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23" name="Line 827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324" name="Line 828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25" name="Line 829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26" name="Line 830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27" name="Line 831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328" name="Rectangle 832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329" name="Group 833"/>
          <p:cNvGrpSpPr>
            <a:grpSpLocks/>
          </p:cNvGrpSpPr>
          <p:nvPr/>
        </p:nvGrpSpPr>
        <p:grpSpPr bwMode="auto">
          <a:xfrm>
            <a:off x="5362575" y="1063625"/>
            <a:ext cx="139700" cy="201613"/>
            <a:chOff x="1999" y="3619"/>
            <a:chExt cx="218" cy="291"/>
          </a:xfrm>
        </p:grpSpPr>
        <p:sp>
          <p:nvSpPr>
            <p:cNvPr id="619330" name="AutoShape 834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331" name="Group 835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332" name="Group 836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333" name="Line 837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34" name="Line 838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35" name="Line 839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36" name="Line 840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37" name="Line 841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338" name="Line 842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39" name="Line 843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40" name="Line 844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41" name="Line 845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342" name="Rectangle 846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343" name="Group 847"/>
          <p:cNvGrpSpPr>
            <a:grpSpLocks/>
          </p:cNvGrpSpPr>
          <p:nvPr/>
        </p:nvGrpSpPr>
        <p:grpSpPr bwMode="auto">
          <a:xfrm>
            <a:off x="5438775" y="1131888"/>
            <a:ext cx="139700" cy="201612"/>
            <a:chOff x="1999" y="3619"/>
            <a:chExt cx="218" cy="291"/>
          </a:xfrm>
        </p:grpSpPr>
        <p:sp>
          <p:nvSpPr>
            <p:cNvPr id="619344" name="AutoShape 848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345" name="Group 849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346" name="Group 850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347" name="Line 851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48" name="Line 852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49" name="Line 853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50" name="Line 854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51" name="Line 855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352" name="Line 856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53" name="Line 857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54" name="Line 858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55" name="Line 859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356" name="Rectangle 860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357" name="Group 861"/>
          <p:cNvGrpSpPr>
            <a:grpSpLocks/>
          </p:cNvGrpSpPr>
          <p:nvPr/>
        </p:nvGrpSpPr>
        <p:grpSpPr bwMode="auto">
          <a:xfrm>
            <a:off x="5514975" y="1162050"/>
            <a:ext cx="139700" cy="201613"/>
            <a:chOff x="1999" y="3619"/>
            <a:chExt cx="218" cy="291"/>
          </a:xfrm>
        </p:grpSpPr>
        <p:sp>
          <p:nvSpPr>
            <p:cNvPr id="619358" name="AutoShape 862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359" name="Group 863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360" name="Group 864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361" name="Line 865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62" name="Line 866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63" name="Line 867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64" name="Line 868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65" name="Line 869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366" name="Line 870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67" name="Line 871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68" name="Line 872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69" name="Line 873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370" name="Rectangle 874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371" name="Group 875"/>
          <p:cNvGrpSpPr>
            <a:grpSpLocks/>
          </p:cNvGrpSpPr>
          <p:nvPr/>
        </p:nvGrpSpPr>
        <p:grpSpPr bwMode="auto">
          <a:xfrm>
            <a:off x="5591175" y="1230313"/>
            <a:ext cx="139700" cy="201612"/>
            <a:chOff x="1999" y="3619"/>
            <a:chExt cx="218" cy="291"/>
          </a:xfrm>
        </p:grpSpPr>
        <p:sp>
          <p:nvSpPr>
            <p:cNvPr id="619372" name="AutoShape 876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373" name="Group 877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374" name="Group 878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375" name="Line 879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76" name="Line 880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77" name="Line 881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78" name="Line 882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79" name="Line 883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380" name="Line 884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81" name="Line 885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82" name="Line 886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83" name="Line 887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384" name="Rectangle 888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385" name="Group 889"/>
          <p:cNvGrpSpPr>
            <a:grpSpLocks/>
          </p:cNvGrpSpPr>
          <p:nvPr/>
        </p:nvGrpSpPr>
        <p:grpSpPr bwMode="auto">
          <a:xfrm>
            <a:off x="5667375" y="1296988"/>
            <a:ext cx="139700" cy="201612"/>
            <a:chOff x="1999" y="3619"/>
            <a:chExt cx="218" cy="291"/>
          </a:xfrm>
        </p:grpSpPr>
        <p:sp>
          <p:nvSpPr>
            <p:cNvPr id="619386" name="AutoShape 890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387" name="Group 891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388" name="Group 892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389" name="Line 893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90" name="Line 894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91" name="Line 895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92" name="Line 896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393" name="Line 897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394" name="Line 898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95" name="Line 899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96" name="Line 900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97" name="Line 901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398" name="Rectangle 902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399" name="Group 903"/>
          <p:cNvGrpSpPr>
            <a:grpSpLocks/>
          </p:cNvGrpSpPr>
          <p:nvPr/>
        </p:nvGrpSpPr>
        <p:grpSpPr bwMode="auto">
          <a:xfrm>
            <a:off x="5743575" y="1363663"/>
            <a:ext cx="139700" cy="201612"/>
            <a:chOff x="1999" y="3619"/>
            <a:chExt cx="218" cy="291"/>
          </a:xfrm>
        </p:grpSpPr>
        <p:sp>
          <p:nvSpPr>
            <p:cNvPr id="619400" name="AutoShape 904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401" name="Group 905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402" name="Group 906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403" name="Line 907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04" name="Line 908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05" name="Line 909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06" name="Line 910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07" name="Line 911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408" name="Line 912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09" name="Line 913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10" name="Line 914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11" name="Line 915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412" name="Rectangle 916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413" name="Group 917"/>
          <p:cNvGrpSpPr>
            <a:grpSpLocks/>
          </p:cNvGrpSpPr>
          <p:nvPr/>
        </p:nvGrpSpPr>
        <p:grpSpPr bwMode="auto">
          <a:xfrm>
            <a:off x="5819775" y="1420813"/>
            <a:ext cx="139700" cy="201612"/>
            <a:chOff x="1999" y="3619"/>
            <a:chExt cx="218" cy="291"/>
          </a:xfrm>
        </p:grpSpPr>
        <p:sp>
          <p:nvSpPr>
            <p:cNvPr id="619414" name="AutoShape 918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415" name="Group 919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416" name="Group 920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417" name="Line 921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18" name="Line 922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19" name="Line 923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20" name="Line 924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21" name="Line 925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422" name="Line 926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23" name="Line 927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24" name="Line 928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25" name="Line 929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426" name="Rectangle 930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427" name="Group 931"/>
          <p:cNvGrpSpPr>
            <a:grpSpLocks/>
          </p:cNvGrpSpPr>
          <p:nvPr/>
        </p:nvGrpSpPr>
        <p:grpSpPr bwMode="auto">
          <a:xfrm>
            <a:off x="5038725" y="989013"/>
            <a:ext cx="139700" cy="201612"/>
            <a:chOff x="1999" y="3619"/>
            <a:chExt cx="218" cy="291"/>
          </a:xfrm>
        </p:grpSpPr>
        <p:sp>
          <p:nvSpPr>
            <p:cNvPr id="619428" name="AutoShape 932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429" name="Group 933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430" name="Group 934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431" name="Line 935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32" name="Line 936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33" name="Line 937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34" name="Line 938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35" name="Line 939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436" name="Line 940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37" name="Line 941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38" name="Line 942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39" name="Line 943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440" name="Rectangle 944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441" name="Group 945"/>
          <p:cNvGrpSpPr>
            <a:grpSpLocks/>
          </p:cNvGrpSpPr>
          <p:nvPr/>
        </p:nvGrpSpPr>
        <p:grpSpPr bwMode="auto">
          <a:xfrm>
            <a:off x="5114925" y="1055688"/>
            <a:ext cx="139700" cy="201612"/>
            <a:chOff x="1999" y="3619"/>
            <a:chExt cx="218" cy="291"/>
          </a:xfrm>
        </p:grpSpPr>
        <p:sp>
          <p:nvSpPr>
            <p:cNvPr id="619442" name="AutoShape 946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443" name="Group 947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444" name="Group 948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445" name="Line 949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46" name="Line 950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47" name="Line 951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48" name="Line 952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49" name="Line 953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450" name="Line 954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51" name="Line 955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52" name="Line 956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53" name="Line 957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454" name="Rectangle 958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455" name="Group 959"/>
          <p:cNvGrpSpPr>
            <a:grpSpLocks/>
          </p:cNvGrpSpPr>
          <p:nvPr/>
        </p:nvGrpSpPr>
        <p:grpSpPr bwMode="auto">
          <a:xfrm>
            <a:off x="5191125" y="1122363"/>
            <a:ext cx="139700" cy="201612"/>
            <a:chOff x="1999" y="3619"/>
            <a:chExt cx="218" cy="291"/>
          </a:xfrm>
        </p:grpSpPr>
        <p:sp>
          <p:nvSpPr>
            <p:cNvPr id="619456" name="AutoShape 960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457" name="Group 961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458" name="Group 962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459" name="Line 963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60" name="Line 964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61" name="Line 965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62" name="Line 966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63" name="Line 967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464" name="Line 968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65" name="Line 969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66" name="Line 970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67" name="Line 971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468" name="Rectangle 972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469" name="Group 973"/>
          <p:cNvGrpSpPr>
            <a:grpSpLocks/>
          </p:cNvGrpSpPr>
          <p:nvPr/>
        </p:nvGrpSpPr>
        <p:grpSpPr bwMode="auto">
          <a:xfrm>
            <a:off x="5267325" y="1190625"/>
            <a:ext cx="139700" cy="201613"/>
            <a:chOff x="1999" y="3619"/>
            <a:chExt cx="218" cy="291"/>
          </a:xfrm>
        </p:grpSpPr>
        <p:sp>
          <p:nvSpPr>
            <p:cNvPr id="619470" name="AutoShape 974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471" name="Group 975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472" name="Group 976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473" name="Line 977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74" name="Line 978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75" name="Line 979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76" name="Line 980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77" name="Line 981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478" name="Line 982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79" name="Line 983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80" name="Line 984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81" name="Line 985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482" name="Rectangle 986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483" name="Group 987"/>
          <p:cNvGrpSpPr>
            <a:grpSpLocks/>
          </p:cNvGrpSpPr>
          <p:nvPr/>
        </p:nvGrpSpPr>
        <p:grpSpPr bwMode="auto">
          <a:xfrm>
            <a:off x="5343525" y="1220788"/>
            <a:ext cx="139700" cy="201612"/>
            <a:chOff x="1999" y="3619"/>
            <a:chExt cx="218" cy="291"/>
          </a:xfrm>
        </p:grpSpPr>
        <p:sp>
          <p:nvSpPr>
            <p:cNvPr id="619484" name="AutoShape 988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485" name="Group 989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486" name="Group 990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487" name="Line 991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88" name="Line 992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89" name="Line 993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90" name="Line 994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491" name="Line 995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492" name="Line 996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93" name="Line 997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94" name="Line 998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95" name="Line 999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496" name="Rectangle 1000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497" name="Group 1001"/>
          <p:cNvGrpSpPr>
            <a:grpSpLocks/>
          </p:cNvGrpSpPr>
          <p:nvPr/>
        </p:nvGrpSpPr>
        <p:grpSpPr bwMode="auto">
          <a:xfrm>
            <a:off x="5419725" y="1289050"/>
            <a:ext cx="139700" cy="201613"/>
            <a:chOff x="1999" y="3619"/>
            <a:chExt cx="218" cy="291"/>
          </a:xfrm>
        </p:grpSpPr>
        <p:sp>
          <p:nvSpPr>
            <p:cNvPr id="619498" name="AutoShape 1002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499" name="Group 1003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500" name="Group 1004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501" name="Line 1005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02" name="Line 1006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03" name="Line 1007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04" name="Line 1008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05" name="Line 1009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506" name="Line 1010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07" name="Line 1011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08" name="Line 1012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09" name="Line 1013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510" name="Rectangle 1014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511" name="Group 1015"/>
          <p:cNvGrpSpPr>
            <a:grpSpLocks/>
          </p:cNvGrpSpPr>
          <p:nvPr/>
        </p:nvGrpSpPr>
        <p:grpSpPr bwMode="auto">
          <a:xfrm>
            <a:off x="5495925" y="1355725"/>
            <a:ext cx="139700" cy="201613"/>
            <a:chOff x="1999" y="3619"/>
            <a:chExt cx="218" cy="291"/>
          </a:xfrm>
        </p:grpSpPr>
        <p:sp>
          <p:nvSpPr>
            <p:cNvPr id="619512" name="AutoShape 1016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513" name="Group 1017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514" name="Group 1018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515" name="Line 1019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16" name="Line 1020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17" name="Line 1021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18" name="Line 1022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19" name="Line 1023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520" name="Line 1024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21" name="Line 1025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22" name="Line 1026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23" name="Line 1027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524" name="Rectangle 1028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525" name="Group 1029"/>
          <p:cNvGrpSpPr>
            <a:grpSpLocks/>
          </p:cNvGrpSpPr>
          <p:nvPr/>
        </p:nvGrpSpPr>
        <p:grpSpPr bwMode="auto">
          <a:xfrm>
            <a:off x="5572125" y="1422400"/>
            <a:ext cx="139700" cy="201613"/>
            <a:chOff x="1999" y="3619"/>
            <a:chExt cx="218" cy="291"/>
          </a:xfrm>
        </p:grpSpPr>
        <p:sp>
          <p:nvSpPr>
            <p:cNvPr id="619526" name="AutoShape 1030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527" name="Group 1031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528" name="Group 1032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529" name="Line 1033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30" name="Line 1034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31" name="Line 1035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32" name="Line 1036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33" name="Line 1037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534" name="Line 1038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35" name="Line 1039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36" name="Line 1040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37" name="Line 1041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538" name="Rectangle 1042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9539" name="Group 1043"/>
          <p:cNvGrpSpPr>
            <a:grpSpLocks/>
          </p:cNvGrpSpPr>
          <p:nvPr/>
        </p:nvGrpSpPr>
        <p:grpSpPr bwMode="auto">
          <a:xfrm>
            <a:off x="5648325" y="1479550"/>
            <a:ext cx="139700" cy="201613"/>
            <a:chOff x="1999" y="3619"/>
            <a:chExt cx="218" cy="291"/>
          </a:xfrm>
        </p:grpSpPr>
        <p:sp>
          <p:nvSpPr>
            <p:cNvPr id="619540" name="AutoShape 1044"/>
            <p:cNvSpPr>
              <a:spLocks noChangeArrowheads="1"/>
            </p:cNvSpPr>
            <p:nvPr/>
          </p:nvSpPr>
          <p:spPr bwMode="gray">
            <a:xfrm flipV="1">
              <a:off x="1999" y="3619"/>
              <a:ext cx="218" cy="291"/>
            </a:xfrm>
            <a:prstGeom prst="foldedCorner">
              <a:avLst>
                <a:gd name="adj" fmla="val 12500"/>
              </a:avLst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9541" name="Group 1045"/>
            <p:cNvGrpSpPr>
              <a:grpSpLocks/>
            </p:cNvGrpSpPr>
            <p:nvPr/>
          </p:nvGrpSpPr>
          <p:grpSpPr bwMode="auto">
            <a:xfrm>
              <a:off x="2036" y="3656"/>
              <a:ext cx="145" cy="217"/>
              <a:chOff x="1066" y="1979"/>
              <a:chExt cx="145" cy="225"/>
            </a:xfrm>
          </p:grpSpPr>
          <p:grpSp>
            <p:nvGrpSpPr>
              <p:cNvPr id="619542" name="Group 1046"/>
              <p:cNvGrpSpPr>
                <a:grpSpLocks/>
              </p:cNvGrpSpPr>
              <p:nvPr/>
            </p:nvGrpSpPr>
            <p:grpSpPr bwMode="auto">
              <a:xfrm>
                <a:off x="1066" y="1979"/>
                <a:ext cx="145" cy="113"/>
                <a:chOff x="1066" y="1979"/>
                <a:chExt cx="145" cy="145"/>
              </a:xfrm>
            </p:grpSpPr>
            <p:sp>
              <p:nvSpPr>
                <p:cNvPr id="619543" name="Line 1047"/>
                <p:cNvSpPr>
                  <a:spLocks noChangeShapeType="1"/>
                </p:cNvSpPr>
                <p:nvPr/>
              </p:nvSpPr>
              <p:spPr bwMode="gray">
                <a:xfrm>
                  <a:off x="1066" y="1979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44" name="Line 1048"/>
                <p:cNvSpPr>
                  <a:spLocks noChangeShapeType="1"/>
                </p:cNvSpPr>
                <p:nvPr/>
              </p:nvSpPr>
              <p:spPr bwMode="gray">
                <a:xfrm>
                  <a:off x="1066" y="2015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45" name="Line 1049"/>
                <p:cNvSpPr>
                  <a:spLocks noChangeShapeType="1"/>
                </p:cNvSpPr>
                <p:nvPr/>
              </p:nvSpPr>
              <p:spPr bwMode="gray">
                <a:xfrm>
                  <a:off x="1066" y="2051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46" name="Line 1050"/>
                <p:cNvSpPr>
                  <a:spLocks noChangeShapeType="1"/>
                </p:cNvSpPr>
                <p:nvPr/>
              </p:nvSpPr>
              <p:spPr bwMode="gray">
                <a:xfrm>
                  <a:off x="1066" y="2087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547" name="Line 1051"/>
                <p:cNvSpPr>
                  <a:spLocks noChangeShapeType="1"/>
                </p:cNvSpPr>
                <p:nvPr/>
              </p:nvSpPr>
              <p:spPr bwMode="gray">
                <a:xfrm>
                  <a:off x="1066" y="2124"/>
                  <a:ext cx="145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548" name="Line 1052"/>
              <p:cNvSpPr>
                <a:spLocks noChangeShapeType="1"/>
              </p:cNvSpPr>
              <p:nvPr/>
            </p:nvSpPr>
            <p:spPr bwMode="gray">
              <a:xfrm>
                <a:off x="1153" y="2120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49" name="Line 1053"/>
              <p:cNvSpPr>
                <a:spLocks noChangeShapeType="1"/>
              </p:cNvSpPr>
              <p:nvPr/>
            </p:nvSpPr>
            <p:spPr bwMode="gray">
              <a:xfrm>
                <a:off x="1153" y="2148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50" name="Line 1054"/>
              <p:cNvSpPr>
                <a:spLocks noChangeShapeType="1"/>
              </p:cNvSpPr>
              <p:nvPr/>
            </p:nvSpPr>
            <p:spPr bwMode="gray">
              <a:xfrm>
                <a:off x="1153" y="2176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51" name="Line 1055"/>
              <p:cNvSpPr>
                <a:spLocks noChangeShapeType="1"/>
              </p:cNvSpPr>
              <p:nvPr/>
            </p:nvSpPr>
            <p:spPr bwMode="gray">
              <a:xfrm>
                <a:off x="1153" y="2204"/>
                <a:ext cx="58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552" name="Rectangle 1056"/>
            <p:cNvSpPr>
              <a:spLocks noChangeArrowheads="1"/>
            </p:cNvSpPr>
            <p:nvPr/>
          </p:nvSpPr>
          <p:spPr bwMode="gray">
            <a:xfrm>
              <a:off x="2036" y="3790"/>
              <a:ext cx="72" cy="83"/>
            </a:xfrm>
            <a:prstGeom prst="rect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9553" name="AutoShape 1057"/>
          <p:cNvSpPr>
            <a:spLocks noChangeArrowheads="1"/>
          </p:cNvSpPr>
          <p:nvPr/>
        </p:nvSpPr>
        <p:spPr bwMode="gray">
          <a:xfrm>
            <a:off x="7466013" y="3659188"/>
            <a:ext cx="674687" cy="260350"/>
          </a:xfrm>
          <a:prstGeom prst="can">
            <a:avLst>
              <a:gd name="adj" fmla="val 36208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0000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45720" rIns="45720" bIns="0" anchor="ctr"/>
          <a:lstStyle/>
          <a:p>
            <a:pPr>
              <a:lnSpc>
                <a:spcPct val="85000"/>
              </a:lnSpc>
            </a:pPr>
            <a:r>
              <a:rPr lang="en-US" sz="1400" b="1">
                <a:ea typeface="ヒラギノ角ゴ Pro W3" pitchFamily="-48" charset="-128"/>
              </a:rPr>
              <a:t>Snaps</a:t>
            </a:r>
          </a:p>
        </p:txBody>
      </p:sp>
      <p:sp>
        <p:nvSpPr>
          <p:cNvPr id="619554" name="AutoShape 1058"/>
          <p:cNvSpPr>
            <a:spLocks noChangeArrowheads="1"/>
          </p:cNvSpPr>
          <p:nvPr/>
        </p:nvSpPr>
        <p:spPr bwMode="gray">
          <a:xfrm>
            <a:off x="7458075" y="3465513"/>
            <a:ext cx="674688" cy="260350"/>
          </a:xfrm>
          <a:prstGeom prst="can">
            <a:avLst>
              <a:gd name="adj" fmla="val 36208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0000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45720" rIns="45720" bIns="0" anchor="ctr"/>
          <a:lstStyle/>
          <a:p>
            <a:pPr>
              <a:lnSpc>
                <a:spcPct val="85000"/>
              </a:lnSpc>
            </a:pPr>
            <a:r>
              <a:rPr lang="en-US" sz="1400" b="1">
                <a:ea typeface="ヒラギノ角ゴ Pro W3" pitchFamily="-48" charset="-128"/>
              </a:rPr>
              <a:t>Snaps</a:t>
            </a:r>
          </a:p>
        </p:txBody>
      </p:sp>
      <p:sp>
        <p:nvSpPr>
          <p:cNvPr id="619555" name="AutoShape 1059"/>
          <p:cNvSpPr>
            <a:spLocks noChangeArrowheads="1"/>
          </p:cNvSpPr>
          <p:nvPr/>
        </p:nvSpPr>
        <p:spPr bwMode="gray">
          <a:xfrm>
            <a:off x="7458075" y="3265488"/>
            <a:ext cx="674688" cy="260350"/>
          </a:xfrm>
          <a:prstGeom prst="can">
            <a:avLst>
              <a:gd name="adj" fmla="val 36208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0000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45720" rIns="45720" bIns="0" anchor="ctr"/>
          <a:lstStyle/>
          <a:p>
            <a:pPr>
              <a:lnSpc>
                <a:spcPct val="85000"/>
              </a:lnSpc>
            </a:pPr>
            <a:r>
              <a:rPr lang="en-US" sz="1400" b="1">
                <a:ea typeface="ヒラギノ角ゴ Pro W3" pitchFamily="-48" charset="-128"/>
              </a:rPr>
              <a:t>Snaps</a:t>
            </a:r>
          </a:p>
        </p:txBody>
      </p:sp>
      <p:sp>
        <p:nvSpPr>
          <p:cNvPr id="619556" name="AutoShape 1060"/>
          <p:cNvSpPr>
            <a:spLocks noChangeArrowheads="1"/>
          </p:cNvSpPr>
          <p:nvPr/>
        </p:nvSpPr>
        <p:spPr bwMode="gray">
          <a:xfrm>
            <a:off x="7458075" y="3062288"/>
            <a:ext cx="674688" cy="260350"/>
          </a:xfrm>
          <a:prstGeom prst="can">
            <a:avLst>
              <a:gd name="adj" fmla="val 36208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0000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45720" rIns="45720" bIns="0" anchor="ctr"/>
          <a:lstStyle/>
          <a:p>
            <a:pPr>
              <a:lnSpc>
                <a:spcPct val="85000"/>
              </a:lnSpc>
            </a:pPr>
            <a:r>
              <a:rPr lang="en-US" sz="1400" b="1">
                <a:ea typeface="ヒラギノ角ゴ Pro W3" pitchFamily="-48" charset="-128"/>
              </a:rPr>
              <a:t>Snaps</a:t>
            </a:r>
          </a:p>
        </p:txBody>
      </p:sp>
      <p:sp>
        <p:nvSpPr>
          <p:cNvPr id="619557" name="AutoShape 1061"/>
          <p:cNvSpPr>
            <a:spLocks noChangeArrowheads="1"/>
          </p:cNvSpPr>
          <p:nvPr/>
        </p:nvSpPr>
        <p:spPr bwMode="gray">
          <a:xfrm>
            <a:off x="5097463" y="2489200"/>
            <a:ext cx="1539875" cy="1611313"/>
          </a:xfrm>
          <a:prstGeom prst="can">
            <a:avLst>
              <a:gd name="adj" fmla="val 11254"/>
            </a:avLst>
          </a:prstGeom>
          <a:gradFill rotWithShape="1">
            <a:gsLst>
              <a:gs pos="0">
                <a:schemeClr val="folHlink"/>
              </a:gs>
              <a:gs pos="50000">
                <a:schemeClr val="folHlink">
                  <a:gamma/>
                  <a:tint val="30196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b="1">
                <a:ea typeface="ヒラギノ角ゴ Pro W3" pitchFamily="-48" charset="-128"/>
              </a:rPr>
              <a:t>Production</a:t>
            </a:r>
          </a:p>
          <a:p>
            <a:r>
              <a:rPr lang="en-US" sz="1600" b="1">
                <a:ea typeface="ヒラギノ角ゴ Pro W3" pitchFamily="-48" charset="-128"/>
              </a:rPr>
              <a:t>Data</a:t>
            </a:r>
          </a:p>
        </p:txBody>
      </p:sp>
      <p:sp>
        <p:nvSpPr>
          <p:cNvPr id="619558" name="Rectangle 1062"/>
          <p:cNvSpPr>
            <a:spLocks noChangeArrowheads="1"/>
          </p:cNvSpPr>
          <p:nvPr/>
        </p:nvSpPr>
        <p:spPr bwMode="gray">
          <a:xfrm>
            <a:off x="4981575" y="2428875"/>
            <a:ext cx="1728788" cy="1728788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45720" tIns="0" rIns="45720" bIns="0" anchor="ctr"/>
          <a:lstStyle/>
          <a:p>
            <a:endParaRPr lang="en-US"/>
          </a:p>
        </p:txBody>
      </p:sp>
      <p:sp>
        <p:nvSpPr>
          <p:cNvPr id="619559" name="AutoShape 1063"/>
          <p:cNvSpPr>
            <a:spLocks noChangeArrowheads="1"/>
          </p:cNvSpPr>
          <p:nvPr/>
        </p:nvSpPr>
        <p:spPr bwMode="gray">
          <a:xfrm>
            <a:off x="5097463" y="3467100"/>
            <a:ext cx="1498600" cy="633413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019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b="1">
                <a:ea typeface="ヒラギノ角ゴ Pro W3" pitchFamily="-48" charset="-128"/>
              </a:rPr>
              <a:t>Tier 3</a:t>
            </a:r>
          </a:p>
        </p:txBody>
      </p:sp>
      <p:sp>
        <p:nvSpPr>
          <p:cNvPr id="619560" name="AutoShape 1064"/>
          <p:cNvSpPr>
            <a:spLocks noChangeArrowheads="1"/>
          </p:cNvSpPr>
          <p:nvPr/>
        </p:nvSpPr>
        <p:spPr bwMode="gray">
          <a:xfrm>
            <a:off x="5097463" y="2978150"/>
            <a:ext cx="1498600" cy="633413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30196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b="1">
                <a:ea typeface="ヒラギノ角ゴ Pro W3" pitchFamily="-48" charset="-128"/>
              </a:rPr>
              <a:t>Tier 2</a:t>
            </a:r>
          </a:p>
        </p:txBody>
      </p:sp>
      <p:sp>
        <p:nvSpPr>
          <p:cNvPr id="619561" name="AutoShape 1065"/>
          <p:cNvSpPr>
            <a:spLocks noChangeArrowheads="1"/>
          </p:cNvSpPr>
          <p:nvPr/>
        </p:nvSpPr>
        <p:spPr bwMode="gray">
          <a:xfrm>
            <a:off x="5097463" y="2487613"/>
            <a:ext cx="1498600" cy="633412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50000">
                <a:schemeClr val="folHlink">
                  <a:gamma/>
                  <a:tint val="30196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b="1">
                <a:ea typeface="ヒラギノ角ゴ Pro W3" pitchFamily="-48" charset="-128"/>
              </a:rPr>
              <a:t>Tier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9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9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9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9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18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18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61955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61956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61956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61850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61850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61850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1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1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18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18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18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18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18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18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18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18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18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618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619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19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19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19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619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619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19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619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19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619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19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619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619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619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619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619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619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619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619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619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619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619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61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61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619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619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619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619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619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619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61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1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1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61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619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619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619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619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619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619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619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619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619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619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619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619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619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619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619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619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619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619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619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619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619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619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619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619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619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619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8" dur="500"/>
                                        <p:tgtEl>
                                          <p:spTgt spid="619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619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2" dur="500"/>
                                        <p:tgtEl>
                                          <p:spTgt spid="619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619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619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619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0" dur="500"/>
                                        <p:tgtEl>
                                          <p:spTgt spid="6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6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6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6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8" dur="500"/>
                                        <p:tgtEl>
                                          <p:spTgt spid="619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619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2" dur="500"/>
                                        <p:tgtEl>
                                          <p:spTgt spid="61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61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0" dur="500"/>
                                        <p:tgtEl>
                                          <p:spTgt spid="619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619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24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6185E-6 L 0.23941 0.51815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618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" y="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27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8" dur="2000" fill="hold"/>
                                        <p:tgtEl>
                                          <p:spTgt spid="61850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0" dur="500"/>
                                        <p:tgtEl>
                                          <p:spTgt spid="618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3" dur="500"/>
                                        <p:tgtEl>
                                          <p:spTgt spid="6187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8500"/>
                            </p:stCondLst>
                            <p:childTnLst>
                              <p:par>
                                <p:cTn id="2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9300"/>
                            </p:stCondLst>
                            <p:childTnLst>
                              <p:par>
                                <p:cTn id="2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61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9800"/>
                            </p:stCondLst>
                            <p:childTnLst>
                              <p:par>
                                <p:cTn id="24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0" dur="2000" fill="hold"/>
                                        <p:tgtEl>
                                          <p:spTgt spid="61850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1800"/>
                            </p:stCondLst>
                            <p:childTnLst>
                              <p:par>
                                <p:cTn id="2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4" dur="500"/>
                                        <p:tgtEl>
                                          <p:spTgt spid="61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503" grpId="0" animBg="1"/>
      <p:bldP spid="618505" grpId="0" animBg="1"/>
      <p:bldP spid="618506" grpId="0" animBg="1"/>
      <p:bldP spid="618506" grpId="1" animBg="1"/>
      <p:bldP spid="618507" grpId="0" animBg="1"/>
      <p:bldP spid="618508" grpId="0" animBg="1"/>
      <p:bldP spid="618508" grpId="1" animBg="1"/>
      <p:bldP spid="618509" grpId="0" animBg="1"/>
      <p:bldP spid="619553" grpId="0" animBg="1"/>
      <p:bldP spid="619554" grpId="0" animBg="1"/>
      <p:bldP spid="619555" grpId="0" animBg="1"/>
      <p:bldP spid="619556" grpId="0" animBg="1"/>
      <p:bldP spid="619557" grpId="0" animBg="1"/>
      <p:bldP spid="619558" grpId="0" animBg="1"/>
      <p:bldP spid="619559" grpId="0" animBg="1"/>
      <p:bldP spid="619559" grpId="1" animBg="1"/>
      <p:bldP spid="619560" grpId="0" animBg="1"/>
      <p:bldP spid="619560" grpId="1" animBg="1"/>
      <p:bldP spid="619561" grpId="0" animBg="1"/>
      <p:bldP spid="61956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D4AD-C694-418C-8363-ACA31E967E9B}" type="slidenum">
              <a:rPr lang="en-US"/>
              <a:pPr/>
              <a:t>17</a:t>
            </a:fld>
            <a:endParaRPr lang="en-US"/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Archiving</a:t>
            </a:r>
          </a:p>
        </p:txBody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iSCSI</a:t>
            </a:r>
          </a:p>
          <a:p>
            <a:pPr lvl="1"/>
            <a:r>
              <a:rPr lang="en-US" sz="2400"/>
              <a:t>Least expensive connectivity</a:t>
            </a:r>
          </a:p>
          <a:p>
            <a:pPr lvl="1"/>
            <a:endParaRPr lang="en-US" sz="2400"/>
          </a:p>
          <a:p>
            <a:pPr lvl="1"/>
            <a:r>
              <a:rPr lang="en-US" sz="2400"/>
              <a:t>Easy to replicate </a:t>
            </a:r>
          </a:p>
          <a:p>
            <a:pPr lvl="1"/>
            <a:endParaRPr lang="en-US" sz="2400"/>
          </a:p>
          <a:p>
            <a:pPr lvl="1"/>
            <a:r>
              <a:rPr lang="en-US" sz="2400"/>
              <a:t>Pay as you grow technology</a:t>
            </a:r>
          </a:p>
          <a:p>
            <a:pPr lvl="1"/>
            <a:endParaRPr lang="en-US" sz="2400"/>
          </a:p>
          <a:p>
            <a:pPr lvl="1"/>
            <a:r>
              <a:rPr lang="en-US" sz="2400"/>
              <a:t>Fast deployment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4730-B314-42AE-9FD4-C713D2B721B0}" type="slidenum">
              <a:rPr lang="en-US"/>
              <a:pPr/>
              <a:t>18</a:t>
            </a:fld>
            <a:endParaRPr lang="en-US"/>
          </a:p>
        </p:txBody>
      </p:sp>
      <p:sp>
        <p:nvSpPr>
          <p:cNvPr id="621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the Face of a Disaster – Case #1</a:t>
            </a:r>
          </a:p>
        </p:txBody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if everything is lost?</a:t>
            </a:r>
          </a:p>
          <a:p>
            <a:r>
              <a:rPr lang="en-US"/>
              <a:t>CDW’s Enterprise Configuration Center can be your DR Site</a:t>
            </a:r>
          </a:p>
          <a:p>
            <a:r>
              <a:rPr lang="en-US"/>
              <a:t>In your time of need, you HAVE to have fast response</a:t>
            </a:r>
          </a:p>
          <a:p>
            <a:r>
              <a:rPr lang="en-US"/>
              <a:t>Detroit-area customer</a:t>
            </a:r>
          </a:p>
          <a:p>
            <a:pPr lvl="1"/>
            <a:r>
              <a:rPr lang="en-US" sz="2400"/>
              <a:t>Fire on Friday</a:t>
            </a:r>
          </a:p>
          <a:p>
            <a:pPr lvl="1"/>
            <a:r>
              <a:rPr lang="en-US" sz="2400"/>
              <a:t>Weekend re-build and re-image</a:t>
            </a:r>
          </a:p>
          <a:p>
            <a:pPr lvl="1"/>
            <a:r>
              <a:rPr lang="en-US" sz="2400"/>
              <a:t>Delivery</a:t>
            </a:r>
          </a:p>
          <a:p>
            <a:pPr lvl="1"/>
            <a:endParaRPr lang="en-US" sz="2400"/>
          </a:p>
        </p:txBody>
      </p:sp>
      <p:pic>
        <p:nvPicPr>
          <p:cNvPr id="621572" name="Picture 4" descr="10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9100" y="3263900"/>
            <a:ext cx="3260725" cy="2481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291A-847F-4CB9-AE59-C5E86286714C}" type="slidenum">
              <a:rPr lang="en-US"/>
              <a:pPr/>
              <a:t>19</a:t>
            </a:fld>
            <a:endParaRPr lang="en-US"/>
          </a:p>
        </p:txBody>
      </p:sp>
      <p:sp>
        <p:nvSpPr>
          <p:cNvPr id="62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the Face of a Disaster – Case #1 </a:t>
            </a:r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7675" y="1295400"/>
            <a:ext cx="4306888" cy="4953000"/>
          </a:xfrm>
        </p:spPr>
        <p:txBody>
          <a:bodyPr/>
          <a:lstStyle/>
          <a:p>
            <a:r>
              <a:rPr lang="en-US"/>
              <a:t>CDW drop-shipped</a:t>
            </a:r>
          </a:p>
          <a:p>
            <a:pPr lvl="1"/>
            <a:r>
              <a:rPr lang="en-US" sz="2400"/>
              <a:t>Imaged desktops and notebooks</a:t>
            </a:r>
          </a:p>
          <a:p>
            <a:pPr lvl="1"/>
            <a:r>
              <a:rPr lang="en-US" sz="2400"/>
              <a:t>Fully-configured</a:t>
            </a:r>
          </a:p>
          <a:p>
            <a:pPr lvl="2"/>
            <a:r>
              <a:rPr lang="en-US" sz="2400"/>
              <a:t>Routers</a:t>
            </a:r>
          </a:p>
          <a:p>
            <a:pPr lvl="2"/>
            <a:r>
              <a:rPr lang="en-US" sz="2400"/>
              <a:t>Switches</a:t>
            </a:r>
          </a:p>
          <a:p>
            <a:pPr lvl="2"/>
            <a:r>
              <a:rPr lang="en-US" sz="2400"/>
              <a:t>Firewalls</a:t>
            </a:r>
          </a:p>
          <a:p>
            <a:pPr lvl="1"/>
            <a:r>
              <a:rPr lang="en-US" sz="2400"/>
              <a:t>Wireless APs</a:t>
            </a:r>
          </a:p>
          <a:p>
            <a:pPr lvl="1"/>
            <a:r>
              <a:rPr lang="en-US" sz="2400"/>
              <a:t>Installed server racks</a:t>
            </a:r>
          </a:p>
        </p:txBody>
      </p:sp>
      <p:pic>
        <p:nvPicPr>
          <p:cNvPr id="622596" name="Picture 4" descr="10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3950" y="2352675"/>
            <a:ext cx="35814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E76-9209-4749-B635-57D0297226CD}" type="slidenum">
              <a:rPr lang="en-US"/>
              <a:pPr/>
              <a:t>20</a:t>
            </a:fld>
            <a:endParaRPr lang="en-US"/>
          </a:p>
        </p:txBody>
      </p:sp>
      <p:sp>
        <p:nvSpPr>
          <p:cNvPr id="623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the Face of a Disaster – Case #2</a:t>
            </a:r>
          </a:p>
        </p:txBody>
      </p:sp>
      <p:sp>
        <p:nvSpPr>
          <p:cNvPr id="623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7675" y="1295400"/>
            <a:ext cx="4625975" cy="4953000"/>
          </a:xfrm>
        </p:spPr>
        <p:txBody>
          <a:bodyPr/>
          <a:lstStyle/>
          <a:p>
            <a:r>
              <a:rPr lang="en-US"/>
              <a:t>What’s your backup plan?</a:t>
            </a:r>
          </a:p>
          <a:p>
            <a:pPr>
              <a:buFont typeface="Arial" charset="0"/>
              <a:buNone/>
            </a:pPr>
            <a:endParaRPr lang="en-US"/>
          </a:p>
          <a:p>
            <a:pPr>
              <a:buFont typeface="Arial" charset="0"/>
              <a:buNone/>
            </a:pPr>
            <a:endParaRPr lang="en-US"/>
          </a:p>
          <a:p>
            <a:r>
              <a:rPr lang="en-US"/>
              <a:t>Environmental consulting firm</a:t>
            </a:r>
          </a:p>
          <a:p>
            <a:pPr lvl="1"/>
            <a:r>
              <a:rPr lang="en-US"/>
              <a:t>10-ft. under water</a:t>
            </a:r>
          </a:p>
          <a:p>
            <a:pPr lvl="1"/>
            <a:r>
              <a:rPr lang="en-US"/>
              <a:t>Had developed plan with CDW</a:t>
            </a:r>
          </a:p>
          <a:p>
            <a:pPr lvl="1"/>
            <a:endParaRPr lang="en-US"/>
          </a:p>
          <a:p>
            <a:endParaRPr lang="en-US"/>
          </a:p>
        </p:txBody>
      </p:sp>
      <p:pic>
        <p:nvPicPr>
          <p:cNvPr id="623620" name="Picture 4" descr="wilma_rdr_loop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1905000"/>
            <a:ext cx="3286125" cy="3552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6AE28-7604-47C1-813A-FA4293D20369}" type="slidenum">
              <a:rPr lang="en-US"/>
              <a:pPr/>
              <a:t>21</a:t>
            </a:fld>
            <a:endParaRPr lang="en-US"/>
          </a:p>
        </p:txBody>
      </p:sp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the Face of a Disaster – Case #2 </a:t>
            </a:r>
          </a:p>
        </p:txBody>
      </p:sp>
      <p:sp>
        <p:nvSpPr>
          <p:cNvPr id="624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7675" y="1295400"/>
            <a:ext cx="4625975" cy="4953000"/>
          </a:xfrm>
        </p:spPr>
        <p:txBody>
          <a:bodyPr/>
          <a:lstStyle/>
          <a:p>
            <a:r>
              <a:rPr lang="en-US"/>
              <a:t>BC/DR Plan</a:t>
            </a:r>
          </a:p>
          <a:p>
            <a:pPr lvl="1"/>
            <a:r>
              <a:rPr lang="en-US"/>
              <a:t>Hot site in Mississippi</a:t>
            </a:r>
          </a:p>
          <a:p>
            <a:pPr lvl="2"/>
            <a:r>
              <a:rPr lang="en-US"/>
              <a:t>Relocation within 48 hours</a:t>
            </a:r>
          </a:p>
          <a:p>
            <a:pPr lvl="2"/>
            <a:endParaRPr lang="en-US"/>
          </a:p>
          <a:p>
            <a:pPr lvl="1"/>
            <a:r>
              <a:rPr lang="en-US"/>
              <a:t>Asynchronous replication – SAN</a:t>
            </a:r>
          </a:p>
          <a:p>
            <a:pPr lvl="1"/>
            <a:endParaRPr lang="en-US"/>
          </a:p>
          <a:p>
            <a:pPr lvl="1"/>
            <a:r>
              <a:rPr lang="en-US"/>
              <a:t>MPLS (IP-VPN)</a:t>
            </a:r>
          </a:p>
          <a:p>
            <a:pPr lvl="2"/>
            <a:r>
              <a:rPr lang="en-US"/>
              <a:t>Meshed environment</a:t>
            </a:r>
          </a:p>
          <a:p>
            <a:pPr lvl="2"/>
            <a:endParaRPr lang="en-US"/>
          </a:p>
          <a:p>
            <a:r>
              <a:rPr lang="en-US"/>
              <a:t>“My CDW team is like an extension of my IT department”</a:t>
            </a:r>
          </a:p>
          <a:p>
            <a:pPr lvl="1"/>
            <a:endParaRPr lang="en-US"/>
          </a:p>
        </p:txBody>
      </p:sp>
      <p:pic>
        <p:nvPicPr>
          <p:cNvPr id="624644" name="Picture 4" descr="wilma_rdr_loop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1905000"/>
            <a:ext cx="3286125" cy="3552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BEB5-92E4-4BD4-A492-70E873DB813E}" type="slidenum">
              <a:rPr lang="en-US"/>
              <a:pPr/>
              <a:t>22</a:t>
            </a:fld>
            <a:endParaRPr lang="en-US"/>
          </a:p>
        </p:txBody>
      </p:sp>
      <p:sp>
        <p:nvSpPr>
          <p:cNvPr id="14338" name="Slide Number Placeholder 5"/>
          <p:cNvSpPr txBox="1">
            <a:spLocks noGrp="1"/>
          </p:cNvSpPr>
          <p:nvPr/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5642C75E-F4AA-4D52-AD39-37FFD5644BCA}" type="slidenum">
              <a:rPr lang="en-US" sz="1000">
                <a:solidFill>
                  <a:schemeClr val="bg1"/>
                </a:solidFill>
                <a:latin typeface="Arial" pitchFamily="34" charset="0"/>
              </a:rPr>
              <a:pPr algn="r" eaLnBrk="0" hangingPunct="0">
                <a:defRPr/>
              </a:pPr>
              <a:t>22</a:t>
            </a:fld>
            <a:endParaRPr lang="en-US" sz="10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32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Your Partner for BC Solutions</a:t>
            </a:r>
          </a:p>
        </p:txBody>
      </p:sp>
      <p:sp>
        <p:nvSpPr>
          <p:cNvPr id="432131" name="Rectangle 3"/>
          <p:cNvSpPr>
            <a:spLocks noChangeArrowheads="1"/>
          </p:cNvSpPr>
          <p:nvPr/>
        </p:nvSpPr>
        <p:spPr bwMode="auto">
          <a:xfrm>
            <a:off x="200025" y="1704975"/>
            <a:ext cx="259556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None/>
            </a:pPr>
            <a:r>
              <a:rPr lang="en-US" sz="2400" b="1" u="sng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We Assess</a:t>
            </a:r>
          </a:p>
          <a:p>
            <a:pPr marL="285750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Char char="»"/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CDW Specialists</a:t>
            </a:r>
          </a:p>
          <a:p>
            <a:pPr marL="742950" lvl="1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Font typeface="Arial" charset="0"/>
              <a:buChar char="●"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Server</a:t>
            </a:r>
          </a:p>
          <a:p>
            <a:pPr marL="742950" lvl="1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Font typeface="Arial" charset="0"/>
              <a:buChar char="●"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Storage</a:t>
            </a:r>
          </a:p>
          <a:p>
            <a:pPr marL="742950" lvl="1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Font typeface="Arial" charset="0"/>
              <a:buChar char="●"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Networking</a:t>
            </a:r>
          </a:p>
          <a:p>
            <a:pPr marL="742950" lvl="1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Font typeface="Arial" charset="0"/>
              <a:buChar char="●"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Power/Cooling</a:t>
            </a:r>
          </a:p>
          <a:p>
            <a:pPr marL="742950" lvl="1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Font typeface="Arial" charset="0"/>
              <a:buChar char="●"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Software</a:t>
            </a:r>
          </a:p>
          <a:p>
            <a:pPr marL="285750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Char char="»"/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Onsite Virtualization partners</a:t>
            </a:r>
          </a:p>
          <a:p>
            <a:pPr marL="285750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Char char="»"/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Assessments</a:t>
            </a:r>
          </a:p>
        </p:txBody>
      </p:sp>
      <p:sp>
        <p:nvSpPr>
          <p:cNvPr id="62566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60688" y="1704975"/>
            <a:ext cx="3082925" cy="5286375"/>
          </a:xfrm>
          <a:noFill/>
          <a:ln/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2400" b="1" u="sng">
                <a:solidFill>
                  <a:srgbClr val="FF9900"/>
                </a:solidFill>
              </a:rPr>
              <a:t>We Implement</a:t>
            </a:r>
          </a:p>
          <a:p>
            <a:r>
              <a:rPr lang="en-US" sz="2000"/>
              <a:t>CDW Services</a:t>
            </a:r>
          </a:p>
          <a:p>
            <a:pPr lvl="1"/>
            <a:r>
              <a:rPr lang="en-US" sz="1600"/>
              <a:t>Custom Onsite Solutions</a:t>
            </a:r>
          </a:p>
          <a:p>
            <a:r>
              <a:rPr lang="en-US" sz="2000"/>
              <a:t>CDW Technology Architect Team</a:t>
            </a:r>
          </a:p>
          <a:p>
            <a:r>
              <a:rPr lang="en-US" sz="2000"/>
              <a:t>Rack configuration services</a:t>
            </a:r>
          </a:p>
          <a:p>
            <a:r>
              <a:rPr lang="en-US" sz="2000"/>
              <a:t>Custom Imaging services</a:t>
            </a:r>
          </a:p>
          <a:p>
            <a:r>
              <a:rPr lang="en-US" sz="2000"/>
              <a:t>Asset tagging</a:t>
            </a:r>
          </a:p>
        </p:txBody>
      </p:sp>
      <p:sp>
        <p:nvSpPr>
          <p:cNvPr id="625670" name="Rectangle 6"/>
          <p:cNvSpPr>
            <a:spLocks noChangeArrowheads="1"/>
          </p:cNvSpPr>
          <p:nvPr/>
        </p:nvSpPr>
        <p:spPr bwMode="auto">
          <a:xfrm>
            <a:off x="6219825" y="1695450"/>
            <a:ext cx="258603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None/>
            </a:pPr>
            <a:r>
              <a:rPr lang="en-US" sz="2400" b="1" u="sng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We Support</a:t>
            </a:r>
          </a:p>
          <a:p>
            <a:pPr marL="285750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Char char="»"/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24x7x365  tech support</a:t>
            </a:r>
          </a:p>
          <a:p>
            <a:pPr marL="285750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Char char="»"/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Priority vendor support</a:t>
            </a:r>
          </a:p>
          <a:p>
            <a:pPr marL="285750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Char char="»"/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Multiple options – phone, chat, email</a:t>
            </a:r>
          </a:p>
          <a:p>
            <a:pPr marL="285750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Char char="»"/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Knowledgeable</a:t>
            </a:r>
          </a:p>
          <a:p>
            <a:pPr marL="285750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Char char="»"/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ea typeface="ヒラギノ角ゴ Pro W3" pitchFamily="-48" charset="-128"/>
              </a:rPr>
              <a:t>Responsive</a:t>
            </a:r>
          </a:p>
          <a:p>
            <a:pPr marL="285750" indent="-285750" algn="l">
              <a:lnSpc>
                <a:spcPct val="90000"/>
              </a:lnSpc>
              <a:spcBef>
                <a:spcPct val="35000"/>
              </a:spcBef>
              <a:buClr>
                <a:srgbClr val="FF9D39"/>
              </a:buClr>
              <a:buSzPct val="125000"/>
              <a:buFont typeface="Arial" charset="0"/>
              <a:buNone/>
            </a:pPr>
            <a:endParaRPr lang="en-US" sz="2000">
              <a:effectLst>
                <a:outerShdw blurRad="38100" dist="38100" dir="2700000" algn="tl">
                  <a:srgbClr val="C0C0C0"/>
                </a:outerShdw>
              </a:effectLst>
              <a:ea typeface="ヒラギノ角ゴ Pro W3" pitchFamily="-4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7972-68BA-4C82-9831-BAD3A25B5FB1}" type="slidenum">
              <a:rPr lang="en-US"/>
              <a:pPr/>
              <a:t>23</a:t>
            </a:fld>
            <a:endParaRPr lang="en-US"/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7675" y="754743"/>
            <a:ext cx="8240713" cy="885371"/>
          </a:xfrm>
        </p:spPr>
        <p:txBody>
          <a:bodyPr/>
          <a:lstStyle/>
          <a:p>
            <a:pPr algn="ctr">
              <a:buNone/>
            </a:pPr>
            <a:r>
              <a:rPr lang="en-US" sz="4400" dirty="0" smtClean="0"/>
              <a:t>Questions</a:t>
            </a:r>
            <a:endParaRPr lang="en-US" sz="4400" dirty="0"/>
          </a:p>
        </p:txBody>
      </p:sp>
      <p:pic>
        <p:nvPicPr>
          <p:cNvPr id="627716" name="Picture 4" descr="100BestLogo-2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3638" y="5411788"/>
            <a:ext cx="1793875" cy="968375"/>
          </a:xfrm>
          <a:prstGeom prst="rect">
            <a:avLst/>
          </a:prstGeom>
          <a:noFill/>
        </p:spPr>
      </p:pic>
      <p:pic>
        <p:nvPicPr>
          <p:cNvPr id="627717" name="Picture 5" descr="100-BEST-20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5605463"/>
            <a:ext cx="933450" cy="627062"/>
          </a:xfrm>
          <a:prstGeom prst="rect">
            <a:avLst/>
          </a:prstGeom>
          <a:noFill/>
        </p:spPr>
      </p:pic>
      <p:pic>
        <p:nvPicPr>
          <p:cNvPr id="627718" name="Picture 6" descr="AMAC Industry Champion 20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84563" y="5437188"/>
            <a:ext cx="2149475" cy="857250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47675" y="1886857"/>
            <a:ext cx="8240713" cy="2670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 smtClean="0"/>
              <a:t>Glen Coleman</a:t>
            </a:r>
          </a:p>
          <a:p>
            <a:r>
              <a:rPr lang="en-US" sz="2400" b="1" dirty="0" smtClean="0"/>
              <a:t>Enterprise Architect, Security Officer</a:t>
            </a:r>
          </a:p>
          <a:p>
            <a:r>
              <a:rPr lang="en-US" sz="2400" b="1" dirty="0" smtClean="0"/>
              <a:t>Ohio Department of </a:t>
            </a:r>
            <a:r>
              <a:rPr lang="en-US" sz="2400" b="1" dirty="0" smtClean="0"/>
              <a:t>Health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Daniel Griggs</a:t>
            </a:r>
          </a:p>
          <a:p>
            <a:r>
              <a:rPr lang="en-US" sz="2400" b="1" dirty="0" smtClean="0"/>
              <a:t>Solutions Architect, CDW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10544</TotalTime>
  <Words>955</Words>
  <Application>Microsoft Office PowerPoint</Application>
  <PresentationFormat>On-screen Show (4:3)</PresentationFormat>
  <Paragraphs>279</Paragraphs>
  <Slides>23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Blank Presentation</vt:lpstr>
      <vt:lpstr>Chart</vt:lpstr>
      <vt:lpstr>Business Continuity &amp; Disaster Recovery</vt:lpstr>
      <vt:lpstr>Agenda</vt:lpstr>
      <vt:lpstr>Disaster Recovery</vt:lpstr>
      <vt:lpstr>Types of Disasters</vt:lpstr>
      <vt:lpstr>Who is Impacted?</vt:lpstr>
      <vt:lpstr>Top Disaster Recovery Concerns</vt:lpstr>
      <vt:lpstr>What Should we do?</vt:lpstr>
      <vt:lpstr>Business Continuity Planning Office (BCPO) – Plan Integration</vt:lpstr>
      <vt:lpstr>Disaster Recovery</vt:lpstr>
      <vt:lpstr>Disaster Recovery</vt:lpstr>
      <vt:lpstr>Why Should we worry</vt:lpstr>
      <vt:lpstr>DR Requirements</vt:lpstr>
      <vt:lpstr>Examples</vt:lpstr>
      <vt:lpstr>How will we keep our costs down?</vt:lpstr>
      <vt:lpstr>How will we keep our costs down?</vt:lpstr>
      <vt:lpstr>Archiving</vt:lpstr>
      <vt:lpstr>Archiving</vt:lpstr>
      <vt:lpstr>In the Face of a Disaster – Case #1</vt:lpstr>
      <vt:lpstr>In the Face of a Disaster – Case #1 </vt:lpstr>
      <vt:lpstr>In the Face of a Disaster – Case #2</vt:lpstr>
      <vt:lpstr>In the Face of a Disaster – Case #2 </vt:lpstr>
      <vt:lpstr>Your Partner for BC Solutions</vt:lpstr>
      <vt:lpstr>Slide 23</vt:lpstr>
    </vt:vector>
  </TitlesOfParts>
  <Company>Ogilvy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2008 Strategic Plan</dc:title>
  <dc:creator>IT</dc:creator>
  <cp:lastModifiedBy> Dan Griggs</cp:lastModifiedBy>
  <cp:revision>383</cp:revision>
  <dcterms:created xsi:type="dcterms:W3CDTF">2007-06-29T02:24:11Z</dcterms:created>
  <dcterms:modified xsi:type="dcterms:W3CDTF">2008-09-29T23:31:02Z</dcterms:modified>
</cp:coreProperties>
</file>