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0" r:id="rId3"/>
    <p:sldId id="263" r:id="rId4"/>
    <p:sldId id="261" r:id="rId5"/>
    <p:sldId id="262" r:id="rId6"/>
    <p:sldId id="264" r:id="rId7"/>
    <p:sldId id="266" r:id="rId8"/>
    <p:sldId id="267" r:id="rId9"/>
    <p:sldId id="272" r:id="rId10"/>
    <p:sldId id="273" r:id="rId11"/>
    <p:sldId id="274" r:id="rId12"/>
    <p:sldId id="275" r:id="rId13"/>
    <p:sldId id="276" r:id="rId14"/>
    <p:sldId id="271" r:id="rId15"/>
    <p:sldId id="277"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997" autoAdjust="0"/>
    <p:restoredTop sz="94875" autoAdjust="0"/>
  </p:normalViewPr>
  <p:slideViewPr>
    <p:cSldViewPr>
      <p:cViewPr varScale="1">
        <p:scale>
          <a:sx n="101" d="100"/>
          <a:sy n="101" d="100"/>
        </p:scale>
        <p:origin x="-105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60F82AE-5B7E-4F1A-8330-31145FA5983B}" type="datetimeFigureOut">
              <a:rPr lang="en-US" smtClean="0"/>
              <a:pPr/>
              <a:t>9/29/2008</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8A27C58-3D6C-4C7C-AF92-02B891043D4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60F82AE-5B7E-4F1A-8330-31145FA5983B}" type="datetimeFigureOut">
              <a:rPr lang="en-US" smtClean="0"/>
              <a:pPr/>
              <a:t>9/29/2008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A27C58-3D6C-4C7C-AF92-02B891043D4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60F82AE-5B7E-4F1A-8330-31145FA5983B}" type="datetimeFigureOut">
              <a:rPr lang="en-US" smtClean="0"/>
              <a:pPr/>
              <a:t>9/29/2008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A27C58-3D6C-4C7C-AF92-02B891043D4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60F82AE-5B7E-4F1A-8330-31145FA5983B}" type="datetimeFigureOut">
              <a:rPr lang="en-US" smtClean="0"/>
              <a:pPr/>
              <a:t>9/29/2008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A27C58-3D6C-4C7C-AF92-02B891043D4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60F82AE-5B7E-4F1A-8330-31145FA5983B}" type="datetimeFigureOut">
              <a:rPr lang="en-US" smtClean="0"/>
              <a:pPr/>
              <a:t>9/29/2008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A27C58-3D6C-4C7C-AF92-02B891043D4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460F82AE-5B7E-4F1A-8330-31145FA5983B}" type="datetimeFigureOut">
              <a:rPr lang="en-US" smtClean="0"/>
              <a:pPr/>
              <a:t>9/29/2008</a:t>
            </a:fld>
            <a:endParaRPr lang="en-US"/>
          </a:p>
        </p:txBody>
      </p:sp>
      <p:sp>
        <p:nvSpPr>
          <p:cNvPr id="8" name="Slide Number Placeholder 7"/>
          <p:cNvSpPr>
            <a:spLocks noGrp="1"/>
          </p:cNvSpPr>
          <p:nvPr>
            <p:ph type="sldNum" sz="quarter" idx="11"/>
          </p:nvPr>
        </p:nvSpPr>
        <p:spPr/>
        <p:txBody>
          <a:bodyPr/>
          <a:lstStyle/>
          <a:p>
            <a:fld id="{88A27C58-3D6C-4C7C-AF92-02B891043D4D}"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0F82AE-5B7E-4F1A-8330-31145FA5983B}" type="datetimeFigureOut">
              <a:rPr lang="en-US" smtClean="0"/>
              <a:pPr/>
              <a:t>9/29/2008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A27C58-3D6C-4C7C-AF92-02B891043D4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60F82AE-5B7E-4F1A-8330-31145FA5983B}" type="datetimeFigureOut">
              <a:rPr lang="en-US" smtClean="0"/>
              <a:pPr/>
              <a:t>9/29/2008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88A27C58-3D6C-4C7C-AF92-02B891043D4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460F82AE-5B7E-4F1A-8330-31145FA5983B}" type="datetimeFigureOut">
              <a:rPr lang="en-US" smtClean="0"/>
              <a:pPr/>
              <a:t>9/29/2008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A27C58-3D6C-4C7C-AF92-02B891043D4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60F82AE-5B7E-4F1A-8330-31145FA5983B}" type="datetimeFigureOut">
              <a:rPr lang="en-US" smtClean="0"/>
              <a:pPr/>
              <a:t>9/29/2008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A27C58-3D6C-4C7C-AF92-02B891043D4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60F82AE-5B7E-4F1A-8330-31145FA5983B}" type="datetimeFigureOut">
              <a:rPr lang="en-US" smtClean="0"/>
              <a:pPr/>
              <a:t>9/29/2008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A27C58-3D6C-4C7C-AF92-02B891043D4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460F82AE-5B7E-4F1A-8330-31145FA5983B}" type="datetimeFigureOut">
              <a:rPr lang="en-US" smtClean="0"/>
              <a:pPr/>
              <a:t>9/29/2008</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88A27C58-3D6C-4C7C-AF92-02B891043D4D}"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9064" y="1737360"/>
            <a:ext cx="8257736" cy="2301240"/>
          </a:xfrm>
        </p:spPr>
        <p:txBody>
          <a:bodyPr/>
          <a:lstStyle/>
          <a:p>
            <a:pPr algn="ctr"/>
            <a:r>
              <a:rPr smtClean="0"/>
              <a:t>Virtualization</a:t>
            </a:r>
            <a:br>
              <a:rPr smtClean="0"/>
            </a:br>
            <a:endParaRPr lang="en-US" sz="4000" dirty="0"/>
          </a:p>
        </p:txBody>
      </p:sp>
      <p:sp>
        <p:nvSpPr>
          <p:cNvPr id="3" name="Subtitle 2"/>
          <p:cNvSpPr>
            <a:spLocks noGrp="1"/>
          </p:cNvSpPr>
          <p:nvPr>
            <p:ph type="subTitle" idx="1"/>
          </p:nvPr>
        </p:nvSpPr>
        <p:spPr>
          <a:xfrm>
            <a:off x="457200" y="4114800"/>
            <a:ext cx="8229600" cy="1066800"/>
          </a:xfrm>
        </p:spPr>
        <p:txBody>
          <a:bodyPr/>
          <a:lstStyle/>
          <a:p>
            <a:pPr algn="ctr"/>
            <a:r>
              <a:rPr lang="en-US" b="1" dirty="0" smtClean="0"/>
              <a:t>Glen Coleman</a:t>
            </a:r>
          </a:p>
          <a:p>
            <a:pPr algn="ctr"/>
            <a:r>
              <a:rPr lang="en-US" b="1" dirty="0" smtClean="0"/>
              <a:t>Enterprise Architect, Security Officer</a:t>
            </a:r>
          </a:p>
          <a:p>
            <a:pPr algn="ctr"/>
            <a:r>
              <a:rPr lang="en-US" b="1" dirty="0" smtClean="0"/>
              <a:t>Ohio Department of Health</a:t>
            </a:r>
            <a:endParaRPr lang="en-US"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9064" y="381000"/>
            <a:ext cx="8257736" cy="990600"/>
          </a:xfrm>
        </p:spPr>
        <p:txBody>
          <a:bodyPr>
            <a:normAutofit/>
          </a:bodyPr>
          <a:lstStyle/>
          <a:p>
            <a:pPr algn="ctr"/>
            <a:r>
              <a:rPr sz="4000" smtClean="0"/>
              <a:t>Discussion Outline</a:t>
            </a:r>
            <a:endParaRPr lang="en-US" sz="4000" dirty="0"/>
          </a:p>
        </p:txBody>
      </p:sp>
      <p:sp>
        <p:nvSpPr>
          <p:cNvPr id="3" name="Subtitle 2"/>
          <p:cNvSpPr>
            <a:spLocks noGrp="1"/>
          </p:cNvSpPr>
          <p:nvPr>
            <p:ph type="subTitle" idx="1"/>
          </p:nvPr>
        </p:nvSpPr>
        <p:spPr>
          <a:xfrm>
            <a:off x="457200" y="1600200"/>
            <a:ext cx="8229600" cy="4800600"/>
          </a:xfrm>
        </p:spPr>
        <p:txBody>
          <a:bodyPr anchor="t">
            <a:normAutofit/>
          </a:bodyPr>
          <a:lstStyle/>
          <a:p>
            <a:pPr algn="l">
              <a:buClr>
                <a:schemeClr val="tx1"/>
              </a:buClr>
              <a:buFont typeface="Courier New" pitchFamily="49" charset="0"/>
              <a:buChar char="o"/>
            </a:pPr>
            <a:r>
              <a:rPr lang="en-US" sz="2800" dirty="0" smtClean="0"/>
              <a:t> Virtualization 101</a:t>
            </a:r>
          </a:p>
          <a:p>
            <a:pPr lvl="1" algn="l">
              <a:buClr>
                <a:schemeClr val="tx1"/>
              </a:buClr>
              <a:buFont typeface="Courier New" pitchFamily="49" charset="0"/>
              <a:buChar char="o"/>
            </a:pPr>
            <a:r>
              <a:rPr lang="en-US" sz="2000" dirty="0" smtClean="0"/>
              <a:t> Adapted from an article by Kevin Lo, October 2007</a:t>
            </a:r>
          </a:p>
          <a:p>
            <a:pPr algn="l">
              <a:buClr>
                <a:schemeClr val="tx1"/>
              </a:buClr>
              <a:buFont typeface="Courier New" pitchFamily="49" charset="0"/>
              <a:buChar char="o"/>
            </a:pPr>
            <a:r>
              <a:rPr lang="en-US" sz="2800" dirty="0" smtClean="0"/>
              <a:t> General Comparison</a:t>
            </a:r>
          </a:p>
          <a:p>
            <a:pPr algn="l">
              <a:buClr>
                <a:schemeClr val="tx1"/>
              </a:buClr>
              <a:buFont typeface="Courier New" pitchFamily="49" charset="0"/>
              <a:buChar char="o"/>
            </a:pPr>
            <a:r>
              <a:rPr lang="en-US" sz="2800" dirty="0" smtClean="0"/>
              <a:t> How We Chose To Deploy Virtualization</a:t>
            </a:r>
          </a:p>
          <a:p>
            <a:pPr algn="l">
              <a:buClr>
                <a:schemeClr val="tx1"/>
              </a:buClr>
              <a:buFont typeface="Courier New" pitchFamily="49" charset="0"/>
              <a:buChar char="o"/>
            </a:pPr>
            <a:r>
              <a:rPr lang="en-US" sz="2800" dirty="0" smtClean="0"/>
              <a:t> Q &amp; A</a:t>
            </a:r>
            <a:endParaRPr 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9064" y="381000"/>
            <a:ext cx="8257736" cy="990600"/>
          </a:xfrm>
        </p:spPr>
        <p:txBody>
          <a:bodyPr>
            <a:normAutofit/>
          </a:bodyPr>
          <a:lstStyle/>
          <a:p>
            <a:pPr algn="ctr"/>
            <a:r>
              <a:rPr sz="4000" smtClean="0"/>
              <a:t>Virtualization 101</a:t>
            </a:r>
            <a:endParaRPr lang="en-US" sz="4000" dirty="0"/>
          </a:p>
        </p:txBody>
      </p:sp>
      <p:sp>
        <p:nvSpPr>
          <p:cNvPr id="3" name="Subtitle 2"/>
          <p:cNvSpPr>
            <a:spLocks noGrp="1"/>
          </p:cNvSpPr>
          <p:nvPr>
            <p:ph type="subTitle" idx="1"/>
          </p:nvPr>
        </p:nvSpPr>
        <p:spPr>
          <a:xfrm>
            <a:off x="457200" y="1600200"/>
            <a:ext cx="8229600" cy="4800600"/>
          </a:xfrm>
        </p:spPr>
        <p:txBody>
          <a:bodyPr anchor="t">
            <a:normAutofit fontScale="92500" lnSpcReduction="20000"/>
          </a:bodyPr>
          <a:lstStyle/>
          <a:p>
            <a:pPr algn="l"/>
            <a:r>
              <a:rPr lang="en-US" sz="2800" dirty="0" smtClean="0"/>
              <a:t>Imagine only being able to run one software program at a time on your computer. What if, in order to check your E-Mail, you had to turn off your Office application? What if you had to close your PDF reader in order to surf the Internet?</a:t>
            </a:r>
          </a:p>
          <a:p>
            <a:pPr algn="l"/>
            <a:endParaRPr lang="en-US" sz="2800" dirty="0" smtClean="0"/>
          </a:p>
          <a:p>
            <a:pPr algn="l"/>
            <a:r>
              <a:rPr lang="en-US" sz="2800" dirty="0" smtClean="0"/>
              <a:t>While we take for granted that we can use more than one software application at a time, we seldom consider running more than one </a:t>
            </a:r>
            <a:r>
              <a:rPr lang="en-US" sz="2800" i="1" dirty="0" smtClean="0"/>
              <a:t>operating system</a:t>
            </a:r>
            <a:r>
              <a:rPr lang="en-US" sz="2800" dirty="0" smtClean="0"/>
              <a:t> at once. Yet the burgeoning field of virtualization software — programs that allow you to run multiple operating systems simultaneously on a single computer — is allowing organizations to turn one computer into many, saving time, money, and space.</a:t>
            </a:r>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9064" y="228600"/>
            <a:ext cx="8257736" cy="990600"/>
          </a:xfrm>
        </p:spPr>
        <p:txBody>
          <a:bodyPr>
            <a:normAutofit/>
          </a:bodyPr>
          <a:lstStyle/>
          <a:p>
            <a:pPr algn="ctr"/>
            <a:r>
              <a:rPr sz="4000" smtClean="0"/>
              <a:t>The Virtual Experience</a:t>
            </a:r>
            <a:endParaRPr lang="en-US" sz="4000" dirty="0"/>
          </a:p>
        </p:txBody>
      </p:sp>
      <p:sp>
        <p:nvSpPr>
          <p:cNvPr id="3" name="Subtitle 2"/>
          <p:cNvSpPr>
            <a:spLocks noGrp="1"/>
          </p:cNvSpPr>
          <p:nvPr>
            <p:ph type="subTitle" idx="1"/>
          </p:nvPr>
        </p:nvSpPr>
        <p:spPr>
          <a:xfrm>
            <a:off x="457200" y="1600200"/>
            <a:ext cx="8229600" cy="4800600"/>
          </a:xfrm>
        </p:spPr>
        <p:txBody>
          <a:bodyPr anchor="t">
            <a:normAutofit fontScale="62500" lnSpcReduction="20000"/>
          </a:bodyPr>
          <a:lstStyle/>
          <a:p>
            <a:pPr algn="l"/>
            <a:r>
              <a:rPr lang="en-US" sz="2800" dirty="0" smtClean="0"/>
              <a:t>Although virtualization is not the only method of running multiple operating systems, (another way is to partition your hard drive and create a PC that can run two or more operating systems), it has the distinct advantage of being fairly easy to use.</a:t>
            </a:r>
          </a:p>
          <a:p>
            <a:pPr algn="l"/>
            <a:endParaRPr lang="en-US" sz="2800" dirty="0" smtClean="0"/>
          </a:p>
          <a:p>
            <a:pPr algn="l"/>
            <a:r>
              <a:rPr lang="en-US" sz="2800" dirty="0" smtClean="0"/>
              <a:t>Under the hood, virtualization software runs like any other application. To get started, you power up your PC, load the virtualization program, and install a "guest" operating system from its install CD or DVD (When you install operating systems in an emulated hardware environment, they're called guest operating systems or "virtual machines," while the main operating system is called the "host.")</a:t>
            </a:r>
          </a:p>
          <a:p>
            <a:pPr algn="l"/>
            <a:endParaRPr lang="en-US" sz="2800" dirty="0" smtClean="0"/>
          </a:p>
          <a:p>
            <a:pPr algn="l"/>
            <a:r>
              <a:rPr lang="en-US" sz="2800" dirty="0" smtClean="0"/>
              <a:t>Once the virtualization software is running, each subsequent operating system you install on your PC will act like a new computer. For instance, you might run Vista on your PC, two Windows 2003 Server VMs, and three Windows 2008 Server VMs — for a total of six ‘computers’ (five guests (VMs) and one host (PC)) – all of which you could access at simultaneously. On the network, each server would appear as a unique system. You could run programs, share files, and do anything on these guest systems that you could do with a real computer.</a:t>
            </a:r>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9064" y="381000"/>
            <a:ext cx="8257736" cy="990600"/>
          </a:xfrm>
        </p:spPr>
        <p:txBody>
          <a:bodyPr>
            <a:normAutofit/>
          </a:bodyPr>
          <a:lstStyle/>
          <a:p>
            <a:pPr algn="ctr"/>
            <a:r>
              <a:rPr sz="4000" smtClean="0"/>
              <a:t>The benefits of virtualization</a:t>
            </a:r>
            <a:endParaRPr lang="en-US" sz="4000" dirty="0"/>
          </a:p>
        </p:txBody>
      </p:sp>
      <p:sp>
        <p:nvSpPr>
          <p:cNvPr id="3" name="Subtitle 2"/>
          <p:cNvSpPr>
            <a:spLocks noGrp="1"/>
          </p:cNvSpPr>
          <p:nvPr>
            <p:ph type="subTitle" idx="1"/>
          </p:nvPr>
        </p:nvSpPr>
        <p:spPr>
          <a:xfrm>
            <a:off x="457200" y="1600200"/>
            <a:ext cx="8229600" cy="4800600"/>
          </a:xfrm>
        </p:spPr>
        <p:txBody>
          <a:bodyPr anchor="t">
            <a:normAutofit/>
          </a:bodyPr>
          <a:lstStyle/>
          <a:p>
            <a:pPr algn="l"/>
            <a:r>
              <a:rPr lang="en-US" sz="1800" dirty="0" smtClean="0"/>
              <a:t>Depending on your IT architecture, the nature of your work, and your IT budget, virtualization software can offer a variety of advantages to your nonprofit.</a:t>
            </a:r>
          </a:p>
          <a:p>
            <a:pPr algn="l">
              <a:buClr>
                <a:schemeClr val="tx1"/>
              </a:buClr>
              <a:buFont typeface="Arial" pitchFamily="34" charset="0"/>
              <a:buChar char="•"/>
            </a:pPr>
            <a:r>
              <a:rPr lang="en-US" sz="1800" b="1" dirty="0" smtClean="0"/>
              <a:t> Server </a:t>
            </a:r>
            <a:r>
              <a:rPr lang="en-US" sz="1800" b="1" dirty="0" smtClean="0"/>
              <a:t>Consolidation</a:t>
            </a:r>
          </a:p>
          <a:p>
            <a:pPr lvl="1" algn="l">
              <a:buClr>
                <a:schemeClr val="tx1"/>
              </a:buClr>
              <a:buFont typeface="Arial" pitchFamily="34" charset="0"/>
              <a:buChar char="•"/>
            </a:pPr>
            <a:r>
              <a:rPr lang="en-US" sz="1600" dirty="0" smtClean="0"/>
              <a:t> One </a:t>
            </a:r>
            <a:r>
              <a:rPr lang="en-US" sz="1600" dirty="0" smtClean="0"/>
              <a:t>of the primary benefits of virtualization software is that it allows you to increase the scale of your server infrastructure without purchasing additional pieces of hardware. (Keep in mind, however, that you may still need to purchase software licenses for the virtualization software, depending on the package you choose.)</a:t>
            </a:r>
          </a:p>
          <a:p>
            <a:pPr algn="l">
              <a:buClr>
                <a:schemeClr val="tx1"/>
              </a:buClr>
              <a:buFont typeface="Arial" pitchFamily="34" charset="0"/>
              <a:buChar char="•"/>
            </a:pPr>
            <a:r>
              <a:rPr lang="en-US" sz="1500" b="1" dirty="0" smtClean="0"/>
              <a:t> </a:t>
            </a:r>
            <a:r>
              <a:rPr lang="en-US" sz="1800" b="1" dirty="0" smtClean="0"/>
              <a:t>Energy </a:t>
            </a:r>
            <a:r>
              <a:rPr lang="en-US" sz="1800" b="1" dirty="0" smtClean="0"/>
              <a:t>Conservation</a:t>
            </a:r>
          </a:p>
          <a:p>
            <a:pPr lvl="1" algn="l">
              <a:buClr>
                <a:schemeClr val="tx1"/>
              </a:buClr>
              <a:buFont typeface="Arial" pitchFamily="34" charset="0"/>
              <a:buChar char="•"/>
            </a:pPr>
            <a:r>
              <a:rPr lang="en-US" sz="1600" dirty="0" smtClean="0"/>
              <a:t> In </a:t>
            </a:r>
            <a:r>
              <a:rPr lang="en-US" sz="1600" dirty="0" smtClean="0"/>
              <a:t>addition to savings in hardware costs, virtualization software may also save you money on your energy bill. According to Energy Star, the energy costs for running a server for a year will soon exceed the price of acquiring it.</a:t>
            </a:r>
          </a:p>
          <a:p>
            <a:pPr algn="l">
              <a:buClr>
                <a:schemeClr val="tx1"/>
              </a:buClr>
              <a:buFont typeface="Arial" pitchFamily="34" charset="0"/>
              <a:buChar char="•"/>
            </a:pPr>
            <a:r>
              <a:rPr lang="en-US" sz="1800" b="1" dirty="0" smtClean="0"/>
              <a:t> Improving Ease of </a:t>
            </a:r>
            <a:r>
              <a:rPr lang="en-US" sz="1800" b="1" dirty="0" smtClean="0"/>
              <a:t>Management</a:t>
            </a:r>
          </a:p>
          <a:p>
            <a:pPr lvl="1" algn="l">
              <a:buClr>
                <a:schemeClr val="tx1"/>
              </a:buClr>
              <a:buFont typeface="Arial" pitchFamily="34" charset="0"/>
              <a:buChar char="•"/>
            </a:pPr>
            <a:r>
              <a:rPr lang="en-US" sz="1600" dirty="0" smtClean="0"/>
              <a:t> Managing </a:t>
            </a:r>
            <a:r>
              <a:rPr lang="en-US" sz="1600" dirty="0" smtClean="0"/>
              <a:t>virtual machines is a lot easier than managing “real” machines, since hardware upgrades, for example, can be done with the click of several buttons, rather than having to power down the machine, install the hardware, verify the change, then power up again. Moreover, managing virtual machines can often be done via a console server, thereby reducing the time needed to deploy them.</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9064" y="381000"/>
            <a:ext cx="8257736" cy="990600"/>
          </a:xfrm>
        </p:spPr>
        <p:txBody>
          <a:bodyPr>
            <a:normAutofit fontScale="90000"/>
          </a:bodyPr>
          <a:lstStyle/>
          <a:p>
            <a:pPr algn="ctr"/>
            <a:r>
              <a:rPr sz="4000" smtClean="0"/>
              <a:t>The benefits of virtualization</a:t>
            </a:r>
            <a:br>
              <a:rPr sz="4000" smtClean="0"/>
            </a:br>
            <a:r>
              <a:rPr sz="2200" smtClean="0"/>
              <a:t>(Continued)</a:t>
            </a:r>
            <a:endParaRPr lang="en-US" sz="2200" dirty="0"/>
          </a:p>
        </p:txBody>
      </p:sp>
      <p:sp>
        <p:nvSpPr>
          <p:cNvPr id="3" name="Subtitle 2"/>
          <p:cNvSpPr>
            <a:spLocks noGrp="1"/>
          </p:cNvSpPr>
          <p:nvPr>
            <p:ph type="subTitle" idx="1"/>
          </p:nvPr>
        </p:nvSpPr>
        <p:spPr>
          <a:xfrm>
            <a:off x="457200" y="1600200"/>
            <a:ext cx="8229600" cy="4800600"/>
          </a:xfrm>
        </p:spPr>
        <p:txBody>
          <a:bodyPr anchor="t">
            <a:normAutofit fontScale="92500" lnSpcReduction="10000"/>
          </a:bodyPr>
          <a:lstStyle/>
          <a:p>
            <a:pPr algn="l">
              <a:buClr>
                <a:schemeClr val="tx1"/>
              </a:buClr>
              <a:buFont typeface="Arial" pitchFamily="34" charset="0"/>
              <a:buChar char="•"/>
            </a:pPr>
            <a:r>
              <a:rPr lang="en-US" sz="1800" b="1" dirty="0" smtClean="0"/>
              <a:t> Reducing Backup and Recovery Time</a:t>
            </a:r>
          </a:p>
          <a:p>
            <a:pPr lvl="1" algn="l">
              <a:buClr>
                <a:schemeClr val="tx1"/>
              </a:buClr>
              <a:buFont typeface="Arial" pitchFamily="34" charset="0"/>
              <a:buChar char="•"/>
            </a:pPr>
            <a:r>
              <a:rPr lang="en-US" sz="1600" dirty="0" smtClean="0"/>
              <a:t> Since virtual machines are essentially files, backing up and restoring them is a lot less time-consuming. And while the files can be huge, a directory of many 2-GB files is still easier to restore than a real machine of the same specifications. Moreover, hardware failures ― such as a failed hard drive ― will not affect virtual machines in the same way they would a physical machine. (Of course, the real hard drive on which the virtual machine reside needs to be backed up as usual.)</a:t>
            </a:r>
          </a:p>
          <a:p>
            <a:pPr algn="l">
              <a:buClr>
                <a:schemeClr val="tx1"/>
              </a:buClr>
              <a:buFont typeface="Arial" pitchFamily="34" charset="0"/>
              <a:buChar char="•"/>
            </a:pPr>
            <a:r>
              <a:rPr lang="en-US" sz="1800" b="1" dirty="0" smtClean="0"/>
              <a:t> Testing Software Configurations</a:t>
            </a:r>
          </a:p>
          <a:p>
            <a:pPr lvl="1" algn="l">
              <a:buClr>
                <a:schemeClr val="tx1"/>
              </a:buClr>
              <a:buFont typeface="Arial" pitchFamily="34" charset="0"/>
              <a:buChar char="•"/>
            </a:pPr>
            <a:r>
              <a:rPr lang="en-US" sz="1600" dirty="0" smtClean="0"/>
              <a:t> Another way you can use virtualization software is for testing software configurations before deploying them on a live system. If you needed to verify whether a program is incompatible with your existing setup, for example, you may try testing in on a virtual machine first. This can be immensely useful for organizations that have legacy systems or applications and must test out systems before deploying them. Virtual machines can also interact with one another in virtual networks, allowing you to test server-client applications virtually.</a:t>
            </a:r>
          </a:p>
          <a:p>
            <a:pPr algn="l">
              <a:buClr>
                <a:schemeClr val="tx1"/>
              </a:buClr>
              <a:buFont typeface="Arial" pitchFamily="34" charset="0"/>
              <a:buChar char="•"/>
            </a:pPr>
            <a:r>
              <a:rPr lang="en-US" sz="1800" b="1" dirty="0" smtClean="0"/>
              <a:t> Maintaining Legacy Applications</a:t>
            </a:r>
          </a:p>
          <a:p>
            <a:pPr lvl="1" algn="l">
              <a:buClr>
                <a:schemeClr val="tx1"/>
              </a:buClr>
              <a:buFont typeface="Arial" pitchFamily="34" charset="0"/>
              <a:buChar char="•"/>
            </a:pPr>
            <a:r>
              <a:rPr lang="en-US" sz="1600" dirty="0" smtClean="0"/>
              <a:t> If you do have old applications that have compatibility issues with newer software or that must run on a certain version of an operating system, you can dedicate a virtual machine just for those tasks. That way, your IT architecture and planning won't be constrained because of a few applications.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9064" y="381000"/>
            <a:ext cx="8257736" cy="990600"/>
          </a:xfrm>
        </p:spPr>
        <p:txBody>
          <a:bodyPr>
            <a:normAutofit fontScale="90000"/>
          </a:bodyPr>
          <a:lstStyle/>
          <a:p>
            <a:pPr algn="ctr"/>
            <a:r>
              <a:rPr sz="4000" smtClean="0"/>
              <a:t>The benefits of virtualization</a:t>
            </a:r>
            <a:br>
              <a:rPr sz="4000" smtClean="0"/>
            </a:br>
            <a:r>
              <a:rPr sz="2200" smtClean="0"/>
              <a:t>(Continued)</a:t>
            </a:r>
            <a:endParaRPr lang="en-US" sz="4000" dirty="0"/>
          </a:p>
        </p:txBody>
      </p:sp>
      <p:sp>
        <p:nvSpPr>
          <p:cNvPr id="3" name="Subtitle 2"/>
          <p:cNvSpPr>
            <a:spLocks noGrp="1"/>
          </p:cNvSpPr>
          <p:nvPr>
            <p:ph type="subTitle" idx="1"/>
          </p:nvPr>
        </p:nvSpPr>
        <p:spPr>
          <a:xfrm>
            <a:off x="457200" y="1600200"/>
            <a:ext cx="8229600" cy="4800600"/>
          </a:xfrm>
        </p:spPr>
        <p:txBody>
          <a:bodyPr anchor="t">
            <a:normAutofit/>
          </a:bodyPr>
          <a:lstStyle/>
          <a:p>
            <a:pPr algn="l">
              <a:buClr>
                <a:schemeClr val="tx1"/>
              </a:buClr>
              <a:buFont typeface="Courier New" pitchFamily="49" charset="0"/>
              <a:buChar char="o"/>
            </a:pPr>
            <a:r>
              <a:rPr lang="en-US" sz="1800" b="1" dirty="0" smtClean="0"/>
              <a:t> Maintaining a Cross-Platform Office</a:t>
            </a:r>
          </a:p>
          <a:p>
            <a:pPr lvl="1" algn="l">
              <a:buClr>
                <a:schemeClr val="tx1"/>
              </a:buClr>
              <a:buFont typeface="Courier New" pitchFamily="49" charset="0"/>
              <a:buChar char="o"/>
            </a:pPr>
            <a:r>
              <a:rPr lang="en-US" sz="1400" dirty="0" smtClean="0"/>
              <a:t>It is not uncommon for offices that run mostly Macs to need to run one or two Windows-only programs; in this case, virtual software can be an affordable, easy way to do this. Note, however, that the reverse is not applicable; many virtualization applications for PCs allow you to run Linux, but not Mac operating systems.</a:t>
            </a:r>
          </a:p>
          <a:p>
            <a:pPr algn="l">
              <a:buClr>
                <a:schemeClr val="tx1"/>
              </a:buClr>
              <a:buFont typeface="Courier New" pitchFamily="49" charset="0"/>
              <a:buChar char="o"/>
            </a:pPr>
            <a:r>
              <a:rPr lang="en-US" sz="1800" b="1" dirty="0" smtClean="0"/>
              <a:t> Space Savers</a:t>
            </a:r>
          </a:p>
          <a:p>
            <a:pPr lvl="1" algn="l">
              <a:buClr>
                <a:schemeClr val="tx1"/>
              </a:buClr>
              <a:buFont typeface="Courier New" pitchFamily="49" charset="0"/>
              <a:buChar char="o"/>
            </a:pPr>
            <a:r>
              <a:rPr lang="en-US" sz="1400" dirty="0" smtClean="0"/>
              <a:t> Not only is acquiring maintaining multiple computers costly, it can also take up a great deal of office space. Virtualizing your machines can free up space and reduce electronics clutter.</a:t>
            </a:r>
          </a:p>
          <a:p>
            <a:pPr algn="l">
              <a:buClr>
                <a:schemeClr val="tx1"/>
              </a:buClr>
            </a:pPr>
            <a:endParaRPr lang="en-US" sz="800" dirty="0" smtClean="0"/>
          </a:p>
          <a:p>
            <a:pPr algn="l">
              <a:buClr>
                <a:schemeClr val="tx1"/>
              </a:buClr>
            </a:pPr>
            <a:endParaRPr lang="en-US" sz="800" dirty="0" smtClean="0"/>
          </a:p>
          <a:p>
            <a:pPr algn="l">
              <a:buClr>
                <a:schemeClr val="tx1"/>
              </a:buClr>
            </a:pPr>
            <a:r>
              <a:rPr lang="en-US" sz="1800" dirty="0" smtClean="0"/>
              <a:t>Despite its many benefits, keep in mind that virtualization software is not for everyone. There is a learning curve in both conceptualizing how virtual machines will function in your network and organization, as well as managing them reliably and cost-effectively. If your staff already has difficulty with “real” computers, you may need to consider the method for making which machine is the guest and which is the host extremely transparent to your staffers, or finding a way of explaining to them, in simple terms, how this will impact their day-to-day work, if at all.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9064" y="381000"/>
            <a:ext cx="8257736" cy="990600"/>
          </a:xfrm>
        </p:spPr>
        <p:txBody>
          <a:bodyPr>
            <a:normAutofit fontScale="90000"/>
          </a:bodyPr>
          <a:lstStyle/>
          <a:p>
            <a:pPr algn="ctr"/>
            <a:r>
              <a:rPr lang="en-US" sz="4000" dirty="0" smtClean="0"/>
              <a:t>V</a:t>
            </a:r>
            <a:r>
              <a:rPr sz="4000" smtClean="0"/>
              <a:t>irtualization:</a:t>
            </a:r>
            <a:br>
              <a:rPr sz="4000" smtClean="0"/>
            </a:br>
            <a:r>
              <a:rPr sz="2700" smtClean="0"/>
              <a:t>a general comparison </a:t>
            </a:r>
            <a:r>
              <a:rPr lang="en-US" sz="2700" dirty="0" smtClean="0"/>
              <a:t>–</a:t>
            </a:r>
            <a:r>
              <a:rPr sz="2700" smtClean="0"/>
              <a:t> the primary vendor options</a:t>
            </a:r>
            <a:endParaRPr lang="en-US" sz="2700" dirty="0"/>
          </a:p>
        </p:txBody>
      </p:sp>
      <p:sp>
        <p:nvSpPr>
          <p:cNvPr id="3" name="Subtitle 2"/>
          <p:cNvSpPr>
            <a:spLocks noGrp="1"/>
          </p:cNvSpPr>
          <p:nvPr>
            <p:ph type="subTitle" idx="1"/>
          </p:nvPr>
        </p:nvSpPr>
        <p:spPr>
          <a:xfrm>
            <a:off x="457200" y="1600200"/>
            <a:ext cx="8229600" cy="4800600"/>
          </a:xfrm>
        </p:spPr>
        <p:txBody>
          <a:bodyPr anchor="t">
            <a:normAutofit/>
          </a:bodyPr>
          <a:lstStyle/>
          <a:p>
            <a:pPr algn="l"/>
            <a:r>
              <a:rPr lang="en-US" sz="1800" dirty="0" smtClean="0"/>
              <a:t>The Virtualization Technology provider you choose will depend on what you need to accomplish with the technology. Other factors to consider include how many computers you currently have, your level of technical expertise, and the kind of technical support available at your organization.</a:t>
            </a:r>
          </a:p>
          <a:p>
            <a:pPr algn="l"/>
            <a:endParaRPr lang="en-US" sz="1800" dirty="0" smtClean="0"/>
          </a:p>
          <a:p>
            <a:pPr algn="l"/>
            <a:r>
              <a:rPr lang="en-US" sz="1800" dirty="0" smtClean="0"/>
              <a:t>If your organization is considering Virtualization technology, here are two most popular options you may wish to consider:</a:t>
            </a:r>
          </a:p>
          <a:p>
            <a:pPr algn="l"/>
            <a:endParaRPr lang="en-US" sz="1800" dirty="0" smtClean="0"/>
          </a:p>
          <a:p>
            <a:pPr algn="l">
              <a:buClr>
                <a:schemeClr val="tx1"/>
              </a:buClr>
              <a:buFont typeface="Courier New" pitchFamily="49" charset="0"/>
              <a:buChar char="o"/>
            </a:pPr>
            <a:r>
              <a:rPr lang="en-US" sz="1800" b="1" dirty="0" smtClean="0"/>
              <a:t> </a:t>
            </a:r>
            <a:r>
              <a:rPr lang="en-US" sz="2400" b="1" dirty="0" smtClean="0"/>
              <a:t>VMware</a:t>
            </a:r>
          </a:p>
          <a:p>
            <a:pPr lvl="1" algn="l">
              <a:buClr>
                <a:schemeClr val="tx1"/>
              </a:buClr>
              <a:buFont typeface="Courier New" pitchFamily="49" charset="0"/>
              <a:buChar char="o"/>
            </a:pPr>
            <a:r>
              <a:rPr lang="en-US" sz="1400" dirty="0" smtClean="0"/>
              <a:t> </a:t>
            </a:r>
            <a:r>
              <a:rPr lang="en-US" sz="1800" b="1" dirty="0" smtClean="0"/>
              <a:t>ESX 3.5 Server</a:t>
            </a:r>
            <a:endParaRPr lang="en-US" sz="1800" dirty="0" smtClean="0"/>
          </a:p>
          <a:p>
            <a:pPr algn="l">
              <a:buClr>
                <a:schemeClr val="tx1"/>
              </a:buClr>
              <a:buFont typeface="Courier New" pitchFamily="49" charset="0"/>
              <a:buChar char="o"/>
            </a:pPr>
            <a:r>
              <a:rPr lang="en-US" sz="1800" b="1" dirty="0" smtClean="0"/>
              <a:t> </a:t>
            </a:r>
            <a:r>
              <a:rPr lang="en-US" sz="2400" b="1" dirty="0" smtClean="0"/>
              <a:t>Microsoft</a:t>
            </a:r>
          </a:p>
          <a:p>
            <a:pPr lvl="1" algn="l">
              <a:buClr>
                <a:schemeClr val="tx1"/>
              </a:buClr>
              <a:buFont typeface="Courier New" pitchFamily="49" charset="0"/>
              <a:buChar char="o"/>
            </a:pPr>
            <a:r>
              <a:rPr lang="en-US" sz="1400" dirty="0" smtClean="0"/>
              <a:t> </a:t>
            </a:r>
            <a:r>
              <a:rPr lang="en-US" sz="1800" b="1" dirty="0" smtClean="0"/>
              <a:t>Windows Server 2008 Hyper-V</a:t>
            </a:r>
            <a:endParaRPr lang="en-US" sz="18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9064" y="381000"/>
            <a:ext cx="8257736" cy="990600"/>
          </a:xfrm>
        </p:spPr>
        <p:txBody>
          <a:bodyPr>
            <a:normAutofit fontScale="90000"/>
          </a:bodyPr>
          <a:lstStyle/>
          <a:p>
            <a:pPr algn="ctr"/>
            <a:r>
              <a:rPr lang="en-US" sz="4000" dirty="0" smtClean="0"/>
              <a:t>V</a:t>
            </a:r>
            <a:r>
              <a:rPr sz="4000" smtClean="0"/>
              <a:t>irtualization:</a:t>
            </a:r>
            <a:br>
              <a:rPr sz="4000" smtClean="0"/>
            </a:br>
            <a:r>
              <a:rPr sz="2700" smtClean="0"/>
              <a:t>The vmware perspective</a:t>
            </a:r>
            <a:endParaRPr lang="en-US" sz="2700" dirty="0"/>
          </a:p>
        </p:txBody>
      </p:sp>
      <p:grpSp>
        <p:nvGrpSpPr>
          <p:cNvPr id="45" name="Group 3"/>
          <p:cNvGrpSpPr>
            <a:grpSpLocks/>
          </p:cNvGrpSpPr>
          <p:nvPr/>
        </p:nvGrpSpPr>
        <p:grpSpPr bwMode="auto">
          <a:xfrm>
            <a:off x="1793875" y="4097337"/>
            <a:ext cx="2667000" cy="2209800"/>
            <a:chOff x="0" y="0"/>
            <a:chExt cx="1680" cy="1392"/>
          </a:xfrm>
        </p:grpSpPr>
        <p:grpSp>
          <p:nvGrpSpPr>
            <p:cNvPr id="46" name="Group 4"/>
            <p:cNvGrpSpPr>
              <a:grpSpLocks/>
            </p:cNvGrpSpPr>
            <p:nvPr/>
          </p:nvGrpSpPr>
          <p:grpSpPr bwMode="auto">
            <a:xfrm>
              <a:off x="0" y="0"/>
              <a:ext cx="1680" cy="1392"/>
              <a:chOff x="0" y="0"/>
              <a:chExt cx="1680" cy="1392"/>
            </a:xfrm>
          </p:grpSpPr>
          <p:sp>
            <p:nvSpPr>
              <p:cNvPr id="47" name="AutoShape 5"/>
              <p:cNvSpPr>
                <a:spLocks/>
              </p:cNvSpPr>
              <p:nvPr/>
            </p:nvSpPr>
            <p:spPr bwMode="auto">
              <a:xfrm>
                <a:off x="0" y="0"/>
                <a:ext cx="1680" cy="1392"/>
              </a:xfrm>
              <a:prstGeom prst="roundRect">
                <a:avLst>
                  <a:gd name="adj" fmla="val 16667"/>
                </a:avLst>
              </a:prstGeom>
              <a:solidFill>
                <a:srgbClr val="FFFFFF"/>
              </a:solidFill>
              <a:ln w="12700">
                <a:solidFill>
                  <a:schemeClr val="tx1"/>
                </a:solidFill>
                <a:round/>
                <a:headEnd/>
                <a:tailEnd/>
              </a:ln>
              <a:effectLst>
                <a:outerShdw dist="38099" dir="2700000" algn="ctr" rotWithShape="0">
                  <a:schemeClr val="bg2">
                    <a:alpha val="75000"/>
                  </a:schemeClr>
                </a:outerShdw>
              </a:effectLst>
            </p:spPr>
            <p:txBody>
              <a:bodyPr lIns="0" tIns="0" rIns="0" bIns="0"/>
              <a:lstStyle/>
              <a:p>
                <a:pPr algn="ctr">
                  <a:defRPr/>
                </a:pPr>
                <a:endParaRPr lang="en-US" sz="1200">
                  <a:solidFill>
                    <a:srgbClr val="003366"/>
                  </a:solidFill>
                  <a:cs typeface="+mn-cs"/>
                  <a:sym typeface="Arial" charset="0"/>
                </a:endParaRPr>
              </a:p>
            </p:txBody>
          </p:sp>
          <p:sp>
            <p:nvSpPr>
              <p:cNvPr id="48" name="Rectangle 6"/>
              <p:cNvSpPr>
                <a:spLocks/>
              </p:cNvSpPr>
              <p:nvPr/>
            </p:nvSpPr>
            <p:spPr bwMode="auto">
              <a:xfrm>
                <a:off x="67" y="67"/>
                <a:ext cx="1545" cy="1257"/>
              </a:xfrm>
              <a:prstGeom prst="rect">
                <a:avLst/>
              </a:prstGeom>
              <a:noFill/>
              <a:ln w="12700">
                <a:noFill/>
                <a:miter lim="800000"/>
                <a:headEnd/>
                <a:tailEnd/>
              </a:ln>
            </p:spPr>
            <p:txBody>
              <a:bodyPr lIns="0" tIns="0" rIns="0" bIns="0"/>
              <a:lstStyle/>
              <a:p>
                <a:pPr algn="ctr"/>
                <a:endParaRPr lang="en-US" sz="1200">
                  <a:solidFill>
                    <a:srgbClr val="003366"/>
                  </a:solidFill>
                  <a:sym typeface="Arial" charset="0"/>
                </a:endParaRPr>
              </a:p>
            </p:txBody>
          </p:sp>
        </p:grpSp>
      </p:grpSp>
      <p:grpSp>
        <p:nvGrpSpPr>
          <p:cNvPr id="49" name="Group 7"/>
          <p:cNvGrpSpPr>
            <a:grpSpLocks/>
          </p:cNvGrpSpPr>
          <p:nvPr/>
        </p:nvGrpSpPr>
        <p:grpSpPr bwMode="auto">
          <a:xfrm>
            <a:off x="4765675" y="4097337"/>
            <a:ext cx="2667000" cy="2209800"/>
            <a:chOff x="0" y="0"/>
            <a:chExt cx="1680" cy="1392"/>
          </a:xfrm>
        </p:grpSpPr>
        <p:grpSp>
          <p:nvGrpSpPr>
            <p:cNvPr id="50" name="Group 8"/>
            <p:cNvGrpSpPr>
              <a:grpSpLocks/>
            </p:cNvGrpSpPr>
            <p:nvPr/>
          </p:nvGrpSpPr>
          <p:grpSpPr bwMode="auto">
            <a:xfrm>
              <a:off x="0" y="0"/>
              <a:ext cx="1680" cy="1392"/>
              <a:chOff x="0" y="0"/>
              <a:chExt cx="1680" cy="1392"/>
            </a:xfrm>
          </p:grpSpPr>
          <p:sp>
            <p:nvSpPr>
              <p:cNvPr id="51" name="AutoShape 9"/>
              <p:cNvSpPr>
                <a:spLocks/>
              </p:cNvSpPr>
              <p:nvPr/>
            </p:nvSpPr>
            <p:spPr bwMode="auto">
              <a:xfrm>
                <a:off x="0" y="0"/>
                <a:ext cx="1680" cy="1392"/>
              </a:xfrm>
              <a:prstGeom prst="roundRect">
                <a:avLst>
                  <a:gd name="adj" fmla="val 16667"/>
                </a:avLst>
              </a:prstGeom>
              <a:solidFill>
                <a:srgbClr val="FFFFFF"/>
              </a:solidFill>
              <a:ln w="12700">
                <a:solidFill>
                  <a:schemeClr val="tx1"/>
                </a:solidFill>
                <a:round/>
                <a:headEnd/>
                <a:tailEnd/>
              </a:ln>
              <a:effectLst>
                <a:outerShdw dist="38099" dir="2700000" algn="ctr" rotWithShape="0">
                  <a:schemeClr val="bg2">
                    <a:alpha val="75000"/>
                  </a:schemeClr>
                </a:outerShdw>
              </a:effectLst>
            </p:spPr>
            <p:txBody>
              <a:bodyPr lIns="0" tIns="0" rIns="0" bIns="0"/>
              <a:lstStyle/>
              <a:p>
                <a:pPr algn="ctr">
                  <a:defRPr/>
                </a:pPr>
                <a:endParaRPr lang="en-US" sz="1200">
                  <a:solidFill>
                    <a:srgbClr val="003366"/>
                  </a:solidFill>
                  <a:cs typeface="+mn-cs"/>
                  <a:sym typeface="Arial" charset="0"/>
                </a:endParaRPr>
              </a:p>
            </p:txBody>
          </p:sp>
          <p:sp>
            <p:nvSpPr>
              <p:cNvPr id="52" name="Rectangle 10"/>
              <p:cNvSpPr>
                <a:spLocks/>
              </p:cNvSpPr>
              <p:nvPr/>
            </p:nvSpPr>
            <p:spPr bwMode="auto">
              <a:xfrm>
                <a:off x="67" y="67"/>
                <a:ext cx="1545" cy="1257"/>
              </a:xfrm>
              <a:prstGeom prst="rect">
                <a:avLst/>
              </a:prstGeom>
              <a:noFill/>
              <a:ln w="12700">
                <a:noFill/>
                <a:miter lim="800000"/>
                <a:headEnd/>
                <a:tailEnd/>
              </a:ln>
            </p:spPr>
            <p:txBody>
              <a:bodyPr lIns="0" tIns="0" rIns="0" bIns="0"/>
              <a:lstStyle/>
              <a:p>
                <a:pPr algn="ctr"/>
                <a:endParaRPr lang="en-US" sz="1200">
                  <a:solidFill>
                    <a:srgbClr val="003366"/>
                  </a:solidFill>
                  <a:sym typeface="Arial" charset="0"/>
                </a:endParaRPr>
              </a:p>
            </p:txBody>
          </p:sp>
        </p:grpSp>
      </p:grpSp>
      <p:pic>
        <p:nvPicPr>
          <p:cNvPr id="53" name="Picture 11"/>
          <p:cNvPicPr>
            <a:picLocks noChangeArrowheads="1"/>
          </p:cNvPicPr>
          <p:nvPr/>
        </p:nvPicPr>
        <p:blipFill>
          <a:blip r:embed="rId2"/>
          <a:srcRect/>
          <a:stretch>
            <a:fillRect/>
          </a:stretch>
        </p:blipFill>
        <p:spPr bwMode="auto">
          <a:xfrm>
            <a:off x="4910137" y="4249737"/>
            <a:ext cx="2438400" cy="1935163"/>
          </a:xfrm>
          <a:prstGeom prst="rect">
            <a:avLst/>
          </a:prstGeom>
          <a:noFill/>
          <a:ln w="12700">
            <a:noFill/>
            <a:miter lim="800000"/>
            <a:headEnd/>
            <a:tailEnd/>
          </a:ln>
        </p:spPr>
      </p:pic>
      <p:pic>
        <p:nvPicPr>
          <p:cNvPr id="54" name="Picture 12"/>
          <p:cNvPicPr>
            <a:picLocks noChangeArrowheads="1"/>
          </p:cNvPicPr>
          <p:nvPr/>
        </p:nvPicPr>
        <p:blipFill>
          <a:blip r:embed="rId3"/>
          <a:srcRect/>
          <a:stretch>
            <a:fillRect/>
          </a:stretch>
        </p:blipFill>
        <p:spPr bwMode="auto">
          <a:xfrm>
            <a:off x="1925637" y="4276725"/>
            <a:ext cx="2359025" cy="1954212"/>
          </a:xfrm>
          <a:prstGeom prst="rect">
            <a:avLst/>
          </a:prstGeom>
          <a:noFill/>
          <a:ln w="12700">
            <a:noFill/>
            <a:miter lim="800000"/>
            <a:headEnd/>
            <a:tailEnd/>
          </a:ln>
        </p:spPr>
      </p:pic>
      <p:grpSp>
        <p:nvGrpSpPr>
          <p:cNvPr id="55" name="Group 13"/>
          <p:cNvGrpSpPr>
            <a:grpSpLocks/>
          </p:cNvGrpSpPr>
          <p:nvPr/>
        </p:nvGrpSpPr>
        <p:grpSpPr bwMode="auto">
          <a:xfrm rot="-5400000">
            <a:off x="4017963" y="-1571626"/>
            <a:ext cx="1041400" cy="7705725"/>
            <a:chOff x="0" y="0"/>
            <a:chExt cx="656" cy="4854"/>
          </a:xfrm>
        </p:grpSpPr>
        <p:grpSp>
          <p:nvGrpSpPr>
            <p:cNvPr id="56" name="Group 14"/>
            <p:cNvGrpSpPr>
              <a:grpSpLocks/>
            </p:cNvGrpSpPr>
            <p:nvPr/>
          </p:nvGrpSpPr>
          <p:grpSpPr bwMode="auto">
            <a:xfrm>
              <a:off x="0" y="0"/>
              <a:ext cx="656" cy="4854"/>
              <a:chOff x="0" y="0"/>
              <a:chExt cx="656" cy="4854"/>
            </a:xfrm>
          </p:grpSpPr>
          <p:sp>
            <p:nvSpPr>
              <p:cNvPr id="57" name="AutoShape 15"/>
              <p:cNvSpPr>
                <a:spLocks/>
              </p:cNvSpPr>
              <p:nvPr/>
            </p:nvSpPr>
            <p:spPr bwMode="auto">
              <a:xfrm>
                <a:off x="0" y="0"/>
                <a:ext cx="656" cy="4854"/>
              </a:xfrm>
              <a:custGeom>
                <a:avLst/>
                <a:gdLst>
                  <a:gd name="T0" fmla="*/ 0 w 21600"/>
                  <a:gd name="T1" fmla="*/ 0 h 21600"/>
                  <a:gd name="T2" fmla="*/ 21600 w 21600"/>
                  <a:gd name="T3" fmla="*/ 21600 h 21600"/>
                </a:gdLst>
                <a:ahLst/>
                <a:cxnLst/>
                <a:rect l="T0" t="T1" r="T2" b="T3"/>
                <a:pathLst>
                  <a:path w="21600" h="21600">
                    <a:moveTo>
                      <a:pt x="3601" y="21600"/>
                    </a:moveTo>
                    <a:cubicBezTo>
                      <a:pt x="2662" y="21205"/>
                      <a:pt x="1837" y="20078"/>
                      <a:pt x="1087" y="18443"/>
                    </a:cubicBezTo>
                    <a:cubicBezTo>
                      <a:pt x="487" y="16242"/>
                      <a:pt x="75" y="13592"/>
                      <a:pt x="0" y="10771"/>
                    </a:cubicBezTo>
                    <a:cubicBezTo>
                      <a:pt x="75" y="8008"/>
                      <a:pt x="487" y="5413"/>
                      <a:pt x="1087" y="3045"/>
                    </a:cubicBezTo>
                    <a:cubicBezTo>
                      <a:pt x="1837" y="1465"/>
                      <a:pt x="2662" y="337"/>
                      <a:pt x="3601" y="0"/>
                    </a:cubicBezTo>
                    <a:lnTo>
                      <a:pt x="21600" y="0"/>
                    </a:lnTo>
                    <a:cubicBezTo>
                      <a:pt x="20663" y="337"/>
                      <a:pt x="19913" y="1465"/>
                      <a:pt x="19088" y="3045"/>
                    </a:cubicBezTo>
                    <a:cubicBezTo>
                      <a:pt x="18488" y="5413"/>
                      <a:pt x="18075" y="8008"/>
                      <a:pt x="17999" y="10771"/>
                    </a:cubicBezTo>
                    <a:cubicBezTo>
                      <a:pt x="18075" y="13592"/>
                      <a:pt x="18488" y="16242"/>
                      <a:pt x="19088" y="18443"/>
                    </a:cubicBezTo>
                    <a:cubicBezTo>
                      <a:pt x="19913" y="20078"/>
                      <a:pt x="20663" y="21205"/>
                      <a:pt x="21600" y="21600"/>
                    </a:cubicBezTo>
                    <a:close/>
                    <a:moveTo>
                      <a:pt x="3601" y="21600"/>
                    </a:moveTo>
                  </a:path>
                </a:pathLst>
              </a:custGeom>
              <a:gradFill rotWithShape="0">
                <a:gsLst>
                  <a:gs pos="0">
                    <a:srgbClr val="FF9900">
                      <a:alpha val="18999"/>
                    </a:srgbClr>
                  </a:gs>
                  <a:gs pos="100000">
                    <a:srgbClr val="FFDDA9"/>
                  </a:gs>
                </a:gsLst>
                <a:lin ang="0" scaled="1"/>
              </a:gradFill>
              <a:ln w="12700">
                <a:noFill/>
                <a:miter lim="800000"/>
                <a:headEnd/>
                <a:tailEnd/>
              </a:ln>
            </p:spPr>
            <p:txBody>
              <a:bodyPr lIns="0" tIns="0" rIns="0" bIns="0"/>
              <a:lstStyle/>
              <a:p>
                <a:pPr algn="ctr"/>
                <a:endParaRPr lang="en-US" sz="1200">
                  <a:solidFill>
                    <a:srgbClr val="003366"/>
                  </a:solidFill>
                  <a:sym typeface="Arial" charset="0"/>
                </a:endParaRPr>
              </a:p>
            </p:txBody>
          </p:sp>
          <p:sp>
            <p:nvSpPr>
              <p:cNvPr id="58" name="Rectangle 16"/>
              <p:cNvSpPr>
                <a:spLocks/>
              </p:cNvSpPr>
              <p:nvPr/>
            </p:nvSpPr>
            <p:spPr bwMode="auto">
              <a:xfrm>
                <a:off x="0" y="0"/>
                <a:ext cx="656" cy="4854"/>
              </a:xfrm>
              <a:prstGeom prst="rect">
                <a:avLst/>
              </a:prstGeom>
              <a:noFill/>
              <a:ln w="12700">
                <a:noFill/>
                <a:miter lim="800000"/>
                <a:headEnd/>
                <a:tailEnd/>
              </a:ln>
            </p:spPr>
            <p:txBody>
              <a:bodyPr lIns="0" tIns="0" rIns="0" bIns="0"/>
              <a:lstStyle/>
              <a:p>
                <a:pPr algn="ctr"/>
                <a:endParaRPr lang="en-US" sz="1200">
                  <a:solidFill>
                    <a:srgbClr val="003366"/>
                  </a:solidFill>
                  <a:sym typeface="Arial" charset="0"/>
                </a:endParaRPr>
              </a:p>
            </p:txBody>
          </p:sp>
        </p:grpSp>
      </p:grpSp>
      <p:sp>
        <p:nvSpPr>
          <p:cNvPr id="59" name="Rectangle 17"/>
          <p:cNvSpPr>
            <a:spLocks/>
          </p:cNvSpPr>
          <p:nvPr/>
        </p:nvSpPr>
        <p:spPr bwMode="auto">
          <a:xfrm>
            <a:off x="701675" y="1976437"/>
            <a:ext cx="7680325" cy="609600"/>
          </a:xfrm>
          <a:prstGeom prst="rect">
            <a:avLst/>
          </a:prstGeom>
          <a:noFill/>
          <a:ln w="12700">
            <a:noFill/>
            <a:miter lim="800000"/>
            <a:headEnd/>
            <a:tailEnd/>
          </a:ln>
        </p:spPr>
        <p:txBody>
          <a:bodyPr lIns="0" tIns="0" rIns="40639" bIns="0" anchor="ctr"/>
          <a:lstStyle/>
          <a:p>
            <a:pPr marL="39688" algn="ctr"/>
            <a:r>
              <a:rPr lang="en-US" sz="2800" b="1" i="1" dirty="0">
                <a:solidFill>
                  <a:srgbClr val="FFFF00"/>
                </a:solidFill>
                <a:sym typeface="Arial" charset="0"/>
              </a:rPr>
              <a:t>TCO per VM</a:t>
            </a:r>
            <a:r>
              <a:rPr lang="en-US" sz="2800" b="1" i="1" dirty="0">
                <a:sym typeface="Arial" charset="0"/>
              </a:rPr>
              <a:t> is the </a:t>
            </a:r>
            <a:r>
              <a:rPr lang="en-US" sz="2800" b="1" i="1" dirty="0" smtClean="0">
                <a:sym typeface="Arial" charset="0"/>
              </a:rPr>
              <a:t>Critical Metric</a:t>
            </a:r>
            <a:r>
              <a:rPr lang="en-US" sz="2800" b="1" i="1" dirty="0">
                <a:sym typeface="Arial" charset="0"/>
              </a:rPr>
              <a:t>!</a:t>
            </a:r>
          </a:p>
        </p:txBody>
      </p:sp>
      <p:sp>
        <p:nvSpPr>
          <p:cNvPr id="60" name="Rectangle 18"/>
          <p:cNvSpPr>
            <a:spLocks/>
          </p:cNvSpPr>
          <p:nvPr/>
        </p:nvSpPr>
        <p:spPr bwMode="auto">
          <a:xfrm>
            <a:off x="1208087" y="2878137"/>
            <a:ext cx="7086600" cy="977900"/>
          </a:xfrm>
          <a:prstGeom prst="rect">
            <a:avLst/>
          </a:prstGeom>
          <a:noFill/>
          <a:ln w="12700">
            <a:noFill/>
            <a:miter lim="800000"/>
            <a:headEnd/>
            <a:tailEnd/>
          </a:ln>
        </p:spPr>
        <p:txBody>
          <a:bodyPr lIns="0" tIns="0" rIns="40639" bIns="0"/>
          <a:lstStyle/>
          <a:p>
            <a:pPr marL="212725" indent="-173038">
              <a:spcBef>
                <a:spcPts val="1050"/>
              </a:spcBef>
              <a:buClr>
                <a:schemeClr val="tx1"/>
              </a:buClr>
              <a:buSzPct val="100000"/>
              <a:buFont typeface="Arial" charset="0"/>
              <a:buChar char="•"/>
            </a:pPr>
            <a:r>
              <a:rPr lang="en-US" sz="1800" dirty="0">
                <a:sym typeface="Arial" charset="0"/>
              </a:rPr>
              <a:t>Host system memory is usually the resource </a:t>
            </a:r>
            <a:r>
              <a:rPr lang="en-US" sz="1800" dirty="0" smtClean="0">
                <a:sym typeface="Arial" charset="0"/>
              </a:rPr>
              <a:t>bottleneck</a:t>
            </a:r>
            <a:endParaRPr lang="en-US" sz="1800" dirty="0">
              <a:sym typeface="Arial" charset="0"/>
            </a:endParaRPr>
          </a:p>
          <a:p>
            <a:pPr marL="212725" indent="-173038">
              <a:spcBef>
                <a:spcPts val="1050"/>
              </a:spcBef>
              <a:buClr>
                <a:schemeClr val="tx1"/>
              </a:buClr>
              <a:buSzPct val="100000"/>
              <a:buFont typeface="Arial" charset="0"/>
              <a:buChar char="•"/>
            </a:pPr>
            <a:r>
              <a:rPr lang="en-US" sz="1800" dirty="0">
                <a:sym typeface="Arial" charset="0"/>
              </a:rPr>
              <a:t>VMware </a:t>
            </a:r>
            <a:r>
              <a:rPr lang="en-US" sz="2000" dirty="0">
                <a:solidFill>
                  <a:srgbClr val="FFFF00"/>
                </a:solidFill>
                <a:sym typeface="Arial" charset="0"/>
              </a:rPr>
              <a:t>memory management</a:t>
            </a:r>
            <a:r>
              <a:rPr lang="en-US" sz="1800" dirty="0">
                <a:sym typeface="Arial" charset="0"/>
              </a:rPr>
              <a:t> technology allows an average of </a:t>
            </a:r>
            <a:r>
              <a:rPr lang="en-US" sz="2000" dirty="0" smtClean="0">
                <a:solidFill>
                  <a:srgbClr val="FFFF00"/>
                </a:solidFill>
                <a:sym typeface="Arial" charset="0"/>
              </a:rPr>
              <a:t>2 to 1 </a:t>
            </a:r>
            <a:r>
              <a:rPr lang="en-US" sz="2000" dirty="0">
                <a:solidFill>
                  <a:srgbClr val="FFFF00"/>
                </a:solidFill>
                <a:sym typeface="Arial" charset="0"/>
              </a:rPr>
              <a:t>memory overcommit</a:t>
            </a:r>
            <a:r>
              <a:rPr lang="en-US" sz="1800" dirty="0">
                <a:sym typeface="Arial" charset="0"/>
              </a:rPr>
              <a:t> (and </a:t>
            </a:r>
            <a:r>
              <a:rPr lang="en-US" sz="1800" dirty="0" smtClean="0">
                <a:sym typeface="Arial" charset="0"/>
              </a:rPr>
              <a:t>very often greater than 2 to 1)</a:t>
            </a:r>
            <a:endParaRPr lang="en-US" sz="1800" dirty="0">
              <a:sym typeface="Arial" charset="0"/>
            </a:endParaRPr>
          </a:p>
        </p:txBody>
      </p:sp>
      <p:sp>
        <p:nvSpPr>
          <p:cNvPr id="61" name="Rectangle 19"/>
          <p:cNvSpPr>
            <a:spLocks/>
          </p:cNvSpPr>
          <p:nvPr/>
        </p:nvSpPr>
        <p:spPr bwMode="auto">
          <a:xfrm>
            <a:off x="1741487" y="6423025"/>
            <a:ext cx="2743200" cy="152400"/>
          </a:xfrm>
          <a:prstGeom prst="rect">
            <a:avLst/>
          </a:prstGeom>
          <a:noFill/>
          <a:ln w="12700">
            <a:noFill/>
            <a:miter lim="800000"/>
            <a:headEnd/>
            <a:tailEnd/>
          </a:ln>
        </p:spPr>
        <p:txBody>
          <a:bodyPr lIns="0" tIns="0" rIns="40639" bIns="0"/>
          <a:lstStyle/>
          <a:p>
            <a:pPr marL="39688" algn="ctr">
              <a:lnSpc>
                <a:spcPct val="87000"/>
              </a:lnSpc>
              <a:spcBef>
                <a:spcPts val="600"/>
              </a:spcBef>
            </a:pPr>
            <a:r>
              <a:rPr lang="en-US" sz="1100" i="1" dirty="0">
                <a:sym typeface="Arial" charset="0"/>
              </a:rPr>
              <a:t>Transparent Page Sharing</a:t>
            </a:r>
          </a:p>
        </p:txBody>
      </p:sp>
      <p:sp>
        <p:nvSpPr>
          <p:cNvPr id="62" name="Rectangle 20"/>
          <p:cNvSpPr>
            <a:spLocks/>
          </p:cNvSpPr>
          <p:nvPr/>
        </p:nvSpPr>
        <p:spPr bwMode="auto">
          <a:xfrm>
            <a:off x="4713287" y="6423025"/>
            <a:ext cx="2743200" cy="152400"/>
          </a:xfrm>
          <a:prstGeom prst="rect">
            <a:avLst/>
          </a:prstGeom>
          <a:noFill/>
          <a:ln w="12700">
            <a:noFill/>
            <a:miter lim="800000"/>
            <a:headEnd/>
            <a:tailEnd/>
          </a:ln>
        </p:spPr>
        <p:txBody>
          <a:bodyPr lIns="0" tIns="0" rIns="40639" bIns="0"/>
          <a:lstStyle/>
          <a:p>
            <a:pPr marL="39688" algn="ctr">
              <a:lnSpc>
                <a:spcPct val="87000"/>
              </a:lnSpc>
              <a:spcBef>
                <a:spcPts val="600"/>
              </a:spcBef>
            </a:pPr>
            <a:r>
              <a:rPr lang="en-US" sz="1100" i="1" dirty="0">
                <a:sym typeface="Arial" charset="0"/>
              </a:rPr>
              <a:t>Memory </a:t>
            </a:r>
            <a:r>
              <a:rPr lang="en-US" sz="1100" i="1" dirty="0" smtClean="0">
                <a:sym typeface="Arial" charset="0"/>
              </a:rPr>
              <a:t>Ballooning</a:t>
            </a:r>
            <a:endParaRPr lang="en-US" sz="1100" i="1" dirty="0">
              <a:sym typeface="Arial" charset="0"/>
            </a:endParaRPr>
          </a:p>
        </p:txBody>
      </p:sp>
      <p:sp>
        <p:nvSpPr>
          <p:cNvPr id="63" name="Rectangle 21"/>
          <p:cNvSpPr txBox="1">
            <a:spLocks noChangeArrowheads="1"/>
          </p:cNvSpPr>
          <p:nvPr/>
        </p:nvSpPr>
        <p:spPr>
          <a:xfrm>
            <a:off x="685800" y="1447800"/>
            <a:ext cx="7696200" cy="403225"/>
          </a:xfrm>
          <a:prstGeom prst="rect">
            <a:avLst/>
          </a:prstGeom>
        </p:spPr>
        <p:txBody>
          <a:bodyPr vert="horz" lIns="45720" rIns="45720" anchor="t">
            <a:normAutofit fontScale="47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600" b="1" i="0" u="none" strike="noStrike" kern="1200" cap="all" spc="0" normalizeH="0" baseline="0" noProof="0" dirty="0" smtClean="0">
                <a:ln w="5000" cmpd="sng">
                  <a:solidFill>
                    <a:schemeClr val="accent1">
                      <a:tint val="80000"/>
                      <a:shade val="99000"/>
                      <a:satMod val="500000"/>
                    </a:schemeClr>
                  </a:solidFill>
                  <a:prstDash val="solid"/>
                </a:ln>
                <a:solidFill>
                  <a:srgbClr val="FFFF00"/>
                </a:solidFill>
                <a:effectLst>
                  <a:outerShdw blurRad="50800" dist="38100" dir="5400000" algn="t" rotWithShape="0">
                    <a:prstClr val="black">
                      <a:alpha val="50000"/>
                    </a:prstClr>
                  </a:outerShdw>
                </a:effectLst>
                <a:uLnTx/>
                <a:uFillTx/>
                <a:latin typeface="+mj-lt"/>
                <a:ea typeface="+mj-ea"/>
                <a:cs typeface="+mj-cs"/>
              </a:rPr>
              <a:t>Smarter Memory Management = Greater VM Density</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9064" y="381000"/>
            <a:ext cx="8257736" cy="990600"/>
          </a:xfrm>
        </p:spPr>
        <p:txBody>
          <a:bodyPr>
            <a:normAutofit fontScale="90000"/>
          </a:bodyPr>
          <a:lstStyle/>
          <a:p>
            <a:pPr algn="ctr"/>
            <a:r>
              <a:rPr lang="en-US" sz="4000" dirty="0" smtClean="0"/>
              <a:t>V</a:t>
            </a:r>
            <a:r>
              <a:rPr sz="4000" smtClean="0"/>
              <a:t>irtualization:</a:t>
            </a:r>
            <a:br>
              <a:rPr sz="4000" smtClean="0"/>
            </a:br>
            <a:r>
              <a:rPr sz="2700" smtClean="0"/>
              <a:t> The vmware perspective</a:t>
            </a:r>
            <a:endParaRPr lang="en-US" sz="2700" dirty="0"/>
          </a:p>
        </p:txBody>
      </p:sp>
      <p:sp>
        <p:nvSpPr>
          <p:cNvPr id="23" name="Rectangle 3"/>
          <p:cNvSpPr txBox="1">
            <a:spLocks noChangeArrowheads="1"/>
          </p:cNvSpPr>
          <p:nvPr/>
        </p:nvSpPr>
        <p:spPr>
          <a:xfrm>
            <a:off x="533400" y="1482725"/>
            <a:ext cx="8077200" cy="412750"/>
          </a:xfrm>
          <a:prstGeom prst="rect">
            <a:avLst/>
          </a:prstGeom>
        </p:spPr>
        <p:txBody>
          <a:bodyPr vert="horz" wrap="square" lIns="50800" tIns="50800" rIns="30479" bIns="50800" anchor="b">
            <a:normAutofit fontScale="55000" lnSpcReduction="20000"/>
          </a:bodyPr>
          <a:lstStyle/>
          <a:p>
            <a:pPr marL="39688" marR="0" lvl="0" indent="0" algn="l" defTabSz="914400" rtl="0" eaLnBrk="1" fontAlgn="auto" latinLnBrk="0" hangingPunct="1">
              <a:lnSpc>
                <a:spcPct val="100000"/>
              </a:lnSpc>
              <a:spcBef>
                <a:spcPct val="0"/>
              </a:spcBef>
              <a:spcAft>
                <a:spcPts val="0"/>
              </a:spcAft>
              <a:buClrTx/>
              <a:buSzTx/>
              <a:buFontTx/>
              <a:buNone/>
              <a:tabLst/>
              <a:defRPr/>
            </a:pPr>
            <a:r>
              <a:rPr kumimoji="0" lang="en-US" sz="4600" b="0" i="0" u="none" strike="noStrike" kern="1200" cap="none" spc="0" normalizeH="0" baseline="0" noProof="0" dirty="0" smtClean="0">
                <a:ln>
                  <a:noFill/>
                </a:ln>
                <a:solidFill>
                  <a:schemeClr val="tx1"/>
                </a:solidFill>
                <a:effectLst/>
                <a:uLnTx/>
                <a:uFillTx/>
                <a:latin typeface="+mj-lt"/>
                <a:ea typeface="+mj-ea"/>
                <a:cs typeface="+mj-cs"/>
              </a:rPr>
              <a:t>Light workload*: 512MB VMs on Server w/ 4GB RAM Each</a:t>
            </a:r>
          </a:p>
        </p:txBody>
      </p:sp>
      <p:pic>
        <p:nvPicPr>
          <p:cNvPr id="24" name="Picture 4"/>
          <p:cNvPicPr>
            <a:picLocks noChangeArrowheads="1"/>
          </p:cNvPicPr>
          <p:nvPr/>
        </p:nvPicPr>
        <p:blipFill>
          <a:blip r:embed="rId2"/>
          <a:srcRect/>
          <a:stretch>
            <a:fillRect/>
          </a:stretch>
        </p:blipFill>
        <p:spPr bwMode="auto">
          <a:xfrm>
            <a:off x="4953000" y="2681288"/>
            <a:ext cx="3657600" cy="3000375"/>
          </a:xfrm>
          <a:prstGeom prst="rect">
            <a:avLst/>
          </a:prstGeom>
          <a:noFill/>
          <a:ln w="12700">
            <a:noFill/>
            <a:miter lim="800000"/>
            <a:headEnd/>
            <a:tailEnd/>
          </a:ln>
        </p:spPr>
      </p:pic>
      <p:sp>
        <p:nvSpPr>
          <p:cNvPr id="25" name="Rectangle 5"/>
          <p:cNvSpPr>
            <a:spLocks/>
          </p:cNvSpPr>
          <p:nvPr/>
        </p:nvSpPr>
        <p:spPr bwMode="auto">
          <a:xfrm>
            <a:off x="5181600" y="2032000"/>
            <a:ext cx="3200400" cy="520700"/>
          </a:xfrm>
          <a:prstGeom prst="rect">
            <a:avLst/>
          </a:prstGeom>
          <a:noFill/>
          <a:ln w="12700">
            <a:noFill/>
            <a:miter lim="800000"/>
            <a:headEnd/>
            <a:tailEnd/>
          </a:ln>
        </p:spPr>
        <p:txBody>
          <a:bodyPr lIns="0" tIns="0" rIns="40639" bIns="0"/>
          <a:lstStyle/>
          <a:p>
            <a:pPr marL="39688" algn="ctr">
              <a:spcBef>
                <a:spcPts val="1050"/>
              </a:spcBef>
            </a:pPr>
            <a:r>
              <a:rPr lang="en-US" sz="1800" dirty="0">
                <a:sym typeface="Arial" charset="0"/>
              </a:rPr>
              <a:t>VMware </a:t>
            </a:r>
            <a:r>
              <a:rPr lang="en-US" sz="1800" dirty="0" smtClean="0">
                <a:sym typeface="Arial" charset="0"/>
              </a:rPr>
              <a:t>VI3:</a:t>
            </a:r>
            <a:r>
              <a:rPr lang="en-US" sz="1800" dirty="0">
                <a:sym typeface="Arial" charset="0"/>
              </a:rPr>
              <a:t/>
            </a:r>
            <a:br>
              <a:rPr lang="en-US" sz="1800" dirty="0">
                <a:sym typeface="Arial" charset="0"/>
              </a:rPr>
            </a:br>
            <a:r>
              <a:rPr lang="en-US" sz="1800" dirty="0" smtClean="0">
                <a:sym typeface="Arial" charset="0"/>
              </a:rPr>
              <a:t>With Memory Overcommit</a:t>
            </a:r>
            <a:endParaRPr lang="en-US" sz="1800" dirty="0">
              <a:sym typeface="Arial" charset="0"/>
            </a:endParaRPr>
          </a:p>
        </p:txBody>
      </p:sp>
      <p:sp>
        <p:nvSpPr>
          <p:cNvPr id="26" name="Rectangle 6"/>
          <p:cNvSpPr>
            <a:spLocks/>
          </p:cNvSpPr>
          <p:nvPr/>
        </p:nvSpPr>
        <p:spPr bwMode="auto">
          <a:xfrm>
            <a:off x="304800" y="2032000"/>
            <a:ext cx="4419600" cy="520700"/>
          </a:xfrm>
          <a:prstGeom prst="rect">
            <a:avLst/>
          </a:prstGeom>
          <a:noFill/>
          <a:ln w="12700">
            <a:noFill/>
            <a:miter lim="800000"/>
            <a:headEnd/>
            <a:tailEnd/>
          </a:ln>
        </p:spPr>
        <p:txBody>
          <a:bodyPr lIns="0" tIns="0" rIns="40639" bIns="0"/>
          <a:lstStyle/>
          <a:p>
            <a:pPr marL="39688" algn="ctr">
              <a:spcBef>
                <a:spcPts val="1050"/>
              </a:spcBef>
            </a:pPr>
            <a:r>
              <a:rPr lang="en-US" dirty="0" smtClean="0">
                <a:sym typeface="Arial" charset="0"/>
              </a:rPr>
              <a:t>Microsoft Hyper-V:</a:t>
            </a:r>
            <a:br>
              <a:rPr lang="en-US" dirty="0" smtClean="0">
                <a:sym typeface="Arial" charset="0"/>
              </a:rPr>
            </a:br>
            <a:r>
              <a:rPr lang="en-US" dirty="0" smtClean="0">
                <a:sym typeface="Arial" charset="0"/>
              </a:rPr>
              <a:t>With No Memory Overcommit</a:t>
            </a:r>
            <a:endParaRPr lang="en-US" sz="1800" dirty="0">
              <a:sym typeface="Arial" charset="0"/>
            </a:endParaRPr>
          </a:p>
        </p:txBody>
      </p:sp>
      <p:sp>
        <p:nvSpPr>
          <p:cNvPr id="27" name="Rectangle 7"/>
          <p:cNvSpPr>
            <a:spLocks/>
          </p:cNvSpPr>
          <p:nvPr/>
        </p:nvSpPr>
        <p:spPr bwMode="auto">
          <a:xfrm>
            <a:off x="4953000" y="5689600"/>
            <a:ext cx="3657600" cy="254000"/>
          </a:xfrm>
          <a:prstGeom prst="rect">
            <a:avLst/>
          </a:prstGeom>
          <a:noFill/>
          <a:ln w="12700">
            <a:noFill/>
            <a:miter lim="800000"/>
            <a:headEnd/>
            <a:tailEnd/>
          </a:ln>
        </p:spPr>
        <p:txBody>
          <a:bodyPr lIns="0" tIns="0" rIns="40639" bIns="0"/>
          <a:lstStyle/>
          <a:p>
            <a:pPr marL="39688" algn="ctr">
              <a:spcBef>
                <a:spcPts val="1050"/>
              </a:spcBef>
            </a:pPr>
            <a:r>
              <a:rPr lang="en-US" sz="1800" dirty="0">
                <a:sym typeface="Arial" charset="0"/>
              </a:rPr>
              <a:t>40 VMs on </a:t>
            </a:r>
            <a:r>
              <a:rPr lang="en-US" sz="1800" dirty="0" smtClean="0">
                <a:sym typeface="Arial" charset="0"/>
              </a:rPr>
              <a:t>VMware – No Errors!</a:t>
            </a:r>
            <a:endParaRPr lang="en-US" sz="1800" dirty="0">
              <a:sym typeface="Arial" charset="0"/>
            </a:endParaRPr>
          </a:p>
        </p:txBody>
      </p:sp>
      <p:sp>
        <p:nvSpPr>
          <p:cNvPr id="28" name="Rectangle 8"/>
          <p:cNvSpPr>
            <a:spLocks/>
          </p:cNvSpPr>
          <p:nvPr/>
        </p:nvSpPr>
        <p:spPr bwMode="auto">
          <a:xfrm>
            <a:off x="685800" y="5689600"/>
            <a:ext cx="3733800" cy="254000"/>
          </a:xfrm>
          <a:prstGeom prst="rect">
            <a:avLst/>
          </a:prstGeom>
          <a:noFill/>
          <a:ln w="12700">
            <a:noFill/>
            <a:miter lim="800000"/>
            <a:headEnd/>
            <a:tailEnd/>
          </a:ln>
        </p:spPr>
        <p:txBody>
          <a:bodyPr lIns="0" tIns="0" rIns="40639" bIns="0"/>
          <a:lstStyle/>
          <a:p>
            <a:pPr marL="39688" algn="ctr">
              <a:spcBef>
                <a:spcPts val="1050"/>
              </a:spcBef>
            </a:pPr>
            <a:r>
              <a:rPr lang="en-US" dirty="0" smtClean="0">
                <a:sym typeface="Arial" charset="0"/>
              </a:rPr>
              <a:t>Error message after 6 VMs</a:t>
            </a:r>
            <a:endParaRPr lang="en-US" sz="1800" dirty="0">
              <a:sym typeface="Arial" charset="0"/>
            </a:endParaRPr>
          </a:p>
        </p:txBody>
      </p:sp>
      <p:sp>
        <p:nvSpPr>
          <p:cNvPr id="34" name="Rectangle 14"/>
          <p:cNvSpPr>
            <a:spLocks/>
          </p:cNvSpPr>
          <p:nvPr/>
        </p:nvSpPr>
        <p:spPr bwMode="auto">
          <a:xfrm>
            <a:off x="3581400" y="6096000"/>
            <a:ext cx="2209800" cy="254000"/>
          </a:xfrm>
          <a:prstGeom prst="rect">
            <a:avLst/>
          </a:prstGeom>
          <a:noFill/>
          <a:ln w="12700">
            <a:noFill/>
            <a:miter lim="800000"/>
            <a:headEnd/>
            <a:tailEnd/>
          </a:ln>
        </p:spPr>
        <p:txBody>
          <a:bodyPr lIns="0" tIns="0" rIns="40639" bIns="0"/>
          <a:lstStyle/>
          <a:p>
            <a:pPr marL="39688">
              <a:spcBef>
                <a:spcPts val="700"/>
              </a:spcBef>
            </a:pPr>
            <a:r>
              <a:rPr lang="en-US" sz="1200" dirty="0">
                <a:sym typeface="Arial" charset="0"/>
              </a:rPr>
              <a:t>* Windows Pinball </a:t>
            </a:r>
            <a:r>
              <a:rPr lang="en-US" sz="1200" dirty="0" smtClean="0">
                <a:sym typeface="Arial" charset="0"/>
              </a:rPr>
              <a:t>Demo Mode</a:t>
            </a:r>
            <a:endParaRPr lang="en-US" sz="1200" dirty="0">
              <a:sym typeface="Arial" charset="0"/>
            </a:endParaRPr>
          </a:p>
        </p:txBody>
      </p:sp>
      <p:pic>
        <p:nvPicPr>
          <p:cNvPr id="44" name="Picture 18" descr="MS_win2k8_overcommit_error_final_caption1_crop"/>
          <p:cNvPicPr>
            <a:picLocks noChangeAspect="1" noChangeArrowheads="1"/>
          </p:cNvPicPr>
          <p:nvPr/>
        </p:nvPicPr>
        <p:blipFill>
          <a:blip r:embed="rId3"/>
          <a:srcRect/>
          <a:stretch>
            <a:fillRect/>
          </a:stretch>
        </p:blipFill>
        <p:spPr bwMode="auto">
          <a:xfrm>
            <a:off x="685800" y="2614612"/>
            <a:ext cx="3738563" cy="30749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9064" y="381000"/>
            <a:ext cx="8257736" cy="990600"/>
          </a:xfrm>
        </p:spPr>
        <p:txBody>
          <a:bodyPr>
            <a:normAutofit fontScale="90000"/>
          </a:bodyPr>
          <a:lstStyle/>
          <a:p>
            <a:pPr algn="ctr"/>
            <a:r>
              <a:rPr lang="en-US" sz="4000" dirty="0" smtClean="0"/>
              <a:t>V</a:t>
            </a:r>
            <a:r>
              <a:rPr sz="4000" smtClean="0"/>
              <a:t>irtualization:</a:t>
            </a:r>
            <a:br>
              <a:rPr sz="4000" smtClean="0"/>
            </a:br>
            <a:r>
              <a:rPr sz="2700" smtClean="0"/>
              <a:t> The vmware perspective</a:t>
            </a:r>
            <a:endParaRPr lang="en-US" sz="2700" dirty="0"/>
          </a:p>
        </p:txBody>
      </p:sp>
      <p:graphicFrame>
        <p:nvGraphicFramePr>
          <p:cNvPr id="11" name="Group 109"/>
          <p:cNvGraphicFramePr>
            <a:graphicFrameLocks noGrp="1"/>
          </p:cNvGraphicFramePr>
          <p:nvPr/>
        </p:nvGraphicFramePr>
        <p:xfrm>
          <a:off x="304800" y="2073275"/>
          <a:ext cx="8610600" cy="3309620"/>
        </p:xfrm>
        <a:graphic>
          <a:graphicData uri="http://schemas.openxmlformats.org/drawingml/2006/table">
            <a:tbl>
              <a:tblPr/>
              <a:tblGrid>
                <a:gridCol w="1485900"/>
                <a:gridCol w="1149350"/>
                <a:gridCol w="1284288"/>
                <a:gridCol w="1147762"/>
                <a:gridCol w="1149350"/>
                <a:gridCol w="1147763"/>
                <a:gridCol w="1246187"/>
              </a:tblGrid>
              <a:tr h="371475">
                <a:tc>
                  <a:txBody>
                    <a:bodyPr/>
                    <a:lstStyle/>
                    <a:p>
                      <a:pPr marL="0" marR="0" lvl="0" indent="0" algn="l" defTabSz="914400" rtl="0" eaLnBrk="1" fontAlgn="base" latinLnBrk="0" hangingPunct="1">
                        <a:lnSpc>
                          <a:spcPct val="100000"/>
                        </a:lnSpc>
                        <a:spcBef>
                          <a:spcPct val="0"/>
                        </a:spcBef>
                        <a:spcAft>
                          <a:spcPct val="40000"/>
                        </a:spcAft>
                        <a:buClrTx/>
                        <a:buSzTx/>
                        <a:buFontTx/>
                        <a:buNone/>
                        <a:tabLst/>
                      </a:pPr>
                      <a:endParaRPr kumimoji="0" lang="en-US" sz="1600" b="1" i="0" u="none" strike="noStrike" cap="none" normalizeH="0" baseline="0" smtClean="0">
                        <a:ln>
                          <a:noFill/>
                        </a:ln>
                        <a:solidFill>
                          <a:srgbClr val="FFFFFF"/>
                        </a:solidFill>
                        <a:effectLst/>
                        <a:latin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200" b="1" i="0" u="none" strike="noStrike" cap="none" normalizeH="0" baseline="0" smtClean="0">
                          <a:ln>
                            <a:noFill/>
                          </a:ln>
                          <a:solidFill>
                            <a:srgbClr val="FFFFFF"/>
                          </a:solidFill>
                          <a:effectLst/>
                          <a:latin typeface="Arial" charset="0"/>
                          <a:cs typeface="Arial" charset="0"/>
                        </a:rPr>
                        <a:t>VMware VI3</a:t>
                      </a:r>
                      <a:br>
                        <a:rPr kumimoji="0" lang="en-US" sz="1200" b="1" i="0" u="none" strike="noStrike" cap="none" normalizeH="0" baseline="0" smtClean="0">
                          <a:ln>
                            <a:noFill/>
                          </a:ln>
                          <a:solidFill>
                            <a:srgbClr val="FFFFFF"/>
                          </a:solidFill>
                          <a:effectLst/>
                          <a:latin typeface="Arial" charset="0"/>
                          <a:cs typeface="Arial" charset="0"/>
                        </a:rPr>
                      </a:br>
                      <a:r>
                        <a:rPr kumimoji="0" lang="en-US" sz="1200" b="1" i="0" u="none" strike="noStrike" cap="none" normalizeH="0" baseline="0" smtClean="0">
                          <a:ln>
                            <a:noFill/>
                          </a:ln>
                          <a:solidFill>
                            <a:srgbClr val="FFFFFF"/>
                          </a:solidFill>
                          <a:effectLst/>
                          <a:latin typeface="Arial" charset="0"/>
                          <a:cs typeface="Arial" charset="0"/>
                        </a:rPr>
                        <a:t>Enterprise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200" b="1" i="0" u="none" strike="noStrike" cap="none" normalizeH="0" baseline="0" smtClean="0">
                          <a:ln>
                            <a:noFill/>
                          </a:ln>
                          <a:solidFill>
                            <a:srgbClr val="FFFFFF"/>
                          </a:solidFill>
                          <a:effectLst/>
                          <a:latin typeface="Arial" charset="0"/>
                          <a:cs typeface="Arial" charset="0"/>
                        </a:rPr>
                        <a:t>Microsoft Hyper-V</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200" b="1" i="0" u="none" strike="noStrike" cap="none" normalizeH="0" baseline="0" smtClean="0">
                          <a:ln>
                            <a:noFill/>
                          </a:ln>
                          <a:solidFill>
                            <a:srgbClr val="FFFFFF"/>
                          </a:solidFill>
                          <a:effectLst/>
                          <a:latin typeface="Arial" charset="0"/>
                          <a:cs typeface="Arial" charset="0"/>
                        </a:rPr>
                        <a:t>Citrix XenServer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200" b="1" i="0" u="none" strike="noStrike" cap="none" normalizeH="0" baseline="0" smtClean="0">
                          <a:ln>
                            <a:noFill/>
                          </a:ln>
                          <a:solidFill>
                            <a:srgbClr val="FFFFFF"/>
                          </a:solidFill>
                          <a:effectLst/>
                          <a:latin typeface="Arial" charset="0"/>
                          <a:cs typeface="Arial" charset="0"/>
                        </a:rPr>
                        <a:t>Virtual</a:t>
                      </a:r>
                      <a:br>
                        <a:rPr kumimoji="0" lang="en-US" sz="1200" b="1" i="0" u="none" strike="noStrike" cap="none" normalizeH="0" baseline="0" smtClean="0">
                          <a:ln>
                            <a:noFill/>
                          </a:ln>
                          <a:solidFill>
                            <a:srgbClr val="FFFFFF"/>
                          </a:solidFill>
                          <a:effectLst/>
                          <a:latin typeface="Arial" charset="0"/>
                          <a:cs typeface="Arial" charset="0"/>
                        </a:rPr>
                      </a:br>
                      <a:r>
                        <a:rPr kumimoji="0" lang="en-US" sz="1200" b="1" i="0" u="none" strike="noStrike" cap="none" normalizeH="0" baseline="0" smtClean="0">
                          <a:ln>
                            <a:noFill/>
                          </a:ln>
                          <a:solidFill>
                            <a:srgbClr val="FFFFFF"/>
                          </a:solidFill>
                          <a:effectLst/>
                          <a:latin typeface="Arial" charset="0"/>
                          <a:cs typeface="Arial" charset="0"/>
                        </a:rPr>
                        <a:t>Iron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200" b="1" i="0" u="none" strike="noStrike" cap="none" normalizeH="0" baseline="0" smtClean="0">
                          <a:ln>
                            <a:noFill/>
                          </a:ln>
                          <a:solidFill>
                            <a:srgbClr val="FFFFFF"/>
                          </a:solidFill>
                          <a:effectLst/>
                          <a:latin typeface="Arial" charset="0"/>
                          <a:cs typeface="Arial" charset="0"/>
                        </a:rPr>
                        <a:t>Oracle VM</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200" b="1" i="0" u="none" strike="noStrike" cap="none" normalizeH="0" baseline="0" smtClean="0">
                          <a:ln>
                            <a:noFill/>
                          </a:ln>
                          <a:solidFill>
                            <a:srgbClr val="FFFFFF"/>
                          </a:solidFill>
                          <a:effectLst/>
                          <a:latin typeface="Arial" charset="0"/>
                          <a:cs typeface="Arial" charset="0"/>
                        </a:rPr>
                        <a:t>Red Hat</a:t>
                      </a:r>
                      <a:br>
                        <a:rPr kumimoji="0" lang="en-US" sz="1200" b="1" i="0" u="none" strike="noStrike" cap="none" normalizeH="0" baseline="0" smtClean="0">
                          <a:ln>
                            <a:noFill/>
                          </a:ln>
                          <a:solidFill>
                            <a:srgbClr val="FFFFFF"/>
                          </a:solidFill>
                          <a:effectLst/>
                          <a:latin typeface="Arial" charset="0"/>
                          <a:cs typeface="Arial" charset="0"/>
                        </a:rPr>
                      </a:br>
                      <a:r>
                        <a:rPr kumimoji="0" lang="en-US" sz="1200" b="1" i="0" u="none" strike="noStrike" cap="none" normalizeH="0" baseline="0" smtClean="0">
                          <a:ln>
                            <a:noFill/>
                          </a:ln>
                          <a:solidFill>
                            <a:srgbClr val="FFFFFF"/>
                          </a:solidFill>
                          <a:effectLst/>
                          <a:latin typeface="Arial" charset="0"/>
                          <a:cs typeface="Arial" charset="0"/>
                        </a:rPr>
                        <a:t>RHEL5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bg2"/>
                    </a:solidFill>
                  </a:tcPr>
                </a:tc>
              </a:tr>
              <a:tr h="285750">
                <a:tc>
                  <a:txBody>
                    <a:bodyPr/>
                    <a:lstStyle/>
                    <a:p>
                      <a:pPr marL="0" marR="0" lvl="0" indent="0" algn="l" defTabSz="914400" rtl="0" eaLnBrk="1" fontAlgn="base" latinLnBrk="0" hangingPunct="1">
                        <a:lnSpc>
                          <a:spcPct val="100000"/>
                        </a:lnSpc>
                        <a:spcBef>
                          <a:spcPct val="0"/>
                        </a:spcBef>
                        <a:spcAft>
                          <a:spcPct val="40000"/>
                        </a:spcAft>
                        <a:buClrTx/>
                        <a:buSzTx/>
                        <a:buFontTx/>
                        <a:buNone/>
                        <a:tabLst/>
                      </a:pPr>
                      <a:r>
                        <a:rPr kumimoji="0" lang="en-US" sz="1400" b="0" i="0" u="none" strike="noStrike" cap="none" normalizeH="0" baseline="0" smtClean="0">
                          <a:ln>
                            <a:noFill/>
                          </a:ln>
                          <a:solidFill>
                            <a:srgbClr val="000000"/>
                          </a:solidFill>
                          <a:effectLst/>
                          <a:latin typeface="Arial" charset="0"/>
                          <a:cs typeface="Arial" charset="0"/>
                        </a:rPr>
                        <a:t>2-way server (4GB  RAM)</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7DEEA"/>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$6,000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$6,000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7DEEA"/>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$6,000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7DEEA"/>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$6,000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7DEEA"/>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$6,000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7DEEA"/>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$6,000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7DEEA"/>
                    </a:solidFill>
                  </a:tcPr>
                </a:tc>
              </a:tr>
              <a:tr h="215900">
                <a:tc>
                  <a:txBody>
                    <a:bodyPr/>
                    <a:lstStyle/>
                    <a:p>
                      <a:pPr marL="0" marR="0" lvl="0" indent="0" algn="l" defTabSz="914400" rtl="0" eaLnBrk="1" fontAlgn="base" latinLnBrk="0" hangingPunct="1">
                        <a:lnSpc>
                          <a:spcPct val="100000"/>
                        </a:lnSpc>
                        <a:spcBef>
                          <a:spcPct val="0"/>
                        </a:spcBef>
                        <a:spcAft>
                          <a:spcPct val="40000"/>
                        </a:spcAft>
                        <a:buClrTx/>
                        <a:buSzTx/>
                        <a:buFontTx/>
                        <a:buNone/>
                        <a:tabLst/>
                      </a:pPr>
                      <a:r>
                        <a:rPr kumimoji="0" lang="en-US" sz="1400" b="0" i="0" u="none" strike="noStrike" cap="none" normalizeH="0" baseline="0" smtClean="0">
                          <a:ln>
                            <a:noFill/>
                          </a:ln>
                          <a:solidFill>
                            <a:srgbClr val="000000"/>
                          </a:solidFill>
                          <a:effectLst/>
                          <a:latin typeface="Arial" charset="0"/>
                          <a:cs typeface="Arial" charset="0"/>
                        </a:rPr>
                        <a:t>Guest OS licenses</a:t>
                      </a:r>
                      <a:r>
                        <a:rPr kumimoji="0" lang="en-US" sz="1400" b="0" i="0" u="none" strike="noStrike" cap="none" normalizeH="0" baseline="30000" smtClean="0">
                          <a:ln>
                            <a:noFill/>
                          </a:ln>
                          <a:solidFill>
                            <a:srgbClr val="000000"/>
                          </a:solidFill>
                          <a:effectLst/>
                          <a:latin typeface="Arial" charset="0"/>
                          <a:cs typeface="Arial" charset="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FF5"/>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$5,998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$5,998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FF5"/>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$5,998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FF5"/>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$5,998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FF5"/>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$5,998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FF5"/>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$5,998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FF5"/>
                    </a:solidFill>
                  </a:tcPr>
                </a:tc>
              </a:tr>
              <a:tr h="214313">
                <a:tc>
                  <a:txBody>
                    <a:bodyPr/>
                    <a:lstStyle/>
                    <a:p>
                      <a:pPr marL="0" marR="0" lvl="0" indent="0" algn="l" defTabSz="914400" rtl="0" eaLnBrk="1" fontAlgn="base" latinLnBrk="0" hangingPunct="1">
                        <a:lnSpc>
                          <a:spcPct val="100000"/>
                        </a:lnSpc>
                        <a:spcBef>
                          <a:spcPct val="0"/>
                        </a:spcBef>
                        <a:spcAft>
                          <a:spcPct val="40000"/>
                        </a:spcAft>
                        <a:buClrTx/>
                        <a:buSzTx/>
                        <a:buFontTx/>
                        <a:buNone/>
                        <a:tabLst/>
                      </a:pPr>
                      <a:r>
                        <a:rPr kumimoji="0" lang="en-US" sz="1400" b="0" i="0" u="none" strike="noStrike" cap="none" normalizeH="0" baseline="0" smtClean="0">
                          <a:ln>
                            <a:noFill/>
                          </a:ln>
                          <a:solidFill>
                            <a:srgbClr val="000000"/>
                          </a:solidFill>
                          <a:effectLst/>
                          <a:latin typeface="Arial" charset="0"/>
                          <a:cs typeface="Arial" charset="0"/>
                        </a:rPr>
                        <a:t>Virtualization license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7DEEA"/>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$5,750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7DEEA"/>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$2,600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7DEEA"/>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$1,598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7DEEA"/>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7DEEA"/>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7DEEA"/>
                    </a:solidFill>
                  </a:tcPr>
                </a:tc>
              </a:tr>
              <a:tr h="187325">
                <a:tc>
                  <a:txBody>
                    <a:bodyPr/>
                    <a:lstStyle/>
                    <a:p>
                      <a:pPr marL="0" marR="0" lvl="0" indent="0" algn="l" defTabSz="914400" rtl="0" eaLnBrk="1" fontAlgn="base" latinLnBrk="0" hangingPunct="1">
                        <a:lnSpc>
                          <a:spcPct val="100000"/>
                        </a:lnSpc>
                        <a:spcBef>
                          <a:spcPct val="0"/>
                        </a:spcBef>
                        <a:spcAft>
                          <a:spcPct val="40000"/>
                        </a:spcAft>
                        <a:buClrTx/>
                        <a:buSzTx/>
                        <a:buFontTx/>
                        <a:buNone/>
                        <a:tabLst/>
                      </a:pPr>
                      <a:r>
                        <a:rPr kumimoji="0" lang="en-US" sz="1400" b="0" i="0" u="none" strike="noStrike" cap="none" normalizeH="0" baseline="0" smtClean="0">
                          <a:ln>
                            <a:noFill/>
                          </a:ln>
                          <a:solidFill>
                            <a:srgbClr val="000000"/>
                          </a:solidFill>
                          <a:effectLst/>
                          <a:latin typeface="Arial" charset="0"/>
                          <a:cs typeface="Arial" charset="0"/>
                        </a:rPr>
                        <a:t>Subtotal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FF5"/>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$17,748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$11,998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FF5"/>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$14,598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FF5"/>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$13,596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FF5"/>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$11,998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FF5"/>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$11,998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FF5"/>
                    </a:solidFill>
                  </a:tcPr>
                </a:tc>
              </a:tr>
              <a:tr h="596900">
                <a:tc>
                  <a:txBody>
                    <a:bodyPr/>
                    <a:lstStyle/>
                    <a:p>
                      <a:pPr marL="0" marR="0" lvl="0" indent="0" algn="l" defTabSz="914400" rtl="0" eaLnBrk="1" fontAlgn="base" latinLnBrk="0" hangingPunct="1">
                        <a:lnSpc>
                          <a:spcPct val="100000"/>
                        </a:lnSpc>
                        <a:spcBef>
                          <a:spcPct val="0"/>
                        </a:spcBef>
                        <a:spcAft>
                          <a:spcPct val="40000"/>
                        </a:spcAft>
                        <a:buClrTx/>
                        <a:buSzTx/>
                        <a:buFontTx/>
                        <a:buNone/>
                        <a:tabLst/>
                      </a:pPr>
                      <a:r>
                        <a:rPr kumimoji="0" lang="en-US" sz="1400" b="0" i="0" u="none" strike="noStrike" cap="none" normalizeH="0" baseline="0" smtClean="0">
                          <a:ln>
                            <a:noFill/>
                          </a:ln>
                          <a:solidFill>
                            <a:srgbClr val="000000"/>
                          </a:solidFill>
                          <a:effectLst/>
                          <a:latin typeface="Arial" charset="0"/>
                          <a:cs typeface="Arial" charset="0"/>
                        </a:rPr>
                        <a:t>Total VMs</a:t>
                      </a:r>
                      <a:r>
                        <a:rPr kumimoji="0" lang="en-US" sz="1400" b="0" i="0" u="none" strike="noStrike" cap="none" normalizeH="0" baseline="30000" smtClean="0">
                          <a:ln>
                            <a:noFill/>
                          </a:ln>
                          <a:solidFill>
                            <a:srgbClr val="000000"/>
                          </a:solidFill>
                          <a:effectLst/>
                          <a:latin typeface="Arial" charset="0"/>
                          <a:cs typeface="Arial" charset="0"/>
                        </a:rPr>
                        <a:t>2</a:t>
                      </a:r>
                      <a:r>
                        <a:rPr kumimoji="0" lang="en-US" sz="1400" b="0" i="0" u="none" strike="noStrike" cap="none" normalizeH="0" baseline="0" smtClean="0">
                          <a:ln>
                            <a:noFill/>
                          </a:ln>
                          <a:solidFill>
                            <a:srgbClr val="000000"/>
                          </a:solidFill>
                          <a:effectLst/>
                          <a:latin typeface="Arial" charset="0"/>
                          <a:cs typeface="Arial" charset="0"/>
                        </a:rPr>
                        <a:t> (512M each)</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7DEEA"/>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FF"/>
                          </a:solidFill>
                          <a:effectLst/>
                          <a:latin typeface="Arial" charset="0"/>
                          <a:cs typeface="Arial" charset="0"/>
                        </a:rPr>
                        <a:t>15</a:t>
                      </a:r>
                      <a:endParaRPr kumimoji="0" lang="en-US" sz="1600" b="0" i="0" u="none" strike="noStrike" cap="none" normalizeH="0" baseline="30000" smtClean="0">
                        <a:ln>
                          <a:noFill/>
                        </a:ln>
                        <a:solidFill>
                          <a:srgbClr val="0000FF"/>
                        </a:solidFill>
                        <a:effectLst/>
                        <a:latin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7DEEA"/>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7DEEA"/>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7DEEA"/>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7DEEA"/>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7DEEA"/>
                    </a:solidFill>
                  </a:tcPr>
                </a:tc>
              </a:tr>
              <a:tr h="223838">
                <a:tc>
                  <a:txBody>
                    <a:bodyPr/>
                    <a:lstStyle/>
                    <a:p>
                      <a:pPr marL="0" marR="0" lvl="0" indent="0" algn="l" defTabSz="914400" rtl="0" eaLnBrk="1" fontAlgn="base" latinLnBrk="0" hangingPunct="1">
                        <a:lnSpc>
                          <a:spcPct val="100000"/>
                        </a:lnSpc>
                        <a:spcBef>
                          <a:spcPct val="0"/>
                        </a:spcBef>
                        <a:spcAft>
                          <a:spcPct val="40000"/>
                        </a:spcAft>
                        <a:buClrTx/>
                        <a:buSzTx/>
                        <a:buFontTx/>
                        <a:buNone/>
                        <a:tabLst/>
                      </a:pPr>
                      <a:r>
                        <a:rPr kumimoji="0" lang="en-US" sz="1400" b="0" i="0" u="none" strike="noStrike" cap="none" normalizeH="0" baseline="0" smtClean="0">
                          <a:ln>
                            <a:noFill/>
                          </a:ln>
                          <a:solidFill>
                            <a:srgbClr val="000000"/>
                          </a:solidFill>
                          <a:effectLst/>
                          <a:latin typeface="Arial" charset="0"/>
                          <a:cs typeface="Arial" charset="0"/>
                        </a:rPr>
                        <a:t>Cost per VM</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FF5"/>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800" b="0" i="0" u="none" strike="noStrike" cap="none" normalizeH="0" baseline="0" smtClean="0">
                          <a:ln>
                            <a:noFill/>
                          </a:ln>
                          <a:solidFill>
                            <a:srgbClr val="0000FF"/>
                          </a:solidFill>
                          <a:effectLst/>
                          <a:latin typeface="Arial" charset="0"/>
                          <a:cs typeface="Arial" charset="0"/>
                        </a:rPr>
                        <a:t>$1,183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CC00"/>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$1714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FF5"/>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$2,085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FF5"/>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$1,942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FF5"/>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$1,714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FF5"/>
                    </a:solidFill>
                  </a:tcPr>
                </a:tc>
                <a:tc>
                  <a:txBody>
                    <a:bodyPr/>
                    <a:lstStyle/>
                    <a:p>
                      <a:pPr marL="0" marR="0" lvl="0" indent="0" algn="ctr" defTabSz="914400" rtl="0" eaLnBrk="1" fontAlgn="base" latinLnBrk="0" hangingPunct="1">
                        <a:lnSpc>
                          <a:spcPct val="100000"/>
                        </a:lnSpc>
                        <a:spcBef>
                          <a:spcPct val="0"/>
                        </a:spcBef>
                        <a:spcAft>
                          <a:spcPct val="40000"/>
                        </a:spcAft>
                        <a:buClrTx/>
                        <a:buSzTx/>
                        <a:buFontTx/>
                        <a:buNone/>
                        <a:tabLst/>
                      </a:pPr>
                      <a:r>
                        <a:rPr kumimoji="0" lang="en-US" sz="1600" b="0" i="0" u="none" strike="noStrike" cap="none" normalizeH="0" baseline="0" smtClean="0">
                          <a:ln>
                            <a:noFill/>
                          </a:ln>
                          <a:solidFill>
                            <a:srgbClr val="000000"/>
                          </a:solidFill>
                          <a:effectLst/>
                          <a:latin typeface="Arial" charset="0"/>
                          <a:cs typeface="Arial" charset="0"/>
                        </a:rPr>
                        <a:t>$1,714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FF5"/>
                    </a:solidFill>
                  </a:tcPr>
                </a:tc>
              </a:tr>
            </a:tbl>
          </a:graphicData>
        </a:graphic>
      </p:graphicFrame>
      <p:grpSp>
        <p:nvGrpSpPr>
          <p:cNvPr id="12" name="Group 104"/>
          <p:cNvGrpSpPr>
            <a:grpSpLocks/>
          </p:cNvGrpSpPr>
          <p:nvPr/>
        </p:nvGrpSpPr>
        <p:grpSpPr bwMode="auto">
          <a:xfrm>
            <a:off x="177800" y="5349875"/>
            <a:ext cx="4456113" cy="603250"/>
            <a:chOff x="961" y="2298"/>
            <a:chExt cx="2807" cy="294"/>
          </a:xfrm>
        </p:grpSpPr>
        <p:sp>
          <p:nvSpPr>
            <p:cNvPr id="13" name="AutoShape 63"/>
            <p:cNvSpPr>
              <a:spLocks noChangeArrowheads="1"/>
            </p:cNvSpPr>
            <p:nvPr/>
          </p:nvSpPr>
          <p:spPr bwMode="auto">
            <a:xfrm flipH="1" flipV="1">
              <a:off x="961" y="2322"/>
              <a:ext cx="2807" cy="27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5748 w 21600"/>
                <a:gd name="T13" fmla="*/ 5760 h 21600"/>
                <a:gd name="T14" fmla="*/ 15852 w 21600"/>
                <a:gd name="T15" fmla="*/ 15840 h 21600"/>
              </a:gdLst>
              <a:ahLst/>
              <a:cxnLst>
                <a:cxn ang="T8">
                  <a:pos x="T0" y="T1"/>
                </a:cxn>
                <a:cxn ang="T9">
                  <a:pos x="T2" y="T3"/>
                </a:cxn>
                <a:cxn ang="T10">
                  <a:pos x="T4" y="T5"/>
                </a:cxn>
                <a:cxn ang="T11">
                  <a:pos x="T6" y="T7"/>
                </a:cxn>
              </a:cxnLst>
              <a:rect l="T12" t="T13" r="T14" b="T15"/>
              <a:pathLst>
                <a:path w="21600" h="21600">
                  <a:moveTo>
                    <a:pt x="0" y="0"/>
                  </a:moveTo>
                  <a:lnTo>
                    <a:pt x="7895" y="21600"/>
                  </a:lnTo>
                  <a:lnTo>
                    <a:pt x="13705" y="21600"/>
                  </a:lnTo>
                  <a:lnTo>
                    <a:pt x="21600" y="0"/>
                  </a:lnTo>
                  <a:close/>
                </a:path>
              </a:pathLst>
            </a:custGeom>
            <a:gradFill rotWithShape="1">
              <a:gsLst>
                <a:gs pos="0">
                  <a:srgbClr val="A9EEA9">
                    <a:alpha val="60001"/>
                  </a:srgbClr>
                </a:gs>
                <a:gs pos="100000">
                  <a:srgbClr val="00CC00">
                    <a:alpha val="79999"/>
                  </a:srgbClr>
                </a:gs>
              </a:gsLst>
              <a:lin ang="5400000" scaled="1"/>
            </a:gradFill>
            <a:ln w="9525">
              <a:noFill/>
              <a:miter lim="800000"/>
              <a:headEnd/>
              <a:tailEnd/>
            </a:ln>
          </p:spPr>
          <p:txBody>
            <a:bodyPr rot="10800000" wrap="none"/>
            <a:lstStyle/>
            <a:p>
              <a:pPr algn="ctr"/>
              <a:endParaRPr lang="en-US" sz="2000" b="1" i="1">
                <a:solidFill>
                  <a:srgbClr val="0000FF"/>
                </a:solidFill>
              </a:endParaRPr>
            </a:p>
          </p:txBody>
        </p:sp>
        <p:sp>
          <p:nvSpPr>
            <p:cNvPr id="14" name="Rectangle 64"/>
            <p:cNvSpPr>
              <a:spLocks noChangeArrowheads="1"/>
            </p:cNvSpPr>
            <p:nvPr/>
          </p:nvSpPr>
          <p:spPr bwMode="auto">
            <a:xfrm>
              <a:off x="2064" y="2298"/>
              <a:ext cx="596" cy="179"/>
            </a:xfrm>
            <a:prstGeom prst="rect">
              <a:avLst/>
            </a:prstGeom>
            <a:noFill/>
            <a:ln w="9525">
              <a:noFill/>
              <a:miter lim="800000"/>
              <a:headEnd/>
              <a:tailEnd/>
            </a:ln>
          </p:spPr>
          <p:txBody>
            <a:bodyPr wrap="none">
              <a:spAutoFit/>
            </a:bodyPr>
            <a:lstStyle/>
            <a:p>
              <a:pPr algn="r"/>
              <a:r>
                <a:rPr lang="en-US" sz="1800" b="1" i="1">
                  <a:solidFill>
                    <a:srgbClr val="0000FF"/>
                  </a:solidFill>
                </a:rPr>
                <a:t>plus …</a:t>
              </a:r>
            </a:p>
          </p:txBody>
        </p:sp>
      </p:grpSp>
      <p:sp>
        <p:nvSpPr>
          <p:cNvPr id="15" name="Rectangle 65"/>
          <p:cNvSpPr>
            <a:spLocks noChangeArrowheads="1"/>
          </p:cNvSpPr>
          <p:nvPr/>
        </p:nvSpPr>
        <p:spPr bwMode="auto">
          <a:xfrm>
            <a:off x="69850" y="5959475"/>
            <a:ext cx="8382000" cy="523220"/>
          </a:xfrm>
          <a:prstGeom prst="rect">
            <a:avLst/>
          </a:prstGeom>
          <a:noFill/>
          <a:ln w="9525">
            <a:noFill/>
            <a:miter lim="800000"/>
            <a:headEnd/>
            <a:tailEnd/>
          </a:ln>
        </p:spPr>
        <p:txBody>
          <a:bodyPr>
            <a:spAutoFit/>
          </a:bodyPr>
          <a:lstStyle/>
          <a:p>
            <a:pPr algn="ctr"/>
            <a:r>
              <a:rPr lang="en-US" sz="1400" b="1" dirty="0">
                <a:solidFill>
                  <a:srgbClr val="FFFF00"/>
                </a:solidFill>
              </a:rPr>
              <a:t>VI3 Enterprise Edition includes management capabilities like VMotion, Storage VMotion, DRS, HA, Consolidated Backup, Update Manager, and DPM that competitors don’t have.</a:t>
            </a:r>
          </a:p>
        </p:txBody>
      </p:sp>
      <p:sp>
        <p:nvSpPr>
          <p:cNvPr id="16" name="Rectangle 110"/>
          <p:cNvSpPr txBox="1">
            <a:spLocks noChangeArrowheads="1"/>
          </p:cNvSpPr>
          <p:nvPr/>
        </p:nvSpPr>
        <p:spPr>
          <a:xfrm>
            <a:off x="762000" y="1501775"/>
            <a:ext cx="7729538" cy="403225"/>
          </a:xfrm>
          <a:prstGeom prst="rect">
            <a:avLst/>
          </a:prstGeom>
        </p:spPr>
        <p:txBody>
          <a:bodyPr vert="horz" lIns="45720" rIns="45720" anchor="t">
            <a:normAutofit fontScale="47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600" b="1" i="0" u="none" strike="noStrike" kern="1200" cap="all" spc="0" normalizeH="0" baseline="0" noProof="0" dirty="0" smtClean="0">
                <a:ln w="5000" cmpd="sng">
                  <a:solidFill>
                    <a:schemeClr val="accent1">
                      <a:tint val="80000"/>
                      <a:shade val="99000"/>
                      <a:satMod val="500000"/>
                    </a:schemeClr>
                  </a:solidFill>
                  <a:prstDash val="solid"/>
                </a:ln>
                <a:solidFill>
                  <a:srgbClr val="FFFF00"/>
                </a:solidFill>
                <a:effectLst>
                  <a:outerShdw blurRad="50800" dist="38100" dir="5400000" algn="t" rotWithShape="0">
                    <a:prstClr val="black">
                      <a:alpha val="50000"/>
                    </a:prstClr>
                  </a:outerShdw>
                </a:effectLst>
                <a:uLnTx/>
                <a:uFillTx/>
                <a:latin typeface="+mj-lt"/>
                <a:ea typeface="+mj-ea"/>
                <a:cs typeface="+mj-cs"/>
              </a:rPr>
              <a:t>Better VI3 Scalability Beats TCO of Free Competitors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9064" y="381000"/>
            <a:ext cx="8257736" cy="990600"/>
          </a:xfrm>
        </p:spPr>
        <p:txBody>
          <a:bodyPr>
            <a:normAutofit fontScale="90000"/>
          </a:bodyPr>
          <a:lstStyle/>
          <a:p>
            <a:pPr algn="ctr"/>
            <a:r>
              <a:rPr lang="en-US" sz="4000" dirty="0" smtClean="0"/>
              <a:t>V</a:t>
            </a:r>
            <a:r>
              <a:rPr sz="4000" smtClean="0"/>
              <a:t>irtualization:</a:t>
            </a:r>
            <a:br>
              <a:rPr sz="4000" smtClean="0"/>
            </a:br>
            <a:r>
              <a:rPr sz="2700" smtClean="0"/>
              <a:t> The vmware perspective</a:t>
            </a:r>
            <a:endParaRPr lang="en-US" sz="2700" dirty="0"/>
          </a:p>
        </p:txBody>
      </p:sp>
      <p:sp>
        <p:nvSpPr>
          <p:cNvPr id="9" name="AutoShape 38"/>
          <p:cNvSpPr txBox="1">
            <a:spLocks noChangeArrowheads="1"/>
          </p:cNvSpPr>
          <p:nvPr/>
        </p:nvSpPr>
        <p:spPr>
          <a:xfrm>
            <a:off x="685800" y="1311275"/>
            <a:ext cx="7848600" cy="669926"/>
          </a:xfrm>
          <a:prstGeom prst="rect">
            <a:avLst/>
          </a:prstGeom>
        </p:spPr>
        <p:txBody>
          <a:bodyPr vert="horz" wrap="square" lIns="50800" tIns="50800" rIns="91440" bIns="50800" anchor="b">
            <a:normAutofit fontScale="62500" lnSpcReduction="20000"/>
          </a:bodyPr>
          <a:lstStyle/>
          <a:p>
            <a:pPr marL="457200" marR="0" lvl="0" indent="-457200" algn="ctr" defTabSz="914400" rtl="0" eaLnBrk="1" fontAlgn="auto" latinLnBrk="0" hangingPunct="1">
              <a:lnSpc>
                <a:spcPct val="100000"/>
              </a:lnSpc>
              <a:spcBef>
                <a:spcPct val="0"/>
              </a:spcBef>
              <a:spcAft>
                <a:spcPts val="0"/>
              </a:spcAft>
              <a:buClrTx/>
              <a:buSzTx/>
              <a:buFontTx/>
              <a:buNone/>
              <a:tabLst/>
              <a:defRPr/>
            </a:pPr>
            <a:r>
              <a:rPr kumimoji="0" lang="en-US" sz="4600" b="0" i="0" u="none" strike="noStrike" kern="1200" cap="none" spc="0" normalizeH="0" baseline="0" noProof="0" dirty="0" smtClean="0">
                <a:ln>
                  <a:noFill/>
                </a:ln>
                <a:solidFill>
                  <a:schemeClr val="tx1"/>
                </a:solidFill>
                <a:effectLst/>
                <a:uLnTx/>
                <a:uFillTx/>
                <a:latin typeface="+mj-lt"/>
                <a:ea typeface="+mj-ea"/>
                <a:cs typeface="+mj-cs"/>
              </a:rPr>
              <a:t>ESX Hypervisor: Robust, Reliable Foundation</a:t>
            </a:r>
            <a:r>
              <a:rPr kumimoji="0" lang="en-US" sz="4600" b="0" i="1" u="none" strike="noStrike" kern="1200" cap="none" spc="0" normalizeH="0" baseline="0" noProof="0" dirty="0" smtClean="0">
                <a:ln>
                  <a:noFill/>
                </a:ln>
                <a:solidFill>
                  <a:schemeClr val="tx1"/>
                </a:solidFill>
                <a:effectLst/>
                <a:uLnTx/>
                <a:uFillTx/>
                <a:latin typeface="+mj-lt"/>
                <a:ea typeface="+mj-ea"/>
                <a:cs typeface="+mj-cs"/>
              </a:rPr>
              <a:t/>
            </a:r>
            <a:br>
              <a:rPr kumimoji="0" lang="en-US" sz="4600" b="0" i="1" u="none" strike="noStrike" kern="1200" cap="none" spc="0" normalizeH="0" baseline="0" noProof="0" dirty="0" smtClean="0">
                <a:ln>
                  <a:noFill/>
                </a:ln>
                <a:solidFill>
                  <a:schemeClr val="tx1"/>
                </a:solidFill>
                <a:effectLst/>
                <a:uLnTx/>
                <a:uFillTx/>
                <a:latin typeface="+mj-lt"/>
                <a:ea typeface="+mj-ea"/>
                <a:cs typeface="+mj-cs"/>
              </a:rPr>
            </a:br>
            <a:r>
              <a:rPr kumimoji="0" lang="en-US" sz="2100" b="0" i="1" u="none" strike="noStrike" kern="1200" cap="none" spc="0" normalizeH="0" baseline="0" noProof="0" dirty="0" smtClean="0">
                <a:ln>
                  <a:noFill/>
                </a:ln>
                <a:solidFill>
                  <a:schemeClr val="tx1"/>
                </a:solidFill>
                <a:effectLst/>
                <a:uLnTx/>
                <a:uFillTx/>
                <a:latin typeface="+mj-lt"/>
                <a:ea typeface="+mj-ea"/>
                <a:cs typeface="+mj-cs"/>
              </a:rPr>
              <a:t>Hypervisors are NOT commodities</a:t>
            </a:r>
          </a:p>
        </p:txBody>
      </p:sp>
      <p:pic>
        <p:nvPicPr>
          <p:cNvPr id="10" name="Picture 40"/>
          <p:cNvPicPr>
            <a:picLocks noChangeAspect="1" noChangeArrowheads="1"/>
          </p:cNvPicPr>
          <p:nvPr/>
        </p:nvPicPr>
        <p:blipFill>
          <a:blip r:embed="rId2"/>
          <a:srcRect/>
          <a:stretch>
            <a:fillRect/>
          </a:stretch>
        </p:blipFill>
        <p:spPr bwMode="auto">
          <a:xfrm>
            <a:off x="1069975" y="2057400"/>
            <a:ext cx="3006725" cy="2155825"/>
          </a:xfrm>
          <a:prstGeom prst="rect">
            <a:avLst/>
          </a:prstGeom>
          <a:noFill/>
          <a:ln w="9525">
            <a:noFill/>
            <a:miter lim="800000"/>
            <a:headEnd/>
            <a:tailEnd/>
          </a:ln>
        </p:spPr>
      </p:pic>
      <p:sp>
        <p:nvSpPr>
          <p:cNvPr id="12" name="Text Box 41"/>
          <p:cNvSpPr txBox="1">
            <a:spLocks noChangeArrowheads="1"/>
          </p:cNvSpPr>
          <p:nvPr/>
        </p:nvSpPr>
        <p:spPr bwMode="auto">
          <a:xfrm>
            <a:off x="5029200" y="4343400"/>
            <a:ext cx="3048000" cy="276999"/>
          </a:xfrm>
          <a:prstGeom prst="rect">
            <a:avLst/>
          </a:prstGeom>
          <a:noFill/>
          <a:ln w="9525" algn="ctr">
            <a:noFill/>
            <a:miter lim="800000"/>
            <a:headEnd/>
            <a:tailEnd/>
          </a:ln>
        </p:spPr>
        <p:txBody>
          <a:bodyPr wrap="square">
            <a:spAutoFit/>
          </a:bodyPr>
          <a:lstStyle/>
          <a:p>
            <a:pPr marL="347663" indent="-347663" algn="ctr"/>
            <a:r>
              <a:rPr lang="en-AU" sz="1200" b="1" dirty="0">
                <a:sym typeface="Arial" charset="0"/>
              </a:rPr>
              <a:t>MSFT / Xen Architecture </a:t>
            </a:r>
          </a:p>
        </p:txBody>
      </p:sp>
      <p:sp>
        <p:nvSpPr>
          <p:cNvPr id="17" name="Text Box 43"/>
          <p:cNvSpPr txBox="1">
            <a:spLocks noChangeArrowheads="1"/>
          </p:cNvSpPr>
          <p:nvPr/>
        </p:nvSpPr>
        <p:spPr bwMode="auto">
          <a:xfrm>
            <a:off x="1066800" y="4343400"/>
            <a:ext cx="3048000" cy="276999"/>
          </a:xfrm>
          <a:prstGeom prst="rect">
            <a:avLst/>
          </a:prstGeom>
          <a:noFill/>
          <a:ln w="9525">
            <a:noFill/>
            <a:miter lim="800000"/>
            <a:headEnd/>
            <a:tailEnd/>
          </a:ln>
        </p:spPr>
        <p:txBody>
          <a:bodyPr wrap="square">
            <a:spAutoFit/>
          </a:bodyPr>
          <a:lstStyle/>
          <a:p>
            <a:pPr marL="347663" indent="-347663" algn="ctr"/>
            <a:r>
              <a:rPr lang="en-AU" sz="1200" b="1" dirty="0">
                <a:sym typeface="Arial" charset="0"/>
              </a:rPr>
              <a:t>VMware Architecture</a:t>
            </a:r>
            <a:endParaRPr lang="en-US" sz="1200" b="1" dirty="0">
              <a:sym typeface="Arial" charset="0"/>
            </a:endParaRPr>
          </a:p>
        </p:txBody>
      </p:sp>
      <p:pic>
        <p:nvPicPr>
          <p:cNvPr id="18" name="Picture 44" descr="hyprev"/>
          <p:cNvPicPr>
            <a:picLocks noChangeAspect="1" noChangeArrowheads="1"/>
          </p:cNvPicPr>
          <p:nvPr/>
        </p:nvPicPr>
        <p:blipFill>
          <a:blip r:embed="rId3"/>
          <a:srcRect/>
          <a:stretch>
            <a:fillRect/>
          </a:stretch>
        </p:blipFill>
        <p:spPr bwMode="auto">
          <a:xfrm>
            <a:off x="5065713" y="2057400"/>
            <a:ext cx="2998787" cy="2159000"/>
          </a:xfrm>
          <a:prstGeom prst="rect">
            <a:avLst/>
          </a:prstGeom>
          <a:noFill/>
          <a:ln w="9525">
            <a:noFill/>
            <a:miter lim="800000"/>
            <a:headEnd/>
            <a:tailEnd/>
          </a:ln>
        </p:spPr>
      </p:pic>
      <p:sp>
        <p:nvSpPr>
          <p:cNvPr id="19" name="Line 45"/>
          <p:cNvSpPr>
            <a:spLocks noChangeShapeType="1"/>
          </p:cNvSpPr>
          <p:nvPr/>
        </p:nvSpPr>
        <p:spPr bwMode="auto">
          <a:xfrm>
            <a:off x="4572000" y="2089150"/>
            <a:ext cx="0" cy="4143375"/>
          </a:xfrm>
          <a:prstGeom prst="line">
            <a:avLst/>
          </a:prstGeom>
          <a:noFill/>
          <a:ln w="38100">
            <a:solidFill>
              <a:schemeClr val="tx1"/>
            </a:solidFill>
            <a:prstDash val="dash"/>
            <a:round/>
            <a:headEnd/>
            <a:tailEnd/>
          </a:ln>
        </p:spPr>
        <p:txBody>
          <a:bodyPr lIns="91435" tIns="45718" rIns="91435" bIns="45718" anchor="ctr">
            <a:spAutoFit/>
          </a:bodyPr>
          <a:lstStyle/>
          <a:p>
            <a:endParaRPr lang="en-US"/>
          </a:p>
        </p:txBody>
      </p:sp>
      <p:sp>
        <p:nvSpPr>
          <p:cNvPr id="20" name="Text Box 46"/>
          <p:cNvSpPr txBox="1">
            <a:spLocks noChangeArrowheads="1"/>
          </p:cNvSpPr>
          <p:nvPr/>
        </p:nvSpPr>
        <p:spPr bwMode="auto">
          <a:xfrm>
            <a:off x="990600" y="4572000"/>
            <a:ext cx="3505200" cy="2057400"/>
          </a:xfrm>
          <a:prstGeom prst="rect">
            <a:avLst/>
          </a:prstGeom>
          <a:noFill/>
          <a:ln w="9525">
            <a:noFill/>
            <a:miter lim="800000"/>
            <a:headEnd/>
            <a:tailEnd/>
          </a:ln>
        </p:spPr>
        <p:txBody>
          <a:bodyPr wrap="square">
            <a:spAutoFit/>
          </a:bodyPr>
          <a:lstStyle/>
          <a:p>
            <a:pPr marL="347663" indent="-347663">
              <a:buFontTx/>
              <a:buChar char="•"/>
            </a:pPr>
            <a:r>
              <a:rPr lang="en-US" dirty="0">
                <a:sym typeface="Arial" charset="0"/>
              </a:rPr>
              <a:t>True thin hypervisor</a:t>
            </a:r>
          </a:p>
          <a:p>
            <a:pPr marL="347663" indent="-347663">
              <a:buFontTx/>
              <a:buChar char="•"/>
            </a:pPr>
            <a:r>
              <a:rPr lang="en-US" dirty="0">
                <a:sym typeface="Arial" charset="0"/>
              </a:rPr>
              <a:t>No </a:t>
            </a:r>
            <a:r>
              <a:rPr lang="en-US" dirty="0" smtClean="0">
                <a:sym typeface="Arial" charset="0"/>
              </a:rPr>
              <a:t>general purpose </a:t>
            </a:r>
            <a:r>
              <a:rPr lang="en-US" dirty="0">
                <a:sym typeface="Arial" charset="0"/>
              </a:rPr>
              <a:t>OS</a:t>
            </a:r>
          </a:p>
          <a:p>
            <a:pPr marL="347663" indent="-347663">
              <a:buFontTx/>
              <a:buChar char="•"/>
            </a:pPr>
            <a:r>
              <a:rPr lang="en-US" dirty="0">
                <a:sym typeface="Arial" charset="0"/>
              </a:rPr>
              <a:t>Direct </a:t>
            </a:r>
            <a:r>
              <a:rPr lang="en-US" dirty="0" smtClean="0">
                <a:sym typeface="Arial" charset="0"/>
              </a:rPr>
              <a:t>Driver Model </a:t>
            </a:r>
            <a:r>
              <a:rPr lang="en-US" dirty="0">
                <a:sym typeface="Arial" charset="0"/>
              </a:rPr>
              <a:t>= I/O scaling</a:t>
            </a:r>
          </a:p>
          <a:p>
            <a:pPr marL="347663" indent="-347663">
              <a:buFontTx/>
              <a:buChar char="•"/>
            </a:pPr>
            <a:r>
              <a:rPr lang="en-US" dirty="0">
                <a:sym typeface="Arial" charset="0"/>
              </a:rPr>
              <a:t>Drivers </a:t>
            </a:r>
            <a:r>
              <a:rPr lang="en-US" dirty="0" smtClean="0">
                <a:sym typeface="Arial" charset="0"/>
              </a:rPr>
              <a:t>Optimized </a:t>
            </a:r>
            <a:r>
              <a:rPr lang="en-US" dirty="0">
                <a:sym typeface="Arial" charset="0"/>
              </a:rPr>
              <a:t>for VMs</a:t>
            </a:r>
          </a:p>
          <a:p>
            <a:pPr marL="347663" indent="-347663">
              <a:buFontTx/>
              <a:buChar char="•"/>
            </a:pPr>
            <a:r>
              <a:rPr lang="en-US" dirty="0">
                <a:sym typeface="Arial" charset="0"/>
              </a:rPr>
              <a:t>Page Sharing = Greater Density</a:t>
            </a:r>
          </a:p>
        </p:txBody>
      </p:sp>
      <p:sp>
        <p:nvSpPr>
          <p:cNvPr id="21" name="Text Box 47"/>
          <p:cNvSpPr txBox="1">
            <a:spLocks noChangeArrowheads="1"/>
          </p:cNvSpPr>
          <p:nvPr/>
        </p:nvSpPr>
        <p:spPr bwMode="auto">
          <a:xfrm>
            <a:off x="5029200" y="4572000"/>
            <a:ext cx="3505200" cy="2057400"/>
          </a:xfrm>
          <a:prstGeom prst="rect">
            <a:avLst/>
          </a:prstGeom>
          <a:noFill/>
          <a:ln w="9525" algn="ctr">
            <a:noFill/>
            <a:miter lim="800000"/>
            <a:headEnd/>
            <a:tailEnd/>
          </a:ln>
        </p:spPr>
        <p:txBody>
          <a:bodyPr wrap="square">
            <a:spAutoFit/>
          </a:bodyPr>
          <a:lstStyle/>
          <a:p>
            <a:pPr marL="347663" indent="-347663">
              <a:buFontTx/>
              <a:buChar char="•"/>
            </a:pPr>
            <a:r>
              <a:rPr lang="en-AU" dirty="0">
                <a:sym typeface="Arial" charset="0"/>
              </a:rPr>
              <a:t>Bloated general purpose OS in </a:t>
            </a:r>
            <a:r>
              <a:rPr lang="en-AU" dirty="0" smtClean="0">
                <a:sym typeface="Arial" charset="0"/>
              </a:rPr>
              <a:t>the Management </a:t>
            </a:r>
            <a:r>
              <a:rPr lang="en-AU" dirty="0">
                <a:sym typeface="Arial" charset="0"/>
              </a:rPr>
              <a:t>partition</a:t>
            </a:r>
          </a:p>
          <a:p>
            <a:pPr marL="347663" indent="-347663">
              <a:buFontTx/>
              <a:buChar char="•"/>
            </a:pPr>
            <a:r>
              <a:rPr lang="en-AU" dirty="0">
                <a:sym typeface="Arial" charset="0"/>
              </a:rPr>
              <a:t>Indirect </a:t>
            </a:r>
            <a:r>
              <a:rPr lang="en-AU" dirty="0" smtClean="0">
                <a:sym typeface="Arial" charset="0"/>
              </a:rPr>
              <a:t>Driver Model</a:t>
            </a:r>
            <a:endParaRPr lang="en-AU" dirty="0">
              <a:sym typeface="Arial" charset="0"/>
            </a:endParaRPr>
          </a:p>
          <a:p>
            <a:pPr marL="347663" indent="-347663">
              <a:buFontTx/>
              <a:buChar char="•"/>
            </a:pPr>
            <a:r>
              <a:rPr lang="en-AU" dirty="0">
                <a:sym typeface="Arial" charset="0"/>
              </a:rPr>
              <a:t>Generic </a:t>
            </a:r>
            <a:r>
              <a:rPr lang="en-AU" dirty="0" smtClean="0">
                <a:sym typeface="Arial" charset="0"/>
              </a:rPr>
              <a:t>Drivers in the Management </a:t>
            </a:r>
            <a:r>
              <a:rPr lang="en-AU" dirty="0">
                <a:sym typeface="Arial" charset="0"/>
              </a:rPr>
              <a:t>partition</a:t>
            </a:r>
          </a:p>
          <a:p>
            <a:pPr marL="347663" indent="-347663">
              <a:buFontTx/>
              <a:buChar char="•"/>
            </a:pPr>
            <a:r>
              <a:rPr lang="en-AU" dirty="0">
                <a:sym typeface="Arial" charset="0"/>
              </a:rPr>
              <a:t>I/O throughput degradation under increasing load</a:t>
            </a:r>
            <a:endParaRPr lang="en-US" dirty="0">
              <a:sym typeface="Arial" charset="0"/>
            </a:endParaRPr>
          </a:p>
        </p:txBody>
      </p:sp>
      <p:sp>
        <p:nvSpPr>
          <p:cNvPr id="22" name="Text Box 48"/>
          <p:cNvSpPr txBox="1">
            <a:spLocks noChangeArrowheads="1"/>
          </p:cNvSpPr>
          <p:nvPr/>
        </p:nvSpPr>
        <p:spPr bwMode="auto">
          <a:xfrm>
            <a:off x="5572125" y="3209925"/>
            <a:ext cx="1362075" cy="274638"/>
          </a:xfrm>
          <a:prstGeom prst="rect">
            <a:avLst/>
          </a:prstGeom>
          <a:noFill/>
          <a:ln w="9525">
            <a:noFill/>
            <a:miter lim="800000"/>
            <a:headEnd/>
            <a:tailEnd/>
          </a:ln>
        </p:spPr>
        <p:txBody>
          <a:bodyPr>
            <a:spAutoFit/>
          </a:bodyPr>
          <a:lstStyle/>
          <a:p>
            <a:pPr marL="347663" indent="-347663"/>
            <a:r>
              <a:rPr lang="en-AU" sz="1200" b="1">
                <a:solidFill>
                  <a:schemeClr val="bg1"/>
                </a:solidFill>
                <a:sym typeface="Arial" charset="0"/>
              </a:rPr>
              <a:t>MSFT / Xen</a:t>
            </a:r>
            <a:endParaRPr lang="en-US" sz="1200" b="1">
              <a:solidFill>
                <a:schemeClr val="bg1"/>
              </a:solidFill>
              <a:sym typeface="Arial"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9064" y="381000"/>
            <a:ext cx="8257736" cy="990600"/>
          </a:xfrm>
        </p:spPr>
        <p:txBody>
          <a:bodyPr>
            <a:normAutofit fontScale="90000"/>
          </a:bodyPr>
          <a:lstStyle/>
          <a:p>
            <a:pPr lvl="0" algn="ctr"/>
            <a:r>
              <a:rPr lang="en-US" sz="4000" dirty="0" smtClean="0"/>
              <a:t>V</a:t>
            </a:r>
            <a:r>
              <a:rPr sz="4000" smtClean="0"/>
              <a:t>irtualization:</a:t>
            </a:r>
            <a:br>
              <a:rPr sz="4000" smtClean="0"/>
            </a:br>
            <a:r>
              <a:rPr sz="2800" smtClean="0"/>
              <a:t>some additional VMware Capabilities for Lower TCO</a:t>
            </a:r>
            <a:br>
              <a:rPr sz="2800" smtClean="0"/>
            </a:br>
            <a:endParaRPr lang="en-US" sz="2700" dirty="0"/>
          </a:p>
        </p:txBody>
      </p:sp>
      <p:sp>
        <p:nvSpPr>
          <p:cNvPr id="14" name="Rectangle 3"/>
          <p:cNvSpPr txBox="1">
            <a:spLocks noChangeArrowheads="1"/>
          </p:cNvSpPr>
          <p:nvPr/>
        </p:nvSpPr>
        <p:spPr>
          <a:xfrm>
            <a:off x="304800" y="1447800"/>
            <a:ext cx="8534400" cy="5029200"/>
          </a:xfrm>
          <a:prstGeom prst="rect">
            <a:avLst/>
          </a:prstGeom>
        </p:spPr>
        <p:txBody>
          <a:bodyPr vert="horz" tIns="0" rIns="45720" bIns="0" anchor="t">
            <a:normAutofit lnSpcReduction="10000"/>
          </a:bodyPr>
          <a:lstStyle/>
          <a:p>
            <a:pPr marL="0" marR="0" lvl="0" indent="0" defTabSz="914400" rtl="0" eaLnBrk="1" fontAlgn="auto" latinLnBrk="0" hangingPunct="1">
              <a:lnSpc>
                <a:spcPct val="80000"/>
              </a:lnSpc>
              <a:spcBef>
                <a:spcPct val="20000"/>
              </a:spcBef>
              <a:spcAft>
                <a:spcPts val="0"/>
              </a:spcAft>
              <a:buClr>
                <a:schemeClr val="tx1"/>
              </a:buClr>
              <a:buSzPct val="80000"/>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 </a:t>
            </a:r>
          </a:p>
          <a:p>
            <a:pPr lvl="0">
              <a:lnSpc>
                <a:spcPct val="80000"/>
              </a:lnSpc>
              <a:spcBef>
                <a:spcPct val="20000"/>
              </a:spcBef>
              <a:buClr>
                <a:schemeClr val="tx1"/>
              </a:buClr>
              <a:buSzPct val="80000"/>
              <a:buFont typeface="Arial" pitchFamily="34" charset="0"/>
              <a:buChar cha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 VMotion – </a:t>
            </a:r>
            <a:r>
              <a:rPr lang="en-US" sz="2000" dirty="0" smtClean="0"/>
              <a:t>Enables VMs to be migrated live from server to server</a:t>
            </a: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lvl="1">
              <a:lnSpc>
                <a:spcPct val="80000"/>
              </a:lnSpc>
              <a:spcBef>
                <a:spcPct val="20000"/>
              </a:spcBef>
              <a:buClr>
                <a:schemeClr val="tx1"/>
              </a:buClr>
              <a:buSzPct val="80000"/>
              <a:buFont typeface="Arial" pitchFamily="34" charset="0"/>
              <a:buChar cha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 For Planned Maintenance</a:t>
            </a:r>
          </a:p>
          <a:p>
            <a:pPr marL="0" marR="0" lvl="0" indent="0" defTabSz="914400" rtl="0" eaLnBrk="1" fontAlgn="auto" latinLnBrk="0" hangingPunct="1">
              <a:lnSpc>
                <a:spcPct val="80000"/>
              </a:lnSpc>
              <a:spcBef>
                <a:spcPct val="20000"/>
              </a:spcBef>
              <a:spcAft>
                <a:spcPts val="0"/>
              </a:spcAft>
              <a:buClr>
                <a:schemeClr val="tx1"/>
              </a:buClr>
              <a:buSzPct val="80000"/>
              <a:buFont typeface="Arial" pitchFamily="34" charset="0"/>
              <a:buChar char="•"/>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defTabSz="914400" rtl="0" eaLnBrk="1" fontAlgn="auto" latinLnBrk="0" hangingPunct="1">
              <a:lnSpc>
                <a:spcPct val="80000"/>
              </a:lnSpc>
              <a:spcBef>
                <a:spcPct val="20000"/>
              </a:spcBef>
              <a:spcAft>
                <a:spcPts val="0"/>
              </a:spcAft>
              <a:buClr>
                <a:schemeClr val="tx1"/>
              </a:buClr>
              <a:buSzPct val="80000"/>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 Storage VMotion</a:t>
            </a:r>
          </a:p>
          <a:p>
            <a:pPr lvl="1">
              <a:lnSpc>
                <a:spcPct val="80000"/>
              </a:lnSpc>
              <a:spcBef>
                <a:spcPct val="20000"/>
              </a:spcBef>
              <a:buClr>
                <a:schemeClr val="tx1"/>
              </a:buClr>
              <a:buSzPct val="80000"/>
              <a:buFont typeface="Arial" pitchFamily="34" charset="0"/>
              <a:buChar cha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 For Storage Management</a:t>
            </a:r>
          </a:p>
          <a:p>
            <a:pPr marL="0" marR="0" lvl="0" indent="0" defTabSz="914400" rtl="0" eaLnBrk="1" fontAlgn="auto" latinLnBrk="0" hangingPunct="1">
              <a:lnSpc>
                <a:spcPct val="80000"/>
              </a:lnSpc>
              <a:spcBef>
                <a:spcPct val="20000"/>
              </a:spcBef>
              <a:spcAft>
                <a:spcPts val="0"/>
              </a:spcAft>
              <a:buClr>
                <a:schemeClr val="tx1"/>
              </a:buClr>
              <a:buSzPct val="80000"/>
              <a:buFont typeface="Arial" pitchFamily="34" charset="0"/>
              <a:buChar char="•"/>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defTabSz="914400" rtl="0" eaLnBrk="1" fontAlgn="auto" latinLnBrk="0" hangingPunct="1">
              <a:lnSpc>
                <a:spcPct val="80000"/>
              </a:lnSpc>
              <a:spcBef>
                <a:spcPct val="20000"/>
              </a:spcBef>
              <a:spcAft>
                <a:spcPts val="0"/>
              </a:spcAft>
              <a:buClr>
                <a:schemeClr val="tx1"/>
              </a:buClr>
              <a:buSzPct val="80000"/>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 Distributed</a:t>
            </a:r>
            <a:r>
              <a:rPr kumimoji="0" lang="en-US" sz="2000" b="0" i="0" u="none" strike="noStrike" kern="1200" cap="none" spc="0" normalizeH="0" noProof="0" dirty="0" smtClean="0">
                <a:ln>
                  <a:noFill/>
                </a:ln>
                <a:solidFill>
                  <a:schemeClr val="tx1"/>
                </a:solidFill>
                <a:effectLst/>
                <a:uLnTx/>
                <a:uFillTx/>
                <a:latin typeface="+mn-lt"/>
                <a:ea typeface="+mn-ea"/>
                <a:cs typeface="+mn-cs"/>
              </a:rPr>
              <a:t> Resource Scheduler (</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DRS)</a:t>
            </a:r>
          </a:p>
          <a:p>
            <a:pPr lvl="1">
              <a:lnSpc>
                <a:spcPct val="80000"/>
              </a:lnSpc>
              <a:spcBef>
                <a:spcPct val="20000"/>
              </a:spcBef>
              <a:buClr>
                <a:schemeClr val="tx1"/>
              </a:buClr>
              <a:buSzPct val="80000"/>
              <a:buFont typeface="Arial" pitchFamily="34" charset="0"/>
              <a:buChar cha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 For Load Balancing Across a Cluster</a:t>
            </a:r>
          </a:p>
          <a:p>
            <a:pPr marL="0" marR="0" lvl="0" indent="0" defTabSz="914400" rtl="0" eaLnBrk="1" fontAlgn="auto" latinLnBrk="0" hangingPunct="1">
              <a:lnSpc>
                <a:spcPct val="80000"/>
              </a:lnSpc>
              <a:spcBef>
                <a:spcPct val="20000"/>
              </a:spcBef>
              <a:spcAft>
                <a:spcPts val="0"/>
              </a:spcAft>
              <a:buClr>
                <a:schemeClr val="tx1"/>
              </a:buClr>
              <a:buSzPct val="80000"/>
              <a:buFont typeface="Arial" pitchFamily="34" charset="0"/>
              <a:buChar char="•"/>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defTabSz="914400" rtl="0" eaLnBrk="1" fontAlgn="auto" latinLnBrk="0" hangingPunct="1">
              <a:lnSpc>
                <a:spcPct val="80000"/>
              </a:lnSpc>
              <a:spcBef>
                <a:spcPct val="20000"/>
              </a:spcBef>
              <a:spcAft>
                <a:spcPts val="0"/>
              </a:spcAft>
              <a:buClr>
                <a:schemeClr val="tx1"/>
              </a:buClr>
              <a:buSzPct val="80000"/>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 High Availability (HA)</a:t>
            </a:r>
          </a:p>
          <a:p>
            <a:pPr lvl="1">
              <a:lnSpc>
                <a:spcPct val="80000"/>
              </a:lnSpc>
              <a:spcBef>
                <a:spcPct val="20000"/>
              </a:spcBef>
              <a:buClr>
                <a:schemeClr val="tx1"/>
              </a:buClr>
              <a:buSzPct val="80000"/>
              <a:buFont typeface="Arial" pitchFamily="34" charset="0"/>
              <a:buChar cha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 For Automatic VM Restart After Unplanned Downtime</a:t>
            </a:r>
          </a:p>
          <a:p>
            <a:pPr marL="0" marR="0" lvl="0" indent="0" defTabSz="914400" rtl="0" eaLnBrk="1" fontAlgn="auto" latinLnBrk="0" hangingPunct="1">
              <a:lnSpc>
                <a:spcPct val="80000"/>
              </a:lnSpc>
              <a:spcBef>
                <a:spcPct val="20000"/>
              </a:spcBef>
              <a:spcAft>
                <a:spcPts val="0"/>
              </a:spcAft>
              <a:buClr>
                <a:schemeClr val="tx1"/>
              </a:buClr>
              <a:buSzPct val="80000"/>
              <a:buFont typeface="Arial" pitchFamily="34" charset="0"/>
              <a:buChar char="•"/>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defTabSz="914400" rtl="0" eaLnBrk="1" fontAlgn="auto" latinLnBrk="0" hangingPunct="1">
              <a:lnSpc>
                <a:spcPct val="80000"/>
              </a:lnSpc>
              <a:spcBef>
                <a:spcPct val="20000"/>
              </a:spcBef>
              <a:spcAft>
                <a:spcPts val="0"/>
              </a:spcAft>
              <a:buClr>
                <a:schemeClr val="tx1"/>
              </a:buClr>
              <a:buSzPct val="80000"/>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 Update Manager for Patch Management</a:t>
            </a:r>
          </a:p>
          <a:p>
            <a:pPr marL="0" marR="0" lvl="0" indent="0" defTabSz="914400" rtl="0" eaLnBrk="1" fontAlgn="auto" latinLnBrk="0" hangingPunct="1">
              <a:lnSpc>
                <a:spcPct val="80000"/>
              </a:lnSpc>
              <a:spcBef>
                <a:spcPct val="20000"/>
              </a:spcBef>
              <a:spcAft>
                <a:spcPts val="0"/>
              </a:spcAft>
              <a:buClr>
                <a:schemeClr val="tx1"/>
              </a:buClr>
              <a:buSzPct val="80000"/>
              <a:buFont typeface="Arial" pitchFamily="34" charset="0"/>
              <a:buChar char="•"/>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defTabSz="914400" rtl="0" eaLnBrk="1" fontAlgn="auto" latinLnBrk="0" hangingPunct="1">
              <a:lnSpc>
                <a:spcPct val="80000"/>
              </a:lnSpc>
              <a:spcBef>
                <a:spcPct val="20000"/>
              </a:spcBef>
              <a:spcAft>
                <a:spcPts val="0"/>
              </a:spcAft>
              <a:buClr>
                <a:schemeClr val="tx1"/>
              </a:buClr>
              <a:buSzPct val="80000"/>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 Site Recovery Manager (SRM)</a:t>
            </a:r>
          </a:p>
          <a:p>
            <a:pPr lvl="1">
              <a:lnSpc>
                <a:spcPct val="80000"/>
              </a:lnSpc>
              <a:spcBef>
                <a:spcPct val="20000"/>
              </a:spcBef>
              <a:buClr>
                <a:schemeClr val="tx1"/>
              </a:buClr>
              <a:buSzPct val="80000"/>
              <a:buFont typeface="Arial" pitchFamily="34" charset="0"/>
              <a:buChar cha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 For Disaster Recovery Testing and Automation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9064" y="381000"/>
            <a:ext cx="8257736" cy="1219200"/>
          </a:xfrm>
        </p:spPr>
        <p:txBody>
          <a:bodyPr>
            <a:normAutofit fontScale="90000"/>
          </a:bodyPr>
          <a:lstStyle/>
          <a:p>
            <a:pPr algn="ctr"/>
            <a:r>
              <a:rPr lang="en-US" sz="4000" dirty="0" smtClean="0"/>
              <a:t>V</a:t>
            </a:r>
            <a:r>
              <a:rPr sz="4000" smtClean="0"/>
              <a:t>irtualization:</a:t>
            </a:r>
            <a:br>
              <a:rPr sz="4000" smtClean="0"/>
            </a:br>
            <a:r>
              <a:rPr sz="3600" smtClean="0"/>
              <a:t>ODH's solution</a:t>
            </a:r>
            <a:endParaRPr lang="en-US" sz="3600" dirty="0"/>
          </a:p>
        </p:txBody>
      </p:sp>
      <p:sp>
        <p:nvSpPr>
          <p:cNvPr id="3" name="Subtitle 2"/>
          <p:cNvSpPr>
            <a:spLocks noGrp="1"/>
          </p:cNvSpPr>
          <p:nvPr>
            <p:ph type="subTitle" idx="1"/>
          </p:nvPr>
        </p:nvSpPr>
        <p:spPr>
          <a:xfrm>
            <a:off x="457200" y="1828800"/>
            <a:ext cx="8229600" cy="4495800"/>
          </a:xfrm>
        </p:spPr>
        <p:txBody>
          <a:bodyPr anchor="t">
            <a:normAutofit/>
          </a:bodyPr>
          <a:lstStyle/>
          <a:p>
            <a:pPr algn="l"/>
            <a:r>
              <a:rPr lang="en-US" sz="1800" dirty="0" smtClean="0"/>
              <a:t>In early 2006, when ODH determined that Virtualization was a technology worthy of review and was mature enough for deployment, we performed a great deal of research, to include the available information from both the public and private sectors, as well as researching Gartner’s perspective.  We also reviewed the solution choices in the overall Virtualization market, and found that, from every perspective, the clear leader, at that time, was VMware’s ESX Server. We found that VMware already possessed a multi-year history in the marketplace, a mature solution with a wide customer base and were considered far and away the dominant choice for Virtualization software.</a:t>
            </a:r>
          </a:p>
          <a:p>
            <a:pPr algn="l"/>
            <a:endParaRPr lang="en-US" sz="1800" dirty="0" smtClean="0"/>
          </a:p>
          <a:p>
            <a:pPr algn="l"/>
            <a:r>
              <a:rPr lang="en-US" sz="1800" dirty="0" smtClean="0"/>
              <a:t>With that in mind, ODH contracted with a local vendor to perform a Virtualization Assessment – this is intended to outline, within your environment, the potential candidates for virtualization (i.e. the servers most ‘ripe’ for being made into virtual servers).</a:t>
            </a:r>
          </a:p>
          <a:p>
            <a:pPr algn="l"/>
            <a:endParaRPr lang="en-US" sz="1800" dirty="0" smtClean="0"/>
          </a:p>
          <a:p>
            <a:pPr algn="l"/>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9064" y="381000"/>
            <a:ext cx="8257736" cy="1219200"/>
          </a:xfrm>
        </p:spPr>
        <p:txBody>
          <a:bodyPr>
            <a:normAutofit fontScale="90000"/>
          </a:bodyPr>
          <a:lstStyle/>
          <a:p>
            <a:pPr algn="ctr"/>
            <a:r>
              <a:rPr lang="en-US" sz="4000" dirty="0" smtClean="0"/>
              <a:t>V</a:t>
            </a:r>
            <a:r>
              <a:rPr sz="4000" smtClean="0"/>
              <a:t>irtualization:</a:t>
            </a:r>
            <a:br>
              <a:rPr sz="4000" smtClean="0"/>
            </a:br>
            <a:r>
              <a:rPr sz="3600" smtClean="0"/>
              <a:t>ODH's solution</a:t>
            </a:r>
            <a:endParaRPr lang="en-US" sz="3600" dirty="0"/>
          </a:p>
        </p:txBody>
      </p:sp>
      <p:sp>
        <p:nvSpPr>
          <p:cNvPr id="3" name="Subtitle 2"/>
          <p:cNvSpPr>
            <a:spLocks noGrp="1"/>
          </p:cNvSpPr>
          <p:nvPr>
            <p:ph type="subTitle" idx="1"/>
          </p:nvPr>
        </p:nvSpPr>
        <p:spPr>
          <a:xfrm>
            <a:off x="457200" y="1676400"/>
            <a:ext cx="8229600" cy="4648200"/>
          </a:xfrm>
        </p:spPr>
        <p:txBody>
          <a:bodyPr anchor="t">
            <a:normAutofit lnSpcReduction="10000"/>
          </a:bodyPr>
          <a:lstStyle/>
          <a:p>
            <a:pPr algn="l"/>
            <a:r>
              <a:rPr lang="en-US" sz="1800" dirty="0" smtClean="0"/>
              <a:t>Once the vendor completed the Virtualization Assessment, we collaboratively developed a robust architecture to incorporate the Best Practices designs, allow for system growth and created a Disaster Recovery solution.</a:t>
            </a:r>
          </a:p>
          <a:p>
            <a:pPr algn="l"/>
            <a:endParaRPr lang="en-US" sz="1800" dirty="0" smtClean="0"/>
          </a:p>
          <a:p>
            <a:pPr algn="l"/>
            <a:r>
              <a:rPr lang="en-US" sz="1800" dirty="0" smtClean="0"/>
              <a:t>We’ve created one ‘Data Center’ containing groups of servers that deliver services in the external (a.k.a. the Demilitarized Zone (DMZ)) zone, in the internal zone (a.k.a. the ‘Inside’ or ‘Trusted’ area) and we’ve deployed a robust server for Test Lab services.  We’ve deployed sufficient hardware such that we can withstand several physical server outages while maintaining server related services to each of the 2 primary zones (Inside and DMZ).</a:t>
            </a:r>
          </a:p>
          <a:p>
            <a:pPr algn="l"/>
            <a:endParaRPr lang="en-US" sz="1800" dirty="0" smtClean="0"/>
          </a:p>
          <a:p>
            <a:pPr algn="l"/>
            <a:r>
              <a:rPr lang="en-US" sz="1800" dirty="0" smtClean="0"/>
              <a:t>Disaster Recovery is a primary concern for ODH.  To continue the discussion on  Disaster Recovery, let me reintroduce:</a:t>
            </a:r>
          </a:p>
          <a:p>
            <a:pPr algn="l"/>
            <a:endParaRPr lang="en-US" sz="1800" dirty="0" smtClean="0"/>
          </a:p>
          <a:p>
            <a:pPr algn="ctr"/>
            <a:r>
              <a:rPr lang="en-US" sz="2400" dirty="0" smtClean="0"/>
              <a:t>Dan Griggs, Solutions Architect, Virtualization,</a:t>
            </a:r>
            <a:br>
              <a:rPr lang="en-US" sz="2400" dirty="0" smtClean="0"/>
            </a:br>
            <a:r>
              <a:rPr lang="en-US" sz="2400" dirty="0" smtClean="0"/>
              <a:t>Servers &amp; Storage Solutions Practice, Ohio Valley, CDW-G</a:t>
            </a:r>
            <a:endParaRPr lang="en-US" sz="2400" dirty="0"/>
          </a:p>
        </p:txBody>
      </p:sp>
    </p:spTree>
  </p:cSld>
  <p:clrMapOvr>
    <a:masterClrMapping/>
  </p:clrMapOvr>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363</TotalTime>
  <Words>1217</Words>
  <Application>Microsoft Office PowerPoint</Application>
  <PresentationFormat>On-screen Show (4:3)</PresentationFormat>
  <Paragraphs>162</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Technic</vt:lpstr>
      <vt:lpstr>Virtualization </vt:lpstr>
      <vt:lpstr>Discussion Outline</vt:lpstr>
      <vt:lpstr>Virtualization 101</vt:lpstr>
      <vt:lpstr>The Virtual Experience</vt:lpstr>
      <vt:lpstr>The benefits of virtualization</vt:lpstr>
      <vt:lpstr>The benefits of virtualization (Continued)</vt:lpstr>
      <vt:lpstr>The benefits of virtualization (Continued)</vt:lpstr>
      <vt:lpstr>Virtualization: a general comparison – the primary vendor options</vt:lpstr>
      <vt:lpstr>Virtualization: The vmware perspective</vt:lpstr>
      <vt:lpstr>Virtualization:  The vmware perspective</vt:lpstr>
      <vt:lpstr>Virtualization:  The vmware perspective</vt:lpstr>
      <vt:lpstr>Virtualization:  The vmware perspective</vt:lpstr>
      <vt:lpstr>Virtualization: some additional VMware Capabilities for Lower TCO </vt:lpstr>
      <vt:lpstr>Virtualization: ODH's solution</vt:lpstr>
      <vt:lpstr>Virtualization: ODH's solution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Virtualization</dc:title>
  <dc:creator>Glen Coleman</dc:creator>
  <cp:lastModifiedBy>Glen Coleman</cp:lastModifiedBy>
  <cp:revision>30</cp:revision>
  <dcterms:created xsi:type="dcterms:W3CDTF">2008-09-09T11:41:10Z</dcterms:created>
  <dcterms:modified xsi:type="dcterms:W3CDTF">2008-09-29T11:15:03Z</dcterms:modified>
</cp:coreProperties>
</file>