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66" r:id="rId6"/>
    <p:sldId id="267" r:id="rId7"/>
    <p:sldId id="261" r:id="rId8"/>
    <p:sldId id="260" r:id="rId9"/>
    <p:sldId id="269" r:id="rId10"/>
    <p:sldId id="270" r:id="rId11"/>
    <p:sldId id="268" r:id="rId12"/>
    <p:sldId id="271" r:id="rId13"/>
    <p:sldId id="272"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777" autoAdjust="0"/>
    <p:restoredTop sz="94673" autoAdjust="0"/>
  </p:normalViewPr>
  <p:slideViewPr>
    <p:cSldViewPr>
      <p:cViewPr varScale="1">
        <p:scale>
          <a:sx n="107" d="100"/>
          <a:sy n="107" d="100"/>
        </p:scale>
        <p:origin x="-84" y="-16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118CF9E-E663-4229-8B4A-053243FE572E}" type="datetimeFigureOut">
              <a:rPr lang="en-US" smtClean="0"/>
              <a:pPr/>
              <a:t>9/29/2008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48CF63-5D93-4DF2-8C93-EB335B10053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48CF63-5D93-4DF2-8C93-EB335B100533}"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0448CF63-5D93-4DF2-8C93-EB335B10053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0448CF63-5D93-4DF2-8C93-EB335B100533}"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0448CF63-5D93-4DF2-8C93-EB335B10053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118CF9E-E663-4229-8B4A-053243FE572E}" type="datetimeFigureOut">
              <a:rPr lang="en-US" smtClean="0"/>
              <a:pPr/>
              <a:t>9/29/2008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48CF63-5D93-4DF2-8C93-EB335B10053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118CF9E-E663-4229-8B4A-053243FE572E}" type="datetimeFigureOut">
              <a:rPr lang="en-US" smtClean="0"/>
              <a:pPr/>
              <a:t>9/29/2008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48CF63-5D93-4DF2-8C93-EB335B100533}"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118CF9E-E663-4229-8B4A-053243FE572E}" type="datetimeFigureOut">
              <a:rPr lang="en-US" smtClean="0"/>
              <a:pPr/>
              <a:t>9/29/2008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48CF63-5D93-4DF2-8C93-EB335B10053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81000" y="304800"/>
            <a:ext cx="7772400" cy="3352800"/>
          </a:xfrm>
        </p:spPr>
        <p:txBody>
          <a:bodyPr>
            <a:normAutofit fontScale="90000"/>
          </a:bodyPr>
          <a:lstStyle/>
          <a:p>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4000" dirty="0" smtClean="0"/>
              <a:t>Managing and Securing Endpoints</a:t>
            </a:r>
            <a:r>
              <a:rPr lang="en-US" dirty="0" smtClean="0"/>
              <a:t/>
            </a:r>
            <a:br>
              <a:rPr lang="en-US" dirty="0" smtClean="0"/>
            </a:br>
            <a:r>
              <a:rPr lang="en-US" dirty="0" smtClean="0"/>
              <a:t/>
            </a:r>
            <a:br>
              <a:rPr lang="en-US" dirty="0" smtClean="0"/>
            </a:br>
            <a:r>
              <a:rPr lang="en-US" sz="2700" dirty="0" smtClean="0"/>
              <a:t>Bruce Hotte</a:t>
            </a:r>
            <a:br>
              <a:rPr lang="en-US" sz="2700" dirty="0" smtClean="0"/>
            </a:br>
            <a:r>
              <a:rPr lang="en-US" sz="2700" dirty="0" smtClean="0"/>
              <a:t>Chief Information Officer</a:t>
            </a:r>
            <a:br>
              <a:rPr lang="en-US" sz="2700" dirty="0" smtClean="0"/>
            </a:br>
            <a:r>
              <a:rPr lang="en-US" sz="2700" dirty="0" smtClean="0"/>
              <a:t/>
            </a:r>
            <a:br>
              <a:rPr lang="en-US" sz="2700" dirty="0" smtClean="0"/>
            </a:br>
            <a:r>
              <a:rPr lang="en-US" sz="2700" dirty="0" smtClean="0"/>
              <a:t>Jeff Swan</a:t>
            </a:r>
            <a:br>
              <a:rPr lang="en-US" sz="2700" dirty="0" smtClean="0"/>
            </a:br>
            <a:r>
              <a:rPr lang="en-US" sz="2700" dirty="0" smtClean="0"/>
              <a:t>Network Supervisor</a:t>
            </a: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4294967295"/>
          </p:nvPr>
        </p:nvSpPr>
        <p:spPr>
          <a:xfrm>
            <a:off x="0" y="3886200"/>
            <a:ext cx="7772400" cy="1828800"/>
          </a:xfrm>
        </p:spPr>
        <p:txBody>
          <a:bodyPr>
            <a:normAutofit fontScale="25000" lnSpcReduction="20000"/>
          </a:bodyPr>
          <a:lstStyle/>
          <a:p>
            <a:r>
              <a:rPr lang="en-US" sz="7400" dirty="0" smtClean="0"/>
              <a:t>The definition of “endpoint” used to be simple: a desktop workstation. But today’s environment is far more complex. Laptops, mobile devices, teleworking, outsourcing – all of these add tremendous complexity to the challenge of keeping systems and data secure. This session looks at the latest strategies and solutions being used in the public sector.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1– Protecting Data on Desktop and Tracking</a:t>
            </a:r>
          </a:p>
          <a:p>
            <a:pPr lvl="1"/>
            <a:r>
              <a:rPr lang="en-US" dirty="0" smtClean="0"/>
              <a:t>-  Virus Protection</a:t>
            </a:r>
          </a:p>
          <a:p>
            <a:pPr lvl="1"/>
            <a:r>
              <a:rPr lang="en-US" dirty="0" smtClean="0"/>
              <a:t>-  Firewalls</a:t>
            </a:r>
          </a:p>
          <a:p>
            <a:pPr lvl="1"/>
            <a:r>
              <a:rPr lang="en-US" dirty="0" smtClean="0"/>
              <a:t>-  Desktop Protection</a:t>
            </a:r>
          </a:p>
          <a:p>
            <a:pPr lvl="1"/>
            <a:r>
              <a:rPr lang="en-US" dirty="0" smtClean="0"/>
              <a:t>-  Encryption</a:t>
            </a:r>
          </a:p>
          <a:p>
            <a:r>
              <a:rPr lang="en-US" dirty="0" smtClean="0"/>
              <a:t>2 – Email Protection</a:t>
            </a:r>
          </a:p>
          <a:p>
            <a:r>
              <a:rPr lang="en-US" dirty="0" smtClean="0"/>
              <a:t>3 – Why?</a:t>
            </a:r>
          </a:p>
          <a:p>
            <a:endParaRPr lang="en-US" dirty="0"/>
          </a:p>
        </p:txBody>
      </p:sp>
      <p:sp>
        <p:nvSpPr>
          <p:cNvPr id="3" name="Title 2"/>
          <p:cNvSpPr>
            <a:spLocks noGrp="1"/>
          </p:cNvSpPr>
          <p:nvPr>
            <p:ph type="title"/>
          </p:nvPr>
        </p:nvSpPr>
        <p:spPr/>
        <p:txBody>
          <a:bodyPr/>
          <a:lstStyle/>
          <a:p>
            <a:r>
              <a:rPr lang="en-US" dirty="0" smtClean="0"/>
              <a:t>Focus Points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 Enterprise Virus Protection</a:t>
            </a:r>
          </a:p>
          <a:p>
            <a:pPr lvl="2"/>
            <a:r>
              <a:rPr lang="en-US" dirty="0" smtClean="0"/>
              <a:t>Why important?</a:t>
            </a:r>
          </a:p>
          <a:p>
            <a:pPr lvl="2"/>
            <a:r>
              <a:rPr lang="en-US" dirty="0" smtClean="0"/>
              <a:t>ePolicy Orchestrater</a:t>
            </a:r>
          </a:p>
          <a:p>
            <a:pPr lvl="2"/>
            <a:r>
              <a:rPr lang="en-US" dirty="0" smtClean="0"/>
              <a:t>Benefit to Agency and our Local Health Department’s workstations and servers. </a:t>
            </a:r>
          </a:p>
          <a:p>
            <a:pPr lvl="2"/>
            <a:r>
              <a:rPr lang="en-US" dirty="0" smtClean="0"/>
              <a:t>Centralized notification </a:t>
            </a:r>
            <a:r>
              <a:rPr lang="en-US" smtClean="0"/>
              <a:t>of </a:t>
            </a:r>
            <a:r>
              <a:rPr lang="en-US" smtClean="0"/>
              <a:t>virus outbreaks</a:t>
            </a:r>
            <a:r>
              <a:rPr lang="en-US" dirty="0" smtClean="0"/>
              <a:t>, out of date clients, definition files and rogue systems (computers with no anti-virus client).</a:t>
            </a:r>
          </a:p>
          <a:p>
            <a:pPr lvl="1">
              <a:buFontTx/>
              <a:buChar char="-"/>
            </a:pPr>
            <a:r>
              <a:rPr lang="en-US" b="1" dirty="0" smtClean="0"/>
              <a:t>Update Process</a:t>
            </a:r>
          </a:p>
          <a:p>
            <a:pPr lvl="2"/>
            <a:r>
              <a:rPr lang="en-US" dirty="0" smtClean="0"/>
              <a:t>Each day at 6:00 AM to download to Server.</a:t>
            </a:r>
          </a:p>
          <a:p>
            <a:pPr lvl="2"/>
            <a:r>
              <a:rPr lang="en-US" dirty="0" smtClean="0"/>
              <a:t>Workstations and servers then connect to the ePO server each day to obtain update, if needed.</a:t>
            </a:r>
          </a:p>
          <a:p>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Virus Protection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Tx/>
              <a:buChar char="-"/>
            </a:pPr>
            <a:endParaRPr lang="en-US" dirty="0" smtClean="0"/>
          </a:p>
          <a:p>
            <a:pPr>
              <a:buFontTx/>
              <a:buChar char="-"/>
            </a:pPr>
            <a:r>
              <a:rPr lang="en-US" dirty="0" smtClean="0"/>
              <a:t>Importance of firewall.</a:t>
            </a:r>
          </a:p>
          <a:p>
            <a:pPr>
              <a:buFontTx/>
              <a:buChar char="-"/>
            </a:pPr>
            <a:endParaRPr lang="en-US" dirty="0" smtClean="0"/>
          </a:p>
          <a:p>
            <a:pPr>
              <a:buFontTx/>
              <a:buChar char="-"/>
            </a:pPr>
            <a:r>
              <a:rPr lang="en-US" dirty="0" smtClean="0"/>
              <a:t>Many options.</a:t>
            </a:r>
          </a:p>
          <a:p>
            <a:pPr>
              <a:buFontTx/>
              <a:buChar char="-"/>
            </a:pPr>
            <a:endParaRPr lang="en-US" dirty="0" smtClean="0"/>
          </a:p>
          <a:p>
            <a:pPr>
              <a:buFontTx/>
              <a:buChar char="-"/>
            </a:pPr>
            <a:r>
              <a:rPr lang="en-US" dirty="0" smtClean="0"/>
              <a:t>We went with Windows Defender and Windows Firewall for spyware blocking and protection as we moved to Windows Vista.</a:t>
            </a:r>
          </a:p>
          <a:p>
            <a:pPr>
              <a:buNone/>
            </a:pPr>
            <a:endParaRPr lang="en-US" dirty="0"/>
          </a:p>
        </p:txBody>
      </p:sp>
      <p:sp>
        <p:nvSpPr>
          <p:cNvPr id="3" name="Title 2"/>
          <p:cNvSpPr>
            <a:spLocks noGrp="1"/>
          </p:cNvSpPr>
          <p:nvPr>
            <p:ph type="title"/>
          </p:nvPr>
        </p:nvSpPr>
        <p:spPr/>
        <p:txBody>
          <a:bodyPr/>
          <a:lstStyle/>
          <a:p>
            <a:r>
              <a:rPr lang="en-US" dirty="0" smtClean="0"/>
              <a:t>Firewall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Why protect more?</a:t>
            </a:r>
          </a:p>
          <a:p>
            <a:pPr lvl="2"/>
            <a:r>
              <a:rPr lang="en-US" dirty="0" smtClean="0"/>
              <a:t>Remote Staff</a:t>
            </a:r>
          </a:p>
          <a:p>
            <a:pPr lvl="2"/>
            <a:r>
              <a:rPr lang="en-US" dirty="0" smtClean="0"/>
              <a:t>Stolen or missing Equipment</a:t>
            </a:r>
          </a:p>
          <a:p>
            <a:pPr lvl="2"/>
            <a:r>
              <a:rPr lang="en-US" dirty="0" smtClean="0"/>
              <a:t>Asset Management</a:t>
            </a:r>
          </a:p>
          <a:p>
            <a:pPr lvl="2"/>
            <a:r>
              <a:rPr lang="en-US" dirty="0" smtClean="0"/>
              <a:t>Software Management</a:t>
            </a:r>
          </a:p>
          <a:p>
            <a:pPr lvl="2"/>
            <a:r>
              <a:rPr lang="en-US" dirty="0" smtClean="0"/>
              <a:t>Cost</a:t>
            </a:r>
          </a:p>
          <a:p>
            <a:r>
              <a:rPr lang="en-US" sz="2400" b="1" dirty="0" smtClean="0"/>
              <a:t>Computrace helps combat the security risks associated with computing assets, and the asset management challenges they pose. </a:t>
            </a:r>
          </a:p>
          <a:p>
            <a:pPr lvl="2"/>
            <a:r>
              <a:rPr lang="en-US" dirty="0" smtClean="0"/>
              <a:t>Recovery protection</a:t>
            </a:r>
          </a:p>
          <a:p>
            <a:pPr lvl="2"/>
            <a:r>
              <a:rPr lang="en-US" dirty="0" smtClean="0"/>
              <a:t>Remote kill</a:t>
            </a:r>
          </a:p>
        </p:txBody>
      </p:sp>
      <p:sp>
        <p:nvSpPr>
          <p:cNvPr id="3" name="Title 2"/>
          <p:cNvSpPr>
            <a:spLocks noGrp="1"/>
          </p:cNvSpPr>
          <p:nvPr>
            <p:ph type="title"/>
          </p:nvPr>
        </p:nvSpPr>
        <p:spPr/>
        <p:txBody>
          <a:bodyPr>
            <a:normAutofit/>
          </a:bodyPr>
          <a:lstStyle/>
          <a:p>
            <a:r>
              <a:rPr lang="en-US" dirty="0" smtClean="0"/>
              <a:t>Desktop Protection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Absolute Software’s product line is based on the patented Computrace Technology Platform. </a:t>
            </a:r>
          </a:p>
          <a:p>
            <a:pPr lvl="2"/>
            <a:r>
              <a:rPr lang="en-US" dirty="0" smtClean="0"/>
              <a:t>This client/server architecture provides secure, client-initiated IP-based communications between the Computrace Agent and the Monitoring Center.</a:t>
            </a:r>
          </a:p>
          <a:p>
            <a:pPr lvl="2"/>
            <a:r>
              <a:rPr lang="en-US" dirty="0" smtClean="0"/>
              <a:t> The Computrace agent resides on the hard drive, or, ideally embedded in the Basic Input Output System (BIOS) or firmware of the host computer.</a:t>
            </a:r>
            <a:endParaRPr lang="en-US" dirty="0"/>
          </a:p>
        </p:txBody>
      </p:sp>
      <p:sp>
        <p:nvSpPr>
          <p:cNvPr id="3" name="Title 2"/>
          <p:cNvSpPr>
            <a:spLocks noGrp="1"/>
          </p:cNvSpPr>
          <p:nvPr>
            <p:ph type="title"/>
          </p:nvPr>
        </p:nvSpPr>
        <p:spPr/>
        <p:txBody>
          <a:bodyPr/>
          <a:lstStyle/>
          <a:p>
            <a:r>
              <a:rPr lang="en-US" dirty="0" smtClean="0"/>
              <a:t>How does it work</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 </a:t>
            </a:r>
            <a:r>
              <a:rPr lang="en-US" b="1" dirty="0" smtClean="0"/>
              <a:t>Compliance – </a:t>
            </a:r>
            <a:r>
              <a:rPr lang="en-US" dirty="0" smtClean="0"/>
              <a:t>Adherence to all applicable mobile data protection regulations, with an easily accessible audit trail</a:t>
            </a:r>
          </a:p>
          <a:p>
            <a:r>
              <a:rPr lang="en-US" b="1" dirty="0" smtClean="0"/>
              <a:t>- Protection – </a:t>
            </a:r>
            <a:r>
              <a:rPr lang="en-US" dirty="0" smtClean="0"/>
              <a:t>Protecting data on mobile computers includes encryption, strong authentication and the ability to remotely delete sensitive data on stolen devices</a:t>
            </a:r>
          </a:p>
          <a:p>
            <a:r>
              <a:rPr lang="en-US" dirty="0" smtClean="0"/>
              <a:t>- </a:t>
            </a:r>
            <a:r>
              <a:rPr lang="en-US" b="1" dirty="0" smtClean="0"/>
              <a:t>Recovery – </a:t>
            </a:r>
            <a:r>
              <a:rPr lang="en-US" dirty="0" smtClean="0"/>
              <a:t>Recovery of lost or stolen devices returns them to the control of the organization and facilitates prosecution. </a:t>
            </a:r>
          </a:p>
          <a:p>
            <a:r>
              <a:rPr lang="en-US" dirty="0" smtClean="0"/>
              <a:t>By adopting the CPR approach to laptop security, government agencies can minimize the impact of computer theft, while complying with privacy regulations.  </a:t>
            </a:r>
          </a:p>
          <a:p>
            <a:pPr>
              <a:buNone/>
            </a:pPr>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Tracking of Hardware – CPR: Compliance, Protection and Recovery</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t>-  Protect data on your pc’s, laptops and external devices.</a:t>
            </a:r>
          </a:p>
          <a:p>
            <a:pPr lvl="2"/>
            <a:r>
              <a:rPr lang="en-US" dirty="0" smtClean="0"/>
              <a:t>Mandated by Executive Order</a:t>
            </a:r>
          </a:p>
          <a:p>
            <a:pPr lvl="2"/>
            <a:r>
              <a:rPr lang="en-US" dirty="0" smtClean="0"/>
              <a:t>Sensitive data</a:t>
            </a:r>
          </a:p>
          <a:p>
            <a:pPr lvl="2"/>
            <a:endParaRPr lang="en-US" dirty="0" smtClean="0"/>
          </a:p>
          <a:p>
            <a:r>
              <a:rPr lang="en-US" dirty="0" err="1" smtClean="0"/>
              <a:t>SafeBoot</a:t>
            </a:r>
            <a:r>
              <a:rPr lang="en-US" dirty="0" smtClean="0"/>
              <a:t> – How did we do it.</a:t>
            </a:r>
          </a:p>
          <a:p>
            <a:pPr lvl="2"/>
            <a:r>
              <a:rPr lang="en-US" dirty="0" smtClean="0"/>
              <a:t>Used SafeBoot AutoBoot\AutoLogin method to get started and protected quickly.</a:t>
            </a:r>
          </a:p>
          <a:p>
            <a:pPr lvl="2"/>
            <a:r>
              <a:rPr lang="en-US" dirty="0" smtClean="0"/>
              <a:t>Deployed through Windows Group Policy.</a:t>
            </a:r>
          </a:p>
          <a:p>
            <a:pPr lvl="2"/>
            <a:r>
              <a:rPr lang="en-US" dirty="0" smtClean="0"/>
              <a:t>Beginning to move toward SSO and Content Encryption.</a:t>
            </a:r>
          </a:p>
          <a:p>
            <a:endParaRPr lang="en-US" dirty="0" smtClean="0"/>
          </a:p>
          <a:p>
            <a:r>
              <a:rPr lang="en-US" dirty="0" smtClean="0"/>
              <a:t>Put less data on Laptops.  Do more work in the Data Center.  Citrix is a possible solution. This is a very important when you discuss DR and </a:t>
            </a:r>
            <a:r>
              <a:rPr lang="en-US" sz="2800" dirty="0" smtClean="0"/>
              <a:t>teleworking.</a:t>
            </a:r>
          </a:p>
          <a:p>
            <a:endParaRPr lang="en-US" dirty="0"/>
          </a:p>
        </p:txBody>
      </p:sp>
      <p:sp>
        <p:nvSpPr>
          <p:cNvPr id="3" name="Title 2"/>
          <p:cNvSpPr>
            <a:spLocks noGrp="1"/>
          </p:cNvSpPr>
          <p:nvPr>
            <p:ph type="title"/>
          </p:nvPr>
        </p:nvSpPr>
        <p:spPr/>
        <p:txBody>
          <a:bodyPr>
            <a:normAutofit/>
          </a:bodyPr>
          <a:lstStyle/>
          <a:p>
            <a:r>
              <a:rPr lang="en-US" dirty="0" smtClean="0"/>
              <a:t> Encryption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lvl="0"/>
            <a:r>
              <a:rPr lang="en-US" b="1" dirty="0" smtClean="0"/>
              <a:t>Why important?</a:t>
            </a:r>
          </a:p>
          <a:p>
            <a:pPr lvl="2"/>
            <a:r>
              <a:rPr lang="en-US" b="1" dirty="0" smtClean="0"/>
              <a:t>What is the only application that everybody uses? </a:t>
            </a:r>
          </a:p>
          <a:p>
            <a:pPr lvl="2"/>
            <a:endParaRPr lang="en-US" b="1" dirty="0" smtClean="0"/>
          </a:p>
          <a:p>
            <a:pPr lvl="0"/>
            <a:r>
              <a:rPr lang="en-US" b="1" dirty="0" smtClean="0"/>
              <a:t>GFI MailSecurity i</a:t>
            </a:r>
            <a:r>
              <a:rPr lang="en-US" dirty="0" smtClean="0"/>
              <a:t>s a comprehensive email content checking and anti-virus solution to safeguard your mail server and network. GFI MailSecurity acts as an email firewall and protects you from email viruses, exploits and threats, as well as email attacks targeted at your organization. </a:t>
            </a:r>
          </a:p>
          <a:p>
            <a:r>
              <a:rPr lang="en-US" b="1" dirty="0" smtClean="0"/>
              <a:t>GFI MailEssentials </a:t>
            </a:r>
            <a:r>
              <a:rPr lang="en-US" dirty="0" smtClean="0"/>
              <a:t>is an enterprise level anti-spam solution. GFI MailEssentials offers spam protection at server level and eliminates the need to install and update anti-spam software on each desktop. This tool is and will always be very important to the Agency in protecting us from Spam, which some say may become worse than viruses. </a:t>
            </a:r>
          </a:p>
          <a:p>
            <a:r>
              <a:rPr lang="en-US" dirty="0" smtClean="0"/>
              <a:t> </a:t>
            </a:r>
          </a:p>
          <a:p>
            <a:endParaRPr lang="en-US" dirty="0" smtClean="0"/>
          </a:p>
          <a:p>
            <a:pPr lvl="0"/>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Email Protection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smtClean="0"/>
              <a:t>We received a total of 477,288 pieces of mail from 09-11-08 until 09-17-08. Of those, 1,786 were virus and attachment blocks and 335,109 were spam. Legitimate mail delivered to users was 140,393. These numbers indicate that 78% of the email received was blocked due to spam and viruses.</a:t>
            </a:r>
          </a:p>
          <a:p>
            <a:pPr lvl="0"/>
            <a:endParaRPr lang="en-US" dirty="0" smtClean="0"/>
          </a:p>
          <a:p>
            <a:pPr lvl="0"/>
            <a:r>
              <a:rPr lang="en-US" dirty="0" smtClean="0"/>
              <a:t>Will you be able to stop all spam?  </a:t>
            </a:r>
          </a:p>
          <a:p>
            <a:r>
              <a:rPr lang="en-US" dirty="0" smtClean="0"/>
              <a:t>Can you avoid Spam?</a:t>
            </a:r>
            <a:endParaRPr lang="en-US" dirty="0"/>
          </a:p>
        </p:txBody>
      </p:sp>
      <p:sp>
        <p:nvSpPr>
          <p:cNvPr id="3" name="Title 2"/>
          <p:cNvSpPr>
            <a:spLocks noGrp="1"/>
          </p:cNvSpPr>
          <p:nvPr>
            <p:ph type="title"/>
          </p:nvPr>
        </p:nvSpPr>
        <p:spPr/>
        <p:txBody>
          <a:bodyPr/>
          <a:lstStyle/>
          <a:p>
            <a:r>
              <a:rPr lang="en-US" dirty="0" smtClean="0"/>
              <a:t>How well does it work</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Why important:</a:t>
            </a:r>
          </a:p>
          <a:p>
            <a:pPr lvl="2"/>
            <a:r>
              <a:rPr lang="en-US" dirty="0" smtClean="0"/>
              <a:t>HIPAA</a:t>
            </a:r>
          </a:p>
          <a:p>
            <a:pPr lvl="2"/>
            <a:r>
              <a:rPr lang="en-US" dirty="0" smtClean="0"/>
              <a:t>Sensitive Data</a:t>
            </a:r>
          </a:p>
          <a:p>
            <a:pPr lvl="2"/>
            <a:endParaRPr lang="en-US" dirty="0" smtClean="0"/>
          </a:p>
          <a:p>
            <a:r>
              <a:rPr lang="en-US" dirty="0" smtClean="0"/>
              <a:t>-  ZIXVPM (Virtual Private Messaging)  applies encryption to sensitive outbound email. The ZIXVPM device to examines and automatically encrypts email that meets a predefined set of criteria.  </a:t>
            </a:r>
          </a:p>
          <a:p>
            <a:r>
              <a:rPr lang="en-US" dirty="0" smtClean="0"/>
              <a:t>-  We are using ZixCorp services to protect our email and ensure all Protected Health Information remains confidential.</a:t>
            </a:r>
          </a:p>
          <a:p>
            <a:r>
              <a:rPr lang="en-US" dirty="0" smtClean="0"/>
              <a:t>-  Secured communications easy. ZixCorp services enable us to send encrypted email to anyone, whether they are ZixCorp customers or not. Secure e-messaging is not just a government mandate; it's a practical way to do business. </a:t>
            </a:r>
          </a:p>
          <a:p>
            <a:pPr>
              <a:buNone/>
            </a:pPr>
            <a:endParaRPr lang="en-US" dirty="0" smtClean="0"/>
          </a:p>
          <a:p>
            <a:endParaRPr lang="en-US" dirty="0" smtClean="0"/>
          </a:p>
        </p:txBody>
      </p:sp>
      <p:sp>
        <p:nvSpPr>
          <p:cNvPr id="3" name="Title 2"/>
          <p:cNvSpPr>
            <a:spLocks noGrp="1"/>
          </p:cNvSpPr>
          <p:nvPr>
            <p:ph type="title"/>
          </p:nvPr>
        </p:nvSpPr>
        <p:spPr/>
        <p:txBody>
          <a:bodyPr/>
          <a:lstStyle/>
          <a:p>
            <a:r>
              <a:rPr lang="en-US" dirty="0" smtClean="0"/>
              <a:t>Email Encryption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smtClean="0"/>
              <a:t>The content of all outbound messages are scanned and compared against two</a:t>
            </a:r>
          </a:p>
          <a:p>
            <a:r>
              <a:rPr lang="en-US" dirty="0" smtClean="0"/>
              <a:t>lexicons, or dictionaries.</a:t>
            </a:r>
          </a:p>
          <a:p>
            <a:pPr>
              <a:buNone/>
            </a:pPr>
            <a:endParaRPr lang="en-US" dirty="0" smtClean="0"/>
          </a:p>
          <a:p>
            <a:r>
              <a:rPr lang="en-US" b="1" dirty="0" smtClean="0"/>
              <a:t>- Identifier Lexicon </a:t>
            </a:r>
            <a:r>
              <a:rPr lang="en-US" dirty="0" smtClean="0"/>
              <a:t>has a criteria of identifier information</a:t>
            </a:r>
          </a:p>
          <a:p>
            <a:r>
              <a:rPr lang="en-US" dirty="0" smtClean="0"/>
              <a:t>example: Social Security numbers</a:t>
            </a:r>
          </a:p>
          <a:p>
            <a:r>
              <a:rPr lang="en-US" b="1" dirty="0" smtClean="0"/>
              <a:t>- HIPAA Lexicon </a:t>
            </a:r>
            <a:r>
              <a:rPr lang="en-US" dirty="0" smtClean="0"/>
              <a:t>contains HIPAA terminology</a:t>
            </a:r>
          </a:p>
          <a:p>
            <a:r>
              <a:rPr lang="en-US" dirty="0" smtClean="0"/>
              <a:t>example: a health condition/disease</a:t>
            </a:r>
          </a:p>
          <a:p>
            <a:r>
              <a:rPr lang="en-US" dirty="0" smtClean="0"/>
              <a:t>The content of the email message must meet a criteria defined in both lexicons for</a:t>
            </a:r>
          </a:p>
          <a:p>
            <a:r>
              <a:rPr lang="en-US" dirty="0" smtClean="0"/>
              <a:t>encryption to occur.</a:t>
            </a:r>
          </a:p>
          <a:p>
            <a:r>
              <a:rPr lang="en-US" dirty="0" smtClean="0"/>
              <a:t>  </a:t>
            </a:r>
          </a:p>
          <a:p>
            <a:r>
              <a:rPr lang="en-US" dirty="0" smtClean="0"/>
              <a:t>• </a:t>
            </a:r>
            <a:r>
              <a:rPr lang="en-US" b="1" dirty="0" smtClean="0"/>
              <a:t>Example 1: </a:t>
            </a:r>
            <a:r>
              <a:rPr lang="en-US" dirty="0" smtClean="0"/>
              <a:t>Message will be encrypted if message or attachments</a:t>
            </a:r>
          </a:p>
          <a:p>
            <a:r>
              <a:rPr lang="en-US" dirty="0" smtClean="0"/>
              <a:t>contain a Social Security number and a name of a disease.</a:t>
            </a:r>
          </a:p>
          <a:p>
            <a:r>
              <a:rPr lang="en-US" dirty="0" smtClean="0"/>
              <a:t>• </a:t>
            </a:r>
            <a:r>
              <a:rPr lang="en-US" b="1" dirty="0" smtClean="0"/>
              <a:t>Example 2: </a:t>
            </a:r>
            <a:r>
              <a:rPr lang="en-US" dirty="0" smtClean="0"/>
              <a:t>Message will not be encrypted if message or attachments</a:t>
            </a:r>
          </a:p>
          <a:p>
            <a:r>
              <a:rPr lang="en-US" dirty="0" smtClean="0"/>
              <a:t>only include a Social Security number.</a:t>
            </a:r>
          </a:p>
          <a:p>
            <a:r>
              <a:rPr lang="en-US" dirty="0" smtClean="0"/>
              <a:t>• </a:t>
            </a:r>
            <a:r>
              <a:rPr lang="en-US" b="1" dirty="0" smtClean="0"/>
              <a:t>Example 3: </a:t>
            </a:r>
            <a:r>
              <a:rPr lang="en-US" dirty="0" smtClean="0"/>
              <a:t>Message will not be encrypted if message or attachments</a:t>
            </a:r>
          </a:p>
          <a:p>
            <a:r>
              <a:rPr lang="en-US" dirty="0" smtClean="0"/>
              <a:t>only include a name of a disease.</a:t>
            </a:r>
          </a:p>
          <a:p>
            <a:pPr>
              <a:buNone/>
            </a:pPr>
            <a:endParaRPr lang="en-US" dirty="0"/>
          </a:p>
        </p:txBody>
      </p:sp>
      <p:sp>
        <p:nvSpPr>
          <p:cNvPr id="3" name="Title 2"/>
          <p:cNvSpPr>
            <a:spLocks noGrp="1"/>
          </p:cNvSpPr>
          <p:nvPr>
            <p:ph type="title"/>
          </p:nvPr>
        </p:nvSpPr>
        <p:spPr/>
        <p:txBody>
          <a:bodyPr/>
          <a:lstStyle/>
          <a:p>
            <a:r>
              <a:rPr lang="en-US" dirty="0" smtClean="0"/>
              <a:t>Lexicon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ODH has also enabled “keyword encryption”. Anyone can send an encrypted email by using the keyword. The keyword must be the first word in the subject line.</a:t>
            </a:r>
          </a:p>
          <a:p>
            <a:r>
              <a:rPr lang="en-US" dirty="0" smtClean="0"/>
              <a:t> When the user receives the encrypted message and if they are not a ZIX customer, they will need to follow a registration process. The process part of the message they will receive in their inbox. If they are a ZIX customer, the message should go directly to their inbox.</a:t>
            </a:r>
          </a:p>
          <a:p>
            <a:pPr>
              <a:buNone/>
            </a:pPr>
            <a:endParaRPr lang="en-US" dirty="0" smtClean="0"/>
          </a:p>
          <a:p>
            <a:endParaRPr lang="en-US" dirty="0"/>
          </a:p>
        </p:txBody>
      </p:sp>
      <p:sp>
        <p:nvSpPr>
          <p:cNvPr id="3" name="Title 2"/>
          <p:cNvSpPr>
            <a:spLocks noGrp="1"/>
          </p:cNvSpPr>
          <p:nvPr>
            <p:ph type="title"/>
          </p:nvPr>
        </p:nvSpPr>
        <p:spPr/>
        <p:txBody>
          <a:bodyPr/>
          <a:lstStyle/>
          <a:p>
            <a:r>
              <a:rPr lang="en-US" dirty="0" smtClean="0"/>
              <a:t>Keyword Encryption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 Why do we seem in business and in life to wait for bad things to happen to us before we take action? </a:t>
            </a:r>
          </a:p>
          <a:p>
            <a:r>
              <a:rPr lang="en-US" dirty="0" smtClean="0"/>
              <a:t>-  Did I get a good backup?</a:t>
            </a:r>
          </a:p>
          <a:p>
            <a:r>
              <a:rPr lang="en-US" dirty="0" smtClean="0"/>
              <a:t>-  Where is my laptop?</a:t>
            </a:r>
          </a:p>
          <a:p>
            <a:r>
              <a:rPr lang="en-US" dirty="0" smtClean="0"/>
              <a:t>-  Where did that email go?</a:t>
            </a:r>
          </a:p>
          <a:p>
            <a:r>
              <a:rPr lang="en-US" dirty="0" smtClean="0"/>
              <a:t>-  Is your power on?</a:t>
            </a:r>
          </a:p>
          <a:p>
            <a:pPr>
              <a:buNone/>
            </a:pPr>
            <a:endParaRPr lang="en-US" dirty="0" smtClean="0"/>
          </a:p>
          <a:p>
            <a:pPr>
              <a:buNone/>
            </a:pPr>
            <a:r>
              <a:rPr lang="en-US" dirty="0" smtClean="0"/>
              <a:t>Take a look at yourself and your organization.</a:t>
            </a:r>
          </a:p>
          <a:p>
            <a:pPr>
              <a:buNone/>
            </a:pPr>
            <a:endParaRPr lang="en-US" dirty="0" smtClean="0"/>
          </a:p>
        </p:txBody>
      </p:sp>
      <p:sp>
        <p:nvSpPr>
          <p:cNvPr id="3" name="Title 2"/>
          <p:cNvSpPr>
            <a:spLocks noGrp="1"/>
          </p:cNvSpPr>
          <p:nvPr>
            <p:ph type="title"/>
          </p:nvPr>
        </p:nvSpPr>
        <p:spPr/>
        <p:txBody>
          <a:bodyPr>
            <a:normAutofit/>
          </a:bodyPr>
          <a:lstStyle/>
          <a:p>
            <a:r>
              <a:rPr lang="en-US" dirty="0" smtClean="0"/>
              <a:t>Why?</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299</TotalTime>
  <Words>881</Words>
  <Application>Microsoft Office PowerPoint</Application>
  <PresentationFormat>On-screen Show (4:3)</PresentationFormat>
  <Paragraphs>105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   Managing and Securing Endpoints  Bruce Hotte Chief Information Officer  Jeff Swan Network Supervisor  </vt:lpstr>
      <vt:lpstr>Focus Points</vt:lpstr>
      <vt:lpstr>Virus Protection</vt:lpstr>
      <vt:lpstr>Firewall</vt:lpstr>
      <vt:lpstr>Desktop Protection</vt:lpstr>
      <vt:lpstr>How does it work</vt:lpstr>
      <vt:lpstr>Tracking of Hardware – CPR: Compliance, Protection and Recovery</vt:lpstr>
      <vt:lpstr> Encryption</vt:lpstr>
      <vt:lpstr>Email Protection</vt:lpstr>
      <vt:lpstr>How well does it work</vt:lpstr>
      <vt:lpstr>Email Encryption </vt:lpstr>
      <vt:lpstr>Lexicon</vt:lpstr>
      <vt:lpstr>Keyword Encryption</vt:lpstr>
      <vt:lpstr>Why?</vt:lpstr>
    </vt:vector>
  </TitlesOfParts>
  <Company>ODH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and Securing Endpoints</dc:title>
  <dc:creator>Administrator</dc:creator>
  <cp:lastModifiedBy>Administrator</cp:lastModifiedBy>
  <cp:revision>61</cp:revision>
  <dcterms:created xsi:type="dcterms:W3CDTF">2008-09-15T17:08:29Z</dcterms:created>
  <dcterms:modified xsi:type="dcterms:W3CDTF">2008-09-29T17:10:18Z</dcterms:modified>
</cp:coreProperties>
</file>