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diagrams/layout2.xml" ContentType="application/vnd.openxmlformats-officedocument.drawingml.diagram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handoutMasterIdLst>
    <p:handoutMasterId r:id="rId18"/>
  </p:handoutMasterIdLst>
  <p:sldIdLst>
    <p:sldId id="256" r:id="rId2"/>
    <p:sldId id="257" r:id="rId3"/>
    <p:sldId id="270" r:id="rId4"/>
    <p:sldId id="271" r:id="rId5"/>
    <p:sldId id="262" r:id="rId6"/>
    <p:sldId id="260" r:id="rId7"/>
    <p:sldId id="273" r:id="rId8"/>
    <p:sldId id="261" r:id="rId9"/>
    <p:sldId id="274" r:id="rId10"/>
    <p:sldId id="278" r:id="rId11"/>
    <p:sldId id="277" r:id="rId12"/>
    <p:sldId id="279" r:id="rId13"/>
    <p:sldId id="276" r:id="rId14"/>
    <p:sldId id="264" r:id="rId15"/>
    <p:sldId id="268" r:id="rId16"/>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64" autoAdjust="0"/>
    <p:restoredTop sz="88099" autoAdjust="0"/>
  </p:normalViewPr>
  <p:slideViewPr>
    <p:cSldViewPr>
      <p:cViewPr>
        <p:scale>
          <a:sx n="50" d="100"/>
          <a:sy n="50" d="100"/>
        </p:scale>
        <p:origin x="-1086"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99F6F-ADC7-4637-95E8-20A32C155598}" type="doc">
      <dgm:prSet loTypeId="urn:microsoft.com/office/officeart/2005/8/layout/arrow2" loCatId="process" qsTypeId="urn:microsoft.com/office/officeart/2005/8/quickstyle/3d2" qsCatId="3D" csTypeId="urn:microsoft.com/office/officeart/2005/8/colors/accent6_5" csCatId="accent6" phldr="1"/>
      <dgm:spPr/>
    </dgm:pt>
    <dgm:pt modelId="{F0BD836E-6414-400F-9742-D6EBF1C4DB38}">
      <dgm:prSet phldrT="[Text]" custT="1"/>
      <dgm:spPr/>
      <dgm:t>
        <a:bodyPr/>
        <a:lstStyle/>
        <a:p>
          <a:r>
            <a:rPr lang="en-US" sz="4000" b="1" baseline="0" dirty="0" smtClean="0">
              <a:solidFill>
                <a:schemeClr val="accent2">
                  <a:lumMod val="75000"/>
                </a:schemeClr>
              </a:solidFill>
              <a:effectLst>
                <a:outerShdw blurRad="38100" dist="38100" dir="2700000" algn="tl">
                  <a:srgbClr val="000000">
                    <a:alpha val="43137"/>
                  </a:srgbClr>
                </a:outerShdw>
              </a:effectLst>
              <a:latin typeface="+mn-lt"/>
            </a:rPr>
            <a:t>1980</a:t>
          </a:r>
          <a:endParaRPr lang="en-US" sz="4000" b="1" baseline="0" dirty="0">
            <a:solidFill>
              <a:schemeClr val="accent2">
                <a:lumMod val="75000"/>
              </a:schemeClr>
            </a:solidFill>
            <a:effectLst>
              <a:outerShdw blurRad="38100" dist="38100" dir="2700000" algn="tl">
                <a:srgbClr val="000000">
                  <a:alpha val="43137"/>
                </a:srgbClr>
              </a:outerShdw>
            </a:effectLst>
            <a:latin typeface="+mn-lt"/>
          </a:endParaRPr>
        </a:p>
      </dgm:t>
    </dgm:pt>
    <dgm:pt modelId="{1408233E-F81B-4A41-AC19-32E8CF2F8EB3}" type="parTrans" cxnId="{F93A22D0-F79D-4C3B-9D1A-CA78C1830F7A}">
      <dgm:prSet/>
      <dgm:spPr/>
      <dgm:t>
        <a:bodyPr/>
        <a:lstStyle/>
        <a:p>
          <a:endParaRPr lang="en-US"/>
        </a:p>
      </dgm:t>
    </dgm:pt>
    <dgm:pt modelId="{C67A4298-52A1-4703-AB16-FA1A71DD9D5C}" type="sibTrans" cxnId="{F93A22D0-F79D-4C3B-9D1A-CA78C1830F7A}">
      <dgm:prSet/>
      <dgm:spPr/>
      <dgm:t>
        <a:bodyPr/>
        <a:lstStyle/>
        <a:p>
          <a:endParaRPr lang="en-US"/>
        </a:p>
      </dgm:t>
    </dgm:pt>
    <dgm:pt modelId="{BDD3F436-04C2-4A6E-BABD-A7CEBDED8E8E}">
      <dgm:prSet phldrT="[Text]" custT="1"/>
      <dgm:spPr/>
      <dgm:t>
        <a:bodyPr/>
        <a:lstStyle/>
        <a:p>
          <a:r>
            <a:rPr lang="en-US" sz="4000" b="1" dirty="0" smtClean="0">
              <a:solidFill>
                <a:schemeClr val="accent2">
                  <a:lumMod val="75000"/>
                </a:schemeClr>
              </a:solidFill>
              <a:effectLst>
                <a:outerShdw blurRad="38100" dist="38100" dir="2700000" algn="tl">
                  <a:srgbClr val="000000">
                    <a:alpha val="43137"/>
                  </a:srgbClr>
                </a:outerShdw>
              </a:effectLst>
            </a:rPr>
            <a:t>1990</a:t>
          </a:r>
        </a:p>
      </dgm:t>
    </dgm:pt>
    <dgm:pt modelId="{1954D312-9C2C-4D82-A6EB-1160BBF2351C}" type="parTrans" cxnId="{F34268F8-3920-4A9F-9811-0498F5BD90D8}">
      <dgm:prSet/>
      <dgm:spPr/>
      <dgm:t>
        <a:bodyPr/>
        <a:lstStyle/>
        <a:p>
          <a:endParaRPr lang="en-US"/>
        </a:p>
      </dgm:t>
    </dgm:pt>
    <dgm:pt modelId="{02B838B6-1494-4935-9045-BFD11C3051DD}" type="sibTrans" cxnId="{F34268F8-3920-4A9F-9811-0498F5BD90D8}">
      <dgm:prSet/>
      <dgm:spPr/>
      <dgm:t>
        <a:bodyPr/>
        <a:lstStyle/>
        <a:p>
          <a:endParaRPr lang="en-US"/>
        </a:p>
      </dgm:t>
    </dgm:pt>
    <dgm:pt modelId="{4AA7B83D-BB3F-49E6-B90E-6C0820CD1C70}">
      <dgm:prSet phldrT="[Text]" custT="1"/>
      <dgm:spPr/>
      <dgm:t>
        <a:bodyPr/>
        <a:lstStyle/>
        <a:p>
          <a:r>
            <a:rPr lang="en-US" sz="4000" b="1" dirty="0" smtClean="0">
              <a:solidFill>
                <a:schemeClr val="accent2">
                  <a:lumMod val="75000"/>
                </a:schemeClr>
              </a:solidFill>
              <a:effectLst>
                <a:outerShdw blurRad="38100" dist="38100" dir="2700000" algn="tl">
                  <a:srgbClr val="000000">
                    <a:alpha val="43137"/>
                  </a:srgbClr>
                </a:outerShdw>
              </a:effectLst>
            </a:rPr>
            <a:t>2000</a:t>
          </a:r>
          <a:endParaRPr lang="en-US" sz="4000" b="1" dirty="0">
            <a:solidFill>
              <a:schemeClr val="accent2">
                <a:lumMod val="75000"/>
              </a:schemeClr>
            </a:solidFill>
            <a:effectLst>
              <a:outerShdw blurRad="38100" dist="38100" dir="2700000" algn="tl">
                <a:srgbClr val="000000">
                  <a:alpha val="43137"/>
                </a:srgbClr>
              </a:outerShdw>
            </a:effectLst>
          </a:endParaRPr>
        </a:p>
      </dgm:t>
    </dgm:pt>
    <dgm:pt modelId="{5E6D8141-942D-44A8-A030-82193EF94B08}" type="parTrans" cxnId="{C7F314A4-01FF-4C2F-85D8-EE63EA4BDA12}">
      <dgm:prSet/>
      <dgm:spPr/>
      <dgm:t>
        <a:bodyPr/>
        <a:lstStyle/>
        <a:p>
          <a:endParaRPr lang="en-US"/>
        </a:p>
      </dgm:t>
    </dgm:pt>
    <dgm:pt modelId="{5F38F01E-524A-420B-965F-2E9D33095D69}" type="sibTrans" cxnId="{C7F314A4-01FF-4C2F-85D8-EE63EA4BDA12}">
      <dgm:prSet/>
      <dgm:spPr/>
      <dgm:t>
        <a:bodyPr/>
        <a:lstStyle/>
        <a:p>
          <a:endParaRPr lang="en-US"/>
        </a:p>
      </dgm:t>
    </dgm:pt>
    <dgm:pt modelId="{C3F7171B-BFCF-4375-9295-2EAF596AFA2E}" type="pres">
      <dgm:prSet presAssocID="{49899F6F-ADC7-4637-95E8-20A32C155598}" presName="arrowDiagram" presStyleCnt="0">
        <dgm:presLayoutVars>
          <dgm:chMax val="5"/>
          <dgm:dir/>
          <dgm:resizeHandles val="exact"/>
        </dgm:presLayoutVars>
      </dgm:prSet>
      <dgm:spPr/>
    </dgm:pt>
    <dgm:pt modelId="{763BC177-8D6D-4D4B-B8D8-1707012A7F7D}" type="pres">
      <dgm:prSet presAssocID="{49899F6F-ADC7-4637-95E8-20A32C155598}" presName="arrow" presStyleLbl="bgShp" presStyleIdx="0" presStyleCnt="1"/>
      <dgm:spPr/>
    </dgm:pt>
    <dgm:pt modelId="{053EC56D-E20E-4F1C-8F99-2B5C7F8F917A}" type="pres">
      <dgm:prSet presAssocID="{49899F6F-ADC7-4637-95E8-20A32C155598}" presName="arrowDiagram3" presStyleCnt="0"/>
      <dgm:spPr/>
    </dgm:pt>
    <dgm:pt modelId="{C8C54FD6-C61A-42C9-9CF9-6469255D48EB}" type="pres">
      <dgm:prSet presAssocID="{F0BD836E-6414-400F-9742-D6EBF1C4DB38}" presName="bullet3a" presStyleLbl="node1" presStyleIdx="0" presStyleCnt="3"/>
      <dgm:spPr/>
    </dgm:pt>
    <dgm:pt modelId="{6F8135CA-B6BA-4607-A064-61C7D4E8CBA6}" type="pres">
      <dgm:prSet presAssocID="{F0BD836E-6414-400F-9742-D6EBF1C4DB38}" presName="textBox3a" presStyleLbl="revTx" presStyleIdx="0" presStyleCnt="3" custAng="10800000" custFlipVert="1" custScaleY="26181" custLinFactNeighborX="-2861" custLinFactNeighborY="-70704">
        <dgm:presLayoutVars>
          <dgm:bulletEnabled val="1"/>
        </dgm:presLayoutVars>
      </dgm:prSet>
      <dgm:spPr/>
      <dgm:t>
        <a:bodyPr/>
        <a:lstStyle/>
        <a:p>
          <a:endParaRPr lang="en-US"/>
        </a:p>
      </dgm:t>
    </dgm:pt>
    <dgm:pt modelId="{19C89FDB-4005-4E5C-A1A3-58A8EEE1EC5C}" type="pres">
      <dgm:prSet presAssocID="{BDD3F436-04C2-4A6E-BABD-A7CEBDED8E8E}" presName="bullet3b" presStyleLbl="node1" presStyleIdx="1" presStyleCnt="3"/>
      <dgm:spPr/>
    </dgm:pt>
    <dgm:pt modelId="{C99CE377-48AA-47D0-8ED6-DA77E6D138E7}" type="pres">
      <dgm:prSet presAssocID="{BDD3F436-04C2-4A6E-BABD-A7CEBDED8E8E}" presName="textBox3b" presStyleLbl="revTx" presStyleIdx="1" presStyleCnt="3" custLinFactNeighborX="1389" custLinFactNeighborY="-20098">
        <dgm:presLayoutVars>
          <dgm:bulletEnabled val="1"/>
        </dgm:presLayoutVars>
      </dgm:prSet>
      <dgm:spPr/>
      <dgm:t>
        <a:bodyPr/>
        <a:lstStyle/>
        <a:p>
          <a:endParaRPr lang="en-US"/>
        </a:p>
      </dgm:t>
    </dgm:pt>
    <dgm:pt modelId="{9E8AAE09-87EC-455C-BDFD-0B7E54A252CA}" type="pres">
      <dgm:prSet presAssocID="{4AA7B83D-BB3F-49E6-B90E-6C0820CD1C70}" presName="bullet3c" presStyleLbl="node1" presStyleIdx="2" presStyleCnt="3" custLinFactX="42308" custLinFactNeighborX="100000" custLinFactNeighborY="-38141"/>
      <dgm:spPr/>
    </dgm:pt>
    <dgm:pt modelId="{2B56FEF5-ADE7-4D7A-9FA9-B1FD90D556A6}" type="pres">
      <dgm:prSet presAssocID="{4AA7B83D-BB3F-49E6-B90E-6C0820CD1C70}" presName="textBox3c" presStyleLbl="revTx" presStyleIdx="2" presStyleCnt="3" custAng="10800000" custFlipVert="1" custScaleY="15587" custLinFactNeighborX="39583" custLinFactNeighborY="-64988">
        <dgm:presLayoutVars>
          <dgm:bulletEnabled val="1"/>
        </dgm:presLayoutVars>
      </dgm:prSet>
      <dgm:spPr/>
      <dgm:t>
        <a:bodyPr/>
        <a:lstStyle/>
        <a:p>
          <a:endParaRPr lang="en-US"/>
        </a:p>
      </dgm:t>
    </dgm:pt>
  </dgm:ptLst>
  <dgm:cxnLst>
    <dgm:cxn modelId="{C0540A55-DB1A-4AE1-8942-6977166360A9}" type="presOf" srcId="{4AA7B83D-BB3F-49E6-B90E-6C0820CD1C70}" destId="{2B56FEF5-ADE7-4D7A-9FA9-B1FD90D556A6}" srcOrd="0" destOrd="0" presId="urn:microsoft.com/office/officeart/2005/8/layout/arrow2"/>
    <dgm:cxn modelId="{58CD74C8-621B-401B-A670-C4D944F29BA7}" type="presOf" srcId="{49899F6F-ADC7-4637-95E8-20A32C155598}" destId="{C3F7171B-BFCF-4375-9295-2EAF596AFA2E}" srcOrd="0" destOrd="0" presId="urn:microsoft.com/office/officeart/2005/8/layout/arrow2"/>
    <dgm:cxn modelId="{B4D8F132-EB5F-49B8-B898-5ABB7EEC2CDB}" type="presOf" srcId="{BDD3F436-04C2-4A6E-BABD-A7CEBDED8E8E}" destId="{C99CE377-48AA-47D0-8ED6-DA77E6D138E7}" srcOrd="0" destOrd="0" presId="urn:microsoft.com/office/officeart/2005/8/layout/arrow2"/>
    <dgm:cxn modelId="{C7F314A4-01FF-4C2F-85D8-EE63EA4BDA12}" srcId="{49899F6F-ADC7-4637-95E8-20A32C155598}" destId="{4AA7B83D-BB3F-49E6-B90E-6C0820CD1C70}" srcOrd="2" destOrd="0" parTransId="{5E6D8141-942D-44A8-A030-82193EF94B08}" sibTransId="{5F38F01E-524A-420B-965F-2E9D33095D69}"/>
    <dgm:cxn modelId="{F34268F8-3920-4A9F-9811-0498F5BD90D8}" srcId="{49899F6F-ADC7-4637-95E8-20A32C155598}" destId="{BDD3F436-04C2-4A6E-BABD-A7CEBDED8E8E}" srcOrd="1" destOrd="0" parTransId="{1954D312-9C2C-4D82-A6EB-1160BBF2351C}" sibTransId="{02B838B6-1494-4935-9045-BFD11C3051DD}"/>
    <dgm:cxn modelId="{F93A22D0-F79D-4C3B-9D1A-CA78C1830F7A}" srcId="{49899F6F-ADC7-4637-95E8-20A32C155598}" destId="{F0BD836E-6414-400F-9742-D6EBF1C4DB38}" srcOrd="0" destOrd="0" parTransId="{1408233E-F81B-4A41-AC19-32E8CF2F8EB3}" sibTransId="{C67A4298-52A1-4703-AB16-FA1A71DD9D5C}"/>
    <dgm:cxn modelId="{CB4872A7-5FF5-4D45-BEB6-65FE1623BCB0}" type="presOf" srcId="{F0BD836E-6414-400F-9742-D6EBF1C4DB38}" destId="{6F8135CA-B6BA-4607-A064-61C7D4E8CBA6}" srcOrd="0" destOrd="0" presId="urn:microsoft.com/office/officeart/2005/8/layout/arrow2"/>
    <dgm:cxn modelId="{B182D9FC-3A30-4D90-B550-A4D5333330C1}" type="presParOf" srcId="{C3F7171B-BFCF-4375-9295-2EAF596AFA2E}" destId="{763BC177-8D6D-4D4B-B8D8-1707012A7F7D}" srcOrd="0" destOrd="0" presId="urn:microsoft.com/office/officeart/2005/8/layout/arrow2"/>
    <dgm:cxn modelId="{60117E52-935C-46CD-8906-38110E2967E9}" type="presParOf" srcId="{C3F7171B-BFCF-4375-9295-2EAF596AFA2E}" destId="{053EC56D-E20E-4F1C-8F99-2B5C7F8F917A}" srcOrd="1" destOrd="0" presId="urn:microsoft.com/office/officeart/2005/8/layout/arrow2"/>
    <dgm:cxn modelId="{7EC97C35-ED0E-40E9-80BA-6888BF1C084B}" type="presParOf" srcId="{053EC56D-E20E-4F1C-8F99-2B5C7F8F917A}" destId="{C8C54FD6-C61A-42C9-9CF9-6469255D48EB}" srcOrd="0" destOrd="0" presId="urn:microsoft.com/office/officeart/2005/8/layout/arrow2"/>
    <dgm:cxn modelId="{6603CCAF-2B80-4D47-9DC5-3831348B8F67}" type="presParOf" srcId="{053EC56D-E20E-4F1C-8F99-2B5C7F8F917A}" destId="{6F8135CA-B6BA-4607-A064-61C7D4E8CBA6}" srcOrd="1" destOrd="0" presId="urn:microsoft.com/office/officeart/2005/8/layout/arrow2"/>
    <dgm:cxn modelId="{BB385AC5-D8CD-46B7-86B4-194C6BAAD3C8}" type="presParOf" srcId="{053EC56D-E20E-4F1C-8F99-2B5C7F8F917A}" destId="{19C89FDB-4005-4E5C-A1A3-58A8EEE1EC5C}" srcOrd="2" destOrd="0" presId="urn:microsoft.com/office/officeart/2005/8/layout/arrow2"/>
    <dgm:cxn modelId="{5E6A354E-064E-41A1-8141-6474D801BC61}" type="presParOf" srcId="{053EC56D-E20E-4F1C-8F99-2B5C7F8F917A}" destId="{C99CE377-48AA-47D0-8ED6-DA77E6D138E7}" srcOrd="3" destOrd="0" presId="urn:microsoft.com/office/officeart/2005/8/layout/arrow2"/>
    <dgm:cxn modelId="{99F31D33-DF54-447B-97F9-16248FC8B857}" type="presParOf" srcId="{053EC56D-E20E-4F1C-8F99-2B5C7F8F917A}" destId="{9E8AAE09-87EC-455C-BDFD-0B7E54A252CA}" srcOrd="4" destOrd="0" presId="urn:microsoft.com/office/officeart/2005/8/layout/arrow2"/>
    <dgm:cxn modelId="{C02D4EF8-D8CE-4235-884A-0AE5BB30294A}" type="presParOf" srcId="{053EC56D-E20E-4F1C-8F99-2B5C7F8F917A}" destId="{2B56FEF5-ADE7-4D7A-9FA9-B1FD90D556A6}" srcOrd="5" destOrd="0" presId="urn:microsoft.com/office/officeart/2005/8/layout/arrow2"/>
  </dgm:cxnLst>
  <dgm:bg/>
  <dgm:whole/>
</dgm:dataModel>
</file>

<file path=ppt/diagrams/data2.xml><?xml version="1.0" encoding="utf-8"?>
<dgm:dataModel xmlns:dgm="http://schemas.openxmlformats.org/drawingml/2006/diagram" xmlns:a="http://schemas.openxmlformats.org/drawingml/2006/main">
  <dgm:ptLst>
    <dgm:pt modelId="{49899F6F-ADC7-4637-95E8-20A32C155598}" type="doc">
      <dgm:prSet loTypeId="urn:microsoft.com/office/officeart/2005/8/layout/arrow2" loCatId="process" qsTypeId="urn:microsoft.com/office/officeart/2005/8/quickstyle/3d2" qsCatId="3D" csTypeId="urn:microsoft.com/office/officeart/2005/8/colors/accent6_5" csCatId="accent6" phldr="1"/>
      <dgm:spPr/>
      <dgm:t>
        <a:bodyPr/>
        <a:lstStyle/>
        <a:p>
          <a:endParaRPr lang="en-US"/>
        </a:p>
      </dgm:t>
    </dgm:pt>
    <dgm:pt modelId="{F0BD836E-6414-400F-9742-D6EBF1C4DB38}">
      <dgm:prSet phldrT="[Text]" custT="1"/>
      <dgm:spPr/>
      <dgm:t>
        <a:bodyPr/>
        <a:lstStyle/>
        <a:p>
          <a:pPr algn="l"/>
          <a:r>
            <a:rPr lang="en-US" sz="4000" b="1" baseline="0" dirty="0" smtClean="0">
              <a:solidFill>
                <a:schemeClr val="accent2">
                  <a:lumMod val="75000"/>
                </a:schemeClr>
              </a:solidFill>
              <a:effectLst>
                <a:outerShdw blurRad="38100" dist="38100" dir="2700000" algn="tl">
                  <a:srgbClr val="000000">
                    <a:alpha val="43137"/>
                  </a:srgbClr>
                </a:outerShdw>
              </a:effectLst>
              <a:latin typeface="+mn-lt"/>
            </a:rPr>
            <a:t>2000</a:t>
          </a:r>
          <a:endParaRPr lang="en-US" sz="4000" b="1" baseline="0" dirty="0">
            <a:solidFill>
              <a:schemeClr val="accent2">
                <a:lumMod val="75000"/>
              </a:schemeClr>
            </a:solidFill>
            <a:effectLst>
              <a:outerShdw blurRad="38100" dist="38100" dir="2700000" algn="tl">
                <a:srgbClr val="000000">
                  <a:alpha val="43137"/>
                </a:srgbClr>
              </a:outerShdw>
            </a:effectLst>
            <a:latin typeface="+mn-lt"/>
          </a:endParaRPr>
        </a:p>
      </dgm:t>
    </dgm:pt>
    <dgm:pt modelId="{1408233E-F81B-4A41-AC19-32E8CF2F8EB3}" type="parTrans" cxnId="{F93A22D0-F79D-4C3B-9D1A-CA78C1830F7A}">
      <dgm:prSet/>
      <dgm:spPr/>
      <dgm:t>
        <a:bodyPr/>
        <a:lstStyle/>
        <a:p>
          <a:endParaRPr lang="en-US"/>
        </a:p>
      </dgm:t>
    </dgm:pt>
    <dgm:pt modelId="{C67A4298-52A1-4703-AB16-FA1A71DD9D5C}" type="sibTrans" cxnId="{F93A22D0-F79D-4C3B-9D1A-CA78C1830F7A}">
      <dgm:prSet/>
      <dgm:spPr/>
      <dgm:t>
        <a:bodyPr/>
        <a:lstStyle/>
        <a:p>
          <a:endParaRPr lang="en-US"/>
        </a:p>
      </dgm:t>
    </dgm:pt>
    <dgm:pt modelId="{C3F7171B-BFCF-4375-9295-2EAF596AFA2E}" type="pres">
      <dgm:prSet presAssocID="{49899F6F-ADC7-4637-95E8-20A32C155598}" presName="arrowDiagram" presStyleCnt="0">
        <dgm:presLayoutVars>
          <dgm:chMax val="5"/>
          <dgm:dir/>
          <dgm:resizeHandles val="exact"/>
        </dgm:presLayoutVars>
      </dgm:prSet>
      <dgm:spPr/>
      <dgm:t>
        <a:bodyPr/>
        <a:lstStyle/>
        <a:p>
          <a:endParaRPr lang="en-US"/>
        </a:p>
      </dgm:t>
    </dgm:pt>
    <dgm:pt modelId="{763BC177-8D6D-4D4B-B8D8-1707012A7F7D}" type="pres">
      <dgm:prSet presAssocID="{49899F6F-ADC7-4637-95E8-20A32C155598}" presName="arrow" presStyleLbl="bgShp" presStyleIdx="0" presStyleCnt="1"/>
      <dgm:spPr/>
    </dgm:pt>
    <dgm:pt modelId="{2DCC100F-AA7F-41EC-AE5B-712027772DE2}" type="pres">
      <dgm:prSet presAssocID="{49899F6F-ADC7-4637-95E8-20A32C155598}" presName="arrowDiagram1" presStyleCnt="0">
        <dgm:presLayoutVars>
          <dgm:bulletEnabled val="1"/>
        </dgm:presLayoutVars>
      </dgm:prSet>
      <dgm:spPr/>
    </dgm:pt>
    <dgm:pt modelId="{33ACD1CB-C821-4DAF-A867-3BD811E90985}" type="pres">
      <dgm:prSet presAssocID="{F0BD836E-6414-400F-9742-D6EBF1C4DB38}" presName="bullet1" presStyleLbl="node1" presStyleIdx="0" presStyleCnt="1" custScaleX="67567" custScaleY="75451" custLinFactX="-400000" custLinFactY="168244" custLinFactNeighborX="-478379" custLinFactNeighborY="200000"/>
      <dgm:spPr/>
    </dgm:pt>
    <dgm:pt modelId="{A0E9553A-4422-4152-8290-37F933FF93C4}" type="pres">
      <dgm:prSet presAssocID="{F0BD836E-6414-400F-9742-D6EBF1C4DB38}" presName="textBox1" presStyleLbl="revTx" presStyleIdx="0" presStyleCnt="1" custScaleX="45833" custScaleY="13279" custLinFactX="-20833" custLinFactNeighborX="-100000" custLinFactNeighborY="-2981">
        <dgm:presLayoutVars>
          <dgm:bulletEnabled val="1"/>
        </dgm:presLayoutVars>
      </dgm:prSet>
      <dgm:spPr/>
      <dgm:t>
        <a:bodyPr/>
        <a:lstStyle/>
        <a:p>
          <a:endParaRPr lang="en-US"/>
        </a:p>
      </dgm:t>
    </dgm:pt>
  </dgm:ptLst>
  <dgm:cxnLst>
    <dgm:cxn modelId="{14F45AD9-04AB-4126-83D5-1A9E78674831}" type="presOf" srcId="{49899F6F-ADC7-4637-95E8-20A32C155598}" destId="{C3F7171B-BFCF-4375-9295-2EAF596AFA2E}" srcOrd="0" destOrd="0" presId="urn:microsoft.com/office/officeart/2005/8/layout/arrow2"/>
    <dgm:cxn modelId="{F93A22D0-F79D-4C3B-9D1A-CA78C1830F7A}" srcId="{49899F6F-ADC7-4637-95E8-20A32C155598}" destId="{F0BD836E-6414-400F-9742-D6EBF1C4DB38}" srcOrd="0" destOrd="0" parTransId="{1408233E-F81B-4A41-AC19-32E8CF2F8EB3}" sibTransId="{C67A4298-52A1-4703-AB16-FA1A71DD9D5C}"/>
    <dgm:cxn modelId="{F0EE989F-1263-42B9-9ADC-552B97A548AA}" type="presOf" srcId="{F0BD836E-6414-400F-9742-D6EBF1C4DB38}" destId="{A0E9553A-4422-4152-8290-37F933FF93C4}" srcOrd="0" destOrd="0" presId="urn:microsoft.com/office/officeart/2005/8/layout/arrow2"/>
    <dgm:cxn modelId="{E64FC861-95A2-4336-A7EA-71EE9618EB0A}" type="presParOf" srcId="{C3F7171B-BFCF-4375-9295-2EAF596AFA2E}" destId="{763BC177-8D6D-4D4B-B8D8-1707012A7F7D}" srcOrd="0" destOrd="0" presId="urn:microsoft.com/office/officeart/2005/8/layout/arrow2"/>
    <dgm:cxn modelId="{33B8EFE3-404B-4AF9-937C-3ABEC07741C3}" type="presParOf" srcId="{C3F7171B-BFCF-4375-9295-2EAF596AFA2E}" destId="{2DCC100F-AA7F-41EC-AE5B-712027772DE2}" srcOrd="1" destOrd="0" presId="urn:microsoft.com/office/officeart/2005/8/layout/arrow2"/>
    <dgm:cxn modelId="{C64F17D9-D028-4D23-9137-30C7FDA13925}" type="presParOf" srcId="{2DCC100F-AA7F-41EC-AE5B-712027772DE2}" destId="{33ACD1CB-C821-4DAF-A867-3BD811E90985}" srcOrd="0" destOrd="0" presId="urn:microsoft.com/office/officeart/2005/8/layout/arrow2"/>
    <dgm:cxn modelId="{8C15E520-DDA3-482A-BABA-DB12E5B9F891}" type="presParOf" srcId="{2DCC100F-AA7F-41EC-AE5B-712027772DE2}" destId="{A0E9553A-4422-4152-8290-37F933FF93C4}" srcOrd="1" destOrd="0" presId="urn:microsoft.com/office/officeart/2005/8/layout/arrow2"/>
  </dgm:cxnLst>
  <dgm:bg/>
  <dgm:whole/>
</dgm:dataModel>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37" tIns="46219" rIns="92437" bIns="46219" rtlCol="0"/>
          <a:lstStyle>
            <a:lvl1pPr algn="l">
              <a:defRPr sz="1200"/>
            </a:lvl1pPr>
          </a:lstStyle>
          <a:p>
            <a:endParaRPr lang="en-US" dirty="0"/>
          </a:p>
        </p:txBody>
      </p:sp>
      <p:sp>
        <p:nvSpPr>
          <p:cNvPr id="3" name="Date Placeholder 2"/>
          <p:cNvSpPr>
            <a:spLocks noGrp="1"/>
          </p:cNvSpPr>
          <p:nvPr>
            <p:ph type="dt" sz="quarter" idx="1"/>
          </p:nvPr>
        </p:nvSpPr>
        <p:spPr>
          <a:xfrm>
            <a:off x="3898101" y="0"/>
            <a:ext cx="2982119" cy="464820"/>
          </a:xfrm>
          <a:prstGeom prst="rect">
            <a:avLst/>
          </a:prstGeom>
        </p:spPr>
        <p:txBody>
          <a:bodyPr vert="horz" lIns="92437" tIns="46219" rIns="92437" bIns="46219" rtlCol="0"/>
          <a:lstStyle>
            <a:lvl1pPr algn="r">
              <a:defRPr sz="1200"/>
            </a:lvl1pPr>
          </a:lstStyle>
          <a:p>
            <a:fld id="{33395501-DA14-4381-BC30-FADE92CECA17}" type="datetimeFigureOut">
              <a:rPr lang="en-US" smtClean="0"/>
              <a:pPr/>
              <a:t>11/17/2008</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2437" tIns="46219" rIns="92437" bIns="4621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1" y="8829967"/>
            <a:ext cx="2982119" cy="464820"/>
          </a:xfrm>
          <a:prstGeom prst="rect">
            <a:avLst/>
          </a:prstGeom>
        </p:spPr>
        <p:txBody>
          <a:bodyPr vert="horz" lIns="92437" tIns="46219" rIns="92437" bIns="46219" rtlCol="0" anchor="b"/>
          <a:lstStyle>
            <a:lvl1pPr algn="r">
              <a:defRPr sz="1200"/>
            </a:lvl1pPr>
          </a:lstStyle>
          <a:p>
            <a:fld id="{13425972-CF1E-4529-ADFC-8548C9DEFEF0}"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37" tIns="46219" rIns="92437" bIns="46219" rtlCol="0"/>
          <a:lstStyle>
            <a:lvl1pPr algn="l">
              <a:defRPr sz="1200"/>
            </a:lvl1pPr>
          </a:lstStyle>
          <a:p>
            <a:endParaRPr lang="en-US" dirty="0"/>
          </a:p>
        </p:txBody>
      </p:sp>
      <p:sp>
        <p:nvSpPr>
          <p:cNvPr id="3" name="Date Placeholder 2"/>
          <p:cNvSpPr>
            <a:spLocks noGrp="1"/>
          </p:cNvSpPr>
          <p:nvPr>
            <p:ph type="dt" idx="1"/>
          </p:nvPr>
        </p:nvSpPr>
        <p:spPr>
          <a:xfrm>
            <a:off x="3898101" y="0"/>
            <a:ext cx="2982119" cy="464820"/>
          </a:xfrm>
          <a:prstGeom prst="rect">
            <a:avLst/>
          </a:prstGeom>
        </p:spPr>
        <p:txBody>
          <a:bodyPr vert="horz" lIns="92437" tIns="46219" rIns="92437" bIns="46219" rtlCol="0"/>
          <a:lstStyle>
            <a:lvl1pPr algn="r">
              <a:defRPr sz="1200"/>
            </a:lvl1pPr>
          </a:lstStyle>
          <a:p>
            <a:fld id="{D02AC772-5834-4ECE-9113-269B4CBB80F0}" type="datetimeFigureOut">
              <a:rPr lang="en-US" smtClean="0"/>
              <a:pPr/>
              <a:t>11/17/2008</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92437" tIns="46219" rIns="92437" bIns="4621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37" tIns="46219" rIns="92437" bIns="4621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37" tIns="46219" rIns="92437" bIns="4621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1" y="8829967"/>
            <a:ext cx="2982119" cy="464820"/>
          </a:xfrm>
          <a:prstGeom prst="rect">
            <a:avLst/>
          </a:prstGeom>
        </p:spPr>
        <p:txBody>
          <a:bodyPr vert="horz" lIns="92437" tIns="46219" rIns="92437" bIns="46219" rtlCol="0" anchor="b"/>
          <a:lstStyle>
            <a:lvl1pPr algn="r">
              <a:defRPr sz="1200"/>
            </a:lvl1pPr>
          </a:lstStyle>
          <a:p>
            <a:fld id="{F64583F8-73C4-4CFA-83E7-88A63148162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1989 - </a:t>
            </a:r>
            <a:r>
              <a:rPr lang="en-US" baseline="0" dirty="0" smtClean="0"/>
              <a:t>GPS Foundation @ Engineering to begin Landbase</a:t>
            </a:r>
          </a:p>
          <a:p>
            <a:r>
              <a:rPr lang="en-US" baseline="0" dirty="0" smtClean="0"/>
              <a:t>1993 - Core Depts. Develop common file structure &amp; data sharing</a:t>
            </a:r>
          </a:p>
          <a:p>
            <a:pPr marL="218610" indent="-218610">
              <a:buAutoNum type="arabicPlain" startAt="1996"/>
            </a:pPr>
            <a:r>
              <a:rPr lang="en-US" baseline="0" dirty="0" smtClean="0"/>
              <a:t> - “Most Communicative Map” Award</a:t>
            </a:r>
          </a:p>
          <a:p>
            <a:pPr marL="218610" indent="-218610"/>
            <a:r>
              <a:rPr lang="en-US" baseline="0" dirty="0" smtClean="0"/>
              <a:t>1998 - ESRI SAG Award</a:t>
            </a:r>
          </a:p>
          <a:p>
            <a:pPr marL="218610" indent="-218610"/>
            <a:r>
              <a:rPr lang="en-US" baseline="0" dirty="0" smtClean="0"/>
              <a:t>1999 - GIS Administration Committee formed via Interlocal Agreement</a:t>
            </a:r>
          </a:p>
          <a:p>
            <a:pPr marL="655831" lvl="1" indent="-218610"/>
            <a:r>
              <a:rPr lang="en-US" baseline="0" dirty="0" smtClean="0"/>
              <a:t>Planning, County Assessor, LES, County Engineering, Public Works, Information Services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100" dirty="0" smtClean="0"/>
              <a:t>Around this time, the Admin. Team Recognized that the GIS system had “</a:t>
            </a:r>
            <a:r>
              <a:rPr lang="en-US" sz="1100" dirty="0" err="1" smtClean="0"/>
              <a:t>plateau’d</a:t>
            </a:r>
            <a:r>
              <a:rPr lang="en-US" sz="1100" dirty="0" smtClean="0"/>
              <a:t>” and</a:t>
            </a:r>
            <a:r>
              <a:rPr lang="en-US" sz="1100" baseline="0" dirty="0" smtClean="0"/>
              <a:t> that there was a </a:t>
            </a:r>
            <a:r>
              <a:rPr lang="en-US" sz="1100" dirty="0" smtClean="0"/>
              <a:t>need to have more of a common operating picture towards GIS</a:t>
            </a:r>
          </a:p>
          <a:p>
            <a:endParaRPr lang="en-US" sz="1100" dirty="0" smtClean="0"/>
          </a:p>
          <a:p>
            <a:r>
              <a:rPr lang="en-US" sz="1100" dirty="0" smtClean="0"/>
              <a:t>2003 – ESRI Hosted “GIS Visioning Workshop”</a:t>
            </a:r>
          </a:p>
          <a:p>
            <a:r>
              <a:rPr lang="en-US" sz="1100" dirty="0" smtClean="0"/>
              <a:t>	Develop a Master Plan</a:t>
            </a:r>
          </a:p>
          <a:p>
            <a:r>
              <a:rPr lang="en-US" sz="1100" dirty="0" smtClean="0"/>
              <a:t>	Unification of Landbase</a:t>
            </a:r>
          </a:p>
          <a:p>
            <a:r>
              <a:rPr lang="en-US" sz="1100" dirty="0" smtClean="0"/>
              <a:t>	Infrastructure Inventory &amp; Database Development</a:t>
            </a:r>
          </a:p>
          <a:p>
            <a:r>
              <a:rPr lang="en-US" sz="1100" dirty="0" smtClean="0"/>
              <a:t>	Formalize Workflow</a:t>
            </a:r>
          </a:p>
          <a:p>
            <a:r>
              <a:rPr lang="en-US" sz="1100" dirty="0" smtClean="0"/>
              <a:t>2003 – Admin. Team hosted User-Based “GIS Visioning Workshop”</a:t>
            </a:r>
          </a:p>
          <a:p>
            <a:r>
              <a:rPr lang="en-US" sz="1100" dirty="0" smtClean="0"/>
              <a:t>	GIS Strategic Plan</a:t>
            </a:r>
          </a:p>
          <a:p>
            <a:r>
              <a:rPr lang="en-US" sz="1100" dirty="0" smtClean="0"/>
              <a:t>	GIS Management Office</a:t>
            </a:r>
          </a:p>
          <a:p>
            <a:r>
              <a:rPr lang="en-US" sz="1100" dirty="0" smtClean="0"/>
              <a:t>	Training</a:t>
            </a:r>
          </a:p>
          <a:p>
            <a:r>
              <a:rPr lang="en-US" sz="1100" dirty="0" smtClean="0"/>
              <a:t>	SDE\Geodatabase Development (database)</a:t>
            </a:r>
          </a:p>
          <a:p>
            <a:r>
              <a:rPr lang="en-US" sz="1100" dirty="0" smtClean="0"/>
              <a:t>	Data Repository</a:t>
            </a:r>
          </a:p>
          <a:p>
            <a:r>
              <a:rPr lang="en-US" sz="1100" dirty="0" smtClean="0"/>
              <a:t>2005 – GIS Master Plan hired out to PlanGraphics (because as a collective group, we</a:t>
            </a:r>
            <a:r>
              <a:rPr lang="en-US" sz="1100" baseline="0" dirty="0" smtClean="0"/>
              <a:t> all had our own jobs, none of which specialized in GIS, just common interests)  From this study, a </a:t>
            </a:r>
            <a:r>
              <a:rPr lang="en-US" sz="1100" kern="1200" dirty="0" smtClean="0">
                <a:solidFill>
                  <a:schemeClr val="tx1"/>
                </a:solidFill>
                <a:latin typeface="+mn-lt"/>
                <a:ea typeface="+mn-ea"/>
                <a:cs typeface="+mn-cs"/>
              </a:rPr>
              <a:t>review was presented of options </a:t>
            </a:r>
            <a:r>
              <a:rPr lang="en-US" sz="1100" dirty="0" smtClean="0"/>
              <a:t>for the GIS Management &amp; recommended that keep </a:t>
            </a:r>
            <a:r>
              <a:rPr lang="en-US" sz="1100" dirty="0" smtClean="0">
                <a:solidFill>
                  <a:srgbClr val="FF0000"/>
                </a:solidFill>
              </a:rPr>
              <a:t>existing structure with proposed Manager position coordinating efforts between agencies.  Centralized office was </a:t>
            </a:r>
            <a:r>
              <a:rPr lang="en-US" sz="1100" dirty="0" smtClean="0"/>
              <a:t>considered, but rejected.</a:t>
            </a:r>
          </a:p>
          <a:p>
            <a:r>
              <a:rPr lang="en-US" sz="1100" dirty="0" smtClean="0"/>
              <a:t>	Inter-local Agreements</a:t>
            </a:r>
          </a:p>
          <a:p>
            <a:r>
              <a:rPr lang="en-US" sz="1100" dirty="0" smtClean="0"/>
              <a:t>	GIS Program Management</a:t>
            </a:r>
          </a:p>
          <a:p>
            <a:r>
              <a:rPr lang="en-US" sz="1100" dirty="0" smtClean="0"/>
              <a:t>	Enterprise GIS Repository</a:t>
            </a:r>
          </a:p>
          <a:p>
            <a:r>
              <a:rPr lang="en-US" sz="1100" dirty="0" smtClean="0"/>
              <a:t>	Workflows</a:t>
            </a:r>
          </a:p>
          <a:p>
            <a:r>
              <a:rPr lang="en-US" sz="1100" dirty="0" smtClean="0"/>
              <a:t>	Training\Education</a:t>
            </a:r>
          </a:p>
          <a:p>
            <a:endParaRPr lang="en-US" sz="1100" dirty="0" smtClean="0"/>
          </a:p>
          <a:p>
            <a:r>
              <a:rPr lang="en-US" sz="1100" dirty="0" smtClean="0"/>
              <a:t>2006 – GIS Program Manager Position created</a:t>
            </a:r>
          </a:p>
          <a:p>
            <a:r>
              <a:rPr lang="en-US" sz="1100" dirty="0" smtClean="0"/>
              <a:t>2008 – GIS Program Manager Position hired (January 2008)</a:t>
            </a:r>
          </a:p>
          <a:p>
            <a:r>
              <a:rPr lang="en-US" sz="1100" dirty="0" smtClean="0"/>
              <a:t>2008 – Departmental GIS User Surveys</a:t>
            </a:r>
          </a:p>
          <a:p>
            <a:r>
              <a:rPr lang="en-US" sz="1100" dirty="0" smtClean="0"/>
              <a:t>2008 – GIS Advisory “Retreat”</a:t>
            </a:r>
          </a:p>
          <a:p>
            <a:r>
              <a:rPr lang="en-US" sz="1100" dirty="0" smtClean="0"/>
              <a:t>2008 – “Tiger Teams” formed based upon outcome of the Advisory Retreat</a:t>
            </a:r>
          </a:p>
          <a:p>
            <a:r>
              <a:rPr lang="en-US" sz="1100" dirty="0" smtClean="0"/>
              <a:t>	More to follow on this!</a:t>
            </a:r>
          </a:p>
          <a:p>
            <a:r>
              <a:rPr lang="en-US" sz="1100" dirty="0" smtClean="0"/>
              <a:t>	</a:t>
            </a:r>
            <a:endParaRPr lang="en-US" sz="1000" dirty="0" smtClean="0"/>
          </a:p>
        </p:txBody>
      </p:sp>
      <p:sp>
        <p:nvSpPr>
          <p:cNvPr id="4" name="Slide Number Placeholder 3"/>
          <p:cNvSpPr>
            <a:spLocks noGrp="1"/>
          </p:cNvSpPr>
          <p:nvPr>
            <p:ph type="sldNum" sz="quarter" idx="10"/>
          </p:nvPr>
        </p:nvSpPr>
        <p:spPr/>
        <p:txBody>
          <a:bodyPr/>
          <a:lstStyle/>
          <a:p>
            <a:fld id="{F64583F8-73C4-4CFA-83E7-88A631481629}"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smtClean="0"/>
              <a:t>The</a:t>
            </a:r>
            <a:r>
              <a:rPr lang="en-US" baseline="0" dirty="0" smtClean="0"/>
              <a:t> full responsibility of GIS does not fall onto a single agency represented above…  The purpose of this team is to provide collaboration between all agencies, as opposed to “silo’ing” GIS-related data\resources.</a:t>
            </a:r>
          </a:p>
          <a:p>
            <a:pPr lvl="1"/>
            <a:endParaRPr lang="en-US" dirty="0" smtClean="0"/>
          </a:p>
          <a:p>
            <a:pPr lvl="1"/>
            <a:r>
              <a:rPr lang="en-US" dirty="0" smtClean="0"/>
              <a:t>As a</a:t>
            </a:r>
            <a:r>
              <a:rPr lang="en-US" baseline="0" dirty="0" smtClean="0"/>
              <a:t> sign of how this team operates in a collaborative effort, the GIS Manager p</a:t>
            </a:r>
            <a:r>
              <a:rPr lang="en-US" dirty="0" smtClean="0"/>
              <a:t>osition</a:t>
            </a:r>
            <a:r>
              <a:rPr lang="en-US" baseline="0" dirty="0" smtClean="0"/>
              <a:t> is fully funded by 1/7</a:t>
            </a:r>
            <a:r>
              <a:rPr lang="en-US" baseline="30000" dirty="0" smtClean="0"/>
              <a:t>th</a:t>
            </a:r>
            <a:r>
              <a:rPr lang="en-US" baseline="0" dirty="0" smtClean="0"/>
              <a:t> representation from each agency</a:t>
            </a:r>
          </a:p>
          <a:p>
            <a:pPr lvl="1"/>
            <a:endParaRPr lang="en-US" baseline="0" dirty="0" smtClean="0"/>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on </a:t>
            </a:r>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Armed</a:t>
            </a:r>
            <a:r>
              <a:rPr lang="en-US" baseline="0" dirty="0" smtClean="0"/>
              <a:t> with the Visioning sessions, GIS Master Plan, and the </a:t>
            </a:r>
            <a:r>
              <a:rPr lang="en-US" dirty="0" smtClean="0"/>
              <a:t>series of User meetings,</a:t>
            </a:r>
            <a:r>
              <a:rPr lang="en-US" baseline="0" dirty="0" smtClean="0"/>
              <a:t> the GIS Administration Team met in the spring of 2008 to wrap this all into a list of items.  THIS list is not in any particular order, but what the team did was prioritize these into 3 categories – High, Medium &amp; Low.  The following projects were identified as the top 4 of the “High” category.</a:t>
            </a:r>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Other projects include</a:t>
            </a:r>
            <a:r>
              <a:rPr lang="en-US" baseline="0" dirty="0" smtClean="0"/>
              <a:t> participation in the following;</a:t>
            </a:r>
          </a:p>
          <a:p>
            <a:endParaRPr lang="en-US" baseline="0" dirty="0" smtClean="0"/>
          </a:p>
          <a:p>
            <a:pPr>
              <a:buFontTx/>
              <a:buChar char="-"/>
            </a:pPr>
            <a:r>
              <a:rPr lang="en-US" baseline="0" dirty="0" smtClean="0"/>
              <a:t>Fire Department GIS</a:t>
            </a:r>
          </a:p>
          <a:p>
            <a:pPr>
              <a:buFontTx/>
              <a:buChar char="-"/>
            </a:pPr>
            <a:r>
              <a:rPr lang="en-US" baseline="0" dirty="0" smtClean="0"/>
              <a:t>Multiple Public Works GIS Conversion\Integration projects</a:t>
            </a:r>
          </a:p>
          <a:p>
            <a:pPr lvl="1">
              <a:buFontTx/>
              <a:buChar char="-"/>
            </a:pPr>
            <a:r>
              <a:rPr lang="en-US" baseline="0" dirty="0" smtClean="0"/>
              <a:t>Landfill</a:t>
            </a:r>
          </a:p>
          <a:p>
            <a:pPr lvl="1">
              <a:buFontTx/>
              <a:buChar char="-"/>
            </a:pPr>
            <a:r>
              <a:rPr lang="en-US" baseline="0" dirty="0" smtClean="0"/>
              <a:t>Water</a:t>
            </a:r>
          </a:p>
          <a:p>
            <a:pPr lvl="1">
              <a:buFontTx/>
              <a:buChar char="-"/>
            </a:pPr>
            <a:r>
              <a:rPr lang="en-US" baseline="0" dirty="0" smtClean="0"/>
              <a:t>Storm Sewer\Watershed Management</a:t>
            </a:r>
          </a:p>
          <a:p>
            <a:pPr lvl="1">
              <a:buFontTx/>
              <a:buChar char="-"/>
            </a:pPr>
            <a:r>
              <a:rPr lang="en-US" baseline="0" dirty="0" smtClean="0"/>
              <a:t>Sanitary Sewer</a:t>
            </a:r>
          </a:p>
          <a:p>
            <a:pPr lvl="1">
              <a:buFontTx/>
              <a:buChar char="-"/>
            </a:pPr>
            <a:r>
              <a:rPr lang="en-US" baseline="0" dirty="0" smtClean="0"/>
              <a:t>Traffic</a:t>
            </a:r>
          </a:p>
          <a:p>
            <a:pPr lvl="1">
              <a:buFontTx/>
              <a:buChar char="-"/>
            </a:pPr>
            <a:r>
              <a:rPr lang="en-US" baseline="0" dirty="0" smtClean="0"/>
              <a:t>Markings</a:t>
            </a:r>
          </a:p>
          <a:p>
            <a:pPr lvl="0">
              <a:buFontTx/>
              <a:buChar char="-"/>
            </a:pPr>
            <a:r>
              <a:rPr lang="en-US" baseline="0" dirty="0" smtClean="0"/>
              <a:t>2007 Aerial Project Delivery</a:t>
            </a:r>
          </a:p>
          <a:p>
            <a:pPr lvl="0">
              <a:buFontTx/>
              <a:buChar char="-"/>
            </a:pPr>
            <a:r>
              <a:rPr lang="en-US" baseline="0" dirty="0" smtClean="0"/>
              <a:t>Reviewing Licensing</a:t>
            </a:r>
          </a:p>
          <a:p>
            <a:pPr lvl="1">
              <a:buFontTx/>
              <a:buChar char="-"/>
            </a:pPr>
            <a:r>
              <a:rPr lang="en-US" baseline="0" dirty="0" smtClean="0"/>
              <a:t>Costs (new purchases, maintenance)</a:t>
            </a:r>
          </a:p>
          <a:p>
            <a:pPr lvl="1">
              <a:buFontTx/>
              <a:buChar char="-"/>
            </a:pPr>
            <a:r>
              <a:rPr lang="en-US" baseline="0" dirty="0" smtClean="0"/>
              <a:t>Upgrading (bring users to current versions) </a:t>
            </a:r>
          </a:p>
          <a:p>
            <a:pPr lvl="0">
              <a:buFontTx/>
              <a:buChar char="-"/>
            </a:pPr>
            <a:endParaRPr lang="en-US" baseline="0" dirty="0" smtClean="0"/>
          </a:p>
        </p:txBody>
      </p:sp>
      <p:sp>
        <p:nvSpPr>
          <p:cNvPr id="4" name="Slide Number Placeholder 3"/>
          <p:cNvSpPr>
            <a:spLocks noGrp="1"/>
          </p:cNvSpPr>
          <p:nvPr>
            <p:ph type="sldNum" sz="quarter" idx="10"/>
          </p:nvPr>
        </p:nvSpPr>
        <p:spPr/>
        <p:txBody>
          <a:bodyPr/>
          <a:lstStyle/>
          <a:p>
            <a:fld id="{F64583F8-73C4-4CFA-83E7-88A631481629}"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64583F8-73C4-4CFA-83E7-88A631481629}"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64583F8-73C4-4CFA-83E7-88A631481629}"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64583F8-73C4-4CFA-83E7-88A631481629}"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64583F8-73C4-4CFA-83E7-88A631481629}"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on Integration</a:t>
            </a:r>
            <a:r>
              <a:rPr lang="en-US" baseline="0" dirty="0" smtClean="0"/>
              <a:t> with GIS at the core</a:t>
            </a:r>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Begin User Groups – this will initiate</a:t>
            </a:r>
            <a:r>
              <a:rPr lang="en-US" baseline="0" dirty="0" smtClean="0"/>
              <a:t> a “Enterprise Community” approach to GIS</a:t>
            </a:r>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 the</a:t>
            </a:r>
            <a:r>
              <a:rPr lang="en-US" baseline="0" dirty="0" smtClean="0"/>
              <a:t> DSC is in its infancy, and we are unsure of where it will end up, it’s our belief at this time that the stars are aligning themselves to allow the City of Lincoln\Lancaster County Enterprise GIS program to become a more efficient tool for decision making.</a:t>
            </a:r>
            <a:endParaRPr lang="en-US" dirty="0"/>
          </a:p>
        </p:txBody>
      </p:sp>
      <p:sp>
        <p:nvSpPr>
          <p:cNvPr id="4" name="Slide Number Placeholder 3"/>
          <p:cNvSpPr>
            <a:spLocks noGrp="1"/>
          </p:cNvSpPr>
          <p:nvPr>
            <p:ph type="sldNum" sz="quarter" idx="10"/>
          </p:nvPr>
        </p:nvSpPr>
        <p:spPr/>
        <p:txBody>
          <a:bodyPr/>
          <a:lstStyle/>
          <a:p>
            <a:fld id="{F64583F8-73C4-4CFA-83E7-88A631481629}" type="slidenum">
              <a:rPr lang="en-US" smtClean="0"/>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30" name="Date Placeholder 29"/>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nchor="b"/>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tIns="9144" bIns="9144" anchor="b"/>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nchor="b"/>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t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nchor="b"/>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dirty="0" smtClean="0"/>
              <a:t>Click icon to add picture</a:t>
            </a:r>
            <a:endParaRPr lang="en-US" dirty="0"/>
          </a:p>
        </p:txBody>
      </p:sp>
      <p:sp>
        <p:nvSpPr>
          <p:cNvPr id="4" name="Text Placeholder 3"/>
          <p:cNvSpPr>
            <a:spLocks noGrp="1"/>
          </p:cNvSpPr>
          <p:nvPr>
            <p:ph type="body" sz="half" idx="2"/>
          </p:nvPr>
        </p:nvSpPr>
        <p:spPr>
          <a:xfrm>
            <a:off x="376240" y="2543176"/>
            <a:ext cx="3429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3400" y="6356350"/>
            <a:ext cx="533400" cy="365125"/>
          </a:xfrm>
        </p:spPr>
        <p:txBody>
          <a:bodyPr/>
          <a:lstStyle/>
          <a:p>
            <a:fld id="{1CB7D1A7-9C87-4DB4-8091-DBFD6A3AB1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735B1-B490-4A87-B2B8-2A2FD640AA3A}" type="datetimeFigureOut">
              <a:rPr lang="en-US" smtClean="0"/>
              <a:pPr/>
              <a:t>11/17/2008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B7D1A7-9C87-4DB4-8091-DBFD6A3AB1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30" name="Text Placeholder 29"/>
          <p:cNvSpPr>
            <a:spLocks noGrp="1"/>
          </p:cNvSpPr>
          <p:nvPr>
            <p:ph type="body" idx="1"/>
          </p:nvPr>
        </p:nvSpPr>
        <p:spPr>
          <a:xfrm>
            <a:off x="457200" y="2179637"/>
            <a:ext cx="8229600" cy="4114800"/>
          </a:xfrm>
          <a:prstGeom prst="rect">
            <a:avLst/>
          </a:prstGeom>
        </p:spPr>
        <p:txBody>
          <a:bodyPr vert="horz" lIns="9144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fld id="{FB2735B1-B490-4A87-B2B8-2A2FD640AA3A}" type="datetimeFigureOut">
              <a:rPr lang="en-US" smtClean="0"/>
              <a:pPr/>
              <a:t>11/17/2008</a:t>
            </a:fld>
            <a:endParaRPr lang="en-US" dirty="0"/>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fld id="{1CB7D1A7-9C87-4DB4-8091-DBFD6A3AB11A}"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40" indent="-320040" algn="l" rtl="0" eaLnBrk="1" latinLnBrk="0" hangingPunct="1">
        <a:spcBef>
          <a:spcPct val="20000"/>
        </a:spcBef>
        <a:buClr>
          <a:schemeClr val="accent1"/>
        </a:buClr>
        <a:buSzPct val="70000"/>
        <a:buFont typeface="Wingdings 2"/>
        <a:buChar char=""/>
        <a:defRPr sz="3000" kern="1200">
          <a:solidFill>
            <a:schemeClr val="tx1"/>
          </a:solidFill>
          <a:latin typeface="+mn-lt"/>
          <a:ea typeface="+mn-ea"/>
          <a:cs typeface="+mn-cs"/>
        </a:defRPr>
      </a:lvl1pPr>
      <a:lvl2pPr marL="630936" indent="-274320" algn="l" rtl="0" eaLnBrk="1" latinLnBrk="0" hangingPunct="1">
        <a:spcBef>
          <a:spcPct val="20000"/>
        </a:spcBef>
        <a:buClr>
          <a:schemeClr val="accent2"/>
        </a:buClr>
        <a:buFont typeface="Wingdings 2"/>
        <a:buChar char=""/>
        <a:defRPr sz="2600" kern="1200">
          <a:solidFill>
            <a:schemeClr val="tx1"/>
          </a:solidFill>
          <a:latin typeface="+mn-lt"/>
          <a:ea typeface="+mn-ea"/>
          <a:cs typeface="+mn-cs"/>
        </a:defRPr>
      </a:lvl2pPr>
      <a:lvl3pPr marL="923544" indent="-274320" algn="l" rtl="0" eaLnBrk="1" latinLnBrk="0" hangingPunct="1">
        <a:spcBef>
          <a:spcPct val="20000"/>
        </a:spcBef>
        <a:buClr>
          <a:schemeClr val="accent3"/>
        </a:buClr>
        <a:buFont typeface="Wingdings 2"/>
        <a:buChar char=""/>
        <a:defRPr sz="2400" kern="1200">
          <a:solidFill>
            <a:schemeClr val="tx1"/>
          </a:solidFill>
          <a:latin typeface="+mn-lt"/>
          <a:ea typeface="+mn-ea"/>
          <a:cs typeface="+mn-cs"/>
        </a:defRPr>
      </a:lvl3pPr>
      <a:lvl4pPr marL="1188720" indent="-228600" algn="l" rtl="0" eaLnBrk="1" latinLnBrk="0" hangingPunct="1">
        <a:spcBef>
          <a:spcPct val="20000"/>
        </a:spcBef>
        <a:buClr>
          <a:schemeClr val="accent4"/>
        </a:buClr>
        <a:buFont typeface="Wingdings 2"/>
        <a:buChar char=""/>
        <a:defRPr sz="2200" kern="1200">
          <a:solidFill>
            <a:schemeClr val="tx1"/>
          </a:solidFill>
          <a:latin typeface="+mn-lt"/>
          <a:ea typeface="+mn-ea"/>
          <a:cs typeface="+mn-cs"/>
        </a:defRPr>
      </a:lvl4pPr>
      <a:lvl5pPr marL="1426464" indent="-22860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gif"/><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423030" cy="4267200"/>
          </a:xfrm>
        </p:spPr>
        <p:txBody>
          <a:bodyPr>
            <a:normAutofit fontScale="90000"/>
          </a:bodyPr>
          <a:lstStyle/>
          <a:p>
            <a:pPr algn="ctr"/>
            <a:r>
              <a:rPr lang="en-US" sz="8900" b="1" u="sng" dirty="0" smtClean="0">
                <a:solidFill>
                  <a:srgbClr val="FFC000"/>
                </a:solidFill>
              </a:rPr>
              <a:t>G</a:t>
            </a:r>
            <a:r>
              <a:rPr lang="en-US" sz="6000" dirty="0" smtClean="0"/>
              <a:t>eographic </a:t>
            </a:r>
            <a:r>
              <a:rPr lang="en-US" sz="7300" b="1" u="sng" dirty="0" smtClean="0">
                <a:solidFill>
                  <a:srgbClr val="FFC000"/>
                </a:solidFill>
              </a:rPr>
              <a:t>I</a:t>
            </a:r>
            <a:r>
              <a:rPr lang="en-US" sz="6000" dirty="0" smtClean="0"/>
              <a:t>nformation </a:t>
            </a:r>
            <a:r>
              <a:rPr lang="en-US" sz="7300" b="1" u="sng" dirty="0" smtClean="0">
                <a:solidFill>
                  <a:srgbClr val="FFC000"/>
                </a:solidFill>
              </a:rPr>
              <a:t>S</a:t>
            </a:r>
            <a:r>
              <a:rPr lang="en-US" sz="6000" dirty="0" smtClean="0"/>
              <a:t>ystems </a:t>
            </a:r>
            <a:r>
              <a:rPr lang="en-US" dirty="0" smtClean="0"/>
              <a:t/>
            </a:r>
            <a:br>
              <a:rPr lang="en-US" dirty="0" smtClean="0"/>
            </a:br>
            <a:r>
              <a:rPr lang="en-US" sz="8000" dirty="0" smtClean="0"/>
              <a:t> </a:t>
            </a:r>
            <a:r>
              <a:rPr lang="en-US" sz="10700" dirty="0" smtClean="0">
                <a:solidFill>
                  <a:srgbClr val="FFC000"/>
                </a:solidFill>
              </a:rPr>
              <a:t>(GIS)</a:t>
            </a:r>
            <a:r>
              <a:rPr lang="en-US" sz="4800" dirty="0" smtClean="0">
                <a:solidFill>
                  <a:srgbClr val="FFC000"/>
                </a:solidFill>
              </a:rPr>
              <a:t/>
            </a:r>
            <a:br>
              <a:rPr lang="en-US" sz="4800" dirty="0" smtClean="0">
                <a:solidFill>
                  <a:srgbClr val="FFC000"/>
                </a:solidFill>
              </a:rPr>
            </a:br>
            <a:r>
              <a:rPr sz="4800" smtClean="0">
                <a:solidFill>
                  <a:srgbClr val="FFC000"/>
                </a:solidFill>
              </a:rPr>
              <a:t/>
            </a:r>
            <a:br>
              <a:rPr sz="4800" smtClean="0">
                <a:solidFill>
                  <a:srgbClr val="FFC000"/>
                </a:solidFill>
              </a:rPr>
            </a:br>
            <a:r>
              <a:rPr lang="en-US" dirty="0" smtClean="0"/>
              <a:t/>
            </a:r>
            <a:br>
              <a:rPr lang="en-US" dirty="0" smtClean="0"/>
            </a:br>
            <a:r>
              <a:rPr lang="en-US" sz="3600" dirty="0" smtClean="0"/>
              <a:t>City of Lincoln\Lancaster County</a:t>
            </a:r>
            <a:endParaRPr lang="en-US" dirty="0"/>
          </a:p>
        </p:txBody>
      </p:sp>
      <p:pic>
        <p:nvPicPr>
          <p:cNvPr id="1029" name="Picture 5" descr="C:\WINDOWS\Temporary Internet Files\Content.IE5\82ARM975\MCj04325690000[1].png"/>
          <p:cNvPicPr>
            <a:picLocks noChangeAspect="1" noChangeArrowheads="1"/>
          </p:cNvPicPr>
          <p:nvPr/>
        </p:nvPicPr>
        <p:blipFill>
          <a:blip r:embed="rId3"/>
          <a:srcRect/>
          <a:stretch>
            <a:fillRect/>
          </a:stretch>
        </p:blipFill>
        <p:spPr bwMode="auto">
          <a:xfrm>
            <a:off x="6858000" y="3657600"/>
            <a:ext cx="1828572" cy="1828572"/>
          </a:xfrm>
          <a:prstGeom prst="rect">
            <a:avLst/>
          </a:prstGeom>
          <a:noFill/>
        </p:spPr>
      </p:pic>
      <p:pic>
        <p:nvPicPr>
          <p:cNvPr id="1030" name="Picture 6" descr="C:\WINDOWS\Temporary Internet Files\Content.IE5\82ARM975\MCj04325690000[1].png"/>
          <p:cNvPicPr>
            <a:picLocks noChangeAspect="1" noChangeArrowheads="1"/>
          </p:cNvPicPr>
          <p:nvPr/>
        </p:nvPicPr>
        <p:blipFill>
          <a:blip r:embed="rId3"/>
          <a:srcRect/>
          <a:stretch>
            <a:fillRect/>
          </a:stretch>
        </p:blipFill>
        <p:spPr bwMode="auto">
          <a:xfrm>
            <a:off x="304800" y="3657600"/>
            <a:ext cx="1828572" cy="1828572"/>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114800"/>
          </a:xfrm>
        </p:spPr>
        <p:txBody>
          <a:bodyPr/>
          <a:lstStyle/>
          <a:p>
            <a:r>
              <a:rPr lang="en-US" dirty="0" smtClean="0"/>
              <a:t>Background\History</a:t>
            </a:r>
            <a:br>
              <a:rPr lang="en-US" dirty="0" smtClean="0"/>
            </a:br>
            <a:endParaRPr lang="en-US" dirty="0" smtClean="0"/>
          </a:p>
          <a:p>
            <a:r>
              <a:rPr lang="en-US" dirty="0" smtClean="0"/>
              <a:t>GIS Manager</a:t>
            </a:r>
            <a:br>
              <a:rPr lang="en-US" dirty="0" smtClean="0"/>
            </a:br>
            <a:r>
              <a:rPr lang="en-US" dirty="0" smtClean="0"/>
              <a:t>Roles</a:t>
            </a:r>
            <a:br>
              <a:rPr lang="en-US" dirty="0" smtClean="0"/>
            </a:br>
            <a:endParaRPr lang="en-US" dirty="0" smtClean="0"/>
          </a:p>
          <a:p>
            <a:r>
              <a:rPr lang="en-US" dirty="0" smtClean="0"/>
              <a:t>Projects</a:t>
            </a:r>
            <a:br>
              <a:rPr lang="en-US" dirty="0" smtClean="0"/>
            </a:br>
            <a:endParaRPr lang="en-US" dirty="0" smtClean="0"/>
          </a:p>
          <a:p>
            <a:r>
              <a:rPr lang="en-US" dirty="0" smtClean="0"/>
              <a:t>Game Plan</a:t>
            </a:r>
            <a:endParaRPr lang="en-US" dirty="0"/>
          </a:p>
        </p:txBody>
      </p:sp>
      <p:sp>
        <p:nvSpPr>
          <p:cNvPr id="4" name="Title 3"/>
          <p:cNvSpPr>
            <a:spLocks noGrp="1"/>
          </p:cNvSpPr>
          <p:nvPr>
            <p:ph type="title"/>
          </p:nvPr>
        </p:nvSpPr>
        <p:spPr>
          <a:xfrm>
            <a:off x="0" y="0"/>
            <a:ext cx="9144000" cy="1143000"/>
          </a:xfrm>
        </p:spPr>
        <p:txBody>
          <a:bodyPr/>
          <a:lstStyle/>
          <a:p>
            <a:pPr algn="ctr"/>
            <a:r>
              <a:rPr lang="en-US" dirty="0" smtClean="0"/>
              <a:t>Agenda</a:t>
            </a:r>
            <a:endParaRPr lang="en-US" dirty="0"/>
          </a:p>
        </p:txBody>
      </p:sp>
      <p:pic>
        <p:nvPicPr>
          <p:cNvPr id="17435" name="Picture 27" descr="C:\WINDOWS\Temporary Internet Files\Content.IE5\ZBT5AVZG\MPj03852560000[1].jpg"/>
          <p:cNvPicPr>
            <a:picLocks noChangeAspect="1" noChangeArrowheads="1"/>
          </p:cNvPicPr>
          <p:nvPr/>
        </p:nvPicPr>
        <p:blipFill>
          <a:blip r:embed="rId3"/>
          <a:srcRect/>
          <a:stretch>
            <a:fillRect/>
          </a:stretch>
        </p:blipFill>
        <p:spPr bwMode="auto">
          <a:xfrm>
            <a:off x="3459480" y="2667000"/>
            <a:ext cx="5120640" cy="3657600"/>
          </a:xfrm>
          <a:prstGeom prst="rect">
            <a:avLst/>
          </a:prstGeom>
          <a:noFill/>
        </p:spPr>
      </p:pic>
      <p:pic>
        <p:nvPicPr>
          <p:cNvPr id="34" name="Picture 4" descr="Image4"/>
          <p:cNvPicPr>
            <a:picLocks noChangeAspect="1" noChangeArrowheads="1"/>
          </p:cNvPicPr>
          <p:nvPr/>
        </p:nvPicPr>
        <p:blipFill>
          <a:blip r:embed="rId4" cstate="print">
            <a:lum bright="2000" contrast="16000"/>
          </a:blip>
          <a:srcRect/>
          <a:stretch>
            <a:fillRect/>
          </a:stretch>
        </p:blipFill>
        <p:spPr>
          <a:xfrm>
            <a:off x="4419600" y="1676400"/>
            <a:ext cx="4051300" cy="4963590"/>
          </a:xfrm>
          <a:prstGeom prst="rect">
            <a:avLst/>
          </a:prstGeom>
          <a:noFill/>
          <a:ln/>
        </p:spPr>
      </p:pic>
      <p:pic>
        <p:nvPicPr>
          <p:cNvPr id="17414" name="Picture 6" descr="C:\WINDOWS\Temporary Internet Files\Content.IE5\RNJ5Q68G\MCj03704040000[1].wmf"/>
          <p:cNvPicPr>
            <a:picLocks noChangeAspect="1" noChangeArrowheads="1"/>
          </p:cNvPicPr>
          <p:nvPr/>
        </p:nvPicPr>
        <p:blipFill>
          <a:blip r:embed="rId5"/>
          <a:srcRect/>
          <a:stretch>
            <a:fillRect/>
          </a:stretch>
        </p:blipFill>
        <p:spPr bwMode="auto">
          <a:xfrm>
            <a:off x="4114800" y="2209800"/>
            <a:ext cx="4668338" cy="4343400"/>
          </a:xfrm>
          <a:prstGeom prst="rect">
            <a:avLst/>
          </a:prstGeom>
          <a:noFill/>
        </p:spPr>
      </p:pic>
      <p:pic>
        <p:nvPicPr>
          <p:cNvPr id="17428" name="Picture 20" descr="C:\WINDOWS\Temporary Internet Files\Content.IE5\ZBT5AVZG\MCj02380530000[1].wmf"/>
          <p:cNvPicPr>
            <a:picLocks noChangeAspect="1" noChangeArrowheads="1"/>
          </p:cNvPicPr>
          <p:nvPr/>
        </p:nvPicPr>
        <p:blipFill>
          <a:blip r:embed="rId6"/>
          <a:srcRect/>
          <a:stretch>
            <a:fillRect/>
          </a:stretch>
        </p:blipFill>
        <p:spPr bwMode="auto">
          <a:xfrm>
            <a:off x="4267200" y="2438400"/>
            <a:ext cx="4437379" cy="342900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xit" presetSubtype="0" fill="hold" nodeType="clickEffect">
                                  <p:stCondLst>
                                    <p:cond delay="0"/>
                                  </p:stCondLst>
                                  <p:childTnLst>
                                    <p:anim calcmode="lin" valueType="num">
                                      <p:cBhvr>
                                        <p:cTn id="14" dur="1000"/>
                                        <p:tgtEl>
                                          <p:spTgt spid="34"/>
                                        </p:tgtEl>
                                        <p:attrNameLst>
                                          <p:attrName>ppt_w</p:attrName>
                                        </p:attrNameLst>
                                      </p:cBhvr>
                                      <p:tavLst>
                                        <p:tav tm="0">
                                          <p:val>
                                            <p:strVal val="ppt_w"/>
                                          </p:val>
                                        </p:tav>
                                        <p:tav tm="100000">
                                          <p:val>
                                            <p:fltVal val="0"/>
                                          </p:val>
                                        </p:tav>
                                      </p:tavLst>
                                    </p:anim>
                                    <p:anim calcmode="lin" valueType="num">
                                      <p:cBhvr>
                                        <p:cTn id="15" dur="1000"/>
                                        <p:tgtEl>
                                          <p:spTgt spid="34"/>
                                        </p:tgtEl>
                                        <p:attrNameLst>
                                          <p:attrName>ppt_h</p:attrName>
                                        </p:attrNameLst>
                                      </p:cBhvr>
                                      <p:tavLst>
                                        <p:tav tm="0">
                                          <p:val>
                                            <p:strVal val="ppt_h"/>
                                          </p:val>
                                        </p:tav>
                                        <p:tav tm="100000">
                                          <p:val>
                                            <p:fltVal val="0"/>
                                          </p:val>
                                        </p:tav>
                                      </p:tavLst>
                                    </p:anim>
                                    <p:animEffect transition="out" filter="fade">
                                      <p:cBhvr>
                                        <p:cTn id="16" dur="1000"/>
                                        <p:tgtEl>
                                          <p:spTgt spid="34"/>
                                        </p:tgtEl>
                                      </p:cBhvr>
                                    </p:animEffect>
                                    <p:set>
                                      <p:cBhvr>
                                        <p:cTn id="17" dur="1" fill="hold">
                                          <p:stCondLst>
                                            <p:cond delay="999"/>
                                          </p:stCondLst>
                                        </p:cTn>
                                        <p:tgtEl>
                                          <p:spTgt spid="34"/>
                                        </p:tgtEl>
                                        <p:attrNameLst>
                                          <p:attrName>style.visibility</p:attrName>
                                        </p:attrNameLst>
                                      </p:cBhvr>
                                      <p:to>
                                        <p:strVal val="hidden"/>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7414"/>
                                        </p:tgtEl>
                                        <p:attrNameLst>
                                          <p:attrName>style.visibility</p:attrName>
                                        </p:attrNameLst>
                                      </p:cBhvr>
                                      <p:to>
                                        <p:strVal val="visible"/>
                                      </p:to>
                                    </p:set>
                                    <p:animEffect transition="in" filter="fade">
                                      <p:cBhvr>
                                        <p:cTn id="24" dur="1000"/>
                                        <p:tgtEl>
                                          <p:spTgt spid="1741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xit" presetSubtype="0" fill="hold" nodeType="clickEffect">
                                  <p:stCondLst>
                                    <p:cond delay="0"/>
                                  </p:stCondLst>
                                  <p:childTnLst>
                                    <p:anim calcmode="lin" valueType="num">
                                      <p:cBhvr>
                                        <p:cTn id="28" dur="1000"/>
                                        <p:tgtEl>
                                          <p:spTgt spid="17414"/>
                                        </p:tgtEl>
                                        <p:attrNameLst>
                                          <p:attrName>ppt_w</p:attrName>
                                        </p:attrNameLst>
                                      </p:cBhvr>
                                      <p:tavLst>
                                        <p:tav tm="0">
                                          <p:val>
                                            <p:strVal val="ppt_w"/>
                                          </p:val>
                                        </p:tav>
                                        <p:tav tm="100000">
                                          <p:val>
                                            <p:fltVal val="0"/>
                                          </p:val>
                                        </p:tav>
                                      </p:tavLst>
                                    </p:anim>
                                    <p:anim calcmode="lin" valueType="num">
                                      <p:cBhvr>
                                        <p:cTn id="29" dur="1000"/>
                                        <p:tgtEl>
                                          <p:spTgt spid="17414"/>
                                        </p:tgtEl>
                                        <p:attrNameLst>
                                          <p:attrName>ppt_h</p:attrName>
                                        </p:attrNameLst>
                                      </p:cBhvr>
                                      <p:tavLst>
                                        <p:tav tm="0">
                                          <p:val>
                                            <p:strVal val="ppt_h"/>
                                          </p:val>
                                        </p:tav>
                                        <p:tav tm="100000">
                                          <p:val>
                                            <p:fltVal val="0"/>
                                          </p:val>
                                        </p:tav>
                                      </p:tavLst>
                                    </p:anim>
                                    <p:animEffect transition="out" filter="fade">
                                      <p:cBhvr>
                                        <p:cTn id="30" dur="1000"/>
                                        <p:tgtEl>
                                          <p:spTgt spid="17414"/>
                                        </p:tgtEl>
                                      </p:cBhvr>
                                    </p:animEffect>
                                    <p:set>
                                      <p:cBhvr>
                                        <p:cTn id="31" dur="1" fill="hold">
                                          <p:stCondLst>
                                            <p:cond delay="999"/>
                                          </p:stCondLst>
                                        </p:cTn>
                                        <p:tgtEl>
                                          <p:spTgt spid="17414"/>
                                        </p:tgtEl>
                                        <p:attrNameLst>
                                          <p:attrName>style.visibility</p:attrName>
                                        </p:attrNameLst>
                                      </p:cBhvr>
                                      <p:to>
                                        <p:strVal val="hidden"/>
                                      </p:to>
                                    </p:se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7428"/>
                                        </p:tgtEl>
                                        <p:attrNameLst>
                                          <p:attrName>style.visibility</p:attrName>
                                        </p:attrNameLst>
                                      </p:cBhvr>
                                      <p:to>
                                        <p:strVal val="visible"/>
                                      </p:to>
                                    </p:set>
                                    <p:animEffect transition="in" filter="fade">
                                      <p:cBhvr>
                                        <p:cTn id="38" dur="1000"/>
                                        <p:tgtEl>
                                          <p:spTgt spid="1742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xit" presetSubtype="0" fill="hold" nodeType="clickEffect">
                                  <p:stCondLst>
                                    <p:cond delay="0"/>
                                  </p:stCondLst>
                                  <p:childTnLst>
                                    <p:anim calcmode="lin" valueType="num">
                                      <p:cBhvr>
                                        <p:cTn id="42" dur="1000"/>
                                        <p:tgtEl>
                                          <p:spTgt spid="17428"/>
                                        </p:tgtEl>
                                        <p:attrNameLst>
                                          <p:attrName>ppt_w</p:attrName>
                                        </p:attrNameLst>
                                      </p:cBhvr>
                                      <p:tavLst>
                                        <p:tav tm="0">
                                          <p:val>
                                            <p:strVal val="ppt_w"/>
                                          </p:val>
                                        </p:tav>
                                        <p:tav tm="100000">
                                          <p:val>
                                            <p:fltVal val="0"/>
                                          </p:val>
                                        </p:tav>
                                      </p:tavLst>
                                    </p:anim>
                                    <p:anim calcmode="lin" valueType="num">
                                      <p:cBhvr>
                                        <p:cTn id="43" dur="1000"/>
                                        <p:tgtEl>
                                          <p:spTgt spid="17428"/>
                                        </p:tgtEl>
                                        <p:attrNameLst>
                                          <p:attrName>ppt_h</p:attrName>
                                        </p:attrNameLst>
                                      </p:cBhvr>
                                      <p:tavLst>
                                        <p:tav tm="0">
                                          <p:val>
                                            <p:strVal val="ppt_h"/>
                                          </p:val>
                                        </p:tav>
                                        <p:tav tm="100000">
                                          <p:val>
                                            <p:fltVal val="0"/>
                                          </p:val>
                                        </p:tav>
                                      </p:tavLst>
                                    </p:anim>
                                    <p:animEffect transition="out" filter="fade">
                                      <p:cBhvr>
                                        <p:cTn id="44" dur="1000"/>
                                        <p:tgtEl>
                                          <p:spTgt spid="17428"/>
                                        </p:tgtEl>
                                      </p:cBhvr>
                                    </p:animEffect>
                                    <p:set>
                                      <p:cBhvr>
                                        <p:cTn id="45" dur="1" fill="hold">
                                          <p:stCondLst>
                                            <p:cond delay="999"/>
                                          </p:stCondLst>
                                        </p:cTn>
                                        <p:tgtEl>
                                          <p:spTgt spid="17428"/>
                                        </p:tgtEl>
                                        <p:attrNameLst>
                                          <p:attrName>style.visibility</p:attrName>
                                        </p:attrNameLst>
                                      </p:cBhvr>
                                      <p:to>
                                        <p:strVal val="hidden"/>
                                      </p:to>
                                    </p:se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fade">
                                      <p:cBhvr>
                                        <p:cTn id="49" dur="1000"/>
                                        <p:tgtEl>
                                          <p:spTgt spid="3">
                                            <p:txEl>
                                              <p:pRg st="3" end="3"/>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7435"/>
                                        </p:tgtEl>
                                        <p:attrNameLst>
                                          <p:attrName>style.visibility</p:attrName>
                                        </p:attrNameLst>
                                      </p:cBhvr>
                                      <p:to>
                                        <p:strVal val="visible"/>
                                      </p:to>
                                    </p:set>
                                    <p:animEffect transition="in" filter="fade">
                                      <p:cBhvr>
                                        <p:cTn id="52" dur="1000"/>
                                        <p:tgtEl>
                                          <p:spTgt spid="17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pPr algn="ctr"/>
            <a:r>
              <a:rPr lang="en-US" dirty="0" smtClean="0"/>
              <a:t>Background/History</a:t>
            </a:r>
            <a:endParaRPr lang="en-US" dirty="0"/>
          </a:p>
        </p:txBody>
      </p:sp>
      <p:graphicFrame>
        <p:nvGraphicFramePr>
          <p:cNvPr id="30" name="Diagram 29"/>
          <p:cNvGraphicFramePr/>
          <p:nvPr/>
        </p:nvGraphicFramePr>
        <p:xfrm>
          <a:off x="0" y="0"/>
          <a:ext cx="9144000" cy="662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Line Callout 2 (Accent Bar) 34"/>
          <p:cNvSpPr/>
          <p:nvPr/>
        </p:nvSpPr>
        <p:spPr>
          <a:xfrm>
            <a:off x="228600" y="5410200"/>
            <a:ext cx="3429000" cy="1143000"/>
          </a:xfrm>
          <a:prstGeom prst="accentCallout2">
            <a:avLst>
              <a:gd name="adj1" fmla="val 51309"/>
              <a:gd name="adj2" fmla="val 102697"/>
              <a:gd name="adj3" fmla="val 8176"/>
              <a:gd name="adj4" fmla="val 115212"/>
              <a:gd name="adj5" fmla="val -190213"/>
              <a:gd name="adj6" fmla="val 76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smtClean="0">
                <a:solidFill>
                  <a:schemeClr val="accent4">
                    <a:lumMod val="75000"/>
                  </a:schemeClr>
                </a:solidFill>
                <a:latin typeface="Arial" pitchFamily="34" charset="0"/>
                <a:cs typeface="Arial" pitchFamily="34" charset="0"/>
              </a:rPr>
              <a:t>Engineering departments set geographic foundation (GPS &amp; surveying) and begin developing “land base” files</a:t>
            </a:r>
          </a:p>
          <a:p>
            <a:pPr algn="r"/>
            <a:endParaRPr lang="en-US" sz="1600" dirty="0">
              <a:solidFill>
                <a:schemeClr val="accent4">
                  <a:lumMod val="75000"/>
                </a:schemeClr>
              </a:solidFill>
            </a:endParaRPr>
          </a:p>
        </p:txBody>
      </p:sp>
      <p:sp>
        <p:nvSpPr>
          <p:cNvPr id="36" name="Line Callout 2 (Accent Bar) 35"/>
          <p:cNvSpPr/>
          <p:nvPr/>
        </p:nvSpPr>
        <p:spPr>
          <a:xfrm>
            <a:off x="0" y="1752600"/>
            <a:ext cx="2667000" cy="1219200"/>
          </a:xfrm>
          <a:prstGeom prst="accentCallout2">
            <a:avLst>
              <a:gd name="adj1" fmla="val 48409"/>
              <a:gd name="adj2" fmla="val 101732"/>
              <a:gd name="adj3" fmla="val 40568"/>
              <a:gd name="adj4" fmla="val 116736"/>
              <a:gd name="adj5" fmla="val 89123"/>
              <a:gd name="adj6" fmla="val 1447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smtClean="0">
                <a:solidFill>
                  <a:schemeClr val="accent4">
                    <a:lumMod val="75000"/>
                  </a:schemeClr>
                </a:solidFill>
                <a:latin typeface="Arial" pitchFamily="34" charset="0"/>
                <a:cs typeface="Arial" pitchFamily="34" charset="0"/>
              </a:rPr>
              <a:t>Core departments develop common files, create network, and begin data sharing</a:t>
            </a:r>
          </a:p>
        </p:txBody>
      </p:sp>
      <p:sp>
        <p:nvSpPr>
          <p:cNvPr id="37" name="Line Callout 2 (Accent Bar) 36"/>
          <p:cNvSpPr/>
          <p:nvPr/>
        </p:nvSpPr>
        <p:spPr>
          <a:xfrm>
            <a:off x="4648200" y="5257800"/>
            <a:ext cx="3429000" cy="1143000"/>
          </a:xfrm>
          <a:prstGeom prst="accentCallout2">
            <a:avLst>
              <a:gd name="adj1" fmla="val 55673"/>
              <a:gd name="adj2" fmla="val 394"/>
              <a:gd name="adj3" fmla="val 3692"/>
              <a:gd name="adj4" fmla="val -9333"/>
              <a:gd name="adj5" fmla="val -206516"/>
              <a:gd name="adj6" fmla="val -1302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sz="1600" b="1" dirty="0" smtClean="0">
                <a:solidFill>
                  <a:schemeClr val="accent4">
                    <a:lumMod val="75000"/>
                  </a:schemeClr>
                </a:solidFill>
                <a:latin typeface="Arial" pitchFamily="34" charset="0"/>
                <a:cs typeface="Arial" pitchFamily="34" charset="0"/>
              </a:rPr>
              <a:t>Departments are added to network, with expanded training available</a:t>
            </a:r>
          </a:p>
        </p:txBody>
      </p:sp>
      <p:sp>
        <p:nvSpPr>
          <p:cNvPr id="38" name="Line Callout 2 (Accent Bar) 37"/>
          <p:cNvSpPr/>
          <p:nvPr/>
        </p:nvSpPr>
        <p:spPr>
          <a:xfrm>
            <a:off x="6248400" y="3657600"/>
            <a:ext cx="2438400" cy="685800"/>
          </a:xfrm>
          <a:prstGeom prst="accentCallout2">
            <a:avLst>
              <a:gd name="adj1" fmla="val 41784"/>
              <a:gd name="adj2" fmla="val -8044"/>
              <a:gd name="adj3" fmla="val -26742"/>
              <a:gd name="adj4" fmla="val -24956"/>
              <a:gd name="adj5" fmla="val -234687"/>
              <a:gd name="adj6" fmla="val -23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sz="1600" b="1"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GIS  Administration Committee Formed via Inter-local Agreement</a:t>
            </a:r>
          </a:p>
        </p:txBody>
      </p:sp>
      <p:sp>
        <p:nvSpPr>
          <p:cNvPr id="8" name="Line Callout 2 (Accent Bar) 7"/>
          <p:cNvSpPr/>
          <p:nvPr/>
        </p:nvSpPr>
        <p:spPr>
          <a:xfrm>
            <a:off x="457200" y="990600"/>
            <a:ext cx="3200400" cy="914400"/>
          </a:xfrm>
          <a:prstGeom prst="accentCallout2">
            <a:avLst>
              <a:gd name="adj1" fmla="val 44659"/>
              <a:gd name="adj2" fmla="val 105065"/>
              <a:gd name="adj3" fmla="val 60151"/>
              <a:gd name="adj4" fmla="val 119713"/>
              <a:gd name="adj5" fmla="val 171207"/>
              <a:gd name="adj6" fmla="val 1363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b="1" dirty="0" smtClean="0">
                <a:solidFill>
                  <a:schemeClr val="accent4">
                    <a:lumMod val="75000"/>
                  </a:schemeClr>
                </a:solidFill>
                <a:latin typeface="Arial" pitchFamily="34" charset="0"/>
                <a:cs typeface="Arial" pitchFamily="34" charset="0"/>
              </a:rPr>
              <a:t>“Most Communicative Map” Winner at ESRI International User Conference</a:t>
            </a:r>
          </a:p>
        </p:txBody>
      </p:sp>
      <p:sp>
        <p:nvSpPr>
          <p:cNvPr id="9" name="Line Callout 2 (Accent Bar) 8"/>
          <p:cNvSpPr/>
          <p:nvPr/>
        </p:nvSpPr>
        <p:spPr>
          <a:xfrm>
            <a:off x="5105400" y="4648200"/>
            <a:ext cx="3276600" cy="685800"/>
          </a:xfrm>
          <a:prstGeom prst="accentCallout2">
            <a:avLst>
              <a:gd name="adj1" fmla="val 55673"/>
              <a:gd name="adj2" fmla="val 394"/>
              <a:gd name="adj3" fmla="val -93409"/>
              <a:gd name="adj4" fmla="val -11417"/>
              <a:gd name="adj5" fmla="val -348577"/>
              <a:gd name="adj6" fmla="val 879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sz="1600" b="1"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“Special Achievement in GIS” Award at ESRI International User Conference </a:t>
            </a:r>
          </a:p>
        </p:txBody>
      </p:sp>
      <p:sp>
        <p:nvSpPr>
          <p:cNvPr id="10" name="Line Callout 2 (Accent Bar) 9"/>
          <p:cNvSpPr/>
          <p:nvPr/>
        </p:nvSpPr>
        <p:spPr>
          <a:xfrm>
            <a:off x="4267200" y="1066800"/>
            <a:ext cx="1828800" cy="914400"/>
          </a:xfrm>
          <a:prstGeom prst="accentCallout2">
            <a:avLst>
              <a:gd name="adj1" fmla="val 47340"/>
              <a:gd name="adj2" fmla="val 102980"/>
              <a:gd name="adj3" fmla="val 47025"/>
              <a:gd name="adj4" fmla="val 118598"/>
              <a:gd name="adj5" fmla="val 100570"/>
              <a:gd name="adj6" fmla="val 13157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ct val="20000"/>
              </a:spcBef>
            </a:pPr>
            <a:r>
              <a:rPr lang="en-US" b="1" dirty="0" smtClean="0">
                <a:solidFill>
                  <a:schemeClr val="accent4">
                    <a:lumMod val="75000"/>
                  </a:schemeClr>
                </a:solidFill>
                <a:latin typeface="Arial" pitchFamily="34" charset="0"/>
                <a:cs typeface="Arial" pitchFamily="34" charset="0"/>
              </a:rPr>
              <a:t>County-wide Property GIS Website </a:t>
            </a:r>
          </a:p>
        </p:txBody>
      </p:sp>
      <p:pic>
        <p:nvPicPr>
          <p:cNvPr id="11" name="Picture 10" descr="puzzle_image.tif"/>
          <p:cNvPicPr>
            <a:picLocks noChangeAspect="1"/>
          </p:cNvPicPr>
          <p:nvPr/>
        </p:nvPicPr>
        <p:blipFill>
          <a:blip r:embed="rId7"/>
          <a:stretch>
            <a:fillRect/>
          </a:stretch>
        </p:blipFill>
        <p:spPr>
          <a:xfrm>
            <a:off x="2438400" y="0"/>
            <a:ext cx="404446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2000"/>
                                        <p:tgtEl>
                                          <p:spTgt spid="11"/>
                                        </p:tgtEl>
                                      </p:cBhvr>
                                    </p:animEffect>
                                    <p:set>
                                      <p:cBhvr>
                                        <p:cTn id="31" dur="1" fill="hold">
                                          <p:stCondLst>
                                            <p:cond delay="1999"/>
                                          </p:stCondLst>
                                        </p:cTn>
                                        <p:tgtEl>
                                          <p:spTgt spid="11"/>
                                        </p:tgtEl>
                                        <p:attrNameLst>
                                          <p:attrName>style.visibility</p:attrName>
                                        </p:attrNameLst>
                                      </p:cBhvr>
                                      <p:to>
                                        <p:strVal val="hidden"/>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p:bldAsOne/>
      </p:bldGraphic>
      <p:bldP spid="35" grpId="0" animBg="1"/>
      <p:bldP spid="36" grpId="0" animBg="1"/>
      <p:bldP spid="37" grpId="0" animBg="1"/>
      <p:bldP spid="38"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pPr algn="ctr"/>
            <a:r>
              <a:rPr lang="en-US" dirty="0" smtClean="0"/>
              <a:t>Background/History</a:t>
            </a:r>
            <a:endParaRPr lang="en-US" dirty="0"/>
          </a:p>
        </p:txBody>
      </p:sp>
      <p:graphicFrame>
        <p:nvGraphicFramePr>
          <p:cNvPr id="30" name="Diagram 29"/>
          <p:cNvGraphicFramePr/>
          <p:nvPr/>
        </p:nvGraphicFramePr>
        <p:xfrm>
          <a:off x="0" y="0"/>
          <a:ext cx="9144000" cy="662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Line Callout 2 (Accent Bar) 34"/>
          <p:cNvSpPr/>
          <p:nvPr/>
        </p:nvSpPr>
        <p:spPr>
          <a:xfrm>
            <a:off x="1295400" y="5715000"/>
            <a:ext cx="3429000" cy="609600"/>
          </a:xfrm>
          <a:prstGeom prst="accentCallout2">
            <a:avLst>
              <a:gd name="adj1" fmla="val 39642"/>
              <a:gd name="adj2" fmla="val -2303"/>
              <a:gd name="adj3" fmla="val -10157"/>
              <a:gd name="adj4" fmla="val -6455"/>
              <a:gd name="adj5" fmla="val -283414"/>
              <a:gd name="adj6" fmla="val 1711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accent4">
                    <a:lumMod val="75000"/>
                  </a:schemeClr>
                </a:solidFill>
                <a:latin typeface="Arial" pitchFamily="34" charset="0"/>
                <a:cs typeface="Arial" pitchFamily="34" charset="0"/>
              </a:rPr>
              <a:t>Administrative “GIS Visioning” Session </a:t>
            </a:r>
          </a:p>
          <a:p>
            <a:endParaRPr lang="en-US" dirty="0">
              <a:solidFill>
                <a:schemeClr val="accent4">
                  <a:lumMod val="75000"/>
                </a:schemeClr>
              </a:solidFill>
            </a:endParaRPr>
          </a:p>
        </p:txBody>
      </p:sp>
      <p:sp>
        <p:nvSpPr>
          <p:cNvPr id="36" name="Line Callout 2 (Accent Bar) 35"/>
          <p:cNvSpPr/>
          <p:nvPr/>
        </p:nvSpPr>
        <p:spPr>
          <a:xfrm>
            <a:off x="3810000" y="5181600"/>
            <a:ext cx="2667000" cy="990600"/>
          </a:xfrm>
          <a:prstGeom prst="accentCallout2">
            <a:avLst>
              <a:gd name="adj1" fmla="val 53097"/>
              <a:gd name="adj2" fmla="val -3268"/>
              <a:gd name="adj3" fmla="val -37557"/>
              <a:gd name="adj4" fmla="val -22550"/>
              <a:gd name="adj5" fmla="val -184554"/>
              <a:gd name="adj6" fmla="val -3171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accent4">
                    <a:lumMod val="75000"/>
                  </a:schemeClr>
                </a:solidFill>
                <a:latin typeface="Arial" pitchFamily="34" charset="0"/>
                <a:cs typeface="Arial" pitchFamily="34" charset="0"/>
              </a:rPr>
              <a:t>GIS Master Plan created</a:t>
            </a:r>
          </a:p>
        </p:txBody>
      </p:sp>
      <p:sp>
        <p:nvSpPr>
          <p:cNvPr id="37" name="Line Callout 2 (Accent Bar) 36"/>
          <p:cNvSpPr/>
          <p:nvPr/>
        </p:nvSpPr>
        <p:spPr>
          <a:xfrm>
            <a:off x="0" y="1981200"/>
            <a:ext cx="2209800" cy="914400"/>
          </a:xfrm>
          <a:prstGeom prst="accentCallout2">
            <a:avLst>
              <a:gd name="adj1" fmla="val 47340"/>
              <a:gd name="adj2" fmla="val 102980"/>
              <a:gd name="adj3" fmla="val 47025"/>
              <a:gd name="adj4" fmla="val 118598"/>
              <a:gd name="adj5" fmla="val 183903"/>
              <a:gd name="adj6" fmla="val 1076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ct val="20000"/>
              </a:spcBef>
            </a:pPr>
            <a:r>
              <a:rPr lang="en-US" b="1" dirty="0" smtClean="0">
                <a:solidFill>
                  <a:schemeClr val="accent4">
                    <a:lumMod val="75000"/>
                  </a:schemeClr>
                </a:solidFill>
                <a:latin typeface="Arial" pitchFamily="34" charset="0"/>
                <a:cs typeface="Arial" pitchFamily="34" charset="0"/>
              </a:rPr>
              <a:t>User-Based “GIS Visioning” Session</a:t>
            </a:r>
          </a:p>
        </p:txBody>
      </p:sp>
      <p:sp>
        <p:nvSpPr>
          <p:cNvPr id="38" name="Line Callout 2 (Accent Bar) 37"/>
          <p:cNvSpPr/>
          <p:nvPr/>
        </p:nvSpPr>
        <p:spPr>
          <a:xfrm>
            <a:off x="-609600" y="1143000"/>
            <a:ext cx="3429000" cy="838200"/>
          </a:xfrm>
          <a:prstGeom prst="accentCallout2">
            <a:avLst>
              <a:gd name="adj1" fmla="val 42037"/>
              <a:gd name="adj2" fmla="val 100950"/>
              <a:gd name="adj3" fmla="val 51540"/>
              <a:gd name="adj4" fmla="val 113272"/>
              <a:gd name="adj5" fmla="val 235515"/>
              <a:gd name="adj6" fmla="val 11882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ct val="20000"/>
              </a:spcBef>
            </a:pPr>
            <a:r>
              <a:rPr lang="en-US" b="1" dirty="0" smtClean="0">
                <a:solidFill>
                  <a:schemeClr val="accent4">
                    <a:lumMod val="75000"/>
                  </a:schemeClr>
                </a:solidFill>
                <a:latin typeface="Arial" pitchFamily="34" charset="0"/>
                <a:cs typeface="Arial" pitchFamily="34" charset="0"/>
              </a:rPr>
              <a:t>GIS Program Manager</a:t>
            </a:r>
          </a:p>
          <a:p>
            <a:pPr algn="r">
              <a:spcBef>
                <a:spcPct val="20000"/>
              </a:spcBef>
            </a:pPr>
            <a:r>
              <a:rPr lang="en-US" b="1" dirty="0" smtClean="0">
                <a:solidFill>
                  <a:schemeClr val="accent4">
                    <a:lumMod val="75000"/>
                  </a:schemeClr>
                </a:solidFill>
                <a:latin typeface="Arial" pitchFamily="34" charset="0"/>
                <a:cs typeface="Arial" pitchFamily="34" charset="0"/>
              </a:rPr>
              <a:t>Position created</a:t>
            </a:r>
          </a:p>
        </p:txBody>
      </p:sp>
      <p:sp>
        <p:nvSpPr>
          <p:cNvPr id="8" name="Line Callout 2 (Accent Bar) 7"/>
          <p:cNvSpPr/>
          <p:nvPr/>
        </p:nvSpPr>
        <p:spPr>
          <a:xfrm>
            <a:off x="4114800" y="4343400"/>
            <a:ext cx="1905000" cy="762000"/>
          </a:xfrm>
          <a:prstGeom prst="accentCallout2">
            <a:avLst>
              <a:gd name="adj1" fmla="val 53401"/>
              <a:gd name="adj2" fmla="val -161"/>
              <a:gd name="adj3" fmla="val -25733"/>
              <a:gd name="adj4" fmla="val -20950"/>
              <a:gd name="adj5" fmla="val -180394"/>
              <a:gd name="adj6" fmla="val -395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b="1" dirty="0" smtClean="0">
                <a:solidFill>
                  <a:schemeClr val="accent4">
                    <a:lumMod val="75000"/>
                  </a:schemeClr>
                </a:solidFill>
                <a:latin typeface="Arial" pitchFamily="34" charset="0"/>
                <a:cs typeface="Arial" pitchFamily="34" charset="0"/>
              </a:rPr>
              <a:t>GIS Program</a:t>
            </a:r>
          </a:p>
          <a:p>
            <a:pPr>
              <a:spcBef>
                <a:spcPct val="20000"/>
              </a:spcBef>
            </a:pPr>
            <a:r>
              <a:rPr lang="en-US" b="1" dirty="0" smtClean="0">
                <a:solidFill>
                  <a:schemeClr val="accent4">
                    <a:lumMod val="75000"/>
                  </a:schemeClr>
                </a:solidFill>
                <a:latin typeface="Arial" pitchFamily="34" charset="0"/>
                <a:cs typeface="Arial" pitchFamily="34" charset="0"/>
              </a:rPr>
              <a:t>Manager Hired</a:t>
            </a:r>
          </a:p>
        </p:txBody>
      </p:sp>
      <p:sp>
        <p:nvSpPr>
          <p:cNvPr id="10" name="Line Callout 2 (Accent Bar) 9"/>
          <p:cNvSpPr/>
          <p:nvPr/>
        </p:nvSpPr>
        <p:spPr>
          <a:xfrm>
            <a:off x="4191000" y="1066800"/>
            <a:ext cx="3429000" cy="533400"/>
          </a:xfrm>
          <a:prstGeom prst="accentCallout2">
            <a:avLst>
              <a:gd name="adj1" fmla="val 53401"/>
              <a:gd name="adj2" fmla="val -161"/>
              <a:gd name="adj3" fmla="val 50890"/>
              <a:gd name="adj4" fmla="val -16172"/>
              <a:gd name="adj5" fmla="val 286165"/>
              <a:gd name="adj6" fmla="val 1327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b="1" dirty="0" smtClean="0">
                <a:solidFill>
                  <a:schemeClr val="accent4">
                    <a:lumMod val="75000"/>
                  </a:schemeClr>
                </a:solidFill>
                <a:latin typeface="Arial" pitchFamily="34" charset="0"/>
                <a:cs typeface="Arial" pitchFamily="34" charset="0"/>
              </a:rPr>
              <a:t>Departmental </a:t>
            </a:r>
          </a:p>
          <a:p>
            <a:pPr>
              <a:spcBef>
                <a:spcPct val="20000"/>
              </a:spcBef>
            </a:pPr>
            <a:r>
              <a:rPr lang="en-US" b="1" dirty="0" smtClean="0">
                <a:solidFill>
                  <a:schemeClr val="accent4">
                    <a:lumMod val="75000"/>
                  </a:schemeClr>
                </a:solidFill>
                <a:latin typeface="Arial" pitchFamily="34" charset="0"/>
                <a:cs typeface="Arial" pitchFamily="34" charset="0"/>
              </a:rPr>
              <a:t>GIS User Surveys</a:t>
            </a:r>
          </a:p>
        </p:txBody>
      </p:sp>
      <p:sp>
        <p:nvSpPr>
          <p:cNvPr id="11" name="Line Callout 2 (Accent Bar) 10"/>
          <p:cNvSpPr/>
          <p:nvPr/>
        </p:nvSpPr>
        <p:spPr>
          <a:xfrm>
            <a:off x="6629400" y="3429000"/>
            <a:ext cx="2514600" cy="762000"/>
          </a:xfrm>
          <a:prstGeom prst="accentCallout2">
            <a:avLst>
              <a:gd name="adj1" fmla="val 49234"/>
              <a:gd name="adj2" fmla="val -161"/>
              <a:gd name="adj3" fmla="val 29461"/>
              <a:gd name="adj4" fmla="val -25819"/>
              <a:gd name="adj5" fmla="val -146573"/>
              <a:gd name="adj6" fmla="val -1248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b="1" dirty="0" smtClean="0">
                <a:solidFill>
                  <a:schemeClr val="accent4">
                    <a:lumMod val="75000"/>
                  </a:schemeClr>
                </a:solidFill>
                <a:latin typeface="Arial" pitchFamily="34" charset="0"/>
                <a:cs typeface="Arial" pitchFamily="34" charset="0"/>
              </a:rPr>
              <a:t>GIS “Tiger Teams”</a:t>
            </a:r>
          </a:p>
          <a:p>
            <a:pPr>
              <a:spcBef>
                <a:spcPct val="20000"/>
              </a:spcBef>
            </a:pPr>
            <a:r>
              <a:rPr lang="en-US" b="1" dirty="0" smtClean="0">
                <a:solidFill>
                  <a:schemeClr val="accent4">
                    <a:lumMod val="75000"/>
                  </a:schemeClr>
                </a:solidFill>
                <a:latin typeface="Arial" pitchFamily="34" charset="0"/>
                <a:cs typeface="Arial" pitchFamily="34" charset="0"/>
              </a:rPr>
              <a:t> formed</a:t>
            </a:r>
          </a:p>
        </p:txBody>
      </p:sp>
      <p:sp>
        <p:nvSpPr>
          <p:cNvPr id="12" name="Line Callout 2 (Accent Bar) 11"/>
          <p:cNvSpPr/>
          <p:nvPr/>
        </p:nvSpPr>
        <p:spPr>
          <a:xfrm>
            <a:off x="6934200" y="4724400"/>
            <a:ext cx="1981200" cy="838200"/>
          </a:xfrm>
          <a:prstGeom prst="accentCallout2">
            <a:avLst>
              <a:gd name="adj1" fmla="val 45068"/>
              <a:gd name="adj2" fmla="val -919"/>
              <a:gd name="adj3" fmla="val -89289"/>
              <a:gd name="adj4" fmla="val -67201"/>
              <a:gd name="adj5" fmla="val -265324"/>
              <a:gd name="adj6" fmla="val -8294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pPr>
            <a:r>
              <a:rPr lang="en-US" b="1" dirty="0" smtClean="0">
                <a:solidFill>
                  <a:schemeClr val="accent4">
                    <a:lumMod val="75000"/>
                  </a:schemeClr>
                </a:solidFill>
                <a:latin typeface="Arial" pitchFamily="34" charset="0"/>
                <a:cs typeface="Arial" pitchFamily="34" charset="0"/>
              </a:rPr>
              <a:t>GIS Admin. Team “Retreat”</a:t>
            </a:r>
          </a:p>
        </p:txBody>
      </p:sp>
      <p:sp>
        <p:nvSpPr>
          <p:cNvPr id="14" name="TextBox 13"/>
          <p:cNvSpPr txBox="1"/>
          <p:nvPr/>
        </p:nvSpPr>
        <p:spPr>
          <a:xfrm>
            <a:off x="6858000" y="1219200"/>
            <a:ext cx="2032031" cy="1323439"/>
          </a:xfrm>
          <a:prstGeom prst="rect">
            <a:avLst/>
          </a:prstGeom>
          <a:noFill/>
        </p:spPr>
        <p:txBody>
          <a:bodyPr wrap="none" rtlCol="0">
            <a:spAutoFit/>
          </a:bodyPr>
          <a:lstStyle/>
          <a:p>
            <a:pPr algn="ctr"/>
            <a:r>
              <a:rPr lang="en-US" sz="4000" b="1" dirty="0" smtClean="0">
                <a:solidFill>
                  <a:srgbClr val="FF0000"/>
                </a:solidFill>
                <a:effectLst>
                  <a:outerShdw blurRad="38100" dist="38100" dir="2700000" algn="tl">
                    <a:srgbClr val="000000">
                      <a:alpha val="43137"/>
                    </a:srgbClr>
                  </a:outerShdw>
                </a:effectLst>
              </a:rPr>
              <a:t>And</a:t>
            </a:r>
          </a:p>
          <a:p>
            <a:pPr algn="ctr"/>
            <a:r>
              <a:rPr lang="en-US" sz="4000" b="1" dirty="0" smtClean="0">
                <a:solidFill>
                  <a:srgbClr val="FF0000"/>
                </a:solidFill>
                <a:effectLst>
                  <a:outerShdw blurRad="38100" dist="38100" dir="2700000" algn="tl">
                    <a:srgbClr val="000000">
                      <a:alpha val="43137"/>
                    </a:srgbClr>
                  </a:outerShdw>
                </a:effectLst>
              </a:rPr>
              <a:t>Beyond!</a:t>
            </a:r>
            <a:endParaRPr lang="en-US" sz="40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dissolv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8" grpId="0" animBg="1"/>
      <p:bldP spid="10" grpId="0" animBg="1"/>
      <p:bldP spid="11" grpId="0" animBg="1"/>
      <p:bldP spid="12"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305800" cy="5638800"/>
          </a:xfrm>
        </p:spPr>
        <p:txBody>
          <a:bodyPr>
            <a:normAutofit/>
          </a:bodyPr>
          <a:lstStyle/>
          <a:p>
            <a:r>
              <a:rPr lang="en-US" dirty="0" smtClean="0"/>
              <a:t>Team consists of representatives from:</a:t>
            </a:r>
          </a:p>
          <a:p>
            <a:pPr lvl="1"/>
            <a:r>
              <a:rPr lang="en-US" dirty="0" smtClean="0"/>
              <a:t>Planning Department</a:t>
            </a:r>
          </a:p>
          <a:p>
            <a:pPr lvl="1"/>
            <a:r>
              <a:rPr lang="en-US" dirty="0" smtClean="0"/>
              <a:t>County Assessor</a:t>
            </a:r>
          </a:p>
          <a:p>
            <a:pPr lvl="1"/>
            <a:r>
              <a:rPr lang="en-US" dirty="0" smtClean="0"/>
              <a:t>Lincoln Electric System</a:t>
            </a:r>
          </a:p>
          <a:p>
            <a:pPr lvl="1"/>
            <a:r>
              <a:rPr lang="en-US" dirty="0" smtClean="0"/>
              <a:t>County Engineering</a:t>
            </a:r>
          </a:p>
          <a:p>
            <a:pPr lvl="1"/>
            <a:r>
              <a:rPr lang="en-US" dirty="0" smtClean="0"/>
              <a:t>Building &amp; Safety</a:t>
            </a:r>
          </a:p>
          <a:p>
            <a:pPr lvl="1"/>
            <a:r>
              <a:rPr lang="en-US" dirty="0" smtClean="0"/>
              <a:t>City Public Works</a:t>
            </a:r>
          </a:p>
          <a:p>
            <a:pPr lvl="1"/>
            <a:r>
              <a:rPr lang="en-US" dirty="0" smtClean="0"/>
              <a:t>Information Services</a:t>
            </a:r>
          </a:p>
          <a:p>
            <a:pPr lvl="1"/>
            <a:r>
              <a:rPr lang="en-US" dirty="0" smtClean="0"/>
              <a:t>Lower Platte South Natural Resources District</a:t>
            </a:r>
          </a:p>
          <a:p>
            <a:pPr lvl="1"/>
            <a:endParaRPr lang="en-US" dirty="0"/>
          </a:p>
        </p:txBody>
      </p:sp>
      <p:sp>
        <p:nvSpPr>
          <p:cNvPr id="5" name="Title 4"/>
          <p:cNvSpPr>
            <a:spLocks noGrp="1"/>
          </p:cNvSpPr>
          <p:nvPr>
            <p:ph type="title"/>
          </p:nvPr>
        </p:nvSpPr>
        <p:spPr>
          <a:xfrm>
            <a:off x="0" y="0"/>
            <a:ext cx="9144000" cy="1143000"/>
          </a:xfrm>
        </p:spPr>
        <p:txBody>
          <a:bodyPr/>
          <a:lstStyle/>
          <a:p>
            <a:pPr algn="ctr"/>
            <a:r>
              <a:rPr lang="en-US" dirty="0" smtClean="0"/>
              <a:t>Administration Team</a:t>
            </a:r>
            <a:endParaRPr lang="en-US" dirty="0"/>
          </a:p>
        </p:txBody>
      </p:sp>
      <p:pic>
        <p:nvPicPr>
          <p:cNvPr id="15364" name="Picture 4" descr="County Seal"/>
          <p:cNvPicPr>
            <a:picLocks noChangeAspect="1" noChangeArrowheads="1"/>
          </p:cNvPicPr>
          <p:nvPr/>
        </p:nvPicPr>
        <p:blipFill>
          <a:blip r:embed="rId3"/>
          <a:srcRect/>
          <a:stretch>
            <a:fillRect/>
          </a:stretch>
        </p:blipFill>
        <p:spPr bwMode="auto">
          <a:xfrm>
            <a:off x="7239000" y="1981200"/>
            <a:ext cx="1410546" cy="1410548"/>
          </a:xfrm>
          <a:prstGeom prst="rect">
            <a:avLst/>
          </a:prstGeom>
          <a:noFill/>
        </p:spPr>
      </p:pic>
      <p:pic>
        <p:nvPicPr>
          <p:cNvPr id="15366" name="Picture 6" descr="City of Lincoln"/>
          <p:cNvPicPr>
            <a:picLocks noChangeAspect="1" noChangeArrowheads="1"/>
          </p:cNvPicPr>
          <p:nvPr/>
        </p:nvPicPr>
        <p:blipFill>
          <a:blip r:embed="rId4"/>
          <a:srcRect/>
          <a:stretch>
            <a:fillRect/>
          </a:stretch>
        </p:blipFill>
        <p:spPr bwMode="auto">
          <a:xfrm>
            <a:off x="4876800" y="1905000"/>
            <a:ext cx="1705185" cy="1447800"/>
          </a:xfrm>
          <a:prstGeom prst="rect">
            <a:avLst/>
          </a:prstGeom>
          <a:noFill/>
        </p:spPr>
      </p:pic>
      <p:pic>
        <p:nvPicPr>
          <p:cNvPr id="15367" name="Picture 7"/>
          <p:cNvPicPr>
            <a:picLocks noChangeAspect="1" noChangeArrowheads="1"/>
          </p:cNvPicPr>
          <p:nvPr/>
        </p:nvPicPr>
        <p:blipFill>
          <a:blip r:embed="rId5"/>
          <a:srcRect/>
          <a:stretch>
            <a:fillRect/>
          </a:stretch>
        </p:blipFill>
        <p:spPr bwMode="auto">
          <a:xfrm>
            <a:off x="5410200" y="3581400"/>
            <a:ext cx="2883877" cy="609600"/>
          </a:xfrm>
          <a:prstGeom prst="rect">
            <a:avLst/>
          </a:prstGeom>
          <a:noFill/>
          <a:ln w="9525">
            <a:noFill/>
            <a:miter lim="800000"/>
            <a:headEnd/>
            <a:tailEnd/>
          </a:ln>
          <a:effectLst/>
        </p:spPr>
      </p:pic>
      <p:grpSp>
        <p:nvGrpSpPr>
          <p:cNvPr id="11" name="Group 10"/>
          <p:cNvGrpSpPr/>
          <p:nvPr/>
        </p:nvGrpSpPr>
        <p:grpSpPr>
          <a:xfrm>
            <a:off x="4191000" y="4419600"/>
            <a:ext cx="4705350" cy="846138"/>
            <a:chOff x="4343400" y="3124200"/>
            <a:chExt cx="4705350" cy="846138"/>
          </a:xfrm>
        </p:grpSpPr>
        <p:pic>
          <p:nvPicPr>
            <p:cNvPr id="15368" name="Picture 8"/>
            <p:cNvPicPr>
              <a:picLocks noChangeAspect="1" noChangeArrowheads="1"/>
            </p:cNvPicPr>
            <p:nvPr/>
          </p:nvPicPr>
          <p:blipFill>
            <a:blip r:embed="rId6" cstate="print"/>
            <a:srcRect/>
            <a:stretch>
              <a:fillRect/>
            </a:stretch>
          </p:blipFill>
          <p:spPr bwMode="auto">
            <a:xfrm>
              <a:off x="8134350" y="3124200"/>
              <a:ext cx="914400" cy="846138"/>
            </a:xfrm>
            <a:prstGeom prst="rect">
              <a:avLst/>
            </a:prstGeom>
            <a:noFill/>
            <a:ln w="9525">
              <a:noFill/>
              <a:miter lim="800000"/>
              <a:headEnd/>
              <a:tailEnd/>
            </a:ln>
            <a:effectLst/>
          </p:spPr>
        </p:pic>
        <p:pic>
          <p:nvPicPr>
            <p:cNvPr id="15369" name="Picture 9"/>
            <p:cNvPicPr>
              <a:picLocks noChangeAspect="1" noChangeArrowheads="1"/>
            </p:cNvPicPr>
            <p:nvPr/>
          </p:nvPicPr>
          <p:blipFill>
            <a:blip r:embed="rId7"/>
            <a:srcRect/>
            <a:stretch>
              <a:fillRect/>
            </a:stretch>
          </p:blipFill>
          <p:spPr bwMode="auto">
            <a:xfrm>
              <a:off x="4343400" y="3124200"/>
              <a:ext cx="3795506" cy="685800"/>
            </a:xfrm>
            <a:prstGeom prst="rect">
              <a:avLst/>
            </a:prstGeom>
            <a:noFill/>
            <a:ln w="9525">
              <a:noFill/>
              <a:miter lim="800000"/>
              <a:headEnd/>
              <a:tailEnd/>
            </a:ln>
            <a:effectLst/>
          </p:spPr>
        </p:pic>
      </p:grpSp>
      <p:pic>
        <p:nvPicPr>
          <p:cNvPr id="12" name="Picture 4" descr="Image4"/>
          <p:cNvPicPr>
            <a:picLocks noChangeAspect="1" noChangeArrowheads="1"/>
          </p:cNvPicPr>
          <p:nvPr/>
        </p:nvPicPr>
        <p:blipFill>
          <a:blip r:embed="rId8" cstate="print">
            <a:lum bright="2000" contrast="16000"/>
          </a:blip>
          <a:srcRect/>
          <a:stretch>
            <a:fillRect/>
          </a:stretch>
        </p:blipFill>
        <p:spPr>
          <a:xfrm>
            <a:off x="8153400" y="228600"/>
            <a:ext cx="808531" cy="990600"/>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childTnLst>
                                </p:cTn>
                              </p:par>
                              <p:par>
                                <p:cTn id="32" presetID="2" presetClass="entr" presetSubtype="2" fill="hold" nodeType="withEffect">
                                  <p:stCondLst>
                                    <p:cond delay="0"/>
                                  </p:stCondLst>
                                  <p:childTnLst>
                                    <p:set>
                                      <p:cBhvr>
                                        <p:cTn id="33" dur="1" fill="hold">
                                          <p:stCondLst>
                                            <p:cond delay="0"/>
                                          </p:stCondLst>
                                        </p:cTn>
                                        <p:tgtEl>
                                          <p:spTgt spid="15364"/>
                                        </p:tgtEl>
                                        <p:attrNameLst>
                                          <p:attrName>style.visibility</p:attrName>
                                        </p:attrNameLst>
                                      </p:cBhvr>
                                      <p:to>
                                        <p:strVal val="visible"/>
                                      </p:to>
                                    </p:set>
                                    <p:anim calcmode="lin" valueType="num">
                                      <p:cBhvr additive="base">
                                        <p:cTn id="34" dur="1000" fill="hold"/>
                                        <p:tgtEl>
                                          <p:spTgt spid="15364"/>
                                        </p:tgtEl>
                                        <p:attrNameLst>
                                          <p:attrName>ppt_x</p:attrName>
                                        </p:attrNameLst>
                                      </p:cBhvr>
                                      <p:tavLst>
                                        <p:tav tm="0">
                                          <p:val>
                                            <p:strVal val="1+#ppt_w/2"/>
                                          </p:val>
                                        </p:tav>
                                        <p:tav tm="100000">
                                          <p:val>
                                            <p:strVal val="#ppt_x"/>
                                          </p:val>
                                        </p:tav>
                                      </p:tavLst>
                                    </p:anim>
                                    <p:anim calcmode="lin" valueType="num">
                                      <p:cBhvr additive="base">
                                        <p:cTn id="35" dur="1000" fill="hold"/>
                                        <p:tgtEl>
                                          <p:spTgt spid="15364"/>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5366"/>
                                        </p:tgtEl>
                                        <p:attrNameLst>
                                          <p:attrName>style.visibility</p:attrName>
                                        </p:attrNameLst>
                                      </p:cBhvr>
                                      <p:to>
                                        <p:strVal val="visible"/>
                                      </p:to>
                                    </p:set>
                                    <p:anim calcmode="lin" valueType="num">
                                      <p:cBhvr additive="base">
                                        <p:cTn id="38" dur="1000" fill="hold"/>
                                        <p:tgtEl>
                                          <p:spTgt spid="15366"/>
                                        </p:tgtEl>
                                        <p:attrNameLst>
                                          <p:attrName>ppt_x</p:attrName>
                                        </p:attrNameLst>
                                      </p:cBhvr>
                                      <p:tavLst>
                                        <p:tav tm="0">
                                          <p:val>
                                            <p:strVal val="1+#ppt_w/2"/>
                                          </p:val>
                                        </p:tav>
                                        <p:tav tm="100000">
                                          <p:val>
                                            <p:strVal val="#ppt_x"/>
                                          </p:val>
                                        </p:tav>
                                      </p:tavLst>
                                    </p:anim>
                                    <p:anim calcmode="lin" valueType="num">
                                      <p:cBhvr additive="base">
                                        <p:cTn id="39" dur="1000" fill="hold"/>
                                        <p:tgtEl>
                                          <p:spTgt spid="15366"/>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5367"/>
                                        </p:tgtEl>
                                        <p:attrNameLst>
                                          <p:attrName>style.visibility</p:attrName>
                                        </p:attrNameLst>
                                      </p:cBhvr>
                                      <p:to>
                                        <p:strVal val="visible"/>
                                      </p:to>
                                    </p:set>
                                    <p:anim calcmode="lin" valueType="num">
                                      <p:cBhvr additive="base">
                                        <p:cTn id="42" dur="1000" fill="hold"/>
                                        <p:tgtEl>
                                          <p:spTgt spid="15367"/>
                                        </p:tgtEl>
                                        <p:attrNameLst>
                                          <p:attrName>ppt_x</p:attrName>
                                        </p:attrNameLst>
                                      </p:cBhvr>
                                      <p:tavLst>
                                        <p:tav tm="0">
                                          <p:val>
                                            <p:strVal val="1+#ppt_w/2"/>
                                          </p:val>
                                        </p:tav>
                                        <p:tav tm="100000">
                                          <p:val>
                                            <p:strVal val="#ppt_x"/>
                                          </p:val>
                                        </p:tav>
                                      </p:tavLst>
                                    </p:anim>
                                    <p:anim calcmode="lin" valueType="num">
                                      <p:cBhvr additive="base">
                                        <p:cTn id="43" dur="1000" fill="hold"/>
                                        <p:tgtEl>
                                          <p:spTgt spid="15367"/>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10600" cy="1143000"/>
          </a:xfrm>
        </p:spPr>
        <p:txBody>
          <a:bodyPr/>
          <a:lstStyle/>
          <a:p>
            <a:pPr algn="ctr"/>
            <a:r>
              <a:rPr lang="en-US" dirty="0" smtClean="0"/>
              <a:t>GIS Program Manager Role</a:t>
            </a:r>
            <a:endParaRPr lang="en-US" dirty="0"/>
          </a:p>
        </p:txBody>
      </p:sp>
      <p:sp>
        <p:nvSpPr>
          <p:cNvPr id="3" name="Content Placeholder 2"/>
          <p:cNvSpPr>
            <a:spLocks noGrp="1"/>
          </p:cNvSpPr>
          <p:nvPr>
            <p:ph idx="1"/>
          </p:nvPr>
        </p:nvSpPr>
        <p:spPr>
          <a:xfrm>
            <a:off x="457200" y="1524000"/>
            <a:ext cx="8229600" cy="4770437"/>
          </a:xfrm>
        </p:spPr>
        <p:txBody>
          <a:bodyPr>
            <a:normAutofit/>
          </a:bodyPr>
          <a:lstStyle/>
          <a:p>
            <a:r>
              <a:rPr lang="en-US" dirty="0" smtClean="0"/>
              <a:t>Coordinate the management of the GIS Program</a:t>
            </a:r>
          </a:p>
          <a:p>
            <a:r>
              <a:rPr lang="en-US" dirty="0" smtClean="0"/>
              <a:t>Plan for future of GIS Program</a:t>
            </a:r>
          </a:p>
          <a:p>
            <a:r>
              <a:rPr lang="en-US" dirty="0" smtClean="0"/>
              <a:t>Marketing of GIS internally &amp; externally</a:t>
            </a:r>
          </a:p>
          <a:p>
            <a:r>
              <a:rPr lang="en-US" dirty="0" smtClean="0"/>
              <a:t>Maintain technical viability of GIS Program</a:t>
            </a:r>
          </a:p>
          <a:p>
            <a:r>
              <a:rPr lang="en-US" dirty="0" smtClean="0"/>
              <a:t>Identify Cost Savings, Efficiency through existing resources</a:t>
            </a:r>
          </a:p>
          <a:p>
            <a:r>
              <a:rPr lang="en-US" dirty="0" smtClean="0"/>
              <a:t>Eliminate Redundancy </a:t>
            </a:r>
          </a:p>
          <a:p>
            <a:endParaRPr lang="en-US" dirty="0" smtClean="0"/>
          </a:p>
        </p:txBody>
      </p:sp>
      <p:pic>
        <p:nvPicPr>
          <p:cNvPr id="4" name="Picture 6" descr="C:\WINDOWS\Temporary Internet Files\Content.IE5\RNJ5Q68G\MCj03704040000[1].wmf"/>
          <p:cNvPicPr>
            <a:picLocks noChangeAspect="1" noChangeArrowheads="1"/>
          </p:cNvPicPr>
          <p:nvPr/>
        </p:nvPicPr>
        <p:blipFill>
          <a:blip r:embed="rId3"/>
          <a:srcRect/>
          <a:stretch>
            <a:fillRect/>
          </a:stretch>
        </p:blipFill>
        <p:spPr bwMode="auto">
          <a:xfrm>
            <a:off x="7772400" y="304800"/>
            <a:ext cx="1086938" cy="1011282"/>
          </a:xfrm>
          <a:prstGeom prst="rect">
            <a:avLst/>
          </a:prstGeom>
          <a:noFill/>
        </p:spPr>
      </p:pic>
      <p:pic>
        <p:nvPicPr>
          <p:cNvPr id="5" name="Picture 1"/>
          <p:cNvPicPr>
            <a:picLocks noChangeAspect="1" noChangeArrowheads="1"/>
          </p:cNvPicPr>
          <p:nvPr/>
        </p:nvPicPr>
        <p:blipFill>
          <a:blip r:embed="rId4" cstate="print"/>
          <a:srcRect/>
          <a:stretch>
            <a:fillRect/>
          </a:stretch>
        </p:blipFill>
        <p:spPr bwMode="auto">
          <a:xfrm>
            <a:off x="5257800" y="4267200"/>
            <a:ext cx="3299522" cy="2377976"/>
          </a:xfrm>
          <a:prstGeom prst="rect">
            <a:avLst/>
          </a:prstGeom>
          <a:noFill/>
          <a:ln w="9525">
            <a:noFill/>
            <a:miter lim="800000"/>
            <a:headEnd/>
            <a:tailEnd/>
          </a:ln>
          <a:effectLst/>
        </p:spPr>
      </p:pic>
      <p:pic>
        <p:nvPicPr>
          <p:cNvPr id="3074" name="Picture 2"/>
          <p:cNvPicPr>
            <a:picLocks noChangeAspect="1" noChangeArrowheads="1"/>
          </p:cNvPicPr>
          <p:nvPr/>
        </p:nvPicPr>
        <p:blipFill>
          <a:blip r:embed="rId5"/>
          <a:srcRect/>
          <a:stretch>
            <a:fillRect/>
          </a:stretch>
        </p:blipFill>
        <p:spPr bwMode="auto">
          <a:xfrm>
            <a:off x="5257800" y="4276130"/>
            <a:ext cx="3291675" cy="237232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nodeType="after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fade">
                                      <p:cBhvr>
                                        <p:cTn id="22" dur="20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pPr algn="ctr"/>
            <a:r>
              <a:rPr lang="en-US" dirty="0" smtClean="0"/>
              <a:t>Priority List</a:t>
            </a:r>
            <a:endParaRPr lang="en-US" dirty="0"/>
          </a:p>
        </p:txBody>
      </p:sp>
      <p:sp>
        <p:nvSpPr>
          <p:cNvPr id="4" name="Content Placeholder 3"/>
          <p:cNvSpPr>
            <a:spLocks noGrp="1"/>
          </p:cNvSpPr>
          <p:nvPr>
            <p:ph idx="1"/>
          </p:nvPr>
        </p:nvSpPr>
        <p:spPr>
          <a:xfrm>
            <a:off x="533400" y="1295400"/>
            <a:ext cx="8305800" cy="4419600"/>
          </a:xfrm>
        </p:spPr>
        <p:txBody>
          <a:bodyPr numCol="3">
            <a:noAutofit/>
          </a:bodyPr>
          <a:lstStyle/>
          <a:p>
            <a:pPr lvl="0"/>
            <a:r>
              <a:rPr lang="en-US" sz="1100" dirty="0" smtClean="0"/>
              <a:t>Landbase</a:t>
            </a:r>
          </a:p>
          <a:p>
            <a:pPr lvl="0"/>
            <a:r>
              <a:rPr lang="en-US" sz="1100" dirty="0" smtClean="0"/>
              <a:t>Training</a:t>
            </a:r>
          </a:p>
          <a:p>
            <a:pPr lvl="1"/>
            <a:r>
              <a:rPr lang="en-US" sz="1000" dirty="0" smtClean="0"/>
              <a:t>Technical &amp; User Group Meeting</a:t>
            </a:r>
          </a:p>
          <a:p>
            <a:pPr lvl="0"/>
            <a:r>
              <a:rPr lang="en-US" sz="1100" dirty="0" smtClean="0"/>
              <a:t>Metadata Catalog</a:t>
            </a:r>
          </a:p>
          <a:p>
            <a:pPr lvl="1"/>
            <a:r>
              <a:rPr lang="en-US" sz="1000" dirty="0" smtClean="0"/>
              <a:t>What is out there</a:t>
            </a:r>
          </a:p>
          <a:p>
            <a:pPr lvl="1"/>
            <a:r>
              <a:rPr lang="en-US" sz="1000" dirty="0" smtClean="0"/>
              <a:t>Who owns it</a:t>
            </a:r>
          </a:p>
          <a:p>
            <a:pPr lvl="1"/>
            <a:r>
              <a:rPr lang="en-US" sz="1000" dirty="0" smtClean="0"/>
              <a:t>When was it last updated</a:t>
            </a:r>
          </a:p>
          <a:p>
            <a:pPr lvl="1"/>
            <a:r>
              <a:rPr lang="en-US" sz="1000" dirty="0" smtClean="0"/>
              <a:t>Where is it</a:t>
            </a:r>
          </a:p>
          <a:p>
            <a:pPr lvl="0"/>
            <a:r>
              <a:rPr lang="en-US" sz="1100" dirty="0" smtClean="0"/>
              <a:t>SDE Geodatabase</a:t>
            </a:r>
          </a:p>
          <a:p>
            <a:pPr lvl="1"/>
            <a:r>
              <a:rPr lang="en-US" sz="1000" dirty="0" smtClean="0"/>
              <a:t>Technology review (admin &amp; user)</a:t>
            </a:r>
          </a:p>
          <a:p>
            <a:pPr lvl="1"/>
            <a:r>
              <a:rPr lang="en-US" sz="1000" dirty="0" smtClean="0"/>
              <a:t>User understanding</a:t>
            </a:r>
          </a:p>
          <a:p>
            <a:pPr lvl="1"/>
            <a:r>
              <a:rPr lang="en-US" sz="1000" dirty="0" smtClean="0"/>
              <a:t>Criticalness of data</a:t>
            </a:r>
          </a:p>
          <a:p>
            <a:pPr lvl="1"/>
            <a:r>
              <a:rPr lang="en-US" sz="1000" dirty="0" smtClean="0"/>
              <a:t>Oracle support\staffing</a:t>
            </a:r>
          </a:p>
          <a:p>
            <a:pPr lvl="1"/>
            <a:r>
              <a:rPr lang="en-US" sz="1000" dirty="0" smtClean="0"/>
              <a:t>Failover\redundancy</a:t>
            </a:r>
          </a:p>
          <a:p>
            <a:pPr lvl="1"/>
            <a:r>
              <a:rPr lang="en-US" sz="1000" dirty="0" smtClean="0"/>
              <a:t>Architecture of the GIS File Server</a:t>
            </a:r>
          </a:p>
          <a:p>
            <a:pPr lvl="0"/>
            <a:r>
              <a:rPr lang="en-US" sz="1100" dirty="0" smtClean="0"/>
              <a:t>Workflow</a:t>
            </a:r>
          </a:p>
          <a:p>
            <a:pPr lvl="0"/>
            <a:r>
              <a:rPr lang="en-US" sz="1100" dirty="0" smtClean="0"/>
              <a:t>IMS\ArcGIS Server Issues</a:t>
            </a:r>
          </a:p>
          <a:p>
            <a:pPr lvl="1"/>
            <a:r>
              <a:rPr lang="en-US" sz="1000" dirty="0" smtClean="0"/>
              <a:t>Building ArcGIS Server applications</a:t>
            </a:r>
          </a:p>
          <a:p>
            <a:pPr lvl="1"/>
            <a:r>
              <a:rPr lang="en-US" sz="1000" dirty="0" smtClean="0"/>
              <a:t>“re-vamp” external IMS site</a:t>
            </a:r>
          </a:p>
          <a:p>
            <a:pPr lvl="0"/>
            <a:r>
              <a:rPr lang="en-US" sz="1100" dirty="0" smtClean="0"/>
              <a:t>Communication Issues</a:t>
            </a:r>
          </a:p>
          <a:p>
            <a:pPr lvl="1"/>
            <a:r>
              <a:rPr lang="en-US" sz="1000" dirty="0" smtClean="0"/>
              <a:t>Executive Support</a:t>
            </a:r>
          </a:p>
          <a:p>
            <a:pPr lvl="1"/>
            <a:r>
              <a:rPr lang="en-US" sz="1000" dirty="0" smtClean="0"/>
              <a:t>Get User buy-in to Vision</a:t>
            </a:r>
          </a:p>
          <a:p>
            <a:pPr lvl="0"/>
            <a:r>
              <a:rPr lang="en-US" sz="1100" dirty="0" smtClean="0"/>
              <a:t>Development Services Center (DSC)</a:t>
            </a:r>
          </a:p>
          <a:p>
            <a:pPr lvl="0"/>
            <a:r>
              <a:rPr lang="en-US" sz="1100" dirty="0" smtClean="0"/>
              <a:t>Software\Hardware Coordination</a:t>
            </a:r>
          </a:p>
          <a:p>
            <a:pPr lvl="0"/>
            <a:r>
              <a:rPr lang="en-US" sz="1100" dirty="0" smtClean="0"/>
              <a:t>GIS Product needs calendar</a:t>
            </a:r>
          </a:p>
          <a:p>
            <a:pPr lvl="1"/>
            <a:r>
              <a:rPr lang="en-US" sz="1000" dirty="0" smtClean="0"/>
              <a:t>Annual list of what the needs are</a:t>
            </a:r>
          </a:p>
          <a:p>
            <a:pPr lvl="1"/>
            <a:r>
              <a:rPr lang="en-US" sz="1000" dirty="0" smtClean="0"/>
              <a:t>Quarterly report of projects ongoing</a:t>
            </a:r>
          </a:p>
          <a:p>
            <a:pPr lvl="0"/>
            <a:r>
              <a:rPr lang="en-US" sz="1100" dirty="0" smtClean="0"/>
              <a:t>Data Sharing Policies</a:t>
            </a:r>
          </a:p>
          <a:p>
            <a:pPr lvl="0"/>
            <a:r>
              <a:rPr lang="en-US" sz="1100" dirty="0" smtClean="0"/>
              <a:t>Addresses</a:t>
            </a:r>
          </a:p>
          <a:p>
            <a:pPr lvl="1"/>
            <a:r>
              <a:rPr lang="en-US" sz="1000" dirty="0" smtClean="0"/>
              <a:t>E911 address vs. Bldg &amp; Safety Address</a:t>
            </a:r>
          </a:p>
          <a:p>
            <a:pPr lvl="0"/>
            <a:r>
              <a:rPr lang="en-US" sz="1100" dirty="0" smtClean="0"/>
              <a:t>Application Development</a:t>
            </a:r>
          </a:p>
          <a:p>
            <a:pPr lvl="1"/>
            <a:r>
              <a:rPr lang="en-US" sz="1000" dirty="0" smtClean="0"/>
              <a:t>Programming language Standards</a:t>
            </a:r>
          </a:p>
          <a:p>
            <a:pPr lvl="1"/>
            <a:r>
              <a:rPr lang="en-US" sz="1000" dirty="0" smtClean="0"/>
              <a:t>Support</a:t>
            </a:r>
          </a:p>
          <a:p>
            <a:pPr lvl="0"/>
            <a:r>
              <a:rPr lang="en-US" sz="1100" dirty="0" smtClean="0"/>
              <a:t>Street Centerlines</a:t>
            </a:r>
          </a:p>
          <a:p>
            <a:pPr lvl="0"/>
            <a:r>
              <a:rPr lang="en-US" sz="1100" dirty="0" smtClean="0"/>
              <a:t>Emergency Preparedness</a:t>
            </a:r>
          </a:p>
          <a:p>
            <a:pPr lvl="1"/>
            <a:r>
              <a:rPr lang="en-US" sz="1000" dirty="0" smtClean="0"/>
              <a:t>Police\Emergency Mgmt.\Fire\etc..   where can GIS benefit all groups most effectively?</a:t>
            </a:r>
          </a:p>
          <a:p>
            <a:pPr lvl="0"/>
            <a:r>
              <a:rPr lang="en-US" sz="1100" dirty="0" smtClean="0"/>
              <a:t>Helpdesk</a:t>
            </a:r>
          </a:p>
          <a:p>
            <a:pPr lvl="1"/>
            <a:r>
              <a:rPr lang="en-US" sz="1000" dirty="0" smtClean="0"/>
              <a:t>Develop contact list for user questions</a:t>
            </a:r>
          </a:p>
          <a:p>
            <a:pPr lvl="0"/>
            <a:r>
              <a:rPr lang="en-US" sz="1100" dirty="0" smtClean="0"/>
              <a:t>Accessibility to GIS Data</a:t>
            </a:r>
          </a:p>
          <a:p>
            <a:pPr lvl="1"/>
            <a:r>
              <a:rPr lang="en-US" sz="1000" dirty="0" smtClean="0"/>
              <a:t>Define Security Levels</a:t>
            </a:r>
          </a:p>
          <a:p>
            <a:pPr lvl="2"/>
            <a:r>
              <a:rPr lang="en-US" sz="900" dirty="0" smtClean="0"/>
              <a:t>1-3 levels</a:t>
            </a:r>
          </a:p>
          <a:p>
            <a:pPr lvl="2"/>
            <a:r>
              <a:rPr lang="en-US" sz="900" dirty="0" smtClean="0"/>
              <a:t>1-5 levels</a:t>
            </a:r>
          </a:p>
          <a:p>
            <a:pPr lvl="2"/>
            <a:r>
              <a:rPr lang="en-US" sz="900" dirty="0" smtClean="0"/>
              <a:t>IMS</a:t>
            </a:r>
          </a:p>
          <a:p>
            <a:pPr lvl="2"/>
            <a:r>
              <a:rPr lang="en-US" sz="900" dirty="0" smtClean="0"/>
              <a:t>Editor</a:t>
            </a:r>
          </a:p>
          <a:p>
            <a:pPr lvl="2"/>
            <a:r>
              <a:rPr lang="en-US" sz="900" dirty="0" smtClean="0"/>
              <a:t>Administrator</a:t>
            </a:r>
          </a:p>
          <a:p>
            <a:pPr lvl="1"/>
            <a:r>
              <a:rPr lang="en-US" sz="1000" dirty="0" smtClean="0"/>
              <a:t>GIS Access Form</a:t>
            </a:r>
          </a:p>
          <a:p>
            <a:pPr lvl="2"/>
            <a:r>
              <a:rPr lang="en-US" sz="900" dirty="0" smtClean="0"/>
              <a:t>Integrate with security level access</a:t>
            </a:r>
          </a:p>
          <a:p>
            <a:pPr lvl="3"/>
            <a:r>
              <a:rPr lang="en-US" sz="900" dirty="0" smtClean="0"/>
              <a:t>How do we determine this?</a:t>
            </a:r>
          </a:p>
          <a:p>
            <a:pPr lvl="2"/>
            <a:r>
              <a:rPr lang="en-US" sz="900" dirty="0" smtClean="0"/>
              <a:t>Redraft to account for access structure</a:t>
            </a:r>
          </a:p>
          <a:p>
            <a:pPr lvl="0"/>
            <a:r>
              <a:rPr lang="en-US" sz="1100" dirty="0" smtClean="0"/>
              <a:t>GIS Admin Committee in Writing</a:t>
            </a:r>
          </a:p>
          <a:p>
            <a:pPr lvl="1"/>
            <a:r>
              <a:rPr lang="en-US" sz="1000" dirty="0" smtClean="0"/>
              <a:t>Where’s the Hammer?</a:t>
            </a:r>
          </a:p>
          <a:p>
            <a:pPr lvl="1"/>
            <a:r>
              <a:rPr lang="en-US" sz="1000" dirty="0" smtClean="0"/>
              <a:t>Roles of Admin. Team\GIS Program Manager</a:t>
            </a:r>
          </a:p>
          <a:p>
            <a:pPr lvl="1"/>
            <a:r>
              <a:rPr lang="en-US" sz="1000" dirty="0" smtClean="0"/>
              <a:t>Prioritization of projects – learn when to say ‘No’</a:t>
            </a:r>
          </a:p>
          <a:p>
            <a:pPr lvl="1"/>
            <a:r>
              <a:rPr lang="en-US" sz="1000" dirty="0" smtClean="0"/>
              <a:t>Commitment of Parties	</a:t>
            </a:r>
          </a:p>
          <a:p>
            <a:pPr lvl="2"/>
            <a:r>
              <a:rPr lang="en-US" sz="900" dirty="0" smtClean="0"/>
              <a:t>Dollars &amp; Bodies</a:t>
            </a:r>
          </a:p>
          <a:p>
            <a:pPr lvl="1"/>
            <a:r>
              <a:rPr lang="en-US" sz="1000" dirty="0" smtClean="0"/>
              <a:t>Make sure GIS Program Manager Succeeds</a:t>
            </a:r>
          </a:p>
          <a:p>
            <a:pPr lvl="0"/>
            <a:r>
              <a:rPr lang="en-US" sz="1100" dirty="0" smtClean="0"/>
              <a:t>Good of the whole vs. good of the self</a:t>
            </a:r>
          </a:p>
          <a:p>
            <a:pPr lvl="1"/>
            <a:r>
              <a:rPr lang="en-US" sz="1000" dirty="0" smtClean="0"/>
              <a:t>Political Standard</a:t>
            </a:r>
          </a:p>
          <a:p>
            <a:pPr lvl="0"/>
            <a:r>
              <a:rPr lang="en-US" sz="1100" dirty="0" smtClean="0"/>
              <a:t>Marketing</a:t>
            </a:r>
          </a:p>
          <a:p>
            <a:pPr lvl="1"/>
            <a:r>
              <a:rPr lang="en-US" sz="1000" dirty="0" smtClean="0"/>
              <a:t>Identity Branding</a:t>
            </a:r>
          </a:p>
          <a:p>
            <a:pPr lvl="0"/>
            <a:r>
              <a:rPr lang="en-US" sz="1100" dirty="0" smtClean="0"/>
              <a:t>Improve CAD\GIS Integration</a:t>
            </a:r>
          </a:p>
          <a:p>
            <a:pPr lvl="0"/>
            <a:r>
              <a:rPr lang="en-US" sz="1100" dirty="0" smtClean="0"/>
              <a:t>Renegade databases</a:t>
            </a:r>
          </a:p>
          <a:p>
            <a:pPr lvl="0"/>
            <a:r>
              <a:rPr lang="en-US" sz="1100" dirty="0" smtClean="0"/>
              <a:t>Funding</a:t>
            </a:r>
          </a:p>
          <a:p>
            <a:pPr lvl="1"/>
            <a:r>
              <a:rPr lang="en-US" sz="1000" dirty="0" smtClean="0"/>
              <a:t>Grants</a:t>
            </a:r>
          </a:p>
          <a:p>
            <a:pPr lvl="1"/>
            <a:r>
              <a:rPr lang="en-US" sz="1000" dirty="0" smtClean="0"/>
              <a:t>Reality of Funding due to tight budgets</a:t>
            </a:r>
          </a:p>
          <a:p>
            <a:pPr lvl="0"/>
            <a:r>
              <a:rPr lang="en-US" sz="1100" dirty="0" smtClean="0"/>
              <a:t>Written Standards</a:t>
            </a:r>
          </a:p>
          <a:p>
            <a:pPr lvl="1"/>
            <a:r>
              <a:rPr lang="en-US" sz="1000" dirty="0" smtClean="0"/>
              <a:t>Consultant input\export (ie. Antelope Valley data received in multiple formats)</a:t>
            </a:r>
          </a:p>
          <a:p>
            <a:pPr lvl="1"/>
            <a:r>
              <a:rPr lang="en-US" sz="1000" dirty="0" smtClean="0"/>
              <a:t>Enforcement</a:t>
            </a:r>
          </a:p>
          <a:p>
            <a:pPr lvl="2"/>
            <a:r>
              <a:rPr lang="en-US" sz="900" dirty="0" smtClean="0"/>
              <a:t>(see #1a in Low Priority list!)</a:t>
            </a:r>
          </a:p>
          <a:p>
            <a:pPr lvl="0"/>
            <a:r>
              <a:rPr lang="en-US" sz="1100" dirty="0" smtClean="0"/>
              <a:t>Revamp MOU\Inter-Local Agreements</a:t>
            </a:r>
          </a:p>
          <a:p>
            <a:pPr lvl="1"/>
            <a:r>
              <a:rPr lang="en-US" sz="1000" dirty="0" smtClean="0"/>
              <a:t>To meet security needs</a:t>
            </a:r>
          </a:p>
          <a:p>
            <a:pPr lvl="1"/>
            <a:r>
              <a:rPr lang="en-US" sz="1000" dirty="0" smtClean="0"/>
              <a:t>To define roles</a:t>
            </a:r>
          </a:p>
          <a:p>
            <a:pPr lvl="2"/>
            <a:r>
              <a:rPr lang="en-US" sz="900" dirty="0" smtClean="0"/>
              <a:t>(see #1a in Low Priority list!)</a:t>
            </a:r>
          </a:p>
          <a:p>
            <a:endParaRPr lang="en-US"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to="" calcmode="lin" valueType="num">
                                      <p:cBhvr>
                                        <p:cTn id="7" dur="1" fill="hold"/>
                                        <p:tgtEl>
                                          <p:spTgt spid="4">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 to="" calcmode="lin" valueType="num">
                                      <p:cBhvr>
                                        <p:cTn id="10" dur="1" fill="hold"/>
                                        <p:tgtEl>
                                          <p:spTgt spid="4">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to="" calcmode="lin" valueType="num">
                                      <p:cBhvr>
                                        <p:cTn id="13" dur="1" fill="hold"/>
                                        <p:tgtEl>
                                          <p:spTgt spid="4">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 to="" calcmode="lin" valueType="num">
                                      <p:cBhvr>
                                        <p:cTn id="16" dur="1" fill="hold"/>
                                        <p:tgtEl>
                                          <p:spTgt spid="4">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to="" calcmode="lin" valueType="num">
                                      <p:cBhvr>
                                        <p:cTn id="19" dur="1" fill="hold"/>
                                        <p:tgtEl>
                                          <p:spTgt spid="4">
                                            <p:txEl>
                                              <p:pRg st="4" end="4"/>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 to="" calcmode="lin" valueType="num">
                                      <p:cBhvr>
                                        <p:cTn id="22" dur="1" fill="hold"/>
                                        <p:tgtEl>
                                          <p:spTgt spid="4">
                                            <p:txEl>
                                              <p:pRg st="5" end="5"/>
                                            </p:txEl>
                                          </p:spTgt>
                                        </p:tgtEl>
                                        <p:attrNameLst>
                                          <p:attrName/>
                                        </p:attrNameLst>
                                      </p:cBhvr>
                                    </p:anim>
                                  </p:childTnLst>
                                </p:cTn>
                              </p:par>
                              <p:par>
                                <p:cTn id="23" presetID="24"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to="" calcmode="lin" valueType="num">
                                      <p:cBhvr>
                                        <p:cTn id="25" dur="1" fill="hold"/>
                                        <p:tgtEl>
                                          <p:spTgt spid="4">
                                            <p:txEl>
                                              <p:pRg st="6" end="6"/>
                                            </p:txEl>
                                          </p:spTgt>
                                        </p:tgtEl>
                                        <p:attrNameLst>
                                          <p:attrName/>
                                        </p:attrNameLst>
                                      </p:cBhvr>
                                    </p:anim>
                                  </p:childTnLst>
                                </p:cTn>
                              </p:par>
                              <p:par>
                                <p:cTn id="26" presetID="24" presetClass="entr" presetSubtype="0" fill="hold" grpId="0"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 to="" calcmode="lin" valueType="num">
                                      <p:cBhvr>
                                        <p:cTn id="28" dur="1" fill="hold"/>
                                        <p:tgtEl>
                                          <p:spTgt spid="4">
                                            <p:txEl>
                                              <p:pRg st="7" end="7"/>
                                            </p:txEl>
                                          </p:spTgt>
                                        </p:tgtEl>
                                        <p:attrNameLst>
                                          <p:attrName/>
                                        </p:attrNameLst>
                                      </p:cBhvr>
                                    </p:anim>
                                  </p:childTnLst>
                                </p:cTn>
                              </p:par>
                              <p:par>
                                <p:cTn id="29" presetID="24" presetClass="entr" presetSubtype="0" fill="hold" grpId="0"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to="" calcmode="lin" valueType="num">
                                      <p:cBhvr>
                                        <p:cTn id="31" dur="1" fill="hold"/>
                                        <p:tgtEl>
                                          <p:spTgt spid="4">
                                            <p:txEl>
                                              <p:pRg st="8" end="8"/>
                                            </p:txEl>
                                          </p:spTgt>
                                        </p:tgtEl>
                                        <p:attrNameLst>
                                          <p:attrName/>
                                        </p:attrNameLst>
                                      </p:cBhvr>
                                    </p:anim>
                                  </p:childTnLst>
                                </p:cTn>
                              </p:par>
                              <p:par>
                                <p:cTn id="32" presetID="24" presetClass="entr" presetSubtype="0" fill="hold" grpId="0"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 to="" calcmode="lin" valueType="num">
                                      <p:cBhvr>
                                        <p:cTn id="34" dur="1" fill="hold"/>
                                        <p:tgtEl>
                                          <p:spTgt spid="4">
                                            <p:txEl>
                                              <p:pRg st="9" end="9"/>
                                            </p:txEl>
                                          </p:spTgt>
                                        </p:tgtEl>
                                        <p:attrNameLst>
                                          <p:attrName/>
                                        </p:attrNameLst>
                                      </p:cBhvr>
                                    </p:anim>
                                  </p:childTnLst>
                                </p:cTn>
                              </p:par>
                              <p:par>
                                <p:cTn id="35" presetID="24" presetClass="entr" presetSubtype="0" fill="hold" grpId="0"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 to="" calcmode="lin" valueType="num">
                                      <p:cBhvr>
                                        <p:cTn id="37" dur="1" fill="hold"/>
                                        <p:tgtEl>
                                          <p:spTgt spid="4">
                                            <p:txEl>
                                              <p:pRg st="10" end="10"/>
                                            </p:txEl>
                                          </p:spTgt>
                                        </p:tgtEl>
                                        <p:attrNameLst>
                                          <p:attrName/>
                                        </p:attrNameLst>
                                      </p:cBhvr>
                                    </p:anim>
                                  </p:childTnLst>
                                </p:cTn>
                              </p:par>
                              <p:par>
                                <p:cTn id="38" presetID="24" presetClass="entr" presetSubtype="0" fill="hold" grpId="0" nodeType="with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anim to="" calcmode="lin" valueType="num">
                                      <p:cBhvr>
                                        <p:cTn id="40" dur="1" fill="hold"/>
                                        <p:tgtEl>
                                          <p:spTgt spid="4">
                                            <p:txEl>
                                              <p:pRg st="11" end="11"/>
                                            </p:txEl>
                                          </p:spTgt>
                                        </p:tgtEl>
                                        <p:attrNameLst>
                                          <p:attrName/>
                                        </p:attrNameLst>
                                      </p:cBhvr>
                                    </p:anim>
                                  </p:childTnLst>
                                </p:cTn>
                              </p:par>
                              <p:par>
                                <p:cTn id="41" presetID="24" presetClass="entr" presetSubtype="0" fill="hold" grpId="0" nodeType="with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anim to="" calcmode="lin" valueType="num">
                                      <p:cBhvr>
                                        <p:cTn id="43" dur="1" fill="hold"/>
                                        <p:tgtEl>
                                          <p:spTgt spid="4">
                                            <p:txEl>
                                              <p:pRg st="12" end="12"/>
                                            </p:txEl>
                                          </p:spTgt>
                                        </p:tgtEl>
                                        <p:attrNameLst>
                                          <p:attrName/>
                                        </p:attrNameLst>
                                      </p:cBhvr>
                                    </p:anim>
                                  </p:childTnLst>
                                </p:cTn>
                              </p:par>
                              <p:par>
                                <p:cTn id="44" presetID="24" presetClass="entr" presetSubtype="0" fill="hold" grpId="0" nodeType="withEffect">
                                  <p:stCondLst>
                                    <p:cond delay="0"/>
                                  </p:stCondLst>
                                  <p:childTnLst>
                                    <p:set>
                                      <p:cBhvr>
                                        <p:cTn id="45" dur="1" fill="hold">
                                          <p:stCondLst>
                                            <p:cond delay="0"/>
                                          </p:stCondLst>
                                        </p:cTn>
                                        <p:tgtEl>
                                          <p:spTgt spid="4">
                                            <p:txEl>
                                              <p:pRg st="13" end="13"/>
                                            </p:txEl>
                                          </p:spTgt>
                                        </p:tgtEl>
                                        <p:attrNameLst>
                                          <p:attrName>style.visibility</p:attrName>
                                        </p:attrNameLst>
                                      </p:cBhvr>
                                      <p:to>
                                        <p:strVal val="visible"/>
                                      </p:to>
                                    </p:set>
                                    <p:anim to="" calcmode="lin" valueType="num">
                                      <p:cBhvr>
                                        <p:cTn id="46" dur="1" fill="hold"/>
                                        <p:tgtEl>
                                          <p:spTgt spid="4">
                                            <p:txEl>
                                              <p:pRg st="13" end="13"/>
                                            </p:txEl>
                                          </p:spTgt>
                                        </p:tgtEl>
                                        <p:attrNameLst>
                                          <p:attrName/>
                                        </p:attrNameLst>
                                      </p:cBhvr>
                                    </p:anim>
                                  </p:childTnLst>
                                </p:cTn>
                              </p:par>
                              <p:par>
                                <p:cTn id="47" presetID="24" presetClass="entr" presetSubtype="0" fill="hold" grpId="0" nodeType="withEffect">
                                  <p:stCondLst>
                                    <p:cond delay="0"/>
                                  </p:stCondLst>
                                  <p:childTnLst>
                                    <p:set>
                                      <p:cBhvr>
                                        <p:cTn id="48" dur="1" fill="hold">
                                          <p:stCondLst>
                                            <p:cond delay="0"/>
                                          </p:stCondLst>
                                        </p:cTn>
                                        <p:tgtEl>
                                          <p:spTgt spid="4">
                                            <p:txEl>
                                              <p:pRg st="14" end="14"/>
                                            </p:txEl>
                                          </p:spTgt>
                                        </p:tgtEl>
                                        <p:attrNameLst>
                                          <p:attrName>style.visibility</p:attrName>
                                        </p:attrNameLst>
                                      </p:cBhvr>
                                      <p:to>
                                        <p:strVal val="visible"/>
                                      </p:to>
                                    </p:set>
                                    <p:anim to="" calcmode="lin" valueType="num">
                                      <p:cBhvr>
                                        <p:cTn id="49" dur="1" fill="hold"/>
                                        <p:tgtEl>
                                          <p:spTgt spid="4">
                                            <p:txEl>
                                              <p:pRg st="14" end="14"/>
                                            </p:txEl>
                                          </p:spTgt>
                                        </p:tgtEl>
                                        <p:attrNameLst>
                                          <p:attrName/>
                                        </p:attrNameLst>
                                      </p:cBhvr>
                                    </p:anim>
                                  </p:childTnLst>
                                </p:cTn>
                              </p:par>
                              <p:par>
                                <p:cTn id="50" presetID="24" presetClass="entr" presetSubtype="0" fill="hold" grpId="0" nodeType="withEffect">
                                  <p:stCondLst>
                                    <p:cond delay="0"/>
                                  </p:stCondLst>
                                  <p:childTnLst>
                                    <p:set>
                                      <p:cBhvr>
                                        <p:cTn id="51" dur="1" fill="hold">
                                          <p:stCondLst>
                                            <p:cond delay="0"/>
                                          </p:stCondLst>
                                        </p:cTn>
                                        <p:tgtEl>
                                          <p:spTgt spid="4">
                                            <p:txEl>
                                              <p:pRg st="15" end="15"/>
                                            </p:txEl>
                                          </p:spTgt>
                                        </p:tgtEl>
                                        <p:attrNameLst>
                                          <p:attrName>style.visibility</p:attrName>
                                        </p:attrNameLst>
                                      </p:cBhvr>
                                      <p:to>
                                        <p:strVal val="visible"/>
                                      </p:to>
                                    </p:set>
                                    <p:anim to="" calcmode="lin" valueType="num">
                                      <p:cBhvr>
                                        <p:cTn id="52" dur="1" fill="hold"/>
                                        <p:tgtEl>
                                          <p:spTgt spid="4">
                                            <p:txEl>
                                              <p:pRg st="15" end="15"/>
                                            </p:txEl>
                                          </p:spTgt>
                                        </p:tgtEl>
                                        <p:attrNameLst>
                                          <p:attrName/>
                                        </p:attrNameLst>
                                      </p:cBhvr>
                                    </p:anim>
                                  </p:childTnLst>
                                </p:cTn>
                              </p:par>
                              <p:par>
                                <p:cTn id="53" presetID="24" presetClass="entr" presetSubtype="0" fill="hold" grpId="0" nodeType="withEffect">
                                  <p:stCondLst>
                                    <p:cond delay="0"/>
                                  </p:stCondLst>
                                  <p:childTnLst>
                                    <p:set>
                                      <p:cBhvr>
                                        <p:cTn id="54" dur="1" fill="hold">
                                          <p:stCondLst>
                                            <p:cond delay="0"/>
                                          </p:stCondLst>
                                        </p:cTn>
                                        <p:tgtEl>
                                          <p:spTgt spid="4">
                                            <p:txEl>
                                              <p:pRg st="16" end="16"/>
                                            </p:txEl>
                                          </p:spTgt>
                                        </p:tgtEl>
                                        <p:attrNameLst>
                                          <p:attrName>style.visibility</p:attrName>
                                        </p:attrNameLst>
                                      </p:cBhvr>
                                      <p:to>
                                        <p:strVal val="visible"/>
                                      </p:to>
                                    </p:set>
                                    <p:anim to="" calcmode="lin" valueType="num">
                                      <p:cBhvr>
                                        <p:cTn id="55" dur="1" fill="hold"/>
                                        <p:tgtEl>
                                          <p:spTgt spid="4">
                                            <p:txEl>
                                              <p:pRg st="16" end="16"/>
                                            </p:txEl>
                                          </p:spTgt>
                                        </p:tgtEl>
                                        <p:attrNameLst>
                                          <p:attrName/>
                                        </p:attrNameLst>
                                      </p:cBhvr>
                                    </p:anim>
                                  </p:childTnLst>
                                </p:cTn>
                              </p:par>
                              <p:par>
                                <p:cTn id="56" presetID="24" presetClass="entr" presetSubtype="0" fill="hold" grpId="0" nodeType="withEffect">
                                  <p:stCondLst>
                                    <p:cond delay="0"/>
                                  </p:stCondLst>
                                  <p:childTnLst>
                                    <p:set>
                                      <p:cBhvr>
                                        <p:cTn id="57" dur="1" fill="hold">
                                          <p:stCondLst>
                                            <p:cond delay="0"/>
                                          </p:stCondLst>
                                        </p:cTn>
                                        <p:tgtEl>
                                          <p:spTgt spid="4">
                                            <p:txEl>
                                              <p:pRg st="17" end="17"/>
                                            </p:txEl>
                                          </p:spTgt>
                                        </p:tgtEl>
                                        <p:attrNameLst>
                                          <p:attrName>style.visibility</p:attrName>
                                        </p:attrNameLst>
                                      </p:cBhvr>
                                      <p:to>
                                        <p:strVal val="visible"/>
                                      </p:to>
                                    </p:set>
                                    <p:anim to="" calcmode="lin" valueType="num">
                                      <p:cBhvr>
                                        <p:cTn id="58" dur="1" fill="hold"/>
                                        <p:tgtEl>
                                          <p:spTgt spid="4">
                                            <p:txEl>
                                              <p:pRg st="17" end="17"/>
                                            </p:txEl>
                                          </p:spTgt>
                                        </p:tgtEl>
                                        <p:attrNameLst>
                                          <p:attrName/>
                                        </p:attrNameLst>
                                      </p:cBhvr>
                                    </p:anim>
                                  </p:childTnLst>
                                </p:cTn>
                              </p:par>
                              <p:par>
                                <p:cTn id="59" presetID="24" presetClass="entr" presetSubtype="0" fill="hold" grpId="0" nodeType="withEffect">
                                  <p:stCondLst>
                                    <p:cond delay="0"/>
                                  </p:stCondLst>
                                  <p:childTnLst>
                                    <p:set>
                                      <p:cBhvr>
                                        <p:cTn id="60" dur="1" fill="hold">
                                          <p:stCondLst>
                                            <p:cond delay="0"/>
                                          </p:stCondLst>
                                        </p:cTn>
                                        <p:tgtEl>
                                          <p:spTgt spid="4">
                                            <p:txEl>
                                              <p:pRg st="18" end="18"/>
                                            </p:txEl>
                                          </p:spTgt>
                                        </p:tgtEl>
                                        <p:attrNameLst>
                                          <p:attrName>style.visibility</p:attrName>
                                        </p:attrNameLst>
                                      </p:cBhvr>
                                      <p:to>
                                        <p:strVal val="visible"/>
                                      </p:to>
                                    </p:set>
                                    <p:anim to="" calcmode="lin" valueType="num">
                                      <p:cBhvr>
                                        <p:cTn id="61" dur="1" fill="hold"/>
                                        <p:tgtEl>
                                          <p:spTgt spid="4">
                                            <p:txEl>
                                              <p:pRg st="18" end="18"/>
                                            </p:txEl>
                                          </p:spTgt>
                                        </p:tgtEl>
                                        <p:attrNameLst>
                                          <p:attrName/>
                                        </p:attrNameLst>
                                      </p:cBhvr>
                                    </p:anim>
                                  </p:childTnLst>
                                </p:cTn>
                              </p:par>
                              <p:par>
                                <p:cTn id="62" presetID="24" presetClass="entr" presetSubtype="0" fill="hold" grpId="0" nodeType="withEffect">
                                  <p:stCondLst>
                                    <p:cond delay="0"/>
                                  </p:stCondLst>
                                  <p:childTnLst>
                                    <p:set>
                                      <p:cBhvr>
                                        <p:cTn id="63" dur="1" fill="hold">
                                          <p:stCondLst>
                                            <p:cond delay="0"/>
                                          </p:stCondLst>
                                        </p:cTn>
                                        <p:tgtEl>
                                          <p:spTgt spid="4">
                                            <p:txEl>
                                              <p:pRg st="19" end="19"/>
                                            </p:txEl>
                                          </p:spTgt>
                                        </p:tgtEl>
                                        <p:attrNameLst>
                                          <p:attrName>style.visibility</p:attrName>
                                        </p:attrNameLst>
                                      </p:cBhvr>
                                      <p:to>
                                        <p:strVal val="visible"/>
                                      </p:to>
                                    </p:set>
                                    <p:anim to="" calcmode="lin" valueType="num">
                                      <p:cBhvr>
                                        <p:cTn id="64" dur="1" fill="hold"/>
                                        <p:tgtEl>
                                          <p:spTgt spid="4">
                                            <p:txEl>
                                              <p:pRg st="19" end="19"/>
                                            </p:txEl>
                                          </p:spTgt>
                                        </p:tgtEl>
                                        <p:attrNameLst>
                                          <p:attrName/>
                                        </p:attrNameLst>
                                      </p:cBhvr>
                                    </p:anim>
                                  </p:childTnLst>
                                </p:cTn>
                              </p:par>
                              <p:par>
                                <p:cTn id="65" presetID="24" presetClass="entr" presetSubtype="0" fill="hold" grpId="0" nodeType="withEffect">
                                  <p:stCondLst>
                                    <p:cond delay="0"/>
                                  </p:stCondLst>
                                  <p:childTnLst>
                                    <p:set>
                                      <p:cBhvr>
                                        <p:cTn id="66" dur="1" fill="hold">
                                          <p:stCondLst>
                                            <p:cond delay="0"/>
                                          </p:stCondLst>
                                        </p:cTn>
                                        <p:tgtEl>
                                          <p:spTgt spid="4">
                                            <p:txEl>
                                              <p:pRg st="20" end="20"/>
                                            </p:txEl>
                                          </p:spTgt>
                                        </p:tgtEl>
                                        <p:attrNameLst>
                                          <p:attrName>style.visibility</p:attrName>
                                        </p:attrNameLst>
                                      </p:cBhvr>
                                      <p:to>
                                        <p:strVal val="visible"/>
                                      </p:to>
                                    </p:set>
                                    <p:anim to="" calcmode="lin" valueType="num">
                                      <p:cBhvr>
                                        <p:cTn id="67" dur="1" fill="hold"/>
                                        <p:tgtEl>
                                          <p:spTgt spid="4">
                                            <p:txEl>
                                              <p:pRg st="20" end="20"/>
                                            </p:txEl>
                                          </p:spTgt>
                                        </p:tgtEl>
                                        <p:attrNameLst>
                                          <p:attrName/>
                                        </p:attrNameLst>
                                      </p:cBhvr>
                                    </p:anim>
                                  </p:childTnLst>
                                </p:cTn>
                              </p:par>
                              <p:par>
                                <p:cTn id="68" presetID="24" presetClass="entr" presetSubtype="0" fill="hold" grpId="0" nodeType="withEffect">
                                  <p:stCondLst>
                                    <p:cond delay="0"/>
                                  </p:stCondLst>
                                  <p:childTnLst>
                                    <p:set>
                                      <p:cBhvr>
                                        <p:cTn id="69" dur="1" fill="hold">
                                          <p:stCondLst>
                                            <p:cond delay="0"/>
                                          </p:stCondLst>
                                        </p:cTn>
                                        <p:tgtEl>
                                          <p:spTgt spid="4">
                                            <p:txEl>
                                              <p:pRg st="21" end="21"/>
                                            </p:txEl>
                                          </p:spTgt>
                                        </p:tgtEl>
                                        <p:attrNameLst>
                                          <p:attrName>style.visibility</p:attrName>
                                        </p:attrNameLst>
                                      </p:cBhvr>
                                      <p:to>
                                        <p:strVal val="visible"/>
                                      </p:to>
                                    </p:set>
                                    <p:anim to="" calcmode="lin" valueType="num">
                                      <p:cBhvr>
                                        <p:cTn id="70" dur="1" fill="hold"/>
                                        <p:tgtEl>
                                          <p:spTgt spid="4">
                                            <p:txEl>
                                              <p:pRg st="21" end="21"/>
                                            </p:txEl>
                                          </p:spTgt>
                                        </p:tgtEl>
                                        <p:attrNameLst>
                                          <p:attrName/>
                                        </p:attrNameLst>
                                      </p:cBhvr>
                                    </p:anim>
                                  </p:childTnLst>
                                </p:cTn>
                              </p:par>
                              <p:par>
                                <p:cTn id="71" presetID="24" presetClass="entr" presetSubtype="0" fill="hold" grpId="0" nodeType="withEffect">
                                  <p:stCondLst>
                                    <p:cond delay="0"/>
                                  </p:stCondLst>
                                  <p:childTnLst>
                                    <p:set>
                                      <p:cBhvr>
                                        <p:cTn id="72" dur="1" fill="hold">
                                          <p:stCondLst>
                                            <p:cond delay="0"/>
                                          </p:stCondLst>
                                        </p:cTn>
                                        <p:tgtEl>
                                          <p:spTgt spid="4">
                                            <p:txEl>
                                              <p:pRg st="22" end="22"/>
                                            </p:txEl>
                                          </p:spTgt>
                                        </p:tgtEl>
                                        <p:attrNameLst>
                                          <p:attrName>style.visibility</p:attrName>
                                        </p:attrNameLst>
                                      </p:cBhvr>
                                      <p:to>
                                        <p:strVal val="visible"/>
                                      </p:to>
                                    </p:set>
                                    <p:anim to="" calcmode="lin" valueType="num">
                                      <p:cBhvr>
                                        <p:cTn id="73" dur="1" fill="hold"/>
                                        <p:tgtEl>
                                          <p:spTgt spid="4">
                                            <p:txEl>
                                              <p:pRg st="22" end="22"/>
                                            </p:txEl>
                                          </p:spTgt>
                                        </p:tgtEl>
                                        <p:attrNameLst>
                                          <p:attrName/>
                                        </p:attrNameLst>
                                      </p:cBhvr>
                                    </p:anim>
                                  </p:childTnLst>
                                </p:cTn>
                              </p:par>
                              <p:par>
                                <p:cTn id="74" presetID="24" presetClass="entr" presetSubtype="0" fill="hold" grpId="0" nodeType="withEffect">
                                  <p:stCondLst>
                                    <p:cond delay="0"/>
                                  </p:stCondLst>
                                  <p:childTnLst>
                                    <p:set>
                                      <p:cBhvr>
                                        <p:cTn id="75" dur="1" fill="hold">
                                          <p:stCondLst>
                                            <p:cond delay="0"/>
                                          </p:stCondLst>
                                        </p:cTn>
                                        <p:tgtEl>
                                          <p:spTgt spid="4">
                                            <p:txEl>
                                              <p:pRg st="23" end="23"/>
                                            </p:txEl>
                                          </p:spTgt>
                                        </p:tgtEl>
                                        <p:attrNameLst>
                                          <p:attrName>style.visibility</p:attrName>
                                        </p:attrNameLst>
                                      </p:cBhvr>
                                      <p:to>
                                        <p:strVal val="visible"/>
                                      </p:to>
                                    </p:set>
                                    <p:anim to="" calcmode="lin" valueType="num">
                                      <p:cBhvr>
                                        <p:cTn id="76" dur="1" fill="hold"/>
                                        <p:tgtEl>
                                          <p:spTgt spid="4">
                                            <p:txEl>
                                              <p:pRg st="23" end="23"/>
                                            </p:txEl>
                                          </p:spTgt>
                                        </p:tgtEl>
                                        <p:attrNameLst>
                                          <p:attrName/>
                                        </p:attrNameLst>
                                      </p:cBhvr>
                                    </p:anim>
                                  </p:childTnLst>
                                </p:cTn>
                              </p:par>
                              <p:par>
                                <p:cTn id="77" presetID="24" presetClass="entr" presetSubtype="0" fill="hold" grpId="0" nodeType="withEffect">
                                  <p:stCondLst>
                                    <p:cond delay="0"/>
                                  </p:stCondLst>
                                  <p:childTnLst>
                                    <p:set>
                                      <p:cBhvr>
                                        <p:cTn id="78" dur="1" fill="hold">
                                          <p:stCondLst>
                                            <p:cond delay="0"/>
                                          </p:stCondLst>
                                        </p:cTn>
                                        <p:tgtEl>
                                          <p:spTgt spid="4">
                                            <p:txEl>
                                              <p:pRg st="24" end="24"/>
                                            </p:txEl>
                                          </p:spTgt>
                                        </p:tgtEl>
                                        <p:attrNameLst>
                                          <p:attrName>style.visibility</p:attrName>
                                        </p:attrNameLst>
                                      </p:cBhvr>
                                      <p:to>
                                        <p:strVal val="visible"/>
                                      </p:to>
                                    </p:set>
                                    <p:anim to="" calcmode="lin" valueType="num">
                                      <p:cBhvr>
                                        <p:cTn id="79" dur="1" fill="hold"/>
                                        <p:tgtEl>
                                          <p:spTgt spid="4">
                                            <p:txEl>
                                              <p:pRg st="24" end="24"/>
                                            </p:txEl>
                                          </p:spTgt>
                                        </p:tgtEl>
                                        <p:attrNameLst>
                                          <p:attrName/>
                                        </p:attrNameLst>
                                      </p:cBhvr>
                                    </p:anim>
                                  </p:childTnLst>
                                </p:cTn>
                              </p:par>
                              <p:par>
                                <p:cTn id="80" presetID="24" presetClass="entr" presetSubtype="0" fill="hold" grpId="0" nodeType="withEffect">
                                  <p:stCondLst>
                                    <p:cond delay="0"/>
                                  </p:stCondLst>
                                  <p:childTnLst>
                                    <p:set>
                                      <p:cBhvr>
                                        <p:cTn id="81" dur="1" fill="hold">
                                          <p:stCondLst>
                                            <p:cond delay="0"/>
                                          </p:stCondLst>
                                        </p:cTn>
                                        <p:tgtEl>
                                          <p:spTgt spid="4">
                                            <p:txEl>
                                              <p:pRg st="25" end="25"/>
                                            </p:txEl>
                                          </p:spTgt>
                                        </p:tgtEl>
                                        <p:attrNameLst>
                                          <p:attrName>style.visibility</p:attrName>
                                        </p:attrNameLst>
                                      </p:cBhvr>
                                      <p:to>
                                        <p:strVal val="visible"/>
                                      </p:to>
                                    </p:set>
                                    <p:anim to="" calcmode="lin" valueType="num">
                                      <p:cBhvr>
                                        <p:cTn id="82" dur="1" fill="hold"/>
                                        <p:tgtEl>
                                          <p:spTgt spid="4">
                                            <p:txEl>
                                              <p:pRg st="25" end="25"/>
                                            </p:txEl>
                                          </p:spTgt>
                                        </p:tgtEl>
                                        <p:attrNameLst>
                                          <p:attrName/>
                                        </p:attrNameLst>
                                      </p:cBhvr>
                                    </p:anim>
                                  </p:childTnLst>
                                </p:cTn>
                              </p:par>
                              <p:par>
                                <p:cTn id="83" presetID="24" presetClass="entr" presetSubtype="0" fill="hold" grpId="0" nodeType="withEffect">
                                  <p:stCondLst>
                                    <p:cond delay="0"/>
                                  </p:stCondLst>
                                  <p:childTnLst>
                                    <p:set>
                                      <p:cBhvr>
                                        <p:cTn id="84" dur="1" fill="hold">
                                          <p:stCondLst>
                                            <p:cond delay="0"/>
                                          </p:stCondLst>
                                        </p:cTn>
                                        <p:tgtEl>
                                          <p:spTgt spid="4">
                                            <p:txEl>
                                              <p:pRg st="26" end="26"/>
                                            </p:txEl>
                                          </p:spTgt>
                                        </p:tgtEl>
                                        <p:attrNameLst>
                                          <p:attrName>style.visibility</p:attrName>
                                        </p:attrNameLst>
                                      </p:cBhvr>
                                      <p:to>
                                        <p:strVal val="visible"/>
                                      </p:to>
                                    </p:set>
                                    <p:anim to="" calcmode="lin" valueType="num">
                                      <p:cBhvr>
                                        <p:cTn id="85" dur="1" fill="hold"/>
                                        <p:tgtEl>
                                          <p:spTgt spid="4">
                                            <p:txEl>
                                              <p:pRg st="26" end="26"/>
                                            </p:txEl>
                                          </p:spTgt>
                                        </p:tgtEl>
                                        <p:attrNameLst>
                                          <p:attrName/>
                                        </p:attrNameLst>
                                      </p:cBhvr>
                                    </p:anim>
                                  </p:childTnLst>
                                </p:cTn>
                              </p:par>
                              <p:par>
                                <p:cTn id="86" presetID="24" presetClass="entr" presetSubtype="0" fill="hold" grpId="0" nodeType="withEffect">
                                  <p:stCondLst>
                                    <p:cond delay="0"/>
                                  </p:stCondLst>
                                  <p:childTnLst>
                                    <p:set>
                                      <p:cBhvr>
                                        <p:cTn id="87" dur="1" fill="hold">
                                          <p:stCondLst>
                                            <p:cond delay="0"/>
                                          </p:stCondLst>
                                        </p:cTn>
                                        <p:tgtEl>
                                          <p:spTgt spid="4">
                                            <p:txEl>
                                              <p:pRg st="27" end="27"/>
                                            </p:txEl>
                                          </p:spTgt>
                                        </p:tgtEl>
                                        <p:attrNameLst>
                                          <p:attrName>style.visibility</p:attrName>
                                        </p:attrNameLst>
                                      </p:cBhvr>
                                      <p:to>
                                        <p:strVal val="visible"/>
                                      </p:to>
                                    </p:set>
                                    <p:anim to="" calcmode="lin" valueType="num">
                                      <p:cBhvr>
                                        <p:cTn id="88" dur="1" fill="hold"/>
                                        <p:tgtEl>
                                          <p:spTgt spid="4">
                                            <p:txEl>
                                              <p:pRg st="27" end="27"/>
                                            </p:txEl>
                                          </p:spTgt>
                                        </p:tgtEl>
                                        <p:attrNameLst>
                                          <p:attrName/>
                                        </p:attrNameLst>
                                      </p:cBhvr>
                                    </p:anim>
                                  </p:childTnLst>
                                </p:cTn>
                              </p:par>
                              <p:par>
                                <p:cTn id="89" presetID="24" presetClass="entr" presetSubtype="0" fill="hold" grpId="0" nodeType="withEffect">
                                  <p:stCondLst>
                                    <p:cond delay="0"/>
                                  </p:stCondLst>
                                  <p:childTnLst>
                                    <p:set>
                                      <p:cBhvr>
                                        <p:cTn id="90" dur="1" fill="hold">
                                          <p:stCondLst>
                                            <p:cond delay="0"/>
                                          </p:stCondLst>
                                        </p:cTn>
                                        <p:tgtEl>
                                          <p:spTgt spid="4">
                                            <p:txEl>
                                              <p:pRg st="28" end="28"/>
                                            </p:txEl>
                                          </p:spTgt>
                                        </p:tgtEl>
                                        <p:attrNameLst>
                                          <p:attrName>style.visibility</p:attrName>
                                        </p:attrNameLst>
                                      </p:cBhvr>
                                      <p:to>
                                        <p:strVal val="visible"/>
                                      </p:to>
                                    </p:set>
                                    <p:anim to="" calcmode="lin" valueType="num">
                                      <p:cBhvr>
                                        <p:cTn id="91" dur="1" fill="hold"/>
                                        <p:tgtEl>
                                          <p:spTgt spid="4">
                                            <p:txEl>
                                              <p:pRg st="28" end="28"/>
                                            </p:txEl>
                                          </p:spTgt>
                                        </p:tgtEl>
                                        <p:attrNameLst>
                                          <p:attrName/>
                                        </p:attrNameLst>
                                      </p:cBhvr>
                                    </p:anim>
                                  </p:childTnLst>
                                </p:cTn>
                              </p:par>
                              <p:par>
                                <p:cTn id="92" presetID="24" presetClass="entr" presetSubtype="0" fill="hold" grpId="0" nodeType="withEffect">
                                  <p:stCondLst>
                                    <p:cond delay="0"/>
                                  </p:stCondLst>
                                  <p:childTnLst>
                                    <p:set>
                                      <p:cBhvr>
                                        <p:cTn id="93" dur="1" fill="hold">
                                          <p:stCondLst>
                                            <p:cond delay="0"/>
                                          </p:stCondLst>
                                        </p:cTn>
                                        <p:tgtEl>
                                          <p:spTgt spid="4">
                                            <p:txEl>
                                              <p:pRg st="29" end="29"/>
                                            </p:txEl>
                                          </p:spTgt>
                                        </p:tgtEl>
                                        <p:attrNameLst>
                                          <p:attrName>style.visibility</p:attrName>
                                        </p:attrNameLst>
                                      </p:cBhvr>
                                      <p:to>
                                        <p:strVal val="visible"/>
                                      </p:to>
                                    </p:set>
                                    <p:anim to="" calcmode="lin" valueType="num">
                                      <p:cBhvr>
                                        <p:cTn id="94" dur="1" fill="hold"/>
                                        <p:tgtEl>
                                          <p:spTgt spid="4">
                                            <p:txEl>
                                              <p:pRg st="29" end="29"/>
                                            </p:txEl>
                                          </p:spTgt>
                                        </p:tgtEl>
                                        <p:attrNameLst>
                                          <p:attrName/>
                                        </p:attrNameLst>
                                      </p:cBhvr>
                                    </p:anim>
                                  </p:childTnLst>
                                </p:cTn>
                              </p:par>
                              <p:par>
                                <p:cTn id="95" presetID="24" presetClass="entr" presetSubtype="0" fill="hold" grpId="0" nodeType="withEffect">
                                  <p:stCondLst>
                                    <p:cond delay="0"/>
                                  </p:stCondLst>
                                  <p:childTnLst>
                                    <p:set>
                                      <p:cBhvr>
                                        <p:cTn id="96" dur="1" fill="hold">
                                          <p:stCondLst>
                                            <p:cond delay="0"/>
                                          </p:stCondLst>
                                        </p:cTn>
                                        <p:tgtEl>
                                          <p:spTgt spid="4">
                                            <p:txEl>
                                              <p:pRg st="30" end="30"/>
                                            </p:txEl>
                                          </p:spTgt>
                                        </p:tgtEl>
                                        <p:attrNameLst>
                                          <p:attrName>style.visibility</p:attrName>
                                        </p:attrNameLst>
                                      </p:cBhvr>
                                      <p:to>
                                        <p:strVal val="visible"/>
                                      </p:to>
                                    </p:set>
                                    <p:anim to="" calcmode="lin" valueType="num">
                                      <p:cBhvr>
                                        <p:cTn id="97" dur="1" fill="hold"/>
                                        <p:tgtEl>
                                          <p:spTgt spid="4">
                                            <p:txEl>
                                              <p:pRg st="30" end="30"/>
                                            </p:txEl>
                                          </p:spTgt>
                                        </p:tgtEl>
                                        <p:attrNameLst>
                                          <p:attrName/>
                                        </p:attrNameLst>
                                      </p:cBhvr>
                                    </p:anim>
                                  </p:childTnLst>
                                </p:cTn>
                              </p:par>
                              <p:par>
                                <p:cTn id="98" presetID="24" presetClass="entr" presetSubtype="0" fill="hold" grpId="0" nodeType="withEffect">
                                  <p:stCondLst>
                                    <p:cond delay="0"/>
                                  </p:stCondLst>
                                  <p:childTnLst>
                                    <p:set>
                                      <p:cBhvr>
                                        <p:cTn id="99" dur="1" fill="hold">
                                          <p:stCondLst>
                                            <p:cond delay="0"/>
                                          </p:stCondLst>
                                        </p:cTn>
                                        <p:tgtEl>
                                          <p:spTgt spid="4">
                                            <p:txEl>
                                              <p:pRg st="31" end="31"/>
                                            </p:txEl>
                                          </p:spTgt>
                                        </p:tgtEl>
                                        <p:attrNameLst>
                                          <p:attrName>style.visibility</p:attrName>
                                        </p:attrNameLst>
                                      </p:cBhvr>
                                      <p:to>
                                        <p:strVal val="visible"/>
                                      </p:to>
                                    </p:set>
                                    <p:anim to="" calcmode="lin" valueType="num">
                                      <p:cBhvr>
                                        <p:cTn id="100" dur="1" fill="hold"/>
                                        <p:tgtEl>
                                          <p:spTgt spid="4">
                                            <p:txEl>
                                              <p:pRg st="31" end="31"/>
                                            </p:txEl>
                                          </p:spTgt>
                                        </p:tgtEl>
                                        <p:attrNameLst>
                                          <p:attrName/>
                                        </p:attrNameLst>
                                      </p:cBhvr>
                                    </p:anim>
                                  </p:childTnLst>
                                </p:cTn>
                              </p:par>
                              <p:par>
                                <p:cTn id="101" presetID="24" presetClass="entr" presetSubtype="0" fill="hold" grpId="0" nodeType="withEffect">
                                  <p:stCondLst>
                                    <p:cond delay="0"/>
                                  </p:stCondLst>
                                  <p:childTnLst>
                                    <p:set>
                                      <p:cBhvr>
                                        <p:cTn id="102" dur="1" fill="hold">
                                          <p:stCondLst>
                                            <p:cond delay="0"/>
                                          </p:stCondLst>
                                        </p:cTn>
                                        <p:tgtEl>
                                          <p:spTgt spid="4">
                                            <p:txEl>
                                              <p:pRg st="32" end="32"/>
                                            </p:txEl>
                                          </p:spTgt>
                                        </p:tgtEl>
                                        <p:attrNameLst>
                                          <p:attrName>style.visibility</p:attrName>
                                        </p:attrNameLst>
                                      </p:cBhvr>
                                      <p:to>
                                        <p:strVal val="visible"/>
                                      </p:to>
                                    </p:set>
                                    <p:anim to="" calcmode="lin" valueType="num">
                                      <p:cBhvr>
                                        <p:cTn id="103" dur="1" fill="hold"/>
                                        <p:tgtEl>
                                          <p:spTgt spid="4">
                                            <p:txEl>
                                              <p:pRg st="32" end="32"/>
                                            </p:txEl>
                                          </p:spTgt>
                                        </p:tgtEl>
                                        <p:attrNameLst>
                                          <p:attrName/>
                                        </p:attrNameLst>
                                      </p:cBhvr>
                                    </p:anim>
                                  </p:childTnLst>
                                </p:cTn>
                              </p:par>
                              <p:par>
                                <p:cTn id="104" presetID="24" presetClass="entr" presetSubtype="0" fill="hold" grpId="0" nodeType="withEffect">
                                  <p:stCondLst>
                                    <p:cond delay="0"/>
                                  </p:stCondLst>
                                  <p:childTnLst>
                                    <p:set>
                                      <p:cBhvr>
                                        <p:cTn id="105" dur="1" fill="hold">
                                          <p:stCondLst>
                                            <p:cond delay="0"/>
                                          </p:stCondLst>
                                        </p:cTn>
                                        <p:tgtEl>
                                          <p:spTgt spid="4">
                                            <p:txEl>
                                              <p:pRg st="33" end="33"/>
                                            </p:txEl>
                                          </p:spTgt>
                                        </p:tgtEl>
                                        <p:attrNameLst>
                                          <p:attrName>style.visibility</p:attrName>
                                        </p:attrNameLst>
                                      </p:cBhvr>
                                      <p:to>
                                        <p:strVal val="visible"/>
                                      </p:to>
                                    </p:set>
                                    <p:anim to="" calcmode="lin" valueType="num">
                                      <p:cBhvr>
                                        <p:cTn id="106" dur="1" fill="hold"/>
                                        <p:tgtEl>
                                          <p:spTgt spid="4">
                                            <p:txEl>
                                              <p:pRg st="33" end="33"/>
                                            </p:txEl>
                                          </p:spTgt>
                                        </p:tgtEl>
                                        <p:attrNameLst>
                                          <p:attrName/>
                                        </p:attrNameLst>
                                      </p:cBhvr>
                                    </p:anim>
                                  </p:childTnLst>
                                </p:cTn>
                              </p:par>
                              <p:par>
                                <p:cTn id="107" presetID="24" presetClass="entr" presetSubtype="0" fill="hold" grpId="0" nodeType="withEffect">
                                  <p:stCondLst>
                                    <p:cond delay="0"/>
                                  </p:stCondLst>
                                  <p:childTnLst>
                                    <p:set>
                                      <p:cBhvr>
                                        <p:cTn id="108" dur="1" fill="hold">
                                          <p:stCondLst>
                                            <p:cond delay="0"/>
                                          </p:stCondLst>
                                        </p:cTn>
                                        <p:tgtEl>
                                          <p:spTgt spid="4">
                                            <p:txEl>
                                              <p:pRg st="34" end="34"/>
                                            </p:txEl>
                                          </p:spTgt>
                                        </p:tgtEl>
                                        <p:attrNameLst>
                                          <p:attrName>style.visibility</p:attrName>
                                        </p:attrNameLst>
                                      </p:cBhvr>
                                      <p:to>
                                        <p:strVal val="visible"/>
                                      </p:to>
                                    </p:set>
                                    <p:anim to="" calcmode="lin" valueType="num">
                                      <p:cBhvr>
                                        <p:cTn id="109" dur="1" fill="hold"/>
                                        <p:tgtEl>
                                          <p:spTgt spid="4">
                                            <p:txEl>
                                              <p:pRg st="34" end="34"/>
                                            </p:txEl>
                                          </p:spTgt>
                                        </p:tgtEl>
                                        <p:attrNameLst>
                                          <p:attrName/>
                                        </p:attrNameLst>
                                      </p:cBhvr>
                                    </p:anim>
                                  </p:childTnLst>
                                </p:cTn>
                              </p:par>
                              <p:par>
                                <p:cTn id="110" presetID="24" presetClass="entr" presetSubtype="0" fill="hold" grpId="0" nodeType="withEffect">
                                  <p:stCondLst>
                                    <p:cond delay="0"/>
                                  </p:stCondLst>
                                  <p:childTnLst>
                                    <p:set>
                                      <p:cBhvr>
                                        <p:cTn id="111" dur="1" fill="hold">
                                          <p:stCondLst>
                                            <p:cond delay="0"/>
                                          </p:stCondLst>
                                        </p:cTn>
                                        <p:tgtEl>
                                          <p:spTgt spid="4">
                                            <p:txEl>
                                              <p:pRg st="35" end="35"/>
                                            </p:txEl>
                                          </p:spTgt>
                                        </p:tgtEl>
                                        <p:attrNameLst>
                                          <p:attrName>style.visibility</p:attrName>
                                        </p:attrNameLst>
                                      </p:cBhvr>
                                      <p:to>
                                        <p:strVal val="visible"/>
                                      </p:to>
                                    </p:set>
                                    <p:anim to="" calcmode="lin" valueType="num">
                                      <p:cBhvr>
                                        <p:cTn id="112" dur="1" fill="hold"/>
                                        <p:tgtEl>
                                          <p:spTgt spid="4">
                                            <p:txEl>
                                              <p:pRg st="35" end="35"/>
                                            </p:txEl>
                                          </p:spTgt>
                                        </p:tgtEl>
                                        <p:attrNameLst>
                                          <p:attrName/>
                                        </p:attrNameLst>
                                      </p:cBhvr>
                                    </p:anim>
                                  </p:childTnLst>
                                </p:cTn>
                              </p:par>
                              <p:par>
                                <p:cTn id="113" presetID="24" presetClass="entr" presetSubtype="0" fill="hold" grpId="0" nodeType="withEffect">
                                  <p:stCondLst>
                                    <p:cond delay="0"/>
                                  </p:stCondLst>
                                  <p:childTnLst>
                                    <p:set>
                                      <p:cBhvr>
                                        <p:cTn id="114" dur="1" fill="hold">
                                          <p:stCondLst>
                                            <p:cond delay="0"/>
                                          </p:stCondLst>
                                        </p:cTn>
                                        <p:tgtEl>
                                          <p:spTgt spid="4">
                                            <p:txEl>
                                              <p:pRg st="36" end="36"/>
                                            </p:txEl>
                                          </p:spTgt>
                                        </p:tgtEl>
                                        <p:attrNameLst>
                                          <p:attrName>style.visibility</p:attrName>
                                        </p:attrNameLst>
                                      </p:cBhvr>
                                      <p:to>
                                        <p:strVal val="visible"/>
                                      </p:to>
                                    </p:set>
                                    <p:anim to="" calcmode="lin" valueType="num">
                                      <p:cBhvr>
                                        <p:cTn id="115" dur="1" fill="hold"/>
                                        <p:tgtEl>
                                          <p:spTgt spid="4">
                                            <p:txEl>
                                              <p:pRg st="36" end="36"/>
                                            </p:txEl>
                                          </p:spTgt>
                                        </p:tgtEl>
                                        <p:attrNameLst>
                                          <p:attrName/>
                                        </p:attrNameLst>
                                      </p:cBhvr>
                                    </p:anim>
                                  </p:childTnLst>
                                </p:cTn>
                              </p:par>
                              <p:par>
                                <p:cTn id="116" presetID="24" presetClass="entr" presetSubtype="0" fill="hold" grpId="0" nodeType="withEffect">
                                  <p:stCondLst>
                                    <p:cond delay="0"/>
                                  </p:stCondLst>
                                  <p:childTnLst>
                                    <p:set>
                                      <p:cBhvr>
                                        <p:cTn id="117" dur="1" fill="hold">
                                          <p:stCondLst>
                                            <p:cond delay="0"/>
                                          </p:stCondLst>
                                        </p:cTn>
                                        <p:tgtEl>
                                          <p:spTgt spid="4">
                                            <p:txEl>
                                              <p:pRg st="37" end="37"/>
                                            </p:txEl>
                                          </p:spTgt>
                                        </p:tgtEl>
                                        <p:attrNameLst>
                                          <p:attrName>style.visibility</p:attrName>
                                        </p:attrNameLst>
                                      </p:cBhvr>
                                      <p:to>
                                        <p:strVal val="visible"/>
                                      </p:to>
                                    </p:set>
                                    <p:anim to="" calcmode="lin" valueType="num">
                                      <p:cBhvr>
                                        <p:cTn id="118" dur="1" fill="hold"/>
                                        <p:tgtEl>
                                          <p:spTgt spid="4">
                                            <p:txEl>
                                              <p:pRg st="37" end="37"/>
                                            </p:txEl>
                                          </p:spTgt>
                                        </p:tgtEl>
                                        <p:attrNameLst>
                                          <p:attrName/>
                                        </p:attrNameLst>
                                      </p:cBhvr>
                                    </p:anim>
                                  </p:childTnLst>
                                </p:cTn>
                              </p:par>
                              <p:par>
                                <p:cTn id="119" presetID="24" presetClass="entr" presetSubtype="0" fill="hold" grpId="0" nodeType="withEffect">
                                  <p:stCondLst>
                                    <p:cond delay="0"/>
                                  </p:stCondLst>
                                  <p:childTnLst>
                                    <p:set>
                                      <p:cBhvr>
                                        <p:cTn id="120" dur="1" fill="hold">
                                          <p:stCondLst>
                                            <p:cond delay="0"/>
                                          </p:stCondLst>
                                        </p:cTn>
                                        <p:tgtEl>
                                          <p:spTgt spid="4">
                                            <p:txEl>
                                              <p:pRg st="38" end="38"/>
                                            </p:txEl>
                                          </p:spTgt>
                                        </p:tgtEl>
                                        <p:attrNameLst>
                                          <p:attrName>style.visibility</p:attrName>
                                        </p:attrNameLst>
                                      </p:cBhvr>
                                      <p:to>
                                        <p:strVal val="visible"/>
                                      </p:to>
                                    </p:set>
                                    <p:anim to="" calcmode="lin" valueType="num">
                                      <p:cBhvr>
                                        <p:cTn id="121" dur="1" fill="hold"/>
                                        <p:tgtEl>
                                          <p:spTgt spid="4">
                                            <p:txEl>
                                              <p:pRg st="38" end="38"/>
                                            </p:txEl>
                                          </p:spTgt>
                                        </p:tgtEl>
                                        <p:attrNameLst>
                                          <p:attrName/>
                                        </p:attrNameLst>
                                      </p:cBhvr>
                                    </p:anim>
                                  </p:childTnLst>
                                </p:cTn>
                              </p:par>
                              <p:par>
                                <p:cTn id="122" presetID="24" presetClass="entr" presetSubtype="0" fill="hold" grpId="0" nodeType="withEffect">
                                  <p:stCondLst>
                                    <p:cond delay="0"/>
                                  </p:stCondLst>
                                  <p:childTnLst>
                                    <p:set>
                                      <p:cBhvr>
                                        <p:cTn id="123" dur="1" fill="hold">
                                          <p:stCondLst>
                                            <p:cond delay="0"/>
                                          </p:stCondLst>
                                        </p:cTn>
                                        <p:tgtEl>
                                          <p:spTgt spid="4">
                                            <p:txEl>
                                              <p:pRg st="39" end="39"/>
                                            </p:txEl>
                                          </p:spTgt>
                                        </p:tgtEl>
                                        <p:attrNameLst>
                                          <p:attrName>style.visibility</p:attrName>
                                        </p:attrNameLst>
                                      </p:cBhvr>
                                      <p:to>
                                        <p:strVal val="visible"/>
                                      </p:to>
                                    </p:set>
                                    <p:anim to="" calcmode="lin" valueType="num">
                                      <p:cBhvr>
                                        <p:cTn id="124" dur="1" fill="hold"/>
                                        <p:tgtEl>
                                          <p:spTgt spid="4">
                                            <p:txEl>
                                              <p:pRg st="39" end="39"/>
                                            </p:txEl>
                                          </p:spTgt>
                                        </p:tgtEl>
                                        <p:attrNameLst>
                                          <p:attrName/>
                                        </p:attrNameLst>
                                      </p:cBhvr>
                                    </p:anim>
                                  </p:childTnLst>
                                </p:cTn>
                              </p:par>
                              <p:par>
                                <p:cTn id="125" presetID="24" presetClass="entr" presetSubtype="0" fill="hold" grpId="0" nodeType="withEffect">
                                  <p:stCondLst>
                                    <p:cond delay="0"/>
                                  </p:stCondLst>
                                  <p:childTnLst>
                                    <p:set>
                                      <p:cBhvr>
                                        <p:cTn id="126" dur="1" fill="hold">
                                          <p:stCondLst>
                                            <p:cond delay="0"/>
                                          </p:stCondLst>
                                        </p:cTn>
                                        <p:tgtEl>
                                          <p:spTgt spid="4">
                                            <p:txEl>
                                              <p:pRg st="40" end="40"/>
                                            </p:txEl>
                                          </p:spTgt>
                                        </p:tgtEl>
                                        <p:attrNameLst>
                                          <p:attrName>style.visibility</p:attrName>
                                        </p:attrNameLst>
                                      </p:cBhvr>
                                      <p:to>
                                        <p:strVal val="visible"/>
                                      </p:to>
                                    </p:set>
                                    <p:anim to="" calcmode="lin" valueType="num">
                                      <p:cBhvr>
                                        <p:cTn id="127" dur="1" fill="hold"/>
                                        <p:tgtEl>
                                          <p:spTgt spid="4">
                                            <p:txEl>
                                              <p:pRg st="40" end="40"/>
                                            </p:txEl>
                                          </p:spTgt>
                                        </p:tgtEl>
                                        <p:attrNameLst>
                                          <p:attrName/>
                                        </p:attrNameLst>
                                      </p:cBhvr>
                                    </p:anim>
                                  </p:childTnLst>
                                </p:cTn>
                              </p:par>
                              <p:par>
                                <p:cTn id="128" presetID="24" presetClass="entr" presetSubtype="0" fill="hold" grpId="0" nodeType="withEffect">
                                  <p:stCondLst>
                                    <p:cond delay="0"/>
                                  </p:stCondLst>
                                  <p:childTnLst>
                                    <p:set>
                                      <p:cBhvr>
                                        <p:cTn id="129" dur="1" fill="hold">
                                          <p:stCondLst>
                                            <p:cond delay="0"/>
                                          </p:stCondLst>
                                        </p:cTn>
                                        <p:tgtEl>
                                          <p:spTgt spid="4">
                                            <p:txEl>
                                              <p:pRg st="41" end="41"/>
                                            </p:txEl>
                                          </p:spTgt>
                                        </p:tgtEl>
                                        <p:attrNameLst>
                                          <p:attrName>style.visibility</p:attrName>
                                        </p:attrNameLst>
                                      </p:cBhvr>
                                      <p:to>
                                        <p:strVal val="visible"/>
                                      </p:to>
                                    </p:set>
                                    <p:anim to="" calcmode="lin" valueType="num">
                                      <p:cBhvr>
                                        <p:cTn id="130" dur="1" fill="hold"/>
                                        <p:tgtEl>
                                          <p:spTgt spid="4">
                                            <p:txEl>
                                              <p:pRg st="41" end="41"/>
                                            </p:txEl>
                                          </p:spTgt>
                                        </p:tgtEl>
                                        <p:attrNameLst>
                                          <p:attrName/>
                                        </p:attrNameLst>
                                      </p:cBhvr>
                                    </p:anim>
                                  </p:childTnLst>
                                </p:cTn>
                              </p:par>
                              <p:par>
                                <p:cTn id="131" presetID="24" presetClass="entr" presetSubtype="0" fill="hold" grpId="0" nodeType="withEffect">
                                  <p:stCondLst>
                                    <p:cond delay="0"/>
                                  </p:stCondLst>
                                  <p:childTnLst>
                                    <p:set>
                                      <p:cBhvr>
                                        <p:cTn id="132" dur="1" fill="hold">
                                          <p:stCondLst>
                                            <p:cond delay="0"/>
                                          </p:stCondLst>
                                        </p:cTn>
                                        <p:tgtEl>
                                          <p:spTgt spid="4">
                                            <p:txEl>
                                              <p:pRg st="42" end="42"/>
                                            </p:txEl>
                                          </p:spTgt>
                                        </p:tgtEl>
                                        <p:attrNameLst>
                                          <p:attrName>style.visibility</p:attrName>
                                        </p:attrNameLst>
                                      </p:cBhvr>
                                      <p:to>
                                        <p:strVal val="visible"/>
                                      </p:to>
                                    </p:set>
                                    <p:anim to="" calcmode="lin" valueType="num">
                                      <p:cBhvr>
                                        <p:cTn id="133" dur="1" fill="hold"/>
                                        <p:tgtEl>
                                          <p:spTgt spid="4">
                                            <p:txEl>
                                              <p:pRg st="42" end="42"/>
                                            </p:txEl>
                                          </p:spTgt>
                                        </p:tgtEl>
                                        <p:attrNameLst>
                                          <p:attrName/>
                                        </p:attrNameLst>
                                      </p:cBhvr>
                                    </p:anim>
                                  </p:childTnLst>
                                </p:cTn>
                              </p:par>
                              <p:par>
                                <p:cTn id="134" presetID="24" presetClass="entr" presetSubtype="0" fill="hold" grpId="0" nodeType="withEffect">
                                  <p:stCondLst>
                                    <p:cond delay="0"/>
                                  </p:stCondLst>
                                  <p:childTnLst>
                                    <p:set>
                                      <p:cBhvr>
                                        <p:cTn id="135" dur="1" fill="hold">
                                          <p:stCondLst>
                                            <p:cond delay="0"/>
                                          </p:stCondLst>
                                        </p:cTn>
                                        <p:tgtEl>
                                          <p:spTgt spid="4">
                                            <p:txEl>
                                              <p:pRg st="43" end="43"/>
                                            </p:txEl>
                                          </p:spTgt>
                                        </p:tgtEl>
                                        <p:attrNameLst>
                                          <p:attrName>style.visibility</p:attrName>
                                        </p:attrNameLst>
                                      </p:cBhvr>
                                      <p:to>
                                        <p:strVal val="visible"/>
                                      </p:to>
                                    </p:set>
                                    <p:anim to="" calcmode="lin" valueType="num">
                                      <p:cBhvr>
                                        <p:cTn id="136" dur="1" fill="hold"/>
                                        <p:tgtEl>
                                          <p:spTgt spid="4">
                                            <p:txEl>
                                              <p:pRg st="43" end="43"/>
                                            </p:txEl>
                                          </p:spTgt>
                                        </p:tgtEl>
                                        <p:attrNameLst>
                                          <p:attrName/>
                                        </p:attrNameLst>
                                      </p:cBhvr>
                                    </p:anim>
                                  </p:childTnLst>
                                </p:cTn>
                              </p:par>
                              <p:par>
                                <p:cTn id="137" presetID="24" presetClass="entr" presetSubtype="0" fill="hold" grpId="0" nodeType="withEffect">
                                  <p:stCondLst>
                                    <p:cond delay="0"/>
                                  </p:stCondLst>
                                  <p:childTnLst>
                                    <p:set>
                                      <p:cBhvr>
                                        <p:cTn id="138" dur="1" fill="hold">
                                          <p:stCondLst>
                                            <p:cond delay="0"/>
                                          </p:stCondLst>
                                        </p:cTn>
                                        <p:tgtEl>
                                          <p:spTgt spid="4">
                                            <p:txEl>
                                              <p:pRg st="44" end="44"/>
                                            </p:txEl>
                                          </p:spTgt>
                                        </p:tgtEl>
                                        <p:attrNameLst>
                                          <p:attrName>style.visibility</p:attrName>
                                        </p:attrNameLst>
                                      </p:cBhvr>
                                      <p:to>
                                        <p:strVal val="visible"/>
                                      </p:to>
                                    </p:set>
                                    <p:anim to="" calcmode="lin" valueType="num">
                                      <p:cBhvr>
                                        <p:cTn id="139" dur="1" fill="hold"/>
                                        <p:tgtEl>
                                          <p:spTgt spid="4">
                                            <p:txEl>
                                              <p:pRg st="44" end="44"/>
                                            </p:txEl>
                                          </p:spTgt>
                                        </p:tgtEl>
                                        <p:attrNameLst>
                                          <p:attrName/>
                                        </p:attrNameLst>
                                      </p:cBhvr>
                                    </p:anim>
                                  </p:childTnLst>
                                </p:cTn>
                              </p:par>
                              <p:par>
                                <p:cTn id="140" presetID="24" presetClass="entr" presetSubtype="0" fill="hold" grpId="0" nodeType="withEffect">
                                  <p:stCondLst>
                                    <p:cond delay="0"/>
                                  </p:stCondLst>
                                  <p:childTnLst>
                                    <p:set>
                                      <p:cBhvr>
                                        <p:cTn id="141" dur="1" fill="hold">
                                          <p:stCondLst>
                                            <p:cond delay="0"/>
                                          </p:stCondLst>
                                        </p:cTn>
                                        <p:tgtEl>
                                          <p:spTgt spid="4">
                                            <p:txEl>
                                              <p:pRg st="45" end="45"/>
                                            </p:txEl>
                                          </p:spTgt>
                                        </p:tgtEl>
                                        <p:attrNameLst>
                                          <p:attrName>style.visibility</p:attrName>
                                        </p:attrNameLst>
                                      </p:cBhvr>
                                      <p:to>
                                        <p:strVal val="visible"/>
                                      </p:to>
                                    </p:set>
                                    <p:anim to="" calcmode="lin" valueType="num">
                                      <p:cBhvr>
                                        <p:cTn id="142" dur="1" fill="hold"/>
                                        <p:tgtEl>
                                          <p:spTgt spid="4">
                                            <p:txEl>
                                              <p:pRg st="45" end="45"/>
                                            </p:txEl>
                                          </p:spTgt>
                                        </p:tgtEl>
                                        <p:attrNameLst>
                                          <p:attrName/>
                                        </p:attrNameLst>
                                      </p:cBhvr>
                                    </p:anim>
                                  </p:childTnLst>
                                </p:cTn>
                              </p:par>
                              <p:par>
                                <p:cTn id="143" presetID="24" presetClass="entr" presetSubtype="0" fill="hold" grpId="0" nodeType="withEffect">
                                  <p:stCondLst>
                                    <p:cond delay="0"/>
                                  </p:stCondLst>
                                  <p:childTnLst>
                                    <p:set>
                                      <p:cBhvr>
                                        <p:cTn id="144" dur="1" fill="hold">
                                          <p:stCondLst>
                                            <p:cond delay="0"/>
                                          </p:stCondLst>
                                        </p:cTn>
                                        <p:tgtEl>
                                          <p:spTgt spid="4">
                                            <p:txEl>
                                              <p:pRg st="46" end="46"/>
                                            </p:txEl>
                                          </p:spTgt>
                                        </p:tgtEl>
                                        <p:attrNameLst>
                                          <p:attrName>style.visibility</p:attrName>
                                        </p:attrNameLst>
                                      </p:cBhvr>
                                      <p:to>
                                        <p:strVal val="visible"/>
                                      </p:to>
                                    </p:set>
                                    <p:anim to="" calcmode="lin" valueType="num">
                                      <p:cBhvr>
                                        <p:cTn id="145" dur="1" fill="hold"/>
                                        <p:tgtEl>
                                          <p:spTgt spid="4">
                                            <p:txEl>
                                              <p:pRg st="46" end="46"/>
                                            </p:txEl>
                                          </p:spTgt>
                                        </p:tgtEl>
                                        <p:attrNameLst>
                                          <p:attrName/>
                                        </p:attrNameLst>
                                      </p:cBhvr>
                                    </p:anim>
                                  </p:childTnLst>
                                </p:cTn>
                              </p:par>
                              <p:par>
                                <p:cTn id="146" presetID="24" presetClass="entr" presetSubtype="0" fill="hold" grpId="0" nodeType="withEffect">
                                  <p:stCondLst>
                                    <p:cond delay="0"/>
                                  </p:stCondLst>
                                  <p:childTnLst>
                                    <p:set>
                                      <p:cBhvr>
                                        <p:cTn id="147" dur="1" fill="hold">
                                          <p:stCondLst>
                                            <p:cond delay="0"/>
                                          </p:stCondLst>
                                        </p:cTn>
                                        <p:tgtEl>
                                          <p:spTgt spid="4">
                                            <p:txEl>
                                              <p:pRg st="47" end="47"/>
                                            </p:txEl>
                                          </p:spTgt>
                                        </p:tgtEl>
                                        <p:attrNameLst>
                                          <p:attrName>style.visibility</p:attrName>
                                        </p:attrNameLst>
                                      </p:cBhvr>
                                      <p:to>
                                        <p:strVal val="visible"/>
                                      </p:to>
                                    </p:set>
                                    <p:anim to="" calcmode="lin" valueType="num">
                                      <p:cBhvr>
                                        <p:cTn id="148" dur="1" fill="hold"/>
                                        <p:tgtEl>
                                          <p:spTgt spid="4">
                                            <p:txEl>
                                              <p:pRg st="47" end="47"/>
                                            </p:txEl>
                                          </p:spTgt>
                                        </p:tgtEl>
                                        <p:attrNameLst>
                                          <p:attrName/>
                                        </p:attrNameLst>
                                      </p:cBhvr>
                                    </p:anim>
                                  </p:childTnLst>
                                </p:cTn>
                              </p:par>
                              <p:par>
                                <p:cTn id="149" presetID="24" presetClass="entr" presetSubtype="0" fill="hold" grpId="0" nodeType="withEffect">
                                  <p:stCondLst>
                                    <p:cond delay="0"/>
                                  </p:stCondLst>
                                  <p:childTnLst>
                                    <p:set>
                                      <p:cBhvr>
                                        <p:cTn id="150" dur="1" fill="hold">
                                          <p:stCondLst>
                                            <p:cond delay="0"/>
                                          </p:stCondLst>
                                        </p:cTn>
                                        <p:tgtEl>
                                          <p:spTgt spid="4">
                                            <p:txEl>
                                              <p:pRg st="48" end="48"/>
                                            </p:txEl>
                                          </p:spTgt>
                                        </p:tgtEl>
                                        <p:attrNameLst>
                                          <p:attrName>style.visibility</p:attrName>
                                        </p:attrNameLst>
                                      </p:cBhvr>
                                      <p:to>
                                        <p:strVal val="visible"/>
                                      </p:to>
                                    </p:set>
                                    <p:anim to="" calcmode="lin" valueType="num">
                                      <p:cBhvr>
                                        <p:cTn id="151" dur="1" fill="hold"/>
                                        <p:tgtEl>
                                          <p:spTgt spid="4">
                                            <p:txEl>
                                              <p:pRg st="48" end="48"/>
                                            </p:txEl>
                                          </p:spTgt>
                                        </p:tgtEl>
                                        <p:attrNameLst>
                                          <p:attrName/>
                                        </p:attrNameLst>
                                      </p:cBhvr>
                                    </p:anim>
                                  </p:childTnLst>
                                </p:cTn>
                              </p:par>
                              <p:par>
                                <p:cTn id="152" presetID="24" presetClass="entr" presetSubtype="0" fill="hold" grpId="0" nodeType="withEffect">
                                  <p:stCondLst>
                                    <p:cond delay="0"/>
                                  </p:stCondLst>
                                  <p:childTnLst>
                                    <p:set>
                                      <p:cBhvr>
                                        <p:cTn id="153" dur="1" fill="hold">
                                          <p:stCondLst>
                                            <p:cond delay="0"/>
                                          </p:stCondLst>
                                        </p:cTn>
                                        <p:tgtEl>
                                          <p:spTgt spid="4">
                                            <p:txEl>
                                              <p:pRg st="49" end="49"/>
                                            </p:txEl>
                                          </p:spTgt>
                                        </p:tgtEl>
                                        <p:attrNameLst>
                                          <p:attrName>style.visibility</p:attrName>
                                        </p:attrNameLst>
                                      </p:cBhvr>
                                      <p:to>
                                        <p:strVal val="visible"/>
                                      </p:to>
                                    </p:set>
                                    <p:anim to="" calcmode="lin" valueType="num">
                                      <p:cBhvr>
                                        <p:cTn id="154" dur="1" fill="hold"/>
                                        <p:tgtEl>
                                          <p:spTgt spid="4">
                                            <p:txEl>
                                              <p:pRg st="49" end="49"/>
                                            </p:txEl>
                                          </p:spTgt>
                                        </p:tgtEl>
                                        <p:attrNameLst>
                                          <p:attrName/>
                                        </p:attrNameLst>
                                      </p:cBhvr>
                                    </p:anim>
                                  </p:childTnLst>
                                </p:cTn>
                              </p:par>
                              <p:par>
                                <p:cTn id="155" presetID="24" presetClass="entr" presetSubtype="0" fill="hold" grpId="0" nodeType="withEffect">
                                  <p:stCondLst>
                                    <p:cond delay="0"/>
                                  </p:stCondLst>
                                  <p:childTnLst>
                                    <p:set>
                                      <p:cBhvr>
                                        <p:cTn id="156" dur="1" fill="hold">
                                          <p:stCondLst>
                                            <p:cond delay="0"/>
                                          </p:stCondLst>
                                        </p:cTn>
                                        <p:tgtEl>
                                          <p:spTgt spid="4">
                                            <p:txEl>
                                              <p:pRg st="50" end="50"/>
                                            </p:txEl>
                                          </p:spTgt>
                                        </p:tgtEl>
                                        <p:attrNameLst>
                                          <p:attrName>style.visibility</p:attrName>
                                        </p:attrNameLst>
                                      </p:cBhvr>
                                      <p:to>
                                        <p:strVal val="visible"/>
                                      </p:to>
                                    </p:set>
                                    <p:anim to="" calcmode="lin" valueType="num">
                                      <p:cBhvr>
                                        <p:cTn id="157" dur="1" fill="hold"/>
                                        <p:tgtEl>
                                          <p:spTgt spid="4">
                                            <p:txEl>
                                              <p:pRg st="50" end="50"/>
                                            </p:txEl>
                                          </p:spTgt>
                                        </p:tgtEl>
                                        <p:attrNameLst>
                                          <p:attrName/>
                                        </p:attrNameLst>
                                      </p:cBhvr>
                                    </p:anim>
                                  </p:childTnLst>
                                </p:cTn>
                              </p:par>
                              <p:par>
                                <p:cTn id="158" presetID="24" presetClass="entr" presetSubtype="0" fill="hold" grpId="0" nodeType="withEffect">
                                  <p:stCondLst>
                                    <p:cond delay="0"/>
                                  </p:stCondLst>
                                  <p:childTnLst>
                                    <p:set>
                                      <p:cBhvr>
                                        <p:cTn id="159" dur="1" fill="hold">
                                          <p:stCondLst>
                                            <p:cond delay="0"/>
                                          </p:stCondLst>
                                        </p:cTn>
                                        <p:tgtEl>
                                          <p:spTgt spid="4">
                                            <p:txEl>
                                              <p:pRg st="51" end="51"/>
                                            </p:txEl>
                                          </p:spTgt>
                                        </p:tgtEl>
                                        <p:attrNameLst>
                                          <p:attrName>style.visibility</p:attrName>
                                        </p:attrNameLst>
                                      </p:cBhvr>
                                      <p:to>
                                        <p:strVal val="visible"/>
                                      </p:to>
                                    </p:set>
                                    <p:anim to="" calcmode="lin" valueType="num">
                                      <p:cBhvr>
                                        <p:cTn id="160" dur="1" fill="hold"/>
                                        <p:tgtEl>
                                          <p:spTgt spid="4">
                                            <p:txEl>
                                              <p:pRg st="51" end="51"/>
                                            </p:txEl>
                                          </p:spTgt>
                                        </p:tgtEl>
                                        <p:attrNameLst>
                                          <p:attrName/>
                                        </p:attrNameLst>
                                      </p:cBhvr>
                                    </p:anim>
                                  </p:childTnLst>
                                </p:cTn>
                              </p:par>
                              <p:par>
                                <p:cTn id="161" presetID="24" presetClass="entr" presetSubtype="0" fill="hold" grpId="0" nodeType="withEffect">
                                  <p:stCondLst>
                                    <p:cond delay="0"/>
                                  </p:stCondLst>
                                  <p:childTnLst>
                                    <p:set>
                                      <p:cBhvr>
                                        <p:cTn id="162" dur="1" fill="hold">
                                          <p:stCondLst>
                                            <p:cond delay="0"/>
                                          </p:stCondLst>
                                        </p:cTn>
                                        <p:tgtEl>
                                          <p:spTgt spid="4">
                                            <p:txEl>
                                              <p:pRg st="52" end="52"/>
                                            </p:txEl>
                                          </p:spTgt>
                                        </p:tgtEl>
                                        <p:attrNameLst>
                                          <p:attrName>style.visibility</p:attrName>
                                        </p:attrNameLst>
                                      </p:cBhvr>
                                      <p:to>
                                        <p:strVal val="visible"/>
                                      </p:to>
                                    </p:set>
                                    <p:anim to="" calcmode="lin" valueType="num">
                                      <p:cBhvr>
                                        <p:cTn id="163" dur="1" fill="hold"/>
                                        <p:tgtEl>
                                          <p:spTgt spid="4">
                                            <p:txEl>
                                              <p:pRg st="52" end="52"/>
                                            </p:txEl>
                                          </p:spTgt>
                                        </p:tgtEl>
                                        <p:attrNameLst>
                                          <p:attrName/>
                                        </p:attrNameLst>
                                      </p:cBhvr>
                                    </p:anim>
                                  </p:childTnLst>
                                </p:cTn>
                              </p:par>
                              <p:par>
                                <p:cTn id="164" presetID="24" presetClass="entr" presetSubtype="0" fill="hold" grpId="0" nodeType="withEffect">
                                  <p:stCondLst>
                                    <p:cond delay="0"/>
                                  </p:stCondLst>
                                  <p:childTnLst>
                                    <p:set>
                                      <p:cBhvr>
                                        <p:cTn id="165" dur="1" fill="hold">
                                          <p:stCondLst>
                                            <p:cond delay="0"/>
                                          </p:stCondLst>
                                        </p:cTn>
                                        <p:tgtEl>
                                          <p:spTgt spid="4">
                                            <p:txEl>
                                              <p:pRg st="53" end="53"/>
                                            </p:txEl>
                                          </p:spTgt>
                                        </p:tgtEl>
                                        <p:attrNameLst>
                                          <p:attrName>style.visibility</p:attrName>
                                        </p:attrNameLst>
                                      </p:cBhvr>
                                      <p:to>
                                        <p:strVal val="visible"/>
                                      </p:to>
                                    </p:set>
                                    <p:anim to="" calcmode="lin" valueType="num">
                                      <p:cBhvr>
                                        <p:cTn id="166" dur="1" fill="hold"/>
                                        <p:tgtEl>
                                          <p:spTgt spid="4">
                                            <p:txEl>
                                              <p:pRg st="53" end="53"/>
                                            </p:txEl>
                                          </p:spTgt>
                                        </p:tgtEl>
                                        <p:attrNameLst>
                                          <p:attrName/>
                                        </p:attrNameLst>
                                      </p:cBhvr>
                                    </p:anim>
                                  </p:childTnLst>
                                </p:cTn>
                              </p:par>
                              <p:par>
                                <p:cTn id="167" presetID="24" presetClass="entr" presetSubtype="0" fill="hold" grpId="0" nodeType="withEffect">
                                  <p:stCondLst>
                                    <p:cond delay="0"/>
                                  </p:stCondLst>
                                  <p:childTnLst>
                                    <p:set>
                                      <p:cBhvr>
                                        <p:cTn id="168" dur="1" fill="hold">
                                          <p:stCondLst>
                                            <p:cond delay="0"/>
                                          </p:stCondLst>
                                        </p:cTn>
                                        <p:tgtEl>
                                          <p:spTgt spid="4">
                                            <p:txEl>
                                              <p:pRg st="54" end="54"/>
                                            </p:txEl>
                                          </p:spTgt>
                                        </p:tgtEl>
                                        <p:attrNameLst>
                                          <p:attrName>style.visibility</p:attrName>
                                        </p:attrNameLst>
                                      </p:cBhvr>
                                      <p:to>
                                        <p:strVal val="visible"/>
                                      </p:to>
                                    </p:set>
                                    <p:anim to="" calcmode="lin" valueType="num">
                                      <p:cBhvr>
                                        <p:cTn id="169" dur="1" fill="hold"/>
                                        <p:tgtEl>
                                          <p:spTgt spid="4">
                                            <p:txEl>
                                              <p:pRg st="54" end="54"/>
                                            </p:txEl>
                                          </p:spTgt>
                                        </p:tgtEl>
                                        <p:attrNameLst>
                                          <p:attrName/>
                                        </p:attrNameLst>
                                      </p:cBhvr>
                                    </p:anim>
                                  </p:childTnLst>
                                </p:cTn>
                              </p:par>
                              <p:par>
                                <p:cTn id="170" presetID="24" presetClass="entr" presetSubtype="0" fill="hold" grpId="0" nodeType="withEffect">
                                  <p:stCondLst>
                                    <p:cond delay="0"/>
                                  </p:stCondLst>
                                  <p:childTnLst>
                                    <p:set>
                                      <p:cBhvr>
                                        <p:cTn id="171" dur="1" fill="hold">
                                          <p:stCondLst>
                                            <p:cond delay="0"/>
                                          </p:stCondLst>
                                        </p:cTn>
                                        <p:tgtEl>
                                          <p:spTgt spid="4">
                                            <p:txEl>
                                              <p:pRg st="55" end="55"/>
                                            </p:txEl>
                                          </p:spTgt>
                                        </p:tgtEl>
                                        <p:attrNameLst>
                                          <p:attrName>style.visibility</p:attrName>
                                        </p:attrNameLst>
                                      </p:cBhvr>
                                      <p:to>
                                        <p:strVal val="visible"/>
                                      </p:to>
                                    </p:set>
                                    <p:anim to="" calcmode="lin" valueType="num">
                                      <p:cBhvr>
                                        <p:cTn id="172" dur="1" fill="hold"/>
                                        <p:tgtEl>
                                          <p:spTgt spid="4">
                                            <p:txEl>
                                              <p:pRg st="55" end="55"/>
                                            </p:txEl>
                                          </p:spTgt>
                                        </p:tgtEl>
                                        <p:attrNameLst>
                                          <p:attrName/>
                                        </p:attrNameLst>
                                      </p:cBhvr>
                                    </p:anim>
                                  </p:childTnLst>
                                </p:cTn>
                              </p:par>
                              <p:par>
                                <p:cTn id="173" presetID="24" presetClass="entr" presetSubtype="0" fill="hold" grpId="0" nodeType="withEffect">
                                  <p:stCondLst>
                                    <p:cond delay="0"/>
                                  </p:stCondLst>
                                  <p:childTnLst>
                                    <p:set>
                                      <p:cBhvr>
                                        <p:cTn id="174" dur="1" fill="hold">
                                          <p:stCondLst>
                                            <p:cond delay="0"/>
                                          </p:stCondLst>
                                        </p:cTn>
                                        <p:tgtEl>
                                          <p:spTgt spid="4">
                                            <p:txEl>
                                              <p:pRg st="56" end="56"/>
                                            </p:txEl>
                                          </p:spTgt>
                                        </p:tgtEl>
                                        <p:attrNameLst>
                                          <p:attrName>style.visibility</p:attrName>
                                        </p:attrNameLst>
                                      </p:cBhvr>
                                      <p:to>
                                        <p:strVal val="visible"/>
                                      </p:to>
                                    </p:set>
                                    <p:anim to="" calcmode="lin" valueType="num">
                                      <p:cBhvr>
                                        <p:cTn id="175" dur="1" fill="hold"/>
                                        <p:tgtEl>
                                          <p:spTgt spid="4">
                                            <p:txEl>
                                              <p:pRg st="56" end="56"/>
                                            </p:txEl>
                                          </p:spTgt>
                                        </p:tgtEl>
                                        <p:attrNameLst>
                                          <p:attrName/>
                                        </p:attrNameLst>
                                      </p:cBhvr>
                                    </p:anim>
                                  </p:childTnLst>
                                </p:cTn>
                              </p:par>
                              <p:par>
                                <p:cTn id="176" presetID="24" presetClass="entr" presetSubtype="0" fill="hold" grpId="0" nodeType="withEffect">
                                  <p:stCondLst>
                                    <p:cond delay="0"/>
                                  </p:stCondLst>
                                  <p:childTnLst>
                                    <p:set>
                                      <p:cBhvr>
                                        <p:cTn id="177" dur="1" fill="hold">
                                          <p:stCondLst>
                                            <p:cond delay="0"/>
                                          </p:stCondLst>
                                        </p:cTn>
                                        <p:tgtEl>
                                          <p:spTgt spid="4">
                                            <p:txEl>
                                              <p:pRg st="57" end="57"/>
                                            </p:txEl>
                                          </p:spTgt>
                                        </p:tgtEl>
                                        <p:attrNameLst>
                                          <p:attrName>style.visibility</p:attrName>
                                        </p:attrNameLst>
                                      </p:cBhvr>
                                      <p:to>
                                        <p:strVal val="visible"/>
                                      </p:to>
                                    </p:set>
                                    <p:anim to="" calcmode="lin" valueType="num">
                                      <p:cBhvr>
                                        <p:cTn id="178" dur="1" fill="hold"/>
                                        <p:tgtEl>
                                          <p:spTgt spid="4">
                                            <p:txEl>
                                              <p:pRg st="57" end="57"/>
                                            </p:txEl>
                                          </p:spTgt>
                                        </p:tgtEl>
                                        <p:attrNameLst>
                                          <p:attrName/>
                                        </p:attrNameLst>
                                      </p:cBhvr>
                                    </p:anim>
                                  </p:childTnLst>
                                </p:cTn>
                              </p:par>
                              <p:par>
                                <p:cTn id="179" presetID="24" presetClass="entr" presetSubtype="0" fill="hold" grpId="0" nodeType="withEffect">
                                  <p:stCondLst>
                                    <p:cond delay="0"/>
                                  </p:stCondLst>
                                  <p:childTnLst>
                                    <p:set>
                                      <p:cBhvr>
                                        <p:cTn id="180" dur="1" fill="hold">
                                          <p:stCondLst>
                                            <p:cond delay="0"/>
                                          </p:stCondLst>
                                        </p:cTn>
                                        <p:tgtEl>
                                          <p:spTgt spid="4">
                                            <p:txEl>
                                              <p:pRg st="58" end="58"/>
                                            </p:txEl>
                                          </p:spTgt>
                                        </p:tgtEl>
                                        <p:attrNameLst>
                                          <p:attrName>style.visibility</p:attrName>
                                        </p:attrNameLst>
                                      </p:cBhvr>
                                      <p:to>
                                        <p:strVal val="visible"/>
                                      </p:to>
                                    </p:set>
                                    <p:anim to="" calcmode="lin" valueType="num">
                                      <p:cBhvr>
                                        <p:cTn id="181" dur="1" fill="hold"/>
                                        <p:tgtEl>
                                          <p:spTgt spid="4">
                                            <p:txEl>
                                              <p:pRg st="58" end="58"/>
                                            </p:txEl>
                                          </p:spTgt>
                                        </p:tgtEl>
                                        <p:attrNameLst>
                                          <p:attrName/>
                                        </p:attrNameLst>
                                      </p:cBhvr>
                                    </p:anim>
                                  </p:childTnLst>
                                </p:cTn>
                              </p:par>
                              <p:par>
                                <p:cTn id="182" presetID="24" presetClass="entr" presetSubtype="0" fill="hold" grpId="0" nodeType="withEffect">
                                  <p:stCondLst>
                                    <p:cond delay="0"/>
                                  </p:stCondLst>
                                  <p:childTnLst>
                                    <p:set>
                                      <p:cBhvr>
                                        <p:cTn id="183" dur="1" fill="hold">
                                          <p:stCondLst>
                                            <p:cond delay="0"/>
                                          </p:stCondLst>
                                        </p:cTn>
                                        <p:tgtEl>
                                          <p:spTgt spid="4">
                                            <p:txEl>
                                              <p:pRg st="59" end="59"/>
                                            </p:txEl>
                                          </p:spTgt>
                                        </p:tgtEl>
                                        <p:attrNameLst>
                                          <p:attrName>style.visibility</p:attrName>
                                        </p:attrNameLst>
                                      </p:cBhvr>
                                      <p:to>
                                        <p:strVal val="visible"/>
                                      </p:to>
                                    </p:set>
                                    <p:anim to="" calcmode="lin" valueType="num">
                                      <p:cBhvr>
                                        <p:cTn id="184" dur="1" fill="hold"/>
                                        <p:tgtEl>
                                          <p:spTgt spid="4">
                                            <p:txEl>
                                              <p:pRg st="59" end="59"/>
                                            </p:txEl>
                                          </p:spTgt>
                                        </p:tgtEl>
                                        <p:attrNameLst>
                                          <p:attrName/>
                                        </p:attrNameLst>
                                      </p:cBhvr>
                                    </p:anim>
                                  </p:childTnLst>
                                </p:cTn>
                              </p:par>
                              <p:par>
                                <p:cTn id="185" presetID="24" presetClass="entr" presetSubtype="0" fill="hold" grpId="0" nodeType="withEffect">
                                  <p:stCondLst>
                                    <p:cond delay="0"/>
                                  </p:stCondLst>
                                  <p:childTnLst>
                                    <p:set>
                                      <p:cBhvr>
                                        <p:cTn id="186" dur="1" fill="hold">
                                          <p:stCondLst>
                                            <p:cond delay="0"/>
                                          </p:stCondLst>
                                        </p:cTn>
                                        <p:tgtEl>
                                          <p:spTgt spid="4">
                                            <p:txEl>
                                              <p:pRg st="60" end="60"/>
                                            </p:txEl>
                                          </p:spTgt>
                                        </p:tgtEl>
                                        <p:attrNameLst>
                                          <p:attrName>style.visibility</p:attrName>
                                        </p:attrNameLst>
                                      </p:cBhvr>
                                      <p:to>
                                        <p:strVal val="visible"/>
                                      </p:to>
                                    </p:set>
                                    <p:anim to="" calcmode="lin" valueType="num">
                                      <p:cBhvr>
                                        <p:cTn id="187" dur="1" fill="hold"/>
                                        <p:tgtEl>
                                          <p:spTgt spid="4">
                                            <p:txEl>
                                              <p:pRg st="60" end="60"/>
                                            </p:txEl>
                                          </p:spTgt>
                                        </p:tgtEl>
                                        <p:attrNameLst>
                                          <p:attrName/>
                                        </p:attrNameLst>
                                      </p:cBhvr>
                                    </p:anim>
                                  </p:childTnLst>
                                </p:cTn>
                              </p:par>
                              <p:par>
                                <p:cTn id="188" presetID="24" presetClass="entr" presetSubtype="0" fill="hold" grpId="0" nodeType="withEffect">
                                  <p:stCondLst>
                                    <p:cond delay="0"/>
                                  </p:stCondLst>
                                  <p:childTnLst>
                                    <p:set>
                                      <p:cBhvr>
                                        <p:cTn id="189" dur="1" fill="hold">
                                          <p:stCondLst>
                                            <p:cond delay="0"/>
                                          </p:stCondLst>
                                        </p:cTn>
                                        <p:tgtEl>
                                          <p:spTgt spid="4">
                                            <p:txEl>
                                              <p:pRg st="61" end="61"/>
                                            </p:txEl>
                                          </p:spTgt>
                                        </p:tgtEl>
                                        <p:attrNameLst>
                                          <p:attrName>style.visibility</p:attrName>
                                        </p:attrNameLst>
                                      </p:cBhvr>
                                      <p:to>
                                        <p:strVal val="visible"/>
                                      </p:to>
                                    </p:set>
                                    <p:anim to="" calcmode="lin" valueType="num">
                                      <p:cBhvr>
                                        <p:cTn id="190" dur="1" fill="hold"/>
                                        <p:tgtEl>
                                          <p:spTgt spid="4">
                                            <p:txEl>
                                              <p:pRg st="61" end="61"/>
                                            </p:txEl>
                                          </p:spTgt>
                                        </p:tgtEl>
                                        <p:attrNameLst>
                                          <p:attrName/>
                                        </p:attrNameLst>
                                      </p:cBhvr>
                                    </p:anim>
                                  </p:childTnLst>
                                </p:cTn>
                              </p:par>
                              <p:par>
                                <p:cTn id="191" presetID="24" presetClass="entr" presetSubtype="0" fill="hold" grpId="0" nodeType="withEffect">
                                  <p:stCondLst>
                                    <p:cond delay="0"/>
                                  </p:stCondLst>
                                  <p:childTnLst>
                                    <p:set>
                                      <p:cBhvr>
                                        <p:cTn id="192" dur="1" fill="hold">
                                          <p:stCondLst>
                                            <p:cond delay="0"/>
                                          </p:stCondLst>
                                        </p:cTn>
                                        <p:tgtEl>
                                          <p:spTgt spid="4">
                                            <p:txEl>
                                              <p:pRg st="62" end="62"/>
                                            </p:txEl>
                                          </p:spTgt>
                                        </p:tgtEl>
                                        <p:attrNameLst>
                                          <p:attrName>style.visibility</p:attrName>
                                        </p:attrNameLst>
                                      </p:cBhvr>
                                      <p:to>
                                        <p:strVal val="visible"/>
                                      </p:to>
                                    </p:set>
                                    <p:anim to="" calcmode="lin" valueType="num">
                                      <p:cBhvr>
                                        <p:cTn id="193" dur="1" fill="hold"/>
                                        <p:tgtEl>
                                          <p:spTgt spid="4">
                                            <p:txEl>
                                              <p:pRg st="62" end="62"/>
                                            </p:txEl>
                                          </p:spTgt>
                                        </p:tgtEl>
                                        <p:attrNameLst>
                                          <p:attrName/>
                                        </p:attrNameLst>
                                      </p:cBhvr>
                                    </p:anim>
                                  </p:childTnLst>
                                </p:cTn>
                              </p:par>
                              <p:par>
                                <p:cTn id="194" presetID="24" presetClass="entr" presetSubtype="0" fill="hold" grpId="0" nodeType="withEffect">
                                  <p:stCondLst>
                                    <p:cond delay="0"/>
                                  </p:stCondLst>
                                  <p:childTnLst>
                                    <p:set>
                                      <p:cBhvr>
                                        <p:cTn id="195" dur="1" fill="hold">
                                          <p:stCondLst>
                                            <p:cond delay="0"/>
                                          </p:stCondLst>
                                        </p:cTn>
                                        <p:tgtEl>
                                          <p:spTgt spid="4">
                                            <p:txEl>
                                              <p:pRg st="63" end="63"/>
                                            </p:txEl>
                                          </p:spTgt>
                                        </p:tgtEl>
                                        <p:attrNameLst>
                                          <p:attrName>style.visibility</p:attrName>
                                        </p:attrNameLst>
                                      </p:cBhvr>
                                      <p:to>
                                        <p:strVal val="visible"/>
                                      </p:to>
                                    </p:set>
                                    <p:anim to="" calcmode="lin" valueType="num">
                                      <p:cBhvr>
                                        <p:cTn id="196" dur="1" fill="hold"/>
                                        <p:tgtEl>
                                          <p:spTgt spid="4">
                                            <p:txEl>
                                              <p:pRg st="63" end="63"/>
                                            </p:txEl>
                                          </p:spTgt>
                                        </p:tgtEl>
                                        <p:attrNameLst>
                                          <p:attrName/>
                                        </p:attrNameLst>
                                      </p:cBhvr>
                                    </p:anim>
                                  </p:childTnLst>
                                </p:cTn>
                              </p:par>
                              <p:par>
                                <p:cTn id="197" presetID="24" presetClass="entr" presetSubtype="0" fill="hold" grpId="0" nodeType="withEffect">
                                  <p:stCondLst>
                                    <p:cond delay="0"/>
                                  </p:stCondLst>
                                  <p:childTnLst>
                                    <p:set>
                                      <p:cBhvr>
                                        <p:cTn id="198" dur="1" fill="hold">
                                          <p:stCondLst>
                                            <p:cond delay="0"/>
                                          </p:stCondLst>
                                        </p:cTn>
                                        <p:tgtEl>
                                          <p:spTgt spid="4">
                                            <p:txEl>
                                              <p:pRg st="64" end="64"/>
                                            </p:txEl>
                                          </p:spTgt>
                                        </p:tgtEl>
                                        <p:attrNameLst>
                                          <p:attrName>style.visibility</p:attrName>
                                        </p:attrNameLst>
                                      </p:cBhvr>
                                      <p:to>
                                        <p:strVal val="visible"/>
                                      </p:to>
                                    </p:set>
                                    <p:anim to="" calcmode="lin" valueType="num">
                                      <p:cBhvr>
                                        <p:cTn id="199" dur="1" fill="hold"/>
                                        <p:tgtEl>
                                          <p:spTgt spid="4">
                                            <p:txEl>
                                              <p:pRg st="64" end="64"/>
                                            </p:txEl>
                                          </p:spTgt>
                                        </p:tgtEl>
                                        <p:attrNameLst>
                                          <p:attrName/>
                                        </p:attrNameLst>
                                      </p:cBhvr>
                                    </p:anim>
                                  </p:childTnLst>
                                </p:cTn>
                              </p:par>
                              <p:par>
                                <p:cTn id="200" presetID="24" presetClass="entr" presetSubtype="0" fill="hold" grpId="0" nodeType="withEffect">
                                  <p:stCondLst>
                                    <p:cond delay="0"/>
                                  </p:stCondLst>
                                  <p:childTnLst>
                                    <p:set>
                                      <p:cBhvr>
                                        <p:cTn id="201" dur="1" fill="hold">
                                          <p:stCondLst>
                                            <p:cond delay="0"/>
                                          </p:stCondLst>
                                        </p:cTn>
                                        <p:tgtEl>
                                          <p:spTgt spid="4">
                                            <p:txEl>
                                              <p:pRg st="65" end="65"/>
                                            </p:txEl>
                                          </p:spTgt>
                                        </p:tgtEl>
                                        <p:attrNameLst>
                                          <p:attrName>style.visibility</p:attrName>
                                        </p:attrNameLst>
                                      </p:cBhvr>
                                      <p:to>
                                        <p:strVal val="visible"/>
                                      </p:to>
                                    </p:set>
                                    <p:anim to="" calcmode="lin" valueType="num">
                                      <p:cBhvr>
                                        <p:cTn id="202" dur="1" fill="hold"/>
                                        <p:tgtEl>
                                          <p:spTgt spid="4">
                                            <p:txEl>
                                              <p:pRg st="65" end="65"/>
                                            </p:txEl>
                                          </p:spTgt>
                                        </p:tgtEl>
                                        <p:attrNameLst>
                                          <p:attrName/>
                                        </p:attrNameLst>
                                      </p:cBhvr>
                                    </p:anim>
                                  </p:childTnLst>
                                </p:cTn>
                              </p:par>
                              <p:par>
                                <p:cTn id="203" presetID="24" presetClass="entr" presetSubtype="0" fill="hold" grpId="0" nodeType="withEffect">
                                  <p:stCondLst>
                                    <p:cond delay="0"/>
                                  </p:stCondLst>
                                  <p:childTnLst>
                                    <p:set>
                                      <p:cBhvr>
                                        <p:cTn id="204" dur="1" fill="hold">
                                          <p:stCondLst>
                                            <p:cond delay="0"/>
                                          </p:stCondLst>
                                        </p:cTn>
                                        <p:tgtEl>
                                          <p:spTgt spid="4">
                                            <p:txEl>
                                              <p:pRg st="66" end="66"/>
                                            </p:txEl>
                                          </p:spTgt>
                                        </p:tgtEl>
                                        <p:attrNameLst>
                                          <p:attrName>style.visibility</p:attrName>
                                        </p:attrNameLst>
                                      </p:cBhvr>
                                      <p:to>
                                        <p:strVal val="visible"/>
                                      </p:to>
                                    </p:set>
                                    <p:anim to="" calcmode="lin" valueType="num">
                                      <p:cBhvr>
                                        <p:cTn id="205" dur="1" fill="hold"/>
                                        <p:tgtEl>
                                          <p:spTgt spid="4">
                                            <p:txEl>
                                              <p:pRg st="66" end="66"/>
                                            </p:txEl>
                                          </p:spTgt>
                                        </p:tgtEl>
                                        <p:attrNameLst>
                                          <p:attrName/>
                                        </p:attrNameLst>
                                      </p:cBhvr>
                                    </p:anim>
                                  </p:childTnLst>
                                </p:cTn>
                              </p:par>
                              <p:par>
                                <p:cTn id="206" presetID="24" presetClass="entr" presetSubtype="0" fill="hold" grpId="0" nodeType="withEffect">
                                  <p:stCondLst>
                                    <p:cond delay="0"/>
                                  </p:stCondLst>
                                  <p:childTnLst>
                                    <p:set>
                                      <p:cBhvr>
                                        <p:cTn id="207" dur="1" fill="hold">
                                          <p:stCondLst>
                                            <p:cond delay="0"/>
                                          </p:stCondLst>
                                        </p:cTn>
                                        <p:tgtEl>
                                          <p:spTgt spid="4">
                                            <p:txEl>
                                              <p:pRg st="67" end="67"/>
                                            </p:txEl>
                                          </p:spTgt>
                                        </p:tgtEl>
                                        <p:attrNameLst>
                                          <p:attrName>style.visibility</p:attrName>
                                        </p:attrNameLst>
                                      </p:cBhvr>
                                      <p:to>
                                        <p:strVal val="visible"/>
                                      </p:to>
                                    </p:set>
                                    <p:anim to="" calcmode="lin" valueType="num">
                                      <p:cBhvr>
                                        <p:cTn id="208" dur="1" fill="hold"/>
                                        <p:tgtEl>
                                          <p:spTgt spid="4">
                                            <p:txEl>
                                              <p:pRg st="67" end="67"/>
                                            </p:txEl>
                                          </p:spTgt>
                                        </p:tgtEl>
                                        <p:attrNameLst>
                                          <p:attrName/>
                                        </p:attrNameLst>
                                      </p:cBhvr>
                                    </p:anim>
                                  </p:childTnLst>
                                </p:cTn>
                              </p:par>
                              <p:par>
                                <p:cTn id="209" presetID="24" presetClass="entr" presetSubtype="0" fill="hold" grpId="0" nodeType="withEffect">
                                  <p:stCondLst>
                                    <p:cond delay="0"/>
                                  </p:stCondLst>
                                  <p:childTnLst>
                                    <p:set>
                                      <p:cBhvr>
                                        <p:cTn id="210" dur="1" fill="hold">
                                          <p:stCondLst>
                                            <p:cond delay="0"/>
                                          </p:stCondLst>
                                        </p:cTn>
                                        <p:tgtEl>
                                          <p:spTgt spid="4">
                                            <p:txEl>
                                              <p:pRg st="68" end="68"/>
                                            </p:txEl>
                                          </p:spTgt>
                                        </p:tgtEl>
                                        <p:attrNameLst>
                                          <p:attrName>style.visibility</p:attrName>
                                        </p:attrNameLst>
                                      </p:cBhvr>
                                      <p:to>
                                        <p:strVal val="visible"/>
                                      </p:to>
                                    </p:set>
                                    <p:anim to="" calcmode="lin" valueType="num">
                                      <p:cBhvr>
                                        <p:cTn id="211" dur="1" fill="hold"/>
                                        <p:tgtEl>
                                          <p:spTgt spid="4">
                                            <p:txEl>
                                              <p:pRg st="68" end="68"/>
                                            </p:txEl>
                                          </p:spTgt>
                                        </p:tgtEl>
                                        <p:attrNameLst>
                                          <p:attrName/>
                                        </p:attrNameLst>
                                      </p:cBhvr>
                                    </p:anim>
                                  </p:childTnLst>
                                </p:cTn>
                              </p:par>
                              <p:par>
                                <p:cTn id="212" presetID="24" presetClass="entr" presetSubtype="0" fill="hold" grpId="0" nodeType="withEffect">
                                  <p:stCondLst>
                                    <p:cond delay="0"/>
                                  </p:stCondLst>
                                  <p:childTnLst>
                                    <p:set>
                                      <p:cBhvr>
                                        <p:cTn id="213" dur="1" fill="hold">
                                          <p:stCondLst>
                                            <p:cond delay="0"/>
                                          </p:stCondLst>
                                        </p:cTn>
                                        <p:tgtEl>
                                          <p:spTgt spid="4">
                                            <p:txEl>
                                              <p:pRg st="69" end="69"/>
                                            </p:txEl>
                                          </p:spTgt>
                                        </p:tgtEl>
                                        <p:attrNameLst>
                                          <p:attrName>style.visibility</p:attrName>
                                        </p:attrNameLst>
                                      </p:cBhvr>
                                      <p:to>
                                        <p:strVal val="visible"/>
                                      </p:to>
                                    </p:set>
                                    <p:anim to="" calcmode="lin" valueType="num">
                                      <p:cBhvr>
                                        <p:cTn id="214" dur="1" fill="hold"/>
                                        <p:tgtEl>
                                          <p:spTgt spid="4">
                                            <p:txEl>
                                              <p:pRg st="69" end="69"/>
                                            </p:txEl>
                                          </p:spTgt>
                                        </p:tgtEl>
                                        <p:attrNameLst>
                                          <p:attrName/>
                                        </p:attrNameLst>
                                      </p:cBhvr>
                                    </p:anim>
                                  </p:childTnLst>
                                </p:cTn>
                              </p:par>
                              <p:par>
                                <p:cTn id="215" presetID="24" presetClass="entr" presetSubtype="0" fill="hold" grpId="0" nodeType="withEffect">
                                  <p:stCondLst>
                                    <p:cond delay="0"/>
                                  </p:stCondLst>
                                  <p:childTnLst>
                                    <p:set>
                                      <p:cBhvr>
                                        <p:cTn id="216" dur="1" fill="hold">
                                          <p:stCondLst>
                                            <p:cond delay="0"/>
                                          </p:stCondLst>
                                        </p:cTn>
                                        <p:tgtEl>
                                          <p:spTgt spid="4">
                                            <p:txEl>
                                              <p:pRg st="70" end="70"/>
                                            </p:txEl>
                                          </p:spTgt>
                                        </p:tgtEl>
                                        <p:attrNameLst>
                                          <p:attrName>style.visibility</p:attrName>
                                        </p:attrNameLst>
                                      </p:cBhvr>
                                      <p:to>
                                        <p:strVal val="visible"/>
                                      </p:to>
                                    </p:set>
                                    <p:anim to="" calcmode="lin" valueType="num">
                                      <p:cBhvr>
                                        <p:cTn id="217" dur="1" fill="hold"/>
                                        <p:tgtEl>
                                          <p:spTgt spid="4">
                                            <p:txEl>
                                              <p:pRg st="70" end="70"/>
                                            </p:txEl>
                                          </p:spTgt>
                                        </p:tgtEl>
                                        <p:attrNameLst>
                                          <p:attrName/>
                                        </p:attrNameLst>
                                      </p:cBhvr>
                                    </p:anim>
                                  </p:childTnLst>
                                </p:cTn>
                              </p:par>
                              <p:par>
                                <p:cTn id="218" presetID="24" presetClass="entr" presetSubtype="0" fill="hold" grpId="0" nodeType="withEffect">
                                  <p:stCondLst>
                                    <p:cond delay="0"/>
                                  </p:stCondLst>
                                  <p:childTnLst>
                                    <p:set>
                                      <p:cBhvr>
                                        <p:cTn id="219" dur="1" fill="hold">
                                          <p:stCondLst>
                                            <p:cond delay="0"/>
                                          </p:stCondLst>
                                        </p:cTn>
                                        <p:tgtEl>
                                          <p:spTgt spid="4">
                                            <p:txEl>
                                              <p:pRg st="71" end="71"/>
                                            </p:txEl>
                                          </p:spTgt>
                                        </p:tgtEl>
                                        <p:attrNameLst>
                                          <p:attrName>style.visibility</p:attrName>
                                        </p:attrNameLst>
                                      </p:cBhvr>
                                      <p:to>
                                        <p:strVal val="visible"/>
                                      </p:to>
                                    </p:set>
                                    <p:anim to="" calcmode="lin" valueType="num">
                                      <p:cBhvr>
                                        <p:cTn id="220" dur="1" fill="hold"/>
                                        <p:tgtEl>
                                          <p:spTgt spid="4">
                                            <p:txEl>
                                              <p:pRg st="71" end="71"/>
                                            </p:txEl>
                                          </p:spTgt>
                                        </p:tgtEl>
                                        <p:attrNameLst>
                                          <p:attrName/>
                                        </p:attrNameLst>
                                      </p:cBhvr>
                                    </p:anim>
                                  </p:childTnLst>
                                </p:cTn>
                              </p:par>
                              <p:par>
                                <p:cTn id="221" presetID="24" presetClass="entr" presetSubtype="0" fill="hold" grpId="0" nodeType="withEffect">
                                  <p:stCondLst>
                                    <p:cond delay="0"/>
                                  </p:stCondLst>
                                  <p:childTnLst>
                                    <p:set>
                                      <p:cBhvr>
                                        <p:cTn id="222" dur="1" fill="hold">
                                          <p:stCondLst>
                                            <p:cond delay="0"/>
                                          </p:stCondLst>
                                        </p:cTn>
                                        <p:tgtEl>
                                          <p:spTgt spid="4">
                                            <p:txEl>
                                              <p:pRg st="72" end="72"/>
                                            </p:txEl>
                                          </p:spTgt>
                                        </p:tgtEl>
                                        <p:attrNameLst>
                                          <p:attrName>style.visibility</p:attrName>
                                        </p:attrNameLst>
                                      </p:cBhvr>
                                      <p:to>
                                        <p:strVal val="visible"/>
                                      </p:to>
                                    </p:set>
                                    <p:anim to="" calcmode="lin" valueType="num">
                                      <p:cBhvr>
                                        <p:cTn id="223" dur="1" fill="hold"/>
                                        <p:tgtEl>
                                          <p:spTgt spid="4">
                                            <p:txEl>
                                              <p:pRg st="72" end="7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pPr algn="ctr"/>
            <a:r>
              <a:rPr lang="en-US" dirty="0" smtClean="0"/>
              <a:t>Priority Projects</a:t>
            </a:r>
            <a:endParaRPr lang="en-US" dirty="0"/>
          </a:p>
        </p:txBody>
      </p:sp>
      <p:sp>
        <p:nvSpPr>
          <p:cNvPr id="3" name="Content Placeholder 2"/>
          <p:cNvSpPr>
            <a:spLocks noGrp="1"/>
          </p:cNvSpPr>
          <p:nvPr>
            <p:ph idx="1"/>
          </p:nvPr>
        </p:nvSpPr>
        <p:spPr>
          <a:xfrm>
            <a:off x="685800" y="990600"/>
            <a:ext cx="8458200" cy="609600"/>
          </a:xfrm>
        </p:spPr>
        <p:txBody>
          <a:bodyPr>
            <a:normAutofit/>
          </a:bodyPr>
          <a:lstStyle/>
          <a:p>
            <a:r>
              <a:rPr lang="en-US" dirty="0" smtClean="0"/>
              <a:t>Unified Landbase</a:t>
            </a:r>
          </a:p>
        </p:txBody>
      </p:sp>
      <p:pic>
        <p:nvPicPr>
          <p:cNvPr id="5" name="Picture 20" descr="C:\WINDOWS\Temporary Internet Files\Content.IE5\ZBT5AVZG\MCj02380530000[1].wmf"/>
          <p:cNvPicPr>
            <a:picLocks noChangeAspect="1" noChangeArrowheads="1"/>
          </p:cNvPicPr>
          <p:nvPr/>
        </p:nvPicPr>
        <p:blipFill>
          <a:blip r:embed="rId3"/>
          <a:srcRect/>
          <a:stretch>
            <a:fillRect/>
          </a:stretch>
        </p:blipFill>
        <p:spPr bwMode="auto">
          <a:xfrm>
            <a:off x="7772400" y="228600"/>
            <a:ext cx="1183301" cy="914400"/>
          </a:xfrm>
          <a:prstGeom prst="rect">
            <a:avLst/>
          </a:prstGeom>
          <a:noFill/>
        </p:spPr>
      </p:pic>
      <p:pic>
        <p:nvPicPr>
          <p:cNvPr id="7170" name="Picture 2" descr="http://images.google.com/url?q=http://www.esri.com/common/graphics/training_lg.jpg&amp;usg=AFQjCNH-Rwxh6MZ3Kra7aob51y2lRHsSlw"/>
          <p:cNvPicPr>
            <a:picLocks noChangeAspect="1" noChangeArrowheads="1"/>
          </p:cNvPicPr>
          <p:nvPr/>
        </p:nvPicPr>
        <p:blipFill>
          <a:blip r:embed="rId4"/>
          <a:srcRect/>
          <a:stretch>
            <a:fillRect/>
          </a:stretch>
        </p:blipFill>
        <p:spPr bwMode="auto">
          <a:xfrm>
            <a:off x="1219200" y="1600200"/>
            <a:ext cx="6934200" cy="4622800"/>
          </a:xfrm>
          <a:prstGeom prst="rect">
            <a:avLst/>
          </a:prstGeom>
          <a:noFill/>
        </p:spPr>
      </p:pic>
      <p:sp>
        <p:nvSpPr>
          <p:cNvPr id="8" name="Content Placeholder 2"/>
          <p:cNvSpPr txBox="1">
            <a:spLocks/>
          </p:cNvSpPr>
          <p:nvPr/>
        </p:nvSpPr>
        <p:spPr>
          <a:xfrm>
            <a:off x="609600" y="990600"/>
            <a:ext cx="9753600" cy="609600"/>
          </a:xfrm>
          <a:prstGeom prst="rect">
            <a:avLst/>
          </a:prstGeom>
        </p:spPr>
        <p:txBody>
          <a:bodyPr vert="horz" lIns="91440">
            <a:normAutofit/>
          </a:bodyPr>
          <a:lstStyle/>
          <a:p>
            <a:pPr marL="320040" marR="0" lvl="0" indent="-32004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Technical &amp; User Group Training</a:t>
            </a:r>
          </a:p>
        </p:txBody>
      </p:sp>
      <p:pic>
        <p:nvPicPr>
          <p:cNvPr id="9" name="Picture 4" descr="C:\Documents and Settings\cfescr.000\My Documents\My Pictures\onesection.bmp"/>
          <p:cNvPicPr>
            <a:picLocks noChangeAspect="1" noChangeArrowheads="1"/>
          </p:cNvPicPr>
          <p:nvPr/>
        </p:nvPicPr>
        <p:blipFill>
          <a:blip r:embed="rId5"/>
          <a:srcRect/>
          <a:stretch>
            <a:fillRect/>
          </a:stretch>
        </p:blipFill>
        <p:spPr bwMode="auto">
          <a:xfrm>
            <a:off x="4343400" y="1676400"/>
            <a:ext cx="4495800" cy="4517228"/>
          </a:xfrm>
          <a:prstGeom prst="rect">
            <a:avLst/>
          </a:prstGeom>
          <a:noFill/>
        </p:spPr>
      </p:pic>
      <p:sp>
        <p:nvSpPr>
          <p:cNvPr id="11" name="Content Placeholder 2"/>
          <p:cNvSpPr txBox="1">
            <a:spLocks/>
          </p:cNvSpPr>
          <p:nvPr/>
        </p:nvSpPr>
        <p:spPr>
          <a:xfrm>
            <a:off x="1143000" y="990600"/>
            <a:ext cx="6934200" cy="609600"/>
          </a:xfrm>
          <a:prstGeom prst="rect">
            <a:avLst/>
          </a:prstGeom>
        </p:spPr>
        <p:txBody>
          <a:bodyPr vert="horz" lIns="91440">
            <a:normAutofit/>
          </a:bodyPr>
          <a:lstStyle/>
          <a:p>
            <a:pPr marL="320040" marR="0" lvl="0" indent="-32004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Metadata</a:t>
            </a:r>
          </a:p>
        </p:txBody>
      </p:sp>
      <p:pic>
        <p:nvPicPr>
          <p:cNvPr id="7171" name="Picture 3"/>
          <p:cNvPicPr>
            <a:picLocks noChangeAspect="1" noChangeArrowheads="1"/>
          </p:cNvPicPr>
          <p:nvPr/>
        </p:nvPicPr>
        <p:blipFill>
          <a:blip r:embed="rId6"/>
          <a:srcRect l="33242" t="18147" r="3252"/>
          <a:stretch>
            <a:fillRect/>
          </a:stretch>
        </p:blipFill>
        <p:spPr bwMode="auto">
          <a:xfrm>
            <a:off x="1752600" y="1600200"/>
            <a:ext cx="5029200" cy="4666853"/>
          </a:xfrm>
          <a:prstGeom prst="rect">
            <a:avLst/>
          </a:prstGeom>
          <a:noFill/>
          <a:ln w="9525">
            <a:noFill/>
            <a:miter lim="800000"/>
            <a:headEnd/>
            <a:tailEnd/>
          </a:ln>
          <a:effectLst/>
        </p:spPr>
      </p:pic>
      <p:sp>
        <p:nvSpPr>
          <p:cNvPr id="13" name="Content Placeholder 2"/>
          <p:cNvSpPr txBox="1">
            <a:spLocks/>
          </p:cNvSpPr>
          <p:nvPr/>
        </p:nvSpPr>
        <p:spPr>
          <a:xfrm>
            <a:off x="685800" y="990600"/>
            <a:ext cx="6705600" cy="609600"/>
          </a:xfrm>
          <a:prstGeom prst="rect">
            <a:avLst/>
          </a:prstGeom>
        </p:spPr>
        <p:txBody>
          <a:bodyPr vert="horz" lIns="91440">
            <a:normAutofit/>
          </a:bodyPr>
          <a:lstStyle/>
          <a:p>
            <a:pPr marL="320040" marR="0" lvl="0" indent="-32004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Geodatabase</a:t>
            </a:r>
          </a:p>
          <a:p>
            <a:pPr marL="320040" marR="0" lvl="0" indent="-320040" algn="l" defTabSz="914400" rtl="0" eaLnBrk="1" fontAlgn="auto" latinLnBrk="0" hangingPunct="1">
              <a:lnSpc>
                <a:spcPct val="100000"/>
              </a:lnSpc>
              <a:spcBef>
                <a:spcPct val="20000"/>
              </a:spcBef>
              <a:spcAft>
                <a:spcPts val="0"/>
              </a:spcAft>
              <a:buClr>
                <a:schemeClr val="accent1"/>
              </a:buClr>
              <a:buSzPct val="70000"/>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14" name="Group 13"/>
          <p:cNvGrpSpPr/>
          <p:nvPr/>
        </p:nvGrpSpPr>
        <p:grpSpPr>
          <a:xfrm>
            <a:off x="2057400" y="1828800"/>
            <a:ext cx="5181600" cy="3963195"/>
            <a:chOff x="381000" y="609600"/>
            <a:chExt cx="8001000" cy="6020595"/>
          </a:xfrm>
        </p:grpSpPr>
        <p:sp>
          <p:nvSpPr>
            <p:cNvPr id="15" name="Can 14"/>
            <p:cNvSpPr/>
            <p:nvPr/>
          </p:nvSpPr>
          <p:spPr>
            <a:xfrm>
              <a:off x="457200" y="990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Planning</a:t>
              </a:r>
              <a:endParaRPr lang="en-US" sz="900" dirty="0"/>
            </a:p>
          </p:txBody>
        </p:sp>
        <p:sp>
          <p:nvSpPr>
            <p:cNvPr id="16" name="Can 15"/>
            <p:cNvSpPr/>
            <p:nvPr/>
          </p:nvSpPr>
          <p:spPr>
            <a:xfrm>
              <a:off x="1905000" y="990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Water</a:t>
              </a:r>
            </a:p>
          </p:txBody>
        </p:sp>
        <p:sp>
          <p:nvSpPr>
            <p:cNvPr id="17" name="Can 16"/>
            <p:cNvSpPr/>
            <p:nvPr/>
          </p:nvSpPr>
          <p:spPr>
            <a:xfrm>
              <a:off x="3352800" y="990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Sewer</a:t>
              </a:r>
            </a:p>
          </p:txBody>
        </p:sp>
        <p:sp>
          <p:nvSpPr>
            <p:cNvPr id="18" name="Can 17"/>
            <p:cNvSpPr/>
            <p:nvPr/>
          </p:nvSpPr>
          <p:spPr>
            <a:xfrm>
              <a:off x="381002" y="3276600"/>
              <a:ext cx="1176618"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County</a:t>
              </a:r>
            </a:p>
            <a:p>
              <a:pPr algn="ctr"/>
              <a:r>
                <a:rPr lang="en-US" sz="900" dirty="0" smtClean="0"/>
                <a:t>Engineering</a:t>
              </a:r>
            </a:p>
          </p:txBody>
        </p:sp>
        <p:sp>
          <p:nvSpPr>
            <p:cNvPr id="19" name="Can 18"/>
            <p:cNvSpPr/>
            <p:nvPr/>
          </p:nvSpPr>
          <p:spPr>
            <a:xfrm>
              <a:off x="1905000" y="3276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Bldg &amp; Safety</a:t>
              </a:r>
            </a:p>
          </p:txBody>
        </p:sp>
        <p:sp>
          <p:nvSpPr>
            <p:cNvPr id="20" name="Can 19"/>
            <p:cNvSpPr/>
            <p:nvPr/>
          </p:nvSpPr>
          <p:spPr>
            <a:xfrm>
              <a:off x="3352800" y="3276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County</a:t>
              </a:r>
            </a:p>
            <a:p>
              <a:pPr algn="ctr"/>
              <a:r>
                <a:rPr lang="en-US" sz="900" dirty="0" smtClean="0"/>
                <a:t>Assessor</a:t>
              </a:r>
              <a:endParaRPr lang="en-US" sz="900" dirty="0"/>
            </a:p>
          </p:txBody>
        </p:sp>
        <p:cxnSp>
          <p:nvCxnSpPr>
            <p:cNvPr id="21" name="Straight Connector 20"/>
            <p:cNvCxnSpPr/>
            <p:nvPr/>
          </p:nvCxnSpPr>
          <p:spPr>
            <a:xfrm rot="5400000">
              <a:off x="2056647" y="3733760"/>
              <a:ext cx="5791994" cy="875"/>
            </a:xfrm>
            <a:prstGeom prst="line">
              <a:avLst/>
            </a:prstGeom>
            <a:ln w="63500" cmpd="tri">
              <a:solidFill>
                <a:schemeClr val="accent4"/>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2" name="Can 21"/>
            <p:cNvSpPr/>
            <p:nvPr/>
          </p:nvSpPr>
          <p:spPr>
            <a:xfrm>
              <a:off x="5715000" y="609600"/>
              <a:ext cx="2667000" cy="46482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Single, Integrated Repository of GIS Data</a:t>
              </a:r>
              <a:endParaRPr lang="en-US" dirty="0"/>
            </a:p>
          </p:txBody>
        </p:sp>
        <p:cxnSp>
          <p:nvCxnSpPr>
            <p:cNvPr id="23" name="Straight Connector 22"/>
            <p:cNvCxnSpPr/>
            <p:nvPr/>
          </p:nvCxnSpPr>
          <p:spPr>
            <a:xfrm rot="10800000">
              <a:off x="381000" y="5257801"/>
              <a:ext cx="4572000" cy="1"/>
            </a:xfrm>
            <a:prstGeom prst="line">
              <a:avLst/>
            </a:prstGeom>
            <a:ln w="63500" cmpd="tri">
              <a:solidFill>
                <a:schemeClr val="accent4"/>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4" name="Can 23"/>
            <p:cNvSpPr/>
            <p:nvPr/>
          </p:nvSpPr>
          <p:spPr>
            <a:xfrm>
              <a:off x="457200" y="5562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Lower Platte South</a:t>
              </a:r>
            </a:p>
            <a:p>
              <a:pPr algn="ctr"/>
              <a:r>
                <a:rPr lang="en-US" sz="900" dirty="0" smtClean="0"/>
                <a:t>NRD</a:t>
              </a:r>
              <a:endParaRPr lang="en-US" sz="900" dirty="0"/>
            </a:p>
          </p:txBody>
        </p:sp>
        <p:sp>
          <p:nvSpPr>
            <p:cNvPr id="25" name="Can 24"/>
            <p:cNvSpPr/>
            <p:nvPr/>
          </p:nvSpPr>
          <p:spPr>
            <a:xfrm>
              <a:off x="1905000" y="5562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LES</a:t>
              </a:r>
            </a:p>
          </p:txBody>
        </p:sp>
        <p:cxnSp>
          <p:nvCxnSpPr>
            <p:cNvPr id="26" name="Elbow Connector 25"/>
            <p:cNvCxnSpPr>
              <a:stCxn id="15" idx="1"/>
              <a:endCxn id="22" idx="1"/>
            </p:cNvCxnSpPr>
            <p:nvPr/>
          </p:nvCxnSpPr>
          <p:spPr>
            <a:xfrm rot="5400000" flipH="1" flipV="1">
              <a:off x="3810000" y="-2247900"/>
              <a:ext cx="381000" cy="6096000"/>
            </a:xfrm>
            <a:prstGeom prst="bentConnector3">
              <a:avLst>
                <a:gd name="adj1" fmla="val 16000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16" idx="1"/>
              <a:endCxn id="22" idx="1"/>
            </p:cNvCxnSpPr>
            <p:nvPr/>
          </p:nvCxnSpPr>
          <p:spPr>
            <a:xfrm rot="5400000" flipH="1" flipV="1">
              <a:off x="4533900" y="-1524000"/>
              <a:ext cx="381000" cy="4648200"/>
            </a:xfrm>
            <a:prstGeom prst="bentConnector3">
              <a:avLst>
                <a:gd name="adj1" fmla="val 16000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17" idx="1"/>
              <a:endCxn id="22" idx="1"/>
            </p:cNvCxnSpPr>
            <p:nvPr/>
          </p:nvCxnSpPr>
          <p:spPr>
            <a:xfrm rot="5400000" flipH="1" flipV="1">
              <a:off x="5257800" y="-800100"/>
              <a:ext cx="381000" cy="3200400"/>
            </a:xfrm>
            <a:prstGeom prst="bentConnector3">
              <a:avLst>
                <a:gd name="adj1" fmla="val 16000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9" name="Shape 28"/>
            <p:cNvCxnSpPr>
              <a:stCxn id="18" idx="1"/>
              <a:endCxn id="22" idx="2"/>
            </p:cNvCxnSpPr>
            <p:nvPr/>
          </p:nvCxnSpPr>
          <p:spPr>
            <a:xfrm rot="5400000" flipH="1" flipV="1">
              <a:off x="3170704" y="732306"/>
              <a:ext cx="342900" cy="4745690"/>
            </a:xfrm>
            <a:prstGeom prst="bentConnector2">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0" name="Shape 29"/>
            <p:cNvCxnSpPr>
              <a:stCxn id="19" idx="1"/>
              <a:endCxn id="22" idx="2"/>
            </p:cNvCxnSpPr>
            <p:nvPr/>
          </p:nvCxnSpPr>
          <p:spPr>
            <a:xfrm rot="5400000" flipH="1" flipV="1">
              <a:off x="3886200" y="1447800"/>
              <a:ext cx="342900" cy="3314700"/>
            </a:xfrm>
            <a:prstGeom prst="bentConnector2">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1" name="Shape 30"/>
            <p:cNvCxnSpPr>
              <a:stCxn id="20" idx="1"/>
              <a:endCxn id="22" idx="2"/>
            </p:cNvCxnSpPr>
            <p:nvPr/>
          </p:nvCxnSpPr>
          <p:spPr>
            <a:xfrm rot="5400000" flipH="1" flipV="1">
              <a:off x="4610100" y="2171700"/>
              <a:ext cx="342900" cy="1866900"/>
            </a:xfrm>
            <a:prstGeom prst="bentConnector2">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24" idx="3"/>
              <a:endCxn id="22" idx="3"/>
            </p:cNvCxnSpPr>
            <p:nvPr/>
          </p:nvCxnSpPr>
          <p:spPr>
            <a:xfrm rot="5400000" flipH="1" flipV="1">
              <a:off x="3390900" y="2819400"/>
              <a:ext cx="1219200" cy="6096000"/>
            </a:xfrm>
            <a:prstGeom prst="bentConnector3">
              <a:avLst>
                <a:gd name="adj1" fmla="val -1875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25" idx="3"/>
              <a:endCxn id="22" idx="3"/>
            </p:cNvCxnSpPr>
            <p:nvPr/>
          </p:nvCxnSpPr>
          <p:spPr>
            <a:xfrm rot="5400000" flipH="1" flipV="1">
              <a:off x="4114800" y="3543300"/>
              <a:ext cx="1219200" cy="4648200"/>
            </a:xfrm>
            <a:prstGeom prst="bentConnector3">
              <a:avLst>
                <a:gd name="adj1" fmla="val -1875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096000" y="2209799"/>
              <a:ext cx="1905000" cy="631194"/>
            </a:xfrm>
            <a:prstGeom prst="rect">
              <a:avLst/>
            </a:prstGeom>
            <a:noFill/>
          </p:spPr>
          <p:txBody>
            <a:bodyPr wrap="square" rtlCol="0">
              <a:spAutoFit/>
            </a:bodyPr>
            <a:lstStyle/>
            <a:p>
              <a:endParaRPr lang="en-US" sz="1050" dirty="0" smtClean="0"/>
            </a:p>
            <a:p>
              <a:r>
                <a:rPr lang="en-US" sz="1050" dirty="0"/>
                <a:t> </a:t>
              </a:r>
              <a:r>
                <a:rPr lang="en-US" sz="1050" dirty="0" smtClean="0"/>
                <a:t>  </a:t>
              </a:r>
              <a:endParaRPr lang="en-US" sz="1050" dirty="0"/>
            </a:p>
          </p:txBody>
        </p:sp>
        <p:sp>
          <p:nvSpPr>
            <p:cNvPr id="35" name="TextBox 34"/>
            <p:cNvSpPr txBox="1"/>
            <p:nvPr/>
          </p:nvSpPr>
          <p:spPr>
            <a:xfrm>
              <a:off x="2895600" y="4724400"/>
              <a:ext cx="1779718" cy="369332"/>
            </a:xfrm>
            <a:prstGeom prst="rect">
              <a:avLst/>
            </a:prstGeom>
            <a:noFill/>
            <a:effectLst>
              <a:outerShdw dist="38100" dir="2700000" sx="127000" sy="127000" algn="tl" rotWithShape="0">
                <a:srgbClr val="FFFF00"/>
              </a:outerShdw>
            </a:effectLst>
          </p:spPr>
          <p:txBody>
            <a:bodyPr wrap="none" rtlCol="0">
              <a:spAutoFit/>
            </a:bodyPr>
            <a:lstStyle/>
            <a:p>
              <a:r>
                <a:rPr lang="en-US" dirty="0" smtClean="0"/>
                <a:t>Internal Network</a:t>
              </a:r>
              <a:endParaRPr lang="en-US" dirty="0"/>
            </a:p>
          </p:txBody>
        </p:sp>
        <p:sp>
          <p:nvSpPr>
            <p:cNvPr id="36" name="TextBox 35"/>
            <p:cNvSpPr txBox="1"/>
            <p:nvPr/>
          </p:nvSpPr>
          <p:spPr>
            <a:xfrm>
              <a:off x="2895600" y="5334000"/>
              <a:ext cx="1814599" cy="369332"/>
            </a:xfrm>
            <a:prstGeom prst="rect">
              <a:avLst/>
            </a:prstGeom>
            <a:noFill/>
            <a:effectLst>
              <a:outerShdw dist="38100" dir="2700000" sx="127000" sy="127000" algn="tl" rotWithShape="0">
                <a:srgbClr val="FFFF00"/>
              </a:outerShdw>
            </a:effectLst>
          </p:spPr>
          <p:txBody>
            <a:bodyPr wrap="none" rtlCol="0">
              <a:spAutoFit/>
            </a:bodyPr>
            <a:lstStyle/>
            <a:p>
              <a:r>
                <a:rPr lang="en-US" dirty="0" smtClean="0"/>
                <a:t>External Network</a:t>
              </a:r>
              <a:endParaRPr lang="en-US" dirty="0"/>
            </a:p>
          </p:txBody>
        </p:sp>
      </p:grpSp>
      <p:sp>
        <p:nvSpPr>
          <p:cNvPr id="38" name="TextBox 37"/>
          <p:cNvSpPr txBox="1"/>
          <p:nvPr/>
        </p:nvSpPr>
        <p:spPr>
          <a:xfrm>
            <a:off x="0" y="6248400"/>
            <a:ext cx="9144000" cy="369332"/>
          </a:xfrm>
          <a:prstGeom prst="rect">
            <a:avLst/>
          </a:prstGeom>
          <a:noFill/>
        </p:spPr>
        <p:txBody>
          <a:bodyPr wrap="square" rtlCol="0">
            <a:spAutoFit/>
          </a:bodyPr>
          <a:lstStyle/>
          <a:p>
            <a:pPr algn="ctr"/>
            <a:r>
              <a:rPr lang="en-US" dirty="0" smtClean="0"/>
              <a:t>Facilitate User Group Meetings       Solicit User Feedback       Respond To User Needs</a:t>
            </a:r>
            <a:endParaRPr lang="en-US" dirty="0"/>
          </a:p>
        </p:txBody>
      </p:sp>
      <p:sp>
        <p:nvSpPr>
          <p:cNvPr id="39" name="TextBox 38"/>
          <p:cNvSpPr txBox="1"/>
          <p:nvPr/>
        </p:nvSpPr>
        <p:spPr>
          <a:xfrm>
            <a:off x="0" y="6248400"/>
            <a:ext cx="9164174" cy="369332"/>
          </a:xfrm>
          <a:prstGeom prst="rect">
            <a:avLst/>
          </a:prstGeom>
          <a:noFill/>
        </p:spPr>
        <p:txBody>
          <a:bodyPr wrap="square" rtlCol="0">
            <a:spAutoFit/>
          </a:bodyPr>
          <a:lstStyle/>
          <a:p>
            <a:pPr algn="ctr"/>
            <a:r>
              <a:rPr lang="en-US" dirty="0" smtClean="0"/>
              <a:t>Increase Efficiency     Reduce Redundancy     Increase Accuracy     Single Repository</a:t>
            </a:r>
            <a:endParaRPr lang="en-US" dirty="0"/>
          </a:p>
        </p:txBody>
      </p:sp>
      <p:sp>
        <p:nvSpPr>
          <p:cNvPr id="40" name="TextBox 39"/>
          <p:cNvSpPr txBox="1"/>
          <p:nvPr/>
        </p:nvSpPr>
        <p:spPr>
          <a:xfrm>
            <a:off x="0" y="6248400"/>
            <a:ext cx="9144000" cy="369332"/>
          </a:xfrm>
          <a:prstGeom prst="rect">
            <a:avLst/>
          </a:prstGeom>
          <a:noFill/>
        </p:spPr>
        <p:txBody>
          <a:bodyPr wrap="square" rtlCol="0">
            <a:spAutoFit/>
          </a:bodyPr>
          <a:lstStyle/>
          <a:p>
            <a:pPr algn="ctr"/>
            <a:r>
              <a:rPr lang="en-US" dirty="0" smtClean="0"/>
              <a:t>Document Data Ownership, Currency, etc.      Tools to locate information      Standards</a:t>
            </a:r>
            <a:endParaRPr lang="en-US" dirty="0"/>
          </a:p>
        </p:txBody>
      </p:sp>
      <p:sp>
        <p:nvSpPr>
          <p:cNvPr id="37" name="TextBox 36"/>
          <p:cNvSpPr txBox="1"/>
          <p:nvPr/>
        </p:nvSpPr>
        <p:spPr>
          <a:xfrm>
            <a:off x="0" y="6488668"/>
            <a:ext cx="9164174" cy="369332"/>
          </a:xfrm>
          <a:prstGeom prst="rect">
            <a:avLst/>
          </a:prstGeom>
          <a:noFill/>
        </p:spPr>
        <p:txBody>
          <a:bodyPr wrap="square" rtlCol="0">
            <a:spAutoFit/>
          </a:bodyPr>
          <a:lstStyle/>
          <a:p>
            <a:pPr algn="ctr"/>
            <a:endParaRPr lang="en-US" dirty="0"/>
          </a:p>
        </p:txBody>
      </p:sp>
      <p:sp>
        <p:nvSpPr>
          <p:cNvPr id="41" name="TextBox 40"/>
          <p:cNvSpPr txBox="1"/>
          <p:nvPr/>
        </p:nvSpPr>
        <p:spPr>
          <a:xfrm>
            <a:off x="-20174" y="6248400"/>
            <a:ext cx="9164174" cy="369332"/>
          </a:xfrm>
          <a:prstGeom prst="rect">
            <a:avLst/>
          </a:prstGeom>
          <a:noFill/>
        </p:spPr>
        <p:txBody>
          <a:bodyPr wrap="square" rtlCol="0">
            <a:spAutoFit/>
          </a:bodyPr>
          <a:lstStyle/>
          <a:p>
            <a:pPr algn="ctr"/>
            <a:r>
              <a:rPr lang="en-US" dirty="0" smtClean="0"/>
              <a:t>Sharing     Build Enterprise GIS     Timeliness of Updates     Ownership     Single Repository     </a:t>
            </a:r>
            <a:endParaRPr lang="en-US" dirty="0"/>
          </a:p>
        </p:txBody>
      </p:sp>
      <p:pic>
        <p:nvPicPr>
          <p:cNvPr id="2050" name="Picture 2"/>
          <p:cNvPicPr>
            <a:picLocks noChangeAspect="1" noChangeArrowheads="1"/>
          </p:cNvPicPr>
          <p:nvPr/>
        </p:nvPicPr>
        <p:blipFill>
          <a:blip r:embed="rId7" cstate="print"/>
          <a:srcRect l="5179" t="7668" r="6055" b="10810"/>
          <a:stretch>
            <a:fillRect/>
          </a:stretch>
        </p:blipFill>
        <p:spPr bwMode="auto">
          <a:xfrm>
            <a:off x="762000" y="1676400"/>
            <a:ext cx="2941320" cy="45339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checkerboard(across)">
                                      <p:cBhvr>
                                        <p:cTn id="16" dur="5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xit" presetSubtype="0" fill="hold" grpId="1" nodeType="clickEffect">
                                  <p:stCondLst>
                                    <p:cond delay="0"/>
                                  </p:stCondLst>
                                  <p:childTnLst>
                                    <p:anim calcmode="lin" valueType="num">
                                      <p:cBhvr>
                                        <p:cTn id="20" dur="500"/>
                                        <p:tgtEl>
                                          <p:spTgt spid="39"/>
                                        </p:tgtEl>
                                        <p:attrNameLst>
                                          <p:attrName>ppt_w</p:attrName>
                                        </p:attrNameLst>
                                      </p:cBhvr>
                                      <p:tavLst>
                                        <p:tav tm="0">
                                          <p:val>
                                            <p:strVal val="ppt_w"/>
                                          </p:val>
                                        </p:tav>
                                        <p:tav tm="100000">
                                          <p:val>
                                            <p:fltVal val="0"/>
                                          </p:val>
                                        </p:tav>
                                      </p:tavLst>
                                    </p:anim>
                                    <p:anim calcmode="lin" valueType="num">
                                      <p:cBhvr>
                                        <p:cTn id="21" dur="500"/>
                                        <p:tgtEl>
                                          <p:spTgt spid="39"/>
                                        </p:tgtEl>
                                        <p:attrNameLst>
                                          <p:attrName>ppt_h</p:attrName>
                                        </p:attrNameLst>
                                      </p:cBhvr>
                                      <p:tavLst>
                                        <p:tav tm="0">
                                          <p:val>
                                            <p:strVal val="ppt_h"/>
                                          </p:val>
                                        </p:tav>
                                        <p:tav tm="100000">
                                          <p:val>
                                            <p:fltVal val="0"/>
                                          </p:val>
                                        </p:tav>
                                      </p:tavLst>
                                    </p:anim>
                                    <p:animEffect transition="out" filter="fade">
                                      <p:cBhvr>
                                        <p:cTn id="22" dur="500"/>
                                        <p:tgtEl>
                                          <p:spTgt spid="39"/>
                                        </p:tgtEl>
                                      </p:cBhvr>
                                    </p:animEffect>
                                    <p:set>
                                      <p:cBhvr>
                                        <p:cTn id="23" dur="1" fill="hold">
                                          <p:stCondLst>
                                            <p:cond delay="499"/>
                                          </p:stCondLst>
                                        </p:cTn>
                                        <p:tgtEl>
                                          <p:spTgt spid="39"/>
                                        </p:tgtEl>
                                        <p:attrNameLst>
                                          <p:attrName>style.visibility</p:attrName>
                                        </p:attrNameLst>
                                      </p:cBhvr>
                                      <p:to>
                                        <p:strVal val="hidden"/>
                                      </p:to>
                                    </p:set>
                                  </p:childTnLst>
                                </p:cTn>
                              </p:par>
                              <p:par>
                                <p:cTn id="24" presetID="53" presetClass="exit" presetSubtype="0" fill="hold" nodeType="withEffect">
                                  <p:stCondLst>
                                    <p:cond delay="0"/>
                                  </p:stCondLst>
                                  <p:childTnLst>
                                    <p:anim calcmode="lin" valueType="num">
                                      <p:cBhvr>
                                        <p:cTn id="25" dur="500"/>
                                        <p:tgtEl>
                                          <p:spTgt spid="2050"/>
                                        </p:tgtEl>
                                        <p:attrNameLst>
                                          <p:attrName>ppt_w</p:attrName>
                                        </p:attrNameLst>
                                      </p:cBhvr>
                                      <p:tavLst>
                                        <p:tav tm="0">
                                          <p:val>
                                            <p:strVal val="ppt_w"/>
                                          </p:val>
                                        </p:tav>
                                        <p:tav tm="100000">
                                          <p:val>
                                            <p:fltVal val="0"/>
                                          </p:val>
                                        </p:tav>
                                      </p:tavLst>
                                    </p:anim>
                                    <p:anim calcmode="lin" valueType="num">
                                      <p:cBhvr>
                                        <p:cTn id="26" dur="500"/>
                                        <p:tgtEl>
                                          <p:spTgt spid="2050"/>
                                        </p:tgtEl>
                                        <p:attrNameLst>
                                          <p:attrName>ppt_h</p:attrName>
                                        </p:attrNameLst>
                                      </p:cBhvr>
                                      <p:tavLst>
                                        <p:tav tm="0">
                                          <p:val>
                                            <p:strVal val="ppt_h"/>
                                          </p:val>
                                        </p:tav>
                                        <p:tav tm="100000">
                                          <p:val>
                                            <p:fltVal val="0"/>
                                          </p:val>
                                        </p:tav>
                                      </p:tavLst>
                                    </p:anim>
                                    <p:animEffect transition="out" filter="fade">
                                      <p:cBhvr>
                                        <p:cTn id="27" dur="500"/>
                                        <p:tgtEl>
                                          <p:spTgt spid="2050"/>
                                        </p:tgtEl>
                                      </p:cBhvr>
                                    </p:animEffect>
                                    <p:set>
                                      <p:cBhvr>
                                        <p:cTn id="28" dur="1" fill="hold">
                                          <p:stCondLst>
                                            <p:cond delay="499"/>
                                          </p:stCondLst>
                                        </p:cTn>
                                        <p:tgtEl>
                                          <p:spTgt spid="2050"/>
                                        </p:tgtEl>
                                        <p:attrNameLst>
                                          <p:attrName>style.visibility</p:attrName>
                                        </p:attrNameLst>
                                      </p:cBhvr>
                                      <p:to>
                                        <p:strVal val="hidden"/>
                                      </p:to>
                                    </p:set>
                                  </p:childTnLst>
                                </p:cTn>
                              </p:par>
                              <p:par>
                                <p:cTn id="29" presetID="53" presetClass="exit" presetSubtype="0" fill="hold" nodeType="withEffect">
                                  <p:stCondLst>
                                    <p:cond delay="0"/>
                                  </p:stCondLst>
                                  <p:childTnLst>
                                    <p:anim calcmode="lin" valueType="num">
                                      <p:cBhvr>
                                        <p:cTn id="30" dur="500"/>
                                        <p:tgtEl>
                                          <p:spTgt spid="9"/>
                                        </p:tgtEl>
                                        <p:attrNameLst>
                                          <p:attrName>ppt_w</p:attrName>
                                        </p:attrNameLst>
                                      </p:cBhvr>
                                      <p:tavLst>
                                        <p:tav tm="0">
                                          <p:val>
                                            <p:strVal val="ppt_w"/>
                                          </p:val>
                                        </p:tav>
                                        <p:tav tm="100000">
                                          <p:val>
                                            <p:fltVal val="0"/>
                                          </p:val>
                                        </p:tav>
                                      </p:tavLst>
                                    </p:anim>
                                    <p:anim calcmode="lin" valueType="num">
                                      <p:cBhvr>
                                        <p:cTn id="31" dur="500"/>
                                        <p:tgtEl>
                                          <p:spTgt spid="9"/>
                                        </p:tgtEl>
                                        <p:attrNameLst>
                                          <p:attrName>ppt_h</p:attrName>
                                        </p:attrNameLst>
                                      </p:cBhvr>
                                      <p:tavLst>
                                        <p:tav tm="0">
                                          <p:val>
                                            <p:strVal val="ppt_h"/>
                                          </p:val>
                                        </p:tav>
                                        <p:tav tm="100000">
                                          <p:val>
                                            <p:fltVal val="0"/>
                                          </p:val>
                                        </p:tav>
                                      </p:tavLst>
                                    </p:anim>
                                    <p:animEffect transition="out" filter="fad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par>
                                <p:cTn id="34" presetID="53" presetClass="exit" presetSubtype="0" fill="hold" grpId="1" nodeType="withEffect">
                                  <p:stCondLst>
                                    <p:cond delay="0"/>
                                  </p:stCondLst>
                                  <p:childTnLst>
                                    <p:anim calcmode="lin" valueType="num">
                                      <p:cBhvr>
                                        <p:cTn id="35" dur="500"/>
                                        <p:tgtEl>
                                          <p:spTgt spid="3">
                                            <p:txEl>
                                              <p:pRg st="0" end="0"/>
                                            </p:txEl>
                                          </p:spTgt>
                                        </p:tgtEl>
                                        <p:attrNameLst>
                                          <p:attrName>ppt_w</p:attrName>
                                        </p:attrNameLst>
                                      </p:cBhvr>
                                      <p:tavLst>
                                        <p:tav tm="0">
                                          <p:val>
                                            <p:strVal val="ppt_w"/>
                                          </p:val>
                                        </p:tav>
                                        <p:tav tm="100000">
                                          <p:val>
                                            <p:fltVal val="0"/>
                                          </p:val>
                                        </p:tav>
                                      </p:tavLst>
                                    </p:anim>
                                    <p:anim calcmode="lin" valueType="num">
                                      <p:cBhvr>
                                        <p:cTn id="36" dur="500"/>
                                        <p:tgtEl>
                                          <p:spTgt spid="3">
                                            <p:txEl>
                                              <p:pRg st="0" end="0"/>
                                            </p:txEl>
                                          </p:spTgt>
                                        </p:tgtEl>
                                        <p:attrNameLst>
                                          <p:attrName>ppt_h</p:attrName>
                                        </p:attrNameLst>
                                      </p:cBhvr>
                                      <p:tavLst>
                                        <p:tav tm="0">
                                          <p:val>
                                            <p:strVal val="ppt_h"/>
                                          </p:val>
                                        </p:tav>
                                        <p:tav tm="100000">
                                          <p:val>
                                            <p:fltVal val="0"/>
                                          </p:val>
                                        </p:tav>
                                      </p:tavLst>
                                    </p:anim>
                                    <p:animEffect transition="out" filter="fade">
                                      <p:cBhvr>
                                        <p:cTn id="37" dur="500"/>
                                        <p:tgtEl>
                                          <p:spTgt spid="3">
                                            <p:txEl>
                                              <p:pRg st="0" end="0"/>
                                            </p:txEl>
                                          </p:spTgt>
                                        </p:tgtEl>
                                      </p:cBhvr>
                                    </p:animEffect>
                                    <p:set>
                                      <p:cBhvr>
                                        <p:cTn id="38" dur="1" fill="hold">
                                          <p:stCondLst>
                                            <p:cond delay="499"/>
                                          </p:stCondLst>
                                        </p:cTn>
                                        <p:tgtEl>
                                          <p:spTgt spid="3">
                                            <p:txEl>
                                              <p:pRg st="0" end="0"/>
                                            </p:txEl>
                                          </p:spTgt>
                                        </p:tgtEl>
                                        <p:attrNameLst>
                                          <p:attrName>style.visibility</p:attrName>
                                        </p:attrNameLst>
                                      </p:cBhvr>
                                      <p:to>
                                        <p:strVal val="hidden"/>
                                      </p:to>
                                    </p:se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checkerboard(across)">
                                      <p:cBhvr>
                                        <p:cTn id="48" dur="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xit" presetSubtype="0" fill="hold" grpId="1" nodeType="clickEffect">
                                  <p:stCondLst>
                                    <p:cond delay="0"/>
                                  </p:stCondLst>
                                  <p:childTnLst>
                                    <p:anim calcmode="lin" valueType="num">
                                      <p:cBhvr>
                                        <p:cTn id="52" dur="500"/>
                                        <p:tgtEl>
                                          <p:spTgt spid="13"/>
                                        </p:tgtEl>
                                        <p:attrNameLst>
                                          <p:attrName>ppt_w</p:attrName>
                                        </p:attrNameLst>
                                      </p:cBhvr>
                                      <p:tavLst>
                                        <p:tav tm="0">
                                          <p:val>
                                            <p:strVal val="ppt_w"/>
                                          </p:val>
                                        </p:tav>
                                        <p:tav tm="100000">
                                          <p:val>
                                            <p:fltVal val="0"/>
                                          </p:val>
                                        </p:tav>
                                      </p:tavLst>
                                    </p:anim>
                                    <p:anim calcmode="lin" valueType="num">
                                      <p:cBhvr>
                                        <p:cTn id="53" dur="500"/>
                                        <p:tgtEl>
                                          <p:spTgt spid="13"/>
                                        </p:tgtEl>
                                        <p:attrNameLst>
                                          <p:attrName>ppt_h</p:attrName>
                                        </p:attrNameLst>
                                      </p:cBhvr>
                                      <p:tavLst>
                                        <p:tav tm="0">
                                          <p:val>
                                            <p:strVal val="ppt_h"/>
                                          </p:val>
                                        </p:tav>
                                        <p:tav tm="100000">
                                          <p:val>
                                            <p:fltVal val="0"/>
                                          </p:val>
                                        </p:tav>
                                      </p:tavLst>
                                    </p:anim>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par>
                                <p:cTn id="56" presetID="53" presetClass="exit" presetSubtype="0" fill="hold" nodeType="withEffect">
                                  <p:stCondLst>
                                    <p:cond delay="0"/>
                                  </p:stCondLst>
                                  <p:childTnLst>
                                    <p:anim calcmode="lin" valueType="num">
                                      <p:cBhvr>
                                        <p:cTn id="57" dur="500"/>
                                        <p:tgtEl>
                                          <p:spTgt spid="14"/>
                                        </p:tgtEl>
                                        <p:attrNameLst>
                                          <p:attrName>ppt_w</p:attrName>
                                        </p:attrNameLst>
                                      </p:cBhvr>
                                      <p:tavLst>
                                        <p:tav tm="0">
                                          <p:val>
                                            <p:strVal val="ppt_w"/>
                                          </p:val>
                                        </p:tav>
                                        <p:tav tm="100000">
                                          <p:val>
                                            <p:fltVal val="0"/>
                                          </p:val>
                                        </p:tav>
                                      </p:tavLst>
                                    </p:anim>
                                    <p:anim calcmode="lin" valueType="num">
                                      <p:cBhvr>
                                        <p:cTn id="58" dur="500"/>
                                        <p:tgtEl>
                                          <p:spTgt spid="14"/>
                                        </p:tgtEl>
                                        <p:attrNameLst>
                                          <p:attrName>ppt_h</p:attrName>
                                        </p:attrNameLst>
                                      </p:cBhvr>
                                      <p:tavLst>
                                        <p:tav tm="0">
                                          <p:val>
                                            <p:strVal val="ppt_h"/>
                                          </p:val>
                                        </p:tav>
                                        <p:tav tm="100000">
                                          <p:val>
                                            <p:fltVal val="0"/>
                                          </p:val>
                                        </p:tav>
                                      </p:tavLst>
                                    </p:anim>
                                    <p:animEffect transition="out" filter="fade">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par>
                                <p:cTn id="61" presetID="53" presetClass="exit" presetSubtype="0" fill="hold" grpId="1" nodeType="withEffect">
                                  <p:stCondLst>
                                    <p:cond delay="0"/>
                                  </p:stCondLst>
                                  <p:childTnLst>
                                    <p:anim calcmode="lin" valueType="num">
                                      <p:cBhvr>
                                        <p:cTn id="62" dur="500"/>
                                        <p:tgtEl>
                                          <p:spTgt spid="41"/>
                                        </p:tgtEl>
                                        <p:attrNameLst>
                                          <p:attrName>ppt_w</p:attrName>
                                        </p:attrNameLst>
                                      </p:cBhvr>
                                      <p:tavLst>
                                        <p:tav tm="0">
                                          <p:val>
                                            <p:strVal val="ppt_w"/>
                                          </p:val>
                                        </p:tav>
                                        <p:tav tm="100000">
                                          <p:val>
                                            <p:fltVal val="0"/>
                                          </p:val>
                                        </p:tav>
                                      </p:tavLst>
                                    </p:anim>
                                    <p:anim calcmode="lin" valueType="num">
                                      <p:cBhvr>
                                        <p:cTn id="63" dur="500"/>
                                        <p:tgtEl>
                                          <p:spTgt spid="41"/>
                                        </p:tgtEl>
                                        <p:attrNameLst>
                                          <p:attrName>ppt_h</p:attrName>
                                        </p:attrNameLst>
                                      </p:cBhvr>
                                      <p:tavLst>
                                        <p:tav tm="0">
                                          <p:val>
                                            <p:strVal val="ppt_h"/>
                                          </p:val>
                                        </p:tav>
                                        <p:tav tm="100000">
                                          <p:val>
                                            <p:fltVal val="0"/>
                                          </p:val>
                                        </p:tav>
                                      </p:tavLst>
                                    </p:anim>
                                    <p:animEffect transition="out" filter="fade">
                                      <p:cBhvr>
                                        <p:cTn id="64" dur="500"/>
                                        <p:tgtEl>
                                          <p:spTgt spid="41"/>
                                        </p:tgtEl>
                                      </p:cBhvr>
                                    </p:animEffect>
                                    <p:set>
                                      <p:cBhvr>
                                        <p:cTn id="65" dur="1" fill="hold">
                                          <p:stCondLst>
                                            <p:cond delay="499"/>
                                          </p:stCondLst>
                                        </p:cTn>
                                        <p:tgtEl>
                                          <p:spTgt spid="41"/>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par>
                                <p:cTn id="70" presetID="10" presetClass="entr" presetSubtype="0" fill="hold" nodeType="withEffect">
                                  <p:stCondLst>
                                    <p:cond delay="0"/>
                                  </p:stCondLst>
                                  <p:childTnLst>
                                    <p:set>
                                      <p:cBhvr>
                                        <p:cTn id="71" dur="1" fill="hold">
                                          <p:stCondLst>
                                            <p:cond delay="0"/>
                                          </p:stCondLst>
                                        </p:cTn>
                                        <p:tgtEl>
                                          <p:spTgt spid="7170"/>
                                        </p:tgtEl>
                                        <p:attrNameLst>
                                          <p:attrName>style.visibility</p:attrName>
                                        </p:attrNameLst>
                                      </p:cBhvr>
                                      <p:to>
                                        <p:strVal val="visible"/>
                                      </p:to>
                                    </p:set>
                                    <p:animEffect transition="in" filter="fade">
                                      <p:cBhvr>
                                        <p:cTn id="72" dur="500"/>
                                        <p:tgtEl>
                                          <p:spTgt spid="717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500"/>
                                        <p:tgtEl>
                                          <p:spTgt spid="38"/>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xit" presetSubtype="0" fill="hold" grpId="1" nodeType="clickEffect">
                                  <p:stCondLst>
                                    <p:cond delay="0"/>
                                  </p:stCondLst>
                                  <p:childTnLst>
                                    <p:anim calcmode="lin" valueType="num">
                                      <p:cBhvr>
                                        <p:cTn id="79" dur="500"/>
                                        <p:tgtEl>
                                          <p:spTgt spid="38"/>
                                        </p:tgtEl>
                                        <p:attrNameLst>
                                          <p:attrName>ppt_w</p:attrName>
                                        </p:attrNameLst>
                                      </p:cBhvr>
                                      <p:tavLst>
                                        <p:tav tm="0">
                                          <p:val>
                                            <p:strVal val="ppt_w"/>
                                          </p:val>
                                        </p:tav>
                                        <p:tav tm="100000">
                                          <p:val>
                                            <p:fltVal val="0"/>
                                          </p:val>
                                        </p:tav>
                                      </p:tavLst>
                                    </p:anim>
                                    <p:anim calcmode="lin" valueType="num">
                                      <p:cBhvr>
                                        <p:cTn id="80" dur="500"/>
                                        <p:tgtEl>
                                          <p:spTgt spid="38"/>
                                        </p:tgtEl>
                                        <p:attrNameLst>
                                          <p:attrName>ppt_h</p:attrName>
                                        </p:attrNameLst>
                                      </p:cBhvr>
                                      <p:tavLst>
                                        <p:tav tm="0">
                                          <p:val>
                                            <p:strVal val="ppt_h"/>
                                          </p:val>
                                        </p:tav>
                                        <p:tav tm="100000">
                                          <p:val>
                                            <p:fltVal val="0"/>
                                          </p:val>
                                        </p:tav>
                                      </p:tavLst>
                                    </p:anim>
                                    <p:animEffect transition="out" filter="fade">
                                      <p:cBhvr>
                                        <p:cTn id="81" dur="500"/>
                                        <p:tgtEl>
                                          <p:spTgt spid="38"/>
                                        </p:tgtEl>
                                      </p:cBhvr>
                                    </p:animEffect>
                                    <p:set>
                                      <p:cBhvr>
                                        <p:cTn id="82" dur="1" fill="hold">
                                          <p:stCondLst>
                                            <p:cond delay="499"/>
                                          </p:stCondLst>
                                        </p:cTn>
                                        <p:tgtEl>
                                          <p:spTgt spid="38"/>
                                        </p:tgtEl>
                                        <p:attrNameLst>
                                          <p:attrName>style.visibility</p:attrName>
                                        </p:attrNameLst>
                                      </p:cBhvr>
                                      <p:to>
                                        <p:strVal val="hidden"/>
                                      </p:to>
                                    </p:set>
                                  </p:childTnLst>
                                </p:cTn>
                              </p:par>
                              <p:par>
                                <p:cTn id="83" presetID="53" presetClass="exit" presetSubtype="0" fill="hold" nodeType="withEffect">
                                  <p:stCondLst>
                                    <p:cond delay="0"/>
                                  </p:stCondLst>
                                  <p:childTnLst>
                                    <p:anim calcmode="lin" valueType="num">
                                      <p:cBhvr>
                                        <p:cTn id="84" dur="500"/>
                                        <p:tgtEl>
                                          <p:spTgt spid="7170"/>
                                        </p:tgtEl>
                                        <p:attrNameLst>
                                          <p:attrName>ppt_w</p:attrName>
                                        </p:attrNameLst>
                                      </p:cBhvr>
                                      <p:tavLst>
                                        <p:tav tm="0">
                                          <p:val>
                                            <p:strVal val="ppt_w"/>
                                          </p:val>
                                        </p:tav>
                                        <p:tav tm="100000">
                                          <p:val>
                                            <p:fltVal val="0"/>
                                          </p:val>
                                        </p:tav>
                                      </p:tavLst>
                                    </p:anim>
                                    <p:anim calcmode="lin" valueType="num">
                                      <p:cBhvr>
                                        <p:cTn id="85" dur="500"/>
                                        <p:tgtEl>
                                          <p:spTgt spid="7170"/>
                                        </p:tgtEl>
                                        <p:attrNameLst>
                                          <p:attrName>ppt_h</p:attrName>
                                        </p:attrNameLst>
                                      </p:cBhvr>
                                      <p:tavLst>
                                        <p:tav tm="0">
                                          <p:val>
                                            <p:strVal val="ppt_h"/>
                                          </p:val>
                                        </p:tav>
                                        <p:tav tm="100000">
                                          <p:val>
                                            <p:fltVal val="0"/>
                                          </p:val>
                                        </p:tav>
                                      </p:tavLst>
                                    </p:anim>
                                    <p:animEffect transition="out" filter="fade">
                                      <p:cBhvr>
                                        <p:cTn id="86" dur="500"/>
                                        <p:tgtEl>
                                          <p:spTgt spid="7170"/>
                                        </p:tgtEl>
                                      </p:cBhvr>
                                    </p:animEffect>
                                    <p:set>
                                      <p:cBhvr>
                                        <p:cTn id="87" dur="1" fill="hold">
                                          <p:stCondLst>
                                            <p:cond delay="499"/>
                                          </p:stCondLst>
                                        </p:cTn>
                                        <p:tgtEl>
                                          <p:spTgt spid="7170"/>
                                        </p:tgtEl>
                                        <p:attrNameLst>
                                          <p:attrName>style.visibility</p:attrName>
                                        </p:attrNameLst>
                                      </p:cBhvr>
                                      <p:to>
                                        <p:strVal val="hidden"/>
                                      </p:to>
                                    </p:set>
                                  </p:childTnLst>
                                </p:cTn>
                              </p:par>
                              <p:par>
                                <p:cTn id="88" presetID="53" presetClass="exit" presetSubtype="0" fill="hold" grpId="1" nodeType="withEffect">
                                  <p:stCondLst>
                                    <p:cond delay="0"/>
                                  </p:stCondLst>
                                  <p:childTnLst>
                                    <p:anim calcmode="lin" valueType="num">
                                      <p:cBhvr>
                                        <p:cTn id="89" dur="500"/>
                                        <p:tgtEl>
                                          <p:spTgt spid="8"/>
                                        </p:tgtEl>
                                        <p:attrNameLst>
                                          <p:attrName>ppt_w</p:attrName>
                                        </p:attrNameLst>
                                      </p:cBhvr>
                                      <p:tavLst>
                                        <p:tav tm="0">
                                          <p:val>
                                            <p:strVal val="ppt_w"/>
                                          </p:val>
                                        </p:tav>
                                        <p:tav tm="100000">
                                          <p:val>
                                            <p:fltVal val="0"/>
                                          </p:val>
                                        </p:tav>
                                      </p:tavLst>
                                    </p:anim>
                                    <p:anim calcmode="lin" valueType="num">
                                      <p:cBhvr>
                                        <p:cTn id="90" dur="500"/>
                                        <p:tgtEl>
                                          <p:spTgt spid="8"/>
                                        </p:tgtEl>
                                        <p:attrNameLst>
                                          <p:attrName>ppt_h</p:attrName>
                                        </p:attrNameLst>
                                      </p:cBhvr>
                                      <p:tavLst>
                                        <p:tav tm="0">
                                          <p:val>
                                            <p:strVal val="ppt_h"/>
                                          </p:val>
                                        </p:tav>
                                        <p:tav tm="100000">
                                          <p:val>
                                            <p:fltVal val="0"/>
                                          </p:val>
                                        </p:tav>
                                      </p:tavLst>
                                    </p:anim>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childTnLst>
                          </p:cTn>
                        </p:par>
                        <p:par>
                          <p:cTn id="93" fill="hold">
                            <p:stCondLst>
                              <p:cond delay="500"/>
                            </p:stCondLst>
                            <p:childTnLst>
                              <p:par>
                                <p:cTn id="94" presetID="10" presetClass="entr" presetSubtype="0"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fade">
                                      <p:cBhvr>
                                        <p:cTn id="96" dur="500"/>
                                        <p:tgtEl>
                                          <p:spTgt spid="11"/>
                                        </p:tgtEl>
                                      </p:cBhvr>
                                    </p:animEffect>
                                  </p:childTnLst>
                                </p:cTn>
                              </p:par>
                              <p:par>
                                <p:cTn id="97" presetID="10" presetClass="entr" presetSubtype="0" fill="hold" nodeType="withEffect">
                                  <p:stCondLst>
                                    <p:cond delay="0"/>
                                  </p:stCondLst>
                                  <p:childTnLst>
                                    <p:set>
                                      <p:cBhvr>
                                        <p:cTn id="98" dur="1" fill="hold">
                                          <p:stCondLst>
                                            <p:cond delay="0"/>
                                          </p:stCondLst>
                                        </p:cTn>
                                        <p:tgtEl>
                                          <p:spTgt spid="7171"/>
                                        </p:tgtEl>
                                        <p:attrNameLst>
                                          <p:attrName>style.visibility</p:attrName>
                                        </p:attrNameLst>
                                      </p:cBhvr>
                                      <p:to>
                                        <p:strVal val="visible"/>
                                      </p:to>
                                    </p:set>
                                    <p:animEffect transition="in" filter="fade">
                                      <p:cBhvr>
                                        <p:cTn id="99" dur="500"/>
                                        <p:tgtEl>
                                          <p:spTgt spid="717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build="p"/>
      <p:bldP spid="8" grpId="0"/>
      <p:bldP spid="8" grpId="1"/>
      <p:bldP spid="11" grpId="0"/>
      <p:bldP spid="13" grpId="0"/>
      <p:bldP spid="13" grpId="1"/>
      <p:bldP spid="38" grpId="0"/>
      <p:bldP spid="38" grpId="1"/>
      <p:bldP spid="39" grpId="0"/>
      <p:bldP spid="39" grpId="1"/>
      <p:bldP spid="40" grpId="0"/>
      <p:bldP spid="41" grpId="0"/>
      <p:bldP spid="41"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normAutofit fontScale="90000"/>
          </a:bodyPr>
          <a:lstStyle/>
          <a:p>
            <a:pPr algn="ctr"/>
            <a:r>
              <a:rPr lang="en-US" dirty="0" smtClean="0"/>
              <a:t>Previous Departmental GIS “Selling”</a:t>
            </a:r>
            <a:endParaRPr lang="en-US" dirty="0"/>
          </a:p>
        </p:txBody>
      </p:sp>
      <p:grpSp>
        <p:nvGrpSpPr>
          <p:cNvPr id="26" name="Group 25"/>
          <p:cNvGrpSpPr/>
          <p:nvPr/>
        </p:nvGrpSpPr>
        <p:grpSpPr>
          <a:xfrm>
            <a:off x="1066800" y="1447800"/>
            <a:ext cx="7162800" cy="5054600"/>
            <a:chOff x="152400" y="0"/>
            <a:chExt cx="9059863" cy="6883400"/>
          </a:xfrm>
        </p:grpSpPr>
        <p:sp>
          <p:nvSpPr>
            <p:cNvPr id="6" name="Line 2"/>
            <p:cNvSpPr>
              <a:spLocks noChangeShapeType="1"/>
            </p:cNvSpPr>
            <p:nvPr/>
          </p:nvSpPr>
          <p:spPr bwMode="auto">
            <a:xfrm flipV="1">
              <a:off x="4600575" y="1433513"/>
              <a:ext cx="1250950" cy="2027237"/>
            </a:xfrm>
            <a:prstGeom prst="line">
              <a:avLst/>
            </a:prstGeom>
            <a:noFill/>
            <a:ln w="50800">
              <a:solidFill>
                <a:srgbClr val="FFFF00"/>
              </a:solidFill>
              <a:round/>
              <a:headEnd/>
              <a:tailEnd/>
            </a:ln>
          </p:spPr>
          <p:txBody>
            <a:bodyPr wrap="none" anchor="ctr"/>
            <a:lstStyle/>
            <a:p>
              <a:endParaRPr lang="en-US"/>
            </a:p>
          </p:txBody>
        </p:sp>
        <p:sp>
          <p:nvSpPr>
            <p:cNvPr id="7" name="Line 3"/>
            <p:cNvSpPr>
              <a:spLocks noChangeShapeType="1"/>
            </p:cNvSpPr>
            <p:nvPr/>
          </p:nvSpPr>
          <p:spPr bwMode="auto">
            <a:xfrm>
              <a:off x="4600575" y="3435350"/>
              <a:ext cx="2478088" cy="0"/>
            </a:xfrm>
            <a:prstGeom prst="line">
              <a:avLst/>
            </a:prstGeom>
            <a:noFill/>
            <a:ln w="50800">
              <a:solidFill>
                <a:srgbClr val="FFFF00"/>
              </a:solidFill>
              <a:round/>
              <a:headEnd/>
              <a:tailEnd/>
            </a:ln>
          </p:spPr>
          <p:txBody>
            <a:bodyPr wrap="none" anchor="ctr"/>
            <a:lstStyle/>
            <a:p>
              <a:endParaRPr lang="en-US"/>
            </a:p>
          </p:txBody>
        </p:sp>
        <p:sp>
          <p:nvSpPr>
            <p:cNvPr id="8" name="Line 4"/>
            <p:cNvSpPr>
              <a:spLocks noChangeShapeType="1"/>
            </p:cNvSpPr>
            <p:nvPr/>
          </p:nvSpPr>
          <p:spPr bwMode="auto">
            <a:xfrm>
              <a:off x="4611688" y="3460750"/>
              <a:ext cx="906462" cy="2014538"/>
            </a:xfrm>
            <a:prstGeom prst="line">
              <a:avLst/>
            </a:prstGeom>
            <a:noFill/>
            <a:ln w="50800">
              <a:solidFill>
                <a:srgbClr val="FFFF00"/>
              </a:solidFill>
              <a:round/>
              <a:headEnd/>
              <a:tailEnd/>
            </a:ln>
          </p:spPr>
          <p:txBody>
            <a:bodyPr wrap="none" anchor="ctr"/>
            <a:lstStyle/>
            <a:p>
              <a:endParaRPr lang="en-US"/>
            </a:p>
          </p:txBody>
        </p:sp>
        <p:sp>
          <p:nvSpPr>
            <p:cNvPr id="9" name="Line 5"/>
            <p:cNvSpPr>
              <a:spLocks noChangeShapeType="1"/>
            </p:cNvSpPr>
            <p:nvPr/>
          </p:nvSpPr>
          <p:spPr bwMode="auto">
            <a:xfrm flipH="1">
              <a:off x="2730500" y="3460750"/>
              <a:ext cx="1870075" cy="1498600"/>
            </a:xfrm>
            <a:prstGeom prst="line">
              <a:avLst/>
            </a:prstGeom>
            <a:noFill/>
            <a:ln w="50800">
              <a:solidFill>
                <a:srgbClr val="FFFF00"/>
              </a:solidFill>
              <a:round/>
              <a:headEnd/>
              <a:tailEnd/>
            </a:ln>
          </p:spPr>
          <p:txBody>
            <a:bodyPr wrap="none" anchor="ctr"/>
            <a:lstStyle/>
            <a:p>
              <a:endParaRPr lang="en-US"/>
            </a:p>
          </p:txBody>
        </p:sp>
        <p:sp>
          <p:nvSpPr>
            <p:cNvPr id="10" name="Line 6"/>
            <p:cNvSpPr>
              <a:spLocks noChangeShapeType="1"/>
            </p:cNvSpPr>
            <p:nvPr/>
          </p:nvSpPr>
          <p:spPr bwMode="auto">
            <a:xfrm>
              <a:off x="2409825" y="2298700"/>
              <a:ext cx="2109788" cy="1111250"/>
            </a:xfrm>
            <a:prstGeom prst="line">
              <a:avLst/>
            </a:prstGeom>
            <a:noFill/>
            <a:ln w="50800">
              <a:solidFill>
                <a:srgbClr val="FFFF00"/>
              </a:solidFill>
              <a:round/>
              <a:headEnd/>
              <a:tailEnd/>
            </a:ln>
          </p:spPr>
          <p:txBody>
            <a:bodyPr wrap="none" anchor="ctr"/>
            <a:lstStyle/>
            <a:p>
              <a:endParaRPr lang="en-US"/>
            </a:p>
          </p:txBody>
        </p:sp>
        <p:sp>
          <p:nvSpPr>
            <p:cNvPr id="11" name="Oval 7"/>
            <p:cNvSpPr>
              <a:spLocks noChangeArrowheads="1"/>
            </p:cNvSpPr>
            <p:nvPr/>
          </p:nvSpPr>
          <p:spPr bwMode="auto">
            <a:xfrm>
              <a:off x="2065338" y="1149350"/>
              <a:ext cx="5002212" cy="4559300"/>
            </a:xfrm>
            <a:prstGeom prst="ellipse">
              <a:avLst/>
            </a:prstGeom>
            <a:noFill/>
            <a:ln w="50800">
              <a:solidFill>
                <a:srgbClr val="FFFF00"/>
              </a:solidFill>
              <a:round/>
              <a:headEnd/>
              <a:tailEnd/>
            </a:ln>
          </p:spPr>
          <p:txBody>
            <a:bodyPr wrap="none" anchor="ctr"/>
            <a:lstStyle/>
            <a:p>
              <a:endParaRPr lang="en-US">
                <a:latin typeface="Calibri" pitchFamily="34" charset="0"/>
              </a:endParaRPr>
            </a:p>
          </p:txBody>
        </p:sp>
        <p:pic>
          <p:nvPicPr>
            <p:cNvPr id="12" name="Picture 8"/>
            <p:cNvPicPr>
              <a:picLocks noChangeArrowheads="1"/>
            </p:cNvPicPr>
            <p:nvPr/>
          </p:nvPicPr>
          <p:blipFill>
            <a:blip r:embed="rId3"/>
            <a:srcRect/>
            <a:stretch>
              <a:fillRect/>
            </a:stretch>
          </p:blipFill>
          <p:spPr bwMode="auto">
            <a:xfrm>
              <a:off x="7561263" y="2776538"/>
              <a:ext cx="1204912" cy="490537"/>
            </a:xfrm>
            <a:prstGeom prst="rect">
              <a:avLst/>
            </a:prstGeom>
            <a:noFill/>
            <a:ln w="12700">
              <a:noFill/>
              <a:miter lim="800000"/>
              <a:headEnd/>
              <a:tailEnd/>
            </a:ln>
          </p:spPr>
        </p:pic>
        <p:pic>
          <p:nvPicPr>
            <p:cNvPr id="13" name="Picture 9"/>
            <p:cNvPicPr>
              <a:picLocks noChangeArrowheads="1"/>
            </p:cNvPicPr>
            <p:nvPr/>
          </p:nvPicPr>
          <p:blipFill>
            <a:blip r:embed="rId3"/>
            <a:srcRect/>
            <a:stretch>
              <a:fillRect/>
            </a:stretch>
          </p:blipFill>
          <p:spPr bwMode="auto">
            <a:xfrm>
              <a:off x="7043738" y="2919413"/>
              <a:ext cx="1204912" cy="490537"/>
            </a:xfrm>
            <a:prstGeom prst="rect">
              <a:avLst/>
            </a:prstGeom>
            <a:noFill/>
            <a:ln w="12700">
              <a:noFill/>
              <a:miter lim="800000"/>
              <a:headEnd/>
              <a:tailEnd/>
            </a:ln>
          </p:spPr>
        </p:pic>
        <p:sp>
          <p:nvSpPr>
            <p:cNvPr id="14" name="Oval 10"/>
            <p:cNvSpPr>
              <a:spLocks noChangeArrowheads="1"/>
            </p:cNvSpPr>
            <p:nvPr/>
          </p:nvSpPr>
          <p:spPr bwMode="auto">
            <a:xfrm>
              <a:off x="3395663" y="2622550"/>
              <a:ext cx="2328862" cy="1587500"/>
            </a:xfrm>
            <a:prstGeom prst="ellipse">
              <a:avLst/>
            </a:prstGeom>
            <a:gradFill rotWithShape="0">
              <a:gsLst>
                <a:gs pos="0">
                  <a:srgbClr val="99AEDD"/>
                </a:gs>
                <a:gs pos="100000">
                  <a:srgbClr val="0034AA"/>
                </a:gs>
              </a:gsLst>
              <a:path path="shape">
                <a:fillToRect l="50000" t="50000" r="50000" b="50000"/>
              </a:path>
            </a:gradFill>
            <a:ln w="12700">
              <a:noFill/>
              <a:round/>
              <a:headEnd/>
              <a:tailEnd/>
            </a:ln>
          </p:spPr>
          <p:txBody>
            <a:bodyPr wrap="none" anchor="ctr"/>
            <a:lstStyle/>
            <a:p>
              <a:endParaRPr lang="en-US">
                <a:latin typeface="Calibri" pitchFamily="34" charset="0"/>
              </a:endParaRPr>
            </a:p>
          </p:txBody>
        </p:sp>
        <p:sp>
          <p:nvSpPr>
            <p:cNvPr id="15" name="Rectangle 11"/>
            <p:cNvSpPr>
              <a:spLocks noChangeArrowheads="1"/>
            </p:cNvSpPr>
            <p:nvPr/>
          </p:nvSpPr>
          <p:spPr bwMode="auto">
            <a:xfrm>
              <a:off x="3429372" y="2801786"/>
              <a:ext cx="2330450" cy="1033462"/>
            </a:xfrm>
            <a:prstGeom prst="rect">
              <a:avLst/>
            </a:prstGeom>
            <a:noFill/>
            <a:ln w="12700">
              <a:noFill/>
              <a:miter lim="800000"/>
              <a:headEnd/>
              <a:tailEnd/>
            </a:ln>
            <a:effectLst/>
          </p:spPr>
          <p:txBody>
            <a:bodyPr wrap="none" lIns="19050" tIns="26988" rIns="19050" bIns="26988"/>
            <a:lstStyle/>
            <a:p>
              <a:pPr algn="ctr" fontAlgn="auto">
                <a:lnSpc>
                  <a:spcPts val="7200"/>
                </a:lnSpc>
                <a:spcBef>
                  <a:spcPts val="0"/>
                </a:spcBef>
                <a:spcAft>
                  <a:spcPts val="0"/>
                </a:spcAft>
                <a:tabLst>
                  <a:tab pos="457200" algn="l"/>
                  <a:tab pos="914400" algn="l"/>
                  <a:tab pos="1371600" algn="l"/>
                </a:tabLst>
                <a:defRPr/>
              </a:pPr>
              <a:r>
                <a:rPr lang="en-US" sz="6000" dirty="0">
                  <a:solidFill>
                    <a:srgbClr val="FFFF00"/>
                  </a:solidFill>
                  <a:effectLst>
                    <a:outerShdw blurRad="38100" dist="38100" dir="2700000" algn="tl">
                      <a:srgbClr val="000000"/>
                    </a:outerShdw>
                  </a:effectLst>
                </a:rPr>
                <a:t>GIS</a:t>
              </a:r>
            </a:p>
          </p:txBody>
        </p:sp>
        <p:pic>
          <p:nvPicPr>
            <p:cNvPr id="16" name="Picture 12"/>
            <p:cNvPicPr>
              <a:picLocks noChangeArrowheads="1"/>
            </p:cNvPicPr>
            <p:nvPr/>
          </p:nvPicPr>
          <p:blipFill>
            <a:blip r:embed="rId4"/>
            <a:srcRect/>
            <a:stretch>
              <a:fillRect/>
            </a:stretch>
          </p:blipFill>
          <p:spPr bwMode="auto">
            <a:xfrm>
              <a:off x="1009650" y="696913"/>
              <a:ext cx="2765425" cy="2119312"/>
            </a:xfrm>
            <a:prstGeom prst="rect">
              <a:avLst/>
            </a:prstGeom>
            <a:noFill/>
            <a:ln w="12700">
              <a:noFill/>
              <a:miter lim="800000"/>
              <a:headEnd/>
              <a:tailEnd/>
            </a:ln>
          </p:spPr>
        </p:pic>
        <p:pic>
          <p:nvPicPr>
            <p:cNvPr id="17" name="Picture 13"/>
            <p:cNvPicPr>
              <a:picLocks noChangeArrowheads="1"/>
            </p:cNvPicPr>
            <p:nvPr/>
          </p:nvPicPr>
          <p:blipFill>
            <a:blip r:embed="rId5"/>
            <a:srcRect/>
            <a:stretch>
              <a:fillRect/>
            </a:stretch>
          </p:blipFill>
          <p:spPr bwMode="auto">
            <a:xfrm>
              <a:off x="1009650" y="3641725"/>
              <a:ext cx="2236788" cy="2595563"/>
            </a:xfrm>
            <a:prstGeom prst="rect">
              <a:avLst/>
            </a:prstGeom>
            <a:noFill/>
            <a:ln w="12700">
              <a:noFill/>
              <a:miter lim="800000"/>
              <a:headEnd/>
              <a:tailEnd/>
            </a:ln>
          </p:spPr>
        </p:pic>
        <p:pic>
          <p:nvPicPr>
            <p:cNvPr id="18" name="Picture 14"/>
            <p:cNvPicPr>
              <a:picLocks noChangeArrowheads="1"/>
            </p:cNvPicPr>
            <p:nvPr/>
          </p:nvPicPr>
          <p:blipFill>
            <a:blip r:embed="rId6"/>
            <a:srcRect/>
            <a:stretch>
              <a:fillRect/>
            </a:stretch>
          </p:blipFill>
          <p:spPr bwMode="auto">
            <a:xfrm>
              <a:off x="5094288" y="4094163"/>
              <a:ext cx="2271712" cy="2338387"/>
            </a:xfrm>
            <a:prstGeom prst="rect">
              <a:avLst/>
            </a:prstGeom>
            <a:noFill/>
            <a:ln w="12700">
              <a:noFill/>
              <a:miter lim="800000"/>
              <a:headEnd/>
              <a:tailEnd/>
            </a:ln>
          </p:spPr>
        </p:pic>
        <p:pic>
          <p:nvPicPr>
            <p:cNvPr id="19" name="Picture 15"/>
            <p:cNvPicPr>
              <a:picLocks noChangeArrowheads="1"/>
            </p:cNvPicPr>
            <p:nvPr/>
          </p:nvPicPr>
          <p:blipFill>
            <a:blip r:embed="rId7"/>
            <a:srcRect/>
            <a:stretch>
              <a:fillRect/>
            </a:stretch>
          </p:blipFill>
          <p:spPr bwMode="auto">
            <a:xfrm>
              <a:off x="4795838" y="246063"/>
              <a:ext cx="2087562" cy="2168525"/>
            </a:xfrm>
            <a:prstGeom prst="rect">
              <a:avLst/>
            </a:prstGeom>
            <a:noFill/>
            <a:ln w="12700">
              <a:noFill/>
              <a:miter lim="800000"/>
              <a:headEnd/>
              <a:tailEnd/>
            </a:ln>
          </p:spPr>
        </p:pic>
        <p:pic>
          <p:nvPicPr>
            <p:cNvPr id="20" name="Picture 16"/>
            <p:cNvPicPr>
              <a:picLocks noChangeArrowheads="1"/>
            </p:cNvPicPr>
            <p:nvPr/>
          </p:nvPicPr>
          <p:blipFill>
            <a:blip r:embed="rId3"/>
            <a:srcRect/>
            <a:stretch>
              <a:fillRect/>
            </a:stretch>
          </p:blipFill>
          <p:spPr bwMode="auto">
            <a:xfrm>
              <a:off x="6665913" y="3228975"/>
              <a:ext cx="1617662" cy="658813"/>
            </a:xfrm>
            <a:prstGeom prst="rect">
              <a:avLst/>
            </a:prstGeom>
            <a:noFill/>
            <a:ln w="12700">
              <a:noFill/>
              <a:miter lim="800000"/>
              <a:headEnd/>
              <a:tailEnd/>
            </a:ln>
          </p:spPr>
        </p:pic>
        <p:sp>
          <p:nvSpPr>
            <p:cNvPr id="21" name="Rectangle 17"/>
            <p:cNvSpPr>
              <a:spLocks noChangeArrowheads="1"/>
            </p:cNvSpPr>
            <p:nvPr/>
          </p:nvSpPr>
          <p:spPr bwMode="auto">
            <a:xfrm>
              <a:off x="5930900" y="5087938"/>
              <a:ext cx="3281363" cy="801687"/>
            </a:xfrm>
            <a:prstGeom prst="rect">
              <a:avLst/>
            </a:prstGeom>
            <a:noFill/>
            <a:ln w="12700">
              <a:noFill/>
              <a:miter lim="800000"/>
              <a:headEnd/>
              <a:tailEnd/>
            </a:ln>
            <a:effectLst/>
          </p:spPr>
          <p:txBody>
            <a:bodyPr wrap="none" lIns="19050" tIns="26988" rIns="19050" bIns="26988"/>
            <a:lstStyle/>
            <a:p>
              <a:pPr algn="ctr" fontAlgn="auto">
                <a:lnSpc>
                  <a:spcPts val="4800"/>
                </a:lnSpc>
                <a:spcBef>
                  <a:spcPts val="0"/>
                </a:spcBef>
                <a:spcAft>
                  <a:spcPts val="0"/>
                </a:spcAft>
                <a:tabLst>
                  <a:tab pos="457200" algn="l"/>
                  <a:tab pos="914400" algn="l"/>
                  <a:tab pos="1371600" algn="l"/>
                </a:tabLst>
                <a:defRPr/>
              </a:pPr>
              <a:r>
                <a:rPr lang="en-US" sz="4000">
                  <a:solidFill>
                    <a:srgbClr val="FFFFFF"/>
                  </a:solidFill>
                  <a:effectLst>
                    <a:outerShdw blurRad="38100" dist="38100" dir="2700000" algn="tl">
                      <a:srgbClr val="000000"/>
                    </a:outerShdw>
                  </a:effectLst>
                </a:rPr>
                <a:t>Procedures</a:t>
              </a:r>
            </a:p>
          </p:txBody>
        </p:sp>
        <p:sp>
          <p:nvSpPr>
            <p:cNvPr id="22" name="Rectangle 18"/>
            <p:cNvSpPr>
              <a:spLocks noChangeArrowheads="1"/>
            </p:cNvSpPr>
            <p:nvPr/>
          </p:nvSpPr>
          <p:spPr bwMode="auto">
            <a:xfrm>
              <a:off x="7192963" y="2157413"/>
              <a:ext cx="1446212" cy="800100"/>
            </a:xfrm>
            <a:prstGeom prst="rect">
              <a:avLst/>
            </a:prstGeom>
            <a:noFill/>
            <a:ln w="12700">
              <a:noFill/>
              <a:miter lim="800000"/>
              <a:headEnd/>
              <a:tailEnd/>
            </a:ln>
            <a:effectLst/>
          </p:spPr>
          <p:txBody>
            <a:bodyPr wrap="none" lIns="19050" tIns="26988" rIns="19050" bIns="26988"/>
            <a:lstStyle/>
            <a:p>
              <a:pPr algn="ctr" fontAlgn="auto">
                <a:lnSpc>
                  <a:spcPts val="4800"/>
                </a:lnSpc>
                <a:spcBef>
                  <a:spcPts val="0"/>
                </a:spcBef>
                <a:spcAft>
                  <a:spcPts val="0"/>
                </a:spcAft>
                <a:tabLst>
                  <a:tab pos="457200" algn="l"/>
                  <a:tab pos="914400" algn="l"/>
                  <a:tab pos="1371600" algn="l"/>
                </a:tabLst>
                <a:defRPr/>
              </a:pPr>
              <a:r>
                <a:rPr lang="en-US" sz="4000">
                  <a:solidFill>
                    <a:srgbClr val="FFFFFF"/>
                  </a:solidFill>
                  <a:effectLst>
                    <a:outerShdw blurRad="38100" dist="38100" dir="2700000" algn="tl">
                      <a:srgbClr val="000000"/>
                    </a:outerShdw>
                  </a:effectLst>
                </a:rPr>
                <a:t>Data</a:t>
              </a:r>
            </a:p>
          </p:txBody>
        </p:sp>
        <p:sp>
          <p:nvSpPr>
            <p:cNvPr id="23" name="Rectangle 19"/>
            <p:cNvSpPr>
              <a:spLocks noChangeArrowheads="1"/>
            </p:cNvSpPr>
            <p:nvPr/>
          </p:nvSpPr>
          <p:spPr bwMode="auto">
            <a:xfrm>
              <a:off x="1400175" y="6083300"/>
              <a:ext cx="2524125" cy="800100"/>
            </a:xfrm>
            <a:prstGeom prst="rect">
              <a:avLst/>
            </a:prstGeom>
            <a:noFill/>
            <a:ln w="12700">
              <a:noFill/>
              <a:miter lim="800000"/>
              <a:headEnd/>
              <a:tailEnd/>
            </a:ln>
            <a:effectLst/>
          </p:spPr>
          <p:txBody>
            <a:bodyPr wrap="none" lIns="19050" tIns="26988" rIns="19050" bIns="26988"/>
            <a:lstStyle/>
            <a:p>
              <a:pPr algn="ctr" fontAlgn="auto">
                <a:lnSpc>
                  <a:spcPts val="4800"/>
                </a:lnSpc>
                <a:spcBef>
                  <a:spcPts val="0"/>
                </a:spcBef>
                <a:spcAft>
                  <a:spcPts val="0"/>
                </a:spcAft>
                <a:tabLst>
                  <a:tab pos="457200" algn="l"/>
                  <a:tab pos="914400" algn="l"/>
                  <a:tab pos="1371600" algn="l"/>
                </a:tabLst>
                <a:defRPr/>
              </a:pPr>
              <a:r>
                <a:rPr lang="en-US" sz="4000">
                  <a:solidFill>
                    <a:srgbClr val="FFFFFF"/>
                  </a:solidFill>
                  <a:effectLst>
                    <a:outerShdw blurRad="38100" dist="38100" dir="2700000" algn="tl">
                      <a:srgbClr val="000000"/>
                    </a:outerShdw>
                  </a:effectLst>
                </a:rPr>
                <a:t>Hardware</a:t>
              </a:r>
            </a:p>
          </p:txBody>
        </p:sp>
        <p:sp>
          <p:nvSpPr>
            <p:cNvPr id="24" name="Rectangle 20"/>
            <p:cNvSpPr>
              <a:spLocks noChangeArrowheads="1"/>
            </p:cNvSpPr>
            <p:nvPr/>
          </p:nvSpPr>
          <p:spPr bwMode="auto">
            <a:xfrm>
              <a:off x="5943600" y="284163"/>
              <a:ext cx="2386013" cy="800100"/>
            </a:xfrm>
            <a:prstGeom prst="rect">
              <a:avLst/>
            </a:prstGeom>
            <a:noFill/>
            <a:ln w="12700">
              <a:noFill/>
              <a:miter lim="800000"/>
              <a:headEnd/>
              <a:tailEnd/>
            </a:ln>
            <a:effectLst/>
          </p:spPr>
          <p:txBody>
            <a:bodyPr wrap="none" lIns="19050" tIns="26988" rIns="19050" bIns="26988"/>
            <a:lstStyle/>
            <a:p>
              <a:pPr algn="ctr" fontAlgn="auto">
                <a:lnSpc>
                  <a:spcPts val="4800"/>
                </a:lnSpc>
                <a:spcBef>
                  <a:spcPts val="0"/>
                </a:spcBef>
                <a:spcAft>
                  <a:spcPts val="0"/>
                </a:spcAft>
                <a:tabLst>
                  <a:tab pos="457200" algn="l"/>
                  <a:tab pos="914400" algn="l"/>
                  <a:tab pos="1371600" algn="l"/>
                </a:tabLst>
                <a:defRPr/>
              </a:pPr>
              <a:r>
                <a:rPr lang="en-US" sz="4000">
                  <a:solidFill>
                    <a:srgbClr val="FFFFFF"/>
                  </a:solidFill>
                  <a:effectLst>
                    <a:outerShdw blurRad="38100" dist="38100" dir="2700000" algn="tl">
                      <a:srgbClr val="000000"/>
                    </a:outerShdw>
                  </a:effectLst>
                </a:rPr>
                <a:t>Software</a:t>
              </a:r>
            </a:p>
          </p:txBody>
        </p:sp>
        <p:sp>
          <p:nvSpPr>
            <p:cNvPr id="25" name="Rectangle 21"/>
            <p:cNvSpPr>
              <a:spLocks noChangeArrowheads="1"/>
            </p:cNvSpPr>
            <p:nvPr/>
          </p:nvSpPr>
          <p:spPr bwMode="auto">
            <a:xfrm>
              <a:off x="152400" y="0"/>
              <a:ext cx="1951038" cy="800100"/>
            </a:xfrm>
            <a:prstGeom prst="rect">
              <a:avLst/>
            </a:prstGeom>
            <a:noFill/>
            <a:ln w="12700">
              <a:noFill/>
              <a:miter lim="800000"/>
              <a:headEnd/>
              <a:tailEnd/>
            </a:ln>
            <a:effectLst/>
          </p:spPr>
          <p:txBody>
            <a:bodyPr wrap="none" lIns="19050" tIns="26988" rIns="19050" bIns="26988"/>
            <a:lstStyle/>
            <a:p>
              <a:pPr algn="ctr" fontAlgn="auto">
                <a:lnSpc>
                  <a:spcPts val="4800"/>
                </a:lnSpc>
                <a:spcBef>
                  <a:spcPts val="0"/>
                </a:spcBef>
                <a:spcAft>
                  <a:spcPts val="0"/>
                </a:spcAft>
                <a:tabLst>
                  <a:tab pos="457200" algn="l"/>
                  <a:tab pos="914400" algn="l"/>
                  <a:tab pos="1371600" algn="l"/>
                </a:tabLst>
                <a:defRPr/>
              </a:pPr>
              <a:r>
                <a:rPr lang="en-US" sz="4000">
                  <a:solidFill>
                    <a:srgbClr val="FFFFFF"/>
                  </a:solidFill>
                  <a:effectLst>
                    <a:outerShdw blurRad="38100" dist="38100" dir="2700000" algn="tl">
                      <a:srgbClr val="000000"/>
                    </a:outerShdw>
                  </a:effectLst>
                </a:rPr>
                <a:t>People</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ashburnweb.com/pd/images/silo.jpg"/>
          <p:cNvPicPr>
            <a:picLocks noChangeAspect="1" noChangeArrowheads="1"/>
          </p:cNvPicPr>
          <p:nvPr/>
        </p:nvPicPr>
        <p:blipFill>
          <a:blip r:embed="rId3"/>
          <a:srcRect/>
          <a:stretch>
            <a:fillRect/>
          </a:stretch>
        </p:blipFill>
        <p:spPr bwMode="auto">
          <a:xfrm>
            <a:off x="3124200" y="1676400"/>
            <a:ext cx="2857500" cy="4762500"/>
          </a:xfrm>
          <a:prstGeom prst="rect">
            <a:avLst/>
          </a:prstGeom>
          <a:noFill/>
        </p:spPr>
      </p:pic>
      <p:sp>
        <p:nvSpPr>
          <p:cNvPr id="5" name="Title 1"/>
          <p:cNvSpPr>
            <a:spLocks noGrp="1"/>
          </p:cNvSpPr>
          <p:nvPr>
            <p:ph type="title"/>
          </p:nvPr>
        </p:nvSpPr>
        <p:spPr>
          <a:xfrm>
            <a:off x="0" y="304800"/>
            <a:ext cx="9144000" cy="1143000"/>
          </a:xfrm>
        </p:spPr>
        <p:txBody>
          <a:bodyPr>
            <a:normAutofit fontScale="90000"/>
          </a:bodyPr>
          <a:lstStyle/>
          <a:p>
            <a:pPr algn="ctr"/>
            <a:r>
              <a:rPr lang="en-US" dirty="0" smtClean="0"/>
              <a:t>..or SILO’s of Data can be brought together using GIS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143000"/>
          </a:xfrm>
        </p:spPr>
        <p:txBody>
          <a:bodyPr/>
          <a:lstStyle/>
          <a:p>
            <a:pPr algn="ctr"/>
            <a:r>
              <a:rPr lang="en-US" dirty="0" smtClean="0"/>
              <a:t>Result = Departmental GIS’s</a:t>
            </a:r>
            <a:endParaRPr lang="en-US" dirty="0"/>
          </a:p>
        </p:txBody>
      </p:sp>
      <p:sp>
        <p:nvSpPr>
          <p:cNvPr id="7" name="Can 6"/>
          <p:cNvSpPr/>
          <p:nvPr/>
        </p:nvSpPr>
        <p:spPr>
          <a:xfrm>
            <a:off x="3899989" y="145438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Water</a:t>
            </a:r>
          </a:p>
          <a:p>
            <a:pPr algn="ctr"/>
            <a:r>
              <a:rPr lang="en-US" sz="1100" dirty="0" smtClean="0"/>
              <a:t>Department</a:t>
            </a:r>
          </a:p>
        </p:txBody>
      </p:sp>
      <p:sp>
        <p:nvSpPr>
          <p:cNvPr id="8" name="Can 7"/>
          <p:cNvSpPr/>
          <p:nvPr/>
        </p:nvSpPr>
        <p:spPr>
          <a:xfrm>
            <a:off x="6172200" y="145438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Wastewater</a:t>
            </a:r>
          </a:p>
          <a:p>
            <a:pPr algn="ctr"/>
            <a:r>
              <a:rPr lang="en-US" sz="1100" dirty="0" smtClean="0"/>
              <a:t>Department</a:t>
            </a:r>
          </a:p>
        </p:txBody>
      </p:sp>
      <p:sp>
        <p:nvSpPr>
          <p:cNvPr id="9" name="Can 8"/>
          <p:cNvSpPr/>
          <p:nvPr/>
        </p:nvSpPr>
        <p:spPr>
          <a:xfrm>
            <a:off x="3886200" y="2590800"/>
            <a:ext cx="1129036"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County</a:t>
            </a:r>
          </a:p>
          <a:p>
            <a:pPr algn="ctr"/>
            <a:r>
              <a:rPr lang="en-US" sz="1100" dirty="0" smtClean="0"/>
              <a:t>Engineering</a:t>
            </a:r>
          </a:p>
        </p:txBody>
      </p:sp>
      <p:sp>
        <p:nvSpPr>
          <p:cNvPr id="11" name="Can 10"/>
          <p:cNvSpPr/>
          <p:nvPr/>
        </p:nvSpPr>
        <p:spPr>
          <a:xfrm>
            <a:off x="6158411" y="2590800"/>
            <a:ext cx="1143000" cy="914400"/>
          </a:xfrm>
          <a:prstGeom prst="can">
            <a:avLst>
              <a:gd name="adj"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County</a:t>
            </a:r>
          </a:p>
          <a:p>
            <a:pPr algn="ctr"/>
            <a:r>
              <a:rPr lang="en-US" sz="1100" dirty="0" smtClean="0"/>
              <a:t>Assessor</a:t>
            </a:r>
            <a:endParaRPr lang="en-US" sz="1100" dirty="0"/>
          </a:p>
        </p:txBody>
      </p:sp>
      <p:sp>
        <p:nvSpPr>
          <p:cNvPr id="15" name="Can 14"/>
          <p:cNvSpPr/>
          <p:nvPr/>
        </p:nvSpPr>
        <p:spPr>
          <a:xfrm>
            <a:off x="3886200" y="4876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Lower Platte South</a:t>
            </a:r>
          </a:p>
          <a:p>
            <a:pPr algn="ctr"/>
            <a:r>
              <a:rPr lang="en-US" sz="1100" dirty="0" smtClean="0"/>
              <a:t>NRD</a:t>
            </a:r>
            <a:endParaRPr lang="en-US" sz="1100" dirty="0"/>
          </a:p>
        </p:txBody>
      </p:sp>
      <p:sp>
        <p:nvSpPr>
          <p:cNvPr id="16" name="Can 15"/>
          <p:cNvSpPr/>
          <p:nvPr/>
        </p:nvSpPr>
        <p:spPr>
          <a:xfrm>
            <a:off x="3886200" y="3733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Lincoln</a:t>
            </a:r>
            <a:br>
              <a:rPr lang="en-US" sz="1100" dirty="0" smtClean="0"/>
            </a:br>
            <a:r>
              <a:rPr lang="en-US" sz="1100" dirty="0" smtClean="0"/>
              <a:t>Electric</a:t>
            </a:r>
          </a:p>
          <a:p>
            <a:pPr algn="ctr"/>
            <a:r>
              <a:rPr lang="en-US" sz="1100" dirty="0" smtClean="0"/>
              <a:t>System</a:t>
            </a:r>
          </a:p>
        </p:txBody>
      </p:sp>
      <p:sp>
        <p:nvSpPr>
          <p:cNvPr id="28" name="Can 27"/>
          <p:cNvSpPr/>
          <p:nvPr/>
        </p:nvSpPr>
        <p:spPr>
          <a:xfrm>
            <a:off x="6158411" y="3733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Traffic</a:t>
            </a:r>
          </a:p>
          <a:p>
            <a:pPr algn="ctr"/>
            <a:r>
              <a:rPr lang="en-US" sz="1100" dirty="0" smtClean="0"/>
              <a:t>Operations</a:t>
            </a:r>
          </a:p>
        </p:txBody>
      </p:sp>
      <p:sp>
        <p:nvSpPr>
          <p:cNvPr id="29" name="Can 28"/>
          <p:cNvSpPr/>
          <p:nvPr/>
        </p:nvSpPr>
        <p:spPr>
          <a:xfrm>
            <a:off x="6158411" y="4876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Storm Sewer</a:t>
            </a:r>
          </a:p>
        </p:txBody>
      </p:sp>
      <p:sp>
        <p:nvSpPr>
          <p:cNvPr id="32" name="Can 31"/>
          <p:cNvSpPr/>
          <p:nvPr/>
        </p:nvSpPr>
        <p:spPr>
          <a:xfrm>
            <a:off x="1600200" y="1447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Planning</a:t>
            </a:r>
          </a:p>
          <a:p>
            <a:pPr algn="ctr"/>
            <a:r>
              <a:rPr lang="en-US" sz="1100" dirty="0" smtClean="0"/>
              <a:t>Department</a:t>
            </a:r>
            <a:endParaRPr lang="en-US" sz="1100" dirty="0"/>
          </a:p>
        </p:txBody>
      </p:sp>
      <p:sp>
        <p:nvSpPr>
          <p:cNvPr id="33" name="Can 32"/>
          <p:cNvSpPr/>
          <p:nvPr/>
        </p:nvSpPr>
        <p:spPr>
          <a:xfrm>
            <a:off x="1600200" y="2590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Bldg &amp; Safety</a:t>
            </a:r>
          </a:p>
        </p:txBody>
      </p:sp>
      <p:sp>
        <p:nvSpPr>
          <p:cNvPr id="34" name="Can 33"/>
          <p:cNvSpPr/>
          <p:nvPr/>
        </p:nvSpPr>
        <p:spPr>
          <a:xfrm>
            <a:off x="1600200" y="3733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Health</a:t>
            </a:r>
          </a:p>
          <a:p>
            <a:pPr algn="ctr"/>
            <a:r>
              <a:rPr lang="en-US" sz="1100" dirty="0" smtClean="0"/>
              <a:t>Department</a:t>
            </a:r>
          </a:p>
        </p:txBody>
      </p:sp>
      <p:sp>
        <p:nvSpPr>
          <p:cNvPr id="35" name="Can 34"/>
          <p:cNvSpPr/>
          <p:nvPr/>
        </p:nvSpPr>
        <p:spPr>
          <a:xfrm>
            <a:off x="1600200" y="4876800"/>
            <a:ext cx="1143000" cy="89192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Watershed Management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ashburnweb.com/pd/images/silo.jpg"/>
          <p:cNvPicPr>
            <a:picLocks noChangeAspect="1" noChangeArrowheads="1"/>
          </p:cNvPicPr>
          <p:nvPr/>
        </p:nvPicPr>
        <p:blipFill>
          <a:blip r:embed="rId3"/>
          <a:srcRect/>
          <a:stretch>
            <a:fillRect/>
          </a:stretch>
        </p:blipFill>
        <p:spPr bwMode="auto">
          <a:xfrm>
            <a:off x="3124200" y="1676400"/>
            <a:ext cx="2857500" cy="4762500"/>
          </a:xfrm>
          <a:prstGeom prst="rect">
            <a:avLst/>
          </a:prstGeom>
          <a:noFill/>
        </p:spPr>
      </p:pic>
      <p:sp>
        <p:nvSpPr>
          <p:cNvPr id="5" name="Title 1"/>
          <p:cNvSpPr>
            <a:spLocks noGrp="1"/>
          </p:cNvSpPr>
          <p:nvPr>
            <p:ph type="title"/>
          </p:nvPr>
        </p:nvSpPr>
        <p:spPr>
          <a:xfrm>
            <a:off x="0" y="0"/>
            <a:ext cx="9144000" cy="1143000"/>
          </a:xfrm>
        </p:spPr>
        <p:txBody>
          <a:bodyPr>
            <a:normAutofit/>
          </a:bodyPr>
          <a:lstStyle/>
          <a:p>
            <a:pPr algn="ctr"/>
            <a:r>
              <a:rPr lang="en-US" dirty="0" smtClean="0"/>
              <a:t>..or SILO’s of GIS!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1143000"/>
          </a:xfrm>
        </p:spPr>
        <p:txBody>
          <a:bodyPr/>
          <a:lstStyle/>
          <a:p>
            <a:pPr algn="ctr"/>
            <a:r>
              <a:rPr lang="en-US" dirty="0" smtClean="0"/>
              <a:t>Current GIS “Selling”</a:t>
            </a:r>
            <a:endParaRPr lang="en-US" dirty="0"/>
          </a:p>
        </p:txBody>
      </p:sp>
      <p:grpSp>
        <p:nvGrpSpPr>
          <p:cNvPr id="4" name="Group 3"/>
          <p:cNvGrpSpPr/>
          <p:nvPr/>
        </p:nvGrpSpPr>
        <p:grpSpPr>
          <a:xfrm>
            <a:off x="304800" y="1752600"/>
            <a:ext cx="6553200" cy="4114800"/>
            <a:chOff x="381000" y="609600"/>
            <a:chExt cx="8001000" cy="6020595"/>
          </a:xfrm>
        </p:grpSpPr>
        <p:sp>
          <p:nvSpPr>
            <p:cNvPr id="6" name="Can 5"/>
            <p:cNvSpPr/>
            <p:nvPr/>
          </p:nvSpPr>
          <p:spPr>
            <a:xfrm>
              <a:off x="457200" y="990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Planning</a:t>
              </a:r>
              <a:endParaRPr lang="en-US" sz="1000" dirty="0"/>
            </a:p>
          </p:txBody>
        </p:sp>
        <p:sp>
          <p:nvSpPr>
            <p:cNvPr id="7" name="Can 6"/>
            <p:cNvSpPr/>
            <p:nvPr/>
          </p:nvSpPr>
          <p:spPr>
            <a:xfrm>
              <a:off x="1905000" y="990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Water</a:t>
              </a:r>
            </a:p>
          </p:txBody>
        </p:sp>
        <p:sp>
          <p:nvSpPr>
            <p:cNvPr id="8" name="Can 7"/>
            <p:cNvSpPr/>
            <p:nvPr/>
          </p:nvSpPr>
          <p:spPr>
            <a:xfrm>
              <a:off x="3352800" y="990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Sewer</a:t>
              </a:r>
            </a:p>
          </p:txBody>
        </p:sp>
        <p:sp>
          <p:nvSpPr>
            <p:cNvPr id="9" name="Can 8"/>
            <p:cNvSpPr/>
            <p:nvPr/>
          </p:nvSpPr>
          <p:spPr>
            <a:xfrm>
              <a:off x="381002" y="3276600"/>
              <a:ext cx="1176618"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County</a:t>
              </a:r>
            </a:p>
            <a:p>
              <a:pPr algn="ctr"/>
              <a:r>
                <a:rPr lang="en-US" sz="1000" dirty="0" smtClean="0"/>
                <a:t>Engineering</a:t>
              </a:r>
            </a:p>
          </p:txBody>
        </p:sp>
        <p:sp>
          <p:nvSpPr>
            <p:cNvPr id="10" name="Can 9"/>
            <p:cNvSpPr/>
            <p:nvPr/>
          </p:nvSpPr>
          <p:spPr>
            <a:xfrm>
              <a:off x="1905000" y="3276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Bldg &amp; Safety</a:t>
              </a:r>
            </a:p>
          </p:txBody>
        </p:sp>
        <p:sp>
          <p:nvSpPr>
            <p:cNvPr id="11" name="Can 10"/>
            <p:cNvSpPr/>
            <p:nvPr/>
          </p:nvSpPr>
          <p:spPr>
            <a:xfrm>
              <a:off x="3352800" y="3276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County</a:t>
              </a:r>
            </a:p>
            <a:p>
              <a:pPr algn="ctr"/>
              <a:r>
                <a:rPr lang="en-US" sz="1000" dirty="0" smtClean="0"/>
                <a:t>Assessor</a:t>
              </a:r>
              <a:endParaRPr lang="en-US" sz="1000" dirty="0"/>
            </a:p>
          </p:txBody>
        </p:sp>
        <p:cxnSp>
          <p:nvCxnSpPr>
            <p:cNvPr id="12" name="Straight Connector 11"/>
            <p:cNvCxnSpPr/>
            <p:nvPr/>
          </p:nvCxnSpPr>
          <p:spPr>
            <a:xfrm rot="5400000">
              <a:off x="2056647" y="3733760"/>
              <a:ext cx="5791994" cy="875"/>
            </a:xfrm>
            <a:prstGeom prst="line">
              <a:avLst/>
            </a:prstGeom>
            <a:ln w="63500" cmpd="tri">
              <a:solidFill>
                <a:schemeClr val="accent4"/>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3" name="Can 12"/>
            <p:cNvSpPr/>
            <p:nvPr/>
          </p:nvSpPr>
          <p:spPr>
            <a:xfrm>
              <a:off x="5715000" y="609600"/>
              <a:ext cx="2667000" cy="46482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Single, Integrated Repository of GIS Data</a:t>
              </a:r>
              <a:endParaRPr lang="en-US" dirty="0"/>
            </a:p>
          </p:txBody>
        </p:sp>
        <p:cxnSp>
          <p:nvCxnSpPr>
            <p:cNvPr id="14" name="Straight Connector 13"/>
            <p:cNvCxnSpPr/>
            <p:nvPr/>
          </p:nvCxnSpPr>
          <p:spPr>
            <a:xfrm rot="10800000">
              <a:off x="381000" y="5257801"/>
              <a:ext cx="4572000" cy="1"/>
            </a:xfrm>
            <a:prstGeom prst="line">
              <a:avLst/>
            </a:prstGeom>
            <a:ln w="63500" cmpd="tri">
              <a:solidFill>
                <a:schemeClr val="accent4"/>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5" name="Can 14"/>
            <p:cNvSpPr/>
            <p:nvPr/>
          </p:nvSpPr>
          <p:spPr>
            <a:xfrm>
              <a:off x="457200" y="5562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Lower Platte South</a:t>
              </a:r>
            </a:p>
            <a:p>
              <a:pPr algn="ctr"/>
              <a:r>
                <a:rPr lang="en-US" sz="1000" dirty="0" smtClean="0"/>
                <a:t>NRD</a:t>
              </a:r>
              <a:endParaRPr lang="en-US" sz="1000" dirty="0"/>
            </a:p>
          </p:txBody>
        </p:sp>
        <p:sp>
          <p:nvSpPr>
            <p:cNvPr id="16" name="Can 15"/>
            <p:cNvSpPr/>
            <p:nvPr/>
          </p:nvSpPr>
          <p:spPr>
            <a:xfrm>
              <a:off x="1905000" y="5562600"/>
              <a:ext cx="990600" cy="914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LES</a:t>
              </a:r>
            </a:p>
          </p:txBody>
        </p:sp>
        <p:cxnSp>
          <p:nvCxnSpPr>
            <p:cNvPr id="17" name="Elbow Connector 16"/>
            <p:cNvCxnSpPr>
              <a:stCxn id="6" idx="1"/>
              <a:endCxn id="13" idx="1"/>
            </p:cNvCxnSpPr>
            <p:nvPr/>
          </p:nvCxnSpPr>
          <p:spPr>
            <a:xfrm rot="5400000" flipH="1" flipV="1">
              <a:off x="3810000" y="-2247900"/>
              <a:ext cx="381000" cy="6096000"/>
            </a:xfrm>
            <a:prstGeom prst="bentConnector3">
              <a:avLst>
                <a:gd name="adj1" fmla="val 16000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7" idx="1"/>
              <a:endCxn id="13" idx="1"/>
            </p:cNvCxnSpPr>
            <p:nvPr/>
          </p:nvCxnSpPr>
          <p:spPr>
            <a:xfrm rot="5400000" flipH="1" flipV="1">
              <a:off x="4533900" y="-1524000"/>
              <a:ext cx="381000" cy="4648200"/>
            </a:xfrm>
            <a:prstGeom prst="bentConnector3">
              <a:avLst>
                <a:gd name="adj1" fmla="val 16000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8" idx="1"/>
              <a:endCxn id="13" idx="1"/>
            </p:cNvCxnSpPr>
            <p:nvPr/>
          </p:nvCxnSpPr>
          <p:spPr>
            <a:xfrm rot="5400000" flipH="1" flipV="1">
              <a:off x="5257800" y="-800100"/>
              <a:ext cx="381000" cy="3200400"/>
            </a:xfrm>
            <a:prstGeom prst="bentConnector3">
              <a:avLst>
                <a:gd name="adj1" fmla="val 16000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0" name="Shape 19"/>
            <p:cNvCxnSpPr>
              <a:stCxn id="9" idx="1"/>
              <a:endCxn id="13" idx="2"/>
            </p:cNvCxnSpPr>
            <p:nvPr/>
          </p:nvCxnSpPr>
          <p:spPr>
            <a:xfrm rot="5400000" flipH="1" flipV="1">
              <a:off x="3170704" y="732306"/>
              <a:ext cx="342900" cy="4745690"/>
            </a:xfrm>
            <a:prstGeom prst="bentConnector2">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0" idx="1"/>
              <a:endCxn id="13" idx="2"/>
            </p:cNvCxnSpPr>
            <p:nvPr/>
          </p:nvCxnSpPr>
          <p:spPr>
            <a:xfrm rot="5400000" flipH="1" flipV="1">
              <a:off x="3886200" y="1447800"/>
              <a:ext cx="342900" cy="3314700"/>
            </a:xfrm>
            <a:prstGeom prst="bentConnector2">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Shape 21"/>
            <p:cNvCxnSpPr>
              <a:stCxn id="11" idx="1"/>
              <a:endCxn id="13" idx="2"/>
            </p:cNvCxnSpPr>
            <p:nvPr/>
          </p:nvCxnSpPr>
          <p:spPr>
            <a:xfrm rot="5400000" flipH="1" flipV="1">
              <a:off x="4610100" y="2171700"/>
              <a:ext cx="342900" cy="1866900"/>
            </a:xfrm>
            <a:prstGeom prst="bentConnector2">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15" idx="3"/>
              <a:endCxn id="13" idx="3"/>
            </p:cNvCxnSpPr>
            <p:nvPr/>
          </p:nvCxnSpPr>
          <p:spPr>
            <a:xfrm rot="5400000" flipH="1" flipV="1">
              <a:off x="3390900" y="2819400"/>
              <a:ext cx="1219200" cy="6096000"/>
            </a:xfrm>
            <a:prstGeom prst="bentConnector3">
              <a:avLst>
                <a:gd name="adj1" fmla="val -1875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6" idx="3"/>
              <a:endCxn id="13" idx="3"/>
            </p:cNvCxnSpPr>
            <p:nvPr/>
          </p:nvCxnSpPr>
          <p:spPr>
            <a:xfrm rot="5400000" flipH="1" flipV="1">
              <a:off x="4114800" y="3543300"/>
              <a:ext cx="1219200" cy="4648200"/>
            </a:xfrm>
            <a:prstGeom prst="bentConnector3">
              <a:avLst>
                <a:gd name="adj1" fmla="val -18750"/>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096000" y="2209799"/>
              <a:ext cx="1905000" cy="631194"/>
            </a:xfrm>
            <a:prstGeom prst="rect">
              <a:avLst/>
            </a:prstGeom>
            <a:noFill/>
          </p:spPr>
          <p:txBody>
            <a:bodyPr wrap="square" rtlCol="0">
              <a:spAutoFit/>
            </a:bodyPr>
            <a:lstStyle/>
            <a:p>
              <a:endParaRPr lang="en-US" sz="1050" dirty="0" smtClean="0"/>
            </a:p>
            <a:p>
              <a:r>
                <a:rPr lang="en-US" sz="1050" dirty="0"/>
                <a:t> </a:t>
              </a:r>
              <a:r>
                <a:rPr lang="en-US" sz="1050" dirty="0" smtClean="0"/>
                <a:t>  </a:t>
              </a:r>
              <a:endParaRPr lang="en-US" sz="1050" dirty="0"/>
            </a:p>
          </p:txBody>
        </p:sp>
        <p:sp>
          <p:nvSpPr>
            <p:cNvPr id="26" name="TextBox 25"/>
            <p:cNvSpPr txBox="1"/>
            <p:nvPr/>
          </p:nvSpPr>
          <p:spPr>
            <a:xfrm>
              <a:off x="2895600" y="4724400"/>
              <a:ext cx="1779718" cy="369332"/>
            </a:xfrm>
            <a:prstGeom prst="rect">
              <a:avLst/>
            </a:prstGeom>
            <a:noFill/>
            <a:effectLst>
              <a:outerShdw dist="38100" dir="2700000" sx="127000" sy="127000" algn="tl" rotWithShape="0">
                <a:srgbClr val="FFFF00"/>
              </a:outerShdw>
            </a:effectLst>
          </p:spPr>
          <p:txBody>
            <a:bodyPr wrap="none" rtlCol="0">
              <a:spAutoFit/>
            </a:bodyPr>
            <a:lstStyle/>
            <a:p>
              <a:r>
                <a:rPr lang="en-US" dirty="0" smtClean="0"/>
                <a:t>Internal Network</a:t>
              </a:r>
              <a:endParaRPr lang="en-US" dirty="0"/>
            </a:p>
          </p:txBody>
        </p:sp>
        <p:sp>
          <p:nvSpPr>
            <p:cNvPr id="27" name="TextBox 26"/>
            <p:cNvSpPr txBox="1"/>
            <p:nvPr/>
          </p:nvSpPr>
          <p:spPr>
            <a:xfrm>
              <a:off x="2895600" y="5334000"/>
              <a:ext cx="1814599" cy="369332"/>
            </a:xfrm>
            <a:prstGeom prst="rect">
              <a:avLst/>
            </a:prstGeom>
            <a:noFill/>
            <a:effectLst>
              <a:outerShdw dist="38100" dir="2700000" sx="127000" sy="127000" algn="tl" rotWithShape="0">
                <a:srgbClr val="FFFF00"/>
              </a:outerShdw>
            </a:effectLst>
          </p:spPr>
          <p:txBody>
            <a:bodyPr wrap="none" rtlCol="0">
              <a:spAutoFit/>
            </a:bodyPr>
            <a:lstStyle/>
            <a:p>
              <a:r>
                <a:rPr lang="en-US" dirty="0" smtClean="0"/>
                <a:t>External Network</a:t>
              </a:r>
              <a:endParaRPr lang="en-US" dirty="0"/>
            </a:p>
          </p:txBody>
        </p:sp>
      </p:grpSp>
      <p:sp>
        <p:nvSpPr>
          <p:cNvPr id="28" name="Flowchart: Magnetic Disk 27"/>
          <p:cNvSpPr/>
          <p:nvPr/>
        </p:nvSpPr>
        <p:spPr>
          <a:xfrm>
            <a:off x="7467600" y="1371600"/>
            <a:ext cx="1447800" cy="1066800"/>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50000"/>
                  </a:schemeClr>
                </a:solidFill>
              </a:rPr>
              <a:t>Billing</a:t>
            </a:r>
          </a:p>
          <a:p>
            <a:pPr algn="ctr"/>
            <a:r>
              <a:rPr lang="en-US" b="1" dirty="0" smtClean="0">
                <a:solidFill>
                  <a:schemeClr val="accent1">
                    <a:lumMod val="50000"/>
                  </a:schemeClr>
                </a:solidFill>
              </a:rPr>
              <a:t>System(s)</a:t>
            </a:r>
            <a:endParaRPr lang="en-US" b="1" dirty="0">
              <a:solidFill>
                <a:schemeClr val="accent1">
                  <a:lumMod val="50000"/>
                </a:schemeClr>
              </a:solidFill>
            </a:endParaRPr>
          </a:p>
        </p:txBody>
      </p:sp>
      <p:sp>
        <p:nvSpPr>
          <p:cNvPr id="29" name="Flowchart: Magnetic Disk 28"/>
          <p:cNvSpPr/>
          <p:nvPr/>
        </p:nvSpPr>
        <p:spPr>
          <a:xfrm>
            <a:off x="7467600" y="2590800"/>
            <a:ext cx="1447800" cy="1066800"/>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50000"/>
                  </a:schemeClr>
                </a:solidFill>
              </a:rPr>
              <a:t>Permitting\</a:t>
            </a:r>
          </a:p>
          <a:p>
            <a:pPr algn="ctr"/>
            <a:r>
              <a:rPr lang="en-US" b="1" dirty="0" smtClean="0">
                <a:solidFill>
                  <a:schemeClr val="accent1">
                    <a:lumMod val="50000"/>
                  </a:schemeClr>
                </a:solidFill>
              </a:rPr>
              <a:t>Licensure</a:t>
            </a:r>
            <a:endParaRPr lang="en-US" b="1" dirty="0">
              <a:solidFill>
                <a:schemeClr val="accent1">
                  <a:lumMod val="50000"/>
                </a:schemeClr>
              </a:solidFill>
            </a:endParaRPr>
          </a:p>
        </p:txBody>
      </p:sp>
      <p:sp>
        <p:nvSpPr>
          <p:cNvPr id="30" name="Flowchart: Magnetic Disk 29"/>
          <p:cNvSpPr/>
          <p:nvPr/>
        </p:nvSpPr>
        <p:spPr>
          <a:xfrm>
            <a:off x="7467600" y="3810000"/>
            <a:ext cx="1447800" cy="1066800"/>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50000"/>
                  </a:schemeClr>
                </a:solidFill>
              </a:rPr>
              <a:t>CAMA</a:t>
            </a:r>
            <a:endParaRPr lang="en-US" b="1" dirty="0">
              <a:solidFill>
                <a:schemeClr val="accent1">
                  <a:lumMod val="50000"/>
                </a:schemeClr>
              </a:solidFill>
            </a:endParaRPr>
          </a:p>
        </p:txBody>
      </p:sp>
      <p:sp>
        <p:nvSpPr>
          <p:cNvPr id="31" name="Flowchart: Magnetic Disk 30"/>
          <p:cNvSpPr/>
          <p:nvPr/>
        </p:nvSpPr>
        <p:spPr>
          <a:xfrm>
            <a:off x="7467600" y="5029200"/>
            <a:ext cx="1447800" cy="1066800"/>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50000"/>
                  </a:schemeClr>
                </a:solidFill>
              </a:rPr>
              <a:t>Citizen </a:t>
            </a:r>
          </a:p>
          <a:p>
            <a:pPr algn="ctr"/>
            <a:r>
              <a:rPr lang="en-US" b="1" dirty="0" smtClean="0">
                <a:solidFill>
                  <a:schemeClr val="accent1">
                    <a:lumMod val="50000"/>
                  </a:schemeClr>
                </a:solidFill>
              </a:rPr>
              <a:t>Information</a:t>
            </a:r>
          </a:p>
        </p:txBody>
      </p:sp>
      <p:cxnSp>
        <p:nvCxnSpPr>
          <p:cNvPr id="33" name="Straight Arrow Connector 32"/>
          <p:cNvCxnSpPr>
            <a:stCxn id="28" idx="2"/>
            <a:endCxn id="13" idx="4"/>
          </p:cNvCxnSpPr>
          <p:nvPr/>
        </p:nvCxnSpPr>
        <p:spPr>
          <a:xfrm rot="10800000" flipV="1">
            <a:off x="6858000" y="1905000"/>
            <a:ext cx="609600" cy="1436016"/>
          </a:xfrm>
          <a:prstGeom prst="straightConnector1">
            <a:avLst/>
          </a:prstGeom>
          <a:ln w="38100" cmpd="sng">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9" idx="2"/>
            <a:endCxn id="13" idx="4"/>
          </p:cNvCxnSpPr>
          <p:nvPr/>
        </p:nvCxnSpPr>
        <p:spPr>
          <a:xfrm rot="10800000" flipV="1">
            <a:off x="6858000" y="3124200"/>
            <a:ext cx="609600" cy="216816"/>
          </a:xfrm>
          <a:prstGeom prst="straightConnector1">
            <a:avLst/>
          </a:prstGeom>
          <a:ln w="38100" cmpd="sng">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0" idx="2"/>
            <a:endCxn id="13" idx="4"/>
          </p:cNvCxnSpPr>
          <p:nvPr/>
        </p:nvCxnSpPr>
        <p:spPr>
          <a:xfrm rot="10800000">
            <a:off x="6858000" y="3341016"/>
            <a:ext cx="609600" cy="1002384"/>
          </a:xfrm>
          <a:prstGeom prst="straightConnector1">
            <a:avLst/>
          </a:prstGeom>
          <a:ln w="38100" cmpd="sng">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1" idx="2"/>
            <a:endCxn id="13" idx="4"/>
          </p:cNvCxnSpPr>
          <p:nvPr/>
        </p:nvCxnSpPr>
        <p:spPr>
          <a:xfrm rot="10800000">
            <a:off x="6858000" y="3341016"/>
            <a:ext cx="609600" cy="2221584"/>
          </a:xfrm>
          <a:prstGeom prst="straightConnector1">
            <a:avLst/>
          </a:prstGeom>
          <a:ln w="38100" cmpd="sng">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xit" presetSubtype="0" fill="hold" nodeType="withEffect">
                                  <p:stCondLst>
                                    <p:cond delay="0"/>
                                  </p:stCondLst>
                                  <p:childTnLst>
                                    <p:anim calcmode="lin" valueType="num">
                                      <p:cBhvr>
                                        <p:cTn id="9" dur="500"/>
                                        <p:tgtEl>
                                          <p:spTgt spid="4"/>
                                        </p:tgtEl>
                                        <p:attrNameLst>
                                          <p:attrName>ppt_w</p:attrName>
                                        </p:attrNameLst>
                                      </p:cBhvr>
                                      <p:tavLst>
                                        <p:tav tm="0">
                                          <p:val>
                                            <p:strVal val="ppt_w"/>
                                          </p:val>
                                        </p:tav>
                                        <p:tav tm="100000">
                                          <p:val>
                                            <p:fltVal val="0"/>
                                          </p:val>
                                        </p:tav>
                                      </p:tavLst>
                                    </p:anim>
                                    <p:anim calcmode="lin" valueType="num">
                                      <p:cBhvr>
                                        <p:cTn id="10" dur="500"/>
                                        <p:tgtEl>
                                          <p:spTgt spid="4"/>
                                        </p:tgtEl>
                                        <p:attrNameLst>
                                          <p:attrName>ppt_h</p:attrName>
                                        </p:attrNameLst>
                                      </p:cBhvr>
                                      <p:tavLst>
                                        <p:tav tm="0">
                                          <p:val>
                                            <p:strVal val="ppt_h"/>
                                          </p:val>
                                        </p:tav>
                                        <p:tav tm="100000">
                                          <p:val>
                                            <p:fltVal val="0"/>
                                          </p:val>
                                        </p:tav>
                                      </p:tavLst>
                                    </p:anim>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p>
            <a:pPr algn="ctr"/>
            <a:r>
              <a:rPr lang="en-US" dirty="0" smtClean="0"/>
              <a:t>Game Plan</a:t>
            </a:r>
            <a:endParaRPr lang="en-US" dirty="0"/>
          </a:p>
        </p:txBody>
      </p:sp>
      <p:sp>
        <p:nvSpPr>
          <p:cNvPr id="3" name="Content Placeholder 2"/>
          <p:cNvSpPr>
            <a:spLocks noGrp="1"/>
          </p:cNvSpPr>
          <p:nvPr>
            <p:ph idx="1"/>
          </p:nvPr>
        </p:nvSpPr>
        <p:spPr>
          <a:xfrm>
            <a:off x="457200" y="1524000"/>
            <a:ext cx="8229600" cy="4770437"/>
          </a:xfrm>
        </p:spPr>
        <p:txBody>
          <a:bodyPr>
            <a:normAutofit fontScale="92500" lnSpcReduction="10000"/>
          </a:bodyPr>
          <a:lstStyle/>
          <a:p>
            <a:r>
              <a:rPr lang="en-US" dirty="0" smtClean="0"/>
              <a:t>Finalize Tiger Team Recommendations</a:t>
            </a:r>
          </a:p>
          <a:p>
            <a:r>
              <a:rPr lang="en-US" dirty="0" smtClean="0"/>
              <a:t>Admin. Team Prioritize recommendations</a:t>
            </a:r>
          </a:p>
          <a:p>
            <a:r>
              <a:rPr lang="en-US" dirty="0" smtClean="0"/>
              <a:t>Further the concept of “Enterprise GIS” </a:t>
            </a:r>
          </a:p>
          <a:p>
            <a:r>
              <a:rPr lang="en-US" dirty="0" smtClean="0"/>
              <a:t>Identify GIS Integration Possibilities</a:t>
            </a:r>
          </a:p>
          <a:p>
            <a:r>
              <a:rPr lang="en-US" dirty="0" smtClean="0"/>
              <a:t>Continue to identify efficiencies</a:t>
            </a:r>
          </a:p>
          <a:p>
            <a:r>
              <a:rPr lang="en-US" dirty="0" smtClean="0"/>
              <a:t>GIS Software Updates</a:t>
            </a:r>
          </a:p>
          <a:p>
            <a:r>
              <a:rPr lang="en-US" dirty="0" smtClean="0"/>
              <a:t>GIS Software Licensing</a:t>
            </a:r>
          </a:p>
          <a:p>
            <a:r>
              <a:rPr lang="en-US" dirty="0" smtClean="0"/>
              <a:t>Education\Training</a:t>
            </a:r>
          </a:p>
          <a:p>
            <a:pPr>
              <a:buNone/>
            </a:pPr>
            <a:r>
              <a:rPr lang="en-US" dirty="0" smtClean="0"/>
              <a:t/>
            </a:r>
            <a:br>
              <a:rPr lang="en-US" dirty="0" smtClean="0"/>
            </a:br>
            <a:endParaRPr lang="en-US" dirty="0" smtClean="0"/>
          </a:p>
          <a:p>
            <a:pPr lvl="1"/>
            <a:endParaRPr lang="en-US" dirty="0"/>
          </a:p>
        </p:txBody>
      </p:sp>
      <p:pic>
        <p:nvPicPr>
          <p:cNvPr id="4" name="Picture 27" descr="C:\WINDOWS\Temporary Internet Files\Content.IE5\ZBT5AVZG\MPj03852560000[1].jpg"/>
          <p:cNvPicPr>
            <a:picLocks noChangeAspect="1" noChangeArrowheads="1"/>
          </p:cNvPicPr>
          <p:nvPr/>
        </p:nvPicPr>
        <p:blipFill>
          <a:blip r:embed="rId3" cstate="print"/>
          <a:srcRect/>
          <a:stretch>
            <a:fillRect/>
          </a:stretch>
        </p:blipFill>
        <p:spPr bwMode="auto">
          <a:xfrm>
            <a:off x="7696200" y="228600"/>
            <a:ext cx="1188720" cy="849086"/>
          </a:xfrm>
          <a:prstGeom prst="rect">
            <a:avLst/>
          </a:prstGeom>
          <a:noFill/>
        </p:spPr>
      </p:pic>
      <p:pic>
        <p:nvPicPr>
          <p:cNvPr id="9218" name="Picture 2" descr="C:\WINDOWS\Temporary Internet Files\Content.IE5\BG3ZTNG7\MCj03299250000[1].wmf"/>
          <p:cNvPicPr>
            <a:picLocks noChangeAspect="1" noChangeArrowheads="1"/>
          </p:cNvPicPr>
          <p:nvPr/>
        </p:nvPicPr>
        <p:blipFill>
          <a:blip r:embed="rId4"/>
          <a:srcRect/>
          <a:stretch>
            <a:fillRect/>
          </a:stretch>
        </p:blipFill>
        <p:spPr bwMode="auto">
          <a:xfrm>
            <a:off x="6098263" y="4648200"/>
            <a:ext cx="3045737" cy="2209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2743200"/>
            <a:ext cx="9144000" cy="1143000"/>
          </a:xfrm>
          <a:prstGeom prst="rect">
            <a:avLst/>
          </a:prstGeom>
        </p:spPr>
        <p:txBody>
          <a:bodyPr vert="horz" lIns="0" tIns="9144" rIns="0" bIns="9144"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8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rPr>
              <a:t>Questions?</a:t>
            </a: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ppt_w</p:attrName>
                                        </p:attrNameLst>
                                      </p:cBhvr>
                                      <p:tavLst>
                                        <p:tav tm="0" fmla="#ppt_w*sin(2.5*pi*$)">
                                          <p:val>
                                            <p:fltVal val="0"/>
                                          </p:val>
                                        </p:tav>
                                        <p:tav tm="100000">
                                          <p:val>
                                            <p:fltVal val="1"/>
                                          </p:val>
                                        </p:tav>
                                      </p:tavLst>
                                    </p:anim>
                                    <p:anim calcmode="lin" valueType="num">
                                      <p:cBhvr>
                                        <p:cTn id="9"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Deluxe</Template>
  <TotalTime>14491</TotalTime>
  <Words>1002</Words>
  <Application>Microsoft Office PowerPoint</Application>
  <PresentationFormat>On-screen Show (4:3)</PresentationFormat>
  <Paragraphs>287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Deluxe</vt:lpstr>
      <vt:lpstr>Geographic Information Systems   (GIS)   City of Lincoln\Lancaster County</vt:lpstr>
      <vt:lpstr>Agenda</vt:lpstr>
      <vt:lpstr>Background/History</vt:lpstr>
      <vt:lpstr>Background/History</vt:lpstr>
      <vt:lpstr>Administration Team</vt:lpstr>
      <vt:lpstr>GIS Program Manager Role</vt:lpstr>
      <vt:lpstr>Priority List</vt:lpstr>
      <vt:lpstr>Priority Projects</vt:lpstr>
      <vt:lpstr>Previous Departmental GIS “Selling”</vt:lpstr>
      <vt:lpstr>..or SILO’s of Data can be brought together using GIS</vt:lpstr>
      <vt:lpstr>Result = Departmental GIS’s</vt:lpstr>
      <vt:lpstr>..or SILO’s of GIS!</vt:lpstr>
      <vt:lpstr>Current GIS “Selling”</vt:lpstr>
      <vt:lpstr>Game Plan</vt:lpstr>
      <vt:lpstr>Slide 15</vt:lpstr>
    </vt:vector>
  </TitlesOfParts>
  <Company>Lincoln, Nebraska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Directory Structure</dc:title>
  <dc:creator>City of Lincoln</dc:creator>
  <cp:lastModifiedBy>Jeff McReynolds</cp:lastModifiedBy>
  <cp:revision>287</cp:revision>
  <dcterms:created xsi:type="dcterms:W3CDTF">2008-06-17T13:05:00Z</dcterms:created>
  <dcterms:modified xsi:type="dcterms:W3CDTF">2008-11-17T21:51:20Z</dcterms:modified>
</cp:coreProperties>
</file>