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 id="2147483653" r:id="rId4"/>
  </p:sldMasterIdLst>
  <p:notesMasterIdLst>
    <p:notesMasterId r:id="rId29"/>
  </p:notesMasterIdLst>
  <p:handoutMasterIdLst>
    <p:handoutMasterId r:id="rId30"/>
  </p:handoutMasterIdLst>
  <p:sldIdLst>
    <p:sldId id="257" r:id="rId5"/>
    <p:sldId id="270" r:id="rId6"/>
    <p:sldId id="267" r:id="rId7"/>
    <p:sldId id="269" r:id="rId8"/>
    <p:sldId id="299" r:id="rId9"/>
    <p:sldId id="331" r:id="rId10"/>
    <p:sldId id="287" r:id="rId11"/>
    <p:sldId id="285" r:id="rId12"/>
    <p:sldId id="309" r:id="rId13"/>
    <p:sldId id="310" r:id="rId14"/>
    <p:sldId id="311" r:id="rId15"/>
    <p:sldId id="312" r:id="rId16"/>
    <p:sldId id="332" r:id="rId17"/>
    <p:sldId id="317" r:id="rId18"/>
    <p:sldId id="321" r:id="rId19"/>
    <p:sldId id="271" r:id="rId20"/>
    <p:sldId id="325" r:id="rId21"/>
    <p:sldId id="326" r:id="rId22"/>
    <p:sldId id="327" r:id="rId23"/>
    <p:sldId id="328" r:id="rId24"/>
    <p:sldId id="329" r:id="rId25"/>
    <p:sldId id="330" r:id="rId26"/>
    <p:sldId id="298" r:id="rId27"/>
    <p:sldId id="313" r:id="rId28"/>
  </p:sldIdLst>
  <p:sldSz cx="9144000" cy="6858000" type="screen4x3"/>
  <p:notesSz cx="6985000" cy="9271000"/>
  <p:defaultTextStyle>
    <a:defPPr>
      <a:defRPr lang="en-US"/>
    </a:defPPr>
    <a:lvl1pPr algn="r" rtl="0" fontAlgn="base">
      <a:spcBef>
        <a:spcPct val="0"/>
      </a:spcBef>
      <a:spcAft>
        <a:spcPct val="0"/>
      </a:spcAft>
      <a:defRPr sz="3600" kern="1200">
        <a:solidFill>
          <a:schemeClr val="bg1"/>
        </a:solidFill>
        <a:latin typeface="Trebuchet MS" pitchFamily="34" charset="0"/>
        <a:ea typeface="+mn-ea"/>
        <a:cs typeface="+mn-cs"/>
      </a:defRPr>
    </a:lvl1pPr>
    <a:lvl2pPr marL="457200" algn="r" rtl="0" fontAlgn="base">
      <a:spcBef>
        <a:spcPct val="0"/>
      </a:spcBef>
      <a:spcAft>
        <a:spcPct val="0"/>
      </a:spcAft>
      <a:defRPr sz="3600" kern="1200">
        <a:solidFill>
          <a:schemeClr val="bg1"/>
        </a:solidFill>
        <a:latin typeface="Trebuchet MS" pitchFamily="34" charset="0"/>
        <a:ea typeface="+mn-ea"/>
        <a:cs typeface="+mn-cs"/>
      </a:defRPr>
    </a:lvl2pPr>
    <a:lvl3pPr marL="914400" algn="r" rtl="0" fontAlgn="base">
      <a:spcBef>
        <a:spcPct val="0"/>
      </a:spcBef>
      <a:spcAft>
        <a:spcPct val="0"/>
      </a:spcAft>
      <a:defRPr sz="3600" kern="1200">
        <a:solidFill>
          <a:schemeClr val="bg1"/>
        </a:solidFill>
        <a:latin typeface="Trebuchet MS" pitchFamily="34" charset="0"/>
        <a:ea typeface="+mn-ea"/>
        <a:cs typeface="+mn-cs"/>
      </a:defRPr>
    </a:lvl3pPr>
    <a:lvl4pPr marL="1371600" algn="r" rtl="0" fontAlgn="base">
      <a:spcBef>
        <a:spcPct val="0"/>
      </a:spcBef>
      <a:spcAft>
        <a:spcPct val="0"/>
      </a:spcAft>
      <a:defRPr sz="3600" kern="1200">
        <a:solidFill>
          <a:schemeClr val="bg1"/>
        </a:solidFill>
        <a:latin typeface="Trebuchet MS" pitchFamily="34" charset="0"/>
        <a:ea typeface="+mn-ea"/>
        <a:cs typeface="+mn-cs"/>
      </a:defRPr>
    </a:lvl4pPr>
    <a:lvl5pPr marL="1828800" algn="r" rtl="0" fontAlgn="base">
      <a:spcBef>
        <a:spcPct val="0"/>
      </a:spcBef>
      <a:spcAft>
        <a:spcPct val="0"/>
      </a:spcAft>
      <a:defRPr sz="3600" kern="1200">
        <a:solidFill>
          <a:schemeClr val="bg1"/>
        </a:solidFill>
        <a:latin typeface="Trebuchet MS" pitchFamily="34" charset="0"/>
        <a:ea typeface="+mn-ea"/>
        <a:cs typeface="+mn-cs"/>
      </a:defRPr>
    </a:lvl5pPr>
    <a:lvl6pPr marL="2286000" algn="l" defTabSz="914400" rtl="0" eaLnBrk="1" latinLnBrk="0" hangingPunct="1">
      <a:defRPr sz="3600" kern="1200">
        <a:solidFill>
          <a:schemeClr val="bg1"/>
        </a:solidFill>
        <a:latin typeface="Trebuchet MS" pitchFamily="34" charset="0"/>
        <a:ea typeface="+mn-ea"/>
        <a:cs typeface="+mn-cs"/>
      </a:defRPr>
    </a:lvl6pPr>
    <a:lvl7pPr marL="2743200" algn="l" defTabSz="914400" rtl="0" eaLnBrk="1" latinLnBrk="0" hangingPunct="1">
      <a:defRPr sz="3600" kern="1200">
        <a:solidFill>
          <a:schemeClr val="bg1"/>
        </a:solidFill>
        <a:latin typeface="Trebuchet MS" pitchFamily="34" charset="0"/>
        <a:ea typeface="+mn-ea"/>
        <a:cs typeface="+mn-cs"/>
      </a:defRPr>
    </a:lvl7pPr>
    <a:lvl8pPr marL="3200400" algn="l" defTabSz="914400" rtl="0" eaLnBrk="1" latinLnBrk="0" hangingPunct="1">
      <a:defRPr sz="3600" kern="1200">
        <a:solidFill>
          <a:schemeClr val="bg1"/>
        </a:solidFill>
        <a:latin typeface="Trebuchet MS" pitchFamily="34" charset="0"/>
        <a:ea typeface="+mn-ea"/>
        <a:cs typeface="+mn-cs"/>
      </a:defRPr>
    </a:lvl8pPr>
    <a:lvl9pPr marL="3657600" algn="l" defTabSz="914400" rtl="0" eaLnBrk="1" latinLnBrk="0" hangingPunct="1">
      <a:defRPr sz="3600" kern="1200">
        <a:solidFill>
          <a:schemeClr val="bg1"/>
        </a:solidFill>
        <a:latin typeface="Trebuchet MS"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3FEE"/>
    <a:srgbClr val="F01A0A"/>
    <a:srgbClr val="767F31"/>
    <a:srgbClr val="9DB029"/>
    <a:srgbClr val="E1D54B"/>
    <a:srgbClr val="0000B8"/>
    <a:srgbClr val="0735C9"/>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07" d="100"/>
          <a:sy n="107" d="100"/>
        </p:scale>
        <p:origin x="-9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l" defTabSz="928688">
              <a:defRPr sz="1200">
                <a:solidFill>
                  <a:schemeClr val="tx1"/>
                </a:solidFill>
                <a:latin typeface="Times New Roman" pitchFamily="18" charset="0"/>
              </a:defRPr>
            </a:lvl1pPr>
          </a:lstStyle>
          <a:p>
            <a:endParaRPr lang="en-US" altLang="en-US" dirty="0"/>
          </a:p>
        </p:txBody>
      </p:sp>
      <p:sp>
        <p:nvSpPr>
          <p:cNvPr id="27651"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a:solidFill>
                  <a:schemeClr val="tx1"/>
                </a:solidFill>
                <a:latin typeface="Times New Roman" pitchFamily="18" charset="0"/>
              </a:defRPr>
            </a:lvl1pPr>
          </a:lstStyle>
          <a:p>
            <a:endParaRPr lang="en-US" altLang="en-US" dirty="0"/>
          </a:p>
        </p:txBody>
      </p:sp>
      <p:sp>
        <p:nvSpPr>
          <p:cNvPr id="27652" name="Rectangle 4"/>
          <p:cNvSpPr>
            <a:spLocks noGrp="1" noChangeArrowheads="1"/>
          </p:cNvSpPr>
          <p:nvPr>
            <p:ph type="ftr" sz="quarter" idx="2"/>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l" defTabSz="928688">
              <a:defRPr sz="1200">
                <a:solidFill>
                  <a:schemeClr val="tx1"/>
                </a:solidFill>
                <a:latin typeface="Times New Roman" pitchFamily="18" charset="0"/>
              </a:defRPr>
            </a:lvl1pPr>
          </a:lstStyle>
          <a:p>
            <a:endParaRPr lang="en-US" altLang="en-US" dirty="0"/>
          </a:p>
        </p:txBody>
      </p:sp>
      <p:sp>
        <p:nvSpPr>
          <p:cNvPr id="27653" name="Rectangle 5"/>
          <p:cNvSpPr>
            <a:spLocks noGrp="1" noChangeArrowheads="1"/>
          </p:cNvSpPr>
          <p:nvPr>
            <p:ph type="sldNum" sz="quarter" idx="3"/>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a:solidFill>
                  <a:schemeClr val="tx1"/>
                </a:solidFill>
                <a:latin typeface="Times New Roman" pitchFamily="18" charset="0"/>
              </a:defRPr>
            </a:lvl1pPr>
          </a:lstStyle>
          <a:p>
            <a:fld id="{298B8341-A7FF-4D01-8E13-64E55F769E7C}" type="slidenum">
              <a:rPr lang="en-US" altLang="en-US"/>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chemeClr val="tx1"/>
                </a:solidFill>
                <a:latin typeface="Times" pitchFamily="18" charset="0"/>
              </a:defRPr>
            </a:lvl1pPr>
          </a:lstStyle>
          <a:p>
            <a:endParaRPr lang="en-US" altLang="en-US" dirty="0"/>
          </a:p>
        </p:txBody>
      </p:sp>
      <p:sp>
        <p:nvSpPr>
          <p:cNvPr id="30723" name="Rectangle 3"/>
          <p:cNvSpPr>
            <a:spLocks noGrp="1" noChangeArrowheads="1"/>
          </p:cNvSpPr>
          <p:nvPr>
            <p:ph type="dt"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latin typeface="Times" pitchFamily="18" charset="0"/>
              </a:defRPr>
            </a:lvl1pPr>
          </a:lstStyle>
          <a:p>
            <a:endParaRPr lang="en-US" altLang="en-US" dirty="0"/>
          </a:p>
        </p:txBody>
      </p:sp>
      <p:sp>
        <p:nvSpPr>
          <p:cNvPr id="30724" name="Rectangle 4"/>
          <p:cNvSpPr>
            <a:spLocks noGrp="1" noRot="1" noChangeAspect="1" noChangeArrowheads="1" noTextEdit="1"/>
          </p:cNvSpPr>
          <p:nvPr>
            <p:ph type="sldImg" idx="2"/>
          </p:nvPr>
        </p:nvSpPr>
        <p:spPr bwMode="auto">
          <a:xfrm>
            <a:off x="1130300" y="685800"/>
            <a:ext cx="4673600" cy="3505200"/>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914400" y="4419600"/>
            <a:ext cx="51054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26" name="Rectangle 6"/>
          <p:cNvSpPr>
            <a:spLocks noGrp="1" noChangeArrowheads="1"/>
          </p:cNvSpPr>
          <p:nvPr>
            <p:ph type="ftr" sz="quarter" idx="4"/>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chemeClr val="tx1"/>
                </a:solidFill>
                <a:latin typeface="Times" pitchFamily="18" charset="0"/>
              </a:defRPr>
            </a:lvl1pPr>
          </a:lstStyle>
          <a:p>
            <a:endParaRPr lang="en-US" altLang="en-US" dirty="0"/>
          </a:p>
        </p:txBody>
      </p:sp>
      <p:sp>
        <p:nvSpPr>
          <p:cNvPr id="30727" name="Rectangle 7"/>
          <p:cNvSpPr>
            <a:spLocks noGrp="1" noChangeArrowheads="1"/>
          </p:cNvSpPr>
          <p:nvPr>
            <p:ph type="sldNum" sz="quarter" idx="5"/>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latin typeface="Times" pitchFamily="18" charset="0"/>
              </a:defRPr>
            </a:lvl1pPr>
          </a:lstStyle>
          <a:p>
            <a:fld id="{26E847FF-B988-4BB6-96EE-CD72273A2B88}"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rebuchet MS" pitchFamily="34" charset="0"/>
        <a:ea typeface="+mn-ea"/>
        <a:cs typeface="+mn-cs"/>
      </a:defRPr>
    </a:lvl1pPr>
    <a:lvl2pPr marL="457200" algn="l" rtl="0" fontAlgn="base">
      <a:spcBef>
        <a:spcPct val="30000"/>
      </a:spcBef>
      <a:spcAft>
        <a:spcPct val="0"/>
      </a:spcAft>
      <a:defRPr sz="1200" kern="1200">
        <a:solidFill>
          <a:schemeClr val="tx1"/>
        </a:solidFill>
        <a:latin typeface="Trebuchet MS" pitchFamily="34" charset="0"/>
        <a:ea typeface="+mn-ea"/>
        <a:cs typeface="+mn-cs"/>
      </a:defRPr>
    </a:lvl2pPr>
    <a:lvl3pPr marL="914400" algn="l" rtl="0" fontAlgn="base">
      <a:spcBef>
        <a:spcPct val="30000"/>
      </a:spcBef>
      <a:spcAft>
        <a:spcPct val="0"/>
      </a:spcAft>
      <a:defRPr sz="1200" kern="1200">
        <a:solidFill>
          <a:schemeClr val="tx1"/>
        </a:solidFill>
        <a:latin typeface="Trebuchet MS" pitchFamily="34" charset="0"/>
        <a:ea typeface="+mn-ea"/>
        <a:cs typeface="+mn-cs"/>
      </a:defRPr>
    </a:lvl3pPr>
    <a:lvl4pPr marL="1371600" algn="l" rtl="0" fontAlgn="base">
      <a:spcBef>
        <a:spcPct val="30000"/>
      </a:spcBef>
      <a:spcAft>
        <a:spcPct val="0"/>
      </a:spcAft>
      <a:defRPr sz="1200" kern="1200">
        <a:solidFill>
          <a:schemeClr val="tx1"/>
        </a:solidFill>
        <a:latin typeface="Trebuchet MS" pitchFamily="34" charset="0"/>
        <a:ea typeface="+mn-ea"/>
        <a:cs typeface="+mn-cs"/>
      </a:defRPr>
    </a:lvl4pPr>
    <a:lvl5pPr marL="1828800" algn="l" rtl="0" fontAlgn="base">
      <a:spcBef>
        <a:spcPct val="30000"/>
      </a:spcBef>
      <a:spcAft>
        <a:spcPct val="0"/>
      </a:spcAft>
      <a:defRPr sz="1200" kern="1200">
        <a:solidFill>
          <a:schemeClr val="tx1"/>
        </a:solidFill>
        <a:latin typeface="Trebuchet MS"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131" name="Rectangle 59"/>
          <p:cNvSpPr>
            <a:spLocks noChangeArrowheads="1"/>
          </p:cNvSpPr>
          <p:nvPr userDrawn="1"/>
        </p:nvSpPr>
        <p:spPr bwMode="auto">
          <a:xfrm>
            <a:off x="0" y="0"/>
            <a:ext cx="9144000" cy="4495800"/>
          </a:xfrm>
          <a:prstGeom prst="rect">
            <a:avLst/>
          </a:prstGeom>
          <a:solidFill>
            <a:srgbClr val="E90A27"/>
          </a:solidFill>
          <a:ln w="57150">
            <a:noFill/>
            <a:miter lim="800000"/>
            <a:headEnd type="none" w="sm" len="sm"/>
            <a:tailEnd type="none" w="sm" len="sm"/>
          </a:ln>
          <a:effectLst/>
        </p:spPr>
        <p:txBody>
          <a:bodyPr wrap="none" anchor="ctr"/>
          <a:lstStyle/>
          <a:p>
            <a:endParaRPr lang="en-US" dirty="0"/>
          </a:p>
        </p:txBody>
      </p:sp>
      <p:grpSp>
        <p:nvGrpSpPr>
          <p:cNvPr id="3132" name="Group 60"/>
          <p:cNvGrpSpPr>
            <a:grpSpLocks/>
          </p:cNvGrpSpPr>
          <p:nvPr userDrawn="1"/>
        </p:nvGrpSpPr>
        <p:grpSpPr bwMode="auto">
          <a:xfrm>
            <a:off x="1143000" y="2422525"/>
            <a:ext cx="8001000" cy="277813"/>
            <a:chOff x="720" y="1526"/>
            <a:chExt cx="5040" cy="175"/>
          </a:xfrm>
        </p:grpSpPr>
        <p:sp>
          <p:nvSpPr>
            <p:cNvPr id="3133" name="Line 61"/>
            <p:cNvSpPr>
              <a:spLocks noChangeShapeType="1"/>
            </p:cNvSpPr>
            <p:nvPr/>
          </p:nvSpPr>
          <p:spPr bwMode="auto">
            <a:xfrm flipH="1">
              <a:off x="720" y="1526"/>
              <a:ext cx="5040" cy="0"/>
            </a:xfrm>
            <a:prstGeom prst="line">
              <a:avLst/>
            </a:prstGeom>
            <a:noFill/>
            <a:ln w="9525">
              <a:solidFill>
                <a:schemeClr val="tx2"/>
              </a:solidFill>
              <a:round/>
              <a:headEnd/>
              <a:tailEnd/>
            </a:ln>
            <a:effectLst/>
          </p:spPr>
          <p:txBody>
            <a:bodyPr/>
            <a:lstStyle/>
            <a:p>
              <a:endParaRPr lang="en-US" dirty="0"/>
            </a:p>
          </p:txBody>
        </p:sp>
        <p:sp>
          <p:nvSpPr>
            <p:cNvPr id="3134" name="Line 62"/>
            <p:cNvSpPr>
              <a:spLocks noChangeShapeType="1"/>
            </p:cNvSpPr>
            <p:nvPr/>
          </p:nvSpPr>
          <p:spPr bwMode="auto">
            <a:xfrm>
              <a:off x="1266" y="1528"/>
              <a:ext cx="0" cy="173"/>
            </a:xfrm>
            <a:prstGeom prst="line">
              <a:avLst/>
            </a:prstGeom>
            <a:noFill/>
            <a:ln w="9525">
              <a:solidFill>
                <a:schemeClr val="tx2"/>
              </a:solidFill>
              <a:round/>
              <a:headEnd/>
              <a:tailEnd/>
            </a:ln>
            <a:effectLst/>
          </p:spPr>
          <p:txBody>
            <a:bodyPr/>
            <a:lstStyle/>
            <a:p>
              <a:endParaRPr lang="en-US" dirty="0"/>
            </a:p>
          </p:txBody>
        </p:sp>
      </p:grpSp>
      <p:sp>
        <p:nvSpPr>
          <p:cNvPr id="3136" name="Rectangle 64"/>
          <p:cNvSpPr>
            <a:spLocks noChangeArrowheads="1"/>
          </p:cNvSpPr>
          <p:nvPr userDrawn="1"/>
        </p:nvSpPr>
        <p:spPr bwMode="auto">
          <a:xfrm>
            <a:off x="2014538" y="4305300"/>
            <a:ext cx="7129462" cy="165100"/>
          </a:xfrm>
          <a:prstGeom prst="rect">
            <a:avLst/>
          </a:prstGeom>
          <a:gradFill rotWithShape="1">
            <a:gsLst>
              <a:gs pos="0">
                <a:srgbClr val="0735C9"/>
              </a:gs>
              <a:gs pos="100000">
                <a:srgbClr val="0735C9">
                  <a:gamma/>
                  <a:shade val="46275"/>
                  <a:invGamma/>
                </a:srgbClr>
              </a:gs>
            </a:gsLst>
            <a:lin ang="0" scaled="1"/>
          </a:gradFill>
          <a:ln w="9525">
            <a:noFill/>
            <a:miter lim="800000"/>
            <a:headEnd/>
            <a:tailEnd/>
          </a:ln>
          <a:effectLst/>
        </p:spPr>
        <p:txBody>
          <a:bodyPr wrap="none" anchor="ctr"/>
          <a:lstStyle/>
          <a:p>
            <a:endParaRPr lang="en-US" dirty="0"/>
          </a:p>
        </p:txBody>
      </p:sp>
      <p:sp>
        <p:nvSpPr>
          <p:cNvPr id="3137" name="Rectangle 65"/>
          <p:cNvSpPr>
            <a:spLocks noChangeArrowheads="1"/>
          </p:cNvSpPr>
          <p:nvPr userDrawn="1"/>
        </p:nvSpPr>
        <p:spPr bwMode="auto">
          <a:xfrm>
            <a:off x="1146175" y="4470400"/>
            <a:ext cx="7997825" cy="96838"/>
          </a:xfrm>
          <a:prstGeom prst="rect">
            <a:avLst/>
          </a:prstGeom>
          <a:gradFill rotWithShape="1">
            <a:gsLst>
              <a:gs pos="0">
                <a:srgbClr val="0000CC"/>
              </a:gs>
              <a:gs pos="100000">
                <a:srgbClr val="0000CC">
                  <a:gamma/>
                  <a:shade val="46275"/>
                  <a:invGamma/>
                </a:srgbClr>
              </a:gs>
            </a:gsLst>
            <a:lin ang="0" scaled="1"/>
          </a:gradFill>
          <a:ln w="9525">
            <a:noFill/>
            <a:miter lim="800000"/>
            <a:headEnd/>
            <a:tailEnd/>
          </a:ln>
          <a:effectLst/>
        </p:spPr>
        <p:txBody>
          <a:bodyPr wrap="none" anchor="ctr"/>
          <a:lstStyle/>
          <a:p>
            <a:endParaRPr lang="en-US" dirty="0"/>
          </a:p>
        </p:txBody>
      </p:sp>
      <p:sp>
        <p:nvSpPr>
          <p:cNvPr id="3119" name="Line 47"/>
          <p:cNvSpPr>
            <a:spLocks noChangeShapeType="1"/>
          </p:cNvSpPr>
          <p:nvPr/>
        </p:nvSpPr>
        <p:spPr bwMode="auto">
          <a:xfrm flipH="1">
            <a:off x="1143000" y="2422525"/>
            <a:ext cx="8001000" cy="0"/>
          </a:xfrm>
          <a:prstGeom prst="line">
            <a:avLst/>
          </a:prstGeom>
          <a:noFill/>
          <a:ln w="9525">
            <a:solidFill>
              <a:schemeClr val="bg1"/>
            </a:solidFill>
            <a:round/>
            <a:headEnd/>
            <a:tailEnd/>
          </a:ln>
          <a:effectLst/>
        </p:spPr>
        <p:txBody>
          <a:bodyPr/>
          <a:lstStyle/>
          <a:p>
            <a:endParaRPr lang="en-US" dirty="0"/>
          </a:p>
        </p:txBody>
      </p:sp>
      <p:sp>
        <p:nvSpPr>
          <p:cNvPr id="3120" name="Line 48"/>
          <p:cNvSpPr>
            <a:spLocks noChangeShapeType="1"/>
          </p:cNvSpPr>
          <p:nvPr/>
        </p:nvSpPr>
        <p:spPr bwMode="auto">
          <a:xfrm>
            <a:off x="2009775" y="2425700"/>
            <a:ext cx="0" cy="274638"/>
          </a:xfrm>
          <a:prstGeom prst="line">
            <a:avLst/>
          </a:prstGeom>
          <a:noFill/>
          <a:ln w="9525">
            <a:solidFill>
              <a:schemeClr val="bg1"/>
            </a:solidFill>
            <a:round/>
            <a:headEnd/>
            <a:tailEnd/>
          </a:ln>
          <a:effectLst/>
        </p:spPr>
        <p:txBody>
          <a:bodyPr/>
          <a:lstStyle/>
          <a:p>
            <a:endParaRPr lang="en-US" dirty="0"/>
          </a:p>
        </p:txBody>
      </p:sp>
      <p:sp>
        <p:nvSpPr>
          <p:cNvPr id="3121" name="Rectangle 49"/>
          <p:cNvSpPr>
            <a:spLocks noGrp="1" noChangeArrowheads="1"/>
          </p:cNvSpPr>
          <p:nvPr>
            <p:ph type="ctrTitle"/>
          </p:nvPr>
        </p:nvSpPr>
        <p:spPr>
          <a:xfrm>
            <a:off x="1066800" y="692150"/>
            <a:ext cx="7681913" cy="1524000"/>
          </a:xfrm>
        </p:spPr>
        <p:txBody>
          <a:bodyPr lIns="91440" tIns="0" bIns="0" anchor="b"/>
          <a:lstStyle>
            <a:lvl1pPr>
              <a:lnSpc>
                <a:spcPct val="85000"/>
              </a:lnSpc>
              <a:defRPr sz="4700">
                <a:solidFill>
                  <a:schemeClr val="bg1"/>
                </a:solidFill>
              </a:defRPr>
            </a:lvl1pPr>
          </a:lstStyle>
          <a:p>
            <a:r>
              <a:rPr lang="en-US" altLang="en-US"/>
              <a:t>Click to edit Master title style</a:t>
            </a:r>
          </a:p>
        </p:txBody>
      </p:sp>
      <p:sp>
        <p:nvSpPr>
          <p:cNvPr id="3122" name="Rectangle 50"/>
          <p:cNvSpPr>
            <a:spLocks noGrp="1" noChangeArrowheads="1"/>
          </p:cNvSpPr>
          <p:nvPr>
            <p:ph type="subTitle" idx="1"/>
          </p:nvPr>
        </p:nvSpPr>
        <p:spPr>
          <a:xfrm>
            <a:off x="2133600" y="2536825"/>
            <a:ext cx="3581400" cy="457200"/>
          </a:xfrm>
        </p:spPr>
        <p:txBody>
          <a:bodyPr tIns="0" bIns="0"/>
          <a:lstStyle>
            <a:lvl1pPr>
              <a:spcBef>
                <a:spcPct val="0"/>
              </a:spcBef>
              <a:defRPr sz="1400">
                <a:solidFill>
                  <a:schemeClr val="bg1"/>
                </a:solidFill>
              </a:defRPr>
            </a:lvl1pPr>
          </a:lstStyle>
          <a:p>
            <a:r>
              <a:rPr lang="en-US" altLang="en-US"/>
              <a:t>Click to edit Master subtitle style</a:t>
            </a:r>
          </a:p>
        </p:txBody>
      </p:sp>
      <p:pic>
        <p:nvPicPr>
          <p:cNvPr id="3145" name="Picture 73" descr="white_bg_logo"/>
          <p:cNvPicPr>
            <a:picLocks noChangeAspect="1" noChangeArrowheads="1"/>
          </p:cNvPicPr>
          <p:nvPr userDrawn="1"/>
        </p:nvPicPr>
        <p:blipFill>
          <a:blip r:embed="rId2"/>
          <a:srcRect/>
          <a:stretch>
            <a:fillRect/>
          </a:stretch>
        </p:blipFill>
        <p:spPr bwMode="auto">
          <a:xfrm>
            <a:off x="4405313" y="4953000"/>
            <a:ext cx="4211637" cy="1509713"/>
          </a:xfrm>
          <a:prstGeom prst="rect">
            <a:avLst/>
          </a:prstGeom>
          <a:noFill/>
        </p:spPr>
      </p:pic>
      <p:pic>
        <p:nvPicPr>
          <p:cNvPr id="14" name="Picture 13" descr="State Seal Color 02.jpg"/>
          <p:cNvPicPr>
            <a:picLocks noChangeAspect="1"/>
          </p:cNvPicPr>
          <p:nvPr userDrawn="1"/>
        </p:nvPicPr>
        <p:blipFill>
          <a:blip r:embed="rId3" cstate="print"/>
          <a:stretch>
            <a:fillRect/>
          </a:stretch>
        </p:blipFill>
        <p:spPr>
          <a:xfrm>
            <a:off x="775110" y="4829452"/>
            <a:ext cx="1695102" cy="1695102"/>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a:lvl1p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lvl1pPr>
              <a:defRPr/>
            </a:lvl1pPr>
          </a:lstStyle>
          <a:p>
            <a:fld id="{039DCA10-E745-4BDB-BE0C-268AE4BB9A61}" type="slidenum">
              <a:rPr lang="en-US" altLang="en-US"/>
              <a:pPr/>
              <a:t>‹#›</a:t>
            </a:fld>
            <a:endParaRPr lang="en-US" altLang="en-US" sz="1000" b="0"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altLang="en-US" dirty="0" smtClean="0"/>
              <a:t>© </a:t>
            </a:r>
            <a:fld id="{72B652E3-692E-4588-9103-76CD98A8E5E4}" type="datetime4">
              <a:rPr lang="en-US" altLang="en-US" smtClean="0"/>
              <a:pPr/>
              <a:t>November 7, 2008</a:t>
            </a:fld>
            <a:r>
              <a:rPr lang="en-US" altLang="en-US" dirty="0" smtClean="0"/>
              <a:t>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lvl1pPr>
              <a:defRPr/>
            </a:lvl1pPr>
          </a:lstStyle>
          <a:p>
            <a:fld id="{BAB9CAA2-1C25-42C1-A5BE-48CC651A24DC}" type="slidenum">
              <a:rPr lang="en-US" altLang="en-US"/>
              <a:pPr/>
              <a:t>‹#›</a:t>
            </a:fld>
            <a:endParaRPr lang="en-US" altLang="en-US" sz="1000" b="0"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11288" y="1628775"/>
            <a:ext cx="36195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83188" y="1628775"/>
            <a:ext cx="36195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altLang="en-US" dirty="0"/>
              <a:t>© </a:t>
            </a:r>
            <a:fld id="{CE197F62-F069-490D-821E-C082FF04F9D9}" type="datetime4">
              <a:rPr lang="en-US" altLang="en-US"/>
              <a:pPr/>
              <a:t>November 7, 2008</a:t>
            </a:fld>
            <a:r>
              <a:rPr lang="en-US" altLang="en-US" dirty="0"/>
              <a:t> Nebraska Cyber Security Center.</a:t>
            </a:r>
          </a:p>
        </p:txBody>
      </p:sp>
      <p:sp>
        <p:nvSpPr>
          <p:cNvPr id="6" name="Slide Number Placeholder 5"/>
          <p:cNvSpPr>
            <a:spLocks noGrp="1"/>
          </p:cNvSpPr>
          <p:nvPr>
            <p:ph type="sldNum" sz="quarter" idx="11"/>
          </p:nvPr>
        </p:nvSpPr>
        <p:spPr/>
        <p:txBody>
          <a:bodyPr/>
          <a:lstStyle>
            <a:lvl1pPr>
              <a:defRPr/>
            </a:lvl1pPr>
          </a:lstStyle>
          <a:p>
            <a:fld id="{5184BEF3-9016-4CF2-8ADF-825238C1F49F}" type="slidenum">
              <a:rPr lang="en-US" altLang="en-US"/>
              <a:pPr/>
              <a:t>‹#›</a:t>
            </a:fld>
            <a:endParaRPr lang="en-US" altLang="en-US" sz="1000" b="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altLang="en-US" dirty="0"/>
              <a:t>© </a:t>
            </a:r>
            <a:fld id="{6913986F-5293-4705-A5F1-7E742E2AF88E}" type="datetime4">
              <a:rPr lang="en-US" altLang="en-US"/>
              <a:pPr/>
              <a:t>November 7, 2008</a:t>
            </a:fld>
            <a:r>
              <a:rPr lang="en-US" altLang="en-US" dirty="0"/>
              <a:t> Nebraska Cyber Security Center.</a:t>
            </a:r>
          </a:p>
        </p:txBody>
      </p:sp>
      <p:sp>
        <p:nvSpPr>
          <p:cNvPr id="8" name="Slide Number Placeholder 7"/>
          <p:cNvSpPr>
            <a:spLocks noGrp="1"/>
          </p:cNvSpPr>
          <p:nvPr>
            <p:ph type="sldNum" sz="quarter" idx="11"/>
          </p:nvPr>
        </p:nvSpPr>
        <p:spPr/>
        <p:txBody>
          <a:bodyPr/>
          <a:lstStyle>
            <a:lvl1pPr>
              <a:defRPr/>
            </a:lvl1pPr>
          </a:lstStyle>
          <a:p>
            <a:fld id="{E6035815-E4FD-4182-840F-2E3111EEF43F}" type="slidenum">
              <a:rPr lang="en-US" altLang="en-US"/>
              <a:pPr/>
              <a:t>‹#›</a:t>
            </a:fld>
            <a:endParaRPr lang="en-US" altLang="en-US" sz="1000" b="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altLang="en-US" dirty="0"/>
              <a:t>© </a:t>
            </a:r>
            <a:fld id="{42971AD2-2209-455F-91E0-CC1F62FCB84D}" type="datetime4">
              <a:rPr lang="en-US" altLang="en-US"/>
              <a:pPr/>
              <a:t>November 7, 2008</a:t>
            </a:fld>
            <a:r>
              <a:rPr lang="en-US" altLang="en-US" dirty="0"/>
              <a:t> Nebraska Cyber Security Center.</a:t>
            </a:r>
          </a:p>
        </p:txBody>
      </p:sp>
      <p:sp>
        <p:nvSpPr>
          <p:cNvPr id="4" name="Slide Number Placeholder 3"/>
          <p:cNvSpPr>
            <a:spLocks noGrp="1"/>
          </p:cNvSpPr>
          <p:nvPr>
            <p:ph type="sldNum" sz="quarter" idx="11"/>
          </p:nvPr>
        </p:nvSpPr>
        <p:spPr/>
        <p:txBody>
          <a:bodyPr/>
          <a:lstStyle>
            <a:lvl1pPr>
              <a:defRPr/>
            </a:lvl1pPr>
          </a:lstStyle>
          <a:p>
            <a:fld id="{F127A1DF-6E72-4E80-8F60-D6ED0BD54084}" type="slidenum">
              <a:rPr lang="en-US" altLang="en-US"/>
              <a:pPr/>
              <a:t>‹#›</a:t>
            </a:fld>
            <a:endParaRPr lang="en-US" altLang="en-US" sz="1000" b="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ltLang="en-US" dirty="0"/>
              <a:t>© </a:t>
            </a:r>
            <a:fld id="{B9472EBC-0E8B-4405-81ED-84C84EE25001}" type="datetime4">
              <a:rPr lang="en-US" altLang="en-US"/>
              <a:pPr/>
              <a:t>November 7, 2008</a:t>
            </a:fld>
            <a:r>
              <a:rPr lang="en-US" altLang="en-US" dirty="0"/>
              <a:t> Nebraska Cyber Security Center.</a:t>
            </a:r>
          </a:p>
        </p:txBody>
      </p:sp>
      <p:sp>
        <p:nvSpPr>
          <p:cNvPr id="3" name="Slide Number Placeholder 2"/>
          <p:cNvSpPr>
            <a:spLocks noGrp="1"/>
          </p:cNvSpPr>
          <p:nvPr>
            <p:ph type="sldNum" sz="quarter" idx="11"/>
          </p:nvPr>
        </p:nvSpPr>
        <p:spPr/>
        <p:txBody>
          <a:bodyPr/>
          <a:lstStyle>
            <a:lvl1pPr>
              <a:defRPr/>
            </a:lvl1pPr>
          </a:lstStyle>
          <a:p>
            <a:fld id="{8593A7B1-063D-490B-B74E-AAD9F144F665}" type="slidenum">
              <a:rPr lang="en-US" altLang="en-US"/>
              <a:pPr/>
              <a:t>‹#›</a:t>
            </a:fld>
            <a:endParaRPr lang="en-US" altLang="en-US" sz="1000" b="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ltLang="en-US" dirty="0"/>
              <a:t>© </a:t>
            </a:r>
            <a:fld id="{BFB89EB0-1F65-4D28-A62B-207311E2F97E}" type="datetime4">
              <a:rPr lang="en-US" altLang="en-US"/>
              <a:pPr/>
              <a:t>November 7, 2008</a:t>
            </a:fld>
            <a:r>
              <a:rPr lang="en-US" altLang="en-US" dirty="0"/>
              <a:t> Nebraska Cyber Security Center.</a:t>
            </a:r>
          </a:p>
        </p:txBody>
      </p:sp>
      <p:sp>
        <p:nvSpPr>
          <p:cNvPr id="6" name="Slide Number Placeholder 5"/>
          <p:cNvSpPr>
            <a:spLocks noGrp="1"/>
          </p:cNvSpPr>
          <p:nvPr>
            <p:ph type="sldNum" sz="quarter" idx="11"/>
          </p:nvPr>
        </p:nvSpPr>
        <p:spPr/>
        <p:txBody>
          <a:bodyPr/>
          <a:lstStyle>
            <a:lvl1pPr>
              <a:defRPr/>
            </a:lvl1pPr>
          </a:lstStyle>
          <a:p>
            <a:fld id="{DA69C1E5-3F93-4F95-AC63-679521A53858}" type="slidenum">
              <a:rPr lang="en-US" altLang="en-US"/>
              <a:pPr/>
              <a:t>‹#›</a:t>
            </a:fld>
            <a:endParaRPr lang="en-US" altLang="en-US" sz="1000" b="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ltLang="en-US" dirty="0"/>
              <a:t>© </a:t>
            </a:r>
            <a:fld id="{2183FB8F-2FC5-4B07-A652-F65E94E4FAF7}" type="datetime4">
              <a:rPr lang="en-US" altLang="en-US"/>
              <a:pPr/>
              <a:t>November 7, 2008</a:t>
            </a:fld>
            <a:r>
              <a:rPr lang="en-US" altLang="en-US" dirty="0"/>
              <a:t> Nebraska Cyber Security Center.</a:t>
            </a:r>
          </a:p>
        </p:txBody>
      </p:sp>
      <p:sp>
        <p:nvSpPr>
          <p:cNvPr id="6" name="Slide Number Placeholder 5"/>
          <p:cNvSpPr>
            <a:spLocks noGrp="1"/>
          </p:cNvSpPr>
          <p:nvPr>
            <p:ph type="sldNum" sz="quarter" idx="11"/>
          </p:nvPr>
        </p:nvSpPr>
        <p:spPr/>
        <p:txBody>
          <a:bodyPr/>
          <a:lstStyle>
            <a:lvl1pPr>
              <a:defRPr/>
            </a:lvl1pPr>
          </a:lstStyle>
          <a:p>
            <a:fld id="{85CF21CC-74D7-4C85-87B1-62C1086AC439}" type="slidenum">
              <a:rPr lang="en-US" altLang="en-US"/>
              <a:pPr/>
              <a:t>‹#›</a:t>
            </a:fld>
            <a:endParaRPr lang="en-US" altLang="en-US" sz="1000" b="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altLang="en-US" dirty="0"/>
              <a:t>© </a:t>
            </a:r>
            <a:fld id="{FBE640B4-2A05-4F1D-8ACF-83E17EA8E163}" type="datetime4">
              <a:rPr lang="en-US" altLang="en-US"/>
              <a:pPr/>
              <a:t>November 7, 2008</a:t>
            </a:fld>
            <a:r>
              <a:rPr lang="en-US" altLang="en-US" dirty="0"/>
              <a:t> Nebraska Cyber Security Center.</a:t>
            </a:r>
          </a:p>
        </p:txBody>
      </p:sp>
      <p:sp>
        <p:nvSpPr>
          <p:cNvPr id="5" name="Slide Number Placeholder 4"/>
          <p:cNvSpPr>
            <a:spLocks noGrp="1"/>
          </p:cNvSpPr>
          <p:nvPr>
            <p:ph type="sldNum" sz="quarter" idx="11"/>
          </p:nvPr>
        </p:nvSpPr>
        <p:spPr/>
        <p:txBody>
          <a:bodyPr/>
          <a:lstStyle>
            <a:lvl1pPr>
              <a:defRPr/>
            </a:lvl1pPr>
          </a:lstStyle>
          <a:p>
            <a:fld id="{9DEF0095-F9C3-45BF-A551-ABF17A9FF9EC}" type="slidenum">
              <a:rPr lang="en-US" altLang="en-US"/>
              <a:pPr/>
              <a:t>‹#›</a:t>
            </a:fld>
            <a:endParaRPr lang="en-US" altLang="en-US" sz="1000" b="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4838" y="417513"/>
            <a:ext cx="1847850"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11288" y="417513"/>
            <a:ext cx="5391150"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altLang="en-US" dirty="0"/>
              <a:t>© </a:t>
            </a:r>
            <a:fld id="{2BBFE0D0-9118-4965-8FD6-C7F9AFD8927F}" type="datetime4">
              <a:rPr lang="en-US" altLang="en-US"/>
              <a:pPr/>
              <a:t>November 7, 2008</a:t>
            </a:fld>
            <a:r>
              <a:rPr lang="en-US" altLang="en-US" dirty="0"/>
              <a:t> Nebraska Cyber Security Center.</a:t>
            </a:r>
          </a:p>
        </p:txBody>
      </p:sp>
      <p:sp>
        <p:nvSpPr>
          <p:cNvPr id="5" name="Slide Number Placeholder 4"/>
          <p:cNvSpPr>
            <a:spLocks noGrp="1"/>
          </p:cNvSpPr>
          <p:nvPr>
            <p:ph type="sldNum" sz="quarter" idx="11"/>
          </p:nvPr>
        </p:nvSpPr>
        <p:spPr/>
        <p:txBody>
          <a:bodyPr/>
          <a:lstStyle>
            <a:lvl1pPr>
              <a:defRPr/>
            </a:lvl1pPr>
          </a:lstStyle>
          <a:p>
            <a:fld id="{DA2644AB-1A9C-4055-9432-D7BF01FF8405}" type="slidenum">
              <a:rPr lang="en-US" altLang="en-US"/>
              <a:pPr/>
              <a:t>‹#›</a:t>
            </a:fld>
            <a:endParaRPr lang="en-US" altLang="en-US" sz="1000" b="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62113" y="417513"/>
            <a:ext cx="7086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11288" y="1628775"/>
            <a:ext cx="36195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83188" y="1628775"/>
            <a:ext cx="36195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416050" y="6237288"/>
            <a:ext cx="5316538" cy="200025"/>
          </a:xfrm>
        </p:spPr>
        <p:txBody>
          <a:bodyPr/>
          <a:lstStyle>
            <a:lvl1pPr>
              <a:defRPr/>
            </a:lvl1pPr>
          </a:lstStyle>
          <a:p>
            <a:r>
              <a:rPr lang="en-US" altLang="en-US" dirty="0"/>
              <a:t>© </a:t>
            </a:r>
            <a:fld id="{B4E26711-C58C-4179-A7C4-0221893D813A}" type="datetime4">
              <a:rPr lang="en-US" altLang="en-US"/>
              <a:pPr/>
              <a:t>November 7, 2008</a:t>
            </a:fld>
            <a:r>
              <a:rPr lang="en-US" altLang="en-US" dirty="0"/>
              <a:t> Nebraska Cyber Security Center.</a:t>
            </a:r>
          </a:p>
        </p:txBody>
      </p:sp>
      <p:sp>
        <p:nvSpPr>
          <p:cNvPr id="6" name="Slide Number Placeholder 5"/>
          <p:cNvSpPr>
            <a:spLocks noGrp="1"/>
          </p:cNvSpPr>
          <p:nvPr>
            <p:ph type="sldNum" sz="quarter" idx="11"/>
          </p:nvPr>
        </p:nvSpPr>
        <p:spPr>
          <a:xfrm>
            <a:off x="388938" y="6248400"/>
            <a:ext cx="381000" cy="195263"/>
          </a:xfrm>
        </p:spPr>
        <p:txBody>
          <a:bodyPr/>
          <a:lstStyle>
            <a:lvl1pPr>
              <a:defRPr/>
            </a:lvl1pPr>
          </a:lstStyle>
          <a:p>
            <a:fld id="{90700714-CF88-40AE-B8BE-CD2B34362A5F}" type="slidenum">
              <a:rPr lang="en-US" altLang="en-US"/>
              <a:pPr/>
              <a:t>‹#›</a:t>
            </a:fld>
            <a:endParaRPr lang="en-US" altLang="en-US" sz="1000" b="0"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3" y="1600200"/>
            <a:ext cx="2095500" cy="4525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138863"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5.wmf"/><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02" name="Picture 78" descr="white_bg_logo"/>
          <p:cNvPicPr>
            <a:picLocks noChangeAspect="1" noChangeArrowheads="1"/>
          </p:cNvPicPr>
          <p:nvPr userDrawn="1"/>
        </p:nvPicPr>
        <p:blipFill>
          <a:blip r:embed="rId14" cstate="print"/>
          <a:srcRect/>
          <a:stretch>
            <a:fillRect/>
          </a:stretch>
        </p:blipFill>
        <p:spPr bwMode="auto">
          <a:xfrm>
            <a:off x="6953250" y="5965825"/>
            <a:ext cx="1822450" cy="654050"/>
          </a:xfrm>
          <a:prstGeom prst="rect">
            <a:avLst/>
          </a:prstGeom>
          <a:noFill/>
        </p:spPr>
      </p:pic>
      <p:sp>
        <p:nvSpPr>
          <p:cNvPr id="1078" name="Rectangle 54"/>
          <p:cNvSpPr>
            <a:spLocks noGrp="1" noChangeArrowheads="1"/>
          </p:cNvSpPr>
          <p:nvPr>
            <p:ph type="title"/>
          </p:nvPr>
        </p:nvSpPr>
        <p:spPr bwMode="auto">
          <a:xfrm>
            <a:off x="1662113" y="417513"/>
            <a:ext cx="7086600" cy="990600"/>
          </a:xfrm>
          <a:prstGeom prst="rect">
            <a:avLst/>
          </a:prstGeom>
          <a:noFill/>
          <a:ln w="9525">
            <a:noFill/>
            <a:miter lim="800000"/>
            <a:headEnd/>
            <a:tailEnd/>
          </a:ln>
          <a:effectLst/>
        </p:spPr>
        <p:txBody>
          <a:bodyPr vert="horz" wrap="square" lIns="0" tIns="45720" rIns="91440" bIns="45720" numCol="1" anchor="ctr" anchorCtr="0" compatLnSpc="1">
            <a:prstTxWarp prst="textNoShape">
              <a:avLst/>
            </a:prstTxWarp>
          </a:bodyPr>
          <a:lstStyle/>
          <a:p>
            <a:pPr lvl="0"/>
            <a:r>
              <a:rPr lang="en-US" altLang="en-US" smtClean="0"/>
              <a:t>Click to edit Master title style</a:t>
            </a:r>
          </a:p>
        </p:txBody>
      </p:sp>
      <p:sp>
        <p:nvSpPr>
          <p:cNvPr id="1079" name="Rectangle 55"/>
          <p:cNvSpPr>
            <a:spLocks noGrp="1" noChangeArrowheads="1"/>
          </p:cNvSpPr>
          <p:nvPr>
            <p:ph type="body" idx="1"/>
          </p:nvPr>
        </p:nvSpPr>
        <p:spPr bwMode="auto">
          <a:xfrm>
            <a:off x="1411288" y="1628775"/>
            <a:ext cx="73914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81" name="Rectangle 57"/>
          <p:cNvSpPr>
            <a:spLocks noGrp="1" noChangeArrowheads="1"/>
          </p:cNvSpPr>
          <p:nvPr>
            <p:ph type="ftr" sz="quarter" idx="3"/>
          </p:nvPr>
        </p:nvSpPr>
        <p:spPr bwMode="auto">
          <a:xfrm>
            <a:off x="1416050" y="6237288"/>
            <a:ext cx="5316538" cy="200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900">
                <a:solidFill>
                  <a:schemeClr val="bg2"/>
                </a:solidFill>
                <a:latin typeface="Arial" pitchFamily="34" charset="0"/>
              </a:defRPr>
            </a:lvl1pPr>
          </a:lstStyle>
          <a:p>
            <a:r>
              <a:rPr lang="en-US" altLang="en-US" dirty="0"/>
              <a:t>© </a:t>
            </a:r>
            <a:fld id="{DD9D5622-E309-4365-BE6C-8C7E631A7899}" type="datetime4">
              <a:rPr lang="en-US" altLang="en-US"/>
              <a:pPr/>
              <a:t>November 7, 2008</a:t>
            </a:fld>
            <a:r>
              <a:rPr lang="en-US" altLang="en-US" dirty="0"/>
              <a:t> Nebraska Cyber Security Center.</a:t>
            </a:r>
          </a:p>
        </p:txBody>
      </p:sp>
      <p:sp>
        <p:nvSpPr>
          <p:cNvPr id="1083" name="Rectangle 59"/>
          <p:cNvSpPr>
            <a:spLocks noChangeArrowheads="1"/>
          </p:cNvSpPr>
          <p:nvPr userDrawn="1"/>
        </p:nvSpPr>
        <p:spPr bwMode="auto">
          <a:xfrm>
            <a:off x="3175" y="0"/>
            <a:ext cx="9144000" cy="304800"/>
          </a:xfrm>
          <a:prstGeom prst="rect">
            <a:avLst/>
          </a:prstGeom>
          <a:solidFill>
            <a:srgbClr val="C30224"/>
          </a:solidFill>
          <a:ln w="9525">
            <a:noFill/>
            <a:miter lim="800000"/>
            <a:headEnd/>
            <a:tailEnd/>
          </a:ln>
          <a:effectLst/>
        </p:spPr>
        <p:txBody>
          <a:bodyPr wrap="none" anchor="ctr"/>
          <a:lstStyle/>
          <a:p>
            <a:pPr algn="ctr"/>
            <a:endParaRPr lang="en-US" sz="2400" dirty="0">
              <a:solidFill>
                <a:srgbClr val="CC0000"/>
              </a:solidFill>
              <a:latin typeface="Times New Roman" pitchFamily="18" charset="0"/>
            </a:endParaRPr>
          </a:p>
        </p:txBody>
      </p:sp>
      <p:sp>
        <p:nvSpPr>
          <p:cNvPr id="1084" name="Line 60"/>
          <p:cNvSpPr>
            <a:spLocks noChangeShapeType="1"/>
          </p:cNvSpPr>
          <p:nvPr userDrawn="1"/>
        </p:nvSpPr>
        <p:spPr bwMode="auto">
          <a:xfrm>
            <a:off x="1531938" y="1444625"/>
            <a:ext cx="7620000" cy="0"/>
          </a:xfrm>
          <a:prstGeom prst="line">
            <a:avLst/>
          </a:prstGeom>
          <a:noFill/>
          <a:ln w="9525">
            <a:solidFill>
              <a:schemeClr val="tx1"/>
            </a:solidFill>
            <a:round/>
            <a:headEnd/>
            <a:tailEnd/>
          </a:ln>
          <a:effectLst/>
        </p:spPr>
        <p:txBody>
          <a:bodyPr/>
          <a:lstStyle/>
          <a:p>
            <a:endParaRPr lang="en-US" dirty="0"/>
          </a:p>
        </p:txBody>
      </p:sp>
      <p:sp>
        <p:nvSpPr>
          <p:cNvPr id="1090" name="Rectangle 66"/>
          <p:cNvSpPr>
            <a:spLocks noChangeArrowheads="1"/>
          </p:cNvSpPr>
          <p:nvPr userDrawn="1"/>
        </p:nvSpPr>
        <p:spPr bwMode="auto">
          <a:xfrm>
            <a:off x="0" y="6765925"/>
            <a:ext cx="9144000" cy="92075"/>
          </a:xfrm>
          <a:prstGeom prst="rect">
            <a:avLst/>
          </a:prstGeom>
          <a:gradFill rotWithShape="1">
            <a:gsLst>
              <a:gs pos="0">
                <a:srgbClr val="0000B8"/>
              </a:gs>
              <a:gs pos="100000">
                <a:srgbClr val="0000B8">
                  <a:gamma/>
                  <a:shade val="46275"/>
                  <a:invGamma/>
                </a:srgbClr>
              </a:gs>
            </a:gsLst>
            <a:lin ang="0" scaled="1"/>
          </a:gradFill>
          <a:ln w="9525">
            <a:noFill/>
            <a:miter lim="800000"/>
            <a:headEnd/>
            <a:tailEnd/>
          </a:ln>
          <a:effectLst/>
        </p:spPr>
        <p:txBody>
          <a:bodyPr wrap="none" anchor="ctr"/>
          <a:lstStyle/>
          <a:p>
            <a:endParaRPr lang="en-US" dirty="0"/>
          </a:p>
        </p:txBody>
      </p:sp>
      <p:sp>
        <p:nvSpPr>
          <p:cNvPr id="1092" name="Rectangle 68"/>
          <p:cNvSpPr>
            <a:spLocks noChangeArrowheads="1"/>
          </p:cNvSpPr>
          <p:nvPr userDrawn="1"/>
        </p:nvSpPr>
        <p:spPr bwMode="auto">
          <a:xfrm>
            <a:off x="1524000" y="6597650"/>
            <a:ext cx="7620000" cy="165100"/>
          </a:xfrm>
          <a:prstGeom prst="rect">
            <a:avLst/>
          </a:prstGeom>
          <a:gradFill rotWithShape="1">
            <a:gsLst>
              <a:gs pos="0">
                <a:srgbClr val="083FEE"/>
              </a:gs>
              <a:gs pos="100000">
                <a:srgbClr val="083FEE">
                  <a:gamma/>
                  <a:shade val="46275"/>
                  <a:invGamma/>
                </a:srgbClr>
              </a:gs>
            </a:gsLst>
            <a:lin ang="0" scaled="1"/>
          </a:gradFill>
          <a:ln w="9525">
            <a:noFill/>
            <a:miter lim="800000"/>
            <a:headEnd/>
            <a:tailEnd/>
          </a:ln>
          <a:effectLst/>
        </p:spPr>
        <p:txBody>
          <a:bodyPr wrap="none" anchor="ctr"/>
          <a:lstStyle/>
          <a:p>
            <a:endParaRPr lang="en-US" dirty="0"/>
          </a:p>
        </p:txBody>
      </p:sp>
      <p:sp>
        <p:nvSpPr>
          <p:cNvPr id="1082" name="Rectangle 58"/>
          <p:cNvSpPr>
            <a:spLocks noGrp="1" noChangeArrowheads="1"/>
          </p:cNvSpPr>
          <p:nvPr>
            <p:ph type="sldNum" sz="quarter" idx="4"/>
          </p:nvPr>
        </p:nvSpPr>
        <p:spPr bwMode="auto">
          <a:xfrm>
            <a:off x="388938" y="6248400"/>
            <a:ext cx="381000" cy="1952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300" b="1" baseline="1000">
                <a:solidFill>
                  <a:schemeClr val="tx1"/>
                </a:solidFill>
              </a:defRPr>
            </a:lvl1pPr>
          </a:lstStyle>
          <a:p>
            <a:fld id="{88A6BFDA-14F3-4472-9D39-BE31EA828453}" type="slidenum">
              <a:rPr lang="en-US" altLang="en-US"/>
              <a:pPr/>
              <a:t>‹#›</a:t>
            </a:fld>
            <a:endParaRPr lang="en-US" altLang="en-US" sz="1000" dirty="0"/>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97" r:id="rId12"/>
  </p:sldLayoutIdLst>
  <p:timing>
    <p:tnLst>
      <p:par>
        <p:cTn id="1" dur="indefinite" restart="never" nodeType="tmRoot"/>
      </p:par>
    </p:tnLst>
  </p:timing>
  <p:hf hdr="0" dt="0"/>
  <p:txStyles>
    <p:titleStyle>
      <a:lvl1pPr algn="l" rtl="0" fontAlgn="base">
        <a:lnSpc>
          <a:spcPct val="90000"/>
        </a:lnSpc>
        <a:spcBef>
          <a:spcPct val="0"/>
        </a:spcBef>
        <a:spcAft>
          <a:spcPct val="0"/>
        </a:spcAft>
        <a:defRPr sz="3200">
          <a:solidFill>
            <a:srgbClr val="E00000"/>
          </a:solidFill>
          <a:latin typeface="+mj-lt"/>
          <a:ea typeface="+mj-ea"/>
          <a:cs typeface="+mj-cs"/>
        </a:defRPr>
      </a:lvl1pPr>
      <a:lvl2pPr algn="l" rtl="0" fontAlgn="base">
        <a:lnSpc>
          <a:spcPct val="90000"/>
        </a:lnSpc>
        <a:spcBef>
          <a:spcPct val="0"/>
        </a:spcBef>
        <a:spcAft>
          <a:spcPct val="0"/>
        </a:spcAft>
        <a:defRPr sz="3200">
          <a:solidFill>
            <a:srgbClr val="E00000"/>
          </a:solidFill>
          <a:latin typeface="Trebuchet MS" pitchFamily="34" charset="0"/>
        </a:defRPr>
      </a:lvl2pPr>
      <a:lvl3pPr algn="l" rtl="0" fontAlgn="base">
        <a:lnSpc>
          <a:spcPct val="90000"/>
        </a:lnSpc>
        <a:spcBef>
          <a:spcPct val="0"/>
        </a:spcBef>
        <a:spcAft>
          <a:spcPct val="0"/>
        </a:spcAft>
        <a:defRPr sz="3200">
          <a:solidFill>
            <a:srgbClr val="E00000"/>
          </a:solidFill>
          <a:latin typeface="Trebuchet MS" pitchFamily="34" charset="0"/>
        </a:defRPr>
      </a:lvl3pPr>
      <a:lvl4pPr algn="l" rtl="0" fontAlgn="base">
        <a:lnSpc>
          <a:spcPct val="90000"/>
        </a:lnSpc>
        <a:spcBef>
          <a:spcPct val="0"/>
        </a:spcBef>
        <a:spcAft>
          <a:spcPct val="0"/>
        </a:spcAft>
        <a:defRPr sz="3200">
          <a:solidFill>
            <a:srgbClr val="E00000"/>
          </a:solidFill>
          <a:latin typeface="Trebuchet MS" pitchFamily="34" charset="0"/>
        </a:defRPr>
      </a:lvl4pPr>
      <a:lvl5pPr algn="l" rtl="0" fontAlgn="base">
        <a:lnSpc>
          <a:spcPct val="90000"/>
        </a:lnSpc>
        <a:spcBef>
          <a:spcPct val="0"/>
        </a:spcBef>
        <a:spcAft>
          <a:spcPct val="0"/>
        </a:spcAft>
        <a:defRPr sz="3200">
          <a:solidFill>
            <a:srgbClr val="E00000"/>
          </a:solidFill>
          <a:latin typeface="Trebuchet MS" pitchFamily="34" charset="0"/>
        </a:defRPr>
      </a:lvl5pPr>
      <a:lvl6pPr marL="457200" algn="l" rtl="0" fontAlgn="base">
        <a:lnSpc>
          <a:spcPct val="90000"/>
        </a:lnSpc>
        <a:spcBef>
          <a:spcPct val="0"/>
        </a:spcBef>
        <a:spcAft>
          <a:spcPct val="0"/>
        </a:spcAft>
        <a:defRPr sz="3200">
          <a:solidFill>
            <a:srgbClr val="E00000"/>
          </a:solidFill>
          <a:latin typeface="Trebuchet MS" pitchFamily="34" charset="0"/>
        </a:defRPr>
      </a:lvl6pPr>
      <a:lvl7pPr marL="914400" algn="l" rtl="0" fontAlgn="base">
        <a:lnSpc>
          <a:spcPct val="90000"/>
        </a:lnSpc>
        <a:spcBef>
          <a:spcPct val="0"/>
        </a:spcBef>
        <a:spcAft>
          <a:spcPct val="0"/>
        </a:spcAft>
        <a:defRPr sz="3200">
          <a:solidFill>
            <a:srgbClr val="E00000"/>
          </a:solidFill>
          <a:latin typeface="Trebuchet MS" pitchFamily="34" charset="0"/>
        </a:defRPr>
      </a:lvl7pPr>
      <a:lvl8pPr marL="1371600" algn="l" rtl="0" fontAlgn="base">
        <a:lnSpc>
          <a:spcPct val="90000"/>
        </a:lnSpc>
        <a:spcBef>
          <a:spcPct val="0"/>
        </a:spcBef>
        <a:spcAft>
          <a:spcPct val="0"/>
        </a:spcAft>
        <a:defRPr sz="3200">
          <a:solidFill>
            <a:srgbClr val="E00000"/>
          </a:solidFill>
          <a:latin typeface="Trebuchet MS" pitchFamily="34" charset="0"/>
        </a:defRPr>
      </a:lvl8pPr>
      <a:lvl9pPr marL="1828800" algn="l" rtl="0" fontAlgn="base">
        <a:lnSpc>
          <a:spcPct val="90000"/>
        </a:lnSpc>
        <a:spcBef>
          <a:spcPct val="0"/>
        </a:spcBef>
        <a:spcAft>
          <a:spcPct val="0"/>
        </a:spcAft>
        <a:defRPr sz="3200">
          <a:solidFill>
            <a:srgbClr val="E00000"/>
          </a:solidFill>
          <a:latin typeface="Trebuchet MS" pitchFamily="34" charset="0"/>
        </a:defRPr>
      </a:lvl9pPr>
    </p:titleStyle>
    <p:bodyStyle>
      <a:lvl1pPr algn="l" rtl="0" fontAlgn="base">
        <a:spcBef>
          <a:spcPct val="25000"/>
        </a:spcBef>
        <a:spcAft>
          <a:spcPct val="0"/>
        </a:spcAft>
        <a:defRPr sz="2200">
          <a:solidFill>
            <a:schemeClr val="tx1"/>
          </a:solidFill>
          <a:latin typeface="+mn-lt"/>
          <a:ea typeface="+mn-ea"/>
          <a:cs typeface="+mn-cs"/>
        </a:defRPr>
      </a:lvl1pPr>
      <a:lvl2pPr marL="623888" indent="-166688" algn="l" rtl="0" fontAlgn="base">
        <a:spcBef>
          <a:spcPct val="25000"/>
        </a:spcBef>
        <a:spcAft>
          <a:spcPct val="0"/>
        </a:spcAft>
        <a:buSzPct val="65000"/>
        <a:buChar char="•"/>
        <a:defRPr sz="2000">
          <a:solidFill>
            <a:schemeClr val="tx1"/>
          </a:solidFill>
          <a:latin typeface="+mn-lt"/>
        </a:defRPr>
      </a:lvl2pPr>
      <a:lvl3pPr marL="1081088" indent="-166688" algn="l" rtl="0" fontAlgn="base">
        <a:spcBef>
          <a:spcPct val="25000"/>
        </a:spcBef>
        <a:spcAft>
          <a:spcPct val="0"/>
        </a:spcAft>
        <a:buSzPct val="65000"/>
        <a:buChar char="–"/>
        <a:defRPr sz="2000">
          <a:solidFill>
            <a:schemeClr val="tx1"/>
          </a:solidFill>
          <a:latin typeface="+mn-lt"/>
        </a:defRPr>
      </a:lvl3pPr>
      <a:lvl4pPr marL="1538288" indent="-166688" algn="l" rtl="0" fontAlgn="base">
        <a:spcBef>
          <a:spcPct val="25000"/>
        </a:spcBef>
        <a:spcAft>
          <a:spcPct val="0"/>
        </a:spcAft>
        <a:buSzPct val="65000"/>
        <a:buChar char="–"/>
        <a:defRPr>
          <a:solidFill>
            <a:schemeClr val="tx1"/>
          </a:solidFill>
          <a:latin typeface="+mn-lt"/>
        </a:defRPr>
      </a:lvl4pPr>
      <a:lvl5pPr marL="1995488" indent="-166688" algn="l" rtl="0" fontAlgn="base">
        <a:spcBef>
          <a:spcPct val="25000"/>
        </a:spcBef>
        <a:spcAft>
          <a:spcPct val="0"/>
        </a:spcAft>
        <a:buSzPct val="65000"/>
        <a:buChar char="»"/>
        <a:defRPr sz="1600">
          <a:solidFill>
            <a:schemeClr val="tx1"/>
          </a:solidFill>
          <a:latin typeface="+mn-lt"/>
        </a:defRPr>
      </a:lvl5pPr>
      <a:lvl6pPr marL="2452688" indent="-166688" algn="l" rtl="0" fontAlgn="base">
        <a:spcBef>
          <a:spcPct val="25000"/>
        </a:spcBef>
        <a:spcAft>
          <a:spcPct val="0"/>
        </a:spcAft>
        <a:buSzPct val="65000"/>
        <a:buChar char="»"/>
        <a:defRPr sz="1600">
          <a:solidFill>
            <a:schemeClr val="tx1"/>
          </a:solidFill>
          <a:latin typeface="+mn-lt"/>
        </a:defRPr>
      </a:lvl6pPr>
      <a:lvl7pPr marL="2909888" indent="-166688" algn="l" rtl="0" fontAlgn="base">
        <a:spcBef>
          <a:spcPct val="25000"/>
        </a:spcBef>
        <a:spcAft>
          <a:spcPct val="0"/>
        </a:spcAft>
        <a:buSzPct val="65000"/>
        <a:buChar char="»"/>
        <a:defRPr sz="1600">
          <a:solidFill>
            <a:schemeClr val="tx1"/>
          </a:solidFill>
          <a:latin typeface="+mn-lt"/>
        </a:defRPr>
      </a:lvl7pPr>
      <a:lvl8pPr marL="3367088" indent="-166688" algn="l" rtl="0" fontAlgn="base">
        <a:spcBef>
          <a:spcPct val="25000"/>
        </a:spcBef>
        <a:spcAft>
          <a:spcPct val="0"/>
        </a:spcAft>
        <a:buSzPct val="65000"/>
        <a:buChar char="»"/>
        <a:defRPr sz="1600">
          <a:solidFill>
            <a:schemeClr val="tx1"/>
          </a:solidFill>
          <a:latin typeface="+mn-lt"/>
        </a:defRPr>
      </a:lvl8pPr>
      <a:lvl9pPr marL="3824288" indent="-166688" algn="l" rtl="0" fontAlgn="base">
        <a:spcBef>
          <a:spcPct val="25000"/>
        </a:spcBef>
        <a:spcAft>
          <a:spcPct val="0"/>
        </a:spcAft>
        <a:buSzPct val="6500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67" name="Rectangle 7"/>
          <p:cNvSpPr>
            <a:spLocks noChangeArrowheads="1"/>
          </p:cNvSpPr>
          <p:nvPr userDrawn="1"/>
        </p:nvSpPr>
        <p:spPr bwMode="auto">
          <a:xfrm>
            <a:off x="0" y="0"/>
            <a:ext cx="9144000" cy="6858000"/>
          </a:xfrm>
          <a:prstGeom prst="rect">
            <a:avLst/>
          </a:prstGeom>
          <a:solidFill>
            <a:srgbClr val="E00000"/>
          </a:solidFill>
          <a:ln w="9525">
            <a:noFill/>
            <a:miter lim="800000"/>
            <a:headEnd/>
            <a:tailEnd/>
          </a:ln>
          <a:effectLst/>
        </p:spPr>
        <p:txBody>
          <a:bodyPr wrap="none" anchor="ctr"/>
          <a:lstStyle/>
          <a:p>
            <a:endParaRPr lang="en-US" dirty="0"/>
          </a:p>
        </p:txBody>
      </p:sp>
      <p:sp>
        <p:nvSpPr>
          <p:cNvPr id="40962" name="Rectangle 2"/>
          <p:cNvSpPr>
            <a:spLocks noGrp="1" noChangeArrowheads="1"/>
          </p:cNvSpPr>
          <p:nvPr>
            <p:ph type="title"/>
          </p:nvPr>
        </p:nvSpPr>
        <p:spPr bwMode="auto">
          <a:xfrm>
            <a:off x="1498600" y="2357438"/>
            <a:ext cx="7345363"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r" rtl="0" fontAlgn="base">
        <a:spcBef>
          <a:spcPct val="0"/>
        </a:spcBef>
        <a:spcAft>
          <a:spcPct val="0"/>
        </a:spcAft>
        <a:defRPr sz="3600">
          <a:solidFill>
            <a:schemeClr val="bg1"/>
          </a:solidFill>
          <a:latin typeface="+mj-lt"/>
          <a:ea typeface="+mj-ea"/>
          <a:cs typeface="+mj-cs"/>
        </a:defRPr>
      </a:lvl1pPr>
      <a:lvl2pPr algn="r" rtl="0" fontAlgn="base">
        <a:spcBef>
          <a:spcPct val="0"/>
        </a:spcBef>
        <a:spcAft>
          <a:spcPct val="0"/>
        </a:spcAft>
        <a:defRPr sz="3600">
          <a:solidFill>
            <a:schemeClr val="bg1"/>
          </a:solidFill>
          <a:latin typeface="Trebuchet MS" pitchFamily="34" charset="0"/>
        </a:defRPr>
      </a:lvl2pPr>
      <a:lvl3pPr algn="r" rtl="0" fontAlgn="base">
        <a:spcBef>
          <a:spcPct val="0"/>
        </a:spcBef>
        <a:spcAft>
          <a:spcPct val="0"/>
        </a:spcAft>
        <a:defRPr sz="3600">
          <a:solidFill>
            <a:schemeClr val="bg1"/>
          </a:solidFill>
          <a:latin typeface="Trebuchet MS" pitchFamily="34" charset="0"/>
        </a:defRPr>
      </a:lvl3pPr>
      <a:lvl4pPr algn="r" rtl="0" fontAlgn="base">
        <a:spcBef>
          <a:spcPct val="0"/>
        </a:spcBef>
        <a:spcAft>
          <a:spcPct val="0"/>
        </a:spcAft>
        <a:defRPr sz="3600">
          <a:solidFill>
            <a:schemeClr val="bg1"/>
          </a:solidFill>
          <a:latin typeface="Trebuchet MS" pitchFamily="34" charset="0"/>
        </a:defRPr>
      </a:lvl4pPr>
      <a:lvl5pPr algn="r" rtl="0" fontAlgn="base">
        <a:spcBef>
          <a:spcPct val="0"/>
        </a:spcBef>
        <a:spcAft>
          <a:spcPct val="0"/>
        </a:spcAft>
        <a:defRPr sz="3600">
          <a:solidFill>
            <a:schemeClr val="bg1"/>
          </a:solidFill>
          <a:latin typeface="Trebuchet MS" pitchFamily="34" charset="0"/>
        </a:defRPr>
      </a:lvl5pPr>
      <a:lvl6pPr marL="457200" algn="r" rtl="0" fontAlgn="base">
        <a:spcBef>
          <a:spcPct val="0"/>
        </a:spcBef>
        <a:spcAft>
          <a:spcPct val="0"/>
        </a:spcAft>
        <a:defRPr sz="3600">
          <a:solidFill>
            <a:schemeClr val="bg1"/>
          </a:solidFill>
          <a:latin typeface="Trebuchet MS" pitchFamily="34" charset="0"/>
        </a:defRPr>
      </a:lvl6pPr>
      <a:lvl7pPr marL="914400" algn="r" rtl="0" fontAlgn="base">
        <a:spcBef>
          <a:spcPct val="0"/>
        </a:spcBef>
        <a:spcAft>
          <a:spcPct val="0"/>
        </a:spcAft>
        <a:defRPr sz="3600">
          <a:solidFill>
            <a:schemeClr val="bg1"/>
          </a:solidFill>
          <a:latin typeface="Trebuchet MS" pitchFamily="34" charset="0"/>
        </a:defRPr>
      </a:lvl7pPr>
      <a:lvl8pPr marL="1371600" algn="r" rtl="0" fontAlgn="base">
        <a:spcBef>
          <a:spcPct val="0"/>
        </a:spcBef>
        <a:spcAft>
          <a:spcPct val="0"/>
        </a:spcAft>
        <a:defRPr sz="3600">
          <a:solidFill>
            <a:schemeClr val="bg1"/>
          </a:solidFill>
          <a:latin typeface="Trebuchet MS" pitchFamily="34" charset="0"/>
        </a:defRPr>
      </a:lvl8pPr>
      <a:lvl9pPr marL="1828800" algn="r" rtl="0" fontAlgn="base">
        <a:spcBef>
          <a:spcPct val="0"/>
        </a:spcBef>
        <a:spcAft>
          <a:spcPct val="0"/>
        </a:spcAft>
        <a:defRPr sz="3600">
          <a:solidFill>
            <a:schemeClr val="bg1"/>
          </a:solidFill>
          <a:latin typeface="Trebuchet MS"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5479" name="Picture 7" descr="finalslide"/>
          <p:cNvPicPr>
            <a:picLocks noChangeAspect="1" noChangeArrowheads="1"/>
          </p:cNvPicPr>
          <p:nvPr userDrawn="1"/>
        </p:nvPicPr>
        <p:blipFill>
          <a:blip r:embed="rId13"/>
          <a:srcRect/>
          <a:stretch>
            <a:fillRect/>
          </a:stretch>
        </p:blipFill>
        <p:spPr bwMode="auto">
          <a:xfrm>
            <a:off x="0" y="0"/>
            <a:ext cx="9144000" cy="6859588"/>
          </a:xfrm>
          <a:prstGeom prst="rect">
            <a:avLst/>
          </a:prstGeom>
          <a:noFill/>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0599" name="Rectangle 7"/>
          <p:cNvSpPr>
            <a:spLocks noChangeArrowheads="1"/>
          </p:cNvSpPr>
          <p:nvPr userDrawn="1"/>
        </p:nvSpPr>
        <p:spPr bwMode="auto">
          <a:xfrm>
            <a:off x="0" y="0"/>
            <a:ext cx="9144000" cy="6858000"/>
          </a:xfrm>
          <a:prstGeom prst="rect">
            <a:avLst/>
          </a:prstGeom>
          <a:solidFill>
            <a:schemeClr val="bg1"/>
          </a:solidFill>
          <a:ln w="9525">
            <a:solidFill>
              <a:schemeClr val="tx1"/>
            </a:solidFill>
            <a:miter lim="800000"/>
            <a:headEnd/>
            <a:tailEnd/>
          </a:ln>
          <a:effectLst/>
        </p:spPr>
        <p:txBody>
          <a:bodyPr wrap="none" anchor="ctr"/>
          <a:lstStyle/>
          <a:p>
            <a:endParaRPr lang="en-US" dirty="0"/>
          </a:p>
        </p:txBody>
      </p:sp>
      <p:sp>
        <p:nvSpPr>
          <p:cNvPr id="110601" name="Rectangle 9"/>
          <p:cNvSpPr>
            <a:spLocks noChangeArrowheads="1"/>
          </p:cNvSpPr>
          <p:nvPr userDrawn="1"/>
        </p:nvSpPr>
        <p:spPr bwMode="auto">
          <a:xfrm>
            <a:off x="0" y="0"/>
            <a:ext cx="9144000" cy="4495800"/>
          </a:xfrm>
          <a:prstGeom prst="rect">
            <a:avLst/>
          </a:prstGeom>
          <a:solidFill>
            <a:srgbClr val="E90A27"/>
          </a:solidFill>
          <a:ln w="57150">
            <a:noFill/>
            <a:miter lim="800000"/>
            <a:headEnd type="none" w="sm" len="sm"/>
            <a:tailEnd type="none" w="sm" len="sm"/>
          </a:ln>
          <a:effectLst/>
        </p:spPr>
        <p:txBody>
          <a:bodyPr wrap="none" anchor="ctr"/>
          <a:lstStyle/>
          <a:p>
            <a:endParaRPr lang="en-US" dirty="0"/>
          </a:p>
        </p:txBody>
      </p:sp>
      <p:pic>
        <p:nvPicPr>
          <p:cNvPr id="110603" name="Picture 11"/>
          <p:cNvPicPr>
            <a:picLocks noChangeAspect="1" noChangeArrowheads="1"/>
          </p:cNvPicPr>
          <p:nvPr userDrawn="1"/>
        </p:nvPicPr>
        <p:blipFill>
          <a:blip r:embed="rId13"/>
          <a:srcRect/>
          <a:stretch>
            <a:fillRect/>
          </a:stretch>
        </p:blipFill>
        <p:spPr bwMode="auto">
          <a:xfrm>
            <a:off x="1135063" y="5459413"/>
            <a:ext cx="884237" cy="1068387"/>
          </a:xfrm>
          <a:prstGeom prst="rect">
            <a:avLst/>
          </a:prstGeom>
          <a:noFill/>
        </p:spPr>
      </p:pic>
      <p:grpSp>
        <p:nvGrpSpPr>
          <p:cNvPr id="110604" name="Group 12"/>
          <p:cNvGrpSpPr>
            <a:grpSpLocks noChangeAspect="1"/>
          </p:cNvGrpSpPr>
          <p:nvPr userDrawn="1"/>
        </p:nvGrpSpPr>
        <p:grpSpPr bwMode="auto">
          <a:xfrm>
            <a:off x="7551738" y="6229350"/>
            <a:ext cx="1169987" cy="268288"/>
            <a:chOff x="4992" y="3903"/>
            <a:chExt cx="576" cy="132"/>
          </a:xfrm>
        </p:grpSpPr>
        <p:sp>
          <p:nvSpPr>
            <p:cNvPr id="110605" name="AutoShape 13"/>
            <p:cNvSpPr>
              <a:spLocks noChangeAspect="1" noChangeArrowheads="1" noTextEdit="1"/>
            </p:cNvSpPr>
            <p:nvPr userDrawn="1"/>
          </p:nvSpPr>
          <p:spPr bwMode="auto">
            <a:xfrm>
              <a:off x="4992" y="3903"/>
              <a:ext cx="576" cy="132"/>
            </a:xfrm>
            <a:prstGeom prst="rect">
              <a:avLst/>
            </a:prstGeom>
            <a:noFill/>
            <a:ln w="9525">
              <a:noFill/>
              <a:miter lim="800000"/>
              <a:headEnd/>
              <a:tailEnd/>
            </a:ln>
          </p:spPr>
          <p:txBody>
            <a:bodyPr/>
            <a:lstStyle/>
            <a:p>
              <a:endParaRPr lang="en-US" dirty="0"/>
            </a:p>
          </p:txBody>
        </p:sp>
        <p:pic>
          <p:nvPicPr>
            <p:cNvPr id="110606" name="Picture 14"/>
            <p:cNvPicPr>
              <a:picLocks noChangeAspect="1" noChangeArrowheads="1"/>
            </p:cNvPicPr>
            <p:nvPr userDrawn="1"/>
          </p:nvPicPr>
          <p:blipFill>
            <a:blip r:embed="rId14" cstate="print"/>
            <a:srcRect/>
            <a:stretch>
              <a:fillRect/>
            </a:stretch>
          </p:blipFill>
          <p:spPr bwMode="auto">
            <a:xfrm>
              <a:off x="4992" y="3903"/>
              <a:ext cx="576" cy="132"/>
            </a:xfrm>
            <a:prstGeom prst="rect">
              <a:avLst/>
            </a:prstGeom>
            <a:noFill/>
            <a:ln w="9525">
              <a:noFill/>
              <a:miter lim="800000"/>
              <a:headEnd/>
              <a:tailEnd/>
            </a:ln>
          </p:spPr>
        </p:pic>
      </p:grpSp>
      <p:sp>
        <p:nvSpPr>
          <p:cNvPr id="110608" name="Text Box 16"/>
          <p:cNvSpPr txBox="1">
            <a:spLocks noChangeArrowheads="1"/>
          </p:cNvSpPr>
          <p:nvPr userDrawn="1"/>
        </p:nvSpPr>
        <p:spPr bwMode="auto">
          <a:xfrm>
            <a:off x="1931988" y="679450"/>
            <a:ext cx="6400800" cy="3336925"/>
          </a:xfrm>
          <a:prstGeom prst="rect">
            <a:avLst/>
          </a:prstGeom>
          <a:noFill/>
          <a:ln w="9525">
            <a:noFill/>
            <a:miter lim="800000"/>
            <a:headEnd/>
            <a:tailEnd/>
          </a:ln>
        </p:spPr>
        <p:txBody>
          <a:bodyPr lIns="90000" tIns="46800" rIns="90000" bIns="46800">
            <a:spAutoFit/>
          </a:bodyPr>
          <a:lstStyle/>
          <a:p>
            <a:pPr algn="l">
              <a:lnSpc>
                <a:spcPts val="135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300" b="1" dirty="0">
                <a:solidFill>
                  <a:srgbClr val="FFFFFF"/>
                </a:solidFill>
              </a:rPr>
              <a:t>General Disclaimer</a:t>
            </a:r>
          </a:p>
          <a:p>
            <a:pPr algn="l">
              <a:lnSpc>
                <a:spcPct val="10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dirty="0">
                <a:solidFill>
                  <a:srgbClr val="FFFFFF"/>
                </a:solidFill>
              </a:rPr>
              <a:t>This document is not to be construed as a promise by any participating company to develop, deliver, or market a product.  Novell, Inc., makes no representations or warranties with respect to the contents of this document, and specifically disclaims any express or implied warranties of merchantability or fitness for any particular purpose.  Further, Novell, Inc., reserves the right to revise this document and to make changes to its content, at any time, without obligation to notify any person or entity of such revisions or changes. All Novell marks referenced in this presentation are trademarks or registered trademarks of Novell, Inc. in the United States and other countries.  All third-party trademarks are the property of their respective owners.</a:t>
            </a:r>
          </a:p>
          <a:p>
            <a:pPr algn="l">
              <a:lnSpc>
                <a:spcPct val="10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200" dirty="0">
              <a:solidFill>
                <a:srgbClr val="FFFFFF"/>
              </a:solidFill>
            </a:endParaRPr>
          </a:p>
          <a:p>
            <a:pPr algn="l">
              <a:lnSpc>
                <a:spcPct val="10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dirty="0">
                <a:solidFill>
                  <a:srgbClr val="FFFFFF"/>
                </a:solidFill>
              </a:rPr>
              <a:t>No part of this work may be practiced, performed, copied, distributed, revised, modified, translated, abridged, condensed, expanded, collected, or adapted without the prior written consent of Novell, Inc.  Any use or exploitation of this work without authorization could subject the perpetrator to criminal and civil liability.</a:t>
            </a:r>
          </a:p>
          <a:p>
            <a:pPr algn="l">
              <a:lnSpc>
                <a:spcPct val="10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200" dirty="0">
              <a:solidFill>
                <a:srgbClr val="FFFFFF"/>
              </a:solidFill>
            </a:endParaRPr>
          </a:p>
          <a:p>
            <a:pPr algn="l">
              <a:lnSpc>
                <a:spcPct val="10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2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nitc.state.ne.us/standards/security/Minimum_Server_Configuration_Standard_20070627.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nitc.state.ne.us/standards/8-401.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hyperlink" Target="http://csrc.nist.gov/publications/fips/fips199/FIPS-PUB-199-final.pdf" TargetMode="External"/><Relationship Id="rId2" Type="http://schemas.openxmlformats.org/officeDocument/2006/relationships/hyperlink" Target="http://csrc.nist.gov/publications/nistpubs/800-37/SP800-37-final.pdf" TargetMode="External"/><Relationship Id="rId1" Type="http://schemas.openxmlformats.org/officeDocument/2006/relationships/slideLayout" Target="../slideLayouts/slideLayout2.xml"/><Relationship Id="rId5" Type="http://schemas.openxmlformats.org/officeDocument/2006/relationships/hyperlink" Target="http://e-articles.info/e/a/title/What-Is-Certification-and-Accreditation/" TargetMode="External"/><Relationship Id="rId4" Type="http://schemas.openxmlformats.org/officeDocument/2006/relationships/hyperlink" Target="http://csrc.nist.gov/groups/SMA/fisma/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8"/>
          <p:cNvSpPr>
            <a:spLocks noGrp="1" noChangeArrowheads="1"/>
          </p:cNvSpPr>
          <p:nvPr>
            <p:ph type="ctrTitle"/>
          </p:nvPr>
        </p:nvSpPr>
        <p:spPr>
          <a:xfrm>
            <a:off x="868680" y="829056"/>
            <a:ext cx="7845552" cy="1524000"/>
          </a:xfrm>
        </p:spPr>
        <p:txBody>
          <a:bodyPr/>
          <a:lstStyle/>
          <a:p>
            <a:r>
              <a:rPr lang="en-US" altLang="en-US" sz="3600" dirty="0" smtClean="0">
                <a:latin typeface="Tms Rmn"/>
              </a:rPr>
              <a:t>Vulnerability and Threat Management</a:t>
            </a:r>
            <a:r>
              <a:rPr lang="en-US" altLang="en-US" sz="4400" dirty="0">
                <a:latin typeface="Tms Rmn"/>
              </a:rPr>
              <a:t/>
            </a:r>
            <a:br>
              <a:rPr lang="en-US" altLang="en-US" sz="4400" dirty="0">
                <a:latin typeface="Tms Rmn"/>
              </a:rPr>
            </a:br>
            <a:r>
              <a:rPr lang="en-US" altLang="en-US" sz="1800" dirty="0" smtClean="0">
                <a:latin typeface="Tms Rmn"/>
              </a:rPr>
              <a:t>Creating a Vulnerability Assessment Program at the State of Nebraska</a:t>
            </a:r>
            <a:endParaRPr lang="en-US" altLang="en-US" sz="1800" dirty="0">
              <a:latin typeface="Tms Rmn"/>
            </a:endParaRPr>
          </a:p>
        </p:txBody>
      </p:sp>
      <p:sp>
        <p:nvSpPr>
          <p:cNvPr id="4106" name="Rectangle 10"/>
          <p:cNvSpPr>
            <a:spLocks noGrp="1" noChangeArrowheads="1"/>
          </p:cNvSpPr>
          <p:nvPr>
            <p:ph type="subTitle" idx="1"/>
          </p:nvPr>
        </p:nvSpPr>
        <p:spPr>
          <a:xfrm>
            <a:off x="2133600" y="2514600"/>
            <a:ext cx="4876800" cy="717550"/>
          </a:xfrm>
        </p:spPr>
        <p:txBody>
          <a:bodyPr/>
          <a:lstStyle/>
          <a:p>
            <a:r>
              <a:rPr lang="en-US" altLang="en-US" dirty="0"/>
              <a:t>Steven Hartman</a:t>
            </a:r>
          </a:p>
          <a:p>
            <a:r>
              <a:rPr lang="en-US" altLang="en-US" dirty="0" smtClean="0"/>
              <a:t>State Information </a:t>
            </a:r>
            <a:r>
              <a:rPr lang="en-US" altLang="en-US" dirty="0"/>
              <a:t>Security Officer</a:t>
            </a:r>
          </a:p>
          <a:p>
            <a:r>
              <a:rPr lang="en-US" altLang="en-US" dirty="0"/>
              <a:t>State of Nebraska</a:t>
            </a:r>
          </a:p>
        </p:txBody>
      </p:sp>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1416049" y="6237288"/>
            <a:ext cx="5550807" cy="207055"/>
          </a:xfrm>
        </p:spPr>
        <p:txBody>
          <a:bodyPr/>
          <a:lstStyle/>
          <a:p>
            <a:r>
              <a:rPr lang="en-US" altLang="en-US" dirty="0"/>
              <a:t>© </a:t>
            </a:r>
            <a:r>
              <a:rPr lang="en-US" altLang="en-US" dirty="0" smtClean="0"/>
              <a:t>November 18, 2008 Nebraska Cyber Security Center.                  2008 Nebraska Digital Summit</a:t>
            </a:r>
            <a:endParaRPr lang="en-US" altLang="en-US" dirty="0"/>
          </a:p>
        </p:txBody>
      </p:sp>
      <p:sp>
        <p:nvSpPr>
          <p:cNvPr id="5" name="Slide Number Placeholder 4"/>
          <p:cNvSpPr>
            <a:spLocks noGrp="1"/>
          </p:cNvSpPr>
          <p:nvPr>
            <p:ph type="sldNum" sz="quarter" idx="11"/>
          </p:nvPr>
        </p:nvSpPr>
        <p:spPr/>
        <p:txBody>
          <a:bodyPr/>
          <a:lstStyle/>
          <a:p>
            <a:fld id="{51AE8387-EF29-4FEF-BBD1-B729A40A97ED}" type="slidenum">
              <a:rPr lang="en-US" altLang="en-US"/>
              <a:pPr/>
              <a:t>2</a:t>
            </a:fld>
            <a:endParaRPr lang="en-US" altLang="en-US" sz="1000" b="0" dirty="0"/>
          </a:p>
        </p:txBody>
      </p:sp>
      <p:sp>
        <p:nvSpPr>
          <p:cNvPr id="146434" name="Rectangle 2"/>
          <p:cNvSpPr>
            <a:spLocks noGrp="1" noChangeArrowheads="1"/>
          </p:cNvSpPr>
          <p:nvPr>
            <p:ph type="title"/>
          </p:nvPr>
        </p:nvSpPr>
        <p:spPr/>
        <p:txBody>
          <a:bodyPr/>
          <a:lstStyle/>
          <a:p>
            <a:r>
              <a:rPr lang="en-US" dirty="0"/>
              <a:t>Agenda</a:t>
            </a:r>
          </a:p>
        </p:txBody>
      </p:sp>
      <p:sp>
        <p:nvSpPr>
          <p:cNvPr id="146435" name="Rectangle 3"/>
          <p:cNvSpPr>
            <a:spLocks noGrp="1" noChangeArrowheads="1"/>
          </p:cNvSpPr>
          <p:nvPr>
            <p:ph type="body" idx="1"/>
          </p:nvPr>
        </p:nvSpPr>
        <p:spPr>
          <a:xfrm>
            <a:off x="1225296" y="1628775"/>
            <a:ext cx="7906576" cy="4343400"/>
          </a:xfrm>
        </p:spPr>
        <p:txBody>
          <a:bodyPr/>
          <a:lstStyle/>
          <a:p>
            <a:pPr>
              <a:buClr>
                <a:schemeClr val="tx1"/>
              </a:buClr>
              <a:buSzPct val="60000"/>
              <a:buFont typeface="Times" pitchFamily="18" charset="0"/>
              <a:buChar char="•"/>
            </a:pPr>
            <a:r>
              <a:rPr lang="en-US" dirty="0"/>
              <a:t>  Introductions</a:t>
            </a:r>
          </a:p>
          <a:p>
            <a:pPr>
              <a:buClr>
                <a:schemeClr val="tx1"/>
              </a:buClr>
              <a:buSzPct val="60000"/>
              <a:buFont typeface="Times" pitchFamily="18" charset="0"/>
              <a:buChar char="•"/>
            </a:pPr>
            <a:r>
              <a:rPr lang="en-US" dirty="0"/>
              <a:t>  </a:t>
            </a:r>
            <a:r>
              <a:rPr lang="en-US" dirty="0" smtClean="0"/>
              <a:t>Vulnerabilities vs. Threats</a:t>
            </a:r>
            <a:endParaRPr lang="en-US" dirty="0"/>
          </a:p>
          <a:p>
            <a:pPr>
              <a:buClr>
                <a:schemeClr val="tx1"/>
              </a:buClr>
              <a:buSzPct val="60000"/>
              <a:buFont typeface="Times" pitchFamily="18" charset="0"/>
              <a:buChar char="•"/>
            </a:pPr>
            <a:r>
              <a:rPr lang="en-US" dirty="0"/>
              <a:t>  </a:t>
            </a:r>
            <a:r>
              <a:rPr lang="en-US" dirty="0" smtClean="0"/>
              <a:t>Components of a Vulnerability Assessment Program</a:t>
            </a:r>
            <a:endParaRPr lang="en-US" dirty="0"/>
          </a:p>
          <a:p>
            <a:pPr>
              <a:buClr>
                <a:schemeClr val="tx1"/>
              </a:buClr>
              <a:buSzPct val="60000"/>
              <a:buFont typeface="Times" pitchFamily="18" charset="0"/>
              <a:buChar char="•"/>
            </a:pPr>
            <a:r>
              <a:rPr lang="en-US" dirty="0"/>
              <a:t>  </a:t>
            </a:r>
            <a:r>
              <a:rPr lang="en-US" dirty="0" smtClean="0"/>
              <a:t>Bringing it all together</a:t>
            </a:r>
            <a:endParaRPr lang="en-US" dirty="0"/>
          </a:p>
          <a:p>
            <a:pPr>
              <a:buClr>
                <a:schemeClr val="tx1"/>
              </a:buClr>
              <a:buSzPct val="60000"/>
              <a:buFont typeface="Times" pitchFamily="18" charset="0"/>
              <a:buChar char="•"/>
            </a:pPr>
            <a:r>
              <a:rPr lang="en-US" dirty="0"/>
              <a:t>  </a:t>
            </a:r>
            <a:r>
              <a:rPr lang="en-US" dirty="0" smtClean="0"/>
              <a:t>Quiz</a:t>
            </a:r>
            <a:endParaRPr lang="en-US" dirty="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a:xfrm>
            <a:off x="1498600" y="2357438"/>
            <a:ext cx="6913563" cy="1143000"/>
          </a:xfrm>
          <a:noFill/>
        </p:spPr>
        <p:txBody>
          <a:bodyPr/>
          <a:lstStyle/>
          <a:p>
            <a:r>
              <a:rPr lang="en-US" dirty="0" smtClean="0"/>
              <a:t>Vulnerabilities vs. Threats</a:t>
            </a:r>
            <a:r>
              <a:rPr lang="en-US" dirty="0"/>
              <a:t/>
            </a:r>
            <a:br>
              <a:rPr lang="en-US" dirty="0"/>
            </a:br>
            <a:r>
              <a:rPr lang="en-US" sz="2000" dirty="0" smtClean="0"/>
              <a:t>What’s the Difference?</a:t>
            </a:r>
            <a:endParaRPr lang="en-US" sz="2000"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1398295" y="6237288"/>
            <a:ext cx="5316538" cy="200025"/>
          </a:xfrm>
        </p:spPr>
        <p:txBody>
          <a:bodyPr/>
          <a:lstStyle/>
          <a:p>
            <a:r>
              <a:rPr lang="en-US" altLang="en-US" dirty="0" smtClean="0"/>
              <a:t>© April 28, 2008 Nebraska Cyber Security Center. 	           2008 MS-ISAC Annual Meeting</a:t>
            </a:r>
          </a:p>
          <a:p>
            <a:r>
              <a:rPr lang="en-US" altLang="en-US" dirty="0" smtClean="0"/>
              <a:t>.</a:t>
            </a:r>
            <a:endParaRPr lang="en-US" altLang="en-US" dirty="0"/>
          </a:p>
        </p:txBody>
      </p:sp>
      <p:sp>
        <p:nvSpPr>
          <p:cNvPr id="5" name="Slide Number Placeholder 4"/>
          <p:cNvSpPr>
            <a:spLocks noGrp="1"/>
          </p:cNvSpPr>
          <p:nvPr>
            <p:ph type="sldNum" sz="quarter" idx="11"/>
          </p:nvPr>
        </p:nvSpPr>
        <p:spPr/>
        <p:txBody>
          <a:bodyPr/>
          <a:lstStyle/>
          <a:p>
            <a:fld id="{D796335D-B301-4238-B4C7-897288963D2E}" type="slidenum">
              <a:rPr lang="en-US" altLang="en-US"/>
              <a:pPr/>
              <a:t>4</a:t>
            </a:fld>
            <a:endParaRPr lang="en-US" altLang="en-US" sz="1000" b="0" dirty="0"/>
          </a:p>
        </p:txBody>
      </p:sp>
      <p:sp>
        <p:nvSpPr>
          <p:cNvPr id="145410" name="Rectangle 2"/>
          <p:cNvSpPr>
            <a:spLocks noGrp="1" noChangeArrowheads="1"/>
          </p:cNvSpPr>
          <p:nvPr>
            <p:ph type="title"/>
          </p:nvPr>
        </p:nvSpPr>
        <p:spPr/>
        <p:txBody>
          <a:bodyPr/>
          <a:lstStyle/>
          <a:p>
            <a:r>
              <a:rPr lang="en-US" altLang="en-US" sz="3100" dirty="0" smtClean="0"/>
              <a:t>Definitions</a:t>
            </a:r>
            <a:endParaRPr lang="en-US" altLang="en-US" sz="3100" dirty="0"/>
          </a:p>
        </p:txBody>
      </p:sp>
      <p:sp>
        <p:nvSpPr>
          <p:cNvPr id="6" name="Content Placeholder 5"/>
          <p:cNvSpPr>
            <a:spLocks noGrp="1"/>
          </p:cNvSpPr>
          <p:nvPr>
            <p:ph idx="1"/>
          </p:nvPr>
        </p:nvSpPr>
        <p:spPr/>
        <p:txBody>
          <a:bodyPr/>
          <a:lstStyle/>
          <a:p>
            <a:pPr>
              <a:buFont typeface="Arial" pitchFamily="34" charset="0"/>
              <a:buChar char="•"/>
            </a:pPr>
            <a:r>
              <a:rPr lang="en-US" dirty="0" smtClean="0"/>
              <a:t>  </a:t>
            </a:r>
            <a:r>
              <a:rPr lang="en-US" b="1" dirty="0" smtClean="0"/>
              <a:t>Vulnerability</a:t>
            </a:r>
            <a:r>
              <a:rPr lang="en-US" dirty="0" smtClean="0"/>
              <a:t> – Susceptible to attack. (</a:t>
            </a:r>
            <a:r>
              <a:rPr lang="en-US" i="1" dirty="0" smtClean="0"/>
              <a:t>Webster)</a:t>
            </a:r>
          </a:p>
          <a:p>
            <a:pPr lvl="1"/>
            <a:r>
              <a:rPr lang="en-US" sz="1800" dirty="0" smtClean="0"/>
              <a:t>A </a:t>
            </a:r>
            <a:r>
              <a:rPr lang="en-US" sz="1800" dirty="0" smtClean="0"/>
              <a:t>vulnerability is a hole or a weakness in the application, which can be a design flaw or an implementation bug, that allows an attacker to cause harm to the stakeholders of an application. </a:t>
            </a:r>
            <a:endParaRPr lang="en-US" sz="1800" dirty="0" smtClean="0"/>
          </a:p>
          <a:p>
            <a:pPr>
              <a:buFont typeface="Arial" pitchFamily="34" charset="0"/>
              <a:buChar char="•"/>
            </a:pPr>
            <a:r>
              <a:rPr lang="en-US" dirty="0" smtClean="0"/>
              <a:t> </a:t>
            </a:r>
            <a:r>
              <a:rPr lang="en-US" dirty="0" smtClean="0"/>
              <a:t> </a:t>
            </a:r>
            <a:r>
              <a:rPr lang="en-US" b="1" dirty="0" smtClean="0"/>
              <a:t>Threat</a:t>
            </a:r>
            <a:r>
              <a:rPr lang="en-US" dirty="0" smtClean="0"/>
              <a:t> – An expression of intention to inflict evil, injury, or damage (</a:t>
            </a:r>
            <a:r>
              <a:rPr lang="en-US" i="1" dirty="0" smtClean="0"/>
              <a:t>Webster)</a:t>
            </a:r>
          </a:p>
          <a:p>
            <a:pPr lvl="1">
              <a:buFont typeface="Arial" pitchFamily="34" charset="0"/>
              <a:buChar char="•"/>
            </a:pPr>
            <a:r>
              <a:rPr lang="en-US" sz="1800" dirty="0" smtClean="0"/>
              <a:t>A threat is the possibility of something bad happening (qualitative).</a:t>
            </a:r>
          </a:p>
          <a:p>
            <a:pPr>
              <a:buFont typeface="Arial" pitchFamily="34" charset="0"/>
              <a:buChar char="•"/>
            </a:pPr>
            <a:r>
              <a:rPr lang="en-US" dirty="0" smtClean="0"/>
              <a:t>  </a:t>
            </a:r>
            <a:r>
              <a:rPr lang="en-US" b="1" dirty="0" smtClean="0"/>
              <a:t>Attack</a:t>
            </a:r>
            <a:r>
              <a:rPr lang="en-US" dirty="0" smtClean="0"/>
              <a:t> - </a:t>
            </a:r>
            <a:r>
              <a:rPr lang="en-US" dirty="0" smtClean="0"/>
              <a:t>An </a:t>
            </a:r>
            <a:r>
              <a:rPr lang="en-US" dirty="0" smtClean="0"/>
              <a:t>attack </a:t>
            </a:r>
            <a:r>
              <a:rPr lang="en-US" dirty="0" smtClean="0"/>
              <a:t>is when a </a:t>
            </a:r>
            <a:r>
              <a:rPr lang="en-US" i="1" dirty="0" smtClean="0"/>
              <a:t>vulnerability</a:t>
            </a:r>
            <a:r>
              <a:rPr lang="en-US" dirty="0" smtClean="0"/>
              <a:t> is exploited to realize a Threat.</a:t>
            </a:r>
            <a:endParaRPr lang="en-US" dirty="0" smtClean="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p>
            <a:fld id="{4FB21D35-0140-4426-9D9B-00DE3B6959E6}" type="slidenum">
              <a:rPr lang="en-US" altLang="en-US"/>
              <a:pPr/>
              <a:t>5</a:t>
            </a:fld>
            <a:endParaRPr lang="en-US" altLang="en-US" sz="1000" b="0" dirty="0"/>
          </a:p>
        </p:txBody>
      </p:sp>
      <p:sp>
        <p:nvSpPr>
          <p:cNvPr id="189442" name="Rectangle 2"/>
          <p:cNvSpPr>
            <a:spLocks noGrp="1" noChangeArrowheads="1"/>
          </p:cNvSpPr>
          <p:nvPr>
            <p:ph type="title"/>
          </p:nvPr>
        </p:nvSpPr>
        <p:spPr/>
        <p:txBody>
          <a:bodyPr/>
          <a:lstStyle/>
          <a:p>
            <a:r>
              <a:rPr lang="en-US" altLang="en-US" sz="3100" dirty="0" smtClean="0"/>
              <a:t>Definition’s continued</a:t>
            </a:r>
            <a:endParaRPr lang="en-US" altLang="en-US" sz="3100" dirty="0"/>
          </a:p>
        </p:txBody>
      </p:sp>
      <p:sp>
        <p:nvSpPr>
          <p:cNvPr id="189443" name="Rectangle 3"/>
          <p:cNvSpPr>
            <a:spLocks noGrp="1" noChangeArrowheads="1"/>
          </p:cNvSpPr>
          <p:nvPr>
            <p:ph type="body" idx="1"/>
          </p:nvPr>
        </p:nvSpPr>
        <p:spPr>
          <a:xfrm>
            <a:off x="1411288" y="1585231"/>
            <a:ext cx="7391400" cy="4343400"/>
          </a:xfrm>
        </p:spPr>
        <p:txBody>
          <a:bodyPr/>
          <a:lstStyle/>
          <a:p>
            <a:pPr>
              <a:lnSpc>
                <a:spcPct val="90000"/>
              </a:lnSpc>
              <a:buFont typeface="Arial" pitchFamily="34" charset="0"/>
              <a:buChar char="•"/>
            </a:pPr>
            <a:r>
              <a:rPr lang="en-US" dirty="0" smtClean="0"/>
              <a:t>  </a:t>
            </a:r>
            <a:r>
              <a:rPr lang="en-US" b="1" dirty="0" smtClean="0"/>
              <a:t>Risk</a:t>
            </a:r>
            <a:r>
              <a:rPr lang="en-US" dirty="0" smtClean="0"/>
              <a:t> - A Risk is the quantifiable likelihood of loss due to a realized Threat (quantitative</a:t>
            </a:r>
            <a:r>
              <a:rPr lang="en-US" dirty="0" smtClean="0"/>
              <a:t>)</a:t>
            </a:r>
          </a:p>
          <a:p>
            <a:pPr>
              <a:lnSpc>
                <a:spcPct val="90000"/>
              </a:lnSpc>
              <a:buFont typeface="Arial" pitchFamily="34" charset="0"/>
              <a:buChar char="•"/>
            </a:pPr>
            <a:endParaRPr lang="en-US" dirty="0" smtClean="0"/>
          </a:p>
          <a:p>
            <a:pPr>
              <a:lnSpc>
                <a:spcPct val="90000"/>
              </a:lnSpc>
              <a:buFont typeface="Arial" pitchFamily="34" charset="0"/>
              <a:buChar char="•"/>
            </a:pPr>
            <a:r>
              <a:rPr lang="en-US" dirty="0" smtClean="0"/>
              <a:t>  </a:t>
            </a:r>
            <a:r>
              <a:rPr lang="en-US" b="1" dirty="0" smtClean="0"/>
              <a:t>Countermeasures</a:t>
            </a:r>
            <a:r>
              <a:rPr lang="en-US" dirty="0" smtClean="0"/>
              <a:t> - Countermeasures are defensive technologies or modules that are used to detect, deter, or deny attacks </a:t>
            </a:r>
            <a:endParaRPr lang="en-US" dirty="0" smtClean="0"/>
          </a:p>
          <a:p>
            <a:pPr lvl="1">
              <a:lnSpc>
                <a:spcPct val="90000"/>
              </a:lnSpc>
              <a:buFont typeface="Arial" pitchFamily="34" charset="0"/>
              <a:buChar char="•"/>
            </a:pPr>
            <a:r>
              <a:rPr lang="en-US" sz="1800" dirty="0" smtClean="0"/>
              <a:t>Four types of Countermeasures</a:t>
            </a:r>
          </a:p>
          <a:p>
            <a:pPr lvl="2">
              <a:lnSpc>
                <a:spcPct val="90000"/>
              </a:lnSpc>
              <a:buFont typeface="Arial" pitchFamily="34" charset="0"/>
              <a:buChar char="•"/>
            </a:pPr>
            <a:r>
              <a:rPr lang="en-US" sz="1800" dirty="0" smtClean="0"/>
              <a:t>Preventative</a:t>
            </a:r>
          </a:p>
          <a:p>
            <a:pPr lvl="2">
              <a:lnSpc>
                <a:spcPct val="90000"/>
              </a:lnSpc>
              <a:buFont typeface="Arial" pitchFamily="34" charset="0"/>
              <a:buChar char="•"/>
            </a:pPr>
            <a:r>
              <a:rPr lang="en-US" sz="1800" dirty="0" smtClean="0"/>
              <a:t>Reactive</a:t>
            </a:r>
          </a:p>
          <a:p>
            <a:pPr lvl="2">
              <a:lnSpc>
                <a:spcPct val="90000"/>
              </a:lnSpc>
              <a:buFont typeface="Arial" pitchFamily="34" charset="0"/>
              <a:buChar char="•"/>
            </a:pPr>
            <a:r>
              <a:rPr lang="en-US" sz="1800" dirty="0" smtClean="0"/>
              <a:t>Detective</a:t>
            </a:r>
          </a:p>
          <a:p>
            <a:pPr lvl="2">
              <a:lnSpc>
                <a:spcPct val="90000"/>
              </a:lnSpc>
              <a:buFont typeface="Arial" pitchFamily="34" charset="0"/>
              <a:buChar char="•"/>
            </a:pPr>
            <a:r>
              <a:rPr lang="en-US" sz="1800" dirty="0" smtClean="0"/>
              <a:t>Administrative</a:t>
            </a:r>
            <a:endParaRPr lang="en-US" sz="18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9443">
                                            <p:txEl>
                                              <p:pRg st="0" end="0"/>
                                            </p:txEl>
                                          </p:spTgt>
                                        </p:tgtEl>
                                        <p:attrNameLst>
                                          <p:attrName>style.visibility</p:attrName>
                                        </p:attrNameLst>
                                      </p:cBhvr>
                                      <p:to>
                                        <p:strVal val="visible"/>
                                      </p:to>
                                    </p:set>
                                    <p:anim calcmode="lin" valueType="num">
                                      <p:cBhvr additive="base">
                                        <p:cTn id="7" dur="500" fill="hold"/>
                                        <p:tgtEl>
                                          <p:spTgt spid="1894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94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89443">
                                            <p:txEl>
                                              <p:pRg st="2" end="2"/>
                                            </p:txEl>
                                          </p:spTgt>
                                        </p:tgtEl>
                                        <p:attrNameLst>
                                          <p:attrName>style.visibility</p:attrName>
                                        </p:attrNameLst>
                                      </p:cBhvr>
                                      <p:to>
                                        <p:strVal val="visible"/>
                                      </p:to>
                                    </p:set>
                                    <p:anim calcmode="lin" valueType="num">
                                      <p:cBhvr additive="base">
                                        <p:cTn id="13" dur="500" fill="hold"/>
                                        <p:tgtEl>
                                          <p:spTgt spid="18944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94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89443">
                                            <p:txEl>
                                              <p:pRg st="3" end="3"/>
                                            </p:txEl>
                                          </p:spTgt>
                                        </p:tgtEl>
                                        <p:attrNameLst>
                                          <p:attrName>style.visibility</p:attrName>
                                        </p:attrNameLst>
                                      </p:cBhvr>
                                      <p:to>
                                        <p:strVal val="visible"/>
                                      </p:to>
                                    </p:set>
                                    <p:anim calcmode="lin" valueType="num">
                                      <p:cBhvr additive="base">
                                        <p:cTn id="19" dur="500" fill="hold"/>
                                        <p:tgtEl>
                                          <p:spTgt spid="18944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94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89443">
                                            <p:txEl>
                                              <p:pRg st="4" end="4"/>
                                            </p:txEl>
                                          </p:spTgt>
                                        </p:tgtEl>
                                        <p:attrNameLst>
                                          <p:attrName>style.visibility</p:attrName>
                                        </p:attrNameLst>
                                      </p:cBhvr>
                                      <p:to>
                                        <p:strVal val="visible"/>
                                      </p:to>
                                    </p:set>
                                    <p:anim calcmode="lin" valueType="num">
                                      <p:cBhvr additive="base">
                                        <p:cTn id="25" dur="500" fill="hold"/>
                                        <p:tgtEl>
                                          <p:spTgt spid="18944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94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89443">
                                            <p:txEl>
                                              <p:pRg st="5" end="5"/>
                                            </p:txEl>
                                          </p:spTgt>
                                        </p:tgtEl>
                                        <p:attrNameLst>
                                          <p:attrName>style.visibility</p:attrName>
                                        </p:attrNameLst>
                                      </p:cBhvr>
                                      <p:to>
                                        <p:strVal val="visible"/>
                                      </p:to>
                                    </p:set>
                                    <p:anim calcmode="lin" valueType="num">
                                      <p:cBhvr additive="base">
                                        <p:cTn id="31" dur="500" fill="hold"/>
                                        <p:tgtEl>
                                          <p:spTgt spid="18944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8944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89443">
                                            <p:txEl>
                                              <p:pRg st="6" end="6"/>
                                            </p:txEl>
                                          </p:spTgt>
                                        </p:tgtEl>
                                        <p:attrNameLst>
                                          <p:attrName>style.visibility</p:attrName>
                                        </p:attrNameLst>
                                      </p:cBhvr>
                                      <p:to>
                                        <p:strVal val="visible"/>
                                      </p:to>
                                    </p:set>
                                    <p:anim calcmode="lin" valueType="num">
                                      <p:cBhvr additive="base">
                                        <p:cTn id="37" dur="500" fill="hold"/>
                                        <p:tgtEl>
                                          <p:spTgt spid="18944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8944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89443">
                                            <p:txEl>
                                              <p:pRg st="7" end="7"/>
                                            </p:txEl>
                                          </p:spTgt>
                                        </p:tgtEl>
                                        <p:attrNameLst>
                                          <p:attrName>style.visibility</p:attrName>
                                        </p:attrNameLst>
                                      </p:cBhvr>
                                      <p:to>
                                        <p:strVal val="visible"/>
                                      </p:to>
                                    </p:set>
                                    <p:anim calcmode="lin" valueType="num">
                                      <p:cBhvr additive="base">
                                        <p:cTn id="43" dur="500" fill="hold"/>
                                        <p:tgtEl>
                                          <p:spTgt spid="189443">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8944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3"/>
          <p:cNvSpPr>
            <a:spLocks noGrp="1"/>
          </p:cNvSpPr>
          <p:nvPr>
            <p:ph type="ftr" sz="quarter" idx="10"/>
          </p:nvPr>
        </p:nvSpPr>
        <p:spPr>
          <a:noFill/>
        </p:spPr>
        <p:txBody>
          <a:bodyPr/>
          <a:lstStyle/>
          <a:p>
            <a:r>
              <a:rPr lang="en-US" altLang="en-US"/>
              <a:t>© </a:t>
            </a:r>
            <a:fld id="{F4BAC030-DB23-4707-8984-79FB66858A5A}" type="datetime4">
              <a:rPr lang="en-US" altLang="en-US"/>
              <a:pPr/>
              <a:t>November 7, 2008</a:t>
            </a:fld>
            <a:r>
              <a:rPr lang="en-US" altLang="en-US"/>
              <a:t> Nebraska Cyber Security Center.</a:t>
            </a:r>
          </a:p>
        </p:txBody>
      </p:sp>
      <p:sp>
        <p:nvSpPr>
          <p:cNvPr id="25603" name="Slide Number Placeholder 4"/>
          <p:cNvSpPr>
            <a:spLocks noGrp="1"/>
          </p:cNvSpPr>
          <p:nvPr>
            <p:ph type="sldNum" sz="quarter" idx="11"/>
          </p:nvPr>
        </p:nvSpPr>
        <p:spPr>
          <a:noFill/>
        </p:spPr>
        <p:txBody>
          <a:bodyPr/>
          <a:lstStyle/>
          <a:p>
            <a:fld id="{6ADE70E9-9BA2-41F7-9D70-8F9C5A4F4BCE}" type="slidenum">
              <a:rPr lang="en-US" altLang="en-US"/>
              <a:pPr/>
              <a:t>6</a:t>
            </a:fld>
            <a:endParaRPr lang="en-US" altLang="en-US" sz="1000" b="0"/>
          </a:p>
        </p:txBody>
      </p:sp>
      <p:sp>
        <p:nvSpPr>
          <p:cNvPr id="25604" name="Rectangle 2"/>
          <p:cNvSpPr>
            <a:spLocks noGrp="1" noChangeArrowheads="1"/>
          </p:cNvSpPr>
          <p:nvPr>
            <p:ph type="title"/>
          </p:nvPr>
        </p:nvSpPr>
        <p:spPr/>
        <p:txBody>
          <a:bodyPr/>
          <a:lstStyle/>
          <a:p>
            <a:pPr eaLnBrk="1" hangingPunct="1"/>
            <a:r>
              <a:rPr lang="en-US" altLang="en-US" sz="3100" dirty="0" smtClean="0"/>
              <a:t>A Word about Threat </a:t>
            </a:r>
            <a:r>
              <a:rPr lang="en-US" altLang="en-US" sz="3100" dirty="0" smtClean="0"/>
              <a:t>Modeling</a:t>
            </a:r>
          </a:p>
        </p:txBody>
      </p:sp>
      <p:sp>
        <p:nvSpPr>
          <p:cNvPr id="179203" name="Rectangle 3"/>
          <p:cNvSpPr>
            <a:spLocks noGrp="1" noChangeArrowheads="1"/>
          </p:cNvSpPr>
          <p:nvPr>
            <p:ph type="body" idx="1"/>
          </p:nvPr>
        </p:nvSpPr>
        <p:spPr/>
        <p:txBody>
          <a:bodyPr/>
          <a:lstStyle/>
          <a:p>
            <a:pPr marL="0" indent="0" eaLnBrk="1" hangingPunct="1">
              <a:buFontTx/>
              <a:buChar char="•"/>
            </a:pPr>
            <a:r>
              <a:rPr lang="en-US" dirty="0" smtClean="0"/>
              <a:t>  Threats are applied to assets</a:t>
            </a:r>
          </a:p>
          <a:p>
            <a:pPr lvl="1" eaLnBrk="1" hangingPunct="1"/>
            <a:r>
              <a:rPr lang="en-US" sz="1800" dirty="0" smtClean="0"/>
              <a:t>If </a:t>
            </a:r>
            <a:r>
              <a:rPr lang="en-US" sz="1800" dirty="0" smtClean="0"/>
              <a:t>there are no assets, you can not have an attack</a:t>
            </a:r>
          </a:p>
          <a:p>
            <a:pPr lvl="1" eaLnBrk="1" hangingPunct="1"/>
            <a:r>
              <a:rPr lang="en-US" sz="1800" dirty="0" smtClean="0"/>
              <a:t>If </a:t>
            </a:r>
            <a:r>
              <a:rPr lang="en-US" sz="1800" dirty="0" smtClean="0"/>
              <a:t>the asset has no value you have no Risk</a:t>
            </a:r>
          </a:p>
          <a:p>
            <a:pPr marL="0" indent="0" eaLnBrk="1" hangingPunct="1">
              <a:buFontTx/>
              <a:buChar char="•"/>
            </a:pPr>
            <a:r>
              <a:rPr lang="en-US" dirty="0" smtClean="0"/>
              <a:t>  Threat modeling really forces you to understand the interactions between the various pieces of your components within your application.</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wipe(down)">
                                      <p:cBhvr>
                                        <p:cTn id="7" dur="500"/>
                                        <p:tgtEl>
                                          <p:spTgt spid="179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wipe(down)">
                                      <p:cBhvr>
                                        <p:cTn id="12" dur="500"/>
                                        <p:tgtEl>
                                          <p:spTgt spid="1792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wipe(down)">
                                      <p:cBhvr>
                                        <p:cTn id="17" dur="500"/>
                                        <p:tgtEl>
                                          <p:spTgt spid="1792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79203">
                                            <p:txEl>
                                              <p:pRg st="3" end="3"/>
                                            </p:txEl>
                                          </p:spTgt>
                                        </p:tgtEl>
                                        <p:attrNameLst>
                                          <p:attrName>style.visibility</p:attrName>
                                        </p:attrNameLst>
                                      </p:cBhvr>
                                      <p:to>
                                        <p:strVal val="visible"/>
                                      </p:to>
                                    </p:set>
                                    <p:animEffect transition="in" filter="wipe(down)">
                                      <p:cBhvr>
                                        <p:cTn id="22" dur="500"/>
                                        <p:tgtEl>
                                          <p:spTgt spid="1792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0" y="2357438"/>
            <a:ext cx="8961120" cy="1143000"/>
          </a:xfrm>
          <a:noFill/>
        </p:spPr>
        <p:txBody>
          <a:bodyPr/>
          <a:lstStyle/>
          <a:p>
            <a:r>
              <a:rPr lang="en-US" sz="2800" dirty="0" smtClean="0"/>
              <a:t>Components of a Vulnerability Assessment Program </a:t>
            </a:r>
            <a:r>
              <a:rPr lang="en-US" dirty="0"/>
              <a:t/>
            </a:r>
            <a:br>
              <a:rPr lang="en-US" dirty="0"/>
            </a:br>
            <a:r>
              <a:rPr lang="en-US" sz="2000" dirty="0" smtClean="0"/>
              <a:t> What are they you ask?</a:t>
            </a:r>
            <a:endParaRPr lang="en-US" sz="2000"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p>
            <a:fld id="{B763AE94-35A3-4B40-9CF0-F41EE9C4460B}" type="slidenum">
              <a:rPr lang="en-US" altLang="en-US"/>
              <a:pPr/>
              <a:t>8</a:t>
            </a:fld>
            <a:endParaRPr lang="en-US" altLang="en-US" sz="1000" b="0" dirty="0"/>
          </a:p>
        </p:txBody>
      </p:sp>
      <p:sp>
        <p:nvSpPr>
          <p:cNvPr id="164866" name="Rectangle 2"/>
          <p:cNvSpPr>
            <a:spLocks noGrp="1" noChangeArrowheads="1"/>
          </p:cNvSpPr>
          <p:nvPr>
            <p:ph type="title"/>
          </p:nvPr>
        </p:nvSpPr>
        <p:spPr/>
        <p:txBody>
          <a:bodyPr/>
          <a:lstStyle/>
          <a:p>
            <a:r>
              <a:rPr lang="en-US" altLang="en-US" sz="3100" dirty="0" smtClean="0"/>
              <a:t>Five Main Components	</a:t>
            </a:r>
            <a:endParaRPr lang="en-US" altLang="en-US" sz="3100" dirty="0"/>
          </a:p>
        </p:txBody>
      </p:sp>
      <p:sp>
        <p:nvSpPr>
          <p:cNvPr id="164867" name="Rectangle 3"/>
          <p:cNvSpPr>
            <a:spLocks noGrp="1" noChangeArrowheads="1"/>
          </p:cNvSpPr>
          <p:nvPr>
            <p:ph type="body" idx="1"/>
          </p:nvPr>
        </p:nvSpPr>
        <p:spPr/>
        <p:txBody>
          <a:bodyPr/>
          <a:lstStyle/>
          <a:p>
            <a:pPr>
              <a:buFont typeface="Arial" pitchFamily="34" charset="0"/>
              <a:buChar char="•"/>
            </a:pPr>
            <a:r>
              <a:rPr lang="en-US" dirty="0" smtClean="0"/>
              <a:t> </a:t>
            </a:r>
            <a:r>
              <a:rPr lang="en-US" dirty="0" smtClean="0"/>
              <a:t>Vulnerability Assessments and testing	</a:t>
            </a:r>
            <a:endParaRPr lang="en-US" dirty="0" smtClean="0"/>
          </a:p>
          <a:p>
            <a:pPr>
              <a:buFont typeface="Arial" pitchFamily="34" charset="0"/>
              <a:buChar char="•"/>
            </a:pPr>
            <a:r>
              <a:rPr lang="en-US" dirty="0"/>
              <a:t> </a:t>
            </a:r>
            <a:r>
              <a:rPr lang="en-US" dirty="0" smtClean="0"/>
              <a:t>Threat Modeling</a:t>
            </a:r>
            <a:endParaRPr lang="en-US" dirty="0" smtClean="0"/>
          </a:p>
          <a:p>
            <a:pPr>
              <a:buFont typeface="Arial" pitchFamily="34" charset="0"/>
              <a:buChar char="•"/>
            </a:pPr>
            <a:r>
              <a:rPr lang="en-US" dirty="0" smtClean="0"/>
              <a:t> </a:t>
            </a:r>
            <a:r>
              <a:rPr lang="en-US" dirty="0" smtClean="0"/>
              <a:t>Remediation Management</a:t>
            </a:r>
          </a:p>
          <a:p>
            <a:pPr>
              <a:buFont typeface="Arial" pitchFamily="34" charset="0"/>
              <a:buChar char="•"/>
            </a:pPr>
            <a:r>
              <a:rPr lang="en-US" dirty="0" smtClean="0"/>
              <a:t> </a:t>
            </a:r>
            <a:r>
              <a:rPr lang="en-US" dirty="0" smtClean="0"/>
              <a:t>Incident Response</a:t>
            </a:r>
            <a:endParaRPr lang="en-US" dirty="0" smtClean="0"/>
          </a:p>
          <a:p>
            <a:pPr>
              <a:buFont typeface="Arial" pitchFamily="34" charset="0"/>
              <a:buChar char="•"/>
            </a:pPr>
            <a:r>
              <a:rPr lang="en-US" dirty="0"/>
              <a:t> </a:t>
            </a:r>
            <a:r>
              <a:rPr lang="en-US" dirty="0" smtClean="0"/>
              <a:t>Security Event Monitoring and logging</a:t>
            </a:r>
            <a:endParaRPr lang="en-US" dirty="0" smtClean="0"/>
          </a:p>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Effect transition="in" filter="wipe(left)">
                                      <p:cBhvr>
                                        <p:cTn id="7" dur="500"/>
                                        <p:tgtEl>
                                          <p:spTgt spid="164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4867">
                                            <p:txEl>
                                              <p:pRg st="1" end="1"/>
                                            </p:txEl>
                                          </p:spTgt>
                                        </p:tgtEl>
                                        <p:attrNameLst>
                                          <p:attrName>style.visibility</p:attrName>
                                        </p:attrNameLst>
                                      </p:cBhvr>
                                      <p:to>
                                        <p:strVal val="visible"/>
                                      </p:to>
                                    </p:set>
                                    <p:animEffect transition="in" filter="wipe(left)">
                                      <p:cBhvr>
                                        <p:cTn id="12" dur="500"/>
                                        <p:tgtEl>
                                          <p:spTgt spid="164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4867">
                                            <p:txEl>
                                              <p:pRg st="2" end="2"/>
                                            </p:txEl>
                                          </p:spTgt>
                                        </p:tgtEl>
                                        <p:attrNameLst>
                                          <p:attrName>style.visibility</p:attrName>
                                        </p:attrNameLst>
                                      </p:cBhvr>
                                      <p:to>
                                        <p:strVal val="visible"/>
                                      </p:to>
                                    </p:set>
                                    <p:animEffect transition="in" filter="wipe(left)">
                                      <p:cBhvr>
                                        <p:cTn id="17" dur="500"/>
                                        <p:tgtEl>
                                          <p:spTgt spid="164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4867">
                                            <p:txEl>
                                              <p:pRg st="3" end="3"/>
                                            </p:txEl>
                                          </p:spTgt>
                                        </p:tgtEl>
                                        <p:attrNameLst>
                                          <p:attrName>style.visibility</p:attrName>
                                        </p:attrNameLst>
                                      </p:cBhvr>
                                      <p:to>
                                        <p:strVal val="visible"/>
                                      </p:to>
                                    </p:set>
                                    <p:animEffect transition="in" filter="wipe(left)">
                                      <p:cBhvr>
                                        <p:cTn id="22" dur="500"/>
                                        <p:tgtEl>
                                          <p:spTgt spid="1648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4867">
                                            <p:txEl>
                                              <p:pRg st="4" end="4"/>
                                            </p:txEl>
                                          </p:spTgt>
                                        </p:tgtEl>
                                        <p:attrNameLst>
                                          <p:attrName>style.visibility</p:attrName>
                                        </p:attrNameLst>
                                      </p:cBhvr>
                                      <p:to>
                                        <p:strVal val="visible"/>
                                      </p:to>
                                    </p:set>
                                    <p:animEffect transition="in" filter="wipe(left)">
                                      <p:cBhvr>
                                        <p:cTn id="27" dur="500"/>
                                        <p:tgtEl>
                                          <p:spTgt spid="1648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 April 28, 2008 Nebraska Cyber Security Center. 	           2008 MS-ISAC Annual Meeting</a:t>
            </a:r>
          </a:p>
          <a:p>
            <a:r>
              <a:rPr lang="en-US" altLang="en-US" dirty="0" smtClean="0"/>
              <a:t>.</a:t>
            </a:r>
            <a:endParaRPr lang="en-US" altLang="en-US" dirty="0"/>
          </a:p>
        </p:txBody>
      </p:sp>
      <p:sp>
        <p:nvSpPr>
          <p:cNvPr id="5" name="Slide Number Placeholder 4"/>
          <p:cNvSpPr>
            <a:spLocks noGrp="1"/>
          </p:cNvSpPr>
          <p:nvPr>
            <p:ph type="sldNum" sz="quarter" idx="11"/>
          </p:nvPr>
        </p:nvSpPr>
        <p:spPr/>
        <p:txBody>
          <a:bodyPr/>
          <a:lstStyle/>
          <a:p>
            <a:fld id="{B763AE94-35A3-4B40-9CF0-F41EE9C4460B}" type="slidenum">
              <a:rPr lang="en-US" altLang="en-US"/>
              <a:pPr/>
              <a:t>9</a:t>
            </a:fld>
            <a:endParaRPr lang="en-US" altLang="en-US" sz="1000" b="0" dirty="0"/>
          </a:p>
        </p:txBody>
      </p:sp>
      <p:sp>
        <p:nvSpPr>
          <p:cNvPr id="164866" name="Rectangle 2"/>
          <p:cNvSpPr>
            <a:spLocks noGrp="1" noChangeArrowheads="1"/>
          </p:cNvSpPr>
          <p:nvPr>
            <p:ph type="title"/>
          </p:nvPr>
        </p:nvSpPr>
        <p:spPr/>
        <p:txBody>
          <a:bodyPr/>
          <a:lstStyle/>
          <a:p>
            <a:r>
              <a:rPr lang="en-US" sz="2800" dirty="0" smtClean="0"/>
              <a:t>Vulnerability Assessments and </a:t>
            </a:r>
            <a:r>
              <a:rPr lang="en-US" sz="2800" dirty="0" smtClean="0"/>
              <a:t>Testing</a:t>
            </a:r>
            <a:endParaRPr lang="en-US" altLang="en-US" sz="3100" dirty="0"/>
          </a:p>
        </p:txBody>
      </p:sp>
      <p:sp>
        <p:nvSpPr>
          <p:cNvPr id="164867" name="Rectangle 3"/>
          <p:cNvSpPr>
            <a:spLocks noGrp="1" noChangeArrowheads="1"/>
          </p:cNvSpPr>
          <p:nvPr>
            <p:ph type="body" idx="1"/>
          </p:nvPr>
        </p:nvSpPr>
        <p:spPr/>
        <p:txBody>
          <a:bodyPr/>
          <a:lstStyle/>
          <a:p>
            <a:pPr>
              <a:buFont typeface="Arial" pitchFamily="34" charset="0"/>
              <a:buChar char="•"/>
            </a:pPr>
            <a:r>
              <a:rPr lang="en-US" dirty="0" smtClean="0"/>
              <a:t> </a:t>
            </a:r>
            <a:r>
              <a:rPr lang="en-US" dirty="0" smtClean="0"/>
              <a:t>The State of Nebraska has purchased a product called Qualys</a:t>
            </a:r>
          </a:p>
          <a:p>
            <a:pPr lvl="1">
              <a:buFont typeface="Arial" pitchFamily="34" charset="0"/>
              <a:buChar char="•"/>
            </a:pPr>
            <a:r>
              <a:rPr lang="en-US" sz="1800" dirty="0" smtClean="0"/>
              <a:t>Ability to perform assessments on 2,700 devices</a:t>
            </a:r>
          </a:p>
          <a:p>
            <a:pPr lvl="2">
              <a:buFont typeface="Arial" pitchFamily="34" charset="0"/>
              <a:buChar char="•"/>
            </a:pPr>
            <a:r>
              <a:rPr lang="en-US" sz="1800" dirty="0" smtClean="0"/>
              <a:t>1,700 servers</a:t>
            </a:r>
          </a:p>
          <a:p>
            <a:pPr lvl="2">
              <a:buFont typeface="Arial" pitchFamily="34" charset="0"/>
              <a:buChar char="•"/>
            </a:pPr>
            <a:r>
              <a:rPr lang="en-US" sz="1800" dirty="0" smtClean="0"/>
              <a:t>1,000 network devices</a:t>
            </a:r>
          </a:p>
          <a:p>
            <a:pPr>
              <a:buFont typeface="Arial" pitchFamily="34" charset="0"/>
              <a:buChar char="•"/>
            </a:pPr>
            <a:r>
              <a:rPr lang="en-US" dirty="0" smtClean="0"/>
              <a:t> </a:t>
            </a:r>
            <a:r>
              <a:rPr lang="en-US" dirty="0" smtClean="0"/>
              <a:t> Role based web application that allows agencies to only see their servers and assessments.</a:t>
            </a:r>
          </a:p>
          <a:p>
            <a:pPr>
              <a:buFont typeface="Arial" pitchFamily="34" charset="0"/>
              <a:buChar char="•"/>
            </a:pPr>
            <a:r>
              <a:rPr lang="en-US" dirty="0" smtClean="0"/>
              <a:t> </a:t>
            </a:r>
            <a:r>
              <a:rPr lang="en-US" dirty="0" smtClean="0"/>
              <a:t> Abilit</a:t>
            </a:r>
            <a:r>
              <a:rPr lang="en-US" dirty="0" smtClean="0"/>
              <a:t>y to scan both internally and externally.</a:t>
            </a:r>
          </a:p>
          <a:p>
            <a:pPr>
              <a:buFont typeface="Arial" pitchFamily="34" charset="0"/>
              <a:buChar char="•"/>
            </a:pPr>
            <a:r>
              <a:rPr lang="en-US" dirty="0" smtClean="0"/>
              <a:t> </a:t>
            </a:r>
            <a:r>
              <a:rPr lang="en-US" dirty="0" smtClean="0"/>
              <a:t> Can perform PCI Audit scans</a:t>
            </a:r>
            <a:endParaRPr lang="en-US" dirty="0" smtClean="0"/>
          </a:p>
          <a:p>
            <a:endParaRPr lang="en-US" dirty="0">
              <a:solidFill>
                <a:schemeClr val="bg1">
                  <a:lumMod val="50000"/>
                </a:schemeClr>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Effect transition="in" filter="wipe(down)">
                                      <p:cBhvr>
                                        <p:cTn id="7" dur="500"/>
                                        <p:tgtEl>
                                          <p:spTgt spid="16486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4867">
                                            <p:txEl>
                                              <p:pRg st="1" end="1"/>
                                            </p:txEl>
                                          </p:spTgt>
                                        </p:tgtEl>
                                        <p:attrNameLst>
                                          <p:attrName>style.visibility</p:attrName>
                                        </p:attrNameLst>
                                      </p:cBhvr>
                                      <p:to>
                                        <p:strVal val="visible"/>
                                      </p:to>
                                    </p:set>
                                    <p:animEffect transition="in" filter="wipe(down)">
                                      <p:cBhvr>
                                        <p:cTn id="10" dur="500"/>
                                        <p:tgtEl>
                                          <p:spTgt spid="164867">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4867">
                                            <p:txEl>
                                              <p:pRg st="2" end="2"/>
                                            </p:txEl>
                                          </p:spTgt>
                                        </p:tgtEl>
                                        <p:attrNameLst>
                                          <p:attrName>style.visibility</p:attrName>
                                        </p:attrNameLst>
                                      </p:cBhvr>
                                      <p:to>
                                        <p:strVal val="visible"/>
                                      </p:to>
                                    </p:set>
                                    <p:animEffect transition="in" filter="wipe(down)">
                                      <p:cBhvr>
                                        <p:cTn id="13" dur="500"/>
                                        <p:tgtEl>
                                          <p:spTgt spid="164867">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4867">
                                            <p:txEl>
                                              <p:pRg st="3" end="3"/>
                                            </p:txEl>
                                          </p:spTgt>
                                        </p:tgtEl>
                                        <p:attrNameLst>
                                          <p:attrName>style.visibility</p:attrName>
                                        </p:attrNameLst>
                                      </p:cBhvr>
                                      <p:to>
                                        <p:strVal val="visible"/>
                                      </p:to>
                                    </p:set>
                                    <p:animEffect transition="in" filter="wipe(down)">
                                      <p:cBhvr>
                                        <p:cTn id="16" dur="500"/>
                                        <p:tgtEl>
                                          <p:spTgt spid="16486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64867">
                                            <p:txEl>
                                              <p:pRg st="4" end="4"/>
                                            </p:txEl>
                                          </p:spTgt>
                                        </p:tgtEl>
                                        <p:attrNameLst>
                                          <p:attrName>style.visibility</p:attrName>
                                        </p:attrNameLst>
                                      </p:cBhvr>
                                      <p:to>
                                        <p:strVal val="visible"/>
                                      </p:to>
                                    </p:set>
                                    <p:animEffect transition="in" filter="wipe(down)">
                                      <p:cBhvr>
                                        <p:cTn id="21" dur="500"/>
                                        <p:tgtEl>
                                          <p:spTgt spid="16486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64867">
                                            <p:txEl>
                                              <p:pRg st="5" end="5"/>
                                            </p:txEl>
                                          </p:spTgt>
                                        </p:tgtEl>
                                        <p:attrNameLst>
                                          <p:attrName>style.visibility</p:attrName>
                                        </p:attrNameLst>
                                      </p:cBhvr>
                                      <p:to>
                                        <p:strVal val="visible"/>
                                      </p:to>
                                    </p:set>
                                    <p:animEffect transition="in" filter="wipe(down)">
                                      <p:cBhvr>
                                        <p:cTn id="26" dur="500"/>
                                        <p:tgtEl>
                                          <p:spTgt spid="164867">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64867">
                                            <p:txEl>
                                              <p:pRg st="6" end="6"/>
                                            </p:txEl>
                                          </p:spTgt>
                                        </p:tgtEl>
                                        <p:attrNameLst>
                                          <p:attrName>style.visibility</p:attrName>
                                        </p:attrNameLst>
                                      </p:cBhvr>
                                      <p:to>
                                        <p:strVal val="visible"/>
                                      </p:to>
                                    </p:set>
                                    <p:animEffect transition="in" filter="wipe(down)">
                                      <p:cBhvr>
                                        <p:cTn id="31" dur="500"/>
                                        <p:tgtEl>
                                          <p:spTgt spid="1648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p>
            <a:fld id="{B763AE94-35A3-4B40-9CF0-F41EE9C4460B}" type="slidenum">
              <a:rPr lang="en-US" altLang="en-US"/>
              <a:pPr/>
              <a:t>10</a:t>
            </a:fld>
            <a:endParaRPr lang="en-US" altLang="en-US" sz="1000" b="0" dirty="0"/>
          </a:p>
        </p:txBody>
      </p:sp>
      <p:sp>
        <p:nvSpPr>
          <p:cNvPr id="164866" name="Rectangle 2"/>
          <p:cNvSpPr>
            <a:spLocks noGrp="1" noChangeArrowheads="1"/>
          </p:cNvSpPr>
          <p:nvPr>
            <p:ph type="title"/>
          </p:nvPr>
        </p:nvSpPr>
        <p:spPr/>
        <p:txBody>
          <a:bodyPr/>
          <a:lstStyle/>
          <a:p>
            <a:r>
              <a:rPr lang="en-US" sz="2800" dirty="0" smtClean="0"/>
              <a:t>Threat Modeling</a:t>
            </a:r>
            <a:endParaRPr lang="en-US" altLang="en-US" sz="3100" dirty="0"/>
          </a:p>
        </p:txBody>
      </p:sp>
      <p:sp>
        <p:nvSpPr>
          <p:cNvPr id="164867" name="Rectangle 3"/>
          <p:cNvSpPr>
            <a:spLocks noGrp="1" noChangeArrowheads="1"/>
          </p:cNvSpPr>
          <p:nvPr>
            <p:ph type="body" idx="1"/>
          </p:nvPr>
        </p:nvSpPr>
        <p:spPr/>
        <p:txBody>
          <a:bodyPr/>
          <a:lstStyle/>
          <a:p>
            <a:pPr>
              <a:buFont typeface="Arial" pitchFamily="34" charset="0"/>
              <a:buChar char="•"/>
            </a:pPr>
            <a:r>
              <a:rPr lang="en-US" dirty="0" smtClean="0"/>
              <a:t> </a:t>
            </a:r>
            <a:r>
              <a:rPr lang="en-US" dirty="0" smtClean="0"/>
              <a:t>Look for sources that identify vulnerabilities and threats.</a:t>
            </a:r>
          </a:p>
          <a:p>
            <a:pPr lvl="2">
              <a:buFont typeface="Arial" pitchFamily="34" charset="0"/>
              <a:buChar char="•"/>
            </a:pPr>
            <a:r>
              <a:rPr lang="en-US" sz="1800" dirty="0" smtClean="0"/>
              <a:t>US-CERT / MS-ISAC</a:t>
            </a:r>
          </a:p>
          <a:p>
            <a:pPr lvl="2">
              <a:buFont typeface="Arial" pitchFamily="34" charset="0"/>
              <a:buChar char="•"/>
            </a:pPr>
            <a:r>
              <a:rPr lang="en-US" sz="1800" dirty="0" smtClean="0"/>
              <a:t>SANS</a:t>
            </a:r>
          </a:p>
          <a:p>
            <a:pPr lvl="2">
              <a:buFont typeface="Arial" pitchFamily="34" charset="0"/>
              <a:buChar char="•"/>
            </a:pPr>
            <a:r>
              <a:rPr lang="en-US" sz="1800" dirty="0" smtClean="0"/>
              <a:t>Vendors</a:t>
            </a:r>
          </a:p>
          <a:p>
            <a:endParaRPr lang="en-US" i="1" dirty="0" smtClean="0">
              <a:solidFill>
                <a:srgbClr val="000000"/>
              </a:solidFill>
              <a:latin typeface="Bodoni MT" pitchFamily="18" charset="0"/>
            </a:endParaRPr>
          </a:p>
          <a:p>
            <a:r>
              <a:rPr lang="en-US" sz="1800" i="1" dirty="0" smtClean="0">
                <a:solidFill>
                  <a:srgbClr val="000000"/>
                </a:solidFill>
                <a:latin typeface="Bodoni MT" pitchFamily="18" charset="0"/>
              </a:rPr>
              <a:t>If </a:t>
            </a:r>
            <a:r>
              <a:rPr lang="en-US" sz="1800" i="1" dirty="0" smtClean="0">
                <a:solidFill>
                  <a:srgbClr val="000000"/>
                </a:solidFill>
                <a:latin typeface="Bodoni MT" pitchFamily="18" charset="0"/>
              </a:rPr>
              <a:t>you know the enemy and know yourself, you need not fear the results of a hundred battles.  If you know yourself but not the enemy, for every victory gained you will also suffer a defeat.  If you know neither the enemy nor yourself, you will succumb in every battle.</a:t>
            </a:r>
          </a:p>
          <a:p>
            <a:pPr marL="0" indent="0" eaLnBrk="1" hangingPunct="1"/>
            <a:r>
              <a:rPr lang="en-US" sz="1800" i="1" dirty="0" smtClean="0">
                <a:solidFill>
                  <a:srgbClr val="000000"/>
                </a:solidFill>
                <a:latin typeface="Bodoni MT" pitchFamily="18" charset="0"/>
              </a:rPr>
              <a:t>			 - Sun Tzu, The Art of War</a:t>
            </a:r>
          </a:p>
          <a:p>
            <a:pPr lvl="1">
              <a:buFont typeface="Arial" pitchFamily="34" charset="0"/>
              <a:buChar char="•"/>
            </a:pPr>
            <a:endParaRPr lang="en-US" dirty="0" smtClean="0"/>
          </a:p>
          <a:p>
            <a:pPr lvl="1">
              <a:buFont typeface="Arial" pitchFamily="34" charset="0"/>
              <a:buChar char="•"/>
            </a:pPr>
            <a:endParaRPr lang="en-US" dirty="0" smtClean="0">
              <a:solidFill>
                <a:schemeClr val="bg1">
                  <a:lumMod val="50000"/>
                </a:schemeClr>
              </a:solidFill>
            </a:endParaRPr>
          </a:p>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Effect transition="in" filter="wipe(left)">
                                      <p:cBhvr>
                                        <p:cTn id="7" dur="500"/>
                                        <p:tgtEl>
                                          <p:spTgt spid="16486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4867">
                                            <p:txEl>
                                              <p:pRg st="1" end="1"/>
                                            </p:txEl>
                                          </p:spTgt>
                                        </p:tgtEl>
                                        <p:attrNameLst>
                                          <p:attrName>style.visibility</p:attrName>
                                        </p:attrNameLst>
                                      </p:cBhvr>
                                      <p:to>
                                        <p:strVal val="visible"/>
                                      </p:to>
                                    </p:set>
                                    <p:animEffect transition="in" filter="wipe(left)">
                                      <p:cBhvr>
                                        <p:cTn id="10" dur="500"/>
                                        <p:tgtEl>
                                          <p:spTgt spid="16486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4867">
                                            <p:txEl>
                                              <p:pRg st="2" end="2"/>
                                            </p:txEl>
                                          </p:spTgt>
                                        </p:tgtEl>
                                        <p:attrNameLst>
                                          <p:attrName>style.visibility</p:attrName>
                                        </p:attrNameLst>
                                      </p:cBhvr>
                                      <p:to>
                                        <p:strVal val="visible"/>
                                      </p:to>
                                    </p:set>
                                    <p:animEffect transition="in" filter="wipe(left)">
                                      <p:cBhvr>
                                        <p:cTn id="13" dur="500"/>
                                        <p:tgtEl>
                                          <p:spTgt spid="16486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64867">
                                            <p:txEl>
                                              <p:pRg st="3" end="3"/>
                                            </p:txEl>
                                          </p:spTgt>
                                        </p:tgtEl>
                                        <p:attrNameLst>
                                          <p:attrName>style.visibility</p:attrName>
                                        </p:attrNameLst>
                                      </p:cBhvr>
                                      <p:to>
                                        <p:strVal val="visible"/>
                                      </p:to>
                                    </p:set>
                                    <p:animEffect transition="in" filter="wipe(left)">
                                      <p:cBhvr>
                                        <p:cTn id="16" dur="500"/>
                                        <p:tgtEl>
                                          <p:spTgt spid="16486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64867">
                                            <p:txEl>
                                              <p:pRg st="5" end="5"/>
                                            </p:txEl>
                                          </p:spTgt>
                                        </p:tgtEl>
                                        <p:attrNameLst>
                                          <p:attrName>style.visibility</p:attrName>
                                        </p:attrNameLst>
                                      </p:cBhvr>
                                      <p:to>
                                        <p:strVal val="visible"/>
                                      </p:to>
                                    </p:set>
                                    <p:animEffect transition="in" filter="wipe(left)">
                                      <p:cBhvr>
                                        <p:cTn id="21" dur="500"/>
                                        <p:tgtEl>
                                          <p:spTgt spid="164867">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64867">
                                            <p:txEl>
                                              <p:pRg st="6" end="6"/>
                                            </p:txEl>
                                          </p:spTgt>
                                        </p:tgtEl>
                                        <p:attrNameLst>
                                          <p:attrName>style.visibility</p:attrName>
                                        </p:attrNameLst>
                                      </p:cBhvr>
                                      <p:to>
                                        <p:strVal val="visible"/>
                                      </p:to>
                                    </p:set>
                                    <p:animEffect transition="in" filter="wipe(left)">
                                      <p:cBhvr>
                                        <p:cTn id="26" dur="500"/>
                                        <p:tgtEl>
                                          <p:spTgt spid="1648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p>
            <a:fld id="{B763AE94-35A3-4B40-9CF0-F41EE9C4460B}" type="slidenum">
              <a:rPr lang="en-US" altLang="en-US"/>
              <a:pPr/>
              <a:t>11</a:t>
            </a:fld>
            <a:endParaRPr lang="en-US" altLang="en-US" sz="1000" b="0" dirty="0"/>
          </a:p>
        </p:txBody>
      </p:sp>
      <p:sp>
        <p:nvSpPr>
          <p:cNvPr id="164866" name="Rectangle 2"/>
          <p:cNvSpPr>
            <a:spLocks noGrp="1" noChangeArrowheads="1"/>
          </p:cNvSpPr>
          <p:nvPr>
            <p:ph type="title"/>
          </p:nvPr>
        </p:nvSpPr>
        <p:spPr/>
        <p:txBody>
          <a:bodyPr/>
          <a:lstStyle/>
          <a:p>
            <a:r>
              <a:rPr lang="en-US" sz="2800" dirty="0" smtClean="0"/>
              <a:t>Remediation Management</a:t>
            </a:r>
            <a:endParaRPr lang="en-US" altLang="en-US" sz="3100" dirty="0"/>
          </a:p>
        </p:txBody>
      </p:sp>
      <p:sp>
        <p:nvSpPr>
          <p:cNvPr id="164867" name="Rectangle 3"/>
          <p:cNvSpPr>
            <a:spLocks noGrp="1" noChangeArrowheads="1"/>
          </p:cNvSpPr>
          <p:nvPr>
            <p:ph type="body" idx="1"/>
          </p:nvPr>
        </p:nvSpPr>
        <p:spPr/>
        <p:txBody>
          <a:bodyPr/>
          <a:lstStyle/>
          <a:p>
            <a:pPr>
              <a:buFont typeface="Arial" pitchFamily="34" charset="0"/>
              <a:buChar char="•"/>
            </a:pPr>
            <a:r>
              <a:rPr lang="en-US" dirty="0" smtClean="0"/>
              <a:t> </a:t>
            </a:r>
            <a:r>
              <a:rPr lang="en-US" dirty="0" smtClean="0"/>
              <a:t>Patch Management</a:t>
            </a:r>
          </a:p>
          <a:p>
            <a:pPr lvl="1">
              <a:buFont typeface="Arial" pitchFamily="34" charset="0"/>
              <a:buChar char="•"/>
            </a:pPr>
            <a:r>
              <a:rPr lang="en-US" sz="1800" dirty="0" smtClean="0"/>
              <a:t>SMS</a:t>
            </a:r>
          </a:p>
          <a:p>
            <a:pPr lvl="1">
              <a:buFont typeface="Arial" pitchFamily="34" charset="0"/>
              <a:buChar char="•"/>
            </a:pPr>
            <a:r>
              <a:rPr lang="en-US" sz="1800" dirty="0" smtClean="0"/>
              <a:t>WSUS</a:t>
            </a:r>
          </a:p>
          <a:p>
            <a:pPr lvl="1">
              <a:buFont typeface="Arial" pitchFamily="34" charset="0"/>
              <a:buChar char="•"/>
            </a:pPr>
            <a:r>
              <a:rPr lang="en-US" sz="1800" dirty="0" smtClean="0"/>
              <a:t>PatchLink</a:t>
            </a:r>
          </a:p>
          <a:p>
            <a:pPr>
              <a:buFont typeface="Arial" pitchFamily="34" charset="0"/>
              <a:buChar char="•"/>
            </a:pPr>
            <a:r>
              <a:rPr lang="en-US" dirty="0" smtClean="0"/>
              <a:t> </a:t>
            </a:r>
            <a:r>
              <a:rPr lang="en-US" dirty="0" smtClean="0"/>
              <a:t> Server Hardening</a:t>
            </a:r>
          </a:p>
          <a:p>
            <a:pPr lvl="1">
              <a:buFont typeface="Arial" pitchFamily="34" charset="0"/>
              <a:buChar char="•"/>
            </a:pPr>
            <a:r>
              <a:rPr lang="en-US" sz="1800" dirty="0" smtClean="0"/>
              <a:t>Disable all un-necessary ports and services</a:t>
            </a:r>
          </a:p>
          <a:p>
            <a:pPr lvl="1">
              <a:buFont typeface="Arial" pitchFamily="34" charset="0"/>
              <a:buChar char="•"/>
            </a:pPr>
            <a:r>
              <a:rPr lang="en-US" sz="1800" dirty="0" smtClean="0"/>
              <a:t>Limit administrative privileges</a:t>
            </a:r>
          </a:p>
          <a:p>
            <a:pPr lvl="1">
              <a:buFont typeface="Arial" pitchFamily="34" charset="0"/>
              <a:buChar char="•"/>
            </a:pPr>
            <a:r>
              <a:rPr lang="en-US" sz="1800" dirty="0" smtClean="0"/>
              <a:t>Firewall or other network controls</a:t>
            </a:r>
          </a:p>
          <a:p>
            <a:pPr lvl="1">
              <a:buFont typeface="Arial" pitchFamily="34" charset="0"/>
              <a:buChar char="•"/>
            </a:pPr>
            <a:r>
              <a:rPr lang="en-US" sz="1800" dirty="0" smtClean="0"/>
              <a:t>NITC </a:t>
            </a:r>
            <a:r>
              <a:rPr lang="en-US" sz="1800" dirty="0" smtClean="0"/>
              <a:t>8-103 Minimum Server Configuration Standard  </a:t>
            </a:r>
            <a:r>
              <a:rPr lang="en-US" sz="1800" dirty="0" smtClean="0">
                <a:solidFill>
                  <a:srgbClr val="083FEE"/>
                </a:solidFill>
                <a:hlinkClick r:id="rId2"/>
              </a:rPr>
              <a:t>http</a:t>
            </a:r>
            <a:r>
              <a:rPr lang="en-US" sz="1800" dirty="0" smtClean="0">
                <a:solidFill>
                  <a:srgbClr val="083FEE"/>
                </a:solidFill>
                <a:hlinkClick r:id="rId2"/>
              </a:rPr>
              <a:t>://</a:t>
            </a:r>
            <a:r>
              <a:rPr lang="en-US" sz="1800" dirty="0" smtClean="0">
                <a:solidFill>
                  <a:srgbClr val="083FEE"/>
                </a:solidFill>
                <a:hlinkClick r:id="rId2"/>
              </a:rPr>
              <a:t>www.nitc.state.ne.us/standards/security/Minimum_Server_Configuration_Standard_20070627.pdf</a:t>
            </a:r>
            <a:endParaRPr lang="en-US" sz="1800" dirty="0" smtClean="0">
              <a:solidFill>
                <a:srgbClr val="083FEE"/>
              </a:solidFill>
            </a:endParaRPr>
          </a:p>
          <a:p>
            <a:pPr lvl="1">
              <a:buFont typeface="Arial" pitchFamily="34" charset="0"/>
              <a:buChar char="•"/>
            </a:pPr>
            <a:endParaRPr lang="en-US" dirty="0" smtClean="0">
              <a:solidFill>
                <a:schemeClr val="bg1">
                  <a:lumMod val="50000"/>
                </a:schemeClr>
              </a:solidFill>
            </a:endParaRPr>
          </a:p>
          <a:p>
            <a:pPr lvl="1">
              <a:buFont typeface="Arial" pitchFamily="34" charset="0"/>
              <a:buChar char="•"/>
            </a:pPr>
            <a:endParaRPr lang="en-US" dirty="0">
              <a:solidFill>
                <a:schemeClr val="bg1">
                  <a:lumMod val="50000"/>
                </a:schemeClr>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Effect transition="in" filter="wipe(left)">
                                      <p:cBhvr>
                                        <p:cTn id="7" dur="500"/>
                                        <p:tgtEl>
                                          <p:spTgt spid="164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4867">
                                            <p:txEl>
                                              <p:pRg st="1" end="1"/>
                                            </p:txEl>
                                          </p:spTgt>
                                        </p:tgtEl>
                                        <p:attrNameLst>
                                          <p:attrName>style.visibility</p:attrName>
                                        </p:attrNameLst>
                                      </p:cBhvr>
                                      <p:to>
                                        <p:strVal val="visible"/>
                                      </p:to>
                                    </p:set>
                                    <p:animEffect transition="in" filter="wipe(left)">
                                      <p:cBhvr>
                                        <p:cTn id="12" dur="500"/>
                                        <p:tgtEl>
                                          <p:spTgt spid="164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4867">
                                            <p:txEl>
                                              <p:pRg st="2" end="2"/>
                                            </p:txEl>
                                          </p:spTgt>
                                        </p:tgtEl>
                                        <p:attrNameLst>
                                          <p:attrName>style.visibility</p:attrName>
                                        </p:attrNameLst>
                                      </p:cBhvr>
                                      <p:to>
                                        <p:strVal val="visible"/>
                                      </p:to>
                                    </p:set>
                                    <p:animEffect transition="in" filter="wipe(left)">
                                      <p:cBhvr>
                                        <p:cTn id="17" dur="500"/>
                                        <p:tgtEl>
                                          <p:spTgt spid="164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4867">
                                            <p:txEl>
                                              <p:pRg st="3" end="3"/>
                                            </p:txEl>
                                          </p:spTgt>
                                        </p:tgtEl>
                                        <p:attrNameLst>
                                          <p:attrName>style.visibility</p:attrName>
                                        </p:attrNameLst>
                                      </p:cBhvr>
                                      <p:to>
                                        <p:strVal val="visible"/>
                                      </p:to>
                                    </p:set>
                                    <p:animEffect transition="in" filter="wipe(left)">
                                      <p:cBhvr>
                                        <p:cTn id="22" dur="500"/>
                                        <p:tgtEl>
                                          <p:spTgt spid="1648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4867">
                                            <p:txEl>
                                              <p:pRg st="4" end="4"/>
                                            </p:txEl>
                                          </p:spTgt>
                                        </p:tgtEl>
                                        <p:attrNameLst>
                                          <p:attrName>style.visibility</p:attrName>
                                        </p:attrNameLst>
                                      </p:cBhvr>
                                      <p:to>
                                        <p:strVal val="visible"/>
                                      </p:to>
                                    </p:set>
                                    <p:animEffect transition="in" filter="wipe(left)">
                                      <p:cBhvr>
                                        <p:cTn id="27" dur="500"/>
                                        <p:tgtEl>
                                          <p:spTgt spid="1648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4867">
                                            <p:txEl>
                                              <p:pRg st="5" end="5"/>
                                            </p:txEl>
                                          </p:spTgt>
                                        </p:tgtEl>
                                        <p:attrNameLst>
                                          <p:attrName>style.visibility</p:attrName>
                                        </p:attrNameLst>
                                      </p:cBhvr>
                                      <p:to>
                                        <p:strVal val="visible"/>
                                      </p:to>
                                    </p:set>
                                    <p:animEffect transition="in" filter="wipe(left)">
                                      <p:cBhvr>
                                        <p:cTn id="32" dur="500"/>
                                        <p:tgtEl>
                                          <p:spTgt spid="16486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4867">
                                            <p:txEl>
                                              <p:pRg st="6" end="6"/>
                                            </p:txEl>
                                          </p:spTgt>
                                        </p:tgtEl>
                                        <p:attrNameLst>
                                          <p:attrName>style.visibility</p:attrName>
                                        </p:attrNameLst>
                                      </p:cBhvr>
                                      <p:to>
                                        <p:strVal val="visible"/>
                                      </p:to>
                                    </p:set>
                                    <p:animEffect transition="in" filter="wipe(left)">
                                      <p:cBhvr>
                                        <p:cTn id="37" dur="500"/>
                                        <p:tgtEl>
                                          <p:spTgt spid="16486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64867">
                                            <p:txEl>
                                              <p:pRg st="7" end="7"/>
                                            </p:txEl>
                                          </p:spTgt>
                                        </p:tgtEl>
                                        <p:attrNameLst>
                                          <p:attrName>style.visibility</p:attrName>
                                        </p:attrNameLst>
                                      </p:cBhvr>
                                      <p:to>
                                        <p:strVal val="visible"/>
                                      </p:to>
                                    </p:set>
                                    <p:animEffect transition="in" filter="wipe(left)">
                                      <p:cBhvr>
                                        <p:cTn id="42" dur="500"/>
                                        <p:tgtEl>
                                          <p:spTgt spid="16486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64867">
                                            <p:txEl>
                                              <p:pRg st="8" end="8"/>
                                            </p:txEl>
                                          </p:spTgt>
                                        </p:tgtEl>
                                        <p:attrNameLst>
                                          <p:attrName>style.visibility</p:attrName>
                                        </p:attrNameLst>
                                      </p:cBhvr>
                                      <p:to>
                                        <p:strVal val="visible"/>
                                      </p:to>
                                    </p:set>
                                    <p:animEffect transition="in" filter="wipe(left)">
                                      <p:cBhvr>
                                        <p:cTn id="47" dur="500"/>
                                        <p:tgtEl>
                                          <p:spTgt spid="1648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p>
            <a:fld id="{B763AE94-35A3-4B40-9CF0-F41EE9C4460B}" type="slidenum">
              <a:rPr lang="en-US" altLang="en-US"/>
              <a:pPr/>
              <a:t>12</a:t>
            </a:fld>
            <a:endParaRPr lang="en-US" altLang="en-US" sz="1000" b="0" dirty="0"/>
          </a:p>
        </p:txBody>
      </p:sp>
      <p:sp>
        <p:nvSpPr>
          <p:cNvPr id="164866" name="Rectangle 2"/>
          <p:cNvSpPr>
            <a:spLocks noGrp="1" noChangeArrowheads="1"/>
          </p:cNvSpPr>
          <p:nvPr>
            <p:ph type="title"/>
          </p:nvPr>
        </p:nvSpPr>
        <p:spPr/>
        <p:txBody>
          <a:bodyPr/>
          <a:lstStyle/>
          <a:p>
            <a:r>
              <a:rPr lang="en-US" sz="2800" dirty="0" smtClean="0"/>
              <a:t>Incident Response</a:t>
            </a:r>
            <a:endParaRPr lang="en-US" altLang="en-US" sz="3100" dirty="0"/>
          </a:p>
        </p:txBody>
      </p:sp>
      <p:sp>
        <p:nvSpPr>
          <p:cNvPr id="164867" name="Rectangle 3"/>
          <p:cNvSpPr>
            <a:spLocks noGrp="1" noChangeArrowheads="1"/>
          </p:cNvSpPr>
          <p:nvPr>
            <p:ph type="body" idx="1"/>
          </p:nvPr>
        </p:nvSpPr>
        <p:spPr/>
        <p:txBody>
          <a:bodyPr/>
          <a:lstStyle/>
          <a:p>
            <a:pPr>
              <a:buFont typeface="Arial" pitchFamily="34" charset="0"/>
              <a:buChar char="•"/>
            </a:pPr>
            <a:r>
              <a:rPr lang="en-US" sz="2000" i="1" dirty="0" smtClean="0"/>
              <a:t> </a:t>
            </a:r>
            <a:r>
              <a:rPr lang="en-US" sz="2000" dirty="0" smtClean="0"/>
              <a:t>An Incident Response Program contains Five Components</a:t>
            </a:r>
          </a:p>
          <a:p>
            <a:pPr lvl="1">
              <a:buFont typeface="Arial" pitchFamily="34" charset="0"/>
              <a:buChar char="•"/>
            </a:pPr>
            <a:r>
              <a:rPr lang="en-US" sz="1800" dirty="0" smtClean="0"/>
              <a:t>Preparation</a:t>
            </a:r>
          </a:p>
          <a:p>
            <a:pPr lvl="1">
              <a:buFont typeface="Arial" pitchFamily="34" charset="0"/>
              <a:buChar char="•"/>
            </a:pPr>
            <a:r>
              <a:rPr lang="en-US" sz="1800" dirty="0" smtClean="0"/>
              <a:t>Analysis</a:t>
            </a:r>
          </a:p>
          <a:p>
            <a:pPr lvl="1">
              <a:buFont typeface="Arial" pitchFamily="34" charset="0"/>
              <a:buChar char="•"/>
            </a:pPr>
            <a:r>
              <a:rPr lang="en-US" sz="1800" dirty="0" smtClean="0"/>
              <a:t>Containment</a:t>
            </a:r>
          </a:p>
          <a:p>
            <a:pPr lvl="1">
              <a:buFont typeface="Arial" pitchFamily="34" charset="0"/>
              <a:buChar char="•"/>
            </a:pPr>
            <a:r>
              <a:rPr lang="en-US" sz="1800" dirty="0" smtClean="0"/>
              <a:t>Eradication</a:t>
            </a:r>
          </a:p>
          <a:p>
            <a:pPr lvl="1">
              <a:buFont typeface="Arial" pitchFamily="34" charset="0"/>
              <a:buChar char="•"/>
            </a:pPr>
            <a:r>
              <a:rPr lang="en-US" sz="1800" dirty="0" smtClean="0"/>
              <a:t>Recovery</a:t>
            </a:r>
          </a:p>
          <a:p>
            <a:pPr>
              <a:buFont typeface="Arial" pitchFamily="34" charset="0"/>
              <a:buChar char="•"/>
            </a:pPr>
            <a:r>
              <a:rPr lang="en-US" i="1" dirty="0" smtClean="0"/>
              <a:t> </a:t>
            </a:r>
            <a:r>
              <a:rPr lang="en-US" dirty="0" smtClean="0"/>
              <a:t>NITC 8-401 Incident Response and Reporting Standard</a:t>
            </a:r>
          </a:p>
          <a:p>
            <a:pPr lvl="1">
              <a:buNone/>
            </a:pPr>
            <a:r>
              <a:rPr lang="en-US" dirty="0" smtClean="0">
                <a:hlinkClick r:id="rId2"/>
              </a:rPr>
              <a:t>http</a:t>
            </a:r>
            <a:r>
              <a:rPr lang="en-US" dirty="0" smtClean="0">
                <a:hlinkClick r:id="rId2"/>
              </a:rPr>
              <a:t>://</a:t>
            </a:r>
            <a:r>
              <a:rPr lang="en-US" dirty="0" smtClean="0">
                <a:hlinkClick r:id="rId2"/>
              </a:rPr>
              <a:t>www.nitc.state.ne.us/standards/8-401.html</a:t>
            </a:r>
            <a:endParaRPr lang="en-US" dirty="0" smtClean="0"/>
          </a:p>
          <a:p>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p>
            <a:fld id="{B763AE94-35A3-4B40-9CF0-F41EE9C4460B}" type="slidenum">
              <a:rPr lang="en-US" altLang="en-US"/>
              <a:pPr/>
              <a:t>13</a:t>
            </a:fld>
            <a:endParaRPr lang="en-US" altLang="en-US" sz="1000" b="0" dirty="0"/>
          </a:p>
        </p:txBody>
      </p:sp>
      <p:sp>
        <p:nvSpPr>
          <p:cNvPr id="164866" name="Rectangle 2"/>
          <p:cNvSpPr>
            <a:spLocks noGrp="1" noChangeArrowheads="1"/>
          </p:cNvSpPr>
          <p:nvPr>
            <p:ph type="title"/>
          </p:nvPr>
        </p:nvSpPr>
        <p:spPr/>
        <p:txBody>
          <a:bodyPr/>
          <a:lstStyle/>
          <a:p>
            <a:r>
              <a:rPr lang="en-US" sz="2800" dirty="0" smtClean="0"/>
              <a:t>Security Event Monitoring and logging</a:t>
            </a:r>
            <a:endParaRPr lang="en-US" altLang="en-US" sz="3100" dirty="0"/>
          </a:p>
        </p:txBody>
      </p:sp>
      <p:sp>
        <p:nvSpPr>
          <p:cNvPr id="164867" name="Rectangle 3"/>
          <p:cNvSpPr>
            <a:spLocks noGrp="1" noChangeArrowheads="1"/>
          </p:cNvSpPr>
          <p:nvPr>
            <p:ph type="body" idx="1"/>
          </p:nvPr>
        </p:nvSpPr>
        <p:spPr/>
        <p:txBody>
          <a:bodyPr/>
          <a:lstStyle/>
          <a:p>
            <a:pPr>
              <a:buFont typeface="Arial" pitchFamily="34" charset="0"/>
              <a:buChar char="•"/>
            </a:pPr>
            <a:r>
              <a:rPr lang="en-US" dirty="0"/>
              <a:t> </a:t>
            </a:r>
            <a:r>
              <a:rPr lang="en-US" dirty="0" smtClean="0"/>
              <a:t>Microsoft Security Computer Operations Manager (SCOM)</a:t>
            </a:r>
          </a:p>
          <a:p>
            <a:pPr>
              <a:buFont typeface="Arial" pitchFamily="34" charset="0"/>
              <a:buChar char="•"/>
            </a:pPr>
            <a:r>
              <a:rPr lang="en-US" sz="2000" i="1" dirty="0" smtClean="0"/>
              <a:t> </a:t>
            </a:r>
            <a:r>
              <a:rPr lang="en-US" sz="2000" i="1" dirty="0" smtClean="0"/>
              <a:t>IDS/IPS</a:t>
            </a:r>
          </a:p>
          <a:p>
            <a:pPr>
              <a:buFont typeface="Arial" pitchFamily="34" charset="0"/>
              <a:buChar char="•"/>
            </a:pPr>
            <a:r>
              <a:rPr lang="en-US" sz="2000" i="1" dirty="0" smtClean="0"/>
              <a:t> </a:t>
            </a:r>
            <a:r>
              <a:rPr lang="en-US" sz="2000" i="1" dirty="0" err="1" smtClean="0"/>
              <a:t>Forti</a:t>
            </a:r>
            <a:r>
              <a:rPr lang="en-US" sz="2000" i="1" dirty="0" smtClean="0"/>
              <a:t>-</a:t>
            </a:r>
            <a:r>
              <a:rPr lang="en-US" sz="2000" i="1" dirty="0" smtClean="0"/>
              <a:t>Analyzer</a:t>
            </a:r>
          </a:p>
          <a:p>
            <a:pPr>
              <a:buFont typeface="Arial" pitchFamily="34" charset="0"/>
              <a:buChar char="•"/>
            </a:pPr>
            <a:r>
              <a:rPr lang="en-US" sz="2000" i="1" dirty="0" smtClean="0"/>
              <a:t> </a:t>
            </a:r>
            <a:r>
              <a:rPr lang="en-US" sz="2000" i="1" dirty="0" smtClean="0"/>
              <a:t>Cisco Compliance Manager</a:t>
            </a:r>
          </a:p>
          <a:p>
            <a:pPr>
              <a:buFont typeface="Arial" pitchFamily="34" charset="0"/>
              <a:buChar char="•"/>
            </a:pPr>
            <a:r>
              <a:rPr lang="en-US" sz="2000" i="1" dirty="0" smtClean="0"/>
              <a:t> </a:t>
            </a:r>
            <a:r>
              <a:rPr lang="en-US" sz="2000" i="1" dirty="0" smtClean="0"/>
              <a:t>others…</a:t>
            </a:r>
            <a:endParaRPr lang="en-US" sz="2000" i="1" dirty="0" smtClean="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57200" y="2357438"/>
            <a:ext cx="8386763" cy="1143000"/>
          </a:xfrm>
          <a:noFill/>
        </p:spPr>
        <p:txBody>
          <a:bodyPr/>
          <a:lstStyle/>
          <a:p>
            <a:r>
              <a:rPr lang="en-US" dirty="0" smtClean="0"/>
              <a:t>Demo</a:t>
            </a:r>
            <a:r>
              <a:rPr lang="en-US" dirty="0"/>
              <a:t/>
            </a:r>
            <a:br>
              <a:rPr lang="en-US" dirty="0"/>
            </a:br>
            <a:r>
              <a:rPr lang="en-US" sz="2000" dirty="0" smtClean="0"/>
              <a:t>Bringing it all together?</a:t>
            </a:r>
            <a:endParaRPr lang="en-US" sz="2000" dirty="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p:txBody>
          <a:bodyPr/>
          <a:lstStyle/>
          <a:p>
            <a:fld id="{F8D46A3D-1734-4BBA-AB5F-C0F56496FF47}" type="slidenum">
              <a:rPr lang="en-US" altLang="en-US"/>
              <a:pPr/>
              <a:t>15</a:t>
            </a:fld>
            <a:endParaRPr lang="en-US" altLang="en-US" sz="1000" b="0" dirty="0"/>
          </a:p>
        </p:txBody>
      </p:sp>
      <p:sp>
        <p:nvSpPr>
          <p:cNvPr id="190466" name="Rectangle 2"/>
          <p:cNvSpPr>
            <a:spLocks noGrp="1" noChangeArrowheads="1"/>
          </p:cNvSpPr>
          <p:nvPr>
            <p:ph type="title"/>
          </p:nvPr>
        </p:nvSpPr>
        <p:spPr/>
        <p:txBody>
          <a:bodyPr/>
          <a:lstStyle/>
          <a:p>
            <a:r>
              <a:rPr lang="en-US" altLang="en-US" sz="3100" dirty="0" smtClean="0"/>
              <a:t>Bringing it all together</a:t>
            </a:r>
            <a:endParaRPr lang="en-US" altLang="en-US" sz="3100" dirty="0"/>
          </a:p>
        </p:txBody>
      </p:sp>
      <p:sp>
        <p:nvSpPr>
          <p:cNvPr id="190467" name="Rectangle 3"/>
          <p:cNvSpPr>
            <a:spLocks noGrp="1" noChangeArrowheads="1"/>
          </p:cNvSpPr>
          <p:nvPr>
            <p:ph type="body" idx="1"/>
          </p:nvPr>
        </p:nvSpPr>
        <p:spPr/>
        <p:txBody>
          <a:bodyPr/>
          <a:lstStyle/>
          <a:p>
            <a:pPr>
              <a:lnSpc>
                <a:spcPct val="90000"/>
              </a:lnSpc>
              <a:buFont typeface="Arial" pitchFamily="34" charset="0"/>
              <a:buChar char="•"/>
            </a:pPr>
            <a:r>
              <a:rPr lang="en-US" sz="2400" b="1" dirty="0" smtClean="0"/>
              <a:t> </a:t>
            </a:r>
            <a:r>
              <a:rPr lang="en-US" sz="2400" b="1" dirty="0" smtClean="0"/>
              <a:t> </a:t>
            </a:r>
            <a:r>
              <a:rPr lang="en-US" sz="2400" dirty="0" smtClean="0"/>
              <a:t>We know we can not eliminate all vulnerabilities, so we proactively look at lowering our Risk be reducing our ‘Attack Surface’</a:t>
            </a:r>
          </a:p>
          <a:p>
            <a:pPr>
              <a:lnSpc>
                <a:spcPct val="90000"/>
              </a:lnSpc>
              <a:buFont typeface="Arial" pitchFamily="34" charset="0"/>
              <a:buChar char="•"/>
            </a:pPr>
            <a:r>
              <a:rPr lang="en-US" sz="2400" dirty="0" smtClean="0"/>
              <a:t> </a:t>
            </a:r>
            <a:r>
              <a:rPr lang="en-US" sz="2400" dirty="0" smtClean="0"/>
              <a:t> By running regularly scheduled scans we can start to see trends develop internally that allow us to concentrate on areas showing weakness.</a:t>
            </a:r>
          </a:p>
          <a:p>
            <a:pPr>
              <a:lnSpc>
                <a:spcPct val="90000"/>
              </a:lnSpc>
              <a:buFont typeface="Arial" pitchFamily="34" charset="0"/>
              <a:buChar char="•"/>
            </a:pPr>
            <a:r>
              <a:rPr lang="en-US" sz="2400" dirty="0" smtClean="0"/>
              <a:t> </a:t>
            </a:r>
            <a:r>
              <a:rPr lang="en-US" sz="2400" dirty="0" smtClean="0"/>
              <a:t> Allows us to prioritize the work we do.  (higher risk servers receive attention before low risk servers).</a:t>
            </a:r>
          </a:p>
          <a:p>
            <a:pPr>
              <a:lnSpc>
                <a:spcPct val="90000"/>
              </a:lnSpc>
              <a:buFont typeface="Arial" pitchFamily="34" charset="0"/>
              <a:buChar char="•"/>
            </a:pPr>
            <a:r>
              <a:rPr lang="en-US" sz="2400" dirty="0" smtClean="0"/>
              <a:t> </a:t>
            </a:r>
            <a:r>
              <a:rPr lang="en-US" sz="2400" dirty="0" smtClean="0"/>
              <a:t> By accurately defining asset groups, we can create clear levels of responsibility and ownership</a:t>
            </a:r>
          </a:p>
          <a:p>
            <a:pPr>
              <a:lnSpc>
                <a:spcPct val="90000"/>
              </a:lnSpc>
              <a:buFont typeface="Arial" pitchFamily="34" charset="0"/>
              <a:buChar char="•"/>
            </a:pPr>
            <a:r>
              <a:rPr lang="en-US" sz="2400" dirty="0" smtClean="0"/>
              <a:t> </a:t>
            </a:r>
            <a:r>
              <a:rPr lang="en-US" sz="2400" dirty="0" smtClean="0"/>
              <a:t> Compliance, Compliance, Compliance.</a:t>
            </a:r>
          </a:p>
          <a:p>
            <a:pPr>
              <a:lnSpc>
                <a:spcPct val="90000"/>
              </a:lnSpc>
            </a:pPr>
            <a:endParaRPr lang="en-US" sz="2400" b="1" dirty="0" smtClean="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0467">
                                            <p:txEl>
                                              <p:pRg st="0" end="0"/>
                                            </p:txEl>
                                          </p:spTgt>
                                        </p:tgtEl>
                                        <p:attrNameLst>
                                          <p:attrName>style.visibility</p:attrName>
                                        </p:attrNameLst>
                                      </p:cBhvr>
                                      <p:to>
                                        <p:strVal val="visible"/>
                                      </p:to>
                                    </p:set>
                                    <p:animEffect transition="in" filter="wipe(down)">
                                      <p:cBhvr>
                                        <p:cTn id="7" dur="500"/>
                                        <p:tgtEl>
                                          <p:spTgt spid="190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0467">
                                            <p:txEl>
                                              <p:pRg st="1" end="1"/>
                                            </p:txEl>
                                          </p:spTgt>
                                        </p:tgtEl>
                                        <p:attrNameLst>
                                          <p:attrName>style.visibility</p:attrName>
                                        </p:attrNameLst>
                                      </p:cBhvr>
                                      <p:to>
                                        <p:strVal val="visible"/>
                                      </p:to>
                                    </p:set>
                                    <p:animEffect transition="in" filter="wipe(down)">
                                      <p:cBhvr>
                                        <p:cTn id="12" dur="500"/>
                                        <p:tgtEl>
                                          <p:spTgt spid="1904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0467">
                                            <p:txEl>
                                              <p:pRg st="2" end="2"/>
                                            </p:txEl>
                                          </p:spTgt>
                                        </p:tgtEl>
                                        <p:attrNameLst>
                                          <p:attrName>style.visibility</p:attrName>
                                        </p:attrNameLst>
                                      </p:cBhvr>
                                      <p:to>
                                        <p:strVal val="visible"/>
                                      </p:to>
                                    </p:set>
                                    <p:animEffect transition="in" filter="wipe(down)">
                                      <p:cBhvr>
                                        <p:cTn id="17" dur="500"/>
                                        <p:tgtEl>
                                          <p:spTgt spid="1904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0467">
                                            <p:txEl>
                                              <p:pRg st="3" end="3"/>
                                            </p:txEl>
                                          </p:spTgt>
                                        </p:tgtEl>
                                        <p:attrNameLst>
                                          <p:attrName>style.visibility</p:attrName>
                                        </p:attrNameLst>
                                      </p:cBhvr>
                                      <p:to>
                                        <p:strVal val="visible"/>
                                      </p:to>
                                    </p:set>
                                    <p:animEffect transition="in" filter="wipe(down)">
                                      <p:cBhvr>
                                        <p:cTn id="22" dur="500"/>
                                        <p:tgtEl>
                                          <p:spTgt spid="1904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90467">
                                            <p:txEl>
                                              <p:pRg st="4" end="4"/>
                                            </p:txEl>
                                          </p:spTgt>
                                        </p:tgtEl>
                                        <p:attrNameLst>
                                          <p:attrName>style.visibility</p:attrName>
                                        </p:attrNameLst>
                                      </p:cBhvr>
                                      <p:to>
                                        <p:strVal val="visible"/>
                                      </p:to>
                                    </p:set>
                                    <p:animEffect transition="in" filter="wipe(down)">
                                      <p:cBhvr>
                                        <p:cTn id="27" dur="500"/>
                                        <p:tgtEl>
                                          <p:spTgt spid="190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1498600" y="2357438"/>
            <a:ext cx="6913563" cy="1143000"/>
          </a:xfrm>
          <a:noFill/>
        </p:spPr>
        <p:txBody>
          <a:bodyPr/>
          <a:lstStyle/>
          <a:p>
            <a:r>
              <a:rPr lang="en-US" dirty="0" smtClean="0"/>
              <a:t>Quiz</a:t>
            </a:r>
            <a:endParaRPr lang="en-US" sz="2000" dirty="0"/>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p:spPr>
        <p:txBody>
          <a:bodyPr/>
          <a:lstStyle/>
          <a:p>
            <a:r>
              <a:rPr lang="en-US" altLang="en-US"/>
              <a:t>© </a:t>
            </a:r>
            <a:fld id="{0600E396-4672-4980-9E6A-60D6DBC9021B}" type="datetime4">
              <a:rPr lang="en-US" altLang="en-US"/>
              <a:pPr/>
              <a:t>November 7, 2008</a:t>
            </a:fld>
            <a:r>
              <a:rPr lang="en-US" altLang="en-US"/>
              <a:t> Nebraska Cyber Security Center.</a:t>
            </a:r>
          </a:p>
        </p:txBody>
      </p:sp>
      <p:sp>
        <p:nvSpPr>
          <p:cNvPr id="33795" name="Slide Number Placeholder 4"/>
          <p:cNvSpPr>
            <a:spLocks noGrp="1"/>
          </p:cNvSpPr>
          <p:nvPr>
            <p:ph type="sldNum" sz="quarter" idx="11"/>
          </p:nvPr>
        </p:nvSpPr>
        <p:spPr>
          <a:noFill/>
        </p:spPr>
        <p:txBody>
          <a:bodyPr/>
          <a:lstStyle/>
          <a:p>
            <a:fld id="{6E5605CB-70D3-432A-9207-81F6E7B79FB2}" type="slidenum">
              <a:rPr lang="en-US" altLang="en-US"/>
              <a:pPr/>
              <a:t>17</a:t>
            </a:fld>
            <a:endParaRPr lang="en-US" altLang="en-US" sz="1000" b="0"/>
          </a:p>
        </p:txBody>
      </p:sp>
      <p:sp>
        <p:nvSpPr>
          <p:cNvPr id="33796" name="Rectangle 2"/>
          <p:cNvSpPr>
            <a:spLocks noGrp="1" noChangeArrowheads="1"/>
          </p:cNvSpPr>
          <p:nvPr>
            <p:ph type="title"/>
          </p:nvPr>
        </p:nvSpPr>
        <p:spPr/>
        <p:txBody>
          <a:bodyPr/>
          <a:lstStyle/>
          <a:p>
            <a:pPr eaLnBrk="1" hangingPunct="1"/>
            <a:r>
              <a:rPr lang="en-US" altLang="en-US" sz="3100" smtClean="0"/>
              <a:t>FAIR – </a:t>
            </a:r>
            <a:r>
              <a:rPr lang="en-US" altLang="en-US" sz="2800" smtClean="0"/>
              <a:t>Factor Analysis of Information Risk</a:t>
            </a:r>
          </a:p>
        </p:txBody>
      </p:sp>
      <p:sp>
        <p:nvSpPr>
          <p:cNvPr id="182275" name="Rectangle 3"/>
          <p:cNvSpPr>
            <a:spLocks noGrp="1" noChangeArrowheads="1"/>
          </p:cNvSpPr>
          <p:nvPr>
            <p:ph type="body" idx="1"/>
          </p:nvPr>
        </p:nvSpPr>
        <p:spPr/>
        <p:txBody>
          <a:bodyPr/>
          <a:lstStyle/>
          <a:p>
            <a:pPr marL="0" indent="0" eaLnBrk="1" hangingPunct="1">
              <a:buFontTx/>
              <a:buChar char="•"/>
            </a:pPr>
            <a:r>
              <a:rPr lang="en-US" sz="2400" smtClean="0">
                <a:solidFill>
                  <a:srgbClr val="000000"/>
                </a:solidFill>
              </a:rPr>
              <a:t> Picture in your mind a worthless old bald tire.  Imagine that it’s so bald you can hardly tell that it ever had any tread. </a:t>
            </a: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buFontTx/>
              <a:buChar char="•"/>
            </a:pPr>
            <a:r>
              <a:rPr lang="en-US" sz="2400" smtClean="0">
                <a:solidFill>
                  <a:srgbClr val="000000"/>
                </a:solidFill>
              </a:rPr>
              <a:t> How much Risk is there?</a:t>
            </a:r>
          </a:p>
        </p:txBody>
      </p:sp>
      <p:pic>
        <p:nvPicPr>
          <p:cNvPr id="182276" name="Picture 4" descr="blad tire"/>
          <p:cNvPicPr>
            <a:picLocks noChangeAspect="1" noChangeArrowheads="1"/>
          </p:cNvPicPr>
          <p:nvPr/>
        </p:nvPicPr>
        <p:blipFill>
          <a:blip r:embed="rId2"/>
          <a:srcRect/>
          <a:stretch>
            <a:fillRect/>
          </a:stretch>
        </p:blipFill>
        <p:spPr bwMode="auto">
          <a:xfrm>
            <a:off x="3271838" y="2765425"/>
            <a:ext cx="3176587" cy="239236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Effect transition="in" filter="wipe(down)">
                                      <p:cBhvr>
                                        <p:cTn id="7" dur="500"/>
                                        <p:tgtEl>
                                          <p:spTgt spid="182275">
                                            <p:txEl>
                                              <p:pRg st="0" end="0"/>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182276"/>
                                        </p:tgtEl>
                                        <p:attrNameLst>
                                          <p:attrName>style.visibility</p:attrName>
                                        </p:attrNameLst>
                                      </p:cBhvr>
                                      <p:to>
                                        <p:strVal val="visible"/>
                                      </p:to>
                                    </p:set>
                                    <p:anim calcmode="lin" valueType="num">
                                      <p:cBhvr additive="base">
                                        <p:cTn id="10" dur="500" fill="hold"/>
                                        <p:tgtEl>
                                          <p:spTgt spid="182276"/>
                                        </p:tgtEl>
                                        <p:attrNameLst>
                                          <p:attrName>ppt_x</p:attrName>
                                        </p:attrNameLst>
                                      </p:cBhvr>
                                      <p:tavLst>
                                        <p:tav tm="0">
                                          <p:val>
                                            <p:strVal val="#ppt_x"/>
                                          </p:val>
                                        </p:tav>
                                        <p:tav tm="100000">
                                          <p:val>
                                            <p:strVal val="#ppt_x"/>
                                          </p:val>
                                        </p:tav>
                                      </p:tavLst>
                                    </p:anim>
                                    <p:anim calcmode="lin" valueType="num">
                                      <p:cBhvr additive="base">
                                        <p:cTn id="11" dur="500" fill="hold"/>
                                        <p:tgtEl>
                                          <p:spTgt spid="182276"/>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2" presetClass="entr" presetSubtype="4" fill="hold" nodeType="afterEffect">
                                  <p:stCondLst>
                                    <p:cond delay="10000"/>
                                  </p:stCondLst>
                                  <p:childTnLst>
                                    <p:set>
                                      <p:cBhvr>
                                        <p:cTn id="14" dur="1" fill="hold">
                                          <p:stCondLst>
                                            <p:cond delay="0"/>
                                          </p:stCondLst>
                                        </p:cTn>
                                        <p:tgtEl>
                                          <p:spTgt spid="182275">
                                            <p:txEl>
                                              <p:pRg st="6" end="6"/>
                                            </p:txEl>
                                          </p:spTgt>
                                        </p:tgtEl>
                                        <p:attrNameLst>
                                          <p:attrName>style.visibility</p:attrName>
                                        </p:attrNameLst>
                                      </p:cBhvr>
                                      <p:to>
                                        <p:strVal val="visible"/>
                                      </p:to>
                                    </p:set>
                                    <p:animEffect transition="in" filter="wipe(down)">
                                      <p:cBhvr>
                                        <p:cTn id="15" dur="500"/>
                                        <p:tgtEl>
                                          <p:spTgt spid="1822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3"/>
          <p:cNvSpPr>
            <a:spLocks noGrp="1"/>
          </p:cNvSpPr>
          <p:nvPr>
            <p:ph type="ftr" sz="quarter" idx="10"/>
          </p:nvPr>
        </p:nvSpPr>
        <p:spPr>
          <a:noFill/>
        </p:spPr>
        <p:txBody>
          <a:bodyPr/>
          <a:lstStyle/>
          <a:p>
            <a:r>
              <a:rPr lang="en-US" altLang="en-US"/>
              <a:t>© </a:t>
            </a:r>
            <a:fld id="{1F464EEC-62B0-4B6A-A17D-48543F782BD0}" type="datetime4">
              <a:rPr lang="en-US" altLang="en-US"/>
              <a:pPr/>
              <a:t>November 7, 2008</a:t>
            </a:fld>
            <a:r>
              <a:rPr lang="en-US" altLang="en-US"/>
              <a:t> Nebraska Cyber Security Center.</a:t>
            </a:r>
          </a:p>
        </p:txBody>
      </p:sp>
      <p:sp>
        <p:nvSpPr>
          <p:cNvPr id="34819" name="Slide Number Placeholder 4"/>
          <p:cNvSpPr>
            <a:spLocks noGrp="1"/>
          </p:cNvSpPr>
          <p:nvPr>
            <p:ph type="sldNum" sz="quarter" idx="11"/>
          </p:nvPr>
        </p:nvSpPr>
        <p:spPr>
          <a:noFill/>
        </p:spPr>
        <p:txBody>
          <a:bodyPr/>
          <a:lstStyle/>
          <a:p>
            <a:fld id="{975FCB90-DF42-4693-9FC7-2DFE9439344F}" type="slidenum">
              <a:rPr lang="en-US" altLang="en-US"/>
              <a:pPr/>
              <a:t>18</a:t>
            </a:fld>
            <a:endParaRPr lang="en-US" altLang="en-US" sz="1000" b="0"/>
          </a:p>
        </p:txBody>
      </p:sp>
      <p:sp>
        <p:nvSpPr>
          <p:cNvPr id="34820" name="Rectangle 2"/>
          <p:cNvSpPr>
            <a:spLocks noGrp="1" noChangeArrowheads="1"/>
          </p:cNvSpPr>
          <p:nvPr>
            <p:ph type="title"/>
          </p:nvPr>
        </p:nvSpPr>
        <p:spPr/>
        <p:txBody>
          <a:bodyPr/>
          <a:lstStyle/>
          <a:p>
            <a:pPr eaLnBrk="1" hangingPunct="1"/>
            <a:r>
              <a:rPr lang="en-US" altLang="en-US" sz="3100" smtClean="0"/>
              <a:t>FAIR – </a:t>
            </a:r>
            <a:r>
              <a:rPr lang="en-US" altLang="en-US" sz="2800" smtClean="0"/>
              <a:t>Factor Analysis of Information Risk</a:t>
            </a:r>
          </a:p>
        </p:txBody>
      </p:sp>
      <p:sp>
        <p:nvSpPr>
          <p:cNvPr id="196611" name="Rectangle 3"/>
          <p:cNvSpPr>
            <a:spLocks noGrp="1" noChangeArrowheads="1"/>
          </p:cNvSpPr>
          <p:nvPr>
            <p:ph type="body" idx="1"/>
          </p:nvPr>
        </p:nvSpPr>
        <p:spPr/>
        <p:txBody>
          <a:bodyPr/>
          <a:lstStyle/>
          <a:p>
            <a:pPr marL="0" indent="0" eaLnBrk="1" hangingPunct="1">
              <a:buFontTx/>
              <a:buChar char="•"/>
            </a:pPr>
            <a:r>
              <a:rPr lang="en-US" sz="2400" smtClean="0">
                <a:solidFill>
                  <a:srgbClr val="000000"/>
                </a:solidFill>
              </a:rPr>
              <a:t> Next, imagine that the bald tire is tied to a rope hanging from a tree branch. </a:t>
            </a: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buFontTx/>
              <a:buChar char="•"/>
            </a:pPr>
            <a:r>
              <a:rPr lang="en-US" sz="2400" smtClean="0">
                <a:solidFill>
                  <a:srgbClr val="000000"/>
                </a:solidFill>
              </a:rPr>
              <a:t> How much Risk is there?</a:t>
            </a:r>
          </a:p>
        </p:txBody>
      </p:sp>
      <p:pic>
        <p:nvPicPr>
          <p:cNvPr id="196612" name="Picture 4" descr="Tire swing"/>
          <p:cNvPicPr>
            <a:picLocks noChangeAspect="1" noChangeArrowheads="1"/>
          </p:cNvPicPr>
          <p:nvPr/>
        </p:nvPicPr>
        <p:blipFill>
          <a:blip r:embed="rId2"/>
          <a:srcRect/>
          <a:stretch>
            <a:fillRect/>
          </a:stretch>
        </p:blipFill>
        <p:spPr bwMode="auto">
          <a:xfrm>
            <a:off x="3352800" y="2419350"/>
            <a:ext cx="2454275" cy="27400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Effect transition="in" filter="wipe(down)">
                                      <p:cBhvr>
                                        <p:cTn id="7" dur="500"/>
                                        <p:tgtEl>
                                          <p:spTgt spid="196611">
                                            <p:txEl>
                                              <p:pRg st="0" end="0"/>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196612"/>
                                        </p:tgtEl>
                                        <p:attrNameLst>
                                          <p:attrName>style.visibility</p:attrName>
                                        </p:attrNameLst>
                                      </p:cBhvr>
                                      <p:to>
                                        <p:strVal val="visible"/>
                                      </p:to>
                                    </p:set>
                                    <p:anim calcmode="lin" valueType="num">
                                      <p:cBhvr additive="base">
                                        <p:cTn id="10" dur="500" fill="hold"/>
                                        <p:tgtEl>
                                          <p:spTgt spid="196612"/>
                                        </p:tgtEl>
                                        <p:attrNameLst>
                                          <p:attrName>ppt_x</p:attrName>
                                        </p:attrNameLst>
                                      </p:cBhvr>
                                      <p:tavLst>
                                        <p:tav tm="0">
                                          <p:val>
                                            <p:strVal val="#ppt_x"/>
                                          </p:val>
                                        </p:tav>
                                        <p:tav tm="100000">
                                          <p:val>
                                            <p:strVal val="#ppt_x"/>
                                          </p:val>
                                        </p:tav>
                                      </p:tavLst>
                                    </p:anim>
                                    <p:anim calcmode="lin" valueType="num">
                                      <p:cBhvr additive="base">
                                        <p:cTn id="11" dur="500" fill="hold"/>
                                        <p:tgtEl>
                                          <p:spTgt spid="19661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2" presetClass="entr" presetSubtype="4" fill="hold" nodeType="afterEffect">
                                  <p:stCondLst>
                                    <p:cond delay="10000"/>
                                  </p:stCondLst>
                                  <p:childTnLst>
                                    <p:set>
                                      <p:cBhvr>
                                        <p:cTn id="14" dur="1" fill="hold">
                                          <p:stCondLst>
                                            <p:cond delay="0"/>
                                          </p:stCondLst>
                                        </p:cTn>
                                        <p:tgtEl>
                                          <p:spTgt spid="196611">
                                            <p:txEl>
                                              <p:pRg st="7" end="7"/>
                                            </p:txEl>
                                          </p:spTgt>
                                        </p:tgtEl>
                                        <p:attrNameLst>
                                          <p:attrName>style.visibility</p:attrName>
                                        </p:attrNameLst>
                                      </p:cBhvr>
                                      <p:to>
                                        <p:strVal val="visible"/>
                                      </p:to>
                                    </p:set>
                                    <p:animEffect transition="in" filter="wipe(down)">
                                      <p:cBhvr>
                                        <p:cTn id="15" dur="500"/>
                                        <p:tgtEl>
                                          <p:spTgt spid="1966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p:spPr>
        <p:txBody>
          <a:bodyPr/>
          <a:lstStyle/>
          <a:p>
            <a:r>
              <a:rPr lang="en-US" altLang="en-US"/>
              <a:t>© </a:t>
            </a:r>
            <a:fld id="{A4AE7DBA-F904-499A-ADA0-37F409331D5B}" type="datetime4">
              <a:rPr lang="en-US" altLang="en-US"/>
              <a:pPr/>
              <a:t>November 7, 2008</a:t>
            </a:fld>
            <a:r>
              <a:rPr lang="en-US" altLang="en-US"/>
              <a:t> Nebraska Cyber Security Center.</a:t>
            </a:r>
          </a:p>
        </p:txBody>
      </p:sp>
      <p:sp>
        <p:nvSpPr>
          <p:cNvPr id="35843" name="Slide Number Placeholder 4"/>
          <p:cNvSpPr>
            <a:spLocks noGrp="1"/>
          </p:cNvSpPr>
          <p:nvPr>
            <p:ph type="sldNum" sz="quarter" idx="11"/>
          </p:nvPr>
        </p:nvSpPr>
        <p:spPr>
          <a:noFill/>
        </p:spPr>
        <p:txBody>
          <a:bodyPr/>
          <a:lstStyle/>
          <a:p>
            <a:fld id="{CA766673-F404-4D70-B194-DB3D3F19E4F2}" type="slidenum">
              <a:rPr lang="en-US" altLang="en-US"/>
              <a:pPr/>
              <a:t>19</a:t>
            </a:fld>
            <a:endParaRPr lang="en-US" altLang="en-US" sz="1000" b="0"/>
          </a:p>
        </p:txBody>
      </p:sp>
      <p:sp>
        <p:nvSpPr>
          <p:cNvPr id="35844" name="Rectangle 2"/>
          <p:cNvSpPr>
            <a:spLocks noGrp="1" noChangeArrowheads="1"/>
          </p:cNvSpPr>
          <p:nvPr>
            <p:ph type="title"/>
          </p:nvPr>
        </p:nvSpPr>
        <p:spPr/>
        <p:txBody>
          <a:bodyPr/>
          <a:lstStyle/>
          <a:p>
            <a:pPr eaLnBrk="1" hangingPunct="1"/>
            <a:r>
              <a:rPr lang="en-US" altLang="en-US" sz="3100" smtClean="0"/>
              <a:t>FAIR – </a:t>
            </a:r>
            <a:r>
              <a:rPr lang="en-US" altLang="en-US" sz="2800" smtClean="0"/>
              <a:t>Factor Analysis of Information Risk</a:t>
            </a:r>
          </a:p>
        </p:txBody>
      </p:sp>
      <p:sp>
        <p:nvSpPr>
          <p:cNvPr id="197635" name="Rectangle 3"/>
          <p:cNvSpPr>
            <a:spLocks noGrp="1" noChangeArrowheads="1"/>
          </p:cNvSpPr>
          <p:nvPr>
            <p:ph type="body" idx="1"/>
          </p:nvPr>
        </p:nvSpPr>
        <p:spPr/>
        <p:txBody>
          <a:bodyPr/>
          <a:lstStyle/>
          <a:p>
            <a:pPr marL="0" indent="0" eaLnBrk="1" hangingPunct="1">
              <a:buFontTx/>
              <a:buChar char="•"/>
            </a:pPr>
            <a:r>
              <a:rPr lang="en-US" sz="2400" smtClean="0">
                <a:solidFill>
                  <a:srgbClr val="000000"/>
                </a:solidFill>
              </a:rPr>
              <a:t> Now, imagine that the rope is frayed about halfway through, just below where its tied to the tree branch. </a:t>
            </a: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endParaRPr lang="en-US" sz="2400" smtClean="0">
              <a:solidFill>
                <a:srgbClr val="000000"/>
              </a:solidFill>
            </a:endParaRPr>
          </a:p>
          <a:p>
            <a:pPr marL="0" indent="0" eaLnBrk="1" hangingPunct="1">
              <a:buFontTx/>
              <a:buChar char="•"/>
            </a:pPr>
            <a:r>
              <a:rPr lang="en-US" sz="2400" smtClean="0">
                <a:solidFill>
                  <a:srgbClr val="000000"/>
                </a:solidFill>
              </a:rPr>
              <a:t> How much Risk is there?</a:t>
            </a:r>
          </a:p>
        </p:txBody>
      </p:sp>
      <p:pic>
        <p:nvPicPr>
          <p:cNvPr id="197636" name="Picture 4" descr="frayed rope"/>
          <p:cNvPicPr>
            <a:picLocks noChangeAspect="1" noChangeArrowheads="1"/>
          </p:cNvPicPr>
          <p:nvPr/>
        </p:nvPicPr>
        <p:blipFill>
          <a:blip r:embed="rId2"/>
          <a:srcRect/>
          <a:stretch>
            <a:fillRect/>
          </a:stretch>
        </p:blipFill>
        <p:spPr bwMode="auto">
          <a:xfrm>
            <a:off x="3586163" y="2860675"/>
            <a:ext cx="2236787" cy="223678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Effect transition="in" filter="wipe(down)">
                                      <p:cBhvr>
                                        <p:cTn id="7" dur="500"/>
                                        <p:tgtEl>
                                          <p:spTgt spid="197635">
                                            <p:txEl>
                                              <p:pRg st="0" end="0"/>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197636"/>
                                        </p:tgtEl>
                                        <p:attrNameLst>
                                          <p:attrName>style.visibility</p:attrName>
                                        </p:attrNameLst>
                                      </p:cBhvr>
                                      <p:to>
                                        <p:strVal val="visible"/>
                                      </p:to>
                                    </p:set>
                                    <p:anim calcmode="lin" valueType="num">
                                      <p:cBhvr additive="base">
                                        <p:cTn id="10" dur="500" fill="hold"/>
                                        <p:tgtEl>
                                          <p:spTgt spid="197636"/>
                                        </p:tgtEl>
                                        <p:attrNameLst>
                                          <p:attrName>ppt_x</p:attrName>
                                        </p:attrNameLst>
                                      </p:cBhvr>
                                      <p:tavLst>
                                        <p:tav tm="0">
                                          <p:val>
                                            <p:strVal val="#ppt_x"/>
                                          </p:val>
                                        </p:tav>
                                        <p:tav tm="100000">
                                          <p:val>
                                            <p:strVal val="#ppt_x"/>
                                          </p:val>
                                        </p:tav>
                                      </p:tavLst>
                                    </p:anim>
                                    <p:anim calcmode="lin" valueType="num">
                                      <p:cBhvr additive="base">
                                        <p:cTn id="11" dur="500" fill="hold"/>
                                        <p:tgtEl>
                                          <p:spTgt spid="197636"/>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2" presetClass="entr" presetSubtype="4" fill="hold" nodeType="afterEffect">
                                  <p:stCondLst>
                                    <p:cond delay="10000"/>
                                  </p:stCondLst>
                                  <p:childTnLst>
                                    <p:set>
                                      <p:cBhvr>
                                        <p:cTn id="14" dur="1" fill="hold">
                                          <p:stCondLst>
                                            <p:cond delay="0"/>
                                          </p:stCondLst>
                                        </p:cTn>
                                        <p:tgtEl>
                                          <p:spTgt spid="197635">
                                            <p:txEl>
                                              <p:pRg st="6" end="6"/>
                                            </p:txEl>
                                          </p:spTgt>
                                        </p:tgtEl>
                                        <p:attrNameLst>
                                          <p:attrName>style.visibility</p:attrName>
                                        </p:attrNameLst>
                                      </p:cBhvr>
                                      <p:to>
                                        <p:strVal val="visible"/>
                                      </p:to>
                                    </p:set>
                                    <p:animEffect transition="in" filter="wipe(down)">
                                      <p:cBhvr>
                                        <p:cTn id="15" dur="500"/>
                                        <p:tgtEl>
                                          <p:spTgt spid="1976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3"/>
          <p:cNvSpPr>
            <a:spLocks noGrp="1"/>
          </p:cNvSpPr>
          <p:nvPr>
            <p:ph type="ftr" sz="quarter" idx="10"/>
          </p:nvPr>
        </p:nvSpPr>
        <p:spPr>
          <a:noFill/>
        </p:spPr>
        <p:txBody>
          <a:bodyPr/>
          <a:lstStyle/>
          <a:p>
            <a:r>
              <a:rPr lang="en-US" altLang="en-US"/>
              <a:t>© </a:t>
            </a:r>
            <a:fld id="{C4995865-DF48-4C8E-84BB-F66D1E1BC024}" type="datetime4">
              <a:rPr lang="en-US" altLang="en-US"/>
              <a:pPr/>
              <a:t>November 7, 2008</a:t>
            </a:fld>
            <a:r>
              <a:rPr lang="en-US" altLang="en-US"/>
              <a:t> Nebraska Cyber Security Center.</a:t>
            </a:r>
          </a:p>
        </p:txBody>
      </p:sp>
      <p:sp>
        <p:nvSpPr>
          <p:cNvPr id="36867" name="Slide Number Placeholder 4"/>
          <p:cNvSpPr>
            <a:spLocks noGrp="1"/>
          </p:cNvSpPr>
          <p:nvPr>
            <p:ph type="sldNum" sz="quarter" idx="11"/>
          </p:nvPr>
        </p:nvSpPr>
        <p:spPr>
          <a:noFill/>
        </p:spPr>
        <p:txBody>
          <a:bodyPr/>
          <a:lstStyle/>
          <a:p>
            <a:fld id="{12DE4E20-C590-4DB3-8C6B-EE6FB13ED58E}" type="slidenum">
              <a:rPr lang="en-US" altLang="en-US"/>
              <a:pPr/>
              <a:t>20</a:t>
            </a:fld>
            <a:endParaRPr lang="en-US" altLang="en-US" sz="1000" b="0"/>
          </a:p>
        </p:txBody>
      </p:sp>
      <p:sp>
        <p:nvSpPr>
          <p:cNvPr id="36868" name="Rectangle 2"/>
          <p:cNvSpPr>
            <a:spLocks noGrp="1" noChangeArrowheads="1"/>
          </p:cNvSpPr>
          <p:nvPr>
            <p:ph type="title"/>
          </p:nvPr>
        </p:nvSpPr>
        <p:spPr/>
        <p:txBody>
          <a:bodyPr/>
          <a:lstStyle/>
          <a:p>
            <a:pPr eaLnBrk="1" hangingPunct="1"/>
            <a:r>
              <a:rPr lang="en-US" altLang="en-US" sz="3100" smtClean="0"/>
              <a:t>FAIR – </a:t>
            </a:r>
            <a:r>
              <a:rPr lang="en-US" altLang="en-US" sz="2800" smtClean="0"/>
              <a:t>Factor Analysis of Information Risk</a:t>
            </a:r>
          </a:p>
        </p:txBody>
      </p:sp>
      <p:sp>
        <p:nvSpPr>
          <p:cNvPr id="198659" name="Rectangle 3"/>
          <p:cNvSpPr>
            <a:spLocks noGrp="1" noChangeArrowheads="1"/>
          </p:cNvSpPr>
          <p:nvPr>
            <p:ph type="body" idx="1"/>
          </p:nvPr>
        </p:nvSpPr>
        <p:spPr/>
        <p:txBody>
          <a:bodyPr/>
          <a:lstStyle/>
          <a:p>
            <a:pPr marL="0" indent="0" eaLnBrk="1" hangingPunct="1">
              <a:lnSpc>
                <a:spcPct val="90000"/>
              </a:lnSpc>
              <a:buFontTx/>
              <a:buChar char="•"/>
            </a:pPr>
            <a:r>
              <a:rPr lang="en-US" sz="2400" smtClean="0">
                <a:solidFill>
                  <a:srgbClr val="000000"/>
                </a:solidFill>
              </a:rPr>
              <a:t> Finally, imagine that the tire swing is suspended over an 80-foot cliff – with sharp rocks below. </a:t>
            </a:r>
          </a:p>
          <a:p>
            <a:pPr marL="0" indent="0" eaLnBrk="1" hangingPunct="1">
              <a:lnSpc>
                <a:spcPct val="90000"/>
              </a:lnSpc>
            </a:pPr>
            <a:endParaRPr lang="en-US" sz="2400" smtClean="0">
              <a:solidFill>
                <a:srgbClr val="000000"/>
              </a:solidFill>
            </a:endParaRPr>
          </a:p>
          <a:p>
            <a:pPr marL="0" indent="0" eaLnBrk="1" hangingPunct="1">
              <a:lnSpc>
                <a:spcPct val="90000"/>
              </a:lnSpc>
            </a:pPr>
            <a:endParaRPr lang="en-US" sz="2400" smtClean="0">
              <a:solidFill>
                <a:srgbClr val="000000"/>
              </a:solidFill>
            </a:endParaRPr>
          </a:p>
          <a:p>
            <a:pPr marL="0" indent="0" eaLnBrk="1" hangingPunct="1">
              <a:lnSpc>
                <a:spcPct val="90000"/>
              </a:lnSpc>
            </a:pPr>
            <a:endParaRPr lang="en-US" sz="2400" smtClean="0">
              <a:solidFill>
                <a:srgbClr val="000000"/>
              </a:solidFill>
            </a:endParaRPr>
          </a:p>
          <a:p>
            <a:pPr marL="0" indent="0" eaLnBrk="1" hangingPunct="1">
              <a:lnSpc>
                <a:spcPct val="90000"/>
              </a:lnSpc>
            </a:pPr>
            <a:endParaRPr lang="en-US" sz="2400" smtClean="0">
              <a:solidFill>
                <a:srgbClr val="000000"/>
              </a:solidFill>
            </a:endParaRPr>
          </a:p>
          <a:p>
            <a:pPr marL="0" indent="0" eaLnBrk="1" hangingPunct="1">
              <a:lnSpc>
                <a:spcPct val="90000"/>
              </a:lnSpc>
            </a:pPr>
            <a:endParaRPr lang="en-US" sz="2400" smtClean="0">
              <a:solidFill>
                <a:srgbClr val="000000"/>
              </a:solidFill>
            </a:endParaRPr>
          </a:p>
          <a:p>
            <a:pPr marL="0" indent="0" eaLnBrk="1" hangingPunct="1">
              <a:lnSpc>
                <a:spcPct val="90000"/>
              </a:lnSpc>
            </a:pPr>
            <a:endParaRPr lang="en-US" sz="2400" smtClean="0">
              <a:solidFill>
                <a:srgbClr val="000000"/>
              </a:solidFill>
            </a:endParaRPr>
          </a:p>
          <a:p>
            <a:pPr marL="0" indent="0" eaLnBrk="1" hangingPunct="1">
              <a:lnSpc>
                <a:spcPct val="90000"/>
              </a:lnSpc>
            </a:pPr>
            <a:r>
              <a:rPr lang="en-US" sz="2400" smtClean="0">
                <a:solidFill>
                  <a:srgbClr val="000000"/>
                </a:solidFill>
              </a:rPr>
              <a:t> </a:t>
            </a:r>
          </a:p>
          <a:p>
            <a:pPr marL="0" indent="0" eaLnBrk="1" hangingPunct="1">
              <a:lnSpc>
                <a:spcPct val="90000"/>
              </a:lnSpc>
              <a:buFontTx/>
              <a:buChar char="•"/>
            </a:pPr>
            <a:r>
              <a:rPr lang="en-US" sz="2400" smtClean="0">
                <a:solidFill>
                  <a:srgbClr val="000000"/>
                </a:solidFill>
              </a:rPr>
              <a:t>How much Risk is there?</a:t>
            </a:r>
          </a:p>
        </p:txBody>
      </p:sp>
      <p:pic>
        <p:nvPicPr>
          <p:cNvPr id="198660" name="Picture 4" descr="cliff"/>
          <p:cNvPicPr>
            <a:picLocks noChangeAspect="1" noChangeArrowheads="1"/>
          </p:cNvPicPr>
          <p:nvPr/>
        </p:nvPicPr>
        <p:blipFill>
          <a:blip r:embed="rId2"/>
          <a:srcRect/>
          <a:stretch>
            <a:fillRect/>
          </a:stretch>
        </p:blipFill>
        <p:spPr bwMode="auto">
          <a:xfrm>
            <a:off x="5080000" y="2324100"/>
            <a:ext cx="2708275" cy="35147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Effect transition="in" filter="wipe(down)">
                                      <p:cBhvr>
                                        <p:cTn id="7" dur="500"/>
                                        <p:tgtEl>
                                          <p:spTgt spid="198659">
                                            <p:txEl>
                                              <p:pRg st="0" end="0"/>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198660"/>
                                        </p:tgtEl>
                                        <p:attrNameLst>
                                          <p:attrName>style.visibility</p:attrName>
                                        </p:attrNameLst>
                                      </p:cBhvr>
                                      <p:to>
                                        <p:strVal val="visible"/>
                                      </p:to>
                                    </p:set>
                                    <p:anim calcmode="lin" valueType="num">
                                      <p:cBhvr additive="base">
                                        <p:cTn id="10" dur="500" fill="hold"/>
                                        <p:tgtEl>
                                          <p:spTgt spid="198660"/>
                                        </p:tgtEl>
                                        <p:attrNameLst>
                                          <p:attrName>ppt_x</p:attrName>
                                        </p:attrNameLst>
                                      </p:cBhvr>
                                      <p:tavLst>
                                        <p:tav tm="0">
                                          <p:val>
                                            <p:strVal val="#ppt_x"/>
                                          </p:val>
                                        </p:tav>
                                        <p:tav tm="100000">
                                          <p:val>
                                            <p:strVal val="#ppt_x"/>
                                          </p:val>
                                        </p:tav>
                                      </p:tavLst>
                                    </p:anim>
                                    <p:anim calcmode="lin" valueType="num">
                                      <p:cBhvr additive="base">
                                        <p:cTn id="11" dur="500" fill="hold"/>
                                        <p:tgtEl>
                                          <p:spTgt spid="19866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2" presetClass="entr" presetSubtype="4" fill="hold" nodeType="afterEffect">
                                  <p:stCondLst>
                                    <p:cond delay="8000"/>
                                  </p:stCondLst>
                                  <p:childTnLst>
                                    <p:set>
                                      <p:cBhvr>
                                        <p:cTn id="14" dur="1" fill="hold">
                                          <p:stCondLst>
                                            <p:cond delay="0"/>
                                          </p:stCondLst>
                                        </p:cTn>
                                        <p:tgtEl>
                                          <p:spTgt spid="198659">
                                            <p:txEl>
                                              <p:pRg st="8" end="8"/>
                                            </p:txEl>
                                          </p:spTgt>
                                        </p:tgtEl>
                                        <p:attrNameLst>
                                          <p:attrName>style.visibility</p:attrName>
                                        </p:attrNameLst>
                                      </p:cBhvr>
                                      <p:to>
                                        <p:strVal val="visible"/>
                                      </p:to>
                                    </p:set>
                                    <p:animEffect transition="in" filter="wipe(down)">
                                      <p:cBhvr>
                                        <p:cTn id="15" dur="500"/>
                                        <p:tgtEl>
                                          <p:spTgt spid="1986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p:cNvSpPr>
            <a:spLocks noGrp="1"/>
          </p:cNvSpPr>
          <p:nvPr>
            <p:ph type="ftr" sz="quarter" idx="10"/>
          </p:nvPr>
        </p:nvSpPr>
        <p:spPr>
          <a:noFill/>
        </p:spPr>
        <p:txBody>
          <a:bodyPr/>
          <a:lstStyle/>
          <a:p>
            <a:r>
              <a:rPr lang="en-US" altLang="en-US"/>
              <a:t>© </a:t>
            </a:r>
            <a:fld id="{FB3B9CAE-94C0-415D-85F7-528369D54D1F}" type="datetime4">
              <a:rPr lang="en-US" altLang="en-US"/>
              <a:pPr/>
              <a:t>November 7, 2008</a:t>
            </a:fld>
            <a:r>
              <a:rPr lang="en-US" altLang="en-US"/>
              <a:t> Nebraska Cyber Security Center.</a:t>
            </a:r>
          </a:p>
        </p:txBody>
      </p:sp>
      <p:sp>
        <p:nvSpPr>
          <p:cNvPr id="37891" name="Slide Number Placeholder 4"/>
          <p:cNvSpPr>
            <a:spLocks noGrp="1"/>
          </p:cNvSpPr>
          <p:nvPr>
            <p:ph type="sldNum" sz="quarter" idx="11"/>
          </p:nvPr>
        </p:nvSpPr>
        <p:spPr>
          <a:noFill/>
        </p:spPr>
        <p:txBody>
          <a:bodyPr/>
          <a:lstStyle/>
          <a:p>
            <a:fld id="{802C783E-DC0E-4AD6-99A6-AE5A81E89D23}" type="slidenum">
              <a:rPr lang="en-US" altLang="en-US"/>
              <a:pPr/>
              <a:t>21</a:t>
            </a:fld>
            <a:endParaRPr lang="en-US" altLang="en-US" sz="1000" b="0"/>
          </a:p>
        </p:txBody>
      </p:sp>
      <p:sp>
        <p:nvSpPr>
          <p:cNvPr id="37892" name="Rectangle 2"/>
          <p:cNvSpPr>
            <a:spLocks noGrp="1" noChangeArrowheads="1"/>
          </p:cNvSpPr>
          <p:nvPr>
            <p:ph type="title"/>
          </p:nvPr>
        </p:nvSpPr>
        <p:spPr/>
        <p:txBody>
          <a:bodyPr/>
          <a:lstStyle/>
          <a:p>
            <a:pPr eaLnBrk="1" hangingPunct="1"/>
            <a:r>
              <a:rPr lang="en-US" altLang="en-US" sz="3100" smtClean="0"/>
              <a:t>FAIR – </a:t>
            </a:r>
            <a:r>
              <a:rPr lang="en-US" altLang="en-US" sz="2800" smtClean="0"/>
              <a:t>Factor Analysis of Information Risk</a:t>
            </a:r>
          </a:p>
        </p:txBody>
      </p:sp>
      <p:sp>
        <p:nvSpPr>
          <p:cNvPr id="200707" name="Rectangle 3"/>
          <p:cNvSpPr>
            <a:spLocks noGrp="1" noChangeArrowheads="1"/>
          </p:cNvSpPr>
          <p:nvPr>
            <p:ph type="body" idx="1"/>
          </p:nvPr>
        </p:nvSpPr>
        <p:spPr/>
        <p:txBody>
          <a:bodyPr/>
          <a:lstStyle/>
          <a:p>
            <a:pPr marL="0" indent="0" eaLnBrk="1" hangingPunct="1">
              <a:buFontTx/>
              <a:buChar char="•"/>
            </a:pPr>
            <a:r>
              <a:rPr lang="en-US" sz="2400" smtClean="0">
                <a:solidFill>
                  <a:srgbClr val="000000"/>
                </a:solidFill>
              </a:rPr>
              <a:t> What if I told you the risk for all 4 scenarios was the same. </a:t>
            </a:r>
          </a:p>
          <a:p>
            <a:pPr marL="0" indent="0" eaLnBrk="1" hangingPunct="1">
              <a:buFontTx/>
              <a:buChar char="•"/>
            </a:pPr>
            <a:endParaRPr lang="en-US" sz="2400" smtClean="0">
              <a:solidFill>
                <a:srgbClr val="000000"/>
              </a:solidFill>
            </a:endParaRPr>
          </a:p>
          <a:p>
            <a:pPr marL="0" indent="0" eaLnBrk="1" hangingPunct="1">
              <a:buFontTx/>
              <a:buChar char="•"/>
            </a:pPr>
            <a:r>
              <a:rPr lang="en-US" sz="2400" smtClean="0">
                <a:solidFill>
                  <a:srgbClr val="000000"/>
                </a:solidFill>
              </a:rPr>
              <a:t>  What is the value of the tire?</a:t>
            </a:r>
          </a:p>
          <a:p>
            <a:pPr marL="0" indent="0" eaLnBrk="1" hangingPunct="1"/>
            <a:r>
              <a:rPr lang="en-US" sz="2400" i="1" smtClean="0">
                <a:solidFill>
                  <a:srgbClr val="000000"/>
                </a:solidFill>
              </a:rPr>
              <a:t>Picture in your mind a </a:t>
            </a:r>
            <a:r>
              <a:rPr lang="en-US" sz="2400" i="1" u="sng" smtClean="0">
                <a:solidFill>
                  <a:srgbClr val="F01A0A"/>
                </a:solidFill>
              </a:rPr>
              <a:t>worthless</a:t>
            </a:r>
            <a:r>
              <a:rPr lang="en-US" sz="2400" i="1" smtClean="0">
                <a:solidFill>
                  <a:srgbClr val="000000"/>
                </a:solidFill>
              </a:rPr>
              <a:t> old bald tire.  Imagine that it’s so bald you can hardly tell that it ever had any tread</a:t>
            </a:r>
            <a:r>
              <a:rPr lang="en-US" sz="2400" smtClean="0">
                <a:solidFill>
                  <a:srgbClr val="000000"/>
                </a:solidFill>
              </a:rPr>
              <a:t>.</a:t>
            </a:r>
          </a:p>
        </p:txBody>
      </p:sp>
      <p:pic>
        <p:nvPicPr>
          <p:cNvPr id="200709" name="Picture 5" descr="blad tire"/>
          <p:cNvPicPr>
            <a:picLocks noChangeAspect="1" noChangeArrowheads="1"/>
          </p:cNvPicPr>
          <p:nvPr/>
        </p:nvPicPr>
        <p:blipFill>
          <a:blip r:embed="rId2"/>
          <a:srcRect/>
          <a:stretch>
            <a:fillRect/>
          </a:stretch>
        </p:blipFill>
        <p:spPr bwMode="auto">
          <a:xfrm>
            <a:off x="4337050" y="4151313"/>
            <a:ext cx="2554288" cy="19240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down)">
                                      <p:cBhvr>
                                        <p:cTn id="7" dur="500"/>
                                        <p:tgtEl>
                                          <p:spTgt spid="2007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0707">
                                            <p:txEl>
                                              <p:pRg st="2" end="2"/>
                                            </p:txEl>
                                          </p:spTgt>
                                        </p:tgtEl>
                                        <p:attrNameLst>
                                          <p:attrName>style.visibility</p:attrName>
                                        </p:attrNameLst>
                                      </p:cBhvr>
                                      <p:to>
                                        <p:strVal val="visible"/>
                                      </p:to>
                                    </p:set>
                                    <p:animEffect transition="in" filter="wipe(down)">
                                      <p:cBhvr>
                                        <p:cTn id="12" dur="500"/>
                                        <p:tgtEl>
                                          <p:spTgt spid="2007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0707">
                                            <p:txEl>
                                              <p:pRg st="3" end="3"/>
                                            </p:txEl>
                                          </p:spTgt>
                                        </p:tgtEl>
                                        <p:attrNameLst>
                                          <p:attrName>style.visibility</p:attrName>
                                        </p:attrNameLst>
                                      </p:cBhvr>
                                      <p:to>
                                        <p:strVal val="visible"/>
                                      </p:to>
                                    </p:set>
                                    <p:animEffect transition="in" filter="wipe(down)">
                                      <p:cBhvr>
                                        <p:cTn id="17" dur="500"/>
                                        <p:tgtEl>
                                          <p:spTgt spid="200707">
                                            <p:txEl>
                                              <p:pRg st="3" end="3"/>
                                            </p:txEl>
                                          </p:spTgt>
                                        </p:tgtEl>
                                      </p:cBhvr>
                                    </p:animEffect>
                                  </p:childTnLst>
                                </p:cTn>
                              </p:par>
                              <p:par>
                                <p:cTn id="18" presetID="2" presetClass="entr" presetSubtype="4" fill="hold" nodeType="withEffect">
                                  <p:stCondLst>
                                    <p:cond delay="0"/>
                                  </p:stCondLst>
                                  <p:childTnLst>
                                    <p:set>
                                      <p:cBhvr>
                                        <p:cTn id="19" dur="1" fill="hold">
                                          <p:stCondLst>
                                            <p:cond delay="0"/>
                                          </p:stCondLst>
                                        </p:cTn>
                                        <p:tgtEl>
                                          <p:spTgt spid="200709"/>
                                        </p:tgtEl>
                                        <p:attrNameLst>
                                          <p:attrName>style.visibility</p:attrName>
                                        </p:attrNameLst>
                                      </p:cBhvr>
                                      <p:to>
                                        <p:strVal val="visible"/>
                                      </p:to>
                                    </p:set>
                                    <p:anim calcmode="lin" valueType="num">
                                      <p:cBhvr additive="base">
                                        <p:cTn id="20" dur="500" fill="hold"/>
                                        <p:tgtEl>
                                          <p:spTgt spid="200709"/>
                                        </p:tgtEl>
                                        <p:attrNameLst>
                                          <p:attrName>ppt_x</p:attrName>
                                        </p:attrNameLst>
                                      </p:cBhvr>
                                      <p:tavLst>
                                        <p:tav tm="0">
                                          <p:val>
                                            <p:strVal val="#ppt_x"/>
                                          </p:val>
                                        </p:tav>
                                        <p:tav tm="100000">
                                          <p:val>
                                            <p:strVal val="#ppt_x"/>
                                          </p:val>
                                        </p:tav>
                                      </p:tavLst>
                                    </p:anim>
                                    <p:anim calcmode="lin" valueType="num">
                                      <p:cBhvr additive="base">
                                        <p:cTn id="21" dur="500" fill="hold"/>
                                        <p:tgtEl>
                                          <p:spTgt spid="2007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3"/>
          <p:cNvSpPr>
            <a:spLocks noGrp="1"/>
          </p:cNvSpPr>
          <p:nvPr>
            <p:ph type="ftr" sz="quarter" idx="10"/>
          </p:nvPr>
        </p:nvSpPr>
        <p:spPr>
          <a:noFill/>
        </p:spPr>
        <p:txBody>
          <a:bodyPr/>
          <a:lstStyle/>
          <a:p>
            <a:r>
              <a:rPr lang="en-US" altLang="en-US"/>
              <a:t>© </a:t>
            </a:r>
            <a:fld id="{4DCC0C20-CC07-4277-843F-7792D4CC650E}" type="datetime4">
              <a:rPr lang="en-US" altLang="en-US"/>
              <a:pPr/>
              <a:t>November 7, 2008</a:t>
            </a:fld>
            <a:r>
              <a:rPr lang="en-US" altLang="en-US"/>
              <a:t> Nebraska Cyber Security Center.</a:t>
            </a:r>
          </a:p>
        </p:txBody>
      </p:sp>
      <p:sp>
        <p:nvSpPr>
          <p:cNvPr id="38915" name="Slide Number Placeholder 4"/>
          <p:cNvSpPr>
            <a:spLocks noGrp="1"/>
          </p:cNvSpPr>
          <p:nvPr>
            <p:ph type="sldNum" sz="quarter" idx="11"/>
          </p:nvPr>
        </p:nvSpPr>
        <p:spPr>
          <a:noFill/>
        </p:spPr>
        <p:txBody>
          <a:bodyPr/>
          <a:lstStyle/>
          <a:p>
            <a:fld id="{AECE86E1-A953-448E-BC17-2FB481FB22A8}" type="slidenum">
              <a:rPr lang="en-US" altLang="en-US"/>
              <a:pPr/>
              <a:t>22</a:t>
            </a:fld>
            <a:endParaRPr lang="en-US" altLang="en-US" sz="1000" b="0"/>
          </a:p>
        </p:txBody>
      </p:sp>
      <p:sp>
        <p:nvSpPr>
          <p:cNvPr id="38916" name="Rectangle 2"/>
          <p:cNvSpPr>
            <a:spLocks noGrp="1" noChangeArrowheads="1"/>
          </p:cNvSpPr>
          <p:nvPr>
            <p:ph type="title"/>
          </p:nvPr>
        </p:nvSpPr>
        <p:spPr/>
        <p:txBody>
          <a:bodyPr/>
          <a:lstStyle/>
          <a:p>
            <a:pPr eaLnBrk="1" hangingPunct="1"/>
            <a:r>
              <a:rPr lang="en-US" altLang="en-US" sz="3100" smtClean="0"/>
              <a:t>FAIR – </a:t>
            </a:r>
            <a:r>
              <a:rPr lang="en-US" altLang="en-US" sz="2800" smtClean="0"/>
              <a:t>Factor Analysis of Information Risk</a:t>
            </a:r>
          </a:p>
        </p:txBody>
      </p:sp>
      <p:sp>
        <p:nvSpPr>
          <p:cNvPr id="199683" name="Rectangle 3"/>
          <p:cNvSpPr>
            <a:spLocks noGrp="1" noChangeArrowheads="1"/>
          </p:cNvSpPr>
          <p:nvPr>
            <p:ph type="body" idx="1"/>
          </p:nvPr>
        </p:nvSpPr>
        <p:spPr/>
        <p:txBody>
          <a:bodyPr/>
          <a:lstStyle/>
          <a:p>
            <a:pPr marL="0" indent="0" eaLnBrk="1" hangingPunct="1">
              <a:buFontTx/>
              <a:buChar char="•"/>
            </a:pPr>
            <a:r>
              <a:rPr lang="en-US" sz="2400" smtClean="0">
                <a:solidFill>
                  <a:srgbClr val="000000"/>
                </a:solidFill>
              </a:rPr>
              <a:t> Never forget that risk is directly tied to the value of an asset.  </a:t>
            </a:r>
          </a:p>
          <a:p>
            <a:pPr marL="0" indent="0" eaLnBrk="1" hangingPunct="1">
              <a:buFontTx/>
              <a:buChar char="•"/>
            </a:pPr>
            <a:r>
              <a:rPr lang="en-US" sz="2400" smtClean="0">
                <a:solidFill>
                  <a:srgbClr val="000000"/>
                </a:solidFill>
              </a:rPr>
              <a:t>  Risk is not a thing…</a:t>
            </a:r>
          </a:p>
          <a:p>
            <a:pPr lvl="1" eaLnBrk="1" hangingPunct="1"/>
            <a:r>
              <a:rPr lang="en-US" sz="2200" smtClean="0">
                <a:solidFill>
                  <a:srgbClr val="000000"/>
                </a:solidFill>
              </a:rPr>
              <a:t>  Risk is a derived value</a:t>
            </a:r>
          </a:p>
          <a:p>
            <a:pPr lvl="2" eaLnBrk="1" hangingPunct="1"/>
            <a:r>
              <a:rPr lang="en-US" sz="2200" smtClean="0">
                <a:solidFill>
                  <a:srgbClr val="000000"/>
                </a:solidFill>
              </a:rPr>
              <a:t>Similar to speed (a value derived from distance / time) </a:t>
            </a:r>
          </a:p>
          <a:p>
            <a:pPr lvl="1" eaLnBrk="1" hangingPunct="1"/>
            <a:r>
              <a:rPr lang="en-US" sz="2200" smtClean="0">
                <a:solidFill>
                  <a:srgbClr val="000000"/>
                </a:solidFill>
              </a:rPr>
              <a:t>Don’t equate vulnerability with risk</a:t>
            </a:r>
          </a:p>
          <a:p>
            <a:pPr lvl="1" eaLnBrk="1" hangingPunct="1"/>
            <a:r>
              <a:rPr lang="en-US" sz="2200" smtClean="0">
                <a:solidFill>
                  <a:srgbClr val="000000"/>
                </a:solidFill>
              </a:rPr>
              <a:t>Vulnerability is only one component of Risk</a:t>
            </a:r>
          </a:p>
          <a:p>
            <a:pPr marL="0" indent="0" eaLnBrk="1" hangingPunct="1">
              <a:buFontTx/>
              <a:buChar char="•"/>
            </a:pPr>
            <a:endParaRPr lang="en-US" sz="2400" smtClean="0">
              <a:solidFill>
                <a:srgbClr val="000000"/>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Effect transition="in" filter="wipe(down)">
                                      <p:cBhvr>
                                        <p:cTn id="7" dur="500"/>
                                        <p:tgtEl>
                                          <p:spTgt spid="199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9683">
                                            <p:txEl>
                                              <p:pRg st="1" end="1"/>
                                            </p:txEl>
                                          </p:spTgt>
                                        </p:tgtEl>
                                        <p:attrNameLst>
                                          <p:attrName>style.visibility</p:attrName>
                                        </p:attrNameLst>
                                      </p:cBhvr>
                                      <p:to>
                                        <p:strVal val="visible"/>
                                      </p:to>
                                    </p:set>
                                    <p:animEffect transition="in" filter="wipe(down)">
                                      <p:cBhvr>
                                        <p:cTn id="12" dur="500"/>
                                        <p:tgtEl>
                                          <p:spTgt spid="1996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9683">
                                            <p:txEl>
                                              <p:pRg st="2" end="2"/>
                                            </p:txEl>
                                          </p:spTgt>
                                        </p:tgtEl>
                                        <p:attrNameLst>
                                          <p:attrName>style.visibility</p:attrName>
                                        </p:attrNameLst>
                                      </p:cBhvr>
                                      <p:to>
                                        <p:strVal val="visible"/>
                                      </p:to>
                                    </p:set>
                                    <p:animEffect transition="in" filter="wipe(down)">
                                      <p:cBhvr>
                                        <p:cTn id="17" dur="500"/>
                                        <p:tgtEl>
                                          <p:spTgt spid="199683">
                                            <p:txEl>
                                              <p:pRg st="2" end="2"/>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199683">
                                            <p:txEl>
                                              <p:pRg st="3" end="3"/>
                                            </p:txEl>
                                          </p:spTgt>
                                        </p:tgtEl>
                                        <p:attrNameLst>
                                          <p:attrName>style.visibility</p:attrName>
                                        </p:attrNameLst>
                                      </p:cBhvr>
                                      <p:to>
                                        <p:strVal val="visible"/>
                                      </p:to>
                                    </p:set>
                                    <p:animEffect transition="in" filter="wipe(down)">
                                      <p:cBhvr>
                                        <p:cTn id="20" dur="500"/>
                                        <p:tgtEl>
                                          <p:spTgt spid="19968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99683">
                                            <p:txEl>
                                              <p:pRg st="4" end="4"/>
                                            </p:txEl>
                                          </p:spTgt>
                                        </p:tgtEl>
                                        <p:attrNameLst>
                                          <p:attrName>style.visibility</p:attrName>
                                        </p:attrNameLst>
                                      </p:cBhvr>
                                      <p:to>
                                        <p:strVal val="visible"/>
                                      </p:to>
                                    </p:set>
                                    <p:animEffect transition="in" filter="wipe(down)">
                                      <p:cBhvr>
                                        <p:cTn id="25" dur="500"/>
                                        <p:tgtEl>
                                          <p:spTgt spid="19968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99683">
                                            <p:txEl>
                                              <p:pRg st="5" end="5"/>
                                            </p:txEl>
                                          </p:spTgt>
                                        </p:tgtEl>
                                        <p:attrNameLst>
                                          <p:attrName>style.visibility</p:attrName>
                                        </p:attrNameLst>
                                      </p:cBhvr>
                                      <p:to>
                                        <p:strVal val="visible"/>
                                      </p:to>
                                    </p:set>
                                    <p:animEffect transition="in" filter="wipe(down)">
                                      <p:cBhvr>
                                        <p:cTn id="30" dur="500"/>
                                        <p:tgtEl>
                                          <p:spTgt spid="1996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US" dirty="0"/>
              <a:t>Q &amp; A</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altLang="en-US" sz="3100" dirty="0" smtClean="0"/>
              <a:t>Resources</a:t>
            </a:r>
            <a:endParaRPr lang="en-US" altLang="en-US" sz="2800" dirty="0"/>
          </a:p>
        </p:txBody>
      </p:sp>
      <p:sp>
        <p:nvSpPr>
          <p:cNvPr id="199683" name="Rectangle 3"/>
          <p:cNvSpPr>
            <a:spLocks noGrp="1" noChangeArrowheads="1"/>
          </p:cNvSpPr>
          <p:nvPr>
            <p:ph idx="1"/>
          </p:nvPr>
        </p:nvSpPr>
        <p:spPr>
          <a:xfrm>
            <a:off x="1411288" y="1443713"/>
            <a:ext cx="7391400" cy="4343400"/>
          </a:xfrm>
        </p:spPr>
        <p:txBody>
          <a:bodyPr/>
          <a:lstStyle/>
          <a:p>
            <a:pPr>
              <a:buFontTx/>
              <a:buChar char="•"/>
            </a:pPr>
            <a:r>
              <a:rPr lang="en-US" sz="2400" dirty="0">
                <a:solidFill>
                  <a:srgbClr val="000000"/>
                </a:solidFill>
              </a:rPr>
              <a:t> </a:t>
            </a:r>
            <a:r>
              <a:rPr lang="en-US" sz="2400" b="1" dirty="0" smtClean="0">
                <a:solidFill>
                  <a:srgbClr val="000000"/>
                </a:solidFill>
              </a:rPr>
              <a:t>NIST SP 800-37</a:t>
            </a:r>
          </a:p>
          <a:p>
            <a:pPr lvl="1"/>
            <a:r>
              <a:rPr lang="en-US" dirty="0">
                <a:solidFill>
                  <a:srgbClr val="000000"/>
                </a:solidFill>
                <a:hlinkClick r:id="rId2"/>
              </a:rPr>
              <a:t>http://</a:t>
            </a:r>
            <a:r>
              <a:rPr lang="en-US" dirty="0" smtClean="0">
                <a:solidFill>
                  <a:srgbClr val="000000"/>
                </a:solidFill>
                <a:hlinkClick r:id="rId2"/>
              </a:rPr>
              <a:t>csrc.nist.gov/publications/nistpubs/800-37/SP800-37-final.pdf</a:t>
            </a:r>
            <a:endParaRPr lang="en-US" b="1" dirty="0" smtClean="0">
              <a:solidFill>
                <a:srgbClr val="000000"/>
              </a:solidFill>
            </a:endParaRPr>
          </a:p>
          <a:p>
            <a:pPr>
              <a:buFontTx/>
              <a:buChar char="•"/>
            </a:pPr>
            <a:r>
              <a:rPr lang="en-US" sz="2400" b="1" dirty="0" smtClean="0">
                <a:solidFill>
                  <a:srgbClr val="000000"/>
                </a:solidFill>
              </a:rPr>
              <a:t> FIPS – 199</a:t>
            </a:r>
          </a:p>
          <a:p>
            <a:pPr lvl="1"/>
            <a:r>
              <a:rPr lang="en-US" b="1" dirty="0">
                <a:solidFill>
                  <a:srgbClr val="000000"/>
                </a:solidFill>
                <a:hlinkClick r:id="rId3"/>
              </a:rPr>
              <a:t>http://csrc.nist.gov/publications/fips/fips199/FIPS-PUB-199-final.pdf</a:t>
            </a:r>
            <a:endParaRPr lang="en-US" b="1" dirty="0" smtClean="0">
              <a:solidFill>
                <a:srgbClr val="000000"/>
              </a:solidFill>
            </a:endParaRPr>
          </a:p>
          <a:p>
            <a:pPr>
              <a:buFontTx/>
              <a:buChar char="•"/>
            </a:pPr>
            <a:r>
              <a:rPr lang="en-US" sz="2400" b="1" dirty="0" smtClean="0">
                <a:solidFill>
                  <a:srgbClr val="000000"/>
                </a:solidFill>
              </a:rPr>
              <a:t> FISMA</a:t>
            </a:r>
          </a:p>
          <a:p>
            <a:pPr lvl="1"/>
            <a:r>
              <a:rPr lang="en-US" dirty="0">
                <a:solidFill>
                  <a:srgbClr val="000000"/>
                </a:solidFill>
                <a:hlinkClick r:id="rId4"/>
              </a:rPr>
              <a:t>http://</a:t>
            </a:r>
            <a:r>
              <a:rPr lang="en-US" dirty="0" smtClean="0">
                <a:solidFill>
                  <a:srgbClr val="000000"/>
                </a:solidFill>
                <a:hlinkClick r:id="rId4"/>
              </a:rPr>
              <a:t>csrc.nist.gov/groups/SMA/fisma/index.html</a:t>
            </a:r>
            <a:endParaRPr lang="en-US" b="1" dirty="0" smtClean="0">
              <a:solidFill>
                <a:srgbClr val="000000"/>
              </a:solidFill>
            </a:endParaRPr>
          </a:p>
          <a:p>
            <a:pPr>
              <a:buFontTx/>
              <a:buChar char="•"/>
            </a:pPr>
            <a:r>
              <a:rPr lang="en-US" sz="2400" dirty="0">
                <a:solidFill>
                  <a:srgbClr val="000000"/>
                </a:solidFill>
              </a:rPr>
              <a:t> </a:t>
            </a:r>
            <a:r>
              <a:rPr lang="en-US" sz="2400" b="1" dirty="0" smtClean="0">
                <a:solidFill>
                  <a:srgbClr val="000000"/>
                </a:solidFill>
              </a:rPr>
              <a:t>Wilson, Carl</a:t>
            </a:r>
            <a:r>
              <a:rPr lang="en-US" sz="2400" dirty="0" smtClean="0">
                <a:solidFill>
                  <a:srgbClr val="000000"/>
                </a:solidFill>
              </a:rPr>
              <a:t>; </a:t>
            </a:r>
            <a:r>
              <a:rPr lang="en-US" sz="2000" i="1" dirty="0" smtClean="0"/>
              <a:t>What Is Certification and    Accreditation?   </a:t>
            </a:r>
            <a:r>
              <a:rPr lang="en-US" sz="2000" i="1" dirty="0" smtClean="0">
                <a:hlinkClick r:id="rId5"/>
              </a:rPr>
              <a:t>http://e-articles.info/e/a/title/What-Is-Certification-and-Accreditation/</a:t>
            </a:r>
            <a:r>
              <a:rPr lang="en-US" sz="2000" i="1" dirty="0" smtClean="0"/>
              <a:t> - </a:t>
            </a:r>
            <a:r>
              <a:rPr lang="en-US" sz="2000" dirty="0" smtClean="0"/>
              <a:t>article added at 03/21/2007</a:t>
            </a:r>
            <a:r>
              <a:rPr lang="en-US" sz="2400" dirty="0" smtClean="0">
                <a:solidFill>
                  <a:srgbClr val="000000"/>
                </a:solidFill>
              </a:rPr>
              <a:t> </a:t>
            </a:r>
            <a:endParaRPr lang="en-US" sz="2400" dirty="0">
              <a:solidFill>
                <a:srgbClr val="000000"/>
              </a:solidFill>
            </a:endParaRPr>
          </a:p>
        </p:txBody>
      </p:sp>
      <p:sp>
        <p:nvSpPr>
          <p:cNvPr id="4" name="Footer Placeholder 3"/>
          <p:cNvSpPr>
            <a:spLocks noGrp="1"/>
          </p:cNvSpPr>
          <p:nvPr>
            <p:ph type="ftr" sz="quarter" idx="10"/>
          </p:nvPr>
        </p:nvSpPr>
        <p:spPr>
          <a:prstGeom prst="rect">
            <a:avLst/>
          </a:prstGeom>
        </p:spPr>
        <p:txBody>
          <a:bodyPr/>
          <a:lstStyle/>
          <a:p>
            <a:r>
              <a:rPr lang="en-US" altLang="en-US" dirty="0" smtClean="0"/>
              <a:t>© April 28, 2008 Nebraska Cyber Security Center. 	           2008 MS-ISAC Annual Meeting</a:t>
            </a:r>
            <a:endParaRPr lang="en-US" altLang="en-US" dirty="0"/>
          </a:p>
        </p:txBody>
      </p:sp>
      <p:sp>
        <p:nvSpPr>
          <p:cNvPr id="5" name="Slide Number Placeholder 4"/>
          <p:cNvSpPr>
            <a:spLocks noGrp="1"/>
          </p:cNvSpPr>
          <p:nvPr>
            <p:ph type="sldNum" sz="quarter" idx="11"/>
          </p:nvPr>
        </p:nvSpPr>
        <p:spPr>
          <a:prstGeom prst="rect">
            <a:avLst/>
          </a:prstGeom>
        </p:spPr>
        <p:txBody>
          <a:bodyPr/>
          <a:lstStyle/>
          <a:p>
            <a:fld id="{EC8FBABE-E7AB-48FC-A05D-0B606699164B}" type="slidenum">
              <a:rPr lang="en-US" altLang="en-US"/>
              <a:pPr/>
              <a:t>24</a:t>
            </a:fld>
            <a:endParaRPr lang="en-US" altLang="en-US" sz="1000" b="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Effect transition="in" filter="wipe(down)">
                                      <p:cBhvr>
                                        <p:cTn id="7" dur="500"/>
                                        <p:tgtEl>
                                          <p:spTgt spid="19968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99683">
                                            <p:txEl>
                                              <p:pRg st="1" end="1"/>
                                            </p:txEl>
                                          </p:spTgt>
                                        </p:tgtEl>
                                        <p:attrNameLst>
                                          <p:attrName>style.visibility</p:attrName>
                                        </p:attrNameLst>
                                      </p:cBhvr>
                                      <p:to>
                                        <p:strVal val="visible"/>
                                      </p:to>
                                    </p:set>
                                    <p:animEffect transition="in" filter="wipe(down)">
                                      <p:cBhvr>
                                        <p:cTn id="10" dur="500"/>
                                        <p:tgtEl>
                                          <p:spTgt spid="19968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199683">
                                            <p:txEl>
                                              <p:pRg st="2" end="2"/>
                                            </p:txEl>
                                          </p:spTgt>
                                        </p:tgtEl>
                                        <p:attrNameLst>
                                          <p:attrName>style.visibility</p:attrName>
                                        </p:attrNameLst>
                                      </p:cBhvr>
                                      <p:to>
                                        <p:strVal val="visible"/>
                                      </p:to>
                                    </p:set>
                                    <p:animEffect transition="in" filter="wipe(down)">
                                      <p:cBhvr>
                                        <p:cTn id="13" dur="500"/>
                                        <p:tgtEl>
                                          <p:spTgt spid="19968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199683">
                                            <p:txEl>
                                              <p:pRg st="3" end="3"/>
                                            </p:txEl>
                                          </p:spTgt>
                                        </p:tgtEl>
                                        <p:attrNameLst>
                                          <p:attrName>style.visibility</p:attrName>
                                        </p:attrNameLst>
                                      </p:cBhvr>
                                      <p:to>
                                        <p:strVal val="visible"/>
                                      </p:to>
                                    </p:set>
                                    <p:animEffect transition="in" filter="wipe(down)">
                                      <p:cBhvr>
                                        <p:cTn id="16" dur="500"/>
                                        <p:tgtEl>
                                          <p:spTgt spid="19968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199683">
                                            <p:txEl>
                                              <p:pRg st="4" end="4"/>
                                            </p:txEl>
                                          </p:spTgt>
                                        </p:tgtEl>
                                        <p:attrNameLst>
                                          <p:attrName>style.visibility</p:attrName>
                                        </p:attrNameLst>
                                      </p:cBhvr>
                                      <p:to>
                                        <p:strVal val="visible"/>
                                      </p:to>
                                    </p:set>
                                    <p:animEffect transition="in" filter="wipe(down)">
                                      <p:cBhvr>
                                        <p:cTn id="19" dur="500"/>
                                        <p:tgtEl>
                                          <p:spTgt spid="19968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199683">
                                            <p:txEl>
                                              <p:pRg st="5" end="5"/>
                                            </p:txEl>
                                          </p:spTgt>
                                        </p:tgtEl>
                                        <p:attrNameLst>
                                          <p:attrName>style.visibility</p:attrName>
                                        </p:attrNameLst>
                                      </p:cBhvr>
                                      <p:to>
                                        <p:strVal val="visible"/>
                                      </p:to>
                                    </p:set>
                                    <p:animEffect transition="in" filter="wipe(down)">
                                      <p:cBhvr>
                                        <p:cTn id="22" dur="500"/>
                                        <p:tgtEl>
                                          <p:spTgt spid="199683">
                                            <p:txEl>
                                              <p:pRg st="5" end="5"/>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199683">
                                            <p:txEl>
                                              <p:pRg st="6" end="6"/>
                                            </p:txEl>
                                          </p:spTgt>
                                        </p:tgtEl>
                                        <p:attrNameLst>
                                          <p:attrName>style.visibility</p:attrName>
                                        </p:attrNameLst>
                                      </p:cBhvr>
                                      <p:to>
                                        <p:strVal val="visible"/>
                                      </p:to>
                                    </p:set>
                                    <p:animEffect transition="in" filter="wipe(down)">
                                      <p:cBhvr>
                                        <p:cTn id="25" dur="500"/>
                                        <p:tgtEl>
                                          <p:spTgt spid="1996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0">
      <a:dk1>
        <a:srgbClr val="000000"/>
      </a:dk1>
      <a:lt1>
        <a:srgbClr val="FFFFFF"/>
      </a:lt1>
      <a:dk2>
        <a:srgbClr val="BABDB6"/>
      </a:dk2>
      <a:lt2>
        <a:srgbClr val="6B6C69"/>
      </a:lt2>
      <a:accent1>
        <a:srgbClr val="EDEEEC"/>
      </a:accent1>
      <a:accent2>
        <a:srgbClr val="B6C9CF"/>
      </a:accent2>
      <a:accent3>
        <a:srgbClr val="FFFFFF"/>
      </a:accent3>
      <a:accent4>
        <a:srgbClr val="000000"/>
      </a:accent4>
      <a:accent5>
        <a:srgbClr val="F4F5F4"/>
      </a:accent5>
      <a:accent6>
        <a:srgbClr val="A5B6BB"/>
      </a:accent6>
      <a:hlink>
        <a:srgbClr val="6484A4"/>
      </a:hlink>
      <a:folHlink>
        <a:srgbClr val="4D4466"/>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rebuchet MS"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rebuchet MS"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FFFFFF"/>
        </a:dk2>
        <a:lt2>
          <a:srgbClr val="6B6B6B"/>
        </a:lt2>
        <a:accent1>
          <a:srgbClr val="DF0029"/>
        </a:accent1>
        <a:accent2>
          <a:srgbClr val="8FECE5"/>
        </a:accent2>
        <a:accent3>
          <a:srgbClr val="FFFFFF"/>
        </a:accent3>
        <a:accent4>
          <a:srgbClr val="000000"/>
        </a:accent4>
        <a:accent5>
          <a:srgbClr val="ECAAAC"/>
        </a:accent5>
        <a:accent6>
          <a:srgbClr val="81D6CF"/>
        </a:accent6>
        <a:hlink>
          <a:srgbClr val="135A9A"/>
        </a:hlink>
        <a:folHlink>
          <a:srgbClr val="711C81"/>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BABDB6"/>
        </a:dk2>
        <a:lt2>
          <a:srgbClr val="6B6B6B"/>
        </a:lt2>
        <a:accent1>
          <a:srgbClr val="DF0029"/>
        </a:accent1>
        <a:accent2>
          <a:srgbClr val="8FECE5"/>
        </a:accent2>
        <a:accent3>
          <a:srgbClr val="FFFFFF"/>
        </a:accent3>
        <a:accent4>
          <a:srgbClr val="000000"/>
        </a:accent4>
        <a:accent5>
          <a:srgbClr val="ECAAAC"/>
        </a:accent5>
        <a:accent6>
          <a:srgbClr val="81D6CF"/>
        </a:accent6>
        <a:hlink>
          <a:srgbClr val="135A9A"/>
        </a:hlink>
        <a:folHlink>
          <a:srgbClr val="711C81"/>
        </a:folHlink>
      </a:clrScheme>
      <a:clrMap bg1="lt1" tx1="dk1" bg2="lt2" tx2="dk2" accent1="accent1" accent2="accent2" accent3="accent3" accent4="accent4" accent5="accent5" accent6="accent6" hlink="hlink" folHlink="folHlink"/>
    </a:extraClrScheme>
    <a:extraClrScheme>
      <a:clrScheme name="Default Design 10">
        <a:dk1>
          <a:srgbClr val="000000"/>
        </a:dk1>
        <a:lt1>
          <a:srgbClr val="FFFFFF"/>
        </a:lt1>
        <a:dk2>
          <a:srgbClr val="BABDB6"/>
        </a:dk2>
        <a:lt2>
          <a:srgbClr val="6B6C69"/>
        </a:lt2>
        <a:accent1>
          <a:srgbClr val="EDEEEC"/>
        </a:accent1>
        <a:accent2>
          <a:srgbClr val="B6C9CF"/>
        </a:accent2>
        <a:accent3>
          <a:srgbClr val="FFFFFF"/>
        </a:accent3>
        <a:accent4>
          <a:srgbClr val="000000"/>
        </a:accent4>
        <a:accent5>
          <a:srgbClr val="F4F5F4"/>
        </a:accent5>
        <a:accent6>
          <a:srgbClr val="A5B6BB"/>
        </a:accent6>
        <a:hlink>
          <a:srgbClr val="6484A4"/>
        </a:hlink>
        <a:folHlink>
          <a:srgbClr val="4D44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ection Break Slide">
  <a:themeElements>
    <a:clrScheme name="Section Break Slide 13">
      <a:dk1>
        <a:srgbClr val="000000"/>
      </a:dk1>
      <a:lt1>
        <a:srgbClr val="FFFFFF"/>
      </a:lt1>
      <a:dk2>
        <a:srgbClr val="BABDB6"/>
      </a:dk2>
      <a:lt2>
        <a:srgbClr val="6B6C69"/>
      </a:lt2>
      <a:accent1>
        <a:srgbClr val="EDEEEC"/>
      </a:accent1>
      <a:accent2>
        <a:srgbClr val="B6C9CF"/>
      </a:accent2>
      <a:accent3>
        <a:srgbClr val="FFFFFF"/>
      </a:accent3>
      <a:accent4>
        <a:srgbClr val="000000"/>
      </a:accent4>
      <a:accent5>
        <a:srgbClr val="F4F5F4"/>
      </a:accent5>
      <a:accent6>
        <a:srgbClr val="A5B6BB"/>
      </a:accent6>
      <a:hlink>
        <a:srgbClr val="6484A4"/>
      </a:hlink>
      <a:folHlink>
        <a:srgbClr val="4D4466"/>
      </a:folHlink>
    </a:clrScheme>
    <a:fontScheme name="Section Break Slide">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rebuchet MS"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rebuchet MS" pitchFamily="34" charset="0"/>
          </a:defRPr>
        </a:defPPr>
      </a:lstStyle>
    </a:lnDef>
  </a:objectDefaults>
  <a:extraClrSchemeLst>
    <a:extraClrScheme>
      <a:clrScheme name="Section Break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ction Break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ction Break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ction Break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ction Break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ction Break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ction Break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ction Break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ction Break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ction Break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ction Break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ction Break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ction Break Slide 13">
        <a:dk1>
          <a:srgbClr val="000000"/>
        </a:dk1>
        <a:lt1>
          <a:srgbClr val="FFFFFF"/>
        </a:lt1>
        <a:dk2>
          <a:srgbClr val="BABDB6"/>
        </a:dk2>
        <a:lt2>
          <a:srgbClr val="6B6C69"/>
        </a:lt2>
        <a:accent1>
          <a:srgbClr val="EDEEEC"/>
        </a:accent1>
        <a:accent2>
          <a:srgbClr val="B6C9CF"/>
        </a:accent2>
        <a:accent3>
          <a:srgbClr val="FFFFFF"/>
        </a:accent3>
        <a:accent4>
          <a:srgbClr val="000000"/>
        </a:accent4>
        <a:accent5>
          <a:srgbClr val="F4F5F4"/>
        </a:accent5>
        <a:accent6>
          <a:srgbClr val="A5B6BB"/>
        </a:accent6>
        <a:hlink>
          <a:srgbClr val="6484A4"/>
        </a:hlink>
        <a:folHlink>
          <a:srgbClr val="4D44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Novell Logo Slide">
  <a:themeElements>
    <a:clrScheme name="Novell Logo Slide 13">
      <a:dk1>
        <a:srgbClr val="000000"/>
      </a:dk1>
      <a:lt1>
        <a:srgbClr val="FFFFFF"/>
      </a:lt1>
      <a:dk2>
        <a:srgbClr val="BABDB6"/>
      </a:dk2>
      <a:lt2>
        <a:srgbClr val="6B6C69"/>
      </a:lt2>
      <a:accent1>
        <a:srgbClr val="EDEEEC"/>
      </a:accent1>
      <a:accent2>
        <a:srgbClr val="B6C9CF"/>
      </a:accent2>
      <a:accent3>
        <a:srgbClr val="FFFFFF"/>
      </a:accent3>
      <a:accent4>
        <a:srgbClr val="000000"/>
      </a:accent4>
      <a:accent5>
        <a:srgbClr val="F4F5F4"/>
      </a:accent5>
      <a:accent6>
        <a:srgbClr val="A5B6BB"/>
      </a:accent6>
      <a:hlink>
        <a:srgbClr val="6484A4"/>
      </a:hlink>
      <a:folHlink>
        <a:srgbClr val="4D4466"/>
      </a:folHlink>
    </a:clrScheme>
    <a:fontScheme name="Novell Logo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rebuchet MS"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rebuchet MS" pitchFamily="34" charset="0"/>
          </a:defRPr>
        </a:defPPr>
      </a:lstStyle>
    </a:lnDef>
  </a:objectDefaults>
  <a:extraClrSchemeLst>
    <a:extraClrScheme>
      <a:clrScheme name="Novell Logo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vell Logo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vell Logo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vell Logo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vell Logo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vell Logo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vell Logo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vell Logo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vell Logo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vell Logo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vell Logo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vell Logo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ovell Logo Slide 13">
        <a:dk1>
          <a:srgbClr val="000000"/>
        </a:dk1>
        <a:lt1>
          <a:srgbClr val="FFFFFF"/>
        </a:lt1>
        <a:dk2>
          <a:srgbClr val="BABDB6"/>
        </a:dk2>
        <a:lt2>
          <a:srgbClr val="6B6C69"/>
        </a:lt2>
        <a:accent1>
          <a:srgbClr val="EDEEEC"/>
        </a:accent1>
        <a:accent2>
          <a:srgbClr val="B6C9CF"/>
        </a:accent2>
        <a:accent3>
          <a:srgbClr val="FFFFFF"/>
        </a:accent3>
        <a:accent4>
          <a:srgbClr val="000000"/>
        </a:accent4>
        <a:accent5>
          <a:srgbClr val="F4F5F4"/>
        </a:accent5>
        <a:accent6>
          <a:srgbClr val="A5B6BB"/>
        </a:accent6>
        <a:hlink>
          <a:srgbClr val="6484A4"/>
        </a:hlink>
        <a:folHlink>
          <a:srgbClr val="4D446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egal Slide">
  <a:themeElements>
    <a:clrScheme name="Legal Slide 13">
      <a:dk1>
        <a:srgbClr val="000000"/>
      </a:dk1>
      <a:lt1>
        <a:srgbClr val="FFFFFF"/>
      </a:lt1>
      <a:dk2>
        <a:srgbClr val="BABDB6"/>
      </a:dk2>
      <a:lt2>
        <a:srgbClr val="6B6C69"/>
      </a:lt2>
      <a:accent1>
        <a:srgbClr val="EDEEEC"/>
      </a:accent1>
      <a:accent2>
        <a:srgbClr val="B6C9CF"/>
      </a:accent2>
      <a:accent3>
        <a:srgbClr val="FFFFFF"/>
      </a:accent3>
      <a:accent4>
        <a:srgbClr val="000000"/>
      </a:accent4>
      <a:accent5>
        <a:srgbClr val="F4F5F4"/>
      </a:accent5>
      <a:accent6>
        <a:srgbClr val="A5B6BB"/>
      </a:accent6>
      <a:hlink>
        <a:srgbClr val="6484A4"/>
      </a:hlink>
      <a:folHlink>
        <a:srgbClr val="4D4466"/>
      </a:folHlink>
    </a:clrScheme>
    <a:fontScheme name="Legal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rebuchet MS"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rebuchet MS" pitchFamily="34" charset="0"/>
          </a:defRPr>
        </a:defPPr>
      </a:lstStyle>
    </a:lnDef>
  </a:objectDefaults>
  <a:extraClrSchemeLst>
    <a:extraClrScheme>
      <a:clrScheme name="Legal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gal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gal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gal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gal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gal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gal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gal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gal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gal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gal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gal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Legal Slide 13">
        <a:dk1>
          <a:srgbClr val="000000"/>
        </a:dk1>
        <a:lt1>
          <a:srgbClr val="FFFFFF"/>
        </a:lt1>
        <a:dk2>
          <a:srgbClr val="BABDB6"/>
        </a:dk2>
        <a:lt2>
          <a:srgbClr val="6B6C69"/>
        </a:lt2>
        <a:accent1>
          <a:srgbClr val="EDEEEC"/>
        </a:accent1>
        <a:accent2>
          <a:srgbClr val="B6C9CF"/>
        </a:accent2>
        <a:accent3>
          <a:srgbClr val="FFFFFF"/>
        </a:accent3>
        <a:accent4>
          <a:srgbClr val="000000"/>
        </a:accent4>
        <a:accent5>
          <a:srgbClr val="F4F5F4"/>
        </a:accent5>
        <a:accent6>
          <a:srgbClr val="A5B6BB"/>
        </a:accent6>
        <a:hlink>
          <a:srgbClr val="6484A4"/>
        </a:hlink>
        <a:folHlink>
          <a:srgbClr val="4D446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13246</TotalTime>
  <Words>1058</Words>
  <Application>Microsoft PowerPoint</Application>
  <PresentationFormat>On-screen Show (4:3)</PresentationFormat>
  <Paragraphs>182</Paragraphs>
  <Slides>24</Slides>
  <Notes>0</Notes>
  <HiddenSlides>0</HiddenSlides>
  <MMClips>0</MMClips>
  <ScaleCrop>false</ScaleCrop>
  <HeadingPairs>
    <vt:vector size="4" baseType="variant">
      <vt:variant>
        <vt:lpstr>Theme</vt:lpstr>
      </vt:variant>
      <vt:variant>
        <vt:i4>4</vt:i4>
      </vt:variant>
      <vt:variant>
        <vt:lpstr>Slide Titles</vt:lpstr>
      </vt:variant>
      <vt:variant>
        <vt:i4>24</vt:i4>
      </vt:variant>
    </vt:vector>
  </HeadingPairs>
  <TitlesOfParts>
    <vt:vector size="28" baseType="lpstr">
      <vt:lpstr>Default Design</vt:lpstr>
      <vt:lpstr>Section Break Slide</vt:lpstr>
      <vt:lpstr>Novell Logo Slide</vt:lpstr>
      <vt:lpstr>Legal Slide</vt:lpstr>
      <vt:lpstr>Vulnerability and Threat Management Creating a Vulnerability Assessment Program at the State of Nebraska</vt:lpstr>
      <vt:lpstr>Agenda</vt:lpstr>
      <vt:lpstr>Vulnerabilities vs. Threats What’s the Difference?</vt:lpstr>
      <vt:lpstr>Definitions</vt:lpstr>
      <vt:lpstr>Definition’s continued</vt:lpstr>
      <vt:lpstr>A Word about Threat Modeling</vt:lpstr>
      <vt:lpstr>Components of a Vulnerability Assessment Program   What are they you ask?</vt:lpstr>
      <vt:lpstr>Five Main Components </vt:lpstr>
      <vt:lpstr>Vulnerability Assessments and Testing</vt:lpstr>
      <vt:lpstr>Threat Modeling</vt:lpstr>
      <vt:lpstr>Remediation Management</vt:lpstr>
      <vt:lpstr>Incident Response</vt:lpstr>
      <vt:lpstr>Security Event Monitoring and logging</vt:lpstr>
      <vt:lpstr>Demo Bringing it all together?</vt:lpstr>
      <vt:lpstr>Bringing it all together</vt:lpstr>
      <vt:lpstr>Quiz</vt:lpstr>
      <vt:lpstr>FAIR – Factor Analysis of Information Risk</vt:lpstr>
      <vt:lpstr>FAIR – Factor Analysis of Information Risk</vt:lpstr>
      <vt:lpstr>FAIR – Factor Analysis of Information Risk</vt:lpstr>
      <vt:lpstr>FAIR – Factor Analysis of Information Risk</vt:lpstr>
      <vt:lpstr>FAIR – Factor Analysis of Information Risk</vt:lpstr>
      <vt:lpstr>FAIR – Factor Analysis of Information Risk</vt:lpstr>
      <vt:lpstr>Q &amp; A</vt:lpstr>
      <vt:lpstr>Resources</vt:lpstr>
    </vt:vector>
  </TitlesOfParts>
  <Company>Novell,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PowerPoint Slide Presentation</dc:title>
  <dc:creator>McKay Brown</dc:creator>
  <cp:lastModifiedBy>Steven Hartman</cp:lastModifiedBy>
  <cp:revision>398</cp:revision>
  <dcterms:created xsi:type="dcterms:W3CDTF">2002-04-25T22:40:43Z</dcterms:created>
  <dcterms:modified xsi:type="dcterms:W3CDTF">2008-11-10T22:47:00Z</dcterms:modified>
</cp:coreProperties>
</file>