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6"/>
  </p:notesMasterIdLst>
  <p:handoutMasterIdLst>
    <p:handoutMasterId r:id="rId47"/>
  </p:handoutMasterIdLst>
  <p:sldIdLst>
    <p:sldId id="257" r:id="rId2"/>
    <p:sldId id="279" r:id="rId3"/>
    <p:sldId id="309" r:id="rId4"/>
    <p:sldId id="285" r:id="rId5"/>
    <p:sldId id="280" r:id="rId6"/>
    <p:sldId id="320" r:id="rId7"/>
    <p:sldId id="262" r:id="rId8"/>
    <p:sldId id="271" r:id="rId9"/>
    <p:sldId id="284" r:id="rId10"/>
    <p:sldId id="263" r:id="rId11"/>
    <p:sldId id="301" r:id="rId12"/>
    <p:sldId id="303" r:id="rId13"/>
    <p:sldId id="304" r:id="rId14"/>
    <p:sldId id="305" r:id="rId15"/>
    <p:sldId id="306" r:id="rId16"/>
    <p:sldId id="307" r:id="rId17"/>
    <p:sldId id="302" r:id="rId18"/>
    <p:sldId id="308" r:id="rId19"/>
    <p:sldId id="300" r:id="rId20"/>
    <p:sldId id="281" r:id="rId21"/>
    <p:sldId id="282" r:id="rId22"/>
    <p:sldId id="288" r:id="rId23"/>
    <p:sldId id="278" r:id="rId24"/>
    <p:sldId id="274" r:id="rId25"/>
    <p:sldId id="275" r:id="rId26"/>
    <p:sldId id="276" r:id="rId27"/>
    <p:sldId id="272" r:id="rId28"/>
    <p:sldId id="311" r:id="rId29"/>
    <p:sldId id="312" r:id="rId30"/>
    <p:sldId id="313" r:id="rId31"/>
    <p:sldId id="314" r:id="rId32"/>
    <p:sldId id="315" r:id="rId33"/>
    <p:sldId id="286" r:id="rId34"/>
    <p:sldId id="289" r:id="rId35"/>
    <p:sldId id="290" r:id="rId36"/>
    <p:sldId id="291" r:id="rId37"/>
    <p:sldId id="292" r:id="rId38"/>
    <p:sldId id="299" r:id="rId39"/>
    <p:sldId id="316" r:id="rId40"/>
    <p:sldId id="317" r:id="rId41"/>
    <p:sldId id="318" r:id="rId42"/>
    <p:sldId id="319" r:id="rId43"/>
    <p:sldId id="310" r:id="rId44"/>
    <p:sldId id="260" r:id="rId45"/>
  </p:sldIdLst>
  <p:sldSz cx="9144000" cy="6858000" type="screen4x3"/>
  <p:notesSz cx="7023100" cy="9309100"/>
  <p:defaultTextStyle>
    <a:defPPr>
      <a:defRPr lang="en-US"/>
    </a:defPPr>
    <a:lvl1pPr algn="ctr" rtl="0" fontAlgn="base">
      <a:lnSpc>
        <a:spcPct val="95000"/>
      </a:lnSpc>
      <a:spcBef>
        <a:spcPct val="35000"/>
      </a:spcBef>
      <a:spcAft>
        <a:spcPct val="0"/>
      </a:spcAft>
      <a:buClr>
        <a:schemeClr val="tx1"/>
      </a:buClr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ctr" rtl="0" fontAlgn="base">
      <a:lnSpc>
        <a:spcPct val="95000"/>
      </a:lnSpc>
      <a:spcBef>
        <a:spcPct val="35000"/>
      </a:spcBef>
      <a:spcAft>
        <a:spcPct val="0"/>
      </a:spcAft>
      <a:buClr>
        <a:schemeClr val="tx1"/>
      </a:buClr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ctr" rtl="0" fontAlgn="base">
      <a:lnSpc>
        <a:spcPct val="95000"/>
      </a:lnSpc>
      <a:spcBef>
        <a:spcPct val="35000"/>
      </a:spcBef>
      <a:spcAft>
        <a:spcPct val="0"/>
      </a:spcAft>
      <a:buClr>
        <a:schemeClr val="tx1"/>
      </a:buClr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ctr" rtl="0" fontAlgn="base">
      <a:lnSpc>
        <a:spcPct val="95000"/>
      </a:lnSpc>
      <a:spcBef>
        <a:spcPct val="35000"/>
      </a:spcBef>
      <a:spcAft>
        <a:spcPct val="0"/>
      </a:spcAft>
      <a:buClr>
        <a:schemeClr val="tx1"/>
      </a:buClr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ctr" rtl="0" fontAlgn="base">
      <a:lnSpc>
        <a:spcPct val="95000"/>
      </a:lnSpc>
      <a:spcBef>
        <a:spcPct val="35000"/>
      </a:spcBef>
      <a:spcAft>
        <a:spcPct val="0"/>
      </a:spcAft>
      <a:buClr>
        <a:schemeClr val="tx1"/>
      </a:buClr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86323" autoAdjust="0"/>
  </p:normalViewPr>
  <p:slideViewPr>
    <p:cSldViewPr snapToGrid="0">
      <p:cViewPr>
        <p:scale>
          <a:sx n="74" d="100"/>
          <a:sy n="74" d="100"/>
        </p:scale>
        <p:origin x="-378" y="150"/>
      </p:cViewPr>
      <p:guideLst>
        <p:guide orient="horz" pos="549"/>
        <p:guide orient="horz" pos="661"/>
        <p:guide pos="144"/>
        <p:guide pos="202"/>
      </p:guideLst>
    </p:cSldViewPr>
  </p:slideViewPr>
  <p:outlineViewPr>
    <p:cViewPr>
      <p:scale>
        <a:sx n="33" d="100"/>
        <a:sy n="33" d="100"/>
      </p:scale>
      <p:origin x="0" y="4722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06" y="-108"/>
      </p:cViewPr>
      <p:guideLst>
        <p:guide orient="horz" pos="2932"/>
        <p:guide pos="221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4.xml"/><Relationship Id="rId1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7D464-D084-482F-8C92-B1F8FB810B21}" type="datetimeFigureOut">
              <a:rPr lang="en-US" smtClean="0"/>
              <a:pPr/>
              <a:t>10/13/2008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10E9E-8ACC-406F-A331-68808C8636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2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1823"/>
            <a:ext cx="5618480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029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2" y="8842029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839581D-F15A-4975-B270-B708EFECE3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B0464-9FEC-4F1F-A30B-15A9A95F1F5C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0088"/>
            <a:ext cx="4652963" cy="3489325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39581D-F15A-4975-B270-B708EFECE32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39581D-F15A-4975-B270-B708EFECE32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39581D-F15A-4975-B270-B708EFECE32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39581D-F15A-4975-B270-B708EFECE32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2E9ED3-56B5-48BF-AC73-5A090A95541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5153" y="226263"/>
            <a:ext cx="2492226" cy="1858588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941" y="2164043"/>
            <a:ext cx="6875159" cy="7356775"/>
          </a:xfrm>
          <a:noFill/>
          <a:ln/>
        </p:spPr>
        <p:txBody>
          <a:bodyPr/>
          <a:lstStyle/>
          <a:p>
            <a:endParaRPr lang="en-US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197F9-2FCA-45F2-AE4D-12607FAEDC9C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52963" cy="3489325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5316DC-CA82-402C-BC85-692B39763E84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0563"/>
            <a:ext cx="4691063" cy="35179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531" y="4667480"/>
            <a:ext cx="5135641" cy="4206873"/>
          </a:xfrm>
        </p:spPr>
        <p:txBody>
          <a:bodyPr/>
          <a:lstStyle/>
          <a:p>
            <a:r>
              <a:rPr lang="en-US" dirty="0"/>
              <a:t>Use this layout to divide sections within the presentation.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197F9-2FCA-45F2-AE4D-12607FAEDC9C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52963" cy="3489325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58CBAA-9F21-44BF-8411-1D411D94DAD4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52963" cy="3489325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A293BE-42D2-4BAC-8D83-8841C02F65E9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0725" y="525463"/>
            <a:ext cx="5272088" cy="3954462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0931" y="4633540"/>
            <a:ext cx="6094815" cy="418909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578" tIns="45789" rIns="91578" bIns="45789"/>
          <a:lstStyle/>
          <a:p>
            <a:pPr eaLnBrk="1" hangingPunct="1">
              <a:buFontTx/>
              <a:buNone/>
            </a:pPr>
            <a:endParaRPr lang="en-US" b="0" dirty="0" smtClean="0">
              <a:latin typeface="Arial" charset="0"/>
              <a:cs typeface="Arial" charset="0"/>
            </a:endParaRPr>
          </a:p>
          <a:p>
            <a:pPr eaLnBrk="1" hangingPunct="1">
              <a:buFontTx/>
              <a:buNone/>
            </a:pPr>
            <a:endParaRPr lang="en-US" sz="800" u="sng" dirty="0" smtClean="0"/>
          </a:p>
          <a:p>
            <a:pPr eaLnBrk="1" hangingPunct="1">
              <a:buFontTx/>
              <a:buNone/>
            </a:pPr>
            <a:endParaRPr lang="en-US" sz="800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89E33E-0038-4BF5-A091-C5AF680C5A5B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87388"/>
            <a:ext cx="4686300" cy="3514725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531" y="4431520"/>
            <a:ext cx="5199045" cy="4202024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617D92-B830-4582-A5CD-0A29F81F7BC1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4750" y="688975"/>
            <a:ext cx="4686300" cy="351472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531" y="4433136"/>
            <a:ext cx="5199045" cy="4200408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C31934-5AD2-42FB-ACDA-CB12B8E32D7C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87388"/>
            <a:ext cx="4686300" cy="3514725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531" y="4431520"/>
            <a:ext cx="5199045" cy="4202024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C463E5-D84A-4BA0-BB6F-0D0C08F00923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87388"/>
            <a:ext cx="4686300" cy="3514725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531" y="4431520"/>
            <a:ext cx="5200670" cy="4202024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B244AF-C4BC-45F6-99C9-AAB9315664E7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16138" y="696913"/>
            <a:ext cx="2789237" cy="2092325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2384" y="3028690"/>
            <a:ext cx="6418333" cy="5923239"/>
          </a:xfrm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[</a:t>
            </a:r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398164-4991-4E66-8111-8D8B728EBF94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6913"/>
            <a:ext cx="4654550" cy="3490912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414" y="4421822"/>
            <a:ext cx="5150273" cy="4190712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429C5C-E092-4684-B8A5-6AA9D97D72A9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56137" cy="349250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2"/>
            <a:ext cx="5620106" cy="4190712"/>
          </a:xfrm>
          <a:noFill/>
          <a:ln/>
        </p:spPr>
        <p:txBody>
          <a:bodyPr/>
          <a:lstStyle/>
          <a:p>
            <a:pPr marL="233309" indent="-233309"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197F9-2FCA-45F2-AE4D-12607FAEDC9C}" type="slidenum">
              <a:rPr lang="en-US" smtClean="0"/>
              <a:pPr/>
              <a:t>19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52963" cy="3489325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39581D-F15A-4975-B270-B708EFECE32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39581D-F15A-4975-B270-B708EFECE323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5316DC-CA82-402C-BC85-692B39763E84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0563"/>
            <a:ext cx="4691063" cy="35179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531" y="4667480"/>
            <a:ext cx="5135641" cy="4206873"/>
          </a:xfrm>
        </p:spPr>
        <p:txBody>
          <a:bodyPr/>
          <a:lstStyle/>
          <a:p>
            <a:r>
              <a:rPr lang="en-US" dirty="0"/>
              <a:t>Use this layout to divide sections within the presentation.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BCF1A1-0A85-40E4-9F77-D3BA6E668E1C}" type="slidenum">
              <a:rPr lang="en-US" smtClean="0"/>
              <a:pPr/>
              <a:t>23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52963" cy="348932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BCF1A1-0A85-40E4-9F77-D3BA6E668E1C}" type="slidenum">
              <a:rPr lang="en-US" smtClean="0"/>
              <a:pPr/>
              <a:t>24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52963" cy="348932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BCF1A1-0A85-40E4-9F77-D3BA6E668E1C}" type="slidenum">
              <a:rPr lang="en-US" smtClean="0"/>
              <a:pPr/>
              <a:t>25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52963" cy="348932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BCF1A1-0A85-40E4-9F77-D3BA6E668E1C}" type="slidenum">
              <a:rPr lang="en-US" smtClean="0"/>
              <a:pPr/>
              <a:t>26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52963" cy="348932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5316DC-CA82-402C-BC85-692B39763E84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0563"/>
            <a:ext cx="4691063" cy="35179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531" y="4667480"/>
            <a:ext cx="5135641" cy="4206873"/>
          </a:xfrm>
        </p:spPr>
        <p:txBody>
          <a:bodyPr/>
          <a:lstStyle/>
          <a:p>
            <a:r>
              <a:rPr lang="en-US" dirty="0"/>
              <a:t>Use this layout to divide sections within the presentation.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6913"/>
            <a:ext cx="4654550" cy="3490912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89" y="4420208"/>
            <a:ext cx="5153525" cy="4192327"/>
          </a:xfrm>
          <a:noFill/>
          <a:ln/>
        </p:spPr>
        <p:txBody>
          <a:bodyPr/>
          <a:lstStyle/>
          <a:p>
            <a:pPr marL="121516" indent="-121516" eaLnBrk="1" hangingPunct="1">
              <a:lnSpc>
                <a:spcPct val="70000"/>
              </a:lnSpc>
            </a:pPr>
            <a:endParaRPr lang="en-US" sz="800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987675" y="230188"/>
            <a:ext cx="3709988" cy="2782887"/>
          </a:xfrm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xfrm>
            <a:off x="256863" y="3258186"/>
            <a:ext cx="6444345" cy="5420611"/>
          </a:xfrm>
          <a:noFill/>
          <a:ln/>
        </p:spPr>
        <p:txBody>
          <a:bodyPr/>
          <a:lstStyle/>
          <a:p>
            <a:pPr marL="121516" indent="-121516" eaLnBrk="1" hangingPunct="1"/>
            <a:endParaRPr lang="en-US" dirty="0" smtClean="0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3978132" y="8842029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24" tIns="46662" rIns="93324" bIns="46662"/>
          <a:lstStyle/>
          <a:p>
            <a:pPr>
              <a:spcBef>
                <a:spcPct val="50000"/>
              </a:spcBef>
            </a:pPr>
            <a:fld id="{F5762B40-AEAF-4A26-B31A-142C77BDBD21}" type="slidenum">
              <a:rPr lang="en-US" sz="1600">
                <a:latin typeface="Futura Bk" pitchFamily="34" charset="0"/>
              </a:rPr>
              <a:pPr>
                <a:spcBef>
                  <a:spcPct val="50000"/>
                </a:spcBef>
              </a:pPr>
              <a:t>30</a:t>
            </a:fld>
            <a:endParaRPr lang="en-US" sz="1600" dirty="0">
              <a:latin typeface="Futura Bk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698500"/>
            <a:ext cx="2327275" cy="174625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276" y="2560003"/>
            <a:ext cx="5774549" cy="6050915"/>
          </a:xfrm>
          <a:noFill/>
          <a:ln/>
        </p:spPr>
        <p:txBody>
          <a:bodyPr/>
          <a:lstStyle/>
          <a:p>
            <a:pPr marL="194424" indent="-194424"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39581D-F15A-4975-B270-B708EFECE323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5316DC-CA82-402C-BC85-692B39763E84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0563"/>
            <a:ext cx="4691063" cy="35179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531" y="4667480"/>
            <a:ext cx="5135641" cy="4206873"/>
          </a:xfrm>
        </p:spPr>
        <p:txBody>
          <a:bodyPr/>
          <a:lstStyle/>
          <a:p>
            <a:r>
              <a:rPr lang="en-US" dirty="0"/>
              <a:t>Use this layout to divide sections within the presentation.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5316DC-CA82-402C-BC85-692B39763E84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0563"/>
            <a:ext cx="4691063" cy="35179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531" y="4667480"/>
            <a:ext cx="5135641" cy="4206873"/>
          </a:xfrm>
        </p:spPr>
        <p:txBody>
          <a:bodyPr/>
          <a:lstStyle/>
          <a:p>
            <a:r>
              <a:rPr lang="en-US" dirty="0"/>
              <a:t>Use this layout to divide sections within the presentation.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90850" y="228600"/>
            <a:ext cx="3713163" cy="2784475"/>
          </a:xfrm>
          <a:ln/>
        </p:spPr>
      </p:sp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6863" y="3256570"/>
            <a:ext cx="6444345" cy="5727682"/>
          </a:xfrm>
          <a:noFill/>
          <a:ln/>
        </p:spPr>
        <p:txBody>
          <a:bodyPr lIns="93302" tIns="46651" rIns="93302" bIns="46651"/>
          <a:lstStyle/>
          <a:p>
            <a:pPr marL="123135" indent="-123135">
              <a:lnSpc>
                <a:spcPct val="70000"/>
              </a:lnSpc>
            </a:pPr>
            <a:endParaRPr lang="zh-TW" altLang="en-US" sz="900" dirty="0" smtClean="0">
              <a:cs typeface="PMingLiU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90850" y="228600"/>
            <a:ext cx="3713163" cy="2784475"/>
          </a:xfrm>
          <a:ln/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6863" y="3256570"/>
            <a:ext cx="6444345" cy="5727682"/>
          </a:xfrm>
          <a:noFill/>
          <a:ln/>
        </p:spPr>
        <p:txBody>
          <a:bodyPr lIns="93302" tIns="46651" rIns="93302" bIns="46651"/>
          <a:lstStyle/>
          <a:p>
            <a:pPr marL="123135" indent="-123135">
              <a:lnSpc>
                <a:spcPct val="70000"/>
              </a:lnSpc>
            </a:pPr>
            <a:endParaRPr lang="en-US" altLang="zh-TW" sz="600" dirty="0" smtClean="0">
              <a:cs typeface="PMingLiU"/>
            </a:endParaRPr>
          </a:p>
          <a:p>
            <a:pPr marL="123135" indent="-123135">
              <a:lnSpc>
                <a:spcPct val="70000"/>
              </a:lnSpc>
            </a:pPr>
            <a:endParaRPr lang="en-US" altLang="zh-TW" sz="600" dirty="0" smtClean="0">
              <a:cs typeface="PMingLiU"/>
            </a:endParaRPr>
          </a:p>
          <a:p>
            <a:pPr marL="123135" indent="-123135">
              <a:lnSpc>
                <a:spcPct val="70000"/>
              </a:lnSpc>
            </a:pPr>
            <a:endParaRPr lang="zh-TW" altLang="en-US" sz="900" dirty="0" smtClean="0">
              <a:cs typeface="PMingLiU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39581D-F15A-4975-B270-B708EFECE323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90850" y="228600"/>
            <a:ext cx="3713163" cy="2784475"/>
          </a:xfrm>
          <a:ln/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6863" y="3256570"/>
            <a:ext cx="6445971" cy="5727682"/>
          </a:xfrm>
          <a:noFill/>
          <a:ln/>
        </p:spPr>
        <p:txBody>
          <a:bodyPr lIns="93312" tIns="46656" rIns="93312" bIns="46656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39581D-F15A-4975-B270-B708EFECE323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95A7BD-EFFE-4F13-BF94-369C8D64601B}" type="slidenum">
              <a:rPr lang="en-US" smtClean="0"/>
              <a:pPr/>
              <a:t>44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52963" cy="3489325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747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___H-Pmerge\Final logo lockup\EDS-HP_lockup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548563" y="6115050"/>
            <a:ext cx="1309687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10050" y="6472238"/>
            <a:ext cx="2928938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bIns="0">
            <a:spAutoFit/>
          </a:bodyPr>
          <a:lstStyle/>
          <a:p>
            <a:pPr algn="l" defTabSz="400050">
              <a:lnSpc>
                <a:spcPct val="105000"/>
              </a:lnSpc>
              <a:spcBef>
                <a:spcPct val="0"/>
              </a:spcBef>
              <a:buClrTx/>
              <a:tabLst>
                <a:tab pos="114300" algn="ctr"/>
              </a:tabLst>
              <a:defRPr/>
            </a:pPr>
            <a:r>
              <a:rPr lang="en-US" sz="800" dirty="0"/>
              <a:t>	</a:t>
            </a:r>
            <a:fld id="{CB61E6B5-B544-4CE3-BA03-72ED7F04C704}" type="slidenum">
              <a:rPr lang="en-US" sz="800"/>
              <a:pPr algn="l" defTabSz="400050">
                <a:lnSpc>
                  <a:spcPct val="105000"/>
                </a:lnSpc>
                <a:spcBef>
                  <a:spcPct val="0"/>
                </a:spcBef>
                <a:buClrTx/>
                <a:tabLst>
                  <a:tab pos="114300" algn="ctr"/>
                </a:tabLst>
                <a:defRPr/>
              </a:pPr>
              <a:t>‹#›</a:t>
            </a:fld>
            <a:r>
              <a:rPr lang="en-US" sz="800" dirty="0"/>
              <a:t>	/  </a:t>
            </a:r>
            <a:r>
              <a:rPr lang="en-US" sz="800" dirty="0" smtClean="0"/>
              <a:t>October</a:t>
            </a:r>
            <a:r>
              <a:rPr lang="en-US" sz="800" baseline="0" dirty="0" smtClean="0"/>
              <a:t> </a:t>
            </a:r>
            <a:r>
              <a:rPr lang="en-US" sz="800" dirty="0" smtClean="0"/>
              <a:t>2008 </a:t>
            </a:r>
            <a:endParaRPr lang="en-US" sz="800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63513" y="6550025"/>
            <a:ext cx="3633787" cy="0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193675" y="6292850"/>
            <a:ext cx="0" cy="287338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3879850" y="6478588"/>
            <a:ext cx="249238" cy="103187"/>
            <a:chOff x="1856" y="4169"/>
            <a:chExt cx="99" cy="41"/>
          </a:xfrm>
        </p:grpSpPr>
        <p:sp>
          <p:nvSpPr>
            <p:cNvPr id="9" name="AutoShape 7"/>
            <p:cNvSpPr>
              <a:spLocks noChangeArrowheads="1"/>
            </p:cNvSpPr>
            <p:nvPr userDrawn="1"/>
          </p:nvSpPr>
          <p:spPr bwMode="auto">
            <a:xfrm>
              <a:off x="1856" y="4169"/>
              <a:ext cx="27" cy="41"/>
            </a:xfrm>
            <a:prstGeom prst="parallelogram">
              <a:avLst>
                <a:gd name="adj" fmla="val 62500"/>
              </a:avLst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AutoShape 8"/>
            <p:cNvSpPr>
              <a:spLocks noChangeArrowheads="1"/>
            </p:cNvSpPr>
            <p:nvPr userDrawn="1"/>
          </p:nvSpPr>
          <p:spPr bwMode="auto">
            <a:xfrm>
              <a:off x="1892" y="4169"/>
              <a:ext cx="27" cy="41"/>
            </a:xfrm>
            <a:prstGeom prst="parallelogram">
              <a:avLst>
                <a:gd name="adj" fmla="val 62500"/>
              </a:avLst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" name="AutoShape 9"/>
            <p:cNvSpPr>
              <a:spLocks noChangeArrowheads="1"/>
            </p:cNvSpPr>
            <p:nvPr userDrawn="1"/>
          </p:nvSpPr>
          <p:spPr bwMode="auto">
            <a:xfrm>
              <a:off x="1928" y="4169"/>
              <a:ext cx="27" cy="41"/>
            </a:xfrm>
            <a:prstGeom prst="parallelogram">
              <a:avLst>
                <a:gd name="adj" fmla="val 62500"/>
              </a:avLst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anchor="ctr"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639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4513263" y="2794000"/>
            <a:ext cx="4449762" cy="1701800"/>
          </a:xfrm>
        </p:spPr>
        <p:txBody>
          <a:bodyPr tIns="45720" rIns="91440" bIns="45720"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4513263" y="4495800"/>
            <a:ext cx="4449762" cy="1085850"/>
          </a:xfrm>
        </p:spPr>
        <p:txBody>
          <a:bodyPr tIns="0" bIns="0"/>
          <a:lstStyle>
            <a:lvl1pPr marL="0" indent="0">
              <a:buClrTx/>
              <a:buFontTx/>
              <a:buNone/>
              <a:defRPr sz="1800">
                <a:solidFill>
                  <a:schemeClr val="hlink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2" name="Picture 11" descr="hpweb_1-2_topnav_hp_logo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29153" y="6083926"/>
            <a:ext cx="747824" cy="642661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438275"/>
            <a:ext cx="3171825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8075" y="1438275"/>
            <a:ext cx="3171825" cy="4552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075" y="180975"/>
            <a:ext cx="2117725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5900" y="180975"/>
            <a:ext cx="6200775" cy="5810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114300"/>
            <a:ext cx="8245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0" y="1447800"/>
            <a:ext cx="4059238" cy="4632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1688" y="1447800"/>
            <a:ext cx="4060825" cy="4632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1997075" y="6550025"/>
            <a:ext cx="5359400" cy="2190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  <a:defRPr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0" y="180975"/>
            <a:ext cx="84709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438275"/>
            <a:ext cx="3171825" cy="4552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8075" y="1438275"/>
            <a:ext cx="3171825" cy="4552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___H-Pmerge\Final logo lockup\EDS-HP_lockup-rgb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8027988" y="6326188"/>
            <a:ext cx="957262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140325" y="6577013"/>
            <a:ext cx="1388066" cy="12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bIns="0">
            <a:spAutoFit/>
          </a:bodyPr>
          <a:lstStyle/>
          <a:p>
            <a:pPr algn="l" defTabSz="400050">
              <a:lnSpc>
                <a:spcPct val="105000"/>
              </a:lnSpc>
              <a:spcBef>
                <a:spcPct val="0"/>
              </a:spcBef>
              <a:buClrTx/>
              <a:tabLst>
                <a:tab pos="114300" algn="ctr"/>
              </a:tabLst>
              <a:defRPr/>
            </a:pPr>
            <a:r>
              <a:rPr lang="en-US" sz="800" dirty="0"/>
              <a:t>	</a:t>
            </a:r>
            <a:fld id="{F369DEF7-D20B-4D95-83FD-B4F78FD3B53F}" type="slidenum">
              <a:rPr lang="en-US" sz="800"/>
              <a:pPr algn="l" defTabSz="400050">
                <a:lnSpc>
                  <a:spcPct val="105000"/>
                </a:lnSpc>
                <a:spcBef>
                  <a:spcPct val="0"/>
                </a:spcBef>
                <a:buClrTx/>
                <a:tabLst>
                  <a:tab pos="114300" algn="ctr"/>
                </a:tabLst>
                <a:defRPr/>
              </a:pPr>
              <a:t>‹#›</a:t>
            </a:fld>
            <a:r>
              <a:rPr lang="en-US" sz="800" dirty="0"/>
              <a:t>	/  </a:t>
            </a:r>
            <a:r>
              <a:rPr lang="en-US" sz="800" dirty="0" smtClean="0"/>
              <a:t>Oct 2008  </a:t>
            </a:r>
            <a:endParaRPr lang="en-US" sz="800" dirty="0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4810125" y="6583363"/>
            <a:ext cx="249238" cy="103187"/>
            <a:chOff x="1856" y="4169"/>
            <a:chExt cx="99" cy="41"/>
          </a:xfrm>
        </p:grpSpPr>
        <p:sp>
          <p:nvSpPr>
            <p:cNvPr id="15365" name="AutoShape 5"/>
            <p:cNvSpPr>
              <a:spLocks noChangeArrowheads="1"/>
            </p:cNvSpPr>
            <p:nvPr userDrawn="1"/>
          </p:nvSpPr>
          <p:spPr bwMode="auto">
            <a:xfrm>
              <a:off x="1856" y="4169"/>
              <a:ext cx="27" cy="41"/>
            </a:xfrm>
            <a:prstGeom prst="parallelogram">
              <a:avLst>
                <a:gd name="adj" fmla="val 62500"/>
              </a:avLst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366" name="AutoShape 6"/>
            <p:cNvSpPr>
              <a:spLocks noChangeArrowheads="1"/>
            </p:cNvSpPr>
            <p:nvPr userDrawn="1"/>
          </p:nvSpPr>
          <p:spPr bwMode="auto">
            <a:xfrm>
              <a:off x="1892" y="4169"/>
              <a:ext cx="27" cy="41"/>
            </a:xfrm>
            <a:prstGeom prst="parallelogram">
              <a:avLst>
                <a:gd name="adj" fmla="val 62500"/>
              </a:avLst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367" name="AutoShape 7"/>
            <p:cNvSpPr>
              <a:spLocks noChangeArrowheads="1"/>
            </p:cNvSpPr>
            <p:nvPr userDrawn="1"/>
          </p:nvSpPr>
          <p:spPr bwMode="auto">
            <a:xfrm>
              <a:off x="1928" y="4169"/>
              <a:ext cx="27" cy="41"/>
            </a:xfrm>
            <a:prstGeom prst="parallelogram">
              <a:avLst>
                <a:gd name="adj" fmla="val 62500"/>
              </a:avLst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anchor="ctr"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0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438275"/>
            <a:ext cx="6496050" cy="4552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15900" y="180975"/>
            <a:ext cx="84709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/ Master title style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180975" y="6381750"/>
            <a:ext cx="3060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716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ClrTx/>
              <a:defRPr/>
            </a:pPr>
            <a:r>
              <a:rPr lang="en-US" sz="900" dirty="0" smtClean="0"/>
              <a:t>Virtualization</a:t>
            </a:r>
            <a:endParaRPr lang="en-US" sz="900" dirty="0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163513" y="6654800"/>
            <a:ext cx="4557712" cy="0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193675" y="6397625"/>
            <a:ext cx="0" cy="287338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182563" y="184150"/>
            <a:ext cx="0" cy="682625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14" name="Picture 13" descr="hpweb_1-2_topnav_hp_logo.gif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162800" y="6248400"/>
            <a:ext cx="609600" cy="5238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  <p:sldLayoutId id="2147483686" r:id="rId13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ea typeface="MS PGothic" pitchFamily="34" charset="-128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ea typeface="MS PGothic" pitchFamily="34" charset="-128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ea typeface="MS PGothic" pitchFamily="34" charset="-128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ea typeface="MS PGothic" pitchFamily="34" charset="-128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ea typeface="MS PGothic" pitchFamily="34" charset="-128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ea typeface="MS PGothic" pitchFamily="34" charset="-128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ea typeface="MS PGothic" pitchFamily="34" charset="-128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ea typeface="MS PGothic" pitchFamily="34" charset="-128"/>
          <a:cs typeface="Arial" charset="0"/>
        </a:defRPr>
      </a:lvl9pPr>
    </p:titleStyle>
    <p:bodyStyle>
      <a:lvl1pPr marL="171450" indent="-17145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tx1"/>
        </a:buClr>
        <a:buSzPct val="90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17780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tx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742950" indent="-16510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tx1"/>
        </a:buClr>
        <a:buSzPct val="7000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979488" indent="-122238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tx1"/>
        </a:buClr>
        <a:buSzPct val="85000"/>
        <a:buFont typeface="Verdana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257300" indent="-1635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tx1"/>
        </a:buClr>
        <a:buSzPct val="85000"/>
        <a:buFont typeface="Verdana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714500" indent="-163513" algn="l" rtl="0" fontAlgn="base">
        <a:lnSpc>
          <a:spcPct val="95000"/>
        </a:lnSpc>
        <a:spcBef>
          <a:spcPct val="35000"/>
        </a:spcBef>
        <a:spcAft>
          <a:spcPct val="0"/>
        </a:spcAft>
        <a:buClr>
          <a:schemeClr val="tx1"/>
        </a:buClr>
        <a:buSzPct val="85000"/>
        <a:buFont typeface="Verdana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171700" indent="-163513" algn="l" rtl="0" fontAlgn="base">
        <a:lnSpc>
          <a:spcPct val="95000"/>
        </a:lnSpc>
        <a:spcBef>
          <a:spcPct val="35000"/>
        </a:spcBef>
        <a:spcAft>
          <a:spcPct val="0"/>
        </a:spcAft>
        <a:buClr>
          <a:schemeClr val="tx1"/>
        </a:buClr>
        <a:buSzPct val="85000"/>
        <a:buFont typeface="Verdana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628900" indent="-163513" algn="l" rtl="0" fontAlgn="base">
        <a:lnSpc>
          <a:spcPct val="95000"/>
        </a:lnSpc>
        <a:spcBef>
          <a:spcPct val="35000"/>
        </a:spcBef>
        <a:spcAft>
          <a:spcPct val="0"/>
        </a:spcAft>
        <a:buClr>
          <a:schemeClr val="tx1"/>
        </a:buClr>
        <a:buSzPct val="85000"/>
        <a:buFont typeface="Verdana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086100" indent="-163513" algn="l" rtl="0" fontAlgn="base">
        <a:lnSpc>
          <a:spcPct val="95000"/>
        </a:lnSpc>
        <a:spcBef>
          <a:spcPct val="35000"/>
        </a:spcBef>
        <a:spcAft>
          <a:spcPct val="0"/>
        </a:spcAft>
        <a:buClr>
          <a:schemeClr val="tx1"/>
        </a:buClr>
        <a:buSzPct val="85000"/>
        <a:buFont typeface="Verdana" pitchFamily="34" charset="0"/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5" Type="http://schemas.openxmlformats.org/officeDocument/2006/relationships/hyperlink" Target="http://upload.wikimedia.org/wikipedia/commons/9/99/United_States_dime,_reverse.jpg" TargetMode="External"/><Relationship Id="rId4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mailto:gene.mortensen@eds.com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Server Virtualization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Gene Mortensen </a:t>
            </a:r>
          </a:p>
          <a:p>
            <a:pPr eaLnBrk="1" hangingPunct="1"/>
            <a:r>
              <a:rPr lang="en-US" dirty="0" smtClean="0"/>
              <a:t>Enterprise Architect/Chief Architect</a:t>
            </a:r>
          </a:p>
          <a:p>
            <a:pPr eaLnBrk="1" hangingPunct="1"/>
            <a:r>
              <a:rPr lang="en-US" dirty="0" smtClean="0"/>
              <a:t>Bob Erdelen</a:t>
            </a:r>
          </a:p>
          <a:p>
            <a:r>
              <a:rPr lang="en-US" dirty="0" smtClean="0"/>
              <a:t>Industry Standard Server Specialist</a:t>
            </a:r>
          </a:p>
          <a:p>
            <a:pPr eaLnBrk="1" hangingPunct="1"/>
            <a:endParaRPr lang="en-US" dirty="0" smtClean="0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4452938" y="3789363"/>
            <a:ext cx="0" cy="627062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Picture 7" descr="259001"/>
          <p:cNvPicPr>
            <a:picLocks noChangeAspect="1" noChangeArrowheads="1"/>
          </p:cNvPicPr>
          <p:nvPr/>
        </p:nvPicPr>
        <p:blipFill>
          <a:blip r:embed="rId3"/>
          <a:srcRect r="-66" b="-17"/>
          <a:stretch>
            <a:fillRect/>
          </a:stretch>
        </p:blipFill>
        <p:spPr bwMode="auto">
          <a:xfrm>
            <a:off x="104775" y="100013"/>
            <a:ext cx="8931275" cy="3438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73731" name="Content Placeholder 2"/>
          <p:cNvSpPr>
            <a:spLocks noGrp="1"/>
          </p:cNvSpPr>
          <p:nvPr>
            <p:ph idx="4294967295"/>
          </p:nvPr>
        </p:nvSpPr>
        <p:spPr>
          <a:xfrm>
            <a:off x="323850" y="990600"/>
            <a:ext cx="8591550" cy="51816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What is Virtualization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Business Advantages of Server Virtualization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Industry adoption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Technical Overview of x86 Virtualization with VMWare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Operational Advantages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Challenges of Virtualization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Desktop Virtualization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Financial Advantages of Virtualization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TCO Study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Futures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dirty="0" smtClean="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dirty="0" smtClean="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What is Virtualization</a:t>
            </a:r>
            <a:endParaRPr lang="en-US" dirty="0"/>
          </a:p>
        </p:txBody>
      </p:sp>
      <p:sp>
        <p:nvSpPr>
          <p:cNvPr id="73731" name="Content Placeholder 2"/>
          <p:cNvSpPr>
            <a:spLocks noGrp="1"/>
          </p:cNvSpPr>
          <p:nvPr>
            <p:ph idx="4294967295"/>
          </p:nvPr>
        </p:nvSpPr>
        <p:spPr>
          <a:xfrm>
            <a:off x="323850" y="990600"/>
            <a:ext cx="8591550" cy="5181600"/>
          </a:xfrm>
        </p:spPr>
        <p:txBody>
          <a:bodyPr/>
          <a:lstStyle/>
          <a:p>
            <a:r>
              <a:rPr lang="en-US" sz="1600" b="1" dirty="0" smtClean="0"/>
              <a:t>Virtualization</a:t>
            </a:r>
            <a:r>
              <a:rPr lang="en-US" sz="1600" dirty="0" smtClean="0"/>
              <a:t> - a broad term that refers to the abstraction of computer resources (</a:t>
            </a:r>
            <a:r>
              <a:rPr lang="en-US" sz="1600" b="1" dirty="0" smtClean="0"/>
              <a:t>Wikipedia)</a:t>
            </a:r>
          </a:p>
          <a:p>
            <a:r>
              <a:rPr lang="en-US" sz="1600" b="1" dirty="0" smtClean="0"/>
              <a:t>Types of Server Partitioning and Virtualization</a:t>
            </a:r>
          </a:p>
          <a:p>
            <a:pPr lvl="1"/>
            <a:r>
              <a:rPr lang="en-US" sz="1600" dirty="0" smtClean="0"/>
              <a:t>Hardware Partitioning – HPUX NPARs, Sun Domains</a:t>
            </a:r>
          </a:p>
          <a:p>
            <a:pPr lvl="1"/>
            <a:r>
              <a:rPr lang="en-US" sz="1600" dirty="0" smtClean="0"/>
              <a:t>Operating System level Virtualization - where the kernel of an operating system allows for multiple isolated user-space instances</a:t>
            </a:r>
          </a:p>
          <a:p>
            <a:pPr lvl="2"/>
            <a:r>
              <a:rPr lang="en-US" sz="1600" dirty="0" smtClean="0"/>
              <a:t>Sun Containers/Zones</a:t>
            </a:r>
          </a:p>
          <a:p>
            <a:pPr lvl="2"/>
            <a:r>
              <a:rPr lang="en-US" sz="1600" dirty="0" smtClean="0"/>
              <a:t>Linux VServer</a:t>
            </a:r>
          </a:p>
          <a:p>
            <a:pPr lvl="2"/>
            <a:r>
              <a:rPr lang="en-US" sz="1600" dirty="0" smtClean="0"/>
              <a:t>IBM AIX WPARs</a:t>
            </a:r>
          </a:p>
          <a:p>
            <a:pPr lvl="2"/>
            <a:r>
              <a:rPr lang="en-US" sz="1600" dirty="0" smtClean="0"/>
              <a:t>HPUX Resource Partitions</a:t>
            </a:r>
          </a:p>
          <a:p>
            <a:pPr lvl="1"/>
            <a:r>
              <a:rPr lang="en-US" sz="1600" dirty="0" smtClean="0"/>
              <a:t>System virtual machines (VMs) - allows for the sharing of a servers underlying physical resources between different virtual machines</a:t>
            </a:r>
          </a:p>
          <a:p>
            <a:pPr lvl="2"/>
            <a:r>
              <a:rPr lang="en-US" sz="1600" dirty="0" smtClean="0"/>
              <a:t>Involve a hypervisor technology </a:t>
            </a:r>
          </a:p>
          <a:p>
            <a:pPr lvl="2"/>
            <a:r>
              <a:rPr lang="en-US" sz="1600" dirty="0" smtClean="0"/>
              <a:t>Each VM contains a complete operating system</a:t>
            </a:r>
          </a:p>
          <a:p>
            <a:pPr lvl="2"/>
            <a:r>
              <a:rPr lang="en-US" sz="1600" dirty="0" smtClean="0"/>
              <a:t>Allows for multiple operating systems on a single physical server</a:t>
            </a:r>
          </a:p>
          <a:p>
            <a:pPr lvl="2"/>
            <a:r>
              <a:rPr lang="en-US" sz="1600" dirty="0" smtClean="0"/>
              <a:t>HPUX Integrity VMs, HPUX VPARS, AIX LPARS, Sun LDOMS, Microsoft VM, VMWare, etc.</a:t>
            </a:r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Server Virtualization </a:t>
            </a:r>
            <a:r>
              <a:rPr lang="en-US" dirty="0"/>
              <a:t>Advantages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4294967295"/>
          </p:nvPr>
        </p:nvSpPr>
        <p:spPr>
          <a:xfrm>
            <a:off x="323850" y="990600"/>
            <a:ext cx="8591550" cy="5181600"/>
          </a:xfrm>
        </p:spPr>
        <p:txBody>
          <a:bodyPr/>
          <a:lstStyle/>
          <a:p>
            <a:r>
              <a:rPr lang="en-US" dirty="0"/>
              <a:t>Business Value	</a:t>
            </a:r>
          </a:p>
          <a:p>
            <a:pPr lvl="1"/>
            <a:r>
              <a:rPr lang="en-US" dirty="0"/>
              <a:t>More effectively utilized environment resulting in cost savings and rapid application deployment</a:t>
            </a:r>
          </a:p>
          <a:p>
            <a:pPr lvl="1"/>
            <a:r>
              <a:rPr lang="en-US" dirty="0"/>
              <a:t>Enables more types of applications to share a server </a:t>
            </a:r>
            <a:r>
              <a:rPr lang="en-US" dirty="0" smtClean="0"/>
              <a:t>vs. </a:t>
            </a:r>
            <a:r>
              <a:rPr lang="en-US" dirty="0"/>
              <a:t>investing in dedicated hardware</a:t>
            </a:r>
          </a:p>
          <a:p>
            <a:pPr lvl="1"/>
            <a:r>
              <a:rPr lang="en-US" dirty="0"/>
              <a:t>Allows for </a:t>
            </a:r>
            <a:r>
              <a:rPr lang="en-US" dirty="0" smtClean="0"/>
              <a:t>more cost effective software licenses</a:t>
            </a:r>
            <a:endParaRPr lang="en-US" dirty="0"/>
          </a:p>
          <a:p>
            <a:pPr lvl="1"/>
            <a:r>
              <a:rPr lang="en-US" dirty="0"/>
              <a:t>Provides isolation between applications while consolidating physically</a:t>
            </a:r>
          </a:p>
          <a:p>
            <a:pPr lvl="1"/>
            <a:r>
              <a:rPr lang="en-US" dirty="0"/>
              <a:t>Positions application’s hosting environment to be de-coupled from underlying </a:t>
            </a:r>
            <a:r>
              <a:rPr lang="en-US" dirty="0" smtClean="0"/>
              <a:t>hardware</a:t>
            </a:r>
            <a:endParaRPr lang="en-US" dirty="0"/>
          </a:p>
          <a:p>
            <a:pPr lvl="1"/>
            <a:r>
              <a:rPr lang="en-US" dirty="0"/>
              <a:t>Reduced infrastructure tools and associated build time and costs</a:t>
            </a:r>
          </a:p>
          <a:p>
            <a:pPr lvl="1"/>
            <a:r>
              <a:rPr lang="en-US" dirty="0"/>
              <a:t>Reduced cost from storage sharing on consolidated </a:t>
            </a:r>
            <a:r>
              <a:rPr lang="en-US" dirty="0" smtClean="0"/>
              <a:t>servers</a:t>
            </a:r>
            <a:endParaRPr lang="en-US" dirty="0"/>
          </a:p>
          <a:p>
            <a:pPr lvl="1"/>
            <a:endParaRPr lang="en-US" dirty="0"/>
          </a:p>
          <a:p>
            <a:endParaRPr lang="en-US" sz="1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Server Virtualization </a:t>
            </a:r>
            <a:r>
              <a:rPr lang="en-US" dirty="0"/>
              <a:t>Advantages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4294967295"/>
          </p:nvPr>
        </p:nvSpPr>
        <p:spPr>
          <a:xfrm>
            <a:off x="323850" y="990600"/>
            <a:ext cx="8591550" cy="5181600"/>
          </a:xfrm>
        </p:spPr>
        <p:txBody>
          <a:bodyPr/>
          <a:lstStyle/>
          <a:p>
            <a:r>
              <a:rPr lang="en-US" dirty="0"/>
              <a:t>Business Value - Continued</a:t>
            </a:r>
          </a:p>
          <a:p>
            <a:pPr lvl="1"/>
            <a:r>
              <a:rPr lang="en-US" dirty="0"/>
              <a:t>Increased Standardization in the environment</a:t>
            </a:r>
          </a:p>
          <a:p>
            <a:pPr lvl="1"/>
            <a:r>
              <a:rPr lang="en-US" dirty="0"/>
              <a:t>Higher shared server utilizations due to </a:t>
            </a:r>
            <a:r>
              <a:rPr lang="en-US" dirty="0" smtClean="0"/>
              <a:t>dis-similar </a:t>
            </a:r>
            <a:r>
              <a:rPr lang="en-US" dirty="0"/>
              <a:t>workload profiles</a:t>
            </a:r>
          </a:p>
          <a:p>
            <a:pPr lvl="1"/>
            <a:r>
              <a:rPr lang="en-US" dirty="0" smtClean="0"/>
              <a:t>Establishes </a:t>
            </a:r>
            <a:r>
              <a:rPr lang="en-US" dirty="0"/>
              <a:t>platform standards to consolidate and retire servers to reduce legacy footprint</a:t>
            </a:r>
          </a:p>
          <a:p>
            <a:pPr lvl="1"/>
            <a:r>
              <a:rPr lang="en-US" dirty="0" smtClean="0"/>
              <a:t>Limits </a:t>
            </a:r>
            <a:r>
              <a:rPr lang="en-US" dirty="0"/>
              <a:t>variation of products installed on servers, both physical and virtual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1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28600" y="2790825"/>
            <a:ext cx="4467225" cy="2976563"/>
            <a:chOff x="228600" y="2790825"/>
            <a:chExt cx="4467225" cy="2976563"/>
          </a:xfrm>
        </p:grpSpPr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228600" y="2790825"/>
              <a:ext cx="4467225" cy="2976563"/>
              <a:chOff x="228600" y="2790825"/>
              <a:chExt cx="4467225" cy="2976563"/>
            </a:xfrm>
          </p:grpSpPr>
          <p:pic>
            <p:nvPicPr>
              <p:cNvPr id="34831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8600" y="2790825"/>
                <a:ext cx="4467225" cy="2976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832" name="Oval 25"/>
              <p:cNvSpPr>
                <a:spLocks noChangeArrowheads="1"/>
              </p:cNvSpPr>
              <p:nvPr/>
            </p:nvSpPr>
            <p:spPr bwMode="auto">
              <a:xfrm>
                <a:off x="1582603" y="3707606"/>
                <a:ext cx="1143000" cy="1143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sz="1200"/>
                  <a:t>Virtualization</a:t>
                </a:r>
              </a:p>
              <a:p>
                <a:r>
                  <a:rPr lang="en-US" sz="1200"/>
                  <a:t>Penetration</a:t>
                </a:r>
              </a:p>
            </p:txBody>
          </p:sp>
        </p:grpSp>
        <p:sp>
          <p:nvSpPr>
            <p:cNvPr id="34828" name="Text Box 7"/>
            <p:cNvSpPr txBox="1">
              <a:spLocks noChangeArrowheads="1"/>
            </p:cNvSpPr>
            <p:nvPr/>
          </p:nvSpPr>
          <p:spPr bwMode="auto">
            <a:xfrm>
              <a:off x="609600" y="5538788"/>
              <a:ext cx="2667000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/>
                <a:t>Source: Gartner survey, Dec 2006</a:t>
              </a:r>
            </a:p>
          </p:txBody>
        </p:sp>
        <p:sp>
          <p:nvSpPr>
            <p:cNvPr id="34829" name="Line 11"/>
            <p:cNvSpPr>
              <a:spLocks noChangeShapeType="1"/>
            </p:cNvSpPr>
            <p:nvPr/>
          </p:nvSpPr>
          <p:spPr bwMode="auto">
            <a:xfrm flipH="1">
              <a:off x="2667000" y="5233988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0" name="Line 12"/>
            <p:cNvSpPr>
              <a:spLocks noChangeShapeType="1"/>
            </p:cNvSpPr>
            <p:nvPr/>
          </p:nvSpPr>
          <p:spPr bwMode="auto">
            <a:xfrm flipH="1">
              <a:off x="2667000" y="34051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Virtualization Is Mainstream</a:t>
            </a: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152400" y="944563"/>
            <a:ext cx="5867400" cy="2346325"/>
            <a:chOff x="96" y="538"/>
            <a:chExt cx="3696" cy="1478"/>
          </a:xfrm>
        </p:grpSpPr>
        <p:sp>
          <p:nvSpPr>
            <p:cNvPr id="34825" name="Rectangle 15"/>
            <p:cNvSpPr>
              <a:spLocks noChangeArrowheads="1"/>
            </p:cNvSpPr>
            <p:nvPr/>
          </p:nvSpPr>
          <p:spPr bwMode="auto">
            <a:xfrm>
              <a:off x="96" y="538"/>
              <a:ext cx="3696" cy="1027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900" i="1"/>
            </a:p>
            <a:p>
              <a:pPr algn="l">
                <a:spcBef>
                  <a:spcPct val="50000"/>
                </a:spcBef>
              </a:pPr>
              <a:endParaRPr lang="en-US" sz="900" i="1"/>
            </a:p>
            <a:p>
              <a:pPr algn="l">
                <a:spcBef>
                  <a:spcPct val="50000"/>
                </a:spcBef>
              </a:pPr>
              <a:endParaRPr lang="en-US" sz="900" i="1"/>
            </a:p>
            <a:p>
              <a:pPr algn="l">
                <a:spcBef>
                  <a:spcPct val="50000"/>
                </a:spcBef>
              </a:pPr>
              <a:endParaRPr lang="en-US" sz="900" i="1"/>
            </a:p>
            <a:p>
              <a:pPr algn="l">
                <a:spcBef>
                  <a:spcPct val="50000"/>
                </a:spcBef>
              </a:pPr>
              <a:endParaRPr lang="en-US" sz="900" i="1"/>
            </a:p>
            <a:p>
              <a:pPr algn="l">
                <a:spcBef>
                  <a:spcPct val="50000"/>
                </a:spcBef>
              </a:pPr>
              <a:endParaRPr lang="en-US" sz="900" i="1"/>
            </a:p>
            <a:p>
              <a:pPr algn="l">
                <a:spcBef>
                  <a:spcPct val="50000"/>
                </a:spcBef>
              </a:pPr>
              <a:endParaRPr lang="en-US" sz="900" i="1"/>
            </a:p>
            <a:p>
              <a:pPr algn="l">
                <a:spcBef>
                  <a:spcPct val="50000"/>
                </a:spcBef>
              </a:pPr>
              <a:endParaRPr lang="en-US" sz="900" i="1"/>
            </a:p>
          </p:txBody>
        </p:sp>
        <p:sp>
          <p:nvSpPr>
            <p:cNvPr id="34826" name="Rectangle 14"/>
            <p:cNvSpPr>
              <a:spLocks noChangeArrowheads="1"/>
            </p:cNvSpPr>
            <p:nvPr/>
          </p:nvSpPr>
          <p:spPr bwMode="auto">
            <a:xfrm>
              <a:off x="96" y="576"/>
              <a:ext cx="3696" cy="14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marL="231775" indent="-231775" algn="l">
                <a:buSzPct val="90000"/>
                <a:buFontTx/>
                <a:buChar char="•"/>
              </a:pPr>
              <a:r>
                <a:rPr kumimoji="1" lang="en-US" altLang="ja-JP" sz="1100">
                  <a:solidFill>
                    <a:schemeClr val="tx2"/>
                  </a:solidFill>
                </a:rPr>
                <a:t>Businesses will spend $15 bn by 2009 and $20 bn by 2010 (IDC 2007)</a:t>
              </a:r>
            </a:p>
            <a:p>
              <a:pPr marL="231775" indent="-231775" algn="l">
                <a:buSzPct val="90000"/>
                <a:buFontTx/>
                <a:buChar char="•"/>
              </a:pPr>
              <a:r>
                <a:rPr kumimoji="1" lang="en-US" altLang="ja-JP" sz="1100">
                  <a:solidFill>
                    <a:schemeClr val="tx2"/>
                  </a:solidFill>
                </a:rPr>
                <a:t>4 million virtual images by 2009 (Gartner 2007)</a:t>
              </a:r>
            </a:p>
            <a:p>
              <a:pPr marL="231775" indent="-231775" algn="l">
                <a:buSzPct val="90000"/>
                <a:buFontTx/>
                <a:buChar char="•"/>
              </a:pPr>
              <a:r>
                <a:rPr kumimoji="1" lang="en-US" altLang="ja-JP" sz="1100">
                  <a:solidFill>
                    <a:schemeClr val="tx2"/>
                  </a:solidFill>
                </a:rPr>
                <a:t>The number of virtual servers will grow by 41% from 2007-2010 (IDC)</a:t>
              </a:r>
            </a:p>
            <a:p>
              <a:pPr marL="231775" indent="-231775" algn="l">
                <a:buSzPct val="90000"/>
                <a:buFontTx/>
                <a:buChar char="•"/>
              </a:pPr>
              <a:r>
                <a:rPr kumimoji="1" lang="en-US" altLang="ja-JP" sz="1100">
                  <a:solidFill>
                    <a:schemeClr val="tx2"/>
                  </a:solidFill>
                </a:rPr>
                <a:t>More than 15% servers shipped in 2010 will undergo virtualization up from 5% in 2005 (IDC)</a:t>
              </a:r>
            </a:p>
            <a:p>
              <a:pPr marL="231775" indent="-231775" algn="l">
                <a:buSzPct val="90000"/>
                <a:buFontTx/>
                <a:buChar char="•"/>
              </a:pPr>
              <a:r>
                <a:rPr kumimoji="1" lang="en-US" altLang="ja-JP" sz="1100">
                  <a:solidFill>
                    <a:schemeClr val="tx2"/>
                  </a:solidFill>
                </a:rPr>
                <a:t>Respondents of a 2007 Forrester survey said that 24% of servers are virtualized; 48% within 2 years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114800" y="4624388"/>
            <a:ext cx="4800600" cy="1901825"/>
            <a:chOff x="2592" y="2738"/>
            <a:chExt cx="3024" cy="1198"/>
          </a:xfrm>
        </p:grpSpPr>
        <p:sp>
          <p:nvSpPr>
            <p:cNvPr id="34823" name="Rectangle 18"/>
            <p:cNvSpPr>
              <a:spLocks noChangeArrowheads="1"/>
            </p:cNvSpPr>
            <p:nvPr/>
          </p:nvSpPr>
          <p:spPr bwMode="auto">
            <a:xfrm>
              <a:off x="2592" y="2738"/>
              <a:ext cx="3024" cy="807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800" i="1"/>
            </a:p>
            <a:p>
              <a:pPr algn="l">
                <a:spcBef>
                  <a:spcPct val="50000"/>
                </a:spcBef>
              </a:pPr>
              <a:endParaRPr lang="en-US" sz="800" i="1"/>
            </a:p>
            <a:p>
              <a:pPr algn="l">
                <a:spcBef>
                  <a:spcPct val="50000"/>
                </a:spcBef>
              </a:pPr>
              <a:endParaRPr lang="en-US" sz="800" i="1"/>
            </a:p>
            <a:p>
              <a:pPr algn="l">
                <a:spcBef>
                  <a:spcPct val="50000"/>
                </a:spcBef>
              </a:pPr>
              <a:endParaRPr lang="en-US" sz="800" i="1"/>
            </a:p>
            <a:p>
              <a:pPr algn="l">
                <a:spcBef>
                  <a:spcPct val="50000"/>
                </a:spcBef>
              </a:pPr>
              <a:endParaRPr lang="en-US" sz="800" i="1"/>
            </a:p>
            <a:p>
              <a:pPr algn="l">
                <a:spcBef>
                  <a:spcPct val="50000"/>
                </a:spcBef>
              </a:pPr>
              <a:endParaRPr lang="en-US" sz="800" i="1"/>
            </a:p>
            <a:p>
              <a:pPr algn="l">
                <a:spcBef>
                  <a:spcPct val="50000"/>
                </a:spcBef>
              </a:pPr>
              <a:endParaRPr lang="en-US" sz="800" i="1"/>
            </a:p>
          </p:txBody>
        </p:sp>
        <p:sp>
          <p:nvSpPr>
            <p:cNvPr id="34824" name="Rectangle 8"/>
            <p:cNvSpPr>
              <a:spLocks noChangeArrowheads="1"/>
            </p:cNvSpPr>
            <p:nvPr/>
          </p:nvSpPr>
          <p:spPr bwMode="auto">
            <a:xfrm>
              <a:off x="2640" y="2784"/>
              <a:ext cx="2976" cy="115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marL="231775" indent="-231775" algn="l">
                <a:lnSpc>
                  <a:spcPct val="85000"/>
                </a:lnSpc>
                <a:buSzPct val="90000"/>
              </a:pPr>
              <a:r>
                <a:rPr kumimoji="1" lang="en-US" altLang="ja-JP" sz="1000"/>
                <a:t>The top 4 reasons to virtualize are equally important (Gartner, Dec 2006):</a:t>
              </a:r>
            </a:p>
            <a:p>
              <a:pPr marL="231775" indent="-231775" algn="l">
                <a:lnSpc>
                  <a:spcPct val="85000"/>
                </a:lnSpc>
                <a:buSzPct val="90000"/>
                <a:buFontTx/>
                <a:buChar char="•"/>
              </a:pPr>
              <a:r>
                <a:rPr kumimoji="1" lang="en-US" altLang="ja-JP" sz="1000"/>
                <a:t>Access underutilitized server capacity</a:t>
              </a:r>
            </a:p>
            <a:p>
              <a:pPr marL="231775" indent="-231775" algn="l">
                <a:lnSpc>
                  <a:spcPct val="85000"/>
                </a:lnSpc>
                <a:buSzPct val="90000"/>
                <a:buFontTx/>
                <a:buChar char="•"/>
              </a:pPr>
              <a:r>
                <a:rPr kumimoji="1" lang="en-US" altLang="ja-JP" sz="1000"/>
                <a:t>Demand for increased server bandwidth</a:t>
              </a:r>
            </a:p>
            <a:p>
              <a:pPr marL="231775" indent="-231775" algn="l">
                <a:lnSpc>
                  <a:spcPct val="85000"/>
                </a:lnSpc>
                <a:buSzPct val="90000"/>
                <a:buFontTx/>
                <a:buChar char="•"/>
              </a:pPr>
              <a:r>
                <a:rPr kumimoji="1" lang="en-US" altLang="ja-JP" sz="1000"/>
                <a:t>Increase application deployment speed</a:t>
              </a:r>
            </a:p>
            <a:p>
              <a:pPr marL="231775" indent="-231775" algn="l">
                <a:lnSpc>
                  <a:spcPct val="85000"/>
                </a:lnSpc>
                <a:buSzPct val="90000"/>
                <a:buFontTx/>
                <a:buChar char="•"/>
              </a:pPr>
              <a:r>
                <a:rPr kumimoji="1" lang="en-US" altLang="ja-JP" sz="1000"/>
                <a:t>Reduction in capital hardware expenditure</a:t>
              </a:r>
            </a:p>
          </p:txBody>
        </p:sp>
      </p:grpSp>
      <p:sp>
        <p:nvSpPr>
          <p:cNvPr id="34822" name="AutoShape 24"/>
          <p:cNvSpPr>
            <a:spLocks noChangeArrowheads="1"/>
          </p:cNvSpPr>
          <p:nvPr/>
        </p:nvSpPr>
        <p:spPr bwMode="auto">
          <a:xfrm>
            <a:off x="6096000" y="1295400"/>
            <a:ext cx="2895600" cy="2743200"/>
          </a:xfrm>
          <a:prstGeom prst="star32">
            <a:avLst>
              <a:gd name="adj" fmla="val 37500"/>
            </a:avLst>
          </a:prstGeom>
          <a:gradFill rotWithShape="1">
            <a:gsLst>
              <a:gs pos="0">
                <a:srgbClr val="EED56C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E265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50000"/>
              </a:lnSpc>
              <a:buSzPct val="90000"/>
            </a:pPr>
            <a:r>
              <a:rPr kumimoji="1" lang="en-US" altLang="ja-JP" sz="1600"/>
              <a:t>59% of</a:t>
            </a:r>
          </a:p>
          <a:p>
            <a:pPr>
              <a:lnSpc>
                <a:spcPct val="50000"/>
              </a:lnSpc>
              <a:buSzPct val="90000"/>
            </a:pPr>
            <a:r>
              <a:rPr kumimoji="1" lang="en-US" altLang="ja-JP" sz="1600"/>
              <a:t>Datamonitor</a:t>
            </a:r>
          </a:p>
          <a:p>
            <a:pPr>
              <a:lnSpc>
                <a:spcPct val="50000"/>
              </a:lnSpc>
              <a:buSzPct val="90000"/>
            </a:pPr>
            <a:r>
              <a:rPr kumimoji="1" lang="en-US" altLang="ja-JP" sz="1600"/>
              <a:t>survey respondents</a:t>
            </a:r>
          </a:p>
          <a:p>
            <a:pPr>
              <a:lnSpc>
                <a:spcPct val="50000"/>
              </a:lnSpc>
              <a:buSzPct val="90000"/>
            </a:pPr>
            <a:r>
              <a:rPr kumimoji="1" lang="en-US" altLang="ja-JP" sz="1600"/>
              <a:t>deployed sever</a:t>
            </a:r>
          </a:p>
          <a:p>
            <a:pPr>
              <a:lnSpc>
                <a:spcPct val="50000"/>
              </a:lnSpc>
              <a:buSzPct val="90000"/>
            </a:pPr>
            <a:r>
              <a:rPr kumimoji="1" lang="en-US" altLang="ja-JP" sz="1600"/>
              <a:t>virtualization as a</a:t>
            </a:r>
          </a:p>
          <a:p>
            <a:pPr>
              <a:lnSpc>
                <a:spcPct val="50000"/>
              </a:lnSpc>
              <a:buSzPct val="90000"/>
            </a:pPr>
            <a:r>
              <a:rPr kumimoji="1" lang="en-US" altLang="ja-JP" sz="1600"/>
              <a:t>means of achieving</a:t>
            </a:r>
          </a:p>
          <a:p>
            <a:pPr>
              <a:lnSpc>
                <a:spcPct val="50000"/>
              </a:lnSpc>
              <a:buSzPct val="90000"/>
            </a:pPr>
            <a:r>
              <a:rPr kumimoji="1" lang="en-US" altLang="ja-JP" sz="1600"/>
              <a:t>infrastructure</a:t>
            </a:r>
          </a:p>
          <a:p>
            <a:pPr>
              <a:lnSpc>
                <a:spcPct val="50000"/>
              </a:lnSpc>
              <a:buSzPct val="90000"/>
            </a:pPr>
            <a:r>
              <a:rPr kumimoji="1" lang="en-US" altLang="ja-JP" sz="1600"/>
              <a:t>flexibility</a:t>
            </a:r>
          </a:p>
          <a:p>
            <a:pPr>
              <a:lnSpc>
                <a:spcPct val="50000"/>
              </a:lnSpc>
              <a:buSzPct val="90000"/>
            </a:pPr>
            <a:r>
              <a:rPr kumimoji="1" lang="en-US" altLang="ja-JP" sz="1000"/>
              <a:t>(Sept 2006)</a:t>
            </a:r>
            <a:endParaRPr lang="en-US" sz="100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Industry Adoption of x86 Virtualization</a:t>
            </a: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233908" y="758655"/>
            <a:ext cx="8489950" cy="977900"/>
          </a:xfrm>
          <a:prstGeom prst="rightArrow">
            <a:avLst>
              <a:gd name="adj1" fmla="val 60065"/>
              <a:gd name="adj2" fmla="val 97510"/>
            </a:avLst>
          </a:prstGeom>
          <a:gradFill rotWithShape="1">
            <a:gsLst>
              <a:gs pos="0">
                <a:srgbClr val="FFFFFF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 rot="16200000">
            <a:off x="333127" y="2015161"/>
            <a:ext cx="3314700" cy="2116137"/>
          </a:xfrm>
          <a:prstGeom prst="rightArrow">
            <a:avLst>
              <a:gd name="adj1" fmla="val 72667"/>
              <a:gd name="adj2" fmla="val 65411"/>
            </a:avLst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16200000">
            <a:off x="5170239" y="2043736"/>
            <a:ext cx="3314700" cy="2116138"/>
          </a:xfrm>
          <a:prstGeom prst="rightArrow">
            <a:avLst>
              <a:gd name="adj1" fmla="val 72667"/>
              <a:gd name="adj2" fmla="val 65411"/>
            </a:avLst>
          </a:prstGeom>
          <a:gradFill rotWithShape="1">
            <a:gsLst>
              <a:gs pos="0">
                <a:schemeClr val="folHlink">
                  <a:gamma/>
                  <a:tint val="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gray">
          <a:xfrm rot="16200000">
            <a:off x="2712789" y="2037386"/>
            <a:ext cx="3314700" cy="2116138"/>
          </a:xfrm>
          <a:prstGeom prst="rightArrow">
            <a:avLst>
              <a:gd name="adj1" fmla="val 72667"/>
              <a:gd name="adj2" fmla="val 65411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AutoShape 125"/>
          <p:cNvSpPr>
            <a:spLocks noChangeArrowheads="1"/>
          </p:cNvSpPr>
          <p:nvPr/>
        </p:nvSpPr>
        <p:spPr bwMode="gray">
          <a:xfrm>
            <a:off x="5913983" y="4636917"/>
            <a:ext cx="1943100" cy="534988"/>
          </a:xfrm>
          <a:prstGeom prst="roundRect">
            <a:avLst>
              <a:gd name="adj" fmla="val 11981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tIns="9144" bIns="9144" anchor="ctr"/>
          <a:lstStyle/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r>
              <a:rPr lang="de-DE" sz="1400">
                <a:solidFill>
                  <a:schemeClr val="bg1"/>
                </a:solidFill>
              </a:rPr>
              <a:t>Hypervisor</a:t>
            </a:r>
          </a:p>
        </p:txBody>
      </p:sp>
      <p:sp>
        <p:nvSpPr>
          <p:cNvPr id="14" name="AutoShape 125"/>
          <p:cNvSpPr>
            <a:spLocks noChangeArrowheads="1"/>
          </p:cNvSpPr>
          <p:nvPr/>
        </p:nvSpPr>
        <p:spPr bwMode="gray">
          <a:xfrm>
            <a:off x="5913983" y="4008267"/>
            <a:ext cx="1943100" cy="534988"/>
          </a:xfrm>
          <a:prstGeom prst="roundRect">
            <a:avLst>
              <a:gd name="adj" fmla="val 11981"/>
            </a:avLst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tIns="9144" bIns="9144" anchor="ctr"/>
          <a:lstStyle/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r>
              <a:rPr lang="de-DE" sz="1400">
                <a:solidFill>
                  <a:schemeClr val="bg1"/>
                </a:solidFill>
              </a:rPr>
              <a:t>Virtual Infrastructure</a:t>
            </a:r>
          </a:p>
        </p:txBody>
      </p:sp>
      <p:sp>
        <p:nvSpPr>
          <p:cNvPr id="15" name="AutoShape 125"/>
          <p:cNvSpPr>
            <a:spLocks noChangeArrowheads="1"/>
          </p:cNvSpPr>
          <p:nvPr/>
        </p:nvSpPr>
        <p:spPr bwMode="gray">
          <a:xfrm>
            <a:off x="5913983" y="3392317"/>
            <a:ext cx="1943100" cy="534988"/>
          </a:xfrm>
          <a:prstGeom prst="roundRect">
            <a:avLst>
              <a:gd name="adj" fmla="val 11981"/>
            </a:avLst>
          </a:prstGeom>
          <a:solidFill>
            <a:srgbClr val="FFAB2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tIns="9144" bIns="9144" anchor="ctr"/>
          <a:lstStyle/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r>
              <a:rPr lang="de-DE" sz="1400">
                <a:solidFill>
                  <a:schemeClr val="bg1"/>
                </a:solidFill>
              </a:rPr>
              <a:t>Management &amp; Automation</a:t>
            </a:r>
          </a:p>
        </p:txBody>
      </p:sp>
      <p:sp>
        <p:nvSpPr>
          <p:cNvPr id="16" name="AutoShape 125"/>
          <p:cNvSpPr>
            <a:spLocks noChangeArrowheads="1"/>
          </p:cNvSpPr>
          <p:nvPr/>
        </p:nvSpPr>
        <p:spPr bwMode="gray">
          <a:xfrm>
            <a:off x="3439070" y="4617867"/>
            <a:ext cx="1943100" cy="534988"/>
          </a:xfrm>
          <a:prstGeom prst="roundRect">
            <a:avLst>
              <a:gd name="adj" fmla="val 11981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tIns="9144" bIns="9144" anchor="ctr"/>
          <a:lstStyle/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r>
              <a:rPr lang="de-DE" sz="1400">
                <a:solidFill>
                  <a:schemeClr val="bg1"/>
                </a:solidFill>
              </a:rPr>
              <a:t>Hypervisor</a:t>
            </a:r>
          </a:p>
        </p:txBody>
      </p:sp>
      <p:sp>
        <p:nvSpPr>
          <p:cNvPr id="17" name="AutoShape 125"/>
          <p:cNvSpPr>
            <a:spLocks noChangeArrowheads="1"/>
          </p:cNvSpPr>
          <p:nvPr/>
        </p:nvSpPr>
        <p:spPr bwMode="gray">
          <a:xfrm>
            <a:off x="3439070" y="3989217"/>
            <a:ext cx="1943100" cy="534988"/>
          </a:xfrm>
          <a:prstGeom prst="roundRect">
            <a:avLst>
              <a:gd name="adj" fmla="val 11981"/>
            </a:avLst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tIns="9144" bIns="9144" anchor="ctr"/>
          <a:lstStyle/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r>
              <a:rPr lang="de-DE" sz="1400">
                <a:solidFill>
                  <a:schemeClr val="bg1"/>
                </a:solidFill>
              </a:rPr>
              <a:t>Virtual Infrastructure</a:t>
            </a:r>
          </a:p>
        </p:txBody>
      </p:sp>
      <p:sp>
        <p:nvSpPr>
          <p:cNvPr id="18" name="AutoShape 125"/>
          <p:cNvSpPr>
            <a:spLocks noChangeArrowheads="1"/>
          </p:cNvSpPr>
          <p:nvPr/>
        </p:nvSpPr>
        <p:spPr bwMode="gray">
          <a:xfrm>
            <a:off x="935583" y="4641680"/>
            <a:ext cx="1943100" cy="534987"/>
          </a:xfrm>
          <a:prstGeom prst="roundRect">
            <a:avLst>
              <a:gd name="adj" fmla="val 11981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tIns="9144" bIns="9144" anchor="ctr"/>
          <a:lstStyle/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r>
              <a:rPr lang="de-DE" sz="1400">
                <a:solidFill>
                  <a:schemeClr val="bg1"/>
                </a:solidFill>
              </a:rPr>
              <a:t>Hypervisor</a:t>
            </a: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gray">
          <a:xfrm>
            <a:off x="938758" y="2289005"/>
            <a:ext cx="19351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763" indent="-4763"/>
            <a:r>
              <a:rPr lang="en-US" sz="1400" dirty="0">
                <a:solidFill>
                  <a:schemeClr val="bg1"/>
                </a:solidFill>
              </a:rPr>
              <a:t>Test &amp; </a:t>
            </a:r>
          </a:p>
          <a:p>
            <a:pPr marL="4763" indent="-4763"/>
            <a:r>
              <a:rPr lang="en-US" sz="1400" dirty="0">
                <a:solidFill>
                  <a:schemeClr val="bg1"/>
                </a:solidFill>
              </a:rPr>
              <a:t>Development</a:t>
            </a:r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854620" y="1058692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763" indent="-4763"/>
            <a:r>
              <a:rPr lang="en-US" dirty="0">
                <a:solidFill>
                  <a:schemeClr val="tx2"/>
                </a:solidFill>
              </a:rPr>
              <a:t>Early Adoption</a:t>
            </a: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gray">
          <a:xfrm>
            <a:off x="3295650" y="1058692"/>
            <a:ext cx="2129383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763" indent="-4763"/>
            <a:r>
              <a:rPr lang="en-US" dirty="0">
                <a:solidFill>
                  <a:schemeClr val="tx2"/>
                </a:solidFill>
              </a:rPr>
              <a:t>Mainstreaming</a:t>
            </a: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gray">
          <a:xfrm>
            <a:off x="5799683" y="1058692"/>
            <a:ext cx="2211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763" indent="-4763"/>
            <a:r>
              <a:rPr lang="en-US" dirty="0">
                <a:solidFill>
                  <a:schemeClr val="tx2"/>
                </a:solidFill>
              </a:rPr>
              <a:t>Standardization</a:t>
            </a:r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gray">
          <a:xfrm>
            <a:off x="3431133" y="2289005"/>
            <a:ext cx="19351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763" indent="-4763"/>
            <a:r>
              <a:rPr lang="en-US" sz="1400" dirty="0">
                <a:solidFill>
                  <a:schemeClr val="bg1"/>
                </a:solidFill>
              </a:rPr>
              <a:t>Server Consolidation</a:t>
            </a:r>
          </a:p>
        </p:txBody>
      </p:sp>
      <p:sp>
        <p:nvSpPr>
          <p:cNvPr id="24" name="Text Box 18"/>
          <p:cNvSpPr txBox="1">
            <a:spLocks noChangeArrowheads="1"/>
          </p:cNvSpPr>
          <p:nvPr/>
        </p:nvSpPr>
        <p:spPr bwMode="gray">
          <a:xfrm>
            <a:off x="5861595" y="2182642"/>
            <a:ext cx="193516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763" indent="-4763"/>
            <a:r>
              <a:rPr lang="en-US" sz="1400" dirty="0">
                <a:solidFill>
                  <a:schemeClr val="bg1"/>
                </a:solidFill>
              </a:rPr>
              <a:t>Infrastructure Management </a:t>
            </a:r>
          </a:p>
          <a:p>
            <a:pPr marL="4763" indent="-4763"/>
            <a:r>
              <a:rPr lang="en-US" sz="1400" dirty="0">
                <a:solidFill>
                  <a:schemeClr val="bg1"/>
                </a:solidFill>
              </a:rPr>
              <a:t>High Availability</a:t>
            </a: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5925095" y="5265567"/>
            <a:ext cx="1727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3</a:t>
            </a:r>
            <a:r>
              <a:rPr lang="en-US" baseline="30000" dirty="0">
                <a:solidFill>
                  <a:schemeClr val="tx2"/>
                </a:solidFill>
              </a:rPr>
              <a:t>rd</a:t>
            </a:r>
            <a:r>
              <a:rPr lang="en-US" dirty="0">
                <a:solidFill>
                  <a:schemeClr val="tx2"/>
                </a:solidFill>
              </a:rPr>
              <a:t> generation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2006- 2008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3548608" y="5265567"/>
            <a:ext cx="1720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2</a:t>
            </a:r>
            <a:r>
              <a:rPr lang="en-US" baseline="30000" dirty="0">
                <a:solidFill>
                  <a:schemeClr val="tx2"/>
                </a:solidFill>
              </a:rPr>
              <a:t>nd</a:t>
            </a:r>
            <a:r>
              <a:rPr lang="en-US" dirty="0">
                <a:solidFill>
                  <a:schemeClr val="tx2"/>
                </a:solidFill>
              </a:rPr>
              <a:t> generation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2003 - 2005</a:t>
            </a:r>
          </a:p>
        </p:txBody>
      </p:sp>
      <p:sp>
        <p:nvSpPr>
          <p:cNvPr id="27" name="Text Box 21"/>
          <p:cNvSpPr txBox="1">
            <a:spLocks noChangeArrowheads="1"/>
          </p:cNvSpPr>
          <p:nvPr/>
        </p:nvSpPr>
        <p:spPr bwMode="auto">
          <a:xfrm>
            <a:off x="1072108" y="5265567"/>
            <a:ext cx="1720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/>
                </a:solidFill>
              </a:rPr>
              <a:t>1</a:t>
            </a:r>
            <a:r>
              <a:rPr lang="en-US" baseline="30000" dirty="0">
                <a:solidFill>
                  <a:schemeClr val="tx2"/>
                </a:solidFill>
              </a:rPr>
              <a:t>st</a:t>
            </a:r>
            <a:r>
              <a:rPr lang="en-US" dirty="0">
                <a:solidFill>
                  <a:schemeClr val="tx2"/>
                </a:solidFill>
              </a:rPr>
              <a:t> generation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1998 – 2002</a:t>
            </a:r>
          </a:p>
        </p:txBody>
      </p:sp>
      <p:sp>
        <p:nvSpPr>
          <p:cNvPr id="28" name="Line 22"/>
          <p:cNvSpPr>
            <a:spLocks noChangeShapeType="1"/>
          </p:cNvSpPr>
          <p:nvPr/>
        </p:nvSpPr>
        <p:spPr bwMode="auto">
          <a:xfrm>
            <a:off x="787945" y="5265567"/>
            <a:ext cx="7299325" cy="0"/>
          </a:xfrm>
          <a:prstGeom prst="line">
            <a:avLst/>
          </a:prstGeom>
          <a:noFill/>
          <a:ln w="28575">
            <a:solidFill>
              <a:srgbClr val="131D2B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5121275" y="3740150"/>
            <a:ext cx="0" cy="674688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199063" y="3533775"/>
            <a:ext cx="3661158" cy="1085850"/>
          </a:xfrm>
          <a:noFill/>
          <a:ln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x86 Virtualization with VMWare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VMware Virtualization Basics</a:t>
            </a:r>
          </a:p>
        </p:txBody>
      </p:sp>
      <p:sp>
        <p:nvSpPr>
          <p:cNvPr id="12291" name="Content Placeholder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304800" y="1295400"/>
            <a:ext cx="407511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System </a:t>
            </a:r>
            <a:r>
              <a:rPr lang="en-US" b="1" i="1" u="sng" dirty="0">
                <a:latin typeface="Calibri" pitchFamily="34" charset="0"/>
              </a:rPr>
              <a:t>without</a:t>
            </a:r>
            <a:r>
              <a:rPr lang="en-US" dirty="0">
                <a:latin typeface="Calibri" pitchFamily="34" charset="0"/>
              </a:rPr>
              <a:t> VMware Software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4876800" y="1295400"/>
            <a:ext cx="367982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System </a:t>
            </a:r>
            <a:r>
              <a:rPr lang="en-US" b="1" i="1" u="sng" dirty="0">
                <a:latin typeface="Calibri" pitchFamily="34" charset="0"/>
              </a:rPr>
              <a:t>with</a:t>
            </a:r>
            <a:r>
              <a:rPr lang="en-US" dirty="0">
                <a:latin typeface="Calibri" pitchFamily="34" charset="0"/>
              </a:rPr>
              <a:t> VMware Software</a:t>
            </a:r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417792" y="4973638"/>
            <a:ext cx="8915400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93700" lvl="1" indent="-231775" algn="l">
              <a:spcBef>
                <a:spcPct val="10000"/>
              </a:spcBef>
              <a:buFont typeface="Arial" pitchFamily="34" charset="0"/>
              <a:buChar char="•"/>
            </a:pPr>
            <a:r>
              <a:rPr lang="en-US" dirty="0">
                <a:latin typeface="Calibri" pitchFamily="34" charset="0"/>
              </a:rPr>
              <a:t>Separates BIOS, operating system, and applications from physical </a:t>
            </a:r>
            <a:r>
              <a:rPr lang="en-US" dirty="0" smtClean="0">
                <a:latin typeface="Calibri" pitchFamily="34" charset="0"/>
              </a:rPr>
              <a:t>hardware</a:t>
            </a:r>
          </a:p>
          <a:p>
            <a:pPr marL="393700" lvl="1" indent="-231775" algn="l">
              <a:spcBef>
                <a:spcPct val="10000"/>
              </a:spcBef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Allows </a:t>
            </a:r>
            <a:r>
              <a:rPr lang="en-US" dirty="0">
                <a:latin typeface="Calibri" pitchFamily="34" charset="0"/>
              </a:rPr>
              <a:t>many virtual systems to share same physical hardware</a:t>
            </a:r>
          </a:p>
          <a:p>
            <a:pPr marL="393700" lvl="1" indent="-231775" algn="l">
              <a:spcBef>
                <a:spcPct val="10000"/>
              </a:spcBef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Standardizes </a:t>
            </a:r>
            <a:r>
              <a:rPr lang="en-US" dirty="0">
                <a:latin typeface="Calibri" pitchFamily="34" charset="0"/>
              </a:rPr>
              <a:t>multiple generations of multi-vendor hardware</a:t>
            </a:r>
          </a:p>
        </p:txBody>
      </p:sp>
      <p:pic>
        <p:nvPicPr>
          <p:cNvPr id="12295" name="Picture 6" descr="trad_arc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688" y="1828800"/>
            <a:ext cx="3311525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7" descr="ES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1828800"/>
            <a:ext cx="365760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Anatomy of a Virtual Machine</a:t>
            </a:r>
          </a:p>
        </p:txBody>
      </p:sp>
      <p:sp>
        <p:nvSpPr>
          <p:cNvPr id="13315" name="Content Placeholder 2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108200" y="2349500"/>
            <a:ext cx="4038600" cy="2628900"/>
            <a:chOff x="1292" y="1381"/>
            <a:chExt cx="2544" cy="1656"/>
          </a:xfrm>
        </p:grpSpPr>
        <p:sp>
          <p:nvSpPr>
            <p:cNvPr id="13329" name="Freeform 4"/>
            <p:cNvSpPr>
              <a:spLocks/>
            </p:cNvSpPr>
            <p:nvPr/>
          </p:nvSpPr>
          <p:spPr bwMode="auto">
            <a:xfrm>
              <a:off x="3158" y="1383"/>
              <a:ext cx="678" cy="1476"/>
            </a:xfrm>
            <a:custGeom>
              <a:avLst/>
              <a:gdLst>
                <a:gd name="T0" fmla="*/ 678 w 678"/>
                <a:gd name="T1" fmla="*/ 378 h 1914"/>
                <a:gd name="T2" fmla="*/ 672 w 678"/>
                <a:gd name="T3" fmla="*/ 268 h 1914"/>
                <a:gd name="T4" fmla="*/ 0 w 678"/>
                <a:gd name="T5" fmla="*/ 0 h 1914"/>
                <a:gd name="T6" fmla="*/ 14 w 678"/>
                <a:gd name="T7" fmla="*/ 1138 h 19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8"/>
                <a:gd name="T13" fmla="*/ 0 h 1914"/>
                <a:gd name="T14" fmla="*/ 678 w 678"/>
                <a:gd name="T15" fmla="*/ 1914 h 19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8" h="1914">
                  <a:moveTo>
                    <a:pt x="678" y="636"/>
                  </a:moveTo>
                  <a:lnTo>
                    <a:pt x="672" y="450"/>
                  </a:lnTo>
                  <a:lnTo>
                    <a:pt x="0" y="0"/>
                  </a:lnTo>
                  <a:lnTo>
                    <a:pt x="14" y="1914"/>
                  </a:lnTo>
                </a:path>
              </a:pathLst>
            </a:custGeom>
            <a:solidFill>
              <a:srgbClr val="99CCFF">
                <a:alpha val="41176"/>
              </a:srgbClr>
            </a:solidFill>
            <a:ln w="9525">
              <a:noFill/>
              <a:round/>
              <a:headEnd/>
              <a:tailEnd/>
            </a:ln>
          </p:spPr>
          <p:txBody>
            <a:bodyPr lIns="91435" tIns="45718" rIns="91435" bIns="45718" anchor="ctr">
              <a:spAutoFit/>
            </a:bodyPr>
            <a:lstStyle/>
            <a:p>
              <a:endParaRPr lang="en-US" dirty="0">
                <a:latin typeface="Calibri" pitchFamily="34" charset="0"/>
              </a:endParaRPr>
            </a:p>
          </p:txBody>
        </p:sp>
        <p:pic>
          <p:nvPicPr>
            <p:cNvPr id="13330" name="Picture 5" descr="DR_machine"/>
            <p:cNvPicPr>
              <a:picLocks noChangeAspect="1" noChangeArrowheads="1"/>
            </p:cNvPicPr>
            <p:nvPr/>
          </p:nvPicPr>
          <p:blipFill>
            <a:blip r:embed="rId3">
              <a:lum bright="6000" contrast="6000"/>
            </a:blip>
            <a:srcRect/>
            <a:stretch>
              <a:fillRect/>
            </a:stretch>
          </p:blipFill>
          <p:spPr bwMode="auto">
            <a:xfrm>
              <a:off x="1292" y="1381"/>
              <a:ext cx="2070" cy="1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68325" y="1241425"/>
            <a:ext cx="8170863" cy="739775"/>
            <a:chOff x="358" y="489"/>
            <a:chExt cx="5147" cy="466"/>
          </a:xfrm>
        </p:grpSpPr>
        <p:sp>
          <p:nvSpPr>
            <p:cNvPr id="13327" name="Rectangle 7"/>
            <p:cNvSpPr>
              <a:spLocks noChangeArrowheads="1"/>
            </p:cNvSpPr>
            <p:nvPr/>
          </p:nvSpPr>
          <p:spPr bwMode="auto">
            <a:xfrm>
              <a:off x="358" y="489"/>
              <a:ext cx="5147" cy="466"/>
            </a:xfrm>
            <a:prstGeom prst="rect">
              <a:avLst/>
            </a:prstGeom>
            <a:solidFill>
              <a:srgbClr val="CAD5E4">
                <a:alpha val="50980"/>
              </a:srgbClr>
            </a:solidFill>
            <a:ln w="38100" algn="ctr">
              <a:solidFill>
                <a:srgbClr val="B1C0D7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 b="1" i="1" dirty="0">
                <a:solidFill>
                  <a:schemeClr val="accent1"/>
                </a:solidFill>
              </a:endParaRPr>
            </a:p>
            <a:p>
              <a:endParaRPr lang="en-US" b="1" i="1" dirty="0">
                <a:solidFill>
                  <a:schemeClr val="accent1"/>
                </a:solidFill>
              </a:endParaRPr>
            </a:p>
          </p:txBody>
        </p:sp>
        <p:sp>
          <p:nvSpPr>
            <p:cNvPr id="13328" name="Rectangle 8"/>
            <p:cNvSpPr>
              <a:spLocks noChangeArrowheads="1"/>
            </p:cNvSpPr>
            <p:nvPr/>
          </p:nvSpPr>
          <p:spPr bwMode="black">
            <a:xfrm>
              <a:off x="727" y="530"/>
              <a:ext cx="4461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lnSpc>
                  <a:spcPct val="90000"/>
                </a:lnSpc>
              </a:pPr>
              <a:r>
                <a:rPr lang="en-US" sz="2200" b="1" i="1" dirty="0">
                  <a:solidFill>
                    <a:schemeClr val="accent1"/>
                  </a:solidFill>
                </a:rPr>
                <a:t>Each Virtual Machine is a complete system encapsulated in a set of software files</a:t>
              </a:r>
            </a:p>
          </p:txBody>
        </p:sp>
      </p:grpSp>
      <p:pic>
        <p:nvPicPr>
          <p:cNvPr id="13318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72138" y="2041525"/>
            <a:ext cx="2938462" cy="3825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15925" y="2297113"/>
            <a:ext cx="2041525" cy="2587625"/>
            <a:chOff x="226" y="1348"/>
            <a:chExt cx="1286" cy="1630"/>
          </a:xfrm>
        </p:grpSpPr>
        <p:sp>
          <p:nvSpPr>
            <p:cNvPr id="13321" name="AutoShape 11"/>
            <p:cNvSpPr>
              <a:spLocks noChangeArrowheads="1"/>
            </p:cNvSpPr>
            <p:nvPr/>
          </p:nvSpPr>
          <p:spPr bwMode="auto">
            <a:xfrm>
              <a:off x="227" y="1348"/>
              <a:ext cx="1023" cy="41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7000"/>
                </a:lnSpc>
                <a:buClr>
                  <a:schemeClr val="tx2"/>
                </a:buClr>
                <a:buSzPct val="80000"/>
              </a:pPr>
              <a:r>
                <a:rPr lang="en-US" sz="1600" dirty="0">
                  <a:solidFill>
                    <a:schemeClr val="accent1"/>
                  </a:solidFill>
                </a:rPr>
                <a:t>Unmodified </a:t>
              </a:r>
            </a:p>
            <a:p>
              <a:pPr>
                <a:lnSpc>
                  <a:spcPct val="87000"/>
                </a:lnSpc>
                <a:buClr>
                  <a:schemeClr val="tx2"/>
                </a:buClr>
                <a:buSzPct val="80000"/>
              </a:pPr>
              <a:r>
                <a:rPr lang="en-US" sz="1600" dirty="0">
                  <a:solidFill>
                    <a:schemeClr val="accent1"/>
                  </a:solidFill>
                </a:rPr>
                <a:t>Application</a:t>
              </a:r>
            </a:p>
          </p:txBody>
        </p:sp>
        <p:sp>
          <p:nvSpPr>
            <p:cNvPr id="13322" name="AutoShape 12"/>
            <p:cNvSpPr>
              <a:spLocks noChangeArrowheads="1"/>
            </p:cNvSpPr>
            <p:nvPr/>
          </p:nvSpPr>
          <p:spPr bwMode="auto">
            <a:xfrm>
              <a:off x="227" y="1957"/>
              <a:ext cx="1023" cy="41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7000"/>
                </a:lnSpc>
                <a:buClr>
                  <a:schemeClr val="tx2"/>
                </a:buClr>
                <a:buSzPct val="80000"/>
              </a:pPr>
              <a:r>
                <a:rPr lang="en-US" sz="1600" dirty="0">
                  <a:solidFill>
                    <a:schemeClr val="accent1"/>
                  </a:solidFill>
                </a:rPr>
                <a:t>Unmodified </a:t>
              </a:r>
            </a:p>
            <a:p>
              <a:pPr>
                <a:lnSpc>
                  <a:spcPct val="87000"/>
                </a:lnSpc>
                <a:buClr>
                  <a:schemeClr val="tx2"/>
                </a:buClr>
                <a:buSzPct val="80000"/>
              </a:pPr>
              <a:r>
                <a:rPr lang="en-US" sz="1600" dirty="0">
                  <a:solidFill>
                    <a:schemeClr val="accent1"/>
                  </a:solidFill>
                </a:rPr>
                <a:t>OS</a:t>
              </a:r>
            </a:p>
          </p:txBody>
        </p:sp>
        <p:sp>
          <p:nvSpPr>
            <p:cNvPr id="13323" name="AutoShape 13"/>
            <p:cNvSpPr>
              <a:spLocks noChangeArrowheads="1"/>
            </p:cNvSpPr>
            <p:nvPr/>
          </p:nvSpPr>
          <p:spPr bwMode="auto">
            <a:xfrm>
              <a:off x="226" y="2566"/>
              <a:ext cx="1023" cy="41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7000"/>
                </a:lnSpc>
                <a:buClr>
                  <a:schemeClr val="tx2"/>
                </a:buClr>
                <a:buSzPct val="80000"/>
              </a:pPr>
              <a:r>
                <a:rPr lang="en-US" sz="1600" dirty="0" smtClean="0">
                  <a:solidFill>
                    <a:schemeClr val="accent1"/>
                  </a:solidFill>
                </a:rPr>
                <a:t>Virtualized </a:t>
              </a:r>
              <a:endParaRPr lang="en-US" sz="1600" dirty="0">
                <a:solidFill>
                  <a:schemeClr val="accent1"/>
                </a:solidFill>
              </a:endParaRPr>
            </a:p>
            <a:p>
              <a:pPr>
                <a:lnSpc>
                  <a:spcPct val="87000"/>
                </a:lnSpc>
                <a:buClr>
                  <a:schemeClr val="tx2"/>
                </a:buClr>
                <a:buSzPct val="80000"/>
              </a:pPr>
              <a:r>
                <a:rPr lang="en-US" sz="1600" dirty="0">
                  <a:solidFill>
                    <a:schemeClr val="accent1"/>
                  </a:solidFill>
                </a:rPr>
                <a:t>Hardware</a:t>
              </a:r>
            </a:p>
          </p:txBody>
        </p:sp>
        <p:sp>
          <p:nvSpPr>
            <p:cNvPr id="13324" name="Line 14"/>
            <p:cNvSpPr>
              <a:spLocks noChangeShapeType="1"/>
            </p:cNvSpPr>
            <p:nvPr/>
          </p:nvSpPr>
          <p:spPr bwMode="auto">
            <a:xfrm flipH="1" flipV="1">
              <a:off x="1260" y="1665"/>
              <a:ext cx="180" cy="21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25" name="Line 15"/>
            <p:cNvSpPr>
              <a:spLocks noChangeShapeType="1"/>
            </p:cNvSpPr>
            <p:nvPr/>
          </p:nvSpPr>
          <p:spPr bwMode="auto">
            <a:xfrm flipH="1" flipV="1">
              <a:off x="1242" y="2277"/>
              <a:ext cx="144" cy="189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26" name="Line 16"/>
            <p:cNvSpPr>
              <a:spLocks noChangeShapeType="1"/>
            </p:cNvSpPr>
            <p:nvPr/>
          </p:nvSpPr>
          <p:spPr bwMode="auto">
            <a:xfrm flipH="1">
              <a:off x="1242" y="2817"/>
              <a:ext cx="270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3320" name="Rectangle 17"/>
          <p:cNvSpPr>
            <a:spLocks noChangeArrowheads="1"/>
          </p:cNvSpPr>
          <p:nvPr/>
        </p:nvSpPr>
        <p:spPr bwMode="auto">
          <a:xfrm>
            <a:off x="6157913" y="4171950"/>
            <a:ext cx="500062" cy="27146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AutoShape 2"/>
          <p:cNvSpPr>
            <a:spLocks noChangeArrowheads="1"/>
          </p:cNvSpPr>
          <p:nvPr/>
        </p:nvSpPr>
        <p:spPr bwMode="auto">
          <a:xfrm>
            <a:off x="3906838" y="3055938"/>
            <a:ext cx="1674812" cy="1016000"/>
          </a:xfrm>
          <a:prstGeom prst="rightArrow">
            <a:avLst>
              <a:gd name="adj1" fmla="val 57944"/>
              <a:gd name="adj2" fmla="val 4911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b="1" dirty="0"/>
          </a:p>
        </p:txBody>
      </p:sp>
      <p:sp>
        <p:nvSpPr>
          <p:cNvPr id="386051" name="Rectangle 3"/>
          <p:cNvSpPr>
            <a:spLocks noChangeArrowheads="1"/>
          </p:cNvSpPr>
          <p:nvPr/>
        </p:nvSpPr>
        <p:spPr bwMode="auto">
          <a:xfrm>
            <a:off x="731838" y="1414463"/>
            <a:ext cx="3408362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Aft>
                <a:spcPct val="40000"/>
              </a:spcAft>
              <a:buClr>
                <a:schemeClr val="tx2"/>
              </a:buClr>
              <a:buFont typeface="Wingdings 3" pitchFamily="-111" charset="2"/>
              <a:buNone/>
            </a:pPr>
            <a:r>
              <a:rPr lang="en-US" sz="1800" dirty="0">
                <a:solidFill>
                  <a:schemeClr val="tx2"/>
                </a:solidFill>
              </a:rPr>
              <a:t>Run several operating systems on a single machine. </a:t>
            </a:r>
          </a:p>
        </p:txBody>
      </p:sp>
      <p:sp>
        <p:nvSpPr>
          <p:cNvPr id="386053" name="AutoShape 5"/>
          <p:cNvSpPr>
            <a:spLocks noChangeArrowheads="1"/>
          </p:cNvSpPr>
          <p:nvPr/>
        </p:nvSpPr>
        <p:spPr bwMode="auto">
          <a:xfrm>
            <a:off x="1387475" y="2990850"/>
            <a:ext cx="1674813" cy="1016000"/>
          </a:xfrm>
          <a:prstGeom prst="rightArrow">
            <a:avLst>
              <a:gd name="adj1" fmla="val 57944"/>
              <a:gd name="adj2" fmla="val 4911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b="1" dirty="0"/>
          </a:p>
        </p:txBody>
      </p:sp>
      <p:sp>
        <p:nvSpPr>
          <p:cNvPr id="386054" name="Rectangle 6"/>
          <p:cNvSpPr>
            <a:spLocks noChangeArrowheads="1"/>
          </p:cNvSpPr>
          <p:nvPr/>
        </p:nvSpPr>
        <p:spPr bwMode="auto">
          <a:xfrm>
            <a:off x="4443413" y="1416050"/>
            <a:ext cx="432435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Aft>
                <a:spcPct val="40000"/>
              </a:spcAft>
              <a:buClr>
                <a:schemeClr val="tx2"/>
              </a:buClr>
              <a:buFont typeface="Wingdings 3" pitchFamily="-111" charset="2"/>
              <a:buNone/>
            </a:pPr>
            <a:r>
              <a:rPr lang="en-US" sz="1800" dirty="0">
                <a:solidFill>
                  <a:schemeClr val="tx2"/>
                </a:solidFill>
              </a:rPr>
              <a:t>Create shared pools of resources to optimize your infrastructure.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179763" y="2533650"/>
            <a:ext cx="1039812" cy="2171700"/>
            <a:chOff x="2003" y="1596"/>
            <a:chExt cx="655" cy="1368"/>
          </a:xfrm>
        </p:grpSpPr>
        <p:pic>
          <p:nvPicPr>
            <p:cNvPr id="43052" name="Picture 9" descr="small_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05" y="2071"/>
              <a:ext cx="653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53" name="Picture 9" descr="arch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05" y="1941"/>
              <a:ext cx="508" cy="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003" y="1596"/>
              <a:ext cx="495" cy="667"/>
              <a:chOff x="2003" y="1596"/>
              <a:chExt cx="495" cy="667"/>
            </a:xfrm>
          </p:grpSpPr>
          <p:pic>
            <p:nvPicPr>
              <p:cNvPr id="43055" name="Picture 11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91" y="159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56" name="Picture 12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19" y="163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57" name="Picture 13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165" y="167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58" name="Picture 14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88" y="171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59" name="Picture 15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03" y="175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773113" y="2736850"/>
            <a:ext cx="1109662" cy="1852613"/>
            <a:chOff x="487" y="1724"/>
            <a:chExt cx="699" cy="1167"/>
          </a:xfrm>
        </p:grpSpPr>
        <p:pic>
          <p:nvPicPr>
            <p:cNvPr id="43049" name="Picture 9" descr="small_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7" y="1930"/>
              <a:ext cx="699" cy="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50" name="Picture 18" descr="arch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10" y="1857"/>
              <a:ext cx="503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51" name="Picture 19" descr="App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4" y="1724"/>
              <a:ext cx="508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5935663" y="2216150"/>
            <a:ext cx="2408237" cy="3038475"/>
            <a:chOff x="3739" y="1396"/>
            <a:chExt cx="1517" cy="1914"/>
          </a:xfrm>
        </p:grpSpPr>
        <p:pic>
          <p:nvPicPr>
            <p:cNvPr id="43018" name="Picture 2" descr="Server_HalfRack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774" y="2054"/>
              <a:ext cx="767" cy="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9" name="Picture 9" descr="small_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09" y="2334"/>
              <a:ext cx="578" cy="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0" name="Picture 9" descr="small_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79" y="2521"/>
              <a:ext cx="577" cy="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1" name="Picture 24" descr="arch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65" y="2430"/>
              <a:ext cx="508" cy="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2" name="Picture 25" descr="arch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5" y="2223"/>
              <a:ext cx="508" cy="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3" name="Picture 26" descr="arch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763" y="1966"/>
              <a:ext cx="638" cy="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4" name="Picture 27" descr="VMware-Infra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739" y="1740"/>
              <a:ext cx="1473" cy="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28"/>
            <p:cNvGrpSpPr>
              <a:grpSpLocks/>
            </p:cNvGrpSpPr>
            <p:nvPr/>
          </p:nvGrpSpPr>
          <p:grpSpPr bwMode="auto">
            <a:xfrm>
              <a:off x="3818" y="1396"/>
              <a:ext cx="495" cy="667"/>
              <a:chOff x="2003" y="1596"/>
              <a:chExt cx="495" cy="667"/>
            </a:xfrm>
          </p:grpSpPr>
          <p:pic>
            <p:nvPicPr>
              <p:cNvPr id="43044" name="Picture 29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91" y="159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45" name="Picture 30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19" y="163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46" name="Picture 31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165" y="167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47" name="Picture 32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88" y="171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48" name="Picture 33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03" y="175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4082" y="1540"/>
              <a:ext cx="495" cy="667"/>
              <a:chOff x="2003" y="1596"/>
              <a:chExt cx="495" cy="667"/>
            </a:xfrm>
          </p:grpSpPr>
          <p:pic>
            <p:nvPicPr>
              <p:cNvPr id="43039" name="Picture 35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91" y="159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40" name="Picture 36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19" y="163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41" name="Picture 37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165" y="167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42" name="Picture 38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88" y="171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43" name="Picture 39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03" y="175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" name="Group 40"/>
            <p:cNvGrpSpPr>
              <a:grpSpLocks/>
            </p:cNvGrpSpPr>
            <p:nvPr/>
          </p:nvGrpSpPr>
          <p:grpSpPr bwMode="auto">
            <a:xfrm>
              <a:off x="4338" y="1692"/>
              <a:ext cx="495" cy="667"/>
              <a:chOff x="2003" y="1596"/>
              <a:chExt cx="495" cy="667"/>
            </a:xfrm>
          </p:grpSpPr>
          <p:pic>
            <p:nvPicPr>
              <p:cNvPr id="43034" name="Picture 41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91" y="159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5" name="Picture 42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19" y="163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6" name="Picture 43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165" y="167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7" name="Picture 44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88" y="171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8" name="Picture 45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03" y="175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" name="Group 46"/>
            <p:cNvGrpSpPr>
              <a:grpSpLocks/>
            </p:cNvGrpSpPr>
            <p:nvPr/>
          </p:nvGrpSpPr>
          <p:grpSpPr bwMode="auto">
            <a:xfrm>
              <a:off x="4623" y="1851"/>
              <a:ext cx="495" cy="667"/>
              <a:chOff x="2003" y="1596"/>
              <a:chExt cx="495" cy="667"/>
            </a:xfrm>
          </p:grpSpPr>
          <p:pic>
            <p:nvPicPr>
              <p:cNvPr id="43029" name="Picture 47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91" y="159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0" name="Picture 48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19" y="163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1" name="Picture 49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165" y="167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2" name="Picture 50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88" y="171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3" name="Picture 51" descr="OS_revise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03" y="1756"/>
                <a:ext cx="207" cy="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43017" name="Title 51"/>
          <p:cNvSpPr>
            <a:spLocks noGrp="1"/>
          </p:cNvSpPr>
          <p:nvPr>
            <p:ph type="title"/>
          </p:nvPr>
        </p:nvSpPr>
        <p:spPr>
          <a:xfrm>
            <a:off x="182880" y="182880"/>
            <a:ext cx="8592206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Virtualization:  Fundamentally Better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6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6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0" grpId="0" animBg="1"/>
      <p:bldP spid="386051" grpId="0"/>
      <p:bldP spid="386053" grpId="0" animBg="1"/>
      <p:bldP spid="3860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01168" y="182880"/>
            <a:ext cx="7453477" cy="685800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VMware High Availability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45113" y="1295400"/>
            <a:ext cx="3798887" cy="4572000"/>
          </a:xfrm>
        </p:spPr>
        <p:txBody>
          <a:bodyPr/>
          <a:lstStyle/>
          <a:p>
            <a:pPr marL="0" indent="0" eaLnBrk="1" hangingPunct="1">
              <a:buFont typeface="Wingdings 3" pitchFamily="-111" charset="2"/>
              <a:buNone/>
            </a:pPr>
            <a:r>
              <a:rPr lang="en-US" sz="2000" dirty="0" smtClean="0"/>
              <a:t>What is it?</a:t>
            </a:r>
          </a:p>
          <a:p>
            <a:pPr lvl="1" eaLnBrk="1" hangingPunct="1"/>
            <a:r>
              <a:rPr lang="en-US" sz="1800" dirty="0" smtClean="0"/>
              <a:t>Automatic restart of virtual machines in case of host </a:t>
            </a:r>
            <a:br>
              <a:rPr lang="en-US" sz="1800" dirty="0" smtClean="0"/>
            </a:br>
            <a:r>
              <a:rPr lang="en-US" sz="1800" dirty="0" smtClean="0"/>
              <a:t>server failure or guest </a:t>
            </a:r>
            <a:br>
              <a:rPr lang="en-US" sz="1800" dirty="0" smtClean="0"/>
            </a:br>
            <a:r>
              <a:rPr lang="en-US" sz="1800" dirty="0" smtClean="0"/>
              <a:t>OS failure</a:t>
            </a:r>
          </a:p>
          <a:p>
            <a:pPr marL="0" indent="0" eaLnBrk="1" hangingPunct="1">
              <a:buFont typeface="Wingdings 3" pitchFamily="-111" charset="2"/>
              <a:buNone/>
            </a:pPr>
            <a:r>
              <a:rPr lang="en-US" sz="2000" dirty="0" smtClean="0"/>
              <a:t>Customer Impact</a:t>
            </a:r>
          </a:p>
          <a:p>
            <a:pPr lvl="1" eaLnBrk="1" hangingPunct="1"/>
            <a:r>
              <a:rPr lang="en-US" sz="1800" dirty="0" smtClean="0"/>
              <a:t>Cost effective high availability for all applications</a:t>
            </a:r>
          </a:p>
          <a:p>
            <a:pPr lvl="1" eaLnBrk="1" hangingPunct="1"/>
            <a:r>
              <a:rPr lang="en-US" sz="1800" dirty="0" smtClean="0"/>
              <a:t>No need for dedicated </a:t>
            </a:r>
            <a:br>
              <a:rPr lang="en-US" sz="1800" dirty="0" smtClean="0"/>
            </a:br>
            <a:r>
              <a:rPr lang="en-US" sz="1800" dirty="0" smtClean="0"/>
              <a:t>stand-by hardware</a:t>
            </a:r>
          </a:p>
          <a:p>
            <a:pPr lvl="1" eaLnBrk="1" hangingPunct="1"/>
            <a:r>
              <a:rPr lang="en-US" sz="1800" dirty="0" smtClean="0"/>
              <a:t>None of the cost and </a:t>
            </a:r>
            <a:br>
              <a:rPr lang="en-US" sz="1800" dirty="0" smtClean="0"/>
            </a:br>
            <a:r>
              <a:rPr lang="en-US" sz="1800" dirty="0" smtClean="0"/>
              <a:t>complexity of clustering</a:t>
            </a: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344488" y="1838325"/>
            <a:ext cx="4473575" cy="2735263"/>
          </a:xfrm>
          <a:prstGeom prst="roundRect">
            <a:avLst>
              <a:gd name="adj" fmla="val 16245"/>
            </a:avLst>
          </a:prstGeom>
          <a:gradFill rotWithShape="1">
            <a:gsLst>
              <a:gs pos="0">
                <a:schemeClr val="bg1"/>
              </a:gs>
              <a:gs pos="100000">
                <a:srgbClr val="D1D1D1"/>
              </a:gs>
            </a:gsLst>
            <a:lin ang="5400000" scaled="1"/>
          </a:gradFill>
          <a:ln w="28575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75781" name="Picture 5" descr="VirtualServer_emptyPl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463" y="2736850"/>
            <a:ext cx="150177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2" name="Picture 6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2095500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47" name="Picture 7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2290763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48" name="Picture 8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2486025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788988" y="4208463"/>
            <a:ext cx="37020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7000"/>
              </a:lnSpc>
              <a:spcBef>
                <a:spcPct val="50000"/>
              </a:spcBef>
              <a:buClr>
                <a:schemeClr val="tx2"/>
              </a:buClr>
              <a:buSzPct val="80000"/>
            </a:pPr>
            <a:r>
              <a:rPr lang="en-US" sz="1400" b="1" dirty="0"/>
              <a:t>Resource Pool</a:t>
            </a:r>
          </a:p>
        </p:txBody>
      </p:sp>
      <p:pic>
        <p:nvPicPr>
          <p:cNvPr id="75786" name="Picture 10" descr="VirtualServer_emptyPl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736850"/>
            <a:ext cx="150177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51" name="Picture 11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2463" y="2095500"/>
            <a:ext cx="517525" cy="698500"/>
          </a:xfrm>
          <a:prstGeom prst="rect">
            <a:avLst/>
          </a:prstGeom>
          <a:noFill/>
          <a:ln w="3810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368652" name="Picture 12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1388" y="2290763"/>
            <a:ext cx="517525" cy="698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368653" name="Picture 13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8725" y="2486025"/>
            <a:ext cx="517525" cy="6985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75790" name="Picture 14" descr="VirtualServer_emptyPl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0238" y="2736850"/>
            <a:ext cx="150177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91" name="Picture 15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4388" y="2095500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56" name="Picture 16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13" y="2290763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57" name="Picture 17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30650" y="2486025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58" name="Text Box 18"/>
          <p:cNvSpPr txBox="1">
            <a:spLocks noChangeArrowheads="1"/>
          </p:cNvSpPr>
          <p:nvPr/>
        </p:nvSpPr>
        <p:spPr bwMode="auto">
          <a:xfrm>
            <a:off x="523875" y="2728913"/>
            <a:ext cx="820738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3" tIns="46032" rIns="92063" bIns="46032">
            <a:spAutoFit/>
          </a:bodyPr>
          <a:lstStyle/>
          <a:p>
            <a:pPr eaLnBrk="0" hangingPunct="0">
              <a:lnSpc>
                <a:spcPct val="85000"/>
              </a:lnSpc>
            </a:pPr>
            <a:r>
              <a:rPr lang="en-US" sz="10600" b="1" dirty="0">
                <a:solidFill>
                  <a:srgbClr val="FF0000"/>
                </a:solidFill>
              </a:rPr>
              <a:t>X</a:t>
            </a:r>
          </a:p>
        </p:txBody>
      </p:sp>
      <p:pic>
        <p:nvPicPr>
          <p:cNvPr id="368659" name="Picture 19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1125" y="2438400"/>
            <a:ext cx="517525" cy="698500"/>
          </a:xfrm>
          <a:prstGeom prst="rect">
            <a:avLst/>
          </a:prstGeom>
          <a:noFill/>
          <a:ln w="3810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368660" name="Picture 20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9563" y="2544763"/>
            <a:ext cx="517525" cy="698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368661" name="Picture 21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98750" y="2547938"/>
            <a:ext cx="517525" cy="6985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368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68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68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68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368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6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6 L -0.00834 -0.01435 " pathEditMode="relative" ptsTypes="AA">
                                      <p:cBhvr>
                                        <p:cTn id="29" dur="1000" fill="hold"/>
                                        <p:tgtEl>
                                          <p:spTgt spid="3686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L -0.0118 -0.01898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368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-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0158 -0.0155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368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-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-0.02743 -0.02523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68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" y="-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01168" y="182880"/>
            <a:ext cx="7611132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VMware VMotion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16488" y="1295400"/>
            <a:ext cx="3798887" cy="4572000"/>
          </a:xfrm>
        </p:spPr>
        <p:txBody>
          <a:bodyPr/>
          <a:lstStyle/>
          <a:p>
            <a:pPr marL="0" indent="0" eaLnBrk="1" hangingPunct="1">
              <a:buFont typeface="Wingdings 3" pitchFamily="-111" charset="2"/>
              <a:buNone/>
            </a:pPr>
            <a:r>
              <a:rPr lang="en-US" sz="2000" dirty="0" smtClean="0"/>
              <a:t>What is it?</a:t>
            </a:r>
          </a:p>
          <a:p>
            <a:pPr lvl="1" eaLnBrk="1" hangingPunct="1"/>
            <a:r>
              <a:rPr lang="en-US" sz="1800" dirty="0" smtClean="0"/>
              <a:t>Live migration of virtual machines with VMware VMotion</a:t>
            </a:r>
          </a:p>
          <a:p>
            <a:pPr marL="0" indent="0" eaLnBrk="1" hangingPunct="1">
              <a:buFont typeface="Wingdings 3" pitchFamily="-111" charset="2"/>
              <a:buNone/>
            </a:pPr>
            <a:r>
              <a:rPr lang="en-US" sz="2000" dirty="0" smtClean="0"/>
              <a:t>Customer Impact</a:t>
            </a:r>
          </a:p>
          <a:p>
            <a:pPr lvl="1" eaLnBrk="1" hangingPunct="1"/>
            <a:r>
              <a:rPr lang="en-US" sz="1800" dirty="0" smtClean="0"/>
              <a:t>Zero downtime </a:t>
            </a:r>
          </a:p>
          <a:p>
            <a:pPr lvl="1" eaLnBrk="1" hangingPunct="1"/>
            <a:r>
              <a:rPr lang="en-US" sz="1800" dirty="0" smtClean="0"/>
              <a:t>Continuous service availability</a:t>
            </a:r>
          </a:p>
          <a:p>
            <a:pPr lvl="1" eaLnBrk="1" hangingPunct="1"/>
            <a:r>
              <a:rPr lang="en-US" sz="1800" dirty="0" smtClean="0"/>
              <a:t>Complete transaction integrity</a:t>
            </a:r>
          </a:p>
          <a:p>
            <a:pPr lvl="1" eaLnBrk="1" hangingPunct="1"/>
            <a:r>
              <a:rPr lang="en-US" sz="1800" dirty="0" smtClean="0"/>
              <a:t>Supported on Fibre Channel and iSCSI SAN and NAS</a:t>
            </a:r>
          </a:p>
        </p:txBody>
      </p:sp>
      <p:pic>
        <p:nvPicPr>
          <p:cNvPr id="61444" name="Picture 4" descr="VMotion tech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20663" y="2071688"/>
            <a:ext cx="4533900" cy="1641475"/>
          </a:xfr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01625" y="1941513"/>
            <a:ext cx="4473575" cy="3117850"/>
          </a:xfrm>
          <a:prstGeom prst="roundRect">
            <a:avLst>
              <a:gd name="adj" fmla="val 16245"/>
            </a:avLst>
          </a:prstGeom>
          <a:gradFill rotWithShape="1">
            <a:gsLst>
              <a:gs pos="0">
                <a:schemeClr val="bg1"/>
              </a:gs>
              <a:gs pos="100000">
                <a:srgbClr val="D1D1D1"/>
              </a:gs>
            </a:gsLst>
            <a:lin ang="5400000" scaled="1"/>
          </a:gradFill>
          <a:ln w="28575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3491" name="Picture 3" descr="VirtualServer_emptyPl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7375" y="3222625"/>
            <a:ext cx="150177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4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08350" y="2566988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549" name="Picture 5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97275" y="2762250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550" name="Picture 6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4613" y="2957513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7" descr="VirtualServer_emptyPl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222625"/>
            <a:ext cx="150177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6" name="Picture 8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36750" y="2581275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553" name="Picture 9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25675" y="2776538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554" name="Picture 10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3013" y="2971800"/>
            <a:ext cx="5175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9" name="Picture 11" descr="VirtualServer_emptyPl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450" y="3222625"/>
            <a:ext cx="150177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556" name="Picture 12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581275"/>
            <a:ext cx="517525" cy="6985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364557" name="Picture 13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8525" y="2776538"/>
            <a:ext cx="517525" cy="6985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364558" name="AutoShape 14"/>
          <p:cNvSpPr>
            <a:spLocks noChangeArrowheads="1"/>
          </p:cNvSpPr>
          <p:nvPr/>
        </p:nvSpPr>
        <p:spPr bwMode="auto">
          <a:xfrm>
            <a:off x="1106488" y="2911475"/>
            <a:ext cx="688975" cy="828675"/>
          </a:xfrm>
          <a:prstGeom prst="flowChartAlternateProcess">
            <a:avLst/>
          </a:prstGeom>
          <a:solidFill>
            <a:srgbClr val="FF3300"/>
          </a:solidFill>
          <a:ln w="2857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63503" name="Rectangle 15"/>
          <p:cNvSpPr>
            <a:spLocks noGrp="1" noChangeArrowheads="1"/>
          </p:cNvSpPr>
          <p:nvPr>
            <p:ph type="title"/>
          </p:nvPr>
        </p:nvSpPr>
        <p:spPr>
          <a:xfrm>
            <a:off x="201168" y="182880"/>
            <a:ext cx="8942832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VMware Distributed Resource Scheduling (DRS) </a:t>
            </a:r>
          </a:p>
        </p:txBody>
      </p:sp>
      <p:sp>
        <p:nvSpPr>
          <p:cNvPr id="63504" name="Rectangle 1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10163" y="1295400"/>
            <a:ext cx="3798887" cy="4572000"/>
          </a:xfrm>
        </p:spPr>
        <p:txBody>
          <a:bodyPr/>
          <a:lstStyle/>
          <a:p>
            <a:pPr marL="0" indent="0" eaLnBrk="1" hangingPunct="1">
              <a:buFont typeface="Wingdings 3" pitchFamily="-111" charset="2"/>
              <a:buNone/>
            </a:pPr>
            <a:r>
              <a:rPr lang="en-US" sz="1800" dirty="0" smtClean="0"/>
              <a:t>What is it?</a:t>
            </a:r>
          </a:p>
          <a:p>
            <a:pPr lvl="1" eaLnBrk="1" hangingPunct="1"/>
            <a:r>
              <a:rPr lang="en-US" sz="1600" dirty="0" smtClean="0"/>
              <a:t>Dynamic balancing of computing resources across resource pools</a:t>
            </a:r>
          </a:p>
          <a:p>
            <a:pPr lvl="1" eaLnBrk="1" hangingPunct="1"/>
            <a:r>
              <a:rPr lang="en-US" sz="1600" dirty="0" smtClean="0"/>
              <a:t>Intelligent resource allocation based on pre-defined rules</a:t>
            </a:r>
          </a:p>
          <a:p>
            <a:pPr marL="0" indent="0" eaLnBrk="1" hangingPunct="1">
              <a:buFont typeface="Wingdings 3" pitchFamily="-111" charset="2"/>
              <a:buNone/>
            </a:pPr>
            <a:r>
              <a:rPr lang="en-US" sz="1800" dirty="0" smtClean="0"/>
              <a:t>Customer Impact</a:t>
            </a:r>
          </a:p>
          <a:p>
            <a:pPr lvl="1" eaLnBrk="1" hangingPunct="1"/>
            <a:r>
              <a:rPr lang="en-US" sz="1600" dirty="0" smtClean="0"/>
              <a:t>Align IT resources with business priorities </a:t>
            </a:r>
          </a:p>
          <a:p>
            <a:pPr lvl="1" eaLnBrk="1" hangingPunct="1"/>
            <a:r>
              <a:rPr lang="en-US" sz="1600" dirty="0" smtClean="0"/>
              <a:t>Operational simplicity; dramatically increase system administrator productivity</a:t>
            </a:r>
          </a:p>
          <a:p>
            <a:pPr lvl="1" eaLnBrk="1" hangingPunct="1"/>
            <a:r>
              <a:rPr lang="en-US" sz="1600" dirty="0" smtClean="0"/>
              <a:t>Add hardware dynamically to avoid over-provisioning to peak load</a:t>
            </a:r>
          </a:p>
          <a:p>
            <a:pPr lvl="1" eaLnBrk="1" hangingPunct="1"/>
            <a:r>
              <a:rPr lang="en-US" sz="1600" dirty="0" smtClean="0"/>
              <a:t>Automate hardware maintenance</a:t>
            </a:r>
          </a:p>
        </p:txBody>
      </p: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746125" y="4694238"/>
            <a:ext cx="37020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7000"/>
              </a:lnSpc>
              <a:spcBef>
                <a:spcPct val="50000"/>
              </a:spcBef>
              <a:buClr>
                <a:schemeClr val="tx2"/>
              </a:buClr>
              <a:buSzPct val="80000"/>
            </a:pPr>
            <a:r>
              <a:rPr lang="en-US" sz="1400" b="1" dirty="0"/>
              <a:t>Resource Pool</a:t>
            </a:r>
          </a:p>
        </p:txBody>
      </p:sp>
      <p:pic>
        <p:nvPicPr>
          <p:cNvPr id="364562" name="Picture 18" descr="small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5863" y="2971800"/>
            <a:ext cx="517525" cy="6985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3507" name="Text Box 19"/>
          <p:cNvSpPr txBox="1">
            <a:spLocks noChangeArrowheads="1"/>
          </p:cNvSpPr>
          <p:nvPr/>
        </p:nvSpPr>
        <p:spPr bwMode="auto">
          <a:xfrm>
            <a:off x="706438" y="2103438"/>
            <a:ext cx="37020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7000"/>
              </a:lnSpc>
              <a:spcBef>
                <a:spcPct val="50000"/>
              </a:spcBef>
              <a:buClr>
                <a:schemeClr val="tx2"/>
              </a:buClr>
              <a:buSzPct val="80000"/>
            </a:pPr>
            <a:r>
              <a:rPr lang="en-US" sz="1400" b="1" dirty="0"/>
              <a:t>Business Demand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645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645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21806 0.0759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364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3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6 L 0.33907 0.04583 " pathEditMode="relative" ptsTypes="AA">
                                      <p:cBhvr>
                                        <p:cTn id="12" dur="3000" fill="hold"/>
                                        <p:tgtEl>
                                          <p:spTgt spid="364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292 -0.00972 " pathEditMode="relative" ptsTypes="AA">
                                      <p:cBhvr>
                                        <p:cTn id="16" dur="2000" fill="hold"/>
                                        <p:tgtEl>
                                          <p:spTgt spid="364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2.96296E-6 L -0.00365 -0.0113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64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-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L -0.0118 -0.0189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-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2.96296E-6 L -0.00365 -0.0113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-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L -0.0118 -0.0189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64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-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58" grpId="0" animBg="1"/>
      <p:bldP spid="36455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1168" y="182880"/>
            <a:ext cx="8671034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VMware DRS for Capacity on Demand </a:t>
            </a:r>
          </a:p>
        </p:txBody>
      </p:sp>
      <p:pic>
        <p:nvPicPr>
          <p:cNvPr id="65539" name="Picture 3" descr="boxlo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90663" y="1362075"/>
            <a:ext cx="5875337" cy="419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6596" name="Picture 4" descr="underarro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1263" y="4503738"/>
            <a:ext cx="4017962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068513" y="3284538"/>
            <a:ext cx="992187" cy="1181100"/>
            <a:chOff x="174" y="1848"/>
            <a:chExt cx="786" cy="936"/>
          </a:xfrm>
        </p:grpSpPr>
        <p:pic>
          <p:nvPicPr>
            <p:cNvPr id="65554" name="Picture 6" descr="gears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16" y="2064"/>
              <a:ext cx="476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555" name="AutoShape 7"/>
            <p:cNvSpPr>
              <a:spLocks noChangeArrowheads="1"/>
            </p:cNvSpPr>
            <p:nvPr/>
          </p:nvSpPr>
          <p:spPr bwMode="auto">
            <a:xfrm>
              <a:off x="192" y="1848"/>
              <a:ext cx="768" cy="624"/>
            </a:xfrm>
            <a:custGeom>
              <a:avLst/>
              <a:gdLst>
                <a:gd name="T0" fmla="*/ 14 w 21600"/>
                <a:gd name="T1" fmla="*/ 0 h 21600"/>
                <a:gd name="T2" fmla="*/ 3 w 21600"/>
                <a:gd name="T3" fmla="*/ 9 h 21600"/>
                <a:gd name="T4" fmla="*/ 14 w 21600"/>
                <a:gd name="T5" fmla="*/ 5 h 21600"/>
                <a:gd name="T6" fmla="*/ 31 w 21600"/>
                <a:gd name="T7" fmla="*/ 9 h 21600"/>
                <a:gd name="T8" fmla="*/ 24 w 21600"/>
                <a:gd name="T9" fmla="*/ 14 h 21600"/>
                <a:gd name="T10" fmla="*/ 17 w 21600"/>
                <a:gd name="T11" fmla="*/ 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0 w 21600"/>
                <a:gd name="T19" fmla="*/ 3150 h 21600"/>
                <a:gd name="T20" fmla="*/ 18450 w 21600"/>
                <a:gd name="T21" fmla="*/ 1845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-1" y="10799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-1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5556" name="AutoShape 8"/>
            <p:cNvSpPr>
              <a:spLocks noChangeArrowheads="1"/>
            </p:cNvSpPr>
            <p:nvPr/>
          </p:nvSpPr>
          <p:spPr bwMode="auto">
            <a:xfrm rot="10800000">
              <a:off x="174" y="2160"/>
              <a:ext cx="768" cy="624"/>
            </a:xfrm>
            <a:custGeom>
              <a:avLst/>
              <a:gdLst>
                <a:gd name="T0" fmla="*/ 14 w 21600"/>
                <a:gd name="T1" fmla="*/ 0 h 21600"/>
                <a:gd name="T2" fmla="*/ 3 w 21600"/>
                <a:gd name="T3" fmla="*/ 9 h 21600"/>
                <a:gd name="T4" fmla="*/ 14 w 21600"/>
                <a:gd name="T5" fmla="*/ 5 h 21600"/>
                <a:gd name="T6" fmla="*/ 31 w 21600"/>
                <a:gd name="T7" fmla="*/ 9 h 21600"/>
                <a:gd name="T8" fmla="*/ 24 w 21600"/>
                <a:gd name="T9" fmla="*/ 14 h 21600"/>
                <a:gd name="T10" fmla="*/ 17 w 21600"/>
                <a:gd name="T11" fmla="*/ 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0 w 21600"/>
                <a:gd name="T19" fmla="*/ 3150 h 21600"/>
                <a:gd name="T20" fmla="*/ 18450 w 21600"/>
                <a:gd name="T21" fmla="*/ 1845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-1" y="10799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-1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65542" name="Picture 9" descr="slide_11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76663" y="1608138"/>
            <a:ext cx="23542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6602" name="Picture 10" descr="smallarro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9750" y="4049713"/>
            <a:ext cx="6858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6603" name="Picture 11" descr="vmrolldown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64263" y="1608138"/>
            <a:ext cx="636587" cy="227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5" name="Rectangle 12"/>
          <p:cNvSpPr>
            <a:spLocks noChangeArrowheads="1"/>
          </p:cNvSpPr>
          <p:nvPr/>
        </p:nvSpPr>
        <p:spPr bwMode="auto">
          <a:xfrm>
            <a:off x="5513388" y="2971800"/>
            <a:ext cx="434975" cy="6334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66605" name="Picture 13" descr="bluevm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26088" y="3028950"/>
            <a:ext cx="40322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7" name="Rectangle 14"/>
          <p:cNvSpPr>
            <a:spLocks noChangeArrowheads="1"/>
          </p:cNvSpPr>
          <p:nvPr/>
        </p:nvSpPr>
        <p:spPr bwMode="auto">
          <a:xfrm>
            <a:off x="4733925" y="1698625"/>
            <a:ext cx="434975" cy="6334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66607" name="Picture 15" descr="purplevm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48213" y="1736725"/>
            <a:ext cx="4032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9" name="Picture 16" descr="comps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65563" y="4521200"/>
            <a:ext cx="29146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50" name="Rectangle 17"/>
          <p:cNvSpPr>
            <a:spLocks noChangeArrowheads="1"/>
          </p:cNvSpPr>
          <p:nvPr/>
        </p:nvSpPr>
        <p:spPr bwMode="auto">
          <a:xfrm>
            <a:off x="6291263" y="4491038"/>
            <a:ext cx="609600" cy="60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366610" name="Picture 18" descr="regcomp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86500" y="4511675"/>
            <a:ext cx="4095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20"/>
          <p:cNvSpPr>
            <a:spLocks noChangeArrowheads="1"/>
          </p:cNvSpPr>
          <p:nvPr/>
        </p:nvSpPr>
        <p:spPr bwMode="auto">
          <a:xfrm flipV="1">
            <a:off x="3768763" y="3810001"/>
            <a:ext cx="2408753" cy="689012"/>
          </a:xfrm>
          <a:prstGeom prst="roundRect">
            <a:avLst>
              <a:gd name="adj" fmla="val 16245"/>
            </a:avLst>
          </a:prstGeom>
          <a:solidFill>
            <a:srgbClr val="FF9900"/>
          </a:solidFill>
          <a:ln w="9525">
            <a:solidFill>
              <a:schemeClr val="accent3">
                <a:lumMod val="65000"/>
              </a:schemeClr>
            </a:solidFill>
            <a:round/>
            <a:headEnd/>
            <a:tailEnd/>
          </a:ln>
        </p:spPr>
        <p:txBody>
          <a:bodyPr rot="10800000" wrap="none" anchor="ctr"/>
          <a:lstStyle/>
          <a:p>
            <a:pPr>
              <a:lnSpc>
                <a:spcPct val="87000"/>
              </a:lnSpc>
              <a:spcBef>
                <a:spcPts val="1200"/>
              </a:spcBef>
              <a:buClr>
                <a:schemeClr val="tx2"/>
              </a:buClr>
              <a:buSzPct val="80000"/>
            </a:pPr>
            <a:r>
              <a:rPr lang="en-US" sz="1200" b="1" dirty="0" smtClean="0">
                <a:solidFill>
                  <a:schemeClr val="accent3">
                    <a:lumMod val="50000"/>
                  </a:schemeClr>
                </a:solidFill>
              </a:rPr>
              <a:t>Resource 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Pool</a:t>
            </a:r>
          </a:p>
          <a:p>
            <a:pPr eaLnBrk="0" hangingPunct="0"/>
            <a:r>
              <a:rPr lang="en-US" sz="1000" b="1" dirty="0">
                <a:latin typeface="Times" pitchFamily="-111" charset="0"/>
              </a:rPr>
              <a:t>CPU 50 GHz, Mem 70GB</a:t>
            </a:r>
          </a:p>
          <a:p>
            <a:pPr eaLnBrk="0" hangingPunct="0"/>
            <a:r>
              <a:rPr lang="en-US" sz="1000" b="1" dirty="0">
                <a:latin typeface="Times" pitchFamily="-111" charset="0"/>
              </a:rPr>
              <a:t>Priority HIGH</a:t>
            </a:r>
            <a:endParaRPr lang="en-US" sz="600" b="1" dirty="0">
              <a:solidFill>
                <a:schemeClr val="accent1"/>
              </a:solidFill>
            </a:endParaRPr>
          </a:p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endParaRPr lang="en-US" sz="600" b="1" dirty="0">
              <a:solidFill>
                <a:schemeClr val="accent1"/>
              </a:solidFill>
            </a:endParaRPr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 flipV="1">
            <a:off x="3754587" y="3806457"/>
            <a:ext cx="3103562" cy="689012"/>
          </a:xfrm>
          <a:prstGeom prst="roundRect">
            <a:avLst>
              <a:gd name="adj" fmla="val 16245"/>
            </a:avLst>
          </a:prstGeom>
          <a:solidFill>
            <a:srgbClr val="FF9900"/>
          </a:solidFill>
          <a:ln w="9525">
            <a:solidFill>
              <a:schemeClr val="accent3">
                <a:lumMod val="65000"/>
              </a:schemeClr>
            </a:solidFill>
            <a:round/>
            <a:headEnd/>
            <a:tailEnd/>
          </a:ln>
        </p:spPr>
        <p:txBody>
          <a:bodyPr rot="10800000" wrap="none" anchor="ctr"/>
          <a:lstStyle/>
          <a:p>
            <a:pPr>
              <a:lnSpc>
                <a:spcPct val="87000"/>
              </a:lnSpc>
              <a:spcBef>
                <a:spcPts val="1200"/>
              </a:spcBef>
              <a:buClr>
                <a:schemeClr val="tx2"/>
              </a:buClr>
              <a:buSzPct val="80000"/>
            </a:pPr>
            <a:r>
              <a:rPr lang="en-US" sz="1200" b="1" dirty="0" smtClean="0">
                <a:solidFill>
                  <a:schemeClr val="accent3">
                    <a:lumMod val="50000"/>
                  </a:schemeClr>
                </a:solidFill>
              </a:rPr>
              <a:t>Resource 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Pool</a:t>
            </a:r>
          </a:p>
          <a:p>
            <a:pPr eaLnBrk="0" hangingPunct="0"/>
            <a:r>
              <a:rPr lang="en-US" sz="1000" b="1" dirty="0">
                <a:latin typeface="Times" pitchFamily="-111" charset="0"/>
              </a:rPr>
              <a:t>CPU 50 GHz, Mem 70GB</a:t>
            </a:r>
          </a:p>
          <a:p>
            <a:pPr eaLnBrk="0" hangingPunct="0"/>
            <a:r>
              <a:rPr lang="en-US" sz="1000" b="1" dirty="0">
                <a:latin typeface="Times" pitchFamily="-111" charset="0"/>
              </a:rPr>
              <a:t>Priority HIGH</a:t>
            </a:r>
            <a:endParaRPr lang="en-US" sz="600" b="1" dirty="0">
              <a:solidFill>
                <a:schemeClr val="accent1"/>
              </a:solidFill>
            </a:endParaRPr>
          </a:p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endParaRPr lang="en-US" sz="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 tmFilter="0, 0; .2, .5; .8, .5; 1, 0"/>
                                        <p:tgtEl>
                                          <p:spTgt spid="3666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autoRev="1" fill="hold"/>
                                        <p:tgtEl>
                                          <p:spTgt spid="3666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6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3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-3.7037E-7 L 0.08282 -0.18958 " pathEditMode="relative" ptsTypes="AA">
                                      <p:cBhvr>
                                        <p:cTn id="32" dur="2000" fill="hold"/>
                                        <p:tgtEl>
                                          <p:spTgt spid="3666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1.85185E-6 L 0.17032 0.18958 " pathEditMode="relative" ptsTypes="AA">
                                      <p:cBhvr>
                                        <p:cTn id="34" dur="2000" fill="hold"/>
                                        <p:tgtEl>
                                          <p:spTgt spid="366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Text Box 2"/>
          <p:cNvSpPr txBox="1">
            <a:spLocks noChangeArrowheads="1"/>
          </p:cNvSpPr>
          <p:nvPr/>
        </p:nvSpPr>
        <p:spPr bwMode="auto">
          <a:xfrm>
            <a:off x="4528891" y="3224042"/>
            <a:ext cx="37338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 algn="l">
              <a:lnSpc>
                <a:spcPct val="87000"/>
              </a:lnSpc>
              <a:buClr>
                <a:schemeClr val="tx2"/>
              </a:buClr>
              <a:buFont typeface="Arial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Activate Maintenance Mode </a:t>
            </a:r>
            <a:br>
              <a:rPr lang="en-US" sz="1800" dirty="0">
                <a:solidFill>
                  <a:schemeClr val="bg2"/>
                </a:solidFill>
              </a:rPr>
            </a:br>
            <a:r>
              <a:rPr lang="en-US" sz="1800" dirty="0">
                <a:solidFill>
                  <a:schemeClr val="bg2"/>
                </a:solidFill>
              </a:rPr>
              <a:t>for physical host</a:t>
            </a:r>
          </a:p>
        </p:txBody>
      </p:sp>
      <p:sp>
        <p:nvSpPr>
          <p:cNvPr id="372739" name="Text Box 3"/>
          <p:cNvSpPr txBox="1">
            <a:spLocks noChangeArrowheads="1"/>
          </p:cNvSpPr>
          <p:nvPr/>
        </p:nvSpPr>
        <p:spPr bwMode="auto">
          <a:xfrm>
            <a:off x="4528891" y="3854952"/>
            <a:ext cx="3733800" cy="481927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342900" indent="-342900" algn="l">
              <a:lnSpc>
                <a:spcPct val="87000"/>
              </a:lnSpc>
              <a:buClr>
                <a:schemeClr val="tx2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2"/>
                </a:solidFill>
              </a:rPr>
              <a:t>DRS </a:t>
            </a:r>
            <a:r>
              <a:rPr lang="en-US" sz="1800" dirty="0">
                <a:solidFill>
                  <a:schemeClr val="bg2"/>
                </a:solidFill>
              </a:rPr>
              <a:t>migrates running virtual machines to other hosts</a:t>
            </a:r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auto">
          <a:xfrm>
            <a:off x="4203700" y="2614442"/>
            <a:ext cx="4540250" cy="228600"/>
          </a:xfrm>
          <a:prstGeom prst="parallelogram">
            <a:avLst>
              <a:gd name="adj" fmla="val 147579"/>
            </a:avLst>
          </a:prstGeom>
          <a:solidFill>
            <a:srgbClr val="C0C0C0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 dirty="0"/>
          </a:p>
        </p:txBody>
      </p:sp>
      <p:pic>
        <p:nvPicPr>
          <p:cNvPr id="67589" name="Picture 5" descr="Server_icon_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928642"/>
            <a:ext cx="8461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0" name="Picture 6" descr="Server_icon_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00763" y="1928642"/>
            <a:ext cx="8461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1" name="Picture 7" descr="Server_icon_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8563" y="1928642"/>
            <a:ext cx="846137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2" name="Rectangle 27"/>
          <p:cNvSpPr>
            <a:spLocks noGrp="1" noChangeArrowheads="1"/>
          </p:cNvSpPr>
          <p:nvPr>
            <p:ph type="title"/>
          </p:nvPr>
        </p:nvSpPr>
        <p:spPr>
          <a:xfrm>
            <a:off x="201168" y="182880"/>
            <a:ext cx="7768787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Zero-downtime Maintenance  </a:t>
            </a:r>
          </a:p>
        </p:txBody>
      </p:sp>
      <p:sp>
        <p:nvSpPr>
          <p:cNvPr id="67593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317500" y="1254125"/>
            <a:ext cx="3460750" cy="4348163"/>
          </a:xfrm>
        </p:spPr>
        <p:txBody>
          <a:bodyPr/>
          <a:lstStyle/>
          <a:p>
            <a:pPr marL="0" indent="0" eaLnBrk="1" hangingPunct="1">
              <a:buFont typeface="Wingdings 3" pitchFamily="-111" charset="2"/>
              <a:buNone/>
            </a:pPr>
            <a:r>
              <a:rPr lang="en-US" sz="1800" b="0" dirty="0" smtClean="0"/>
              <a:t>Use VMotion to evacuate hosts</a:t>
            </a:r>
          </a:p>
          <a:p>
            <a:pPr lvl="1" eaLnBrk="1" hangingPunct="1"/>
            <a:r>
              <a:rPr lang="en-US" sz="1800" dirty="0" smtClean="0">
                <a:solidFill>
                  <a:srgbClr val="555555"/>
                </a:solidFill>
              </a:rPr>
              <a:t>Move running applications </a:t>
            </a:r>
            <a:br>
              <a:rPr lang="en-US" sz="1800" dirty="0" smtClean="0">
                <a:solidFill>
                  <a:srgbClr val="555555"/>
                </a:solidFill>
              </a:rPr>
            </a:br>
            <a:r>
              <a:rPr lang="en-US" sz="1800" dirty="0" smtClean="0">
                <a:solidFill>
                  <a:srgbClr val="555555"/>
                </a:solidFill>
              </a:rPr>
              <a:t>to other servers without disruption</a:t>
            </a:r>
          </a:p>
          <a:p>
            <a:pPr lvl="1" eaLnBrk="1" hangingPunct="1"/>
            <a:r>
              <a:rPr lang="en-US" sz="1800" dirty="0" smtClean="0">
                <a:solidFill>
                  <a:srgbClr val="555555"/>
                </a:solidFill>
              </a:rPr>
              <a:t>Perform maintenance at </a:t>
            </a:r>
            <a:br>
              <a:rPr lang="en-US" sz="1800" dirty="0" smtClean="0">
                <a:solidFill>
                  <a:srgbClr val="555555"/>
                </a:solidFill>
              </a:rPr>
            </a:br>
            <a:r>
              <a:rPr lang="en-US" sz="1800" dirty="0" smtClean="0">
                <a:solidFill>
                  <a:srgbClr val="555555"/>
                </a:solidFill>
              </a:rPr>
              <a:t>any time of day</a:t>
            </a:r>
          </a:p>
          <a:p>
            <a:pPr marL="0" indent="0" eaLnBrk="1" hangingPunct="1">
              <a:spcBef>
                <a:spcPct val="65000"/>
              </a:spcBef>
              <a:buFont typeface="Wingdings 3" pitchFamily="-111" charset="2"/>
              <a:buNone/>
            </a:pPr>
            <a:r>
              <a:rPr lang="en-US" sz="1800" b="0" dirty="0" smtClean="0"/>
              <a:t>Automate with DRS maintenance mode</a:t>
            </a:r>
          </a:p>
          <a:p>
            <a:pPr lvl="1" eaLnBrk="1" hangingPunct="1"/>
            <a:r>
              <a:rPr lang="en-US" sz="1800" dirty="0" smtClean="0">
                <a:solidFill>
                  <a:srgbClr val="555555"/>
                </a:solidFill>
              </a:rPr>
              <a:t>Automates moving virtual machines to other hosts</a:t>
            </a:r>
          </a:p>
          <a:p>
            <a:pPr lvl="1" eaLnBrk="1" hangingPunct="1"/>
            <a:r>
              <a:rPr lang="en-US" sz="1800" dirty="0" smtClean="0">
                <a:solidFill>
                  <a:srgbClr val="555555"/>
                </a:solidFill>
              </a:rPr>
              <a:t>Automates re-balancing </a:t>
            </a:r>
            <a:br>
              <a:rPr lang="en-US" sz="1800" dirty="0" smtClean="0">
                <a:solidFill>
                  <a:srgbClr val="555555"/>
                </a:solidFill>
              </a:rPr>
            </a:br>
            <a:r>
              <a:rPr lang="en-US" sz="1800" dirty="0" smtClean="0">
                <a:solidFill>
                  <a:srgbClr val="555555"/>
                </a:solidFill>
              </a:rPr>
              <a:t>after maintenance complete</a:t>
            </a:r>
            <a:endParaRPr lang="en-US" sz="1800" dirty="0" smtClean="0"/>
          </a:p>
        </p:txBody>
      </p:sp>
      <p:sp>
        <p:nvSpPr>
          <p:cNvPr id="67594" name="AutoShape 9"/>
          <p:cNvSpPr>
            <a:spLocks noChangeArrowheads="1"/>
          </p:cNvSpPr>
          <p:nvPr/>
        </p:nvSpPr>
        <p:spPr bwMode="auto">
          <a:xfrm rot="10800000">
            <a:off x="4432300" y="1776242"/>
            <a:ext cx="1066800" cy="3048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67595" name="AutoShape 10"/>
          <p:cNvSpPr>
            <a:spLocks noChangeArrowheads="1"/>
          </p:cNvSpPr>
          <p:nvPr/>
        </p:nvSpPr>
        <p:spPr bwMode="auto">
          <a:xfrm rot="10800000">
            <a:off x="6018213" y="1776242"/>
            <a:ext cx="1066800" cy="3048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 dirty="0"/>
          </a:p>
        </p:txBody>
      </p:sp>
      <p:pic>
        <p:nvPicPr>
          <p:cNvPr id="67596" name="Picture 11" descr="blue 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42300" y="1166642"/>
            <a:ext cx="423863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7" name="Picture 12" descr="blue 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5100" y="1166642"/>
            <a:ext cx="423863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8" name="AutoShape 13"/>
          <p:cNvSpPr>
            <a:spLocks noChangeArrowheads="1"/>
          </p:cNvSpPr>
          <p:nvPr/>
        </p:nvSpPr>
        <p:spPr bwMode="auto">
          <a:xfrm rot="10800000">
            <a:off x="7469188" y="1776242"/>
            <a:ext cx="1066800" cy="3048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372751" name="Text Box 15"/>
          <p:cNvSpPr txBox="1">
            <a:spLocks noChangeArrowheads="1"/>
          </p:cNvSpPr>
          <p:nvPr/>
        </p:nvSpPr>
        <p:spPr bwMode="auto">
          <a:xfrm>
            <a:off x="4528891" y="4488364"/>
            <a:ext cx="3733800" cy="481927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 algn="l">
              <a:lnSpc>
                <a:spcPct val="87000"/>
              </a:lnSpc>
              <a:buClr>
                <a:schemeClr val="tx2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2"/>
                </a:solidFill>
              </a:rPr>
              <a:t>Shut </a:t>
            </a:r>
            <a:r>
              <a:rPr lang="en-US" sz="1800" dirty="0">
                <a:solidFill>
                  <a:schemeClr val="bg2"/>
                </a:solidFill>
              </a:rPr>
              <a:t>down idle host and </a:t>
            </a:r>
            <a:br>
              <a:rPr lang="en-US" sz="1800" dirty="0">
                <a:solidFill>
                  <a:schemeClr val="bg2"/>
                </a:solidFill>
              </a:rPr>
            </a:br>
            <a:r>
              <a:rPr lang="en-US" sz="1800" dirty="0">
                <a:solidFill>
                  <a:schemeClr val="bg2"/>
                </a:solidFill>
              </a:rPr>
              <a:t>perform maintenance</a:t>
            </a:r>
          </a:p>
        </p:txBody>
      </p:sp>
      <p:sp>
        <p:nvSpPr>
          <p:cNvPr id="372752" name="Text Box 16"/>
          <p:cNvSpPr txBox="1">
            <a:spLocks noChangeArrowheads="1"/>
          </p:cNvSpPr>
          <p:nvPr/>
        </p:nvSpPr>
        <p:spPr bwMode="auto">
          <a:xfrm>
            <a:off x="4528891" y="5121775"/>
            <a:ext cx="3733800" cy="72289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 algn="l">
              <a:lnSpc>
                <a:spcPct val="87000"/>
              </a:lnSpc>
              <a:buClr>
                <a:schemeClr val="tx2"/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2"/>
                </a:solidFill>
              </a:rPr>
              <a:t>Restart </a:t>
            </a:r>
            <a:r>
              <a:rPr lang="en-US" sz="1800" dirty="0">
                <a:solidFill>
                  <a:schemeClr val="bg2"/>
                </a:solidFill>
              </a:rPr>
              <a:t>host;  DRS automatically rebalances workloads</a:t>
            </a:r>
          </a:p>
        </p:txBody>
      </p:sp>
      <p:sp>
        <p:nvSpPr>
          <p:cNvPr id="372753" name="AutoShape 17"/>
          <p:cNvSpPr>
            <a:spLocks noChangeArrowheads="1"/>
          </p:cNvSpPr>
          <p:nvPr/>
        </p:nvSpPr>
        <p:spPr bwMode="auto">
          <a:xfrm>
            <a:off x="6110288" y="2004842"/>
            <a:ext cx="838200" cy="838200"/>
          </a:xfrm>
          <a:prstGeom prst="roundRect">
            <a:avLst>
              <a:gd name="adj" fmla="val 16667"/>
            </a:avLst>
          </a:prstGeom>
          <a:noFill/>
          <a:ln w="50800">
            <a:solidFill>
              <a:srgbClr val="FF66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372754" name="AutoShape 18"/>
          <p:cNvSpPr>
            <a:spLocks noChangeArrowheads="1"/>
          </p:cNvSpPr>
          <p:nvPr/>
        </p:nvSpPr>
        <p:spPr bwMode="auto">
          <a:xfrm rot="10800000">
            <a:off x="6016625" y="1776242"/>
            <a:ext cx="1066800" cy="304800"/>
          </a:xfrm>
          <a:prstGeom prst="triangle">
            <a:avLst>
              <a:gd name="adj" fmla="val 50000"/>
            </a:avLst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en-US" dirty="0"/>
          </a:p>
        </p:txBody>
      </p:sp>
      <p:pic>
        <p:nvPicPr>
          <p:cNvPr id="67603" name="Picture 19" descr="blue 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70438" y="1166642"/>
            <a:ext cx="423862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604" name="Picture 20" descr="blue 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13238" y="1166642"/>
            <a:ext cx="423862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2757" name="Picture 21" descr="blue 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65900" y="1166642"/>
            <a:ext cx="423863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2758" name="Picture 22" descr="blue v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8700" y="1166642"/>
            <a:ext cx="423863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2759" name="AutoShape 23"/>
          <p:cNvSpPr>
            <a:spLocks noChangeArrowheads="1"/>
          </p:cNvSpPr>
          <p:nvPr/>
        </p:nvSpPr>
        <p:spPr bwMode="auto">
          <a:xfrm>
            <a:off x="6511159" y="1195217"/>
            <a:ext cx="1213944" cy="533400"/>
          </a:xfrm>
          <a:prstGeom prst="rightArrow">
            <a:avLst>
              <a:gd name="adj1" fmla="val 50000"/>
              <a:gd name="adj2" fmla="val 42857"/>
            </a:avLst>
          </a:prstGeom>
          <a:solidFill>
            <a:srgbClr val="FF66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r>
              <a:rPr lang="en-US" sz="1800" b="1" dirty="0">
                <a:solidFill>
                  <a:schemeClr val="bg1"/>
                </a:solidFill>
              </a:rPr>
              <a:t>VMotion</a:t>
            </a:r>
          </a:p>
        </p:txBody>
      </p:sp>
      <p:sp>
        <p:nvSpPr>
          <p:cNvPr id="372760" name="AutoShape 24"/>
          <p:cNvSpPr>
            <a:spLocks noChangeArrowheads="1"/>
          </p:cNvSpPr>
          <p:nvPr/>
        </p:nvSpPr>
        <p:spPr bwMode="auto">
          <a:xfrm flipH="1">
            <a:off x="5139558" y="1198392"/>
            <a:ext cx="1229710" cy="533400"/>
          </a:xfrm>
          <a:prstGeom prst="rightArrow">
            <a:avLst>
              <a:gd name="adj1" fmla="val 50000"/>
              <a:gd name="adj2" fmla="val 46429"/>
            </a:avLst>
          </a:prstGeom>
          <a:solidFill>
            <a:srgbClr val="FF66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lnSpc>
                <a:spcPct val="87000"/>
              </a:lnSpc>
              <a:buClr>
                <a:schemeClr val="tx2"/>
              </a:buClr>
              <a:buSzPct val="80000"/>
            </a:pPr>
            <a:r>
              <a:rPr lang="en-US" sz="1800" b="1" dirty="0">
                <a:solidFill>
                  <a:schemeClr val="bg1"/>
                </a:solidFill>
              </a:rPr>
              <a:t>VMotion</a:t>
            </a:r>
          </a:p>
        </p:txBody>
      </p:sp>
      <p:sp>
        <p:nvSpPr>
          <p:cNvPr id="67609" name="AutoShape 25"/>
          <p:cNvSpPr>
            <a:spLocks noChangeArrowheads="1"/>
          </p:cNvSpPr>
          <p:nvPr/>
        </p:nvSpPr>
        <p:spPr bwMode="auto">
          <a:xfrm>
            <a:off x="4152900" y="848706"/>
            <a:ext cx="4660900" cy="5394434"/>
          </a:xfrm>
          <a:prstGeom prst="roundRect">
            <a:avLst>
              <a:gd name="adj" fmla="val 3866"/>
            </a:avLst>
          </a:prstGeom>
          <a:noFill/>
          <a:ln w="6350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7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37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50289E-6 L -0.09809 1.50289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727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50289E-6 L 0.08333 1.50289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3727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372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" dur="500"/>
                                        <p:tgtEl>
                                          <p:spTgt spid="372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372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372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9809 1.85185E-6 L 0.00191 1.85185E-6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3727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3 1.85185E-6 L 0.00191 1.85185E-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3727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8" grpId="0"/>
      <p:bldP spid="372739" grpId="0" animBg="1"/>
      <p:bldP spid="372751" grpId="0" animBg="1"/>
      <p:bldP spid="372752" grpId="0" animBg="1"/>
      <p:bldP spid="372753" grpId="0" animBg="1"/>
      <p:bldP spid="372753" grpId="1" animBg="1"/>
      <p:bldP spid="372754" grpId="0" animBg="1"/>
      <p:bldP spid="372754" grpId="1" animBg="1"/>
      <p:bldP spid="372759" grpId="0" animBg="1"/>
      <p:bldP spid="372759" grpId="1" animBg="1"/>
      <p:bldP spid="372760" grpId="0" animBg="1"/>
      <p:bldP spid="37276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5" name="Rectangle 9"/>
          <p:cNvSpPr>
            <a:spLocks noGrp="1" noChangeArrowheads="1"/>
          </p:cNvSpPr>
          <p:nvPr>
            <p:ph type="title"/>
          </p:nvPr>
        </p:nvSpPr>
        <p:spPr>
          <a:xfrm>
            <a:off x="204952" y="182880"/>
            <a:ext cx="8087691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Manage Capacity, Not Servers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005" y="1481138"/>
            <a:ext cx="8684061" cy="411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3" name="Rectangle 27"/>
          <p:cNvSpPr>
            <a:spLocks noGrp="1" noChangeArrowheads="1"/>
          </p:cNvSpPr>
          <p:nvPr>
            <p:ph type="title"/>
          </p:nvPr>
        </p:nvSpPr>
        <p:spPr>
          <a:xfrm>
            <a:off x="201168" y="182880"/>
            <a:ext cx="8610599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Centralized Management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2502" y="717932"/>
            <a:ext cx="7304568" cy="5450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01168" y="180975"/>
            <a:ext cx="8470900" cy="685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Moving Physical Server to Virtual Servers</a:t>
            </a:r>
          </a:p>
        </p:txBody>
      </p:sp>
      <p:pic>
        <p:nvPicPr>
          <p:cNvPr id="10" name="Picture 29" descr="virtual_ser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0677" y="2295973"/>
            <a:ext cx="2008166" cy="951724"/>
          </a:xfrm>
          <a:prstGeom prst="rect">
            <a:avLst/>
          </a:prstGeom>
          <a:noFill/>
        </p:spPr>
      </p:pic>
      <p:pic>
        <p:nvPicPr>
          <p:cNvPr id="11" name="Picture 30" descr="physical_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5475" y="2327501"/>
            <a:ext cx="1637205" cy="778303"/>
          </a:xfrm>
          <a:prstGeom prst="rect">
            <a:avLst/>
          </a:prstGeom>
          <a:noFill/>
        </p:spPr>
      </p:pic>
      <p:pic>
        <p:nvPicPr>
          <p:cNvPr id="20" name="Picture 35" descr="worklo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9351" y="2417088"/>
            <a:ext cx="542297" cy="565483"/>
          </a:xfrm>
          <a:prstGeom prst="rect">
            <a:avLst/>
          </a:prstGeom>
          <a:noFill/>
        </p:spPr>
      </p:pic>
      <p:pic>
        <p:nvPicPr>
          <p:cNvPr id="21" name="Picture 36" descr="worklo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98576" y="2508788"/>
            <a:ext cx="542297" cy="565483"/>
          </a:xfrm>
          <a:prstGeom prst="rect">
            <a:avLst/>
          </a:prstGeom>
          <a:noFill/>
        </p:spPr>
      </p:pic>
      <p:pic>
        <p:nvPicPr>
          <p:cNvPr id="22" name="Picture 37" descr="worklo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41912" y="2050288"/>
            <a:ext cx="542297" cy="565483"/>
          </a:xfrm>
          <a:prstGeom prst="rect">
            <a:avLst/>
          </a:prstGeom>
          <a:noFill/>
        </p:spPr>
      </p:pic>
      <p:sp>
        <p:nvSpPr>
          <p:cNvPr id="16" name="Text Box 38"/>
          <p:cNvSpPr txBox="1">
            <a:spLocks noChangeArrowheads="1"/>
          </p:cNvSpPr>
          <p:nvPr/>
        </p:nvSpPr>
        <p:spPr bwMode="auto">
          <a:xfrm>
            <a:off x="396884" y="1571578"/>
            <a:ext cx="193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CA" dirty="0"/>
              <a:t>Physical Sources</a:t>
            </a:r>
            <a:endParaRPr lang="en-US" dirty="0"/>
          </a:p>
        </p:txBody>
      </p:sp>
      <p:sp>
        <p:nvSpPr>
          <p:cNvPr id="17" name="Text Box 39"/>
          <p:cNvSpPr txBox="1">
            <a:spLocks noChangeArrowheads="1"/>
          </p:cNvSpPr>
          <p:nvPr/>
        </p:nvSpPr>
        <p:spPr bwMode="auto">
          <a:xfrm>
            <a:off x="6839723" y="1650406"/>
            <a:ext cx="147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CA" dirty="0"/>
              <a:t>Virtual target</a:t>
            </a:r>
            <a:endParaRPr lang="en-US" dirty="0"/>
          </a:p>
        </p:txBody>
      </p:sp>
      <p:sp>
        <p:nvSpPr>
          <p:cNvPr id="19" name="Text Box 41"/>
          <p:cNvSpPr txBox="1">
            <a:spLocks noChangeArrowheads="1"/>
          </p:cNvSpPr>
          <p:nvPr/>
        </p:nvSpPr>
        <p:spPr bwMode="auto">
          <a:xfrm>
            <a:off x="3707529" y="1187677"/>
            <a:ext cx="105189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CA" b="1" u="sng" dirty="0" smtClean="0"/>
              <a:t>Direct</a:t>
            </a:r>
            <a:endParaRPr lang="en-US" b="1" u="sng" dirty="0"/>
          </a:p>
        </p:txBody>
      </p:sp>
      <p:pic>
        <p:nvPicPr>
          <p:cNvPr id="41" name="Picture 37" descr="worklo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7286" y="2265754"/>
            <a:ext cx="542297" cy="565483"/>
          </a:xfrm>
          <a:prstGeom prst="rect">
            <a:avLst/>
          </a:prstGeom>
          <a:noFill/>
        </p:spPr>
      </p:pic>
      <p:sp>
        <p:nvSpPr>
          <p:cNvPr id="42" name="Text Box 41"/>
          <p:cNvSpPr txBox="1">
            <a:spLocks noChangeArrowheads="1"/>
          </p:cNvSpPr>
          <p:nvPr/>
        </p:nvSpPr>
        <p:spPr bwMode="auto">
          <a:xfrm>
            <a:off x="3323898" y="3894092"/>
            <a:ext cx="2073003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CA" b="1" u="sng" dirty="0" smtClean="0"/>
              <a:t>Image Based</a:t>
            </a:r>
            <a:endParaRPr lang="en-US" b="1" u="sng" dirty="0"/>
          </a:p>
        </p:txBody>
      </p:sp>
      <p:pic>
        <p:nvPicPr>
          <p:cNvPr id="43" name="Picture 30" descr="physical_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452" y="4592479"/>
            <a:ext cx="1637205" cy="778303"/>
          </a:xfrm>
          <a:prstGeom prst="rect">
            <a:avLst/>
          </a:prstGeom>
          <a:noFill/>
        </p:spPr>
      </p:pic>
      <p:pic>
        <p:nvPicPr>
          <p:cNvPr id="45" name="Picture 37" descr="worklo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3561" y="4593796"/>
            <a:ext cx="542297" cy="565483"/>
          </a:xfrm>
          <a:prstGeom prst="rect">
            <a:avLst/>
          </a:prstGeom>
          <a:noFill/>
        </p:spPr>
      </p:pic>
      <p:sp>
        <p:nvSpPr>
          <p:cNvPr id="46" name="AutoShape 40"/>
          <p:cNvSpPr>
            <a:spLocks noChangeArrowheads="1"/>
          </p:cNvSpPr>
          <p:nvPr/>
        </p:nvSpPr>
        <p:spPr bwMode="auto">
          <a:xfrm>
            <a:off x="2569779" y="2494191"/>
            <a:ext cx="3736428" cy="438195"/>
          </a:xfrm>
          <a:prstGeom prst="rightArrow">
            <a:avLst>
              <a:gd name="adj1" fmla="val 75963"/>
              <a:gd name="adj2" fmla="val 392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CA" dirty="0"/>
              <a:t>P2V</a:t>
            </a:r>
            <a:endParaRPr lang="en-US" dirty="0"/>
          </a:p>
        </p:txBody>
      </p:sp>
      <p:pic>
        <p:nvPicPr>
          <p:cNvPr id="48" name="Picture 29" descr="virtual_ser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26949" y="4513656"/>
            <a:ext cx="2008166" cy="951724"/>
          </a:xfrm>
          <a:prstGeom prst="rect">
            <a:avLst/>
          </a:prstGeom>
          <a:noFill/>
        </p:spPr>
      </p:pic>
      <p:pic>
        <p:nvPicPr>
          <p:cNvPr id="49" name="Picture 35" descr="worklo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5623" y="4634773"/>
            <a:ext cx="542297" cy="565483"/>
          </a:xfrm>
          <a:prstGeom prst="rect">
            <a:avLst/>
          </a:prstGeom>
          <a:noFill/>
        </p:spPr>
      </p:pic>
      <p:pic>
        <p:nvPicPr>
          <p:cNvPr id="50" name="Picture 36" descr="worklo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24848" y="4726473"/>
            <a:ext cx="542297" cy="565483"/>
          </a:xfrm>
          <a:prstGeom prst="rect">
            <a:avLst/>
          </a:prstGeom>
          <a:noFill/>
        </p:spPr>
      </p:pic>
      <p:pic>
        <p:nvPicPr>
          <p:cNvPr id="51" name="Picture 37" descr="worklo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68184" y="4267973"/>
            <a:ext cx="542297" cy="565483"/>
          </a:xfrm>
          <a:prstGeom prst="rect">
            <a:avLst/>
          </a:prstGeom>
          <a:noFill/>
        </p:spPr>
      </p:pic>
      <p:pic>
        <p:nvPicPr>
          <p:cNvPr id="151" name="Picture 150" descr="1647R-7167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362" y="4414345"/>
            <a:ext cx="2392326" cy="1371600"/>
          </a:xfrm>
          <a:prstGeom prst="rect">
            <a:avLst/>
          </a:prstGeom>
        </p:spPr>
      </p:pic>
      <p:grpSp>
        <p:nvGrpSpPr>
          <p:cNvPr id="1031" name="Group 7"/>
          <p:cNvGrpSpPr>
            <a:grpSpLocks noChangeAspect="1"/>
          </p:cNvGrpSpPr>
          <p:nvPr/>
        </p:nvGrpSpPr>
        <p:grpSpPr bwMode="auto">
          <a:xfrm>
            <a:off x="3813011" y="4576106"/>
            <a:ext cx="1436906" cy="796208"/>
            <a:chOff x="2243" y="2823"/>
            <a:chExt cx="1155" cy="640"/>
          </a:xfrm>
        </p:grpSpPr>
        <p:sp>
          <p:nvSpPr>
            <p:cNvPr id="1030" name="AutoShape 6"/>
            <p:cNvSpPr>
              <a:spLocks noChangeAspect="1" noChangeArrowheads="1" noTextEdit="1"/>
            </p:cNvSpPr>
            <p:nvPr/>
          </p:nvSpPr>
          <p:spPr bwMode="auto">
            <a:xfrm>
              <a:off x="2243" y="2823"/>
              <a:ext cx="1155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586" y="3040"/>
              <a:ext cx="769" cy="386"/>
            </a:xfrm>
            <a:custGeom>
              <a:avLst/>
              <a:gdLst/>
              <a:ahLst/>
              <a:cxnLst>
                <a:cxn ang="0">
                  <a:pos x="1538" y="444"/>
                </a:cxn>
                <a:cxn ang="0">
                  <a:pos x="1531" y="485"/>
                </a:cxn>
                <a:cxn ang="0">
                  <a:pos x="1515" y="526"/>
                </a:cxn>
                <a:cxn ang="0">
                  <a:pos x="1491" y="564"/>
                </a:cxn>
                <a:cxn ang="0">
                  <a:pos x="1458" y="598"/>
                </a:cxn>
                <a:cxn ang="0">
                  <a:pos x="1419" y="631"/>
                </a:cxn>
                <a:cxn ang="0">
                  <a:pos x="1373" y="660"/>
                </a:cxn>
                <a:cxn ang="0">
                  <a:pos x="1320" y="687"/>
                </a:cxn>
                <a:cxn ang="0">
                  <a:pos x="1261" y="710"/>
                </a:cxn>
                <a:cxn ang="0">
                  <a:pos x="1198" y="730"/>
                </a:cxn>
                <a:cxn ang="0">
                  <a:pos x="1130" y="746"/>
                </a:cxn>
                <a:cxn ang="0">
                  <a:pos x="1057" y="757"/>
                </a:cxn>
                <a:cxn ang="0">
                  <a:pos x="981" y="765"/>
                </a:cxn>
                <a:cxn ang="0">
                  <a:pos x="902" y="770"/>
                </a:cxn>
                <a:cxn ang="0">
                  <a:pos x="820" y="770"/>
                </a:cxn>
                <a:cxn ang="0">
                  <a:pos x="735" y="765"/>
                </a:cxn>
                <a:cxn ang="0">
                  <a:pos x="615" y="750"/>
                </a:cxn>
                <a:cxn ang="0">
                  <a:pos x="471" y="719"/>
                </a:cxn>
                <a:cxn ang="0">
                  <a:pos x="342" y="677"/>
                </a:cxn>
                <a:cxn ang="0">
                  <a:pos x="230" y="624"/>
                </a:cxn>
                <a:cxn ang="0">
                  <a:pos x="137" y="564"/>
                </a:cxn>
                <a:cxn ang="0">
                  <a:pos x="66" y="497"/>
                </a:cxn>
                <a:cxn ang="0">
                  <a:pos x="19" y="426"/>
                </a:cxn>
                <a:cxn ang="0">
                  <a:pos x="0" y="353"/>
                </a:cxn>
                <a:cxn ang="0">
                  <a:pos x="7" y="281"/>
                </a:cxn>
                <a:cxn ang="0">
                  <a:pos x="40" y="215"/>
                </a:cxn>
                <a:cxn ang="0">
                  <a:pos x="98" y="157"/>
                </a:cxn>
                <a:cxn ang="0">
                  <a:pos x="175" y="105"/>
                </a:cxn>
                <a:cxn ang="0">
                  <a:pos x="270" y="62"/>
                </a:cxn>
                <a:cxn ang="0">
                  <a:pos x="383" y="30"/>
                </a:cxn>
                <a:cxn ang="0">
                  <a:pos x="509" y="9"/>
                </a:cxn>
                <a:cxn ang="0">
                  <a:pos x="646" y="0"/>
                </a:cxn>
                <a:cxn ang="0">
                  <a:pos x="757" y="1"/>
                </a:cxn>
                <a:cxn ang="0">
                  <a:pos x="836" y="8"/>
                </a:cxn>
                <a:cxn ang="0">
                  <a:pos x="912" y="18"/>
                </a:cxn>
                <a:cxn ang="0">
                  <a:pos x="987" y="31"/>
                </a:cxn>
                <a:cxn ang="0">
                  <a:pos x="1058" y="48"/>
                </a:cxn>
                <a:cxn ang="0">
                  <a:pos x="1128" y="69"/>
                </a:cxn>
                <a:cxn ang="0">
                  <a:pos x="1192" y="92"/>
                </a:cxn>
                <a:cxn ang="0">
                  <a:pos x="1253" y="117"/>
                </a:cxn>
                <a:cxn ang="0">
                  <a:pos x="1310" y="146"/>
                </a:cxn>
                <a:cxn ang="0">
                  <a:pos x="1361" y="176"/>
                </a:cxn>
                <a:cxn ang="0">
                  <a:pos x="1406" y="210"/>
                </a:cxn>
                <a:cxn ang="0">
                  <a:pos x="1447" y="244"/>
                </a:cxn>
                <a:cxn ang="0">
                  <a:pos x="1480" y="281"/>
                </a:cxn>
                <a:cxn ang="0">
                  <a:pos x="1505" y="320"/>
                </a:cxn>
                <a:cxn ang="0">
                  <a:pos x="1525" y="360"/>
                </a:cxn>
                <a:cxn ang="0">
                  <a:pos x="1535" y="401"/>
                </a:cxn>
              </a:cxnLst>
              <a:rect l="0" t="0" r="r" b="b"/>
              <a:pathLst>
                <a:path w="1538" h="770">
                  <a:moveTo>
                    <a:pt x="1538" y="422"/>
                  </a:moveTo>
                  <a:lnTo>
                    <a:pt x="1538" y="444"/>
                  </a:lnTo>
                  <a:lnTo>
                    <a:pt x="1535" y="464"/>
                  </a:lnTo>
                  <a:lnTo>
                    <a:pt x="1531" y="485"/>
                  </a:lnTo>
                  <a:lnTo>
                    <a:pt x="1524" y="506"/>
                  </a:lnTo>
                  <a:lnTo>
                    <a:pt x="1515" y="526"/>
                  </a:lnTo>
                  <a:lnTo>
                    <a:pt x="1503" y="545"/>
                  </a:lnTo>
                  <a:lnTo>
                    <a:pt x="1491" y="564"/>
                  </a:lnTo>
                  <a:lnTo>
                    <a:pt x="1476" y="581"/>
                  </a:lnTo>
                  <a:lnTo>
                    <a:pt x="1458" y="598"/>
                  </a:lnTo>
                  <a:lnTo>
                    <a:pt x="1440" y="614"/>
                  </a:lnTo>
                  <a:lnTo>
                    <a:pt x="1419" y="631"/>
                  </a:lnTo>
                  <a:lnTo>
                    <a:pt x="1396" y="646"/>
                  </a:lnTo>
                  <a:lnTo>
                    <a:pt x="1373" y="660"/>
                  </a:lnTo>
                  <a:lnTo>
                    <a:pt x="1346" y="674"/>
                  </a:lnTo>
                  <a:lnTo>
                    <a:pt x="1320" y="687"/>
                  </a:lnTo>
                  <a:lnTo>
                    <a:pt x="1291" y="699"/>
                  </a:lnTo>
                  <a:lnTo>
                    <a:pt x="1261" y="710"/>
                  </a:lnTo>
                  <a:lnTo>
                    <a:pt x="1230" y="720"/>
                  </a:lnTo>
                  <a:lnTo>
                    <a:pt x="1198" y="730"/>
                  </a:lnTo>
                  <a:lnTo>
                    <a:pt x="1164" y="738"/>
                  </a:lnTo>
                  <a:lnTo>
                    <a:pt x="1130" y="746"/>
                  </a:lnTo>
                  <a:lnTo>
                    <a:pt x="1094" y="752"/>
                  </a:lnTo>
                  <a:lnTo>
                    <a:pt x="1057" y="757"/>
                  </a:lnTo>
                  <a:lnTo>
                    <a:pt x="1019" y="762"/>
                  </a:lnTo>
                  <a:lnTo>
                    <a:pt x="981" y="765"/>
                  </a:lnTo>
                  <a:lnTo>
                    <a:pt x="942" y="769"/>
                  </a:lnTo>
                  <a:lnTo>
                    <a:pt x="902" y="770"/>
                  </a:lnTo>
                  <a:lnTo>
                    <a:pt x="861" y="770"/>
                  </a:lnTo>
                  <a:lnTo>
                    <a:pt x="820" y="770"/>
                  </a:lnTo>
                  <a:lnTo>
                    <a:pt x="777" y="768"/>
                  </a:lnTo>
                  <a:lnTo>
                    <a:pt x="735" y="765"/>
                  </a:lnTo>
                  <a:lnTo>
                    <a:pt x="692" y="761"/>
                  </a:lnTo>
                  <a:lnTo>
                    <a:pt x="615" y="750"/>
                  </a:lnTo>
                  <a:lnTo>
                    <a:pt x="541" y="737"/>
                  </a:lnTo>
                  <a:lnTo>
                    <a:pt x="471" y="719"/>
                  </a:lnTo>
                  <a:lnTo>
                    <a:pt x="404" y="699"/>
                  </a:lnTo>
                  <a:lnTo>
                    <a:pt x="342" y="677"/>
                  </a:lnTo>
                  <a:lnTo>
                    <a:pt x="283" y="651"/>
                  </a:lnTo>
                  <a:lnTo>
                    <a:pt x="230" y="624"/>
                  </a:lnTo>
                  <a:lnTo>
                    <a:pt x="181" y="595"/>
                  </a:lnTo>
                  <a:lnTo>
                    <a:pt x="137" y="564"/>
                  </a:lnTo>
                  <a:lnTo>
                    <a:pt x="99" y="530"/>
                  </a:lnTo>
                  <a:lnTo>
                    <a:pt x="66" y="497"/>
                  </a:lnTo>
                  <a:lnTo>
                    <a:pt x="40" y="462"/>
                  </a:lnTo>
                  <a:lnTo>
                    <a:pt x="19" y="426"/>
                  </a:lnTo>
                  <a:lnTo>
                    <a:pt x="5" y="390"/>
                  </a:lnTo>
                  <a:lnTo>
                    <a:pt x="0" y="353"/>
                  </a:lnTo>
                  <a:lnTo>
                    <a:pt x="0" y="316"/>
                  </a:lnTo>
                  <a:lnTo>
                    <a:pt x="7" y="281"/>
                  </a:lnTo>
                  <a:lnTo>
                    <a:pt x="20" y="248"/>
                  </a:lnTo>
                  <a:lnTo>
                    <a:pt x="40" y="215"/>
                  </a:lnTo>
                  <a:lnTo>
                    <a:pt x="66" y="185"/>
                  </a:lnTo>
                  <a:lnTo>
                    <a:pt x="98" y="157"/>
                  </a:lnTo>
                  <a:lnTo>
                    <a:pt x="133" y="130"/>
                  </a:lnTo>
                  <a:lnTo>
                    <a:pt x="175" y="105"/>
                  </a:lnTo>
                  <a:lnTo>
                    <a:pt x="221" y="83"/>
                  </a:lnTo>
                  <a:lnTo>
                    <a:pt x="270" y="62"/>
                  </a:lnTo>
                  <a:lnTo>
                    <a:pt x="326" y="45"/>
                  </a:lnTo>
                  <a:lnTo>
                    <a:pt x="383" y="30"/>
                  </a:lnTo>
                  <a:lnTo>
                    <a:pt x="444" y="18"/>
                  </a:lnTo>
                  <a:lnTo>
                    <a:pt x="509" y="9"/>
                  </a:lnTo>
                  <a:lnTo>
                    <a:pt x="576" y="2"/>
                  </a:lnTo>
                  <a:lnTo>
                    <a:pt x="646" y="0"/>
                  </a:lnTo>
                  <a:lnTo>
                    <a:pt x="717" y="0"/>
                  </a:lnTo>
                  <a:lnTo>
                    <a:pt x="757" y="1"/>
                  </a:lnTo>
                  <a:lnTo>
                    <a:pt x="797" y="4"/>
                  </a:lnTo>
                  <a:lnTo>
                    <a:pt x="836" y="8"/>
                  </a:lnTo>
                  <a:lnTo>
                    <a:pt x="874" y="12"/>
                  </a:lnTo>
                  <a:lnTo>
                    <a:pt x="912" y="18"/>
                  </a:lnTo>
                  <a:lnTo>
                    <a:pt x="950" y="24"/>
                  </a:lnTo>
                  <a:lnTo>
                    <a:pt x="987" y="31"/>
                  </a:lnTo>
                  <a:lnTo>
                    <a:pt x="1023" y="39"/>
                  </a:lnTo>
                  <a:lnTo>
                    <a:pt x="1058" y="48"/>
                  </a:lnTo>
                  <a:lnTo>
                    <a:pt x="1093" y="57"/>
                  </a:lnTo>
                  <a:lnTo>
                    <a:pt x="1128" y="69"/>
                  </a:lnTo>
                  <a:lnTo>
                    <a:pt x="1161" y="79"/>
                  </a:lnTo>
                  <a:lnTo>
                    <a:pt x="1192" y="92"/>
                  </a:lnTo>
                  <a:lnTo>
                    <a:pt x="1223" y="104"/>
                  </a:lnTo>
                  <a:lnTo>
                    <a:pt x="1253" y="117"/>
                  </a:lnTo>
                  <a:lnTo>
                    <a:pt x="1282" y="131"/>
                  </a:lnTo>
                  <a:lnTo>
                    <a:pt x="1310" y="146"/>
                  </a:lnTo>
                  <a:lnTo>
                    <a:pt x="1336" y="161"/>
                  </a:lnTo>
                  <a:lnTo>
                    <a:pt x="1361" y="176"/>
                  </a:lnTo>
                  <a:lnTo>
                    <a:pt x="1385" y="192"/>
                  </a:lnTo>
                  <a:lnTo>
                    <a:pt x="1406" y="210"/>
                  </a:lnTo>
                  <a:lnTo>
                    <a:pt x="1427" y="227"/>
                  </a:lnTo>
                  <a:lnTo>
                    <a:pt x="1447" y="244"/>
                  </a:lnTo>
                  <a:lnTo>
                    <a:pt x="1464" y="263"/>
                  </a:lnTo>
                  <a:lnTo>
                    <a:pt x="1480" y="281"/>
                  </a:lnTo>
                  <a:lnTo>
                    <a:pt x="1494" y="301"/>
                  </a:lnTo>
                  <a:lnTo>
                    <a:pt x="1505" y="320"/>
                  </a:lnTo>
                  <a:lnTo>
                    <a:pt x="1516" y="340"/>
                  </a:lnTo>
                  <a:lnTo>
                    <a:pt x="1525" y="360"/>
                  </a:lnTo>
                  <a:lnTo>
                    <a:pt x="1531" y="380"/>
                  </a:lnTo>
                  <a:lnTo>
                    <a:pt x="1535" y="401"/>
                  </a:lnTo>
                  <a:lnTo>
                    <a:pt x="1538" y="422"/>
                  </a:lnTo>
                  <a:close/>
                </a:path>
              </a:pathLst>
            </a:custGeom>
            <a:solidFill>
              <a:srgbClr val="8E7F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70" y="3022"/>
              <a:ext cx="808" cy="425"/>
            </a:xfrm>
            <a:custGeom>
              <a:avLst/>
              <a:gdLst/>
              <a:ahLst/>
              <a:cxnLst>
                <a:cxn ang="0">
                  <a:pos x="1520" y="265"/>
                </a:cxn>
                <a:cxn ang="0">
                  <a:pos x="1564" y="318"/>
                </a:cxn>
                <a:cxn ang="0">
                  <a:pos x="1595" y="374"/>
                </a:cxn>
                <a:cxn ang="0">
                  <a:pos x="1613" y="431"/>
                </a:cxn>
                <a:cxn ang="0">
                  <a:pos x="1617" y="485"/>
                </a:cxn>
                <a:cxn ang="0">
                  <a:pos x="1610" y="532"/>
                </a:cxn>
                <a:cxn ang="0">
                  <a:pos x="1594" y="577"/>
                </a:cxn>
                <a:cxn ang="0">
                  <a:pos x="1568" y="618"/>
                </a:cxn>
                <a:cxn ang="0">
                  <a:pos x="1541" y="653"/>
                </a:cxn>
                <a:cxn ang="0">
                  <a:pos x="1511" y="680"/>
                </a:cxn>
                <a:cxn ang="0">
                  <a:pos x="1476" y="706"/>
                </a:cxn>
                <a:cxn ang="0">
                  <a:pos x="1439" y="730"/>
                </a:cxn>
                <a:cxn ang="0">
                  <a:pos x="1397" y="752"/>
                </a:cxn>
                <a:cxn ang="0">
                  <a:pos x="1352" y="773"/>
                </a:cxn>
                <a:cxn ang="0">
                  <a:pos x="1303" y="790"/>
                </a:cxn>
                <a:cxn ang="0">
                  <a:pos x="1253" y="806"/>
                </a:cxn>
                <a:cxn ang="0">
                  <a:pos x="1198" y="819"/>
                </a:cxn>
                <a:cxn ang="0">
                  <a:pos x="1141" y="830"/>
                </a:cxn>
                <a:cxn ang="0">
                  <a:pos x="1082" y="839"/>
                </a:cxn>
                <a:cxn ang="0">
                  <a:pos x="1021" y="845"/>
                </a:cxn>
                <a:cxn ang="0">
                  <a:pos x="958" y="849"/>
                </a:cxn>
                <a:cxn ang="0">
                  <a:pos x="893" y="849"/>
                </a:cxn>
                <a:cxn ang="0">
                  <a:pos x="826" y="846"/>
                </a:cxn>
                <a:cxn ang="0">
                  <a:pos x="759" y="842"/>
                </a:cxn>
                <a:cxn ang="0">
                  <a:pos x="644" y="827"/>
                </a:cxn>
                <a:cxn ang="0">
                  <a:pos x="492" y="793"/>
                </a:cxn>
                <a:cxn ang="0">
                  <a:pos x="357" y="746"/>
                </a:cxn>
                <a:cxn ang="0">
                  <a:pos x="240" y="688"/>
                </a:cxn>
                <a:cxn ang="0">
                  <a:pos x="143" y="622"/>
                </a:cxn>
                <a:cxn ang="0">
                  <a:pos x="69" y="549"/>
                </a:cxn>
                <a:cxn ang="0">
                  <a:pos x="21" y="470"/>
                </a:cxn>
                <a:cxn ang="0">
                  <a:pos x="0" y="390"/>
                </a:cxn>
                <a:cxn ang="0">
                  <a:pos x="5" y="330"/>
                </a:cxn>
                <a:cxn ang="0">
                  <a:pos x="15" y="293"/>
                </a:cxn>
                <a:cxn ang="0">
                  <a:pos x="34" y="256"/>
                </a:cxn>
                <a:cxn ang="0">
                  <a:pos x="57" y="223"/>
                </a:cxn>
                <a:cxn ang="0">
                  <a:pos x="87" y="190"/>
                </a:cxn>
                <a:cxn ang="0">
                  <a:pos x="122" y="159"/>
                </a:cxn>
                <a:cxn ang="0">
                  <a:pos x="164" y="131"/>
                </a:cxn>
                <a:cxn ang="0">
                  <a:pos x="209" y="105"/>
                </a:cxn>
                <a:cxn ang="0">
                  <a:pos x="259" y="82"/>
                </a:cxn>
                <a:cxn ang="0">
                  <a:pos x="314" y="61"/>
                </a:cxn>
                <a:cxn ang="0">
                  <a:pos x="372" y="43"/>
                </a:cxn>
                <a:cxn ang="0">
                  <a:pos x="435" y="28"/>
                </a:cxn>
                <a:cxn ang="0">
                  <a:pos x="500" y="15"/>
                </a:cxn>
                <a:cxn ang="0">
                  <a:pos x="569" y="7"/>
                </a:cxn>
                <a:cxn ang="0">
                  <a:pos x="641" y="1"/>
                </a:cxn>
                <a:cxn ang="0">
                  <a:pos x="715" y="0"/>
                </a:cxn>
                <a:cxn ang="0">
                  <a:pos x="809" y="2"/>
                </a:cxn>
                <a:cxn ang="0">
                  <a:pos x="921" y="14"/>
                </a:cxn>
                <a:cxn ang="0">
                  <a:pos x="1028" y="31"/>
                </a:cxn>
                <a:cxn ang="0">
                  <a:pos x="1129" y="56"/>
                </a:cxn>
                <a:cxn ang="0">
                  <a:pos x="1226" y="88"/>
                </a:cxn>
                <a:cxn ang="0">
                  <a:pos x="1314" y="126"/>
                </a:cxn>
                <a:cxn ang="0">
                  <a:pos x="1393" y="168"/>
                </a:cxn>
                <a:cxn ang="0">
                  <a:pos x="1463" y="216"/>
                </a:cxn>
              </a:cxnLst>
              <a:rect l="0" t="0" r="r" b="b"/>
              <a:pathLst>
                <a:path w="1617" h="849">
                  <a:moveTo>
                    <a:pt x="1493" y="241"/>
                  </a:moveTo>
                  <a:lnTo>
                    <a:pt x="1520" y="265"/>
                  </a:lnTo>
                  <a:lnTo>
                    <a:pt x="1543" y="292"/>
                  </a:lnTo>
                  <a:lnTo>
                    <a:pt x="1564" y="318"/>
                  </a:lnTo>
                  <a:lnTo>
                    <a:pt x="1581" y="346"/>
                  </a:lnTo>
                  <a:lnTo>
                    <a:pt x="1595" y="374"/>
                  </a:lnTo>
                  <a:lnTo>
                    <a:pt x="1606" y="402"/>
                  </a:lnTo>
                  <a:lnTo>
                    <a:pt x="1613" y="431"/>
                  </a:lnTo>
                  <a:lnTo>
                    <a:pt x="1617" y="461"/>
                  </a:lnTo>
                  <a:lnTo>
                    <a:pt x="1617" y="485"/>
                  </a:lnTo>
                  <a:lnTo>
                    <a:pt x="1614" y="509"/>
                  </a:lnTo>
                  <a:lnTo>
                    <a:pt x="1610" y="532"/>
                  </a:lnTo>
                  <a:lnTo>
                    <a:pt x="1603" y="555"/>
                  </a:lnTo>
                  <a:lnTo>
                    <a:pt x="1594" y="577"/>
                  </a:lnTo>
                  <a:lnTo>
                    <a:pt x="1582" y="597"/>
                  </a:lnTo>
                  <a:lnTo>
                    <a:pt x="1568" y="618"/>
                  </a:lnTo>
                  <a:lnTo>
                    <a:pt x="1553" y="638"/>
                  </a:lnTo>
                  <a:lnTo>
                    <a:pt x="1541" y="653"/>
                  </a:lnTo>
                  <a:lnTo>
                    <a:pt x="1526" y="667"/>
                  </a:lnTo>
                  <a:lnTo>
                    <a:pt x="1511" y="680"/>
                  </a:lnTo>
                  <a:lnTo>
                    <a:pt x="1495" y="693"/>
                  </a:lnTo>
                  <a:lnTo>
                    <a:pt x="1476" y="706"/>
                  </a:lnTo>
                  <a:lnTo>
                    <a:pt x="1458" y="718"/>
                  </a:lnTo>
                  <a:lnTo>
                    <a:pt x="1439" y="730"/>
                  </a:lnTo>
                  <a:lnTo>
                    <a:pt x="1419" y="741"/>
                  </a:lnTo>
                  <a:lnTo>
                    <a:pt x="1397" y="752"/>
                  </a:lnTo>
                  <a:lnTo>
                    <a:pt x="1375" y="762"/>
                  </a:lnTo>
                  <a:lnTo>
                    <a:pt x="1352" y="773"/>
                  </a:lnTo>
                  <a:lnTo>
                    <a:pt x="1329" y="782"/>
                  </a:lnTo>
                  <a:lnTo>
                    <a:pt x="1303" y="790"/>
                  </a:lnTo>
                  <a:lnTo>
                    <a:pt x="1278" y="798"/>
                  </a:lnTo>
                  <a:lnTo>
                    <a:pt x="1253" y="806"/>
                  </a:lnTo>
                  <a:lnTo>
                    <a:pt x="1226" y="813"/>
                  </a:lnTo>
                  <a:lnTo>
                    <a:pt x="1198" y="819"/>
                  </a:lnTo>
                  <a:lnTo>
                    <a:pt x="1170" y="826"/>
                  </a:lnTo>
                  <a:lnTo>
                    <a:pt x="1141" y="830"/>
                  </a:lnTo>
                  <a:lnTo>
                    <a:pt x="1112" y="835"/>
                  </a:lnTo>
                  <a:lnTo>
                    <a:pt x="1082" y="839"/>
                  </a:lnTo>
                  <a:lnTo>
                    <a:pt x="1052" y="842"/>
                  </a:lnTo>
                  <a:lnTo>
                    <a:pt x="1021" y="845"/>
                  </a:lnTo>
                  <a:lnTo>
                    <a:pt x="990" y="848"/>
                  </a:lnTo>
                  <a:lnTo>
                    <a:pt x="958" y="849"/>
                  </a:lnTo>
                  <a:lnTo>
                    <a:pt x="925" y="849"/>
                  </a:lnTo>
                  <a:lnTo>
                    <a:pt x="893" y="849"/>
                  </a:lnTo>
                  <a:lnTo>
                    <a:pt x="860" y="849"/>
                  </a:lnTo>
                  <a:lnTo>
                    <a:pt x="826" y="846"/>
                  </a:lnTo>
                  <a:lnTo>
                    <a:pt x="793" y="845"/>
                  </a:lnTo>
                  <a:lnTo>
                    <a:pt x="759" y="842"/>
                  </a:lnTo>
                  <a:lnTo>
                    <a:pt x="725" y="838"/>
                  </a:lnTo>
                  <a:lnTo>
                    <a:pt x="644" y="827"/>
                  </a:lnTo>
                  <a:lnTo>
                    <a:pt x="566" y="812"/>
                  </a:lnTo>
                  <a:lnTo>
                    <a:pt x="492" y="793"/>
                  </a:lnTo>
                  <a:lnTo>
                    <a:pt x="423" y="771"/>
                  </a:lnTo>
                  <a:lnTo>
                    <a:pt x="357" y="746"/>
                  </a:lnTo>
                  <a:lnTo>
                    <a:pt x="296" y="718"/>
                  </a:lnTo>
                  <a:lnTo>
                    <a:pt x="240" y="688"/>
                  </a:lnTo>
                  <a:lnTo>
                    <a:pt x="189" y="656"/>
                  </a:lnTo>
                  <a:lnTo>
                    <a:pt x="143" y="622"/>
                  </a:lnTo>
                  <a:lnTo>
                    <a:pt x="104" y="586"/>
                  </a:lnTo>
                  <a:lnTo>
                    <a:pt x="69" y="549"/>
                  </a:lnTo>
                  <a:lnTo>
                    <a:pt x="43" y="510"/>
                  </a:lnTo>
                  <a:lnTo>
                    <a:pt x="21" y="470"/>
                  </a:lnTo>
                  <a:lnTo>
                    <a:pt x="7" y="430"/>
                  </a:lnTo>
                  <a:lnTo>
                    <a:pt x="0" y="390"/>
                  </a:lnTo>
                  <a:lnTo>
                    <a:pt x="1" y="349"/>
                  </a:lnTo>
                  <a:lnTo>
                    <a:pt x="5" y="330"/>
                  </a:lnTo>
                  <a:lnTo>
                    <a:pt x="9" y="311"/>
                  </a:lnTo>
                  <a:lnTo>
                    <a:pt x="15" y="293"/>
                  </a:lnTo>
                  <a:lnTo>
                    <a:pt x="23" y="274"/>
                  </a:lnTo>
                  <a:lnTo>
                    <a:pt x="34" y="256"/>
                  </a:lnTo>
                  <a:lnTo>
                    <a:pt x="44" y="239"/>
                  </a:lnTo>
                  <a:lnTo>
                    <a:pt x="57" y="223"/>
                  </a:lnTo>
                  <a:lnTo>
                    <a:pt x="72" y="205"/>
                  </a:lnTo>
                  <a:lnTo>
                    <a:pt x="87" y="190"/>
                  </a:lnTo>
                  <a:lnTo>
                    <a:pt x="104" y="174"/>
                  </a:lnTo>
                  <a:lnTo>
                    <a:pt x="122" y="159"/>
                  </a:lnTo>
                  <a:lnTo>
                    <a:pt x="142" y="145"/>
                  </a:lnTo>
                  <a:lnTo>
                    <a:pt x="164" y="131"/>
                  </a:lnTo>
                  <a:lnTo>
                    <a:pt x="186" y="118"/>
                  </a:lnTo>
                  <a:lnTo>
                    <a:pt x="209" y="105"/>
                  </a:lnTo>
                  <a:lnTo>
                    <a:pt x="234" y="93"/>
                  </a:lnTo>
                  <a:lnTo>
                    <a:pt x="259" y="82"/>
                  </a:lnTo>
                  <a:lnTo>
                    <a:pt x="286" y="70"/>
                  </a:lnTo>
                  <a:lnTo>
                    <a:pt x="314" y="61"/>
                  </a:lnTo>
                  <a:lnTo>
                    <a:pt x="342" y="51"/>
                  </a:lnTo>
                  <a:lnTo>
                    <a:pt x="372" y="43"/>
                  </a:lnTo>
                  <a:lnTo>
                    <a:pt x="403" y="35"/>
                  </a:lnTo>
                  <a:lnTo>
                    <a:pt x="435" y="28"/>
                  </a:lnTo>
                  <a:lnTo>
                    <a:pt x="467" y="21"/>
                  </a:lnTo>
                  <a:lnTo>
                    <a:pt x="500" y="15"/>
                  </a:lnTo>
                  <a:lnTo>
                    <a:pt x="535" y="10"/>
                  </a:lnTo>
                  <a:lnTo>
                    <a:pt x="569" y="7"/>
                  </a:lnTo>
                  <a:lnTo>
                    <a:pt x="605" y="3"/>
                  </a:lnTo>
                  <a:lnTo>
                    <a:pt x="641" y="1"/>
                  </a:lnTo>
                  <a:lnTo>
                    <a:pt x="678" y="0"/>
                  </a:lnTo>
                  <a:lnTo>
                    <a:pt x="715" y="0"/>
                  </a:lnTo>
                  <a:lnTo>
                    <a:pt x="753" y="0"/>
                  </a:lnTo>
                  <a:lnTo>
                    <a:pt x="809" y="2"/>
                  </a:lnTo>
                  <a:lnTo>
                    <a:pt x="865" y="7"/>
                  </a:lnTo>
                  <a:lnTo>
                    <a:pt x="921" y="14"/>
                  </a:lnTo>
                  <a:lnTo>
                    <a:pt x="975" y="22"/>
                  </a:lnTo>
                  <a:lnTo>
                    <a:pt x="1028" y="31"/>
                  </a:lnTo>
                  <a:lnTo>
                    <a:pt x="1080" y="44"/>
                  </a:lnTo>
                  <a:lnTo>
                    <a:pt x="1129" y="56"/>
                  </a:lnTo>
                  <a:lnTo>
                    <a:pt x="1179" y="71"/>
                  </a:lnTo>
                  <a:lnTo>
                    <a:pt x="1226" y="88"/>
                  </a:lnTo>
                  <a:lnTo>
                    <a:pt x="1271" y="106"/>
                  </a:lnTo>
                  <a:lnTo>
                    <a:pt x="1314" y="126"/>
                  </a:lnTo>
                  <a:lnTo>
                    <a:pt x="1355" y="146"/>
                  </a:lnTo>
                  <a:lnTo>
                    <a:pt x="1393" y="168"/>
                  </a:lnTo>
                  <a:lnTo>
                    <a:pt x="1430" y="191"/>
                  </a:lnTo>
                  <a:lnTo>
                    <a:pt x="1463" y="216"/>
                  </a:lnTo>
                  <a:lnTo>
                    <a:pt x="1493" y="2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587" y="3036"/>
              <a:ext cx="768" cy="385"/>
            </a:xfrm>
            <a:custGeom>
              <a:avLst/>
              <a:gdLst/>
              <a:ahLst/>
              <a:cxnLst>
                <a:cxn ang="0">
                  <a:pos x="1536" y="442"/>
                </a:cxn>
                <a:cxn ang="0">
                  <a:pos x="1529" y="484"/>
                </a:cxn>
                <a:cxn ang="0">
                  <a:pos x="1513" y="524"/>
                </a:cxn>
                <a:cxn ang="0">
                  <a:pos x="1488" y="562"/>
                </a:cxn>
                <a:cxn ang="0">
                  <a:pos x="1457" y="597"/>
                </a:cxn>
                <a:cxn ang="0">
                  <a:pos x="1417" y="629"/>
                </a:cxn>
                <a:cxn ang="0">
                  <a:pos x="1371" y="659"/>
                </a:cxn>
                <a:cxn ang="0">
                  <a:pos x="1319" y="686"/>
                </a:cxn>
                <a:cxn ang="0">
                  <a:pos x="1260" y="709"/>
                </a:cxn>
                <a:cxn ang="0">
                  <a:pos x="1197" y="728"/>
                </a:cxn>
                <a:cxn ang="0">
                  <a:pos x="1129" y="745"/>
                </a:cxn>
                <a:cxn ang="0">
                  <a:pos x="1056" y="756"/>
                </a:cxn>
                <a:cxn ang="0">
                  <a:pos x="980" y="764"/>
                </a:cxn>
                <a:cxn ang="0">
                  <a:pos x="901" y="769"/>
                </a:cxn>
                <a:cxn ang="0">
                  <a:pos x="819" y="769"/>
                </a:cxn>
                <a:cxn ang="0">
                  <a:pos x="734" y="764"/>
                </a:cxn>
                <a:cxn ang="0">
                  <a:pos x="614" y="749"/>
                </a:cxn>
                <a:cxn ang="0">
                  <a:pos x="470" y="718"/>
                </a:cxn>
                <a:cxn ang="0">
                  <a:pos x="341" y="675"/>
                </a:cxn>
                <a:cxn ang="0">
                  <a:pos x="229" y="624"/>
                </a:cxn>
                <a:cxn ang="0">
                  <a:pos x="137" y="564"/>
                </a:cxn>
                <a:cxn ang="0">
                  <a:pos x="67" y="497"/>
                </a:cxn>
                <a:cxn ang="0">
                  <a:pos x="19" y="426"/>
                </a:cxn>
                <a:cxn ang="0">
                  <a:pos x="0" y="354"/>
                </a:cxn>
                <a:cxn ang="0">
                  <a:pos x="7" y="282"/>
                </a:cxn>
                <a:cxn ang="0">
                  <a:pos x="40" y="215"/>
                </a:cxn>
                <a:cxn ang="0">
                  <a:pos x="97" y="156"/>
                </a:cxn>
                <a:cxn ang="0">
                  <a:pos x="174" y="105"/>
                </a:cxn>
                <a:cxn ang="0">
                  <a:pos x="271" y="62"/>
                </a:cxn>
                <a:cxn ang="0">
                  <a:pos x="382" y="30"/>
                </a:cxn>
                <a:cxn ang="0">
                  <a:pos x="508" y="9"/>
                </a:cxn>
                <a:cxn ang="0">
                  <a:pos x="645" y="0"/>
                </a:cxn>
                <a:cxn ang="0">
                  <a:pos x="756" y="1"/>
                </a:cxn>
                <a:cxn ang="0">
                  <a:pos x="835" y="8"/>
                </a:cxn>
                <a:cxn ang="0">
                  <a:pos x="911" y="18"/>
                </a:cxn>
                <a:cxn ang="0">
                  <a:pos x="986" y="31"/>
                </a:cxn>
                <a:cxn ang="0">
                  <a:pos x="1057" y="48"/>
                </a:cxn>
                <a:cxn ang="0">
                  <a:pos x="1127" y="68"/>
                </a:cxn>
                <a:cxn ang="0">
                  <a:pos x="1191" y="91"/>
                </a:cxn>
                <a:cxn ang="0">
                  <a:pos x="1252" y="117"/>
                </a:cxn>
                <a:cxn ang="0">
                  <a:pos x="1309" y="145"/>
                </a:cxn>
                <a:cxn ang="0">
                  <a:pos x="1359" y="176"/>
                </a:cxn>
                <a:cxn ang="0">
                  <a:pos x="1405" y="210"/>
                </a:cxn>
                <a:cxn ang="0">
                  <a:pos x="1445" y="244"/>
                </a:cxn>
                <a:cxn ang="0">
                  <a:pos x="1478" y="281"/>
                </a:cxn>
                <a:cxn ang="0">
                  <a:pos x="1504" y="319"/>
                </a:cxn>
                <a:cxn ang="0">
                  <a:pos x="1523" y="358"/>
                </a:cxn>
                <a:cxn ang="0">
                  <a:pos x="1533" y="400"/>
                </a:cxn>
              </a:cxnLst>
              <a:rect l="0" t="0" r="r" b="b"/>
              <a:pathLst>
                <a:path w="1536" h="769">
                  <a:moveTo>
                    <a:pt x="1536" y="421"/>
                  </a:moveTo>
                  <a:lnTo>
                    <a:pt x="1536" y="442"/>
                  </a:lnTo>
                  <a:lnTo>
                    <a:pt x="1533" y="463"/>
                  </a:lnTo>
                  <a:lnTo>
                    <a:pt x="1529" y="484"/>
                  </a:lnTo>
                  <a:lnTo>
                    <a:pt x="1522" y="505"/>
                  </a:lnTo>
                  <a:lnTo>
                    <a:pt x="1513" y="524"/>
                  </a:lnTo>
                  <a:lnTo>
                    <a:pt x="1502" y="544"/>
                  </a:lnTo>
                  <a:lnTo>
                    <a:pt x="1488" y="562"/>
                  </a:lnTo>
                  <a:lnTo>
                    <a:pt x="1473" y="580"/>
                  </a:lnTo>
                  <a:lnTo>
                    <a:pt x="1457" y="597"/>
                  </a:lnTo>
                  <a:lnTo>
                    <a:pt x="1438" y="613"/>
                  </a:lnTo>
                  <a:lnTo>
                    <a:pt x="1417" y="629"/>
                  </a:lnTo>
                  <a:lnTo>
                    <a:pt x="1395" y="644"/>
                  </a:lnTo>
                  <a:lnTo>
                    <a:pt x="1371" y="659"/>
                  </a:lnTo>
                  <a:lnTo>
                    <a:pt x="1345" y="673"/>
                  </a:lnTo>
                  <a:lnTo>
                    <a:pt x="1319" y="686"/>
                  </a:lnTo>
                  <a:lnTo>
                    <a:pt x="1290" y="697"/>
                  </a:lnTo>
                  <a:lnTo>
                    <a:pt x="1260" y="709"/>
                  </a:lnTo>
                  <a:lnTo>
                    <a:pt x="1229" y="719"/>
                  </a:lnTo>
                  <a:lnTo>
                    <a:pt x="1197" y="728"/>
                  </a:lnTo>
                  <a:lnTo>
                    <a:pt x="1163" y="737"/>
                  </a:lnTo>
                  <a:lnTo>
                    <a:pt x="1129" y="745"/>
                  </a:lnTo>
                  <a:lnTo>
                    <a:pt x="1093" y="750"/>
                  </a:lnTo>
                  <a:lnTo>
                    <a:pt x="1056" y="756"/>
                  </a:lnTo>
                  <a:lnTo>
                    <a:pt x="1018" y="761"/>
                  </a:lnTo>
                  <a:lnTo>
                    <a:pt x="980" y="764"/>
                  </a:lnTo>
                  <a:lnTo>
                    <a:pt x="941" y="768"/>
                  </a:lnTo>
                  <a:lnTo>
                    <a:pt x="901" y="769"/>
                  </a:lnTo>
                  <a:lnTo>
                    <a:pt x="860" y="769"/>
                  </a:lnTo>
                  <a:lnTo>
                    <a:pt x="819" y="769"/>
                  </a:lnTo>
                  <a:lnTo>
                    <a:pt x="776" y="767"/>
                  </a:lnTo>
                  <a:lnTo>
                    <a:pt x="734" y="764"/>
                  </a:lnTo>
                  <a:lnTo>
                    <a:pt x="691" y="760"/>
                  </a:lnTo>
                  <a:lnTo>
                    <a:pt x="614" y="749"/>
                  </a:lnTo>
                  <a:lnTo>
                    <a:pt x="540" y="735"/>
                  </a:lnTo>
                  <a:lnTo>
                    <a:pt x="470" y="718"/>
                  </a:lnTo>
                  <a:lnTo>
                    <a:pt x="403" y="698"/>
                  </a:lnTo>
                  <a:lnTo>
                    <a:pt x="341" y="675"/>
                  </a:lnTo>
                  <a:lnTo>
                    <a:pt x="283" y="651"/>
                  </a:lnTo>
                  <a:lnTo>
                    <a:pt x="229" y="624"/>
                  </a:lnTo>
                  <a:lnTo>
                    <a:pt x="181" y="595"/>
                  </a:lnTo>
                  <a:lnTo>
                    <a:pt x="137" y="564"/>
                  </a:lnTo>
                  <a:lnTo>
                    <a:pt x="99" y="531"/>
                  </a:lnTo>
                  <a:lnTo>
                    <a:pt x="67" y="497"/>
                  </a:lnTo>
                  <a:lnTo>
                    <a:pt x="40" y="462"/>
                  </a:lnTo>
                  <a:lnTo>
                    <a:pt x="19" y="426"/>
                  </a:lnTo>
                  <a:lnTo>
                    <a:pt x="6" y="391"/>
                  </a:lnTo>
                  <a:lnTo>
                    <a:pt x="0" y="354"/>
                  </a:lnTo>
                  <a:lnTo>
                    <a:pt x="0" y="317"/>
                  </a:lnTo>
                  <a:lnTo>
                    <a:pt x="7" y="282"/>
                  </a:lnTo>
                  <a:lnTo>
                    <a:pt x="21" y="248"/>
                  </a:lnTo>
                  <a:lnTo>
                    <a:pt x="40" y="215"/>
                  </a:lnTo>
                  <a:lnTo>
                    <a:pt x="65" y="185"/>
                  </a:lnTo>
                  <a:lnTo>
                    <a:pt x="97" y="156"/>
                  </a:lnTo>
                  <a:lnTo>
                    <a:pt x="132" y="130"/>
                  </a:lnTo>
                  <a:lnTo>
                    <a:pt x="174" y="105"/>
                  </a:lnTo>
                  <a:lnTo>
                    <a:pt x="220" y="83"/>
                  </a:lnTo>
                  <a:lnTo>
                    <a:pt x="271" y="62"/>
                  </a:lnTo>
                  <a:lnTo>
                    <a:pt x="325" y="45"/>
                  </a:lnTo>
                  <a:lnTo>
                    <a:pt x="382" y="30"/>
                  </a:lnTo>
                  <a:lnTo>
                    <a:pt x="443" y="18"/>
                  </a:lnTo>
                  <a:lnTo>
                    <a:pt x="508" y="9"/>
                  </a:lnTo>
                  <a:lnTo>
                    <a:pt x="575" y="2"/>
                  </a:lnTo>
                  <a:lnTo>
                    <a:pt x="645" y="0"/>
                  </a:lnTo>
                  <a:lnTo>
                    <a:pt x="716" y="0"/>
                  </a:lnTo>
                  <a:lnTo>
                    <a:pt x="756" y="1"/>
                  </a:lnTo>
                  <a:lnTo>
                    <a:pt x="796" y="4"/>
                  </a:lnTo>
                  <a:lnTo>
                    <a:pt x="835" y="8"/>
                  </a:lnTo>
                  <a:lnTo>
                    <a:pt x="873" y="12"/>
                  </a:lnTo>
                  <a:lnTo>
                    <a:pt x="911" y="18"/>
                  </a:lnTo>
                  <a:lnTo>
                    <a:pt x="949" y="24"/>
                  </a:lnTo>
                  <a:lnTo>
                    <a:pt x="986" y="31"/>
                  </a:lnTo>
                  <a:lnTo>
                    <a:pt x="1022" y="39"/>
                  </a:lnTo>
                  <a:lnTo>
                    <a:pt x="1057" y="48"/>
                  </a:lnTo>
                  <a:lnTo>
                    <a:pt x="1092" y="57"/>
                  </a:lnTo>
                  <a:lnTo>
                    <a:pt x="1127" y="68"/>
                  </a:lnTo>
                  <a:lnTo>
                    <a:pt x="1159" y="79"/>
                  </a:lnTo>
                  <a:lnTo>
                    <a:pt x="1191" y="91"/>
                  </a:lnTo>
                  <a:lnTo>
                    <a:pt x="1222" y="103"/>
                  </a:lnTo>
                  <a:lnTo>
                    <a:pt x="1252" y="117"/>
                  </a:lnTo>
                  <a:lnTo>
                    <a:pt x="1281" y="131"/>
                  </a:lnTo>
                  <a:lnTo>
                    <a:pt x="1309" y="145"/>
                  </a:lnTo>
                  <a:lnTo>
                    <a:pt x="1335" y="161"/>
                  </a:lnTo>
                  <a:lnTo>
                    <a:pt x="1359" y="176"/>
                  </a:lnTo>
                  <a:lnTo>
                    <a:pt x="1384" y="192"/>
                  </a:lnTo>
                  <a:lnTo>
                    <a:pt x="1405" y="210"/>
                  </a:lnTo>
                  <a:lnTo>
                    <a:pt x="1426" y="227"/>
                  </a:lnTo>
                  <a:lnTo>
                    <a:pt x="1445" y="244"/>
                  </a:lnTo>
                  <a:lnTo>
                    <a:pt x="1463" y="263"/>
                  </a:lnTo>
                  <a:lnTo>
                    <a:pt x="1478" y="281"/>
                  </a:lnTo>
                  <a:lnTo>
                    <a:pt x="1492" y="299"/>
                  </a:lnTo>
                  <a:lnTo>
                    <a:pt x="1504" y="319"/>
                  </a:lnTo>
                  <a:lnTo>
                    <a:pt x="1515" y="339"/>
                  </a:lnTo>
                  <a:lnTo>
                    <a:pt x="1523" y="358"/>
                  </a:lnTo>
                  <a:lnTo>
                    <a:pt x="1529" y="379"/>
                  </a:lnTo>
                  <a:lnTo>
                    <a:pt x="1533" y="400"/>
                  </a:lnTo>
                  <a:lnTo>
                    <a:pt x="1536" y="421"/>
                  </a:lnTo>
                  <a:close/>
                </a:path>
              </a:pathLst>
            </a:custGeom>
            <a:solidFill>
              <a:srgbClr val="C6B7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598" y="3054"/>
              <a:ext cx="741" cy="355"/>
            </a:xfrm>
            <a:custGeom>
              <a:avLst/>
              <a:gdLst/>
              <a:ahLst/>
              <a:cxnLst>
                <a:cxn ang="0">
                  <a:pos x="1480" y="413"/>
                </a:cxn>
                <a:cxn ang="0">
                  <a:pos x="1473" y="452"/>
                </a:cxn>
                <a:cxn ang="0">
                  <a:pos x="1457" y="489"/>
                </a:cxn>
                <a:cxn ang="0">
                  <a:pos x="1434" y="523"/>
                </a:cxn>
                <a:cxn ang="0">
                  <a:pos x="1404" y="555"/>
                </a:cxn>
                <a:cxn ang="0">
                  <a:pos x="1366" y="585"/>
                </a:cxn>
                <a:cxn ang="0">
                  <a:pos x="1321" y="611"/>
                </a:cxn>
                <a:cxn ang="0">
                  <a:pos x="1272" y="636"/>
                </a:cxn>
                <a:cxn ang="0">
                  <a:pos x="1215" y="656"/>
                </a:cxn>
                <a:cxn ang="0">
                  <a:pos x="1154" y="675"/>
                </a:cxn>
                <a:cxn ang="0">
                  <a:pos x="1090" y="689"/>
                </a:cxn>
                <a:cxn ang="0">
                  <a:pos x="1019" y="700"/>
                </a:cxn>
                <a:cxn ang="0">
                  <a:pos x="947" y="708"/>
                </a:cxn>
                <a:cxn ang="0">
                  <a:pos x="871" y="712"/>
                </a:cxn>
                <a:cxn ang="0">
                  <a:pos x="791" y="711"/>
                </a:cxn>
                <a:cxn ang="0">
                  <a:pos x="711" y="706"/>
                </a:cxn>
                <a:cxn ang="0">
                  <a:pos x="596" y="692"/>
                </a:cxn>
                <a:cxn ang="0">
                  <a:pos x="456" y="663"/>
                </a:cxn>
                <a:cxn ang="0">
                  <a:pos x="332" y="624"/>
                </a:cxn>
                <a:cxn ang="0">
                  <a:pos x="223" y="576"/>
                </a:cxn>
                <a:cxn ang="0">
                  <a:pos x="134" y="520"/>
                </a:cxn>
                <a:cxn ang="0">
                  <a:pos x="66" y="458"/>
                </a:cxn>
                <a:cxn ang="0">
                  <a:pos x="19" y="392"/>
                </a:cxn>
                <a:cxn ang="0">
                  <a:pos x="0" y="325"/>
                </a:cxn>
                <a:cxn ang="0">
                  <a:pos x="7" y="259"/>
                </a:cxn>
                <a:cxn ang="0">
                  <a:pos x="38" y="197"/>
                </a:cxn>
                <a:cxn ang="0">
                  <a:pos x="93" y="143"/>
                </a:cxn>
                <a:cxn ang="0">
                  <a:pos x="168" y="96"/>
                </a:cxn>
                <a:cxn ang="0">
                  <a:pos x="260" y="57"/>
                </a:cxn>
                <a:cxn ang="0">
                  <a:pos x="369" y="28"/>
                </a:cxn>
                <a:cxn ang="0">
                  <a:pos x="491" y="8"/>
                </a:cxn>
                <a:cxn ang="0">
                  <a:pos x="623" y="0"/>
                </a:cxn>
                <a:cxn ang="0">
                  <a:pos x="730" y="3"/>
                </a:cxn>
                <a:cxn ang="0">
                  <a:pos x="806" y="9"/>
                </a:cxn>
                <a:cxn ang="0">
                  <a:pos x="880" y="19"/>
                </a:cxn>
                <a:cxn ang="0">
                  <a:pos x="952" y="31"/>
                </a:cxn>
                <a:cxn ang="0">
                  <a:pos x="1022" y="48"/>
                </a:cxn>
                <a:cxn ang="0">
                  <a:pos x="1087" y="66"/>
                </a:cxn>
                <a:cxn ang="0">
                  <a:pos x="1150" y="88"/>
                </a:cxn>
                <a:cxn ang="0">
                  <a:pos x="1208" y="111"/>
                </a:cxn>
                <a:cxn ang="0">
                  <a:pos x="1263" y="137"/>
                </a:cxn>
                <a:cxn ang="0">
                  <a:pos x="1312" y="166"/>
                </a:cxn>
                <a:cxn ang="0">
                  <a:pos x="1356" y="197"/>
                </a:cxn>
                <a:cxn ang="0">
                  <a:pos x="1394" y="230"/>
                </a:cxn>
                <a:cxn ang="0">
                  <a:pos x="1425" y="263"/>
                </a:cxn>
                <a:cxn ang="0">
                  <a:pos x="1450" y="299"/>
                </a:cxn>
                <a:cxn ang="0">
                  <a:pos x="1469" y="336"/>
                </a:cxn>
                <a:cxn ang="0">
                  <a:pos x="1478" y="374"/>
                </a:cxn>
              </a:cxnLst>
              <a:rect l="0" t="0" r="r" b="b"/>
              <a:pathLst>
                <a:path w="1480" h="712">
                  <a:moveTo>
                    <a:pt x="1480" y="393"/>
                  </a:moveTo>
                  <a:lnTo>
                    <a:pt x="1480" y="413"/>
                  </a:lnTo>
                  <a:lnTo>
                    <a:pt x="1478" y="433"/>
                  </a:lnTo>
                  <a:lnTo>
                    <a:pt x="1473" y="452"/>
                  </a:lnTo>
                  <a:lnTo>
                    <a:pt x="1467" y="471"/>
                  </a:lnTo>
                  <a:lnTo>
                    <a:pt x="1457" y="489"/>
                  </a:lnTo>
                  <a:lnTo>
                    <a:pt x="1447" y="506"/>
                  </a:lnTo>
                  <a:lnTo>
                    <a:pt x="1434" y="523"/>
                  </a:lnTo>
                  <a:lnTo>
                    <a:pt x="1420" y="540"/>
                  </a:lnTo>
                  <a:lnTo>
                    <a:pt x="1404" y="555"/>
                  </a:lnTo>
                  <a:lnTo>
                    <a:pt x="1386" y="570"/>
                  </a:lnTo>
                  <a:lnTo>
                    <a:pt x="1366" y="585"/>
                  </a:lnTo>
                  <a:lnTo>
                    <a:pt x="1344" y="599"/>
                  </a:lnTo>
                  <a:lnTo>
                    <a:pt x="1321" y="611"/>
                  </a:lnTo>
                  <a:lnTo>
                    <a:pt x="1297" y="624"/>
                  </a:lnTo>
                  <a:lnTo>
                    <a:pt x="1272" y="636"/>
                  </a:lnTo>
                  <a:lnTo>
                    <a:pt x="1244" y="646"/>
                  </a:lnTo>
                  <a:lnTo>
                    <a:pt x="1215" y="656"/>
                  </a:lnTo>
                  <a:lnTo>
                    <a:pt x="1185" y="666"/>
                  </a:lnTo>
                  <a:lnTo>
                    <a:pt x="1154" y="675"/>
                  </a:lnTo>
                  <a:lnTo>
                    <a:pt x="1122" y="683"/>
                  </a:lnTo>
                  <a:lnTo>
                    <a:pt x="1090" y="689"/>
                  </a:lnTo>
                  <a:lnTo>
                    <a:pt x="1055" y="696"/>
                  </a:lnTo>
                  <a:lnTo>
                    <a:pt x="1019" y="700"/>
                  </a:lnTo>
                  <a:lnTo>
                    <a:pt x="984" y="705"/>
                  </a:lnTo>
                  <a:lnTo>
                    <a:pt x="947" y="708"/>
                  </a:lnTo>
                  <a:lnTo>
                    <a:pt x="909" y="711"/>
                  </a:lnTo>
                  <a:lnTo>
                    <a:pt x="871" y="712"/>
                  </a:lnTo>
                  <a:lnTo>
                    <a:pt x="832" y="712"/>
                  </a:lnTo>
                  <a:lnTo>
                    <a:pt x="791" y="711"/>
                  </a:lnTo>
                  <a:lnTo>
                    <a:pt x="751" y="709"/>
                  </a:lnTo>
                  <a:lnTo>
                    <a:pt x="711" y="706"/>
                  </a:lnTo>
                  <a:lnTo>
                    <a:pt x="669" y="703"/>
                  </a:lnTo>
                  <a:lnTo>
                    <a:pt x="596" y="692"/>
                  </a:lnTo>
                  <a:lnTo>
                    <a:pt x="524" y="679"/>
                  </a:lnTo>
                  <a:lnTo>
                    <a:pt x="456" y="663"/>
                  </a:lnTo>
                  <a:lnTo>
                    <a:pt x="392" y="645"/>
                  </a:lnTo>
                  <a:lnTo>
                    <a:pt x="332" y="624"/>
                  </a:lnTo>
                  <a:lnTo>
                    <a:pt x="275" y="601"/>
                  </a:lnTo>
                  <a:lnTo>
                    <a:pt x="223" y="576"/>
                  </a:lnTo>
                  <a:lnTo>
                    <a:pt x="176" y="548"/>
                  </a:lnTo>
                  <a:lnTo>
                    <a:pt x="134" y="520"/>
                  </a:lnTo>
                  <a:lnTo>
                    <a:pt x="97" y="489"/>
                  </a:lnTo>
                  <a:lnTo>
                    <a:pt x="66" y="458"/>
                  </a:lnTo>
                  <a:lnTo>
                    <a:pt x="39" y="426"/>
                  </a:lnTo>
                  <a:lnTo>
                    <a:pt x="19" y="392"/>
                  </a:lnTo>
                  <a:lnTo>
                    <a:pt x="7" y="359"/>
                  </a:lnTo>
                  <a:lnTo>
                    <a:pt x="0" y="325"/>
                  </a:lnTo>
                  <a:lnTo>
                    <a:pt x="0" y="291"/>
                  </a:lnTo>
                  <a:lnTo>
                    <a:pt x="7" y="259"/>
                  </a:lnTo>
                  <a:lnTo>
                    <a:pt x="19" y="227"/>
                  </a:lnTo>
                  <a:lnTo>
                    <a:pt x="38" y="197"/>
                  </a:lnTo>
                  <a:lnTo>
                    <a:pt x="63" y="170"/>
                  </a:lnTo>
                  <a:lnTo>
                    <a:pt x="93" y="143"/>
                  </a:lnTo>
                  <a:lnTo>
                    <a:pt x="128" y="119"/>
                  </a:lnTo>
                  <a:lnTo>
                    <a:pt x="168" y="96"/>
                  </a:lnTo>
                  <a:lnTo>
                    <a:pt x="212" y="75"/>
                  </a:lnTo>
                  <a:lnTo>
                    <a:pt x="260" y="57"/>
                  </a:lnTo>
                  <a:lnTo>
                    <a:pt x="313" y="42"/>
                  </a:lnTo>
                  <a:lnTo>
                    <a:pt x="369" y="28"/>
                  </a:lnTo>
                  <a:lnTo>
                    <a:pt x="428" y="16"/>
                  </a:lnTo>
                  <a:lnTo>
                    <a:pt x="491" y="8"/>
                  </a:lnTo>
                  <a:lnTo>
                    <a:pt x="555" y="3"/>
                  </a:lnTo>
                  <a:lnTo>
                    <a:pt x="623" y="0"/>
                  </a:lnTo>
                  <a:lnTo>
                    <a:pt x="692" y="1"/>
                  </a:lnTo>
                  <a:lnTo>
                    <a:pt x="730" y="3"/>
                  </a:lnTo>
                  <a:lnTo>
                    <a:pt x="768" y="6"/>
                  </a:lnTo>
                  <a:lnTo>
                    <a:pt x="806" y="9"/>
                  </a:lnTo>
                  <a:lnTo>
                    <a:pt x="843" y="13"/>
                  </a:lnTo>
                  <a:lnTo>
                    <a:pt x="880" y="19"/>
                  </a:lnTo>
                  <a:lnTo>
                    <a:pt x="917" y="24"/>
                  </a:lnTo>
                  <a:lnTo>
                    <a:pt x="952" y="31"/>
                  </a:lnTo>
                  <a:lnTo>
                    <a:pt x="987" y="38"/>
                  </a:lnTo>
                  <a:lnTo>
                    <a:pt x="1022" y="48"/>
                  </a:lnTo>
                  <a:lnTo>
                    <a:pt x="1055" y="56"/>
                  </a:lnTo>
                  <a:lnTo>
                    <a:pt x="1087" y="66"/>
                  </a:lnTo>
                  <a:lnTo>
                    <a:pt x="1119" y="76"/>
                  </a:lnTo>
                  <a:lnTo>
                    <a:pt x="1150" y="88"/>
                  </a:lnTo>
                  <a:lnTo>
                    <a:pt x="1180" y="99"/>
                  </a:lnTo>
                  <a:lnTo>
                    <a:pt x="1208" y="111"/>
                  </a:lnTo>
                  <a:lnTo>
                    <a:pt x="1236" y="125"/>
                  </a:lnTo>
                  <a:lnTo>
                    <a:pt x="1263" y="137"/>
                  </a:lnTo>
                  <a:lnTo>
                    <a:pt x="1288" y="152"/>
                  </a:lnTo>
                  <a:lnTo>
                    <a:pt x="1312" y="166"/>
                  </a:lnTo>
                  <a:lnTo>
                    <a:pt x="1334" y="181"/>
                  </a:lnTo>
                  <a:lnTo>
                    <a:pt x="1356" y="197"/>
                  </a:lnTo>
                  <a:lnTo>
                    <a:pt x="1375" y="214"/>
                  </a:lnTo>
                  <a:lnTo>
                    <a:pt x="1394" y="230"/>
                  </a:lnTo>
                  <a:lnTo>
                    <a:pt x="1410" y="246"/>
                  </a:lnTo>
                  <a:lnTo>
                    <a:pt x="1425" y="263"/>
                  </a:lnTo>
                  <a:lnTo>
                    <a:pt x="1439" y="282"/>
                  </a:lnTo>
                  <a:lnTo>
                    <a:pt x="1450" y="299"/>
                  </a:lnTo>
                  <a:lnTo>
                    <a:pt x="1461" y="317"/>
                  </a:lnTo>
                  <a:lnTo>
                    <a:pt x="1469" y="336"/>
                  </a:lnTo>
                  <a:lnTo>
                    <a:pt x="1475" y="355"/>
                  </a:lnTo>
                  <a:lnTo>
                    <a:pt x="1478" y="374"/>
                  </a:lnTo>
                  <a:lnTo>
                    <a:pt x="1480" y="393"/>
                  </a:lnTo>
                  <a:close/>
                </a:path>
              </a:pathLst>
            </a:custGeom>
            <a:solidFill>
              <a:srgbClr val="F9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599" y="3046"/>
              <a:ext cx="739" cy="355"/>
            </a:xfrm>
            <a:custGeom>
              <a:avLst/>
              <a:gdLst/>
              <a:ahLst/>
              <a:cxnLst>
                <a:cxn ang="0">
                  <a:pos x="1478" y="410"/>
                </a:cxn>
                <a:cxn ang="0">
                  <a:pos x="1471" y="449"/>
                </a:cxn>
                <a:cxn ang="0">
                  <a:pos x="1456" y="486"/>
                </a:cxn>
                <a:cxn ang="0">
                  <a:pos x="1432" y="519"/>
                </a:cxn>
                <a:cxn ang="0">
                  <a:pos x="1402" y="551"/>
                </a:cxn>
                <a:cxn ang="0">
                  <a:pos x="1364" y="581"/>
                </a:cxn>
                <a:cxn ang="0">
                  <a:pos x="1320" y="608"/>
                </a:cxn>
                <a:cxn ang="0">
                  <a:pos x="1270" y="632"/>
                </a:cxn>
                <a:cxn ang="0">
                  <a:pos x="1214" y="653"/>
                </a:cxn>
                <a:cxn ang="0">
                  <a:pos x="1153" y="671"/>
                </a:cxn>
                <a:cxn ang="0">
                  <a:pos x="1088" y="686"/>
                </a:cxn>
                <a:cxn ang="0">
                  <a:pos x="1018" y="697"/>
                </a:cxn>
                <a:cxn ang="0">
                  <a:pos x="946" y="705"/>
                </a:cxn>
                <a:cxn ang="0">
                  <a:pos x="869" y="708"/>
                </a:cxn>
                <a:cxn ang="0">
                  <a:pos x="790" y="708"/>
                </a:cxn>
                <a:cxn ang="0">
                  <a:pos x="710" y="704"/>
                </a:cxn>
                <a:cxn ang="0">
                  <a:pos x="595" y="691"/>
                </a:cxn>
                <a:cxn ang="0">
                  <a:pos x="456" y="662"/>
                </a:cxn>
                <a:cxn ang="0">
                  <a:pos x="332" y="623"/>
                </a:cxn>
                <a:cxn ang="0">
                  <a:pos x="224" y="575"/>
                </a:cxn>
                <a:cxn ang="0">
                  <a:pos x="134" y="519"/>
                </a:cxn>
                <a:cxn ang="0">
                  <a:pos x="66" y="458"/>
                </a:cxn>
                <a:cxn ang="0">
                  <a:pos x="20" y="392"/>
                </a:cxn>
                <a:cxn ang="0">
                  <a:pos x="0" y="325"/>
                </a:cxn>
                <a:cxn ang="0">
                  <a:pos x="7" y="259"/>
                </a:cxn>
                <a:cxn ang="0">
                  <a:pos x="38" y="199"/>
                </a:cxn>
                <a:cxn ang="0">
                  <a:pos x="93" y="144"/>
                </a:cxn>
                <a:cxn ang="0">
                  <a:pos x="168" y="97"/>
                </a:cxn>
                <a:cxn ang="0">
                  <a:pos x="260" y="58"/>
                </a:cxn>
                <a:cxn ang="0">
                  <a:pos x="369" y="28"/>
                </a:cxn>
                <a:cxn ang="0">
                  <a:pos x="491" y="8"/>
                </a:cxn>
                <a:cxn ang="0">
                  <a:pos x="623" y="0"/>
                </a:cxn>
                <a:cxn ang="0">
                  <a:pos x="730" y="3"/>
                </a:cxn>
                <a:cxn ang="0">
                  <a:pos x="806" y="8"/>
                </a:cxn>
                <a:cxn ang="0">
                  <a:pos x="880" y="18"/>
                </a:cxn>
                <a:cxn ang="0">
                  <a:pos x="952" y="30"/>
                </a:cxn>
                <a:cxn ang="0">
                  <a:pos x="1021" y="46"/>
                </a:cxn>
                <a:cxn ang="0">
                  <a:pos x="1086" y="65"/>
                </a:cxn>
                <a:cxn ang="0">
                  <a:pos x="1149" y="87"/>
                </a:cxn>
                <a:cxn ang="0">
                  <a:pos x="1207" y="111"/>
                </a:cxn>
                <a:cxn ang="0">
                  <a:pos x="1262" y="136"/>
                </a:cxn>
                <a:cxn ang="0">
                  <a:pos x="1311" y="165"/>
                </a:cxn>
                <a:cxn ang="0">
                  <a:pos x="1355" y="195"/>
                </a:cxn>
                <a:cxn ang="0">
                  <a:pos x="1393" y="227"/>
                </a:cxn>
                <a:cxn ang="0">
                  <a:pos x="1424" y="262"/>
                </a:cxn>
                <a:cxn ang="0">
                  <a:pos x="1449" y="297"/>
                </a:cxn>
                <a:cxn ang="0">
                  <a:pos x="1467" y="334"/>
                </a:cxn>
                <a:cxn ang="0">
                  <a:pos x="1476" y="370"/>
                </a:cxn>
              </a:cxnLst>
              <a:rect l="0" t="0" r="r" b="b"/>
              <a:pathLst>
                <a:path w="1478" h="709">
                  <a:moveTo>
                    <a:pt x="1478" y="390"/>
                  </a:moveTo>
                  <a:lnTo>
                    <a:pt x="1478" y="410"/>
                  </a:lnTo>
                  <a:lnTo>
                    <a:pt x="1476" y="429"/>
                  </a:lnTo>
                  <a:lnTo>
                    <a:pt x="1471" y="449"/>
                  </a:lnTo>
                  <a:lnTo>
                    <a:pt x="1464" y="467"/>
                  </a:lnTo>
                  <a:lnTo>
                    <a:pt x="1456" y="486"/>
                  </a:lnTo>
                  <a:lnTo>
                    <a:pt x="1445" y="503"/>
                  </a:lnTo>
                  <a:lnTo>
                    <a:pt x="1432" y="519"/>
                  </a:lnTo>
                  <a:lnTo>
                    <a:pt x="1418" y="536"/>
                  </a:lnTo>
                  <a:lnTo>
                    <a:pt x="1402" y="551"/>
                  </a:lnTo>
                  <a:lnTo>
                    <a:pt x="1384" y="566"/>
                  </a:lnTo>
                  <a:lnTo>
                    <a:pt x="1364" y="581"/>
                  </a:lnTo>
                  <a:lnTo>
                    <a:pt x="1343" y="595"/>
                  </a:lnTo>
                  <a:lnTo>
                    <a:pt x="1320" y="608"/>
                  </a:lnTo>
                  <a:lnTo>
                    <a:pt x="1296" y="621"/>
                  </a:lnTo>
                  <a:lnTo>
                    <a:pt x="1270" y="632"/>
                  </a:lnTo>
                  <a:lnTo>
                    <a:pt x="1243" y="644"/>
                  </a:lnTo>
                  <a:lnTo>
                    <a:pt x="1214" y="653"/>
                  </a:lnTo>
                  <a:lnTo>
                    <a:pt x="1184" y="663"/>
                  </a:lnTo>
                  <a:lnTo>
                    <a:pt x="1153" y="671"/>
                  </a:lnTo>
                  <a:lnTo>
                    <a:pt x="1121" y="679"/>
                  </a:lnTo>
                  <a:lnTo>
                    <a:pt x="1088" y="686"/>
                  </a:lnTo>
                  <a:lnTo>
                    <a:pt x="1054" y="692"/>
                  </a:lnTo>
                  <a:lnTo>
                    <a:pt x="1018" y="697"/>
                  </a:lnTo>
                  <a:lnTo>
                    <a:pt x="983" y="701"/>
                  </a:lnTo>
                  <a:lnTo>
                    <a:pt x="946" y="705"/>
                  </a:lnTo>
                  <a:lnTo>
                    <a:pt x="908" y="707"/>
                  </a:lnTo>
                  <a:lnTo>
                    <a:pt x="869" y="708"/>
                  </a:lnTo>
                  <a:lnTo>
                    <a:pt x="831" y="709"/>
                  </a:lnTo>
                  <a:lnTo>
                    <a:pt x="790" y="708"/>
                  </a:lnTo>
                  <a:lnTo>
                    <a:pt x="750" y="707"/>
                  </a:lnTo>
                  <a:lnTo>
                    <a:pt x="710" y="704"/>
                  </a:lnTo>
                  <a:lnTo>
                    <a:pt x="668" y="700"/>
                  </a:lnTo>
                  <a:lnTo>
                    <a:pt x="595" y="691"/>
                  </a:lnTo>
                  <a:lnTo>
                    <a:pt x="523" y="678"/>
                  </a:lnTo>
                  <a:lnTo>
                    <a:pt x="456" y="662"/>
                  </a:lnTo>
                  <a:lnTo>
                    <a:pt x="392" y="644"/>
                  </a:lnTo>
                  <a:lnTo>
                    <a:pt x="332" y="623"/>
                  </a:lnTo>
                  <a:lnTo>
                    <a:pt x="275" y="600"/>
                  </a:lnTo>
                  <a:lnTo>
                    <a:pt x="224" y="575"/>
                  </a:lnTo>
                  <a:lnTo>
                    <a:pt x="176" y="548"/>
                  </a:lnTo>
                  <a:lnTo>
                    <a:pt x="134" y="519"/>
                  </a:lnTo>
                  <a:lnTo>
                    <a:pt x="97" y="489"/>
                  </a:lnTo>
                  <a:lnTo>
                    <a:pt x="66" y="458"/>
                  </a:lnTo>
                  <a:lnTo>
                    <a:pt x="40" y="426"/>
                  </a:lnTo>
                  <a:lnTo>
                    <a:pt x="20" y="392"/>
                  </a:lnTo>
                  <a:lnTo>
                    <a:pt x="7" y="359"/>
                  </a:lnTo>
                  <a:lnTo>
                    <a:pt x="0" y="325"/>
                  </a:lnTo>
                  <a:lnTo>
                    <a:pt x="0" y="291"/>
                  </a:lnTo>
                  <a:lnTo>
                    <a:pt x="7" y="259"/>
                  </a:lnTo>
                  <a:lnTo>
                    <a:pt x="20" y="227"/>
                  </a:lnTo>
                  <a:lnTo>
                    <a:pt x="38" y="199"/>
                  </a:lnTo>
                  <a:lnTo>
                    <a:pt x="63" y="171"/>
                  </a:lnTo>
                  <a:lnTo>
                    <a:pt x="93" y="144"/>
                  </a:lnTo>
                  <a:lnTo>
                    <a:pt x="128" y="119"/>
                  </a:lnTo>
                  <a:lnTo>
                    <a:pt x="168" y="97"/>
                  </a:lnTo>
                  <a:lnTo>
                    <a:pt x="212" y="76"/>
                  </a:lnTo>
                  <a:lnTo>
                    <a:pt x="260" y="58"/>
                  </a:lnTo>
                  <a:lnTo>
                    <a:pt x="313" y="42"/>
                  </a:lnTo>
                  <a:lnTo>
                    <a:pt x="369" y="28"/>
                  </a:lnTo>
                  <a:lnTo>
                    <a:pt x="429" y="16"/>
                  </a:lnTo>
                  <a:lnTo>
                    <a:pt x="491" y="8"/>
                  </a:lnTo>
                  <a:lnTo>
                    <a:pt x="555" y="3"/>
                  </a:lnTo>
                  <a:lnTo>
                    <a:pt x="623" y="0"/>
                  </a:lnTo>
                  <a:lnTo>
                    <a:pt x="692" y="0"/>
                  </a:lnTo>
                  <a:lnTo>
                    <a:pt x="730" y="3"/>
                  </a:lnTo>
                  <a:lnTo>
                    <a:pt x="768" y="5"/>
                  </a:lnTo>
                  <a:lnTo>
                    <a:pt x="806" y="8"/>
                  </a:lnTo>
                  <a:lnTo>
                    <a:pt x="843" y="13"/>
                  </a:lnTo>
                  <a:lnTo>
                    <a:pt x="880" y="18"/>
                  </a:lnTo>
                  <a:lnTo>
                    <a:pt x="916" y="23"/>
                  </a:lnTo>
                  <a:lnTo>
                    <a:pt x="952" y="30"/>
                  </a:lnTo>
                  <a:lnTo>
                    <a:pt x="986" y="38"/>
                  </a:lnTo>
                  <a:lnTo>
                    <a:pt x="1021" y="46"/>
                  </a:lnTo>
                  <a:lnTo>
                    <a:pt x="1054" y="56"/>
                  </a:lnTo>
                  <a:lnTo>
                    <a:pt x="1086" y="65"/>
                  </a:lnTo>
                  <a:lnTo>
                    <a:pt x="1119" y="75"/>
                  </a:lnTo>
                  <a:lnTo>
                    <a:pt x="1149" y="87"/>
                  </a:lnTo>
                  <a:lnTo>
                    <a:pt x="1179" y="98"/>
                  </a:lnTo>
                  <a:lnTo>
                    <a:pt x="1207" y="111"/>
                  </a:lnTo>
                  <a:lnTo>
                    <a:pt x="1235" y="124"/>
                  </a:lnTo>
                  <a:lnTo>
                    <a:pt x="1262" y="136"/>
                  </a:lnTo>
                  <a:lnTo>
                    <a:pt x="1287" y="150"/>
                  </a:lnTo>
                  <a:lnTo>
                    <a:pt x="1311" y="165"/>
                  </a:lnTo>
                  <a:lnTo>
                    <a:pt x="1333" y="180"/>
                  </a:lnTo>
                  <a:lnTo>
                    <a:pt x="1355" y="195"/>
                  </a:lnTo>
                  <a:lnTo>
                    <a:pt x="1374" y="211"/>
                  </a:lnTo>
                  <a:lnTo>
                    <a:pt x="1393" y="227"/>
                  </a:lnTo>
                  <a:lnTo>
                    <a:pt x="1409" y="245"/>
                  </a:lnTo>
                  <a:lnTo>
                    <a:pt x="1424" y="262"/>
                  </a:lnTo>
                  <a:lnTo>
                    <a:pt x="1438" y="279"/>
                  </a:lnTo>
                  <a:lnTo>
                    <a:pt x="1449" y="297"/>
                  </a:lnTo>
                  <a:lnTo>
                    <a:pt x="1459" y="315"/>
                  </a:lnTo>
                  <a:lnTo>
                    <a:pt x="1467" y="334"/>
                  </a:lnTo>
                  <a:lnTo>
                    <a:pt x="1472" y="352"/>
                  </a:lnTo>
                  <a:lnTo>
                    <a:pt x="1476" y="370"/>
                  </a:lnTo>
                  <a:lnTo>
                    <a:pt x="1478" y="390"/>
                  </a:lnTo>
                  <a:close/>
                </a:path>
              </a:pathLst>
            </a:custGeom>
            <a:solidFill>
              <a:srgbClr val="D6CC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801" y="3130"/>
              <a:ext cx="287" cy="138"/>
            </a:xfrm>
            <a:custGeom>
              <a:avLst/>
              <a:gdLst/>
              <a:ahLst/>
              <a:cxnLst>
                <a:cxn ang="0">
                  <a:pos x="573" y="168"/>
                </a:cxn>
                <a:cxn ang="0">
                  <a:pos x="560" y="196"/>
                </a:cxn>
                <a:cxn ang="0">
                  <a:pos x="537" y="219"/>
                </a:cxn>
                <a:cxn ang="0">
                  <a:pos x="505" y="239"/>
                </a:cxn>
                <a:cxn ang="0">
                  <a:pos x="464" y="256"/>
                </a:cxn>
                <a:cxn ang="0">
                  <a:pos x="415" y="267"/>
                </a:cxn>
                <a:cxn ang="0">
                  <a:pos x="362" y="274"/>
                </a:cxn>
                <a:cxn ang="0">
                  <a:pos x="303" y="275"/>
                </a:cxn>
                <a:cxn ang="0">
                  <a:pos x="245" y="271"/>
                </a:cxn>
                <a:cxn ang="0">
                  <a:pos x="189" y="261"/>
                </a:cxn>
                <a:cxn ang="0">
                  <a:pos x="139" y="246"/>
                </a:cxn>
                <a:cxn ang="0">
                  <a:pos x="95" y="229"/>
                </a:cxn>
                <a:cxn ang="0">
                  <a:pos x="58" y="207"/>
                </a:cxn>
                <a:cxn ang="0">
                  <a:pos x="29" y="184"/>
                </a:cxn>
                <a:cxn ang="0">
                  <a:pos x="11" y="158"/>
                </a:cxn>
                <a:cxn ang="0">
                  <a:pos x="0" y="131"/>
                </a:cxn>
                <a:cxn ang="0">
                  <a:pos x="3" y="105"/>
                </a:cxn>
                <a:cxn ang="0">
                  <a:pos x="15" y="79"/>
                </a:cxn>
                <a:cxn ang="0">
                  <a:pos x="37" y="57"/>
                </a:cxn>
                <a:cxn ang="0">
                  <a:pos x="67" y="38"/>
                </a:cxn>
                <a:cxn ang="0">
                  <a:pos x="105" y="23"/>
                </a:cxn>
                <a:cxn ang="0">
                  <a:pos x="150" y="10"/>
                </a:cxn>
                <a:cxn ang="0">
                  <a:pos x="200" y="3"/>
                </a:cxn>
                <a:cxn ang="0">
                  <a:pos x="254" y="0"/>
                </a:cxn>
                <a:cxn ang="0">
                  <a:pos x="313" y="3"/>
                </a:cxn>
                <a:cxn ang="0">
                  <a:pos x="369" y="11"/>
                </a:cxn>
                <a:cxn ang="0">
                  <a:pos x="421" y="24"/>
                </a:cxn>
                <a:cxn ang="0">
                  <a:pos x="467" y="41"/>
                </a:cxn>
                <a:cxn ang="0">
                  <a:pos x="507" y="62"/>
                </a:cxn>
                <a:cxn ang="0">
                  <a:pos x="538" y="86"/>
                </a:cxn>
                <a:cxn ang="0">
                  <a:pos x="560" y="111"/>
                </a:cxn>
                <a:cxn ang="0">
                  <a:pos x="573" y="140"/>
                </a:cxn>
              </a:cxnLst>
              <a:rect l="0" t="0" r="r" b="b"/>
              <a:pathLst>
                <a:path w="574" h="275">
                  <a:moveTo>
                    <a:pt x="574" y="154"/>
                  </a:moveTo>
                  <a:lnTo>
                    <a:pt x="573" y="168"/>
                  </a:lnTo>
                  <a:lnTo>
                    <a:pt x="568" y="182"/>
                  </a:lnTo>
                  <a:lnTo>
                    <a:pt x="560" y="196"/>
                  </a:lnTo>
                  <a:lnTo>
                    <a:pt x="550" y="207"/>
                  </a:lnTo>
                  <a:lnTo>
                    <a:pt x="537" y="219"/>
                  </a:lnTo>
                  <a:lnTo>
                    <a:pt x="522" y="230"/>
                  </a:lnTo>
                  <a:lnTo>
                    <a:pt x="505" y="239"/>
                  </a:lnTo>
                  <a:lnTo>
                    <a:pt x="485" y="249"/>
                  </a:lnTo>
                  <a:lnTo>
                    <a:pt x="464" y="256"/>
                  </a:lnTo>
                  <a:lnTo>
                    <a:pt x="441" y="263"/>
                  </a:lnTo>
                  <a:lnTo>
                    <a:pt x="415" y="267"/>
                  </a:lnTo>
                  <a:lnTo>
                    <a:pt x="390" y="272"/>
                  </a:lnTo>
                  <a:lnTo>
                    <a:pt x="362" y="274"/>
                  </a:lnTo>
                  <a:lnTo>
                    <a:pt x="333" y="275"/>
                  </a:lnTo>
                  <a:lnTo>
                    <a:pt x="303" y="275"/>
                  </a:lnTo>
                  <a:lnTo>
                    <a:pt x="273" y="274"/>
                  </a:lnTo>
                  <a:lnTo>
                    <a:pt x="245" y="271"/>
                  </a:lnTo>
                  <a:lnTo>
                    <a:pt x="216" y="267"/>
                  </a:lnTo>
                  <a:lnTo>
                    <a:pt x="189" y="261"/>
                  </a:lnTo>
                  <a:lnTo>
                    <a:pt x="163" y="254"/>
                  </a:lnTo>
                  <a:lnTo>
                    <a:pt x="139" y="246"/>
                  </a:lnTo>
                  <a:lnTo>
                    <a:pt x="116" y="238"/>
                  </a:lnTo>
                  <a:lnTo>
                    <a:pt x="95" y="229"/>
                  </a:lnTo>
                  <a:lnTo>
                    <a:pt x="75" y="219"/>
                  </a:lnTo>
                  <a:lnTo>
                    <a:pt x="58" y="207"/>
                  </a:lnTo>
                  <a:lnTo>
                    <a:pt x="43" y="196"/>
                  </a:lnTo>
                  <a:lnTo>
                    <a:pt x="29" y="184"/>
                  </a:lnTo>
                  <a:lnTo>
                    <a:pt x="19" y="171"/>
                  </a:lnTo>
                  <a:lnTo>
                    <a:pt x="11" y="158"/>
                  </a:lnTo>
                  <a:lnTo>
                    <a:pt x="4" y="145"/>
                  </a:lnTo>
                  <a:lnTo>
                    <a:pt x="0" y="131"/>
                  </a:lnTo>
                  <a:lnTo>
                    <a:pt x="0" y="117"/>
                  </a:lnTo>
                  <a:lnTo>
                    <a:pt x="3" y="105"/>
                  </a:lnTo>
                  <a:lnTo>
                    <a:pt x="7" y="92"/>
                  </a:lnTo>
                  <a:lnTo>
                    <a:pt x="15" y="79"/>
                  </a:lnTo>
                  <a:lnTo>
                    <a:pt x="25" y="68"/>
                  </a:lnTo>
                  <a:lnTo>
                    <a:pt x="37" y="57"/>
                  </a:lnTo>
                  <a:lnTo>
                    <a:pt x="51" y="47"/>
                  </a:lnTo>
                  <a:lnTo>
                    <a:pt x="67" y="38"/>
                  </a:lnTo>
                  <a:lnTo>
                    <a:pt x="86" y="30"/>
                  </a:lnTo>
                  <a:lnTo>
                    <a:pt x="105" y="23"/>
                  </a:lnTo>
                  <a:lnTo>
                    <a:pt x="127" y="16"/>
                  </a:lnTo>
                  <a:lnTo>
                    <a:pt x="150" y="10"/>
                  </a:lnTo>
                  <a:lnTo>
                    <a:pt x="174" y="7"/>
                  </a:lnTo>
                  <a:lnTo>
                    <a:pt x="200" y="3"/>
                  </a:lnTo>
                  <a:lnTo>
                    <a:pt x="226" y="1"/>
                  </a:lnTo>
                  <a:lnTo>
                    <a:pt x="254" y="0"/>
                  </a:lnTo>
                  <a:lnTo>
                    <a:pt x="283" y="1"/>
                  </a:lnTo>
                  <a:lnTo>
                    <a:pt x="313" y="3"/>
                  </a:lnTo>
                  <a:lnTo>
                    <a:pt x="340" y="7"/>
                  </a:lnTo>
                  <a:lnTo>
                    <a:pt x="369" y="11"/>
                  </a:lnTo>
                  <a:lnTo>
                    <a:pt x="396" y="17"/>
                  </a:lnTo>
                  <a:lnTo>
                    <a:pt x="421" y="24"/>
                  </a:lnTo>
                  <a:lnTo>
                    <a:pt x="445" y="32"/>
                  </a:lnTo>
                  <a:lnTo>
                    <a:pt x="467" y="41"/>
                  </a:lnTo>
                  <a:lnTo>
                    <a:pt x="488" y="52"/>
                  </a:lnTo>
                  <a:lnTo>
                    <a:pt x="507" y="62"/>
                  </a:lnTo>
                  <a:lnTo>
                    <a:pt x="523" y="73"/>
                  </a:lnTo>
                  <a:lnTo>
                    <a:pt x="538" y="86"/>
                  </a:lnTo>
                  <a:lnTo>
                    <a:pt x="551" y="99"/>
                  </a:lnTo>
                  <a:lnTo>
                    <a:pt x="560" y="111"/>
                  </a:lnTo>
                  <a:lnTo>
                    <a:pt x="568" y="125"/>
                  </a:lnTo>
                  <a:lnTo>
                    <a:pt x="573" y="140"/>
                  </a:lnTo>
                  <a:lnTo>
                    <a:pt x="574" y="154"/>
                  </a:lnTo>
                  <a:close/>
                </a:path>
              </a:pathLst>
            </a:custGeom>
            <a:solidFill>
              <a:srgbClr val="C6B7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811" y="3140"/>
              <a:ext cx="266" cy="128"/>
            </a:xfrm>
            <a:custGeom>
              <a:avLst/>
              <a:gdLst/>
              <a:ahLst/>
              <a:cxnLst>
                <a:cxn ang="0">
                  <a:pos x="530" y="157"/>
                </a:cxn>
                <a:cxn ang="0">
                  <a:pos x="518" y="181"/>
                </a:cxn>
                <a:cxn ang="0">
                  <a:pos x="497" y="203"/>
                </a:cxn>
                <a:cxn ang="0">
                  <a:pos x="467" y="222"/>
                </a:cxn>
                <a:cxn ang="0">
                  <a:pos x="429" y="237"/>
                </a:cxn>
                <a:cxn ang="0">
                  <a:pos x="385" y="248"/>
                </a:cxn>
                <a:cxn ang="0">
                  <a:pos x="335" y="254"/>
                </a:cxn>
                <a:cxn ang="0">
                  <a:pos x="281" y="255"/>
                </a:cxn>
                <a:cxn ang="0">
                  <a:pos x="227" y="252"/>
                </a:cxn>
                <a:cxn ang="0">
                  <a:pos x="175" y="242"/>
                </a:cxn>
                <a:cxn ang="0">
                  <a:pos x="129" y="229"/>
                </a:cxn>
                <a:cxn ang="0">
                  <a:pos x="89" y="212"/>
                </a:cxn>
                <a:cxn ang="0">
                  <a:pos x="54" y="193"/>
                </a:cxn>
                <a:cxn ang="0">
                  <a:pos x="28" y="170"/>
                </a:cxn>
                <a:cxn ang="0">
                  <a:pos x="9" y="147"/>
                </a:cxn>
                <a:cxn ang="0">
                  <a:pos x="1" y="121"/>
                </a:cxn>
                <a:cxn ang="0">
                  <a:pos x="2" y="96"/>
                </a:cxn>
                <a:cxn ang="0">
                  <a:pos x="14" y="73"/>
                </a:cxn>
                <a:cxn ang="0">
                  <a:pos x="33" y="53"/>
                </a:cxn>
                <a:cxn ang="0">
                  <a:pos x="62" y="35"/>
                </a:cxn>
                <a:cxn ang="0">
                  <a:pos x="97" y="21"/>
                </a:cxn>
                <a:cxn ang="0">
                  <a:pos x="138" y="9"/>
                </a:cxn>
                <a:cxn ang="0">
                  <a:pos x="184" y="3"/>
                </a:cxn>
                <a:cxn ang="0">
                  <a:pos x="235" y="0"/>
                </a:cxn>
                <a:cxn ang="0">
                  <a:pos x="289" y="4"/>
                </a:cxn>
                <a:cxn ang="0">
                  <a:pos x="341" y="12"/>
                </a:cxn>
                <a:cxn ang="0">
                  <a:pos x="389" y="23"/>
                </a:cxn>
                <a:cxn ang="0">
                  <a:pos x="432" y="39"/>
                </a:cxn>
                <a:cxn ang="0">
                  <a:pos x="469" y="58"/>
                </a:cxn>
                <a:cxn ang="0">
                  <a:pos x="499" y="80"/>
                </a:cxn>
                <a:cxn ang="0">
                  <a:pos x="518" y="104"/>
                </a:cxn>
                <a:cxn ang="0">
                  <a:pos x="530" y="129"/>
                </a:cxn>
              </a:cxnLst>
              <a:rect l="0" t="0" r="r" b="b"/>
              <a:pathLst>
                <a:path w="531" h="255">
                  <a:moveTo>
                    <a:pt x="531" y="143"/>
                  </a:moveTo>
                  <a:lnTo>
                    <a:pt x="530" y="157"/>
                  </a:lnTo>
                  <a:lnTo>
                    <a:pt x="525" y="170"/>
                  </a:lnTo>
                  <a:lnTo>
                    <a:pt x="518" y="181"/>
                  </a:lnTo>
                  <a:lnTo>
                    <a:pt x="509" y="193"/>
                  </a:lnTo>
                  <a:lnTo>
                    <a:pt x="497" y="203"/>
                  </a:lnTo>
                  <a:lnTo>
                    <a:pt x="483" y="214"/>
                  </a:lnTo>
                  <a:lnTo>
                    <a:pt x="467" y="222"/>
                  </a:lnTo>
                  <a:lnTo>
                    <a:pt x="449" y="230"/>
                  </a:lnTo>
                  <a:lnTo>
                    <a:pt x="429" y="237"/>
                  </a:lnTo>
                  <a:lnTo>
                    <a:pt x="408" y="244"/>
                  </a:lnTo>
                  <a:lnTo>
                    <a:pt x="385" y="248"/>
                  </a:lnTo>
                  <a:lnTo>
                    <a:pt x="361" y="252"/>
                  </a:lnTo>
                  <a:lnTo>
                    <a:pt x="335" y="254"/>
                  </a:lnTo>
                  <a:lnTo>
                    <a:pt x="309" y="255"/>
                  </a:lnTo>
                  <a:lnTo>
                    <a:pt x="281" y="255"/>
                  </a:lnTo>
                  <a:lnTo>
                    <a:pt x="253" y="254"/>
                  </a:lnTo>
                  <a:lnTo>
                    <a:pt x="227" y="252"/>
                  </a:lnTo>
                  <a:lnTo>
                    <a:pt x="200" y="247"/>
                  </a:lnTo>
                  <a:lnTo>
                    <a:pt x="175" y="242"/>
                  </a:lnTo>
                  <a:lnTo>
                    <a:pt x="152" y="235"/>
                  </a:lnTo>
                  <a:lnTo>
                    <a:pt x="129" y="229"/>
                  </a:lnTo>
                  <a:lnTo>
                    <a:pt x="108" y="220"/>
                  </a:lnTo>
                  <a:lnTo>
                    <a:pt x="89" y="212"/>
                  </a:lnTo>
                  <a:lnTo>
                    <a:pt x="70" y="202"/>
                  </a:lnTo>
                  <a:lnTo>
                    <a:pt x="54" y="193"/>
                  </a:lnTo>
                  <a:lnTo>
                    <a:pt x="40" y="181"/>
                  </a:lnTo>
                  <a:lnTo>
                    <a:pt x="28" y="170"/>
                  </a:lnTo>
                  <a:lnTo>
                    <a:pt x="17" y="158"/>
                  </a:lnTo>
                  <a:lnTo>
                    <a:pt x="9" y="147"/>
                  </a:lnTo>
                  <a:lnTo>
                    <a:pt x="3" y="134"/>
                  </a:lnTo>
                  <a:lnTo>
                    <a:pt x="1" y="121"/>
                  </a:lnTo>
                  <a:lnTo>
                    <a:pt x="0" y="109"/>
                  </a:lnTo>
                  <a:lnTo>
                    <a:pt x="2" y="96"/>
                  </a:lnTo>
                  <a:lnTo>
                    <a:pt x="7" y="84"/>
                  </a:lnTo>
                  <a:lnTo>
                    <a:pt x="14" y="73"/>
                  </a:lnTo>
                  <a:lnTo>
                    <a:pt x="23" y="63"/>
                  </a:lnTo>
                  <a:lnTo>
                    <a:pt x="33" y="53"/>
                  </a:lnTo>
                  <a:lnTo>
                    <a:pt x="47" y="44"/>
                  </a:lnTo>
                  <a:lnTo>
                    <a:pt x="62" y="35"/>
                  </a:lnTo>
                  <a:lnTo>
                    <a:pt x="79" y="27"/>
                  </a:lnTo>
                  <a:lnTo>
                    <a:pt x="97" y="21"/>
                  </a:lnTo>
                  <a:lnTo>
                    <a:pt x="118" y="14"/>
                  </a:lnTo>
                  <a:lnTo>
                    <a:pt x="138" y="9"/>
                  </a:lnTo>
                  <a:lnTo>
                    <a:pt x="161" y="6"/>
                  </a:lnTo>
                  <a:lnTo>
                    <a:pt x="184" y="3"/>
                  </a:lnTo>
                  <a:lnTo>
                    <a:pt x="210" y="1"/>
                  </a:lnTo>
                  <a:lnTo>
                    <a:pt x="235" y="0"/>
                  </a:lnTo>
                  <a:lnTo>
                    <a:pt x="262" y="1"/>
                  </a:lnTo>
                  <a:lnTo>
                    <a:pt x="289" y="4"/>
                  </a:lnTo>
                  <a:lnTo>
                    <a:pt x="316" y="7"/>
                  </a:lnTo>
                  <a:lnTo>
                    <a:pt x="341" y="12"/>
                  </a:lnTo>
                  <a:lnTo>
                    <a:pt x="366" y="16"/>
                  </a:lnTo>
                  <a:lnTo>
                    <a:pt x="389" y="23"/>
                  </a:lnTo>
                  <a:lnTo>
                    <a:pt x="411" y="31"/>
                  </a:lnTo>
                  <a:lnTo>
                    <a:pt x="432" y="39"/>
                  </a:lnTo>
                  <a:lnTo>
                    <a:pt x="452" y="49"/>
                  </a:lnTo>
                  <a:lnTo>
                    <a:pt x="469" y="58"/>
                  </a:lnTo>
                  <a:lnTo>
                    <a:pt x="485" y="69"/>
                  </a:lnTo>
                  <a:lnTo>
                    <a:pt x="499" y="80"/>
                  </a:lnTo>
                  <a:lnTo>
                    <a:pt x="509" y="92"/>
                  </a:lnTo>
                  <a:lnTo>
                    <a:pt x="518" y="104"/>
                  </a:lnTo>
                  <a:lnTo>
                    <a:pt x="525" y="117"/>
                  </a:lnTo>
                  <a:lnTo>
                    <a:pt x="530" y="129"/>
                  </a:lnTo>
                  <a:lnTo>
                    <a:pt x="531" y="143"/>
                  </a:lnTo>
                  <a:close/>
                </a:path>
              </a:pathLst>
            </a:custGeom>
            <a:solidFill>
              <a:srgbClr val="8E7F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2819" y="3144"/>
              <a:ext cx="248" cy="120"/>
            </a:xfrm>
            <a:custGeom>
              <a:avLst/>
              <a:gdLst/>
              <a:ahLst/>
              <a:cxnLst>
                <a:cxn ang="0">
                  <a:pos x="496" y="147"/>
                </a:cxn>
                <a:cxn ang="0">
                  <a:pos x="485" y="170"/>
                </a:cxn>
                <a:cxn ang="0">
                  <a:pos x="466" y="191"/>
                </a:cxn>
                <a:cxn ang="0">
                  <a:pos x="437" y="208"/>
                </a:cxn>
                <a:cxn ang="0">
                  <a:pos x="402" y="222"/>
                </a:cxn>
                <a:cxn ang="0">
                  <a:pos x="361" y="232"/>
                </a:cxn>
                <a:cxn ang="0">
                  <a:pos x="313" y="238"/>
                </a:cxn>
                <a:cxn ang="0">
                  <a:pos x="264" y="239"/>
                </a:cxn>
                <a:cxn ang="0">
                  <a:pos x="212" y="236"/>
                </a:cxn>
                <a:cxn ang="0">
                  <a:pos x="165" y="226"/>
                </a:cxn>
                <a:cxn ang="0">
                  <a:pos x="121" y="214"/>
                </a:cxn>
                <a:cxn ang="0">
                  <a:pos x="83" y="199"/>
                </a:cxn>
                <a:cxn ang="0">
                  <a:pos x="51" y="180"/>
                </a:cxn>
                <a:cxn ang="0">
                  <a:pos x="25" y="159"/>
                </a:cxn>
                <a:cxn ang="0">
                  <a:pos x="9" y="138"/>
                </a:cxn>
                <a:cxn ang="0">
                  <a:pos x="1" y="113"/>
                </a:cxn>
                <a:cxn ang="0">
                  <a:pos x="2" y="90"/>
                </a:cxn>
                <a:cxn ang="0">
                  <a:pos x="13" y="68"/>
                </a:cxn>
                <a:cxn ang="0">
                  <a:pos x="32" y="50"/>
                </a:cxn>
                <a:cxn ang="0">
                  <a:pos x="59" y="33"/>
                </a:cxn>
                <a:cxn ang="0">
                  <a:pos x="91" y="19"/>
                </a:cxn>
                <a:cxn ang="0">
                  <a:pos x="130" y="10"/>
                </a:cxn>
                <a:cxn ang="0">
                  <a:pos x="174" y="3"/>
                </a:cxn>
                <a:cxn ang="0">
                  <a:pos x="221" y="0"/>
                </a:cxn>
                <a:cxn ang="0">
                  <a:pos x="271" y="4"/>
                </a:cxn>
                <a:cxn ang="0">
                  <a:pos x="320" y="11"/>
                </a:cxn>
                <a:cxn ang="0">
                  <a:pos x="365" y="22"/>
                </a:cxn>
                <a:cxn ang="0">
                  <a:pos x="406" y="37"/>
                </a:cxn>
                <a:cxn ang="0">
                  <a:pos x="440" y="55"/>
                </a:cxn>
                <a:cxn ang="0">
                  <a:pos x="467" y="75"/>
                </a:cxn>
                <a:cxn ang="0">
                  <a:pos x="486" y="97"/>
                </a:cxn>
                <a:cxn ang="0">
                  <a:pos x="496" y="121"/>
                </a:cxn>
              </a:cxnLst>
              <a:rect l="0" t="0" r="r" b="b"/>
              <a:pathLst>
                <a:path w="497" h="239">
                  <a:moveTo>
                    <a:pt x="497" y="134"/>
                  </a:moveTo>
                  <a:lnTo>
                    <a:pt x="496" y="147"/>
                  </a:lnTo>
                  <a:lnTo>
                    <a:pt x="491" y="158"/>
                  </a:lnTo>
                  <a:lnTo>
                    <a:pt x="485" y="170"/>
                  </a:lnTo>
                  <a:lnTo>
                    <a:pt x="476" y="180"/>
                  </a:lnTo>
                  <a:lnTo>
                    <a:pt x="466" y="191"/>
                  </a:lnTo>
                  <a:lnTo>
                    <a:pt x="452" y="200"/>
                  </a:lnTo>
                  <a:lnTo>
                    <a:pt x="437" y="208"/>
                  </a:lnTo>
                  <a:lnTo>
                    <a:pt x="421" y="215"/>
                  </a:lnTo>
                  <a:lnTo>
                    <a:pt x="402" y="222"/>
                  </a:lnTo>
                  <a:lnTo>
                    <a:pt x="381" y="227"/>
                  </a:lnTo>
                  <a:lnTo>
                    <a:pt x="361" y="232"/>
                  </a:lnTo>
                  <a:lnTo>
                    <a:pt x="338" y="236"/>
                  </a:lnTo>
                  <a:lnTo>
                    <a:pt x="313" y="238"/>
                  </a:lnTo>
                  <a:lnTo>
                    <a:pt x="289" y="239"/>
                  </a:lnTo>
                  <a:lnTo>
                    <a:pt x="264" y="239"/>
                  </a:lnTo>
                  <a:lnTo>
                    <a:pt x="237" y="238"/>
                  </a:lnTo>
                  <a:lnTo>
                    <a:pt x="212" y="236"/>
                  </a:lnTo>
                  <a:lnTo>
                    <a:pt x="188" y="231"/>
                  </a:lnTo>
                  <a:lnTo>
                    <a:pt x="165" y="226"/>
                  </a:lnTo>
                  <a:lnTo>
                    <a:pt x="142" y="221"/>
                  </a:lnTo>
                  <a:lnTo>
                    <a:pt x="121" y="214"/>
                  </a:lnTo>
                  <a:lnTo>
                    <a:pt x="102" y="207"/>
                  </a:lnTo>
                  <a:lnTo>
                    <a:pt x="83" y="199"/>
                  </a:lnTo>
                  <a:lnTo>
                    <a:pt x="66" y="189"/>
                  </a:lnTo>
                  <a:lnTo>
                    <a:pt x="51" y="180"/>
                  </a:lnTo>
                  <a:lnTo>
                    <a:pt x="37" y="170"/>
                  </a:lnTo>
                  <a:lnTo>
                    <a:pt x="25" y="159"/>
                  </a:lnTo>
                  <a:lnTo>
                    <a:pt x="16" y="149"/>
                  </a:lnTo>
                  <a:lnTo>
                    <a:pt x="9" y="138"/>
                  </a:lnTo>
                  <a:lnTo>
                    <a:pt x="4" y="126"/>
                  </a:lnTo>
                  <a:lnTo>
                    <a:pt x="1" y="113"/>
                  </a:lnTo>
                  <a:lnTo>
                    <a:pt x="0" y="102"/>
                  </a:lnTo>
                  <a:lnTo>
                    <a:pt x="2" y="90"/>
                  </a:lnTo>
                  <a:lnTo>
                    <a:pt x="7" y="80"/>
                  </a:lnTo>
                  <a:lnTo>
                    <a:pt x="13" y="68"/>
                  </a:lnTo>
                  <a:lnTo>
                    <a:pt x="22" y="59"/>
                  </a:lnTo>
                  <a:lnTo>
                    <a:pt x="32" y="50"/>
                  </a:lnTo>
                  <a:lnTo>
                    <a:pt x="45" y="41"/>
                  </a:lnTo>
                  <a:lnTo>
                    <a:pt x="59" y="33"/>
                  </a:lnTo>
                  <a:lnTo>
                    <a:pt x="75" y="26"/>
                  </a:lnTo>
                  <a:lnTo>
                    <a:pt x="91" y="19"/>
                  </a:lnTo>
                  <a:lnTo>
                    <a:pt x="111" y="14"/>
                  </a:lnTo>
                  <a:lnTo>
                    <a:pt x="130" y="10"/>
                  </a:lnTo>
                  <a:lnTo>
                    <a:pt x="151" y="5"/>
                  </a:lnTo>
                  <a:lnTo>
                    <a:pt x="174" y="3"/>
                  </a:lnTo>
                  <a:lnTo>
                    <a:pt x="197" y="1"/>
                  </a:lnTo>
                  <a:lnTo>
                    <a:pt x="221" y="0"/>
                  </a:lnTo>
                  <a:lnTo>
                    <a:pt x="246" y="1"/>
                  </a:lnTo>
                  <a:lnTo>
                    <a:pt x="271" y="4"/>
                  </a:lnTo>
                  <a:lnTo>
                    <a:pt x="296" y="6"/>
                  </a:lnTo>
                  <a:lnTo>
                    <a:pt x="320" y="11"/>
                  </a:lnTo>
                  <a:lnTo>
                    <a:pt x="343" y="15"/>
                  </a:lnTo>
                  <a:lnTo>
                    <a:pt x="365" y="22"/>
                  </a:lnTo>
                  <a:lnTo>
                    <a:pt x="386" y="29"/>
                  </a:lnTo>
                  <a:lnTo>
                    <a:pt x="406" y="37"/>
                  </a:lnTo>
                  <a:lnTo>
                    <a:pt x="423" y="45"/>
                  </a:lnTo>
                  <a:lnTo>
                    <a:pt x="440" y="55"/>
                  </a:lnTo>
                  <a:lnTo>
                    <a:pt x="454" y="65"/>
                  </a:lnTo>
                  <a:lnTo>
                    <a:pt x="467" y="75"/>
                  </a:lnTo>
                  <a:lnTo>
                    <a:pt x="477" y="86"/>
                  </a:lnTo>
                  <a:lnTo>
                    <a:pt x="486" y="97"/>
                  </a:lnTo>
                  <a:lnTo>
                    <a:pt x="492" y="110"/>
                  </a:lnTo>
                  <a:lnTo>
                    <a:pt x="496" y="121"/>
                  </a:lnTo>
                  <a:lnTo>
                    <a:pt x="497" y="134"/>
                  </a:lnTo>
                  <a:close/>
                </a:path>
              </a:pathLst>
            </a:custGeom>
            <a:solidFill>
              <a:srgbClr val="D8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2854" y="3162"/>
              <a:ext cx="175" cy="83"/>
            </a:xfrm>
            <a:custGeom>
              <a:avLst/>
              <a:gdLst/>
              <a:ahLst/>
              <a:cxnLst>
                <a:cxn ang="0">
                  <a:pos x="349" y="93"/>
                </a:cxn>
                <a:cxn ang="0">
                  <a:pos x="346" y="111"/>
                </a:cxn>
                <a:cxn ang="0">
                  <a:pos x="336" y="126"/>
                </a:cxn>
                <a:cxn ang="0">
                  <a:pos x="318" y="138"/>
                </a:cxn>
                <a:cxn ang="0">
                  <a:pos x="296" y="150"/>
                </a:cxn>
                <a:cxn ang="0">
                  <a:pos x="269" y="158"/>
                </a:cxn>
                <a:cxn ang="0">
                  <a:pos x="239" y="164"/>
                </a:cxn>
                <a:cxn ang="0">
                  <a:pos x="204" y="166"/>
                </a:cxn>
                <a:cxn ang="0">
                  <a:pos x="169" y="165"/>
                </a:cxn>
                <a:cxn ang="0">
                  <a:pos x="134" y="160"/>
                </a:cxn>
                <a:cxn ang="0">
                  <a:pos x="101" y="153"/>
                </a:cxn>
                <a:cxn ang="0">
                  <a:pos x="72" y="144"/>
                </a:cxn>
                <a:cxn ang="0">
                  <a:pos x="48" y="132"/>
                </a:cxn>
                <a:cxn ang="0">
                  <a:pos x="27" y="119"/>
                </a:cxn>
                <a:cxn ang="0">
                  <a:pos x="12" y="103"/>
                </a:cxn>
                <a:cxn ang="0">
                  <a:pos x="3" y="87"/>
                </a:cxn>
                <a:cxn ang="0">
                  <a:pos x="0" y="70"/>
                </a:cxn>
                <a:cxn ang="0">
                  <a:pos x="5" y="54"/>
                </a:cxn>
                <a:cxn ang="0">
                  <a:pos x="15" y="40"/>
                </a:cxn>
                <a:cxn ang="0">
                  <a:pos x="32" y="28"/>
                </a:cxn>
                <a:cxn ang="0">
                  <a:pos x="53" y="16"/>
                </a:cxn>
                <a:cxn ang="0">
                  <a:pos x="79" y="8"/>
                </a:cxn>
                <a:cxn ang="0">
                  <a:pos x="108" y="2"/>
                </a:cxn>
                <a:cxn ang="0">
                  <a:pos x="140" y="0"/>
                </a:cxn>
                <a:cxn ang="0">
                  <a:pos x="174" y="0"/>
                </a:cxn>
                <a:cxn ang="0">
                  <a:pos x="210" y="4"/>
                </a:cxn>
                <a:cxn ang="0">
                  <a:pos x="242" y="10"/>
                </a:cxn>
                <a:cxn ang="0">
                  <a:pos x="272" y="20"/>
                </a:cxn>
                <a:cxn ang="0">
                  <a:pos x="299" y="31"/>
                </a:cxn>
                <a:cxn ang="0">
                  <a:pos x="320" y="45"/>
                </a:cxn>
                <a:cxn ang="0">
                  <a:pos x="336" y="60"/>
                </a:cxn>
                <a:cxn ang="0">
                  <a:pos x="346" y="76"/>
                </a:cxn>
                <a:cxn ang="0">
                  <a:pos x="349" y="93"/>
                </a:cxn>
              </a:cxnLst>
              <a:rect l="0" t="0" r="r" b="b"/>
              <a:pathLst>
                <a:path w="349" h="166">
                  <a:moveTo>
                    <a:pt x="349" y="93"/>
                  </a:moveTo>
                  <a:lnTo>
                    <a:pt x="346" y="111"/>
                  </a:lnTo>
                  <a:lnTo>
                    <a:pt x="336" y="126"/>
                  </a:lnTo>
                  <a:lnTo>
                    <a:pt x="318" y="138"/>
                  </a:lnTo>
                  <a:lnTo>
                    <a:pt x="296" y="150"/>
                  </a:lnTo>
                  <a:lnTo>
                    <a:pt x="269" y="158"/>
                  </a:lnTo>
                  <a:lnTo>
                    <a:pt x="239" y="164"/>
                  </a:lnTo>
                  <a:lnTo>
                    <a:pt x="204" y="166"/>
                  </a:lnTo>
                  <a:lnTo>
                    <a:pt x="169" y="165"/>
                  </a:lnTo>
                  <a:lnTo>
                    <a:pt x="134" y="160"/>
                  </a:lnTo>
                  <a:lnTo>
                    <a:pt x="101" y="153"/>
                  </a:lnTo>
                  <a:lnTo>
                    <a:pt x="72" y="144"/>
                  </a:lnTo>
                  <a:lnTo>
                    <a:pt x="48" y="132"/>
                  </a:lnTo>
                  <a:lnTo>
                    <a:pt x="27" y="119"/>
                  </a:lnTo>
                  <a:lnTo>
                    <a:pt x="12" y="103"/>
                  </a:lnTo>
                  <a:lnTo>
                    <a:pt x="3" y="87"/>
                  </a:lnTo>
                  <a:lnTo>
                    <a:pt x="0" y="70"/>
                  </a:lnTo>
                  <a:lnTo>
                    <a:pt x="5" y="54"/>
                  </a:lnTo>
                  <a:lnTo>
                    <a:pt x="15" y="40"/>
                  </a:lnTo>
                  <a:lnTo>
                    <a:pt x="32" y="28"/>
                  </a:lnTo>
                  <a:lnTo>
                    <a:pt x="53" y="16"/>
                  </a:lnTo>
                  <a:lnTo>
                    <a:pt x="79" y="8"/>
                  </a:lnTo>
                  <a:lnTo>
                    <a:pt x="108" y="2"/>
                  </a:lnTo>
                  <a:lnTo>
                    <a:pt x="140" y="0"/>
                  </a:lnTo>
                  <a:lnTo>
                    <a:pt x="174" y="0"/>
                  </a:lnTo>
                  <a:lnTo>
                    <a:pt x="210" y="4"/>
                  </a:lnTo>
                  <a:lnTo>
                    <a:pt x="242" y="10"/>
                  </a:lnTo>
                  <a:lnTo>
                    <a:pt x="272" y="20"/>
                  </a:lnTo>
                  <a:lnTo>
                    <a:pt x="299" y="31"/>
                  </a:lnTo>
                  <a:lnTo>
                    <a:pt x="320" y="45"/>
                  </a:lnTo>
                  <a:lnTo>
                    <a:pt x="336" y="60"/>
                  </a:lnTo>
                  <a:lnTo>
                    <a:pt x="346" y="76"/>
                  </a:lnTo>
                  <a:lnTo>
                    <a:pt x="349" y="93"/>
                  </a:lnTo>
                  <a:close/>
                </a:path>
              </a:pathLst>
            </a:custGeom>
            <a:solidFill>
              <a:srgbClr val="EAEAE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859" y="3160"/>
              <a:ext cx="165" cy="79"/>
            </a:xfrm>
            <a:custGeom>
              <a:avLst/>
              <a:gdLst/>
              <a:ahLst/>
              <a:cxnLst>
                <a:cxn ang="0">
                  <a:pos x="328" y="87"/>
                </a:cxn>
                <a:cxn ang="0">
                  <a:pos x="325" y="103"/>
                </a:cxn>
                <a:cxn ang="0">
                  <a:pos x="314" y="117"/>
                </a:cxn>
                <a:cxn ang="0">
                  <a:pos x="298" y="130"/>
                </a:cxn>
                <a:cxn ang="0">
                  <a:pos x="277" y="140"/>
                </a:cxn>
                <a:cxn ang="0">
                  <a:pos x="252" y="148"/>
                </a:cxn>
                <a:cxn ang="0">
                  <a:pos x="223" y="154"/>
                </a:cxn>
                <a:cxn ang="0">
                  <a:pos x="192" y="156"/>
                </a:cxn>
                <a:cxn ang="0">
                  <a:pos x="159" y="155"/>
                </a:cxn>
                <a:cxn ang="0">
                  <a:pos x="125" y="151"/>
                </a:cxn>
                <a:cxn ang="0">
                  <a:pos x="95" y="145"/>
                </a:cxn>
                <a:cxn ang="0">
                  <a:pos x="68" y="136"/>
                </a:cxn>
                <a:cxn ang="0">
                  <a:pos x="45" y="124"/>
                </a:cxn>
                <a:cxn ang="0">
                  <a:pos x="25" y="111"/>
                </a:cxn>
                <a:cxn ang="0">
                  <a:pos x="11" y="98"/>
                </a:cxn>
                <a:cxn ang="0">
                  <a:pos x="2" y="83"/>
                </a:cxn>
                <a:cxn ang="0">
                  <a:pos x="0" y="66"/>
                </a:cxn>
                <a:cxn ang="0">
                  <a:pos x="4" y="51"/>
                </a:cxn>
                <a:cxn ang="0">
                  <a:pos x="14" y="38"/>
                </a:cxn>
                <a:cxn ang="0">
                  <a:pos x="30" y="26"/>
                </a:cxn>
                <a:cxn ang="0">
                  <a:pos x="49" y="16"/>
                </a:cxn>
                <a:cxn ang="0">
                  <a:pos x="74" y="8"/>
                </a:cxn>
                <a:cxn ang="0">
                  <a:pos x="101" y="2"/>
                </a:cxn>
                <a:cxn ang="0">
                  <a:pos x="131" y="0"/>
                </a:cxn>
                <a:cxn ang="0">
                  <a:pos x="163" y="0"/>
                </a:cxn>
                <a:cxn ang="0">
                  <a:pos x="197" y="3"/>
                </a:cxn>
                <a:cxn ang="0">
                  <a:pos x="228" y="9"/>
                </a:cxn>
                <a:cxn ang="0">
                  <a:pos x="256" y="18"/>
                </a:cxn>
                <a:cxn ang="0">
                  <a:pos x="280" y="28"/>
                </a:cxn>
                <a:cxn ang="0">
                  <a:pos x="300" y="41"/>
                </a:cxn>
                <a:cxn ang="0">
                  <a:pos x="315" y="56"/>
                </a:cxn>
                <a:cxn ang="0">
                  <a:pos x="325" y="71"/>
                </a:cxn>
                <a:cxn ang="0">
                  <a:pos x="328" y="87"/>
                </a:cxn>
              </a:cxnLst>
              <a:rect l="0" t="0" r="r" b="b"/>
              <a:pathLst>
                <a:path w="328" h="156">
                  <a:moveTo>
                    <a:pt x="328" y="87"/>
                  </a:moveTo>
                  <a:lnTo>
                    <a:pt x="325" y="103"/>
                  </a:lnTo>
                  <a:lnTo>
                    <a:pt x="314" y="117"/>
                  </a:lnTo>
                  <a:lnTo>
                    <a:pt x="298" y="130"/>
                  </a:lnTo>
                  <a:lnTo>
                    <a:pt x="277" y="140"/>
                  </a:lnTo>
                  <a:lnTo>
                    <a:pt x="252" y="148"/>
                  </a:lnTo>
                  <a:lnTo>
                    <a:pt x="223" y="154"/>
                  </a:lnTo>
                  <a:lnTo>
                    <a:pt x="192" y="156"/>
                  </a:lnTo>
                  <a:lnTo>
                    <a:pt x="159" y="155"/>
                  </a:lnTo>
                  <a:lnTo>
                    <a:pt x="125" y="151"/>
                  </a:lnTo>
                  <a:lnTo>
                    <a:pt x="95" y="145"/>
                  </a:lnTo>
                  <a:lnTo>
                    <a:pt x="68" y="136"/>
                  </a:lnTo>
                  <a:lnTo>
                    <a:pt x="45" y="124"/>
                  </a:lnTo>
                  <a:lnTo>
                    <a:pt x="25" y="111"/>
                  </a:lnTo>
                  <a:lnTo>
                    <a:pt x="11" y="98"/>
                  </a:lnTo>
                  <a:lnTo>
                    <a:pt x="2" y="83"/>
                  </a:lnTo>
                  <a:lnTo>
                    <a:pt x="0" y="66"/>
                  </a:lnTo>
                  <a:lnTo>
                    <a:pt x="4" y="51"/>
                  </a:lnTo>
                  <a:lnTo>
                    <a:pt x="14" y="38"/>
                  </a:lnTo>
                  <a:lnTo>
                    <a:pt x="30" y="26"/>
                  </a:lnTo>
                  <a:lnTo>
                    <a:pt x="49" y="16"/>
                  </a:lnTo>
                  <a:lnTo>
                    <a:pt x="74" y="8"/>
                  </a:lnTo>
                  <a:lnTo>
                    <a:pt x="101" y="2"/>
                  </a:lnTo>
                  <a:lnTo>
                    <a:pt x="131" y="0"/>
                  </a:lnTo>
                  <a:lnTo>
                    <a:pt x="163" y="0"/>
                  </a:lnTo>
                  <a:lnTo>
                    <a:pt x="197" y="3"/>
                  </a:lnTo>
                  <a:lnTo>
                    <a:pt x="228" y="9"/>
                  </a:lnTo>
                  <a:lnTo>
                    <a:pt x="256" y="18"/>
                  </a:lnTo>
                  <a:lnTo>
                    <a:pt x="280" y="28"/>
                  </a:lnTo>
                  <a:lnTo>
                    <a:pt x="300" y="41"/>
                  </a:lnTo>
                  <a:lnTo>
                    <a:pt x="315" y="56"/>
                  </a:lnTo>
                  <a:lnTo>
                    <a:pt x="325" y="71"/>
                  </a:lnTo>
                  <a:lnTo>
                    <a:pt x="328" y="87"/>
                  </a:lnTo>
                  <a:close/>
                </a:path>
              </a:pathLst>
            </a:custGeom>
            <a:solidFill>
              <a:srgbClr val="C9C9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2872" y="3175"/>
              <a:ext cx="138" cy="57"/>
            </a:xfrm>
            <a:custGeom>
              <a:avLst/>
              <a:gdLst/>
              <a:ahLst/>
              <a:cxnLst>
                <a:cxn ang="0">
                  <a:pos x="275" y="66"/>
                </a:cxn>
                <a:cxn ang="0">
                  <a:pos x="272" y="78"/>
                </a:cxn>
                <a:cxn ang="0">
                  <a:pos x="264" y="87"/>
                </a:cxn>
                <a:cxn ang="0">
                  <a:pos x="250" y="96"/>
                </a:cxn>
                <a:cxn ang="0">
                  <a:pos x="233" y="103"/>
                </a:cxn>
                <a:cxn ang="0">
                  <a:pos x="212" y="109"/>
                </a:cxn>
                <a:cxn ang="0">
                  <a:pos x="188" y="112"/>
                </a:cxn>
                <a:cxn ang="0">
                  <a:pos x="161" y="115"/>
                </a:cxn>
                <a:cxn ang="0">
                  <a:pos x="134" y="113"/>
                </a:cxn>
                <a:cxn ang="0">
                  <a:pos x="106" y="111"/>
                </a:cxn>
                <a:cxn ang="0">
                  <a:pos x="81" y="105"/>
                </a:cxn>
                <a:cxn ang="0">
                  <a:pos x="58" y="98"/>
                </a:cxn>
                <a:cxn ang="0">
                  <a:pos x="38" y="90"/>
                </a:cxn>
                <a:cxn ang="0">
                  <a:pos x="21" y="81"/>
                </a:cxn>
                <a:cxn ang="0">
                  <a:pos x="9" y="71"/>
                </a:cxn>
                <a:cxn ang="0">
                  <a:pos x="2" y="59"/>
                </a:cxn>
                <a:cxn ang="0">
                  <a:pos x="0" y="48"/>
                </a:cxn>
                <a:cxn ang="0">
                  <a:pos x="4" y="37"/>
                </a:cxn>
                <a:cxn ang="0">
                  <a:pos x="12" y="27"/>
                </a:cxn>
                <a:cxn ang="0">
                  <a:pos x="24" y="19"/>
                </a:cxn>
                <a:cxn ang="0">
                  <a:pos x="42" y="11"/>
                </a:cxn>
                <a:cxn ang="0">
                  <a:pos x="61" y="5"/>
                </a:cxn>
                <a:cxn ang="0">
                  <a:pos x="84" y="2"/>
                </a:cxn>
                <a:cxn ang="0">
                  <a:pos x="110" y="0"/>
                </a:cxn>
                <a:cxn ang="0">
                  <a:pos x="137" y="0"/>
                </a:cxn>
                <a:cxn ang="0">
                  <a:pos x="165" y="3"/>
                </a:cxn>
                <a:cxn ang="0">
                  <a:pos x="191" y="8"/>
                </a:cxn>
                <a:cxn ang="0">
                  <a:pos x="214" y="14"/>
                </a:cxn>
                <a:cxn ang="0">
                  <a:pos x="235" y="22"/>
                </a:cxn>
                <a:cxn ang="0">
                  <a:pos x="251" y="33"/>
                </a:cxn>
                <a:cxn ang="0">
                  <a:pos x="265" y="43"/>
                </a:cxn>
                <a:cxn ang="0">
                  <a:pos x="273" y="55"/>
                </a:cxn>
                <a:cxn ang="0">
                  <a:pos x="275" y="66"/>
                </a:cxn>
              </a:cxnLst>
              <a:rect l="0" t="0" r="r" b="b"/>
              <a:pathLst>
                <a:path w="275" h="115">
                  <a:moveTo>
                    <a:pt x="275" y="66"/>
                  </a:moveTo>
                  <a:lnTo>
                    <a:pt x="272" y="78"/>
                  </a:lnTo>
                  <a:lnTo>
                    <a:pt x="264" y="87"/>
                  </a:lnTo>
                  <a:lnTo>
                    <a:pt x="250" y="96"/>
                  </a:lnTo>
                  <a:lnTo>
                    <a:pt x="233" y="103"/>
                  </a:lnTo>
                  <a:lnTo>
                    <a:pt x="212" y="109"/>
                  </a:lnTo>
                  <a:lnTo>
                    <a:pt x="188" y="112"/>
                  </a:lnTo>
                  <a:lnTo>
                    <a:pt x="161" y="115"/>
                  </a:lnTo>
                  <a:lnTo>
                    <a:pt x="134" y="113"/>
                  </a:lnTo>
                  <a:lnTo>
                    <a:pt x="106" y="111"/>
                  </a:lnTo>
                  <a:lnTo>
                    <a:pt x="81" y="105"/>
                  </a:lnTo>
                  <a:lnTo>
                    <a:pt x="58" y="98"/>
                  </a:lnTo>
                  <a:lnTo>
                    <a:pt x="38" y="90"/>
                  </a:lnTo>
                  <a:lnTo>
                    <a:pt x="21" y="81"/>
                  </a:lnTo>
                  <a:lnTo>
                    <a:pt x="9" y="71"/>
                  </a:lnTo>
                  <a:lnTo>
                    <a:pt x="2" y="59"/>
                  </a:lnTo>
                  <a:lnTo>
                    <a:pt x="0" y="48"/>
                  </a:lnTo>
                  <a:lnTo>
                    <a:pt x="4" y="37"/>
                  </a:lnTo>
                  <a:lnTo>
                    <a:pt x="12" y="27"/>
                  </a:lnTo>
                  <a:lnTo>
                    <a:pt x="24" y="19"/>
                  </a:lnTo>
                  <a:lnTo>
                    <a:pt x="42" y="11"/>
                  </a:lnTo>
                  <a:lnTo>
                    <a:pt x="61" y="5"/>
                  </a:lnTo>
                  <a:lnTo>
                    <a:pt x="84" y="2"/>
                  </a:lnTo>
                  <a:lnTo>
                    <a:pt x="110" y="0"/>
                  </a:lnTo>
                  <a:lnTo>
                    <a:pt x="137" y="0"/>
                  </a:lnTo>
                  <a:lnTo>
                    <a:pt x="165" y="3"/>
                  </a:lnTo>
                  <a:lnTo>
                    <a:pt x="191" y="8"/>
                  </a:lnTo>
                  <a:lnTo>
                    <a:pt x="214" y="14"/>
                  </a:lnTo>
                  <a:lnTo>
                    <a:pt x="235" y="22"/>
                  </a:lnTo>
                  <a:lnTo>
                    <a:pt x="251" y="33"/>
                  </a:lnTo>
                  <a:lnTo>
                    <a:pt x="265" y="43"/>
                  </a:lnTo>
                  <a:lnTo>
                    <a:pt x="273" y="55"/>
                  </a:lnTo>
                  <a:lnTo>
                    <a:pt x="275" y="66"/>
                  </a:lnTo>
                  <a:close/>
                </a:path>
              </a:pathLst>
            </a:custGeom>
            <a:solidFill>
              <a:srgbClr val="D8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2899" y="3186"/>
              <a:ext cx="83" cy="34"/>
            </a:xfrm>
            <a:custGeom>
              <a:avLst/>
              <a:gdLst/>
              <a:ahLst/>
              <a:cxnLst>
                <a:cxn ang="0">
                  <a:pos x="165" y="40"/>
                </a:cxn>
                <a:cxn ang="0">
                  <a:pos x="163" y="47"/>
                </a:cxn>
                <a:cxn ang="0">
                  <a:pos x="158" y="52"/>
                </a:cxn>
                <a:cxn ang="0">
                  <a:pos x="150" y="57"/>
                </a:cxn>
                <a:cxn ang="0">
                  <a:pos x="140" y="62"/>
                </a:cxn>
                <a:cxn ang="0">
                  <a:pos x="127" y="65"/>
                </a:cxn>
                <a:cxn ang="0">
                  <a:pos x="113" y="67"/>
                </a:cxn>
                <a:cxn ang="0">
                  <a:pos x="98" y="67"/>
                </a:cxn>
                <a:cxn ang="0">
                  <a:pos x="81" y="67"/>
                </a:cxn>
                <a:cxn ang="0">
                  <a:pos x="64" y="66"/>
                </a:cxn>
                <a:cxn ang="0">
                  <a:pos x="49" y="63"/>
                </a:cxn>
                <a:cxn ang="0">
                  <a:pos x="35" y="59"/>
                </a:cxn>
                <a:cxn ang="0">
                  <a:pos x="23" y="54"/>
                </a:cxn>
                <a:cxn ang="0">
                  <a:pos x="13" y="48"/>
                </a:cxn>
                <a:cxn ang="0">
                  <a:pos x="6" y="42"/>
                </a:cxn>
                <a:cxn ang="0">
                  <a:pos x="1" y="35"/>
                </a:cxn>
                <a:cxn ang="0">
                  <a:pos x="0" y="28"/>
                </a:cxn>
                <a:cxn ang="0">
                  <a:pos x="1" y="21"/>
                </a:cxn>
                <a:cxn ang="0">
                  <a:pos x="7" y="15"/>
                </a:cxn>
                <a:cxn ang="0">
                  <a:pos x="14" y="11"/>
                </a:cxn>
                <a:cxn ang="0">
                  <a:pos x="24" y="6"/>
                </a:cxn>
                <a:cxn ang="0">
                  <a:pos x="37" y="3"/>
                </a:cxn>
                <a:cxn ang="0">
                  <a:pos x="51" y="0"/>
                </a:cxn>
                <a:cxn ang="0">
                  <a:pos x="66" y="0"/>
                </a:cxn>
                <a:cxn ang="0">
                  <a:pos x="83" y="0"/>
                </a:cxn>
                <a:cxn ang="0">
                  <a:pos x="99" y="2"/>
                </a:cxn>
                <a:cxn ang="0">
                  <a:pos x="115" y="5"/>
                </a:cxn>
                <a:cxn ang="0">
                  <a:pos x="129" y="9"/>
                </a:cxn>
                <a:cxn ang="0">
                  <a:pos x="141" y="13"/>
                </a:cxn>
                <a:cxn ang="0">
                  <a:pos x="151" y="19"/>
                </a:cxn>
                <a:cxn ang="0">
                  <a:pos x="158" y="26"/>
                </a:cxn>
                <a:cxn ang="0">
                  <a:pos x="164" y="33"/>
                </a:cxn>
                <a:cxn ang="0">
                  <a:pos x="165" y="40"/>
                </a:cxn>
              </a:cxnLst>
              <a:rect l="0" t="0" r="r" b="b"/>
              <a:pathLst>
                <a:path w="165" h="67">
                  <a:moveTo>
                    <a:pt x="165" y="40"/>
                  </a:moveTo>
                  <a:lnTo>
                    <a:pt x="163" y="47"/>
                  </a:lnTo>
                  <a:lnTo>
                    <a:pt x="158" y="52"/>
                  </a:lnTo>
                  <a:lnTo>
                    <a:pt x="150" y="57"/>
                  </a:lnTo>
                  <a:lnTo>
                    <a:pt x="140" y="62"/>
                  </a:lnTo>
                  <a:lnTo>
                    <a:pt x="127" y="65"/>
                  </a:lnTo>
                  <a:lnTo>
                    <a:pt x="113" y="67"/>
                  </a:lnTo>
                  <a:lnTo>
                    <a:pt x="98" y="67"/>
                  </a:lnTo>
                  <a:lnTo>
                    <a:pt x="81" y="67"/>
                  </a:lnTo>
                  <a:lnTo>
                    <a:pt x="64" y="66"/>
                  </a:lnTo>
                  <a:lnTo>
                    <a:pt x="49" y="63"/>
                  </a:lnTo>
                  <a:lnTo>
                    <a:pt x="35" y="59"/>
                  </a:lnTo>
                  <a:lnTo>
                    <a:pt x="23" y="54"/>
                  </a:lnTo>
                  <a:lnTo>
                    <a:pt x="13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8"/>
                  </a:lnTo>
                  <a:lnTo>
                    <a:pt x="1" y="21"/>
                  </a:lnTo>
                  <a:lnTo>
                    <a:pt x="7" y="15"/>
                  </a:lnTo>
                  <a:lnTo>
                    <a:pt x="14" y="11"/>
                  </a:lnTo>
                  <a:lnTo>
                    <a:pt x="24" y="6"/>
                  </a:lnTo>
                  <a:lnTo>
                    <a:pt x="37" y="3"/>
                  </a:lnTo>
                  <a:lnTo>
                    <a:pt x="51" y="0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99" y="2"/>
                  </a:lnTo>
                  <a:lnTo>
                    <a:pt x="115" y="5"/>
                  </a:lnTo>
                  <a:lnTo>
                    <a:pt x="129" y="9"/>
                  </a:lnTo>
                  <a:lnTo>
                    <a:pt x="141" y="13"/>
                  </a:lnTo>
                  <a:lnTo>
                    <a:pt x="151" y="19"/>
                  </a:lnTo>
                  <a:lnTo>
                    <a:pt x="158" y="26"/>
                  </a:lnTo>
                  <a:lnTo>
                    <a:pt x="164" y="33"/>
                  </a:lnTo>
                  <a:lnTo>
                    <a:pt x="165" y="4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auto">
            <a:xfrm>
              <a:off x="2906" y="3194"/>
              <a:ext cx="67" cy="27"/>
            </a:xfrm>
            <a:custGeom>
              <a:avLst/>
              <a:gdLst/>
              <a:ahLst/>
              <a:cxnLst>
                <a:cxn ang="0">
                  <a:pos x="135" y="32"/>
                </a:cxn>
                <a:cxn ang="0">
                  <a:pos x="134" y="37"/>
                </a:cxn>
                <a:cxn ang="0">
                  <a:pos x="129" y="42"/>
                </a:cxn>
                <a:cxn ang="0">
                  <a:pos x="123" y="47"/>
                </a:cxn>
                <a:cxn ang="0">
                  <a:pos x="115" y="49"/>
                </a:cxn>
                <a:cxn ang="0">
                  <a:pos x="105" y="52"/>
                </a:cxn>
                <a:cxn ang="0">
                  <a:pos x="93" y="54"/>
                </a:cxn>
                <a:cxn ang="0">
                  <a:pos x="81" y="55"/>
                </a:cxn>
                <a:cxn ang="0">
                  <a:pos x="67" y="54"/>
                </a:cxn>
                <a:cxn ang="0">
                  <a:pos x="53" y="52"/>
                </a:cxn>
                <a:cxn ang="0">
                  <a:pos x="40" y="50"/>
                </a:cxn>
                <a:cxn ang="0">
                  <a:pos x="29" y="47"/>
                </a:cxn>
                <a:cxn ang="0">
                  <a:pos x="20" y="43"/>
                </a:cxn>
                <a:cxn ang="0">
                  <a:pos x="12" y="39"/>
                </a:cxn>
                <a:cxn ang="0">
                  <a:pos x="5" y="33"/>
                </a:cxn>
                <a:cxn ang="0">
                  <a:pos x="1" y="28"/>
                </a:cxn>
                <a:cxn ang="0">
                  <a:pos x="0" y="22"/>
                </a:cxn>
                <a:cxn ang="0">
                  <a:pos x="2" y="17"/>
                </a:cxn>
                <a:cxn ang="0">
                  <a:pos x="6" y="12"/>
                </a:cxn>
                <a:cxn ang="0">
                  <a:pos x="13" y="9"/>
                </a:cxn>
                <a:cxn ang="0">
                  <a:pos x="21" y="5"/>
                </a:cxn>
                <a:cxn ang="0">
                  <a:pos x="31" y="3"/>
                </a:cxn>
                <a:cxn ang="0">
                  <a:pos x="42" y="0"/>
                </a:cxn>
                <a:cxn ang="0">
                  <a:pos x="54" y="0"/>
                </a:cxn>
                <a:cxn ang="0">
                  <a:pos x="68" y="0"/>
                </a:cxn>
                <a:cxn ang="0">
                  <a:pos x="82" y="2"/>
                </a:cxn>
                <a:cxn ang="0">
                  <a:pos x="95" y="4"/>
                </a:cxn>
                <a:cxn ang="0">
                  <a:pos x="106" y="7"/>
                </a:cxn>
                <a:cxn ang="0">
                  <a:pos x="116" y="11"/>
                </a:cxn>
                <a:cxn ang="0">
                  <a:pos x="125" y="15"/>
                </a:cxn>
                <a:cxn ang="0">
                  <a:pos x="130" y="21"/>
                </a:cxn>
                <a:cxn ang="0">
                  <a:pos x="134" y="26"/>
                </a:cxn>
                <a:cxn ang="0">
                  <a:pos x="135" y="32"/>
                </a:cxn>
              </a:cxnLst>
              <a:rect l="0" t="0" r="r" b="b"/>
              <a:pathLst>
                <a:path w="135" h="55">
                  <a:moveTo>
                    <a:pt x="135" y="32"/>
                  </a:moveTo>
                  <a:lnTo>
                    <a:pt x="134" y="37"/>
                  </a:lnTo>
                  <a:lnTo>
                    <a:pt x="129" y="42"/>
                  </a:lnTo>
                  <a:lnTo>
                    <a:pt x="123" y="47"/>
                  </a:lnTo>
                  <a:lnTo>
                    <a:pt x="115" y="49"/>
                  </a:lnTo>
                  <a:lnTo>
                    <a:pt x="105" y="52"/>
                  </a:lnTo>
                  <a:lnTo>
                    <a:pt x="93" y="54"/>
                  </a:lnTo>
                  <a:lnTo>
                    <a:pt x="81" y="55"/>
                  </a:lnTo>
                  <a:lnTo>
                    <a:pt x="67" y="54"/>
                  </a:lnTo>
                  <a:lnTo>
                    <a:pt x="53" y="52"/>
                  </a:lnTo>
                  <a:lnTo>
                    <a:pt x="40" y="50"/>
                  </a:lnTo>
                  <a:lnTo>
                    <a:pt x="29" y="47"/>
                  </a:lnTo>
                  <a:lnTo>
                    <a:pt x="20" y="43"/>
                  </a:lnTo>
                  <a:lnTo>
                    <a:pt x="12" y="39"/>
                  </a:lnTo>
                  <a:lnTo>
                    <a:pt x="5" y="33"/>
                  </a:lnTo>
                  <a:lnTo>
                    <a:pt x="1" y="28"/>
                  </a:lnTo>
                  <a:lnTo>
                    <a:pt x="0" y="22"/>
                  </a:lnTo>
                  <a:lnTo>
                    <a:pt x="2" y="17"/>
                  </a:lnTo>
                  <a:lnTo>
                    <a:pt x="6" y="12"/>
                  </a:lnTo>
                  <a:lnTo>
                    <a:pt x="13" y="9"/>
                  </a:lnTo>
                  <a:lnTo>
                    <a:pt x="21" y="5"/>
                  </a:lnTo>
                  <a:lnTo>
                    <a:pt x="31" y="3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68" y="0"/>
                  </a:lnTo>
                  <a:lnTo>
                    <a:pt x="82" y="2"/>
                  </a:lnTo>
                  <a:lnTo>
                    <a:pt x="95" y="4"/>
                  </a:lnTo>
                  <a:lnTo>
                    <a:pt x="106" y="7"/>
                  </a:lnTo>
                  <a:lnTo>
                    <a:pt x="116" y="11"/>
                  </a:lnTo>
                  <a:lnTo>
                    <a:pt x="125" y="15"/>
                  </a:lnTo>
                  <a:lnTo>
                    <a:pt x="130" y="21"/>
                  </a:lnTo>
                  <a:lnTo>
                    <a:pt x="134" y="26"/>
                  </a:lnTo>
                  <a:lnTo>
                    <a:pt x="135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2890" y="3168"/>
              <a:ext cx="119" cy="29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" y="15"/>
                </a:cxn>
                <a:cxn ang="0">
                  <a:pos x="6" y="12"/>
                </a:cxn>
                <a:cxn ang="0">
                  <a:pos x="14" y="9"/>
                </a:cxn>
                <a:cxn ang="0">
                  <a:pos x="25" y="6"/>
                </a:cxn>
                <a:cxn ang="0">
                  <a:pos x="40" y="2"/>
                </a:cxn>
                <a:cxn ang="0">
                  <a:pos x="60" y="0"/>
                </a:cxn>
                <a:cxn ang="0">
                  <a:pos x="84" y="0"/>
                </a:cxn>
                <a:cxn ang="0">
                  <a:pos x="113" y="1"/>
                </a:cxn>
                <a:cxn ang="0">
                  <a:pos x="117" y="1"/>
                </a:cxn>
                <a:cxn ang="0">
                  <a:pos x="129" y="3"/>
                </a:cxn>
                <a:cxn ang="0">
                  <a:pos x="146" y="6"/>
                </a:cxn>
                <a:cxn ang="0">
                  <a:pos x="167" y="10"/>
                </a:cxn>
                <a:cxn ang="0">
                  <a:pos x="188" y="18"/>
                </a:cxn>
                <a:cxn ang="0">
                  <a:pos x="209" y="27"/>
                </a:cxn>
                <a:cxn ang="0">
                  <a:pos x="226" y="41"/>
                </a:cxn>
                <a:cxn ang="0">
                  <a:pos x="237" y="57"/>
                </a:cxn>
                <a:cxn ang="0">
                  <a:pos x="236" y="56"/>
                </a:cxn>
                <a:cxn ang="0">
                  <a:pos x="232" y="52"/>
                </a:cxn>
                <a:cxn ang="0">
                  <a:pos x="223" y="45"/>
                </a:cxn>
                <a:cxn ang="0">
                  <a:pos x="211" y="37"/>
                </a:cxn>
                <a:cxn ang="0">
                  <a:pos x="194" y="29"/>
                </a:cxn>
                <a:cxn ang="0">
                  <a:pos x="172" y="20"/>
                </a:cxn>
                <a:cxn ang="0">
                  <a:pos x="145" y="12"/>
                </a:cxn>
                <a:cxn ang="0">
                  <a:pos x="112" y="8"/>
                </a:cxn>
                <a:cxn ang="0">
                  <a:pos x="109" y="8"/>
                </a:cxn>
                <a:cxn ang="0">
                  <a:pos x="101" y="7"/>
                </a:cxn>
                <a:cxn ang="0">
                  <a:pos x="90" y="7"/>
                </a:cxn>
                <a:cxn ang="0">
                  <a:pos x="75" y="7"/>
                </a:cxn>
                <a:cxn ang="0">
                  <a:pos x="58" y="7"/>
                </a:cxn>
                <a:cxn ang="0">
                  <a:pos x="39" y="8"/>
                </a:cxn>
                <a:cxn ang="0">
                  <a:pos x="20" y="11"/>
                </a:cxn>
                <a:cxn ang="0">
                  <a:pos x="0" y="16"/>
                </a:cxn>
              </a:cxnLst>
              <a:rect l="0" t="0" r="r" b="b"/>
              <a:pathLst>
                <a:path w="237" h="57">
                  <a:moveTo>
                    <a:pt x="0" y="16"/>
                  </a:moveTo>
                  <a:lnTo>
                    <a:pt x="1" y="15"/>
                  </a:lnTo>
                  <a:lnTo>
                    <a:pt x="6" y="12"/>
                  </a:lnTo>
                  <a:lnTo>
                    <a:pt x="14" y="9"/>
                  </a:lnTo>
                  <a:lnTo>
                    <a:pt x="25" y="6"/>
                  </a:lnTo>
                  <a:lnTo>
                    <a:pt x="40" y="2"/>
                  </a:lnTo>
                  <a:lnTo>
                    <a:pt x="60" y="0"/>
                  </a:lnTo>
                  <a:lnTo>
                    <a:pt x="84" y="0"/>
                  </a:lnTo>
                  <a:lnTo>
                    <a:pt x="113" y="1"/>
                  </a:lnTo>
                  <a:lnTo>
                    <a:pt x="117" y="1"/>
                  </a:lnTo>
                  <a:lnTo>
                    <a:pt x="129" y="3"/>
                  </a:lnTo>
                  <a:lnTo>
                    <a:pt x="146" y="6"/>
                  </a:lnTo>
                  <a:lnTo>
                    <a:pt x="167" y="10"/>
                  </a:lnTo>
                  <a:lnTo>
                    <a:pt x="188" y="18"/>
                  </a:lnTo>
                  <a:lnTo>
                    <a:pt x="209" y="27"/>
                  </a:lnTo>
                  <a:lnTo>
                    <a:pt x="226" y="41"/>
                  </a:lnTo>
                  <a:lnTo>
                    <a:pt x="237" y="57"/>
                  </a:lnTo>
                  <a:lnTo>
                    <a:pt x="236" y="56"/>
                  </a:lnTo>
                  <a:lnTo>
                    <a:pt x="232" y="52"/>
                  </a:lnTo>
                  <a:lnTo>
                    <a:pt x="223" y="45"/>
                  </a:lnTo>
                  <a:lnTo>
                    <a:pt x="211" y="37"/>
                  </a:lnTo>
                  <a:lnTo>
                    <a:pt x="194" y="29"/>
                  </a:lnTo>
                  <a:lnTo>
                    <a:pt x="172" y="20"/>
                  </a:lnTo>
                  <a:lnTo>
                    <a:pt x="145" y="12"/>
                  </a:lnTo>
                  <a:lnTo>
                    <a:pt x="112" y="8"/>
                  </a:lnTo>
                  <a:lnTo>
                    <a:pt x="109" y="8"/>
                  </a:lnTo>
                  <a:lnTo>
                    <a:pt x="101" y="7"/>
                  </a:lnTo>
                  <a:lnTo>
                    <a:pt x="90" y="7"/>
                  </a:lnTo>
                  <a:lnTo>
                    <a:pt x="75" y="7"/>
                  </a:lnTo>
                  <a:lnTo>
                    <a:pt x="58" y="7"/>
                  </a:lnTo>
                  <a:lnTo>
                    <a:pt x="39" y="8"/>
                  </a:lnTo>
                  <a:lnTo>
                    <a:pt x="20" y="1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2890" y="3232"/>
              <a:ext cx="104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5" y="2"/>
                </a:cxn>
                <a:cxn ang="0">
                  <a:pos x="12" y="3"/>
                </a:cxn>
                <a:cxn ang="0">
                  <a:pos x="20" y="5"/>
                </a:cxn>
                <a:cxn ang="0">
                  <a:pos x="30" y="9"/>
                </a:cxn>
                <a:cxn ang="0">
                  <a:pos x="41" y="11"/>
                </a:cxn>
                <a:cxn ang="0">
                  <a:pos x="55" y="15"/>
                </a:cxn>
                <a:cxn ang="0">
                  <a:pos x="69" y="17"/>
                </a:cxn>
                <a:cxn ang="0">
                  <a:pos x="85" y="19"/>
                </a:cxn>
                <a:cxn ang="0">
                  <a:pos x="101" y="20"/>
                </a:cxn>
                <a:cxn ang="0">
                  <a:pos x="119" y="21"/>
                </a:cxn>
                <a:cxn ang="0">
                  <a:pos x="136" y="21"/>
                </a:cxn>
                <a:cxn ang="0">
                  <a:pos x="154" y="21"/>
                </a:cxn>
                <a:cxn ang="0">
                  <a:pos x="172" y="19"/>
                </a:cxn>
                <a:cxn ang="0">
                  <a:pos x="189" y="16"/>
                </a:cxn>
                <a:cxn ang="0">
                  <a:pos x="206" y="10"/>
                </a:cxn>
                <a:cxn ang="0">
                  <a:pos x="205" y="10"/>
                </a:cxn>
                <a:cxn ang="0">
                  <a:pos x="203" y="11"/>
                </a:cxn>
                <a:cxn ang="0">
                  <a:pos x="198" y="12"/>
                </a:cxn>
                <a:cxn ang="0">
                  <a:pos x="191" y="13"/>
                </a:cxn>
                <a:cxn ang="0">
                  <a:pos x="183" y="15"/>
                </a:cxn>
                <a:cxn ang="0">
                  <a:pos x="174" y="16"/>
                </a:cxn>
                <a:cxn ang="0">
                  <a:pos x="162" y="17"/>
                </a:cxn>
                <a:cxn ang="0">
                  <a:pos x="150" y="17"/>
                </a:cxn>
                <a:cxn ang="0">
                  <a:pos x="136" y="18"/>
                </a:cxn>
                <a:cxn ang="0">
                  <a:pos x="121" y="18"/>
                </a:cxn>
                <a:cxn ang="0">
                  <a:pos x="104" y="17"/>
                </a:cxn>
                <a:cxn ang="0">
                  <a:pos x="85" y="16"/>
                </a:cxn>
                <a:cxn ang="0">
                  <a:pos x="66" y="13"/>
                </a:cxn>
                <a:cxn ang="0">
                  <a:pos x="45" y="10"/>
                </a:cxn>
                <a:cxn ang="0">
                  <a:pos x="23" y="5"/>
                </a:cxn>
                <a:cxn ang="0">
                  <a:pos x="0" y="0"/>
                </a:cxn>
              </a:cxnLst>
              <a:rect l="0" t="0" r="r" b="b"/>
              <a:pathLst>
                <a:path w="206" h="21">
                  <a:moveTo>
                    <a:pt x="0" y="0"/>
                  </a:moveTo>
                  <a:lnTo>
                    <a:pt x="1" y="0"/>
                  </a:lnTo>
                  <a:lnTo>
                    <a:pt x="5" y="2"/>
                  </a:lnTo>
                  <a:lnTo>
                    <a:pt x="12" y="3"/>
                  </a:lnTo>
                  <a:lnTo>
                    <a:pt x="20" y="5"/>
                  </a:lnTo>
                  <a:lnTo>
                    <a:pt x="30" y="9"/>
                  </a:lnTo>
                  <a:lnTo>
                    <a:pt x="41" y="11"/>
                  </a:lnTo>
                  <a:lnTo>
                    <a:pt x="55" y="15"/>
                  </a:lnTo>
                  <a:lnTo>
                    <a:pt x="69" y="17"/>
                  </a:lnTo>
                  <a:lnTo>
                    <a:pt x="85" y="19"/>
                  </a:lnTo>
                  <a:lnTo>
                    <a:pt x="101" y="20"/>
                  </a:lnTo>
                  <a:lnTo>
                    <a:pt x="119" y="21"/>
                  </a:lnTo>
                  <a:lnTo>
                    <a:pt x="136" y="21"/>
                  </a:lnTo>
                  <a:lnTo>
                    <a:pt x="154" y="21"/>
                  </a:lnTo>
                  <a:lnTo>
                    <a:pt x="172" y="19"/>
                  </a:lnTo>
                  <a:lnTo>
                    <a:pt x="189" y="16"/>
                  </a:lnTo>
                  <a:lnTo>
                    <a:pt x="206" y="10"/>
                  </a:lnTo>
                  <a:lnTo>
                    <a:pt x="205" y="10"/>
                  </a:lnTo>
                  <a:lnTo>
                    <a:pt x="203" y="11"/>
                  </a:lnTo>
                  <a:lnTo>
                    <a:pt x="198" y="12"/>
                  </a:lnTo>
                  <a:lnTo>
                    <a:pt x="191" y="13"/>
                  </a:lnTo>
                  <a:lnTo>
                    <a:pt x="183" y="15"/>
                  </a:lnTo>
                  <a:lnTo>
                    <a:pt x="174" y="16"/>
                  </a:lnTo>
                  <a:lnTo>
                    <a:pt x="162" y="17"/>
                  </a:lnTo>
                  <a:lnTo>
                    <a:pt x="150" y="17"/>
                  </a:lnTo>
                  <a:lnTo>
                    <a:pt x="136" y="18"/>
                  </a:lnTo>
                  <a:lnTo>
                    <a:pt x="121" y="18"/>
                  </a:lnTo>
                  <a:lnTo>
                    <a:pt x="104" y="17"/>
                  </a:lnTo>
                  <a:lnTo>
                    <a:pt x="85" y="16"/>
                  </a:lnTo>
                  <a:lnTo>
                    <a:pt x="66" y="13"/>
                  </a:lnTo>
                  <a:lnTo>
                    <a:pt x="45" y="10"/>
                  </a:lnTo>
                  <a:lnTo>
                    <a:pt x="2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2857" y="3239"/>
              <a:ext cx="186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4" y="2"/>
                </a:cxn>
                <a:cxn ang="0">
                  <a:pos x="8" y="4"/>
                </a:cxn>
                <a:cxn ang="0">
                  <a:pos x="14" y="6"/>
                </a:cxn>
                <a:cxn ang="0">
                  <a:pos x="22" y="10"/>
                </a:cxn>
                <a:cxn ang="0">
                  <a:pos x="31" y="12"/>
                </a:cxn>
                <a:cxn ang="0">
                  <a:pos x="42" y="15"/>
                </a:cxn>
                <a:cxn ang="0">
                  <a:pos x="54" y="19"/>
                </a:cxn>
                <a:cxn ang="0">
                  <a:pos x="68" y="23"/>
                </a:cxn>
                <a:cxn ang="0">
                  <a:pos x="83" y="27"/>
                </a:cxn>
                <a:cxn ang="0">
                  <a:pos x="99" y="30"/>
                </a:cxn>
                <a:cxn ang="0">
                  <a:pos x="118" y="34"/>
                </a:cxn>
                <a:cxn ang="0">
                  <a:pos x="136" y="36"/>
                </a:cxn>
                <a:cxn ang="0">
                  <a:pos x="156" y="38"/>
                </a:cxn>
                <a:cxn ang="0">
                  <a:pos x="178" y="41"/>
                </a:cxn>
                <a:cxn ang="0">
                  <a:pos x="199" y="42"/>
                </a:cxn>
                <a:cxn ang="0">
                  <a:pos x="204" y="42"/>
                </a:cxn>
                <a:cxn ang="0">
                  <a:pos x="218" y="42"/>
                </a:cxn>
                <a:cxn ang="0">
                  <a:pos x="237" y="40"/>
                </a:cxn>
                <a:cxn ang="0">
                  <a:pos x="262" y="37"/>
                </a:cxn>
                <a:cxn ang="0">
                  <a:pos x="289" y="34"/>
                </a:cxn>
                <a:cxn ang="0">
                  <a:pos x="318" y="27"/>
                </a:cxn>
                <a:cxn ang="0">
                  <a:pos x="347" y="19"/>
                </a:cxn>
                <a:cxn ang="0">
                  <a:pos x="372" y="7"/>
                </a:cxn>
                <a:cxn ang="0">
                  <a:pos x="370" y="10"/>
                </a:cxn>
                <a:cxn ang="0">
                  <a:pos x="362" y="14"/>
                </a:cxn>
                <a:cxn ang="0">
                  <a:pos x="348" y="21"/>
                </a:cxn>
                <a:cxn ang="0">
                  <a:pos x="330" y="29"/>
                </a:cxn>
                <a:cxn ang="0">
                  <a:pos x="304" y="36"/>
                </a:cxn>
                <a:cxn ang="0">
                  <a:pos x="273" y="43"/>
                </a:cxn>
                <a:cxn ang="0">
                  <a:pos x="236" y="48"/>
                </a:cxn>
                <a:cxn ang="0">
                  <a:pos x="194" y="49"/>
                </a:cxn>
                <a:cxn ang="0">
                  <a:pos x="193" y="49"/>
                </a:cxn>
                <a:cxn ang="0">
                  <a:pos x="188" y="49"/>
                </a:cxn>
                <a:cxn ang="0">
                  <a:pos x="181" y="48"/>
                </a:cxn>
                <a:cxn ang="0">
                  <a:pos x="172" y="48"/>
                </a:cxn>
                <a:cxn ang="0">
                  <a:pos x="161" y="47"/>
                </a:cxn>
                <a:cxn ang="0">
                  <a:pos x="149" y="45"/>
                </a:cxn>
                <a:cxn ang="0">
                  <a:pos x="135" y="43"/>
                </a:cxn>
                <a:cxn ang="0">
                  <a:pos x="120" y="41"/>
                </a:cxn>
                <a:cxn ang="0">
                  <a:pos x="105" y="38"/>
                </a:cxn>
                <a:cxn ang="0">
                  <a:pos x="89" y="35"/>
                </a:cxn>
                <a:cxn ang="0">
                  <a:pos x="73" y="32"/>
                </a:cxn>
                <a:cxn ang="0">
                  <a:pos x="57" y="27"/>
                </a:cxn>
                <a:cxn ang="0">
                  <a:pos x="42" y="21"/>
                </a:cxn>
                <a:cxn ang="0">
                  <a:pos x="27" y="15"/>
                </a:cxn>
                <a:cxn ang="0">
                  <a:pos x="13" y="8"/>
                </a:cxn>
                <a:cxn ang="0">
                  <a:pos x="0" y="0"/>
                </a:cxn>
              </a:cxnLst>
              <a:rect l="0" t="0" r="r" b="b"/>
              <a:pathLst>
                <a:path w="372" h="49">
                  <a:moveTo>
                    <a:pt x="0" y="0"/>
                  </a:moveTo>
                  <a:lnTo>
                    <a:pt x="1" y="0"/>
                  </a:lnTo>
                  <a:lnTo>
                    <a:pt x="4" y="2"/>
                  </a:lnTo>
                  <a:lnTo>
                    <a:pt x="8" y="4"/>
                  </a:lnTo>
                  <a:lnTo>
                    <a:pt x="14" y="6"/>
                  </a:lnTo>
                  <a:lnTo>
                    <a:pt x="22" y="10"/>
                  </a:lnTo>
                  <a:lnTo>
                    <a:pt x="31" y="12"/>
                  </a:lnTo>
                  <a:lnTo>
                    <a:pt x="42" y="15"/>
                  </a:lnTo>
                  <a:lnTo>
                    <a:pt x="54" y="19"/>
                  </a:lnTo>
                  <a:lnTo>
                    <a:pt x="68" y="23"/>
                  </a:lnTo>
                  <a:lnTo>
                    <a:pt x="83" y="27"/>
                  </a:lnTo>
                  <a:lnTo>
                    <a:pt x="99" y="30"/>
                  </a:lnTo>
                  <a:lnTo>
                    <a:pt x="118" y="34"/>
                  </a:lnTo>
                  <a:lnTo>
                    <a:pt x="136" y="36"/>
                  </a:lnTo>
                  <a:lnTo>
                    <a:pt x="156" y="38"/>
                  </a:lnTo>
                  <a:lnTo>
                    <a:pt x="178" y="41"/>
                  </a:lnTo>
                  <a:lnTo>
                    <a:pt x="199" y="42"/>
                  </a:lnTo>
                  <a:lnTo>
                    <a:pt x="204" y="42"/>
                  </a:lnTo>
                  <a:lnTo>
                    <a:pt x="218" y="42"/>
                  </a:lnTo>
                  <a:lnTo>
                    <a:pt x="237" y="40"/>
                  </a:lnTo>
                  <a:lnTo>
                    <a:pt x="262" y="37"/>
                  </a:lnTo>
                  <a:lnTo>
                    <a:pt x="289" y="34"/>
                  </a:lnTo>
                  <a:lnTo>
                    <a:pt x="318" y="27"/>
                  </a:lnTo>
                  <a:lnTo>
                    <a:pt x="347" y="19"/>
                  </a:lnTo>
                  <a:lnTo>
                    <a:pt x="372" y="7"/>
                  </a:lnTo>
                  <a:lnTo>
                    <a:pt x="370" y="10"/>
                  </a:lnTo>
                  <a:lnTo>
                    <a:pt x="362" y="14"/>
                  </a:lnTo>
                  <a:lnTo>
                    <a:pt x="348" y="21"/>
                  </a:lnTo>
                  <a:lnTo>
                    <a:pt x="330" y="29"/>
                  </a:lnTo>
                  <a:lnTo>
                    <a:pt x="304" y="36"/>
                  </a:lnTo>
                  <a:lnTo>
                    <a:pt x="273" y="43"/>
                  </a:lnTo>
                  <a:lnTo>
                    <a:pt x="236" y="48"/>
                  </a:lnTo>
                  <a:lnTo>
                    <a:pt x="194" y="49"/>
                  </a:lnTo>
                  <a:lnTo>
                    <a:pt x="193" y="49"/>
                  </a:lnTo>
                  <a:lnTo>
                    <a:pt x="188" y="49"/>
                  </a:lnTo>
                  <a:lnTo>
                    <a:pt x="181" y="48"/>
                  </a:lnTo>
                  <a:lnTo>
                    <a:pt x="172" y="48"/>
                  </a:lnTo>
                  <a:lnTo>
                    <a:pt x="161" y="47"/>
                  </a:lnTo>
                  <a:lnTo>
                    <a:pt x="149" y="45"/>
                  </a:lnTo>
                  <a:lnTo>
                    <a:pt x="135" y="43"/>
                  </a:lnTo>
                  <a:lnTo>
                    <a:pt x="120" y="41"/>
                  </a:lnTo>
                  <a:lnTo>
                    <a:pt x="105" y="38"/>
                  </a:lnTo>
                  <a:lnTo>
                    <a:pt x="89" y="35"/>
                  </a:lnTo>
                  <a:lnTo>
                    <a:pt x="73" y="32"/>
                  </a:lnTo>
                  <a:lnTo>
                    <a:pt x="57" y="27"/>
                  </a:lnTo>
                  <a:lnTo>
                    <a:pt x="42" y="21"/>
                  </a:lnTo>
                  <a:lnTo>
                    <a:pt x="27" y="15"/>
                  </a:lnTo>
                  <a:lnTo>
                    <a:pt x="13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2960" y="3050"/>
              <a:ext cx="48" cy="84"/>
            </a:xfrm>
            <a:custGeom>
              <a:avLst/>
              <a:gdLst/>
              <a:ahLst/>
              <a:cxnLst>
                <a:cxn ang="0">
                  <a:pos x="0" y="169"/>
                </a:cxn>
                <a:cxn ang="0">
                  <a:pos x="53" y="0"/>
                </a:cxn>
                <a:cxn ang="0">
                  <a:pos x="55" y="0"/>
                </a:cxn>
                <a:cxn ang="0">
                  <a:pos x="58" y="0"/>
                </a:cxn>
                <a:cxn ang="0">
                  <a:pos x="64" y="0"/>
                </a:cxn>
                <a:cxn ang="0">
                  <a:pos x="71" y="0"/>
                </a:cxn>
                <a:cxn ang="0">
                  <a:pos x="78" y="1"/>
                </a:cxn>
                <a:cxn ang="0">
                  <a:pos x="84" y="2"/>
                </a:cxn>
                <a:cxn ang="0">
                  <a:pos x="91" y="4"/>
                </a:cxn>
                <a:cxn ang="0">
                  <a:pos x="96" y="6"/>
                </a:cxn>
                <a:cxn ang="0">
                  <a:pos x="6" y="169"/>
                </a:cxn>
                <a:cxn ang="0">
                  <a:pos x="6" y="169"/>
                </a:cxn>
                <a:cxn ang="0">
                  <a:pos x="5" y="169"/>
                </a:cxn>
                <a:cxn ang="0">
                  <a:pos x="3" y="169"/>
                </a:cxn>
                <a:cxn ang="0">
                  <a:pos x="0" y="169"/>
                </a:cxn>
              </a:cxnLst>
              <a:rect l="0" t="0" r="r" b="b"/>
              <a:pathLst>
                <a:path w="96" h="169">
                  <a:moveTo>
                    <a:pt x="0" y="169"/>
                  </a:moveTo>
                  <a:lnTo>
                    <a:pt x="53" y="0"/>
                  </a:lnTo>
                  <a:lnTo>
                    <a:pt x="55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78" y="1"/>
                  </a:lnTo>
                  <a:lnTo>
                    <a:pt x="84" y="2"/>
                  </a:lnTo>
                  <a:lnTo>
                    <a:pt x="91" y="4"/>
                  </a:lnTo>
                  <a:lnTo>
                    <a:pt x="96" y="6"/>
                  </a:lnTo>
                  <a:lnTo>
                    <a:pt x="6" y="169"/>
                  </a:lnTo>
                  <a:lnTo>
                    <a:pt x="6" y="169"/>
                  </a:lnTo>
                  <a:lnTo>
                    <a:pt x="5" y="169"/>
                  </a:lnTo>
                  <a:lnTo>
                    <a:pt x="3" y="169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FFE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2977" y="3055"/>
              <a:ext cx="70" cy="82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111" y="0"/>
                </a:cxn>
                <a:cxn ang="0">
                  <a:pos x="138" y="2"/>
                </a:cxn>
                <a:cxn ang="0">
                  <a:pos x="6" y="161"/>
                </a:cxn>
                <a:cxn ang="0">
                  <a:pos x="0" y="163"/>
                </a:cxn>
              </a:cxnLst>
              <a:rect l="0" t="0" r="r" b="b"/>
              <a:pathLst>
                <a:path w="138" h="163">
                  <a:moveTo>
                    <a:pt x="0" y="163"/>
                  </a:moveTo>
                  <a:lnTo>
                    <a:pt x="111" y="0"/>
                  </a:lnTo>
                  <a:lnTo>
                    <a:pt x="138" y="2"/>
                  </a:lnTo>
                  <a:lnTo>
                    <a:pt x="6" y="161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rgbClr val="FFE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2898" y="3267"/>
              <a:ext cx="41" cy="13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0" y="251"/>
                </a:cxn>
                <a:cxn ang="0">
                  <a:pos x="2" y="252"/>
                </a:cxn>
                <a:cxn ang="0">
                  <a:pos x="10" y="254"/>
                </a:cxn>
                <a:cxn ang="0">
                  <a:pos x="21" y="257"/>
                </a:cxn>
                <a:cxn ang="0">
                  <a:pos x="35" y="259"/>
                </a:cxn>
                <a:cxn ang="0">
                  <a:pos x="48" y="263"/>
                </a:cxn>
                <a:cxn ang="0">
                  <a:pos x="62" y="264"/>
                </a:cxn>
                <a:cxn ang="0">
                  <a:pos x="74" y="265"/>
                </a:cxn>
                <a:cxn ang="0">
                  <a:pos x="83" y="264"/>
                </a:cxn>
                <a:cxn ang="0">
                  <a:pos x="50" y="1"/>
                </a:cxn>
                <a:cxn ang="0">
                  <a:pos x="36" y="0"/>
                </a:cxn>
              </a:cxnLst>
              <a:rect l="0" t="0" r="r" b="b"/>
              <a:pathLst>
                <a:path w="83" h="265">
                  <a:moveTo>
                    <a:pt x="36" y="0"/>
                  </a:moveTo>
                  <a:lnTo>
                    <a:pt x="0" y="251"/>
                  </a:lnTo>
                  <a:lnTo>
                    <a:pt x="2" y="252"/>
                  </a:lnTo>
                  <a:lnTo>
                    <a:pt x="10" y="254"/>
                  </a:lnTo>
                  <a:lnTo>
                    <a:pt x="21" y="257"/>
                  </a:lnTo>
                  <a:lnTo>
                    <a:pt x="35" y="259"/>
                  </a:lnTo>
                  <a:lnTo>
                    <a:pt x="48" y="263"/>
                  </a:lnTo>
                  <a:lnTo>
                    <a:pt x="62" y="264"/>
                  </a:lnTo>
                  <a:lnTo>
                    <a:pt x="74" y="265"/>
                  </a:lnTo>
                  <a:lnTo>
                    <a:pt x="83" y="264"/>
                  </a:lnTo>
                  <a:lnTo>
                    <a:pt x="50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CCF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2847" y="3264"/>
              <a:ext cx="56" cy="123"/>
            </a:xfrm>
            <a:custGeom>
              <a:avLst/>
              <a:gdLst/>
              <a:ahLst/>
              <a:cxnLst>
                <a:cxn ang="0">
                  <a:pos x="111" y="5"/>
                </a:cxn>
                <a:cxn ang="0">
                  <a:pos x="35" y="248"/>
                </a:cxn>
                <a:cxn ang="0">
                  <a:pos x="0" y="240"/>
                </a:cxn>
                <a:cxn ang="0">
                  <a:pos x="99" y="0"/>
                </a:cxn>
                <a:cxn ang="0">
                  <a:pos x="111" y="5"/>
                </a:cxn>
              </a:cxnLst>
              <a:rect l="0" t="0" r="r" b="b"/>
              <a:pathLst>
                <a:path w="111" h="248">
                  <a:moveTo>
                    <a:pt x="111" y="5"/>
                  </a:moveTo>
                  <a:lnTo>
                    <a:pt x="35" y="248"/>
                  </a:lnTo>
                  <a:lnTo>
                    <a:pt x="0" y="240"/>
                  </a:lnTo>
                  <a:lnTo>
                    <a:pt x="99" y="0"/>
                  </a:lnTo>
                  <a:lnTo>
                    <a:pt x="111" y="5"/>
                  </a:lnTo>
                  <a:close/>
                </a:path>
              </a:pathLst>
            </a:custGeom>
            <a:solidFill>
              <a:srgbClr val="CCF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2604" y="3150"/>
              <a:ext cx="200" cy="39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400" y="70"/>
                </a:cxn>
                <a:cxn ang="0">
                  <a:pos x="395" y="78"/>
                </a:cxn>
                <a:cxn ang="0">
                  <a:pos x="0" y="48"/>
                </a:cxn>
                <a:cxn ang="0">
                  <a:pos x="3" y="43"/>
                </a:cxn>
                <a:cxn ang="0">
                  <a:pos x="9" y="30"/>
                </a:cxn>
                <a:cxn ang="0">
                  <a:pos x="16" y="14"/>
                </a:cxn>
                <a:cxn ang="0">
                  <a:pos x="24" y="0"/>
                </a:cxn>
              </a:cxnLst>
              <a:rect l="0" t="0" r="r" b="b"/>
              <a:pathLst>
                <a:path w="400" h="78">
                  <a:moveTo>
                    <a:pt x="24" y="0"/>
                  </a:moveTo>
                  <a:lnTo>
                    <a:pt x="400" y="70"/>
                  </a:lnTo>
                  <a:lnTo>
                    <a:pt x="395" y="78"/>
                  </a:lnTo>
                  <a:lnTo>
                    <a:pt x="0" y="48"/>
                  </a:lnTo>
                  <a:lnTo>
                    <a:pt x="3" y="43"/>
                  </a:lnTo>
                  <a:lnTo>
                    <a:pt x="9" y="30"/>
                  </a:lnTo>
                  <a:lnTo>
                    <a:pt x="16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CCF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2930" y="3131"/>
              <a:ext cx="98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5" y="0"/>
                </a:cxn>
                <a:cxn ang="0">
                  <a:pos x="47" y="1"/>
                </a:cxn>
                <a:cxn ang="0">
                  <a:pos x="59" y="1"/>
                </a:cxn>
                <a:cxn ang="0">
                  <a:pos x="73" y="3"/>
                </a:cxn>
                <a:cxn ang="0">
                  <a:pos x="89" y="6"/>
                </a:cxn>
                <a:cxn ang="0">
                  <a:pos x="105" y="8"/>
                </a:cxn>
                <a:cxn ang="0">
                  <a:pos x="121" y="11"/>
                </a:cxn>
                <a:cxn ang="0">
                  <a:pos x="140" y="16"/>
                </a:cxn>
                <a:cxn ang="0">
                  <a:pos x="158" y="21"/>
                </a:cxn>
                <a:cxn ang="0">
                  <a:pos x="177" y="28"/>
                </a:cxn>
                <a:cxn ang="0">
                  <a:pos x="196" y="35"/>
                </a:cxn>
                <a:cxn ang="0">
                  <a:pos x="195" y="35"/>
                </a:cxn>
                <a:cxn ang="0">
                  <a:pos x="192" y="33"/>
                </a:cxn>
                <a:cxn ang="0">
                  <a:pos x="185" y="31"/>
                </a:cxn>
                <a:cxn ang="0">
                  <a:pos x="178" y="29"/>
                </a:cxn>
                <a:cxn ang="0">
                  <a:pos x="168" y="26"/>
                </a:cxn>
                <a:cxn ang="0">
                  <a:pos x="156" y="24"/>
                </a:cxn>
                <a:cxn ang="0">
                  <a:pos x="143" y="21"/>
                </a:cxn>
                <a:cxn ang="0">
                  <a:pos x="130" y="17"/>
                </a:cxn>
                <a:cxn ang="0">
                  <a:pos x="115" y="15"/>
                </a:cxn>
                <a:cxn ang="0">
                  <a:pos x="98" y="11"/>
                </a:cxn>
                <a:cxn ang="0">
                  <a:pos x="82" y="8"/>
                </a:cxn>
                <a:cxn ang="0">
                  <a:pos x="66" y="6"/>
                </a:cxn>
                <a:cxn ang="0">
                  <a:pos x="49" y="3"/>
                </a:cxn>
                <a:cxn ang="0">
                  <a:pos x="33" y="2"/>
                </a:cxn>
                <a:cxn ang="0">
                  <a:pos x="17" y="1"/>
                </a:cxn>
                <a:cxn ang="0">
                  <a:pos x="0" y="0"/>
                </a:cxn>
              </a:cxnLst>
              <a:rect l="0" t="0" r="r" b="b"/>
              <a:pathLst>
                <a:path w="196" h="35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5" y="0"/>
                  </a:lnTo>
                  <a:lnTo>
                    <a:pt x="47" y="1"/>
                  </a:lnTo>
                  <a:lnTo>
                    <a:pt x="59" y="1"/>
                  </a:lnTo>
                  <a:lnTo>
                    <a:pt x="73" y="3"/>
                  </a:lnTo>
                  <a:lnTo>
                    <a:pt x="89" y="6"/>
                  </a:lnTo>
                  <a:lnTo>
                    <a:pt x="105" y="8"/>
                  </a:lnTo>
                  <a:lnTo>
                    <a:pt x="121" y="11"/>
                  </a:lnTo>
                  <a:lnTo>
                    <a:pt x="140" y="16"/>
                  </a:lnTo>
                  <a:lnTo>
                    <a:pt x="158" y="21"/>
                  </a:lnTo>
                  <a:lnTo>
                    <a:pt x="177" y="28"/>
                  </a:lnTo>
                  <a:lnTo>
                    <a:pt x="196" y="35"/>
                  </a:lnTo>
                  <a:lnTo>
                    <a:pt x="195" y="35"/>
                  </a:lnTo>
                  <a:lnTo>
                    <a:pt x="192" y="33"/>
                  </a:lnTo>
                  <a:lnTo>
                    <a:pt x="185" y="31"/>
                  </a:lnTo>
                  <a:lnTo>
                    <a:pt x="178" y="29"/>
                  </a:lnTo>
                  <a:lnTo>
                    <a:pt x="168" y="26"/>
                  </a:lnTo>
                  <a:lnTo>
                    <a:pt x="156" y="24"/>
                  </a:lnTo>
                  <a:lnTo>
                    <a:pt x="143" y="21"/>
                  </a:lnTo>
                  <a:lnTo>
                    <a:pt x="130" y="17"/>
                  </a:lnTo>
                  <a:lnTo>
                    <a:pt x="115" y="15"/>
                  </a:lnTo>
                  <a:lnTo>
                    <a:pt x="98" y="11"/>
                  </a:lnTo>
                  <a:lnTo>
                    <a:pt x="82" y="8"/>
                  </a:lnTo>
                  <a:lnTo>
                    <a:pt x="66" y="6"/>
                  </a:lnTo>
                  <a:lnTo>
                    <a:pt x="49" y="3"/>
                  </a:lnTo>
                  <a:lnTo>
                    <a:pt x="33" y="2"/>
                  </a:lnTo>
                  <a:lnTo>
                    <a:pt x="17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3235" y="3122"/>
              <a:ext cx="97" cy="1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14" y="9"/>
                </a:cxn>
                <a:cxn ang="0">
                  <a:pos x="29" y="18"/>
                </a:cxn>
                <a:cxn ang="0">
                  <a:pos x="48" y="30"/>
                </a:cxn>
                <a:cxn ang="0">
                  <a:pos x="70" y="47"/>
                </a:cxn>
                <a:cxn ang="0">
                  <a:pos x="93" y="66"/>
                </a:cxn>
                <a:cxn ang="0">
                  <a:pos x="116" y="88"/>
                </a:cxn>
                <a:cxn ang="0">
                  <a:pos x="139" y="113"/>
                </a:cxn>
                <a:cxn ang="0">
                  <a:pos x="159" y="140"/>
                </a:cxn>
                <a:cxn ang="0">
                  <a:pos x="176" y="170"/>
                </a:cxn>
                <a:cxn ang="0">
                  <a:pos x="188" y="202"/>
                </a:cxn>
                <a:cxn ang="0">
                  <a:pos x="195" y="236"/>
                </a:cxn>
                <a:cxn ang="0">
                  <a:pos x="194" y="271"/>
                </a:cxn>
                <a:cxn ang="0">
                  <a:pos x="184" y="308"/>
                </a:cxn>
                <a:cxn ang="0">
                  <a:pos x="165" y="348"/>
                </a:cxn>
                <a:cxn ang="0">
                  <a:pos x="135" y="387"/>
                </a:cxn>
                <a:cxn ang="0">
                  <a:pos x="137" y="384"/>
                </a:cxn>
                <a:cxn ang="0">
                  <a:pos x="142" y="379"/>
                </a:cxn>
                <a:cxn ang="0">
                  <a:pos x="149" y="368"/>
                </a:cxn>
                <a:cxn ang="0">
                  <a:pos x="157" y="355"/>
                </a:cxn>
                <a:cxn ang="0">
                  <a:pos x="166" y="338"/>
                </a:cxn>
                <a:cxn ang="0">
                  <a:pos x="173" y="318"/>
                </a:cxn>
                <a:cxn ang="0">
                  <a:pos x="180" y="296"/>
                </a:cxn>
                <a:cxn ang="0">
                  <a:pos x="183" y="269"/>
                </a:cxn>
                <a:cxn ang="0">
                  <a:pos x="182" y="241"/>
                </a:cxn>
                <a:cxn ang="0">
                  <a:pos x="177" y="212"/>
                </a:cxn>
                <a:cxn ang="0">
                  <a:pos x="167" y="180"/>
                </a:cxn>
                <a:cxn ang="0">
                  <a:pos x="151" y="147"/>
                </a:cxn>
                <a:cxn ang="0">
                  <a:pos x="127" y="111"/>
                </a:cxn>
                <a:cxn ang="0">
                  <a:pos x="94" y="75"/>
                </a:cxn>
                <a:cxn ang="0">
                  <a:pos x="52" y="39"/>
                </a:cxn>
                <a:cxn ang="0">
                  <a:pos x="0" y="0"/>
                </a:cxn>
              </a:cxnLst>
              <a:rect l="0" t="0" r="r" b="b"/>
              <a:pathLst>
                <a:path w="195" h="387">
                  <a:moveTo>
                    <a:pt x="0" y="0"/>
                  </a:moveTo>
                  <a:lnTo>
                    <a:pt x="3" y="3"/>
                  </a:lnTo>
                  <a:lnTo>
                    <a:pt x="14" y="9"/>
                  </a:lnTo>
                  <a:lnTo>
                    <a:pt x="29" y="18"/>
                  </a:lnTo>
                  <a:lnTo>
                    <a:pt x="48" y="30"/>
                  </a:lnTo>
                  <a:lnTo>
                    <a:pt x="70" y="47"/>
                  </a:lnTo>
                  <a:lnTo>
                    <a:pt x="93" y="66"/>
                  </a:lnTo>
                  <a:lnTo>
                    <a:pt x="116" y="88"/>
                  </a:lnTo>
                  <a:lnTo>
                    <a:pt x="139" y="113"/>
                  </a:lnTo>
                  <a:lnTo>
                    <a:pt x="159" y="140"/>
                  </a:lnTo>
                  <a:lnTo>
                    <a:pt x="176" y="170"/>
                  </a:lnTo>
                  <a:lnTo>
                    <a:pt x="188" y="202"/>
                  </a:lnTo>
                  <a:lnTo>
                    <a:pt x="195" y="236"/>
                  </a:lnTo>
                  <a:lnTo>
                    <a:pt x="194" y="271"/>
                  </a:lnTo>
                  <a:lnTo>
                    <a:pt x="184" y="308"/>
                  </a:lnTo>
                  <a:lnTo>
                    <a:pt x="165" y="348"/>
                  </a:lnTo>
                  <a:lnTo>
                    <a:pt x="135" y="387"/>
                  </a:lnTo>
                  <a:lnTo>
                    <a:pt x="137" y="384"/>
                  </a:lnTo>
                  <a:lnTo>
                    <a:pt x="142" y="379"/>
                  </a:lnTo>
                  <a:lnTo>
                    <a:pt x="149" y="368"/>
                  </a:lnTo>
                  <a:lnTo>
                    <a:pt x="157" y="355"/>
                  </a:lnTo>
                  <a:lnTo>
                    <a:pt x="166" y="338"/>
                  </a:lnTo>
                  <a:lnTo>
                    <a:pt x="173" y="318"/>
                  </a:lnTo>
                  <a:lnTo>
                    <a:pt x="180" y="296"/>
                  </a:lnTo>
                  <a:lnTo>
                    <a:pt x="183" y="269"/>
                  </a:lnTo>
                  <a:lnTo>
                    <a:pt x="182" y="241"/>
                  </a:lnTo>
                  <a:lnTo>
                    <a:pt x="177" y="212"/>
                  </a:lnTo>
                  <a:lnTo>
                    <a:pt x="167" y="180"/>
                  </a:lnTo>
                  <a:lnTo>
                    <a:pt x="151" y="147"/>
                  </a:lnTo>
                  <a:lnTo>
                    <a:pt x="127" y="111"/>
                  </a:lnTo>
                  <a:lnTo>
                    <a:pt x="94" y="75"/>
                  </a:lnTo>
                  <a:lnTo>
                    <a:pt x="52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3077" y="3191"/>
              <a:ext cx="248" cy="10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4" y="2"/>
                </a:cxn>
                <a:cxn ang="0">
                  <a:pos x="17" y="8"/>
                </a:cxn>
                <a:cxn ang="0">
                  <a:pos x="21" y="17"/>
                </a:cxn>
                <a:cxn ang="0">
                  <a:pos x="24" y="29"/>
                </a:cxn>
                <a:cxn ang="0">
                  <a:pos x="24" y="42"/>
                </a:cxn>
                <a:cxn ang="0">
                  <a:pos x="22" y="56"/>
                </a:cxn>
                <a:cxn ang="0">
                  <a:pos x="14" y="71"/>
                </a:cxn>
                <a:cxn ang="0">
                  <a:pos x="0" y="85"/>
                </a:cxn>
                <a:cxn ang="0">
                  <a:pos x="468" y="217"/>
                </a:cxn>
                <a:cxn ang="0">
                  <a:pos x="470" y="212"/>
                </a:cxn>
                <a:cxn ang="0">
                  <a:pos x="477" y="199"/>
                </a:cxn>
                <a:cxn ang="0">
                  <a:pos x="486" y="178"/>
                </a:cxn>
                <a:cxn ang="0">
                  <a:pos x="494" y="152"/>
                </a:cxn>
                <a:cxn ang="0">
                  <a:pos x="498" y="122"/>
                </a:cxn>
                <a:cxn ang="0">
                  <a:pos x="497" y="87"/>
                </a:cxn>
                <a:cxn ang="0">
                  <a:pos x="487" y="50"/>
                </a:cxn>
                <a:cxn ang="0">
                  <a:pos x="468" y="12"/>
                </a:cxn>
                <a:cxn ang="0">
                  <a:pos x="13" y="0"/>
                </a:cxn>
              </a:cxnLst>
              <a:rect l="0" t="0" r="r" b="b"/>
              <a:pathLst>
                <a:path w="498" h="217">
                  <a:moveTo>
                    <a:pt x="13" y="0"/>
                  </a:moveTo>
                  <a:lnTo>
                    <a:pt x="14" y="2"/>
                  </a:lnTo>
                  <a:lnTo>
                    <a:pt x="17" y="8"/>
                  </a:lnTo>
                  <a:lnTo>
                    <a:pt x="21" y="17"/>
                  </a:lnTo>
                  <a:lnTo>
                    <a:pt x="24" y="29"/>
                  </a:lnTo>
                  <a:lnTo>
                    <a:pt x="24" y="42"/>
                  </a:lnTo>
                  <a:lnTo>
                    <a:pt x="22" y="56"/>
                  </a:lnTo>
                  <a:lnTo>
                    <a:pt x="14" y="71"/>
                  </a:lnTo>
                  <a:lnTo>
                    <a:pt x="0" y="85"/>
                  </a:lnTo>
                  <a:lnTo>
                    <a:pt x="468" y="217"/>
                  </a:lnTo>
                  <a:lnTo>
                    <a:pt x="470" y="212"/>
                  </a:lnTo>
                  <a:lnTo>
                    <a:pt x="477" y="199"/>
                  </a:lnTo>
                  <a:lnTo>
                    <a:pt x="486" y="178"/>
                  </a:lnTo>
                  <a:lnTo>
                    <a:pt x="494" y="152"/>
                  </a:lnTo>
                  <a:lnTo>
                    <a:pt x="498" y="122"/>
                  </a:lnTo>
                  <a:lnTo>
                    <a:pt x="497" y="87"/>
                  </a:lnTo>
                  <a:lnTo>
                    <a:pt x="487" y="50"/>
                  </a:lnTo>
                  <a:lnTo>
                    <a:pt x="468" y="1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5DD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3089" y="3213"/>
              <a:ext cx="235" cy="6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69" y="60"/>
                </a:cxn>
                <a:cxn ang="0">
                  <a:pos x="469" y="68"/>
                </a:cxn>
                <a:cxn ang="0">
                  <a:pos x="469" y="87"/>
                </a:cxn>
                <a:cxn ang="0">
                  <a:pos x="464" y="110"/>
                </a:cxn>
                <a:cxn ang="0">
                  <a:pos x="452" y="130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6" y="15"/>
                </a:cxn>
                <a:cxn ang="0">
                  <a:pos x="9" y="9"/>
                </a:cxn>
                <a:cxn ang="0">
                  <a:pos x="6" y="0"/>
                </a:cxn>
              </a:cxnLst>
              <a:rect l="0" t="0" r="r" b="b"/>
              <a:pathLst>
                <a:path w="469" h="130">
                  <a:moveTo>
                    <a:pt x="6" y="0"/>
                  </a:moveTo>
                  <a:lnTo>
                    <a:pt x="469" y="60"/>
                  </a:lnTo>
                  <a:lnTo>
                    <a:pt x="469" y="68"/>
                  </a:lnTo>
                  <a:lnTo>
                    <a:pt x="469" y="87"/>
                  </a:lnTo>
                  <a:lnTo>
                    <a:pt x="464" y="110"/>
                  </a:lnTo>
                  <a:lnTo>
                    <a:pt x="452" y="130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6" y="15"/>
                  </a:lnTo>
                  <a:lnTo>
                    <a:pt x="9" y="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9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2630" y="3078"/>
              <a:ext cx="207" cy="98"/>
            </a:xfrm>
            <a:custGeom>
              <a:avLst/>
              <a:gdLst/>
              <a:ahLst/>
              <a:cxnLst>
                <a:cxn ang="0">
                  <a:pos x="0" y="114"/>
                </a:cxn>
                <a:cxn ang="0">
                  <a:pos x="337" y="195"/>
                </a:cxn>
                <a:cxn ang="0">
                  <a:pos x="338" y="192"/>
                </a:cxn>
                <a:cxn ang="0">
                  <a:pos x="340" y="187"/>
                </a:cxn>
                <a:cxn ang="0">
                  <a:pos x="346" y="177"/>
                </a:cxn>
                <a:cxn ang="0">
                  <a:pos x="354" y="166"/>
                </a:cxn>
                <a:cxn ang="0">
                  <a:pos x="364" y="154"/>
                </a:cxn>
                <a:cxn ang="0">
                  <a:pos x="377" y="144"/>
                </a:cxn>
                <a:cxn ang="0">
                  <a:pos x="394" y="134"/>
                </a:cxn>
                <a:cxn ang="0">
                  <a:pos x="415" y="127"/>
                </a:cxn>
                <a:cxn ang="0">
                  <a:pos x="208" y="0"/>
                </a:cxn>
                <a:cxn ang="0">
                  <a:pos x="206" y="0"/>
                </a:cxn>
                <a:cxn ang="0">
                  <a:pos x="202" y="1"/>
                </a:cxn>
                <a:cxn ang="0">
                  <a:pos x="195" y="2"/>
                </a:cxn>
                <a:cxn ang="0">
                  <a:pos x="186" y="4"/>
                </a:cxn>
                <a:cxn ang="0">
                  <a:pos x="175" y="8"/>
                </a:cxn>
                <a:cxn ang="0">
                  <a:pos x="163" y="13"/>
                </a:cxn>
                <a:cxn ang="0">
                  <a:pos x="149" y="17"/>
                </a:cxn>
                <a:cxn ang="0">
                  <a:pos x="134" y="23"/>
                </a:cxn>
                <a:cxn ang="0">
                  <a:pos x="117" y="30"/>
                </a:cxn>
                <a:cxn ang="0">
                  <a:pos x="100" y="38"/>
                </a:cxn>
                <a:cxn ang="0">
                  <a:pos x="83" y="47"/>
                </a:cxn>
                <a:cxn ang="0">
                  <a:pos x="66" y="59"/>
                </a:cxn>
                <a:cxn ang="0">
                  <a:pos x="49" y="70"/>
                </a:cxn>
                <a:cxn ang="0">
                  <a:pos x="31" y="83"/>
                </a:cxn>
                <a:cxn ang="0">
                  <a:pos x="15" y="98"/>
                </a:cxn>
                <a:cxn ang="0">
                  <a:pos x="0" y="114"/>
                </a:cxn>
              </a:cxnLst>
              <a:rect l="0" t="0" r="r" b="b"/>
              <a:pathLst>
                <a:path w="415" h="195">
                  <a:moveTo>
                    <a:pt x="0" y="114"/>
                  </a:moveTo>
                  <a:lnTo>
                    <a:pt x="337" y="195"/>
                  </a:lnTo>
                  <a:lnTo>
                    <a:pt x="338" y="192"/>
                  </a:lnTo>
                  <a:lnTo>
                    <a:pt x="340" y="187"/>
                  </a:lnTo>
                  <a:lnTo>
                    <a:pt x="346" y="177"/>
                  </a:lnTo>
                  <a:lnTo>
                    <a:pt x="354" y="166"/>
                  </a:lnTo>
                  <a:lnTo>
                    <a:pt x="364" y="154"/>
                  </a:lnTo>
                  <a:lnTo>
                    <a:pt x="377" y="144"/>
                  </a:lnTo>
                  <a:lnTo>
                    <a:pt x="394" y="134"/>
                  </a:lnTo>
                  <a:lnTo>
                    <a:pt x="415" y="127"/>
                  </a:lnTo>
                  <a:lnTo>
                    <a:pt x="208" y="0"/>
                  </a:lnTo>
                  <a:lnTo>
                    <a:pt x="206" y="0"/>
                  </a:lnTo>
                  <a:lnTo>
                    <a:pt x="202" y="1"/>
                  </a:lnTo>
                  <a:lnTo>
                    <a:pt x="195" y="2"/>
                  </a:lnTo>
                  <a:lnTo>
                    <a:pt x="186" y="4"/>
                  </a:lnTo>
                  <a:lnTo>
                    <a:pt x="175" y="8"/>
                  </a:lnTo>
                  <a:lnTo>
                    <a:pt x="163" y="13"/>
                  </a:lnTo>
                  <a:lnTo>
                    <a:pt x="149" y="17"/>
                  </a:lnTo>
                  <a:lnTo>
                    <a:pt x="134" y="23"/>
                  </a:lnTo>
                  <a:lnTo>
                    <a:pt x="117" y="30"/>
                  </a:lnTo>
                  <a:lnTo>
                    <a:pt x="100" y="38"/>
                  </a:lnTo>
                  <a:lnTo>
                    <a:pt x="83" y="47"/>
                  </a:lnTo>
                  <a:lnTo>
                    <a:pt x="66" y="59"/>
                  </a:lnTo>
                  <a:lnTo>
                    <a:pt x="49" y="70"/>
                  </a:lnTo>
                  <a:lnTo>
                    <a:pt x="31" y="83"/>
                  </a:lnTo>
                  <a:lnTo>
                    <a:pt x="15" y="98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E5DD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2605" y="3205"/>
              <a:ext cx="254" cy="142"/>
            </a:xfrm>
            <a:custGeom>
              <a:avLst/>
              <a:gdLst/>
              <a:ahLst/>
              <a:cxnLst>
                <a:cxn ang="0">
                  <a:pos x="388" y="0"/>
                </a:cxn>
                <a:cxn ang="0">
                  <a:pos x="0" y="58"/>
                </a:cxn>
                <a:cxn ang="0">
                  <a:pos x="1" y="61"/>
                </a:cxn>
                <a:cxn ang="0">
                  <a:pos x="3" y="65"/>
                </a:cxn>
                <a:cxn ang="0">
                  <a:pos x="8" y="73"/>
                </a:cxn>
                <a:cxn ang="0">
                  <a:pos x="15" y="84"/>
                </a:cxn>
                <a:cxn ang="0">
                  <a:pos x="23" y="98"/>
                </a:cxn>
                <a:cxn ang="0">
                  <a:pos x="33" y="113"/>
                </a:cxn>
                <a:cxn ang="0">
                  <a:pos x="46" y="129"/>
                </a:cxn>
                <a:cxn ang="0">
                  <a:pos x="61" y="146"/>
                </a:cxn>
                <a:cxn ang="0">
                  <a:pos x="78" y="164"/>
                </a:cxn>
                <a:cxn ang="0">
                  <a:pos x="96" y="183"/>
                </a:cxn>
                <a:cxn ang="0">
                  <a:pos x="118" y="202"/>
                </a:cxn>
                <a:cxn ang="0">
                  <a:pos x="143" y="220"/>
                </a:cxn>
                <a:cxn ang="0">
                  <a:pos x="169" y="238"/>
                </a:cxn>
                <a:cxn ang="0">
                  <a:pos x="198" y="254"/>
                </a:cxn>
                <a:cxn ang="0">
                  <a:pos x="230" y="269"/>
                </a:cxn>
                <a:cxn ang="0">
                  <a:pos x="265" y="283"/>
                </a:cxn>
                <a:cxn ang="0">
                  <a:pos x="507" y="88"/>
                </a:cxn>
                <a:cxn ang="0">
                  <a:pos x="502" y="87"/>
                </a:cxn>
                <a:cxn ang="0">
                  <a:pos x="492" y="83"/>
                </a:cxn>
                <a:cxn ang="0">
                  <a:pos x="476" y="74"/>
                </a:cxn>
                <a:cxn ang="0">
                  <a:pos x="457" y="64"/>
                </a:cxn>
                <a:cxn ang="0">
                  <a:pos x="436" y="51"/>
                </a:cxn>
                <a:cxn ang="0">
                  <a:pos x="417" y="36"/>
                </a:cxn>
                <a:cxn ang="0">
                  <a:pos x="401" y="19"/>
                </a:cxn>
                <a:cxn ang="0">
                  <a:pos x="388" y="0"/>
                </a:cxn>
              </a:cxnLst>
              <a:rect l="0" t="0" r="r" b="b"/>
              <a:pathLst>
                <a:path w="507" h="283">
                  <a:moveTo>
                    <a:pt x="388" y="0"/>
                  </a:moveTo>
                  <a:lnTo>
                    <a:pt x="0" y="58"/>
                  </a:lnTo>
                  <a:lnTo>
                    <a:pt x="1" y="61"/>
                  </a:lnTo>
                  <a:lnTo>
                    <a:pt x="3" y="65"/>
                  </a:lnTo>
                  <a:lnTo>
                    <a:pt x="8" y="73"/>
                  </a:lnTo>
                  <a:lnTo>
                    <a:pt x="15" y="84"/>
                  </a:lnTo>
                  <a:lnTo>
                    <a:pt x="23" y="98"/>
                  </a:lnTo>
                  <a:lnTo>
                    <a:pt x="33" y="113"/>
                  </a:lnTo>
                  <a:lnTo>
                    <a:pt x="46" y="129"/>
                  </a:lnTo>
                  <a:lnTo>
                    <a:pt x="61" y="146"/>
                  </a:lnTo>
                  <a:lnTo>
                    <a:pt x="78" y="164"/>
                  </a:lnTo>
                  <a:lnTo>
                    <a:pt x="96" y="183"/>
                  </a:lnTo>
                  <a:lnTo>
                    <a:pt x="118" y="202"/>
                  </a:lnTo>
                  <a:lnTo>
                    <a:pt x="143" y="220"/>
                  </a:lnTo>
                  <a:lnTo>
                    <a:pt x="169" y="238"/>
                  </a:lnTo>
                  <a:lnTo>
                    <a:pt x="198" y="254"/>
                  </a:lnTo>
                  <a:lnTo>
                    <a:pt x="230" y="269"/>
                  </a:lnTo>
                  <a:lnTo>
                    <a:pt x="265" y="283"/>
                  </a:lnTo>
                  <a:lnTo>
                    <a:pt x="507" y="88"/>
                  </a:lnTo>
                  <a:lnTo>
                    <a:pt x="502" y="87"/>
                  </a:lnTo>
                  <a:lnTo>
                    <a:pt x="492" y="83"/>
                  </a:lnTo>
                  <a:lnTo>
                    <a:pt x="476" y="74"/>
                  </a:lnTo>
                  <a:lnTo>
                    <a:pt x="457" y="64"/>
                  </a:lnTo>
                  <a:lnTo>
                    <a:pt x="436" y="51"/>
                  </a:lnTo>
                  <a:lnTo>
                    <a:pt x="417" y="36"/>
                  </a:lnTo>
                  <a:lnTo>
                    <a:pt x="401" y="19"/>
                  </a:lnTo>
                  <a:lnTo>
                    <a:pt x="388" y="0"/>
                  </a:lnTo>
                  <a:close/>
                </a:path>
              </a:pathLst>
            </a:custGeom>
            <a:solidFill>
              <a:srgbClr val="E5DD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2621" y="3214"/>
              <a:ext cx="206" cy="105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362" y="0"/>
                </a:cxn>
                <a:cxn ang="0">
                  <a:pos x="363" y="1"/>
                </a:cxn>
                <a:cxn ang="0">
                  <a:pos x="365" y="5"/>
                </a:cxn>
                <a:cxn ang="0">
                  <a:pos x="369" y="10"/>
                </a:cxn>
                <a:cxn ang="0">
                  <a:pos x="374" y="16"/>
                </a:cxn>
                <a:cxn ang="0">
                  <a:pos x="381" y="23"/>
                </a:cxn>
                <a:cxn ang="0">
                  <a:pos x="389" y="31"/>
                </a:cxn>
                <a:cxn ang="0">
                  <a:pos x="400" y="38"/>
                </a:cxn>
                <a:cxn ang="0">
                  <a:pos x="411" y="44"/>
                </a:cxn>
                <a:cxn ang="0">
                  <a:pos x="134" y="209"/>
                </a:cxn>
                <a:cxn ang="0">
                  <a:pos x="130" y="206"/>
                </a:cxn>
                <a:cxn ang="0">
                  <a:pos x="120" y="199"/>
                </a:cxn>
                <a:cxn ang="0">
                  <a:pos x="104" y="188"/>
                </a:cxn>
                <a:cxn ang="0">
                  <a:pos x="84" y="174"/>
                </a:cxn>
                <a:cxn ang="0">
                  <a:pos x="63" y="156"/>
                </a:cxn>
                <a:cxn ang="0">
                  <a:pos x="40" y="134"/>
                </a:cxn>
                <a:cxn ang="0">
                  <a:pos x="20" y="111"/>
                </a:cxn>
                <a:cxn ang="0">
                  <a:pos x="0" y="84"/>
                </a:cxn>
              </a:cxnLst>
              <a:rect l="0" t="0" r="r" b="b"/>
              <a:pathLst>
                <a:path w="411" h="209">
                  <a:moveTo>
                    <a:pt x="0" y="84"/>
                  </a:moveTo>
                  <a:lnTo>
                    <a:pt x="362" y="0"/>
                  </a:lnTo>
                  <a:lnTo>
                    <a:pt x="363" y="1"/>
                  </a:lnTo>
                  <a:lnTo>
                    <a:pt x="365" y="5"/>
                  </a:lnTo>
                  <a:lnTo>
                    <a:pt x="369" y="10"/>
                  </a:lnTo>
                  <a:lnTo>
                    <a:pt x="374" y="16"/>
                  </a:lnTo>
                  <a:lnTo>
                    <a:pt x="381" y="23"/>
                  </a:lnTo>
                  <a:lnTo>
                    <a:pt x="389" y="31"/>
                  </a:lnTo>
                  <a:lnTo>
                    <a:pt x="400" y="38"/>
                  </a:lnTo>
                  <a:lnTo>
                    <a:pt x="411" y="44"/>
                  </a:lnTo>
                  <a:lnTo>
                    <a:pt x="134" y="209"/>
                  </a:lnTo>
                  <a:lnTo>
                    <a:pt x="130" y="206"/>
                  </a:lnTo>
                  <a:lnTo>
                    <a:pt x="120" y="199"/>
                  </a:lnTo>
                  <a:lnTo>
                    <a:pt x="104" y="188"/>
                  </a:lnTo>
                  <a:lnTo>
                    <a:pt x="84" y="174"/>
                  </a:lnTo>
                  <a:lnTo>
                    <a:pt x="63" y="156"/>
                  </a:lnTo>
                  <a:lnTo>
                    <a:pt x="40" y="134"/>
                  </a:lnTo>
                  <a:lnTo>
                    <a:pt x="20" y="111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9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auto">
            <a:xfrm>
              <a:off x="2981" y="3052"/>
              <a:ext cx="24" cy="43"/>
            </a:xfrm>
            <a:custGeom>
              <a:avLst/>
              <a:gdLst/>
              <a:ahLst/>
              <a:cxnLst>
                <a:cxn ang="0">
                  <a:pos x="31" y="3"/>
                </a:cxn>
                <a:cxn ang="0">
                  <a:pos x="0" y="86"/>
                </a:cxn>
                <a:cxn ang="0">
                  <a:pos x="48" y="6"/>
                </a:cxn>
                <a:cxn ang="0">
                  <a:pos x="47" y="4"/>
                </a:cxn>
                <a:cxn ang="0">
                  <a:pos x="44" y="1"/>
                </a:cxn>
                <a:cxn ang="0">
                  <a:pos x="38" y="0"/>
                </a:cxn>
                <a:cxn ang="0">
                  <a:pos x="31" y="3"/>
                </a:cxn>
              </a:cxnLst>
              <a:rect l="0" t="0" r="r" b="b"/>
              <a:pathLst>
                <a:path w="48" h="86">
                  <a:moveTo>
                    <a:pt x="31" y="3"/>
                  </a:moveTo>
                  <a:lnTo>
                    <a:pt x="0" y="86"/>
                  </a:lnTo>
                  <a:lnTo>
                    <a:pt x="48" y="6"/>
                  </a:lnTo>
                  <a:lnTo>
                    <a:pt x="47" y="4"/>
                  </a:lnTo>
                  <a:lnTo>
                    <a:pt x="44" y="1"/>
                  </a:lnTo>
                  <a:lnTo>
                    <a:pt x="38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B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2918" y="3299"/>
              <a:ext cx="13" cy="90"/>
            </a:xfrm>
            <a:custGeom>
              <a:avLst/>
              <a:gdLst/>
              <a:ahLst/>
              <a:cxnLst>
                <a:cxn ang="0">
                  <a:pos x="0" y="171"/>
                </a:cxn>
                <a:cxn ang="0">
                  <a:pos x="9" y="0"/>
                </a:cxn>
                <a:cxn ang="0">
                  <a:pos x="28" y="177"/>
                </a:cxn>
                <a:cxn ang="0">
                  <a:pos x="25" y="177"/>
                </a:cxn>
                <a:cxn ang="0">
                  <a:pos x="19" y="178"/>
                </a:cxn>
                <a:cxn ang="0">
                  <a:pos x="9" y="177"/>
                </a:cxn>
                <a:cxn ang="0">
                  <a:pos x="0" y="171"/>
                </a:cxn>
              </a:cxnLst>
              <a:rect l="0" t="0" r="r" b="b"/>
              <a:pathLst>
                <a:path w="28" h="178">
                  <a:moveTo>
                    <a:pt x="0" y="171"/>
                  </a:moveTo>
                  <a:lnTo>
                    <a:pt x="9" y="0"/>
                  </a:lnTo>
                  <a:lnTo>
                    <a:pt x="28" y="177"/>
                  </a:lnTo>
                  <a:lnTo>
                    <a:pt x="25" y="177"/>
                  </a:lnTo>
                  <a:lnTo>
                    <a:pt x="19" y="178"/>
                  </a:lnTo>
                  <a:lnTo>
                    <a:pt x="9" y="177"/>
                  </a:lnTo>
                  <a:lnTo>
                    <a:pt x="0" y="171"/>
                  </a:lnTo>
                  <a:close/>
                </a:path>
              </a:pathLst>
            </a:custGeom>
            <a:solidFill>
              <a:srgbClr val="A5FF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2" name="Freeform 38"/>
            <p:cNvSpPr>
              <a:spLocks/>
            </p:cNvSpPr>
            <p:nvPr/>
          </p:nvSpPr>
          <p:spPr bwMode="auto">
            <a:xfrm>
              <a:off x="2632" y="3220"/>
              <a:ext cx="176" cy="60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342" y="0"/>
                </a:cxn>
                <a:cxn ang="0">
                  <a:pos x="350" y="10"/>
                </a:cxn>
                <a:cxn ang="0">
                  <a:pos x="30" y="118"/>
                </a:cxn>
                <a:cxn ang="0">
                  <a:pos x="26" y="117"/>
                </a:cxn>
                <a:cxn ang="0">
                  <a:pos x="17" y="111"/>
                </a:cxn>
                <a:cxn ang="0">
                  <a:pos x="7" y="102"/>
                </a:cxn>
                <a:cxn ang="0">
                  <a:pos x="0" y="87"/>
                </a:cxn>
              </a:cxnLst>
              <a:rect l="0" t="0" r="r" b="b"/>
              <a:pathLst>
                <a:path w="350" h="118">
                  <a:moveTo>
                    <a:pt x="0" y="87"/>
                  </a:moveTo>
                  <a:lnTo>
                    <a:pt x="342" y="0"/>
                  </a:lnTo>
                  <a:lnTo>
                    <a:pt x="350" y="10"/>
                  </a:lnTo>
                  <a:lnTo>
                    <a:pt x="30" y="118"/>
                  </a:lnTo>
                  <a:lnTo>
                    <a:pt x="26" y="117"/>
                  </a:lnTo>
                  <a:lnTo>
                    <a:pt x="17" y="111"/>
                  </a:lnTo>
                  <a:lnTo>
                    <a:pt x="7" y="102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3" name="Freeform 39"/>
            <p:cNvSpPr>
              <a:spLocks/>
            </p:cNvSpPr>
            <p:nvPr/>
          </p:nvSpPr>
          <p:spPr bwMode="auto">
            <a:xfrm>
              <a:off x="3093" y="3218"/>
              <a:ext cx="227" cy="5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45" y="112"/>
                </a:cxn>
                <a:cxn ang="0">
                  <a:pos x="447" y="111"/>
                </a:cxn>
                <a:cxn ang="0">
                  <a:pos x="450" y="108"/>
                </a:cxn>
                <a:cxn ang="0">
                  <a:pos x="452" y="103"/>
                </a:cxn>
                <a:cxn ang="0">
                  <a:pos x="453" y="94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453" h="112">
                  <a:moveTo>
                    <a:pt x="0" y="8"/>
                  </a:moveTo>
                  <a:lnTo>
                    <a:pt x="445" y="112"/>
                  </a:lnTo>
                  <a:lnTo>
                    <a:pt x="447" y="111"/>
                  </a:lnTo>
                  <a:lnTo>
                    <a:pt x="450" y="108"/>
                  </a:lnTo>
                  <a:lnTo>
                    <a:pt x="452" y="103"/>
                  </a:lnTo>
                  <a:lnTo>
                    <a:pt x="453" y="94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4" name="Freeform 40"/>
            <p:cNvSpPr>
              <a:spLocks/>
            </p:cNvSpPr>
            <p:nvPr/>
          </p:nvSpPr>
          <p:spPr bwMode="auto">
            <a:xfrm>
              <a:off x="2264" y="2905"/>
              <a:ext cx="628" cy="330"/>
            </a:xfrm>
            <a:custGeom>
              <a:avLst/>
              <a:gdLst/>
              <a:ahLst/>
              <a:cxnLst>
                <a:cxn ang="0">
                  <a:pos x="1251" y="378"/>
                </a:cxn>
                <a:cxn ang="0">
                  <a:pos x="1219" y="446"/>
                </a:cxn>
                <a:cxn ang="0">
                  <a:pos x="1163" y="508"/>
                </a:cxn>
                <a:cxn ang="0">
                  <a:pos x="1083" y="561"/>
                </a:cxn>
                <a:cxn ang="0">
                  <a:pos x="986" y="604"/>
                </a:cxn>
                <a:cxn ang="0">
                  <a:pos x="873" y="635"/>
                </a:cxn>
                <a:cxn ang="0">
                  <a:pos x="747" y="654"/>
                </a:cxn>
                <a:cxn ang="0">
                  <a:pos x="613" y="658"/>
                </a:cxn>
                <a:cxn ang="0">
                  <a:pos x="512" y="651"/>
                </a:cxn>
                <a:cxn ang="0">
                  <a:pos x="449" y="643"/>
                </a:cxn>
                <a:cxn ang="0">
                  <a:pos x="389" y="632"/>
                </a:cxn>
                <a:cxn ang="0">
                  <a:pos x="332" y="617"/>
                </a:cxn>
                <a:cxn ang="0">
                  <a:pos x="279" y="600"/>
                </a:cxn>
                <a:cxn ang="0">
                  <a:pos x="230" y="580"/>
                </a:cxn>
                <a:cxn ang="0">
                  <a:pos x="185" y="558"/>
                </a:cxn>
                <a:cxn ang="0">
                  <a:pos x="143" y="534"/>
                </a:cxn>
                <a:cxn ang="0">
                  <a:pos x="93" y="496"/>
                </a:cxn>
                <a:cxn ang="0">
                  <a:pos x="42" y="443"/>
                </a:cxn>
                <a:cxn ang="0">
                  <a:pos x="11" y="385"/>
                </a:cxn>
                <a:cxn ang="0">
                  <a:pos x="0" y="325"/>
                </a:cxn>
                <a:cxn ang="0">
                  <a:pos x="11" y="264"/>
                </a:cxn>
                <a:cxn ang="0">
                  <a:pos x="43" y="205"/>
                </a:cxn>
                <a:cxn ang="0">
                  <a:pos x="95" y="152"/>
                </a:cxn>
                <a:cxn ang="0">
                  <a:pos x="163" y="106"/>
                </a:cxn>
                <a:cxn ang="0">
                  <a:pos x="246" y="67"/>
                </a:cxn>
                <a:cxn ang="0">
                  <a:pos x="342" y="34"/>
                </a:cxn>
                <a:cxn ang="0">
                  <a:pos x="447" y="13"/>
                </a:cxn>
                <a:cxn ang="0">
                  <a:pos x="562" y="1"/>
                </a:cxn>
                <a:cxn ang="0">
                  <a:pos x="686" y="2"/>
                </a:cxn>
                <a:cxn ang="0">
                  <a:pos x="810" y="16"/>
                </a:cxn>
                <a:cxn ang="0">
                  <a:pos x="924" y="41"/>
                </a:cxn>
                <a:cxn ang="0">
                  <a:pos x="1027" y="78"/>
                </a:cxn>
                <a:cxn ang="0">
                  <a:pos x="1115" y="123"/>
                </a:cxn>
                <a:cxn ang="0">
                  <a:pos x="1184" y="177"/>
                </a:cxn>
                <a:cxn ang="0">
                  <a:pos x="1231" y="239"/>
                </a:cxn>
                <a:cxn ang="0">
                  <a:pos x="1254" y="305"/>
                </a:cxn>
              </a:cxnLst>
              <a:rect l="0" t="0" r="r" b="b"/>
              <a:pathLst>
                <a:path w="1256" h="658">
                  <a:moveTo>
                    <a:pt x="1256" y="341"/>
                  </a:moveTo>
                  <a:lnTo>
                    <a:pt x="1251" y="378"/>
                  </a:lnTo>
                  <a:lnTo>
                    <a:pt x="1239" y="413"/>
                  </a:lnTo>
                  <a:lnTo>
                    <a:pt x="1219" y="446"/>
                  </a:lnTo>
                  <a:lnTo>
                    <a:pt x="1194" y="478"/>
                  </a:lnTo>
                  <a:lnTo>
                    <a:pt x="1163" y="508"/>
                  </a:lnTo>
                  <a:lnTo>
                    <a:pt x="1126" y="536"/>
                  </a:lnTo>
                  <a:lnTo>
                    <a:pt x="1083" y="561"/>
                  </a:lnTo>
                  <a:lnTo>
                    <a:pt x="1037" y="583"/>
                  </a:lnTo>
                  <a:lnTo>
                    <a:pt x="986" y="604"/>
                  </a:lnTo>
                  <a:lnTo>
                    <a:pt x="931" y="621"/>
                  </a:lnTo>
                  <a:lnTo>
                    <a:pt x="873" y="635"/>
                  </a:lnTo>
                  <a:lnTo>
                    <a:pt x="812" y="646"/>
                  </a:lnTo>
                  <a:lnTo>
                    <a:pt x="747" y="654"/>
                  </a:lnTo>
                  <a:lnTo>
                    <a:pt x="681" y="658"/>
                  </a:lnTo>
                  <a:lnTo>
                    <a:pt x="613" y="658"/>
                  </a:lnTo>
                  <a:lnTo>
                    <a:pt x="544" y="655"/>
                  </a:lnTo>
                  <a:lnTo>
                    <a:pt x="512" y="651"/>
                  </a:lnTo>
                  <a:lnTo>
                    <a:pt x="480" y="648"/>
                  </a:lnTo>
                  <a:lnTo>
                    <a:pt x="449" y="643"/>
                  </a:lnTo>
                  <a:lnTo>
                    <a:pt x="418" y="638"/>
                  </a:lnTo>
                  <a:lnTo>
                    <a:pt x="389" y="632"/>
                  </a:lnTo>
                  <a:lnTo>
                    <a:pt x="360" y="625"/>
                  </a:lnTo>
                  <a:lnTo>
                    <a:pt x="332" y="617"/>
                  </a:lnTo>
                  <a:lnTo>
                    <a:pt x="305" y="609"/>
                  </a:lnTo>
                  <a:lnTo>
                    <a:pt x="279" y="600"/>
                  </a:lnTo>
                  <a:lnTo>
                    <a:pt x="254" y="590"/>
                  </a:lnTo>
                  <a:lnTo>
                    <a:pt x="230" y="580"/>
                  </a:lnTo>
                  <a:lnTo>
                    <a:pt x="207" y="570"/>
                  </a:lnTo>
                  <a:lnTo>
                    <a:pt x="185" y="558"/>
                  </a:lnTo>
                  <a:lnTo>
                    <a:pt x="163" y="546"/>
                  </a:lnTo>
                  <a:lnTo>
                    <a:pt x="143" y="534"/>
                  </a:lnTo>
                  <a:lnTo>
                    <a:pt x="125" y="521"/>
                  </a:lnTo>
                  <a:lnTo>
                    <a:pt x="93" y="496"/>
                  </a:lnTo>
                  <a:lnTo>
                    <a:pt x="65" y="470"/>
                  </a:lnTo>
                  <a:lnTo>
                    <a:pt x="42" y="443"/>
                  </a:lnTo>
                  <a:lnTo>
                    <a:pt x="25" y="414"/>
                  </a:lnTo>
                  <a:lnTo>
                    <a:pt x="11" y="385"/>
                  </a:lnTo>
                  <a:lnTo>
                    <a:pt x="3" y="355"/>
                  </a:lnTo>
                  <a:lnTo>
                    <a:pt x="0" y="325"/>
                  </a:lnTo>
                  <a:lnTo>
                    <a:pt x="3" y="294"/>
                  </a:lnTo>
                  <a:lnTo>
                    <a:pt x="11" y="264"/>
                  </a:lnTo>
                  <a:lnTo>
                    <a:pt x="25" y="234"/>
                  </a:lnTo>
                  <a:lnTo>
                    <a:pt x="43" y="205"/>
                  </a:lnTo>
                  <a:lnTo>
                    <a:pt x="67" y="179"/>
                  </a:lnTo>
                  <a:lnTo>
                    <a:pt x="95" y="152"/>
                  </a:lnTo>
                  <a:lnTo>
                    <a:pt x="127" y="128"/>
                  </a:lnTo>
                  <a:lnTo>
                    <a:pt x="163" y="106"/>
                  </a:lnTo>
                  <a:lnTo>
                    <a:pt x="203" y="85"/>
                  </a:lnTo>
                  <a:lnTo>
                    <a:pt x="246" y="67"/>
                  </a:lnTo>
                  <a:lnTo>
                    <a:pt x="292" y="49"/>
                  </a:lnTo>
                  <a:lnTo>
                    <a:pt x="342" y="34"/>
                  </a:lnTo>
                  <a:lnTo>
                    <a:pt x="393" y="23"/>
                  </a:lnTo>
                  <a:lnTo>
                    <a:pt x="447" y="13"/>
                  </a:lnTo>
                  <a:lnTo>
                    <a:pt x="504" y="6"/>
                  </a:lnTo>
                  <a:lnTo>
                    <a:pt x="562" y="1"/>
                  </a:lnTo>
                  <a:lnTo>
                    <a:pt x="621" y="0"/>
                  </a:lnTo>
                  <a:lnTo>
                    <a:pt x="686" y="2"/>
                  </a:lnTo>
                  <a:lnTo>
                    <a:pt x="749" y="7"/>
                  </a:lnTo>
                  <a:lnTo>
                    <a:pt x="810" y="16"/>
                  </a:lnTo>
                  <a:lnTo>
                    <a:pt x="869" y="26"/>
                  </a:lnTo>
                  <a:lnTo>
                    <a:pt x="924" y="41"/>
                  </a:lnTo>
                  <a:lnTo>
                    <a:pt x="977" y="59"/>
                  </a:lnTo>
                  <a:lnTo>
                    <a:pt x="1027" y="78"/>
                  </a:lnTo>
                  <a:lnTo>
                    <a:pt x="1073" y="99"/>
                  </a:lnTo>
                  <a:lnTo>
                    <a:pt x="1115" y="123"/>
                  </a:lnTo>
                  <a:lnTo>
                    <a:pt x="1151" y="150"/>
                  </a:lnTo>
                  <a:lnTo>
                    <a:pt x="1184" y="177"/>
                  </a:lnTo>
                  <a:lnTo>
                    <a:pt x="1210" y="207"/>
                  </a:lnTo>
                  <a:lnTo>
                    <a:pt x="1231" y="239"/>
                  </a:lnTo>
                  <a:lnTo>
                    <a:pt x="1246" y="272"/>
                  </a:lnTo>
                  <a:lnTo>
                    <a:pt x="1254" y="305"/>
                  </a:lnTo>
                  <a:lnTo>
                    <a:pt x="1256" y="341"/>
                  </a:lnTo>
                  <a:close/>
                </a:path>
              </a:pathLst>
            </a:custGeom>
            <a:solidFill>
              <a:srgbClr val="8E7F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5" name="Freeform 41"/>
            <p:cNvSpPr>
              <a:spLocks/>
            </p:cNvSpPr>
            <p:nvPr/>
          </p:nvSpPr>
          <p:spPr bwMode="auto">
            <a:xfrm>
              <a:off x="2249" y="2890"/>
              <a:ext cx="661" cy="363"/>
            </a:xfrm>
            <a:custGeom>
              <a:avLst/>
              <a:gdLst/>
              <a:ahLst/>
              <a:cxnLst>
                <a:cxn ang="0">
                  <a:pos x="1319" y="394"/>
                </a:cxn>
                <a:cxn ang="0">
                  <a:pos x="1310" y="433"/>
                </a:cxn>
                <a:cxn ang="0">
                  <a:pos x="1292" y="473"/>
                </a:cxn>
                <a:cxn ang="0">
                  <a:pos x="1269" y="508"/>
                </a:cxn>
                <a:cxn ang="0">
                  <a:pos x="1239" y="543"/>
                </a:cxn>
                <a:cxn ang="0">
                  <a:pos x="1202" y="574"/>
                </a:cxn>
                <a:cxn ang="0">
                  <a:pos x="1161" y="604"/>
                </a:cxn>
                <a:cxn ang="0">
                  <a:pos x="1114" y="631"/>
                </a:cxn>
                <a:cxn ang="0">
                  <a:pos x="1062" y="654"/>
                </a:cxn>
                <a:cxn ang="0">
                  <a:pos x="1005" y="674"/>
                </a:cxn>
                <a:cxn ang="0">
                  <a:pos x="947" y="693"/>
                </a:cxn>
                <a:cxn ang="0">
                  <a:pos x="883" y="707"/>
                </a:cxn>
                <a:cxn ang="0">
                  <a:pos x="817" y="717"/>
                </a:cxn>
                <a:cxn ang="0">
                  <a:pos x="749" y="723"/>
                </a:cxn>
                <a:cxn ang="0">
                  <a:pos x="677" y="726"/>
                </a:cxn>
                <a:cxn ang="0">
                  <a:pos x="606" y="724"/>
                </a:cxn>
                <a:cxn ang="0">
                  <a:pos x="534" y="718"/>
                </a:cxn>
                <a:cxn ang="0">
                  <a:pos x="467" y="709"/>
                </a:cxn>
                <a:cxn ang="0">
                  <a:pos x="405" y="696"/>
                </a:cxn>
                <a:cxn ang="0">
                  <a:pos x="345" y="680"/>
                </a:cxn>
                <a:cxn ang="0">
                  <a:pos x="290" y="661"/>
                </a:cxn>
                <a:cxn ang="0">
                  <a:pos x="238" y="639"/>
                </a:cxn>
                <a:cxn ang="0">
                  <a:pos x="191" y="614"/>
                </a:cxn>
                <a:cxn ang="0">
                  <a:pos x="148" y="588"/>
                </a:cxn>
                <a:cxn ang="0">
                  <a:pos x="95" y="546"/>
                </a:cxn>
                <a:cxn ang="0">
                  <a:pos x="43" y="488"/>
                </a:cxn>
                <a:cxn ang="0">
                  <a:pos x="11" y="424"/>
                </a:cxn>
                <a:cxn ang="0">
                  <a:pos x="0" y="357"/>
                </a:cxn>
                <a:cxn ang="0">
                  <a:pos x="9" y="300"/>
                </a:cxn>
                <a:cxn ang="0">
                  <a:pos x="31" y="252"/>
                </a:cxn>
                <a:cxn ang="0">
                  <a:pos x="63" y="207"/>
                </a:cxn>
                <a:cxn ang="0">
                  <a:pos x="105" y="166"/>
                </a:cxn>
                <a:cxn ang="0">
                  <a:pos x="153" y="130"/>
                </a:cxn>
                <a:cxn ang="0">
                  <a:pos x="204" y="100"/>
                </a:cxn>
                <a:cxn ang="0">
                  <a:pos x="261" y="74"/>
                </a:cxn>
                <a:cxn ang="0">
                  <a:pos x="323" y="51"/>
                </a:cxn>
                <a:cxn ang="0">
                  <a:pos x="390" y="32"/>
                </a:cxn>
                <a:cxn ang="0">
                  <a:pos x="462" y="17"/>
                </a:cxn>
                <a:cxn ang="0">
                  <a:pos x="537" y="7"/>
                </a:cxn>
                <a:cxn ang="0">
                  <a:pos x="614" y="1"/>
                </a:cxn>
                <a:cxn ang="0">
                  <a:pos x="722" y="2"/>
                </a:cxn>
                <a:cxn ang="0">
                  <a:pos x="851" y="16"/>
                </a:cxn>
                <a:cxn ang="0">
                  <a:pos x="972" y="44"/>
                </a:cxn>
                <a:cxn ang="0">
                  <a:pos x="1079" y="84"/>
                </a:cxn>
                <a:cxn ang="0">
                  <a:pos x="1171" y="135"/>
                </a:cxn>
                <a:cxn ang="0">
                  <a:pos x="1244" y="193"/>
                </a:cxn>
                <a:cxn ang="0">
                  <a:pos x="1295" y="262"/>
                </a:cxn>
                <a:cxn ang="0">
                  <a:pos x="1319" y="334"/>
                </a:cxn>
              </a:cxnLst>
              <a:rect l="0" t="0" r="r" b="b"/>
              <a:pathLst>
                <a:path w="1321" h="726">
                  <a:moveTo>
                    <a:pt x="1321" y="373"/>
                  </a:moveTo>
                  <a:lnTo>
                    <a:pt x="1319" y="394"/>
                  </a:lnTo>
                  <a:lnTo>
                    <a:pt x="1315" y="414"/>
                  </a:lnTo>
                  <a:lnTo>
                    <a:pt x="1310" y="433"/>
                  </a:lnTo>
                  <a:lnTo>
                    <a:pt x="1303" y="453"/>
                  </a:lnTo>
                  <a:lnTo>
                    <a:pt x="1292" y="473"/>
                  </a:lnTo>
                  <a:lnTo>
                    <a:pt x="1282" y="491"/>
                  </a:lnTo>
                  <a:lnTo>
                    <a:pt x="1269" y="508"/>
                  </a:lnTo>
                  <a:lnTo>
                    <a:pt x="1254" y="526"/>
                  </a:lnTo>
                  <a:lnTo>
                    <a:pt x="1239" y="543"/>
                  </a:lnTo>
                  <a:lnTo>
                    <a:pt x="1221" y="559"/>
                  </a:lnTo>
                  <a:lnTo>
                    <a:pt x="1202" y="574"/>
                  </a:lnTo>
                  <a:lnTo>
                    <a:pt x="1183" y="589"/>
                  </a:lnTo>
                  <a:lnTo>
                    <a:pt x="1161" y="604"/>
                  </a:lnTo>
                  <a:lnTo>
                    <a:pt x="1138" y="618"/>
                  </a:lnTo>
                  <a:lnTo>
                    <a:pt x="1114" y="631"/>
                  </a:lnTo>
                  <a:lnTo>
                    <a:pt x="1088" y="642"/>
                  </a:lnTo>
                  <a:lnTo>
                    <a:pt x="1062" y="654"/>
                  </a:lnTo>
                  <a:lnTo>
                    <a:pt x="1034" y="665"/>
                  </a:lnTo>
                  <a:lnTo>
                    <a:pt x="1005" y="674"/>
                  </a:lnTo>
                  <a:lnTo>
                    <a:pt x="977" y="684"/>
                  </a:lnTo>
                  <a:lnTo>
                    <a:pt x="947" y="693"/>
                  </a:lnTo>
                  <a:lnTo>
                    <a:pt x="916" y="700"/>
                  </a:lnTo>
                  <a:lnTo>
                    <a:pt x="883" y="707"/>
                  </a:lnTo>
                  <a:lnTo>
                    <a:pt x="850" y="712"/>
                  </a:lnTo>
                  <a:lnTo>
                    <a:pt x="817" y="717"/>
                  </a:lnTo>
                  <a:lnTo>
                    <a:pt x="783" y="720"/>
                  </a:lnTo>
                  <a:lnTo>
                    <a:pt x="749" y="723"/>
                  </a:lnTo>
                  <a:lnTo>
                    <a:pt x="713" y="725"/>
                  </a:lnTo>
                  <a:lnTo>
                    <a:pt x="677" y="726"/>
                  </a:lnTo>
                  <a:lnTo>
                    <a:pt x="641" y="725"/>
                  </a:lnTo>
                  <a:lnTo>
                    <a:pt x="606" y="724"/>
                  </a:lnTo>
                  <a:lnTo>
                    <a:pt x="569" y="722"/>
                  </a:lnTo>
                  <a:lnTo>
                    <a:pt x="534" y="718"/>
                  </a:lnTo>
                  <a:lnTo>
                    <a:pt x="501" y="714"/>
                  </a:lnTo>
                  <a:lnTo>
                    <a:pt x="467" y="709"/>
                  </a:lnTo>
                  <a:lnTo>
                    <a:pt x="436" y="703"/>
                  </a:lnTo>
                  <a:lnTo>
                    <a:pt x="405" y="696"/>
                  </a:lnTo>
                  <a:lnTo>
                    <a:pt x="374" y="688"/>
                  </a:lnTo>
                  <a:lnTo>
                    <a:pt x="345" y="680"/>
                  </a:lnTo>
                  <a:lnTo>
                    <a:pt x="317" y="671"/>
                  </a:lnTo>
                  <a:lnTo>
                    <a:pt x="290" y="661"/>
                  </a:lnTo>
                  <a:lnTo>
                    <a:pt x="264" y="650"/>
                  </a:lnTo>
                  <a:lnTo>
                    <a:pt x="238" y="639"/>
                  </a:lnTo>
                  <a:lnTo>
                    <a:pt x="214" y="627"/>
                  </a:lnTo>
                  <a:lnTo>
                    <a:pt x="191" y="614"/>
                  </a:lnTo>
                  <a:lnTo>
                    <a:pt x="169" y="602"/>
                  </a:lnTo>
                  <a:lnTo>
                    <a:pt x="148" y="588"/>
                  </a:lnTo>
                  <a:lnTo>
                    <a:pt x="129" y="574"/>
                  </a:lnTo>
                  <a:lnTo>
                    <a:pt x="95" y="546"/>
                  </a:lnTo>
                  <a:lnTo>
                    <a:pt x="66" y="518"/>
                  </a:lnTo>
                  <a:lnTo>
                    <a:pt x="43" y="488"/>
                  </a:lnTo>
                  <a:lnTo>
                    <a:pt x="25" y="456"/>
                  </a:lnTo>
                  <a:lnTo>
                    <a:pt x="11" y="424"/>
                  </a:lnTo>
                  <a:lnTo>
                    <a:pt x="3" y="391"/>
                  </a:lnTo>
                  <a:lnTo>
                    <a:pt x="0" y="357"/>
                  </a:lnTo>
                  <a:lnTo>
                    <a:pt x="3" y="324"/>
                  </a:lnTo>
                  <a:lnTo>
                    <a:pt x="9" y="300"/>
                  </a:lnTo>
                  <a:lnTo>
                    <a:pt x="18" y="275"/>
                  </a:lnTo>
                  <a:lnTo>
                    <a:pt x="31" y="252"/>
                  </a:lnTo>
                  <a:lnTo>
                    <a:pt x="46" y="229"/>
                  </a:lnTo>
                  <a:lnTo>
                    <a:pt x="63" y="207"/>
                  </a:lnTo>
                  <a:lnTo>
                    <a:pt x="83" y="187"/>
                  </a:lnTo>
                  <a:lnTo>
                    <a:pt x="105" y="166"/>
                  </a:lnTo>
                  <a:lnTo>
                    <a:pt x="130" y="146"/>
                  </a:lnTo>
                  <a:lnTo>
                    <a:pt x="153" y="130"/>
                  </a:lnTo>
                  <a:lnTo>
                    <a:pt x="177" y="115"/>
                  </a:lnTo>
                  <a:lnTo>
                    <a:pt x="204" y="100"/>
                  </a:lnTo>
                  <a:lnTo>
                    <a:pt x="231" y="86"/>
                  </a:lnTo>
                  <a:lnTo>
                    <a:pt x="261" y="74"/>
                  </a:lnTo>
                  <a:lnTo>
                    <a:pt x="291" y="62"/>
                  </a:lnTo>
                  <a:lnTo>
                    <a:pt x="323" y="51"/>
                  </a:lnTo>
                  <a:lnTo>
                    <a:pt x="356" y="40"/>
                  </a:lnTo>
                  <a:lnTo>
                    <a:pt x="390" y="32"/>
                  </a:lnTo>
                  <a:lnTo>
                    <a:pt x="425" y="24"/>
                  </a:lnTo>
                  <a:lnTo>
                    <a:pt x="462" y="17"/>
                  </a:lnTo>
                  <a:lnTo>
                    <a:pt x="499" y="11"/>
                  </a:lnTo>
                  <a:lnTo>
                    <a:pt x="537" y="7"/>
                  </a:lnTo>
                  <a:lnTo>
                    <a:pt x="575" y="3"/>
                  </a:lnTo>
                  <a:lnTo>
                    <a:pt x="614" y="1"/>
                  </a:lnTo>
                  <a:lnTo>
                    <a:pt x="654" y="0"/>
                  </a:lnTo>
                  <a:lnTo>
                    <a:pt x="722" y="2"/>
                  </a:lnTo>
                  <a:lnTo>
                    <a:pt x="788" y="7"/>
                  </a:lnTo>
                  <a:lnTo>
                    <a:pt x="851" y="16"/>
                  </a:lnTo>
                  <a:lnTo>
                    <a:pt x="913" y="29"/>
                  </a:lnTo>
                  <a:lnTo>
                    <a:pt x="972" y="44"/>
                  </a:lnTo>
                  <a:lnTo>
                    <a:pt x="1027" y="63"/>
                  </a:lnTo>
                  <a:lnTo>
                    <a:pt x="1079" y="84"/>
                  </a:lnTo>
                  <a:lnTo>
                    <a:pt x="1128" y="108"/>
                  </a:lnTo>
                  <a:lnTo>
                    <a:pt x="1171" y="135"/>
                  </a:lnTo>
                  <a:lnTo>
                    <a:pt x="1211" y="164"/>
                  </a:lnTo>
                  <a:lnTo>
                    <a:pt x="1244" y="193"/>
                  </a:lnTo>
                  <a:lnTo>
                    <a:pt x="1272" y="227"/>
                  </a:lnTo>
                  <a:lnTo>
                    <a:pt x="1295" y="262"/>
                  </a:lnTo>
                  <a:lnTo>
                    <a:pt x="1310" y="297"/>
                  </a:lnTo>
                  <a:lnTo>
                    <a:pt x="1319" y="334"/>
                  </a:lnTo>
                  <a:lnTo>
                    <a:pt x="1321" y="3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6" name="Freeform 42"/>
            <p:cNvSpPr>
              <a:spLocks/>
            </p:cNvSpPr>
            <p:nvPr/>
          </p:nvSpPr>
          <p:spPr bwMode="auto">
            <a:xfrm>
              <a:off x="2264" y="2903"/>
              <a:ext cx="628" cy="328"/>
            </a:xfrm>
            <a:custGeom>
              <a:avLst/>
              <a:gdLst/>
              <a:ahLst/>
              <a:cxnLst>
                <a:cxn ang="0">
                  <a:pos x="1252" y="376"/>
                </a:cxn>
                <a:cxn ang="0">
                  <a:pos x="1221" y="444"/>
                </a:cxn>
                <a:cxn ang="0">
                  <a:pos x="1163" y="506"/>
                </a:cxn>
                <a:cxn ang="0">
                  <a:pos x="1083" y="559"/>
                </a:cxn>
                <a:cxn ang="0">
                  <a:pos x="987" y="602"/>
                </a:cxn>
                <a:cxn ang="0">
                  <a:pos x="873" y="633"/>
                </a:cxn>
                <a:cxn ang="0">
                  <a:pos x="748" y="652"/>
                </a:cxn>
                <a:cxn ang="0">
                  <a:pos x="615" y="656"/>
                </a:cxn>
                <a:cxn ang="0">
                  <a:pos x="514" y="651"/>
                </a:cxn>
                <a:cxn ang="0">
                  <a:pos x="453" y="642"/>
                </a:cxn>
                <a:cxn ang="0">
                  <a:pos x="396" y="632"/>
                </a:cxn>
                <a:cxn ang="0">
                  <a:pos x="342" y="618"/>
                </a:cxn>
                <a:cxn ang="0">
                  <a:pos x="290" y="602"/>
                </a:cxn>
                <a:cxn ang="0">
                  <a:pos x="242" y="584"/>
                </a:cxn>
                <a:cxn ang="0">
                  <a:pos x="197" y="564"/>
                </a:cxn>
                <a:cxn ang="0">
                  <a:pos x="157" y="541"/>
                </a:cxn>
                <a:cxn ang="0">
                  <a:pos x="104" y="504"/>
                </a:cxn>
                <a:cxn ang="0">
                  <a:pos x="48" y="449"/>
                </a:cxn>
                <a:cxn ang="0">
                  <a:pos x="13" y="389"/>
                </a:cxn>
                <a:cxn ang="0">
                  <a:pos x="0" y="325"/>
                </a:cxn>
                <a:cxn ang="0">
                  <a:pos x="10" y="271"/>
                </a:cxn>
                <a:cxn ang="0">
                  <a:pos x="29" y="227"/>
                </a:cxn>
                <a:cxn ang="0">
                  <a:pos x="59" y="187"/>
                </a:cxn>
                <a:cxn ang="0">
                  <a:pos x="100" y="149"/>
                </a:cxn>
                <a:cxn ang="0">
                  <a:pos x="144" y="117"/>
                </a:cxn>
                <a:cxn ang="0">
                  <a:pos x="194" y="89"/>
                </a:cxn>
                <a:cxn ang="0">
                  <a:pos x="248" y="65"/>
                </a:cxn>
                <a:cxn ang="0">
                  <a:pos x="307" y="44"/>
                </a:cxn>
                <a:cxn ang="0">
                  <a:pos x="371" y="27"/>
                </a:cxn>
                <a:cxn ang="0">
                  <a:pos x="439" y="14"/>
                </a:cxn>
                <a:cxn ang="0">
                  <a:pos x="511" y="5"/>
                </a:cxn>
                <a:cxn ang="0">
                  <a:pos x="585" y="0"/>
                </a:cxn>
                <a:cxn ang="0">
                  <a:pos x="687" y="1"/>
                </a:cxn>
                <a:cxn ang="0">
                  <a:pos x="812" y="15"/>
                </a:cxn>
                <a:cxn ang="0">
                  <a:pos x="926" y="40"/>
                </a:cxn>
                <a:cxn ang="0">
                  <a:pos x="1028" y="76"/>
                </a:cxn>
                <a:cxn ang="0">
                  <a:pos x="1115" y="122"/>
                </a:cxn>
                <a:cxn ang="0">
                  <a:pos x="1184" y="177"/>
                </a:cxn>
                <a:cxn ang="0">
                  <a:pos x="1232" y="238"/>
                </a:cxn>
                <a:cxn ang="0">
                  <a:pos x="1255" y="305"/>
                </a:cxn>
              </a:cxnLst>
              <a:rect l="0" t="0" r="r" b="b"/>
              <a:pathLst>
                <a:path w="1257" h="656">
                  <a:moveTo>
                    <a:pt x="1257" y="339"/>
                  </a:moveTo>
                  <a:lnTo>
                    <a:pt x="1252" y="376"/>
                  </a:lnTo>
                  <a:lnTo>
                    <a:pt x="1239" y="411"/>
                  </a:lnTo>
                  <a:lnTo>
                    <a:pt x="1221" y="444"/>
                  </a:lnTo>
                  <a:lnTo>
                    <a:pt x="1194" y="476"/>
                  </a:lnTo>
                  <a:lnTo>
                    <a:pt x="1163" y="506"/>
                  </a:lnTo>
                  <a:lnTo>
                    <a:pt x="1126" y="534"/>
                  </a:lnTo>
                  <a:lnTo>
                    <a:pt x="1083" y="559"/>
                  </a:lnTo>
                  <a:lnTo>
                    <a:pt x="1037" y="581"/>
                  </a:lnTo>
                  <a:lnTo>
                    <a:pt x="987" y="602"/>
                  </a:lnTo>
                  <a:lnTo>
                    <a:pt x="931" y="619"/>
                  </a:lnTo>
                  <a:lnTo>
                    <a:pt x="873" y="633"/>
                  </a:lnTo>
                  <a:lnTo>
                    <a:pt x="812" y="644"/>
                  </a:lnTo>
                  <a:lnTo>
                    <a:pt x="748" y="652"/>
                  </a:lnTo>
                  <a:lnTo>
                    <a:pt x="683" y="656"/>
                  </a:lnTo>
                  <a:lnTo>
                    <a:pt x="615" y="656"/>
                  </a:lnTo>
                  <a:lnTo>
                    <a:pt x="545" y="653"/>
                  </a:lnTo>
                  <a:lnTo>
                    <a:pt x="514" y="651"/>
                  </a:lnTo>
                  <a:lnTo>
                    <a:pt x="483" y="647"/>
                  </a:lnTo>
                  <a:lnTo>
                    <a:pt x="453" y="642"/>
                  </a:lnTo>
                  <a:lnTo>
                    <a:pt x="424" y="638"/>
                  </a:lnTo>
                  <a:lnTo>
                    <a:pt x="396" y="632"/>
                  </a:lnTo>
                  <a:lnTo>
                    <a:pt x="368" y="625"/>
                  </a:lnTo>
                  <a:lnTo>
                    <a:pt x="342" y="618"/>
                  </a:lnTo>
                  <a:lnTo>
                    <a:pt x="315" y="610"/>
                  </a:lnTo>
                  <a:lnTo>
                    <a:pt x="290" y="602"/>
                  </a:lnTo>
                  <a:lnTo>
                    <a:pt x="265" y="594"/>
                  </a:lnTo>
                  <a:lnTo>
                    <a:pt x="242" y="584"/>
                  </a:lnTo>
                  <a:lnTo>
                    <a:pt x="219" y="574"/>
                  </a:lnTo>
                  <a:lnTo>
                    <a:pt x="197" y="564"/>
                  </a:lnTo>
                  <a:lnTo>
                    <a:pt x="177" y="552"/>
                  </a:lnTo>
                  <a:lnTo>
                    <a:pt x="157" y="541"/>
                  </a:lnTo>
                  <a:lnTo>
                    <a:pt x="139" y="529"/>
                  </a:lnTo>
                  <a:lnTo>
                    <a:pt x="104" y="504"/>
                  </a:lnTo>
                  <a:lnTo>
                    <a:pt x="73" y="476"/>
                  </a:lnTo>
                  <a:lnTo>
                    <a:pt x="48" y="449"/>
                  </a:lnTo>
                  <a:lnTo>
                    <a:pt x="28" y="419"/>
                  </a:lnTo>
                  <a:lnTo>
                    <a:pt x="13" y="389"/>
                  </a:lnTo>
                  <a:lnTo>
                    <a:pt x="4" y="358"/>
                  </a:lnTo>
                  <a:lnTo>
                    <a:pt x="0" y="325"/>
                  </a:lnTo>
                  <a:lnTo>
                    <a:pt x="4" y="293"/>
                  </a:lnTo>
                  <a:lnTo>
                    <a:pt x="10" y="271"/>
                  </a:lnTo>
                  <a:lnTo>
                    <a:pt x="18" y="249"/>
                  </a:lnTo>
                  <a:lnTo>
                    <a:pt x="29" y="227"/>
                  </a:lnTo>
                  <a:lnTo>
                    <a:pt x="43" y="207"/>
                  </a:lnTo>
                  <a:lnTo>
                    <a:pt x="59" y="187"/>
                  </a:lnTo>
                  <a:lnTo>
                    <a:pt x="78" y="167"/>
                  </a:lnTo>
                  <a:lnTo>
                    <a:pt x="100" y="149"/>
                  </a:lnTo>
                  <a:lnTo>
                    <a:pt x="123" y="132"/>
                  </a:lnTo>
                  <a:lnTo>
                    <a:pt x="144" y="117"/>
                  </a:lnTo>
                  <a:lnTo>
                    <a:pt x="169" y="103"/>
                  </a:lnTo>
                  <a:lnTo>
                    <a:pt x="194" y="89"/>
                  </a:lnTo>
                  <a:lnTo>
                    <a:pt x="221" y="77"/>
                  </a:lnTo>
                  <a:lnTo>
                    <a:pt x="248" y="65"/>
                  </a:lnTo>
                  <a:lnTo>
                    <a:pt x="277" y="54"/>
                  </a:lnTo>
                  <a:lnTo>
                    <a:pt x="307" y="44"/>
                  </a:lnTo>
                  <a:lnTo>
                    <a:pt x="339" y="35"/>
                  </a:lnTo>
                  <a:lnTo>
                    <a:pt x="371" y="27"/>
                  </a:lnTo>
                  <a:lnTo>
                    <a:pt x="405" y="20"/>
                  </a:lnTo>
                  <a:lnTo>
                    <a:pt x="439" y="14"/>
                  </a:lnTo>
                  <a:lnTo>
                    <a:pt x="474" y="9"/>
                  </a:lnTo>
                  <a:lnTo>
                    <a:pt x="511" y="5"/>
                  </a:lnTo>
                  <a:lnTo>
                    <a:pt x="548" y="2"/>
                  </a:lnTo>
                  <a:lnTo>
                    <a:pt x="585" y="0"/>
                  </a:lnTo>
                  <a:lnTo>
                    <a:pt x="623" y="0"/>
                  </a:lnTo>
                  <a:lnTo>
                    <a:pt x="687" y="1"/>
                  </a:lnTo>
                  <a:lnTo>
                    <a:pt x="751" y="7"/>
                  </a:lnTo>
                  <a:lnTo>
                    <a:pt x="812" y="15"/>
                  </a:lnTo>
                  <a:lnTo>
                    <a:pt x="869" y="27"/>
                  </a:lnTo>
                  <a:lnTo>
                    <a:pt x="926" y="40"/>
                  </a:lnTo>
                  <a:lnTo>
                    <a:pt x="979" y="58"/>
                  </a:lnTo>
                  <a:lnTo>
                    <a:pt x="1028" y="76"/>
                  </a:lnTo>
                  <a:lnTo>
                    <a:pt x="1073" y="98"/>
                  </a:lnTo>
                  <a:lnTo>
                    <a:pt x="1115" y="122"/>
                  </a:lnTo>
                  <a:lnTo>
                    <a:pt x="1151" y="148"/>
                  </a:lnTo>
                  <a:lnTo>
                    <a:pt x="1184" y="177"/>
                  </a:lnTo>
                  <a:lnTo>
                    <a:pt x="1210" y="205"/>
                  </a:lnTo>
                  <a:lnTo>
                    <a:pt x="1232" y="238"/>
                  </a:lnTo>
                  <a:lnTo>
                    <a:pt x="1247" y="270"/>
                  </a:lnTo>
                  <a:lnTo>
                    <a:pt x="1255" y="305"/>
                  </a:lnTo>
                  <a:lnTo>
                    <a:pt x="1257" y="339"/>
                  </a:lnTo>
                  <a:close/>
                </a:path>
              </a:pathLst>
            </a:custGeom>
            <a:solidFill>
              <a:srgbClr val="C6B7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2274" y="2918"/>
              <a:ext cx="605" cy="303"/>
            </a:xfrm>
            <a:custGeom>
              <a:avLst/>
              <a:gdLst/>
              <a:ahLst/>
              <a:cxnLst>
                <a:cxn ang="0">
                  <a:pos x="1205" y="350"/>
                </a:cxn>
                <a:cxn ang="0">
                  <a:pos x="1175" y="413"/>
                </a:cxn>
                <a:cxn ang="0">
                  <a:pos x="1120" y="469"/>
                </a:cxn>
                <a:cxn ang="0">
                  <a:pos x="1044" y="518"/>
                </a:cxn>
                <a:cxn ang="0">
                  <a:pos x="951" y="557"/>
                </a:cxn>
                <a:cxn ang="0">
                  <a:pos x="842" y="585"/>
                </a:cxn>
                <a:cxn ang="0">
                  <a:pos x="722" y="602"/>
                </a:cxn>
                <a:cxn ang="0">
                  <a:pos x="593" y="607"/>
                </a:cxn>
                <a:cxn ang="0">
                  <a:pos x="468" y="597"/>
                </a:cxn>
                <a:cxn ang="0">
                  <a:pos x="355" y="577"/>
                </a:cxn>
                <a:cxn ang="0">
                  <a:pos x="255" y="547"/>
                </a:cxn>
                <a:cxn ang="0">
                  <a:pos x="168" y="509"/>
                </a:cxn>
                <a:cxn ang="0">
                  <a:pos x="98" y="464"/>
                </a:cxn>
                <a:cxn ang="0">
                  <a:pos x="45" y="413"/>
                </a:cxn>
                <a:cxn ang="0">
                  <a:pos x="12" y="358"/>
                </a:cxn>
                <a:cxn ang="0">
                  <a:pos x="0" y="300"/>
                </a:cxn>
                <a:cxn ang="0">
                  <a:pos x="10" y="242"/>
                </a:cxn>
                <a:cxn ang="0">
                  <a:pos x="40" y="189"/>
                </a:cxn>
                <a:cxn ang="0">
                  <a:pos x="90" y="140"/>
                </a:cxn>
                <a:cxn ang="0">
                  <a:pos x="156" y="97"/>
                </a:cxn>
                <a:cxn ang="0">
                  <a:pos x="235" y="60"/>
                </a:cxn>
                <a:cxn ang="0">
                  <a:pos x="327" y="31"/>
                </a:cxn>
                <a:cxn ang="0">
                  <a:pos x="431" y="12"/>
                </a:cxn>
                <a:cxn ang="0">
                  <a:pos x="542" y="1"/>
                </a:cxn>
                <a:cxn ang="0">
                  <a:pos x="661" y="2"/>
                </a:cxn>
                <a:cxn ang="0">
                  <a:pos x="781" y="15"/>
                </a:cxn>
                <a:cxn ang="0">
                  <a:pos x="892" y="38"/>
                </a:cxn>
                <a:cxn ang="0">
                  <a:pos x="990" y="73"/>
                </a:cxn>
                <a:cxn ang="0">
                  <a:pos x="1074" y="115"/>
                </a:cxn>
                <a:cxn ang="0">
                  <a:pos x="1141" y="165"/>
                </a:cxn>
                <a:cxn ang="0">
                  <a:pos x="1187" y="222"/>
                </a:cxn>
                <a:cxn ang="0">
                  <a:pos x="1209" y="284"/>
                </a:cxn>
              </a:cxnLst>
              <a:rect l="0" t="0" r="r" b="b"/>
              <a:pathLst>
                <a:path w="1211" h="607">
                  <a:moveTo>
                    <a:pt x="1211" y="316"/>
                  </a:moveTo>
                  <a:lnTo>
                    <a:pt x="1205" y="350"/>
                  </a:lnTo>
                  <a:lnTo>
                    <a:pt x="1194" y="382"/>
                  </a:lnTo>
                  <a:lnTo>
                    <a:pt x="1175" y="413"/>
                  </a:lnTo>
                  <a:lnTo>
                    <a:pt x="1150" y="442"/>
                  </a:lnTo>
                  <a:lnTo>
                    <a:pt x="1120" y="469"/>
                  </a:lnTo>
                  <a:lnTo>
                    <a:pt x="1084" y="495"/>
                  </a:lnTo>
                  <a:lnTo>
                    <a:pt x="1044" y="518"/>
                  </a:lnTo>
                  <a:lnTo>
                    <a:pt x="999" y="539"/>
                  </a:lnTo>
                  <a:lnTo>
                    <a:pt x="951" y="557"/>
                  </a:lnTo>
                  <a:lnTo>
                    <a:pt x="898" y="572"/>
                  </a:lnTo>
                  <a:lnTo>
                    <a:pt x="842" y="585"/>
                  </a:lnTo>
                  <a:lnTo>
                    <a:pt x="784" y="595"/>
                  </a:lnTo>
                  <a:lnTo>
                    <a:pt x="722" y="602"/>
                  </a:lnTo>
                  <a:lnTo>
                    <a:pt x="659" y="606"/>
                  </a:lnTo>
                  <a:lnTo>
                    <a:pt x="593" y="607"/>
                  </a:lnTo>
                  <a:lnTo>
                    <a:pt x="528" y="603"/>
                  </a:lnTo>
                  <a:lnTo>
                    <a:pt x="468" y="597"/>
                  </a:lnTo>
                  <a:lnTo>
                    <a:pt x="410" y="588"/>
                  </a:lnTo>
                  <a:lnTo>
                    <a:pt x="355" y="577"/>
                  </a:lnTo>
                  <a:lnTo>
                    <a:pt x="303" y="563"/>
                  </a:lnTo>
                  <a:lnTo>
                    <a:pt x="255" y="547"/>
                  </a:lnTo>
                  <a:lnTo>
                    <a:pt x="210" y="529"/>
                  </a:lnTo>
                  <a:lnTo>
                    <a:pt x="168" y="509"/>
                  </a:lnTo>
                  <a:lnTo>
                    <a:pt x="131" y="487"/>
                  </a:lnTo>
                  <a:lnTo>
                    <a:pt x="98" y="464"/>
                  </a:lnTo>
                  <a:lnTo>
                    <a:pt x="69" y="438"/>
                  </a:lnTo>
                  <a:lnTo>
                    <a:pt x="45" y="413"/>
                  </a:lnTo>
                  <a:lnTo>
                    <a:pt x="27" y="385"/>
                  </a:lnTo>
                  <a:lnTo>
                    <a:pt x="12" y="358"/>
                  </a:lnTo>
                  <a:lnTo>
                    <a:pt x="4" y="330"/>
                  </a:lnTo>
                  <a:lnTo>
                    <a:pt x="0" y="300"/>
                  </a:lnTo>
                  <a:lnTo>
                    <a:pt x="2" y="271"/>
                  </a:lnTo>
                  <a:lnTo>
                    <a:pt x="10" y="242"/>
                  </a:lnTo>
                  <a:lnTo>
                    <a:pt x="23" y="216"/>
                  </a:lnTo>
                  <a:lnTo>
                    <a:pt x="40" y="189"/>
                  </a:lnTo>
                  <a:lnTo>
                    <a:pt x="63" y="164"/>
                  </a:lnTo>
                  <a:lnTo>
                    <a:pt x="90" y="140"/>
                  </a:lnTo>
                  <a:lnTo>
                    <a:pt x="121" y="118"/>
                  </a:lnTo>
                  <a:lnTo>
                    <a:pt x="156" y="97"/>
                  </a:lnTo>
                  <a:lnTo>
                    <a:pt x="194" y="77"/>
                  </a:lnTo>
                  <a:lnTo>
                    <a:pt x="235" y="60"/>
                  </a:lnTo>
                  <a:lnTo>
                    <a:pt x="280" y="45"/>
                  </a:lnTo>
                  <a:lnTo>
                    <a:pt x="327" y="31"/>
                  </a:lnTo>
                  <a:lnTo>
                    <a:pt x="378" y="21"/>
                  </a:lnTo>
                  <a:lnTo>
                    <a:pt x="431" y="12"/>
                  </a:lnTo>
                  <a:lnTo>
                    <a:pt x="485" y="5"/>
                  </a:lnTo>
                  <a:lnTo>
                    <a:pt x="542" y="1"/>
                  </a:lnTo>
                  <a:lnTo>
                    <a:pt x="599" y="0"/>
                  </a:lnTo>
                  <a:lnTo>
                    <a:pt x="661" y="2"/>
                  </a:lnTo>
                  <a:lnTo>
                    <a:pt x="722" y="7"/>
                  </a:lnTo>
                  <a:lnTo>
                    <a:pt x="781" y="15"/>
                  </a:lnTo>
                  <a:lnTo>
                    <a:pt x="838" y="25"/>
                  </a:lnTo>
                  <a:lnTo>
                    <a:pt x="892" y="38"/>
                  </a:lnTo>
                  <a:lnTo>
                    <a:pt x="942" y="54"/>
                  </a:lnTo>
                  <a:lnTo>
                    <a:pt x="990" y="73"/>
                  </a:lnTo>
                  <a:lnTo>
                    <a:pt x="1034" y="92"/>
                  </a:lnTo>
                  <a:lnTo>
                    <a:pt x="1074" y="115"/>
                  </a:lnTo>
                  <a:lnTo>
                    <a:pt x="1110" y="140"/>
                  </a:lnTo>
                  <a:lnTo>
                    <a:pt x="1141" y="165"/>
                  </a:lnTo>
                  <a:lnTo>
                    <a:pt x="1166" y="193"/>
                  </a:lnTo>
                  <a:lnTo>
                    <a:pt x="1187" y="222"/>
                  </a:lnTo>
                  <a:lnTo>
                    <a:pt x="1201" y="253"/>
                  </a:lnTo>
                  <a:lnTo>
                    <a:pt x="1209" y="284"/>
                  </a:lnTo>
                  <a:lnTo>
                    <a:pt x="1211" y="316"/>
                  </a:lnTo>
                  <a:close/>
                </a:path>
              </a:pathLst>
            </a:custGeom>
            <a:solidFill>
              <a:srgbClr val="F9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8" name="Freeform 44"/>
            <p:cNvSpPr>
              <a:spLocks/>
            </p:cNvSpPr>
            <p:nvPr/>
          </p:nvSpPr>
          <p:spPr bwMode="auto">
            <a:xfrm>
              <a:off x="2275" y="2911"/>
              <a:ext cx="604" cy="302"/>
            </a:xfrm>
            <a:custGeom>
              <a:avLst/>
              <a:gdLst/>
              <a:ahLst/>
              <a:cxnLst>
                <a:cxn ang="0">
                  <a:pos x="1204" y="350"/>
                </a:cxn>
                <a:cxn ang="0">
                  <a:pos x="1173" y="412"/>
                </a:cxn>
                <a:cxn ang="0">
                  <a:pos x="1119" y="468"/>
                </a:cxn>
                <a:cxn ang="0">
                  <a:pos x="1044" y="516"/>
                </a:cxn>
                <a:cxn ang="0">
                  <a:pos x="950" y="555"/>
                </a:cxn>
                <a:cxn ang="0">
                  <a:pos x="843" y="584"/>
                </a:cxn>
                <a:cxn ang="0">
                  <a:pos x="723" y="601"/>
                </a:cxn>
                <a:cxn ang="0">
                  <a:pos x="594" y="606"/>
                </a:cxn>
                <a:cxn ang="0">
                  <a:pos x="468" y="596"/>
                </a:cxn>
                <a:cxn ang="0">
                  <a:pos x="355" y="576"/>
                </a:cxn>
                <a:cxn ang="0">
                  <a:pos x="255" y="547"/>
                </a:cxn>
                <a:cxn ang="0">
                  <a:pos x="169" y="508"/>
                </a:cxn>
                <a:cxn ang="0">
                  <a:pos x="98" y="463"/>
                </a:cxn>
                <a:cxn ang="0">
                  <a:pos x="45" y="413"/>
                </a:cxn>
                <a:cxn ang="0">
                  <a:pos x="12" y="358"/>
                </a:cxn>
                <a:cxn ang="0">
                  <a:pos x="0" y="300"/>
                </a:cxn>
                <a:cxn ang="0">
                  <a:pos x="11" y="244"/>
                </a:cxn>
                <a:cxn ang="0">
                  <a:pos x="41" y="189"/>
                </a:cxn>
                <a:cxn ang="0">
                  <a:pos x="90" y="141"/>
                </a:cxn>
                <a:cxn ang="0">
                  <a:pos x="156" y="98"/>
                </a:cxn>
                <a:cxn ang="0">
                  <a:pos x="235" y="61"/>
                </a:cxn>
                <a:cxn ang="0">
                  <a:pos x="328" y="33"/>
                </a:cxn>
                <a:cxn ang="0">
                  <a:pos x="430" y="12"/>
                </a:cxn>
                <a:cxn ang="0">
                  <a:pos x="541" y="1"/>
                </a:cxn>
                <a:cxn ang="0">
                  <a:pos x="661" y="3"/>
                </a:cxn>
                <a:cxn ang="0">
                  <a:pos x="780" y="15"/>
                </a:cxn>
                <a:cxn ang="0">
                  <a:pos x="890" y="38"/>
                </a:cxn>
                <a:cxn ang="0">
                  <a:pos x="989" y="72"/>
                </a:cxn>
                <a:cxn ang="0">
                  <a:pos x="1072" y="114"/>
                </a:cxn>
                <a:cxn ang="0">
                  <a:pos x="1139" y="165"/>
                </a:cxn>
                <a:cxn ang="0">
                  <a:pos x="1185" y="222"/>
                </a:cxn>
                <a:cxn ang="0">
                  <a:pos x="1207" y="284"/>
                </a:cxn>
              </a:cxnLst>
              <a:rect l="0" t="0" r="r" b="b"/>
              <a:pathLst>
                <a:path w="1209" h="606">
                  <a:moveTo>
                    <a:pt x="1209" y="316"/>
                  </a:moveTo>
                  <a:lnTo>
                    <a:pt x="1204" y="350"/>
                  </a:lnTo>
                  <a:lnTo>
                    <a:pt x="1192" y="382"/>
                  </a:lnTo>
                  <a:lnTo>
                    <a:pt x="1173" y="412"/>
                  </a:lnTo>
                  <a:lnTo>
                    <a:pt x="1149" y="441"/>
                  </a:lnTo>
                  <a:lnTo>
                    <a:pt x="1119" y="468"/>
                  </a:lnTo>
                  <a:lnTo>
                    <a:pt x="1083" y="493"/>
                  </a:lnTo>
                  <a:lnTo>
                    <a:pt x="1044" y="516"/>
                  </a:lnTo>
                  <a:lnTo>
                    <a:pt x="999" y="536"/>
                  </a:lnTo>
                  <a:lnTo>
                    <a:pt x="950" y="555"/>
                  </a:lnTo>
                  <a:lnTo>
                    <a:pt x="898" y="571"/>
                  </a:lnTo>
                  <a:lnTo>
                    <a:pt x="843" y="584"/>
                  </a:lnTo>
                  <a:lnTo>
                    <a:pt x="784" y="594"/>
                  </a:lnTo>
                  <a:lnTo>
                    <a:pt x="723" y="601"/>
                  </a:lnTo>
                  <a:lnTo>
                    <a:pt x="659" y="605"/>
                  </a:lnTo>
                  <a:lnTo>
                    <a:pt x="594" y="606"/>
                  </a:lnTo>
                  <a:lnTo>
                    <a:pt x="528" y="602"/>
                  </a:lnTo>
                  <a:lnTo>
                    <a:pt x="468" y="596"/>
                  </a:lnTo>
                  <a:lnTo>
                    <a:pt x="411" y="587"/>
                  </a:lnTo>
                  <a:lnTo>
                    <a:pt x="355" y="576"/>
                  </a:lnTo>
                  <a:lnTo>
                    <a:pt x="303" y="562"/>
                  </a:lnTo>
                  <a:lnTo>
                    <a:pt x="255" y="547"/>
                  </a:lnTo>
                  <a:lnTo>
                    <a:pt x="210" y="528"/>
                  </a:lnTo>
                  <a:lnTo>
                    <a:pt x="169" y="508"/>
                  </a:lnTo>
                  <a:lnTo>
                    <a:pt x="132" y="487"/>
                  </a:lnTo>
                  <a:lnTo>
                    <a:pt x="98" y="463"/>
                  </a:lnTo>
                  <a:lnTo>
                    <a:pt x="69" y="438"/>
                  </a:lnTo>
                  <a:lnTo>
                    <a:pt x="45" y="413"/>
                  </a:lnTo>
                  <a:lnTo>
                    <a:pt x="27" y="385"/>
                  </a:lnTo>
                  <a:lnTo>
                    <a:pt x="12" y="358"/>
                  </a:lnTo>
                  <a:lnTo>
                    <a:pt x="4" y="330"/>
                  </a:lnTo>
                  <a:lnTo>
                    <a:pt x="0" y="300"/>
                  </a:lnTo>
                  <a:lnTo>
                    <a:pt x="3" y="271"/>
                  </a:lnTo>
                  <a:lnTo>
                    <a:pt x="11" y="244"/>
                  </a:lnTo>
                  <a:lnTo>
                    <a:pt x="23" y="216"/>
                  </a:lnTo>
                  <a:lnTo>
                    <a:pt x="41" y="189"/>
                  </a:lnTo>
                  <a:lnTo>
                    <a:pt x="64" y="165"/>
                  </a:lnTo>
                  <a:lnTo>
                    <a:pt x="90" y="141"/>
                  </a:lnTo>
                  <a:lnTo>
                    <a:pt x="120" y="119"/>
                  </a:lnTo>
                  <a:lnTo>
                    <a:pt x="156" y="98"/>
                  </a:lnTo>
                  <a:lnTo>
                    <a:pt x="194" y="79"/>
                  </a:lnTo>
                  <a:lnTo>
                    <a:pt x="235" y="61"/>
                  </a:lnTo>
                  <a:lnTo>
                    <a:pt x="280" y="46"/>
                  </a:lnTo>
                  <a:lnTo>
                    <a:pt x="328" y="33"/>
                  </a:lnTo>
                  <a:lnTo>
                    <a:pt x="378" y="21"/>
                  </a:lnTo>
                  <a:lnTo>
                    <a:pt x="430" y="12"/>
                  </a:lnTo>
                  <a:lnTo>
                    <a:pt x="484" y="6"/>
                  </a:lnTo>
                  <a:lnTo>
                    <a:pt x="541" y="1"/>
                  </a:lnTo>
                  <a:lnTo>
                    <a:pt x="598" y="0"/>
                  </a:lnTo>
                  <a:lnTo>
                    <a:pt x="661" y="3"/>
                  </a:lnTo>
                  <a:lnTo>
                    <a:pt x="722" y="7"/>
                  </a:lnTo>
                  <a:lnTo>
                    <a:pt x="780" y="15"/>
                  </a:lnTo>
                  <a:lnTo>
                    <a:pt x="837" y="26"/>
                  </a:lnTo>
                  <a:lnTo>
                    <a:pt x="890" y="38"/>
                  </a:lnTo>
                  <a:lnTo>
                    <a:pt x="940" y="54"/>
                  </a:lnTo>
                  <a:lnTo>
                    <a:pt x="989" y="72"/>
                  </a:lnTo>
                  <a:lnTo>
                    <a:pt x="1033" y="93"/>
                  </a:lnTo>
                  <a:lnTo>
                    <a:pt x="1072" y="114"/>
                  </a:lnTo>
                  <a:lnTo>
                    <a:pt x="1108" y="139"/>
                  </a:lnTo>
                  <a:lnTo>
                    <a:pt x="1139" y="165"/>
                  </a:lnTo>
                  <a:lnTo>
                    <a:pt x="1164" y="193"/>
                  </a:lnTo>
                  <a:lnTo>
                    <a:pt x="1185" y="222"/>
                  </a:lnTo>
                  <a:lnTo>
                    <a:pt x="1199" y="252"/>
                  </a:lnTo>
                  <a:lnTo>
                    <a:pt x="1207" y="284"/>
                  </a:lnTo>
                  <a:lnTo>
                    <a:pt x="1209" y="316"/>
                  </a:lnTo>
                  <a:close/>
                </a:path>
              </a:pathLst>
            </a:custGeom>
            <a:solidFill>
              <a:srgbClr val="D6CC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2444" y="2984"/>
              <a:ext cx="235" cy="117"/>
            </a:xfrm>
            <a:custGeom>
              <a:avLst/>
              <a:gdLst/>
              <a:ahLst/>
              <a:cxnLst>
                <a:cxn ang="0">
                  <a:pos x="468" y="137"/>
                </a:cxn>
                <a:cxn ang="0">
                  <a:pos x="456" y="159"/>
                </a:cxn>
                <a:cxn ang="0">
                  <a:pos x="436" y="180"/>
                </a:cxn>
                <a:cxn ang="0">
                  <a:pos x="407" y="198"/>
                </a:cxn>
                <a:cxn ang="0">
                  <a:pos x="372" y="213"/>
                </a:cxn>
                <a:cxn ang="0">
                  <a:pos x="332" y="225"/>
                </a:cxn>
                <a:cxn ang="0">
                  <a:pos x="287" y="232"/>
                </a:cxn>
                <a:cxn ang="0">
                  <a:pos x="240" y="234"/>
                </a:cxn>
                <a:cxn ang="0">
                  <a:pos x="190" y="233"/>
                </a:cxn>
                <a:cxn ang="0">
                  <a:pos x="146" y="226"/>
                </a:cxn>
                <a:cxn ang="0">
                  <a:pos x="106" y="216"/>
                </a:cxn>
                <a:cxn ang="0">
                  <a:pos x="70" y="201"/>
                </a:cxn>
                <a:cxn ang="0">
                  <a:pos x="42" y="184"/>
                </a:cxn>
                <a:cxn ang="0">
                  <a:pos x="20" y="165"/>
                </a:cxn>
                <a:cxn ang="0">
                  <a:pos x="6" y="143"/>
                </a:cxn>
                <a:cxn ang="0">
                  <a:pos x="0" y="120"/>
                </a:cxn>
                <a:cxn ang="0">
                  <a:pos x="2" y="97"/>
                </a:cxn>
                <a:cxn ang="0">
                  <a:pos x="15" y="75"/>
                </a:cxn>
                <a:cxn ang="0">
                  <a:pos x="35" y="55"/>
                </a:cxn>
                <a:cxn ang="0">
                  <a:pos x="61" y="38"/>
                </a:cxn>
                <a:cxn ang="0">
                  <a:pos x="93" y="23"/>
                </a:cxn>
                <a:cxn ang="0">
                  <a:pos x="131" y="11"/>
                </a:cxn>
                <a:cxn ang="0">
                  <a:pos x="173" y="3"/>
                </a:cxn>
                <a:cxn ang="0">
                  <a:pos x="219" y="0"/>
                </a:cxn>
                <a:cxn ang="0">
                  <a:pos x="266" y="1"/>
                </a:cxn>
                <a:cxn ang="0">
                  <a:pos x="312" y="7"/>
                </a:cxn>
                <a:cxn ang="0">
                  <a:pos x="354" y="17"/>
                </a:cxn>
                <a:cxn ang="0">
                  <a:pos x="391" y="30"/>
                </a:cxn>
                <a:cxn ang="0">
                  <a:pos x="422" y="47"/>
                </a:cxn>
                <a:cxn ang="0">
                  <a:pos x="446" y="67"/>
                </a:cxn>
                <a:cxn ang="0">
                  <a:pos x="462" y="89"/>
                </a:cxn>
                <a:cxn ang="0">
                  <a:pos x="470" y="112"/>
                </a:cxn>
              </a:cxnLst>
              <a:rect l="0" t="0" r="r" b="b"/>
              <a:pathLst>
                <a:path w="470" h="234">
                  <a:moveTo>
                    <a:pt x="470" y="124"/>
                  </a:moveTo>
                  <a:lnTo>
                    <a:pt x="468" y="137"/>
                  </a:lnTo>
                  <a:lnTo>
                    <a:pt x="463" y="149"/>
                  </a:lnTo>
                  <a:lnTo>
                    <a:pt x="456" y="159"/>
                  </a:lnTo>
                  <a:lnTo>
                    <a:pt x="447" y="171"/>
                  </a:lnTo>
                  <a:lnTo>
                    <a:pt x="436" y="180"/>
                  </a:lnTo>
                  <a:lnTo>
                    <a:pt x="422" y="189"/>
                  </a:lnTo>
                  <a:lnTo>
                    <a:pt x="407" y="198"/>
                  </a:lnTo>
                  <a:lnTo>
                    <a:pt x="391" y="206"/>
                  </a:lnTo>
                  <a:lnTo>
                    <a:pt x="372" y="213"/>
                  </a:lnTo>
                  <a:lnTo>
                    <a:pt x="353" y="219"/>
                  </a:lnTo>
                  <a:lnTo>
                    <a:pt x="332" y="225"/>
                  </a:lnTo>
                  <a:lnTo>
                    <a:pt x="310" y="228"/>
                  </a:lnTo>
                  <a:lnTo>
                    <a:pt x="287" y="232"/>
                  </a:lnTo>
                  <a:lnTo>
                    <a:pt x="264" y="234"/>
                  </a:lnTo>
                  <a:lnTo>
                    <a:pt x="240" y="234"/>
                  </a:lnTo>
                  <a:lnTo>
                    <a:pt x="214" y="234"/>
                  </a:lnTo>
                  <a:lnTo>
                    <a:pt x="190" y="233"/>
                  </a:lnTo>
                  <a:lnTo>
                    <a:pt x="168" y="229"/>
                  </a:lnTo>
                  <a:lnTo>
                    <a:pt x="146" y="226"/>
                  </a:lnTo>
                  <a:lnTo>
                    <a:pt x="126" y="221"/>
                  </a:lnTo>
                  <a:lnTo>
                    <a:pt x="106" y="216"/>
                  </a:lnTo>
                  <a:lnTo>
                    <a:pt x="88" y="209"/>
                  </a:lnTo>
                  <a:lnTo>
                    <a:pt x="70" y="201"/>
                  </a:lnTo>
                  <a:lnTo>
                    <a:pt x="55" y="192"/>
                  </a:lnTo>
                  <a:lnTo>
                    <a:pt x="42" y="184"/>
                  </a:lnTo>
                  <a:lnTo>
                    <a:pt x="30" y="174"/>
                  </a:lnTo>
                  <a:lnTo>
                    <a:pt x="20" y="165"/>
                  </a:lnTo>
                  <a:lnTo>
                    <a:pt x="12" y="154"/>
                  </a:lnTo>
                  <a:lnTo>
                    <a:pt x="6" y="143"/>
                  </a:lnTo>
                  <a:lnTo>
                    <a:pt x="1" y="131"/>
                  </a:lnTo>
                  <a:lnTo>
                    <a:pt x="0" y="120"/>
                  </a:lnTo>
                  <a:lnTo>
                    <a:pt x="0" y="108"/>
                  </a:lnTo>
                  <a:lnTo>
                    <a:pt x="2" y="97"/>
                  </a:lnTo>
                  <a:lnTo>
                    <a:pt x="8" y="85"/>
                  </a:lnTo>
                  <a:lnTo>
                    <a:pt x="15" y="75"/>
                  </a:lnTo>
                  <a:lnTo>
                    <a:pt x="23" y="64"/>
                  </a:lnTo>
                  <a:lnTo>
                    <a:pt x="35" y="55"/>
                  </a:lnTo>
                  <a:lnTo>
                    <a:pt x="47" y="46"/>
                  </a:lnTo>
                  <a:lnTo>
                    <a:pt x="61" y="38"/>
                  </a:lnTo>
                  <a:lnTo>
                    <a:pt x="76" y="30"/>
                  </a:lnTo>
                  <a:lnTo>
                    <a:pt x="93" y="23"/>
                  </a:lnTo>
                  <a:lnTo>
                    <a:pt x="112" y="17"/>
                  </a:lnTo>
                  <a:lnTo>
                    <a:pt x="131" y="11"/>
                  </a:lnTo>
                  <a:lnTo>
                    <a:pt x="152" y="7"/>
                  </a:lnTo>
                  <a:lnTo>
                    <a:pt x="173" y="3"/>
                  </a:lnTo>
                  <a:lnTo>
                    <a:pt x="196" y="1"/>
                  </a:lnTo>
                  <a:lnTo>
                    <a:pt x="219" y="0"/>
                  </a:lnTo>
                  <a:lnTo>
                    <a:pt x="242" y="0"/>
                  </a:lnTo>
                  <a:lnTo>
                    <a:pt x="266" y="1"/>
                  </a:lnTo>
                  <a:lnTo>
                    <a:pt x="289" y="3"/>
                  </a:lnTo>
                  <a:lnTo>
                    <a:pt x="312" y="7"/>
                  </a:lnTo>
                  <a:lnTo>
                    <a:pt x="333" y="11"/>
                  </a:lnTo>
                  <a:lnTo>
                    <a:pt x="354" y="17"/>
                  </a:lnTo>
                  <a:lnTo>
                    <a:pt x="373" y="23"/>
                  </a:lnTo>
                  <a:lnTo>
                    <a:pt x="391" y="30"/>
                  </a:lnTo>
                  <a:lnTo>
                    <a:pt x="407" y="38"/>
                  </a:lnTo>
                  <a:lnTo>
                    <a:pt x="422" y="47"/>
                  </a:lnTo>
                  <a:lnTo>
                    <a:pt x="434" y="56"/>
                  </a:lnTo>
                  <a:lnTo>
                    <a:pt x="446" y="67"/>
                  </a:lnTo>
                  <a:lnTo>
                    <a:pt x="455" y="77"/>
                  </a:lnTo>
                  <a:lnTo>
                    <a:pt x="462" y="89"/>
                  </a:lnTo>
                  <a:lnTo>
                    <a:pt x="468" y="100"/>
                  </a:lnTo>
                  <a:lnTo>
                    <a:pt x="470" y="112"/>
                  </a:lnTo>
                  <a:lnTo>
                    <a:pt x="470" y="124"/>
                  </a:lnTo>
                  <a:close/>
                </a:path>
              </a:pathLst>
            </a:custGeom>
            <a:solidFill>
              <a:srgbClr val="C6B7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2452" y="2993"/>
              <a:ext cx="217" cy="108"/>
            </a:xfrm>
            <a:custGeom>
              <a:avLst/>
              <a:gdLst/>
              <a:ahLst/>
              <a:cxnLst>
                <a:cxn ang="0">
                  <a:pos x="433" y="126"/>
                </a:cxn>
                <a:cxn ang="0">
                  <a:pos x="422" y="147"/>
                </a:cxn>
                <a:cxn ang="0">
                  <a:pos x="403" y="166"/>
                </a:cxn>
                <a:cxn ang="0">
                  <a:pos x="377" y="182"/>
                </a:cxn>
                <a:cxn ang="0">
                  <a:pos x="345" y="196"/>
                </a:cxn>
                <a:cxn ang="0">
                  <a:pos x="308" y="207"/>
                </a:cxn>
                <a:cxn ang="0">
                  <a:pos x="266" y="214"/>
                </a:cxn>
                <a:cxn ang="0">
                  <a:pos x="222" y="216"/>
                </a:cxn>
                <a:cxn ang="0">
                  <a:pos x="177" y="215"/>
                </a:cxn>
                <a:cxn ang="0">
                  <a:pos x="136" y="208"/>
                </a:cxn>
                <a:cxn ang="0">
                  <a:pos x="99" y="199"/>
                </a:cxn>
                <a:cxn ang="0">
                  <a:pos x="67" y="185"/>
                </a:cxn>
                <a:cxn ang="0">
                  <a:pos x="39" y="170"/>
                </a:cxn>
                <a:cxn ang="0">
                  <a:pos x="20" y="151"/>
                </a:cxn>
                <a:cxn ang="0">
                  <a:pos x="6" y="132"/>
                </a:cxn>
                <a:cxn ang="0">
                  <a:pos x="0" y="111"/>
                </a:cxn>
                <a:cxn ang="0">
                  <a:pos x="4" y="90"/>
                </a:cxn>
                <a:cxn ang="0">
                  <a:pos x="15" y="69"/>
                </a:cxn>
                <a:cxn ang="0">
                  <a:pos x="33" y="51"/>
                </a:cxn>
                <a:cxn ang="0">
                  <a:pos x="58" y="35"/>
                </a:cxn>
                <a:cxn ang="0">
                  <a:pos x="89" y="21"/>
                </a:cxn>
                <a:cxn ang="0">
                  <a:pos x="123" y="11"/>
                </a:cxn>
                <a:cxn ang="0">
                  <a:pos x="163" y="4"/>
                </a:cxn>
                <a:cxn ang="0">
                  <a:pos x="204" y="0"/>
                </a:cxn>
                <a:cxn ang="0">
                  <a:pos x="248" y="1"/>
                </a:cxn>
                <a:cxn ang="0">
                  <a:pos x="290" y="6"/>
                </a:cxn>
                <a:cxn ang="0">
                  <a:pos x="328" y="15"/>
                </a:cxn>
                <a:cxn ang="0">
                  <a:pos x="363" y="28"/>
                </a:cxn>
                <a:cxn ang="0">
                  <a:pos x="392" y="43"/>
                </a:cxn>
                <a:cxn ang="0">
                  <a:pos x="414" y="61"/>
                </a:cxn>
                <a:cxn ang="0">
                  <a:pos x="429" y="81"/>
                </a:cxn>
                <a:cxn ang="0">
                  <a:pos x="436" y="103"/>
                </a:cxn>
              </a:cxnLst>
              <a:rect l="0" t="0" r="r" b="b"/>
              <a:pathLst>
                <a:path w="436" h="216">
                  <a:moveTo>
                    <a:pt x="436" y="114"/>
                  </a:moveTo>
                  <a:lnTo>
                    <a:pt x="433" y="126"/>
                  </a:lnTo>
                  <a:lnTo>
                    <a:pt x="429" y="136"/>
                  </a:lnTo>
                  <a:lnTo>
                    <a:pt x="422" y="147"/>
                  </a:lnTo>
                  <a:lnTo>
                    <a:pt x="414" y="157"/>
                  </a:lnTo>
                  <a:lnTo>
                    <a:pt x="403" y="166"/>
                  </a:lnTo>
                  <a:lnTo>
                    <a:pt x="391" y="174"/>
                  </a:lnTo>
                  <a:lnTo>
                    <a:pt x="377" y="182"/>
                  </a:lnTo>
                  <a:lnTo>
                    <a:pt x="362" y="190"/>
                  </a:lnTo>
                  <a:lnTo>
                    <a:pt x="345" y="196"/>
                  </a:lnTo>
                  <a:lnTo>
                    <a:pt x="327" y="202"/>
                  </a:lnTo>
                  <a:lnTo>
                    <a:pt x="308" y="207"/>
                  </a:lnTo>
                  <a:lnTo>
                    <a:pt x="287" y="211"/>
                  </a:lnTo>
                  <a:lnTo>
                    <a:pt x="266" y="214"/>
                  </a:lnTo>
                  <a:lnTo>
                    <a:pt x="244" y="216"/>
                  </a:lnTo>
                  <a:lnTo>
                    <a:pt x="222" y="216"/>
                  </a:lnTo>
                  <a:lnTo>
                    <a:pt x="199" y="216"/>
                  </a:lnTo>
                  <a:lnTo>
                    <a:pt x="177" y="215"/>
                  </a:lnTo>
                  <a:lnTo>
                    <a:pt x="157" y="211"/>
                  </a:lnTo>
                  <a:lnTo>
                    <a:pt x="136" y="208"/>
                  </a:lnTo>
                  <a:lnTo>
                    <a:pt x="118" y="203"/>
                  </a:lnTo>
                  <a:lnTo>
                    <a:pt x="99" y="199"/>
                  </a:lnTo>
                  <a:lnTo>
                    <a:pt x="82" y="192"/>
                  </a:lnTo>
                  <a:lnTo>
                    <a:pt x="67" y="185"/>
                  </a:lnTo>
                  <a:lnTo>
                    <a:pt x="52" y="178"/>
                  </a:lnTo>
                  <a:lnTo>
                    <a:pt x="39" y="170"/>
                  </a:lnTo>
                  <a:lnTo>
                    <a:pt x="29" y="160"/>
                  </a:lnTo>
                  <a:lnTo>
                    <a:pt x="20" y="151"/>
                  </a:lnTo>
                  <a:lnTo>
                    <a:pt x="12" y="142"/>
                  </a:lnTo>
                  <a:lnTo>
                    <a:pt x="6" y="132"/>
                  </a:lnTo>
                  <a:lnTo>
                    <a:pt x="2" y="121"/>
                  </a:lnTo>
                  <a:lnTo>
                    <a:pt x="0" y="111"/>
                  </a:lnTo>
                  <a:lnTo>
                    <a:pt x="1" y="101"/>
                  </a:lnTo>
                  <a:lnTo>
                    <a:pt x="4" y="90"/>
                  </a:lnTo>
                  <a:lnTo>
                    <a:pt x="8" y="80"/>
                  </a:lnTo>
                  <a:lnTo>
                    <a:pt x="15" y="69"/>
                  </a:lnTo>
                  <a:lnTo>
                    <a:pt x="23" y="60"/>
                  </a:lnTo>
                  <a:lnTo>
                    <a:pt x="33" y="51"/>
                  </a:lnTo>
                  <a:lnTo>
                    <a:pt x="45" y="43"/>
                  </a:lnTo>
                  <a:lnTo>
                    <a:pt x="58" y="35"/>
                  </a:lnTo>
                  <a:lnTo>
                    <a:pt x="73" y="28"/>
                  </a:lnTo>
                  <a:lnTo>
                    <a:pt x="89" y="21"/>
                  </a:lnTo>
                  <a:lnTo>
                    <a:pt x="105" y="15"/>
                  </a:lnTo>
                  <a:lnTo>
                    <a:pt x="123" y="11"/>
                  </a:lnTo>
                  <a:lnTo>
                    <a:pt x="142" y="7"/>
                  </a:lnTo>
                  <a:lnTo>
                    <a:pt x="163" y="4"/>
                  </a:lnTo>
                  <a:lnTo>
                    <a:pt x="183" y="1"/>
                  </a:lnTo>
                  <a:lnTo>
                    <a:pt x="204" y="0"/>
                  </a:lnTo>
                  <a:lnTo>
                    <a:pt x="226" y="0"/>
                  </a:lnTo>
                  <a:lnTo>
                    <a:pt x="248" y="1"/>
                  </a:lnTo>
                  <a:lnTo>
                    <a:pt x="270" y="4"/>
                  </a:lnTo>
                  <a:lnTo>
                    <a:pt x="290" y="6"/>
                  </a:lnTo>
                  <a:lnTo>
                    <a:pt x="310" y="11"/>
                  </a:lnTo>
                  <a:lnTo>
                    <a:pt x="328" y="15"/>
                  </a:lnTo>
                  <a:lnTo>
                    <a:pt x="347" y="21"/>
                  </a:lnTo>
                  <a:lnTo>
                    <a:pt x="363" y="28"/>
                  </a:lnTo>
                  <a:lnTo>
                    <a:pt x="378" y="35"/>
                  </a:lnTo>
                  <a:lnTo>
                    <a:pt x="392" y="43"/>
                  </a:lnTo>
                  <a:lnTo>
                    <a:pt x="403" y="52"/>
                  </a:lnTo>
                  <a:lnTo>
                    <a:pt x="414" y="61"/>
                  </a:lnTo>
                  <a:lnTo>
                    <a:pt x="422" y="71"/>
                  </a:lnTo>
                  <a:lnTo>
                    <a:pt x="429" y="81"/>
                  </a:lnTo>
                  <a:lnTo>
                    <a:pt x="433" y="92"/>
                  </a:lnTo>
                  <a:lnTo>
                    <a:pt x="436" y="103"/>
                  </a:lnTo>
                  <a:lnTo>
                    <a:pt x="436" y="114"/>
                  </a:lnTo>
                  <a:close/>
                </a:path>
              </a:pathLst>
            </a:custGeom>
            <a:solidFill>
              <a:srgbClr val="8E7F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1" name="Freeform 47"/>
            <p:cNvSpPr>
              <a:spLocks/>
            </p:cNvSpPr>
            <p:nvPr/>
          </p:nvSpPr>
          <p:spPr bwMode="auto">
            <a:xfrm>
              <a:off x="2458" y="2997"/>
              <a:ext cx="204" cy="100"/>
            </a:xfrm>
            <a:custGeom>
              <a:avLst/>
              <a:gdLst/>
              <a:ahLst/>
              <a:cxnLst>
                <a:cxn ang="0">
                  <a:pos x="404" y="118"/>
                </a:cxn>
                <a:cxn ang="0">
                  <a:pos x="394" y="137"/>
                </a:cxn>
                <a:cxn ang="0">
                  <a:pos x="377" y="156"/>
                </a:cxn>
                <a:cxn ang="0">
                  <a:pos x="352" y="171"/>
                </a:cxn>
                <a:cxn ang="0">
                  <a:pos x="322" y="183"/>
                </a:cxn>
                <a:cxn ang="0">
                  <a:pos x="288" y="194"/>
                </a:cxn>
                <a:cxn ang="0">
                  <a:pos x="249" y="200"/>
                </a:cxn>
                <a:cxn ang="0">
                  <a:pos x="208" y="202"/>
                </a:cxn>
                <a:cxn ang="0">
                  <a:pos x="166" y="201"/>
                </a:cxn>
                <a:cxn ang="0">
                  <a:pos x="127" y="195"/>
                </a:cxn>
                <a:cxn ang="0">
                  <a:pos x="92" y="186"/>
                </a:cxn>
                <a:cxn ang="0">
                  <a:pos x="62" y="173"/>
                </a:cxn>
                <a:cxn ang="0">
                  <a:pos x="37" y="159"/>
                </a:cxn>
                <a:cxn ang="0">
                  <a:pos x="17" y="142"/>
                </a:cxn>
                <a:cxn ang="0">
                  <a:pos x="5" y="123"/>
                </a:cxn>
                <a:cxn ang="0">
                  <a:pos x="0" y="104"/>
                </a:cxn>
                <a:cxn ang="0">
                  <a:pos x="2" y="83"/>
                </a:cxn>
                <a:cxn ang="0">
                  <a:pos x="13" y="65"/>
                </a:cxn>
                <a:cxn ang="0">
                  <a:pos x="30" y="47"/>
                </a:cxn>
                <a:cxn ang="0">
                  <a:pos x="53" y="32"/>
                </a:cxn>
                <a:cxn ang="0">
                  <a:pos x="82" y="20"/>
                </a:cxn>
                <a:cxn ang="0">
                  <a:pos x="114" y="9"/>
                </a:cxn>
                <a:cxn ang="0">
                  <a:pos x="151" y="4"/>
                </a:cxn>
                <a:cxn ang="0">
                  <a:pos x="190" y="0"/>
                </a:cxn>
                <a:cxn ang="0">
                  <a:pos x="231" y="1"/>
                </a:cxn>
                <a:cxn ang="0">
                  <a:pos x="272" y="6"/>
                </a:cxn>
                <a:cxn ang="0">
                  <a:pos x="308" y="14"/>
                </a:cxn>
                <a:cxn ang="0">
                  <a:pos x="339" y="27"/>
                </a:cxn>
                <a:cxn ang="0">
                  <a:pos x="366" y="40"/>
                </a:cxn>
                <a:cxn ang="0">
                  <a:pos x="387" y="58"/>
                </a:cxn>
                <a:cxn ang="0">
                  <a:pos x="401" y="76"/>
                </a:cxn>
                <a:cxn ang="0">
                  <a:pos x="407" y="97"/>
                </a:cxn>
              </a:cxnLst>
              <a:rect l="0" t="0" r="r" b="b"/>
              <a:pathLst>
                <a:path w="407" h="202">
                  <a:moveTo>
                    <a:pt x="407" y="107"/>
                  </a:moveTo>
                  <a:lnTo>
                    <a:pt x="404" y="118"/>
                  </a:lnTo>
                  <a:lnTo>
                    <a:pt x="401" y="128"/>
                  </a:lnTo>
                  <a:lnTo>
                    <a:pt x="394" y="137"/>
                  </a:lnTo>
                  <a:lnTo>
                    <a:pt x="387" y="147"/>
                  </a:lnTo>
                  <a:lnTo>
                    <a:pt x="377" y="156"/>
                  </a:lnTo>
                  <a:lnTo>
                    <a:pt x="365" y="164"/>
                  </a:lnTo>
                  <a:lnTo>
                    <a:pt x="352" y="171"/>
                  </a:lnTo>
                  <a:lnTo>
                    <a:pt x="339" y="178"/>
                  </a:lnTo>
                  <a:lnTo>
                    <a:pt x="322" y="183"/>
                  </a:lnTo>
                  <a:lnTo>
                    <a:pt x="305" y="189"/>
                  </a:lnTo>
                  <a:lnTo>
                    <a:pt x="288" y="194"/>
                  </a:lnTo>
                  <a:lnTo>
                    <a:pt x="268" y="197"/>
                  </a:lnTo>
                  <a:lnTo>
                    <a:pt x="249" y="200"/>
                  </a:lnTo>
                  <a:lnTo>
                    <a:pt x="229" y="202"/>
                  </a:lnTo>
                  <a:lnTo>
                    <a:pt x="208" y="202"/>
                  </a:lnTo>
                  <a:lnTo>
                    <a:pt x="187" y="202"/>
                  </a:lnTo>
                  <a:lnTo>
                    <a:pt x="166" y="201"/>
                  </a:lnTo>
                  <a:lnTo>
                    <a:pt x="146" y="197"/>
                  </a:lnTo>
                  <a:lnTo>
                    <a:pt x="127" y="195"/>
                  </a:lnTo>
                  <a:lnTo>
                    <a:pt x="109" y="190"/>
                  </a:lnTo>
                  <a:lnTo>
                    <a:pt x="92" y="186"/>
                  </a:lnTo>
                  <a:lnTo>
                    <a:pt x="76" y="180"/>
                  </a:lnTo>
                  <a:lnTo>
                    <a:pt x="62" y="173"/>
                  </a:lnTo>
                  <a:lnTo>
                    <a:pt x="48" y="166"/>
                  </a:lnTo>
                  <a:lnTo>
                    <a:pt x="37" y="159"/>
                  </a:lnTo>
                  <a:lnTo>
                    <a:pt x="26" y="151"/>
                  </a:lnTo>
                  <a:lnTo>
                    <a:pt x="17" y="142"/>
                  </a:lnTo>
                  <a:lnTo>
                    <a:pt x="10" y="133"/>
                  </a:lnTo>
                  <a:lnTo>
                    <a:pt x="5" y="123"/>
                  </a:lnTo>
                  <a:lnTo>
                    <a:pt x="1" y="114"/>
                  </a:lnTo>
                  <a:lnTo>
                    <a:pt x="0" y="104"/>
                  </a:lnTo>
                  <a:lnTo>
                    <a:pt x="0" y="94"/>
                  </a:lnTo>
                  <a:lnTo>
                    <a:pt x="2" y="83"/>
                  </a:lnTo>
                  <a:lnTo>
                    <a:pt x="7" y="74"/>
                  </a:lnTo>
                  <a:lnTo>
                    <a:pt x="13" y="65"/>
                  </a:lnTo>
                  <a:lnTo>
                    <a:pt x="21" y="55"/>
                  </a:lnTo>
                  <a:lnTo>
                    <a:pt x="30" y="47"/>
                  </a:lnTo>
                  <a:lnTo>
                    <a:pt x="41" y="39"/>
                  </a:lnTo>
                  <a:lnTo>
                    <a:pt x="53" y="32"/>
                  </a:lnTo>
                  <a:lnTo>
                    <a:pt x="67" y="25"/>
                  </a:lnTo>
                  <a:lnTo>
                    <a:pt x="82" y="20"/>
                  </a:lnTo>
                  <a:lnTo>
                    <a:pt x="98" y="14"/>
                  </a:lnTo>
                  <a:lnTo>
                    <a:pt x="114" y="9"/>
                  </a:lnTo>
                  <a:lnTo>
                    <a:pt x="132" y="6"/>
                  </a:lnTo>
                  <a:lnTo>
                    <a:pt x="151" y="4"/>
                  </a:lnTo>
                  <a:lnTo>
                    <a:pt x="170" y="1"/>
                  </a:lnTo>
                  <a:lnTo>
                    <a:pt x="190" y="0"/>
                  </a:lnTo>
                  <a:lnTo>
                    <a:pt x="211" y="0"/>
                  </a:lnTo>
                  <a:lnTo>
                    <a:pt x="231" y="1"/>
                  </a:lnTo>
                  <a:lnTo>
                    <a:pt x="252" y="4"/>
                  </a:lnTo>
                  <a:lnTo>
                    <a:pt x="272" y="6"/>
                  </a:lnTo>
                  <a:lnTo>
                    <a:pt x="290" y="9"/>
                  </a:lnTo>
                  <a:lnTo>
                    <a:pt x="308" y="14"/>
                  </a:lnTo>
                  <a:lnTo>
                    <a:pt x="324" y="20"/>
                  </a:lnTo>
                  <a:lnTo>
                    <a:pt x="339" y="27"/>
                  </a:lnTo>
                  <a:lnTo>
                    <a:pt x="354" y="32"/>
                  </a:lnTo>
                  <a:lnTo>
                    <a:pt x="366" y="40"/>
                  </a:lnTo>
                  <a:lnTo>
                    <a:pt x="377" y="49"/>
                  </a:lnTo>
                  <a:lnTo>
                    <a:pt x="387" y="58"/>
                  </a:lnTo>
                  <a:lnTo>
                    <a:pt x="394" y="67"/>
                  </a:lnTo>
                  <a:lnTo>
                    <a:pt x="401" y="76"/>
                  </a:lnTo>
                  <a:lnTo>
                    <a:pt x="404" y="87"/>
                  </a:lnTo>
                  <a:lnTo>
                    <a:pt x="407" y="97"/>
                  </a:lnTo>
                  <a:lnTo>
                    <a:pt x="407" y="107"/>
                  </a:lnTo>
                  <a:close/>
                </a:path>
              </a:pathLst>
            </a:custGeom>
            <a:solidFill>
              <a:srgbClr val="D8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487" y="3011"/>
              <a:ext cx="144" cy="71"/>
            </a:xfrm>
            <a:custGeom>
              <a:avLst/>
              <a:gdLst/>
              <a:ahLst/>
              <a:cxnLst>
                <a:cxn ang="0">
                  <a:pos x="287" y="76"/>
                </a:cxn>
                <a:cxn ang="0">
                  <a:pos x="283" y="91"/>
                </a:cxn>
                <a:cxn ang="0">
                  <a:pos x="272" y="104"/>
                </a:cxn>
                <a:cxn ang="0">
                  <a:pos x="257" y="115"/>
                </a:cxn>
                <a:cxn ang="0">
                  <a:pos x="239" y="126"/>
                </a:cxn>
                <a:cxn ang="0">
                  <a:pos x="216" y="134"/>
                </a:cxn>
                <a:cxn ang="0">
                  <a:pos x="191" y="138"/>
                </a:cxn>
                <a:cxn ang="0">
                  <a:pos x="163" y="142"/>
                </a:cxn>
                <a:cxn ang="0">
                  <a:pos x="133" y="142"/>
                </a:cxn>
                <a:cxn ang="0">
                  <a:pos x="104" y="139"/>
                </a:cxn>
                <a:cxn ang="0">
                  <a:pos x="79" y="134"/>
                </a:cxn>
                <a:cxn ang="0">
                  <a:pos x="56" y="127"/>
                </a:cxn>
                <a:cxn ang="0">
                  <a:pos x="36" y="118"/>
                </a:cxn>
                <a:cxn ang="0">
                  <a:pos x="20" y="106"/>
                </a:cxn>
                <a:cxn ang="0">
                  <a:pos x="9" y="94"/>
                </a:cxn>
                <a:cxn ang="0">
                  <a:pos x="2" y="81"/>
                </a:cxn>
                <a:cxn ang="0">
                  <a:pos x="0" y="67"/>
                </a:cxn>
                <a:cxn ang="0">
                  <a:pos x="5" y="53"/>
                </a:cxn>
                <a:cxn ang="0">
                  <a:pos x="15" y="39"/>
                </a:cxn>
                <a:cxn ang="0">
                  <a:pos x="29" y="28"/>
                </a:cxn>
                <a:cxn ang="0">
                  <a:pos x="48" y="18"/>
                </a:cxn>
                <a:cxn ang="0">
                  <a:pos x="70" y="10"/>
                </a:cxn>
                <a:cxn ang="0">
                  <a:pos x="95" y="5"/>
                </a:cxn>
                <a:cxn ang="0">
                  <a:pos x="121" y="1"/>
                </a:cxn>
                <a:cxn ang="0">
                  <a:pos x="150" y="0"/>
                </a:cxn>
                <a:cxn ang="0">
                  <a:pos x="179" y="2"/>
                </a:cxn>
                <a:cxn ang="0">
                  <a:pos x="206" y="7"/>
                </a:cxn>
                <a:cxn ang="0">
                  <a:pos x="230" y="15"/>
                </a:cxn>
                <a:cxn ang="0">
                  <a:pos x="251" y="24"/>
                </a:cxn>
                <a:cxn ang="0">
                  <a:pos x="267" y="36"/>
                </a:cxn>
                <a:cxn ang="0">
                  <a:pos x="278" y="48"/>
                </a:cxn>
                <a:cxn ang="0">
                  <a:pos x="286" y="61"/>
                </a:cxn>
                <a:cxn ang="0">
                  <a:pos x="287" y="76"/>
                </a:cxn>
              </a:cxnLst>
              <a:rect l="0" t="0" r="r" b="b"/>
              <a:pathLst>
                <a:path w="287" h="142">
                  <a:moveTo>
                    <a:pt x="287" y="76"/>
                  </a:moveTo>
                  <a:lnTo>
                    <a:pt x="283" y="91"/>
                  </a:lnTo>
                  <a:lnTo>
                    <a:pt x="272" y="104"/>
                  </a:lnTo>
                  <a:lnTo>
                    <a:pt x="257" y="115"/>
                  </a:lnTo>
                  <a:lnTo>
                    <a:pt x="239" y="126"/>
                  </a:lnTo>
                  <a:lnTo>
                    <a:pt x="216" y="134"/>
                  </a:lnTo>
                  <a:lnTo>
                    <a:pt x="191" y="138"/>
                  </a:lnTo>
                  <a:lnTo>
                    <a:pt x="163" y="142"/>
                  </a:lnTo>
                  <a:lnTo>
                    <a:pt x="133" y="142"/>
                  </a:lnTo>
                  <a:lnTo>
                    <a:pt x="104" y="139"/>
                  </a:lnTo>
                  <a:lnTo>
                    <a:pt x="79" y="134"/>
                  </a:lnTo>
                  <a:lnTo>
                    <a:pt x="56" y="127"/>
                  </a:lnTo>
                  <a:lnTo>
                    <a:pt x="36" y="118"/>
                  </a:lnTo>
                  <a:lnTo>
                    <a:pt x="20" y="106"/>
                  </a:lnTo>
                  <a:lnTo>
                    <a:pt x="9" y="94"/>
                  </a:lnTo>
                  <a:lnTo>
                    <a:pt x="2" y="81"/>
                  </a:lnTo>
                  <a:lnTo>
                    <a:pt x="0" y="67"/>
                  </a:lnTo>
                  <a:lnTo>
                    <a:pt x="5" y="53"/>
                  </a:lnTo>
                  <a:lnTo>
                    <a:pt x="15" y="39"/>
                  </a:lnTo>
                  <a:lnTo>
                    <a:pt x="29" y="28"/>
                  </a:lnTo>
                  <a:lnTo>
                    <a:pt x="48" y="18"/>
                  </a:lnTo>
                  <a:lnTo>
                    <a:pt x="70" y="10"/>
                  </a:lnTo>
                  <a:lnTo>
                    <a:pt x="95" y="5"/>
                  </a:lnTo>
                  <a:lnTo>
                    <a:pt x="121" y="1"/>
                  </a:lnTo>
                  <a:lnTo>
                    <a:pt x="150" y="0"/>
                  </a:lnTo>
                  <a:lnTo>
                    <a:pt x="179" y="2"/>
                  </a:lnTo>
                  <a:lnTo>
                    <a:pt x="206" y="7"/>
                  </a:lnTo>
                  <a:lnTo>
                    <a:pt x="230" y="15"/>
                  </a:lnTo>
                  <a:lnTo>
                    <a:pt x="251" y="24"/>
                  </a:lnTo>
                  <a:lnTo>
                    <a:pt x="267" y="36"/>
                  </a:lnTo>
                  <a:lnTo>
                    <a:pt x="278" y="48"/>
                  </a:lnTo>
                  <a:lnTo>
                    <a:pt x="286" y="61"/>
                  </a:lnTo>
                  <a:lnTo>
                    <a:pt x="287" y="76"/>
                  </a:lnTo>
                  <a:close/>
                </a:path>
              </a:pathLst>
            </a:custGeom>
            <a:solidFill>
              <a:srgbClr val="EAEAE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492" y="3010"/>
              <a:ext cx="134" cy="66"/>
            </a:xfrm>
            <a:custGeom>
              <a:avLst/>
              <a:gdLst/>
              <a:ahLst/>
              <a:cxnLst>
                <a:cxn ang="0">
                  <a:pos x="267" y="71"/>
                </a:cxn>
                <a:cxn ang="0">
                  <a:pos x="263" y="85"/>
                </a:cxn>
                <a:cxn ang="0">
                  <a:pos x="253" y="96"/>
                </a:cxn>
                <a:cxn ang="0">
                  <a:pos x="241" y="108"/>
                </a:cxn>
                <a:cxn ang="0">
                  <a:pos x="222" y="117"/>
                </a:cxn>
                <a:cxn ang="0">
                  <a:pos x="201" y="124"/>
                </a:cxn>
                <a:cxn ang="0">
                  <a:pos x="177" y="129"/>
                </a:cxn>
                <a:cxn ang="0">
                  <a:pos x="151" y="132"/>
                </a:cxn>
                <a:cxn ang="0">
                  <a:pos x="123" y="132"/>
                </a:cxn>
                <a:cxn ang="0">
                  <a:pos x="97" y="130"/>
                </a:cxn>
                <a:cxn ang="0">
                  <a:pos x="72" y="125"/>
                </a:cxn>
                <a:cxn ang="0">
                  <a:pos x="51" y="118"/>
                </a:cxn>
                <a:cxn ang="0">
                  <a:pos x="32" y="110"/>
                </a:cxn>
                <a:cxn ang="0">
                  <a:pos x="17" y="100"/>
                </a:cxn>
                <a:cxn ang="0">
                  <a:pos x="7" y="88"/>
                </a:cxn>
                <a:cxn ang="0">
                  <a:pos x="1" y="76"/>
                </a:cxn>
                <a:cxn ang="0">
                  <a:pos x="0" y="62"/>
                </a:cxn>
                <a:cxn ang="0">
                  <a:pos x="4" y="49"/>
                </a:cxn>
                <a:cxn ang="0">
                  <a:pos x="14" y="37"/>
                </a:cxn>
                <a:cxn ang="0">
                  <a:pos x="26" y="26"/>
                </a:cxn>
                <a:cxn ang="0">
                  <a:pos x="44" y="17"/>
                </a:cxn>
                <a:cxn ang="0">
                  <a:pos x="64" y="9"/>
                </a:cxn>
                <a:cxn ang="0">
                  <a:pos x="87" y="4"/>
                </a:cxn>
                <a:cxn ang="0">
                  <a:pos x="113" y="1"/>
                </a:cxn>
                <a:cxn ang="0">
                  <a:pos x="139" y="0"/>
                </a:cxn>
                <a:cxn ang="0">
                  <a:pos x="166" y="2"/>
                </a:cxn>
                <a:cxn ang="0">
                  <a:pos x="191" y="7"/>
                </a:cxn>
                <a:cxn ang="0">
                  <a:pos x="213" y="13"/>
                </a:cxn>
                <a:cxn ang="0">
                  <a:pos x="233" y="22"/>
                </a:cxn>
                <a:cxn ang="0">
                  <a:pos x="249" y="32"/>
                </a:cxn>
                <a:cxn ang="0">
                  <a:pos x="259" y="45"/>
                </a:cxn>
                <a:cxn ang="0">
                  <a:pos x="266" y="57"/>
                </a:cxn>
                <a:cxn ang="0">
                  <a:pos x="267" y="71"/>
                </a:cxn>
              </a:cxnLst>
              <a:rect l="0" t="0" r="r" b="b"/>
              <a:pathLst>
                <a:path w="267" h="132">
                  <a:moveTo>
                    <a:pt x="267" y="71"/>
                  </a:moveTo>
                  <a:lnTo>
                    <a:pt x="263" y="85"/>
                  </a:lnTo>
                  <a:lnTo>
                    <a:pt x="253" y="96"/>
                  </a:lnTo>
                  <a:lnTo>
                    <a:pt x="241" y="108"/>
                  </a:lnTo>
                  <a:lnTo>
                    <a:pt x="222" y="117"/>
                  </a:lnTo>
                  <a:lnTo>
                    <a:pt x="201" y="124"/>
                  </a:lnTo>
                  <a:lnTo>
                    <a:pt x="177" y="129"/>
                  </a:lnTo>
                  <a:lnTo>
                    <a:pt x="151" y="132"/>
                  </a:lnTo>
                  <a:lnTo>
                    <a:pt x="123" y="132"/>
                  </a:lnTo>
                  <a:lnTo>
                    <a:pt x="97" y="130"/>
                  </a:lnTo>
                  <a:lnTo>
                    <a:pt x="72" y="125"/>
                  </a:lnTo>
                  <a:lnTo>
                    <a:pt x="51" y="118"/>
                  </a:lnTo>
                  <a:lnTo>
                    <a:pt x="32" y="110"/>
                  </a:lnTo>
                  <a:lnTo>
                    <a:pt x="17" y="100"/>
                  </a:lnTo>
                  <a:lnTo>
                    <a:pt x="7" y="88"/>
                  </a:lnTo>
                  <a:lnTo>
                    <a:pt x="1" y="76"/>
                  </a:lnTo>
                  <a:lnTo>
                    <a:pt x="0" y="62"/>
                  </a:lnTo>
                  <a:lnTo>
                    <a:pt x="4" y="49"/>
                  </a:lnTo>
                  <a:lnTo>
                    <a:pt x="14" y="37"/>
                  </a:lnTo>
                  <a:lnTo>
                    <a:pt x="26" y="26"/>
                  </a:lnTo>
                  <a:lnTo>
                    <a:pt x="44" y="17"/>
                  </a:lnTo>
                  <a:lnTo>
                    <a:pt x="64" y="9"/>
                  </a:lnTo>
                  <a:lnTo>
                    <a:pt x="87" y="4"/>
                  </a:lnTo>
                  <a:lnTo>
                    <a:pt x="113" y="1"/>
                  </a:lnTo>
                  <a:lnTo>
                    <a:pt x="139" y="0"/>
                  </a:lnTo>
                  <a:lnTo>
                    <a:pt x="166" y="2"/>
                  </a:lnTo>
                  <a:lnTo>
                    <a:pt x="191" y="7"/>
                  </a:lnTo>
                  <a:lnTo>
                    <a:pt x="213" y="13"/>
                  </a:lnTo>
                  <a:lnTo>
                    <a:pt x="233" y="22"/>
                  </a:lnTo>
                  <a:lnTo>
                    <a:pt x="249" y="32"/>
                  </a:lnTo>
                  <a:lnTo>
                    <a:pt x="259" y="45"/>
                  </a:lnTo>
                  <a:lnTo>
                    <a:pt x="266" y="57"/>
                  </a:lnTo>
                  <a:lnTo>
                    <a:pt x="267" y="71"/>
                  </a:lnTo>
                  <a:close/>
                </a:path>
              </a:pathLst>
            </a:custGeom>
            <a:solidFill>
              <a:srgbClr val="C9C9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02" y="3022"/>
              <a:ext cx="113" cy="49"/>
            </a:xfrm>
            <a:custGeom>
              <a:avLst/>
              <a:gdLst/>
              <a:ahLst/>
              <a:cxnLst>
                <a:cxn ang="0">
                  <a:pos x="226" y="52"/>
                </a:cxn>
                <a:cxn ang="0">
                  <a:pos x="223" y="62"/>
                </a:cxn>
                <a:cxn ang="0">
                  <a:pos x="215" y="70"/>
                </a:cxn>
                <a:cxn ang="0">
                  <a:pos x="203" y="78"/>
                </a:cxn>
                <a:cxn ang="0">
                  <a:pos x="188" y="85"/>
                </a:cxn>
                <a:cxn ang="0">
                  <a:pos x="171" y="91"/>
                </a:cxn>
                <a:cxn ang="0">
                  <a:pos x="151" y="95"/>
                </a:cxn>
                <a:cxn ang="0">
                  <a:pos x="129" y="97"/>
                </a:cxn>
                <a:cxn ang="0">
                  <a:pos x="106" y="97"/>
                </a:cxn>
                <a:cxn ang="0">
                  <a:pos x="83" y="95"/>
                </a:cxn>
                <a:cxn ang="0">
                  <a:pos x="63" y="91"/>
                </a:cxn>
                <a:cxn ang="0">
                  <a:pos x="44" y="86"/>
                </a:cxn>
                <a:cxn ang="0">
                  <a:pos x="29" y="80"/>
                </a:cxn>
                <a:cxn ang="0">
                  <a:pos x="17" y="73"/>
                </a:cxn>
                <a:cxn ang="0">
                  <a:pos x="7" y="63"/>
                </a:cxn>
                <a:cxn ang="0">
                  <a:pos x="2" y="54"/>
                </a:cxn>
                <a:cxn ang="0">
                  <a:pos x="0" y="45"/>
                </a:cxn>
                <a:cxn ang="0">
                  <a:pos x="4" y="36"/>
                </a:cxn>
                <a:cxn ang="0">
                  <a:pos x="12" y="27"/>
                </a:cxn>
                <a:cxn ang="0">
                  <a:pos x="22" y="18"/>
                </a:cxn>
                <a:cxn ang="0">
                  <a:pos x="37" y="12"/>
                </a:cxn>
                <a:cxn ang="0">
                  <a:pos x="55" y="6"/>
                </a:cxn>
                <a:cxn ang="0">
                  <a:pos x="74" y="2"/>
                </a:cxn>
                <a:cxn ang="0">
                  <a:pos x="95" y="0"/>
                </a:cxn>
                <a:cxn ang="0">
                  <a:pos x="118" y="0"/>
                </a:cxn>
                <a:cxn ang="0">
                  <a:pos x="141" y="1"/>
                </a:cxn>
                <a:cxn ang="0">
                  <a:pos x="162" y="5"/>
                </a:cxn>
                <a:cxn ang="0">
                  <a:pos x="180" y="10"/>
                </a:cxn>
                <a:cxn ang="0">
                  <a:pos x="196" y="16"/>
                </a:cxn>
                <a:cxn ang="0">
                  <a:pos x="209" y="24"/>
                </a:cxn>
                <a:cxn ang="0">
                  <a:pos x="219" y="32"/>
                </a:cxn>
                <a:cxn ang="0">
                  <a:pos x="225" y="43"/>
                </a:cxn>
                <a:cxn ang="0">
                  <a:pos x="226" y="52"/>
                </a:cxn>
              </a:cxnLst>
              <a:rect l="0" t="0" r="r" b="b"/>
              <a:pathLst>
                <a:path w="226" h="97">
                  <a:moveTo>
                    <a:pt x="226" y="52"/>
                  </a:moveTo>
                  <a:lnTo>
                    <a:pt x="223" y="62"/>
                  </a:lnTo>
                  <a:lnTo>
                    <a:pt x="215" y="70"/>
                  </a:lnTo>
                  <a:lnTo>
                    <a:pt x="203" y="78"/>
                  </a:lnTo>
                  <a:lnTo>
                    <a:pt x="188" y="85"/>
                  </a:lnTo>
                  <a:lnTo>
                    <a:pt x="171" y="91"/>
                  </a:lnTo>
                  <a:lnTo>
                    <a:pt x="151" y="95"/>
                  </a:lnTo>
                  <a:lnTo>
                    <a:pt x="129" y="97"/>
                  </a:lnTo>
                  <a:lnTo>
                    <a:pt x="106" y="97"/>
                  </a:lnTo>
                  <a:lnTo>
                    <a:pt x="83" y="95"/>
                  </a:lnTo>
                  <a:lnTo>
                    <a:pt x="63" y="91"/>
                  </a:lnTo>
                  <a:lnTo>
                    <a:pt x="44" y="86"/>
                  </a:lnTo>
                  <a:lnTo>
                    <a:pt x="29" y="80"/>
                  </a:lnTo>
                  <a:lnTo>
                    <a:pt x="17" y="73"/>
                  </a:lnTo>
                  <a:lnTo>
                    <a:pt x="7" y="63"/>
                  </a:lnTo>
                  <a:lnTo>
                    <a:pt x="2" y="54"/>
                  </a:lnTo>
                  <a:lnTo>
                    <a:pt x="0" y="45"/>
                  </a:lnTo>
                  <a:lnTo>
                    <a:pt x="4" y="36"/>
                  </a:lnTo>
                  <a:lnTo>
                    <a:pt x="12" y="27"/>
                  </a:lnTo>
                  <a:lnTo>
                    <a:pt x="22" y="18"/>
                  </a:lnTo>
                  <a:lnTo>
                    <a:pt x="37" y="12"/>
                  </a:lnTo>
                  <a:lnTo>
                    <a:pt x="55" y="6"/>
                  </a:lnTo>
                  <a:lnTo>
                    <a:pt x="74" y="2"/>
                  </a:lnTo>
                  <a:lnTo>
                    <a:pt x="95" y="0"/>
                  </a:lnTo>
                  <a:lnTo>
                    <a:pt x="118" y="0"/>
                  </a:lnTo>
                  <a:lnTo>
                    <a:pt x="141" y="1"/>
                  </a:lnTo>
                  <a:lnTo>
                    <a:pt x="162" y="5"/>
                  </a:lnTo>
                  <a:lnTo>
                    <a:pt x="180" y="10"/>
                  </a:lnTo>
                  <a:lnTo>
                    <a:pt x="196" y="16"/>
                  </a:lnTo>
                  <a:lnTo>
                    <a:pt x="209" y="24"/>
                  </a:lnTo>
                  <a:lnTo>
                    <a:pt x="219" y="32"/>
                  </a:lnTo>
                  <a:lnTo>
                    <a:pt x="225" y="43"/>
                  </a:lnTo>
                  <a:lnTo>
                    <a:pt x="226" y="52"/>
                  </a:lnTo>
                  <a:close/>
                </a:path>
              </a:pathLst>
            </a:custGeom>
            <a:solidFill>
              <a:srgbClr val="D8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524" y="3032"/>
              <a:ext cx="68" cy="29"/>
            </a:xfrm>
            <a:custGeom>
              <a:avLst/>
              <a:gdLst/>
              <a:ahLst/>
              <a:cxnLst>
                <a:cxn ang="0">
                  <a:pos x="136" y="31"/>
                </a:cxn>
                <a:cxn ang="0">
                  <a:pos x="134" y="36"/>
                </a:cxn>
                <a:cxn ang="0">
                  <a:pos x="129" y="42"/>
                </a:cxn>
                <a:cxn ang="0">
                  <a:pos x="122" y="47"/>
                </a:cxn>
                <a:cxn ang="0">
                  <a:pos x="113" y="50"/>
                </a:cxn>
                <a:cxn ang="0">
                  <a:pos x="103" y="54"/>
                </a:cxn>
                <a:cxn ang="0">
                  <a:pos x="91" y="56"/>
                </a:cxn>
                <a:cxn ang="0">
                  <a:pos x="79" y="57"/>
                </a:cxn>
                <a:cxn ang="0">
                  <a:pos x="65" y="57"/>
                </a:cxn>
                <a:cxn ang="0">
                  <a:pos x="51" y="56"/>
                </a:cxn>
                <a:cxn ang="0">
                  <a:pos x="38" y="54"/>
                </a:cxn>
                <a:cxn ang="0">
                  <a:pos x="28" y="51"/>
                </a:cxn>
                <a:cxn ang="0">
                  <a:pos x="18" y="47"/>
                </a:cxn>
                <a:cxn ang="0">
                  <a:pos x="11" y="42"/>
                </a:cxn>
                <a:cxn ang="0">
                  <a:pos x="5" y="38"/>
                </a:cxn>
                <a:cxn ang="0">
                  <a:pos x="1" y="32"/>
                </a:cxn>
                <a:cxn ang="0">
                  <a:pos x="0" y="26"/>
                </a:cxn>
                <a:cxn ang="0">
                  <a:pos x="3" y="20"/>
                </a:cxn>
                <a:cxn ang="0">
                  <a:pos x="7" y="15"/>
                </a:cxn>
                <a:cxn ang="0">
                  <a:pos x="14" y="10"/>
                </a:cxn>
                <a:cxn ang="0">
                  <a:pos x="22" y="7"/>
                </a:cxn>
                <a:cxn ang="0">
                  <a:pos x="32" y="3"/>
                </a:cxn>
                <a:cxn ang="0">
                  <a:pos x="45" y="1"/>
                </a:cxn>
                <a:cxn ang="0">
                  <a:pos x="58" y="0"/>
                </a:cxn>
                <a:cxn ang="0">
                  <a:pos x="72" y="0"/>
                </a:cxn>
                <a:cxn ang="0">
                  <a:pos x="85" y="1"/>
                </a:cxn>
                <a:cxn ang="0">
                  <a:pos x="97" y="3"/>
                </a:cxn>
                <a:cxn ang="0">
                  <a:pos x="109" y="5"/>
                </a:cxn>
                <a:cxn ang="0">
                  <a:pos x="118" y="10"/>
                </a:cxn>
                <a:cxn ang="0">
                  <a:pos x="126" y="15"/>
                </a:cxn>
                <a:cxn ang="0">
                  <a:pos x="132" y="19"/>
                </a:cxn>
                <a:cxn ang="0">
                  <a:pos x="135" y="25"/>
                </a:cxn>
                <a:cxn ang="0">
                  <a:pos x="136" y="31"/>
                </a:cxn>
              </a:cxnLst>
              <a:rect l="0" t="0" r="r" b="b"/>
              <a:pathLst>
                <a:path w="136" h="57">
                  <a:moveTo>
                    <a:pt x="136" y="31"/>
                  </a:moveTo>
                  <a:lnTo>
                    <a:pt x="134" y="36"/>
                  </a:lnTo>
                  <a:lnTo>
                    <a:pt x="129" y="42"/>
                  </a:lnTo>
                  <a:lnTo>
                    <a:pt x="122" y="47"/>
                  </a:lnTo>
                  <a:lnTo>
                    <a:pt x="113" y="50"/>
                  </a:lnTo>
                  <a:lnTo>
                    <a:pt x="103" y="54"/>
                  </a:lnTo>
                  <a:lnTo>
                    <a:pt x="91" y="56"/>
                  </a:lnTo>
                  <a:lnTo>
                    <a:pt x="79" y="57"/>
                  </a:lnTo>
                  <a:lnTo>
                    <a:pt x="65" y="57"/>
                  </a:lnTo>
                  <a:lnTo>
                    <a:pt x="51" y="56"/>
                  </a:lnTo>
                  <a:lnTo>
                    <a:pt x="38" y="54"/>
                  </a:lnTo>
                  <a:lnTo>
                    <a:pt x="28" y="51"/>
                  </a:lnTo>
                  <a:lnTo>
                    <a:pt x="18" y="47"/>
                  </a:lnTo>
                  <a:lnTo>
                    <a:pt x="11" y="42"/>
                  </a:lnTo>
                  <a:lnTo>
                    <a:pt x="5" y="38"/>
                  </a:lnTo>
                  <a:lnTo>
                    <a:pt x="1" y="32"/>
                  </a:lnTo>
                  <a:lnTo>
                    <a:pt x="0" y="26"/>
                  </a:lnTo>
                  <a:lnTo>
                    <a:pt x="3" y="20"/>
                  </a:lnTo>
                  <a:lnTo>
                    <a:pt x="7" y="15"/>
                  </a:lnTo>
                  <a:lnTo>
                    <a:pt x="14" y="10"/>
                  </a:lnTo>
                  <a:lnTo>
                    <a:pt x="22" y="7"/>
                  </a:lnTo>
                  <a:lnTo>
                    <a:pt x="32" y="3"/>
                  </a:lnTo>
                  <a:lnTo>
                    <a:pt x="45" y="1"/>
                  </a:lnTo>
                  <a:lnTo>
                    <a:pt x="58" y="0"/>
                  </a:lnTo>
                  <a:lnTo>
                    <a:pt x="72" y="0"/>
                  </a:lnTo>
                  <a:lnTo>
                    <a:pt x="85" y="1"/>
                  </a:lnTo>
                  <a:lnTo>
                    <a:pt x="97" y="3"/>
                  </a:lnTo>
                  <a:lnTo>
                    <a:pt x="109" y="5"/>
                  </a:lnTo>
                  <a:lnTo>
                    <a:pt x="118" y="10"/>
                  </a:lnTo>
                  <a:lnTo>
                    <a:pt x="126" y="15"/>
                  </a:lnTo>
                  <a:lnTo>
                    <a:pt x="132" y="19"/>
                  </a:lnTo>
                  <a:lnTo>
                    <a:pt x="135" y="25"/>
                  </a:lnTo>
                  <a:lnTo>
                    <a:pt x="136" y="31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530" y="3039"/>
              <a:ext cx="55" cy="23"/>
            </a:xfrm>
            <a:custGeom>
              <a:avLst/>
              <a:gdLst/>
              <a:ahLst/>
              <a:cxnLst>
                <a:cxn ang="0">
                  <a:pos x="110" y="26"/>
                </a:cxn>
                <a:cxn ang="0">
                  <a:pos x="109" y="30"/>
                </a:cxn>
                <a:cxn ang="0">
                  <a:pos x="105" y="35"/>
                </a:cxn>
                <a:cxn ang="0">
                  <a:pos x="100" y="38"/>
                </a:cxn>
                <a:cxn ang="0">
                  <a:pos x="92" y="41"/>
                </a:cxn>
                <a:cxn ang="0">
                  <a:pos x="84" y="44"/>
                </a:cxn>
                <a:cxn ang="0">
                  <a:pos x="73" y="45"/>
                </a:cxn>
                <a:cxn ang="0">
                  <a:pos x="63" y="46"/>
                </a:cxn>
                <a:cxn ang="0">
                  <a:pos x="52" y="46"/>
                </a:cxn>
                <a:cxn ang="0">
                  <a:pos x="41" y="45"/>
                </a:cxn>
                <a:cxn ang="0">
                  <a:pos x="31" y="44"/>
                </a:cxn>
                <a:cxn ang="0">
                  <a:pos x="22" y="41"/>
                </a:cxn>
                <a:cxn ang="0">
                  <a:pos x="14" y="38"/>
                </a:cxn>
                <a:cxn ang="0">
                  <a:pos x="8" y="35"/>
                </a:cxn>
                <a:cxn ang="0">
                  <a:pos x="3" y="30"/>
                </a:cxn>
                <a:cxn ang="0">
                  <a:pos x="1" y="26"/>
                </a:cxn>
                <a:cxn ang="0">
                  <a:pos x="0" y="21"/>
                </a:cxn>
                <a:cxn ang="0">
                  <a:pos x="2" y="16"/>
                </a:cxn>
                <a:cxn ang="0">
                  <a:pos x="6" y="12"/>
                </a:cxn>
                <a:cxn ang="0">
                  <a:pos x="11" y="8"/>
                </a:cxn>
                <a:cxn ang="0">
                  <a:pos x="18" y="5"/>
                </a:cxn>
                <a:cxn ang="0">
                  <a:pos x="26" y="3"/>
                </a:cxn>
                <a:cxn ang="0">
                  <a:pos x="37" y="1"/>
                </a:cxn>
                <a:cxn ang="0">
                  <a:pos x="46" y="0"/>
                </a:cxn>
                <a:cxn ang="0">
                  <a:pos x="57" y="0"/>
                </a:cxn>
                <a:cxn ang="0">
                  <a:pos x="69" y="1"/>
                </a:cxn>
                <a:cxn ang="0">
                  <a:pos x="79" y="3"/>
                </a:cxn>
                <a:cxn ang="0">
                  <a:pos x="88" y="5"/>
                </a:cxn>
                <a:cxn ang="0">
                  <a:pos x="97" y="8"/>
                </a:cxn>
                <a:cxn ang="0">
                  <a:pos x="102" y="12"/>
                </a:cxn>
                <a:cxn ang="0">
                  <a:pos x="107" y="16"/>
                </a:cxn>
                <a:cxn ang="0">
                  <a:pos x="109" y="21"/>
                </a:cxn>
                <a:cxn ang="0">
                  <a:pos x="110" y="26"/>
                </a:cxn>
              </a:cxnLst>
              <a:rect l="0" t="0" r="r" b="b"/>
              <a:pathLst>
                <a:path w="110" h="46">
                  <a:moveTo>
                    <a:pt x="110" y="26"/>
                  </a:moveTo>
                  <a:lnTo>
                    <a:pt x="109" y="30"/>
                  </a:lnTo>
                  <a:lnTo>
                    <a:pt x="105" y="35"/>
                  </a:lnTo>
                  <a:lnTo>
                    <a:pt x="100" y="38"/>
                  </a:lnTo>
                  <a:lnTo>
                    <a:pt x="92" y="41"/>
                  </a:lnTo>
                  <a:lnTo>
                    <a:pt x="84" y="44"/>
                  </a:lnTo>
                  <a:lnTo>
                    <a:pt x="73" y="45"/>
                  </a:lnTo>
                  <a:lnTo>
                    <a:pt x="63" y="46"/>
                  </a:lnTo>
                  <a:lnTo>
                    <a:pt x="52" y="46"/>
                  </a:lnTo>
                  <a:lnTo>
                    <a:pt x="41" y="45"/>
                  </a:lnTo>
                  <a:lnTo>
                    <a:pt x="31" y="44"/>
                  </a:lnTo>
                  <a:lnTo>
                    <a:pt x="22" y="41"/>
                  </a:lnTo>
                  <a:lnTo>
                    <a:pt x="14" y="38"/>
                  </a:lnTo>
                  <a:lnTo>
                    <a:pt x="8" y="35"/>
                  </a:lnTo>
                  <a:lnTo>
                    <a:pt x="3" y="30"/>
                  </a:lnTo>
                  <a:lnTo>
                    <a:pt x="1" y="26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6" y="12"/>
                  </a:lnTo>
                  <a:lnTo>
                    <a:pt x="11" y="8"/>
                  </a:lnTo>
                  <a:lnTo>
                    <a:pt x="18" y="5"/>
                  </a:lnTo>
                  <a:lnTo>
                    <a:pt x="26" y="3"/>
                  </a:lnTo>
                  <a:lnTo>
                    <a:pt x="37" y="1"/>
                  </a:lnTo>
                  <a:lnTo>
                    <a:pt x="46" y="0"/>
                  </a:lnTo>
                  <a:lnTo>
                    <a:pt x="57" y="0"/>
                  </a:lnTo>
                  <a:lnTo>
                    <a:pt x="69" y="1"/>
                  </a:lnTo>
                  <a:lnTo>
                    <a:pt x="79" y="3"/>
                  </a:lnTo>
                  <a:lnTo>
                    <a:pt x="88" y="5"/>
                  </a:lnTo>
                  <a:lnTo>
                    <a:pt x="97" y="8"/>
                  </a:lnTo>
                  <a:lnTo>
                    <a:pt x="102" y="12"/>
                  </a:lnTo>
                  <a:lnTo>
                    <a:pt x="107" y="16"/>
                  </a:lnTo>
                  <a:lnTo>
                    <a:pt x="109" y="21"/>
                  </a:lnTo>
                  <a:lnTo>
                    <a:pt x="11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19" y="3017"/>
              <a:ext cx="96" cy="2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" y="17"/>
                </a:cxn>
                <a:cxn ang="0">
                  <a:pos x="6" y="14"/>
                </a:cxn>
                <a:cxn ang="0">
                  <a:pos x="11" y="12"/>
                </a:cxn>
                <a:cxn ang="0">
                  <a:pos x="22" y="7"/>
                </a:cxn>
                <a:cxn ang="0">
                  <a:pos x="34" y="5"/>
                </a:cxn>
                <a:cxn ang="0">
                  <a:pos x="51" y="2"/>
                </a:cxn>
                <a:cxn ang="0">
                  <a:pos x="71" y="0"/>
                </a:cxn>
                <a:cxn ang="0">
                  <a:pos x="94" y="2"/>
                </a:cxn>
                <a:cxn ang="0">
                  <a:pos x="98" y="2"/>
                </a:cxn>
                <a:cxn ang="0">
                  <a:pos x="107" y="3"/>
                </a:cxn>
                <a:cxn ang="0">
                  <a:pos x="121" y="5"/>
                </a:cxn>
                <a:cxn ang="0">
                  <a:pos x="138" y="9"/>
                </a:cxn>
                <a:cxn ang="0">
                  <a:pos x="154" y="13"/>
                </a:cxn>
                <a:cxn ang="0">
                  <a:pos x="170" y="21"/>
                </a:cxn>
                <a:cxn ang="0">
                  <a:pos x="184" y="33"/>
                </a:cxn>
                <a:cxn ang="0">
                  <a:pos x="192" y="47"/>
                </a:cxn>
                <a:cxn ang="0">
                  <a:pos x="191" y="45"/>
                </a:cxn>
                <a:cxn ang="0">
                  <a:pos x="188" y="41"/>
                </a:cxn>
                <a:cxn ang="0">
                  <a:pos x="182" y="36"/>
                </a:cxn>
                <a:cxn ang="0">
                  <a:pos x="173" y="29"/>
                </a:cxn>
                <a:cxn ang="0">
                  <a:pos x="159" y="22"/>
                </a:cxn>
                <a:cxn ang="0">
                  <a:pos x="142" y="15"/>
                </a:cxn>
                <a:cxn ang="0">
                  <a:pos x="120" y="11"/>
                </a:cxn>
                <a:cxn ang="0">
                  <a:pos x="93" y="7"/>
                </a:cxn>
                <a:cxn ang="0">
                  <a:pos x="91" y="7"/>
                </a:cxn>
                <a:cxn ang="0">
                  <a:pos x="85" y="7"/>
                </a:cxn>
                <a:cxn ang="0">
                  <a:pos x="75" y="6"/>
                </a:cxn>
                <a:cxn ang="0">
                  <a:pos x="63" y="7"/>
                </a:cxn>
                <a:cxn ang="0">
                  <a:pos x="48" y="7"/>
                </a:cxn>
                <a:cxn ang="0">
                  <a:pos x="33" y="10"/>
                </a:cxn>
                <a:cxn ang="0">
                  <a:pos x="16" y="13"/>
                </a:cxn>
                <a:cxn ang="0">
                  <a:pos x="0" y="18"/>
                </a:cxn>
              </a:cxnLst>
              <a:rect l="0" t="0" r="r" b="b"/>
              <a:pathLst>
                <a:path w="192" h="47">
                  <a:moveTo>
                    <a:pt x="0" y="18"/>
                  </a:moveTo>
                  <a:lnTo>
                    <a:pt x="1" y="17"/>
                  </a:lnTo>
                  <a:lnTo>
                    <a:pt x="6" y="14"/>
                  </a:lnTo>
                  <a:lnTo>
                    <a:pt x="11" y="12"/>
                  </a:lnTo>
                  <a:lnTo>
                    <a:pt x="22" y="7"/>
                  </a:lnTo>
                  <a:lnTo>
                    <a:pt x="34" y="5"/>
                  </a:lnTo>
                  <a:lnTo>
                    <a:pt x="51" y="2"/>
                  </a:lnTo>
                  <a:lnTo>
                    <a:pt x="71" y="0"/>
                  </a:lnTo>
                  <a:lnTo>
                    <a:pt x="94" y="2"/>
                  </a:lnTo>
                  <a:lnTo>
                    <a:pt x="98" y="2"/>
                  </a:lnTo>
                  <a:lnTo>
                    <a:pt x="107" y="3"/>
                  </a:lnTo>
                  <a:lnTo>
                    <a:pt x="121" y="5"/>
                  </a:lnTo>
                  <a:lnTo>
                    <a:pt x="138" y="9"/>
                  </a:lnTo>
                  <a:lnTo>
                    <a:pt x="154" y="13"/>
                  </a:lnTo>
                  <a:lnTo>
                    <a:pt x="170" y="21"/>
                  </a:lnTo>
                  <a:lnTo>
                    <a:pt x="184" y="33"/>
                  </a:lnTo>
                  <a:lnTo>
                    <a:pt x="192" y="47"/>
                  </a:lnTo>
                  <a:lnTo>
                    <a:pt x="191" y="45"/>
                  </a:lnTo>
                  <a:lnTo>
                    <a:pt x="188" y="41"/>
                  </a:lnTo>
                  <a:lnTo>
                    <a:pt x="182" y="36"/>
                  </a:lnTo>
                  <a:lnTo>
                    <a:pt x="173" y="29"/>
                  </a:lnTo>
                  <a:lnTo>
                    <a:pt x="159" y="22"/>
                  </a:lnTo>
                  <a:lnTo>
                    <a:pt x="142" y="15"/>
                  </a:lnTo>
                  <a:lnTo>
                    <a:pt x="120" y="11"/>
                  </a:lnTo>
                  <a:lnTo>
                    <a:pt x="93" y="7"/>
                  </a:lnTo>
                  <a:lnTo>
                    <a:pt x="91" y="7"/>
                  </a:lnTo>
                  <a:lnTo>
                    <a:pt x="85" y="7"/>
                  </a:lnTo>
                  <a:lnTo>
                    <a:pt x="75" y="6"/>
                  </a:lnTo>
                  <a:lnTo>
                    <a:pt x="63" y="7"/>
                  </a:lnTo>
                  <a:lnTo>
                    <a:pt x="48" y="7"/>
                  </a:lnTo>
                  <a:lnTo>
                    <a:pt x="33" y="10"/>
                  </a:lnTo>
                  <a:lnTo>
                    <a:pt x="16" y="13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515" y="3073"/>
              <a:ext cx="85" cy="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"/>
                </a:cxn>
                <a:cxn ang="0">
                  <a:pos x="16" y="5"/>
                </a:cxn>
                <a:cxn ang="0">
                  <a:pos x="33" y="8"/>
                </a:cxn>
                <a:cxn ang="0">
                  <a:pos x="56" y="13"/>
                </a:cxn>
                <a:cxn ang="0">
                  <a:pos x="82" y="15"/>
                </a:cxn>
                <a:cxn ang="0">
                  <a:pos x="110" y="15"/>
                </a:cxn>
                <a:cxn ang="0">
                  <a:pos x="140" y="11"/>
                </a:cxn>
                <a:cxn ang="0">
                  <a:pos x="169" y="3"/>
                </a:cxn>
                <a:cxn ang="0">
                  <a:pos x="166" y="4"/>
                </a:cxn>
                <a:cxn ang="0">
                  <a:pos x="156" y="6"/>
                </a:cxn>
                <a:cxn ang="0">
                  <a:pos x="143" y="8"/>
                </a:cxn>
                <a:cxn ang="0">
                  <a:pos x="123" y="11"/>
                </a:cxn>
                <a:cxn ang="0">
                  <a:pos x="98" y="12"/>
                </a:cxn>
                <a:cxn ang="0">
                  <a:pos x="69" y="11"/>
                </a:cxn>
                <a:cxn ang="0">
                  <a:pos x="37" y="7"/>
                </a:cxn>
                <a:cxn ang="0">
                  <a:pos x="0" y="0"/>
                </a:cxn>
              </a:cxnLst>
              <a:rect l="0" t="0" r="r" b="b"/>
              <a:pathLst>
                <a:path w="169" h="15">
                  <a:moveTo>
                    <a:pt x="0" y="0"/>
                  </a:moveTo>
                  <a:lnTo>
                    <a:pt x="4" y="1"/>
                  </a:lnTo>
                  <a:lnTo>
                    <a:pt x="16" y="5"/>
                  </a:lnTo>
                  <a:lnTo>
                    <a:pt x="33" y="8"/>
                  </a:lnTo>
                  <a:lnTo>
                    <a:pt x="56" y="13"/>
                  </a:lnTo>
                  <a:lnTo>
                    <a:pt x="82" y="15"/>
                  </a:lnTo>
                  <a:lnTo>
                    <a:pt x="110" y="15"/>
                  </a:lnTo>
                  <a:lnTo>
                    <a:pt x="140" y="11"/>
                  </a:lnTo>
                  <a:lnTo>
                    <a:pt x="169" y="3"/>
                  </a:lnTo>
                  <a:lnTo>
                    <a:pt x="166" y="4"/>
                  </a:lnTo>
                  <a:lnTo>
                    <a:pt x="156" y="6"/>
                  </a:lnTo>
                  <a:lnTo>
                    <a:pt x="143" y="8"/>
                  </a:lnTo>
                  <a:lnTo>
                    <a:pt x="123" y="11"/>
                  </a:lnTo>
                  <a:lnTo>
                    <a:pt x="98" y="12"/>
                  </a:lnTo>
                  <a:lnTo>
                    <a:pt x="69" y="11"/>
                  </a:lnTo>
                  <a:lnTo>
                    <a:pt x="37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487" y="3077"/>
              <a:ext cx="152" cy="2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3" y="6"/>
                </a:cxn>
                <a:cxn ang="0">
                  <a:pos x="12" y="10"/>
                </a:cxn>
                <a:cxn ang="0">
                  <a:pos x="25" y="14"/>
                </a:cxn>
                <a:cxn ang="0">
                  <a:pos x="43" y="20"/>
                </a:cxn>
                <a:cxn ang="0">
                  <a:pos x="66" y="26"/>
                </a:cxn>
                <a:cxn ang="0">
                  <a:pos x="94" y="30"/>
                </a:cxn>
                <a:cxn ang="0">
                  <a:pos x="125" y="34"/>
                </a:cxn>
                <a:cxn ang="0">
                  <a:pos x="161" y="35"/>
                </a:cxn>
                <a:cxn ang="0">
                  <a:pos x="164" y="35"/>
                </a:cxn>
                <a:cxn ang="0">
                  <a:pos x="176" y="34"/>
                </a:cxn>
                <a:cxn ang="0">
                  <a:pos x="192" y="33"/>
                </a:cxn>
                <a:cxn ang="0">
                  <a:pos x="212" y="29"/>
                </a:cxn>
                <a:cxn ang="0">
                  <a:pos x="236" y="26"/>
                </a:cxn>
                <a:cxn ang="0">
                  <a:pos x="260" y="19"/>
                </a:cxn>
                <a:cxn ang="0">
                  <a:pos x="283" y="11"/>
                </a:cxn>
                <a:cxn ang="0">
                  <a:pos x="305" y="0"/>
                </a:cxn>
                <a:cxn ang="0">
                  <a:pos x="302" y="2"/>
                </a:cxn>
                <a:cxn ang="0">
                  <a:pos x="295" y="6"/>
                </a:cxn>
                <a:cxn ang="0">
                  <a:pos x="284" y="13"/>
                </a:cxn>
                <a:cxn ang="0">
                  <a:pos x="268" y="20"/>
                </a:cxn>
                <a:cxn ang="0">
                  <a:pos x="247" y="27"/>
                </a:cxn>
                <a:cxn ang="0">
                  <a:pos x="222" y="34"/>
                </a:cxn>
                <a:cxn ang="0">
                  <a:pos x="192" y="38"/>
                </a:cxn>
                <a:cxn ang="0">
                  <a:pos x="156" y="41"/>
                </a:cxn>
                <a:cxn ang="0">
                  <a:pos x="151" y="41"/>
                </a:cxn>
                <a:cxn ang="0">
                  <a:pos x="139" y="41"/>
                </a:cxn>
                <a:cxn ang="0">
                  <a:pos x="119" y="38"/>
                </a:cxn>
                <a:cxn ang="0">
                  <a:pos x="96" y="36"/>
                </a:cxn>
                <a:cxn ang="0">
                  <a:pos x="71" y="32"/>
                </a:cxn>
                <a:cxn ang="0">
                  <a:pos x="44" y="26"/>
                </a:cxn>
                <a:cxn ang="0">
                  <a:pos x="21" y="17"/>
                </a:cxn>
                <a:cxn ang="0">
                  <a:pos x="0" y="5"/>
                </a:cxn>
              </a:cxnLst>
              <a:rect l="0" t="0" r="r" b="b"/>
              <a:pathLst>
                <a:path w="305" h="41">
                  <a:moveTo>
                    <a:pt x="0" y="5"/>
                  </a:moveTo>
                  <a:lnTo>
                    <a:pt x="3" y="6"/>
                  </a:lnTo>
                  <a:lnTo>
                    <a:pt x="12" y="10"/>
                  </a:lnTo>
                  <a:lnTo>
                    <a:pt x="25" y="14"/>
                  </a:lnTo>
                  <a:lnTo>
                    <a:pt x="43" y="20"/>
                  </a:lnTo>
                  <a:lnTo>
                    <a:pt x="66" y="26"/>
                  </a:lnTo>
                  <a:lnTo>
                    <a:pt x="94" y="30"/>
                  </a:lnTo>
                  <a:lnTo>
                    <a:pt x="125" y="34"/>
                  </a:lnTo>
                  <a:lnTo>
                    <a:pt x="161" y="35"/>
                  </a:lnTo>
                  <a:lnTo>
                    <a:pt x="164" y="35"/>
                  </a:lnTo>
                  <a:lnTo>
                    <a:pt x="176" y="34"/>
                  </a:lnTo>
                  <a:lnTo>
                    <a:pt x="192" y="33"/>
                  </a:lnTo>
                  <a:lnTo>
                    <a:pt x="212" y="29"/>
                  </a:lnTo>
                  <a:lnTo>
                    <a:pt x="236" y="26"/>
                  </a:lnTo>
                  <a:lnTo>
                    <a:pt x="260" y="19"/>
                  </a:lnTo>
                  <a:lnTo>
                    <a:pt x="283" y="11"/>
                  </a:lnTo>
                  <a:lnTo>
                    <a:pt x="305" y="0"/>
                  </a:lnTo>
                  <a:lnTo>
                    <a:pt x="302" y="2"/>
                  </a:lnTo>
                  <a:lnTo>
                    <a:pt x="295" y="6"/>
                  </a:lnTo>
                  <a:lnTo>
                    <a:pt x="284" y="13"/>
                  </a:lnTo>
                  <a:lnTo>
                    <a:pt x="268" y="20"/>
                  </a:lnTo>
                  <a:lnTo>
                    <a:pt x="247" y="27"/>
                  </a:lnTo>
                  <a:lnTo>
                    <a:pt x="222" y="34"/>
                  </a:lnTo>
                  <a:lnTo>
                    <a:pt x="192" y="38"/>
                  </a:lnTo>
                  <a:lnTo>
                    <a:pt x="156" y="41"/>
                  </a:lnTo>
                  <a:lnTo>
                    <a:pt x="151" y="41"/>
                  </a:lnTo>
                  <a:lnTo>
                    <a:pt x="139" y="41"/>
                  </a:lnTo>
                  <a:lnTo>
                    <a:pt x="119" y="38"/>
                  </a:lnTo>
                  <a:lnTo>
                    <a:pt x="96" y="36"/>
                  </a:lnTo>
                  <a:lnTo>
                    <a:pt x="71" y="32"/>
                  </a:lnTo>
                  <a:lnTo>
                    <a:pt x="44" y="26"/>
                  </a:lnTo>
                  <a:lnTo>
                    <a:pt x="21" y="17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579" y="2912"/>
              <a:ext cx="47" cy="74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57" y="0"/>
                </a:cxn>
                <a:cxn ang="0">
                  <a:pos x="59" y="0"/>
                </a:cxn>
                <a:cxn ang="0">
                  <a:pos x="62" y="0"/>
                </a:cxn>
                <a:cxn ang="0">
                  <a:pos x="66" y="0"/>
                </a:cxn>
                <a:cxn ang="0">
                  <a:pos x="71" y="0"/>
                </a:cxn>
                <a:cxn ang="0">
                  <a:pos x="77" y="1"/>
                </a:cxn>
                <a:cxn ang="0">
                  <a:pos x="83" y="1"/>
                </a:cxn>
                <a:cxn ang="0">
                  <a:pos x="87" y="2"/>
                </a:cxn>
                <a:cxn ang="0">
                  <a:pos x="92" y="4"/>
                </a:cxn>
                <a:cxn ang="0">
                  <a:pos x="6" y="147"/>
                </a:cxn>
                <a:cxn ang="0">
                  <a:pos x="6" y="147"/>
                </a:cxn>
                <a:cxn ang="0">
                  <a:pos x="4" y="147"/>
                </a:cxn>
                <a:cxn ang="0">
                  <a:pos x="2" y="147"/>
                </a:cxn>
                <a:cxn ang="0">
                  <a:pos x="0" y="147"/>
                </a:cxn>
              </a:cxnLst>
              <a:rect l="0" t="0" r="r" b="b"/>
              <a:pathLst>
                <a:path w="92" h="147">
                  <a:moveTo>
                    <a:pt x="0" y="147"/>
                  </a:moveTo>
                  <a:lnTo>
                    <a:pt x="57" y="0"/>
                  </a:lnTo>
                  <a:lnTo>
                    <a:pt x="59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77" y="1"/>
                  </a:lnTo>
                  <a:lnTo>
                    <a:pt x="83" y="1"/>
                  </a:lnTo>
                  <a:lnTo>
                    <a:pt x="87" y="2"/>
                  </a:lnTo>
                  <a:lnTo>
                    <a:pt x="92" y="4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4" y="147"/>
                  </a:lnTo>
                  <a:lnTo>
                    <a:pt x="2" y="147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FFE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94" y="2916"/>
              <a:ext cx="63" cy="72"/>
            </a:xfrm>
            <a:custGeom>
              <a:avLst/>
              <a:gdLst/>
              <a:ahLst/>
              <a:cxnLst>
                <a:cxn ang="0">
                  <a:pos x="0" y="145"/>
                </a:cxn>
                <a:cxn ang="0">
                  <a:pos x="102" y="0"/>
                </a:cxn>
                <a:cxn ang="0">
                  <a:pos x="125" y="2"/>
                </a:cxn>
                <a:cxn ang="0">
                  <a:pos x="4" y="143"/>
                </a:cxn>
                <a:cxn ang="0">
                  <a:pos x="0" y="145"/>
                </a:cxn>
              </a:cxnLst>
              <a:rect l="0" t="0" r="r" b="b"/>
              <a:pathLst>
                <a:path w="125" h="145">
                  <a:moveTo>
                    <a:pt x="0" y="145"/>
                  </a:moveTo>
                  <a:lnTo>
                    <a:pt x="102" y="0"/>
                  </a:lnTo>
                  <a:lnTo>
                    <a:pt x="125" y="2"/>
                  </a:lnTo>
                  <a:lnTo>
                    <a:pt x="4" y="143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rgbClr val="FFE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510" y="3101"/>
              <a:ext cx="33" cy="113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0" y="217"/>
                </a:cxn>
                <a:cxn ang="0">
                  <a:pos x="3" y="218"/>
                </a:cxn>
                <a:cxn ang="0">
                  <a:pos x="8" y="219"/>
                </a:cxn>
                <a:cxn ang="0">
                  <a:pos x="18" y="221"/>
                </a:cxn>
                <a:cxn ang="0">
                  <a:pos x="28" y="223"/>
                </a:cxn>
                <a:cxn ang="0">
                  <a:pos x="38" y="225"/>
                </a:cxn>
                <a:cxn ang="0">
                  <a:pos x="50" y="226"/>
                </a:cxn>
                <a:cxn ang="0">
                  <a:pos x="59" y="226"/>
                </a:cxn>
                <a:cxn ang="0">
                  <a:pos x="67" y="225"/>
                </a:cxn>
                <a:cxn ang="0">
                  <a:pos x="59" y="1"/>
                </a:cxn>
                <a:cxn ang="0">
                  <a:pos x="49" y="0"/>
                </a:cxn>
              </a:cxnLst>
              <a:rect l="0" t="0" r="r" b="b"/>
              <a:pathLst>
                <a:path w="67" h="226">
                  <a:moveTo>
                    <a:pt x="49" y="0"/>
                  </a:moveTo>
                  <a:lnTo>
                    <a:pt x="0" y="217"/>
                  </a:lnTo>
                  <a:lnTo>
                    <a:pt x="3" y="218"/>
                  </a:lnTo>
                  <a:lnTo>
                    <a:pt x="8" y="219"/>
                  </a:lnTo>
                  <a:lnTo>
                    <a:pt x="18" y="221"/>
                  </a:lnTo>
                  <a:lnTo>
                    <a:pt x="28" y="223"/>
                  </a:lnTo>
                  <a:lnTo>
                    <a:pt x="38" y="225"/>
                  </a:lnTo>
                  <a:lnTo>
                    <a:pt x="50" y="226"/>
                  </a:lnTo>
                  <a:lnTo>
                    <a:pt x="59" y="226"/>
                  </a:lnTo>
                  <a:lnTo>
                    <a:pt x="67" y="225"/>
                  </a:lnTo>
                  <a:lnTo>
                    <a:pt x="59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CCF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469" y="3099"/>
              <a:ext cx="54" cy="107"/>
            </a:xfrm>
            <a:custGeom>
              <a:avLst/>
              <a:gdLst/>
              <a:ahLst/>
              <a:cxnLst>
                <a:cxn ang="0">
                  <a:pos x="108" y="4"/>
                </a:cxn>
                <a:cxn ang="0">
                  <a:pos x="28" y="215"/>
                </a:cxn>
                <a:cxn ang="0">
                  <a:pos x="0" y="209"/>
                </a:cxn>
                <a:cxn ang="0">
                  <a:pos x="98" y="0"/>
                </a:cxn>
                <a:cxn ang="0">
                  <a:pos x="108" y="4"/>
                </a:cxn>
              </a:cxnLst>
              <a:rect l="0" t="0" r="r" b="b"/>
              <a:pathLst>
                <a:path w="108" h="215">
                  <a:moveTo>
                    <a:pt x="108" y="4"/>
                  </a:moveTo>
                  <a:lnTo>
                    <a:pt x="28" y="215"/>
                  </a:lnTo>
                  <a:lnTo>
                    <a:pt x="0" y="209"/>
                  </a:lnTo>
                  <a:lnTo>
                    <a:pt x="98" y="0"/>
                  </a:lnTo>
                  <a:lnTo>
                    <a:pt x="108" y="4"/>
                  </a:lnTo>
                  <a:close/>
                </a:path>
              </a:pathLst>
            </a:custGeom>
            <a:solidFill>
              <a:srgbClr val="CCF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281" y="3009"/>
              <a:ext cx="165" cy="30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31" y="51"/>
                </a:cxn>
                <a:cxn ang="0">
                  <a:pos x="326" y="59"/>
                </a:cxn>
                <a:cxn ang="0">
                  <a:pos x="0" y="44"/>
                </a:cxn>
                <a:cxn ang="0">
                  <a:pos x="2" y="40"/>
                </a:cxn>
                <a:cxn ang="0">
                  <a:pos x="8" y="28"/>
                </a:cxn>
                <a:cxn ang="0">
                  <a:pos x="16" y="13"/>
                </a:cxn>
                <a:cxn ang="0">
                  <a:pos x="23" y="0"/>
                </a:cxn>
              </a:cxnLst>
              <a:rect l="0" t="0" r="r" b="b"/>
              <a:pathLst>
                <a:path w="331" h="59">
                  <a:moveTo>
                    <a:pt x="23" y="0"/>
                  </a:moveTo>
                  <a:lnTo>
                    <a:pt x="331" y="51"/>
                  </a:lnTo>
                  <a:lnTo>
                    <a:pt x="326" y="59"/>
                  </a:lnTo>
                  <a:lnTo>
                    <a:pt x="0" y="44"/>
                  </a:lnTo>
                  <a:lnTo>
                    <a:pt x="2" y="40"/>
                  </a:lnTo>
                  <a:lnTo>
                    <a:pt x="8" y="28"/>
                  </a:lnTo>
                  <a:lnTo>
                    <a:pt x="16" y="1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CCF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555" y="2985"/>
              <a:ext cx="80" cy="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1"/>
                </a:cxn>
                <a:cxn ang="0">
                  <a:pos x="13" y="0"/>
                </a:cxn>
                <a:cxn ang="0">
                  <a:pos x="29" y="0"/>
                </a:cxn>
                <a:cxn ang="0">
                  <a:pos x="49" y="1"/>
                </a:cxn>
                <a:cxn ang="0">
                  <a:pos x="73" y="3"/>
                </a:cxn>
                <a:cxn ang="0">
                  <a:pos x="100" y="7"/>
                </a:cxn>
                <a:cxn ang="0">
                  <a:pos x="128" y="15"/>
                </a:cxn>
                <a:cxn ang="0">
                  <a:pos x="159" y="25"/>
                </a:cxn>
                <a:cxn ang="0">
                  <a:pos x="155" y="24"/>
                </a:cxn>
                <a:cxn ang="0">
                  <a:pos x="144" y="21"/>
                </a:cxn>
                <a:cxn ang="0">
                  <a:pos x="127" y="17"/>
                </a:cxn>
                <a:cxn ang="0">
                  <a:pos x="105" y="13"/>
                </a:cxn>
                <a:cxn ang="0">
                  <a:pos x="81" y="8"/>
                </a:cxn>
                <a:cxn ang="0">
                  <a:pos x="53" y="3"/>
                </a:cxn>
                <a:cxn ang="0">
                  <a:pos x="27" y="1"/>
                </a:cxn>
                <a:cxn ang="0">
                  <a:pos x="0" y="1"/>
                </a:cxn>
              </a:cxnLst>
              <a:rect l="0" t="0" r="r" b="b"/>
              <a:pathLst>
                <a:path w="159" h="25">
                  <a:moveTo>
                    <a:pt x="0" y="1"/>
                  </a:moveTo>
                  <a:lnTo>
                    <a:pt x="4" y="1"/>
                  </a:lnTo>
                  <a:lnTo>
                    <a:pt x="13" y="0"/>
                  </a:lnTo>
                  <a:lnTo>
                    <a:pt x="29" y="0"/>
                  </a:lnTo>
                  <a:lnTo>
                    <a:pt x="49" y="1"/>
                  </a:lnTo>
                  <a:lnTo>
                    <a:pt x="73" y="3"/>
                  </a:lnTo>
                  <a:lnTo>
                    <a:pt x="100" y="7"/>
                  </a:lnTo>
                  <a:lnTo>
                    <a:pt x="128" y="15"/>
                  </a:lnTo>
                  <a:lnTo>
                    <a:pt x="159" y="25"/>
                  </a:lnTo>
                  <a:lnTo>
                    <a:pt x="155" y="24"/>
                  </a:lnTo>
                  <a:lnTo>
                    <a:pt x="144" y="21"/>
                  </a:lnTo>
                  <a:lnTo>
                    <a:pt x="127" y="17"/>
                  </a:lnTo>
                  <a:lnTo>
                    <a:pt x="105" y="13"/>
                  </a:lnTo>
                  <a:lnTo>
                    <a:pt x="81" y="8"/>
                  </a:lnTo>
                  <a:lnTo>
                    <a:pt x="53" y="3"/>
                  </a:lnTo>
                  <a:lnTo>
                    <a:pt x="27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E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805" y="2969"/>
              <a:ext cx="69" cy="1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11" y="6"/>
                </a:cxn>
                <a:cxn ang="0">
                  <a:pos x="22" y="14"/>
                </a:cxn>
                <a:cxn ang="0">
                  <a:pos x="36" y="24"/>
                </a:cxn>
                <a:cxn ang="0">
                  <a:pos x="53" y="38"/>
                </a:cxn>
                <a:cxn ang="0">
                  <a:pos x="71" y="53"/>
                </a:cxn>
                <a:cxn ang="0">
                  <a:pos x="87" y="71"/>
                </a:cxn>
                <a:cxn ang="0">
                  <a:pos x="104" y="92"/>
                </a:cxn>
                <a:cxn ang="0">
                  <a:pos x="118" y="115"/>
                </a:cxn>
                <a:cxn ang="0">
                  <a:pos x="130" y="139"/>
                </a:cxn>
                <a:cxn ang="0">
                  <a:pos x="136" y="166"/>
                </a:cxn>
                <a:cxn ang="0">
                  <a:pos x="139" y="195"/>
                </a:cxn>
                <a:cxn ang="0">
                  <a:pos x="135" y="225"/>
                </a:cxn>
                <a:cxn ang="0">
                  <a:pos x="125" y="257"/>
                </a:cxn>
                <a:cxn ang="0">
                  <a:pos x="106" y="289"/>
                </a:cxn>
                <a:cxn ang="0">
                  <a:pos x="79" y="324"/>
                </a:cxn>
                <a:cxn ang="0">
                  <a:pos x="80" y="322"/>
                </a:cxn>
                <a:cxn ang="0">
                  <a:pos x="85" y="317"/>
                </a:cxn>
                <a:cxn ang="0">
                  <a:pos x="91" y="308"/>
                </a:cxn>
                <a:cxn ang="0">
                  <a:pos x="100" y="296"/>
                </a:cxn>
                <a:cxn ang="0">
                  <a:pos x="108" y="282"/>
                </a:cxn>
                <a:cxn ang="0">
                  <a:pos x="115" y="265"/>
                </a:cxn>
                <a:cxn ang="0">
                  <a:pos x="121" y="246"/>
                </a:cxn>
                <a:cxn ang="0">
                  <a:pos x="126" y="224"/>
                </a:cxn>
                <a:cxn ang="0">
                  <a:pos x="128" y="201"/>
                </a:cxn>
                <a:cxn ang="0">
                  <a:pos x="127" y="175"/>
                </a:cxn>
                <a:cxn ang="0">
                  <a:pos x="121" y="149"/>
                </a:cxn>
                <a:cxn ang="0">
                  <a:pos x="110" y="120"/>
                </a:cxn>
                <a:cxn ang="0">
                  <a:pos x="94" y="91"/>
                </a:cxn>
                <a:cxn ang="0">
                  <a:pos x="71" y="61"/>
                </a:cxn>
                <a:cxn ang="0">
                  <a:pos x="40" y="31"/>
                </a:cxn>
                <a:cxn ang="0">
                  <a:pos x="0" y="0"/>
                </a:cxn>
              </a:cxnLst>
              <a:rect l="0" t="0" r="r" b="b"/>
              <a:pathLst>
                <a:path w="139" h="324">
                  <a:moveTo>
                    <a:pt x="0" y="0"/>
                  </a:moveTo>
                  <a:lnTo>
                    <a:pt x="3" y="1"/>
                  </a:lnTo>
                  <a:lnTo>
                    <a:pt x="11" y="6"/>
                  </a:lnTo>
                  <a:lnTo>
                    <a:pt x="22" y="14"/>
                  </a:lnTo>
                  <a:lnTo>
                    <a:pt x="36" y="24"/>
                  </a:lnTo>
                  <a:lnTo>
                    <a:pt x="53" y="38"/>
                  </a:lnTo>
                  <a:lnTo>
                    <a:pt x="71" y="53"/>
                  </a:lnTo>
                  <a:lnTo>
                    <a:pt x="87" y="71"/>
                  </a:lnTo>
                  <a:lnTo>
                    <a:pt x="104" y="92"/>
                  </a:lnTo>
                  <a:lnTo>
                    <a:pt x="118" y="115"/>
                  </a:lnTo>
                  <a:lnTo>
                    <a:pt x="130" y="139"/>
                  </a:lnTo>
                  <a:lnTo>
                    <a:pt x="136" y="166"/>
                  </a:lnTo>
                  <a:lnTo>
                    <a:pt x="139" y="195"/>
                  </a:lnTo>
                  <a:lnTo>
                    <a:pt x="135" y="225"/>
                  </a:lnTo>
                  <a:lnTo>
                    <a:pt x="125" y="257"/>
                  </a:lnTo>
                  <a:lnTo>
                    <a:pt x="106" y="289"/>
                  </a:lnTo>
                  <a:lnTo>
                    <a:pt x="79" y="324"/>
                  </a:lnTo>
                  <a:lnTo>
                    <a:pt x="80" y="322"/>
                  </a:lnTo>
                  <a:lnTo>
                    <a:pt x="85" y="317"/>
                  </a:lnTo>
                  <a:lnTo>
                    <a:pt x="91" y="308"/>
                  </a:lnTo>
                  <a:lnTo>
                    <a:pt x="100" y="296"/>
                  </a:lnTo>
                  <a:lnTo>
                    <a:pt x="108" y="282"/>
                  </a:lnTo>
                  <a:lnTo>
                    <a:pt x="115" y="265"/>
                  </a:lnTo>
                  <a:lnTo>
                    <a:pt x="121" y="246"/>
                  </a:lnTo>
                  <a:lnTo>
                    <a:pt x="126" y="224"/>
                  </a:lnTo>
                  <a:lnTo>
                    <a:pt x="128" y="201"/>
                  </a:lnTo>
                  <a:lnTo>
                    <a:pt x="127" y="175"/>
                  </a:lnTo>
                  <a:lnTo>
                    <a:pt x="121" y="149"/>
                  </a:lnTo>
                  <a:lnTo>
                    <a:pt x="110" y="120"/>
                  </a:lnTo>
                  <a:lnTo>
                    <a:pt x="94" y="91"/>
                  </a:lnTo>
                  <a:lnTo>
                    <a:pt x="71" y="61"/>
                  </a:lnTo>
                  <a:lnTo>
                    <a:pt x="4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68" y="3031"/>
              <a:ext cx="201" cy="87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9" y="5"/>
                </a:cxn>
                <a:cxn ang="0">
                  <a:pos x="21" y="10"/>
                </a:cxn>
                <a:cxn ang="0">
                  <a:pos x="23" y="18"/>
                </a:cxn>
                <a:cxn ang="0">
                  <a:pos x="24" y="27"/>
                </a:cxn>
                <a:cxn ang="0">
                  <a:pos x="24" y="38"/>
                </a:cxn>
                <a:cxn ang="0">
                  <a:pos x="21" y="51"/>
                </a:cxn>
                <a:cxn ang="0">
                  <a:pos x="13" y="64"/>
                </a:cxn>
                <a:cxn ang="0">
                  <a:pos x="0" y="76"/>
                </a:cxn>
                <a:cxn ang="0">
                  <a:pos x="369" y="173"/>
                </a:cxn>
                <a:cxn ang="0">
                  <a:pos x="371" y="170"/>
                </a:cxn>
                <a:cxn ang="0">
                  <a:pos x="378" y="158"/>
                </a:cxn>
                <a:cxn ang="0">
                  <a:pos x="387" y="141"/>
                </a:cxn>
                <a:cxn ang="0">
                  <a:pos x="395" y="118"/>
                </a:cxn>
                <a:cxn ang="0">
                  <a:pos x="401" y="93"/>
                </a:cxn>
                <a:cxn ang="0">
                  <a:pos x="403" y="63"/>
                </a:cxn>
                <a:cxn ang="0">
                  <a:pos x="398" y="31"/>
                </a:cxn>
                <a:cxn ang="0">
                  <a:pos x="385" y="0"/>
                </a:cxn>
                <a:cxn ang="0">
                  <a:pos x="17" y="3"/>
                </a:cxn>
              </a:cxnLst>
              <a:rect l="0" t="0" r="r" b="b"/>
              <a:pathLst>
                <a:path w="403" h="173">
                  <a:moveTo>
                    <a:pt x="17" y="3"/>
                  </a:moveTo>
                  <a:lnTo>
                    <a:pt x="19" y="5"/>
                  </a:lnTo>
                  <a:lnTo>
                    <a:pt x="21" y="10"/>
                  </a:lnTo>
                  <a:lnTo>
                    <a:pt x="23" y="18"/>
                  </a:lnTo>
                  <a:lnTo>
                    <a:pt x="24" y="27"/>
                  </a:lnTo>
                  <a:lnTo>
                    <a:pt x="24" y="38"/>
                  </a:lnTo>
                  <a:lnTo>
                    <a:pt x="21" y="51"/>
                  </a:lnTo>
                  <a:lnTo>
                    <a:pt x="13" y="64"/>
                  </a:lnTo>
                  <a:lnTo>
                    <a:pt x="0" y="76"/>
                  </a:lnTo>
                  <a:lnTo>
                    <a:pt x="369" y="173"/>
                  </a:lnTo>
                  <a:lnTo>
                    <a:pt x="371" y="170"/>
                  </a:lnTo>
                  <a:lnTo>
                    <a:pt x="378" y="158"/>
                  </a:lnTo>
                  <a:lnTo>
                    <a:pt x="387" y="141"/>
                  </a:lnTo>
                  <a:lnTo>
                    <a:pt x="395" y="118"/>
                  </a:lnTo>
                  <a:lnTo>
                    <a:pt x="401" y="93"/>
                  </a:lnTo>
                  <a:lnTo>
                    <a:pt x="403" y="63"/>
                  </a:lnTo>
                  <a:lnTo>
                    <a:pt x="398" y="31"/>
                  </a:lnTo>
                  <a:lnTo>
                    <a:pt x="385" y="0"/>
                  </a:lnTo>
                  <a:lnTo>
                    <a:pt x="17" y="3"/>
                  </a:lnTo>
                  <a:close/>
                </a:path>
              </a:pathLst>
            </a:custGeom>
            <a:solidFill>
              <a:srgbClr val="E5DD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679" y="3051"/>
              <a:ext cx="188" cy="4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376" y="38"/>
                </a:cxn>
                <a:cxn ang="0">
                  <a:pos x="376" y="45"/>
                </a:cxn>
                <a:cxn ang="0">
                  <a:pos x="373" y="61"/>
                </a:cxn>
                <a:cxn ang="0">
                  <a:pos x="368" y="82"/>
                </a:cxn>
                <a:cxn ang="0">
                  <a:pos x="357" y="98"/>
                </a:cxn>
                <a:cxn ang="0">
                  <a:pos x="0" y="17"/>
                </a:cxn>
                <a:cxn ang="0">
                  <a:pos x="1" y="16"/>
                </a:cxn>
                <a:cxn ang="0">
                  <a:pos x="5" y="13"/>
                </a:cxn>
                <a:cxn ang="0">
                  <a:pos x="7" y="8"/>
                </a:cxn>
                <a:cxn ang="0">
                  <a:pos x="6" y="0"/>
                </a:cxn>
              </a:cxnLst>
              <a:rect l="0" t="0" r="r" b="b"/>
              <a:pathLst>
                <a:path w="376" h="98">
                  <a:moveTo>
                    <a:pt x="6" y="0"/>
                  </a:moveTo>
                  <a:lnTo>
                    <a:pt x="376" y="38"/>
                  </a:lnTo>
                  <a:lnTo>
                    <a:pt x="376" y="45"/>
                  </a:lnTo>
                  <a:lnTo>
                    <a:pt x="373" y="61"/>
                  </a:lnTo>
                  <a:lnTo>
                    <a:pt x="368" y="82"/>
                  </a:lnTo>
                  <a:lnTo>
                    <a:pt x="357" y="9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5" y="13"/>
                  </a:lnTo>
                  <a:lnTo>
                    <a:pt x="7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9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305" y="2945"/>
              <a:ext cx="173" cy="82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275" y="165"/>
                </a:cxn>
                <a:cxn ang="0">
                  <a:pos x="276" y="163"/>
                </a:cxn>
                <a:cxn ang="0">
                  <a:pos x="278" y="158"/>
                </a:cxn>
                <a:cxn ang="0">
                  <a:pos x="284" y="150"/>
                </a:cxn>
                <a:cxn ang="0">
                  <a:pos x="291" y="140"/>
                </a:cxn>
                <a:cxn ang="0">
                  <a:pos x="301" y="129"/>
                </a:cxn>
                <a:cxn ang="0">
                  <a:pos x="313" y="120"/>
                </a:cxn>
                <a:cxn ang="0">
                  <a:pos x="328" y="111"/>
                </a:cxn>
                <a:cxn ang="0">
                  <a:pos x="346" y="104"/>
                </a:cxn>
                <a:cxn ang="0">
                  <a:pos x="181" y="0"/>
                </a:cxn>
                <a:cxn ang="0">
                  <a:pos x="177" y="1"/>
                </a:cxn>
                <a:cxn ang="0">
                  <a:pos x="163" y="5"/>
                </a:cxn>
                <a:cxn ang="0">
                  <a:pos x="143" y="12"/>
                </a:cxn>
                <a:cxn ang="0">
                  <a:pos x="118" y="22"/>
                </a:cxn>
                <a:cxn ang="0">
                  <a:pos x="89" y="36"/>
                </a:cxn>
                <a:cxn ang="0">
                  <a:pos x="59" y="55"/>
                </a:cxn>
                <a:cxn ang="0">
                  <a:pos x="29" y="78"/>
                </a:cxn>
                <a:cxn ang="0">
                  <a:pos x="0" y="105"/>
                </a:cxn>
              </a:cxnLst>
              <a:rect l="0" t="0" r="r" b="b"/>
              <a:pathLst>
                <a:path w="346" h="165">
                  <a:moveTo>
                    <a:pt x="0" y="105"/>
                  </a:moveTo>
                  <a:lnTo>
                    <a:pt x="275" y="165"/>
                  </a:lnTo>
                  <a:lnTo>
                    <a:pt x="276" y="163"/>
                  </a:lnTo>
                  <a:lnTo>
                    <a:pt x="278" y="158"/>
                  </a:lnTo>
                  <a:lnTo>
                    <a:pt x="284" y="150"/>
                  </a:lnTo>
                  <a:lnTo>
                    <a:pt x="291" y="140"/>
                  </a:lnTo>
                  <a:lnTo>
                    <a:pt x="301" y="129"/>
                  </a:lnTo>
                  <a:lnTo>
                    <a:pt x="313" y="120"/>
                  </a:lnTo>
                  <a:lnTo>
                    <a:pt x="328" y="111"/>
                  </a:lnTo>
                  <a:lnTo>
                    <a:pt x="346" y="104"/>
                  </a:lnTo>
                  <a:lnTo>
                    <a:pt x="181" y="0"/>
                  </a:lnTo>
                  <a:lnTo>
                    <a:pt x="177" y="1"/>
                  </a:lnTo>
                  <a:lnTo>
                    <a:pt x="163" y="5"/>
                  </a:lnTo>
                  <a:lnTo>
                    <a:pt x="143" y="12"/>
                  </a:lnTo>
                  <a:lnTo>
                    <a:pt x="118" y="22"/>
                  </a:lnTo>
                  <a:lnTo>
                    <a:pt x="89" y="36"/>
                  </a:lnTo>
                  <a:lnTo>
                    <a:pt x="59" y="55"/>
                  </a:lnTo>
                  <a:lnTo>
                    <a:pt x="29" y="78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E5DD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0" name="Freeform 66"/>
            <p:cNvSpPr>
              <a:spLocks/>
            </p:cNvSpPr>
            <p:nvPr/>
          </p:nvSpPr>
          <p:spPr bwMode="auto">
            <a:xfrm>
              <a:off x="2278" y="3052"/>
              <a:ext cx="210" cy="124"/>
            </a:xfrm>
            <a:custGeom>
              <a:avLst/>
              <a:gdLst/>
              <a:ahLst/>
              <a:cxnLst>
                <a:cxn ang="0">
                  <a:pos x="327" y="0"/>
                </a:cxn>
                <a:cxn ang="0">
                  <a:pos x="0" y="60"/>
                </a:cxn>
                <a:cxn ang="0">
                  <a:pos x="1" y="61"/>
                </a:cxn>
                <a:cxn ang="0">
                  <a:pos x="3" y="66"/>
                </a:cxn>
                <a:cxn ang="0">
                  <a:pos x="6" y="73"/>
                </a:cxn>
                <a:cxn ang="0">
                  <a:pos x="11" y="82"/>
                </a:cxn>
                <a:cxn ang="0">
                  <a:pos x="16" y="93"/>
                </a:cxn>
                <a:cxn ang="0">
                  <a:pos x="24" y="106"/>
                </a:cxn>
                <a:cxn ang="0">
                  <a:pos x="34" y="120"/>
                </a:cxn>
                <a:cxn ang="0">
                  <a:pos x="45" y="134"/>
                </a:cxn>
                <a:cxn ang="0">
                  <a:pos x="58" y="150"/>
                </a:cxn>
                <a:cxn ang="0">
                  <a:pos x="73" y="165"/>
                </a:cxn>
                <a:cxn ang="0">
                  <a:pos x="89" y="181"/>
                </a:cxn>
                <a:cxn ang="0">
                  <a:pos x="109" y="196"/>
                </a:cxn>
                <a:cxn ang="0">
                  <a:pos x="129" y="211"/>
                </a:cxn>
                <a:cxn ang="0">
                  <a:pos x="152" y="224"/>
                </a:cxn>
                <a:cxn ang="0">
                  <a:pos x="178" y="236"/>
                </a:cxn>
                <a:cxn ang="0">
                  <a:pos x="205" y="247"/>
                </a:cxn>
                <a:cxn ang="0">
                  <a:pos x="420" y="73"/>
                </a:cxn>
                <a:cxn ang="0">
                  <a:pos x="416" y="71"/>
                </a:cxn>
                <a:cxn ang="0">
                  <a:pos x="407" y="68"/>
                </a:cxn>
                <a:cxn ang="0">
                  <a:pos x="394" y="62"/>
                </a:cxn>
                <a:cxn ang="0">
                  <a:pos x="379" y="53"/>
                </a:cxn>
                <a:cxn ang="0">
                  <a:pos x="363" y="44"/>
                </a:cxn>
                <a:cxn ang="0">
                  <a:pos x="348" y="31"/>
                </a:cxn>
                <a:cxn ang="0">
                  <a:pos x="336" y="16"/>
                </a:cxn>
                <a:cxn ang="0">
                  <a:pos x="327" y="0"/>
                </a:cxn>
              </a:cxnLst>
              <a:rect l="0" t="0" r="r" b="b"/>
              <a:pathLst>
                <a:path w="420" h="247">
                  <a:moveTo>
                    <a:pt x="327" y="0"/>
                  </a:moveTo>
                  <a:lnTo>
                    <a:pt x="0" y="60"/>
                  </a:lnTo>
                  <a:lnTo>
                    <a:pt x="1" y="61"/>
                  </a:lnTo>
                  <a:lnTo>
                    <a:pt x="3" y="66"/>
                  </a:lnTo>
                  <a:lnTo>
                    <a:pt x="6" y="73"/>
                  </a:lnTo>
                  <a:lnTo>
                    <a:pt x="11" y="82"/>
                  </a:lnTo>
                  <a:lnTo>
                    <a:pt x="16" y="93"/>
                  </a:lnTo>
                  <a:lnTo>
                    <a:pt x="24" y="106"/>
                  </a:lnTo>
                  <a:lnTo>
                    <a:pt x="34" y="120"/>
                  </a:lnTo>
                  <a:lnTo>
                    <a:pt x="45" y="134"/>
                  </a:lnTo>
                  <a:lnTo>
                    <a:pt x="58" y="150"/>
                  </a:lnTo>
                  <a:lnTo>
                    <a:pt x="73" y="165"/>
                  </a:lnTo>
                  <a:lnTo>
                    <a:pt x="89" y="181"/>
                  </a:lnTo>
                  <a:lnTo>
                    <a:pt x="109" y="196"/>
                  </a:lnTo>
                  <a:lnTo>
                    <a:pt x="129" y="211"/>
                  </a:lnTo>
                  <a:lnTo>
                    <a:pt x="152" y="224"/>
                  </a:lnTo>
                  <a:lnTo>
                    <a:pt x="178" y="236"/>
                  </a:lnTo>
                  <a:lnTo>
                    <a:pt x="205" y="247"/>
                  </a:lnTo>
                  <a:lnTo>
                    <a:pt x="420" y="73"/>
                  </a:lnTo>
                  <a:lnTo>
                    <a:pt x="416" y="71"/>
                  </a:lnTo>
                  <a:lnTo>
                    <a:pt x="407" y="68"/>
                  </a:lnTo>
                  <a:lnTo>
                    <a:pt x="394" y="62"/>
                  </a:lnTo>
                  <a:lnTo>
                    <a:pt x="379" y="53"/>
                  </a:lnTo>
                  <a:lnTo>
                    <a:pt x="363" y="44"/>
                  </a:lnTo>
                  <a:lnTo>
                    <a:pt x="348" y="31"/>
                  </a:lnTo>
                  <a:lnTo>
                    <a:pt x="336" y="16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E5DD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1" name="Freeform 67"/>
            <p:cNvSpPr>
              <a:spLocks/>
            </p:cNvSpPr>
            <p:nvPr/>
          </p:nvSpPr>
          <p:spPr bwMode="auto">
            <a:xfrm>
              <a:off x="2290" y="3061"/>
              <a:ext cx="172" cy="92"/>
            </a:xfrm>
            <a:custGeom>
              <a:avLst/>
              <a:gdLst/>
              <a:ahLst/>
              <a:cxnLst>
                <a:cxn ang="0">
                  <a:pos x="0" y="82"/>
                </a:cxn>
                <a:cxn ang="0">
                  <a:pos x="308" y="0"/>
                </a:cxn>
                <a:cxn ang="0">
                  <a:pos x="308" y="1"/>
                </a:cxn>
                <a:cxn ang="0">
                  <a:pos x="310" y="4"/>
                </a:cxn>
                <a:cxn ang="0">
                  <a:pos x="313" y="8"/>
                </a:cxn>
                <a:cxn ang="0">
                  <a:pos x="317" y="13"/>
                </a:cxn>
                <a:cxn ang="0">
                  <a:pos x="322" y="19"/>
                </a:cxn>
                <a:cxn ang="0">
                  <a:pos x="329" y="25"/>
                </a:cxn>
                <a:cxn ang="0">
                  <a:pos x="336" y="31"/>
                </a:cxn>
                <a:cxn ang="0">
                  <a:pos x="345" y="36"/>
                </a:cxn>
                <a:cxn ang="0">
                  <a:pos x="104" y="185"/>
                </a:cxn>
                <a:cxn ang="0">
                  <a:pos x="101" y="182"/>
                </a:cxn>
                <a:cxn ang="0">
                  <a:pos x="92" y="178"/>
                </a:cxn>
                <a:cxn ang="0">
                  <a:pos x="80" y="168"/>
                </a:cxn>
                <a:cxn ang="0">
                  <a:pos x="65" y="156"/>
                </a:cxn>
                <a:cxn ang="0">
                  <a:pos x="49" y="141"/>
                </a:cxn>
                <a:cxn ang="0">
                  <a:pos x="31" y="123"/>
                </a:cxn>
                <a:cxn ang="0">
                  <a:pos x="14" y="104"/>
                </a:cxn>
                <a:cxn ang="0">
                  <a:pos x="0" y="82"/>
                </a:cxn>
              </a:cxnLst>
              <a:rect l="0" t="0" r="r" b="b"/>
              <a:pathLst>
                <a:path w="345" h="185">
                  <a:moveTo>
                    <a:pt x="0" y="82"/>
                  </a:moveTo>
                  <a:lnTo>
                    <a:pt x="308" y="0"/>
                  </a:lnTo>
                  <a:lnTo>
                    <a:pt x="308" y="1"/>
                  </a:lnTo>
                  <a:lnTo>
                    <a:pt x="310" y="4"/>
                  </a:lnTo>
                  <a:lnTo>
                    <a:pt x="313" y="8"/>
                  </a:lnTo>
                  <a:lnTo>
                    <a:pt x="317" y="13"/>
                  </a:lnTo>
                  <a:lnTo>
                    <a:pt x="322" y="19"/>
                  </a:lnTo>
                  <a:lnTo>
                    <a:pt x="329" y="25"/>
                  </a:lnTo>
                  <a:lnTo>
                    <a:pt x="336" y="31"/>
                  </a:lnTo>
                  <a:lnTo>
                    <a:pt x="345" y="36"/>
                  </a:lnTo>
                  <a:lnTo>
                    <a:pt x="104" y="185"/>
                  </a:lnTo>
                  <a:lnTo>
                    <a:pt x="101" y="182"/>
                  </a:lnTo>
                  <a:lnTo>
                    <a:pt x="92" y="178"/>
                  </a:lnTo>
                  <a:lnTo>
                    <a:pt x="80" y="168"/>
                  </a:lnTo>
                  <a:lnTo>
                    <a:pt x="65" y="156"/>
                  </a:lnTo>
                  <a:lnTo>
                    <a:pt x="49" y="141"/>
                  </a:lnTo>
                  <a:lnTo>
                    <a:pt x="31" y="123"/>
                  </a:lnTo>
                  <a:lnTo>
                    <a:pt x="14" y="104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9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600" y="2915"/>
              <a:ext cx="23" cy="38"/>
            </a:xfrm>
            <a:custGeom>
              <a:avLst/>
              <a:gdLst/>
              <a:ahLst/>
              <a:cxnLst>
                <a:cxn ang="0">
                  <a:pos x="32" y="3"/>
                </a:cxn>
                <a:cxn ang="0">
                  <a:pos x="0" y="76"/>
                </a:cxn>
                <a:cxn ang="0">
                  <a:pos x="46" y="5"/>
                </a:cxn>
                <a:cxn ang="0">
                  <a:pos x="45" y="4"/>
                </a:cxn>
                <a:cxn ang="0">
                  <a:pos x="43" y="2"/>
                </a:cxn>
                <a:cxn ang="0">
                  <a:pos x="38" y="0"/>
                </a:cxn>
                <a:cxn ang="0">
                  <a:pos x="32" y="3"/>
                </a:cxn>
              </a:cxnLst>
              <a:rect l="0" t="0" r="r" b="b"/>
              <a:pathLst>
                <a:path w="46" h="76">
                  <a:moveTo>
                    <a:pt x="32" y="3"/>
                  </a:moveTo>
                  <a:lnTo>
                    <a:pt x="0" y="76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3" y="2"/>
                  </a:lnTo>
                  <a:lnTo>
                    <a:pt x="38" y="0"/>
                  </a:lnTo>
                  <a:lnTo>
                    <a:pt x="32" y="3"/>
                  </a:lnTo>
                  <a:close/>
                </a:path>
              </a:pathLst>
            </a:custGeom>
            <a:solidFill>
              <a:srgbClr val="FFB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526" y="3129"/>
              <a:ext cx="11" cy="77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19" y="0"/>
                </a:cxn>
                <a:cxn ang="0">
                  <a:pos x="22" y="153"/>
                </a:cxn>
                <a:cxn ang="0">
                  <a:pos x="19" y="153"/>
                </a:cxn>
                <a:cxn ang="0">
                  <a:pos x="15" y="154"/>
                </a:cxn>
                <a:cxn ang="0">
                  <a:pos x="7" y="153"/>
                </a:cxn>
                <a:cxn ang="0">
                  <a:pos x="0" y="148"/>
                </a:cxn>
              </a:cxnLst>
              <a:rect l="0" t="0" r="r" b="b"/>
              <a:pathLst>
                <a:path w="22" h="154">
                  <a:moveTo>
                    <a:pt x="0" y="148"/>
                  </a:moveTo>
                  <a:lnTo>
                    <a:pt x="19" y="0"/>
                  </a:lnTo>
                  <a:lnTo>
                    <a:pt x="22" y="153"/>
                  </a:lnTo>
                  <a:lnTo>
                    <a:pt x="19" y="153"/>
                  </a:lnTo>
                  <a:lnTo>
                    <a:pt x="15" y="154"/>
                  </a:lnTo>
                  <a:lnTo>
                    <a:pt x="7" y="153"/>
                  </a:lnTo>
                  <a:lnTo>
                    <a:pt x="0" y="148"/>
                  </a:lnTo>
                  <a:close/>
                </a:path>
              </a:pathLst>
            </a:custGeom>
            <a:solidFill>
              <a:srgbClr val="A5FF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299" y="3065"/>
              <a:ext cx="148" cy="56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289" y="0"/>
                </a:cxn>
                <a:cxn ang="0">
                  <a:pos x="296" y="10"/>
                </a:cxn>
                <a:cxn ang="0">
                  <a:pos x="22" y="111"/>
                </a:cxn>
                <a:cxn ang="0">
                  <a:pos x="18" y="110"/>
                </a:cxn>
                <a:cxn ang="0">
                  <a:pos x="11" y="105"/>
                </a:cxn>
                <a:cxn ang="0">
                  <a:pos x="3" y="97"/>
                </a:cxn>
                <a:cxn ang="0">
                  <a:pos x="0" y="85"/>
                </a:cxn>
              </a:cxnLst>
              <a:rect l="0" t="0" r="r" b="b"/>
              <a:pathLst>
                <a:path w="296" h="111">
                  <a:moveTo>
                    <a:pt x="0" y="85"/>
                  </a:moveTo>
                  <a:lnTo>
                    <a:pt x="289" y="0"/>
                  </a:lnTo>
                  <a:lnTo>
                    <a:pt x="296" y="10"/>
                  </a:lnTo>
                  <a:lnTo>
                    <a:pt x="22" y="111"/>
                  </a:lnTo>
                  <a:lnTo>
                    <a:pt x="18" y="110"/>
                  </a:lnTo>
                  <a:lnTo>
                    <a:pt x="11" y="105"/>
                  </a:lnTo>
                  <a:lnTo>
                    <a:pt x="3" y="97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683" y="3055"/>
              <a:ext cx="180" cy="4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53" y="82"/>
                </a:cxn>
                <a:cxn ang="0">
                  <a:pos x="354" y="80"/>
                </a:cxn>
                <a:cxn ang="0">
                  <a:pos x="356" y="78"/>
                </a:cxn>
                <a:cxn ang="0">
                  <a:pos x="358" y="74"/>
                </a:cxn>
                <a:cxn ang="0">
                  <a:pos x="361" y="67"/>
                </a:cxn>
                <a:cxn ang="0">
                  <a:pos x="0" y="0"/>
                </a:cxn>
                <a:cxn ang="0">
                  <a:pos x="0" y="7"/>
                </a:cxn>
              </a:cxnLst>
              <a:rect l="0" t="0" r="r" b="b"/>
              <a:pathLst>
                <a:path w="361" h="82">
                  <a:moveTo>
                    <a:pt x="0" y="7"/>
                  </a:moveTo>
                  <a:lnTo>
                    <a:pt x="353" y="82"/>
                  </a:lnTo>
                  <a:lnTo>
                    <a:pt x="354" y="80"/>
                  </a:lnTo>
                  <a:lnTo>
                    <a:pt x="356" y="78"/>
                  </a:lnTo>
                  <a:lnTo>
                    <a:pt x="358" y="74"/>
                  </a:lnTo>
                  <a:lnTo>
                    <a:pt x="361" y="67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541" y="2841"/>
              <a:ext cx="711" cy="342"/>
            </a:xfrm>
            <a:custGeom>
              <a:avLst/>
              <a:gdLst/>
              <a:ahLst/>
              <a:cxnLst>
                <a:cxn ang="0">
                  <a:pos x="1421" y="368"/>
                </a:cxn>
                <a:cxn ang="0">
                  <a:pos x="1413" y="408"/>
                </a:cxn>
                <a:cxn ang="0">
                  <a:pos x="1395" y="447"/>
                </a:cxn>
                <a:cxn ang="0">
                  <a:pos x="1367" y="484"/>
                </a:cxn>
                <a:cxn ang="0">
                  <a:pos x="1325" y="524"/>
                </a:cxn>
                <a:cxn ang="0">
                  <a:pos x="1264" y="566"/>
                </a:cxn>
                <a:cxn ang="0">
                  <a:pos x="1191" y="602"/>
                </a:cxn>
                <a:cxn ang="0">
                  <a:pos x="1108" y="632"/>
                </a:cxn>
                <a:cxn ang="0">
                  <a:pos x="1015" y="656"/>
                </a:cxn>
                <a:cxn ang="0">
                  <a:pos x="914" y="673"/>
                </a:cxn>
                <a:cxn ang="0">
                  <a:pos x="807" y="682"/>
                </a:cxn>
                <a:cxn ang="0">
                  <a:pos x="696" y="684"/>
                </a:cxn>
                <a:cxn ang="0">
                  <a:pos x="566" y="675"/>
                </a:cxn>
                <a:cxn ang="0">
                  <a:pos x="434" y="654"/>
                </a:cxn>
                <a:cxn ang="0">
                  <a:pos x="314" y="621"/>
                </a:cxn>
                <a:cxn ang="0">
                  <a:pos x="212" y="580"/>
                </a:cxn>
                <a:cxn ang="0">
                  <a:pos x="126" y="529"/>
                </a:cxn>
                <a:cxn ang="0">
                  <a:pos x="61" y="473"/>
                </a:cxn>
                <a:cxn ang="0">
                  <a:pos x="18" y="411"/>
                </a:cxn>
                <a:cxn ang="0">
                  <a:pos x="0" y="347"/>
                </a:cxn>
                <a:cxn ang="0">
                  <a:pos x="8" y="281"/>
                </a:cxn>
                <a:cxn ang="0">
                  <a:pos x="40" y="221"/>
                </a:cxn>
                <a:cxn ang="0">
                  <a:pos x="93" y="166"/>
                </a:cxn>
                <a:cxn ang="0">
                  <a:pos x="167" y="116"/>
                </a:cxn>
                <a:cxn ang="0">
                  <a:pos x="257" y="74"/>
                </a:cxn>
                <a:cxn ang="0">
                  <a:pos x="361" y="40"/>
                </a:cxn>
                <a:cxn ang="0">
                  <a:pos x="479" y="16"/>
                </a:cxn>
                <a:cxn ang="0">
                  <a:pos x="606" y="2"/>
                </a:cxn>
                <a:cxn ang="0">
                  <a:pos x="709" y="0"/>
                </a:cxn>
                <a:cxn ang="0">
                  <a:pos x="782" y="2"/>
                </a:cxn>
                <a:cxn ang="0">
                  <a:pos x="852" y="8"/>
                </a:cxn>
                <a:cxn ang="0">
                  <a:pos x="921" y="17"/>
                </a:cxn>
                <a:cxn ang="0">
                  <a:pos x="988" y="30"/>
                </a:cxn>
                <a:cxn ang="0">
                  <a:pos x="1050" y="46"/>
                </a:cxn>
                <a:cxn ang="0">
                  <a:pos x="1110" y="63"/>
                </a:cxn>
                <a:cxn ang="0">
                  <a:pos x="1167" y="84"/>
                </a:cxn>
                <a:cxn ang="0">
                  <a:pos x="1217" y="108"/>
                </a:cxn>
                <a:cxn ang="0">
                  <a:pos x="1265" y="134"/>
                </a:cxn>
                <a:cxn ang="0">
                  <a:pos x="1306" y="161"/>
                </a:cxn>
                <a:cxn ang="0">
                  <a:pos x="1342" y="191"/>
                </a:cxn>
                <a:cxn ang="0">
                  <a:pos x="1372" y="222"/>
                </a:cxn>
                <a:cxn ang="0">
                  <a:pos x="1395" y="256"/>
                </a:cxn>
                <a:cxn ang="0">
                  <a:pos x="1412" y="291"/>
                </a:cxn>
                <a:cxn ang="0">
                  <a:pos x="1421" y="327"/>
                </a:cxn>
              </a:cxnLst>
              <a:rect l="0" t="0" r="r" b="b"/>
              <a:pathLst>
                <a:path w="1423" h="685">
                  <a:moveTo>
                    <a:pt x="1423" y="346"/>
                  </a:moveTo>
                  <a:lnTo>
                    <a:pt x="1421" y="368"/>
                  </a:lnTo>
                  <a:lnTo>
                    <a:pt x="1418" y="388"/>
                  </a:lnTo>
                  <a:lnTo>
                    <a:pt x="1413" y="408"/>
                  </a:lnTo>
                  <a:lnTo>
                    <a:pt x="1405" y="429"/>
                  </a:lnTo>
                  <a:lnTo>
                    <a:pt x="1395" y="447"/>
                  </a:lnTo>
                  <a:lnTo>
                    <a:pt x="1382" y="466"/>
                  </a:lnTo>
                  <a:lnTo>
                    <a:pt x="1367" y="484"/>
                  </a:lnTo>
                  <a:lnTo>
                    <a:pt x="1350" y="501"/>
                  </a:lnTo>
                  <a:lnTo>
                    <a:pt x="1325" y="524"/>
                  </a:lnTo>
                  <a:lnTo>
                    <a:pt x="1296" y="545"/>
                  </a:lnTo>
                  <a:lnTo>
                    <a:pt x="1264" y="566"/>
                  </a:lnTo>
                  <a:lnTo>
                    <a:pt x="1229" y="584"/>
                  </a:lnTo>
                  <a:lnTo>
                    <a:pt x="1191" y="602"/>
                  </a:lnTo>
                  <a:lnTo>
                    <a:pt x="1151" y="618"/>
                  </a:lnTo>
                  <a:lnTo>
                    <a:pt x="1108" y="632"/>
                  </a:lnTo>
                  <a:lnTo>
                    <a:pt x="1063" y="644"/>
                  </a:lnTo>
                  <a:lnTo>
                    <a:pt x="1015" y="656"/>
                  </a:lnTo>
                  <a:lnTo>
                    <a:pt x="966" y="665"/>
                  </a:lnTo>
                  <a:lnTo>
                    <a:pt x="914" y="673"/>
                  </a:lnTo>
                  <a:lnTo>
                    <a:pt x="861" y="679"/>
                  </a:lnTo>
                  <a:lnTo>
                    <a:pt x="807" y="682"/>
                  </a:lnTo>
                  <a:lnTo>
                    <a:pt x="752" y="685"/>
                  </a:lnTo>
                  <a:lnTo>
                    <a:pt x="696" y="684"/>
                  </a:lnTo>
                  <a:lnTo>
                    <a:pt x="638" y="681"/>
                  </a:lnTo>
                  <a:lnTo>
                    <a:pt x="566" y="675"/>
                  </a:lnTo>
                  <a:lnTo>
                    <a:pt x="499" y="666"/>
                  </a:lnTo>
                  <a:lnTo>
                    <a:pt x="434" y="654"/>
                  </a:lnTo>
                  <a:lnTo>
                    <a:pt x="373" y="639"/>
                  </a:lnTo>
                  <a:lnTo>
                    <a:pt x="314" y="621"/>
                  </a:lnTo>
                  <a:lnTo>
                    <a:pt x="261" y="602"/>
                  </a:lnTo>
                  <a:lnTo>
                    <a:pt x="212" y="580"/>
                  </a:lnTo>
                  <a:lnTo>
                    <a:pt x="167" y="556"/>
                  </a:lnTo>
                  <a:lnTo>
                    <a:pt x="126" y="529"/>
                  </a:lnTo>
                  <a:lnTo>
                    <a:pt x="91" y="501"/>
                  </a:lnTo>
                  <a:lnTo>
                    <a:pt x="61" y="473"/>
                  </a:lnTo>
                  <a:lnTo>
                    <a:pt x="37" y="443"/>
                  </a:lnTo>
                  <a:lnTo>
                    <a:pt x="18" y="411"/>
                  </a:lnTo>
                  <a:lnTo>
                    <a:pt x="7" y="379"/>
                  </a:lnTo>
                  <a:lnTo>
                    <a:pt x="0" y="347"/>
                  </a:lnTo>
                  <a:lnTo>
                    <a:pt x="1" y="313"/>
                  </a:lnTo>
                  <a:lnTo>
                    <a:pt x="8" y="281"/>
                  </a:lnTo>
                  <a:lnTo>
                    <a:pt x="20" y="251"/>
                  </a:lnTo>
                  <a:lnTo>
                    <a:pt x="40" y="221"/>
                  </a:lnTo>
                  <a:lnTo>
                    <a:pt x="64" y="192"/>
                  </a:lnTo>
                  <a:lnTo>
                    <a:pt x="93" y="166"/>
                  </a:lnTo>
                  <a:lnTo>
                    <a:pt x="128" y="140"/>
                  </a:lnTo>
                  <a:lnTo>
                    <a:pt x="167" y="116"/>
                  </a:lnTo>
                  <a:lnTo>
                    <a:pt x="209" y="94"/>
                  </a:lnTo>
                  <a:lnTo>
                    <a:pt x="257" y="74"/>
                  </a:lnTo>
                  <a:lnTo>
                    <a:pt x="307" y="56"/>
                  </a:lnTo>
                  <a:lnTo>
                    <a:pt x="361" y="40"/>
                  </a:lnTo>
                  <a:lnTo>
                    <a:pt x="418" y="26"/>
                  </a:lnTo>
                  <a:lnTo>
                    <a:pt x="479" y="16"/>
                  </a:lnTo>
                  <a:lnTo>
                    <a:pt x="541" y="8"/>
                  </a:lnTo>
                  <a:lnTo>
                    <a:pt x="606" y="2"/>
                  </a:lnTo>
                  <a:lnTo>
                    <a:pt x="672" y="0"/>
                  </a:lnTo>
                  <a:lnTo>
                    <a:pt x="709" y="0"/>
                  </a:lnTo>
                  <a:lnTo>
                    <a:pt x="746" y="1"/>
                  </a:lnTo>
                  <a:lnTo>
                    <a:pt x="782" y="2"/>
                  </a:lnTo>
                  <a:lnTo>
                    <a:pt x="818" y="4"/>
                  </a:lnTo>
                  <a:lnTo>
                    <a:pt x="852" y="8"/>
                  </a:lnTo>
                  <a:lnTo>
                    <a:pt x="888" y="12"/>
                  </a:lnTo>
                  <a:lnTo>
                    <a:pt x="921" y="17"/>
                  </a:lnTo>
                  <a:lnTo>
                    <a:pt x="955" y="23"/>
                  </a:lnTo>
                  <a:lnTo>
                    <a:pt x="988" y="30"/>
                  </a:lnTo>
                  <a:lnTo>
                    <a:pt x="1019" y="38"/>
                  </a:lnTo>
                  <a:lnTo>
                    <a:pt x="1050" y="46"/>
                  </a:lnTo>
                  <a:lnTo>
                    <a:pt x="1081" y="54"/>
                  </a:lnTo>
                  <a:lnTo>
                    <a:pt x="1110" y="63"/>
                  </a:lnTo>
                  <a:lnTo>
                    <a:pt x="1139" y="74"/>
                  </a:lnTo>
                  <a:lnTo>
                    <a:pt x="1167" y="84"/>
                  </a:lnTo>
                  <a:lnTo>
                    <a:pt x="1193" y="95"/>
                  </a:lnTo>
                  <a:lnTo>
                    <a:pt x="1217" y="108"/>
                  </a:lnTo>
                  <a:lnTo>
                    <a:pt x="1242" y="121"/>
                  </a:lnTo>
                  <a:lnTo>
                    <a:pt x="1265" y="134"/>
                  </a:lnTo>
                  <a:lnTo>
                    <a:pt x="1287" y="147"/>
                  </a:lnTo>
                  <a:lnTo>
                    <a:pt x="1306" y="161"/>
                  </a:lnTo>
                  <a:lnTo>
                    <a:pt x="1325" y="176"/>
                  </a:lnTo>
                  <a:lnTo>
                    <a:pt x="1342" y="191"/>
                  </a:lnTo>
                  <a:lnTo>
                    <a:pt x="1358" y="206"/>
                  </a:lnTo>
                  <a:lnTo>
                    <a:pt x="1372" y="222"/>
                  </a:lnTo>
                  <a:lnTo>
                    <a:pt x="1384" y="240"/>
                  </a:lnTo>
                  <a:lnTo>
                    <a:pt x="1395" y="256"/>
                  </a:lnTo>
                  <a:lnTo>
                    <a:pt x="1404" y="273"/>
                  </a:lnTo>
                  <a:lnTo>
                    <a:pt x="1412" y="291"/>
                  </a:lnTo>
                  <a:lnTo>
                    <a:pt x="1417" y="309"/>
                  </a:lnTo>
                  <a:lnTo>
                    <a:pt x="1421" y="327"/>
                  </a:lnTo>
                  <a:lnTo>
                    <a:pt x="1423" y="346"/>
                  </a:lnTo>
                  <a:close/>
                </a:path>
              </a:pathLst>
            </a:custGeom>
            <a:solidFill>
              <a:srgbClr val="8E7F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525" y="2825"/>
              <a:ext cx="748" cy="377"/>
            </a:xfrm>
            <a:custGeom>
              <a:avLst/>
              <a:gdLst/>
              <a:ahLst/>
              <a:cxnLst>
                <a:cxn ang="0">
                  <a:pos x="1321" y="142"/>
                </a:cxn>
                <a:cxn ang="0">
                  <a:pos x="1360" y="169"/>
                </a:cxn>
                <a:cxn ang="0">
                  <a:pos x="1396" y="196"/>
                </a:cxn>
                <a:cxn ang="0">
                  <a:pos x="1427" y="226"/>
                </a:cxn>
                <a:cxn ang="0">
                  <a:pos x="1452" y="259"/>
                </a:cxn>
                <a:cxn ang="0">
                  <a:pos x="1472" y="291"/>
                </a:cxn>
                <a:cxn ang="0">
                  <a:pos x="1486" y="326"/>
                </a:cxn>
                <a:cxn ang="0">
                  <a:pos x="1494" y="361"/>
                </a:cxn>
                <a:cxn ang="0">
                  <a:pos x="1495" y="403"/>
                </a:cxn>
                <a:cxn ang="0">
                  <a:pos x="1486" y="449"/>
                </a:cxn>
                <a:cxn ang="0">
                  <a:pos x="1466" y="493"/>
                </a:cxn>
                <a:cxn ang="0">
                  <a:pos x="1437" y="533"/>
                </a:cxn>
                <a:cxn ang="0">
                  <a:pos x="1406" y="566"/>
                </a:cxn>
                <a:cxn ang="0">
                  <a:pos x="1377" y="590"/>
                </a:cxn>
                <a:cxn ang="0">
                  <a:pos x="1345" y="613"/>
                </a:cxn>
                <a:cxn ang="0">
                  <a:pos x="1309" y="634"/>
                </a:cxn>
                <a:cxn ang="0">
                  <a:pos x="1271" y="654"/>
                </a:cxn>
                <a:cxn ang="0">
                  <a:pos x="1230" y="673"/>
                </a:cxn>
                <a:cxn ang="0">
                  <a:pos x="1185" y="689"/>
                </a:cxn>
                <a:cxn ang="0">
                  <a:pos x="1139" y="705"/>
                </a:cxn>
                <a:cxn ang="0">
                  <a:pos x="1089" y="718"/>
                </a:cxn>
                <a:cxn ang="0">
                  <a:pos x="1039" y="729"/>
                </a:cxn>
                <a:cxn ang="0">
                  <a:pos x="986" y="738"/>
                </a:cxn>
                <a:cxn ang="0">
                  <a:pos x="930" y="747"/>
                </a:cxn>
                <a:cxn ang="0">
                  <a:pos x="874" y="751"/>
                </a:cxn>
                <a:cxn ang="0">
                  <a:pos x="816" y="755"/>
                </a:cxn>
                <a:cxn ang="0">
                  <a:pos x="758" y="756"/>
                </a:cxn>
                <a:cxn ang="0">
                  <a:pos x="698" y="753"/>
                </a:cxn>
                <a:cxn ang="0">
                  <a:pos x="593" y="745"/>
                </a:cxn>
                <a:cxn ang="0">
                  <a:pos x="453" y="721"/>
                </a:cxn>
                <a:cxn ang="0">
                  <a:pos x="328" y="685"/>
                </a:cxn>
                <a:cxn ang="0">
                  <a:pos x="220" y="638"/>
                </a:cxn>
                <a:cxn ang="0">
                  <a:pos x="131" y="583"/>
                </a:cxn>
                <a:cxn ang="0">
                  <a:pos x="63" y="521"/>
                </a:cxn>
                <a:cxn ang="0">
                  <a:pos x="18" y="452"/>
                </a:cxn>
                <a:cxn ang="0">
                  <a:pos x="0" y="382"/>
                </a:cxn>
                <a:cxn ang="0">
                  <a:pos x="9" y="311"/>
                </a:cxn>
                <a:cxn ang="0">
                  <a:pos x="42" y="245"/>
                </a:cxn>
                <a:cxn ang="0">
                  <a:pos x="99" y="184"/>
                </a:cxn>
                <a:cxn ang="0">
                  <a:pos x="176" y="130"/>
                </a:cxn>
                <a:cxn ang="0">
                  <a:pos x="270" y="82"/>
                </a:cxn>
                <a:cxn ang="0">
                  <a:pos x="380" y="45"/>
                </a:cxn>
                <a:cxn ang="0">
                  <a:pos x="503" y="19"/>
                </a:cxn>
                <a:cxn ang="0">
                  <a:pos x="636" y="3"/>
                </a:cxn>
                <a:cxn ang="0">
                  <a:pos x="748" y="0"/>
                </a:cxn>
                <a:cxn ang="0">
                  <a:pos x="833" y="4"/>
                </a:cxn>
                <a:cxn ang="0">
                  <a:pos x="915" y="12"/>
                </a:cxn>
                <a:cxn ang="0">
                  <a:pos x="995" y="25"/>
                </a:cxn>
                <a:cxn ang="0">
                  <a:pos x="1071" y="42"/>
                </a:cxn>
                <a:cxn ang="0">
                  <a:pos x="1142" y="63"/>
                </a:cxn>
                <a:cxn ang="0">
                  <a:pos x="1209" y="87"/>
                </a:cxn>
                <a:cxn ang="0">
                  <a:pos x="1270" y="115"/>
                </a:cxn>
              </a:cxnLst>
              <a:rect l="0" t="0" r="r" b="b"/>
              <a:pathLst>
                <a:path w="1495" h="756">
                  <a:moveTo>
                    <a:pt x="1299" y="130"/>
                  </a:moveTo>
                  <a:lnTo>
                    <a:pt x="1321" y="142"/>
                  </a:lnTo>
                  <a:lnTo>
                    <a:pt x="1341" y="155"/>
                  </a:lnTo>
                  <a:lnTo>
                    <a:pt x="1360" y="169"/>
                  </a:lnTo>
                  <a:lnTo>
                    <a:pt x="1379" y="183"/>
                  </a:lnTo>
                  <a:lnTo>
                    <a:pt x="1396" y="196"/>
                  </a:lnTo>
                  <a:lnTo>
                    <a:pt x="1412" y="211"/>
                  </a:lnTo>
                  <a:lnTo>
                    <a:pt x="1427" y="226"/>
                  </a:lnTo>
                  <a:lnTo>
                    <a:pt x="1440" y="243"/>
                  </a:lnTo>
                  <a:lnTo>
                    <a:pt x="1452" y="259"/>
                  </a:lnTo>
                  <a:lnTo>
                    <a:pt x="1463" y="275"/>
                  </a:lnTo>
                  <a:lnTo>
                    <a:pt x="1472" y="291"/>
                  </a:lnTo>
                  <a:lnTo>
                    <a:pt x="1480" y="308"/>
                  </a:lnTo>
                  <a:lnTo>
                    <a:pt x="1486" y="326"/>
                  </a:lnTo>
                  <a:lnTo>
                    <a:pt x="1490" y="344"/>
                  </a:lnTo>
                  <a:lnTo>
                    <a:pt x="1494" y="361"/>
                  </a:lnTo>
                  <a:lnTo>
                    <a:pt x="1495" y="380"/>
                  </a:lnTo>
                  <a:lnTo>
                    <a:pt x="1495" y="403"/>
                  </a:lnTo>
                  <a:lnTo>
                    <a:pt x="1492" y="426"/>
                  </a:lnTo>
                  <a:lnTo>
                    <a:pt x="1486" y="449"/>
                  </a:lnTo>
                  <a:lnTo>
                    <a:pt x="1477" y="471"/>
                  </a:lnTo>
                  <a:lnTo>
                    <a:pt x="1466" y="493"/>
                  </a:lnTo>
                  <a:lnTo>
                    <a:pt x="1452" y="514"/>
                  </a:lnTo>
                  <a:lnTo>
                    <a:pt x="1437" y="533"/>
                  </a:lnTo>
                  <a:lnTo>
                    <a:pt x="1419" y="553"/>
                  </a:lnTo>
                  <a:lnTo>
                    <a:pt x="1406" y="566"/>
                  </a:lnTo>
                  <a:lnTo>
                    <a:pt x="1392" y="578"/>
                  </a:lnTo>
                  <a:lnTo>
                    <a:pt x="1377" y="590"/>
                  </a:lnTo>
                  <a:lnTo>
                    <a:pt x="1361" y="601"/>
                  </a:lnTo>
                  <a:lnTo>
                    <a:pt x="1345" y="613"/>
                  </a:lnTo>
                  <a:lnTo>
                    <a:pt x="1328" y="623"/>
                  </a:lnTo>
                  <a:lnTo>
                    <a:pt x="1309" y="634"/>
                  </a:lnTo>
                  <a:lnTo>
                    <a:pt x="1291" y="644"/>
                  </a:lnTo>
                  <a:lnTo>
                    <a:pt x="1271" y="654"/>
                  </a:lnTo>
                  <a:lnTo>
                    <a:pt x="1251" y="664"/>
                  </a:lnTo>
                  <a:lnTo>
                    <a:pt x="1230" y="673"/>
                  </a:lnTo>
                  <a:lnTo>
                    <a:pt x="1208" y="681"/>
                  </a:lnTo>
                  <a:lnTo>
                    <a:pt x="1185" y="689"/>
                  </a:lnTo>
                  <a:lnTo>
                    <a:pt x="1162" y="697"/>
                  </a:lnTo>
                  <a:lnTo>
                    <a:pt x="1139" y="705"/>
                  </a:lnTo>
                  <a:lnTo>
                    <a:pt x="1115" y="711"/>
                  </a:lnTo>
                  <a:lnTo>
                    <a:pt x="1089" y="718"/>
                  </a:lnTo>
                  <a:lnTo>
                    <a:pt x="1064" y="723"/>
                  </a:lnTo>
                  <a:lnTo>
                    <a:pt x="1039" y="729"/>
                  </a:lnTo>
                  <a:lnTo>
                    <a:pt x="1012" y="734"/>
                  </a:lnTo>
                  <a:lnTo>
                    <a:pt x="986" y="738"/>
                  </a:lnTo>
                  <a:lnTo>
                    <a:pt x="958" y="743"/>
                  </a:lnTo>
                  <a:lnTo>
                    <a:pt x="930" y="747"/>
                  </a:lnTo>
                  <a:lnTo>
                    <a:pt x="903" y="749"/>
                  </a:lnTo>
                  <a:lnTo>
                    <a:pt x="874" y="751"/>
                  </a:lnTo>
                  <a:lnTo>
                    <a:pt x="846" y="753"/>
                  </a:lnTo>
                  <a:lnTo>
                    <a:pt x="816" y="755"/>
                  </a:lnTo>
                  <a:lnTo>
                    <a:pt x="788" y="756"/>
                  </a:lnTo>
                  <a:lnTo>
                    <a:pt x="758" y="756"/>
                  </a:lnTo>
                  <a:lnTo>
                    <a:pt x="728" y="755"/>
                  </a:lnTo>
                  <a:lnTo>
                    <a:pt x="698" y="753"/>
                  </a:lnTo>
                  <a:lnTo>
                    <a:pt x="668" y="752"/>
                  </a:lnTo>
                  <a:lnTo>
                    <a:pt x="593" y="745"/>
                  </a:lnTo>
                  <a:lnTo>
                    <a:pt x="521" y="735"/>
                  </a:lnTo>
                  <a:lnTo>
                    <a:pt x="453" y="721"/>
                  </a:lnTo>
                  <a:lnTo>
                    <a:pt x="389" y="705"/>
                  </a:lnTo>
                  <a:lnTo>
                    <a:pt x="328" y="685"/>
                  </a:lnTo>
                  <a:lnTo>
                    <a:pt x="271" y="664"/>
                  </a:lnTo>
                  <a:lnTo>
                    <a:pt x="220" y="638"/>
                  </a:lnTo>
                  <a:lnTo>
                    <a:pt x="172" y="612"/>
                  </a:lnTo>
                  <a:lnTo>
                    <a:pt x="131" y="583"/>
                  </a:lnTo>
                  <a:lnTo>
                    <a:pt x="94" y="553"/>
                  </a:lnTo>
                  <a:lnTo>
                    <a:pt x="63" y="521"/>
                  </a:lnTo>
                  <a:lnTo>
                    <a:pt x="38" y="487"/>
                  </a:lnTo>
                  <a:lnTo>
                    <a:pt x="18" y="452"/>
                  </a:lnTo>
                  <a:lnTo>
                    <a:pt x="5" y="418"/>
                  </a:lnTo>
                  <a:lnTo>
                    <a:pt x="0" y="382"/>
                  </a:lnTo>
                  <a:lnTo>
                    <a:pt x="1" y="345"/>
                  </a:lnTo>
                  <a:lnTo>
                    <a:pt x="9" y="311"/>
                  </a:lnTo>
                  <a:lnTo>
                    <a:pt x="23" y="277"/>
                  </a:lnTo>
                  <a:lnTo>
                    <a:pt x="42" y="245"/>
                  </a:lnTo>
                  <a:lnTo>
                    <a:pt x="68" y="214"/>
                  </a:lnTo>
                  <a:lnTo>
                    <a:pt x="99" y="184"/>
                  </a:lnTo>
                  <a:lnTo>
                    <a:pt x="134" y="156"/>
                  </a:lnTo>
                  <a:lnTo>
                    <a:pt x="176" y="130"/>
                  </a:lnTo>
                  <a:lnTo>
                    <a:pt x="221" y="105"/>
                  </a:lnTo>
                  <a:lnTo>
                    <a:pt x="270" y="82"/>
                  </a:lnTo>
                  <a:lnTo>
                    <a:pt x="323" y="63"/>
                  </a:lnTo>
                  <a:lnTo>
                    <a:pt x="380" y="45"/>
                  </a:lnTo>
                  <a:lnTo>
                    <a:pt x="440" y="30"/>
                  </a:lnTo>
                  <a:lnTo>
                    <a:pt x="503" y="19"/>
                  </a:lnTo>
                  <a:lnTo>
                    <a:pt x="568" y="10"/>
                  </a:lnTo>
                  <a:lnTo>
                    <a:pt x="636" y="3"/>
                  </a:lnTo>
                  <a:lnTo>
                    <a:pt x="706" y="0"/>
                  </a:lnTo>
                  <a:lnTo>
                    <a:pt x="748" y="0"/>
                  </a:lnTo>
                  <a:lnTo>
                    <a:pt x="791" y="2"/>
                  </a:lnTo>
                  <a:lnTo>
                    <a:pt x="833" y="4"/>
                  </a:lnTo>
                  <a:lnTo>
                    <a:pt x="874" y="7"/>
                  </a:lnTo>
                  <a:lnTo>
                    <a:pt x="915" y="12"/>
                  </a:lnTo>
                  <a:lnTo>
                    <a:pt x="956" y="18"/>
                  </a:lnTo>
                  <a:lnTo>
                    <a:pt x="995" y="25"/>
                  </a:lnTo>
                  <a:lnTo>
                    <a:pt x="1033" y="33"/>
                  </a:lnTo>
                  <a:lnTo>
                    <a:pt x="1071" y="42"/>
                  </a:lnTo>
                  <a:lnTo>
                    <a:pt x="1107" y="51"/>
                  </a:lnTo>
                  <a:lnTo>
                    <a:pt x="1142" y="63"/>
                  </a:lnTo>
                  <a:lnTo>
                    <a:pt x="1177" y="74"/>
                  </a:lnTo>
                  <a:lnTo>
                    <a:pt x="1209" y="87"/>
                  </a:lnTo>
                  <a:lnTo>
                    <a:pt x="1240" y="100"/>
                  </a:lnTo>
                  <a:lnTo>
                    <a:pt x="1270" y="115"/>
                  </a:lnTo>
                  <a:lnTo>
                    <a:pt x="1299" y="1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541" y="2837"/>
              <a:ext cx="711" cy="342"/>
            </a:xfrm>
            <a:custGeom>
              <a:avLst/>
              <a:gdLst/>
              <a:ahLst/>
              <a:cxnLst>
                <a:cxn ang="0">
                  <a:pos x="1421" y="367"/>
                </a:cxn>
                <a:cxn ang="0">
                  <a:pos x="1412" y="409"/>
                </a:cxn>
                <a:cxn ang="0">
                  <a:pos x="1393" y="448"/>
                </a:cxn>
                <a:cxn ang="0">
                  <a:pos x="1364" y="486"/>
                </a:cxn>
                <a:cxn ang="0">
                  <a:pos x="1321" y="526"/>
                </a:cxn>
                <a:cxn ang="0">
                  <a:pos x="1260" y="566"/>
                </a:cxn>
                <a:cxn ang="0">
                  <a:pos x="1187" y="602"/>
                </a:cxn>
                <a:cxn ang="0">
                  <a:pos x="1103" y="632"/>
                </a:cxn>
                <a:cxn ang="0">
                  <a:pos x="1012" y="655"/>
                </a:cxn>
                <a:cxn ang="0">
                  <a:pos x="912" y="672"/>
                </a:cxn>
                <a:cxn ang="0">
                  <a:pos x="806" y="681"/>
                </a:cxn>
                <a:cxn ang="0">
                  <a:pos x="696" y="682"/>
                </a:cxn>
                <a:cxn ang="0">
                  <a:pos x="568" y="674"/>
                </a:cxn>
                <a:cxn ang="0">
                  <a:pos x="434" y="653"/>
                </a:cxn>
                <a:cxn ang="0">
                  <a:pos x="315" y="620"/>
                </a:cxn>
                <a:cxn ang="0">
                  <a:pos x="212" y="579"/>
                </a:cxn>
                <a:cxn ang="0">
                  <a:pos x="126" y="528"/>
                </a:cxn>
                <a:cxn ang="0">
                  <a:pos x="61" y="473"/>
                </a:cxn>
                <a:cxn ang="0">
                  <a:pos x="18" y="410"/>
                </a:cxn>
                <a:cxn ang="0">
                  <a:pos x="0" y="347"/>
                </a:cxn>
                <a:cxn ang="0">
                  <a:pos x="8" y="282"/>
                </a:cxn>
                <a:cxn ang="0">
                  <a:pos x="40" y="221"/>
                </a:cxn>
                <a:cxn ang="0">
                  <a:pos x="94" y="166"/>
                </a:cxn>
                <a:cxn ang="0">
                  <a:pos x="167" y="116"/>
                </a:cxn>
                <a:cxn ang="0">
                  <a:pos x="257" y="74"/>
                </a:cxn>
                <a:cxn ang="0">
                  <a:pos x="361" y="40"/>
                </a:cxn>
                <a:cxn ang="0">
                  <a:pos x="479" y="16"/>
                </a:cxn>
                <a:cxn ang="0">
                  <a:pos x="607" y="2"/>
                </a:cxn>
                <a:cxn ang="0">
                  <a:pos x="746" y="1"/>
                </a:cxn>
                <a:cxn ang="0">
                  <a:pos x="888" y="13"/>
                </a:cxn>
                <a:cxn ang="0">
                  <a:pos x="1020" y="37"/>
                </a:cxn>
                <a:cxn ang="0">
                  <a:pos x="1139" y="74"/>
                </a:cxn>
                <a:cxn ang="0">
                  <a:pos x="1242" y="120"/>
                </a:cxn>
                <a:cxn ang="0">
                  <a:pos x="1325" y="175"/>
                </a:cxn>
                <a:cxn ang="0">
                  <a:pos x="1383" y="239"/>
                </a:cxn>
                <a:cxn ang="0">
                  <a:pos x="1417" y="308"/>
                </a:cxn>
              </a:cxnLst>
              <a:rect l="0" t="0" r="r" b="b"/>
              <a:pathLst>
                <a:path w="1421" h="682">
                  <a:moveTo>
                    <a:pt x="1421" y="345"/>
                  </a:moveTo>
                  <a:lnTo>
                    <a:pt x="1421" y="367"/>
                  </a:lnTo>
                  <a:lnTo>
                    <a:pt x="1418" y="387"/>
                  </a:lnTo>
                  <a:lnTo>
                    <a:pt x="1412" y="409"/>
                  </a:lnTo>
                  <a:lnTo>
                    <a:pt x="1403" y="429"/>
                  </a:lnTo>
                  <a:lnTo>
                    <a:pt x="1393" y="448"/>
                  </a:lnTo>
                  <a:lnTo>
                    <a:pt x="1380" y="468"/>
                  </a:lnTo>
                  <a:lnTo>
                    <a:pt x="1364" y="486"/>
                  </a:lnTo>
                  <a:lnTo>
                    <a:pt x="1346" y="504"/>
                  </a:lnTo>
                  <a:lnTo>
                    <a:pt x="1321" y="526"/>
                  </a:lnTo>
                  <a:lnTo>
                    <a:pt x="1292" y="546"/>
                  </a:lnTo>
                  <a:lnTo>
                    <a:pt x="1260" y="566"/>
                  </a:lnTo>
                  <a:lnTo>
                    <a:pt x="1224" y="584"/>
                  </a:lnTo>
                  <a:lnTo>
                    <a:pt x="1187" y="602"/>
                  </a:lnTo>
                  <a:lnTo>
                    <a:pt x="1147" y="618"/>
                  </a:lnTo>
                  <a:lnTo>
                    <a:pt x="1103" y="632"/>
                  </a:lnTo>
                  <a:lnTo>
                    <a:pt x="1058" y="644"/>
                  </a:lnTo>
                  <a:lnTo>
                    <a:pt x="1012" y="655"/>
                  </a:lnTo>
                  <a:lnTo>
                    <a:pt x="963" y="664"/>
                  </a:lnTo>
                  <a:lnTo>
                    <a:pt x="912" y="672"/>
                  </a:lnTo>
                  <a:lnTo>
                    <a:pt x="860" y="678"/>
                  </a:lnTo>
                  <a:lnTo>
                    <a:pt x="806" y="681"/>
                  </a:lnTo>
                  <a:lnTo>
                    <a:pt x="752" y="682"/>
                  </a:lnTo>
                  <a:lnTo>
                    <a:pt x="696" y="682"/>
                  </a:lnTo>
                  <a:lnTo>
                    <a:pt x="639" y="680"/>
                  </a:lnTo>
                  <a:lnTo>
                    <a:pt x="568" y="674"/>
                  </a:lnTo>
                  <a:lnTo>
                    <a:pt x="500" y="665"/>
                  </a:lnTo>
                  <a:lnTo>
                    <a:pt x="434" y="653"/>
                  </a:lnTo>
                  <a:lnTo>
                    <a:pt x="373" y="638"/>
                  </a:lnTo>
                  <a:lnTo>
                    <a:pt x="315" y="620"/>
                  </a:lnTo>
                  <a:lnTo>
                    <a:pt x="261" y="601"/>
                  </a:lnTo>
                  <a:lnTo>
                    <a:pt x="212" y="579"/>
                  </a:lnTo>
                  <a:lnTo>
                    <a:pt x="167" y="554"/>
                  </a:lnTo>
                  <a:lnTo>
                    <a:pt x="126" y="528"/>
                  </a:lnTo>
                  <a:lnTo>
                    <a:pt x="91" y="501"/>
                  </a:lnTo>
                  <a:lnTo>
                    <a:pt x="61" y="473"/>
                  </a:lnTo>
                  <a:lnTo>
                    <a:pt x="37" y="441"/>
                  </a:lnTo>
                  <a:lnTo>
                    <a:pt x="18" y="410"/>
                  </a:lnTo>
                  <a:lnTo>
                    <a:pt x="7" y="379"/>
                  </a:lnTo>
                  <a:lnTo>
                    <a:pt x="0" y="347"/>
                  </a:lnTo>
                  <a:lnTo>
                    <a:pt x="1" y="313"/>
                  </a:lnTo>
                  <a:lnTo>
                    <a:pt x="8" y="282"/>
                  </a:lnTo>
                  <a:lnTo>
                    <a:pt x="22" y="251"/>
                  </a:lnTo>
                  <a:lnTo>
                    <a:pt x="40" y="221"/>
                  </a:lnTo>
                  <a:lnTo>
                    <a:pt x="64" y="194"/>
                  </a:lnTo>
                  <a:lnTo>
                    <a:pt x="94" y="166"/>
                  </a:lnTo>
                  <a:lnTo>
                    <a:pt x="128" y="141"/>
                  </a:lnTo>
                  <a:lnTo>
                    <a:pt x="167" y="116"/>
                  </a:lnTo>
                  <a:lnTo>
                    <a:pt x="209" y="94"/>
                  </a:lnTo>
                  <a:lnTo>
                    <a:pt x="257" y="74"/>
                  </a:lnTo>
                  <a:lnTo>
                    <a:pt x="307" y="56"/>
                  </a:lnTo>
                  <a:lnTo>
                    <a:pt x="361" y="40"/>
                  </a:lnTo>
                  <a:lnTo>
                    <a:pt x="419" y="26"/>
                  </a:lnTo>
                  <a:lnTo>
                    <a:pt x="479" y="16"/>
                  </a:lnTo>
                  <a:lnTo>
                    <a:pt x="542" y="8"/>
                  </a:lnTo>
                  <a:lnTo>
                    <a:pt x="607" y="2"/>
                  </a:lnTo>
                  <a:lnTo>
                    <a:pt x="674" y="0"/>
                  </a:lnTo>
                  <a:lnTo>
                    <a:pt x="746" y="1"/>
                  </a:lnTo>
                  <a:lnTo>
                    <a:pt x="819" y="4"/>
                  </a:lnTo>
                  <a:lnTo>
                    <a:pt x="888" y="13"/>
                  </a:lnTo>
                  <a:lnTo>
                    <a:pt x="956" y="23"/>
                  </a:lnTo>
                  <a:lnTo>
                    <a:pt x="1020" y="37"/>
                  </a:lnTo>
                  <a:lnTo>
                    <a:pt x="1081" y="54"/>
                  </a:lnTo>
                  <a:lnTo>
                    <a:pt x="1139" y="74"/>
                  </a:lnTo>
                  <a:lnTo>
                    <a:pt x="1193" y="96"/>
                  </a:lnTo>
                  <a:lnTo>
                    <a:pt x="1242" y="120"/>
                  </a:lnTo>
                  <a:lnTo>
                    <a:pt x="1285" y="146"/>
                  </a:lnTo>
                  <a:lnTo>
                    <a:pt x="1325" y="175"/>
                  </a:lnTo>
                  <a:lnTo>
                    <a:pt x="1357" y="206"/>
                  </a:lnTo>
                  <a:lnTo>
                    <a:pt x="1383" y="239"/>
                  </a:lnTo>
                  <a:lnTo>
                    <a:pt x="1404" y="272"/>
                  </a:lnTo>
                  <a:lnTo>
                    <a:pt x="1417" y="308"/>
                  </a:lnTo>
                  <a:lnTo>
                    <a:pt x="1421" y="345"/>
                  </a:lnTo>
                  <a:close/>
                </a:path>
              </a:pathLst>
            </a:custGeom>
            <a:solidFill>
              <a:srgbClr val="C6B7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552" y="2853"/>
              <a:ext cx="685" cy="316"/>
            </a:xfrm>
            <a:custGeom>
              <a:avLst/>
              <a:gdLst/>
              <a:ahLst/>
              <a:cxnLst>
                <a:cxn ang="0">
                  <a:pos x="1368" y="339"/>
                </a:cxn>
                <a:cxn ang="0">
                  <a:pos x="1361" y="374"/>
                </a:cxn>
                <a:cxn ang="0">
                  <a:pos x="1347" y="407"/>
                </a:cxn>
                <a:cxn ang="0">
                  <a:pos x="1325" y="438"/>
                </a:cxn>
                <a:cxn ang="0">
                  <a:pos x="1296" y="468"/>
                </a:cxn>
                <a:cxn ang="0">
                  <a:pos x="1260" y="496"/>
                </a:cxn>
                <a:cxn ang="0">
                  <a:pos x="1219" y="521"/>
                </a:cxn>
                <a:cxn ang="0">
                  <a:pos x="1173" y="544"/>
                </a:cxn>
                <a:cxn ang="0">
                  <a:pos x="1121" y="566"/>
                </a:cxn>
                <a:cxn ang="0">
                  <a:pos x="1064" y="585"/>
                </a:cxn>
                <a:cxn ang="0">
                  <a:pos x="1004" y="600"/>
                </a:cxn>
                <a:cxn ang="0">
                  <a:pos x="940" y="612"/>
                </a:cxn>
                <a:cxn ang="0">
                  <a:pos x="873" y="623"/>
                </a:cxn>
                <a:cxn ang="0">
                  <a:pos x="803" y="628"/>
                </a:cxn>
                <a:cxn ang="0">
                  <a:pos x="730" y="632"/>
                </a:cxn>
                <a:cxn ang="0">
                  <a:pos x="655" y="631"/>
                </a:cxn>
                <a:cxn ang="0">
                  <a:pos x="549" y="624"/>
                </a:cxn>
                <a:cxn ang="0">
                  <a:pos x="420" y="604"/>
                </a:cxn>
                <a:cxn ang="0">
                  <a:pos x="305" y="574"/>
                </a:cxn>
                <a:cxn ang="0">
                  <a:pos x="205" y="535"/>
                </a:cxn>
                <a:cxn ang="0">
                  <a:pos x="123" y="489"/>
                </a:cxn>
                <a:cxn ang="0">
                  <a:pos x="60" y="437"/>
                </a:cxn>
                <a:cxn ang="0">
                  <a:pos x="17" y="379"/>
                </a:cxn>
                <a:cxn ang="0">
                  <a:pos x="0" y="321"/>
                </a:cxn>
                <a:cxn ang="0">
                  <a:pos x="7" y="261"/>
                </a:cxn>
                <a:cxn ang="0">
                  <a:pos x="37" y="204"/>
                </a:cxn>
                <a:cxn ang="0">
                  <a:pos x="88" y="153"/>
                </a:cxn>
                <a:cxn ang="0">
                  <a:pos x="159" y="107"/>
                </a:cxn>
                <a:cxn ang="0">
                  <a:pos x="246" y="68"/>
                </a:cxn>
                <a:cxn ang="0">
                  <a:pos x="348" y="37"/>
                </a:cxn>
                <a:cxn ang="0">
                  <a:pos x="461" y="15"/>
                </a:cxn>
                <a:cxn ang="0">
                  <a:pos x="584" y="2"/>
                </a:cxn>
                <a:cxn ang="0">
                  <a:pos x="719" y="1"/>
                </a:cxn>
                <a:cxn ang="0">
                  <a:pos x="856" y="13"/>
                </a:cxn>
                <a:cxn ang="0">
                  <a:pos x="982" y="36"/>
                </a:cxn>
                <a:cxn ang="0">
                  <a:pos x="1098" y="70"/>
                </a:cxn>
                <a:cxn ang="0">
                  <a:pos x="1197" y="113"/>
                </a:cxn>
                <a:cxn ang="0">
                  <a:pos x="1276" y="165"/>
                </a:cxn>
                <a:cxn ang="0">
                  <a:pos x="1334" y="224"/>
                </a:cxn>
                <a:cxn ang="0">
                  <a:pos x="1365" y="287"/>
                </a:cxn>
              </a:cxnLst>
              <a:rect l="0" t="0" r="r" b="b"/>
              <a:pathLst>
                <a:path w="1370" h="632">
                  <a:moveTo>
                    <a:pt x="1370" y="322"/>
                  </a:moveTo>
                  <a:lnTo>
                    <a:pt x="1368" y="339"/>
                  </a:lnTo>
                  <a:lnTo>
                    <a:pt x="1366" y="356"/>
                  </a:lnTo>
                  <a:lnTo>
                    <a:pt x="1361" y="374"/>
                  </a:lnTo>
                  <a:lnTo>
                    <a:pt x="1356" y="391"/>
                  </a:lnTo>
                  <a:lnTo>
                    <a:pt x="1347" y="407"/>
                  </a:lnTo>
                  <a:lnTo>
                    <a:pt x="1336" y="423"/>
                  </a:lnTo>
                  <a:lnTo>
                    <a:pt x="1325" y="438"/>
                  </a:lnTo>
                  <a:lnTo>
                    <a:pt x="1311" y="453"/>
                  </a:lnTo>
                  <a:lnTo>
                    <a:pt x="1296" y="468"/>
                  </a:lnTo>
                  <a:lnTo>
                    <a:pt x="1279" y="482"/>
                  </a:lnTo>
                  <a:lnTo>
                    <a:pt x="1260" y="496"/>
                  </a:lnTo>
                  <a:lnTo>
                    <a:pt x="1241" y="509"/>
                  </a:lnTo>
                  <a:lnTo>
                    <a:pt x="1219" y="521"/>
                  </a:lnTo>
                  <a:lnTo>
                    <a:pt x="1197" y="534"/>
                  </a:lnTo>
                  <a:lnTo>
                    <a:pt x="1173" y="544"/>
                  </a:lnTo>
                  <a:lnTo>
                    <a:pt x="1147" y="556"/>
                  </a:lnTo>
                  <a:lnTo>
                    <a:pt x="1121" y="566"/>
                  </a:lnTo>
                  <a:lnTo>
                    <a:pt x="1093" y="575"/>
                  </a:lnTo>
                  <a:lnTo>
                    <a:pt x="1064" y="585"/>
                  </a:lnTo>
                  <a:lnTo>
                    <a:pt x="1034" y="593"/>
                  </a:lnTo>
                  <a:lnTo>
                    <a:pt x="1004" y="600"/>
                  </a:lnTo>
                  <a:lnTo>
                    <a:pt x="972" y="607"/>
                  </a:lnTo>
                  <a:lnTo>
                    <a:pt x="940" y="612"/>
                  </a:lnTo>
                  <a:lnTo>
                    <a:pt x="906" y="618"/>
                  </a:lnTo>
                  <a:lnTo>
                    <a:pt x="873" y="623"/>
                  </a:lnTo>
                  <a:lnTo>
                    <a:pt x="837" y="626"/>
                  </a:lnTo>
                  <a:lnTo>
                    <a:pt x="803" y="628"/>
                  </a:lnTo>
                  <a:lnTo>
                    <a:pt x="766" y="631"/>
                  </a:lnTo>
                  <a:lnTo>
                    <a:pt x="730" y="632"/>
                  </a:lnTo>
                  <a:lnTo>
                    <a:pt x="692" y="632"/>
                  </a:lnTo>
                  <a:lnTo>
                    <a:pt x="655" y="631"/>
                  </a:lnTo>
                  <a:lnTo>
                    <a:pt x="617" y="630"/>
                  </a:lnTo>
                  <a:lnTo>
                    <a:pt x="549" y="624"/>
                  </a:lnTo>
                  <a:lnTo>
                    <a:pt x="484" y="616"/>
                  </a:lnTo>
                  <a:lnTo>
                    <a:pt x="420" y="604"/>
                  </a:lnTo>
                  <a:lnTo>
                    <a:pt x="361" y="590"/>
                  </a:lnTo>
                  <a:lnTo>
                    <a:pt x="305" y="574"/>
                  </a:lnTo>
                  <a:lnTo>
                    <a:pt x="253" y="556"/>
                  </a:lnTo>
                  <a:lnTo>
                    <a:pt x="205" y="535"/>
                  </a:lnTo>
                  <a:lnTo>
                    <a:pt x="162" y="513"/>
                  </a:lnTo>
                  <a:lnTo>
                    <a:pt x="123" y="489"/>
                  </a:lnTo>
                  <a:lnTo>
                    <a:pt x="88" y="464"/>
                  </a:lnTo>
                  <a:lnTo>
                    <a:pt x="60" y="437"/>
                  </a:lnTo>
                  <a:lnTo>
                    <a:pt x="35" y="408"/>
                  </a:lnTo>
                  <a:lnTo>
                    <a:pt x="17" y="379"/>
                  </a:lnTo>
                  <a:lnTo>
                    <a:pt x="5" y="351"/>
                  </a:lnTo>
                  <a:lnTo>
                    <a:pt x="0" y="321"/>
                  </a:lnTo>
                  <a:lnTo>
                    <a:pt x="0" y="289"/>
                  </a:lnTo>
                  <a:lnTo>
                    <a:pt x="7" y="261"/>
                  </a:lnTo>
                  <a:lnTo>
                    <a:pt x="19" y="232"/>
                  </a:lnTo>
                  <a:lnTo>
                    <a:pt x="37" y="204"/>
                  </a:lnTo>
                  <a:lnTo>
                    <a:pt x="61" y="178"/>
                  </a:lnTo>
                  <a:lnTo>
                    <a:pt x="88" y="153"/>
                  </a:lnTo>
                  <a:lnTo>
                    <a:pt x="122" y="129"/>
                  </a:lnTo>
                  <a:lnTo>
                    <a:pt x="159" y="107"/>
                  </a:lnTo>
                  <a:lnTo>
                    <a:pt x="200" y="86"/>
                  </a:lnTo>
                  <a:lnTo>
                    <a:pt x="246" y="68"/>
                  </a:lnTo>
                  <a:lnTo>
                    <a:pt x="295" y="52"/>
                  </a:lnTo>
                  <a:lnTo>
                    <a:pt x="348" y="37"/>
                  </a:lnTo>
                  <a:lnTo>
                    <a:pt x="403" y="24"/>
                  </a:lnTo>
                  <a:lnTo>
                    <a:pt x="461" y="15"/>
                  </a:lnTo>
                  <a:lnTo>
                    <a:pt x="522" y="7"/>
                  </a:lnTo>
                  <a:lnTo>
                    <a:pt x="584" y="2"/>
                  </a:lnTo>
                  <a:lnTo>
                    <a:pt x="648" y="0"/>
                  </a:lnTo>
                  <a:lnTo>
                    <a:pt x="719" y="1"/>
                  </a:lnTo>
                  <a:lnTo>
                    <a:pt x="788" y="6"/>
                  </a:lnTo>
                  <a:lnTo>
                    <a:pt x="856" y="13"/>
                  </a:lnTo>
                  <a:lnTo>
                    <a:pt x="920" y="23"/>
                  </a:lnTo>
                  <a:lnTo>
                    <a:pt x="982" y="36"/>
                  </a:lnTo>
                  <a:lnTo>
                    <a:pt x="1042" y="52"/>
                  </a:lnTo>
                  <a:lnTo>
                    <a:pt x="1098" y="70"/>
                  </a:lnTo>
                  <a:lnTo>
                    <a:pt x="1150" y="90"/>
                  </a:lnTo>
                  <a:lnTo>
                    <a:pt x="1197" y="113"/>
                  </a:lnTo>
                  <a:lnTo>
                    <a:pt x="1239" y="138"/>
                  </a:lnTo>
                  <a:lnTo>
                    <a:pt x="1276" y="165"/>
                  </a:lnTo>
                  <a:lnTo>
                    <a:pt x="1307" y="193"/>
                  </a:lnTo>
                  <a:lnTo>
                    <a:pt x="1334" y="224"/>
                  </a:lnTo>
                  <a:lnTo>
                    <a:pt x="1352" y="255"/>
                  </a:lnTo>
                  <a:lnTo>
                    <a:pt x="1365" y="287"/>
                  </a:lnTo>
                  <a:lnTo>
                    <a:pt x="1370" y="322"/>
                  </a:lnTo>
                  <a:close/>
                </a:path>
              </a:pathLst>
            </a:custGeom>
            <a:solidFill>
              <a:srgbClr val="F9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553" y="2846"/>
              <a:ext cx="684" cy="315"/>
            </a:xfrm>
            <a:custGeom>
              <a:avLst/>
              <a:gdLst/>
              <a:ahLst/>
              <a:cxnLst>
                <a:cxn ang="0">
                  <a:pos x="1367" y="337"/>
                </a:cxn>
                <a:cxn ang="0">
                  <a:pos x="1359" y="371"/>
                </a:cxn>
                <a:cxn ang="0">
                  <a:pos x="1346" y="405"/>
                </a:cxn>
                <a:cxn ang="0">
                  <a:pos x="1324" y="436"/>
                </a:cxn>
                <a:cxn ang="0">
                  <a:pos x="1295" y="466"/>
                </a:cxn>
                <a:cxn ang="0">
                  <a:pos x="1259" y="494"/>
                </a:cxn>
                <a:cxn ang="0">
                  <a:pos x="1218" y="519"/>
                </a:cxn>
                <a:cxn ang="0">
                  <a:pos x="1172" y="542"/>
                </a:cxn>
                <a:cxn ang="0">
                  <a:pos x="1120" y="564"/>
                </a:cxn>
                <a:cxn ang="0">
                  <a:pos x="1063" y="582"/>
                </a:cxn>
                <a:cxn ang="0">
                  <a:pos x="1003" y="597"/>
                </a:cxn>
                <a:cxn ang="0">
                  <a:pos x="939" y="610"/>
                </a:cxn>
                <a:cxn ang="0">
                  <a:pos x="871" y="621"/>
                </a:cxn>
                <a:cxn ang="0">
                  <a:pos x="802" y="626"/>
                </a:cxn>
                <a:cxn ang="0">
                  <a:pos x="729" y="630"/>
                </a:cxn>
                <a:cxn ang="0">
                  <a:pos x="654" y="629"/>
                </a:cxn>
                <a:cxn ang="0">
                  <a:pos x="548" y="622"/>
                </a:cxn>
                <a:cxn ang="0">
                  <a:pos x="420" y="602"/>
                </a:cxn>
                <a:cxn ang="0">
                  <a:pos x="305" y="573"/>
                </a:cxn>
                <a:cxn ang="0">
                  <a:pos x="205" y="534"/>
                </a:cxn>
                <a:cxn ang="0">
                  <a:pos x="123" y="489"/>
                </a:cxn>
                <a:cxn ang="0">
                  <a:pos x="60" y="437"/>
                </a:cxn>
                <a:cxn ang="0">
                  <a:pos x="17" y="381"/>
                </a:cxn>
                <a:cxn ang="0">
                  <a:pos x="0" y="321"/>
                </a:cxn>
                <a:cxn ang="0">
                  <a:pos x="7" y="261"/>
                </a:cxn>
                <a:cxn ang="0">
                  <a:pos x="37" y="205"/>
                </a:cxn>
                <a:cxn ang="0">
                  <a:pos x="89" y="153"/>
                </a:cxn>
                <a:cxn ang="0">
                  <a:pos x="159" y="107"/>
                </a:cxn>
                <a:cxn ang="0">
                  <a:pos x="246" y="69"/>
                </a:cxn>
                <a:cxn ang="0">
                  <a:pos x="348" y="37"/>
                </a:cxn>
                <a:cxn ang="0">
                  <a:pos x="461" y="15"/>
                </a:cxn>
                <a:cxn ang="0">
                  <a:pos x="584" y="2"/>
                </a:cxn>
                <a:cxn ang="0">
                  <a:pos x="719" y="1"/>
                </a:cxn>
                <a:cxn ang="0">
                  <a:pos x="855" y="13"/>
                </a:cxn>
                <a:cxn ang="0">
                  <a:pos x="983" y="36"/>
                </a:cxn>
                <a:cxn ang="0">
                  <a:pos x="1097" y="69"/>
                </a:cxn>
                <a:cxn ang="0">
                  <a:pos x="1195" y="112"/>
                </a:cxn>
                <a:cxn ang="0">
                  <a:pos x="1274" y="164"/>
                </a:cxn>
                <a:cxn ang="0">
                  <a:pos x="1332" y="222"/>
                </a:cxn>
                <a:cxn ang="0">
                  <a:pos x="1363" y="286"/>
                </a:cxn>
              </a:cxnLst>
              <a:rect l="0" t="0" r="r" b="b"/>
              <a:pathLst>
                <a:path w="1367" h="630">
                  <a:moveTo>
                    <a:pt x="1367" y="320"/>
                  </a:moveTo>
                  <a:lnTo>
                    <a:pt x="1367" y="337"/>
                  </a:lnTo>
                  <a:lnTo>
                    <a:pt x="1364" y="354"/>
                  </a:lnTo>
                  <a:lnTo>
                    <a:pt x="1359" y="371"/>
                  </a:lnTo>
                  <a:lnTo>
                    <a:pt x="1354" y="389"/>
                  </a:lnTo>
                  <a:lnTo>
                    <a:pt x="1346" y="405"/>
                  </a:lnTo>
                  <a:lnTo>
                    <a:pt x="1335" y="421"/>
                  </a:lnTo>
                  <a:lnTo>
                    <a:pt x="1324" y="436"/>
                  </a:lnTo>
                  <a:lnTo>
                    <a:pt x="1310" y="451"/>
                  </a:lnTo>
                  <a:lnTo>
                    <a:pt x="1295" y="466"/>
                  </a:lnTo>
                  <a:lnTo>
                    <a:pt x="1278" y="480"/>
                  </a:lnTo>
                  <a:lnTo>
                    <a:pt x="1259" y="494"/>
                  </a:lnTo>
                  <a:lnTo>
                    <a:pt x="1240" y="506"/>
                  </a:lnTo>
                  <a:lnTo>
                    <a:pt x="1218" y="519"/>
                  </a:lnTo>
                  <a:lnTo>
                    <a:pt x="1196" y="532"/>
                  </a:lnTo>
                  <a:lnTo>
                    <a:pt x="1172" y="542"/>
                  </a:lnTo>
                  <a:lnTo>
                    <a:pt x="1146" y="554"/>
                  </a:lnTo>
                  <a:lnTo>
                    <a:pt x="1120" y="564"/>
                  </a:lnTo>
                  <a:lnTo>
                    <a:pt x="1092" y="573"/>
                  </a:lnTo>
                  <a:lnTo>
                    <a:pt x="1063" y="582"/>
                  </a:lnTo>
                  <a:lnTo>
                    <a:pt x="1033" y="591"/>
                  </a:lnTo>
                  <a:lnTo>
                    <a:pt x="1003" y="597"/>
                  </a:lnTo>
                  <a:lnTo>
                    <a:pt x="971" y="604"/>
                  </a:lnTo>
                  <a:lnTo>
                    <a:pt x="939" y="610"/>
                  </a:lnTo>
                  <a:lnTo>
                    <a:pt x="905" y="616"/>
                  </a:lnTo>
                  <a:lnTo>
                    <a:pt x="871" y="621"/>
                  </a:lnTo>
                  <a:lnTo>
                    <a:pt x="836" y="624"/>
                  </a:lnTo>
                  <a:lnTo>
                    <a:pt x="802" y="626"/>
                  </a:lnTo>
                  <a:lnTo>
                    <a:pt x="765" y="629"/>
                  </a:lnTo>
                  <a:lnTo>
                    <a:pt x="729" y="630"/>
                  </a:lnTo>
                  <a:lnTo>
                    <a:pt x="691" y="630"/>
                  </a:lnTo>
                  <a:lnTo>
                    <a:pt x="654" y="629"/>
                  </a:lnTo>
                  <a:lnTo>
                    <a:pt x="616" y="627"/>
                  </a:lnTo>
                  <a:lnTo>
                    <a:pt x="548" y="622"/>
                  </a:lnTo>
                  <a:lnTo>
                    <a:pt x="483" y="614"/>
                  </a:lnTo>
                  <a:lnTo>
                    <a:pt x="420" y="602"/>
                  </a:lnTo>
                  <a:lnTo>
                    <a:pt x="360" y="589"/>
                  </a:lnTo>
                  <a:lnTo>
                    <a:pt x="305" y="573"/>
                  </a:lnTo>
                  <a:lnTo>
                    <a:pt x="253" y="555"/>
                  </a:lnTo>
                  <a:lnTo>
                    <a:pt x="205" y="534"/>
                  </a:lnTo>
                  <a:lnTo>
                    <a:pt x="161" y="512"/>
                  </a:lnTo>
                  <a:lnTo>
                    <a:pt x="123" y="489"/>
                  </a:lnTo>
                  <a:lnTo>
                    <a:pt x="89" y="464"/>
                  </a:lnTo>
                  <a:lnTo>
                    <a:pt x="60" y="437"/>
                  </a:lnTo>
                  <a:lnTo>
                    <a:pt x="36" y="409"/>
                  </a:lnTo>
                  <a:lnTo>
                    <a:pt x="17" y="381"/>
                  </a:lnTo>
                  <a:lnTo>
                    <a:pt x="6" y="351"/>
                  </a:lnTo>
                  <a:lnTo>
                    <a:pt x="0" y="321"/>
                  </a:lnTo>
                  <a:lnTo>
                    <a:pt x="0" y="291"/>
                  </a:lnTo>
                  <a:lnTo>
                    <a:pt x="7" y="261"/>
                  </a:lnTo>
                  <a:lnTo>
                    <a:pt x="19" y="233"/>
                  </a:lnTo>
                  <a:lnTo>
                    <a:pt x="37" y="205"/>
                  </a:lnTo>
                  <a:lnTo>
                    <a:pt x="61" y="179"/>
                  </a:lnTo>
                  <a:lnTo>
                    <a:pt x="89" y="153"/>
                  </a:lnTo>
                  <a:lnTo>
                    <a:pt x="122" y="130"/>
                  </a:lnTo>
                  <a:lnTo>
                    <a:pt x="159" y="107"/>
                  </a:lnTo>
                  <a:lnTo>
                    <a:pt x="200" y="88"/>
                  </a:lnTo>
                  <a:lnTo>
                    <a:pt x="246" y="69"/>
                  </a:lnTo>
                  <a:lnTo>
                    <a:pt x="295" y="52"/>
                  </a:lnTo>
                  <a:lnTo>
                    <a:pt x="348" y="37"/>
                  </a:lnTo>
                  <a:lnTo>
                    <a:pt x="403" y="25"/>
                  </a:lnTo>
                  <a:lnTo>
                    <a:pt x="461" y="15"/>
                  </a:lnTo>
                  <a:lnTo>
                    <a:pt x="522" y="7"/>
                  </a:lnTo>
                  <a:lnTo>
                    <a:pt x="584" y="2"/>
                  </a:lnTo>
                  <a:lnTo>
                    <a:pt x="648" y="0"/>
                  </a:lnTo>
                  <a:lnTo>
                    <a:pt x="719" y="1"/>
                  </a:lnTo>
                  <a:lnTo>
                    <a:pt x="788" y="6"/>
                  </a:lnTo>
                  <a:lnTo>
                    <a:pt x="855" y="13"/>
                  </a:lnTo>
                  <a:lnTo>
                    <a:pt x="920" y="23"/>
                  </a:lnTo>
                  <a:lnTo>
                    <a:pt x="983" y="36"/>
                  </a:lnTo>
                  <a:lnTo>
                    <a:pt x="1041" y="51"/>
                  </a:lnTo>
                  <a:lnTo>
                    <a:pt x="1097" y="69"/>
                  </a:lnTo>
                  <a:lnTo>
                    <a:pt x="1149" y="90"/>
                  </a:lnTo>
                  <a:lnTo>
                    <a:pt x="1195" y="112"/>
                  </a:lnTo>
                  <a:lnTo>
                    <a:pt x="1237" y="137"/>
                  </a:lnTo>
                  <a:lnTo>
                    <a:pt x="1274" y="164"/>
                  </a:lnTo>
                  <a:lnTo>
                    <a:pt x="1306" y="192"/>
                  </a:lnTo>
                  <a:lnTo>
                    <a:pt x="1332" y="222"/>
                  </a:lnTo>
                  <a:lnTo>
                    <a:pt x="1350" y="253"/>
                  </a:lnTo>
                  <a:lnTo>
                    <a:pt x="1363" y="286"/>
                  </a:lnTo>
                  <a:lnTo>
                    <a:pt x="1367" y="320"/>
                  </a:lnTo>
                  <a:close/>
                </a:path>
              </a:pathLst>
            </a:custGeom>
            <a:solidFill>
              <a:srgbClr val="D6CC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741" y="2923"/>
              <a:ext cx="266" cy="122"/>
            </a:xfrm>
            <a:custGeom>
              <a:avLst/>
              <a:gdLst/>
              <a:ahLst/>
              <a:cxnLst>
                <a:cxn ang="0">
                  <a:pos x="530" y="139"/>
                </a:cxn>
                <a:cxn ang="0">
                  <a:pos x="518" y="163"/>
                </a:cxn>
                <a:cxn ang="0">
                  <a:pos x="496" y="186"/>
                </a:cxn>
                <a:cxn ang="0">
                  <a:pos x="466" y="206"/>
                </a:cxn>
                <a:cxn ang="0">
                  <a:pos x="427" y="221"/>
                </a:cxn>
                <a:cxn ang="0">
                  <a:pos x="383" y="233"/>
                </a:cxn>
                <a:cxn ang="0">
                  <a:pos x="333" y="242"/>
                </a:cxn>
                <a:cxn ang="0">
                  <a:pos x="278" y="245"/>
                </a:cxn>
                <a:cxn ang="0">
                  <a:pos x="224" y="244"/>
                </a:cxn>
                <a:cxn ang="0">
                  <a:pos x="174" y="237"/>
                </a:cxn>
                <a:cxn ang="0">
                  <a:pos x="127" y="227"/>
                </a:cxn>
                <a:cxn ang="0">
                  <a:pos x="87" y="213"/>
                </a:cxn>
                <a:cxn ang="0">
                  <a:pos x="53" y="195"/>
                </a:cxn>
                <a:cxn ang="0">
                  <a:pos x="26" y="175"/>
                </a:cxn>
                <a:cxn ang="0">
                  <a:pos x="9" y="153"/>
                </a:cxn>
                <a:cxn ang="0">
                  <a:pos x="0" y="130"/>
                </a:cxn>
                <a:cxn ang="0">
                  <a:pos x="2" y="104"/>
                </a:cxn>
                <a:cxn ang="0">
                  <a:pos x="13" y="82"/>
                </a:cxn>
                <a:cxn ang="0">
                  <a:pos x="35" y="60"/>
                </a:cxn>
                <a:cxn ang="0">
                  <a:pos x="63" y="42"/>
                </a:cxn>
                <a:cxn ang="0">
                  <a:pos x="99" y="27"/>
                </a:cxn>
                <a:cxn ang="0">
                  <a:pos x="140" y="14"/>
                </a:cxn>
                <a:cxn ang="0">
                  <a:pos x="187" y="5"/>
                </a:cxn>
                <a:cxn ang="0">
                  <a:pos x="237" y="2"/>
                </a:cxn>
                <a:cxn ang="0">
                  <a:pos x="291" y="2"/>
                </a:cxn>
                <a:cxn ang="0">
                  <a:pos x="343" y="6"/>
                </a:cxn>
                <a:cxn ang="0">
                  <a:pos x="391" y="17"/>
                </a:cxn>
                <a:cxn ang="0">
                  <a:pos x="434" y="29"/>
                </a:cxn>
                <a:cxn ang="0">
                  <a:pos x="471" y="47"/>
                </a:cxn>
                <a:cxn ang="0">
                  <a:pos x="500" y="66"/>
                </a:cxn>
                <a:cxn ang="0">
                  <a:pos x="520" y="89"/>
                </a:cxn>
                <a:cxn ang="0">
                  <a:pos x="531" y="114"/>
                </a:cxn>
              </a:cxnLst>
              <a:rect l="0" t="0" r="r" b="b"/>
              <a:pathLst>
                <a:path w="532" h="245">
                  <a:moveTo>
                    <a:pt x="532" y="126"/>
                  </a:moveTo>
                  <a:lnTo>
                    <a:pt x="530" y="139"/>
                  </a:lnTo>
                  <a:lnTo>
                    <a:pt x="525" y="152"/>
                  </a:lnTo>
                  <a:lnTo>
                    <a:pt x="518" y="163"/>
                  </a:lnTo>
                  <a:lnTo>
                    <a:pt x="509" y="175"/>
                  </a:lnTo>
                  <a:lnTo>
                    <a:pt x="496" y="186"/>
                  </a:lnTo>
                  <a:lnTo>
                    <a:pt x="482" y="195"/>
                  </a:lnTo>
                  <a:lnTo>
                    <a:pt x="466" y="206"/>
                  </a:lnTo>
                  <a:lnTo>
                    <a:pt x="448" y="214"/>
                  </a:lnTo>
                  <a:lnTo>
                    <a:pt x="427" y="221"/>
                  </a:lnTo>
                  <a:lnTo>
                    <a:pt x="406" y="228"/>
                  </a:lnTo>
                  <a:lnTo>
                    <a:pt x="383" y="233"/>
                  </a:lnTo>
                  <a:lnTo>
                    <a:pt x="359" y="238"/>
                  </a:lnTo>
                  <a:lnTo>
                    <a:pt x="333" y="242"/>
                  </a:lnTo>
                  <a:lnTo>
                    <a:pt x="306" y="244"/>
                  </a:lnTo>
                  <a:lnTo>
                    <a:pt x="278" y="245"/>
                  </a:lnTo>
                  <a:lnTo>
                    <a:pt x="251" y="245"/>
                  </a:lnTo>
                  <a:lnTo>
                    <a:pt x="224" y="244"/>
                  </a:lnTo>
                  <a:lnTo>
                    <a:pt x="198" y="240"/>
                  </a:lnTo>
                  <a:lnTo>
                    <a:pt x="174" y="237"/>
                  </a:lnTo>
                  <a:lnTo>
                    <a:pt x="149" y="232"/>
                  </a:lnTo>
                  <a:lnTo>
                    <a:pt x="127" y="227"/>
                  </a:lnTo>
                  <a:lnTo>
                    <a:pt x="107" y="220"/>
                  </a:lnTo>
                  <a:lnTo>
                    <a:pt x="87" y="213"/>
                  </a:lnTo>
                  <a:lnTo>
                    <a:pt x="69" y="203"/>
                  </a:lnTo>
                  <a:lnTo>
                    <a:pt x="53" y="195"/>
                  </a:lnTo>
                  <a:lnTo>
                    <a:pt x="39" y="185"/>
                  </a:lnTo>
                  <a:lnTo>
                    <a:pt x="26" y="175"/>
                  </a:lnTo>
                  <a:lnTo>
                    <a:pt x="17" y="164"/>
                  </a:lnTo>
                  <a:lnTo>
                    <a:pt x="9" y="153"/>
                  </a:lnTo>
                  <a:lnTo>
                    <a:pt x="3" y="141"/>
                  </a:lnTo>
                  <a:lnTo>
                    <a:pt x="0" y="130"/>
                  </a:lnTo>
                  <a:lnTo>
                    <a:pt x="0" y="117"/>
                  </a:lnTo>
                  <a:lnTo>
                    <a:pt x="2" y="104"/>
                  </a:lnTo>
                  <a:lnTo>
                    <a:pt x="6" y="93"/>
                  </a:lnTo>
                  <a:lnTo>
                    <a:pt x="13" y="82"/>
                  </a:lnTo>
                  <a:lnTo>
                    <a:pt x="24" y="71"/>
                  </a:lnTo>
                  <a:lnTo>
                    <a:pt x="35" y="60"/>
                  </a:lnTo>
                  <a:lnTo>
                    <a:pt x="48" y="51"/>
                  </a:lnTo>
                  <a:lnTo>
                    <a:pt x="63" y="42"/>
                  </a:lnTo>
                  <a:lnTo>
                    <a:pt x="80" y="34"/>
                  </a:lnTo>
                  <a:lnTo>
                    <a:pt x="99" y="27"/>
                  </a:lnTo>
                  <a:lnTo>
                    <a:pt x="119" y="20"/>
                  </a:lnTo>
                  <a:lnTo>
                    <a:pt x="140" y="14"/>
                  </a:lnTo>
                  <a:lnTo>
                    <a:pt x="163" y="10"/>
                  </a:lnTo>
                  <a:lnTo>
                    <a:pt x="187" y="5"/>
                  </a:lnTo>
                  <a:lnTo>
                    <a:pt x="212" y="3"/>
                  </a:lnTo>
                  <a:lnTo>
                    <a:pt x="237" y="2"/>
                  </a:lnTo>
                  <a:lnTo>
                    <a:pt x="263" y="0"/>
                  </a:lnTo>
                  <a:lnTo>
                    <a:pt x="291" y="2"/>
                  </a:lnTo>
                  <a:lnTo>
                    <a:pt x="318" y="4"/>
                  </a:lnTo>
                  <a:lnTo>
                    <a:pt x="343" y="6"/>
                  </a:lnTo>
                  <a:lnTo>
                    <a:pt x="368" y="11"/>
                  </a:lnTo>
                  <a:lnTo>
                    <a:pt x="391" y="17"/>
                  </a:lnTo>
                  <a:lnTo>
                    <a:pt x="413" y="22"/>
                  </a:lnTo>
                  <a:lnTo>
                    <a:pt x="434" y="29"/>
                  </a:lnTo>
                  <a:lnTo>
                    <a:pt x="454" y="37"/>
                  </a:lnTo>
                  <a:lnTo>
                    <a:pt x="471" y="47"/>
                  </a:lnTo>
                  <a:lnTo>
                    <a:pt x="486" y="56"/>
                  </a:lnTo>
                  <a:lnTo>
                    <a:pt x="500" y="66"/>
                  </a:lnTo>
                  <a:lnTo>
                    <a:pt x="511" y="78"/>
                  </a:lnTo>
                  <a:lnTo>
                    <a:pt x="520" y="89"/>
                  </a:lnTo>
                  <a:lnTo>
                    <a:pt x="527" y="101"/>
                  </a:lnTo>
                  <a:lnTo>
                    <a:pt x="531" y="114"/>
                  </a:lnTo>
                  <a:lnTo>
                    <a:pt x="532" y="126"/>
                  </a:lnTo>
                  <a:close/>
                </a:path>
              </a:pathLst>
            </a:custGeom>
            <a:solidFill>
              <a:srgbClr val="C6B7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751" y="2931"/>
              <a:ext cx="245" cy="114"/>
            </a:xfrm>
            <a:custGeom>
              <a:avLst/>
              <a:gdLst/>
              <a:ahLst/>
              <a:cxnLst>
                <a:cxn ang="0">
                  <a:pos x="490" y="128"/>
                </a:cxn>
                <a:cxn ang="0">
                  <a:pos x="478" y="151"/>
                </a:cxn>
                <a:cxn ang="0">
                  <a:pos x="459" y="172"/>
                </a:cxn>
                <a:cxn ang="0">
                  <a:pos x="431" y="189"/>
                </a:cxn>
                <a:cxn ang="0">
                  <a:pos x="395" y="204"/>
                </a:cxn>
                <a:cxn ang="0">
                  <a:pos x="354" y="215"/>
                </a:cxn>
                <a:cxn ang="0">
                  <a:pos x="309" y="224"/>
                </a:cxn>
                <a:cxn ang="0">
                  <a:pos x="258" y="227"/>
                </a:cxn>
                <a:cxn ang="0">
                  <a:pos x="208" y="226"/>
                </a:cxn>
                <a:cxn ang="0">
                  <a:pos x="161" y="219"/>
                </a:cxn>
                <a:cxn ang="0">
                  <a:pos x="118" y="210"/>
                </a:cxn>
                <a:cxn ang="0">
                  <a:pos x="81" y="196"/>
                </a:cxn>
                <a:cxn ang="0">
                  <a:pos x="50" y="180"/>
                </a:cxn>
                <a:cxn ang="0">
                  <a:pos x="26" y="161"/>
                </a:cxn>
                <a:cxn ang="0">
                  <a:pos x="8" y="140"/>
                </a:cxn>
                <a:cxn ang="0">
                  <a:pos x="0" y="119"/>
                </a:cxn>
                <a:cxn ang="0">
                  <a:pos x="2" y="96"/>
                </a:cxn>
                <a:cxn ang="0">
                  <a:pos x="13" y="75"/>
                </a:cxn>
                <a:cxn ang="0">
                  <a:pos x="32" y="55"/>
                </a:cxn>
                <a:cxn ang="0">
                  <a:pos x="59" y="39"/>
                </a:cxn>
                <a:cxn ang="0">
                  <a:pos x="92" y="24"/>
                </a:cxn>
                <a:cxn ang="0">
                  <a:pos x="130" y="12"/>
                </a:cxn>
                <a:cxn ang="0">
                  <a:pos x="173" y="4"/>
                </a:cxn>
                <a:cxn ang="0">
                  <a:pos x="219" y="0"/>
                </a:cxn>
                <a:cxn ang="0">
                  <a:pos x="269" y="1"/>
                </a:cxn>
                <a:cxn ang="0">
                  <a:pos x="317" y="6"/>
                </a:cxn>
                <a:cxn ang="0">
                  <a:pos x="362" y="15"/>
                </a:cxn>
                <a:cxn ang="0">
                  <a:pos x="401" y="27"/>
                </a:cxn>
                <a:cxn ang="0">
                  <a:pos x="435" y="42"/>
                </a:cxn>
                <a:cxn ang="0">
                  <a:pos x="462" y="61"/>
                </a:cxn>
                <a:cxn ang="0">
                  <a:pos x="481" y="82"/>
                </a:cxn>
                <a:cxn ang="0">
                  <a:pos x="490" y="105"/>
                </a:cxn>
              </a:cxnLst>
              <a:rect l="0" t="0" r="r" b="b"/>
              <a:pathLst>
                <a:path w="491" h="227">
                  <a:moveTo>
                    <a:pt x="491" y="116"/>
                  </a:moveTo>
                  <a:lnTo>
                    <a:pt x="490" y="128"/>
                  </a:lnTo>
                  <a:lnTo>
                    <a:pt x="485" y="139"/>
                  </a:lnTo>
                  <a:lnTo>
                    <a:pt x="478" y="151"/>
                  </a:lnTo>
                  <a:lnTo>
                    <a:pt x="470" y="161"/>
                  </a:lnTo>
                  <a:lnTo>
                    <a:pt x="459" y="172"/>
                  </a:lnTo>
                  <a:lnTo>
                    <a:pt x="446" y="181"/>
                  </a:lnTo>
                  <a:lnTo>
                    <a:pt x="431" y="189"/>
                  </a:lnTo>
                  <a:lnTo>
                    <a:pt x="414" y="197"/>
                  </a:lnTo>
                  <a:lnTo>
                    <a:pt x="395" y="204"/>
                  </a:lnTo>
                  <a:lnTo>
                    <a:pt x="376" y="211"/>
                  </a:lnTo>
                  <a:lnTo>
                    <a:pt x="354" y="215"/>
                  </a:lnTo>
                  <a:lnTo>
                    <a:pt x="332" y="220"/>
                  </a:lnTo>
                  <a:lnTo>
                    <a:pt x="309" y="224"/>
                  </a:lnTo>
                  <a:lnTo>
                    <a:pt x="284" y="226"/>
                  </a:lnTo>
                  <a:lnTo>
                    <a:pt x="258" y="227"/>
                  </a:lnTo>
                  <a:lnTo>
                    <a:pt x="233" y="227"/>
                  </a:lnTo>
                  <a:lnTo>
                    <a:pt x="208" y="226"/>
                  </a:lnTo>
                  <a:lnTo>
                    <a:pt x="185" y="224"/>
                  </a:lnTo>
                  <a:lnTo>
                    <a:pt x="161" y="219"/>
                  </a:lnTo>
                  <a:lnTo>
                    <a:pt x="140" y="215"/>
                  </a:lnTo>
                  <a:lnTo>
                    <a:pt x="118" y="210"/>
                  </a:lnTo>
                  <a:lnTo>
                    <a:pt x="99" y="203"/>
                  </a:lnTo>
                  <a:lnTo>
                    <a:pt x="81" y="196"/>
                  </a:lnTo>
                  <a:lnTo>
                    <a:pt x="65" y="188"/>
                  </a:lnTo>
                  <a:lnTo>
                    <a:pt x="50" y="180"/>
                  </a:lnTo>
                  <a:lnTo>
                    <a:pt x="36" y="170"/>
                  </a:lnTo>
                  <a:lnTo>
                    <a:pt x="26" y="161"/>
                  </a:lnTo>
                  <a:lnTo>
                    <a:pt x="15" y="151"/>
                  </a:lnTo>
                  <a:lnTo>
                    <a:pt x="8" y="140"/>
                  </a:lnTo>
                  <a:lnTo>
                    <a:pt x="4" y="130"/>
                  </a:lnTo>
                  <a:lnTo>
                    <a:pt x="0" y="119"/>
                  </a:lnTo>
                  <a:lnTo>
                    <a:pt x="0" y="107"/>
                  </a:lnTo>
                  <a:lnTo>
                    <a:pt x="2" y="96"/>
                  </a:lnTo>
                  <a:lnTo>
                    <a:pt x="7" y="85"/>
                  </a:lnTo>
                  <a:lnTo>
                    <a:pt x="13" y="75"/>
                  </a:lnTo>
                  <a:lnTo>
                    <a:pt x="22" y="66"/>
                  </a:lnTo>
                  <a:lnTo>
                    <a:pt x="32" y="55"/>
                  </a:lnTo>
                  <a:lnTo>
                    <a:pt x="45" y="47"/>
                  </a:lnTo>
                  <a:lnTo>
                    <a:pt x="59" y="39"/>
                  </a:lnTo>
                  <a:lnTo>
                    <a:pt x="75" y="31"/>
                  </a:lnTo>
                  <a:lnTo>
                    <a:pt x="92" y="24"/>
                  </a:lnTo>
                  <a:lnTo>
                    <a:pt x="111" y="18"/>
                  </a:lnTo>
                  <a:lnTo>
                    <a:pt x="130" y="12"/>
                  </a:lnTo>
                  <a:lnTo>
                    <a:pt x="151" y="8"/>
                  </a:lnTo>
                  <a:lnTo>
                    <a:pt x="173" y="4"/>
                  </a:lnTo>
                  <a:lnTo>
                    <a:pt x="196" y="2"/>
                  </a:lnTo>
                  <a:lnTo>
                    <a:pt x="219" y="0"/>
                  </a:lnTo>
                  <a:lnTo>
                    <a:pt x="243" y="0"/>
                  </a:lnTo>
                  <a:lnTo>
                    <a:pt x="269" y="1"/>
                  </a:lnTo>
                  <a:lnTo>
                    <a:pt x="293" y="2"/>
                  </a:lnTo>
                  <a:lnTo>
                    <a:pt x="317" y="6"/>
                  </a:lnTo>
                  <a:lnTo>
                    <a:pt x="340" y="9"/>
                  </a:lnTo>
                  <a:lnTo>
                    <a:pt x="362" y="15"/>
                  </a:lnTo>
                  <a:lnTo>
                    <a:pt x="383" y="21"/>
                  </a:lnTo>
                  <a:lnTo>
                    <a:pt x="401" y="27"/>
                  </a:lnTo>
                  <a:lnTo>
                    <a:pt x="420" y="34"/>
                  </a:lnTo>
                  <a:lnTo>
                    <a:pt x="435" y="42"/>
                  </a:lnTo>
                  <a:lnTo>
                    <a:pt x="449" y="52"/>
                  </a:lnTo>
                  <a:lnTo>
                    <a:pt x="462" y="61"/>
                  </a:lnTo>
                  <a:lnTo>
                    <a:pt x="473" y="71"/>
                  </a:lnTo>
                  <a:lnTo>
                    <a:pt x="481" y="82"/>
                  </a:lnTo>
                  <a:lnTo>
                    <a:pt x="486" y="93"/>
                  </a:lnTo>
                  <a:lnTo>
                    <a:pt x="490" y="105"/>
                  </a:lnTo>
                  <a:lnTo>
                    <a:pt x="491" y="116"/>
                  </a:lnTo>
                  <a:close/>
                </a:path>
              </a:pathLst>
            </a:custGeom>
            <a:solidFill>
              <a:srgbClr val="8E7F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759" y="2935"/>
              <a:ext cx="229" cy="106"/>
            </a:xfrm>
            <a:custGeom>
              <a:avLst/>
              <a:gdLst/>
              <a:ahLst/>
              <a:cxnLst>
                <a:cxn ang="0">
                  <a:pos x="458" y="120"/>
                </a:cxn>
                <a:cxn ang="0">
                  <a:pos x="447" y="141"/>
                </a:cxn>
                <a:cxn ang="0">
                  <a:pos x="429" y="160"/>
                </a:cxn>
                <a:cxn ang="0">
                  <a:pos x="402" y="177"/>
                </a:cxn>
                <a:cxn ang="0">
                  <a:pos x="370" y="191"/>
                </a:cxn>
                <a:cxn ang="0">
                  <a:pos x="331" y="202"/>
                </a:cxn>
                <a:cxn ang="0">
                  <a:pos x="288" y="209"/>
                </a:cxn>
                <a:cxn ang="0">
                  <a:pos x="242" y="211"/>
                </a:cxn>
                <a:cxn ang="0">
                  <a:pos x="195" y="210"/>
                </a:cxn>
                <a:cxn ang="0">
                  <a:pos x="151" y="204"/>
                </a:cxn>
                <a:cxn ang="0">
                  <a:pos x="111" y="195"/>
                </a:cxn>
                <a:cxn ang="0">
                  <a:pos x="76" y="183"/>
                </a:cxn>
                <a:cxn ang="0">
                  <a:pos x="46" y="167"/>
                </a:cxn>
                <a:cxn ang="0">
                  <a:pos x="23" y="150"/>
                </a:cxn>
                <a:cxn ang="0">
                  <a:pos x="8" y="131"/>
                </a:cxn>
                <a:cxn ang="0">
                  <a:pos x="0" y="111"/>
                </a:cxn>
                <a:cxn ang="0">
                  <a:pos x="2" y="90"/>
                </a:cxn>
                <a:cxn ang="0">
                  <a:pos x="12" y="69"/>
                </a:cxn>
                <a:cxn ang="0">
                  <a:pos x="30" y="51"/>
                </a:cxn>
                <a:cxn ang="0">
                  <a:pos x="54" y="36"/>
                </a:cxn>
                <a:cxn ang="0">
                  <a:pos x="85" y="22"/>
                </a:cxn>
                <a:cxn ang="0">
                  <a:pos x="121" y="11"/>
                </a:cxn>
                <a:cxn ang="0">
                  <a:pos x="161" y="3"/>
                </a:cxn>
                <a:cxn ang="0">
                  <a:pos x="205" y="0"/>
                </a:cxn>
                <a:cxn ang="0">
                  <a:pos x="252" y="0"/>
                </a:cxn>
                <a:cxn ang="0">
                  <a:pos x="297" y="4"/>
                </a:cxn>
                <a:cxn ang="0">
                  <a:pos x="339" y="13"/>
                </a:cxn>
                <a:cxn ang="0">
                  <a:pos x="376" y="24"/>
                </a:cxn>
                <a:cxn ang="0">
                  <a:pos x="407" y="39"/>
                </a:cxn>
                <a:cxn ang="0">
                  <a:pos x="432" y="56"/>
                </a:cxn>
                <a:cxn ang="0">
                  <a:pos x="449" y="76"/>
                </a:cxn>
                <a:cxn ang="0">
                  <a:pos x="458" y="97"/>
                </a:cxn>
              </a:cxnLst>
              <a:rect l="0" t="0" r="r" b="b"/>
              <a:pathLst>
                <a:path w="459" h="211">
                  <a:moveTo>
                    <a:pt x="459" y="108"/>
                  </a:moveTo>
                  <a:lnTo>
                    <a:pt x="458" y="120"/>
                  </a:lnTo>
                  <a:lnTo>
                    <a:pt x="453" y="130"/>
                  </a:lnTo>
                  <a:lnTo>
                    <a:pt x="447" y="141"/>
                  </a:lnTo>
                  <a:lnTo>
                    <a:pt x="439" y="151"/>
                  </a:lnTo>
                  <a:lnTo>
                    <a:pt x="429" y="160"/>
                  </a:lnTo>
                  <a:lnTo>
                    <a:pt x="416" y="169"/>
                  </a:lnTo>
                  <a:lnTo>
                    <a:pt x="402" y="177"/>
                  </a:lnTo>
                  <a:lnTo>
                    <a:pt x="387" y="184"/>
                  </a:lnTo>
                  <a:lnTo>
                    <a:pt x="370" y="191"/>
                  </a:lnTo>
                  <a:lnTo>
                    <a:pt x="352" y="197"/>
                  </a:lnTo>
                  <a:lnTo>
                    <a:pt x="331" y="202"/>
                  </a:lnTo>
                  <a:lnTo>
                    <a:pt x="310" y="205"/>
                  </a:lnTo>
                  <a:lnTo>
                    <a:pt x="288" y="209"/>
                  </a:lnTo>
                  <a:lnTo>
                    <a:pt x="265" y="210"/>
                  </a:lnTo>
                  <a:lnTo>
                    <a:pt x="242" y="211"/>
                  </a:lnTo>
                  <a:lnTo>
                    <a:pt x="218" y="211"/>
                  </a:lnTo>
                  <a:lnTo>
                    <a:pt x="195" y="210"/>
                  </a:lnTo>
                  <a:lnTo>
                    <a:pt x="172" y="207"/>
                  </a:lnTo>
                  <a:lnTo>
                    <a:pt x="151" y="204"/>
                  </a:lnTo>
                  <a:lnTo>
                    <a:pt x="130" y="201"/>
                  </a:lnTo>
                  <a:lnTo>
                    <a:pt x="111" y="195"/>
                  </a:lnTo>
                  <a:lnTo>
                    <a:pt x="92" y="189"/>
                  </a:lnTo>
                  <a:lnTo>
                    <a:pt x="76" y="183"/>
                  </a:lnTo>
                  <a:lnTo>
                    <a:pt x="60" y="175"/>
                  </a:lnTo>
                  <a:lnTo>
                    <a:pt x="46" y="167"/>
                  </a:lnTo>
                  <a:lnTo>
                    <a:pt x="34" y="159"/>
                  </a:lnTo>
                  <a:lnTo>
                    <a:pt x="23" y="150"/>
                  </a:lnTo>
                  <a:lnTo>
                    <a:pt x="15" y="141"/>
                  </a:lnTo>
                  <a:lnTo>
                    <a:pt x="8" y="131"/>
                  </a:lnTo>
                  <a:lnTo>
                    <a:pt x="4" y="121"/>
                  </a:lnTo>
                  <a:lnTo>
                    <a:pt x="0" y="111"/>
                  </a:lnTo>
                  <a:lnTo>
                    <a:pt x="0" y="100"/>
                  </a:lnTo>
                  <a:lnTo>
                    <a:pt x="2" y="90"/>
                  </a:lnTo>
                  <a:lnTo>
                    <a:pt x="6" y="79"/>
                  </a:lnTo>
                  <a:lnTo>
                    <a:pt x="12" y="69"/>
                  </a:lnTo>
                  <a:lnTo>
                    <a:pt x="20" y="60"/>
                  </a:lnTo>
                  <a:lnTo>
                    <a:pt x="30" y="51"/>
                  </a:lnTo>
                  <a:lnTo>
                    <a:pt x="42" y="43"/>
                  </a:lnTo>
                  <a:lnTo>
                    <a:pt x="54" y="36"/>
                  </a:lnTo>
                  <a:lnTo>
                    <a:pt x="69" y="28"/>
                  </a:lnTo>
                  <a:lnTo>
                    <a:pt x="85" y="22"/>
                  </a:lnTo>
                  <a:lnTo>
                    <a:pt x="103" y="16"/>
                  </a:lnTo>
                  <a:lnTo>
                    <a:pt x="121" y="11"/>
                  </a:lnTo>
                  <a:lnTo>
                    <a:pt x="141" y="7"/>
                  </a:lnTo>
                  <a:lnTo>
                    <a:pt x="161" y="3"/>
                  </a:lnTo>
                  <a:lnTo>
                    <a:pt x="183" y="1"/>
                  </a:lnTo>
                  <a:lnTo>
                    <a:pt x="205" y="0"/>
                  </a:lnTo>
                  <a:lnTo>
                    <a:pt x="228" y="0"/>
                  </a:lnTo>
                  <a:lnTo>
                    <a:pt x="252" y="0"/>
                  </a:lnTo>
                  <a:lnTo>
                    <a:pt x="276" y="2"/>
                  </a:lnTo>
                  <a:lnTo>
                    <a:pt x="297" y="4"/>
                  </a:lnTo>
                  <a:lnTo>
                    <a:pt x="318" y="8"/>
                  </a:lnTo>
                  <a:lnTo>
                    <a:pt x="339" y="13"/>
                  </a:lnTo>
                  <a:lnTo>
                    <a:pt x="358" y="18"/>
                  </a:lnTo>
                  <a:lnTo>
                    <a:pt x="376" y="24"/>
                  </a:lnTo>
                  <a:lnTo>
                    <a:pt x="392" y="31"/>
                  </a:lnTo>
                  <a:lnTo>
                    <a:pt x="407" y="39"/>
                  </a:lnTo>
                  <a:lnTo>
                    <a:pt x="421" y="47"/>
                  </a:lnTo>
                  <a:lnTo>
                    <a:pt x="432" y="56"/>
                  </a:lnTo>
                  <a:lnTo>
                    <a:pt x="441" y="66"/>
                  </a:lnTo>
                  <a:lnTo>
                    <a:pt x="449" y="76"/>
                  </a:lnTo>
                  <a:lnTo>
                    <a:pt x="455" y="86"/>
                  </a:lnTo>
                  <a:lnTo>
                    <a:pt x="458" y="97"/>
                  </a:lnTo>
                  <a:lnTo>
                    <a:pt x="459" y="108"/>
                  </a:lnTo>
                  <a:close/>
                </a:path>
              </a:pathLst>
            </a:custGeom>
            <a:solidFill>
              <a:srgbClr val="D8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791" y="2950"/>
              <a:ext cx="162" cy="75"/>
            </a:xfrm>
            <a:custGeom>
              <a:avLst/>
              <a:gdLst/>
              <a:ahLst/>
              <a:cxnLst>
                <a:cxn ang="0">
                  <a:pos x="322" y="77"/>
                </a:cxn>
                <a:cxn ang="0">
                  <a:pos x="318" y="92"/>
                </a:cxn>
                <a:cxn ang="0">
                  <a:pos x="307" y="106"/>
                </a:cxn>
                <a:cxn ang="0">
                  <a:pos x="291" y="119"/>
                </a:cxn>
                <a:cxn ang="0">
                  <a:pos x="271" y="129"/>
                </a:cxn>
                <a:cxn ang="0">
                  <a:pos x="246" y="138"/>
                </a:cxn>
                <a:cxn ang="0">
                  <a:pos x="218" y="144"/>
                </a:cxn>
                <a:cxn ang="0">
                  <a:pos x="186" y="147"/>
                </a:cxn>
                <a:cxn ang="0">
                  <a:pos x="153" y="149"/>
                </a:cxn>
                <a:cxn ang="0">
                  <a:pos x="121" y="146"/>
                </a:cxn>
                <a:cxn ang="0">
                  <a:pos x="92" y="142"/>
                </a:cxn>
                <a:cxn ang="0">
                  <a:pos x="65" y="134"/>
                </a:cxn>
                <a:cxn ang="0">
                  <a:pos x="42" y="124"/>
                </a:cxn>
                <a:cxn ang="0">
                  <a:pos x="24" y="113"/>
                </a:cxn>
                <a:cxn ang="0">
                  <a:pos x="10" y="100"/>
                </a:cxn>
                <a:cxn ang="0">
                  <a:pos x="2" y="86"/>
                </a:cxn>
                <a:cxn ang="0">
                  <a:pos x="0" y="71"/>
                </a:cxn>
                <a:cxn ang="0">
                  <a:pos x="4" y="56"/>
                </a:cxn>
                <a:cxn ang="0">
                  <a:pos x="14" y="43"/>
                </a:cxn>
                <a:cxn ang="0">
                  <a:pos x="29" y="31"/>
                </a:cxn>
                <a:cxn ang="0">
                  <a:pos x="49" y="19"/>
                </a:cxn>
                <a:cxn ang="0">
                  <a:pos x="72" y="11"/>
                </a:cxn>
                <a:cxn ang="0">
                  <a:pos x="100" y="4"/>
                </a:cxn>
                <a:cxn ang="0">
                  <a:pos x="130" y="1"/>
                </a:cxn>
                <a:cxn ang="0">
                  <a:pos x="161" y="0"/>
                </a:cxn>
                <a:cxn ang="0">
                  <a:pos x="193" y="2"/>
                </a:cxn>
                <a:cxn ang="0">
                  <a:pos x="224" y="7"/>
                </a:cxn>
                <a:cxn ang="0">
                  <a:pos x="252" y="14"/>
                </a:cxn>
                <a:cxn ang="0">
                  <a:pos x="276" y="23"/>
                </a:cxn>
                <a:cxn ang="0">
                  <a:pos x="296" y="34"/>
                </a:cxn>
                <a:cxn ang="0">
                  <a:pos x="311" y="47"/>
                </a:cxn>
                <a:cxn ang="0">
                  <a:pos x="319" y="62"/>
                </a:cxn>
                <a:cxn ang="0">
                  <a:pos x="322" y="77"/>
                </a:cxn>
              </a:cxnLst>
              <a:rect l="0" t="0" r="r" b="b"/>
              <a:pathLst>
                <a:path w="322" h="149">
                  <a:moveTo>
                    <a:pt x="322" y="77"/>
                  </a:moveTo>
                  <a:lnTo>
                    <a:pt x="318" y="92"/>
                  </a:lnTo>
                  <a:lnTo>
                    <a:pt x="307" y="106"/>
                  </a:lnTo>
                  <a:lnTo>
                    <a:pt x="291" y="119"/>
                  </a:lnTo>
                  <a:lnTo>
                    <a:pt x="271" y="129"/>
                  </a:lnTo>
                  <a:lnTo>
                    <a:pt x="246" y="138"/>
                  </a:lnTo>
                  <a:lnTo>
                    <a:pt x="218" y="144"/>
                  </a:lnTo>
                  <a:lnTo>
                    <a:pt x="186" y="147"/>
                  </a:lnTo>
                  <a:lnTo>
                    <a:pt x="153" y="149"/>
                  </a:lnTo>
                  <a:lnTo>
                    <a:pt x="121" y="146"/>
                  </a:lnTo>
                  <a:lnTo>
                    <a:pt x="92" y="142"/>
                  </a:lnTo>
                  <a:lnTo>
                    <a:pt x="65" y="134"/>
                  </a:lnTo>
                  <a:lnTo>
                    <a:pt x="42" y="124"/>
                  </a:lnTo>
                  <a:lnTo>
                    <a:pt x="24" y="113"/>
                  </a:lnTo>
                  <a:lnTo>
                    <a:pt x="10" y="100"/>
                  </a:lnTo>
                  <a:lnTo>
                    <a:pt x="2" y="86"/>
                  </a:lnTo>
                  <a:lnTo>
                    <a:pt x="0" y="71"/>
                  </a:lnTo>
                  <a:lnTo>
                    <a:pt x="4" y="56"/>
                  </a:lnTo>
                  <a:lnTo>
                    <a:pt x="14" y="43"/>
                  </a:lnTo>
                  <a:lnTo>
                    <a:pt x="29" y="31"/>
                  </a:lnTo>
                  <a:lnTo>
                    <a:pt x="49" y="19"/>
                  </a:lnTo>
                  <a:lnTo>
                    <a:pt x="72" y="11"/>
                  </a:lnTo>
                  <a:lnTo>
                    <a:pt x="100" y="4"/>
                  </a:lnTo>
                  <a:lnTo>
                    <a:pt x="130" y="1"/>
                  </a:lnTo>
                  <a:lnTo>
                    <a:pt x="161" y="0"/>
                  </a:lnTo>
                  <a:lnTo>
                    <a:pt x="193" y="2"/>
                  </a:lnTo>
                  <a:lnTo>
                    <a:pt x="224" y="7"/>
                  </a:lnTo>
                  <a:lnTo>
                    <a:pt x="252" y="14"/>
                  </a:lnTo>
                  <a:lnTo>
                    <a:pt x="276" y="23"/>
                  </a:lnTo>
                  <a:lnTo>
                    <a:pt x="296" y="34"/>
                  </a:lnTo>
                  <a:lnTo>
                    <a:pt x="311" y="47"/>
                  </a:lnTo>
                  <a:lnTo>
                    <a:pt x="319" y="62"/>
                  </a:lnTo>
                  <a:lnTo>
                    <a:pt x="322" y="77"/>
                  </a:lnTo>
                  <a:close/>
                </a:path>
              </a:pathLst>
            </a:custGeom>
            <a:solidFill>
              <a:srgbClr val="EAEAE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796" y="2949"/>
              <a:ext cx="152" cy="70"/>
            </a:xfrm>
            <a:custGeom>
              <a:avLst/>
              <a:gdLst/>
              <a:ahLst/>
              <a:cxnLst>
                <a:cxn ang="0">
                  <a:pos x="303" y="71"/>
                </a:cxn>
                <a:cxn ang="0">
                  <a:pos x="300" y="85"/>
                </a:cxn>
                <a:cxn ang="0">
                  <a:pos x="290" y="99"/>
                </a:cxn>
                <a:cxn ang="0">
                  <a:pos x="275" y="110"/>
                </a:cxn>
                <a:cxn ang="0">
                  <a:pos x="256" y="121"/>
                </a:cxn>
                <a:cxn ang="0">
                  <a:pos x="233" y="129"/>
                </a:cxn>
                <a:cxn ang="0">
                  <a:pos x="205" y="134"/>
                </a:cxn>
                <a:cxn ang="0">
                  <a:pos x="176" y="138"/>
                </a:cxn>
                <a:cxn ang="0">
                  <a:pos x="145" y="139"/>
                </a:cxn>
                <a:cxn ang="0">
                  <a:pos x="115" y="137"/>
                </a:cxn>
                <a:cxn ang="0">
                  <a:pos x="88" y="132"/>
                </a:cxn>
                <a:cxn ang="0">
                  <a:pos x="62" y="125"/>
                </a:cxn>
                <a:cxn ang="0">
                  <a:pos x="40" y="116"/>
                </a:cxn>
                <a:cxn ang="0">
                  <a:pos x="23" y="106"/>
                </a:cxn>
                <a:cxn ang="0">
                  <a:pos x="10" y="93"/>
                </a:cxn>
                <a:cxn ang="0">
                  <a:pos x="2" y="80"/>
                </a:cxn>
                <a:cxn ang="0">
                  <a:pos x="0" y="66"/>
                </a:cxn>
                <a:cxn ang="0">
                  <a:pos x="5" y="53"/>
                </a:cxn>
                <a:cxn ang="0">
                  <a:pos x="14" y="40"/>
                </a:cxn>
                <a:cxn ang="0">
                  <a:pos x="28" y="28"/>
                </a:cxn>
                <a:cxn ang="0">
                  <a:pos x="47" y="18"/>
                </a:cxn>
                <a:cxn ang="0">
                  <a:pos x="69" y="10"/>
                </a:cxn>
                <a:cxn ang="0">
                  <a:pos x="95" y="4"/>
                </a:cxn>
                <a:cxn ang="0">
                  <a:pos x="122" y="1"/>
                </a:cxn>
                <a:cxn ang="0">
                  <a:pos x="152" y="0"/>
                </a:cxn>
                <a:cxn ang="0">
                  <a:pos x="183" y="2"/>
                </a:cxn>
                <a:cxn ang="0">
                  <a:pos x="211" y="5"/>
                </a:cxn>
                <a:cxn ang="0">
                  <a:pos x="237" y="12"/>
                </a:cxn>
                <a:cxn ang="0">
                  <a:pos x="259" y="21"/>
                </a:cxn>
                <a:cxn ang="0">
                  <a:pos x="278" y="32"/>
                </a:cxn>
                <a:cxn ang="0">
                  <a:pos x="292" y="45"/>
                </a:cxn>
                <a:cxn ang="0">
                  <a:pos x="301" y="57"/>
                </a:cxn>
                <a:cxn ang="0">
                  <a:pos x="303" y="71"/>
                </a:cxn>
              </a:cxnLst>
              <a:rect l="0" t="0" r="r" b="b"/>
              <a:pathLst>
                <a:path w="303" h="139">
                  <a:moveTo>
                    <a:pt x="303" y="71"/>
                  </a:moveTo>
                  <a:lnTo>
                    <a:pt x="300" y="85"/>
                  </a:lnTo>
                  <a:lnTo>
                    <a:pt x="290" y="99"/>
                  </a:lnTo>
                  <a:lnTo>
                    <a:pt x="275" y="110"/>
                  </a:lnTo>
                  <a:lnTo>
                    <a:pt x="256" y="121"/>
                  </a:lnTo>
                  <a:lnTo>
                    <a:pt x="233" y="129"/>
                  </a:lnTo>
                  <a:lnTo>
                    <a:pt x="205" y="134"/>
                  </a:lnTo>
                  <a:lnTo>
                    <a:pt x="176" y="138"/>
                  </a:lnTo>
                  <a:lnTo>
                    <a:pt x="145" y="139"/>
                  </a:lnTo>
                  <a:lnTo>
                    <a:pt x="115" y="137"/>
                  </a:lnTo>
                  <a:lnTo>
                    <a:pt x="88" y="132"/>
                  </a:lnTo>
                  <a:lnTo>
                    <a:pt x="62" y="125"/>
                  </a:lnTo>
                  <a:lnTo>
                    <a:pt x="40" y="116"/>
                  </a:lnTo>
                  <a:lnTo>
                    <a:pt x="23" y="106"/>
                  </a:lnTo>
                  <a:lnTo>
                    <a:pt x="10" y="93"/>
                  </a:lnTo>
                  <a:lnTo>
                    <a:pt x="2" y="80"/>
                  </a:lnTo>
                  <a:lnTo>
                    <a:pt x="0" y="66"/>
                  </a:lnTo>
                  <a:lnTo>
                    <a:pt x="5" y="53"/>
                  </a:lnTo>
                  <a:lnTo>
                    <a:pt x="14" y="40"/>
                  </a:lnTo>
                  <a:lnTo>
                    <a:pt x="28" y="28"/>
                  </a:lnTo>
                  <a:lnTo>
                    <a:pt x="47" y="18"/>
                  </a:lnTo>
                  <a:lnTo>
                    <a:pt x="69" y="10"/>
                  </a:lnTo>
                  <a:lnTo>
                    <a:pt x="95" y="4"/>
                  </a:lnTo>
                  <a:lnTo>
                    <a:pt x="122" y="1"/>
                  </a:lnTo>
                  <a:lnTo>
                    <a:pt x="152" y="0"/>
                  </a:lnTo>
                  <a:lnTo>
                    <a:pt x="183" y="2"/>
                  </a:lnTo>
                  <a:lnTo>
                    <a:pt x="211" y="5"/>
                  </a:lnTo>
                  <a:lnTo>
                    <a:pt x="237" y="12"/>
                  </a:lnTo>
                  <a:lnTo>
                    <a:pt x="259" y="21"/>
                  </a:lnTo>
                  <a:lnTo>
                    <a:pt x="278" y="32"/>
                  </a:lnTo>
                  <a:lnTo>
                    <a:pt x="292" y="45"/>
                  </a:lnTo>
                  <a:lnTo>
                    <a:pt x="301" y="57"/>
                  </a:lnTo>
                  <a:lnTo>
                    <a:pt x="303" y="71"/>
                  </a:lnTo>
                  <a:close/>
                </a:path>
              </a:pathLst>
            </a:custGeom>
            <a:solidFill>
              <a:srgbClr val="C9C9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808" y="2962"/>
              <a:ext cx="127" cy="51"/>
            </a:xfrm>
            <a:custGeom>
              <a:avLst/>
              <a:gdLst/>
              <a:ahLst/>
              <a:cxnLst>
                <a:cxn ang="0">
                  <a:pos x="255" y="53"/>
                </a:cxn>
                <a:cxn ang="0">
                  <a:pos x="251" y="63"/>
                </a:cxn>
                <a:cxn ang="0">
                  <a:pos x="243" y="73"/>
                </a:cxn>
                <a:cxn ang="0">
                  <a:pos x="232" y="82"/>
                </a:cxn>
                <a:cxn ang="0">
                  <a:pos x="214" y="89"/>
                </a:cxn>
                <a:cxn ang="0">
                  <a:pos x="195" y="94"/>
                </a:cxn>
                <a:cxn ang="0">
                  <a:pos x="173" y="99"/>
                </a:cxn>
                <a:cxn ang="0">
                  <a:pos x="149" y="101"/>
                </a:cxn>
                <a:cxn ang="0">
                  <a:pos x="122" y="103"/>
                </a:cxn>
                <a:cxn ang="0">
                  <a:pos x="97" y="100"/>
                </a:cxn>
                <a:cxn ang="0">
                  <a:pos x="74" y="97"/>
                </a:cxn>
                <a:cxn ang="0">
                  <a:pos x="52" y="92"/>
                </a:cxn>
                <a:cxn ang="0">
                  <a:pos x="35" y="85"/>
                </a:cxn>
                <a:cxn ang="0">
                  <a:pos x="20" y="77"/>
                </a:cxn>
                <a:cxn ang="0">
                  <a:pos x="9" y="68"/>
                </a:cxn>
                <a:cxn ang="0">
                  <a:pos x="2" y="59"/>
                </a:cxn>
                <a:cxn ang="0">
                  <a:pos x="0" y="48"/>
                </a:cxn>
                <a:cxn ang="0">
                  <a:pos x="4" y="38"/>
                </a:cxn>
                <a:cxn ang="0">
                  <a:pos x="12" y="29"/>
                </a:cxn>
                <a:cxn ang="0">
                  <a:pos x="23" y="21"/>
                </a:cxn>
                <a:cxn ang="0">
                  <a:pos x="38" y="14"/>
                </a:cxn>
                <a:cxn ang="0">
                  <a:pos x="58" y="8"/>
                </a:cxn>
                <a:cxn ang="0">
                  <a:pos x="78" y="3"/>
                </a:cxn>
                <a:cxn ang="0">
                  <a:pos x="103" y="1"/>
                </a:cxn>
                <a:cxn ang="0">
                  <a:pos x="128" y="0"/>
                </a:cxn>
                <a:cxn ang="0">
                  <a:pos x="153" y="1"/>
                </a:cxn>
                <a:cxn ang="0">
                  <a:pos x="178" y="5"/>
                </a:cxn>
                <a:cxn ang="0">
                  <a:pos x="199" y="10"/>
                </a:cxn>
                <a:cxn ang="0">
                  <a:pos x="218" y="16"/>
                </a:cxn>
                <a:cxn ang="0">
                  <a:pos x="234" y="24"/>
                </a:cxn>
                <a:cxn ang="0">
                  <a:pos x="245" y="33"/>
                </a:cxn>
                <a:cxn ang="0">
                  <a:pos x="252" y="43"/>
                </a:cxn>
                <a:cxn ang="0">
                  <a:pos x="255" y="53"/>
                </a:cxn>
              </a:cxnLst>
              <a:rect l="0" t="0" r="r" b="b"/>
              <a:pathLst>
                <a:path w="255" h="103">
                  <a:moveTo>
                    <a:pt x="255" y="53"/>
                  </a:moveTo>
                  <a:lnTo>
                    <a:pt x="251" y="63"/>
                  </a:lnTo>
                  <a:lnTo>
                    <a:pt x="243" y="73"/>
                  </a:lnTo>
                  <a:lnTo>
                    <a:pt x="232" y="82"/>
                  </a:lnTo>
                  <a:lnTo>
                    <a:pt x="214" y="89"/>
                  </a:lnTo>
                  <a:lnTo>
                    <a:pt x="195" y="94"/>
                  </a:lnTo>
                  <a:lnTo>
                    <a:pt x="173" y="99"/>
                  </a:lnTo>
                  <a:lnTo>
                    <a:pt x="149" y="101"/>
                  </a:lnTo>
                  <a:lnTo>
                    <a:pt x="122" y="103"/>
                  </a:lnTo>
                  <a:lnTo>
                    <a:pt x="97" y="100"/>
                  </a:lnTo>
                  <a:lnTo>
                    <a:pt x="74" y="97"/>
                  </a:lnTo>
                  <a:lnTo>
                    <a:pt x="52" y="92"/>
                  </a:lnTo>
                  <a:lnTo>
                    <a:pt x="35" y="85"/>
                  </a:lnTo>
                  <a:lnTo>
                    <a:pt x="20" y="77"/>
                  </a:lnTo>
                  <a:lnTo>
                    <a:pt x="9" y="68"/>
                  </a:lnTo>
                  <a:lnTo>
                    <a:pt x="2" y="59"/>
                  </a:lnTo>
                  <a:lnTo>
                    <a:pt x="0" y="48"/>
                  </a:lnTo>
                  <a:lnTo>
                    <a:pt x="4" y="38"/>
                  </a:lnTo>
                  <a:lnTo>
                    <a:pt x="12" y="29"/>
                  </a:lnTo>
                  <a:lnTo>
                    <a:pt x="23" y="21"/>
                  </a:lnTo>
                  <a:lnTo>
                    <a:pt x="38" y="14"/>
                  </a:lnTo>
                  <a:lnTo>
                    <a:pt x="58" y="8"/>
                  </a:lnTo>
                  <a:lnTo>
                    <a:pt x="78" y="3"/>
                  </a:lnTo>
                  <a:lnTo>
                    <a:pt x="103" y="1"/>
                  </a:lnTo>
                  <a:lnTo>
                    <a:pt x="128" y="0"/>
                  </a:lnTo>
                  <a:lnTo>
                    <a:pt x="153" y="1"/>
                  </a:lnTo>
                  <a:lnTo>
                    <a:pt x="178" y="5"/>
                  </a:lnTo>
                  <a:lnTo>
                    <a:pt x="199" y="10"/>
                  </a:lnTo>
                  <a:lnTo>
                    <a:pt x="218" y="16"/>
                  </a:lnTo>
                  <a:lnTo>
                    <a:pt x="234" y="24"/>
                  </a:lnTo>
                  <a:lnTo>
                    <a:pt x="245" y="33"/>
                  </a:lnTo>
                  <a:lnTo>
                    <a:pt x="252" y="43"/>
                  </a:lnTo>
                  <a:lnTo>
                    <a:pt x="255" y="53"/>
                  </a:lnTo>
                  <a:close/>
                </a:path>
              </a:pathLst>
            </a:custGeom>
            <a:solidFill>
              <a:srgbClr val="D8D8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833" y="2972"/>
              <a:ext cx="75" cy="31"/>
            </a:xfrm>
            <a:custGeom>
              <a:avLst/>
              <a:gdLst/>
              <a:ahLst/>
              <a:cxnLst>
                <a:cxn ang="0">
                  <a:pos x="151" y="32"/>
                </a:cxn>
                <a:cxn ang="0">
                  <a:pos x="150" y="38"/>
                </a:cxn>
                <a:cxn ang="0">
                  <a:pos x="145" y="43"/>
                </a:cxn>
                <a:cxn ang="0">
                  <a:pos x="137" y="48"/>
                </a:cxn>
                <a:cxn ang="0">
                  <a:pos x="128" y="53"/>
                </a:cxn>
                <a:cxn ang="0">
                  <a:pos x="116" y="56"/>
                </a:cxn>
                <a:cxn ang="0">
                  <a:pos x="102" y="58"/>
                </a:cxn>
                <a:cxn ang="0">
                  <a:pos x="88" y="61"/>
                </a:cxn>
                <a:cxn ang="0">
                  <a:pos x="72" y="61"/>
                </a:cxn>
                <a:cxn ang="0">
                  <a:pos x="57" y="60"/>
                </a:cxn>
                <a:cxn ang="0">
                  <a:pos x="44" y="57"/>
                </a:cxn>
                <a:cxn ang="0">
                  <a:pos x="31" y="55"/>
                </a:cxn>
                <a:cxn ang="0">
                  <a:pos x="21" y="50"/>
                </a:cxn>
                <a:cxn ang="0">
                  <a:pos x="11" y="46"/>
                </a:cxn>
                <a:cxn ang="0">
                  <a:pos x="4" y="41"/>
                </a:cxn>
                <a:cxn ang="0">
                  <a:pos x="1" y="34"/>
                </a:cxn>
                <a:cxn ang="0">
                  <a:pos x="0" y="28"/>
                </a:cxn>
                <a:cxn ang="0">
                  <a:pos x="1" y="23"/>
                </a:cxn>
                <a:cxn ang="0">
                  <a:pos x="6" y="17"/>
                </a:cxn>
                <a:cxn ang="0">
                  <a:pos x="12" y="12"/>
                </a:cxn>
                <a:cxn ang="0">
                  <a:pos x="23" y="8"/>
                </a:cxn>
                <a:cxn ang="0">
                  <a:pos x="33" y="4"/>
                </a:cxn>
                <a:cxn ang="0">
                  <a:pos x="47" y="2"/>
                </a:cxn>
                <a:cxn ang="0">
                  <a:pos x="61" y="0"/>
                </a:cxn>
                <a:cxn ang="0">
                  <a:pos x="76" y="0"/>
                </a:cxn>
                <a:cxn ang="0">
                  <a:pos x="91" y="1"/>
                </a:cxn>
                <a:cxn ang="0">
                  <a:pos x="106" y="3"/>
                </a:cxn>
                <a:cxn ang="0">
                  <a:pos x="118" y="5"/>
                </a:cxn>
                <a:cxn ang="0">
                  <a:pos x="130" y="10"/>
                </a:cxn>
                <a:cxn ang="0">
                  <a:pos x="139" y="15"/>
                </a:cxn>
                <a:cxn ang="0">
                  <a:pos x="145" y="19"/>
                </a:cxn>
                <a:cxn ang="0">
                  <a:pos x="150" y="26"/>
                </a:cxn>
                <a:cxn ang="0">
                  <a:pos x="151" y="32"/>
                </a:cxn>
              </a:cxnLst>
              <a:rect l="0" t="0" r="r" b="b"/>
              <a:pathLst>
                <a:path w="151" h="61">
                  <a:moveTo>
                    <a:pt x="151" y="32"/>
                  </a:moveTo>
                  <a:lnTo>
                    <a:pt x="150" y="38"/>
                  </a:lnTo>
                  <a:lnTo>
                    <a:pt x="145" y="43"/>
                  </a:lnTo>
                  <a:lnTo>
                    <a:pt x="137" y="48"/>
                  </a:lnTo>
                  <a:lnTo>
                    <a:pt x="128" y="53"/>
                  </a:lnTo>
                  <a:lnTo>
                    <a:pt x="116" y="56"/>
                  </a:lnTo>
                  <a:lnTo>
                    <a:pt x="102" y="58"/>
                  </a:lnTo>
                  <a:lnTo>
                    <a:pt x="88" y="61"/>
                  </a:lnTo>
                  <a:lnTo>
                    <a:pt x="72" y="61"/>
                  </a:lnTo>
                  <a:lnTo>
                    <a:pt x="57" y="60"/>
                  </a:lnTo>
                  <a:lnTo>
                    <a:pt x="44" y="57"/>
                  </a:lnTo>
                  <a:lnTo>
                    <a:pt x="31" y="55"/>
                  </a:lnTo>
                  <a:lnTo>
                    <a:pt x="21" y="50"/>
                  </a:lnTo>
                  <a:lnTo>
                    <a:pt x="11" y="46"/>
                  </a:lnTo>
                  <a:lnTo>
                    <a:pt x="4" y="41"/>
                  </a:lnTo>
                  <a:lnTo>
                    <a:pt x="1" y="34"/>
                  </a:lnTo>
                  <a:lnTo>
                    <a:pt x="0" y="28"/>
                  </a:lnTo>
                  <a:lnTo>
                    <a:pt x="1" y="23"/>
                  </a:lnTo>
                  <a:lnTo>
                    <a:pt x="6" y="17"/>
                  </a:lnTo>
                  <a:lnTo>
                    <a:pt x="12" y="12"/>
                  </a:lnTo>
                  <a:lnTo>
                    <a:pt x="23" y="8"/>
                  </a:lnTo>
                  <a:lnTo>
                    <a:pt x="33" y="4"/>
                  </a:lnTo>
                  <a:lnTo>
                    <a:pt x="47" y="2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91" y="1"/>
                  </a:lnTo>
                  <a:lnTo>
                    <a:pt x="106" y="3"/>
                  </a:lnTo>
                  <a:lnTo>
                    <a:pt x="118" y="5"/>
                  </a:lnTo>
                  <a:lnTo>
                    <a:pt x="130" y="10"/>
                  </a:lnTo>
                  <a:lnTo>
                    <a:pt x="139" y="15"/>
                  </a:lnTo>
                  <a:lnTo>
                    <a:pt x="145" y="19"/>
                  </a:lnTo>
                  <a:lnTo>
                    <a:pt x="150" y="26"/>
                  </a:lnTo>
                  <a:lnTo>
                    <a:pt x="151" y="32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839" y="2979"/>
              <a:ext cx="62" cy="24"/>
            </a:xfrm>
            <a:custGeom>
              <a:avLst/>
              <a:gdLst/>
              <a:ahLst/>
              <a:cxnLst>
                <a:cxn ang="0">
                  <a:pos x="126" y="25"/>
                </a:cxn>
                <a:cxn ang="0">
                  <a:pos x="125" y="29"/>
                </a:cxn>
                <a:cxn ang="0">
                  <a:pos x="120" y="34"/>
                </a:cxn>
                <a:cxn ang="0">
                  <a:pos x="114" y="38"/>
                </a:cxn>
                <a:cxn ang="0">
                  <a:pos x="106" y="41"/>
                </a:cxn>
                <a:cxn ang="0">
                  <a:pos x="97" y="44"/>
                </a:cxn>
                <a:cxn ang="0">
                  <a:pos x="86" y="46"/>
                </a:cxn>
                <a:cxn ang="0">
                  <a:pos x="74" y="48"/>
                </a:cxn>
                <a:cxn ang="0">
                  <a:pos x="61" y="48"/>
                </a:cxn>
                <a:cxn ang="0">
                  <a:pos x="49" y="47"/>
                </a:cxn>
                <a:cxn ang="0">
                  <a:pos x="37" y="46"/>
                </a:cxn>
                <a:cxn ang="0">
                  <a:pos x="27" y="42"/>
                </a:cxn>
                <a:cxn ang="0">
                  <a:pos x="18" y="40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7"/>
                </a:cxn>
                <a:cxn ang="0">
                  <a:pos x="0" y="23"/>
                </a:cxn>
                <a:cxn ang="0">
                  <a:pos x="1" y="18"/>
                </a:cxn>
                <a:cxn ang="0">
                  <a:pos x="6" y="13"/>
                </a:cxn>
                <a:cxn ang="0">
                  <a:pos x="12" y="9"/>
                </a:cxn>
                <a:cxn ang="0">
                  <a:pos x="20" y="5"/>
                </a:cxn>
                <a:cxn ang="0">
                  <a:pos x="29" y="3"/>
                </a:cxn>
                <a:cxn ang="0">
                  <a:pos x="39" y="1"/>
                </a:cxn>
                <a:cxn ang="0">
                  <a:pos x="51" y="0"/>
                </a:cxn>
                <a:cxn ang="0">
                  <a:pos x="64" y="0"/>
                </a:cxn>
                <a:cxn ang="0">
                  <a:pos x="76" y="0"/>
                </a:cxn>
                <a:cxn ang="0">
                  <a:pos x="88" y="2"/>
                </a:cxn>
                <a:cxn ang="0">
                  <a:pos x="98" y="4"/>
                </a:cxn>
                <a:cxn ang="0">
                  <a:pos x="107" y="6"/>
                </a:cxn>
                <a:cxn ang="0">
                  <a:pos x="116" y="11"/>
                </a:cxn>
                <a:cxn ang="0">
                  <a:pos x="121" y="14"/>
                </a:cxn>
                <a:cxn ang="0">
                  <a:pos x="125" y="20"/>
                </a:cxn>
                <a:cxn ang="0">
                  <a:pos x="126" y="25"/>
                </a:cxn>
              </a:cxnLst>
              <a:rect l="0" t="0" r="r" b="b"/>
              <a:pathLst>
                <a:path w="126" h="48">
                  <a:moveTo>
                    <a:pt x="126" y="25"/>
                  </a:moveTo>
                  <a:lnTo>
                    <a:pt x="125" y="29"/>
                  </a:lnTo>
                  <a:lnTo>
                    <a:pt x="120" y="34"/>
                  </a:lnTo>
                  <a:lnTo>
                    <a:pt x="114" y="38"/>
                  </a:lnTo>
                  <a:lnTo>
                    <a:pt x="106" y="41"/>
                  </a:lnTo>
                  <a:lnTo>
                    <a:pt x="97" y="44"/>
                  </a:lnTo>
                  <a:lnTo>
                    <a:pt x="86" y="46"/>
                  </a:lnTo>
                  <a:lnTo>
                    <a:pt x="74" y="48"/>
                  </a:lnTo>
                  <a:lnTo>
                    <a:pt x="61" y="48"/>
                  </a:lnTo>
                  <a:lnTo>
                    <a:pt x="49" y="47"/>
                  </a:lnTo>
                  <a:lnTo>
                    <a:pt x="37" y="46"/>
                  </a:lnTo>
                  <a:lnTo>
                    <a:pt x="27" y="42"/>
                  </a:lnTo>
                  <a:lnTo>
                    <a:pt x="18" y="40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7"/>
                  </a:lnTo>
                  <a:lnTo>
                    <a:pt x="0" y="23"/>
                  </a:lnTo>
                  <a:lnTo>
                    <a:pt x="1" y="18"/>
                  </a:lnTo>
                  <a:lnTo>
                    <a:pt x="6" y="13"/>
                  </a:lnTo>
                  <a:lnTo>
                    <a:pt x="12" y="9"/>
                  </a:lnTo>
                  <a:lnTo>
                    <a:pt x="20" y="5"/>
                  </a:lnTo>
                  <a:lnTo>
                    <a:pt x="29" y="3"/>
                  </a:lnTo>
                  <a:lnTo>
                    <a:pt x="39" y="1"/>
                  </a:lnTo>
                  <a:lnTo>
                    <a:pt x="51" y="0"/>
                  </a:lnTo>
                  <a:lnTo>
                    <a:pt x="64" y="0"/>
                  </a:lnTo>
                  <a:lnTo>
                    <a:pt x="76" y="0"/>
                  </a:lnTo>
                  <a:lnTo>
                    <a:pt x="88" y="2"/>
                  </a:lnTo>
                  <a:lnTo>
                    <a:pt x="98" y="4"/>
                  </a:lnTo>
                  <a:lnTo>
                    <a:pt x="107" y="6"/>
                  </a:lnTo>
                  <a:lnTo>
                    <a:pt x="116" y="11"/>
                  </a:lnTo>
                  <a:lnTo>
                    <a:pt x="121" y="14"/>
                  </a:lnTo>
                  <a:lnTo>
                    <a:pt x="125" y="20"/>
                  </a:lnTo>
                  <a:lnTo>
                    <a:pt x="126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825" y="2957"/>
              <a:ext cx="109" cy="23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" y="17"/>
                </a:cxn>
                <a:cxn ang="0">
                  <a:pos x="5" y="15"/>
                </a:cxn>
                <a:cxn ang="0">
                  <a:pos x="12" y="11"/>
                </a:cxn>
                <a:cxn ang="0">
                  <a:pos x="23" y="8"/>
                </a:cxn>
                <a:cxn ang="0">
                  <a:pos x="38" y="4"/>
                </a:cxn>
                <a:cxn ang="0">
                  <a:pos x="56" y="1"/>
                </a:cxn>
                <a:cxn ang="0">
                  <a:pos x="78" y="0"/>
                </a:cxn>
                <a:cxn ang="0">
                  <a:pos x="104" y="0"/>
                </a:cxn>
                <a:cxn ang="0">
                  <a:pos x="109" y="0"/>
                </a:cxn>
                <a:cxn ang="0">
                  <a:pos x="119" y="1"/>
                </a:cxn>
                <a:cxn ang="0">
                  <a:pos x="136" y="3"/>
                </a:cxn>
                <a:cxn ang="0">
                  <a:pos x="154" y="6"/>
                </a:cxn>
                <a:cxn ang="0">
                  <a:pos x="174" y="12"/>
                </a:cxn>
                <a:cxn ang="0">
                  <a:pos x="192" y="20"/>
                </a:cxn>
                <a:cxn ang="0">
                  <a:pos x="208" y="31"/>
                </a:cxn>
                <a:cxn ang="0">
                  <a:pos x="219" y="46"/>
                </a:cxn>
                <a:cxn ang="0">
                  <a:pos x="217" y="45"/>
                </a:cxn>
                <a:cxn ang="0">
                  <a:pos x="213" y="40"/>
                </a:cxn>
                <a:cxn ang="0">
                  <a:pos x="206" y="34"/>
                </a:cxn>
                <a:cxn ang="0">
                  <a:pos x="194" y="27"/>
                </a:cxn>
                <a:cxn ang="0">
                  <a:pos x="178" y="20"/>
                </a:cxn>
                <a:cxn ang="0">
                  <a:pos x="159" y="15"/>
                </a:cxn>
                <a:cxn ang="0">
                  <a:pos x="133" y="9"/>
                </a:cxn>
                <a:cxn ang="0">
                  <a:pos x="103" y="5"/>
                </a:cxn>
                <a:cxn ang="0">
                  <a:pos x="101" y="5"/>
                </a:cxn>
                <a:cxn ang="0">
                  <a:pos x="94" y="5"/>
                </a:cxn>
                <a:cxn ang="0">
                  <a:pos x="83" y="5"/>
                </a:cxn>
                <a:cxn ang="0">
                  <a:pos x="69" y="5"/>
                </a:cxn>
                <a:cxn ang="0">
                  <a:pos x="53" y="6"/>
                </a:cxn>
                <a:cxn ang="0">
                  <a:pos x="35" y="9"/>
                </a:cxn>
                <a:cxn ang="0">
                  <a:pos x="18" y="13"/>
                </a:cxn>
                <a:cxn ang="0">
                  <a:pos x="0" y="18"/>
                </a:cxn>
              </a:cxnLst>
              <a:rect l="0" t="0" r="r" b="b"/>
              <a:pathLst>
                <a:path w="219" h="46">
                  <a:moveTo>
                    <a:pt x="0" y="18"/>
                  </a:moveTo>
                  <a:lnTo>
                    <a:pt x="1" y="17"/>
                  </a:lnTo>
                  <a:lnTo>
                    <a:pt x="5" y="15"/>
                  </a:lnTo>
                  <a:lnTo>
                    <a:pt x="12" y="11"/>
                  </a:lnTo>
                  <a:lnTo>
                    <a:pt x="23" y="8"/>
                  </a:lnTo>
                  <a:lnTo>
                    <a:pt x="38" y="4"/>
                  </a:lnTo>
                  <a:lnTo>
                    <a:pt x="56" y="1"/>
                  </a:lnTo>
                  <a:lnTo>
                    <a:pt x="78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19" y="1"/>
                  </a:lnTo>
                  <a:lnTo>
                    <a:pt x="136" y="3"/>
                  </a:lnTo>
                  <a:lnTo>
                    <a:pt x="154" y="6"/>
                  </a:lnTo>
                  <a:lnTo>
                    <a:pt x="174" y="12"/>
                  </a:lnTo>
                  <a:lnTo>
                    <a:pt x="192" y="20"/>
                  </a:lnTo>
                  <a:lnTo>
                    <a:pt x="208" y="31"/>
                  </a:lnTo>
                  <a:lnTo>
                    <a:pt x="219" y="46"/>
                  </a:lnTo>
                  <a:lnTo>
                    <a:pt x="217" y="45"/>
                  </a:lnTo>
                  <a:lnTo>
                    <a:pt x="213" y="40"/>
                  </a:lnTo>
                  <a:lnTo>
                    <a:pt x="206" y="34"/>
                  </a:lnTo>
                  <a:lnTo>
                    <a:pt x="194" y="27"/>
                  </a:lnTo>
                  <a:lnTo>
                    <a:pt x="178" y="20"/>
                  </a:lnTo>
                  <a:lnTo>
                    <a:pt x="159" y="15"/>
                  </a:lnTo>
                  <a:lnTo>
                    <a:pt x="133" y="9"/>
                  </a:lnTo>
                  <a:lnTo>
                    <a:pt x="103" y="5"/>
                  </a:lnTo>
                  <a:lnTo>
                    <a:pt x="101" y="5"/>
                  </a:lnTo>
                  <a:lnTo>
                    <a:pt x="94" y="5"/>
                  </a:lnTo>
                  <a:lnTo>
                    <a:pt x="83" y="5"/>
                  </a:lnTo>
                  <a:lnTo>
                    <a:pt x="69" y="5"/>
                  </a:lnTo>
                  <a:lnTo>
                    <a:pt x="53" y="6"/>
                  </a:lnTo>
                  <a:lnTo>
                    <a:pt x="35" y="9"/>
                  </a:lnTo>
                  <a:lnTo>
                    <a:pt x="18" y="13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824" y="3016"/>
              <a:ext cx="95" cy="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5" y="1"/>
                </a:cxn>
                <a:cxn ang="0">
                  <a:pos x="11" y="2"/>
                </a:cxn>
                <a:cxn ang="0">
                  <a:pos x="19" y="5"/>
                </a:cxn>
                <a:cxn ang="0">
                  <a:pos x="28" y="7"/>
                </a:cxn>
                <a:cxn ang="0">
                  <a:pos x="39" y="9"/>
                </a:cxn>
                <a:cxn ang="0">
                  <a:pos x="51" y="11"/>
                </a:cxn>
                <a:cxn ang="0">
                  <a:pos x="65" y="13"/>
                </a:cxn>
                <a:cxn ang="0">
                  <a:pos x="79" y="14"/>
                </a:cxn>
                <a:cxn ang="0">
                  <a:pos x="94" y="15"/>
                </a:cxn>
                <a:cxn ang="0">
                  <a:pos x="110" y="15"/>
                </a:cxn>
                <a:cxn ang="0">
                  <a:pos x="126" y="14"/>
                </a:cxn>
                <a:cxn ang="0">
                  <a:pos x="142" y="13"/>
                </a:cxn>
                <a:cxn ang="0">
                  <a:pos x="158" y="9"/>
                </a:cxn>
                <a:cxn ang="0">
                  <a:pos x="174" y="6"/>
                </a:cxn>
                <a:cxn ang="0">
                  <a:pos x="191" y="0"/>
                </a:cxn>
                <a:cxn ang="0">
                  <a:pos x="189" y="0"/>
                </a:cxn>
                <a:cxn ang="0">
                  <a:pos x="187" y="1"/>
                </a:cxn>
                <a:cxn ang="0">
                  <a:pos x="183" y="2"/>
                </a:cxn>
                <a:cxn ang="0">
                  <a:pos x="177" y="4"/>
                </a:cxn>
                <a:cxn ang="0">
                  <a:pos x="170" y="5"/>
                </a:cxn>
                <a:cxn ang="0">
                  <a:pos x="161" y="7"/>
                </a:cxn>
                <a:cxn ang="0">
                  <a:pos x="150" y="8"/>
                </a:cxn>
                <a:cxn ang="0">
                  <a:pos x="139" y="9"/>
                </a:cxn>
                <a:cxn ang="0">
                  <a:pos x="126" y="11"/>
                </a:cxn>
                <a:cxn ang="0">
                  <a:pos x="111" y="11"/>
                </a:cxn>
                <a:cxn ang="0">
                  <a:pos x="96" y="11"/>
                </a:cxn>
                <a:cxn ang="0">
                  <a:pos x="79" y="11"/>
                </a:cxn>
                <a:cxn ang="0">
                  <a:pos x="60" y="9"/>
                </a:cxn>
                <a:cxn ang="0">
                  <a:pos x="42" y="7"/>
                </a:cxn>
                <a:cxn ang="0">
                  <a:pos x="21" y="4"/>
                </a:cxn>
                <a:cxn ang="0">
                  <a:pos x="0" y="0"/>
                </a:cxn>
              </a:cxnLst>
              <a:rect l="0" t="0" r="r" b="b"/>
              <a:pathLst>
                <a:path w="191" h="15">
                  <a:moveTo>
                    <a:pt x="0" y="0"/>
                  </a:moveTo>
                  <a:lnTo>
                    <a:pt x="2" y="0"/>
                  </a:lnTo>
                  <a:lnTo>
                    <a:pt x="5" y="1"/>
                  </a:lnTo>
                  <a:lnTo>
                    <a:pt x="11" y="2"/>
                  </a:lnTo>
                  <a:lnTo>
                    <a:pt x="19" y="5"/>
                  </a:lnTo>
                  <a:lnTo>
                    <a:pt x="28" y="7"/>
                  </a:lnTo>
                  <a:lnTo>
                    <a:pt x="39" y="9"/>
                  </a:lnTo>
                  <a:lnTo>
                    <a:pt x="51" y="11"/>
                  </a:lnTo>
                  <a:lnTo>
                    <a:pt x="65" y="13"/>
                  </a:lnTo>
                  <a:lnTo>
                    <a:pt x="79" y="14"/>
                  </a:lnTo>
                  <a:lnTo>
                    <a:pt x="94" y="15"/>
                  </a:lnTo>
                  <a:lnTo>
                    <a:pt x="110" y="15"/>
                  </a:lnTo>
                  <a:lnTo>
                    <a:pt x="126" y="14"/>
                  </a:lnTo>
                  <a:lnTo>
                    <a:pt x="142" y="13"/>
                  </a:lnTo>
                  <a:lnTo>
                    <a:pt x="158" y="9"/>
                  </a:lnTo>
                  <a:lnTo>
                    <a:pt x="174" y="6"/>
                  </a:lnTo>
                  <a:lnTo>
                    <a:pt x="191" y="0"/>
                  </a:lnTo>
                  <a:lnTo>
                    <a:pt x="189" y="0"/>
                  </a:lnTo>
                  <a:lnTo>
                    <a:pt x="187" y="1"/>
                  </a:lnTo>
                  <a:lnTo>
                    <a:pt x="183" y="2"/>
                  </a:lnTo>
                  <a:lnTo>
                    <a:pt x="177" y="4"/>
                  </a:lnTo>
                  <a:lnTo>
                    <a:pt x="170" y="5"/>
                  </a:lnTo>
                  <a:lnTo>
                    <a:pt x="161" y="7"/>
                  </a:lnTo>
                  <a:lnTo>
                    <a:pt x="150" y="8"/>
                  </a:lnTo>
                  <a:lnTo>
                    <a:pt x="139" y="9"/>
                  </a:lnTo>
                  <a:lnTo>
                    <a:pt x="126" y="11"/>
                  </a:lnTo>
                  <a:lnTo>
                    <a:pt x="111" y="11"/>
                  </a:lnTo>
                  <a:lnTo>
                    <a:pt x="96" y="11"/>
                  </a:lnTo>
                  <a:lnTo>
                    <a:pt x="79" y="11"/>
                  </a:lnTo>
                  <a:lnTo>
                    <a:pt x="60" y="9"/>
                  </a:lnTo>
                  <a:lnTo>
                    <a:pt x="42" y="7"/>
                  </a:lnTo>
                  <a:lnTo>
                    <a:pt x="2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794" y="3018"/>
              <a:ext cx="171" cy="2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9"/>
                </a:cxn>
                <a:cxn ang="0">
                  <a:pos x="13" y="13"/>
                </a:cxn>
                <a:cxn ang="0">
                  <a:pos x="29" y="17"/>
                </a:cxn>
                <a:cxn ang="0">
                  <a:pos x="50" y="23"/>
                </a:cxn>
                <a:cxn ang="0">
                  <a:pos x="76" y="29"/>
                </a:cxn>
                <a:cxn ang="0">
                  <a:pos x="108" y="33"/>
                </a:cxn>
                <a:cxn ang="0">
                  <a:pos x="143" y="36"/>
                </a:cxn>
                <a:cxn ang="0">
                  <a:pos x="182" y="37"/>
                </a:cxn>
                <a:cxn ang="0">
                  <a:pos x="187" y="37"/>
                </a:cxn>
                <a:cxn ang="0">
                  <a:pos x="200" y="36"/>
                </a:cxn>
                <a:cxn ang="0">
                  <a:pos x="218" y="35"/>
                </a:cxn>
                <a:cxn ang="0">
                  <a:pos x="240" y="31"/>
                </a:cxn>
                <a:cxn ang="0">
                  <a:pos x="267" y="26"/>
                </a:cxn>
                <a:cxn ang="0">
                  <a:pos x="293" y="20"/>
                </a:cxn>
                <a:cxn ang="0">
                  <a:pos x="318" y="11"/>
                </a:cxn>
                <a:cxn ang="0">
                  <a:pos x="343" y="0"/>
                </a:cxn>
                <a:cxn ang="0">
                  <a:pos x="340" y="2"/>
                </a:cxn>
                <a:cxn ang="0">
                  <a:pos x="332" y="7"/>
                </a:cxn>
                <a:cxn ang="0">
                  <a:pos x="321" y="13"/>
                </a:cxn>
                <a:cxn ang="0">
                  <a:pos x="302" y="21"/>
                </a:cxn>
                <a:cxn ang="0">
                  <a:pos x="279" y="29"/>
                </a:cxn>
                <a:cxn ang="0">
                  <a:pos x="252" y="36"/>
                </a:cxn>
                <a:cxn ang="0">
                  <a:pos x="217" y="41"/>
                </a:cxn>
                <a:cxn ang="0">
                  <a:pos x="178" y="44"/>
                </a:cxn>
                <a:cxn ang="0">
                  <a:pos x="172" y="44"/>
                </a:cxn>
                <a:cxn ang="0">
                  <a:pos x="158" y="44"/>
                </a:cxn>
                <a:cxn ang="0">
                  <a:pos x="136" y="43"/>
                </a:cxn>
                <a:cxn ang="0">
                  <a:pos x="110" y="39"/>
                </a:cxn>
                <a:cxn ang="0">
                  <a:pos x="81" y="36"/>
                </a:cxn>
                <a:cxn ang="0">
                  <a:pos x="52" y="29"/>
                </a:cxn>
                <a:cxn ang="0">
                  <a:pos x="25" y="21"/>
                </a:cxn>
                <a:cxn ang="0">
                  <a:pos x="0" y="8"/>
                </a:cxn>
              </a:cxnLst>
              <a:rect l="0" t="0" r="r" b="b"/>
              <a:pathLst>
                <a:path w="343" h="44">
                  <a:moveTo>
                    <a:pt x="0" y="8"/>
                  </a:moveTo>
                  <a:lnTo>
                    <a:pt x="4" y="9"/>
                  </a:lnTo>
                  <a:lnTo>
                    <a:pt x="13" y="13"/>
                  </a:lnTo>
                  <a:lnTo>
                    <a:pt x="29" y="17"/>
                  </a:lnTo>
                  <a:lnTo>
                    <a:pt x="50" y="23"/>
                  </a:lnTo>
                  <a:lnTo>
                    <a:pt x="76" y="29"/>
                  </a:lnTo>
                  <a:lnTo>
                    <a:pt x="108" y="33"/>
                  </a:lnTo>
                  <a:lnTo>
                    <a:pt x="143" y="36"/>
                  </a:lnTo>
                  <a:lnTo>
                    <a:pt x="182" y="37"/>
                  </a:lnTo>
                  <a:lnTo>
                    <a:pt x="187" y="37"/>
                  </a:lnTo>
                  <a:lnTo>
                    <a:pt x="200" y="36"/>
                  </a:lnTo>
                  <a:lnTo>
                    <a:pt x="218" y="35"/>
                  </a:lnTo>
                  <a:lnTo>
                    <a:pt x="240" y="31"/>
                  </a:lnTo>
                  <a:lnTo>
                    <a:pt x="267" y="26"/>
                  </a:lnTo>
                  <a:lnTo>
                    <a:pt x="293" y="20"/>
                  </a:lnTo>
                  <a:lnTo>
                    <a:pt x="318" y="11"/>
                  </a:lnTo>
                  <a:lnTo>
                    <a:pt x="343" y="0"/>
                  </a:lnTo>
                  <a:lnTo>
                    <a:pt x="340" y="2"/>
                  </a:lnTo>
                  <a:lnTo>
                    <a:pt x="332" y="7"/>
                  </a:lnTo>
                  <a:lnTo>
                    <a:pt x="321" y="13"/>
                  </a:lnTo>
                  <a:lnTo>
                    <a:pt x="302" y="21"/>
                  </a:lnTo>
                  <a:lnTo>
                    <a:pt x="279" y="29"/>
                  </a:lnTo>
                  <a:lnTo>
                    <a:pt x="252" y="36"/>
                  </a:lnTo>
                  <a:lnTo>
                    <a:pt x="217" y="41"/>
                  </a:lnTo>
                  <a:lnTo>
                    <a:pt x="178" y="44"/>
                  </a:lnTo>
                  <a:lnTo>
                    <a:pt x="172" y="44"/>
                  </a:lnTo>
                  <a:lnTo>
                    <a:pt x="158" y="44"/>
                  </a:lnTo>
                  <a:lnTo>
                    <a:pt x="136" y="43"/>
                  </a:lnTo>
                  <a:lnTo>
                    <a:pt x="110" y="39"/>
                  </a:lnTo>
                  <a:lnTo>
                    <a:pt x="81" y="36"/>
                  </a:lnTo>
                  <a:lnTo>
                    <a:pt x="52" y="29"/>
                  </a:lnTo>
                  <a:lnTo>
                    <a:pt x="25" y="2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890" y="2847"/>
              <a:ext cx="46" cy="77"/>
            </a:xfrm>
            <a:custGeom>
              <a:avLst/>
              <a:gdLst/>
              <a:ahLst/>
              <a:cxnLst>
                <a:cxn ang="0">
                  <a:pos x="0" y="155"/>
                </a:cxn>
                <a:cxn ang="0">
                  <a:pos x="52" y="0"/>
                </a:cxn>
                <a:cxn ang="0">
                  <a:pos x="53" y="0"/>
                </a:cxn>
                <a:cxn ang="0">
                  <a:pos x="56" y="0"/>
                </a:cxn>
                <a:cxn ang="0">
                  <a:pos x="61" y="0"/>
                </a:cxn>
                <a:cxn ang="0">
                  <a:pos x="68" y="0"/>
                </a:cxn>
                <a:cxn ang="0">
                  <a:pos x="75" y="0"/>
                </a:cxn>
                <a:cxn ang="0">
                  <a:pos x="80" y="0"/>
                </a:cxn>
                <a:cxn ang="0">
                  <a:pos x="87" y="2"/>
                </a:cxn>
                <a:cxn ang="0">
                  <a:pos x="92" y="4"/>
                </a:cxn>
                <a:cxn ang="0">
                  <a:pos x="6" y="155"/>
                </a:cxn>
                <a:cxn ang="0">
                  <a:pos x="6" y="155"/>
                </a:cxn>
                <a:cxn ang="0">
                  <a:pos x="4" y="155"/>
                </a:cxn>
                <a:cxn ang="0">
                  <a:pos x="2" y="155"/>
                </a:cxn>
                <a:cxn ang="0">
                  <a:pos x="0" y="155"/>
                </a:cxn>
              </a:cxnLst>
              <a:rect l="0" t="0" r="r" b="b"/>
              <a:pathLst>
                <a:path w="92" h="155">
                  <a:moveTo>
                    <a:pt x="0" y="155"/>
                  </a:moveTo>
                  <a:lnTo>
                    <a:pt x="52" y="0"/>
                  </a:lnTo>
                  <a:lnTo>
                    <a:pt x="53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8" y="0"/>
                  </a:lnTo>
                  <a:lnTo>
                    <a:pt x="75" y="0"/>
                  </a:lnTo>
                  <a:lnTo>
                    <a:pt x="80" y="0"/>
                  </a:lnTo>
                  <a:lnTo>
                    <a:pt x="87" y="2"/>
                  </a:lnTo>
                  <a:lnTo>
                    <a:pt x="92" y="4"/>
                  </a:lnTo>
                  <a:lnTo>
                    <a:pt x="6" y="155"/>
                  </a:lnTo>
                  <a:lnTo>
                    <a:pt x="6" y="155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E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906" y="2850"/>
              <a:ext cx="65" cy="77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105" y="0"/>
                </a:cxn>
                <a:cxn ang="0">
                  <a:pos x="130" y="3"/>
                </a:cxn>
                <a:cxn ang="0">
                  <a:pos x="6" y="150"/>
                </a:cxn>
                <a:cxn ang="0">
                  <a:pos x="0" y="154"/>
                </a:cxn>
              </a:cxnLst>
              <a:rect l="0" t="0" r="r" b="b"/>
              <a:pathLst>
                <a:path w="130" h="154">
                  <a:moveTo>
                    <a:pt x="0" y="154"/>
                  </a:moveTo>
                  <a:lnTo>
                    <a:pt x="105" y="0"/>
                  </a:lnTo>
                  <a:lnTo>
                    <a:pt x="130" y="3"/>
                  </a:lnTo>
                  <a:lnTo>
                    <a:pt x="6" y="150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rgbClr val="FFE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829" y="3046"/>
              <a:ext cx="38" cy="117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0" y="226"/>
                </a:cxn>
                <a:cxn ang="0">
                  <a:pos x="2" y="227"/>
                </a:cxn>
                <a:cxn ang="0">
                  <a:pos x="9" y="228"/>
                </a:cxn>
                <a:cxn ang="0">
                  <a:pos x="18" y="231"/>
                </a:cxn>
                <a:cxn ang="0">
                  <a:pos x="31" y="232"/>
                </a:cxn>
                <a:cxn ang="0">
                  <a:pos x="44" y="234"/>
                </a:cxn>
                <a:cxn ang="0">
                  <a:pos x="56" y="235"/>
                </a:cxn>
                <a:cxn ang="0">
                  <a:pos x="67" y="235"/>
                </a:cxn>
                <a:cxn ang="0">
                  <a:pos x="76" y="234"/>
                </a:cxn>
                <a:cxn ang="0">
                  <a:pos x="47" y="1"/>
                </a:cxn>
                <a:cxn ang="0">
                  <a:pos x="36" y="0"/>
                </a:cxn>
              </a:cxnLst>
              <a:rect l="0" t="0" r="r" b="b"/>
              <a:pathLst>
                <a:path w="76" h="235">
                  <a:moveTo>
                    <a:pt x="36" y="0"/>
                  </a:moveTo>
                  <a:lnTo>
                    <a:pt x="0" y="226"/>
                  </a:lnTo>
                  <a:lnTo>
                    <a:pt x="2" y="227"/>
                  </a:lnTo>
                  <a:lnTo>
                    <a:pt x="9" y="228"/>
                  </a:lnTo>
                  <a:lnTo>
                    <a:pt x="18" y="231"/>
                  </a:lnTo>
                  <a:lnTo>
                    <a:pt x="31" y="232"/>
                  </a:lnTo>
                  <a:lnTo>
                    <a:pt x="44" y="234"/>
                  </a:lnTo>
                  <a:lnTo>
                    <a:pt x="56" y="235"/>
                  </a:lnTo>
                  <a:lnTo>
                    <a:pt x="67" y="235"/>
                  </a:lnTo>
                  <a:lnTo>
                    <a:pt x="76" y="234"/>
                  </a:lnTo>
                  <a:lnTo>
                    <a:pt x="47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CCF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782" y="3043"/>
              <a:ext cx="53" cy="112"/>
            </a:xfrm>
            <a:custGeom>
              <a:avLst/>
              <a:gdLst/>
              <a:ahLst/>
              <a:cxnLst>
                <a:cxn ang="0">
                  <a:pos x="106" y="4"/>
                </a:cxn>
                <a:cxn ang="0">
                  <a:pos x="34" y="223"/>
                </a:cxn>
                <a:cxn ang="0">
                  <a:pos x="0" y="217"/>
                </a:cxn>
                <a:cxn ang="0">
                  <a:pos x="96" y="0"/>
                </a:cxn>
                <a:cxn ang="0">
                  <a:pos x="106" y="4"/>
                </a:cxn>
              </a:cxnLst>
              <a:rect l="0" t="0" r="r" b="b"/>
              <a:pathLst>
                <a:path w="106" h="223">
                  <a:moveTo>
                    <a:pt x="106" y="4"/>
                  </a:moveTo>
                  <a:lnTo>
                    <a:pt x="34" y="223"/>
                  </a:lnTo>
                  <a:lnTo>
                    <a:pt x="0" y="217"/>
                  </a:lnTo>
                  <a:lnTo>
                    <a:pt x="96" y="0"/>
                  </a:lnTo>
                  <a:lnTo>
                    <a:pt x="106" y="4"/>
                  </a:lnTo>
                  <a:close/>
                </a:path>
              </a:pathLst>
            </a:custGeom>
            <a:solidFill>
              <a:srgbClr val="CCF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558" y="2953"/>
              <a:ext cx="186" cy="2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73" y="49"/>
                </a:cxn>
                <a:cxn ang="0">
                  <a:pos x="368" y="57"/>
                </a:cxn>
                <a:cxn ang="0">
                  <a:pos x="0" y="45"/>
                </a:cxn>
                <a:cxn ang="0">
                  <a:pos x="2" y="41"/>
                </a:cxn>
                <a:cxn ang="0">
                  <a:pos x="8" y="28"/>
                </a:cxn>
                <a:cxn ang="0">
                  <a:pos x="16" y="14"/>
                </a:cxn>
                <a:cxn ang="0">
                  <a:pos x="24" y="0"/>
                </a:cxn>
              </a:cxnLst>
              <a:rect l="0" t="0" r="r" b="b"/>
              <a:pathLst>
                <a:path w="373" h="57">
                  <a:moveTo>
                    <a:pt x="24" y="0"/>
                  </a:moveTo>
                  <a:lnTo>
                    <a:pt x="373" y="49"/>
                  </a:lnTo>
                  <a:lnTo>
                    <a:pt x="368" y="57"/>
                  </a:lnTo>
                  <a:lnTo>
                    <a:pt x="0" y="45"/>
                  </a:lnTo>
                  <a:lnTo>
                    <a:pt x="2" y="41"/>
                  </a:lnTo>
                  <a:lnTo>
                    <a:pt x="8" y="28"/>
                  </a:lnTo>
                  <a:lnTo>
                    <a:pt x="16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CCF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862" y="2923"/>
              <a:ext cx="91" cy="1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1"/>
                </a:cxn>
                <a:cxn ang="0">
                  <a:pos x="15" y="0"/>
                </a:cxn>
                <a:cxn ang="0">
                  <a:pos x="33" y="0"/>
                </a:cxn>
                <a:cxn ang="0">
                  <a:pos x="56" y="0"/>
                </a:cxn>
                <a:cxn ang="0">
                  <a:pos x="83" y="2"/>
                </a:cxn>
                <a:cxn ang="0">
                  <a:pos x="113" y="7"/>
                </a:cxn>
                <a:cxn ang="0">
                  <a:pos x="147" y="13"/>
                </a:cxn>
                <a:cxn ang="0">
                  <a:pos x="182" y="24"/>
                </a:cxn>
                <a:cxn ang="0">
                  <a:pos x="178" y="23"/>
                </a:cxn>
                <a:cxn ang="0">
                  <a:pos x="165" y="20"/>
                </a:cxn>
                <a:cxn ang="0">
                  <a:pos x="146" y="16"/>
                </a:cxn>
                <a:cxn ang="0">
                  <a:pos x="121" y="11"/>
                </a:cxn>
                <a:cxn ang="0">
                  <a:pos x="93" y="7"/>
                </a:cxn>
                <a:cxn ang="0">
                  <a:pos x="61" y="3"/>
                </a:cxn>
                <a:cxn ang="0">
                  <a:pos x="30" y="1"/>
                </a:cxn>
                <a:cxn ang="0">
                  <a:pos x="0" y="1"/>
                </a:cxn>
              </a:cxnLst>
              <a:rect l="0" t="0" r="r" b="b"/>
              <a:pathLst>
                <a:path w="182" h="24">
                  <a:moveTo>
                    <a:pt x="0" y="1"/>
                  </a:moveTo>
                  <a:lnTo>
                    <a:pt x="4" y="1"/>
                  </a:lnTo>
                  <a:lnTo>
                    <a:pt x="15" y="0"/>
                  </a:lnTo>
                  <a:lnTo>
                    <a:pt x="33" y="0"/>
                  </a:lnTo>
                  <a:lnTo>
                    <a:pt x="56" y="0"/>
                  </a:lnTo>
                  <a:lnTo>
                    <a:pt x="83" y="2"/>
                  </a:lnTo>
                  <a:lnTo>
                    <a:pt x="113" y="7"/>
                  </a:lnTo>
                  <a:lnTo>
                    <a:pt x="147" y="13"/>
                  </a:lnTo>
                  <a:lnTo>
                    <a:pt x="182" y="24"/>
                  </a:lnTo>
                  <a:lnTo>
                    <a:pt x="178" y="23"/>
                  </a:lnTo>
                  <a:lnTo>
                    <a:pt x="165" y="20"/>
                  </a:lnTo>
                  <a:lnTo>
                    <a:pt x="146" y="16"/>
                  </a:lnTo>
                  <a:lnTo>
                    <a:pt x="121" y="11"/>
                  </a:lnTo>
                  <a:lnTo>
                    <a:pt x="93" y="7"/>
                  </a:lnTo>
                  <a:lnTo>
                    <a:pt x="61" y="3"/>
                  </a:lnTo>
                  <a:lnTo>
                    <a:pt x="3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E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3144" y="2904"/>
              <a:ext cx="87" cy="1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13" y="7"/>
                </a:cxn>
                <a:cxn ang="0">
                  <a:pos x="26" y="14"/>
                </a:cxn>
                <a:cxn ang="0">
                  <a:pos x="44" y="26"/>
                </a:cxn>
                <a:cxn ang="0">
                  <a:pos x="63" y="38"/>
                </a:cxn>
                <a:cxn ang="0">
                  <a:pos x="84" y="55"/>
                </a:cxn>
                <a:cxn ang="0">
                  <a:pos x="106" y="74"/>
                </a:cxn>
                <a:cxn ang="0">
                  <a:pos x="125" y="95"/>
                </a:cxn>
                <a:cxn ang="0">
                  <a:pos x="144" y="118"/>
                </a:cxn>
                <a:cxn ang="0">
                  <a:pos x="159" y="143"/>
                </a:cxn>
                <a:cxn ang="0">
                  <a:pos x="169" y="172"/>
                </a:cxn>
                <a:cxn ang="0">
                  <a:pos x="174" y="201"/>
                </a:cxn>
                <a:cxn ang="0">
                  <a:pos x="173" y="233"/>
                </a:cxn>
                <a:cxn ang="0">
                  <a:pos x="164" y="266"/>
                </a:cxn>
                <a:cxn ang="0">
                  <a:pos x="145" y="301"/>
                </a:cxn>
                <a:cxn ang="0">
                  <a:pos x="117" y="337"/>
                </a:cxn>
                <a:cxn ang="0">
                  <a:pos x="120" y="335"/>
                </a:cxn>
                <a:cxn ang="0">
                  <a:pos x="124" y="329"/>
                </a:cxn>
                <a:cxn ang="0">
                  <a:pos x="130" y="321"/>
                </a:cxn>
                <a:cxn ang="0">
                  <a:pos x="138" y="308"/>
                </a:cxn>
                <a:cxn ang="0">
                  <a:pos x="146" y="293"/>
                </a:cxn>
                <a:cxn ang="0">
                  <a:pos x="154" y="275"/>
                </a:cxn>
                <a:cxn ang="0">
                  <a:pos x="160" y="254"/>
                </a:cxn>
                <a:cxn ang="0">
                  <a:pos x="164" y="232"/>
                </a:cxn>
                <a:cxn ang="0">
                  <a:pos x="164" y="207"/>
                </a:cxn>
                <a:cxn ang="0">
                  <a:pos x="160" y="181"/>
                </a:cxn>
                <a:cxn ang="0">
                  <a:pos x="151" y="153"/>
                </a:cxn>
                <a:cxn ang="0">
                  <a:pos x="136" y="124"/>
                </a:cxn>
                <a:cxn ang="0">
                  <a:pos x="114" y="94"/>
                </a:cxn>
                <a:cxn ang="0">
                  <a:pos x="85" y="63"/>
                </a:cxn>
                <a:cxn ang="0">
                  <a:pos x="47" y="32"/>
                </a:cxn>
                <a:cxn ang="0">
                  <a:pos x="0" y="0"/>
                </a:cxn>
              </a:cxnLst>
              <a:rect l="0" t="0" r="r" b="b"/>
              <a:pathLst>
                <a:path w="174" h="337">
                  <a:moveTo>
                    <a:pt x="0" y="0"/>
                  </a:moveTo>
                  <a:lnTo>
                    <a:pt x="3" y="2"/>
                  </a:lnTo>
                  <a:lnTo>
                    <a:pt x="13" y="7"/>
                  </a:lnTo>
                  <a:lnTo>
                    <a:pt x="26" y="14"/>
                  </a:lnTo>
                  <a:lnTo>
                    <a:pt x="44" y="26"/>
                  </a:lnTo>
                  <a:lnTo>
                    <a:pt x="63" y="38"/>
                  </a:lnTo>
                  <a:lnTo>
                    <a:pt x="84" y="55"/>
                  </a:lnTo>
                  <a:lnTo>
                    <a:pt x="106" y="74"/>
                  </a:lnTo>
                  <a:lnTo>
                    <a:pt x="125" y="95"/>
                  </a:lnTo>
                  <a:lnTo>
                    <a:pt x="144" y="118"/>
                  </a:lnTo>
                  <a:lnTo>
                    <a:pt x="159" y="143"/>
                  </a:lnTo>
                  <a:lnTo>
                    <a:pt x="169" y="172"/>
                  </a:lnTo>
                  <a:lnTo>
                    <a:pt x="174" y="201"/>
                  </a:lnTo>
                  <a:lnTo>
                    <a:pt x="173" y="233"/>
                  </a:lnTo>
                  <a:lnTo>
                    <a:pt x="164" y="266"/>
                  </a:lnTo>
                  <a:lnTo>
                    <a:pt x="145" y="301"/>
                  </a:lnTo>
                  <a:lnTo>
                    <a:pt x="117" y="337"/>
                  </a:lnTo>
                  <a:lnTo>
                    <a:pt x="120" y="335"/>
                  </a:lnTo>
                  <a:lnTo>
                    <a:pt x="124" y="329"/>
                  </a:lnTo>
                  <a:lnTo>
                    <a:pt x="130" y="321"/>
                  </a:lnTo>
                  <a:lnTo>
                    <a:pt x="138" y="308"/>
                  </a:lnTo>
                  <a:lnTo>
                    <a:pt x="146" y="293"/>
                  </a:lnTo>
                  <a:lnTo>
                    <a:pt x="154" y="275"/>
                  </a:lnTo>
                  <a:lnTo>
                    <a:pt x="160" y="254"/>
                  </a:lnTo>
                  <a:lnTo>
                    <a:pt x="164" y="232"/>
                  </a:lnTo>
                  <a:lnTo>
                    <a:pt x="164" y="207"/>
                  </a:lnTo>
                  <a:lnTo>
                    <a:pt x="160" y="181"/>
                  </a:lnTo>
                  <a:lnTo>
                    <a:pt x="151" y="153"/>
                  </a:lnTo>
                  <a:lnTo>
                    <a:pt x="136" y="124"/>
                  </a:lnTo>
                  <a:lnTo>
                    <a:pt x="114" y="94"/>
                  </a:lnTo>
                  <a:lnTo>
                    <a:pt x="85" y="63"/>
                  </a:lnTo>
                  <a:lnTo>
                    <a:pt x="47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996" y="2967"/>
              <a:ext cx="229" cy="91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15" y="10"/>
                </a:cxn>
                <a:cxn ang="0">
                  <a:pos x="17" y="14"/>
                </a:cxn>
                <a:cxn ang="0">
                  <a:pos x="21" y="23"/>
                </a:cxn>
                <a:cxn ang="0">
                  <a:pos x="23" y="34"/>
                </a:cxn>
                <a:cxn ang="0">
                  <a:pos x="23" y="45"/>
                </a:cxn>
                <a:cxn ang="0">
                  <a:pos x="21" y="58"/>
                </a:cxn>
                <a:cxn ang="0">
                  <a:pos x="12" y="72"/>
                </a:cxn>
                <a:cxn ang="0">
                  <a:pos x="0" y="84"/>
                </a:cxn>
                <a:cxn ang="0">
                  <a:pos x="428" y="182"/>
                </a:cxn>
                <a:cxn ang="0">
                  <a:pos x="431" y="178"/>
                </a:cxn>
                <a:cxn ang="0">
                  <a:pos x="438" y="166"/>
                </a:cxn>
                <a:cxn ang="0">
                  <a:pos x="446" y="148"/>
                </a:cxn>
                <a:cxn ang="0">
                  <a:pos x="454" y="124"/>
                </a:cxn>
                <a:cxn ang="0">
                  <a:pos x="458" y="96"/>
                </a:cxn>
                <a:cxn ang="0">
                  <a:pos x="457" y="66"/>
                </a:cxn>
                <a:cxn ang="0">
                  <a:pos x="449" y="34"/>
                </a:cxn>
                <a:cxn ang="0">
                  <a:pos x="432" y="0"/>
                </a:cxn>
                <a:cxn ang="0">
                  <a:pos x="14" y="7"/>
                </a:cxn>
              </a:cxnLst>
              <a:rect l="0" t="0" r="r" b="b"/>
              <a:pathLst>
                <a:path w="458" h="182">
                  <a:moveTo>
                    <a:pt x="14" y="7"/>
                  </a:moveTo>
                  <a:lnTo>
                    <a:pt x="15" y="10"/>
                  </a:lnTo>
                  <a:lnTo>
                    <a:pt x="17" y="14"/>
                  </a:lnTo>
                  <a:lnTo>
                    <a:pt x="21" y="23"/>
                  </a:lnTo>
                  <a:lnTo>
                    <a:pt x="23" y="34"/>
                  </a:lnTo>
                  <a:lnTo>
                    <a:pt x="23" y="45"/>
                  </a:lnTo>
                  <a:lnTo>
                    <a:pt x="21" y="58"/>
                  </a:lnTo>
                  <a:lnTo>
                    <a:pt x="12" y="72"/>
                  </a:lnTo>
                  <a:lnTo>
                    <a:pt x="0" y="84"/>
                  </a:lnTo>
                  <a:lnTo>
                    <a:pt x="428" y="182"/>
                  </a:lnTo>
                  <a:lnTo>
                    <a:pt x="431" y="178"/>
                  </a:lnTo>
                  <a:lnTo>
                    <a:pt x="438" y="166"/>
                  </a:lnTo>
                  <a:lnTo>
                    <a:pt x="446" y="148"/>
                  </a:lnTo>
                  <a:lnTo>
                    <a:pt x="454" y="124"/>
                  </a:lnTo>
                  <a:lnTo>
                    <a:pt x="458" y="96"/>
                  </a:lnTo>
                  <a:lnTo>
                    <a:pt x="457" y="66"/>
                  </a:lnTo>
                  <a:lnTo>
                    <a:pt x="449" y="34"/>
                  </a:lnTo>
                  <a:lnTo>
                    <a:pt x="432" y="0"/>
                  </a:lnTo>
                  <a:lnTo>
                    <a:pt x="14" y="7"/>
                  </a:lnTo>
                  <a:close/>
                </a:path>
              </a:pathLst>
            </a:custGeom>
            <a:solidFill>
              <a:srgbClr val="E5DD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3008" y="2991"/>
              <a:ext cx="215" cy="4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31" y="34"/>
                </a:cxn>
                <a:cxn ang="0">
                  <a:pos x="431" y="41"/>
                </a:cxn>
                <a:cxn ang="0">
                  <a:pos x="430" y="58"/>
                </a:cxn>
                <a:cxn ang="0">
                  <a:pos x="425" y="80"/>
                </a:cxn>
                <a:cxn ang="0">
                  <a:pos x="414" y="98"/>
                </a:cxn>
                <a:cxn ang="0">
                  <a:pos x="0" y="17"/>
                </a:cxn>
                <a:cxn ang="0">
                  <a:pos x="2" y="16"/>
                </a:cxn>
                <a:cxn ang="0">
                  <a:pos x="6" y="13"/>
                </a:cxn>
                <a:cxn ang="0">
                  <a:pos x="8" y="8"/>
                </a:cxn>
                <a:cxn ang="0">
                  <a:pos x="6" y="0"/>
                </a:cxn>
              </a:cxnLst>
              <a:rect l="0" t="0" r="r" b="b"/>
              <a:pathLst>
                <a:path w="431" h="98">
                  <a:moveTo>
                    <a:pt x="6" y="0"/>
                  </a:moveTo>
                  <a:lnTo>
                    <a:pt x="431" y="34"/>
                  </a:lnTo>
                  <a:lnTo>
                    <a:pt x="431" y="41"/>
                  </a:lnTo>
                  <a:lnTo>
                    <a:pt x="430" y="58"/>
                  </a:lnTo>
                  <a:lnTo>
                    <a:pt x="425" y="80"/>
                  </a:lnTo>
                  <a:lnTo>
                    <a:pt x="414" y="98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6" y="13"/>
                  </a:lnTo>
                  <a:lnTo>
                    <a:pt x="8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9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83" y="2884"/>
              <a:ext cx="193" cy="85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312" y="170"/>
                </a:cxn>
                <a:cxn ang="0">
                  <a:pos x="313" y="167"/>
                </a:cxn>
                <a:cxn ang="0">
                  <a:pos x="315" y="162"/>
                </a:cxn>
                <a:cxn ang="0">
                  <a:pos x="321" y="154"/>
                </a:cxn>
                <a:cxn ang="0">
                  <a:pos x="328" y="143"/>
                </a:cxn>
                <a:cxn ang="0">
                  <a:pos x="338" y="133"/>
                </a:cxn>
                <a:cxn ang="0">
                  <a:pos x="351" y="122"/>
                </a:cxn>
                <a:cxn ang="0">
                  <a:pos x="367" y="112"/>
                </a:cxn>
                <a:cxn ang="0">
                  <a:pos x="387" y="105"/>
                </a:cxn>
                <a:cxn ang="0">
                  <a:pos x="194" y="0"/>
                </a:cxn>
                <a:cxn ang="0">
                  <a:pos x="193" y="0"/>
                </a:cxn>
                <a:cxn ang="0">
                  <a:pos x="189" y="1"/>
                </a:cxn>
                <a:cxn ang="0">
                  <a:pos x="183" y="4"/>
                </a:cxn>
                <a:cxn ang="0">
                  <a:pos x="175" y="6"/>
                </a:cxn>
                <a:cxn ang="0">
                  <a:pos x="165" y="9"/>
                </a:cxn>
                <a:cxn ang="0">
                  <a:pos x="152" y="13"/>
                </a:cxn>
                <a:cxn ang="0">
                  <a:pos x="139" y="18"/>
                </a:cxn>
                <a:cxn ang="0">
                  <a:pos x="125" y="24"/>
                </a:cxn>
                <a:cxn ang="0">
                  <a:pos x="109" y="31"/>
                </a:cxn>
                <a:cxn ang="0">
                  <a:pos x="94" y="39"/>
                </a:cxn>
                <a:cxn ang="0">
                  <a:pos x="78" y="48"/>
                </a:cxn>
                <a:cxn ang="0">
                  <a:pos x="61" y="58"/>
                </a:cxn>
                <a:cxn ang="0">
                  <a:pos x="45" y="69"/>
                </a:cxn>
                <a:cxn ang="0">
                  <a:pos x="30" y="82"/>
                </a:cxn>
                <a:cxn ang="0">
                  <a:pos x="14" y="96"/>
                </a:cxn>
                <a:cxn ang="0">
                  <a:pos x="0" y="111"/>
                </a:cxn>
              </a:cxnLst>
              <a:rect l="0" t="0" r="r" b="b"/>
              <a:pathLst>
                <a:path w="387" h="170">
                  <a:moveTo>
                    <a:pt x="0" y="111"/>
                  </a:moveTo>
                  <a:lnTo>
                    <a:pt x="312" y="170"/>
                  </a:lnTo>
                  <a:lnTo>
                    <a:pt x="313" y="167"/>
                  </a:lnTo>
                  <a:lnTo>
                    <a:pt x="315" y="162"/>
                  </a:lnTo>
                  <a:lnTo>
                    <a:pt x="321" y="154"/>
                  </a:lnTo>
                  <a:lnTo>
                    <a:pt x="328" y="143"/>
                  </a:lnTo>
                  <a:lnTo>
                    <a:pt x="338" y="133"/>
                  </a:lnTo>
                  <a:lnTo>
                    <a:pt x="351" y="122"/>
                  </a:lnTo>
                  <a:lnTo>
                    <a:pt x="367" y="112"/>
                  </a:lnTo>
                  <a:lnTo>
                    <a:pt x="387" y="105"/>
                  </a:lnTo>
                  <a:lnTo>
                    <a:pt x="194" y="0"/>
                  </a:lnTo>
                  <a:lnTo>
                    <a:pt x="193" y="0"/>
                  </a:lnTo>
                  <a:lnTo>
                    <a:pt x="189" y="1"/>
                  </a:lnTo>
                  <a:lnTo>
                    <a:pt x="183" y="4"/>
                  </a:lnTo>
                  <a:lnTo>
                    <a:pt x="175" y="6"/>
                  </a:lnTo>
                  <a:lnTo>
                    <a:pt x="165" y="9"/>
                  </a:lnTo>
                  <a:lnTo>
                    <a:pt x="152" y="13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9" y="31"/>
                  </a:lnTo>
                  <a:lnTo>
                    <a:pt x="94" y="39"/>
                  </a:lnTo>
                  <a:lnTo>
                    <a:pt x="78" y="48"/>
                  </a:lnTo>
                  <a:lnTo>
                    <a:pt x="61" y="58"/>
                  </a:lnTo>
                  <a:lnTo>
                    <a:pt x="45" y="69"/>
                  </a:lnTo>
                  <a:lnTo>
                    <a:pt x="30" y="82"/>
                  </a:lnTo>
                  <a:lnTo>
                    <a:pt x="14" y="96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E5DD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559" y="2995"/>
              <a:ext cx="236" cy="129"/>
            </a:xfrm>
            <a:custGeom>
              <a:avLst/>
              <a:gdLst/>
              <a:ahLst/>
              <a:cxnLst>
                <a:cxn ang="0">
                  <a:pos x="363" y="0"/>
                </a:cxn>
                <a:cxn ang="0">
                  <a:pos x="0" y="68"/>
                </a:cxn>
                <a:cxn ang="0">
                  <a:pos x="2" y="69"/>
                </a:cxn>
                <a:cxn ang="0">
                  <a:pos x="4" y="74"/>
                </a:cxn>
                <a:cxn ang="0">
                  <a:pos x="7" y="81"/>
                </a:cxn>
                <a:cxn ang="0">
                  <a:pos x="13" y="91"/>
                </a:cxn>
                <a:cxn ang="0">
                  <a:pos x="21" y="101"/>
                </a:cxn>
                <a:cxn ang="0">
                  <a:pos x="30" y="115"/>
                </a:cxn>
                <a:cxn ang="0">
                  <a:pos x="42" y="129"/>
                </a:cxn>
                <a:cxn ang="0">
                  <a:pos x="56" y="144"/>
                </a:cxn>
                <a:cxn ang="0">
                  <a:pos x="72" y="159"/>
                </a:cxn>
                <a:cxn ang="0">
                  <a:pos x="89" y="175"/>
                </a:cxn>
                <a:cxn ang="0">
                  <a:pos x="110" y="191"/>
                </a:cxn>
                <a:cxn ang="0">
                  <a:pos x="132" y="206"/>
                </a:cxn>
                <a:cxn ang="0">
                  <a:pos x="156" y="221"/>
                </a:cxn>
                <a:cxn ang="0">
                  <a:pos x="184" y="235"/>
                </a:cxn>
                <a:cxn ang="0">
                  <a:pos x="212" y="247"/>
                </a:cxn>
                <a:cxn ang="0">
                  <a:pos x="245" y="257"/>
                </a:cxn>
                <a:cxn ang="0">
                  <a:pos x="473" y="75"/>
                </a:cxn>
                <a:cxn ang="0">
                  <a:pos x="469" y="74"/>
                </a:cxn>
                <a:cxn ang="0">
                  <a:pos x="459" y="70"/>
                </a:cxn>
                <a:cxn ang="0">
                  <a:pos x="444" y="64"/>
                </a:cxn>
                <a:cxn ang="0">
                  <a:pos x="427" y="55"/>
                </a:cxn>
                <a:cxn ang="0">
                  <a:pos x="407" y="45"/>
                </a:cxn>
                <a:cxn ang="0">
                  <a:pos x="390" y="32"/>
                </a:cxn>
                <a:cxn ang="0">
                  <a:pos x="375" y="17"/>
                </a:cxn>
                <a:cxn ang="0">
                  <a:pos x="363" y="0"/>
                </a:cxn>
              </a:cxnLst>
              <a:rect l="0" t="0" r="r" b="b"/>
              <a:pathLst>
                <a:path w="473" h="257">
                  <a:moveTo>
                    <a:pt x="363" y="0"/>
                  </a:moveTo>
                  <a:lnTo>
                    <a:pt x="0" y="68"/>
                  </a:lnTo>
                  <a:lnTo>
                    <a:pt x="2" y="69"/>
                  </a:lnTo>
                  <a:lnTo>
                    <a:pt x="4" y="74"/>
                  </a:lnTo>
                  <a:lnTo>
                    <a:pt x="7" y="81"/>
                  </a:lnTo>
                  <a:lnTo>
                    <a:pt x="13" y="91"/>
                  </a:lnTo>
                  <a:lnTo>
                    <a:pt x="21" y="101"/>
                  </a:lnTo>
                  <a:lnTo>
                    <a:pt x="30" y="115"/>
                  </a:lnTo>
                  <a:lnTo>
                    <a:pt x="42" y="129"/>
                  </a:lnTo>
                  <a:lnTo>
                    <a:pt x="56" y="144"/>
                  </a:lnTo>
                  <a:lnTo>
                    <a:pt x="72" y="159"/>
                  </a:lnTo>
                  <a:lnTo>
                    <a:pt x="89" y="175"/>
                  </a:lnTo>
                  <a:lnTo>
                    <a:pt x="110" y="191"/>
                  </a:lnTo>
                  <a:lnTo>
                    <a:pt x="132" y="206"/>
                  </a:lnTo>
                  <a:lnTo>
                    <a:pt x="156" y="221"/>
                  </a:lnTo>
                  <a:lnTo>
                    <a:pt x="184" y="235"/>
                  </a:lnTo>
                  <a:lnTo>
                    <a:pt x="212" y="247"/>
                  </a:lnTo>
                  <a:lnTo>
                    <a:pt x="245" y="257"/>
                  </a:lnTo>
                  <a:lnTo>
                    <a:pt x="473" y="75"/>
                  </a:lnTo>
                  <a:lnTo>
                    <a:pt x="469" y="74"/>
                  </a:lnTo>
                  <a:lnTo>
                    <a:pt x="459" y="70"/>
                  </a:lnTo>
                  <a:lnTo>
                    <a:pt x="444" y="64"/>
                  </a:lnTo>
                  <a:lnTo>
                    <a:pt x="427" y="55"/>
                  </a:lnTo>
                  <a:lnTo>
                    <a:pt x="407" y="45"/>
                  </a:lnTo>
                  <a:lnTo>
                    <a:pt x="390" y="32"/>
                  </a:lnTo>
                  <a:lnTo>
                    <a:pt x="375" y="17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E5DD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573" y="3003"/>
              <a:ext cx="192" cy="9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39" y="0"/>
                </a:cxn>
                <a:cxn ang="0">
                  <a:pos x="340" y="1"/>
                </a:cxn>
                <a:cxn ang="0">
                  <a:pos x="342" y="3"/>
                </a:cxn>
                <a:cxn ang="0">
                  <a:pos x="346" y="8"/>
                </a:cxn>
                <a:cxn ang="0">
                  <a:pos x="350" y="14"/>
                </a:cxn>
                <a:cxn ang="0">
                  <a:pos x="357" y="20"/>
                </a:cxn>
                <a:cxn ang="0">
                  <a:pos x="364" y="25"/>
                </a:cxn>
                <a:cxn ang="0">
                  <a:pos x="373" y="31"/>
                </a:cxn>
                <a:cxn ang="0">
                  <a:pos x="384" y="37"/>
                </a:cxn>
                <a:cxn ang="0">
                  <a:pos x="125" y="195"/>
                </a:cxn>
                <a:cxn ang="0">
                  <a:pos x="121" y="193"/>
                </a:cxn>
                <a:cxn ang="0">
                  <a:pos x="111" y="187"/>
                </a:cxn>
                <a:cxn ang="0">
                  <a:pos x="97" y="178"/>
                </a:cxn>
                <a:cxn ang="0">
                  <a:pos x="79" y="166"/>
                </a:cxn>
                <a:cxn ang="0">
                  <a:pos x="59" y="151"/>
                </a:cxn>
                <a:cxn ang="0">
                  <a:pos x="38" y="133"/>
                </a:cxn>
                <a:cxn ang="0">
                  <a:pos x="19" y="112"/>
                </a:cxn>
                <a:cxn ang="0">
                  <a:pos x="0" y="90"/>
                </a:cxn>
              </a:cxnLst>
              <a:rect l="0" t="0" r="r" b="b"/>
              <a:pathLst>
                <a:path w="384" h="195">
                  <a:moveTo>
                    <a:pt x="0" y="90"/>
                  </a:moveTo>
                  <a:lnTo>
                    <a:pt x="339" y="0"/>
                  </a:lnTo>
                  <a:lnTo>
                    <a:pt x="340" y="1"/>
                  </a:lnTo>
                  <a:lnTo>
                    <a:pt x="342" y="3"/>
                  </a:lnTo>
                  <a:lnTo>
                    <a:pt x="346" y="8"/>
                  </a:lnTo>
                  <a:lnTo>
                    <a:pt x="350" y="14"/>
                  </a:lnTo>
                  <a:lnTo>
                    <a:pt x="357" y="20"/>
                  </a:lnTo>
                  <a:lnTo>
                    <a:pt x="364" y="25"/>
                  </a:lnTo>
                  <a:lnTo>
                    <a:pt x="373" y="31"/>
                  </a:lnTo>
                  <a:lnTo>
                    <a:pt x="384" y="37"/>
                  </a:lnTo>
                  <a:lnTo>
                    <a:pt x="125" y="195"/>
                  </a:lnTo>
                  <a:lnTo>
                    <a:pt x="121" y="193"/>
                  </a:lnTo>
                  <a:lnTo>
                    <a:pt x="111" y="187"/>
                  </a:lnTo>
                  <a:lnTo>
                    <a:pt x="97" y="178"/>
                  </a:lnTo>
                  <a:lnTo>
                    <a:pt x="79" y="166"/>
                  </a:lnTo>
                  <a:lnTo>
                    <a:pt x="59" y="151"/>
                  </a:lnTo>
                  <a:lnTo>
                    <a:pt x="38" y="133"/>
                  </a:lnTo>
                  <a:lnTo>
                    <a:pt x="19" y="112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9F7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910" y="2850"/>
              <a:ext cx="23" cy="39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0" y="80"/>
                </a:cxn>
                <a:cxn ang="0">
                  <a:pos x="45" y="5"/>
                </a:cxn>
                <a:cxn ang="0">
                  <a:pos x="44" y="4"/>
                </a:cxn>
                <a:cxn ang="0">
                  <a:pos x="42" y="1"/>
                </a:cxn>
                <a:cxn ang="0">
                  <a:pos x="36" y="0"/>
                </a:cxn>
                <a:cxn ang="0">
                  <a:pos x="30" y="2"/>
                </a:cxn>
              </a:cxnLst>
              <a:rect l="0" t="0" r="r" b="b"/>
              <a:pathLst>
                <a:path w="45" h="80">
                  <a:moveTo>
                    <a:pt x="30" y="2"/>
                  </a:moveTo>
                  <a:lnTo>
                    <a:pt x="0" y="80"/>
                  </a:lnTo>
                  <a:lnTo>
                    <a:pt x="45" y="5"/>
                  </a:lnTo>
                  <a:lnTo>
                    <a:pt x="44" y="4"/>
                  </a:lnTo>
                  <a:lnTo>
                    <a:pt x="42" y="1"/>
                  </a:lnTo>
                  <a:lnTo>
                    <a:pt x="36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BA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47" y="3074"/>
              <a:ext cx="13" cy="79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10" y="0"/>
                </a:cxn>
                <a:cxn ang="0">
                  <a:pos x="25" y="158"/>
                </a:cxn>
                <a:cxn ang="0">
                  <a:pos x="23" y="159"/>
                </a:cxn>
                <a:cxn ang="0">
                  <a:pos x="16" y="159"/>
                </a:cxn>
                <a:cxn ang="0">
                  <a:pos x="8" y="158"/>
                </a:cxn>
                <a:cxn ang="0">
                  <a:pos x="0" y="154"/>
                </a:cxn>
              </a:cxnLst>
              <a:rect l="0" t="0" r="r" b="b"/>
              <a:pathLst>
                <a:path w="25" h="159">
                  <a:moveTo>
                    <a:pt x="0" y="154"/>
                  </a:moveTo>
                  <a:lnTo>
                    <a:pt x="10" y="0"/>
                  </a:lnTo>
                  <a:lnTo>
                    <a:pt x="25" y="158"/>
                  </a:lnTo>
                  <a:lnTo>
                    <a:pt x="23" y="159"/>
                  </a:lnTo>
                  <a:lnTo>
                    <a:pt x="16" y="159"/>
                  </a:lnTo>
                  <a:lnTo>
                    <a:pt x="8" y="158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rgbClr val="A5FF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583" y="3009"/>
              <a:ext cx="164" cy="60"/>
            </a:xfrm>
            <a:custGeom>
              <a:avLst/>
              <a:gdLst/>
              <a:ahLst/>
              <a:cxnLst>
                <a:cxn ang="0">
                  <a:pos x="0" y="93"/>
                </a:cxn>
                <a:cxn ang="0">
                  <a:pos x="319" y="0"/>
                </a:cxn>
                <a:cxn ang="0">
                  <a:pos x="327" y="10"/>
                </a:cxn>
                <a:cxn ang="0">
                  <a:pos x="28" y="120"/>
                </a:cxn>
                <a:cxn ang="0">
                  <a:pos x="24" y="119"/>
                </a:cxn>
                <a:cxn ang="0">
                  <a:pos x="16" y="114"/>
                </a:cxn>
                <a:cxn ang="0">
                  <a:pos x="6" y="106"/>
                </a:cxn>
                <a:cxn ang="0">
                  <a:pos x="0" y="93"/>
                </a:cxn>
              </a:cxnLst>
              <a:rect l="0" t="0" r="r" b="b"/>
              <a:pathLst>
                <a:path w="327" h="120">
                  <a:moveTo>
                    <a:pt x="0" y="93"/>
                  </a:moveTo>
                  <a:lnTo>
                    <a:pt x="319" y="0"/>
                  </a:lnTo>
                  <a:lnTo>
                    <a:pt x="327" y="10"/>
                  </a:lnTo>
                  <a:lnTo>
                    <a:pt x="28" y="120"/>
                  </a:lnTo>
                  <a:lnTo>
                    <a:pt x="24" y="119"/>
                  </a:lnTo>
                  <a:lnTo>
                    <a:pt x="16" y="114"/>
                  </a:lnTo>
                  <a:lnTo>
                    <a:pt x="6" y="106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3012" y="2995"/>
              <a:ext cx="208" cy="4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408" y="82"/>
                </a:cxn>
                <a:cxn ang="0">
                  <a:pos x="409" y="80"/>
                </a:cxn>
                <a:cxn ang="0">
                  <a:pos x="413" y="78"/>
                </a:cxn>
                <a:cxn ang="0">
                  <a:pos x="415" y="72"/>
                </a:cxn>
                <a:cxn ang="0">
                  <a:pos x="416" y="65"/>
                </a:cxn>
                <a:cxn ang="0">
                  <a:pos x="0" y="0"/>
                </a:cxn>
                <a:cxn ang="0">
                  <a:pos x="0" y="7"/>
                </a:cxn>
              </a:cxnLst>
              <a:rect l="0" t="0" r="r" b="b"/>
              <a:pathLst>
                <a:path w="416" h="82">
                  <a:moveTo>
                    <a:pt x="0" y="7"/>
                  </a:moveTo>
                  <a:lnTo>
                    <a:pt x="408" y="82"/>
                  </a:lnTo>
                  <a:lnTo>
                    <a:pt x="409" y="80"/>
                  </a:lnTo>
                  <a:lnTo>
                    <a:pt x="413" y="78"/>
                  </a:lnTo>
                  <a:lnTo>
                    <a:pt x="415" y="72"/>
                  </a:lnTo>
                  <a:lnTo>
                    <a:pt x="416" y="65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8" name="AutoShape 40"/>
          <p:cNvSpPr>
            <a:spLocks noChangeArrowheads="1"/>
          </p:cNvSpPr>
          <p:nvPr/>
        </p:nvSpPr>
        <p:spPr bwMode="auto">
          <a:xfrm>
            <a:off x="2349060" y="4650828"/>
            <a:ext cx="1182416" cy="588863"/>
          </a:xfrm>
          <a:prstGeom prst="rightArrow">
            <a:avLst>
              <a:gd name="adj1" fmla="val 50000"/>
              <a:gd name="adj2" fmla="val 392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CA" dirty="0" smtClean="0"/>
              <a:t>P2I</a:t>
            </a:r>
            <a:endParaRPr lang="en-US" dirty="0"/>
          </a:p>
        </p:txBody>
      </p:sp>
      <p:sp>
        <p:nvSpPr>
          <p:cNvPr id="47" name="AutoShape 40"/>
          <p:cNvSpPr>
            <a:spLocks noChangeArrowheads="1"/>
          </p:cNvSpPr>
          <p:nvPr/>
        </p:nvSpPr>
        <p:spPr bwMode="auto">
          <a:xfrm>
            <a:off x="5502167" y="4650828"/>
            <a:ext cx="1145631" cy="567842"/>
          </a:xfrm>
          <a:prstGeom prst="rightArrow">
            <a:avLst>
              <a:gd name="adj1" fmla="val 50000"/>
              <a:gd name="adj2" fmla="val 392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CA" dirty="0" smtClean="0"/>
              <a:t>I2P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400" dirty="0" smtClean="0"/>
              <a:t>Operational Advantages</a:t>
            </a:r>
            <a:endParaRPr lang="en-US" sz="2400" dirty="0"/>
          </a:p>
        </p:txBody>
      </p:sp>
      <p:sp>
        <p:nvSpPr>
          <p:cNvPr id="75779" name="Content Placeholder 2"/>
          <p:cNvSpPr>
            <a:spLocks noGrp="1"/>
          </p:cNvSpPr>
          <p:nvPr>
            <p:ph idx="4294967295"/>
          </p:nvPr>
        </p:nvSpPr>
        <p:spPr>
          <a:xfrm>
            <a:off x="323850" y="990600"/>
            <a:ext cx="859155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Capacity Management	</a:t>
            </a:r>
          </a:p>
          <a:p>
            <a:pPr lvl="1"/>
            <a:r>
              <a:rPr lang="en-US" dirty="0"/>
              <a:t>Minimal to no hosting and application effort to move application to a server with increased capacity</a:t>
            </a:r>
          </a:p>
          <a:p>
            <a:pPr lvl="1"/>
            <a:r>
              <a:rPr lang="en-US" dirty="0"/>
              <a:t>Easily level various capacity needs of multiple application across multiple servers</a:t>
            </a:r>
          </a:p>
          <a:p>
            <a:pPr lvl="1"/>
            <a:r>
              <a:rPr lang="en-US" dirty="0"/>
              <a:t>Ability to automatically move applications between severs in a farm without impacting the </a:t>
            </a:r>
            <a:r>
              <a:rPr lang="en-US" dirty="0" smtClean="0"/>
              <a:t>application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Server Refresh	</a:t>
            </a:r>
          </a:p>
          <a:p>
            <a:pPr lvl="1"/>
            <a:r>
              <a:rPr lang="en-US" dirty="0"/>
              <a:t>General ability to decouple application and operating environment from underlying hardware platform</a:t>
            </a:r>
          </a:p>
          <a:p>
            <a:pPr lvl="1"/>
            <a:r>
              <a:rPr lang="en-US" dirty="0"/>
              <a:t>Ability to move from Physical to virtual with minimal application impact</a:t>
            </a:r>
          </a:p>
          <a:p>
            <a:pPr lvl="1"/>
            <a:r>
              <a:rPr lang="en-US" dirty="0"/>
              <a:t>Minimal effort and application impact to move an application from one virtual server to another virtual server on a new hardware platform, significant reduction in application effort and costs</a:t>
            </a:r>
          </a:p>
          <a:p>
            <a:pPr lvl="1"/>
            <a:endParaRPr lang="en-US" dirty="0"/>
          </a:p>
          <a:p>
            <a:endParaRPr lang="en-US" sz="1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400" dirty="0" smtClean="0"/>
              <a:t>Operational Advantages</a:t>
            </a:r>
            <a:endParaRPr lang="en-US" sz="2400" dirty="0"/>
          </a:p>
        </p:txBody>
      </p:sp>
      <p:sp>
        <p:nvSpPr>
          <p:cNvPr id="76803" name="Content Placeholder 2"/>
          <p:cNvSpPr>
            <a:spLocks noGrp="1"/>
          </p:cNvSpPr>
          <p:nvPr>
            <p:ph idx="4294967295"/>
          </p:nvPr>
        </p:nvSpPr>
        <p:spPr>
          <a:xfrm>
            <a:off x="323850" y="990600"/>
            <a:ext cx="859155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Supporting Infrastructure	</a:t>
            </a:r>
          </a:p>
          <a:p>
            <a:pPr lvl="1"/>
            <a:r>
              <a:rPr lang="en-US" dirty="0"/>
              <a:t>Reduced storage costs and decreased provisioning times from shared storage pools across multiple hosts</a:t>
            </a:r>
          </a:p>
          <a:p>
            <a:pPr lvl="1"/>
            <a:r>
              <a:rPr lang="en-US" dirty="0"/>
              <a:t>Reduced Back and Restore impact on application hosts from centralized back </a:t>
            </a:r>
            <a:r>
              <a:rPr lang="en-US" dirty="0" smtClean="0"/>
              <a:t>technology</a:t>
            </a:r>
            <a:endParaRPr lang="en-US" dirty="0"/>
          </a:p>
          <a:p>
            <a:pPr lvl="1"/>
            <a:r>
              <a:rPr lang="en-US" dirty="0"/>
              <a:t>Reduced </a:t>
            </a:r>
            <a:r>
              <a:rPr lang="en-US" dirty="0" smtClean="0"/>
              <a:t>infrastructure support </a:t>
            </a:r>
            <a:r>
              <a:rPr lang="en-US" dirty="0"/>
              <a:t>costs and time to deliver from fewer tools</a:t>
            </a:r>
          </a:p>
          <a:p>
            <a:pPr>
              <a:buFontTx/>
              <a:buNone/>
            </a:pPr>
            <a:r>
              <a:rPr lang="en-US" dirty="0"/>
              <a:t>Provisioning</a:t>
            </a:r>
          </a:p>
          <a:p>
            <a:pPr lvl="1"/>
            <a:r>
              <a:rPr lang="en-US" dirty="0"/>
              <a:t>Ability to quickly clone </a:t>
            </a:r>
            <a:r>
              <a:rPr lang="en-US" dirty="0" smtClean="0"/>
              <a:t>a </a:t>
            </a:r>
            <a:r>
              <a:rPr lang="en-US" dirty="0"/>
              <a:t>complete operating environment for new or upgraded virtual server.</a:t>
            </a:r>
          </a:p>
          <a:p>
            <a:pPr lvl="1"/>
            <a:r>
              <a:rPr lang="en-US" dirty="0"/>
              <a:t>Live template eliminates the need to install OS and many tools in each new virtual machine, significantly reducing provisioning and setup time</a:t>
            </a:r>
          </a:p>
          <a:p>
            <a:pPr lvl="1"/>
            <a:r>
              <a:rPr lang="en-US" dirty="0"/>
              <a:t>Reduced wiring and setup time</a:t>
            </a:r>
          </a:p>
          <a:p>
            <a:pPr lvl="1"/>
            <a:r>
              <a:rPr lang="en-US" dirty="0"/>
              <a:t>Reduced OS and tools deployments</a:t>
            </a:r>
          </a:p>
          <a:p>
            <a:pPr lvl="1"/>
            <a:r>
              <a:rPr lang="en-US" dirty="0"/>
              <a:t>Reduced one time costs</a:t>
            </a:r>
          </a:p>
          <a:p>
            <a:endParaRPr lang="en-US" sz="1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5121275" y="3740150"/>
            <a:ext cx="0" cy="674688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199063" y="3533775"/>
            <a:ext cx="3240087" cy="1085850"/>
          </a:xfrm>
          <a:noFill/>
          <a:ln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Challenges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71450"/>
            <a:ext cx="8470900" cy="685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Virtualization Challenges and Considerations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38275"/>
            <a:ext cx="8191500" cy="4552950"/>
          </a:xfrm>
        </p:spPr>
        <p:txBody>
          <a:bodyPr/>
          <a:lstStyle/>
          <a:p>
            <a:pPr eaLnBrk="1" hangingPunct="1"/>
            <a:r>
              <a:rPr lang="en-US" dirty="0" smtClean="0"/>
              <a:t>Does your business structure/budgeting allow sharing of servers across departments/business units?</a:t>
            </a:r>
          </a:p>
          <a:p>
            <a:pPr eaLnBrk="1" hangingPunct="1"/>
            <a:r>
              <a:rPr lang="en-US" dirty="0" smtClean="0"/>
              <a:t>How will budgets be managed</a:t>
            </a:r>
          </a:p>
          <a:p>
            <a:pPr eaLnBrk="1" hangingPunct="1"/>
            <a:r>
              <a:rPr lang="en-US" dirty="0" smtClean="0"/>
              <a:t>How will capacity be procured and managed?</a:t>
            </a:r>
          </a:p>
          <a:p>
            <a:pPr eaLnBrk="1" hangingPunct="1"/>
            <a:r>
              <a:rPr lang="en-US" dirty="0" smtClean="0"/>
              <a:t>What is the bill-back method?</a:t>
            </a:r>
          </a:p>
          <a:p>
            <a:pPr lvl="1" eaLnBrk="1" hangingPunct="1"/>
            <a:r>
              <a:rPr lang="en-US" dirty="0" smtClean="0"/>
              <a:t>Per VM?</a:t>
            </a:r>
          </a:p>
          <a:p>
            <a:pPr lvl="1" eaLnBrk="1" hangingPunct="1"/>
            <a:r>
              <a:rPr lang="en-US" dirty="0" smtClean="0"/>
              <a:t>What about differing VM Sizes (CPU and Memory allocation)?</a:t>
            </a:r>
          </a:p>
          <a:p>
            <a:pPr lvl="1" eaLnBrk="1" hangingPunct="1"/>
            <a:r>
              <a:rPr lang="en-US" dirty="0" smtClean="0"/>
              <a:t>Utilization?</a:t>
            </a:r>
          </a:p>
          <a:p>
            <a:pPr eaLnBrk="1" hangingPunct="1"/>
            <a:r>
              <a:rPr lang="en-US" dirty="0" smtClean="0"/>
              <a:t>Complex bill-back schemes can cause increased people resources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34950" y="933450"/>
            <a:ext cx="8604250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</a:pPr>
            <a:r>
              <a:rPr lang="en-US" b="1" dirty="0" smtClean="0"/>
              <a:t>Business Issues with Sharing Servers - Issues</a:t>
            </a:r>
            <a:endParaRPr lang="en-US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71450"/>
            <a:ext cx="8470900" cy="685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Virtualization Challenges and Considerations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38275"/>
            <a:ext cx="8191500" cy="4552950"/>
          </a:xfrm>
        </p:spPr>
        <p:txBody>
          <a:bodyPr/>
          <a:lstStyle/>
          <a:p>
            <a:pPr eaLnBrk="1" hangingPunct="1"/>
            <a:r>
              <a:rPr lang="en-US" dirty="0" smtClean="0"/>
              <a:t>The most cost savings will be to centralize the procurement, management and utilization of your virtualized resources</a:t>
            </a:r>
          </a:p>
          <a:p>
            <a:pPr eaLnBrk="1" hangingPunct="1"/>
            <a:r>
              <a:rPr lang="en-US" dirty="0" smtClean="0"/>
              <a:t>Develop a centralized Utility approach</a:t>
            </a:r>
          </a:p>
          <a:p>
            <a:pPr lvl="1" eaLnBrk="1" hangingPunct="1"/>
            <a:r>
              <a:rPr lang="en-US" dirty="0" smtClean="0"/>
              <a:t>Offer the virtualized environment as a “service” to applications</a:t>
            </a:r>
          </a:p>
          <a:p>
            <a:pPr lvl="1" eaLnBrk="1" hangingPunct="1"/>
            <a:r>
              <a:rPr lang="en-US" dirty="0" smtClean="0"/>
              <a:t>Allows for the most cost effective use of resources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Depending on your size and budgeting constraints, a departmental/business unit approach maybe a more viable option</a:t>
            </a:r>
          </a:p>
          <a:p>
            <a:pPr lvl="1" eaLnBrk="1" hangingPunct="1"/>
            <a:r>
              <a:rPr lang="en-US" dirty="0" smtClean="0"/>
              <a:t>Have each department procure capacity for the utility</a:t>
            </a:r>
          </a:p>
          <a:p>
            <a:pPr lvl="1" eaLnBrk="1" hangingPunct="1"/>
            <a:r>
              <a:rPr lang="en-US" dirty="0" smtClean="0"/>
              <a:t>Confine VM movement (e.g. HA, DRS, etc.) within department servers</a:t>
            </a:r>
          </a:p>
          <a:p>
            <a:pPr lvl="1" eaLnBrk="1" hangingPunct="1"/>
            <a:r>
              <a:rPr lang="en-US" dirty="0" smtClean="0"/>
              <a:t>Common standards and central management is the best approach</a:t>
            </a:r>
          </a:p>
          <a:p>
            <a:pPr eaLnBrk="1" hangingPunct="1"/>
            <a:endParaRPr lang="en-US" dirty="0" smtClean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34950" y="933450"/>
            <a:ext cx="8604250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</a:pPr>
            <a:r>
              <a:rPr lang="en-US" b="1" dirty="0" smtClean="0"/>
              <a:t>Business Issues with Sharing Servers – Possible Solutions	</a:t>
            </a:r>
            <a:endParaRPr lang="en-US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71450"/>
            <a:ext cx="8470900" cy="685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Virtualization Challenges and Considerations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38275"/>
            <a:ext cx="8191500" cy="4552950"/>
          </a:xfrm>
        </p:spPr>
        <p:txBody>
          <a:bodyPr/>
          <a:lstStyle/>
          <a:p>
            <a:pPr eaLnBrk="1" hangingPunct="1"/>
            <a:r>
              <a:rPr lang="en-US" dirty="0" smtClean="0"/>
              <a:t>What will be your change control process in a shared server environment?</a:t>
            </a:r>
          </a:p>
          <a:p>
            <a:pPr eaLnBrk="1" hangingPunct="1"/>
            <a:r>
              <a:rPr lang="en-US" dirty="0" smtClean="0"/>
              <a:t>Will you have a central authority to authorize changes?</a:t>
            </a:r>
          </a:p>
          <a:p>
            <a:pPr eaLnBrk="1" hangingPunct="1"/>
            <a:r>
              <a:rPr lang="en-US" dirty="0" smtClean="0"/>
              <a:t>Will change be allowed at the VM level, independent of other VMs on the server or in the environment?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Utilize management features (e.g. DRS, HA, maintenance mode) to minimize change impact to multiple applications</a:t>
            </a:r>
          </a:p>
          <a:p>
            <a:pPr eaLnBrk="1" hangingPunct="1"/>
            <a:r>
              <a:rPr lang="en-US" dirty="0" smtClean="0"/>
              <a:t>Prove the capacities work and adjust change control processes accordingly</a:t>
            </a:r>
          </a:p>
          <a:p>
            <a:pPr eaLnBrk="1" hangingPunct="1"/>
            <a:r>
              <a:rPr lang="en-US" dirty="0" smtClean="0"/>
              <a:t>Institute change governance and authority</a:t>
            </a:r>
          </a:p>
          <a:p>
            <a:pPr eaLnBrk="1" hangingPunct="1"/>
            <a:endParaRPr lang="en-US" dirty="0" smtClean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34950" y="933450"/>
            <a:ext cx="8604250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</a:pPr>
            <a:r>
              <a:rPr lang="en-US" b="1" dirty="0" smtClean="0"/>
              <a:t>Change Control and Release Management - Issue</a:t>
            </a:r>
            <a:endParaRPr lang="en-US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5456" y="3561112"/>
            <a:ext cx="8604250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</a:pPr>
            <a:r>
              <a:rPr lang="en-US" b="1" dirty="0" smtClean="0"/>
              <a:t>Change Control and Release Management - Solutions</a:t>
            </a:r>
            <a:endParaRPr lang="en-US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71450"/>
            <a:ext cx="8470900" cy="685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Virtualization Challenges and Considerations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38275"/>
            <a:ext cx="8191500" cy="4552950"/>
          </a:xfrm>
        </p:spPr>
        <p:txBody>
          <a:bodyPr/>
          <a:lstStyle/>
          <a:p>
            <a:pPr eaLnBrk="1" hangingPunct="1"/>
            <a:r>
              <a:rPr lang="en-US" dirty="0" smtClean="0"/>
              <a:t>How will you track VMs?</a:t>
            </a:r>
          </a:p>
          <a:p>
            <a:pPr eaLnBrk="1" hangingPunct="1"/>
            <a:r>
              <a:rPr lang="en-US" dirty="0" smtClean="0"/>
              <a:t>Are your operational tools (e.g. Monitoring, inventory, service delivery, software tracking, etc.) compatible with a virtualized environment?</a:t>
            </a:r>
          </a:p>
          <a:p>
            <a:pPr eaLnBrk="1" hangingPunct="1"/>
            <a:r>
              <a:rPr lang="en-US" dirty="0" smtClean="0"/>
              <a:t>How to you prevent VM Sprawl?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Consider an end-to-end view of the environment</a:t>
            </a:r>
          </a:p>
          <a:p>
            <a:pPr eaLnBrk="1" hangingPunct="1"/>
            <a:r>
              <a:rPr lang="en-US" dirty="0" smtClean="0"/>
              <a:t>Ensure your tools can properly operate and manage a Virtual Server environment</a:t>
            </a:r>
          </a:p>
          <a:p>
            <a:pPr eaLnBrk="1" hangingPunct="1"/>
            <a:r>
              <a:rPr lang="en-US" dirty="0" smtClean="0"/>
              <a:t>Supplement with additional tools where needed</a:t>
            </a:r>
          </a:p>
          <a:p>
            <a:pPr eaLnBrk="1" hangingPunct="1"/>
            <a:r>
              <a:rPr lang="en-US" dirty="0" smtClean="0"/>
              <a:t>Ensure all aspects of IT are considered in the solution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34950" y="933450"/>
            <a:ext cx="8604250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</a:pPr>
            <a:r>
              <a:rPr lang="en-US" b="1" dirty="0" smtClean="0"/>
              <a:t>Operations Management and tools - Issue</a:t>
            </a:r>
            <a:endParaRPr lang="en-US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40054" y="3497968"/>
            <a:ext cx="8604250" cy="37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</a:pPr>
            <a:r>
              <a:rPr lang="en-US" b="1" dirty="0" smtClean="0"/>
              <a:t>Operations Management and tools - Solutions</a:t>
            </a:r>
            <a:endParaRPr lang="en-US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5121275" y="3740150"/>
            <a:ext cx="0" cy="674688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199063" y="3533775"/>
            <a:ext cx="3240087" cy="1085850"/>
          </a:xfrm>
          <a:noFill/>
          <a:ln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Desktop Virtualization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>
          <a:xfrm>
            <a:off x="201168" y="180975"/>
            <a:ext cx="8470900" cy="685800"/>
          </a:xfrm>
        </p:spPr>
        <p:txBody>
          <a:bodyPr/>
          <a:lstStyle/>
          <a:p>
            <a:r>
              <a:rPr lang="en-US" dirty="0" smtClean="0"/>
              <a:t>Client Virtualization</a:t>
            </a:r>
            <a:endParaRPr lang="en-US" sz="2400" dirty="0" smtClean="0"/>
          </a:p>
        </p:txBody>
      </p:sp>
      <p:sp>
        <p:nvSpPr>
          <p:cNvPr id="62466" name="Rectangle 3"/>
          <p:cNvSpPr>
            <a:spLocks noChangeArrowheads="1"/>
          </p:cNvSpPr>
          <p:nvPr/>
        </p:nvSpPr>
        <p:spPr bwMode="auto">
          <a:xfrm>
            <a:off x="438150" y="900113"/>
            <a:ext cx="8469313" cy="51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69863" indent="-169863" algn="l">
              <a:lnSpc>
                <a:spcPct val="95000"/>
              </a:lnSpc>
              <a:buSzPct val="80000"/>
            </a:pPr>
            <a:r>
              <a:rPr lang="en-US" altLang="zh-TW" b="1" dirty="0"/>
              <a:t>Thin clients replace traditional client devices 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dirty="0">
                <a:ea typeface="PMingLiU"/>
                <a:cs typeface="PMingLiU"/>
              </a:rPr>
              <a:t>Rich choice of options – desktop &amp; portable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dirty="0">
                <a:ea typeface="PMingLiU"/>
                <a:cs typeface="PMingLiU"/>
              </a:rPr>
              <a:t>Hybrid portable models allow for off-line contingency</a:t>
            </a:r>
          </a:p>
          <a:p>
            <a:pPr marL="169863" indent="-169863" algn="l">
              <a:lnSpc>
                <a:spcPct val="95000"/>
              </a:lnSpc>
              <a:buSzPct val="80000"/>
            </a:pPr>
            <a:r>
              <a:rPr lang="en-US" altLang="zh-TW" b="1" dirty="0"/>
              <a:t>Desktop PCs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dirty="0">
                <a:ea typeface="PMingLiU"/>
                <a:cs typeface="PMingLiU"/>
              </a:rPr>
              <a:t>Server based virtualization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dirty="0">
                <a:ea typeface="PMingLiU"/>
                <a:cs typeface="PMingLiU"/>
              </a:rPr>
              <a:t>Blade PC shared pool model (over subscription)</a:t>
            </a:r>
          </a:p>
          <a:p>
            <a:pPr marL="169863" indent="-169863" algn="l">
              <a:lnSpc>
                <a:spcPct val="95000"/>
              </a:lnSpc>
              <a:buSzPct val="80000"/>
            </a:pPr>
            <a:r>
              <a:rPr lang="en-US" altLang="zh-TW" b="1" dirty="0"/>
              <a:t>Notebook PCs 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dirty="0">
                <a:ea typeface="PMingLiU"/>
                <a:cs typeface="PMingLiU"/>
              </a:rPr>
              <a:t>Same concept as desktops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dirty="0">
                <a:ea typeface="PMingLiU"/>
                <a:cs typeface="PMingLiU"/>
              </a:rPr>
              <a:t>Additional challenges resulting from mobility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dirty="0">
                <a:ea typeface="PMingLiU"/>
                <a:cs typeface="PMingLiU"/>
              </a:rPr>
              <a:t>Extra caution advised in planning</a:t>
            </a:r>
          </a:p>
          <a:p>
            <a:pPr marL="169863" indent="-169863" algn="l">
              <a:lnSpc>
                <a:spcPct val="95000"/>
              </a:lnSpc>
              <a:buSzPct val="80000"/>
            </a:pPr>
            <a:r>
              <a:rPr lang="en-US" altLang="zh-TW" b="1" dirty="0"/>
              <a:t>High Performance Workstations 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dirty="0">
                <a:ea typeface="PMingLiU"/>
                <a:cs typeface="PMingLiU"/>
              </a:rPr>
              <a:t>Blade PC shared pool model (over subscription)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dirty="0">
                <a:ea typeface="PMingLiU"/>
                <a:cs typeface="PMingLiU"/>
              </a:rPr>
              <a:t>Bandwidth / latency issues (high performance compression required)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3" descr="3_gree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3581664"/>
            <a:ext cx="27559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8" name="Rectangle 4"/>
          <p:cNvSpPr>
            <a:spLocks noGrp="1" noChangeArrowheads="1"/>
          </p:cNvSpPr>
          <p:nvPr>
            <p:ph type="title" idx="4294967295"/>
          </p:nvPr>
        </p:nvSpPr>
        <p:spPr bwMode="black">
          <a:xfrm>
            <a:off x="201168" y="182880"/>
            <a:ext cx="8396287" cy="685800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The changing desktop landscape</a:t>
            </a:r>
          </a:p>
        </p:txBody>
      </p:sp>
      <p:pic>
        <p:nvPicPr>
          <p:cNvPr id="95239" name="Picture 7" descr="3_secu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8163" y="1044839"/>
            <a:ext cx="27559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8" descr="3_OUtsourc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5338" y="1044839"/>
            <a:ext cx="27559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9" descr="3_conti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1044839"/>
            <a:ext cx="27559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2" name="Picture 10" descr="3_Divers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7050" y="3581664"/>
            <a:ext cx="27559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1" descr="3_Heter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35338" y="3581664"/>
            <a:ext cx="27559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Title 1"/>
          <p:cNvSpPr>
            <a:spLocks noGrp="1"/>
          </p:cNvSpPr>
          <p:nvPr>
            <p:ph type="title" idx="4294967295"/>
          </p:nvPr>
        </p:nvSpPr>
        <p:spPr>
          <a:xfrm>
            <a:off x="215900" y="180975"/>
            <a:ext cx="6818313" cy="685800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Client Virtualization Models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2392363" y="1609725"/>
            <a:ext cx="1447800" cy="248761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defRPr/>
            </a:pPr>
            <a:endParaRPr lang="en-US" dirty="0">
              <a:latin typeface="Futura Hv" pitchFamily="34" charset="0"/>
              <a:ea typeface="+mn-ea"/>
              <a:cs typeface="+mn-cs"/>
            </a:endParaRP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2544763" y="3171825"/>
            <a:ext cx="1163637" cy="762000"/>
          </a:xfrm>
          <a:prstGeom prst="roundRect">
            <a:avLst>
              <a:gd name="adj" fmla="val 16667"/>
            </a:avLst>
          </a:prstGeom>
          <a:solidFill>
            <a:srgbClr val="298527"/>
          </a:solidFill>
          <a:ln w="19050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Hv" pitchFamily="34" charset="0"/>
                <a:ea typeface="+mn-ea"/>
                <a:cs typeface="+mn-cs"/>
              </a:rPr>
              <a:t>SBC, Terminal</a:t>
            </a:r>
            <a:b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Hv" pitchFamily="34" charset="0"/>
                <a:ea typeface="+mn-ea"/>
                <a:cs typeface="+mn-cs"/>
              </a:rPr>
            </a:b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Hv" pitchFamily="34" charset="0"/>
                <a:ea typeface="+mn-ea"/>
                <a:cs typeface="+mn-cs"/>
              </a:rPr>
              <a:t>Services</a:t>
            </a:r>
          </a:p>
        </p:txBody>
      </p:sp>
      <p:sp>
        <p:nvSpPr>
          <p:cNvPr id="26" name="Rounded Rectangle 25"/>
          <p:cNvSpPr/>
          <p:nvPr/>
        </p:nvSpPr>
        <p:spPr bwMode="auto">
          <a:xfrm>
            <a:off x="2595563" y="1746250"/>
            <a:ext cx="1046162" cy="641350"/>
          </a:xfrm>
          <a:prstGeom prst="roundRect">
            <a:avLst/>
          </a:prstGeom>
          <a:solidFill>
            <a:schemeClr val="accent4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Futura Hv" pitchFamily="34" charset="0"/>
                <a:ea typeface="+mn-ea"/>
                <a:cs typeface="+mn-cs"/>
              </a:rPr>
              <a:t>Server Hosted Apps</a:t>
            </a:r>
            <a:endParaRPr 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utura Bk" pitchFamily="34" charset="0"/>
              <a:ea typeface="+mn-ea"/>
              <a:cs typeface="+mn-cs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2706688" y="2762250"/>
            <a:ext cx="819150" cy="274638"/>
          </a:xfrm>
          <a:prstGeom prst="roundRect">
            <a:avLst/>
          </a:prstGeom>
          <a:solidFill>
            <a:schemeClr val="accent4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Futura Hv" pitchFamily="34" charset="0"/>
                <a:ea typeface="+mn-ea"/>
                <a:cs typeface="+mn-cs"/>
              </a:rPr>
              <a:t>Client</a:t>
            </a:r>
          </a:p>
        </p:txBody>
      </p:sp>
      <p:cxnSp>
        <p:nvCxnSpPr>
          <p:cNvPr id="97289" name="Straight Connector 28"/>
          <p:cNvCxnSpPr>
            <a:cxnSpLocks noChangeShapeType="1"/>
            <a:stCxn id="26" idx="2"/>
            <a:endCxn id="27" idx="0"/>
          </p:cNvCxnSpPr>
          <p:nvPr/>
        </p:nvCxnSpPr>
        <p:spPr bwMode="auto">
          <a:xfrm rot="5400000">
            <a:off x="2935288" y="2579688"/>
            <a:ext cx="363537" cy="1587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 type="triangle" w="med" len="med"/>
            <a:tailEnd type="triangle" w="med" len="med"/>
          </a:ln>
        </p:spPr>
      </p:cxnSp>
      <p:sp>
        <p:nvSpPr>
          <p:cNvPr id="97290" name="TextBox 29"/>
          <p:cNvSpPr txBox="1">
            <a:spLocks noChangeArrowheads="1"/>
          </p:cNvSpPr>
          <p:nvPr/>
        </p:nvSpPr>
        <p:spPr bwMode="auto">
          <a:xfrm>
            <a:off x="2279650" y="4105275"/>
            <a:ext cx="1719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chemeClr val="accent1"/>
                </a:solidFill>
                <a:latin typeface="Futura Hv" pitchFamily="34" charset="0"/>
              </a:rPr>
              <a:t>apps on server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7105650" y="1620838"/>
            <a:ext cx="1447800" cy="248761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defRPr/>
            </a:pPr>
            <a:endParaRPr lang="en-US" dirty="0">
              <a:latin typeface="Futura Hv" pitchFamily="34" charset="0"/>
              <a:ea typeface="+mn-ea"/>
              <a:cs typeface="+mn-cs"/>
            </a:endParaRPr>
          </a:p>
        </p:txBody>
      </p:sp>
      <p:sp>
        <p:nvSpPr>
          <p:cNvPr id="5" name="Rounded Rectangle 9"/>
          <p:cNvSpPr>
            <a:spLocks noChangeArrowheads="1"/>
          </p:cNvSpPr>
          <p:nvPr/>
        </p:nvSpPr>
        <p:spPr bwMode="auto">
          <a:xfrm>
            <a:off x="7264400" y="3171825"/>
            <a:ext cx="1143000" cy="762000"/>
          </a:xfrm>
          <a:prstGeom prst="roundRect">
            <a:avLst>
              <a:gd name="adj" fmla="val 16667"/>
            </a:avLst>
          </a:prstGeom>
          <a:solidFill>
            <a:srgbClr val="298527"/>
          </a:solidFill>
          <a:ln w="19050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>
              <a:lnSpc>
                <a:spcPct val="85000"/>
              </a:lnSpc>
              <a:spcBef>
                <a:spcPct val="25000"/>
              </a:spcBef>
              <a:spcAft>
                <a:spcPct val="25000"/>
              </a:spcAft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utura Hv" pitchFamily="34" charset="0"/>
                <a:ea typeface="+mn-ea"/>
                <a:cs typeface="+mn-cs"/>
              </a:rPr>
              <a:t>Blade PC/WS</a:t>
            </a:r>
          </a:p>
        </p:txBody>
      </p:sp>
      <p:sp>
        <p:nvSpPr>
          <p:cNvPr id="44" name="Rounded Rectangle 43"/>
          <p:cNvSpPr/>
          <p:nvPr/>
        </p:nvSpPr>
        <p:spPr bwMode="auto">
          <a:xfrm>
            <a:off x="7196138" y="1719263"/>
            <a:ext cx="1277937" cy="698500"/>
          </a:xfrm>
          <a:prstGeom prst="roundRect">
            <a:avLst/>
          </a:prstGeom>
          <a:solidFill>
            <a:schemeClr val="accent4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1200" dirty="0">
                <a:solidFill>
                  <a:schemeClr val="bg1"/>
                </a:solidFill>
                <a:latin typeface="Futura Hv" pitchFamily="34" charset="0"/>
                <a:ea typeface="+mn-ea"/>
                <a:cs typeface="+mn-cs"/>
              </a:rPr>
              <a:t>Dedicated Remote Desktop</a:t>
            </a:r>
          </a:p>
        </p:txBody>
      </p:sp>
      <p:sp>
        <p:nvSpPr>
          <p:cNvPr id="45" name="Rounded Rectangle 44"/>
          <p:cNvSpPr/>
          <p:nvPr/>
        </p:nvSpPr>
        <p:spPr bwMode="auto">
          <a:xfrm>
            <a:off x="7426325" y="2763838"/>
            <a:ext cx="819150" cy="274637"/>
          </a:xfrm>
          <a:prstGeom prst="roundRect">
            <a:avLst/>
          </a:prstGeom>
          <a:solidFill>
            <a:schemeClr val="accent4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Futura Hv" pitchFamily="34" charset="0"/>
                <a:ea typeface="+mn-ea"/>
                <a:cs typeface="+mn-cs"/>
              </a:rPr>
              <a:t>Client</a:t>
            </a:r>
          </a:p>
        </p:txBody>
      </p:sp>
      <p:cxnSp>
        <p:nvCxnSpPr>
          <p:cNvPr id="97295" name="Straight Connector 45"/>
          <p:cNvCxnSpPr>
            <a:cxnSpLocks noChangeShapeType="1"/>
            <a:stCxn id="44" idx="2"/>
            <a:endCxn id="45" idx="0"/>
          </p:cNvCxnSpPr>
          <p:nvPr/>
        </p:nvCxnSpPr>
        <p:spPr bwMode="auto">
          <a:xfrm rot="5400000">
            <a:off x="7670007" y="2599531"/>
            <a:ext cx="330200" cy="1587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 type="triangle" w="med" len="med"/>
            <a:tailEnd type="triangle" w="med" len="med"/>
          </a:ln>
        </p:spPr>
      </p:cxnSp>
      <p:sp>
        <p:nvSpPr>
          <p:cNvPr id="97296" name="TextBox 48"/>
          <p:cNvSpPr txBox="1">
            <a:spLocks noChangeArrowheads="1"/>
          </p:cNvSpPr>
          <p:nvPr/>
        </p:nvSpPr>
        <p:spPr bwMode="auto">
          <a:xfrm>
            <a:off x="6897688" y="4105275"/>
            <a:ext cx="1860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chemeClr val="accent1"/>
                </a:solidFill>
                <a:latin typeface="Futura Hv" pitchFamily="34" charset="0"/>
              </a:rPr>
              <a:t>dedicated desktop</a:t>
            </a:r>
          </a:p>
        </p:txBody>
      </p:sp>
      <p:sp>
        <p:nvSpPr>
          <p:cNvPr id="97297" name="Rectangle 57"/>
          <p:cNvSpPr>
            <a:spLocks noChangeArrowheads="1"/>
          </p:cNvSpPr>
          <p:nvPr/>
        </p:nvSpPr>
        <p:spPr bwMode="auto">
          <a:xfrm>
            <a:off x="2544763" y="4776788"/>
            <a:ext cx="5948362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8275" indent="-168275" algn="l">
              <a:lnSpc>
                <a:spcPct val="95000"/>
              </a:lnSpc>
              <a:spcBef>
                <a:spcPct val="80000"/>
              </a:spcBef>
              <a:buClr>
                <a:srgbClr val="ABA69F"/>
              </a:buClr>
              <a:buSzPct val="80000"/>
              <a:buFontTx/>
              <a:buChar char="•"/>
            </a:pPr>
            <a:r>
              <a:rPr lang="en-US" sz="1600" dirty="0">
                <a:latin typeface="Futura Bk" pitchFamily="34" charset="0"/>
              </a:rPr>
              <a:t>Each compute model has its advantages and trade-offs</a:t>
            </a:r>
          </a:p>
          <a:p>
            <a:pPr marL="168275" indent="-168275" algn="l">
              <a:lnSpc>
                <a:spcPct val="95000"/>
              </a:lnSpc>
              <a:spcBef>
                <a:spcPct val="80000"/>
              </a:spcBef>
              <a:buClr>
                <a:srgbClr val="ABA69F"/>
              </a:buClr>
              <a:buSzPct val="80000"/>
              <a:buFontTx/>
              <a:buChar char="•"/>
            </a:pPr>
            <a:r>
              <a:rPr lang="en-US" sz="1600" dirty="0">
                <a:latin typeface="Futura Bk" pitchFamily="34" charset="0"/>
              </a:rPr>
              <a:t>The needs of each user group, IT requirements, and existing infrastructure must be carefully considered</a:t>
            </a:r>
          </a:p>
          <a:p>
            <a:pPr marL="168275" indent="-168275" algn="l">
              <a:lnSpc>
                <a:spcPct val="95000"/>
              </a:lnSpc>
              <a:spcBef>
                <a:spcPct val="80000"/>
              </a:spcBef>
              <a:buClr>
                <a:srgbClr val="ABA69F"/>
              </a:buClr>
              <a:buSzPct val="80000"/>
              <a:buFontTx/>
              <a:buChar char="•"/>
            </a:pPr>
            <a:r>
              <a:rPr lang="en-US" sz="1600" dirty="0">
                <a:latin typeface="Futura Bk" pitchFamily="34" charset="0"/>
              </a:rPr>
              <a:t>An optimal solution will likely involve a combination of models</a:t>
            </a:r>
          </a:p>
        </p:txBody>
      </p:sp>
      <p:sp>
        <p:nvSpPr>
          <p:cNvPr id="97298" name="TextBox 29"/>
          <p:cNvSpPr txBox="1">
            <a:spLocks noChangeArrowheads="1"/>
          </p:cNvSpPr>
          <p:nvPr/>
        </p:nvSpPr>
        <p:spPr bwMode="auto">
          <a:xfrm>
            <a:off x="354013" y="4105275"/>
            <a:ext cx="17795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accent1"/>
                </a:solidFill>
                <a:latin typeface="Futura Hv" pitchFamily="34" charset="0"/>
              </a:rPr>
              <a:t>Remotely access:</a:t>
            </a:r>
          </a:p>
        </p:txBody>
      </p:sp>
      <p:sp>
        <p:nvSpPr>
          <p:cNvPr id="2" name="Rectangle 21"/>
          <p:cNvSpPr/>
          <p:nvPr/>
        </p:nvSpPr>
        <p:spPr bwMode="auto">
          <a:xfrm>
            <a:off x="4745038" y="1609725"/>
            <a:ext cx="1447800" cy="248761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defRPr/>
            </a:pPr>
            <a:endParaRPr lang="en-US" dirty="0">
              <a:latin typeface="Futura Hv" pitchFamily="34" charset="0"/>
              <a:ea typeface="+mn-ea"/>
              <a:cs typeface="+mn-cs"/>
            </a:endParaRPr>
          </a:p>
        </p:txBody>
      </p:sp>
      <p:sp>
        <p:nvSpPr>
          <p:cNvPr id="3" name="Rounded Rectangle 9"/>
          <p:cNvSpPr>
            <a:spLocks noChangeArrowheads="1"/>
          </p:cNvSpPr>
          <p:nvPr/>
        </p:nvSpPr>
        <p:spPr bwMode="auto">
          <a:xfrm>
            <a:off x="4903788" y="3171825"/>
            <a:ext cx="1143000" cy="762000"/>
          </a:xfrm>
          <a:prstGeom prst="roundRect">
            <a:avLst>
              <a:gd name="adj" fmla="val 16667"/>
            </a:avLst>
          </a:prstGeom>
          <a:solidFill>
            <a:srgbClr val="298527"/>
          </a:solidFill>
          <a:ln w="19050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>
              <a:lnSpc>
                <a:spcPct val="85000"/>
              </a:lnSpc>
              <a:spcBef>
                <a:spcPct val="25000"/>
              </a:spcBef>
              <a:spcAft>
                <a:spcPct val="25000"/>
              </a:spcAft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utura Hv" pitchFamily="34" charset="0"/>
                <a:ea typeface="+mn-ea"/>
                <a:cs typeface="+mn-cs"/>
              </a:rPr>
              <a:t>VDI</a:t>
            </a:r>
          </a:p>
        </p:txBody>
      </p:sp>
      <p:sp>
        <p:nvSpPr>
          <p:cNvPr id="8" name="Rounded Rectangle 43"/>
          <p:cNvSpPr/>
          <p:nvPr/>
        </p:nvSpPr>
        <p:spPr bwMode="auto">
          <a:xfrm>
            <a:off x="4835525" y="1844675"/>
            <a:ext cx="1277938" cy="496888"/>
          </a:xfrm>
          <a:prstGeom prst="roundRect">
            <a:avLst/>
          </a:prstGeom>
          <a:solidFill>
            <a:schemeClr val="accent4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1200" dirty="0">
                <a:solidFill>
                  <a:schemeClr val="bg1"/>
                </a:solidFill>
                <a:latin typeface="Futura Hv" pitchFamily="34" charset="0"/>
                <a:ea typeface="+mn-ea"/>
                <a:cs typeface="+mn-cs"/>
              </a:rPr>
              <a:t>Server Hosted</a:t>
            </a:r>
            <a:br>
              <a:rPr lang="en-US" sz="1200" dirty="0">
                <a:solidFill>
                  <a:schemeClr val="bg1"/>
                </a:solidFill>
                <a:latin typeface="Futura Hv" pitchFamily="34" charset="0"/>
                <a:ea typeface="+mn-ea"/>
                <a:cs typeface="+mn-cs"/>
              </a:rPr>
            </a:br>
            <a:r>
              <a:rPr lang="en-US" sz="1200" dirty="0">
                <a:solidFill>
                  <a:schemeClr val="bg1"/>
                </a:solidFill>
                <a:latin typeface="Futura Hv" pitchFamily="34" charset="0"/>
                <a:ea typeface="+mn-ea"/>
                <a:cs typeface="+mn-cs"/>
              </a:rPr>
              <a:t>Desktop</a:t>
            </a:r>
          </a:p>
        </p:txBody>
      </p:sp>
      <p:sp>
        <p:nvSpPr>
          <p:cNvPr id="9" name="Rounded Rectangle 44"/>
          <p:cNvSpPr/>
          <p:nvPr/>
        </p:nvSpPr>
        <p:spPr bwMode="auto">
          <a:xfrm>
            <a:off x="5065713" y="2752725"/>
            <a:ext cx="819150" cy="274638"/>
          </a:xfrm>
          <a:prstGeom prst="roundRect">
            <a:avLst/>
          </a:prstGeom>
          <a:solidFill>
            <a:schemeClr val="accent4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Futura Hv" pitchFamily="34" charset="0"/>
                <a:ea typeface="+mn-ea"/>
                <a:cs typeface="+mn-cs"/>
              </a:rPr>
              <a:t>Client</a:t>
            </a:r>
          </a:p>
        </p:txBody>
      </p:sp>
      <p:cxnSp>
        <p:nvCxnSpPr>
          <p:cNvPr id="97303" name="Straight Connector 45"/>
          <p:cNvCxnSpPr>
            <a:cxnSpLocks noChangeShapeType="1"/>
          </p:cNvCxnSpPr>
          <p:nvPr/>
        </p:nvCxnSpPr>
        <p:spPr bwMode="auto">
          <a:xfrm>
            <a:off x="5475288" y="2341563"/>
            <a:ext cx="0" cy="411162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 type="triangle" w="med" len="med"/>
            <a:tailEnd type="triangle" w="med" len="med"/>
          </a:ln>
        </p:spPr>
      </p:cxnSp>
      <p:sp>
        <p:nvSpPr>
          <p:cNvPr id="97304" name="TextBox 48"/>
          <p:cNvSpPr txBox="1">
            <a:spLocks noChangeArrowheads="1"/>
          </p:cNvSpPr>
          <p:nvPr/>
        </p:nvSpPr>
        <p:spPr bwMode="auto">
          <a:xfrm>
            <a:off x="4679950" y="4105275"/>
            <a:ext cx="1598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chemeClr val="accent1"/>
                </a:solidFill>
                <a:latin typeface="Futura Hv" pitchFamily="34" charset="0"/>
              </a:rPr>
              <a:t>shared desktop</a:t>
            </a:r>
          </a:p>
        </p:txBody>
      </p:sp>
      <p:pic>
        <p:nvPicPr>
          <p:cNvPr id="23" name="Picture 37" descr="t5730 G78090011020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3136" y="1941240"/>
            <a:ext cx="1073150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599" y="2514327"/>
            <a:ext cx="1406525" cy="1085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186" descr="New_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188" y="1417638"/>
            <a:ext cx="8124825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3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HP Virtual Desktop Infrastructure  component overview</a:t>
            </a:r>
          </a:p>
        </p:txBody>
      </p:sp>
      <p:sp>
        <p:nvSpPr>
          <p:cNvPr id="14517" name="Rectangle 181"/>
          <p:cNvSpPr>
            <a:spLocks noChangeArrowheads="1"/>
          </p:cNvSpPr>
          <p:nvPr/>
        </p:nvSpPr>
        <p:spPr bwMode="auto">
          <a:xfrm>
            <a:off x="7048500" y="6134100"/>
            <a:ext cx="2095500" cy="7239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600" dirty="0">
              <a:latin typeface="Futura B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Title 1"/>
          <p:cNvSpPr>
            <a:spLocks noGrp="1"/>
          </p:cNvSpPr>
          <p:nvPr>
            <p:ph type="title" idx="4294967295"/>
          </p:nvPr>
        </p:nvSpPr>
        <p:spPr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HP Thin Clients</a:t>
            </a:r>
            <a:br>
              <a:rPr lang="en-US" dirty="0" smtClean="0"/>
            </a:br>
            <a:r>
              <a:rPr lang="en-US" sz="2000" dirty="0" smtClean="0"/>
              <a:t>Ideal Access Devices for VDI</a:t>
            </a:r>
            <a:endParaRPr lang="en-US" dirty="0" smtClean="0"/>
          </a:p>
        </p:txBody>
      </p:sp>
      <p:sp>
        <p:nvSpPr>
          <p:cNvPr id="101383" name="TextBox 19"/>
          <p:cNvSpPr txBox="1">
            <a:spLocks noChangeArrowheads="1"/>
          </p:cNvSpPr>
          <p:nvPr/>
        </p:nvSpPr>
        <p:spPr bwMode="auto">
          <a:xfrm>
            <a:off x="7789863" y="327025"/>
            <a:ext cx="517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chemeClr val="bg1"/>
                </a:solidFill>
                <a:latin typeface="Futura Bk" pitchFamily="34" charset="0"/>
              </a:rPr>
              <a:t>1</a:t>
            </a:r>
          </a:p>
        </p:txBody>
      </p:sp>
      <p:sp>
        <p:nvSpPr>
          <p:cNvPr id="101384" name="Oval 4"/>
          <p:cNvSpPr>
            <a:spLocks noChangeArrowheads="1"/>
          </p:cNvSpPr>
          <p:nvPr/>
        </p:nvSpPr>
        <p:spPr bwMode="auto">
          <a:xfrm>
            <a:off x="2597150" y="4068763"/>
            <a:ext cx="415925" cy="387350"/>
          </a:xfrm>
          <a:prstGeom prst="ellipse">
            <a:avLst/>
          </a:prstGeom>
          <a:solidFill>
            <a:srgbClr val="95A0DF"/>
          </a:solidFill>
          <a:ln w="19050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fr-FR" sz="1200" dirty="0">
              <a:latin typeface="Futura Bk" pitchFamily="34" charset="0"/>
            </a:endParaRPr>
          </a:p>
        </p:txBody>
      </p:sp>
      <p:sp>
        <p:nvSpPr>
          <p:cNvPr id="101385" name="Oval 5"/>
          <p:cNvSpPr>
            <a:spLocks noChangeArrowheads="1"/>
          </p:cNvSpPr>
          <p:nvPr/>
        </p:nvSpPr>
        <p:spPr bwMode="auto">
          <a:xfrm>
            <a:off x="2684463" y="3371850"/>
            <a:ext cx="415925" cy="387350"/>
          </a:xfrm>
          <a:prstGeom prst="ellipse">
            <a:avLst/>
          </a:prstGeom>
          <a:solidFill>
            <a:srgbClr val="FFD469"/>
          </a:solidFill>
          <a:ln w="19050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fr-FR" sz="1200" dirty="0">
              <a:latin typeface="Futura Bk" pitchFamily="34" charset="0"/>
            </a:endParaRPr>
          </a:p>
        </p:txBody>
      </p:sp>
      <p:sp>
        <p:nvSpPr>
          <p:cNvPr id="101386" name="Oval 6"/>
          <p:cNvSpPr>
            <a:spLocks noChangeArrowheads="1"/>
          </p:cNvSpPr>
          <p:nvPr/>
        </p:nvSpPr>
        <p:spPr bwMode="auto">
          <a:xfrm>
            <a:off x="2578100" y="2689225"/>
            <a:ext cx="415925" cy="387350"/>
          </a:xfrm>
          <a:prstGeom prst="ellipse">
            <a:avLst/>
          </a:prstGeom>
          <a:solidFill>
            <a:srgbClr val="B2B2B2"/>
          </a:solidFill>
          <a:ln w="19050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fr-FR" sz="1200" dirty="0">
              <a:latin typeface="Futura Bk" pitchFamily="34" charset="0"/>
            </a:endParaRPr>
          </a:p>
        </p:txBody>
      </p:sp>
      <p:sp>
        <p:nvSpPr>
          <p:cNvPr id="101387" name="Oval 7"/>
          <p:cNvSpPr>
            <a:spLocks noChangeArrowheads="1"/>
          </p:cNvSpPr>
          <p:nvPr/>
        </p:nvSpPr>
        <p:spPr bwMode="auto">
          <a:xfrm>
            <a:off x="2262188" y="2101850"/>
            <a:ext cx="415925" cy="387350"/>
          </a:xfrm>
          <a:prstGeom prst="ellipse">
            <a:avLst/>
          </a:prstGeom>
          <a:solidFill>
            <a:srgbClr val="81CFFF"/>
          </a:solidFill>
          <a:ln w="19050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fr-FR" sz="1200" dirty="0">
              <a:latin typeface="Futura Bk" pitchFamily="34" charset="0"/>
            </a:endParaRPr>
          </a:p>
        </p:txBody>
      </p:sp>
      <p:sp>
        <p:nvSpPr>
          <p:cNvPr id="101388" name="Oval 8"/>
          <p:cNvSpPr>
            <a:spLocks noChangeArrowheads="1"/>
          </p:cNvSpPr>
          <p:nvPr/>
        </p:nvSpPr>
        <p:spPr bwMode="auto">
          <a:xfrm>
            <a:off x="2244725" y="4667250"/>
            <a:ext cx="415925" cy="387350"/>
          </a:xfrm>
          <a:prstGeom prst="ellipse">
            <a:avLst/>
          </a:prstGeom>
          <a:solidFill>
            <a:srgbClr val="C2FF79"/>
          </a:solidFill>
          <a:ln w="19050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fr-FR" sz="1200" dirty="0">
              <a:latin typeface="Futura Bk" pitchFamily="34" charset="0"/>
            </a:endParaRPr>
          </a:p>
        </p:txBody>
      </p:sp>
      <p:sp>
        <p:nvSpPr>
          <p:cNvPr id="101389" name="Arc 9"/>
          <p:cNvSpPr>
            <a:spLocks/>
          </p:cNvSpPr>
          <p:nvPr/>
        </p:nvSpPr>
        <p:spPr bwMode="auto">
          <a:xfrm rot="2700000">
            <a:off x="1141412" y="2379663"/>
            <a:ext cx="2155825" cy="2311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bg2">
              <a:alpha val="50195"/>
            </a:schemeClr>
          </a:solidFill>
          <a:ln w="76200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endParaRPr lang="en-US" sz="1600" dirty="0">
              <a:latin typeface="Futura Bk" pitchFamily="34" charset="0"/>
            </a:endParaRPr>
          </a:p>
        </p:txBody>
      </p:sp>
      <p:sp>
        <p:nvSpPr>
          <p:cNvPr id="101390" name="Rectangle 10"/>
          <p:cNvSpPr>
            <a:spLocks noChangeArrowheads="1"/>
          </p:cNvSpPr>
          <p:nvPr/>
        </p:nvSpPr>
        <p:spPr bwMode="auto">
          <a:xfrm>
            <a:off x="2690813" y="4733925"/>
            <a:ext cx="1844675" cy="2444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>
              <a:buFont typeface="Futura Bk" pitchFamily="34" charset="0"/>
              <a:buNone/>
              <a:tabLst>
                <a:tab pos="457200" algn="l"/>
              </a:tabLst>
            </a:pPr>
            <a:r>
              <a:rPr lang="en-US" sz="1600" dirty="0">
                <a:solidFill>
                  <a:srgbClr val="004874"/>
                </a:solidFill>
                <a:latin typeface="Futura Bk" pitchFamily="34" charset="0"/>
              </a:rPr>
              <a:t>Lower overall costs</a:t>
            </a:r>
          </a:p>
        </p:txBody>
      </p:sp>
      <p:sp>
        <p:nvSpPr>
          <p:cNvPr id="101391" name="Rectangle 11"/>
          <p:cNvSpPr>
            <a:spLocks noChangeArrowheads="1"/>
          </p:cNvSpPr>
          <p:nvPr/>
        </p:nvSpPr>
        <p:spPr bwMode="auto">
          <a:xfrm>
            <a:off x="2774950" y="2184400"/>
            <a:ext cx="2495550" cy="3810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Font typeface="Futura Bk" pitchFamily="34" charset="0"/>
              <a:buNone/>
              <a:tabLst>
                <a:tab pos="457200" algn="l"/>
              </a:tabLst>
            </a:pPr>
            <a:r>
              <a:rPr lang="en-US" sz="1600" dirty="0">
                <a:solidFill>
                  <a:srgbClr val="004874"/>
                </a:solidFill>
                <a:latin typeface="Futura Bk" pitchFamily="34" charset="0"/>
              </a:rPr>
              <a:t>Enhanced security</a:t>
            </a:r>
            <a:br>
              <a:rPr lang="en-US" sz="1600" dirty="0">
                <a:solidFill>
                  <a:srgbClr val="004874"/>
                </a:solidFill>
                <a:latin typeface="Futura Bk" pitchFamily="34" charset="0"/>
              </a:rPr>
            </a:br>
            <a:endParaRPr lang="en-US" sz="900" dirty="0">
              <a:latin typeface="Futura Bk" pitchFamily="34" charset="0"/>
            </a:endParaRPr>
          </a:p>
        </p:txBody>
      </p:sp>
      <p:sp>
        <p:nvSpPr>
          <p:cNvPr id="101392" name="Rectangle 13"/>
          <p:cNvSpPr>
            <a:spLocks noChangeArrowheads="1"/>
          </p:cNvSpPr>
          <p:nvPr/>
        </p:nvSpPr>
        <p:spPr bwMode="auto">
          <a:xfrm>
            <a:off x="3109913" y="4156075"/>
            <a:ext cx="2082800" cy="2444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Font typeface="Futura Bk" pitchFamily="34" charset="0"/>
              <a:buNone/>
              <a:tabLst>
                <a:tab pos="457200" algn="l"/>
              </a:tabLst>
            </a:pPr>
            <a:r>
              <a:rPr lang="en-US" sz="1600" dirty="0">
                <a:solidFill>
                  <a:srgbClr val="004874"/>
                </a:solidFill>
                <a:latin typeface="Futura Bk" pitchFamily="34" charset="0"/>
              </a:rPr>
              <a:t>Environment-friendly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311400" y="4729163"/>
            <a:ext cx="282575" cy="298450"/>
            <a:chOff x="3783" y="1112"/>
            <a:chExt cx="241" cy="273"/>
          </a:xfrm>
        </p:grpSpPr>
        <p:sp>
          <p:nvSpPr>
            <p:cNvPr id="101394" name="Oval 16"/>
            <p:cNvSpPr>
              <a:spLocks noChangeArrowheads="1"/>
            </p:cNvSpPr>
            <p:nvPr/>
          </p:nvSpPr>
          <p:spPr bwMode="auto">
            <a:xfrm>
              <a:off x="3783" y="1112"/>
              <a:ext cx="241" cy="241"/>
            </a:xfrm>
            <a:prstGeom prst="ellipse">
              <a:avLst/>
            </a:prstGeom>
            <a:solidFill>
              <a:srgbClr val="BEF698"/>
            </a:solidFill>
            <a:ln w="57150" algn="ctr">
              <a:solidFill>
                <a:schemeClr val="accent2"/>
              </a:solidFill>
              <a:round/>
              <a:headEnd/>
              <a:tailEnd/>
            </a:ln>
          </p:spPr>
          <p:txBody>
            <a:bodyPr anchor="ctr"/>
            <a:lstStyle/>
            <a:p>
              <a:pPr>
                <a:spcBef>
                  <a:spcPct val="50000"/>
                </a:spcBef>
              </a:pPr>
              <a:endParaRPr lang="fr-FR" sz="1200" dirty="0">
                <a:latin typeface="Futura Bk" pitchFamily="34" charset="0"/>
              </a:endParaRPr>
            </a:p>
          </p:txBody>
        </p:sp>
        <p:sp>
          <p:nvSpPr>
            <p:cNvPr id="101395" name="Text Box 17"/>
            <p:cNvSpPr txBox="1">
              <a:spLocks noChangeArrowheads="1"/>
            </p:cNvSpPr>
            <p:nvPr/>
          </p:nvSpPr>
          <p:spPr bwMode="auto">
            <a:xfrm>
              <a:off x="3853" y="1190"/>
              <a:ext cx="105" cy="195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chemeClr val="accent2"/>
                  </a:solidFill>
                  <a:latin typeface="Futura Bk" pitchFamily="34" charset="0"/>
                </a:rPr>
                <a:t>$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2330450" y="2165350"/>
            <a:ext cx="280988" cy="261938"/>
            <a:chOff x="3792" y="1502"/>
            <a:chExt cx="241" cy="241"/>
          </a:xfrm>
        </p:grpSpPr>
        <p:sp>
          <p:nvSpPr>
            <p:cNvPr id="101397" name="Oval 19"/>
            <p:cNvSpPr>
              <a:spLocks noChangeArrowheads="1"/>
            </p:cNvSpPr>
            <p:nvPr/>
          </p:nvSpPr>
          <p:spPr bwMode="auto">
            <a:xfrm>
              <a:off x="3792" y="1502"/>
              <a:ext cx="241" cy="241"/>
            </a:xfrm>
            <a:prstGeom prst="ellipse">
              <a:avLst/>
            </a:prstGeom>
            <a:solidFill>
              <a:srgbClr val="B3E2FF"/>
            </a:solidFill>
            <a:ln w="57150" algn="ctr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</a:pPr>
              <a:endParaRPr lang="fr-FR" sz="1200" dirty="0">
                <a:latin typeface="Futura Bk" pitchFamily="34" charset="0"/>
              </a:endParaRPr>
            </a:p>
          </p:txBody>
        </p:sp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3848" y="1561"/>
              <a:ext cx="125" cy="133"/>
              <a:chOff x="3144" y="480"/>
              <a:chExt cx="536" cy="568"/>
            </a:xfrm>
          </p:grpSpPr>
          <p:sp>
            <p:nvSpPr>
              <p:cNvPr id="101399" name="AutoShape 21"/>
              <p:cNvSpPr>
                <a:spLocks noChangeArrowheads="1"/>
              </p:cNvSpPr>
              <p:nvPr/>
            </p:nvSpPr>
            <p:spPr bwMode="auto">
              <a:xfrm>
                <a:off x="3228" y="480"/>
                <a:ext cx="368" cy="3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6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lang="en-US" sz="1600" dirty="0">
                  <a:latin typeface="Futura Bk" pitchFamily="34" charset="0"/>
                </a:endParaRPr>
              </a:p>
            </p:txBody>
          </p:sp>
          <p:sp>
            <p:nvSpPr>
              <p:cNvPr id="101400" name="Rectangle 22"/>
              <p:cNvSpPr>
                <a:spLocks noChangeArrowheads="1"/>
              </p:cNvSpPr>
              <p:nvPr/>
            </p:nvSpPr>
            <p:spPr bwMode="auto">
              <a:xfrm>
                <a:off x="3144" y="699"/>
                <a:ext cx="536" cy="3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endParaRPr lang="en-US" sz="1600" dirty="0">
                  <a:latin typeface="Futura Bk" pitchFamily="34" charset="0"/>
                </a:endParaRPr>
              </a:p>
            </p:txBody>
          </p:sp>
        </p:grp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644775" y="2751138"/>
            <a:ext cx="280988" cy="261937"/>
            <a:chOff x="3792" y="1890"/>
            <a:chExt cx="241" cy="241"/>
          </a:xfrm>
        </p:grpSpPr>
        <p:sp>
          <p:nvSpPr>
            <p:cNvPr id="101402" name="Oval 24"/>
            <p:cNvSpPr>
              <a:spLocks noChangeArrowheads="1"/>
            </p:cNvSpPr>
            <p:nvPr/>
          </p:nvSpPr>
          <p:spPr bwMode="auto">
            <a:xfrm>
              <a:off x="3792" y="1890"/>
              <a:ext cx="241" cy="241"/>
            </a:xfrm>
            <a:prstGeom prst="ellipse">
              <a:avLst/>
            </a:prstGeom>
            <a:solidFill>
              <a:schemeClr val="bg2"/>
            </a:solidFill>
            <a:ln w="57150" algn="ctr">
              <a:solidFill>
                <a:srgbClr val="777777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</a:pPr>
              <a:endParaRPr lang="fr-FR" sz="1200" dirty="0">
                <a:latin typeface="Futura Bk" pitchFamily="34" charset="0"/>
              </a:endParaRPr>
            </a:p>
          </p:txBody>
        </p:sp>
        <p:sp>
          <p:nvSpPr>
            <p:cNvPr id="101403" name="Freeform 25"/>
            <p:cNvSpPr>
              <a:spLocks/>
            </p:cNvSpPr>
            <p:nvPr/>
          </p:nvSpPr>
          <p:spPr bwMode="auto">
            <a:xfrm>
              <a:off x="3833" y="1948"/>
              <a:ext cx="161" cy="182"/>
            </a:xfrm>
            <a:custGeom>
              <a:avLst/>
              <a:gdLst>
                <a:gd name="T0" fmla="*/ 158 w 161"/>
                <a:gd name="T1" fmla="*/ 152 h 182"/>
                <a:gd name="T2" fmla="*/ 122 w 161"/>
                <a:gd name="T3" fmla="*/ 84 h 182"/>
                <a:gd name="T4" fmla="*/ 125 w 161"/>
                <a:gd name="T5" fmla="*/ 18 h 182"/>
                <a:gd name="T6" fmla="*/ 77 w 161"/>
                <a:gd name="T7" fmla="*/ 6 h 182"/>
                <a:gd name="T8" fmla="*/ 95 w 161"/>
                <a:gd name="T9" fmla="*/ 38 h 182"/>
                <a:gd name="T10" fmla="*/ 76 w 161"/>
                <a:gd name="T11" fmla="*/ 57 h 182"/>
                <a:gd name="T12" fmla="*/ 47 w 161"/>
                <a:gd name="T13" fmla="*/ 64 h 182"/>
                <a:gd name="T14" fmla="*/ 29 w 161"/>
                <a:gd name="T15" fmla="*/ 33 h 182"/>
                <a:gd name="T16" fmla="*/ 19 w 161"/>
                <a:gd name="T17" fmla="*/ 96 h 182"/>
                <a:gd name="T18" fmla="*/ 66 w 161"/>
                <a:gd name="T19" fmla="*/ 115 h 182"/>
                <a:gd name="T20" fmla="*/ 105 w 161"/>
                <a:gd name="T21" fmla="*/ 176 h 182"/>
                <a:gd name="T22" fmla="*/ 158 w 161"/>
                <a:gd name="T23" fmla="*/ 152 h 1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1"/>
                <a:gd name="T37" fmla="*/ 0 h 182"/>
                <a:gd name="T38" fmla="*/ 161 w 161"/>
                <a:gd name="T39" fmla="*/ 182 h 18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1" h="182">
                  <a:moveTo>
                    <a:pt x="158" y="152"/>
                  </a:moveTo>
                  <a:cubicBezTo>
                    <a:pt x="161" y="137"/>
                    <a:pt x="127" y="106"/>
                    <a:pt x="122" y="84"/>
                  </a:cubicBezTo>
                  <a:cubicBezTo>
                    <a:pt x="146" y="60"/>
                    <a:pt x="137" y="36"/>
                    <a:pt x="125" y="18"/>
                  </a:cubicBezTo>
                  <a:cubicBezTo>
                    <a:pt x="111" y="0"/>
                    <a:pt x="83" y="2"/>
                    <a:pt x="77" y="6"/>
                  </a:cubicBezTo>
                  <a:lnTo>
                    <a:pt x="95" y="38"/>
                  </a:lnTo>
                  <a:lnTo>
                    <a:pt x="76" y="57"/>
                  </a:lnTo>
                  <a:lnTo>
                    <a:pt x="47" y="64"/>
                  </a:lnTo>
                  <a:lnTo>
                    <a:pt x="29" y="33"/>
                  </a:lnTo>
                  <a:cubicBezTo>
                    <a:pt x="25" y="37"/>
                    <a:pt x="0" y="68"/>
                    <a:pt x="19" y="96"/>
                  </a:cubicBezTo>
                  <a:cubicBezTo>
                    <a:pt x="37" y="125"/>
                    <a:pt x="45" y="109"/>
                    <a:pt x="66" y="115"/>
                  </a:cubicBezTo>
                  <a:cubicBezTo>
                    <a:pt x="80" y="128"/>
                    <a:pt x="90" y="170"/>
                    <a:pt x="105" y="176"/>
                  </a:cubicBezTo>
                  <a:cubicBezTo>
                    <a:pt x="120" y="182"/>
                    <a:pt x="155" y="167"/>
                    <a:pt x="158" y="152"/>
                  </a:cubicBezTo>
                  <a:close/>
                </a:path>
              </a:pathLst>
            </a:custGeom>
            <a:solidFill>
              <a:srgbClr val="77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Futura Bk" pitchFamily="34" charset="0"/>
              </a:endParaRP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2751138" y="3433763"/>
            <a:ext cx="280987" cy="263525"/>
            <a:chOff x="3792" y="2272"/>
            <a:chExt cx="241" cy="241"/>
          </a:xfrm>
        </p:grpSpPr>
        <p:sp>
          <p:nvSpPr>
            <p:cNvPr id="101405" name="Oval 27"/>
            <p:cNvSpPr>
              <a:spLocks noChangeArrowheads="1"/>
            </p:cNvSpPr>
            <p:nvPr/>
          </p:nvSpPr>
          <p:spPr bwMode="auto">
            <a:xfrm>
              <a:off x="3792" y="2272"/>
              <a:ext cx="241" cy="241"/>
            </a:xfrm>
            <a:prstGeom prst="ellipse">
              <a:avLst/>
            </a:prstGeom>
            <a:solidFill>
              <a:srgbClr val="FEDC86"/>
            </a:solidFill>
            <a:ln w="57150" algn="ctr">
              <a:solidFill>
                <a:srgbClr val="F2AB0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</a:pPr>
              <a:endParaRPr lang="fr-FR" sz="1200" dirty="0">
                <a:latin typeface="Futura Bk" pitchFamily="34" charset="0"/>
              </a:endParaRPr>
            </a:p>
          </p:txBody>
        </p:sp>
        <p:sp>
          <p:nvSpPr>
            <p:cNvPr id="44" name="AutoShape 28"/>
            <p:cNvSpPr>
              <a:spLocks noChangeArrowheads="1"/>
            </p:cNvSpPr>
            <p:nvPr/>
          </p:nvSpPr>
          <p:spPr bwMode="auto">
            <a:xfrm>
              <a:off x="3825" y="2308"/>
              <a:ext cx="176" cy="168"/>
            </a:xfrm>
            <a:prstGeom prst="star5">
              <a:avLst/>
            </a:prstGeom>
            <a:solidFill>
              <a:srgbClr val="F2AB01"/>
            </a:solidFill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  <a:defRPr/>
              </a:pPr>
              <a:endParaRPr lang="en-US" sz="1600" dirty="0">
                <a:latin typeface="Futura Bk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2663825" y="4132263"/>
            <a:ext cx="282575" cy="261937"/>
            <a:chOff x="3792" y="2685"/>
            <a:chExt cx="241" cy="241"/>
          </a:xfrm>
        </p:grpSpPr>
        <p:sp>
          <p:nvSpPr>
            <p:cNvPr id="101408" name="Oval 30"/>
            <p:cNvSpPr>
              <a:spLocks noChangeArrowheads="1"/>
            </p:cNvSpPr>
            <p:nvPr/>
          </p:nvSpPr>
          <p:spPr bwMode="auto">
            <a:xfrm>
              <a:off x="3792" y="2685"/>
              <a:ext cx="241" cy="241"/>
            </a:xfrm>
            <a:prstGeom prst="ellipse">
              <a:avLst/>
            </a:prstGeom>
            <a:solidFill>
              <a:srgbClr val="C5CBED"/>
            </a:solidFill>
            <a:ln w="57150" algn="ctr">
              <a:solidFill>
                <a:srgbClr val="5364C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</a:pPr>
              <a:endParaRPr lang="fr-FR" sz="1200" dirty="0">
                <a:latin typeface="Futura Bk" pitchFamily="34" charset="0"/>
              </a:endParaRPr>
            </a:p>
          </p:txBody>
        </p: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3858" y="2731"/>
              <a:ext cx="108" cy="168"/>
              <a:chOff x="5171" y="1072"/>
              <a:chExt cx="146" cy="224"/>
            </a:xfrm>
          </p:grpSpPr>
          <p:sp>
            <p:nvSpPr>
              <p:cNvPr id="101410" name="Freeform 32"/>
              <p:cNvSpPr>
                <a:spLocks/>
              </p:cNvSpPr>
              <p:nvPr/>
            </p:nvSpPr>
            <p:spPr bwMode="auto">
              <a:xfrm>
                <a:off x="5171" y="1072"/>
                <a:ext cx="146" cy="170"/>
              </a:xfrm>
              <a:custGeom>
                <a:avLst/>
                <a:gdLst>
                  <a:gd name="T0" fmla="*/ 4 w 1978"/>
                  <a:gd name="T1" fmla="*/ 12 h 2317"/>
                  <a:gd name="T2" fmla="*/ 4 w 1978"/>
                  <a:gd name="T3" fmla="*/ 12 h 2317"/>
                  <a:gd name="T4" fmla="*/ 0 w 1978"/>
                  <a:gd name="T5" fmla="*/ 6 h 2317"/>
                  <a:gd name="T6" fmla="*/ 5 w 1978"/>
                  <a:gd name="T7" fmla="*/ 0 h 2317"/>
                  <a:gd name="T8" fmla="*/ 11 w 1978"/>
                  <a:gd name="T9" fmla="*/ 6 h 2317"/>
                  <a:gd name="T10" fmla="*/ 7 w 1978"/>
                  <a:gd name="T11" fmla="*/ 12 h 2317"/>
                  <a:gd name="T12" fmla="*/ 7 w 1978"/>
                  <a:gd name="T13" fmla="*/ 12 h 2317"/>
                  <a:gd name="T14" fmla="*/ 4 w 1978"/>
                  <a:gd name="T15" fmla="*/ 12 h 23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78"/>
                  <a:gd name="T25" fmla="*/ 0 h 2317"/>
                  <a:gd name="T26" fmla="*/ 1978 w 1978"/>
                  <a:gd name="T27" fmla="*/ 2317 h 23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78" h="2317">
                    <a:moveTo>
                      <a:pt x="681" y="2317"/>
                    </a:moveTo>
                    <a:lnTo>
                      <a:pt x="687" y="2144"/>
                    </a:lnTo>
                    <a:cubicBezTo>
                      <a:pt x="573" y="1935"/>
                      <a:pt x="0" y="1707"/>
                      <a:pt x="0" y="1061"/>
                    </a:cubicBezTo>
                    <a:cubicBezTo>
                      <a:pt x="0" y="415"/>
                      <a:pt x="465" y="0"/>
                      <a:pt x="958" y="0"/>
                    </a:cubicBezTo>
                    <a:cubicBezTo>
                      <a:pt x="1451" y="0"/>
                      <a:pt x="1978" y="326"/>
                      <a:pt x="1978" y="1020"/>
                    </a:cubicBezTo>
                    <a:cubicBezTo>
                      <a:pt x="1978" y="1714"/>
                      <a:pt x="1441" y="1942"/>
                      <a:pt x="1333" y="2158"/>
                    </a:cubicBezTo>
                    <a:lnTo>
                      <a:pt x="1333" y="2317"/>
                    </a:lnTo>
                    <a:lnTo>
                      <a:pt x="681" y="2317"/>
                    </a:lnTo>
                    <a:close/>
                  </a:path>
                </a:pathLst>
              </a:custGeom>
              <a:solidFill>
                <a:srgbClr val="5364CB"/>
              </a:solidFill>
              <a:ln w="19050">
                <a:noFill/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>
                  <a:spcBef>
                    <a:spcPct val="50000"/>
                  </a:spcBef>
                </a:pPr>
                <a:endParaRPr lang="en-US" sz="1600" dirty="0">
                  <a:latin typeface="Futura Bk" pitchFamily="34" charset="0"/>
                </a:endParaRPr>
              </a:p>
            </p:txBody>
          </p:sp>
          <p:grpSp>
            <p:nvGrpSpPr>
              <p:cNvPr id="9" name="Group 33"/>
              <p:cNvGrpSpPr>
                <a:grpSpLocks/>
              </p:cNvGrpSpPr>
              <p:nvPr/>
            </p:nvGrpSpPr>
            <p:grpSpPr bwMode="auto">
              <a:xfrm>
                <a:off x="5219" y="1231"/>
                <a:ext cx="53" cy="65"/>
                <a:chOff x="5215" y="1251"/>
                <a:chExt cx="62" cy="77"/>
              </a:xfrm>
            </p:grpSpPr>
            <p:sp>
              <p:nvSpPr>
                <p:cNvPr id="101412" name="Rectangle 34"/>
                <p:cNvSpPr>
                  <a:spLocks noChangeArrowheads="1"/>
                </p:cNvSpPr>
                <p:nvPr/>
              </p:nvSpPr>
              <p:spPr bwMode="auto">
                <a:xfrm>
                  <a:off x="5215" y="1276"/>
                  <a:ext cx="62" cy="20"/>
                </a:xfrm>
                <a:prstGeom prst="rect">
                  <a:avLst/>
                </a:prstGeom>
                <a:solidFill>
                  <a:schemeClr val="accent1"/>
                </a:solidFill>
                <a:ln w="19050" algn="ctr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/>
                <a:lstStyle/>
                <a:p>
                  <a:pPr>
                    <a:spcBef>
                      <a:spcPct val="50000"/>
                    </a:spcBef>
                  </a:pPr>
                  <a:endParaRPr lang="en-US" sz="1600" dirty="0">
                    <a:latin typeface="Futura Bk" pitchFamily="34" charset="0"/>
                  </a:endParaRPr>
                </a:p>
              </p:txBody>
            </p:sp>
            <p:sp>
              <p:nvSpPr>
                <p:cNvPr id="101413" name="Rectangle 35"/>
                <p:cNvSpPr>
                  <a:spLocks noChangeArrowheads="1"/>
                </p:cNvSpPr>
                <p:nvPr/>
              </p:nvSpPr>
              <p:spPr bwMode="auto">
                <a:xfrm>
                  <a:off x="5215" y="1251"/>
                  <a:ext cx="62" cy="20"/>
                </a:xfrm>
                <a:prstGeom prst="rect">
                  <a:avLst/>
                </a:prstGeom>
                <a:solidFill>
                  <a:schemeClr val="accent1"/>
                </a:solidFill>
                <a:ln w="19050" algn="ctr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/>
                <a:lstStyle/>
                <a:p>
                  <a:pPr>
                    <a:spcBef>
                      <a:spcPct val="50000"/>
                    </a:spcBef>
                  </a:pPr>
                  <a:endParaRPr lang="en-US" sz="1600" dirty="0">
                    <a:latin typeface="Futura Bk" pitchFamily="34" charset="0"/>
                  </a:endParaRPr>
                </a:p>
              </p:txBody>
            </p:sp>
            <p:sp>
              <p:nvSpPr>
                <p:cNvPr id="101414" name="Arc 36"/>
                <p:cNvSpPr>
                  <a:spLocks/>
                </p:cNvSpPr>
                <p:nvPr/>
              </p:nvSpPr>
              <p:spPr bwMode="auto">
                <a:xfrm rot="5400000">
                  <a:off x="5232" y="1285"/>
                  <a:ext cx="26" cy="59"/>
                </a:xfrm>
                <a:custGeom>
                  <a:avLst/>
                  <a:gdLst>
                    <a:gd name="T0" fmla="*/ 0 w 21600"/>
                    <a:gd name="T1" fmla="*/ 0 h 43200"/>
                    <a:gd name="T2" fmla="*/ 0 w 21600"/>
                    <a:gd name="T3" fmla="*/ 0 h 43200"/>
                    <a:gd name="T4" fmla="*/ 0 w 21600"/>
                    <a:gd name="T5" fmla="*/ 0 h 432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3200"/>
                    <a:gd name="T11" fmla="*/ 21600 w 21600"/>
                    <a:gd name="T12" fmla="*/ 43200 h 432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32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199"/>
                        <a:pt x="0" y="43200"/>
                      </a:cubicBezTo>
                    </a:path>
                    <a:path w="21600" h="432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3529"/>
                        <a:pt x="11929" y="43199"/>
                        <a:pt x="0" y="432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rot="10800000" vert="eaVert" wrap="none" lIns="0" tIns="0" rIns="0" bIns="0" anchor="ctr"/>
                <a:lstStyle/>
                <a:p>
                  <a:pPr>
                    <a:spcBef>
                      <a:spcPct val="50000"/>
                    </a:spcBef>
                  </a:pPr>
                  <a:endParaRPr lang="fr-FR" sz="1400" dirty="0">
                    <a:latin typeface="Futura Bk" pitchFamily="34" charset="0"/>
                  </a:endParaRPr>
                </a:p>
              </p:txBody>
            </p:sp>
          </p:grpSp>
        </p:grpSp>
      </p:grpSp>
      <p:pic>
        <p:nvPicPr>
          <p:cNvPr id="101415" name="Picture 37" descr="t5730 G78090011020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1925" y="2417763"/>
            <a:ext cx="1073150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41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388" y="2990850"/>
            <a:ext cx="1406525" cy="1085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sp>
        <p:nvSpPr>
          <p:cNvPr id="101417" name="Rectangle 39"/>
          <p:cNvSpPr>
            <a:spLocks noChangeArrowheads="1"/>
          </p:cNvSpPr>
          <p:nvPr/>
        </p:nvSpPr>
        <p:spPr bwMode="auto">
          <a:xfrm>
            <a:off x="5707063" y="5978525"/>
            <a:ext cx="2728912" cy="21431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dirty="0">
                <a:latin typeface="Futura Bk" pitchFamily="34" charset="0"/>
              </a:rPr>
              <a:t>*</a:t>
            </a:r>
            <a:r>
              <a:rPr lang="en-US" sz="800" dirty="0">
                <a:latin typeface="Futura Hv" pitchFamily="34" charset="0"/>
              </a:rPr>
              <a:t>Source:</a:t>
            </a:r>
            <a:r>
              <a:rPr lang="en-US" sz="800" dirty="0">
                <a:latin typeface="Futura Bk" pitchFamily="34" charset="0"/>
              </a:rPr>
              <a:t>  Zona Research, Intelliquest, META Group Study</a:t>
            </a: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 flipH="1">
            <a:off x="3032125" y="2606675"/>
            <a:ext cx="1884363" cy="4921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buFont typeface="Futura Bk" pitchFamily="34" charset="0"/>
              <a:buNone/>
              <a:tabLst>
                <a:tab pos="457200" algn="l"/>
              </a:tabLst>
              <a:defRPr/>
            </a:pPr>
            <a:r>
              <a:rPr lang="en-US" sz="1600" dirty="0">
                <a:solidFill>
                  <a:srgbClr val="004874"/>
                </a:solidFill>
                <a:latin typeface="+mj-lt"/>
                <a:ea typeface="+mn-ea"/>
                <a:cs typeface="+mn-cs"/>
              </a:rPr>
              <a:t>Easy </a:t>
            </a:r>
            <a:br>
              <a:rPr lang="en-US" sz="1600" dirty="0">
                <a:solidFill>
                  <a:srgbClr val="004874"/>
                </a:solidFill>
                <a:latin typeface="+mj-lt"/>
                <a:ea typeface="+mn-ea"/>
                <a:cs typeface="+mn-cs"/>
              </a:rPr>
            </a:br>
            <a:r>
              <a:rPr lang="en-US" sz="1600" dirty="0">
                <a:solidFill>
                  <a:srgbClr val="004874"/>
                </a:solidFill>
                <a:latin typeface="+mj-lt"/>
                <a:ea typeface="+mn-ea"/>
                <a:cs typeface="+mn-cs"/>
              </a:rPr>
              <a:t>manageability</a:t>
            </a:r>
          </a:p>
        </p:txBody>
      </p:sp>
      <p:sp>
        <p:nvSpPr>
          <p:cNvPr id="45" name="Rectangle 14"/>
          <p:cNvSpPr>
            <a:spLocks noChangeArrowheads="1"/>
          </p:cNvSpPr>
          <p:nvPr/>
        </p:nvSpPr>
        <p:spPr bwMode="auto">
          <a:xfrm flipH="1">
            <a:off x="3179763" y="3322638"/>
            <a:ext cx="1358900" cy="73818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buFont typeface="Futura Bk" pitchFamily="34" charset="0"/>
              <a:buNone/>
              <a:tabLst>
                <a:tab pos="457200" algn="l"/>
              </a:tabLst>
              <a:defRPr/>
            </a:pPr>
            <a:r>
              <a:rPr lang="en-US" sz="1600" dirty="0">
                <a:solidFill>
                  <a:srgbClr val="004874"/>
                </a:solidFill>
                <a:latin typeface="+mj-lt"/>
                <a:ea typeface="+mn-ea"/>
                <a:cs typeface="+mn-cs"/>
              </a:rPr>
              <a:t>High </a:t>
            </a:r>
            <a:br>
              <a:rPr lang="en-US" sz="1600" dirty="0">
                <a:solidFill>
                  <a:srgbClr val="004874"/>
                </a:solidFill>
                <a:latin typeface="+mj-lt"/>
                <a:ea typeface="+mn-ea"/>
                <a:cs typeface="+mn-cs"/>
              </a:rPr>
            </a:br>
            <a:r>
              <a:rPr lang="en-US" sz="1600" dirty="0">
                <a:solidFill>
                  <a:srgbClr val="004874"/>
                </a:solidFill>
                <a:latin typeface="+mj-lt"/>
                <a:ea typeface="+mn-ea"/>
                <a:cs typeface="+mn-cs"/>
              </a:rPr>
              <a:t>reliability</a:t>
            </a:r>
            <a:br>
              <a:rPr lang="en-US" sz="1600" dirty="0">
                <a:solidFill>
                  <a:srgbClr val="004874"/>
                </a:solidFill>
                <a:latin typeface="+mj-lt"/>
                <a:ea typeface="+mn-ea"/>
                <a:cs typeface="+mn-cs"/>
              </a:rPr>
            </a:br>
            <a:endParaRPr lang="en-US" sz="1600" dirty="0">
              <a:solidFill>
                <a:srgbClr val="004874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01420" name="Rectangle 3"/>
          <p:cNvSpPr txBox="1">
            <a:spLocks noChangeArrowheads="1"/>
          </p:cNvSpPr>
          <p:nvPr/>
        </p:nvSpPr>
        <p:spPr bwMode="auto">
          <a:xfrm>
            <a:off x="5141913" y="1584325"/>
            <a:ext cx="3849687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98463" indent="-398463" eaLnBrk="0" hangingPunct="0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sz="2400" dirty="0">
                <a:solidFill>
                  <a:schemeClr val="accent1"/>
                </a:solidFill>
                <a:latin typeface="Futura Bk" pitchFamily="34" charset="0"/>
              </a:rPr>
              <a:t>Total Cost of Ownership*</a:t>
            </a:r>
            <a:r>
              <a:rPr lang="en-US" sz="2400" dirty="0">
                <a:latin typeface="Futura Bk" pitchFamily="34" charset="0"/>
              </a:rPr>
              <a:t/>
            </a:r>
            <a:br>
              <a:rPr lang="en-US" sz="2400" dirty="0">
                <a:latin typeface="Futura Bk" pitchFamily="34" charset="0"/>
              </a:rPr>
            </a:br>
            <a:endParaRPr lang="en-US" sz="800" dirty="0">
              <a:latin typeface="Futura Bk" pitchFamily="34" charset="0"/>
            </a:endParaRPr>
          </a:p>
          <a:p>
            <a:pPr marL="398463" indent="-398463" eaLnBrk="0" hangingPunct="0">
              <a:lnSpc>
                <a:spcPct val="90000"/>
              </a:lnSpc>
              <a:spcBef>
                <a:spcPct val="40000"/>
              </a:spcBef>
              <a:spcAft>
                <a:spcPct val="10000"/>
              </a:spcAft>
              <a:buClr>
                <a:schemeClr val="accent2"/>
              </a:buClr>
              <a:buSzPct val="120000"/>
              <a:buFont typeface="Wingdings" pitchFamily="2" charset="2"/>
              <a:buChar char="ü"/>
            </a:pPr>
            <a:r>
              <a:rPr lang="en-US" sz="2400" dirty="0">
                <a:latin typeface="Futura Hv" pitchFamily="34" charset="0"/>
              </a:rPr>
              <a:t>80%</a:t>
            </a:r>
            <a:r>
              <a:rPr lang="en-US" dirty="0">
                <a:latin typeface="Futura Bk" pitchFamily="34" charset="0"/>
              </a:rPr>
              <a:t> less maintenance/year </a:t>
            </a:r>
          </a:p>
          <a:p>
            <a:pPr marL="398463" indent="-398463" eaLnBrk="0" hangingPunct="0">
              <a:lnSpc>
                <a:spcPct val="90000"/>
              </a:lnSpc>
              <a:spcBef>
                <a:spcPct val="40000"/>
              </a:spcBef>
              <a:spcAft>
                <a:spcPct val="10000"/>
              </a:spcAft>
              <a:buClr>
                <a:schemeClr val="accent2"/>
              </a:buClr>
              <a:buSzPct val="120000"/>
              <a:buFont typeface="Wingdings" pitchFamily="2" charset="2"/>
              <a:buChar char="ü"/>
            </a:pPr>
            <a:r>
              <a:rPr lang="en-US" sz="2400" dirty="0">
                <a:latin typeface="Futura Hv" pitchFamily="34" charset="0"/>
              </a:rPr>
              <a:t>25%</a:t>
            </a:r>
            <a:r>
              <a:rPr lang="en-US" dirty="0">
                <a:latin typeface="Futura Bk" pitchFamily="34" charset="0"/>
              </a:rPr>
              <a:t> capital cost savings </a:t>
            </a:r>
          </a:p>
          <a:p>
            <a:pPr marL="398463" indent="-398463" eaLnBrk="0" hangingPunct="0">
              <a:lnSpc>
                <a:spcPct val="90000"/>
              </a:lnSpc>
              <a:spcBef>
                <a:spcPct val="40000"/>
              </a:spcBef>
              <a:spcAft>
                <a:spcPct val="10000"/>
              </a:spcAft>
              <a:buClr>
                <a:schemeClr val="accent2"/>
              </a:buClr>
              <a:buSzPct val="120000"/>
              <a:buFont typeface="Wingdings" pitchFamily="2" charset="2"/>
              <a:buChar char="ü"/>
            </a:pPr>
            <a:r>
              <a:rPr lang="en-US" sz="2400" dirty="0">
                <a:latin typeface="Futura Hv" pitchFamily="34" charset="0"/>
              </a:rPr>
              <a:t>23%</a:t>
            </a:r>
            <a:r>
              <a:rPr lang="en-US" dirty="0">
                <a:latin typeface="Futura Bk" pitchFamily="34" charset="0"/>
              </a:rPr>
              <a:t> less to operate </a:t>
            </a:r>
          </a:p>
          <a:p>
            <a:pPr marL="398463" indent="-398463" eaLnBrk="0" hangingPunct="0">
              <a:lnSpc>
                <a:spcPct val="90000"/>
              </a:lnSpc>
              <a:spcBef>
                <a:spcPct val="40000"/>
              </a:spcBef>
              <a:spcAft>
                <a:spcPct val="10000"/>
              </a:spcAft>
              <a:buClr>
                <a:schemeClr val="accent2"/>
              </a:buClr>
              <a:buSzPct val="120000"/>
              <a:buFont typeface="Wingdings" pitchFamily="2" charset="2"/>
              <a:buChar char="ü"/>
            </a:pPr>
            <a:r>
              <a:rPr lang="en-US" sz="2400" dirty="0">
                <a:latin typeface="Futura Hv" pitchFamily="34" charset="0"/>
              </a:rPr>
              <a:t>25%</a:t>
            </a:r>
            <a:r>
              <a:rPr lang="en-US" dirty="0">
                <a:latin typeface="Futura Bk" pitchFamily="34" charset="0"/>
              </a:rPr>
              <a:t> productivity increase</a:t>
            </a:r>
            <a:r>
              <a:rPr lang="en-US" sz="2400" dirty="0">
                <a:latin typeface="Futura Bk" pitchFamily="34" charset="0"/>
              </a:rPr>
              <a:t> </a:t>
            </a:r>
          </a:p>
          <a:p>
            <a:pPr marL="398463" indent="-398463" eaLnBrk="0" hangingPunct="0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endParaRPr lang="en-US" sz="2400" dirty="0">
              <a:latin typeface="Futura Bk" pitchFamily="34" charset="0"/>
            </a:endParaRPr>
          </a:p>
          <a:p>
            <a:pPr marL="398463" indent="-398463" eaLnBrk="0" hangingPunct="0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sz="2400" dirty="0">
                <a:solidFill>
                  <a:schemeClr val="accent1"/>
                </a:solidFill>
                <a:latin typeface="Futura Bk" pitchFamily="34" charset="0"/>
              </a:rPr>
              <a:t>Power consumption savings</a:t>
            </a:r>
            <a:r>
              <a:rPr lang="en-US" sz="2400" dirty="0">
                <a:latin typeface="Futura Bk" pitchFamily="34" charset="0"/>
              </a:rPr>
              <a:t/>
            </a:r>
            <a:br>
              <a:rPr lang="en-US" sz="2400" dirty="0">
                <a:latin typeface="Futura Bk" pitchFamily="34" charset="0"/>
              </a:rPr>
            </a:br>
            <a:endParaRPr lang="en-US" sz="800" dirty="0">
              <a:latin typeface="Futura Bk" pitchFamily="34" charset="0"/>
            </a:endParaRPr>
          </a:p>
          <a:p>
            <a:pPr marL="398463" indent="-398463" eaLnBrk="0" hangingPunct="0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chemeClr val="accent2"/>
              </a:buClr>
              <a:buSzPct val="120000"/>
              <a:buFont typeface="Wingdings" pitchFamily="2" charset="2"/>
              <a:buChar char="ü"/>
            </a:pPr>
            <a:r>
              <a:rPr lang="en-US" sz="2400" dirty="0">
                <a:latin typeface="Futura Hv" pitchFamily="34" charset="0"/>
              </a:rPr>
              <a:t>20</a:t>
            </a:r>
            <a:r>
              <a:rPr lang="en-US" dirty="0">
                <a:latin typeface="Futura Bk" pitchFamily="34" charset="0"/>
              </a:rPr>
              <a:t> watts versus 120 watts</a:t>
            </a:r>
          </a:p>
          <a:p>
            <a:pPr marL="398463" indent="-398463" eaLnBrk="0" hangingPunct="0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endParaRPr lang="en-US" sz="2400" dirty="0">
              <a:latin typeface="Futura Bk" pitchFamily="34" charset="0"/>
            </a:endParaRPr>
          </a:p>
        </p:txBody>
      </p:sp>
      <p:pic>
        <p:nvPicPr>
          <p:cNvPr id="41" name="Picture 37" descr="t5730 G78090011020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3289" y="2417763"/>
            <a:ext cx="1073150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4752" y="2990850"/>
            <a:ext cx="1406525" cy="1085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5121275" y="3740150"/>
            <a:ext cx="0" cy="674688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199063" y="3533775"/>
            <a:ext cx="3240087" cy="1085850"/>
          </a:xfrm>
          <a:noFill/>
          <a:ln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Financial Opportunities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Possible / Practical?</a:t>
            </a:r>
            <a:endParaRPr lang="en-US" sz="2400" dirty="0"/>
          </a:p>
        </p:txBody>
      </p:sp>
      <p:sp>
        <p:nvSpPr>
          <p:cNvPr id="2573315" name="Rectangle 3"/>
          <p:cNvSpPr>
            <a:spLocks noChangeArrowheads="1"/>
          </p:cNvSpPr>
          <p:nvPr/>
        </p:nvSpPr>
        <p:spPr bwMode="auto">
          <a:xfrm>
            <a:off x="438150" y="1104621"/>
            <a:ext cx="8469313" cy="51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altLang="zh-TW" sz="2000" dirty="0">
                <a:solidFill>
                  <a:schemeClr val="tx1"/>
                </a:solidFill>
                <a:latin typeface="Futura Hv" pitchFamily="34" charset="0"/>
                <a:ea typeface="PMingLiU" pitchFamily="18" charset="-120"/>
              </a:rPr>
              <a:t>Everything is possible 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So let’s concentrate on what is practical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altLang="zh-TW" sz="2000" dirty="0">
                <a:solidFill>
                  <a:schemeClr val="tx1"/>
                </a:solidFill>
                <a:latin typeface="Futura Hv" pitchFamily="34" charset="0"/>
                <a:ea typeface="PMingLiU" pitchFamily="18" charset="-120"/>
              </a:rPr>
              <a:t>UNIX / Linux / Windows Servers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Readily adaptable to virtualization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Mature / scalable solutions from multiple vendors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80 – 90 % of your inventory is a realistic candidate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altLang="zh-TW" sz="2000" dirty="0">
                <a:solidFill>
                  <a:schemeClr val="tx1"/>
                </a:solidFill>
                <a:latin typeface="Futura Hv" pitchFamily="34" charset="0"/>
                <a:ea typeface="PMingLiU" pitchFamily="18" charset="-120"/>
              </a:rPr>
              <a:t>Storage 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Drive to shared storage / goal of &lt; 10% direct attached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Tiered shared storage model to keep costs manageable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altLang="zh-TW" sz="2000" dirty="0">
                <a:solidFill>
                  <a:schemeClr val="tx1"/>
                </a:solidFill>
                <a:latin typeface="Futura Hv" pitchFamily="34" charset="0"/>
                <a:ea typeface="PMingLiU" pitchFamily="18" charset="-120"/>
              </a:rPr>
              <a:t>Clients 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Go for the low hanging fruit in the short term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40 – 50 % is a reasonable goal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Solutions are maturing &amp; improving rapidly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Fund Virtualization</a:t>
            </a:r>
            <a:endParaRPr lang="en-US" sz="2400" dirty="0"/>
          </a:p>
        </p:txBody>
      </p:sp>
      <p:sp>
        <p:nvSpPr>
          <p:cNvPr id="2575363" name="Rectangle 3"/>
          <p:cNvSpPr>
            <a:spLocks noChangeArrowheads="1"/>
          </p:cNvSpPr>
          <p:nvPr/>
        </p:nvSpPr>
        <p:spPr bwMode="auto">
          <a:xfrm>
            <a:off x="438150" y="1293813"/>
            <a:ext cx="8469313" cy="51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altLang="zh-TW" sz="2000" dirty="0">
                <a:solidFill>
                  <a:schemeClr val="tx1"/>
                </a:solidFill>
                <a:latin typeface="Futura Hv" pitchFamily="34" charset="0"/>
                <a:ea typeface="PMingLiU" pitchFamily="18" charset="-120"/>
              </a:rPr>
              <a:t>Don’t call it virtualization (nobody cares) 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Focus on what it enables for IT user &amp; budget $$ owners</a:t>
            </a:r>
          </a:p>
          <a:p>
            <a:pPr marL="395288" lvl="1" indent="-111125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Font typeface="Futura Bk" pitchFamily="34" charset="0"/>
              <a:buChar char="−"/>
            </a:pPr>
            <a:r>
              <a:rPr lang="en-US" altLang="zh-TW" sz="1800" dirty="0">
                <a:solidFill>
                  <a:schemeClr val="tx1"/>
                </a:solidFill>
                <a:ea typeface="PMingLiU" pitchFamily="18" charset="-120"/>
              </a:rPr>
              <a:t>Faster deployments of new applications, upgrades, etc.</a:t>
            </a:r>
          </a:p>
          <a:p>
            <a:pPr marL="395288" lvl="1" indent="-111125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Font typeface="Futura Bk" pitchFamily="34" charset="0"/>
              <a:buChar char="−"/>
            </a:pPr>
            <a:r>
              <a:rPr lang="en-US" altLang="zh-TW" sz="1800" dirty="0">
                <a:solidFill>
                  <a:schemeClr val="tx1"/>
                </a:solidFill>
                <a:ea typeface="PMingLiU" pitchFamily="18" charset="-120"/>
              </a:rPr>
              <a:t>Added (usable) capacity without added costs</a:t>
            </a:r>
          </a:p>
          <a:p>
            <a:pPr marL="395288" lvl="1" indent="-111125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Font typeface="Futura Bk" pitchFamily="34" charset="0"/>
              <a:buChar char="−"/>
            </a:pPr>
            <a:r>
              <a:rPr lang="en-US" altLang="zh-TW" sz="1800" dirty="0">
                <a:solidFill>
                  <a:schemeClr val="tx1"/>
                </a:solidFill>
                <a:ea typeface="PMingLiU" pitchFamily="18" charset="-120"/>
              </a:rPr>
              <a:t>Reductions in space, power &amp; physical plant infrastructure costs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altLang="zh-TW" sz="2000" dirty="0">
                <a:solidFill>
                  <a:schemeClr val="tx1"/>
                </a:solidFill>
                <a:latin typeface="Futura Hv" pitchFamily="34" charset="0"/>
                <a:ea typeface="PMingLiU" pitchFamily="18" charset="-120"/>
              </a:rPr>
              <a:t>IT as a utility 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Everybody would like to be here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Virtualization (at all levels) is the </a:t>
            </a:r>
            <a:r>
              <a:rPr lang="en-US" altLang="zh-TW" sz="2000" b="1" i="1" u="sng" dirty="0">
                <a:solidFill>
                  <a:schemeClr val="tx1"/>
                </a:solidFill>
                <a:ea typeface="PMingLiU" pitchFamily="18" charset="-120"/>
              </a:rPr>
              <a:t>KEY</a:t>
            </a: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 enabling technology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70% is a realistic 2 year goal – it will work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Status quo model is </a:t>
            </a:r>
            <a:r>
              <a:rPr lang="en-US" altLang="zh-TW" sz="2000" b="1" i="1" u="sng" dirty="0">
                <a:solidFill>
                  <a:schemeClr val="tx1"/>
                </a:solidFill>
                <a:ea typeface="PMingLiU" pitchFamily="18" charset="-120"/>
              </a:rPr>
              <a:t>NOT</a:t>
            </a: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 financially sustainable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endParaRPr lang="en-US" altLang="zh-TW" sz="2000" dirty="0">
              <a:solidFill>
                <a:schemeClr val="tx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Fund Virtualization</a:t>
            </a:r>
            <a:endParaRPr lang="en-US" sz="2400" dirty="0"/>
          </a:p>
        </p:txBody>
      </p:sp>
      <p:sp>
        <p:nvSpPr>
          <p:cNvPr id="2585603" name="Rectangle 3"/>
          <p:cNvSpPr>
            <a:spLocks noChangeArrowheads="1"/>
          </p:cNvSpPr>
          <p:nvPr/>
        </p:nvSpPr>
        <p:spPr bwMode="auto">
          <a:xfrm>
            <a:off x="438150" y="1293813"/>
            <a:ext cx="8469313" cy="51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altLang="zh-TW" sz="2000" dirty="0">
                <a:solidFill>
                  <a:schemeClr val="tx1"/>
                </a:solidFill>
                <a:latin typeface="Futura Hv" pitchFamily="34" charset="0"/>
                <a:ea typeface="PMingLiU" pitchFamily="18" charset="-120"/>
              </a:rPr>
              <a:t>When done right, it more than pays for itself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Remember CoDN – Cost of Doing Nothing (different)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When combined with a solid TCO study CoDN is the clincher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</a:pPr>
            <a:r>
              <a:rPr lang="en-US" altLang="zh-TW" sz="2000" dirty="0">
                <a:solidFill>
                  <a:schemeClr val="tx1"/>
                </a:solidFill>
                <a:latin typeface="Futura Hv" pitchFamily="34" charset="0"/>
                <a:ea typeface="PMingLiU" pitchFamily="18" charset="-120"/>
              </a:rPr>
              <a:t>Think BIG 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Small, incremental projects won’t pay off</a:t>
            </a:r>
          </a:p>
          <a:p>
            <a:pPr marL="169863" indent="-169863" algn="l">
              <a:lnSpc>
                <a:spcPct val="90000"/>
              </a:lnSpc>
              <a:spcBef>
                <a:spcPct val="25000"/>
              </a:spcBef>
              <a:spcAft>
                <a:spcPct val="10000"/>
              </a:spcAft>
              <a:buClr>
                <a:srgbClr val="ABA69F"/>
              </a:buClr>
              <a:buSzPct val="80000"/>
              <a:buFontTx/>
              <a:buChar char="•"/>
            </a:pPr>
            <a:r>
              <a:rPr lang="en-US" altLang="zh-TW" sz="2000" dirty="0">
                <a:solidFill>
                  <a:schemeClr val="tx1"/>
                </a:solidFill>
                <a:ea typeface="PMingLiU" pitchFamily="18" charset="-120"/>
              </a:rPr>
              <a:t>Scope the project large enough to return sizeable savings to the IT budget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Fund Virtualization – HP Story</a:t>
            </a:r>
            <a:endParaRPr lang="en-US" sz="2400" dirty="0"/>
          </a:p>
        </p:txBody>
      </p:sp>
      <p:graphicFrame>
        <p:nvGraphicFramePr>
          <p:cNvPr id="2597951" name="Group 63"/>
          <p:cNvGraphicFramePr>
            <a:graphicFrameLocks noGrp="1"/>
          </p:cNvGraphicFramePr>
          <p:nvPr/>
        </p:nvGraphicFramePr>
        <p:xfrm>
          <a:off x="773113" y="1397000"/>
          <a:ext cx="7461250" cy="4173031"/>
        </p:xfrm>
        <a:graphic>
          <a:graphicData uri="http://schemas.openxmlformats.org/drawingml/2006/table">
            <a:tbl>
              <a:tblPr/>
              <a:tblGrid>
                <a:gridCol w="2487612"/>
                <a:gridCol w="2486025"/>
                <a:gridCol w="2487613"/>
              </a:tblGrid>
              <a:tr h="534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Category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Before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After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Data Centers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87+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6 (3x2)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Applications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8000+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2200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1600 final goal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Server configs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Uncountable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9 (3x3)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S M 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UNIX Linux Windows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Server : Admin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~ 20:1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~200 :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Return to the business (ROI) &gt; 4:1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5000"/>
                        </a:spcBef>
                        <a:spcAft>
                          <a:spcPct val="10000"/>
                        </a:spcAft>
                        <a:buClr>
                          <a:srgbClr val="ABA69F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" pitchFamily="34" charset="0"/>
                        </a:rPr>
                        <a:t>There is much more to tell – we’d welcome an invitation to review our transformation story with you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5121275" y="3740150"/>
            <a:ext cx="0" cy="674688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199063" y="3533775"/>
            <a:ext cx="3240087" cy="1085850"/>
          </a:xfrm>
          <a:noFill/>
          <a:ln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TCO Examples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201168" y="182880"/>
            <a:ext cx="8245475" cy="685800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/>
              <a:t>Optimizing Through Virtualization</a:t>
            </a:r>
          </a:p>
        </p:txBody>
      </p:sp>
      <p:pic>
        <p:nvPicPr>
          <p:cNvPr id="8294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286" y="1266887"/>
            <a:ext cx="8237537" cy="380841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sm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>
          <a:xfrm>
            <a:off x="201168" y="182880"/>
            <a:ext cx="8245475" cy="685800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TW" dirty="0" smtClean="0"/>
              <a:t>Optimizing Through Virtualization</a:t>
            </a:r>
          </a:p>
        </p:txBody>
      </p:sp>
      <p:pic>
        <p:nvPicPr>
          <p:cNvPr id="80898" name="Picture 39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3214" y="1307135"/>
            <a:ext cx="8099425" cy="349091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sm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2209800" y="1066800"/>
            <a:ext cx="21336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600" b="1" dirty="0">
                <a:latin typeface="Arial" charset="0"/>
                <a:cs typeface="Arial" charset="0"/>
              </a:rPr>
              <a:t>640 standard 1U</a:t>
            </a:r>
          </a:p>
          <a:p>
            <a:r>
              <a:rPr lang="en-US" sz="1600" b="1" dirty="0">
                <a:latin typeface="Arial" charset="0"/>
                <a:cs typeface="Arial" charset="0"/>
              </a:rPr>
              <a:t>Rack mount servers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256 ft</a:t>
            </a:r>
            <a:r>
              <a:rPr lang="en-US" sz="1600" baseline="30000" dirty="0">
                <a:latin typeface="Futura Bk" pitchFamily="34" charset="0"/>
                <a:cs typeface="Arial" charset="0"/>
              </a:rPr>
              <a:t>2</a:t>
            </a:r>
            <a:r>
              <a:rPr lang="en-US" sz="1600" dirty="0">
                <a:latin typeface="Futura Bk" pitchFamily="34" charset="0"/>
                <a:cs typeface="Arial" charset="0"/>
              </a:rPr>
              <a:t> floor space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290 Kilowatts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Hardware $9600K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Pwr/cool  $1200K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3yr TCO $10800K</a:t>
            </a:r>
          </a:p>
          <a:p>
            <a:pPr>
              <a:buFontTx/>
              <a:buChar char="•"/>
            </a:pPr>
            <a:endParaRPr lang="en-US" sz="1600" dirty="0">
              <a:latin typeface="Futura Bk" pitchFamily="34" charset="0"/>
              <a:cs typeface="Arial" charset="0"/>
            </a:endParaRPr>
          </a:p>
          <a:p>
            <a:pPr>
              <a:buFontTx/>
              <a:buChar char="•"/>
            </a:pPr>
            <a:endParaRPr lang="en-US" sz="1600" dirty="0">
              <a:latin typeface="Futura Bk" pitchFamily="34" charset="0"/>
              <a:cs typeface="Arial" charset="0"/>
            </a:endParaRPr>
          </a:p>
        </p:txBody>
      </p:sp>
      <p:pic>
        <p:nvPicPr>
          <p:cNvPr id="94211" name="Picture 3" descr="13949A-013-7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5325" y="863600"/>
            <a:ext cx="1817688" cy="4699000"/>
          </a:xfrm>
          <a:prstGeom prst="rect">
            <a:avLst/>
          </a:prstGeom>
          <a:noFill/>
        </p:spPr>
      </p:pic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4724400" y="228600"/>
            <a:ext cx="3987800" cy="650875"/>
          </a:xfrm>
          <a:prstGeom prst="rect">
            <a:avLst/>
          </a:prstGeom>
          <a:noFill/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dirty="0">
                <a:latin typeface="Futura Bk" pitchFamily="34" charset="0"/>
                <a:cs typeface="Arial" charset="0"/>
              </a:rPr>
              <a:t>Or, you can deploy THIS in 1/16</a:t>
            </a:r>
            <a:r>
              <a:rPr lang="en-US" sz="1800" baseline="30000" dirty="0">
                <a:latin typeface="Futura Bk" pitchFamily="34" charset="0"/>
                <a:cs typeface="Arial" charset="0"/>
              </a:rPr>
              <a:t>th</a:t>
            </a:r>
            <a:r>
              <a:rPr lang="en-US" sz="1800" dirty="0">
                <a:latin typeface="Futura Bk" pitchFamily="34" charset="0"/>
                <a:cs typeface="Arial" charset="0"/>
              </a:rPr>
              <a:t> the space!</a:t>
            </a:r>
          </a:p>
        </p:txBody>
      </p:sp>
      <p:sp>
        <p:nvSpPr>
          <p:cNvPr id="94216" name="Text Box 8"/>
          <p:cNvSpPr txBox="1">
            <a:spLocks noChangeArrowheads="1"/>
          </p:cNvSpPr>
          <p:nvPr/>
        </p:nvSpPr>
        <p:spPr bwMode="auto">
          <a:xfrm>
            <a:off x="381000" y="228600"/>
            <a:ext cx="3200400" cy="650875"/>
          </a:xfrm>
          <a:prstGeom prst="rect">
            <a:avLst/>
          </a:prstGeom>
          <a:noFill/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dirty="0">
                <a:latin typeface="Futura Bk" pitchFamily="34" charset="0"/>
                <a:cs typeface="Arial" charset="0"/>
              </a:rPr>
              <a:t>You can deploy THIS in your data center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09600" y="990600"/>
            <a:ext cx="1392238" cy="1066800"/>
            <a:chOff x="611" y="624"/>
            <a:chExt cx="1069" cy="768"/>
          </a:xfrm>
        </p:grpSpPr>
        <p:pic>
          <p:nvPicPr>
            <p:cNvPr id="94219" name="Picture 11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" y="626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20" name="Picture 12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7" y="624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21" name="Picture 13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5" y="624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22" name="Picture 14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3" y="624"/>
              <a:ext cx="237" cy="766"/>
            </a:xfrm>
            <a:prstGeom prst="rect">
              <a:avLst/>
            </a:prstGeom>
            <a:noFill/>
          </p:spPr>
        </p:pic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09600" y="2133600"/>
            <a:ext cx="1392238" cy="1066800"/>
            <a:chOff x="611" y="624"/>
            <a:chExt cx="1069" cy="768"/>
          </a:xfrm>
        </p:grpSpPr>
        <p:pic>
          <p:nvPicPr>
            <p:cNvPr id="94224" name="Picture 16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" y="626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25" name="Picture 17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7" y="624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26" name="Picture 18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5" y="624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27" name="Picture 19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3" y="624"/>
              <a:ext cx="237" cy="766"/>
            </a:xfrm>
            <a:prstGeom prst="rect">
              <a:avLst/>
            </a:prstGeom>
            <a:noFill/>
          </p:spPr>
        </p:pic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609600" y="3276600"/>
            <a:ext cx="1392238" cy="1066800"/>
            <a:chOff x="611" y="624"/>
            <a:chExt cx="1069" cy="768"/>
          </a:xfrm>
        </p:grpSpPr>
        <p:pic>
          <p:nvPicPr>
            <p:cNvPr id="94229" name="Picture 21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" y="626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30" name="Picture 22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7" y="624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31" name="Picture 23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5" y="624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32" name="Picture 24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3" y="624"/>
              <a:ext cx="237" cy="766"/>
            </a:xfrm>
            <a:prstGeom prst="rect">
              <a:avLst/>
            </a:prstGeom>
            <a:noFill/>
          </p:spPr>
        </p:pic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609600" y="4419600"/>
            <a:ext cx="1392238" cy="1066800"/>
            <a:chOff x="611" y="624"/>
            <a:chExt cx="1069" cy="768"/>
          </a:xfrm>
        </p:grpSpPr>
        <p:pic>
          <p:nvPicPr>
            <p:cNvPr id="94234" name="Picture 26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" y="626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35" name="Picture 27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7" y="624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36" name="Picture 28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5" y="624"/>
              <a:ext cx="237" cy="766"/>
            </a:xfrm>
            <a:prstGeom prst="rect">
              <a:avLst/>
            </a:prstGeom>
            <a:noFill/>
          </p:spPr>
        </p:pic>
        <p:pic>
          <p:nvPicPr>
            <p:cNvPr id="94237" name="Picture 29" descr="360 rac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3" y="624"/>
              <a:ext cx="237" cy="766"/>
            </a:xfrm>
            <a:prstGeom prst="rect">
              <a:avLst/>
            </a:prstGeom>
            <a:noFill/>
          </p:spPr>
        </p:pic>
      </p:grpSp>
      <p:sp>
        <p:nvSpPr>
          <p:cNvPr id="94238" name="Rectangle 30"/>
          <p:cNvSpPr>
            <a:spLocks noChangeArrowheads="1"/>
          </p:cNvSpPr>
          <p:nvPr/>
        </p:nvSpPr>
        <p:spPr bwMode="auto">
          <a:xfrm>
            <a:off x="6324600" y="1066800"/>
            <a:ext cx="2133600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600" b="1" dirty="0">
                <a:latin typeface="Arial" charset="0"/>
                <a:cs typeface="Arial" charset="0"/>
              </a:rPr>
              <a:t>64 BladeSystem servers with 10 VM per host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16 ft</a:t>
            </a:r>
            <a:r>
              <a:rPr lang="en-US" sz="1600" baseline="30000" dirty="0">
                <a:latin typeface="Futura Bk" pitchFamily="34" charset="0"/>
                <a:cs typeface="Arial" charset="0"/>
              </a:rPr>
              <a:t>2</a:t>
            </a:r>
            <a:r>
              <a:rPr lang="en-US" sz="1600" dirty="0">
                <a:latin typeface="Futura Bk" pitchFamily="34" charset="0"/>
                <a:cs typeface="Arial" charset="0"/>
              </a:rPr>
              <a:t> floor space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20 Kilowatts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Hardware $960K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VMware   $480K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Pwr/cool  $80K</a:t>
            </a:r>
          </a:p>
          <a:p>
            <a:pPr>
              <a:buFontTx/>
              <a:buChar char="•"/>
            </a:pPr>
            <a:r>
              <a:rPr lang="en-US" sz="1600" dirty="0">
                <a:latin typeface="Futura Bk" pitchFamily="34" charset="0"/>
                <a:cs typeface="Arial" charset="0"/>
              </a:rPr>
              <a:t>3yr TCO $1520K</a:t>
            </a:r>
          </a:p>
          <a:p>
            <a:pPr>
              <a:buFontTx/>
              <a:buChar char="•"/>
            </a:pPr>
            <a:endParaRPr lang="en-US" sz="1600" dirty="0">
              <a:latin typeface="Futura Bk" pitchFamily="34" charset="0"/>
              <a:cs typeface="Arial" charset="0"/>
            </a:endParaRPr>
          </a:p>
          <a:p>
            <a:pPr>
              <a:buFontTx/>
              <a:buChar char="•"/>
            </a:pPr>
            <a:endParaRPr lang="en-US" sz="1600" dirty="0">
              <a:latin typeface="Futura Bk" pitchFamily="34" charset="0"/>
              <a:cs typeface="Arial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052848" y="5729646"/>
            <a:ext cx="1524000" cy="739775"/>
            <a:chOff x="720" y="3593"/>
            <a:chExt cx="960" cy="466"/>
          </a:xfrm>
        </p:grpSpPr>
        <p:pic>
          <p:nvPicPr>
            <p:cNvPr id="94214" name="Picture 6" descr="Image:United States dime, reverse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0" y="3593"/>
              <a:ext cx="468" cy="459"/>
            </a:xfrm>
            <a:prstGeom prst="rect">
              <a:avLst/>
            </a:prstGeom>
            <a:noFill/>
          </p:spPr>
        </p:pic>
        <p:pic>
          <p:nvPicPr>
            <p:cNvPr id="94215" name="Picture 7" descr="Image:United States dime, reverse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212" y="3600"/>
              <a:ext cx="468" cy="459"/>
            </a:xfrm>
            <a:prstGeom prst="rect">
              <a:avLst/>
            </a:prstGeom>
            <a:noFill/>
          </p:spPr>
        </p:pic>
      </p:grpSp>
      <p:sp>
        <p:nvSpPr>
          <p:cNvPr id="94217" name="AutoShape 9"/>
          <p:cNvSpPr>
            <a:spLocks noChangeArrowheads="1"/>
          </p:cNvSpPr>
          <p:nvPr/>
        </p:nvSpPr>
        <p:spPr bwMode="auto">
          <a:xfrm>
            <a:off x="1141926" y="4590246"/>
            <a:ext cx="4114800" cy="17526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“Pair of dimes shift”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-4.27746E-6 L 0.40834 0.0032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/>
      <p:bldP spid="94212" grpId="0" animBg="1"/>
      <p:bldP spid="94216" grpId="0" animBg="1"/>
      <p:bldP spid="94238" grpId="0"/>
      <p:bldP spid="942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2" descr="Electrical-UNIT_7717"/>
          <p:cNvPicPr>
            <a:picLocks noChangeAspect="1" noChangeArrowheads="1"/>
          </p:cNvPicPr>
          <p:nvPr/>
        </p:nvPicPr>
        <p:blipFill>
          <a:blip r:embed="rId3"/>
          <a:srcRect r="-1244"/>
          <a:stretch>
            <a:fillRect/>
          </a:stretch>
        </p:blipFill>
        <p:spPr bwMode="auto">
          <a:xfrm>
            <a:off x="457200" y="3348038"/>
            <a:ext cx="3144838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4" name="Picture 3" descr="Floor-extension-Master_600px-cropp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30092">
            <a:off x="1322388" y="4710113"/>
            <a:ext cx="2798762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Rectangle 4"/>
          <p:cNvSpPr>
            <a:spLocks noGrp="1" noChangeArrowheads="1"/>
          </p:cNvSpPr>
          <p:nvPr>
            <p:ph type="title"/>
          </p:nvPr>
        </p:nvSpPr>
        <p:spPr>
          <a:xfrm>
            <a:off x="428625" y="114300"/>
            <a:ext cx="8715375" cy="1143000"/>
          </a:xfrm>
        </p:spPr>
        <p:txBody>
          <a:bodyPr/>
          <a:lstStyle/>
          <a:p>
            <a:r>
              <a:rPr lang="en-US" dirty="0" smtClean="0"/>
              <a:t>Squeezing cost out of the energy envelope</a:t>
            </a:r>
          </a:p>
        </p:txBody>
      </p:sp>
      <p:pic>
        <p:nvPicPr>
          <p:cNvPr id="84996" name="Picture 6" descr="Bob-wChillers_MASTER_770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563" y="1506538"/>
            <a:ext cx="3048000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7" name="Picture 7" descr="CRAC7_edited_7688_1000p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49438" y="3516313"/>
            <a:ext cx="1958975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8" name="Text Box 8"/>
          <p:cNvSpPr txBox="1">
            <a:spLocks noChangeArrowheads="1"/>
          </p:cNvSpPr>
          <p:nvPr/>
        </p:nvSpPr>
        <p:spPr bwMode="auto">
          <a:xfrm>
            <a:off x="446088" y="5889625"/>
            <a:ext cx="4805362" cy="53091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</a:pPr>
            <a:r>
              <a:rPr lang="en-US" sz="1000" dirty="0"/>
              <a:t>Assuming a 60% savings consolidating servers, 45% savings consolidating storage and 45% remaining cooling savings from Thermal Zone Mapping &amp; DSC together.</a:t>
            </a:r>
          </a:p>
        </p:txBody>
      </p:sp>
      <p:pic>
        <p:nvPicPr>
          <p:cNvPr id="84999" name="Picture 1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54850" y="1520825"/>
            <a:ext cx="1847850" cy="43211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sp>
        <p:nvSpPr>
          <p:cNvPr id="85000" name="Rectangle 24"/>
          <p:cNvSpPr>
            <a:spLocks noChangeArrowheads="1"/>
          </p:cNvSpPr>
          <p:nvPr/>
        </p:nvSpPr>
        <p:spPr bwMode="auto">
          <a:xfrm>
            <a:off x="457200" y="958850"/>
            <a:ext cx="4471988" cy="51911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</a:pPr>
            <a:r>
              <a:rPr lang="en-US" sz="2400" dirty="0">
                <a:solidFill>
                  <a:srgbClr val="7B7B79"/>
                </a:solidFill>
                <a:latin typeface="Futura Hv" pitchFamily="34" charset="0"/>
              </a:rPr>
              <a:t>Optimizing from </a:t>
            </a:r>
            <a:r>
              <a:rPr lang="en-US" sz="2800" dirty="0">
                <a:solidFill>
                  <a:srgbClr val="7B7B79"/>
                </a:solidFill>
                <a:latin typeface="Futura Hv" pitchFamily="34" charset="0"/>
              </a:rPr>
              <a:t>chip to chiller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4908550" y="1630363"/>
            <a:ext cx="1733550" cy="1727200"/>
            <a:chOff x="2912" y="1242"/>
            <a:chExt cx="1092" cy="1088"/>
          </a:xfrm>
        </p:grpSpPr>
        <p:sp>
          <p:nvSpPr>
            <p:cNvPr id="85022" name="Freeform 32"/>
            <p:cNvSpPr>
              <a:spLocks/>
            </p:cNvSpPr>
            <p:nvPr/>
          </p:nvSpPr>
          <p:spPr bwMode="auto">
            <a:xfrm>
              <a:off x="2929" y="1369"/>
              <a:ext cx="1075" cy="961"/>
            </a:xfrm>
            <a:custGeom>
              <a:avLst/>
              <a:gdLst>
                <a:gd name="T0" fmla="*/ 0 w 328"/>
                <a:gd name="T1" fmla="*/ 167 h 293"/>
                <a:gd name="T2" fmla="*/ 162 w 328"/>
                <a:gd name="T3" fmla="*/ 292 h 293"/>
                <a:gd name="T4" fmla="*/ 328 w 328"/>
                <a:gd name="T5" fmla="*/ 127 h 293"/>
                <a:gd name="T6" fmla="*/ 268 w 328"/>
                <a:gd name="T7" fmla="*/ 0 h 293"/>
                <a:gd name="T8" fmla="*/ 162 w 328"/>
                <a:gd name="T9" fmla="*/ 127 h 293"/>
                <a:gd name="T10" fmla="*/ 0 w 328"/>
                <a:gd name="T11" fmla="*/ 167 h 29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8"/>
                <a:gd name="T19" fmla="*/ 0 h 293"/>
                <a:gd name="T20" fmla="*/ 328 w 328"/>
                <a:gd name="T21" fmla="*/ 293 h 29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8" h="293">
                  <a:moveTo>
                    <a:pt x="0" y="167"/>
                  </a:moveTo>
                  <a:cubicBezTo>
                    <a:pt x="19" y="241"/>
                    <a:pt x="85" y="292"/>
                    <a:pt x="162" y="292"/>
                  </a:cubicBezTo>
                  <a:cubicBezTo>
                    <a:pt x="253" y="293"/>
                    <a:pt x="328" y="218"/>
                    <a:pt x="328" y="127"/>
                  </a:cubicBezTo>
                  <a:cubicBezTo>
                    <a:pt x="328" y="78"/>
                    <a:pt x="306" y="31"/>
                    <a:pt x="268" y="0"/>
                  </a:cubicBezTo>
                  <a:lnTo>
                    <a:pt x="162" y="127"/>
                  </a:lnTo>
                  <a:lnTo>
                    <a:pt x="0" y="167"/>
                  </a:lnTo>
                  <a:close/>
                </a:path>
              </a:pathLst>
            </a:custGeom>
            <a:gradFill rotWithShape="1">
              <a:gsLst>
                <a:gs pos="0">
                  <a:srgbClr val="0071B4"/>
                </a:gs>
                <a:gs pos="100000">
                  <a:srgbClr val="003453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  <p:sp>
          <p:nvSpPr>
            <p:cNvPr id="85023" name="Freeform 33"/>
            <p:cNvSpPr>
              <a:spLocks/>
            </p:cNvSpPr>
            <p:nvPr/>
          </p:nvSpPr>
          <p:spPr bwMode="auto">
            <a:xfrm>
              <a:off x="2912" y="1242"/>
              <a:ext cx="748" cy="675"/>
            </a:xfrm>
            <a:custGeom>
              <a:avLst/>
              <a:gdLst>
                <a:gd name="T0" fmla="*/ 228 w 228"/>
                <a:gd name="T1" fmla="*/ 12 h 206"/>
                <a:gd name="T2" fmla="*/ 167 w 228"/>
                <a:gd name="T3" fmla="*/ 0 h 206"/>
                <a:gd name="T4" fmla="*/ 1 w 228"/>
                <a:gd name="T5" fmla="*/ 166 h 206"/>
                <a:gd name="T6" fmla="*/ 5 w 228"/>
                <a:gd name="T7" fmla="*/ 206 h 206"/>
                <a:gd name="T8" fmla="*/ 167 w 228"/>
                <a:gd name="T9" fmla="*/ 166 h 206"/>
                <a:gd name="T10" fmla="*/ 228 w 228"/>
                <a:gd name="T11" fmla="*/ 12 h 2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8"/>
                <a:gd name="T19" fmla="*/ 0 h 206"/>
                <a:gd name="T20" fmla="*/ 228 w 228"/>
                <a:gd name="T21" fmla="*/ 206 h 2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8" h="206">
                  <a:moveTo>
                    <a:pt x="228" y="12"/>
                  </a:moveTo>
                  <a:cubicBezTo>
                    <a:pt x="209" y="4"/>
                    <a:pt x="188" y="0"/>
                    <a:pt x="167" y="0"/>
                  </a:cubicBezTo>
                  <a:cubicBezTo>
                    <a:pt x="75" y="0"/>
                    <a:pt x="1" y="74"/>
                    <a:pt x="1" y="166"/>
                  </a:cubicBezTo>
                  <a:cubicBezTo>
                    <a:pt x="0" y="179"/>
                    <a:pt x="2" y="192"/>
                    <a:pt x="5" y="206"/>
                  </a:cubicBezTo>
                  <a:lnTo>
                    <a:pt x="167" y="166"/>
                  </a:lnTo>
                  <a:lnTo>
                    <a:pt x="228" y="12"/>
                  </a:lnTo>
                  <a:close/>
                </a:path>
              </a:pathLst>
            </a:custGeom>
            <a:gradFill rotWithShape="1">
              <a:gsLst>
                <a:gs pos="0">
                  <a:srgbClr val="EB5F01"/>
                </a:gs>
                <a:gs pos="100000">
                  <a:srgbClr val="6D2C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  <p:sp>
          <p:nvSpPr>
            <p:cNvPr id="85024" name="Freeform 34"/>
            <p:cNvSpPr>
              <a:spLocks/>
            </p:cNvSpPr>
            <p:nvPr/>
          </p:nvSpPr>
          <p:spPr bwMode="auto">
            <a:xfrm>
              <a:off x="3460" y="1281"/>
              <a:ext cx="347" cy="505"/>
            </a:xfrm>
            <a:custGeom>
              <a:avLst/>
              <a:gdLst>
                <a:gd name="T0" fmla="*/ 106 w 106"/>
                <a:gd name="T1" fmla="*/ 27 h 154"/>
                <a:gd name="T2" fmla="*/ 61 w 106"/>
                <a:gd name="T3" fmla="*/ 0 h 154"/>
                <a:gd name="T4" fmla="*/ 0 w 106"/>
                <a:gd name="T5" fmla="*/ 154 h 154"/>
                <a:gd name="T6" fmla="*/ 106 w 106"/>
                <a:gd name="T7" fmla="*/ 27 h 1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6"/>
                <a:gd name="T13" fmla="*/ 0 h 154"/>
                <a:gd name="T14" fmla="*/ 106 w 106"/>
                <a:gd name="T15" fmla="*/ 154 h 1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6" h="154">
                  <a:moveTo>
                    <a:pt x="106" y="27"/>
                  </a:moveTo>
                  <a:cubicBezTo>
                    <a:pt x="93" y="15"/>
                    <a:pt x="78" y="6"/>
                    <a:pt x="61" y="0"/>
                  </a:cubicBezTo>
                  <a:lnTo>
                    <a:pt x="0" y="154"/>
                  </a:lnTo>
                  <a:lnTo>
                    <a:pt x="106" y="27"/>
                  </a:lnTo>
                  <a:close/>
                </a:path>
              </a:pathLst>
            </a:custGeom>
            <a:gradFill rotWithShape="1">
              <a:gsLst>
                <a:gs pos="0">
                  <a:srgbClr val="CC0066"/>
                </a:gs>
                <a:gs pos="100000">
                  <a:srgbClr val="5E002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</p:grpSp>
      <p:sp>
        <p:nvSpPr>
          <p:cNvPr id="85002" name="Text Box 15"/>
          <p:cNvSpPr txBox="1">
            <a:spLocks noChangeArrowheads="1"/>
          </p:cNvSpPr>
          <p:nvPr/>
        </p:nvSpPr>
        <p:spPr bwMode="auto">
          <a:xfrm>
            <a:off x="4743450" y="3378200"/>
            <a:ext cx="1158875" cy="587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1200" dirty="0">
                <a:latin typeface="Futura Hv" pitchFamily="34" charset="0"/>
              </a:rPr>
              <a:t>Storage &amp; Server Consolidation</a:t>
            </a:r>
          </a:p>
        </p:txBody>
      </p:sp>
      <p:sp>
        <p:nvSpPr>
          <p:cNvPr id="85003" name="Text Box 16"/>
          <p:cNvSpPr txBox="1">
            <a:spLocks noChangeArrowheads="1"/>
          </p:cNvSpPr>
          <p:nvPr/>
        </p:nvSpPr>
        <p:spPr bwMode="auto">
          <a:xfrm>
            <a:off x="5099050" y="1271588"/>
            <a:ext cx="1333500" cy="4572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</a:pPr>
            <a:r>
              <a:rPr lang="en-US" sz="2400" dirty="0">
                <a:solidFill>
                  <a:schemeClr val="accent1"/>
                </a:solidFill>
                <a:latin typeface="Futura Hv" pitchFamily="34" charset="0"/>
              </a:rPr>
              <a:t>10 mWh</a:t>
            </a:r>
          </a:p>
        </p:txBody>
      </p:sp>
      <p:sp>
        <p:nvSpPr>
          <p:cNvPr id="85004" name="Text Box 17"/>
          <p:cNvSpPr txBox="1">
            <a:spLocks noChangeArrowheads="1"/>
          </p:cNvSpPr>
          <p:nvPr/>
        </p:nvSpPr>
        <p:spPr bwMode="auto">
          <a:xfrm>
            <a:off x="5151438" y="5524500"/>
            <a:ext cx="1422400" cy="4572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</a:pPr>
            <a:r>
              <a:rPr lang="en-US" sz="2400" dirty="0">
                <a:solidFill>
                  <a:schemeClr val="accent1"/>
                </a:solidFill>
                <a:latin typeface="Futura Hv" pitchFamily="34" charset="0"/>
              </a:rPr>
              <a:t>3.3 mWh</a:t>
            </a:r>
          </a:p>
        </p:txBody>
      </p:sp>
      <p:sp>
        <p:nvSpPr>
          <p:cNvPr id="85005" name="Text Box 21"/>
          <p:cNvSpPr txBox="1">
            <a:spLocks noChangeArrowheads="1"/>
          </p:cNvSpPr>
          <p:nvPr/>
        </p:nvSpPr>
        <p:spPr bwMode="auto">
          <a:xfrm>
            <a:off x="6049963" y="3213100"/>
            <a:ext cx="915987" cy="7524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buClr>
                <a:schemeClr val="tx1"/>
              </a:buClr>
            </a:pPr>
            <a:r>
              <a:rPr lang="en-US" sz="1200" dirty="0">
                <a:latin typeface="Futura Hv" pitchFamily="34" charset="0"/>
              </a:rPr>
              <a:t>Dynamic Smart Cooling</a:t>
            </a:r>
            <a:br>
              <a:rPr lang="en-US" sz="1200" dirty="0">
                <a:latin typeface="Futura Hv" pitchFamily="34" charset="0"/>
              </a:rPr>
            </a:br>
            <a:r>
              <a:rPr lang="en-US" sz="1200" dirty="0">
                <a:latin typeface="Futura Hv" pitchFamily="34" charset="0"/>
              </a:rPr>
              <a:t>&amp; Services</a:t>
            </a:r>
          </a:p>
        </p:txBody>
      </p:sp>
      <p:sp>
        <p:nvSpPr>
          <p:cNvPr id="85006" name="Text Box 25"/>
          <p:cNvSpPr txBox="1">
            <a:spLocks noChangeArrowheads="1"/>
          </p:cNvSpPr>
          <p:nvPr/>
        </p:nvSpPr>
        <p:spPr bwMode="auto">
          <a:xfrm>
            <a:off x="5006975" y="2266950"/>
            <a:ext cx="693738" cy="228600"/>
          </a:xfrm>
          <a:prstGeom prst="rect">
            <a:avLst/>
          </a:prstGeom>
          <a:solidFill>
            <a:schemeClr val="bg2">
              <a:alpha val="50195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</a:pPr>
            <a:r>
              <a:rPr lang="en-US" sz="1500" dirty="0">
                <a:latin typeface="Futura Hv" pitchFamily="34" charset="0"/>
              </a:rPr>
              <a:t>35 kWh</a:t>
            </a:r>
          </a:p>
        </p:txBody>
      </p:sp>
      <p:sp>
        <p:nvSpPr>
          <p:cNvPr id="85007" name="Text Box 26"/>
          <p:cNvSpPr txBox="1">
            <a:spLocks noChangeArrowheads="1"/>
          </p:cNvSpPr>
          <p:nvPr/>
        </p:nvSpPr>
        <p:spPr bwMode="auto">
          <a:xfrm>
            <a:off x="5868988" y="2481263"/>
            <a:ext cx="693737" cy="228600"/>
          </a:xfrm>
          <a:prstGeom prst="rect">
            <a:avLst/>
          </a:prstGeom>
          <a:solidFill>
            <a:schemeClr val="bg2">
              <a:alpha val="50195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</a:pPr>
            <a:r>
              <a:rPr lang="en-US" sz="1500" dirty="0">
                <a:latin typeface="Futura Hv" pitchFamily="34" charset="0"/>
              </a:rPr>
              <a:t>60 kWh</a:t>
            </a:r>
          </a:p>
        </p:txBody>
      </p:sp>
      <p:sp>
        <p:nvSpPr>
          <p:cNvPr id="2437147" name="Text Box 27"/>
          <p:cNvSpPr txBox="1">
            <a:spLocks noChangeArrowheads="1"/>
          </p:cNvSpPr>
          <p:nvPr/>
        </p:nvSpPr>
        <p:spPr bwMode="auto">
          <a:xfrm>
            <a:off x="5343525" y="2682875"/>
            <a:ext cx="1057275" cy="6778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  <a:defRPr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Futura Hv" pitchFamily="34" charset="0"/>
                <a:ea typeface="MS PGothic" pitchFamily="34" charset="-128"/>
                <a:cs typeface="+mn-cs"/>
              </a:rPr>
              <a:t>Cooling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latin typeface="Futura Hv" pitchFamily="34" charset="0"/>
                <a:ea typeface="MS PGothic" pitchFamily="34" charset="-128"/>
                <a:cs typeface="+mn-cs"/>
              </a:rPr>
            </a:b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Futura Hv" pitchFamily="34" charset="0"/>
                <a:ea typeface="MS PGothic" pitchFamily="34" charset="-128"/>
                <a:cs typeface="+mn-cs"/>
              </a:rPr>
              <a:t>IT</a:t>
            </a:r>
          </a:p>
        </p:txBody>
      </p:sp>
      <p:sp>
        <p:nvSpPr>
          <p:cNvPr id="2437148" name="Text Box 28"/>
          <p:cNvSpPr txBox="1">
            <a:spLocks noChangeArrowheads="1"/>
          </p:cNvSpPr>
          <p:nvPr/>
        </p:nvSpPr>
        <p:spPr bwMode="auto">
          <a:xfrm>
            <a:off x="5084763" y="1785938"/>
            <a:ext cx="1006475" cy="5016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Futura Hv" pitchFamily="34" charset="0"/>
                <a:ea typeface="MS PGothic" pitchFamily="34" charset="-128"/>
                <a:cs typeface="+mn-cs"/>
              </a:rPr>
              <a:t>Powering IT</a:t>
            </a:r>
          </a:p>
        </p:txBody>
      </p:sp>
      <p:sp>
        <p:nvSpPr>
          <p:cNvPr id="85010" name="Rectangle 29"/>
          <p:cNvSpPr>
            <a:spLocks noChangeArrowheads="1"/>
          </p:cNvSpPr>
          <p:nvPr/>
        </p:nvSpPr>
        <p:spPr bwMode="auto">
          <a:xfrm>
            <a:off x="6203950" y="1625600"/>
            <a:ext cx="7429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</a:pPr>
            <a:r>
              <a:rPr lang="en-US" sz="1200" dirty="0">
                <a:solidFill>
                  <a:srgbClr val="000000"/>
                </a:solidFill>
              </a:rPr>
              <a:t>Conversion</a:t>
            </a:r>
            <a:endParaRPr lang="en-US" sz="1200" dirty="0"/>
          </a:p>
        </p:txBody>
      </p: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4670425" y="2349500"/>
            <a:ext cx="909638" cy="2063750"/>
            <a:chOff x="2942" y="1639"/>
            <a:chExt cx="573" cy="1300"/>
          </a:xfrm>
        </p:grpSpPr>
        <p:sp>
          <p:nvSpPr>
            <p:cNvPr id="85020" name="AutoShape 51"/>
            <p:cNvSpPr>
              <a:spLocks noChangeArrowheads="1"/>
            </p:cNvSpPr>
            <p:nvPr/>
          </p:nvSpPr>
          <p:spPr bwMode="auto">
            <a:xfrm rot="6990349">
              <a:off x="3376" y="2801"/>
              <a:ext cx="143" cy="134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  <p:sp>
          <p:nvSpPr>
            <p:cNvPr id="85021" name="Freeform 50"/>
            <p:cNvSpPr>
              <a:spLocks/>
            </p:cNvSpPr>
            <p:nvPr/>
          </p:nvSpPr>
          <p:spPr bwMode="auto">
            <a:xfrm>
              <a:off x="2942" y="1639"/>
              <a:ext cx="516" cy="1235"/>
            </a:xfrm>
            <a:custGeom>
              <a:avLst/>
              <a:gdLst>
                <a:gd name="T0" fmla="*/ 193 w 516"/>
                <a:gd name="T1" fmla="*/ 0 h 1235"/>
                <a:gd name="T2" fmla="*/ 27 w 516"/>
                <a:gd name="T3" fmla="*/ 433 h 1235"/>
                <a:gd name="T4" fmla="*/ 81 w 516"/>
                <a:gd name="T5" fmla="*/ 995 h 1235"/>
                <a:gd name="T6" fmla="*/ 516 w 516"/>
                <a:gd name="T7" fmla="*/ 1235 h 12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6"/>
                <a:gd name="T13" fmla="*/ 0 h 1235"/>
                <a:gd name="T14" fmla="*/ 516 w 516"/>
                <a:gd name="T15" fmla="*/ 1235 h 12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6" h="1235">
                  <a:moveTo>
                    <a:pt x="193" y="0"/>
                  </a:moveTo>
                  <a:cubicBezTo>
                    <a:pt x="165" y="72"/>
                    <a:pt x="46" y="267"/>
                    <a:pt x="27" y="433"/>
                  </a:cubicBezTo>
                  <a:cubicBezTo>
                    <a:pt x="8" y="599"/>
                    <a:pt x="0" y="861"/>
                    <a:pt x="81" y="995"/>
                  </a:cubicBezTo>
                  <a:cubicBezTo>
                    <a:pt x="162" y="1129"/>
                    <a:pt x="426" y="1185"/>
                    <a:pt x="516" y="1235"/>
                  </a:cubicBezTo>
                </a:path>
              </a:pathLst>
            </a:custGeom>
            <a:noFill/>
            <a:ln w="63500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</p:grp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6342063" y="2809875"/>
            <a:ext cx="700087" cy="1838325"/>
            <a:chOff x="3995" y="1929"/>
            <a:chExt cx="441" cy="1158"/>
          </a:xfrm>
        </p:grpSpPr>
        <p:sp>
          <p:nvSpPr>
            <p:cNvPr id="85018" name="AutoShape 52"/>
            <p:cNvSpPr>
              <a:spLocks noChangeArrowheads="1"/>
            </p:cNvSpPr>
            <p:nvPr/>
          </p:nvSpPr>
          <p:spPr bwMode="auto">
            <a:xfrm rot="-7819006">
              <a:off x="3990" y="2949"/>
              <a:ext cx="143" cy="134"/>
            </a:xfrm>
            <a:prstGeom prst="triangle">
              <a:avLst>
                <a:gd name="adj" fmla="val 47213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  <p:sp>
          <p:nvSpPr>
            <p:cNvPr id="85019" name="Freeform 48"/>
            <p:cNvSpPr>
              <a:spLocks/>
            </p:cNvSpPr>
            <p:nvPr/>
          </p:nvSpPr>
          <p:spPr bwMode="auto">
            <a:xfrm>
              <a:off x="4080" y="1929"/>
              <a:ext cx="356" cy="1088"/>
            </a:xfrm>
            <a:custGeom>
              <a:avLst/>
              <a:gdLst>
                <a:gd name="T0" fmla="*/ 15 w 356"/>
                <a:gd name="T1" fmla="*/ 0 h 1088"/>
                <a:gd name="T2" fmla="*/ 353 w 356"/>
                <a:gd name="T3" fmla="*/ 474 h 1088"/>
                <a:gd name="T4" fmla="*/ 0 w 356"/>
                <a:gd name="T5" fmla="*/ 1088 h 1088"/>
                <a:gd name="T6" fmla="*/ 0 60000 65536"/>
                <a:gd name="T7" fmla="*/ 0 60000 65536"/>
                <a:gd name="T8" fmla="*/ 0 60000 65536"/>
                <a:gd name="T9" fmla="*/ 0 w 356"/>
                <a:gd name="T10" fmla="*/ 0 h 1088"/>
                <a:gd name="T11" fmla="*/ 356 w 356"/>
                <a:gd name="T12" fmla="*/ 1088 h 10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6" h="1088">
                  <a:moveTo>
                    <a:pt x="15" y="0"/>
                  </a:moveTo>
                  <a:cubicBezTo>
                    <a:pt x="72" y="79"/>
                    <a:pt x="356" y="293"/>
                    <a:pt x="353" y="474"/>
                  </a:cubicBezTo>
                  <a:cubicBezTo>
                    <a:pt x="350" y="655"/>
                    <a:pt x="74" y="960"/>
                    <a:pt x="0" y="1088"/>
                  </a:cubicBezTo>
                </a:path>
              </a:pathLst>
            </a:custGeom>
            <a:noFill/>
            <a:ln w="635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</p:grpSp>
      <p:grpSp>
        <p:nvGrpSpPr>
          <p:cNvPr id="5" name="Group 61"/>
          <p:cNvGrpSpPr>
            <a:grpSpLocks/>
          </p:cNvGrpSpPr>
          <p:nvPr/>
        </p:nvGrpSpPr>
        <p:grpSpPr bwMode="auto">
          <a:xfrm>
            <a:off x="5241925" y="4291013"/>
            <a:ext cx="1274763" cy="1230312"/>
            <a:chOff x="2462" y="1331"/>
            <a:chExt cx="1141" cy="1140"/>
          </a:xfrm>
        </p:grpSpPr>
        <p:sp>
          <p:nvSpPr>
            <p:cNvPr id="85014" name="Freeform 62"/>
            <p:cNvSpPr>
              <a:spLocks/>
            </p:cNvSpPr>
            <p:nvPr/>
          </p:nvSpPr>
          <p:spPr bwMode="auto">
            <a:xfrm>
              <a:off x="2884" y="1462"/>
              <a:ext cx="719" cy="1009"/>
            </a:xfrm>
            <a:custGeom>
              <a:avLst/>
              <a:gdLst>
                <a:gd name="T0" fmla="*/ 0 w 208"/>
                <a:gd name="T1" fmla="*/ 286 h 292"/>
                <a:gd name="T2" fmla="*/ 43 w 208"/>
                <a:gd name="T3" fmla="*/ 291 h 292"/>
                <a:gd name="T4" fmla="*/ 208 w 208"/>
                <a:gd name="T5" fmla="*/ 127 h 292"/>
                <a:gd name="T6" fmla="*/ 148 w 208"/>
                <a:gd name="T7" fmla="*/ 0 h 292"/>
                <a:gd name="T8" fmla="*/ 43 w 208"/>
                <a:gd name="T9" fmla="*/ 127 h 292"/>
                <a:gd name="T10" fmla="*/ 0 w 208"/>
                <a:gd name="T11" fmla="*/ 286 h 2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8"/>
                <a:gd name="T19" fmla="*/ 0 h 292"/>
                <a:gd name="T20" fmla="*/ 208 w 208"/>
                <a:gd name="T21" fmla="*/ 292 h 2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8" h="292">
                  <a:moveTo>
                    <a:pt x="0" y="286"/>
                  </a:moveTo>
                  <a:cubicBezTo>
                    <a:pt x="14" y="290"/>
                    <a:pt x="29" y="291"/>
                    <a:pt x="43" y="291"/>
                  </a:cubicBezTo>
                  <a:cubicBezTo>
                    <a:pt x="134" y="292"/>
                    <a:pt x="208" y="218"/>
                    <a:pt x="208" y="127"/>
                  </a:cubicBezTo>
                  <a:cubicBezTo>
                    <a:pt x="208" y="78"/>
                    <a:pt x="186" y="31"/>
                    <a:pt x="148" y="0"/>
                  </a:cubicBezTo>
                  <a:lnTo>
                    <a:pt x="43" y="127"/>
                  </a:lnTo>
                  <a:lnTo>
                    <a:pt x="0" y="286"/>
                  </a:lnTo>
                  <a:close/>
                </a:path>
              </a:pathLst>
            </a:custGeom>
            <a:gradFill rotWithShape="1">
              <a:gsLst>
                <a:gs pos="0">
                  <a:srgbClr val="0071B4"/>
                </a:gs>
                <a:gs pos="100000">
                  <a:srgbClr val="003453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  <p:sp>
          <p:nvSpPr>
            <p:cNvPr id="85015" name="Freeform 63"/>
            <p:cNvSpPr>
              <a:spLocks/>
            </p:cNvSpPr>
            <p:nvPr/>
          </p:nvSpPr>
          <p:spPr bwMode="auto">
            <a:xfrm>
              <a:off x="2462" y="1687"/>
              <a:ext cx="571" cy="763"/>
            </a:xfrm>
            <a:custGeom>
              <a:avLst/>
              <a:gdLst>
                <a:gd name="T0" fmla="*/ 12 w 165"/>
                <a:gd name="T1" fmla="*/ 0 h 221"/>
                <a:gd name="T2" fmla="*/ 1 w 165"/>
                <a:gd name="T3" fmla="*/ 62 h 221"/>
                <a:gd name="T4" fmla="*/ 122 w 165"/>
                <a:gd name="T5" fmla="*/ 221 h 221"/>
                <a:gd name="T6" fmla="*/ 165 w 165"/>
                <a:gd name="T7" fmla="*/ 62 h 221"/>
                <a:gd name="T8" fmla="*/ 12 w 165"/>
                <a:gd name="T9" fmla="*/ 0 h 2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221"/>
                <a:gd name="T17" fmla="*/ 165 w 165"/>
                <a:gd name="T18" fmla="*/ 221 h 2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221">
                  <a:moveTo>
                    <a:pt x="12" y="0"/>
                  </a:moveTo>
                  <a:cubicBezTo>
                    <a:pt x="5" y="20"/>
                    <a:pt x="1" y="41"/>
                    <a:pt x="1" y="62"/>
                  </a:cubicBezTo>
                  <a:cubicBezTo>
                    <a:pt x="0" y="136"/>
                    <a:pt x="50" y="201"/>
                    <a:pt x="122" y="221"/>
                  </a:cubicBezTo>
                  <a:lnTo>
                    <a:pt x="165" y="62"/>
                  </a:lnTo>
                  <a:lnTo>
                    <a:pt x="12" y="0"/>
                  </a:lnTo>
                  <a:close/>
                </a:path>
              </a:pathLst>
            </a:custGeom>
            <a:gradFill rotWithShape="1">
              <a:gsLst>
                <a:gs pos="0">
                  <a:srgbClr val="64B900"/>
                </a:gs>
                <a:gs pos="100000">
                  <a:srgbClr val="2E56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  <p:sp>
          <p:nvSpPr>
            <p:cNvPr id="85016" name="Freeform 64"/>
            <p:cNvSpPr>
              <a:spLocks/>
            </p:cNvSpPr>
            <p:nvPr/>
          </p:nvSpPr>
          <p:spPr bwMode="auto">
            <a:xfrm>
              <a:off x="2504" y="1331"/>
              <a:ext cx="739" cy="570"/>
            </a:xfrm>
            <a:custGeom>
              <a:avLst/>
              <a:gdLst>
                <a:gd name="T0" fmla="*/ 214 w 214"/>
                <a:gd name="T1" fmla="*/ 12 h 165"/>
                <a:gd name="T2" fmla="*/ 153 w 214"/>
                <a:gd name="T3" fmla="*/ 1 h 165"/>
                <a:gd name="T4" fmla="*/ 0 w 214"/>
                <a:gd name="T5" fmla="*/ 103 h 165"/>
                <a:gd name="T6" fmla="*/ 153 w 214"/>
                <a:gd name="T7" fmla="*/ 165 h 165"/>
                <a:gd name="T8" fmla="*/ 214 w 214"/>
                <a:gd name="T9" fmla="*/ 12 h 1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4"/>
                <a:gd name="T16" fmla="*/ 0 h 165"/>
                <a:gd name="T17" fmla="*/ 214 w 214"/>
                <a:gd name="T18" fmla="*/ 165 h 1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4" h="165">
                  <a:moveTo>
                    <a:pt x="214" y="12"/>
                  </a:moveTo>
                  <a:cubicBezTo>
                    <a:pt x="194" y="4"/>
                    <a:pt x="174" y="1"/>
                    <a:pt x="153" y="1"/>
                  </a:cubicBezTo>
                  <a:cubicBezTo>
                    <a:pt x="86" y="0"/>
                    <a:pt x="26" y="41"/>
                    <a:pt x="0" y="103"/>
                  </a:cubicBezTo>
                  <a:lnTo>
                    <a:pt x="153" y="165"/>
                  </a:lnTo>
                  <a:lnTo>
                    <a:pt x="214" y="12"/>
                  </a:lnTo>
                  <a:close/>
                </a:path>
              </a:pathLst>
            </a:custGeom>
            <a:gradFill rotWithShape="1">
              <a:gsLst>
                <a:gs pos="0">
                  <a:srgbClr val="EB5F01"/>
                </a:gs>
                <a:gs pos="100000">
                  <a:srgbClr val="6D2C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  <p:sp>
          <p:nvSpPr>
            <p:cNvPr id="85017" name="Freeform 65"/>
            <p:cNvSpPr>
              <a:spLocks/>
            </p:cNvSpPr>
            <p:nvPr/>
          </p:nvSpPr>
          <p:spPr bwMode="auto">
            <a:xfrm>
              <a:off x="3033" y="1372"/>
              <a:ext cx="362" cy="529"/>
            </a:xfrm>
            <a:custGeom>
              <a:avLst/>
              <a:gdLst>
                <a:gd name="T0" fmla="*/ 105 w 105"/>
                <a:gd name="T1" fmla="*/ 26 h 153"/>
                <a:gd name="T2" fmla="*/ 61 w 105"/>
                <a:gd name="T3" fmla="*/ 0 h 153"/>
                <a:gd name="T4" fmla="*/ 0 w 105"/>
                <a:gd name="T5" fmla="*/ 153 h 153"/>
                <a:gd name="T6" fmla="*/ 105 w 105"/>
                <a:gd name="T7" fmla="*/ 26 h 1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5"/>
                <a:gd name="T13" fmla="*/ 0 h 153"/>
                <a:gd name="T14" fmla="*/ 105 w 105"/>
                <a:gd name="T15" fmla="*/ 153 h 1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" h="153">
                  <a:moveTo>
                    <a:pt x="105" y="26"/>
                  </a:moveTo>
                  <a:cubicBezTo>
                    <a:pt x="92" y="15"/>
                    <a:pt x="77" y="6"/>
                    <a:pt x="61" y="0"/>
                  </a:cubicBezTo>
                  <a:lnTo>
                    <a:pt x="0" y="153"/>
                  </a:lnTo>
                  <a:lnTo>
                    <a:pt x="105" y="26"/>
                  </a:lnTo>
                  <a:close/>
                </a:path>
              </a:pathLst>
            </a:custGeom>
            <a:gradFill rotWithShape="1">
              <a:gsLst>
                <a:gs pos="0">
                  <a:srgbClr val="CC0066"/>
                </a:gs>
                <a:gs pos="100000">
                  <a:srgbClr val="5E002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lnSpc>
                  <a:spcPct val="95000"/>
                </a:lnSpc>
                <a:spcBef>
                  <a:spcPct val="35000"/>
                </a:spcBef>
                <a:buClr>
                  <a:schemeClr val="tx1"/>
                </a:buClr>
              </a:pPr>
              <a:endParaRPr lang="en-US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Current and Future Virtualization Trends</a:t>
            </a:r>
            <a:endParaRPr lang="en-US" dirty="0"/>
          </a:p>
        </p:txBody>
      </p:sp>
      <p:sp>
        <p:nvSpPr>
          <p:cNvPr id="74755" name="Content Placeholder 2"/>
          <p:cNvSpPr>
            <a:spLocks noGrp="1"/>
          </p:cNvSpPr>
          <p:nvPr>
            <p:ph idx="4294967295"/>
          </p:nvPr>
        </p:nvSpPr>
        <p:spPr>
          <a:xfrm>
            <a:off x="323850" y="990600"/>
            <a:ext cx="8591550" cy="5181600"/>
          </a:xfrm>
        </p:spPr>
        <p:txBody>
          <a:bodyPr/>
          <a:lstStyle/>
          <a:p>
            <a:r>
              <a:rPr lang="en-US" dirty="0" smtClean="0"/>
              <a:t>Management of virtualized environments will be the focus and a differentiator</a:t>
            </a:r>
          </a:p>
          <a:p>
            <a:r>
              <a:rPr lang="en-US" dirty="0" smtClean="0"/>
              <a:t>Network Convergence allowing consolidation of interfaces (SAN, Network, FCoE, etc.)</a:t>
            </a:r>
          </a:p>
          <a:p>
            <a:r>
              <a:rPr lang="en-US" dirty="0" smtClean="0"/>
              <a:t>Virtual Network Switching allowing multiple network switches to be managed as one</a:t>
            </a:r>
          </a:p>
          <a:p>
            <a:r>
              <a:rPr lang="en-US" dirty="0" smtClean="0"/>
              <a:t>Storage Virtualization and thin provisioning will become mainstream </a:t>
            </a:r>
          </a:p>
          <a:p>
            <a:r>
              <a:rPr lang="en-US" dirty="0" smtClean="0"/>
              <a:t>Movement toward a complete virtual infrastructure (virtual data center)</a:t>
            </a:r>
          </a:p>
          <a:p>
            <a:pPr lvl="1"/>
            <a:r>
              <a:rPr lang="en-US" dirty="0" smtClean="0"/>
              <a:t>Virtualization of all aspects of the data center hardware</a:t>
            </a:r>
          </a:p>
          <a:p>
            <a:pPr lvl="1"/>
            <a:r>
              <a:rPr lang="en-US" dirty="0" smtClean="0"/>
              <a:t>Software based intelligence to provision and manage virtual resources automatically</a:t>
            </a:r>
          </a:p>
          <a:p>
            <a:pPr lvl="1"/>
            <a:r>
              <a:rPr lang="en-US" dirty="0" smtClean="0"/>
              <a:t>Self maintaining, Self healing, Self governing data center</a:t>
            </a:r>
          </a:p>
          <a:p>
            <a:pPr lvl="1"/>
            <a:r>
              <a:rPr lang="en-US" dirty="0" smtClean="0"/>
              <a:t>Intelligent power management will be part the virtual data center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1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19125" y="4692650"/>
            <a:ext cx="32723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Tx/>
            </a:pPr>
            <a:r>
              <a:rPr lang="en-US" sz="1200" dirty="0" smtClean="0">
                <a:solidFill>
                  <a:schemeClr val="hlink"/>
                </a:solidFill>
              </a:rPr>
              <a:t>Gene Mortensen</a:t>
            </a:r>
            <a:endParaRPr lang="en-US" sz="1200" dirty="0">
              <a:solidFill>
                <a:schemeClr val="hlink"/>
              </a:solidFill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buClrTx/>
            </a:pPr>
            <a:r>
              <a:rPr lang="en-US" sz="1200" dirty="0" smtClean="0">
                <a:solidFill>
                  <a:schemeClr val="hlink"/>
                </a:solidFill>
                <a:hlinkClick r:id="rId3"/>
              </a:rPr>
              <a:t>gene.mortensen@eds.com</a:t>
            </a:r>
            <a:endParaRPr lang="en-US" sz="1400" dirty="0">
              <a:solidFill>
                <a:schemeClr val="hlink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33413" y="5816600"/>
            <a:ext cx="6138862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ClrTx/>
            </a:pPr>
            <a:r>
              <a:rPr lang="en-US" sz="800" dirty="0">
                <a:solidFill>
                  <a:srgbClr val="004153"/>
                </a:solidFill>
              </a:rPr>
              <a:t>EDS and the EDS logo are registered trademarks of Hewlett-Packard Development Company, LP. HP is an equal opportunity employer and values the diversity of its people. </a:t>
            </a:r>
            <a:r>
              <a:rPr lang="en-US" sz="800" baseline="30000" dirty="0">
                <a:solidFill>
                  <a:srgbClr val="004153"/>
                </a:solidFill>
              </a:rPr>
              <a:t>©</a:t>
            </a:r>
            <a:r>
              <a:rPr lang="en-US" sz="800" dirty="0">
                <a:solidFill>
                  <a:srgbClr val="004153"/>
                </a:solidFill>
              </a:rPr>
              <a:t>2008 Hewlett-Packard Development Company, LP.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8088" y="2074678"/>
            <a:ext cx="84709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Questions?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417953" y="4696195"/>
            <a:ext cx="32723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Tx/>
            </a:pPr>
            <a:r>
              <a:rPr lang="en-US" sz="1200" dirty="0" smtClean="0">
                <a:solidFill>
                  <a:schemeClr val="hlink"/>
                </a:solidFill>
              </a:rPr>
              <a:t>Bob Erdelen 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buClrTx/>
            </a:pPr>
            <a:r>
              <a:rPr lang="en-US" sz="1200" dirty="0" smtClean="0">
                <a:solidFill>
                  <a:schemeClr val="hlink"/>
                </a:solidFill>
                <a:hlinkClick r:id="rId3"/>
              </a:rPr>
              <a:t>robert.erdelen@hp.com</a:t>
            </a:r>
            <a:endParaRPr lang="en-US" sz="1200" dirty="0">
              <a:solidFill>
                <a:schemeClr val="hlink"/>
              </a:solidFill>
              <a:hlinkClick r:id="rId3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S_Brand_Template_write over_082608">
  <a:themeElements>
    <a:clrScheme name="EDS_Brand_Template_write over_082608 1">
      <a:dk1>
        <a:srgbClr val="000000"/>
      </a:dk1>
      <a:lt1>
        <a:srgbClr val="FFFFFF"/>
      </a:lt1>
      <a:dk2>
        <a:srgbClr val="00344D"/>
      </a:dk2>
      <a:lt2>
        <a:srgbClr val="FF6319"/>
      </a:lt2>
      <a:accent1>
        <a:srgbClr val="C9DD03"/>
      </a:accent1>
      <a:accent2>
        <a:srgbClr val="8F23B3"/>
      </a:accent2>
      <a:accent3>
        <a:srgbClr val="FFFFFF"/>
      </a:accent3>
      <a:accent4>
        <a:srgbClr val="000000"/>
      </a:accent4>
      <a:accent5>
        <a:srgbClr val="E1EBAA"/>
      </a:accent5>
      <a:accent6>
        <a:srgbClr val="811FA2"/>
      </a:accent6>
      <a:hlink>
        <a:srgbClr val="009FDA"/>
      </a:hlink>
      <a:folHlink>
        <a:srgbClr val="D52B1E"/>
      </a:folHlink>
    </a:clrScheme>
    <a:fontScheme name="EDS_Brand_Template_write over_082608">
      <a:majorFont>
        <a:latin typeface="Verdana"/>
        <a:ea typeface="MS PGothic"/>
        <a:cs typeface="Arial"/>
      </a:majorFont>
      <a:minorFont>
        <a:latin typeface="Verdana"/>
        <a:ea typeface="MS PGothic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5000"/>
          </a:lnSpc>
          <a:spcBef>
            <a:spcPct val="3500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MS PGothic" pitchFamily="34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5000"/>
          </a:lnSpc>
          <a:spcBef>
            <a:spcPct val="35000"/>
          </a:spcBef>
          <a:spcAft>
            <a:spcPct val="0"/>
          </a:spcAft>
          <a:buClr>
            <a:schemeClr val="tx1"/>
          </a:buClr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MS PGothic" pitchFamily="34" charset="-128"/>
            <a:cs typeface="Arial" charset="0"/>
          </a:defRPr>
        </a:defPPr>
      </a:lstStyle>
    </a:lnDef>
  </a:objectDefaults>
  <a:extraClrSchemeLst>
    <a:extraClrScheme>
      <a:clrScheme name="EDS_Brand_Template_write over_082608 1">
        <a:dk1>
          <a:srgbClr val="000000"/>
        </a:dk1>
        <a:lt1>
          <a:srgbClr val="FFFFFF"/>
        </a:lt1>
        <a:dk2>
          <a:srgbClr val="00344D"/>
        </a:dk2>
        <a:lt2>
          <a:srgbClr val="FF6319"/>
        </a:lt2>
        <a:accent1>
          <a:srgbClr val="C9DD03"/>
        </a:accent1>
        <a:accent2>
          <a:srgbClr val="8F23B3"/>
        </a:accent2>
        <a:accent3>
          <a:srgbClr val="FFFFFF"/>
        </a:accent3>
        <a:accent4>
          <a:srgbClr val="000000"/>
        </a:accent4>
        <a:accent5>
          <a:srgbClr val="E1EBAA"/>
        </a:accent5>
        <a:accent6>
          <a:srgbClr val="811FA2"/>
        </a:accent6>
        <a:hlink>
          <a:srgbClr val="009FDA"/>
        </a:hlink>
        <a:folHlink>
          <a:srgbClr val="D52B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writeover_template_50207</Template>
  <TotalTime>948</TotalTime>
  <Words>1915</Words>
  <Application>Microsoft Office PowerPoint</Application>
  <PresentationFormat>On-screen Show (4:3)</PresentationFormat>
  <Paragraphs>437</Paragraphs>
  <Slides>44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EDS_Brand_Template_write over_082608</vt:lpstr>
      <vt:lpstr>Server Virtualization</vt:lpstr>
      <vt:lpstr>Agenda</vt:lpstr>
      <vt:lpstr>What is Virtualization</vt:lpstr>
      <vt:lpstr>Server Virtualization Advantages</vt:lpstr>
      <vt:lpstr>Server Virtualization Advantages</vt:lpstr>
      <vt:lpstr>Virtualization Is Mainstream</vt:lpstr>
      <vt:lpstr>Industry Adoption of x86 Virtualization</vt:lpstr>
      <vt:lpstr>Slide 8</vt:lpstr>
      <vt:lpstr>VMware Virtualization Basics</vt:lpstr>
      <vt:lpstr>Anatomy of a Virtual Machine</vt:lpstr>
      <vt:lpstr>Virtualization:  Fundamentally Better </vt:lpstr>
      <vt:lpstr>VMware High Availability</vt:lpstr>
      <vt:lpstr>VMware VMotion </vt:lpstr>
      <vt:lpstr>VMware Distributed Resource Scheduling (DRS) </vt:lpstr>
      <vt:lpstr>VMware DRS for Capacity on Demand </vt:lpstr>
      <vt:lpstr>Zero-downtime Maintenance  </vt:lpstr>
      <vt:lpstr>Manage Capacity, Not Servers </vt:lpstr>
      <vt:lpstr>Centralized Management </vt:lpstr>
      <vt:lpstr>Moving Physical Server to Virtual Servers</vt:lpstr>
      <vt:lpstr>Operational Advantages</vt:lpstr>
      <vt:lpstr>Operational Advantages</vt:lpstr>
      <vt:lpstr>Slide 22</vt:lpstr>
      <vt:lpstr>Virtualization Challenges and Considerations</vt:lpstr>
      <vt:lpstr>Virtualization Challenges and Considerations</vt:lpstr>
      <vt:lpstr>Virtualization Challenges and Considerations</vt:lpstr>
      <vt:lpstr>Virtualization Challenges and Considerations</vt:lpstr>
      <vt:lpstr>Slide 27</vt:lpstr>
      <vt:lpstr>Client Virtualization</vt:lpstr>
      <vt:lpstr>The changing desktop landscape</vt:lpstr>
      <vt:lpstr>Client Virtualization Models</vt:lpstr>
      <vt:lpstr>HP Virtual Desktop Infrastructure  component overview</vt:lpstr>
      <vt:lpstr>HP Thin Clients Ideal Access Devices for VDI</vt:lpstr>
      <vt:lpstr>Slide 33</vt:lpstr>
      <vt:lpstr>What is Possible / Practical?</vt:lpstr>
      <vt:lpstr>How to Fund Virtualization</vt:lpstr>
      <vt:lpstr>How to Fund Virtualization</vt:lpstr>
      <vt:lpstr>How to Fund Virtualization – HP Story</vt:lpstr>
      <vt:lpstr>Slide 38</vt:lpstr>
      <vt:lpstr>Optimizing Through Virtualization</vt:lpstr>
      <vt:lpstr>Optimizing Through Virtualization</vt:lpstr>
      <vt:lpstr>Slide 41</vt:lpstr>
      <vt:lpstr>Squeezing cost out of the energy envelope</vt:lpstr>
      <vt:lpstr>Current and Future Virtualization Trends</vt:lpstr>
      <vt:lpstr>Slide 44</vt:lpstr>
    </vt:vector>
  </TitlesOfParts>
  <Company>HP-EDS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PRESENTATION TITLE HERE</dc:title>
  <dc:creator>Rick Burns</dc:creator>
  <cp:lastModifiedBy>COE User</cp:lastModifiedBy>
  <cp:revision>98</cp:revision>
  <dcterms:created xsi:type="dcterms:W3CDTF">2007-05-02T19:54:00Z</dcterms:created>
  <dcterms:modified xsi:type="dcterms:W3CDTF">2008-10-13T16:45:17Z</dcterms:modified>
</cp:coreProperties>
</file>