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softgrid-xls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0" r:id="rId1"/>
  </p:sldMasterIdLst>
  <p:notesMasterIdLst>
    <p:notesMasterId r:id="rId13"/>
  </p:notesMasterIdLst>
  <p:sldIdLst>
    <p:sldId id="256" r:id="rId2"/>
    <p:sldId id="257" r:id="rId3"/>
    <p:sldId id="260" r:id="rId4"/>
    <p:sldId id="262" r:id="rId5"/>
    <p:sldId id="263" r:id="rId6"/>
    <p:sldId id="266" r:id="rId7"/>
    <p:sldId id="270" r:id="rId8"/>
    <p:sldId id="271" r:id="rId9"/>
    <p:sldId id="273" r:id="rId10"/>
    <p:sldId id="275" r:id="rId11"/>
    <p:sldId id="27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0" d="100"/>
          <a:sy n="120" d="100"/>
        </p:scale>
        <p:origin x="-132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5" Type="http://schemas.openxmlformats.org/officeDocument/2006/relationships/image" Target="../media/image8.png"/><Relationship Id="rId4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25903D1-FF58-4044-AD80-1BF84746FB80}" type="datetimeFigureOut">
              <a:rPr lang="en-US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3E517D-F252-4945-AAD1-687FA4A31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5039DB-32BB-4566-986A-9C220395041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E95405-7C90-4F50-B0CE-CF70536A0A4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860198-469E-4D49-A2EF-42F8B9EABAD6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0C5FFBE-63FC-470C-8D55-24CDDAB059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grpSp>
        <p:nvGrpSpPr>
          <p:cNvPr id="20" name="Group 20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Big Background Pic" descr="PPP_BUSI_TLE_Networking_2007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Middle BG"/>
            <p:cNvSpPr/>
            <p:nvPr/>
          </p:nvSpPr>
          <p:spPr>
            <a:xfrm>
              <a:off x="0" y="2819400"/>
              <a:ext cx="9144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3" name="Header"/>
            <p:cNvGrpSpPr>
              <a:grpSpLocks/>
            </p:cNvGrpSpPr>
            <p:nvPr/>
          </p:nvGrpSpPr>
          <p:grpSpPr bwMode="auto">
            <a:xfrm>
              <a:off x="0" y="0"/>
              <a:ext cx="9144000" cy="2819400"/>
              <a:chOff x="0" y="0"/>
              <a:chExt cx="9144000" cy="2819400"/>
            </a:xfrm>
          </p:grpSpPr>
          <p:sp>
            <p:nvSpPr>
              <p:cNvPr id="35" name="Rectangle 34"/>
              <p:cNvSpPr/>
              <p:nvPr userDrawn="1"/>
            </p:nvSpPr>
            <p:spPr>
              <a:xfrm>
                <a:off x="0" y="0"/>
                <a:ext cx="9144000" cy="2667000"/>
              </a:xfrm>
              <a:prstGeom prst="rect">
                <a:avLst/>
              </a:prstGeom>
              <a:solidFill>
                <a:schemeClr val="accent1">
                  <a:lumMod val="75000"/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Rectangle 35"/>
              <p:cNvSpPr/>
              <p:nvPr userDrawn="1"/>
            </p:nvSpPr>
            <p:spPr>
              <a:xfrm>
                <a:off x="0" y="2667000"/>
                <a:ext cx="9144000" cy="1524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4" name="Footer"/>
            <p:cNvSpPr/>
            <p:nvPr/>
          </p:nvSpPr>
          <p:spPr>
            <a:xfrm>
              <a:off x="0" y="5105400"/>
              <a:ext cx="9144000" cy="1752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SubTitle Back"/>
            <p:cNvSpPr/>
            <p:nvPr/>
          </p:nvSpPr>
          <p:spPr>
            <a:xfrm>
              <a:off x="4176713" y="4546600"/>
              <a:ext cx="4953000" cy="18288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6" name="Big Picture"/>
            <p:cNvGrpSpPr>
              <a:grpSpLocks/>
            </p:cNvGrpSpPr>
            <p:nvPr/>
          </p:nvGrpSpPr>
          <p:grpSpPr bwMode="auto">
            <a:xfrm>
              <a:off x="428625" y="1919288"/>
              <a:ext cx="4371975" cy="3686036"/>
              <a:chOff x="428625" y="1919288"/>
              <a:chExt cx="4371975" cy="3686036"/>
            </a:xfrm>
          </p:grpSpPr>
          <p:pic>
            <p:nvPicPr>
              <p:cNvPr id="33" name="Picture 27" descr="PPP_BUSI_TLE_Networking_2007_elements.jpg"/>
              <p:cNvPicPr>
                <a:picLocks noChangeAspect="1"/>
              </p:cNvPicPr>
              <p:nvPr userDrawn="1"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8625" y="2019300"/>
                <a:ext cx="4267200" cy="3586024"/>
              </a:xfrm>
              <a:prstGeom prst="rect">
                <a:avLst/>
              </a:prstGeom>
              <a:noFill/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</p:pic>
          <p:sp>
            <p:nvSpPr>
              <p:cNvPr id="34" name="Rectangle 9"/>
              <p:cNvSpPr/>
              <p:nvPr userDrawn="1"/>
            </p:nvSpPr>
            <p:spPr>
              <a:xfrm>
                <a:off x="533400" y="1919288"/>
                <a:ext cx="4267200" cy="358140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7" name="Small Pics"/>
            <p:cNvGrpSpPr>
              <a:grpSpLocks/>
            </p:cNvGrpSpPr>
            <p:nvPr/>
          </p:nvGrpSpPr>
          <p:grpSpPr bwMode="auto">
            <a:xfrm>
              <a:off x="1828800" y="3333750"/>
              <a:ext cx="3286125" cy="2472407"/>
              <a:chOff x="1828800" y="3333750"/>
              <a:chExt cx="3286125" cy="2472407"/>
            </a:xfrm>
          </p:grpSpPr>
          <p:pic>
            <p:nvPicPr>
              <p:cNvPr id="30" name="Lady" descr="PPP_BUSI_TLE_Networking_2007_elements3.jpg"/>
              <p:cNvPicPr>
                <a:picLocks noChangeAspect="1"/>
              </p:cNvPicPr>
              <p:nvPr userDrawn="1"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828800" y="4601028"/>
                <a:ext cx="1216152" cy="1205129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  <a:miter lim="800000"/>
                <a:headEnd/>
                <a:tailEnd/>
              </a:ln>
            </p:spPr>
          </p:pic>
          <p:pic>
            <p:nvPicPr>
              <p:cNvPr id="31" name="Back of Head" descr="PPP_BUSI_TLE_Networking_2007_elements2.jpg"/>
              <p:cNvPicPr preferRelativeResize="0">
                <a:picLocks/>
              </p:cNvPicPr>
              <p:nvPr userDrawn="1"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200525" y="3333750"/>
                <a:ext cx="914400" cy="1005840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  <a:miter lim="800000"/>
                <a:headEnd/>
                <a:tailEnd/>
              </a:ln>
            </p:spPr>
          </p:pic>
          <p:pic>
            <p:nvPicPr>
              <p:cNvPr id="32" name="Brown Suit Guy" descr="PPP_BUSI_TLE_Networking_2007_elements4.jpg"/>
              <p:cNvPicPr>
                <a:picLocks noChangeAspect="1"/>
              </p:cNvPicPr>
              <p:nvPr userDrawn="1"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19400" y="3947886"/>
                <a:ext cx="1016000" cy="1016000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798F35-F131-47CB-B6EA-206886D6FB7F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9" name="Picture 8" descr="NEW ISD GREEN LOG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1219200" cy="990600"/>
          </a:xfrm>
          <a:prstGeom prst="rect">
            <a:avLst/>
          </a:prstGeom>
        </p:spPr>
      </p:pic>
      <p:graphicFrame>
        <p:nvGraphicFramePr>
          <p:cNvPr id="32771" name="Object 1"/>
          <p:cNvGraphicFramePr>
            <a:graphicFrameLocks noChangeAspect="1"/>
          </p:cNvGraphicFramePr>
          <p:nvPr/>
        </p:nvGraphicFramePr>
        <p:xfrm>
          <a:off x="7924800" y="228600"/>
          <a:ext cx="990600" cy="990600"/>
        </p:xfrm>
        <a:graphic>
          <a:graphicData uri="http://schemas.openxmlformats.org/presentationml/2006/ole">
            <p:oleObj spid="_x0000_s32771" r:id="rId4" imgW="4285714" imgH="4285714" progId="">
              <p:embed/>
            </p:oleObj>
          </a:graphicData>
        </a:graphic>
      </p:graphicFrame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DEAC2D-648F-4B45-BF3E-F454E9925F7E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FA90F5E-899A-413F-AE54-A5FD8C318C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F367D19B-5195-4D78-9724-33CC37AB8B6D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20F74-7D1A-4140-BD1D-180B00FC70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ADA45-5EE5-4193-8A4F-2250165F629B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77CE40F-6D4B-4A38-8CFA-8AB53A8D63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39F2B9-3354-44F2-91EC-6FA4DD54AF71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58799FDE-0EB6-4353-8763-DC9CEE7881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C28B00-878E-4A2F-8938-F0E3158B8973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3C676E9-5345-4B8E-8528-2D11B423AD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1B1E744-CA46-4625-AF41-2DD0939549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BDF6F-ECBF-4710-A3DE-69629DF6F989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942F02F1-2BBC-4F92-B296-558F482087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D6507A34-B267-43CE-9518-DDC2BA189F4B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3410C7-7148-4BB8-9796-924631CA4B33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D279EE-2CAA-4E20-B7D8-1E1033F349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192F9-E24D-43A9-9018-A811B6191F08}" type="datetime1">
              <a:rPr lang="en-US" smtClean="0"/>
              <a:pPr/>
              <a:t>9/21/2008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8EBBD-851C-45F6-9FC2-DA9C4CE05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4A444-DDDE-4170-9C48-3E61CD528A19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622BED-4DAB-4408-9EDD-0C5DE93D2C93}" type="datetime1">
              <a:rPr lang="en-US" smtClean="0"/>
              <a:pPr>
                <a:defRPr/>
              </a:pPr>
              <a:t>9/21/2008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3472FDE-DFFC-42F9-8EEB-F2997EB6D5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1111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2222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9.jpe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55626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L A Technology Forum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 September 25, 2008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0" y="2895600"/>
            <a:ext cx="4343400" cy="1676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IT Consolidation and Virtualization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C5FFBE-63FC-470C-8D55-24CDDAB0594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What problems will virtualization address?</a:t>
            </a:r>
            <a:endParaRPr lang="en-US" sz="2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22437"/>
            <a:ext cx="79248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Contains operational sprawl by consolidating onto fewer but more powerful physical systems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20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Substantially decreases space, power, HVAC, and network requirements for the existing and new Data Center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20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Eases Disaster Recovery and Business Continuity by taking advantage of the virtual infrastructure hardware independence and application portability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20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Improves adaptability and responsiveness to customer requests by leveraging existing physical platforms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2000" dirty="0" smtClean="0"/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2000" dirty="0" smtClean="0"/>
              <a:t>Changes the service delivery model from departmental to enterprise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Wintel server growth projection - 2010</a:t>
            </a:r>
            <a:endParaRPr lang="en-US" sz="2800" dirty="0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1627188" y="1752600"/>
          <a:ext cx="5964237" cy="4343400"/>
        </p:xfrm>
        <a:graphic>
          <a:graphicData uri="http://schemas.openxmlformats.org/presentationml/2006/ole">
            <p:oleObj spid="_x0000_s1026" name="Chart" r:id="rId3" imgW="4381500" imgH="3190875" progId="">
              <p:embed/>
            </p:oleObj>
          </a:graphicData>
        </a:graphic>
      </p:graphicFrame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2316163" y="4648200"/>
            <a:ext cx="41735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>
                <a:latin typeface="Calibri" pitchFamily="34" charset="0"/>
              </a:rPr>
              <a:t>Consolidation ratio of 25:1 on Quad processor servers</a:t>
            </a:r>
          </a:p>
          <a:p>
            <a:pPr algn="ctr"/>
            <a:r>
              <a:rPr lang="en-US" sz="1400" b="1">
                <a:latin typeface="Calibri" pitchFamily="34" charset="0"/>
              </a:rPr>
              <a:t>5% Physical Servers</a:t>
            </a:r>
          </a:p>
          <a:p>
            <a:pPr algn="ctr"/>
            <a:r>
              <a:rPr lang="en-US" sz="1400" b="1">
                <a:latin typeface="Calibri" pitchFamily="34" charset="0"/>
              </a:rPr>
              <a:t>95% Virtualized Servers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14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5240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Data Center space projection</a:t>
            </a:r>
            <a:endParaRPr lang="en-US" sz="2800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885825" y="1741488"/>
          <a:ext cx="7343775" cy="2841625"/>
        </p:xfrm>
        <a:graphic>
          <a:graphicData uri="http://schemas.openxmlformats.org/presentationml/2006/ole">
            <p:oleObj spid="_x0000_s2050" name="Worksheet" r:id="rId3" imgW="6276784" imgH="2428875" progId="">
              <p:embed/>
            </p:oleObj>
          </a:graphicData>
        </a:graphic>
      </p:graphicFrame>
      <p:sp>
        <p:nvSpPr>
          <p:cNvPr id="9" name="Text Box 1388"/>
          <p:cNvSpPr txBox="1">
            <a:spLocks noChangeArrowheads="1"/>
          </p:cNvSpPr>
          <p:nvPr/>
        </p:nvSpPr>
        <p:spPr bwMode="auto">
          <a:xfrm>
            <a:off x="1828800" y="5078412"/>
            <a:ext cx="618807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itchFamily="34" charset="0"/>
              </a:rPr>
              <a:t>Assumptions:</a:t>
            </a:r>
          </a:p>
          <a:p>
            <a:pPr lvl="1">
              <a:buFontTx/>
              <a:buChar char="•"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</a:rPr>
              <a:t> Server growth of 100 servers per year:</a:t>
            </a:r>
          </a:p>
          <a:p>
            <a:pPr lvl="2">
              <a:buFontTx/>
              <a:buChar char="•"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</a:rPr>
              <a:t> 2006 – 2007 where 25% are physical and 75% virtual</a:t>
            </a:r>
          </a:p>
          <a:p>
            <a:pPr lvl="2">
              <a:buFontTx/>
              <a:buChar char="•"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</a:rPr>
              <a:t> 2007 – 2008 where 15% are physical and 85% virtual</a:t>
            </a:r>
          </a:p>
          <a:p>
            <a:pPr lvl="2">
              <a:buFontTx/>
              <a:buChar char="•"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</a:rPr>
              <a:t> 2008 – 2010 where 5% are physical and 95% virtual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Data Center power projection</a:t>
            </a:r>
            <a:endParaRPr lang="en-US" sz="28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1524000"/>
          <a:ext cx="7391403" cy="3810001"/>
        </p:xfrm>
        <a:graphic>
          <a:graphicData uri="http://schemas.openxmlformats.org/drawingml/2006/table">
            <a:tbl>
              <a:tblPr/>
              <a:tblGrid>
                <a:gridCol w="3184437"/>
                <a:gridCol w="701161"/>
                <a:gridCol w="701161"/>
                <a:gridCol w="701161"/>
                <a:gridCol w="701161"/>
                <a:gridCol w="701161"/>
                <a:gridCol w="701161"/>
              </a:tblGrid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Worst Case - Status Quo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2008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2009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Server Count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529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503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603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703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803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903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Number of physical servers per rack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Number of current racks required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Power consumption per rack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06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rack power required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305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Best Case - Virtualization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2008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2009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Server Count (529 = 263 physical + 266 virtual)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281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311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341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Number of virtual servers per rack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Number of racks required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Power consumption per rack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91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rack power required</a:t>
                      </a:r>
                    </a:p>
                  </a:txBody>
                  <a:tcPr marL="9036" marR="9036" marT="90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90 KVA</a:t>
                      </a:r>
                    </a:p>
                  </a:txBody>
                  <a:tcPr marL="9036" marR="9036" marT="90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81000" y="-762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Consolidation</a:t>
            </a: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Architecture</a:t>
            </a:r>
          </a:p>
        </p:txBody>
      </p:sp>
      <p:graphicFrame>
        <p:nvGraphicFramePr>
          <p:cNvPr id="133123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609601" y="2984500"/>
          <a:ext cx="7924799" cy="2273300"/>
        </p:xfrm>
        <a:graphic>
          <a:graphicData uri="http://schemas.openxmlformats.org/presentationml/2006/ole">
            <p:oleObj spid="_x0000_s4098" name="Visio" r:id="rId4" imgW="8336280" imgH="3593287" progId="Visio.Drawing.11">
              <p:embed/>
            </p:oleObj>
          </a:graphicData>
        </a:graphic>
      </p:graphicFrame>
      <p:graphicFrame>
        <p:nvGraphicFramePr>
          <p:cNvPr id="133124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2578100" y="3525838"/>
          <a:ext cx="3822700" cy="360362"/>
        </p:xfrm>
        <a:graphic>
          <a:graphicData uri="http://schemas.openxmlformats.org/presentationml/2006/ole">
            <p:oleObj spid="_x0000_s4099" name="Visio" r:id="rId5" imgW="3822497" imgH="359969" progId="Visio.Drawing.11">
              <p:embed/>
            </p:oleObj>
          </a:graphicData>
        </a:graphic>
      </p:graphicFrame>
      <p:graphicFrame>
        <p:nvGraphicFramePr>
          <p:cNvPr id="133125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590800" y="2589213"/>
          <a:ext cx="4038600" cy="992187"/>
        </p:xfrm>
        <a:graphic>
          <a:graphicData uri="http://schemas.openxmlformats.org/presentationml/2006/ole">
            <p:oleObj spid="_x0000_s4100" name="Visio" r:id="rId6" imgW="4116629" imgH="1010717" progId="Visio.Drawing.11">
              <p:embed/>
            </p:oleObj>
          </a:graphicData>
        </a:graphic>
      </p:graphicFrame>
      <p:graphicFrame>
        <p:nvGraphicFramePr>
          <p:cNvPr id="133127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4724400" y="2667000"/>
          <a:ext cx="242888" cy="233363"/>
        </p:xfrm>
        <a:graphic>
          <a:graphicData uri="http://schemas.openxmlformats.org/presentationml/2006/ole">
            <p:oleObj spid="_x0000_s4101" name="Visio" r:id="rId7" imgW="243535" imgH="233782" progId="Visio.Drawing.11">
              <p:embed/>
            </p:oleObj>
          </a:graphicData>
        </a:graphic>
      </p:graphicFrame>
      <p:sp>
        <p:nvSpPr>
          <p:cNvPr id="4108" name="Text Box 6"/>
          <p:cNvSpPr txBox="1">
            <a:spLocks noChangeArrowheads="1"/>
          </p:cNvSpPr>
          <p:nvPr/>
        </p:nvSpPr>
        <p:spPr bwMode="auto">
          <a:xfrm>
            <a:off x="1431925" y="3846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133128" name="Object 6"/>
          <p:cNvGraphicFramePr>
            <a:graphicFrameLocks noChangeAspect="1"/>
          </p:cNvGraphicFramePr>
          <p:nvPr/>
        </p:nvGraphicFramePr>
        <p:xfrm>
          <a:off x="3276600" y="2667000"/>
          <a:ext cx="242888" cy="233363"/>
        </p:xfrm>
        <a:graphic>
          <a:graphicData uri="http://schemas.openxmlformats.org/presentationml/2006/ole">
            <p:oleObj spid="_x0000_s4102" name="Visio" r:id="rId8" imgW="243535" imgH="233782" progId="Visio.Drawing.11">
              <p:embed/>
            </p:oleObj>
          </a:graphicData>
        </a:graphic>
      </p:graphicFrame>
      <p:graphicFrame>
        <p:nvGraphicFramePr>
          <p:cNvPr id="133129" name="Object 7"/>
          <p:cNvGraphicFramePr>
            <a:graphicFrameLocks noChangeAspect="1"/>
          </p:cNvGraphicFramePr>
          <p:nvPr/>
        </p:nvGraphicFramePr>
        <p:xfrm>
          <a:off x="5029200" y="2590800"/>
          <a:ext cx="242888" cy="233363"/>
        </p:xfrm>
        <a:graphic>
          <a:graphicData uri="http://schemas.openxmlformats.org/presentationml/2006/ole">
            <p:oleObj spid="_x0000_s4103" name="Visio" r:id="rId9" imgW="243535" imgH="233782" progId="Visio.Drawing.11">
              <p:embed/>
            </p:oleObj>
          </a:graphicData>
        </a:graphic>
      </p:graphicFrame>
      <p:graphicFrame>
        <p:nvGraphicFramePr>
          <p:cNvPr id="133130" name="Object 8"/>
          <p:cNvGraphicFramePr>
            <a:graphicFrameLocks noChangeAspect="1"/>
          </p:cNvGraphicFramePr>
          <p:nvPr/>
        </p:nvGraphicFramePr>
        <p:xfrm>
          <a:off x="3581400" y="2590800"/>
          <a:ext cx="242888" cy="233363"/>
        </p:xfrm>
        <a:graphic>
          <a:graphicData uri="http://schemas.openxmlformats.org/presentationml/2006/ole">
            <p:oleObj spid="_x0000_s4104" name="Visio" r:id="rId10" imgW="243535" imgH="233782" progId="Visio.Drawing.11">
              <p:embed/>
            </p:oleObj>
          </a:graphicData>
        </a:graphic>
      </p:graphicFrame>
      <p:graphicFrame>
        <p:nvGraphicFramePr>
          <p:cNvPr id="133131" name="Object 9"/>
          <p:cNvGraphicFramePr>
            <a:graphicFrameLocks noChangeAspect="1"/>
          </p:cNvGraphicFramePr>
          <p:nvPr/>
        </p:nvGraphicFramePr>
        <p:xfrm>
          <a:off x="5334000" y="2667000"/>
          <a:ext cx="242888" cy="233363"/>
        </p:xfrm>
        <a:graphic>
          <a:graphicData uri="http://schemas.openxmlformats.org/presentationml/2006/ole">
            <p:oleObj spid="_x0000_s4105" name="Visio" r:id="rId11" imgW="243535" imgH="233782" progId="Visio.Drawing.11">
              <p:embed/>
            </p:oleObj>
          </a:graphicData>
        </a:graphic>
      </p:graphicFrame>
      <p:graphicFrame>
        <p:nvGraphicFramePr>
          <p:cNvPr id="133132" name="Object 10"/>
          <p:cNvGraphicFramePr>
            <a:graphicFrameLocks noChangeAspect="1"/>
          </p:cNvGraphicFramePr>
          <p:nvPr/>
        </p:nvGraphicFramePr>
        <p:xfrm>
          <a:off x="3886200" y="2590800"/>
          <a:ext cx="242888" cy="233363"/>
        </p:xfrm>
        <a:graphic>
          <a:graphicData uri="http://schemas.openxmlformats.org/presentationml/2006/ole">
            <p:oleObj spid="_x0000_s4106" name="Visio" r:id="rId12" imgW="243535" imgH="233782" progId="Visio.Drawing.11">
              <p:embed/>
            </p:oleObj>
          </a:graphicData>
        </a:graphic>
      </p:graphicFrame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E8EBBD-851C-45F6-9FC2-DA9C4CE055B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5" name="Picture 14" descr="NEW ISD GREEN 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8600" y="228600"/>
            <a:ext cx="1219200" cy="990600"/>
          </a:xfrm>
          <a:prstGeom prst="rect">
            <a:avLst/>
          </a:prstGeom>
        </p:spPr>
      </p:pic>
      <p:graphicFrame>
        <p:nvGraphicFramePr>
          <p:cNvPr id="4107" name="Object 1"/>
          <p:cNvGraphicFramePr>
            <a:graphicFrameLocks noChangeAspect="1"/>
          </p:cNvGraphicFramePr>
          <p:nvPr/>
        </p:nvGraphicFramePr>
        <p:xfrm>
          <a:off x="7924800" y="228600"/>
          <a:ext cx="990600" cy="990600"/>
        </p:xfrm>
        <a:graphic>
          <a:graphicData uri="http://schemas.openxmlformats.org/presentationml/2006/ole">
            <p:oleObj spid="_x0000_s4107" r:id="rId14" imgW="4285714" imgH="4285714" progId="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3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3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31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31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3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3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1.48148E-6 C -0.01633 -0.06366 -0.0323 -0.12709 -0.10608 -0.11528 C -0.17987 -0.10348 -0.38768 0.03611 -0.44254 0.07083 C -0.4974 0.10555 -0.46633 0.0993 -0.43525 0.09305 " pathEditMode="relative" ptsTypes="aaaA">
                                      <p:cBhvr>
                                        <p:cTn id="67" dur="20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40741E-7 C 0.12622 -0.07431 0.25243 -0.14861 0.33021 -0.13334 C 0.40799 -0.11806 0.4441 0.05277 0.46667 0.09166 C 0.48924 0.13055 0.475 0.09838 0.46563 0.1 C 0.45625 0.10162 0.41997 0.10092 0.41042 0.10139 " pathEditMode="relative" ptsTypes="aaaaA">
                                      <p:cBhvr>
                                        <p:cTn id="69" dur="2000" fill="hold"/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C -0.01337 -0.03588 -0.02657 -0.07153 -0.06667 -0.06667 C -0.10678 -0.0618 -0.22987 0.00602 -0.24063 0.02917 C -0.25139 0.05232 -0.19132 0.06227 -0.13125 0.07222 " pathEditMode="relative" ptsTypes="aaaA">
                                      <p:cBhvr>
                                        <p:cTn id="71" dur="2000" fill="hold"/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C 0.07778 -0.05972 0.15556 -0.11945 0.22083 -0.09306 C 0.28611 -0.06667 0.38854 0.12963 0.39167 0.15833 C 0.39479 0.18703 0.31719 0.1331 0.23958 0.07916 " pathEditMode="relative" ptsTypes="aaaA">
                                      <p:cBhvr>
                                        <p:cTn id="74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6.2963E-6 C -0.09375 -0.04862 -0.1875 -0.09723 -0.2375 -0.09029 C -0.2875 -0.08334 -0.31493 0.00948 -0.3 0.04166 C -0.28507 0.07383 -0.21649 0.08819 -0.14791 0.10277 " pathEditMode="relative" ptsTypes="aaaA">
                                      <p:cBhvr>
                                        <p:cTn id="76" dur="20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206 C 0.05139 -0.03542 0.10365 -0.09121 0.16389 -0.05579 C 0.22414 -0.02037 0.3507 0.20324 0.36077 0.2331 C 0.37084 0.26296 0.24705 0.14143 0.22431 0.12338 " pathEditMode="relative" ptsTypes="aaaA">
                                      <p:cBhvr>
                                        <p:cTn id="78" dur="20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25 0.09027 C 0.23976 0.10648 0.27327 0.12199 0.28681 0.12754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" y="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958 0.07916 L 0.30347 0.07199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875 0.09027 L 0.21181 0.11643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" y="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191 0.10416 L 0.18681 0.09421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/>
      <p:bldP spid="133124" grpId="0" build="p"/>
      <p:bldP spid="133125" grpId="0" build="p"/>
      <p:bldP spid="1331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today?</a:t>
            </a:r>
            <a:endParaRPr lang="en-US" sz="2800" dirty="0"/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8392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1800" dirty="0" smtClean="0">
                <a:latin typeface="Arial" charset="0"/>
                <a:cs typeface="Arial" charset="0"/>
              </a:rPr>
              <a:t>Deployed VMWARE ESX 3 infrastructure at both Downey and Orange County Data Centers</a:t>
            </a:r>
          </a:p>
          <a:p>
            <a:pPr eaLnBrk="1" hangingPunct="1"/>
            <a:r>
              <a:rPr lang="en-US" sz="1800" dirty="0" smtClean="0">
                <a:latin typeface="Arial" charset="0"/>
                <a:cs typeface="Arial" charset="0"/>
              </a:rPr>
              <a:t>Established virtualization as the </a:t>
            </a:r>
            <a:r>
              <a:rPr lang="en-US" sz="1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primary</a:t>
            </a:r>
            <a:r>
              <a:rPr lang="en-US" sz="1800" dirty="0" smtClean="0">
                <a:latin typeface="Arial" charset="0"/>
                <a:cs typeface="Arial" charset="0"/>
              </a:rPr>
              <a:t> form of Wintel server hosting</a:t>
            </a:r>
          </a:p>
          <a:p>
            <a:pPr eaLnBrk="1" hangingPunct="1"/>
            <a:r>
              <a:rPr lang="en-US" sz="1800" dirty="0" smtClean="0">
                <a:latin typeface="Arial" charset="0"/>
                <a:cs typeface="Arial" charset="0"/>
              </a:rPr>
              <a:t>Deployed over 400 virtual servers into production across both Data Centers</a:t>
            </a:r>
          </a:p>
          <a:p>
            <a:pPr lvl="1" eaLnBrk="1" hangingPunct="1"/>
            <a:r>
              <a:rPr lang="en-US" sz="1900" dirty="0" smtClean="0">
                <a:latin typeface="Arial" charset="0"/>
                <a:cs typeface="Arial" charset="0"/>
              </a:rPr>
              <a:t>Shut down approximately 200 physical servers which equates to:</a:t>
            </a:r>
          </a:p>
          <a:p>
            <a:pPr lvl="2" eaLnBrk="1" hangingPunct="1"/>
            <a:r>
              <a:rPr lang="en-US" sz="1500" dirty="0" smtClean="0">
                <a:latin typeface="Arial" charset="0"/>
                <a:cs typeface="Arial" charset="0"/>
              </a:rPr>
              <a:t>Space:	Approximately 10 racks worth of servers</a:t>
            </a:r>
          </a:p>
          <a:p>
            <a:pPr lvl="2" eaLnBrk="1" hangingPunct="1"/>
            <a:r>
              <a:rPr lang="en-US" sz="1500" dirty="0" smtClean="0">
                <a:latin typeface="Arial" charset="0"/>
                <a:cs typeface="Arial" charset="0"/>
              </a:rPr>
              <a:t>Electricity:  70 </a:t>
            </a:r>
            <a:r>
              <a:rPr lang="en-US" sz="1500" dirty="0" err="1" smtClean="0">
                <a:latin typeface="Arial" charset="0"/>
                <a:cs typeface="Arial" charset="0"/>
              </a:rPr>
              <a:t>kVA</a:t>
            </a:r>
            <a:r>
              <a:rPr lang="en-US" sz="1500" dirty="0" smtClean="0">
                <a:latin typeface="Arial" charset="0"/>
                <a:cs typeface="Arial" charset="0"/>
              </a:rPr>
              <a:t> = $103,883 per year</a:t>
            </a:r>
          </a:p>
          <a:p>
            <a:pPr lvl="2"/>
            <a:r>
              <a:rPr lang="en-US" sz="1500" dirty="0" smtClean="0">
                <a:latin typeface="Arial" charset="0"/>
                <a:cs typeface="Arial" charset="0"/>
              </a:rPr>
              <a:t>Cooling:  263,463 BTUs = $114,590 per year</a:t>
            </a:r>
          </a:p>
          <a:p>
            <a:pPr lvl="2"/>
            <a:r>
              <a:rPr lang="en-US" sz="1500" dirty="0" smtClean="0">
                <a:latin typeface="Arial" charset="0"/>
                <a:cs typeface="Arial" charset="0"/>
              </a:rPr>
              <a:t>Overall savings = $218,473 per year</a:t>
            </a:r>
          </a:p>
          <a:p>
            <a:pPr eaLnBrk="1" hangingPunct="1"/>
            <a:r>
              <a:rPr lang="en-US" sz="1800" dirty="0" smtClean="0">
                <a:latin typeface="Arial" charset="0"/>
                <a:cs typeface="Arial" charset="0"/>
              </a:rPr>
              <a:t>Enabled automatic intra-Data Center failover</a:t>
            </a:r>
          </a:p>
          <a:p>
            <a:pPr eaLnBrk="1" hangingPunct="1"/>
            <a:r>
              <a:rPr lang="en-US" sz="1800" dirty="0" smtClean="0">
                <a:latin typeface="Arial" charset="0"/>
                <a:cs typeface="Arial" charset="0"/>
              </a:rPr>
              <a:t>Created and tested manual DR failover for inter-Data Center failover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8 VMWARE ESX clusters</a:t>
            </a:r>
          </a:p>
          <a:p>
            <a:pPr marL="548640" lvl="2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1600" dirty="0" smtClean="0">
                <a:latin typeface="Arial" charset="0"/>
                <a:cs typeface="Arial" charset="0"/>
              </a:rPr>
              <a:t>48 HP </a:t>
            </a:r>
            <a:r>
              <a:rPr lang="en-US" sz="1600" dirty="0" smtClean="0">
                <a:latin typeface="Arial" charset="0"/>
                <a:cs typeface="Arial" charset="0"/>
              </a:rPr>
              <a:t>DL585 servers</a:t>
            </a:r>
            <a:endParaRPr lang="en-US" sz="16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822960" lvl="3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192 processors</a:t>
            </a:r>
          </a:p>
          <a:p>
            <a:pPr marL="822960" lvl="3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3072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GB memory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548640" lvl="2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34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TB EMC usable storage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16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applications have we virtualized?</a:t>
            </a:r>
            <a:endParaRPr lang="en-US" sz="2800" dirty="0"/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76400"/>
            <a:ext cx="850392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Web Servers – IIS/Cold Fusion, OAS, Tomcat, Apache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Database – SQL, Oracle, Access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Exchange – OWA, Exchange 2003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Security – AV Portals, </a:t>
            </a:r>
            <a:r>
              <a:rPr lang="en-US" sz="2400" dirty="0" err="1" smtClean="0">
                <a:latin typeface="Arial" charset="0"/>
                <a:cs typeface="Arial" charset="0"/>
              </a:rPr>
              <a:t>PatchLink</a:t>
            </a:r>
            <a:r>
              <a:rPr lang="en-US" sz="2400" dirty="0" smtClean="0">
                <a:latin typeface="Arial" charset="0"/>
                <a:cs typeface="Arial" charset="0"/>
              </a:rPr>
              <a:t>, Cisco Security Agent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Active Directory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Microsoft </a:t>
            </a:r>
            <a:r>
              <a:rPr lang="en-US" sz="2400" dirty="0" err="1" smtClean="0">
                <a:latin typeface="Arial" charset="0"/>
                <a:cs typeface="Arial" charset="0"/>
              </a:rPr>
              <a:t>Softgrid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Citrix </a:t>
            </a:r>
            <a:r>
              <a:rPr lang="en-US" sz="2400" dirty="0" err="1" smtClean="0">
                <a:latin typeface="Arial" charset="0"/>
                <a:cs typeface="Arial" charset="0"/>
              </a:rPr>
              <a:t>XenApp</a:t>
            </a:r>
            <a:r>
              <a:rPr lang="en-US" sz="2400" dirty="0" smtClean="0">
                <a:latin typeface="Arial" charset="0"/>
                <a:cs typeface="Arial" charset="0"/>
              </a:rPr>
              <a:t> 4.5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DNS, Network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GIS Servers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Learning Management Systems (LMS)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And many more…</a:t>
            </a: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Challenges encountered along the way…</a:t>
            </a:r>
            <a:endParaRPr lang="en-US" sz="2800" dirty="0"/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3820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Underestimated the resources required for planning and administrative support</a:t>
            </a:r>
          </a:p>
          <a:p>
            <a:pPr marL="548640" lvl="2">
              <a:lnSpc>
                <a:spcPct val="90000"/>
              </a:lnSpc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One dedicated migration team (customer coordinator, migration admin, system/network admin) can execute about 20 migrations per week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“Hot” migrations did not work as advertised, requiring application shutdown and extended unanticipated outages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Pre-migration checklist was not fully developed during planning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Underestimated the time required to coordinate and receive customer approvals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Customer resistance primarily due to the lack of understanding of virtualization concepts</a:t>
            </a:r>
          </a:p>
          <a:p>
            <a:pPr marL="274320" lvl="1">
              <a:lnSpc>
                <a:spcPct val="90000"/>
              </a:lnSpc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Better management of customer expectations is needed with ongoing communication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Insufficient SAN disk space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5240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Virtualization goals for 2008-09</a:t>
            </a:r>
            <a:endParaRPr lang="en-US" sz="2800" dirty="0"/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752600"/>
            <a:ext cx="7162800" cy="4525963"/>
          </a:xfrm>
        </p:spPr>
        <p:txBody>
          <a:bodyPr/>
          <a:lstStyle/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Virtualization of 25% of the remaining Wintel physical servers</a:t>
            </a: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Virtualization of Data Center network components</a:t>
            </a:r>
          </a:p>
          <a:p>
            <a:pPr marL="617220" lvl="2" indent="-342900">
              <a:lnSpc>
                <a:spcPct val="90000"/>
              </a:lnSpc>
              <a:buFont typeface="Arial" charset="0"/>
              <a:buChar char="•"/>
            </a:pPr>
            <a:r>
              <a:rPr lang="en-US" sz="1800" dirty="0" smtClean="0">
                <a:latin typeface="Arial" charset="0"/>
                <a:cs typeface="Arial" charset="0"/>
              </a:rPr>
              <a:t>Unified IP – Storage network infrastructure</a:t>
            </a: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Virtualization of desktop services</a:t>
            </a:r>
          </a:p>
          <a:p>
            <a:pPr marL="617220" lvl="2" indent="-342900">
              <a:lnSpc>
                <a:spcPct val="90000"/>
              </a:lnSpc>
              <a:buFont typeface="Arial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Implement a virtual desktop delivery infrastructure  </a:t>
            </a:r>
          </a:p>
          <a:p>
            <a:pPr marL="617220" lvl="2" indent="-342900">
              <a:lnSpc>
                <a:spcPct val="90000"/>
              </a:lnSpc>
              <a:buFont typeface="Arial" charset="0"/>
              <a:buChar char="•"/>
            </a:pPr>
            <a:r>
              <a:rPr lang="en-US" sz="1800" dirty="0" smtClean="0">
                <a:latin typeface="Arial" charset="0"/>
                <a:cs typeface="Arial" charset="0"/>
              </a:rPr>
              <a:t>Implement a virtual application delivery infrastructure</a:t>
            </a:r>
          </a:p>
          <a:p>
            <a:pPr marL="617220" lvl="2" indent="-342900">
              <a:lnSpc>
                <a:spcPct val="90000"/>
              </a:lnSpc>
              <a:buFont typeface="Arial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Implement thin client desktops</a:t>
            </a: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Storage virtualization</a:t>
            </a:r>
          </a:p>
          <a:p>
            <a:pPr marL="617220" lvl="2" indent="-342900">
              <a:lnSpc>
                <a:spcPct val="90000"/>
              </a:lnSpc>
              <a:buFont typeface="Arial" charset="0"/>
              <a:buChar char="•"/>
            </a:pPr>
            <a:r>
              <a:rPr lang="en-US" sz="1800" dirty="0" smtClean="0">
                <a:latin typeface="Arial" charset="0"/>
                <a:cs typeface="Arial" charset="0"/>
              </a:rPr>
              <a:t>“Thin” storage provisioning</a:t>
            </a: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7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848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Questions?</a:t>
            </a:r>
            <a:endParaRPr lang="en-US" sz="2800" dirty="0"/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295400"/>
            <a:ext cx="7162800" cy="4525963"/>
          </a:xfrm>
        </p:spPr>
        <p:txBody>
          <a:bodyPr/>
          <a:lstStyle/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342900" lvl="1" indent="-3429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latin typeface="Arial" charset="0"/>
                <a:cs typeface="Arial" charset="0"/>
              </a:rPr>
              <a:t>Need more information:</a:t>
            </a:r>
            <a:br>
              <a:rPr lang="en-US" dirty="0" smtClean="0">
                <a:latin typeface="Arial" charset="0"/>
                <a:cs typeface="Arial" charset="0"/>
              </a:rPr>
            </a:br>
            <a:endParaRPr lang="en-US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dirty="0" err="1" smtClean="0">
                <a:latin typeface="Arial" charset="0"/>
                <a:cs typeface="Arial" charset="0"/>
              </a:rPr>
              <a:t>Jac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Fagundo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>
              <a:defRPr/>
            </a:pPr>
            <a:r>
              <a:rPr lang="en-US" i="1" dirty="0" smtClean="0"/>
              <a:t>(562) 940-3804</a:t>
            </a:r>
          </a:p>
          <a:p>
            <a:pPr lvl="1">
              <a:defRPr/>
            </a:pPr>
            <a:r>
              <a:rPr lang="en-US" i="1" dirty="0" smtClean="0"/>
              <a:t>jfagundo@isd.lacounty.gov</a:t>
            </a:r>
            <a:endParaRPr lang="en-US" dirty="0" smtClean="0"/>
          </a:p>
          <a:p>
            <a:pPr eaLnBrk="1" hangingPunct="1">
              <a:buFont typeface="Arial" charset="0"/>
              <a:buNone/>
              <a:defRPr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9C401-3A3E-4B56-BBF9-C1F4DE53901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608</Words>
  <Application>Microsoft Office PowerPoint</Application>
  <PresentationFormat>On-screen Show (4:3)</PresentationFormat>
  <Paragraphs>199</Paragraphs>
  <Slides>11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Civic</vt:lpstr>
      <vt:lpstr>Chart</vt:lpstr>
      <vt:lpstr>Worksheet</vt:lpstr>
      <vt:lpstr>Visio</vt:lpstr>
      <vt:lpstr>IT Consolidation and Virtualization</vt:lpstr>
      <vt:lpstr>What problems will virtualization address?</vt:lpstr>
      <vt:lpstr>Wintel server growth projection - 2010</vt:lpstr>
      <vt:lpstr>Data Center space projection</vt:lpstr>
      <vt:lpstr>Data Center power projection</vt:lpstr>
      <vt:lpstr>Consolidation Architecture</vt:lpstr>
      <vt:lpstr>Where are we today?</vt:lpstr>
      <vt:lpstr>What applications have we virtualized?</vt:lpstr>
      <vt:lpstr>Challenges encountered along the way…</vt:lpstr>
      <vt:lpstr>Virtualization goals for 2008-09</vt:lpstr>
      <vt:lpstr>Questions?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2</cp:revision>
  <dcterms:created xsi:type="dcterms:W3CDTF">2007-11-19T17:04:10Z</dcterms:created>
  <dcterms:modified xsi:type="dcterms:W3CDTF">2008-09-21T23:34:47Z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TC102413891033</vt:lpwstr>
  </property>
</Properties>
</file>