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6" r:id="rId3"/>
    <p:sldId id="267" r:id="rId4"/>
    <p:sldId id="269" r:id="rId5"/>
    <p:sldId id="270" r:id="rId6"/>
    <p:sldId id="261" r:id="rId7"/>
    <p:sldId id="268" r:id="rId8"/>
    <p:sldId id="258" r:id="rId9"/>
    <p:sldId id="259" r:id="rId10"/>
    <p:sldId id="260" r:id="rId11"/>
    <p:sldId id="262" r:id="rId12"/>
    <p:sldId id="263" r:id="rId13"/>
    <p:sldId id="264" r:id="rId14"/>
    <p:sldId id="265"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5059" autoAdjust="0"/>
  </p:normalViewPr>
  <p:slideViewPr>
    <p:cSldViewPr>
      <p:cViewPr varScale="1">
        <p:scale>
          <a:sx n="55" d="100"/>
          <a:sy n="55" d="100"/>
        </p:scale>
        <p:origin x="-1248" y="-84"/>
      </p:cViewPr>
      <p:guideLst>
        <p:guide orient="horz" pos="2160"/>
        <p:guide pos="2880"/>
      </p:guideLst>
    </p:cSldViewPr>
  </p:slideViewPr>
  <p:notesTextViewPr>
    <p:cViewPr>
      <p:scale>
        <a:sx n="100" d="100"/>
        <a:sy n="100" d="100"/>
      </p:scale>
      <p:origin x="0" y="0"/>
    </p:cViewPr>
  </p:notesTextViewPr>
  <p:notesViewPr>
    <p:cSldViewPr>
      <p:cViewPr varScale="1">
        <p:scale>
          <a:sx n="80" d="100"/>
          <a:sy n="80" d="100"/>
        </p:scale>
        <p:origin x="-1974"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9EAC97C-D9AA-473F-B9AE-D4459E6B4128}" type="datetimeFigureOut">
              <a:rPr lang="en-US"/>
              <a:pPr>
                <a:defRPr/>
              </a:pPr>
              <a:t>9/21/2008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5FFE28A-FCA6-4754-8F3B-69976533A0B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This is our plan: We are going to touch on how to be proactive and “Lead the Curve” with emerging technologies</a:t>
            </a:r>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B8DFDA5-6527-4DDD-9945-39A825D8B5CA}" type="slidenum">
              <a:rPr lang="en-US" smtClean="0"/>
              <a:pPr/>
              <a:t>4</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This probably goes without saying.  You need to know and understand your business units.  </a:t>
            </a:r>
          </a:p>
          <a:p>
            <a:pPr eaLnBrk="1" hangingPunct="1"/>
            <a:endParaRPr lang="en-US" smtClean="0"/>
          </a:p>
          <a:p>
            <a:pPr eaLnBrk="1" hangingPunct="1"/>
            <a:r>
              <a:rPr lang="en-US" smtClean="0"/>
              <a:t>Obviously, you don’t need to know every detail about every job, but it’s important to work closely with the other managers to see what </a:t>
            </a:r>
          </a:p>
        </p:txBody>
      </p:sp>
      <p:sp>
        <p:nvSpPr>
          <p:cNvPr id="18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4E33210-2188-46DF-AAAA-5285A9EBA208}" type="slidenum">
              <a:rPr lang="en-US" smtClean="0"/>
              <a:pPr/>
              <a:t>5</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Increasingly, new technologies appear first in the consumer market, and our customers are becoming more sophisticated users of technology.  They expect the technology they use at home to be available at work.</a:t>
            </a:r>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45D89C2-A6D9-45ED-B676-1A98B4476946}" type="slidenum">
              <a:rPr lang="en-US" smtClean="0"/>
              <a:pPr/>
              <a:t>6</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Power users always know about and want the latest technology because they truly want to solve problems and increase productivity.</a:t>
            </a:r>
          </a:p>
          <a:p>
            <a:pPr eaLnBrk="1" hangingPunct="1">
              <a:spcBef>
                <a:spcPct val="0"/>
              </a:spcBef>
            </a:pPr>
            <a:r>
              <a:rPr lang="en-US" smtClean="0"/>
              <a:t>(CLICK)</a:t>
            </a:r>
          </a:p>
          <a:p>
            <a:pPr eaLnBrk="1" hangingPunct="1">
              <a:spcBef>
                <a:spcPct val="0"/>
              </a:spcBef>
            </a:pPr>
            <a:r>
              <a:rPr lang="en-US" smtClean="0"/>
              <a:t>We’ve had great success working with our power users in both IT governance committees and in setting standards.  They work within the business units, so they have a detailed understanding of the needs of their units.</a:t>
            </a:r>
          </a:p>
        </p:txBody>
      </p:sp>
      <p:sp>
        <p:nvSpPr>
          <p:cNvPr id="20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7C3F6E5-1F7A-47E7-BB85-C28C17F0A20D}" type="slidenum">
              <a:rPr lang="en-US" smtClean="0"/>
              <a:pPr/>
              <a:t>8</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sz="1400" b="1" dirty="0" smtClean="0"/>
              <a:t>The Advocate of Alternative Technology</a:t>
            </a:r>
          </a:p>
          <a:p>
            <a:pPr eaLnBrk="1" fontAlgn="auto" hangingPunct="1">
              <a:spcBef>
                <a:spcPts val="0"/>
              </a:spcBef>
              <a:spcAft>
                <a:spcPts val="0"/>
              </a:spcAft>
              <a:defRPr/>
            </a:pPr>
            <a:endParaRPr lang="en-US" sz="1400" b="1" dirty="0" smtClean="0"/>
          </a:p>
          <a:p>
            <a:pPr marL="115888" indent="-115888" eaLnBrk="1" fontAlgn="auto" hangingPunct="1">
              <a:spcBef>
                <a:spcPts val="0"/>
              </a:spcBef>
              <a:spcAft>
                <a:spcPts val="0"/>
              </a:spcAft>
              <a:buFont typeface="Arial" pitchFamily="34" charset="0"/>
              <a:buChar char="•"/>
              <a:defRPr/>
            </a:pPr>
            <a:r>
              <a:rPr lang="en-US" dirty="0" smtClean="0"/>
              <a:t>Love technology, just usually not yours</a:t>
            </a:r>
          </a:p>
          <a:p>
            <a:pPr marL="115888" indent="-115888" eaLnBrk="1" fontAlgn="auto" hangingPunct="1">
              <a:spcBef>
                <a:spcPts val="0"/>
              </a:spcBef>
              <a:spcAft>
                <a:spcPts val="0"/>
              </a:spcAft>
              <a:buFont typeface="Arial" pitchFamily="34" charset="0"/>
              <a:buChar char="•"/>
              <a:defRPr/>
            </a:pPr>
            <a:endParaRPr lang="en-US" dirty="0" smtClean="0"/>
          </a:p>
          <a:p>
            <a:pPr marL="115888" indent="-115888" eaLnBrk="1" fontAlgn="auto" hangingPunct="1">
              <a:spcBef>
                <a:spcPts val="0"/>
              </a:spcBef>
              <a:spcAft>
                <a:spcPts val="0"/>
              </a:spcAft>
              <a:buFont typeface="Arial" pitchFamily="34" charset="0"/>
              <a:buChar char="•"/>
              <a:defRPr/>
            </a:pPr>
            <a:r>
              <a:rPr lang="en-US" dirty="0" smtClean="0"/>
              <a:t>Resists the status-quo</a:t>
            </a:r>
          </a:p>
          <a:p>
            <a:pPr marL="115888" indent="-115888" eaLnBrk="1" fontAlgn="auto" hangingPunct="1">
              <a:spcBef>
                <a:spcPts val="0"/>
              </a:spcBef>
              <a:spcAft>
                <a:spcPts val="0"/>
              </a:spcAft>
              <a:buFont typeface="Arial" pitchFamily="34" charset="0"/>
              <a:buChar char="•"/>
              <a:defRPr/>
            </a:pPr>
            <a:endParaRPr lang="en-US" dirty="0" smtClean="0"/>
          </a:p>
          <a:p>
            <a:pPr marL="115888" indent="-115888" eaLnBrk="1" fontAlgn="auto" hangingPunct="1">
              <a:spcBef>
                <a:spcPts val="0"/>
              </a:spcBef>
              <a:spcAft>
                <a:spcPts val="0"/>
              </a:spcAft>
              <a:buFont typeface="Arial" pitchFamily="34" charset="0"/>
              <a:buChar char="•"/>
              <a:defRPr/>
            </a:pPr>
            <a:r>
              <a:rPr lang="en-US" dirty="0" smtClean="0"/>
              <a:t>Wants to change your entire infrastructure</a:t>
            </a:r>
          </a:p>
          <a:p>
            <a:pPr eaLnBrk="1" fontAlgn="auto" hangingPunct="1">
              <a:spcBef>
                <a:spcPts val="0"/>
              </a:spcBef>
              <a:spcAft>
                <a:spcPts val="0"/>
              </a:spcAft>
              <a:defRPr/>
            </a:pPr>
            <a:endParaRPr lang="en-US" dirty="0"/>
          </a:p>
        </p:txBody>
      </p:sp>
      <p:sp>
        <p:nvSpPr>
          <p:cNvPr id="21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52AB650-0447-4B0F-8DBD-AEE99625F9A5}" type="slidenum">
              <a:rPr lang="en-US" smtClean="0"/>
              <a:pPr/>
              <a:t>9</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We have several names for programmers in business units including amateurs, hobbyists, or rogues.  </a:t>
            </a:r>
          </a:p>
          <a:p>
            <a:pPr eaLnBrk="1" hangingPunct="1">
              <a:spcBef>
                <a:spcPct val="0"/>
              </a:spcBef>
            </a:pPr>
            <a:endParaRPr lang="en-US" smtClean="0"/>
          </a:p>
          <a:p>
            <a:pPr eaLnBrk="1" hangingPunct="1">
              <a:spcBef>
                <a:spcPct val="0"/>
              </a:spcBef>
            </a:pPr>
            <a:r>
              <a:rPr lang="en-US" smtClean="0"/>
              <a:t>Regardless, these people can actually make your life easier if you embrace them instead of trying to fight.</a:t>
            </a:r>
          </a:p>
          <a:p>
            <a:pPr eaLnBrk="1" hangingPunct="1">
              <a:spcBef>
                <a:spcPct val="0"/>
              </a:spcBef>
            </a:pPr>
            <a:endParaRPr lang="en-US" smtClean="0"/>
          </a:p>
          <a:p>
            <a:pPr eaLnBrk="1" hangingPunct="1">
              <a:spcBef>
                <a:spcPct val="0"/>
              </a:spcBef>
            </a:pPr>
            <a:r>
              <a:rPr lang="en-US" smtClean="0"/>
              <a:t>Bring them into the fold by providing them with insight into your best practices, preferred technologies, and the reasons for both.  Give them an opportunity to do what they love without making them break rules.  We have some great developers in my division that previously worked in this capacity.</a:t>
            </a:r>
          </a:p>
        </p:txBody>
      </p:sp>
      <p:sp>
        <p:nvSpPr>
          <p:cNvPr id="225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ABEEB05-4B3D-4C9B-AAF0-1625E354A2FE}" type="slidenum">
              <a:rPr lang="en-US" smtClean="0"/>
              <a:pPr/>
              <a:t>10</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Many organizations use standards to name the specific hardware and software products that the business units are allowed to buy and connect to the network.  </a:t>
            </a:r>
          </a:p>
          <a:p>
            <a:pPr eaLnBrk="1" hangingPunct="1">
              <a:spcBef>
                <a:spcPct val="0"/>
              </a:spcBef>
            </a:pPr>
            <a:endParaRPr lang="en-US" smtClean="0"/>
          </a:p>
          <a:p>
            <a:pPr eaLnBrk="1" hangingPunct="1">
              <a:spcBef>
                <a:spcPct val="0"/>
              </a:spcBef>
            </a:pPr>
            <a:r>
              <a:rPr lang="en-US" smtClean="0"/>
              <a:t>Some products </a:t>
            </a:r>
          </a:p>
        </p:txBody>
      </p:sp>
      <p:sp>
        <p:nvSpPr>
          <p:cNvPr id="235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52C902A-3371-4D3C-A0CC-09D02FF60307}" type="slidenum">
              <a:rPr lang="en-US" smtClean="0"/>
              <a:pPr/>
              <a:t>11</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Many organizations use standards to name the specific hardware and software products that the business units are allowed to buy and connect to the network.  Another method that allows for more flexibility</a:t>
            </a:r>
          </a:p>
        </p:txBody>
      </p:sp>
      <p:sp>
        <p:nvSpPr>
          <p:cNvPr id="24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4B0B103-FC86-4C2E-8DFD-FFF76D3E5EA6}" type="slidenum">
              <a:rPr lang="en-US" smtClean="0"/>
              <a:pPr/>
              <a:t>12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36F0006-5EA5-4E0C-934F-B4709D3D1D6B}" type="datetimeFigureOut">
              <a:rPr lang="en-US"/>
              <a:pPr>
                <a:defRPr/>
              </a:pPr>
              <a:t>9/21/2008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F3DAE54-AF27-493E-83AF-BF2633D0942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BC9B820-BF84-4024-877B-B7D907AA2FC6}" type="datetimeFigureOut">
              <a:rPr lang="en-US"/>
              <a:pPr>
                <a:defRPr/>
              </a:pPr>
              <a:t>9/21/2008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D2A55E1-A3C7-4E65-9D2E-C909E15BB34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EB6085C-BD74-4C70-BAD0-4DB206972B50}" type="datetimeFigureOut">
              <a:rPr lang="en-US"/>
              <a:pPr>
                <a:defRPr/>
              </a:pPr>
              <a:t>9/21/2008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4C02B76-25A5-4362-AFC0-7F029BDED97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86409E3-80B1-48E1-806A-49C120802660}" type="datetimeFigureOut">
              <a:rPr lang="en-US"/>
              <a:pPr>
                <a:defRPr/>
              </a:pPr>
              <a:t>9/21/2008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2B4A8F6-2D3C-4A3D-9766-9F01EB95098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BC5955C-91FD-4FB9-BCFE-2046499B9BFB}" type="datetimeFigureOut">
              <a:rPr lang="en-US"/>
              <a:pPr>
                <a:defRPr/>
              </a:pPr>
              <a:t>9/21/2008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85059FC-603C-40CC-89A8-5CB285090CE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72F111F-DE35-4381-A3F1-834339389E72}" type="datetimeFigureOut">
              <a:rPr lang="en-US"/>
              <a:pPr>
                <a:defRPr/>
              </a:pPr>
              <a:t>9/21/2008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199E044-C429-44FF-BE96-F23110DF178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9E4FAC8-0911-4AA7-B818-136E8DC5820B}" type="datetimeFigureOut">
              <a:rPr lang="en-US"/>
              <a:pPr>
                <a:defRPr/>
              </a:pPr>
              <a:t>9/21/2008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5BC366E-29E3-4678-9053-B7F3F814EE2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DE3FF90-FC91-46AB-A11B-F4C158D51E00}" type="datetimeFigureOut">
              <a:rPr lang="en-US"/>
              <a:pPr>
                <a:defRPr/>
              </a:pPr>
              <a:t>9/21/2008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7BF9A14-360F-4E8E-9CDD-A86685AA076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98F8770-46FC-40FD-8470-100C9574E2F0}" type="datetimeFigureOut">
              <a:rPr lang="en-US"/>
              <a:pPr>
                <a:defRPr/>
              </a:pPr>
              <a:t>9/21/2008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DE0043F-FAD6-4BB6-97FB-835BBD0732A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971F6B6-FC4D-4FEE-A30D-B8A42565E57C}" type="datetimeFigureOut">
              <a:rPr lang="en-US"/>
              <a:pPr>
                <a:defRPr/>
              </a:pPr>
              <a:t>9/21/2008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1FB87A8-72B3-458F-A5CE-E6791B1F4CB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8C37C40-2C76-413B-BF6B-3B5C639BBD56}" type="datetimeFigureOut">
              <a:rPr lang="en-US"/>
              <a:pPr>
                <a:defRPr/>
              </a:pPr>
              <a:t>9/21/2008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11C4C09-0FC6-4D97-B74F-71170503F23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alphaModFix amt="50000"/>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0BD6095-5CDA-4217-B9A1-A8AB6CDCB509}" type="datetimeFigureOut">
              <a:rPr lang="en-US"/>
              <a:pPr>
                <a:defRPr/>
              </a:pPr>
              <a:t>9/21/2008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9B42249-BCEA-41A9-AD4C-C00AA7762E6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7263527"/>
          </a:xfrm>
          <a:prstGeom prst="rect">
            <a:avLst/>
          </a:prstGeom>
          <a:solidFill>
            <a:schemeClr val="accent1"/>
          </a:solidFill>
          <a:ln>
            <a:noFill/>
          </a:ln>
          <a:effectLst/>
          <a:scene3d>
            <a:camera prst="orthographicFront">
              <a:rot lat="0" lon="0" rev="0"/>
            </a:camera>
            <a:lightRig rig="chilly" dir="t">
              <a:rot lat="0" lon="0" rev="18480000"/>
            </a:lightRig>
          </a:scene3d>
          <a:sp3d prstMaterial="clear">
            <a:bevelT h="63500"/>
          </a:sp3d>
        </p:spPr>
        <p:txBody>
          <a:bodyPr wrap="square">
            <a:spAutoFit/>
          </a:bodyPr>
          <a:lstStyle/>
          <a:p>
            <a:pPr algn="ctr">
              <a:defRPr/>
            </a:pPr>
            <a:r>
              <a:rPr lang="en-US" sz="6600" b="1" dirty="0" smtClean="0">
                <a:latin typeface="+mj-lt"/>
              </a:rPr>
              <a:t>Consumer Technologies</a:t>
            </a:r>
          </a:p>
          <a:p>
            <a:pPr algn="ctr">
              <a:defRPr/>
            </a:pPr>
            <a:r>
              <a:rPr lang="en-US" sz="6600" b="1" dirty="0" smtClean="0">
                <a:latin typeface="+mj-lt"/>
              </a:rPr>
              <a:t>And IT Standards</a:t>
            </a:r>
            <a:endParaRPr lang="en-US" sz="6600" b="1" dirty="0" smtClean="0">
              <a:latin typeface="+mj-lt"/>
            </a:endParaRPr>
          </a:p>
          <a:p>
            <a:pPr algn="ctr">
              <a:defRPr/>
            </a:pPr>
            <a:endParaRPr lang="en-US" sz="4400" b="1" dirty="0" smtClean="0">
              <a:latin typeface="+mj-lt"/>
            </a:endParaRPr>
          </a:p>
          <a:p>
            <a:pPr algn="ctr">
              <a:defRPr/>
            </a:pPr>
            <a:r>
              <a:rPr lang="en-US" sz="4400" b="1" dirty="0" smtClean="0">
                <a:latin typeface="+mj-lt"/>
              </a:rPr>
              <a:t>Presented by:</a:t>
            </a:r>
          </a:p>
          <a:p>
            <a:pPr algn="ctr">
              <a:defRPr/>
            </a:pPr>
            <a:r>
              <a:rPr lang="en-US" sz="4400" b="1" dirty="0" smtClean="0">
                <a:latin typeface="+mj-lt"/>
              </a:rPr>
              <a:t>Isaac Gindi</a:t>
            </a:r>
          </a:p>
          <a:p>
            <a:pPr algn="ctr">
              <a:defRPr/>
            </a:pPr>
            <a:r>
              <a:rPr lang="en-US" sz="3500" b="1" dirty="0" smtClean="0">
                <a:latin typeface="+mj-lt"/>
              </a:rPr>
              <a:t>Chief, Information Technology Division</a:t>
            </a:r>
          </a:p>
          <a:p>
            <a:pPr algn="ctr">
              <a:defRPr/>
            </a:pPr>
            <a:endParaRPr lang="en-US" sz="3500" b="1" dirty="0" smtClean="0">
              <a:latin typeface="+mj-lt"/>
            </a:endParaRPr>
          </a:p>
          <a:p>
            <a:pPr algn="ctr">
              <a:defRPr/>
            </a:pPr>
            <a:r>
              <a:rPr lang="en-US" sz="4400" b="1" dirty="0" smtClean="0">
                <a:latin typeface="+mj-lt"/>
              </a:rPr>
              <a:t>Los Angeles County Public Works</a:t>
            </a:r>
          </a:p>
          <a:p>
            <a:pPr algn="ctr">
              <a:defRPr/>
            </a:pPr>
            <a:endParaRPr lang="en-US" sz="4400" b="1" dirty="0" smtClean="0">
              <a:latin typeface="+mj-lt"/>
            </a:endParaRPr>
          </a:p>
          <a:p>
            <a:pPr algn="ctr">
              <a:defRPr/>
            </a:pPr>
            <a:endParaRPr lang="en-US" sz="4400" b="1" dirty="0" smtClean="0">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0"/>
            <a:ext cx="9144000" cy="1143000"/>
          </a:xfrm>
          <a:gradFill>
            <a:gsLst>
              <a:gs pos="0">
                <a:schemeClr val="accent1">
                  <a:tint val="66000"/>
                  <a:satMod val="160000"/>
                  <a:alpha val="20000"/>
                </a:schemeClr>
              </a:gs>
              <a:gs pos="50000">
                <a:schemeClr val="accent1">
                  <a:tint val="44500"/>
                  <a:satMod val="160000"/>
                </a:schemeClr>
              </a:gs>
              <a:gs pos="100000">
                <a:schemeClr val="accent1">
                  <a:tint val="23500"/>
                  <a:satMod val="160000"/>
                </a:schemeClr>
              </a:gs>
            </a:gsLst>
            <a:lin ang="5400000" scaled="0"/>
          </a:gradFill>
        </p:spPr>
        <p:txBody>
          <a:bodyPr/>
          <a:lstStyle/>
          <a:p>
            <a:pPr eaLnBrk="1" hangingPunct="1">
              <a:defRPr/>
            </a:pPr>
            <a:r>
              <a:rPr lang="en-US" sz="3500" dirty="0" smtClean="0"/>
              <a:t>These technologies have three things in common:</a:t>
            </a:r>
          </a:p>
        </p:txBody>
      </p:sp>
      <p:sp>
        <p:nvSpPr>
          <p:cNvPr id="3075" name="Content Placeholder 2"/>
          <p:cNvSpPr>
            <a:spLocks noGrp="1"/>
          </p:cNvSpPr>
          <p:nvPr>
            <p:ph idx="1"/>
          </p:nvPr>
        </p:nvSpPr>
        <p:spPr>
          <a:xfrm>
            <a:off x="457200" y="1600200"/>
            <a:ext cx="4038600" cy="4525963"/>
          </a:xfrm>
        </p:spPr>
        <p:txBody>
          <a:bodyPr/>
          <a:lstStyle/>
          <a:p>
            <a:pPr marL="231775" indent="-231775" eaLnBrk="1" hangingPunct="1"/>
            <a:r>
              <a:rPr lang="en-US" sz="2800" dirty="0" smtClean="0">
                <a:latin typeface="Verdana" pitchFamily="34" charset="0"/>
              </a:rPr>
              <a:t>Personal Computer</a:t>
            </a:r>
          </a:p>
          <a:p>
            <a:pPr marL="231775" indent="-231775" eaLnBrk="1" hangingPunct="1"/>
            <a:r>
              <a:rPr lang="en-US" sz="2800" dirty="0" smtClean="0">
                <a:latin typeface="Verdana" pitchFamily="34" charset="0"/>
              </a:rPr>
              <a:t>Graphical User Interface</a:t>
            </a:r>
          </a:p>
          <a:p>
            <a:pPr marL="231775" indent="-231775" eaLnBrk="1" hangingPunct="1"/>
            <a:r>
              <a:rPr lang="en-US" sz="2800" dirty="0" smtClean="0">
                <a:latin typeface="Verdana" pitchFamily="34" charset="0"/>
              </a:rPr>
              <a:t>Mobile Phone</a:t>
            </a:r>
          </a:p>
          <a:p>
            <a:pPr marL="231775" indent="-231775" eaLnBrk="1" hangingPunct="1"/>
            <a:r>
              <a:rPr lang="en-US" sz="2800" dirty="0" smtClean="0">
                <a:latin typeface="Verdana" pitchFamily="34" charset="0"/>
              </a:rPr>
              <a:t>PDA</a:t>
            </a:r>
          </a:p>
          <a:p>
            <a:pPr marL="231775" indent="-231775" eaLnBrk="1" hangingPunct="1">
              <a:buNone/>
            </a:pPr>
            <a:endParaRPr lang="en-US" sz="2800" dirty="0" smtClean="0">
              <a:latin typeface="Verdana" pitchFamily="34" charset="0"/>
            </a:endParaRPr>
          </a:p>
        </p:txBody>
      </p:sp>
      <p:sp>
        <p:nvSpPr>
          <p:cNvPr id="7" name="Content Placeholder 2"/>
          <p:cNvSpPr txBox="1">
            <a:spLocks/>
          </p:cNvSpPr>
          <p:nvPr/>
        </p:nvSpPr>
        <p:spPr bwMode="auto">
          <a:xfrm>
            <a:off x="4800600" y="1600200"/>
            <a:ext cx="4114800" cy="4525963"/>
          </a:xfrm>
          <a:prstGeom prst="rect">
            <a:avLst/>
          </a:prstGeom>
          <a:noFill/>
          <a:ln w="9525">
            <a:noFill/>
            <a:miter lim="800000"/>
            <a:headEnd/>
            <a:tailEnd/>
          </a:ln>
        </p:spPr>
        <p:txBody>
          <a:bodyPr/>
          <a:lstStyle/>
          <a:p>
            <a:pPr marL="231775" indent="-231775">
              <a:spcBef>
                <a:spcPct val="20000"/>
              </a:spcBef>
              <a:buFont typeface="Arial" charset="0"/>
              <a:buChar char="•"/>
            </a:pPr>
            <a:r>
              <a:rPr lang="en-US" sz="2800" dirty="0">
                <a:latin typeface="Verdana" pitchFamily="34" charset="0"/>
              </a:rPr>
              <a:t>Wireless Networking</a:t>
            </a:r>
          </a:p>
          <a:p>
            <a:pPr marL="231775" indent="-231775">
              <a:spcBef>
                <a:spcPct val="20000"/>
              </a:spcBef>
              <a:buFont typeface="Arial" charset="0"/>
              <a:buChar char="•"/>
            </a:pPr>
            <a:r>
              <a:rPr lang="en-US" sz="2800" dirty="0">
                <a:latin typeface="Verdana" pitchFamily="34" charset="0"/>
              </a:rPr>
              <a:t>Flash Drive</a:t>
            </a:r>
          </a:p>
          <a:p>
            <a:pPr marL="231775" indent="-231775">
              <a:spcBef>
                <a:spcPct val="20000"/>
              </a:spcBef>
              <a:buFont typeface="Arial" charset="0"/>
              <a:buChar char="•"/>
            </a:pPr>
            <a:r>
              <a:rPr lang="en-US" sz="2800" dirty="0">
                <a:latin typeface="Verdana" pitchFamily="34" charset="0"/>
              </a:rPr>
              <a:t>Instant Messaging</a:t>
            </a:r>
          </a:p>
          <a:p>
            <a:pPr marL="231775" indent="-231775">
              <a:spcBef>
                <a:spcPct val="20000"/>
              </a:spcBef>
              <a:buFont typeface="Arial" charset="0"/>
              <a:buChar char="•"/>
            </a:pPr>
            <a:r>
              <a:rPr lang="en-US" sz="2800" dirty="0">
                <a:latin typeface="Verdana" pitchFamily="34" charset="0"/>
              </a:rPr>
              <a:t>Desktop Search</a:t>
            </a:r>
          </a:p>
          <a:p>
            <a:pPr marL="231775" indent="-231775">
              <a:spcBef>
                <a:spcPct val="20000"/>
              </a:spcBef>
              <a:buFont typeface="Arial" charset="0"/>
              <a:buChar char="•"/>
            </a:pPr>
            <a:r>
              <a:rPr lang="en-US" sz="2800" dirty="0">
                <a:latin typeface="Verdana" pitchFamily="34" charset="0"/>
              </a:rPr>
              <a:t>Smart Phone</a:t>
            </a:r>
          </a:p>
        </p:txBody>
      </p:sp>
      <p:sp>
        <p:nvSpPr>
          <p:cNvPr id="8" name="TextBox 7"/>
          <p:cNvSpPr txBox="1">
            <a:spLocks noChangeArrowheads="1"/>
          </p:cNvSpPr>
          <p:nvPr/>
        </p:nvSpPr>
        <p:spPr bwMode="auto">
          <a:xfrm>
            <a:off x="0" y="4876800"/>
            <a:ext cx="9144000" cy="1384995"/>
          </a:xfrm>
          <a:prstGeom prst="rect">
            <a:avLst/>
          </a:prstGeom>
          <a:noFill/>
          <a:ln w="9525">
            <a:noFill/>
            <a:miter lim="800000"/>
            <a:headEnd/>
            <a:tailEnd/>
          </a:ln>
        </p:spPr>
        <p:txBody>
          <a:bodyPr>
            <a:spAutoFit/>
          </a:bodyPr>
          <a:lstStyle/>
          <a:p>
            <a:pPr marL="742950" indent="-742950" algn="ctr"/>
            <a:r>
              <a:rPr lang="en-US" sz="2800" b="1" i="1" dirty="0" smtClean="0"/>
              <a:t>They were first endorsed by consumers</a:t>
            </a:r>
          </a:p>
          <a:p>
            <a:pPr marL="742950" indent="-742950" algn="ctr"/>
            <a:r>
              <a:rPr lang="en-US" sz="2800" b="1" i="1" dirty="0" smtClean="0"/>
              <a:t>They were resisted by IT professionals</a:t>
            </a:r>
          </a:p>
          <a:p>
            <a:pPr marL="742950" indent="-742950" algn="ctr"/>
            <a:r>
              <a:rPr lang="en-US" sz="2800" b="1" i="1" dirty="0" smtClean="0"/>
              <a:t>They became enterprise solutions anyway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1000"/>
                                  </p:stCondLst>
                                  <p:childTnLst>
                                    <p:set>
                                      <p:cBhvr>
                                        <p:cTn id="9" dur="1" fill="hold">
                                          <p:stCondLst>
                                            <p:cond delay="0"/>
                                          </p:stCondLst>
                                        </p:cTn>
                                        <p:tgtEl>
                                          <p:spTgt spid="3075">
                                            <p:txEl>
                                              <p:pRg st="1" end="1"/>
                                            </p:txEl>
                                          </p:spTgt>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1000"/>
                                  </p:stCondLst>
                                  <p:childTnLst>
                                    <p:set>
                                      <p:cBhvr>
                                        <p:cTn id="12" dur="1" fill="hold">
                                          <p:stCondLst>
                                            <p:cond delay="0"/>
                                          </p:stCondLst>
                                        </p:cTn>
                                        <p:tgtEl>
                                          <p:spTgt spid="3075">
                                            <p:txEl>
                                              <p:pRg st="2" end="2"/>
                                            </p:txEl>
                                          </p:spTgt>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grpId="0" nodeType="afterEffect">
                                  <p:stCondLst>
                                    <p:cond delay="1000"/>
                                  </p:stCondLst>
                                  <p:childTnLst>
                                    <p:set>
                                      <p:cBhvr>
                                        <p:cTn id="15" dur="1" fill="hold">
                                          <p:stCondLst>
                                            <p:cond delay="0"/>
                                          </p:stCondLst>
                                        </p:cTn>
                                        <p:tgtEl>
                                          <p:spTgt spid="3075">
                                            <p:txEl>
                                              <p:pRg st="3" end="3"/>
                                            </p:txEl>
                                          </p:spTgt>
                                        </p:tgtEl>
                                        <p:attrNameLst>
                                          <p:attrName>style.visibility</p:attrName>
                                        </p:attrNameLst>
                                      </p:cBhvr>
                                      <p:to>
                                        <p:strVal val="visible"/>
                                      </p:to>
                                    </p:set>
                                  </p:childTnLst>
                                </p:cTn>
                              </p:par>
                            </p:childTnLst>
                          </p:cTn>
                        </p:par>
                        <p:par>
                          <p:cTn id="16" fill="hold">
                            <p:stCondLst>
                              <p:cond delay="4000"/>
                            </p:stCondLst>
                            <p:childTnLst>
                              <p:par>
                                <p:cTn id="17" presetID="1" presetClass="entr" presetSubtype="0" fill="hold" grpId="0" nodeType="afterEffect">
                                  <p:stCondLst>
                                    <p:cond delay="150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par>
                          <p:cTn id="19" fill="hold">
                            <p:stCondLst>
                              <p:cond delay="5500"/>
                            </p:stCondLst>
                            <p:childTnLst>
                              <p:par>
                                <p:cTn id="20" presetID="1" presetClass="entr" presetSubtype="0" fill="hold" grpId="0" nodeType="afterEffect">
                                  <p:stCondLst>
                                    <p:cond delay="1500"/>
                                  </p:stCondLst>
                                  <p:childTnLst>
                                    <p:set>
                                      <p:cBhvr>
                                        <p:cTn id="21" dur="1" fill="hold">
                                          <p:stCondLst>
                                            <p:cond delay="0"/>
                                          </p:stCondLst>
                                        </p:cTn>
                                        <p:tgtEl>
                                          <p:spTgt spid="7">
                                            <p:txEl>
                                              <p:pRg st="1" end="1"/>
                                            </p:txEl>
                                          </p:spTgt>
                                        </p:tgtEl>
                                        <p:attrNameLst>
                                          <p:attrName>style.visibility</p:attrName>
                                        </p:attrNameLst>
                                      </p:cBhvr>
                                      <p:to>
                                        <p:strVal val="visible"/>
                                      </p:to>
                                    </p:set>
                                  </p:childTnLst>
                                </p:cTn>
                              </p:par>
                            </p:childTnLst>
                          </p:cTn>
                        </p:par>
                        <p:par>
                          <p:cTn id="22" fill="hold">
                            <p:stCondLst>
                              <p:cond delay="7000"/>
                            </p:stCondLst>
                            <p:childTnLst>
                              <p:par>
                                <p:cTn id="23" presetID="1" presetClass="entr" presetSubtype="0" fill="hold" grpId="0" nodeType="afterEffect">
                                  <p:stCondLst>
                                    <p:cond delay="1500"/>
                                  </p:stCondLst>
                                  <p:childTnLst>
                                    <p:set>
                                      <p:cBhvr>
                                        <p:cTn id="24" dur="1" fill="hold">
                                          <p:stCondLst>
                                            <p:cond delay="0"/>
                                          </p:stCondLst>
                                        </p:cTn>
                                        <p:tgtEl>
                                          <p:spTgt spid="7">
                                            <p:txEl>
                                              <p:pRg st="2" end="2"/>
                                            </p:txEl>
                                          </p:spTgt>
                                        </p:tgtEl>
                                        <p:attrNameLst>
                                          <p:attrName>style.visibility</p:attrName>
                                        </p:attrNameLst>
                                      </p:cBhvr>
                                      <p:to>
                                        <p:strVal val="visible"/>
                                      </p:to>
                                    </p:set>
                                  </p:childTnLst>
                                </p:cTn>
                              </p:par>
                            </p:childTnLst>
                          </p:cTn>
                        </p:par>
                        <p:par>
                          <p:cTn id="25" fill="hold">
                            <p:stCondLst>
                              <p:cond delay="8500"/>
                            </p:stCondLst>
                            <p:childTnLst>
                              <p:par>
                                <p:cTn id="26" presetID="1" presetClass="entr" presetSubtype="0" fill="hold" grpId="0" nodeType="afterEffect">
                                  <p:stCondLst>
                                    <p:cond delay="1500"/>
                                  </p:stCondLst>
                                  <p:childTnLst>
                                    <p:set>
                                      <p:cBhvr>
                                        <p:cTn id="27" dur="1" fill="hold">
                                          <p:stCondLst>
                                            <p:cond delay="0"/>
                                          </p:stCondLst>
                                        </p:cTn>
                                        <p:tgtEl>
                                          <p:spTgt spid="7">
                                            <p:txEl>
                                              <p:pRg st="3" end="3"/>
                                            </p:txEl>
                                          </p:spTgt>
                                        </p:tgtEl>
                                        <p:attrNameLst>
                                          <p:attrName>style.visibility</p:attrName>
                                        </p:attrNameLst>
                                      </p:cBhvr>
                                      <p:to>
                                        <p:strVal val="visible"/>
                                      </p:to>
                                    </p:set>
                                  </p:childTnLst>
                                </p:cTn>
                              </p:par>
                            </p:childTnLst>
                          </p:cTn>
                        </p:par>
                        <p:par>
                          <p:cTn id="28" fill="hold">
                            <p:stCondLst>
                              <p:cond delay="10000"/>
                            </p:stCondLst>
                            <p:childTnLst>
                              <p:par>
                                <p:cTn id="29" presetID="1" presetClass="entr" presetSubtype="0" fill="hold" grpId="0" nodeType="afterEffect">
                                  <p:stCondLst>
                                    <p:cond delay="1500"/>
                                  </p:stCondLst>
                                  <p:childTnLst>
                                    <p:set>
                                      <p:cBhvr>
                                        <p:cTn id="30" dur="1" fill="hold">
                                          <p:stCondLst>
                                            <p:cond delay="0"/>
                                          </p:stCondLst>
                                        </p:cTn>
                                        <p:tgtEl>
                                          <p:spTgt spid="7">
                                            <p:txEl>
                                              <p:pRg st="4" end="4"/>
                                            </p:txEl>
                                          </p:spTgt>
                                        </p:tgtEl>
                                        <p:attrNameLst>
                                          <p:attrName>style.visibility</p:attrName>
                                        </p:attrNameLst>
                                      </p:cBhvr>
                                      <p:to>
                                        <p:strVal val="visible"/>
                                      </p:to>
                                    </p:set>
                                  </p:childTnLst>
                                </p:cTn>
                              </p:par>
                            </p:childTnLst>
                          </p:cTn>
                        </p:par>
                        <p:par>
                          <p:cTn id="31" fill="hold">
                            <p:stCondLst>
                              <p:cond delay="11500"/>
                            </p:stCondLst>
                            <p:childTnLst>
                              <p:par>
                                <p:cTn id="32" presetID="51" presetClass="entr" presetSubtype="0" fill="hold" grpId="0" nodeType="afterEffect">
                                  <p:stCondLst>
                                    <p:cond delay="2000"/>
                                  </p:stCondLst>
                                  <p:childTnLst>
                                    <p:set>
                                      <p:cBhvr>
                                        <p:cTn id="33" dur="1" fill="hold">
                                          <p:stCondLst>
                                            <p:cond delay="0"/>
                                          </p:stCondLst>
                                        </p:cTn>
                                        <p:tgtEl>
                                          <p:spTgt spid="8">
                                            <p:txEl>
                                              <p:pRg st="0" end="0"/>
                                            </p:txEl>
                                          </p:spTgt>
                                        </p:tgtEl>
                                        <p:attrNameLst>
                                          <p:attrName>style.visibility</p:attrName>
                                        </p:attrNameLst>
                                      </p:cBhvr>
                                      <p:to>
                                        <p:strVal val="visible"/>
                                      </p:to>
                                    </p:set>
                                    <p:animEffect transition="in" filter="fade">
                                      <p:cBhvr>
                                        <p:cTn id="34" dur="385" decel="100000"/>
                                        <p:tgtEl>
                                          <p:spTgt spid="8">
                                            <p:txEl>
                                              <p:pRg st="0" end="0"/>
                                            </p:txEl>
                                          </p:spTgt>
                                        </p:tgtEl>
                                      </p:cBhvr>
                                    </p:animEffect>
                                    <p:animScale>
                                      <p:cBhvr>
                                        <p:cTn id="35" dur="385" decel="100000"/>
                                        <p:tgtEl>
                                          <p:spTgt spid="8">
                                            <p:txEl>
                                              <p:pRg st="0" end="0"/>
                                            </p:txEl>
                                          </p:spTgt>
                                        </p:tgtEl>
                                      </p:cBhvr>
                                      <p:from x="10000" y="10000"/>
                                      <p:to x="200000" y="450000"/>
                                    </p:animScale>
                                    <p:animScale>
                                      <p:cBhvr>
                                        <p:cTn id="36" dur="615" accel="100000" fill="hold">
                                          <p:stCondLst>
                                            <p:cond delay="385"/>
                                          </p:stCondLst>
                                        </p:cTn>
                                        <p:tgtEl>
                                          <p:spTgt spid="8">
                                            <p:txEl>
                                              <p:pRg st="0" end="0"/>
                                            </p:txEl>
                                          </p:spTgt>
                                        </p:tgtEl>
                                      </p:cBhvr>
                                      <p:from x="200000" y="450000"/>
                                      <p:to x="100000" y="100000"/>
                                    </p:animScale>
                                    <p:set>
                                      <p:cBhvr>
                                        <p:cTn id="37" dur="385" fill="hold"/>
                                        <p:tgtEl>
                                          <p:spTgt spid="8">
                                            <p:txEl>
                                              <p:pRg st="0" end="0"/>
                                            </p:txEl>
                                          </p:spTgt>
                                        </p:tgtEl>
                                        <p:attrNameLst>
                                          <p:attrName>ppt_x</p:attrName>
                                        </p:attrNameLst>
                                      </p:cBhvr>
                                      <p:to>
                                        <p:strVal val="(0.5)"/>
                                      </p:to>
                                    </p:set>
                                    <p:anim from="(0.5)" to="(#ppt_x)" calcmode="lin" valueType="num">
                                      <p:cBhvr>
                                        <p:cTn id="38" dur="615" accel="100000" fill="hold">
                                          <p:stCondLst>
                                            <p:cond delay="385"/>
                                          </p:stCondLst>
                                        </p:cTn>
                                        <p:tgtEl>
                                          <p:spTgt spid="8">
                                            <p:txEl>
                                              <p:pRg st="0" end="0"/>
                                            </p:txEl>
                                          </p:spTgt>
                                        </p:tgtEl>
                                        <p:attrNameLst>
                                          <p:attrName>ppt_x</p:attrName>
                                        </p:attrNameLst>
                                      </p:cBhvr>
                                    </p:anim>
                                    <p:set>
                                      <p:cBhvr>
                                        <p:cTn id="39" dur="385" fill="hold"/>
                                        <p:tgtEl>
                                          <p:spTgt spid="8">
                                            <p:txEl>
                                              <p:pRg st="0" end="0"/>
                                            </p:txEl>
                                          </p:spTgt>
                                        </p:tgtEl>
                                        <p:attrNameLst>
                                          <p:attrName>ppt_y</p:attrName>
                                        </p:attrNameLst>
                                      </p:cBhvr>
                                      <p:to>
                                        <p:strVal val="(#ppt_y+0.4)"/>
                                      </p:to>
                                    </p:set>
                                    <p:anim from="(#ppt_y+0.4)" to="(#ppt_y)" calcmode="lin" valueType="num">
                                      <p:cBhvr>
                                        <p:cTn id="40" dur="615" accel="100000" fill="hold">
                                          <p:stCondLst>
                                            <p:cond delay="385"/>
                                          </p:stCondLst>
                                        </p:cTn>
                                        <p:tgtEl>
                                          <p:spTgt spid="8">
                                            <p:txEl>
                                              <p:pRg st="0" end="0"/>
                                            </p:txEl>
                                          </p:spTgt>
                                        </p:tgtEl>
                                        <p:attrNameLst>
                                          <p:attrName>ppt_y</p:attrName>
                                        </p:attrNameLst>
                                      </p:cBhvr>
                                    </p:anim>
                                  </p:childTnLst>
                                </p:cTn>
                              </p:par>
                            </p:childTnLst>
                          </p:cTn>
                        </p:par>
                        <p:par>
                          <p:cTn id="41" fill="hold">
                            <p:stCondLst>
                              <p:cond delay="14500"/>
                            </p:stCondLst>
                            <p:childTnLst>
                              <p:par>
                                <p:cTn id="42" presetID="51" presetClass="entr" presetSubtype="0" fill="hold" grpId="0" nodeType="afterEffect">
                                  <p:stCondLst>
                                    <p:cond delay="2000"/>
                                  </p:stCondLst>
                                  <p:childTnLst>
                                    <p:set>
                                      <p:cBhvr>
                                        <p:cTn id="43" dur="1" fill="hold">
                                          <p:stCondLst>
                                            <p:cond delay="0"/>
                                          </p:stCondLst>
                                        </p:cTn>
                                        <p:tgtEl>
                                          <p:spTgt spid="8">
                                            <p:txEl>
                                              <p:pRg st="1" end="1"/>
                                            </p:txEl>
                                          </p:spTgt>
                                        </p:tgtEl>
                                        <p:attrNameLst>
                                          <p:attrName>style.visibility</p:attrName>
                                        </p:attrNameLst>
                                      </p:cBhvr>
                                      <p:to>
                                        <p:strVal val="visible"/>
                                      </p:to>
                                    </p:set>
                                    <p:animEffect transition="in" filter="fade">
                                      <p:cBhvr>
                                        <p:cTn id="44" dur="385" decel="100000"/>
                                        <p:tgtEl>
                                          <p:spTgt spid="8">
                                            <p:txEl>
                                              <p:pRg st="1" end="1"/>
                                            </p:txEl>
                                          </p:spTgt>
                                        </p:tgtEl>
                                      </p:cBhvr>
                                    </p:animEffect>
                                    <p:animScale>
                                      <p:cBhvr>
                                        <p:cTn id="45" dur="385" decel="100000"/>
                                        <p:tgtEl>
                                          <p:spTgt spid="8">
                                            <p:txEl>
                                              <p:pRg st="1" end="1"/>
                                            </p:txEl>
                                          </p:spTgt>
                                        </p:tgtEl>
                                      </p:cBhvr>
                                      <p:from x="10000" y="10000"/>
                                      <p:to x="200000" y="450000"/>
                                    </p:animScale>
                                    <p:animScale>
                                      <p:cBhvr>
                                        <p:cTn id="46" dur="615" accel="100000" fill="hold">
                                          <p:stCondLst>
                                            <p:cond delay="385"/>
                                          </p:stCondLst>
                                        </p:cTn>
                                        <p:tgtEl>
                                          <p:spTgt spid="8">
                                            <p:txEl>
                                              <p:pRg st="1" end="1"/>
                                            </p:txEl>
                                          </p:spTgt>
                                        </p:tgtEl>
                                      </p:cBhvr>
                                      <p:from x="200000" y="450000"/>
                                      <p:to x="100000" y="100000"/>
                                    </p:animScale>
                                    <p:set>
                                      <p:cBhvr>
                                        <p:cTn id="47" dur="385" fill="hold"/>
                                        <p:tgtEl>
                                          <p:spTgt spid="8">
                                            <p:txEl>
                                              <p:pRg st="1" end="1"/>
                                            </p:txEl>
                                          </p:spTgt>
                                        </p:tgtEl>
                                        <p:attrNameLst>
                                          <p:attrName>ppt_x</p:attrName>
                                        </p:attrNameLst>
                                      </p:cBhvr>
                                      <p:to>
                                        <p:strVal val="(0.5)"/>
                                      </p:to>
                                    </p:set>
                                    <p:anim from="(0.5)" to="(#ppt_x)" calcmode="lin" valueType="num">
                                      <p:cBhvr>
                                        <p:cTn id="48" dur="615" accel="100000" fill="hold">
                                          <p:stCondLst>
                                            <p:cond delay="385"/>
                                          </p:stCondLst>
                                        </p:cTn>
                                        <p:tgtEl>
                                          <p:spTgt spid="8">
                                            <p:txEl>
                                              <p:pRg st="1" end="1"/>
                                            </p:txEl>
                                          </p:spTgt>
                                        </p:tgtEl>
                                        <p:attrNameLst>
                                          <p:attrName>ppt_x</p:attrName>
                                        </p:attrNameLst>
                                      </p:cBhvr>
                                    </p:anim>
                                    <p:set>
                                      <p:cBhvr>
                                        <p:cTn id="49" dur="385" fill="hold"/>
                                        <p:tgtEl>
                                          <p:spTgt spid="8">
                                            <p:txEl>
                                              <p:pRg st="1" end="1"/>
                                            </p:txEl>
                                          </p:spTgt>
                                        </p:tgtEl>
                                        <p:attrNameLst>
                                          <p:attrName>ppt_y</p:attrName>
                                        </p:attrNameLst>
                                      </p:cBhvr>
                                      <p:to>
                                        <p:strVal val="(#ppt_y+0.4)"/>
                                      </p:to>
                                    </p:set>
                                    <p:anim from="(#ppt_y+0.4)" to="(#ppt_y)" calcmode="lin" valueType="num">
                                      <p:cBhvr>
                                        <p:cTn id="50" dur="615" accel="100000" fill="hold">
                                          <p:stCondLst>
                                            <p:cond delay="385"/>
                                          </p:stCondLst>
                                        </p:cTn>
                                        <p:tgtEl>
                                          <p:spTgt spid="8">
                                            <p:txEl>
                                              <p:pRg st="1" end="1"/>
                                            </p:txEl>
                                          </p:spTgt>
                                        </p:tgtEl>
                                        <p:attrNameLst>
                                          <p:attrName>ppt_y</p:attrName>
                                        </p:attrNameLst>
                                      </p:cBhvr>
                                    </p:anim>
                                  </p:childTnLst>
                                </p:cTn>
                              </p:par>
                            </p:childTnLst>
                          </p:cTn>
                        </p:par>
                        <p:par>
                          <p:cTn id="51" fill="hold">
                            <p:stCondLst>
                              <p:cond delay="17500"/>
                            </p:stCondLst>
                            <p:childTnLst>
                              <p:par>
                                <p:cTn id="52" presetID="51" presetClass="entr" presetSubtype="0" fill="hold" grpId="0" nodeType="afterEffect">
                                  <p:stCondLst>
                                    <p:cond delay="2000"/>
                                  </p:stCondLst>
                                  <p:childTnLst>
                                    <p:set>
                                      <p:cBhvr>
                                        <p:cTn id="53" dur="1" fill="hold">
                                          <p:stCondLst>
                                            <p:cond delay="0"/>
                                          </p:stCondLst>
                                        </p:cTn>
                                        <p:tgtEl>
                                          <p:spTgt spid="8">
                                            <p:txEl>
                                              <p:pRg st="2" end="2"/>
                                            </p:txEl>
                                          </p:spTgt>
                                        </p:tgtEl>
                                        <p:attrNameLst>
                                          <p:attrName>style.visibility</p:attrName>
                                        </p:attrNameLst>
                                      </p:cBhvr>
                                      <p:to>
                                        <p:strVal val="visible"/>
                                      </p:to>
                                    </p:set>
                                    <p:animEffect transition="in" filter="fade">
                                      <p:cBhvr>
                                        <p:cTn id="54" dur="385" decel="100000"/>
                                        <p:tgtEl>
                                          <p:spTgt spid="8">
                                            <p:txEl>
                                              <p:pRg st="2" end="2"/>
                                            </p:txEl>
                                          </p:spTgt>
                                        </p:tgtEl>
                                      </p:cBhvr>
                                    </p:animEffect>
                                    <p:animScale>
                                      <p:cBhvr>
                                        <p:cTn id="55" dur="385" decel="100000"/>
                                        <p:tgtEl>
                                          <p:spTgt spid="8">
                                            <p:txEl>
                                              <p:pRg st="2" end="2"/>
                                            </p:txEl>
                                          </p:spTgt>
                                        </p:tgtEl>
                                      </p:cBhvr>
                                      <p:from x="10000" y="10000"/>
                                      <p:to x="200000" y="450000"/>
                                    </p:animScale>
                                    <p:animScale>
                                      <p:cBhvr>
                                        <p:cTn id="56" dur="615" accel="100000" fill="hold">
                                          <p:stCondLst>
                                            <p:cond delay="385"/>
                                          </p:stCondLst>
                                        </p:cTn>
                                        <p:tgtEl>
                                          <p:spTgt spid="8">
                                            <p:txEl>
                                              <p:pRg st="2" end="2"/>
                                            </p:txEl>
                                          </p:spTgt>
                                        </p:tgtEl>
                                      </p:cBhvr>
                                      <p:from x="200000" y="450000"/>
                                      <p:to x="100000" y="100000"/>
                                    </p:animScale>
                                    <p:set>
                                      <p:cBhvr>
                                        <p:cTn id="57" dur="385" fill="hold"/>
                                        <p:tgtEl>
                                          <p:spTgt spid="8">
                                            <p:txEl>
                                              <p:pRg st="2" end="2"/>
                                            </p:txEl>
                                          </p:spTgt>
                                        </p:tgtEl>
                                        <p:attrNameLst>
                                          <p:attrName>ppt_x</p:attrName>
                                        </p:attrNameLst>
                                      </p:cBhvr>
                                      <p:to>
                                        <p:strVal val="(0.5)"/>
                                      </p:to>
                                    </p:set>
                                    <p:anim from="(0.5)" to="(#ppt_x)" calcmode="lin" valueType="num">
                                      <p:cBhvr>
                                        <p:cTn id="58" dur="615" accel="100000" fill="hold">
                                          <p:stCondLst>
                                            <p:cond delay="385"/>
                                          </p:stCondLst>
                                        </p:cTn>
                                        <p:tgtEl>
                                          <p:spTgt spid="8">
                                            <p:txEl>
                                              <p:pRg st="2" end="2"/>
                                            </p:txEl>
                                          </p:spTgt>
                                        </p:tgtEl>
                                        <p:attrNameLst>
                                          <p:attrName>ppt_x</p:attrName>
                                        </p:attrNameLst>
                                      </p:cBhvr>
                                    </p:anim>
                                    <p:set>
                                      <p:cBhvr>
                                        <p:cTn id="59" dur="385" fill="hold"/>
                                        <p:tgtEl>
                                          <p:spTgt spid="8">
                                            <p:txEl>
                                              <p:pRg st="2" end="2"/>
                                            </p:txEl>
                                          </p:spTgt>
                                        </p:tgtEl>
                                        <p:attrNameLst>
                                          <p:attrName>ppt_y</p:attrName>
                                        </p:attrNameLst>
                                      </p:cBhvr>
                                      <p:to>
                                        <p:strVal val="(#ppt_y+0.4)"/>
                                      </p:to>
                                    </p:set>
                                    <p:anim from="(#ppt_y+0.4)" to="(#ppt_y)" calcmode="lin" valueType="num">
                                      <p:cBhvr>
                                        <p:cTn id="60" dur="615" accel="100000" fill="hold">
                                          <p:stCondLst>
                                            <p:cond delay="385"/>
                                          </p:stCondLst>
                                        </p:cTn>
                                        <p:tgtEl>
                                          <p:spTgt spid="8">
                                            <p:txEl>
                                              <p:pRg st="2" end="2"/>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uiExpand="1" build="p"/>
      <p:bldP spid="7" grpId="0" build="p"/>
      <p:bldP spid="8" grpId="0" build="p" advAuto="200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0"/>
            <a:ext cx="9144000" cy="1143000"/>
          </a:xfrm>
          <a:gradFill>
            <a:gsLst>
              <a:gs pos="0">
                <a:schemeClr val="accent1">
                  <a:tint val="66000"/>
                  <a:satMod val="160000"/>
                  <a:alpha val="20000"/>
                </a:schemeClr>
              </a:gs>
              <a:gs pos="50000">
                <a:schemeClr val="accent1">
                  <a:tint val="44500"/>
                  <a:satMod val="160000"/>
                </a:schemeClr>
              </a:gs>
              <a:gs pos="100000">
                <a:schemeClr val="accent1">
                  <a:tint val="23500"/>
                  <a:satMod val="160000"/>
                </a:schemeClr>
              </a:gs>
            </a:gsLst>
            <a:lin ang="5400000" scaled="0"/>
          </a:gradFill>
        </p:spPr>
        <p:txBody>
          <a:bodyPr/>
          <a:lstStyle/>
          <a:p>
            <a:pPr eaLnBrk="1" hangingPunct="1">
              <a:defRPr/>
            </a:pPr>
            <a:r>
              <a:rPr lang="en-US" dirty="0" smtClean="0"/>
              <a:t>Why did IT resist those technologies?</a:t>
            </a:r>
          </a:p>
        </p:txBody>
      </p:sp>
      <p:sp>
        <p:nvSpPr>
          <p:cNvPr id="4099" name="Content Placeholder 2"/>
          <p:cNvSpPr>
            <a:spLocks noGrp="1"/>
          </p:cNvSpPr>
          <p:nvPr>
            <p:ph idx="1"/>
          </p:nvPr>
        </p:nvSpPr>
        <p:spPr>
          <a:xfrm>
            <a:off x="152400" y="2286000"/>
            <a:ext cx="3810000" cy="2057400"/>
          </a:xfrm>
        </p:spPr>
        <p:txBody>
          <a:bodyPr/>
          <a:lstStyle/>
          <a:p>
            <a:pPr marL="0" indent="0" algn="ctr" eaLnBrk="1" hangingPunct="1">
              <a:buFont typeface="Arial" charset="0"/>
              <a:buNone/>
            </a:pPr>
            <a:r>
              <a:rPr lang="en-US" sz="2800" dirty="0" smtClean="0">
                <a:latin typeface="Verdana" pitchFamily="34" charset="0"/>
              </a:rPr>
              <a:t>Security and reliability achieved by strict standards.</a:t>
            </a:r>
          </a:p>
        </p:txBody>
      </p:sp>
      <p:pic>
        <p:nvPicPr>
          <p:cNvPr id="1026" name="Picture 2" descr="C:\Documents and Settings\rcolvin\Desktop\Tech Symposium\handshake with tech.jpg"/>
          <p:cNvPicPr>
            <a:picLocks noChangeAspect="1" noChangeArrowheads="1"/>
          </p:cNvPicPr>
          <p:nvPr/>
        </p:nvPicPr>
        <p:blipFill>
          <a:blip r:embed="rId2"/>
          <a:srcRect/>
          <a:stretch>
            <a:fillRect/>
          </a:stretch>
        </p:blipFill>
        <p:spPr bwMode="auto">
          <a:xfrm>
            <a:off x="5181600" y="4114800"/>
            <a:ext cx="3808413" cy="2514600"/>
          </a:xfrm>
          <a:prstGeom prst="rect">
            <a:avLst/>
          </a:prstGeom>
          <a:noFill/>
          <a:ln w="9525">
            <a:noFill/>
            <a:miter lim="800000"/>
            <a:headEnd/>
            <a:tailEnd/>
          </a:ln>
        </p:spPr>
      </p:pic>
      <p:pic>
        <p:nvPicPr>
          <p:cNvPr id="4101" name="Picture 2"/>
          <p:cNvPicPr>
            <a:picLocks noChangeAspect="1" noChangeArrowheads="1"/>
          </p:cNvPicPr>
          <p:nvPr/>
        </p:nvPicPr>
        <p:blipFill>
          <a:blip r:embed="rId3"/>
          <a:srcRect/>
          <a:stretch>
            <a:fillRect/>
          </a:stretch>
        </p:blipFill>
        <p:spPr bwMode="auto">
          <a:xfrm>
            <a:off x="152400" y="4038600"/>
            <a:ext cx="3810000" cy="2538413"/>
          </a:xfrm>
          <a:prstGeom prst="rect">
            <a:avLst/>
          </a:prstGeom>
          <a:noFill/>
          <a:ln w="9525">
            <a:noFill/>
            <a:miter lim="800000"/>
            <a:headEnd/>
            <a:tailEnd/>
          </a:ln>
        </p:spPr>
      </p:pic>
      <p:sp>
        <p:nvSpPr>
          <p:cNvPr id="9" name="TextBox 8"/>
          <p:cNvSpPr txBox="1">
            <a:spLocks noChangeArrowheads="1"/>
          </p:cNvSpPr>
          <p:nvPr/>
        </p:nvSpPr>
        <p:spPr bwMode="auto">
          <a:xfrm>
            <a:off x="5486400" y="1295400"/>
            <a:ext cx="3505200" cy="954088"/>
          </a:xfrm>
          <a:prstGeom prst="rect">
            <a:avLst/>
          </a:prstGeom>
          <a:noFill/>
          <a:ln w="9525">
            <a:noFill/>
            <a:miter lim="800000"/>
            <a:headEnd/>
            <a:tailEnd/>
          </a:ln>
        </p:spPr>
        <p:txBody>
          <a:bodyPr>
            <a:spAutoFit/>
          </a:bodyPr>
          <a:lstStyle/>
          <a:p>
            <a:r>
              <a:rPr lang="en-US" sz="2800" dirty="0">
                <a:latin typeface="Verdana" pitchFamily="34" charset="0"/>
              </a:rPr>
              <a:t>The </a:t>
            </a:r>
            <a:r>
              <a:rPr lang="en-US" sz="2800" dirty="0" smtClean="0">
                <a:latin typeface="Verdana" pitchFamily="34" charset="0"/>
              </a:rPr>
              <a:t>IT </a:t>
            </a:r>
            <a:r>
              <a:rPr lang="en-US" sz="2800" dirty="0">
                <a:latin typeface="Verdana" pitchFamily="34" charset="0"/>
              </a:rPr>
              <a:t>Reality:</a:t>
            </a:r>
          </a:p>
          <a:p>
            <a:endParaRPr lang="en-US" sz="2800" dirty="0">
              <a:latin typeface="Verdana" pitchFamily="34" charset="0"/>
            </a:endParaRPr>
          </a:p>
        </p:txBody>
      </p:sp>
      <p:sp>
        <p:nvSpPr>
          <p:cNvPr id="4103" name="TextBox 9"/>
          <p:cNvSpPr txBox="1">
            <a:spLocks noChangeArrowheads="1"/>
          </p:cNvSpPr>
          <p:nvPr/>
        </p:nvSpPr>
        <p:spPr bwMode="auto">
          <a:xfrm>
            <a:off x="152400" y="1295400"/>
            <a:ext cx="3352800" cy="519113"/>
          </a:xfrm>
          <a:prstGeom prst="rect">
            <a:avLst/>
          </a:prstGeom>
          <a:noFill/>
          <a:ln w="9525">
            <a:noFill/>
            <a:miter lim="800000"/>
            <a:headEnd/>
            <a:tailEnd/>
          </a:ln>
        </p:spPr>
        <p:txBody>
          <a:bodyPr>
            <a:spAutoFit/>
          </a:bodyPr>
          <a:lstStyle/>
          <a:p>
            <a:r>
              <a:rPr lang="en-US" sz="2800" dirty="0">
                <a:latin typeface="Verdana" pitchFamily="34" charset="0"/>
              </a:rPr>
              <a:t>The </a:t>
            </a:r>
            <a:r>
              <a:rPr lang="en-US" sz="2800" dirty="0" smtClean="0">
                <a:latin typeface="Verdana" pitchFamily="34" charset="0"/>
              </a:rPr>
              <a:t>IT</a:t>
            </a:r>
            <a:endParaRPr lang="en-US" sz="2800" dirty="0">
              <a:latin typeface="Verdana" pitchFamily="34" charset="0"/>
            </a:endParaRPr>
          </a:p>
        </p:txBody>
      </p:sp>
      <p:sp>
        <p:nvSpPr>
          <p:cNvPr id="11" name="TextBox 10"/>
          <p:cNvSpPr txBox="1">
            <a:spLocks noChangeArrowheads="1"/>
          </p:cNvSpPr>
          <p:nvPr/>
        </p:nvSpPr>
        <p:spPr bwMode="auto">
          <a:xfrm>
            <a:off x="1524000" y="1295400"/>
            <a:ext cx="3352800" cy="519113"/>
          </a:xfrm>
          <a:prstGeom prst="rect">
            <a:avLst/>
          </a:prstGeom>
          <a:noFill/>
          <a:ln w="9525">
            <a:noFill/>
            <a:miter lim="800000"/>
            <a:headEnd/>
            <a:tailEnd/>
          </a:ln>
        </p:spPr>
        <p:txBody>
          <a:bodyPr>
            <a:spAutoFit/>
          </a:bodyPr>
          <a:lstStyle/>
          <a:p>
            <a:r>
              <a:rPr lang="en-US" sz="2800" b="1">
                <a:solidFill>
                  <a:srgbClr val="FF0000"/>
                </a:solidFill>
                <a:latin typeface="Verdana" pitchFamily="34" charset="0"/>
              </a:rPr>
              <a:t>Illusion:</a:t>
            </a:r>
          </a:p>
        </p:txBody>
      </p:sp>
      <p:sp>
        <p:nvSpPr>
          <p:cNvPr id="12" name="TextBox 11"/>
          <p:cNvSpPr txBox="1">
            <a:spLocks noChangeArrowheads="1"/>
          </p:cNvSpPr>
          <p:nvPr/>
        </p:nvSpPr>
        <p:spPr bwMode="auto">
          <a:xfrm>
            <a:off x="5029200" y="2286000"/>
            <a:ext cx="4114800" cy="1384995"/>
          </a:xfrm>
          <a:prstGeom prst="rect">
            <a:avLst/>
          </a:prstGeom>
          <a:noFill/>
          <a:ln w="9525">
            <a:noFill/>
            <a:miter lim="800000"/>
            <a:headEnd/>
            <a:tailEnd/>
          </a:ln>
        </p:spPr>
        <p:txBody>
          <a:bodyPr wrap="square">
            <a:spAutoFit/>
          </a:bodyPr>
          <a:lstStyle/>
          <a:p>
            <a:pPr algn="ctr"/>
            <a:r>
              <a:rPr lang="en-US" sz="2800" dirty="0" smtClean="0">
                <a:latin typeface="Verdana" pitchFamily="34" charset="0"/>
              </a:rPr>
              <a:t>Security </a:t>
            </a:r>
            <a:r>
              <a:rPr lang="en-US" sz="2800" dirty="0">
                <a:latin typeface="Verdana" pitchFamily="34" charset="0"/>
              </a:rPr>
              <a:t>and stability through </a:t>
            </a:r>
            <a:r>
              <a:rPr lang="en-US" sz="2800" dirty="0" smtClean="0">
                <a:latin typeface="Verdana" pitchFamily="34" charset="0"/>
              </a:rPr>
              <a:t>planning </a:t>
            </a:r>
          </a:p>
          <a:p>
            <a:pPr algn="ctr"/>
            <a:r>
              <a:rPr lang="en-US" sz="2800" dirty="0" smtClean="0">
                <a:latin typeface="Verdana" pitchFamily="34" charset="0"/>
              </a:rPr>
              <a:t>and </a:t>
            </a:r>
            <a:r>
              <a:rPr lang="en-US" sz="2800" dirty="0">
                <a:latin typeface="Verdana" pitchFamily="34" charset="0"/>
              </a:rPr>
              <a:t>partnership.</a:t>
            </a:r>
            <a:endParaRPr lang="en-US" sz="2400" dirty="0">
              <a:latin typeface="Verdana" pitchFamily="34" charset="0"/>
            </a:endParaRPr>
          </a:p>
        </p:txBody>
      </p:sp>
      <p:sp>
        <p:nvSpPr>
          <p:cNvPr id="2" name="TextBox 9"/>
          <p:cNvSpPr txBox="1">
            <a:spLocks noChangeArrowheads="1"/>
          </p:cNvSpPr>
          <p:nvPr/>
        </p:nvSpPr>
        <p:spPr bwMode="auto">
          <a:xfrm>
            <a:off x="1524000" y="1295400"/>
            <a:ext cx="3352800" cy="519113"/>
          </a:xfrm>
          <a:prstGeom prst="rect">
            <a:avLst/>
          </a:prstGeom>
          <a:noFill/>
          <a:ln w="9525">
            <a:noFill/>
            <a:miter lim="800000"/>
            <a:headEnd/>
            <a:tailEnd/>
          </a:ln>
        </p:spPr>
        <p:txBody>
          <a:bodyPr>
            <a:spAutoFit/>
          </a:bodyPr>
          <a:lstStyle/>
          <a:p>
            <a:r>
              <a:rPr lang="en-US" sz="2800">
                <a:latin typeface="Verdana" pitchFamily="34" charset="0"/>
              </a:rPr>
              <a:t>Vision: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linds(horizont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linds(horizontal)">
                                      <p:cBhvr>
                                        <p:cTn id="16" dur="500"/>
                                        <p:tgtEl>
                                          <p:spTgt spid="9"/>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0"/>
            <a:ext cx="9144000" cy="1143000"/>
          </a:xfrm>
          <a:gradFill>
            <a:gsLst>
              <a:gs pos="0">
                <a:schemeClr val="accent1">
                  <a:tint val="66000"/>
                  <a:satMod val="160000"/>
                  <a:alpha val="20000"/>
                </a:schemeClr>
              </a:gs>
              <a:gs pos="50000">
                <a:schemeClr val="accent1">
                  <a:tint val="44500"/>
                  <a:satMod val="160000"/>
                </a:schemeClr>
              </a:gs>
              <a:gs pos="100000">
                <a:schemeClr val="accent1">
                  <a:tint val="23500"/>
                  <a:satMod val="160000"/>
                </a:schemeClr>
              </a:gs>
            </a:gsLst>
            <a:lin ang="5400000" scaled="0"/>
          </a:gradFill>
        </p:spPr>
        <p:txBody>
          <a:bodyPr/>
          <a:lstStyle/>
          <a:p>
            <a:pPr eaLnBrk="1" hangingPunct="1">
              <a:defRPr/>
            </a:pPr>
            <a:r>
              <a:rPr lang="en-US" smtClean="0"/>
              <a:t>Embracing Emerging Technologies through IT Partnership</a:t>
            </a:r>
          </a:p>
        </p:txBody>
      </p:sp>
      <p:sp>
        <p:nvSpPr>
          <p:cNvPr id="6147" name="Content Placeholder 2"/>
          <p:cNvSpPr>
            <a:spLocks noGrp="1"/>
          </p:cNvSpPr>
          <p:nvPr>
            <p:ph idx="1"/>
          </p:nvPr>
        </p:nvSpPr>
        <p:spPr>
          <a:xfrm>
            <a:off x="457200" y="1600200"/>
            <a:ext cx="8229600" cy="3810000"/>
          </a:xfrm>
        </p:spPr>
        <p:txBody>
          <a:bodyPr/>
          <a:lstStyle/>
          <a:p>
            <a:pPr eaLnBrk="1" hangingPunct="1"/>
            <a:r>
              <a:rPr lang="en-US" dirty="0" smtClean="0">
                <a:latin typeface="Verdana" pitchFamily="34" charset="0"/>
              </a:rPr>
              <a:t>Build Relationships</a:t>
            </a:r>
          </a:p>
          <a:p>
            <a:pPr eaLnBrk="1" hangingPunct="1"/>
            <a:r>
              <a:rPr lang="en-US" dirty="0" smtClean="0">
                <a:latin typeface="Verdana" pitchFamily="34" charset="0"/>
              </a:rPr>
              <a:t>Lead the Curve</a:t>
            </a:r>
          </a:p>
          <a:p>
            <a:pPr eaLnBrk="1" hangingPunct="1"/>
            <a:r>
              <a:rPr lang="en-US" dirty="0" smtClean="0">
                <a:latin typeface="Verdana" pitchFamily="34" charset="0"/>
              </a:rPr>
              <a:t>Involve Business in Governance</a:t>
            </a:r>
          </a:p>
          <a:p>
            <a:pPr eaLnBrk="1" hangingPunct="1"/>
            <a:r>
              <a:rPr lang="en-US" dirty="0" smtClean="0">
                <a:latin typeface="Verdana" pitchFamily="34" charset="0"/>
              </a:rPr>
              <a:t>Expand your Resources</a:t>
            </a:r>
          </a:p>
          <a:p>
            <a:pPr eaLnBrk="1" hangingPunct="1"/>
            <a:r>
              <a:rPr lang="en-US" dirty="0" smtClean="0">
                <a:latin typeface="Verdana" pitchFamily="34" charset="0"/>
              </a:rPr>
              <a:t>Using Standards and Guidelines</a:t>
            </a:r>
          </a:p>
          <a:p>
            <a:pPr eaLnBrk="1" hangingPunct="1"/>
            <a:r>
              <a:rPr lang="en-US" dirty="0" smtClean="0">
                <a:latin typeface="Verdana" pitchFamily="34" charset="0"/>
              </a:rPr>
              <a:t>Never Say No</a:t>
            </a:r>
          </a:p>
          <a:p>
            <a:pPr eaLnBrk="1" hangingPunct="1"/>
            <a:endParaRPr lang="en-US" dirty="0" smtClean="0"/>
          </a:p>
        </p:txBody>
      </p:sp>
      <p:pic>
        <p:nvPicPr>
          <p:cNvPr id="1026" name="Picture 2" descr="C:\Documents and Settings\rcolvin\Desktop\Tech Symposium\handshake with tech.jpg"/>
          <p:cNvPicPr>
            <a:picLocks noChangeAspect="1" noChangeArrowheads="1"/>
          </p:cNvPicPr>
          <p:nvPr/>
        </p:nvPicPr>
        <p:blipFill>
          <a:blip r:embed="rId3" cstate="print">
            <a:lum bright="30000"/>
          </a:blip>
          <a:srcRect/>
          <a:stretch>
            <a:fillRect/>
          </a:stretch>
        </p:blipFill>
        <p:spPr bwMode="auto">
          <a:xfrm>
            <a:off x="7010400" y="5257619"/>
            <a:ext cx="2133600" cy="1600381"/>
          </a:xfrm>
          <a:prstGeom prst="rect">
            <a:avLst/>
          </a:prstGeom>
          <a:noFill/>
          <a:effectLst>
            <a:softEdge rad="63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blinds(horizontal)">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blinds(horizontal)">
                                      <p:cBhvr>
                                        <p:cTn id="12" dur="500"/>
                                        <p:tgtEl>
                                          <p:spTgt spid="61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blinds(horizontal)">
                                      <p:cBhvr>
                                        <p:cTn id="17" dur="500"/>
                                        <p:tgtEl>
                                          <p:spTgt spid="61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147">
                                            <p:txEl>
                                              <p:pRg st="3" end="3"/>
                                            </p:txEl>
                                          </p:spTgt>
                                        </p:tgtEl>
                                        <p:attrNameLst>
                                          <p:attrName>style.visibility</p:attrName>
                                        </p:attrNameLst>
                                      </p:cBhvr>
                                      <p:to>
                                        <p:strVal val="visible"/>
                                      </p:to>
                                    </p:set>
                                    <p:animEffect transition="in" filter="blinds(horizontal)">
                                      <p:cBhvr>
                                        <p:cTn id="22" dur="500"/>
                                        <p:tgtEl>
                                          <p:spTgt spid="61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147">
                                            <p:txEl>
                                              <p:pRg st="4" end="4"/>
                                            </p:txEl>
                                          </p:spTgt>
                                        </p:tgtEl>
                                        <p:attrNameLst>
                                          <p:attrName>style.visibility</p:attrName>
                                        </p:attrNameLst>
                                      </p:cBhvr>
                                      <p:to>
                                        <p:strVal val="visible"/>
                                      </p:to>
                                    </p:set>
                                    <p:animEffect transition="in" filter="blinds(horizontal)">
                                      <p:cBhvr>
                                        <p:cTn id="27" dur="500"/>
                                        <p:tgtEl>
                                          <p:spTgt spid="614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147">
                                            <p:txEl>
                                              <p:pRg st="5" end="5"/>
                                            </p:txEl>
                                          </p:spTgt>
                                        </p:tgtEl>
                                        <p:attrNameLst>
                                          <p:attrName>style.visibility</p:attrName>
                                        </p:attrNameLst>
                                      </p:cBhvr>
                                      <p:to>
                                        <p:strVal val="visible"/>
                                      </p:to>
                                    </p:set>
                                    <p:animEffect transition="in" filter="blinds(horizontal)">
                                      <p:cBhvr>
                                        <p:cTn id="32" dur="500"/>
                                        <p:tgtEl>
                                          <p:spTgt spid="61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0"/>
            <a:ext cx="9144000" cy="1143000"/>
          </a:xfrm>
          <a:gradFill>
            <a:gsLst>
              <a:gs pos="0">
                <a:schemeClr val="accent1">
                  <a:tint val="66000"/>
                  <a:satMod val="160000"/>
                  <a:alpha val="20000"/>
                </a:schemeClr>
              </a:gs>
              <a:gs pos="50000">
                <a:schemeClr val="accent1">
                  <a:tint val="44500"/>
                  <a:satMod val="160000"/>
                </a:schemeClr>
              </a:gs>
              <a:gs pos="100000">
                <a:schemeClr val="accent1">
                  <a:tint val="23500"/>
                  <a:satMod val="160000"/>
                </a:schemeClr>
              </a:gs>
            </a:gsLst>
            <a:lin ang="5400000" scaled="0"/>
          </a:gradFill>
        </p:spPr>
        <p:txBody>
          <a:bodyPr/>
          <a:lstStyle/>
          <a:p>
            <a:pPr eaLnBrk="1" hangingPunct="1">
              <a:defRPr/>
            </a:pPr>
            <a:r>
              <a:rPr lang="en-US" dirty="0" smtClean="0"/>
              <a:t>Build Relationships</a:t>
            </a:r>
          </a:p>
        </p:txBody>
      </p:sp>
      <p:sp>
        <p:nvSpPr>
          <p:cNvPr id="6147" name="Content Placeholder 2"/>
          <p:cNvSpPr>
            <a:spLocks noGrp="1"/>
          </p:cNvSpPr>
          <p:nvPr>
            <p:ph idx="1"/>
          </p:nvPr>
        </p:nvSpPr>
        <p:spPr>
          <a:xfrm>
            <a:off x="228600" y="1143000"/>
            <a:ext cx="5486400" cy="3124200"/>
          </a:xfrm>
        </p:spPr>
        <p:txBody>
          <a:bodyPr/>
          <a:lstStyle/>
          <a:p>
            <a:pPr eaLnBrk="1" hangingPunct="1">
              <a:buFont typeface="Arial" charset="0"/>
              <a:buNone/>
            </a:pPr>
            <a:r>
              <a:rPr lang="en-US" sz="2800" b="1" smtClean="0">
                <a:latin typeface="Verdana" pitchFamily="34" charset="0"/>
              </a:rPr>
              <a:t>Make a point to learn about your business units:</a:t>
            </a:r>
          </a:p>
          <a:p>
            <a:pPr eaLnBrk="1" hangingPunct="1">
              <a:spcBef>
                <a:spcPts val="1200"/>
              </a:spcBef>
            </a:pPr>
            <a:r>
              <a:rPr lang="en-US" sz="2800" smtClean="0">
                <a:latin typeface="Verdana" pitchFamily="34" charset="0"/>
              </a:rPr>
              <a:t>What do they do?</a:t>
            </a:r>
          </a:p>
          <a:p>
            <a:pPr eaLnBrk="1" hangingPunct="1">
              <a:spcBef>
                <a:spcPts val="1200"/>
              </a:spcBef>
            </a:pPr>
            <a:r>
              <a:rPr lang="en-US" sz="2800" smtClean="0">
                <a:latin typeface="Verdana" pitchFamily="34" charset="0"/>
              </a:rPr>
              <a:t>What obstacles do they face?</a:t>
            </a:r>
          </a:p>
        </p:txBody>
      </p:sp>
      <p:pic>
        <p:nvPicPr>
          <p:cNvPr id="1026" name="Picture 2" descr="C:\Documents and Settings\rcolvin\Desktop\Tech Symposium\handshake with tech.jpg"/>
          <p:cNvPicPr>
            <a:picLocks noChangeAspect="1" noChangeArrowheads="1"/>
          </p:cNvPicPr>
          <p:nvPr/>
        </p:nvPicPr>
        <p:blipFill>
          <a:blip r:embed="rId3" cstate="print">
            <a:lum bright="30000"/>
          </a:blip>
          <a:srcRect/>
          <a:stretch>
            <a:fillRect/>
          </a:stretch>
        </p:blipFill>
        <p:spPr bwMode="auto">
          <a:xfrm>
            <a:off x="7010400" y="5257619"/>
            <a:ext cx="2133600" cy="1600381"/>
          </a:xfrm>
          <a:prstGeom prst="rect">
            <a:avLst/>
          </a:prstGeom>
          <a:noFill/>
          <a:effectLst>
            <a:softEdge rad="63500"/>
          </a:effectLst>
        </p:spPr>
      </p:pic>
      <p:pic>
        <p:nvPicPr>
          <p:cNvPr id="6149" name="Picture 2" descr="C:\Documents and Settings\rcolvin\Desktop\Tech Symposium\discussion.jpg"/>
          <p:cNvPicPr>
            <a:picLocks noChangeAspect="1" noChangeArrowheads="1"/>
          </p:cNvPicPr>
          <p:nvPr/>
        </p:nvPicPr>
        <p:blipFill>
          <a:blip r:embed="rId4"/>
          <a:srcRect/>
          <a:stretch>
            <a:fillRect/>
          </a:stretch>
        </p:blipFill>
        <p:spPr bwMode="auto">
          <a:xfrm>
            <a:off x="5334000" y="1600200"/>
            <a:ext cx="3643313" cy="2359025"/>
          </a:xfrm>
          <a:prstGeom prst="rect">
            <a:avLst/>
          </a:prstGeom>
          <a:noFill/>
          <a:ln w="9525">
            <a:noFill/>
            <a:miter lim="800000"/>
            <a:headEnd/>
            <a:tailEnd/>
          </a:ln>
        </p:spPr>
      </p:pic>
      <p:sp>
        <p:nvSpPr>
          <p:cNvPr id="6" name="TextBox 5"/>
          <p:cNvSpPr txBox="1"/>
          <p:nvPr/>
        </p:nvSpPr>
        <p:spPr>
          <a:xfrm>
            <a:off x="228600" y="4114800"/>
            <a:ext cx="8305800" cy="2786063"/>
          </a:xfrm>
          <a:prstGeom prst="rect">
            <a:avLst/>
          </a:prstGeom>
          <a:noFill/>
        </p:spPr>
        <p:txBody>
          <a:bodyPr>
            <a:spAutoFit/>
          </a:bodyPr>
          <a:lstStyle/>
          <a:p>
            <a:pPr marL="346075" indent="-346075">
              <a:spcBef>
                <a:spcPts val="1800"/>
              </a:spcBef>
              <a:buFont typeface="Arial" pitchFamily="34" charset="0"/>
              <a:buChar char="•"/>
              <a:defRPr/>
            </a:pPr>
            <a:r>
              <a:rPr lang="en-US" sz="2800" dirty="0">
                <a:latin typeface="Verdana" pitchFamily="34" charset="0"/>
              </a:rPr>
              <a:t>What processes take the most time?</a:t>
            </a:r>
          </a:p>
          <a:p>
            <a:pPr marL="346075" indent="-346075">
              <a:spcBef>
                <a:spcPts val="1800"/>
              </a:spcBef>
              <a:buFont typeface="Arial" pitchFamily="34" charset="0"/>
              <a:buChar char="•"/>
              <a:defRPr/>
            </a:pPr>
            <a:r>
              <a:rPr lang="en-US" sz="2800" dirty="0">
                <a:latin typeface="Verdana" pitchFamily="34" charset="0"/>
              </a:rPr>
              <a:t>What concerns keep them awake at night?</a:t>
            </a:r>
          </a:p>
          <a:p>
            <a:pPr marL="346075" indent="-346075">
              <a:spcBef>
                <a:spcPts val="1800"/>
              </a:spcBef>
              <a:buFont typeface="Arial" pitchFamily="34" charset="0"/>
              <a:buChar char="•"/>
              <a:defRPr/>
            </a:pPr>
            <a:r>
              <a:rPr lang="en-US" sz="2800" dirty="0">
                <a:latin typeface="Verdana" pitchFamily="34" charset="0"/>
              </a:rPr>
              <a:t>What do they need most?</a:t>
            </a:r>
          </a:p>
          <a:p>
            <a:pPr marL="346075" indent="-346075">
              <a:spcBef>
                <a:spcPts val="1800"/>
              </a:spcBef>
              <a:buFont typeface="Arial" pitchFamily="34" charset="0"/>
              <a:buChar char="•"/>
              <a:defRPr/>
            </a:pPr>
            <a:r>
              <a:rPr lang="en-US" sz="2800" dirty="0">
                <a:latin typeface="Verdana" pitchFamily="34" charset="0"/>
              </a:rPr>
              <a:t>What are they happiest with?</a:t>
            </a:r>
          </a:p>
          <a:p>
            <a:pPr>
              <a:buFont typeface="Arial" pitchFamily="34" charset="0"/>
              <a:buChar cha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100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blinds(horizontal)">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blinds(horizontal)">
                                      <p:cBhvr>
                                        <p:cTn id="12" dur="500"/>
                                        <p:tgtEl>
                                          <p:spTgt spid="61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blinds(horizontal)">
                                      <p:cBhvr>
                                        <p:cTn id="17" dur="500"/>
                                        <p:tgtEl>
                                          <p:spTgt spid="61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blinds(horizontal)">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blinds(horizontal)">
                                      <p:cBhvr>
                                        <p:cTn id="27" dur="500"/>
                                        <p:tgtEl>
                                          <p:spTgt spid="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blinds(horizontal)">
                                      <p:cBhvr>
                                        <p:cTn id="32" dur="500"/>
                                        <p:tgtEl>
                                          <p:spTgt spid="6">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Effect transition="in" filter="blinds(horizontal)">
                                      <p:cBhvr>
                                        <p:cTn id="3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0"/>
            <a:ext cx="9144000" cy="1143000"/>
          </a:xfrm>
          <a:gradFill>
            <a:gsLst>
              <a:gs pos="0">
                <a:schemeClr val="accent1">
                  <a:tint val="66000"/>
                  <a:satMod val="160000"/>
                  <a:alpha val="20000"/>
                </a:schemeClr>
              </a:gs>
              <a:gs pos="50000">
                <a:schemeClr val="accent1">
                  <a:tint val="44500"/>
                  <a:satMod val="160000"/>
                </a:schemeClr>
              </a:gs>
              <a:gs pos="100000">
                <a:schemeClr val="accent1">
                  <a:tint val="23500"/>
                  <a:satMod val="160000"/>
                </a:schemeClr>
              </a:gs>
            </a:gsLst>
            <a:lin ang="5400000" scaled="0"/>
          </a:gradFill>
        </p:spPr>
        <p:txBody>
          <a:bodyPr/>
          <a:lstStyle/>
          <a:p>
            <a:pPr eaLnBrk="1" hangingPunct="1">
              <a:defRPr/>
            </a:pPr>
            <a:r>
              <a:rPr lang="en-US" dirty="0" smtClean="0"/>
              <a:t>Lead the Curve</a:t>
            </a:r>
          </a:p>
        </p:txBody>
      </p:sp>
      <p:sp>
        <p:nvSpPr>
          <p:cNvPr id="3075" name="Content Placeholder 2"/>
          <p:cNvSpPr>
            <a:spLocks noGrp="1"/>
          </p:cNvSpPr>
          <p:nvPr>
            <p:ph idx="1"/>
          </p:nvPr>
        </p:nvSpPr>
        <p:spPr>
          <a:xfrm>
            <a:off x="152400" y="1219200"/>
            <a:ext cx="5791200" cy="4525963"/>
          </a:xfrm>
        </p:spPr>
        <p:txBody>
          <a:bodyPr/>
          <a:lstStyle/>
          <a:p>
            <a:pPr eaLnBrk="1" hangingPunct="1">
              <a:spcBef>
                <a:spcPts val="1200"/>
              </a:spcBef>
              <a:buFont typeface="Arial" charset="0"/>
              <a:buNone/>
              <a:defRPr/>
            </a:pPr>
            <a:r>
              <a:rPr lang="en-US" sz="2800" b="1" dirty="0" smtClean="0">
                <a:latin typeface="Verdana" pitchFamily="34" charset="0"/>
                <a:cs typeface="Arial" pitchFamily="34" charset="0"/>
              </a:rPr>
              <a:t>Be Proactive:</a:t>
            </a:r>
          </a:p>
          <a:p>
            <a:pPr marL="692150" indent="-346075" eaLnBrk="1" hangingPunct="1">
              <a:spcBef>
                <a:spcPts val="1200"/>
              </a:spcBef>
              <a:defRPr/>
            </a:pPr>
            <a:r>
              <a:rPr lang="en-US" sz="2800" dirty="0" smtClean="0">
                <a:latin typeface="Verdana" pitchFamily="34" charset="0"/>
                <a:cs typeface="Arial" pitchFamily="34" charset="0"/>
              </a:rPr>
              <a:t>Evaluate new technology</a:t>
            </a:r>
          </a:p>
          <a:p>
            <a:pPr marL="692150" indent="-346075" eaLnBrk="1" hangingPunct="1">
              <a:spcBef>
                <a:spcPts val="1200"/>
              </a:spcBef>
              <a:defRPr/>
            </a:pPr>
            <a:r>
              <a:rPr lang="en-US" sz="2800" dirty="0" smtClean="0">
                <a:latin typeface="Verdana" pitchFamily="34" charset="0"/>
                <a:cs typeface="Arial" pitchFamily="34" charset="0"/>
              </a:rPr>
              <a:t>Identify potential issues</a:t>
            </a:r>
          </a:p>
          <a:p>
            <a:pPr marL="692150" indent="-346075" eaLnBrk="1" hangingPunct="1">
              <a:spcBef>
                <a:spcPts val="1200"/>
              </a:spcBef>
              <a:defRPr/>
            </a:pPr>
            <a:r>
              <a:rPr lang="en-US" sz="2800" dirty="0" smtClean="0">
                <a:latin typeface="Verdana" pitchFamily="34" charset="0"/>
                <a:cs typeface="Arial" pitchFamily="34" charset="0"/>
              </a:rPr>
              <a:t>Set realistic expectations</a:t>
            </a:r>
          </a:p>
          <a:p>
            <a:pPr marL="692150" indent="-346075" eaLnBrk="1" hangingPunct="1">
              <a:spcBef>
                <a:spcPts val="1200"/>
              </a:spcBef>
              <a:defRPr/>
            </a:pPr>
            <a:r>
              <a:rPr lang="en-US" sz="2800" dirty="0" smtClean="0">
                <a:latin typeface="Verdana" pitchFamily="34" charset="0"/>
                <a:cs typeface="Arial" pitchFamily="34" charset="0"/>
              </a:rPr>
              <a:t>Leverage the manufacturer</a:t>
            </a:r>
          </a:p>
          <a:p>
            <a:pPr marL="692150" indent="-346075" eaLnBrk="1" hangingPunct="1">
              <a:spcBef>
                <a:spcPts val="1200"/>
              </a:spcBef>
              <a:defRPr/>
            </a:pPr>
            <a:r>
              <a:rPr lang="en-US" sz="2800" dirty="0" smtClean="0">
                <a:latin typeface="Verdana" pitchFamily="34" charset="0"/>
                <a:cs typeface="Arial" pitchFamily="34" charset="0"/>
              </a:rPr>
              <a:t>Find creative solutions</a:t>
            </a:r>
          </a:p>
          <a:p>
            <a:pPr marL="692150" indent="-346075" eaLnBrk="1" hangingPunct="1">
              <a:spcBef>
                <a:spcPts val="1200"/>
              </a:spcBef>
              <a:defRPr/>
            </a:pPr>
            <a:endParaRPr lang="en-US" sz="1200" dirty="0" smtClean="0">
              <a:latin typeface="Verdana" pitchFamily="34" charset="0"/>
              <a:cs typeface="Arial" pitchFamily="34" charset="0"/>
            </a:endParaRPr>
          </a:p>
          <a:p>
            <a:pPr marL="692150" indent="-346075" eaLnBrk="1" hangingPunct="1">
              <a:spcBef>
                <a:spcPts val="1200"/>
              </a:spcBef>
              <a:buFont typeface="Arial" charset="0"/>
              <a:buNone/>
              <a:defRPr/>
            </a:pPr>
            <a:r>
              <a:rPr lang="en-US" sz="2800" dirty="0" smtClean="0">
                <a:solidFill>
                  <a:schemeClr val="accent1">
                    <a:lumMod val="75000"/>
                  </a:schemeClr>
                </a:solidFill>
                <a:latin typeface="Verdana" pitchFamily="34" charset="0"/>
                <a:cs typeface="Arial" pitchFamily="34" charset="0"/>
              </a:rPr>
              <a:t>Remember, your business units can also help with testing and research. </a:t>
            </a:r>
          </a:p>
        </p:txBody>
      </p:sp>
      <p:pic>
        <p:nvPicPr>
          <p:cNvPr id="1026" name="Picture 2" descr="C:\Documents and Settings\rcolvin\Desktop\Tech Symposium\handshake with tech.jpg"/>
          <p:cNvPicPr>
            <a:picLocks noChangeAspect="1" noChangeArrowheads="1"/>
          </p:cNvPicPr>
          <p:nvPr/>
        </p:nvPicPr>
        <p:blipFill>
          <a:blip r:embed="rId3" cstate="print">
            <a:lum bright="30000"/>
          </a:blip>
          <a:srcRect/>
          <a:stretch>
            <a:fillRect/>
          </a:stretch>
        </p:blipFill>
        <p:spPr bwMode="auto">
          <a:xfrm>
            <a:off x="7010400" y="5257619"/>
            <a:ext cx="2133600" cy="1600381"/>
          </a:xfrm>
          <a:prstGeom prst="rect">
            <a:avLst/>
          </a:prstGeom>
          <a:noFill/>
          <a:effectLst>
            <a:softEdge rad="63500"/>
          </a:effectLst>
        </p:spPr>
      </p:pic>
      <p:pic>
        <p:nvPicPr>
          <p:cNvPr id="16388" name="Picture 4"/>
          <p:cNvPicPr>
            <a:picLocks noChangeAspect="1" noChangeArrowheads="1"/>
          </p:cNvPicPr>
          <p:nvPr/>
        </p:nvPicPr>
        <p:blipFill>
          <a:blip r:embed="rId4"/>
          <a:srcRect/>
          <a:stretch>
            <a:fillRect/>
          </a:stretch>
        </p:blipFill>
        <p:spPr bwMode="auto">
          <a:xfrm>
            <a:off x="6096000" y="1600200"/>
            <a:ext cx="2166805" cy="3922713"/>
          </a:xfrm>
          <a:prstGeom prst="rect">
            <a:avLst/>
          </a:prstGeom>
          <a:noFill/>
          <a:ln w="9525">
            <a:noFill/>
            <a:miter lim="800000"/>
            <a:headEnd/>
            <a:tailEnd/>
          </a:ln>
          <a:effectLst/>
          <a:scene3d>
            <a:camera prst="perspectiveHeroicExtremeLeftFacing">
              <a:rot lat="21285229" lon="1503370" rev="19974241"/>
            </a:camera>
            <a:lightRig rig="threePt" dir="t"/>
          </a:scene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fade">
                                      <p:cBhvr>
                                        <p:cTn id="7" dur="500"/>
                                        <p:tgtEl>
                                          <p:spTgt spid="30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Effect transition="in" filter="fade">
                                      <p:cBhvr>
                                        <p:cTn id="12" dur="500"/>
                                        <p:tgtEl>
                                          <p:spTgt spid="30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75">
                                            <p:txEl>
                                              <p:pRg st="2" end="2"/>
                                            </p:txEl>
                                          </p:spTgt>
                                        </p:tgtEl>
                                        <p:attrNameLst>
                                          <p:attrName>style.visibility</p:attrName>
                                        </p:attrNameLst>
                                      </p:cBhvr>
                                      <p:to>
                                        <p:strVal val="visible"/>
                                      </p:to>
                                    </p:set>
                                    <p:animEffect transition="in" filter="fade">
                                      <p:cBhvr>
                                        <p:cTn id="17" dur="500"/>
                                        <p:tgtEl>
                                          <p:spTgt spid="30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75">
                                            <p:txEl>
                                              <p:pRg st="3" end="3"/>
                                            </p:txEl>
                                          </p:spTgt>
                                        </p:tgtEl>
                                        <p:attrNameLst>
                                          <p:attrName>style.visibility</p:attrName>
                                        </p:attrNameLst>
                                      </p:cBhvr>
                                      <p:to>
                                        <p:strVal val="visible"/>
                                      </p:to>
                                    </p:set>
                                    <p:animEffect transition="in" filter="fade">
                                      <p:cBhvr>
                                        <p:cTn id="22" dur="500"/>
                                        <p:tgtEl>
                                          <p:spTgt spid="30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075">
                                            <p:txEl>
                                              <p:pRg st="4" end="4"/>
                                            </p:txEl>
                                          </p:spTgt>
                                        </p:tgtEl>
                                        <p:attrNameLst>
                                          <p:attrName>style.visibility</p:attrName>
                                        </p:attrNameLst>
                                      </p:cBhvr>
                                      <p:to>
                                        <p:strVal val="visible"/>
                                      </p:to>
                                    </p:set>
                                    <p:animEffect transition="in" filter="fade">
                                      <p:cBhvr>
                                        <p:cTn id="27" dur="500"/>
                                        <p:tgtEl>
                                          <p:spTgt spid="307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075">
                                            <p:txEl>
                                              <p:pRg st="5" end="5"/>
                                            </p:txEl>
                                          </p:spTgt>
                                        </p:tgtEl>
                                        <p:attrNameLst>
                                          <p:attrName>style.visibility</p:attrName>
                                        </p:attrNameLst>
                                      </p:cBhvr>
                                      <p:to>
                                        <p:strVal val="visible"/>
                                      </p:to>
                                    </p:set>
                                    <p:animEffect transition="in" filter="fade">
                                      <p:cBhvr>
                                        <p:cTn id="32" dur="500"/>
                                        <p:tgtEl>
                                          <p:spTgt spid="307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075">
                                            <p:txEl>
                                              <p:pRg st="7" end="7"/>
                                            </p:txEl>
                                          </p:spTgt>
                                        </p:tgtEl>
                                        <p:attrNameLst>
                                          <p:attrName>style.visibility</p:attrName>
                                        </p:attrNameLst>
                                      </p:cBhvr>
                                      <p:to>
                                        <p:strVal val="visible"/>
                                      </p:to>
                                    </p:set>
                                    <p:animEffect transition="in" filter="fade">
                                      <p:cBhvr>
                                        <p:cTn id="37" dur="500"/>
                                        <p:tgtEl>
                                          <p:spTgt spid="307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0"/>
            <a:ext cx="9144000" cy="1143000"/>
          </a:xfrm>
          <a:gradFill>
            <a:gsLst>
              <a:gs pos="0">
                <a:schemeClr val="accent1">
                  <a:tint val="66000"/>
                  <a:satMod val="160000"/>
                  <a:alpha val="20000"/>
                </a:schemeClr>
              </a:gs>
              <a:gs pos="50000">
                <a:schemeClr val="accent1">
                  <a:tint val="44500"/>
                  <a:satMod val="160000"/>
                </a:schemeClr>
              </a:gs>
              <a:gs pos="100000">
                <a:schemeClr val="accent1">
                  <a:tint val="23500"/>
                  <a:satMod val="160000"/>
                </a:schemeClr>
              </a:gs>
            </a:gsLst>
            <a:lin ang="5400000" scaled="0"/>
          </a:gradFill>
        </p:spPr>
        <p:txBody>
          <a:bodyPr/>
          <a:lstStyle/>
          <a:p>
            <a:pPr eaLnBrk="1" hangingPunct="1">
              <a:defRPr/>
            </a:pPr>
            <a:r>
              <a:rPr lang="en-US" dirty="0" smtClean="0"/>
              <a:t>Involve Business in Governance</a:t>
            </a:r>
          </a:p>
        </p:txBody>
      </p:sp>
      <p:sp>
        <p:nvSpPr>
          <p:cNvPr id="8195" name="Content Placeholder 2"/>
          <p:cNvSpPr>
            <a:spLocks noGrp="1"/>
          </p:cNvSpPr>
          <p:nvPr>
            <p:ph idx="1"/>
          </p:nvPr>
        </p:nvSpPr>
        <p:spPr>
          <a:xfrm>
            <a:off x="0" y="1371600"/>
            <a:ext cx="9144000" cy="1219200"/>
          </a:xfrm>
        </p:spPr>
        <p:txBody>
          <a:bodyPr/>
          <a:lstStyle/>
          <a:p>
            <a:pPr eaLnBrk="1" hangingPunct="1">
              <a:buFont typeface="Arial" charset="0"/>
              <a:buNone/>
            </a:pPr>
            <a:r>
              <a:rPr lang="en-US" sz="2800" b="1" dirty="0" smtClean="0">
                <a:latin typeface="Verdana" pitchFamily="34" charset="0"/>
              </a:rPr>
              <a:t>Advantages of a governance body </a:t>
            </a:r>
          </a:p>
          <a:p>
            <a:pPr eaLnBrk="1" hangingPunct="1">
              <a:buFont typeface="Arial" charset="0"/>
              <a:buNone/>
            </a:pPr>
            <a:r>
              <a:rPr lang="en-US" sz="2800" b="1" dirty="0" smtClean="0">
                <a:latin typeface="Verdana" pitchFamily="34" charset="0"/>
              </a:rPr>
              <a:t>composed of business leaders</a:t>
            </a:r>
          </a:p>
        </p:txBody>
      </p:sp>
      <p:pic>
        <p:nvPicPr>
          <p:cNvPr id="1026" name="Picture 2" descr="C:\Documents and Settings\rcolvin\Desktop\Tech Symposium\handshake with tech.jpg"/>
          <p:cNvPicPr>
            <a:picLocks noChangeAspect="1" noChangeArrowheads="1"/>
          </p:cNvPicPr>
          <p:nvPr/>
        </p:nvPicPr>
        <p:blipFill>
          <a:blip r:embed="rId2" cstate="print">
            <a:lum bright="30000"/>
          </a:blip>
          <a:srcRect/>
          <a:stretch>
            <a:fillRect/>
          </a:stretch>
        </p:blipFill>
        <p:spPr bwMode="auto">
          <a:xfrm>
            <a:off x="7010400" y="5257619"/>
            <a:ext cx="2133600" cy="1600381"/>
          </a:xfrm>
          <a:prstGeom prst="rect">
            <a:avLst/>
          </a:prstGeom>
          <a:noFill/>
          <a:effectLst>
            <a:softEdge rad="63500"/>
          </a:effectLst>
        </p:spPr>
      </p:pic>
      <p:pic>
        <p:nvPicPr>
          <p:cNvPr id="8197" name="Picture 3"/>
          <p:cNvPicPr>
            <a:picLocks noChangeAspect="1" noChangeArrowheads="1"/>
          </p:cNvPicPr>
          <p:nvPr/>
        </p:nvPicPr>
        <p:blipFill>
          <a:blip r:embed="rId3"/>
          <a:srcRect/>
          <a:stretch>
            <a:fillRect/>
          </a:stretch>
        </p:blipFill>
        <p:spPr bwMode="auto">
          <a:xfrm>
            <a:off x="304800" y="3657600"/>
            <a:ext cx="3197225" cy="2273300"/>
          </a:xfrm>
          <a:prstGeom prst="rect">
            <a:avLst/>
          </a:prstGeom>
          <a:noFill/>
          <a:ln w="9525">
            <a:noFill/>
            <a:miter lim="800000"/>
            <a:headEnd/>
            <a:tailEnd/>
          </a:ln>
        </p:spPr>
      </p:pic>
      <p:sp>
        <p:nvSpPr>
          <p:cNvPr id="8198" name="TextBox 6"/>
          <p:cNvSpPr txBox="1">
            <a:spLocks noChangeArrowheads="1"/>
          </p:cNvSpPr>
          <p:nvPr/>
        </p:nvSpPr>
        <p:spPr bwMode="auto">
          <a:xfrm>
            <a:off x="3505200" y="2590800"/>
            <a:ext cx="5638800" cy="3354765"/>
          </a:xfrm>
          <a:prstGeom prst="rect">
            <a:avLst/>
          </a:prstGeom>
          <a:noFill/>
          <a:ln w="9525">
            <a:noFill/>
            <a:miter lim="800000"/>
            <a:headEnd/>
            <a:tailEnd/>
          </a:ln>
        </p:spPr>
        <p:txBody>
          <a:bodyPr>
            <a:spAutoFit/>
          </a:bodyPr>
          <a:lstStyle/>
          <a:p>
            <a:pPr marL="231775" indent="-231775">
              <a:spcBef>
                <a:spcPts val="1800"/>
              </a:spcBef>
              <a:buFont typeface="Arial" charset="0"/>
              <a:buChar char="•"/>
            </a:pPr>
            <a:r>
              <a:rPr lang="en-US" sz="2600" dirty="0" smtClean="0">
                <a:latin typeface="Verdana" pitchFamily="34" charset="0"/>
              </a:rPr>
              <a:t>Create </a:t>
            </a:r>
            <a:r>
              <a:rPr lang="en-US" sz="2600" dirty="0">
                <a:latin typeface="Verdana" pitchFamily="34" charset="0"/>
              </a:rPr>
              <a:t>a forum for discussing policies and standards</a:t>
            </a:r>
          </a:p>
          <a:p>
            <a:pPr marL="231775" indent="-231775">
              <a:spcBef>
                <a:spcPts val="1800"/>
              </a:spcBef>
              <a:buFont typeface="Arial" charset="0"/>
              <a:buChar char="•"/>
            </a:pPr>
            <a:r>
              <a:rPr lang="en-US" sz="2600" dirty="0">
                <a:latin typeface="Verdana" pitchFamily="34" charset="0"/>
              </a:rPr>
              <a:t>Achieve consensus on </a:t>
            </a:r>
            <a:r>
              <a:rPr lang="en-US" sz="2600" dirty="0" smtClean="0">
                <a:latin typeface="Verdana" pitchFamily="34" charset="0"/>
              </a:rPr>
              <a:t>major  IT initiatives</a:t>
            </a:r>
          </a:p>
          <a:p>
            <a:pPr marL="231775" indent="-231775">
              <a:spcBef>
                <a:spcPts val="1800"/>
              </a:spcBef>
              <a:buFont typeface="Arial" charset="0"/>
              <a:buChar char="•"/>
            </a:pPr>
            <a:r>
              <a:rPr lang="en-US" sz="2600" dirty="0" smtClean="0">
                <a:latin typeface="Verdana" pitchFamily="34" charset="0"/>
              </a:rPr>
              <a:t>Raise the level of awareness   of IT issues</a:t>
            </a:r>
            <a:endParaRPr lang="en-US" sz="2600" dirty="0">
              <a:latin typeface="Verdana" pitchFamily="34" charset="0"/>
            </a:endParaRPr>
          </a:p>
          <a:p>
            <a:pPr marL="231775" indent="-231775"/>
            <a:endParaRPr lang="en-US"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8">
                                            <p:txEl>
                                              <p:pRg st="0" end="0"/>
                                            </p:txEl>
                                          </p:spTgt>
                                        </p:tgtEl>
                                        <p:attrNameLst>
                                          <p:attrName>style.visibility</p:attrName>
                                        </p:attrNameLst>
                                      </p:cBhvr>
                                      <p:to>
                                        <p:strVal val="visible"/>
                                      </p:to>
                                    </p:set>
                                    <p:animEffect transition="in" filter="blinds(horizontal)">
                                      <p:cBhvr>
                                        <p:cTn id="7" dur="500"/>
                                        <p:tgtEl>
                                          <p:spTgt spid="81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98">
                                            <p:txEl>
                                              <p:pRg st="1" end="1"/>
                                            </p:txEl>
                                          </p:spTgt>
                                        </p:tgtEl>
                                        <p:attrNameLst>
                                          <p:attrName>style.visibility</p:attrName>
                                        </p:attrNameLst>
                                      </p:cBhvr>
                                      <p:to>
                                        <p:strVal val="visible"/>
                                      </p:to>
                                    </p:set>
                                    <p:animEffect transition="in" filter="blinds(horizontal)">
                                      <p:cBhvr>
                                        <p:cTn id="12" dur="500"/>
                                        <p:tgtEl>
                                          <p:spTgt spid="81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198">
                                            <p:txEl>
                                              <p:pRg st="2" end="2"/>
                                            </p:txEl>
                                          </p:spTgt>
                                        </p:tgtEl>
                                        <p:attrNameLst>
                                          <p:attrName>style.visibility</p:attrName>
                                        </p:attrNameLst>
                                      </p:cBhvr>
                                      <p:to>
                                        <p:strVal val="visible"/>
                                      </p:to>
                                    </p:set>
                                    <p:animEffect transition="in" filter="blinds(horizontal)">
                                      <p:cBhvr>
                                        <p:cTn id="17" dur="500"/>
                                        <p:tgtEl>
                                          <p:spTgt spid="81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0"/>
            <a:ext cx="9144000" cy="1143000"/>
          </a:xfrm>
          <a:gradFill>
            <a:gsLst>
              <a:gs pos="0">
                <a:schemeClr val="accent1">
                  <a:tint val="66000"/>
                  <a:satMod val="160000"/>
                  <a:alpha val="20000"/>
                </a:schemeClr>
              </a:gs>
              <a:gs pos="50000">
                <a:schemeClr val="accent1">
                  <a:tint val="44500"/>
                  <a:satMod val="160000"/>
                </a:schemeClr>
              </a:gs>
              <a:gs pos="100000">
                <a:schemeClr val="accent1">
                  <a:tint val="23500"/>
                  <a:satMod val="160000"/>
                </a:schemeClr>
              </a:gs>
            </a:gsLst>
            <a:lin ang="5400000" scaled="0"/>
          </a:gradFill>
        </p:spPr>
        <p:txBody>
          <a:bodyPr/>
          <a:lstStyle/>
          <a:p>
            <a:pPr eaLnBrk="1" hangingPunct="1">
              <a:defRPr/>
            </a:pPr>
            <a:r>
              <a:rPr lang="en-US" dirty="0" smtClean="0"/>
              <a:t>Expand Resources and Knowledge</a:t>
            </a:r>
          </a:p>
        </p:txBody>
      </p:sp>
      <p:pic>
        <p:nvPicPr>
          <p:cNvPr id="1026" name="Picture 2" descr="C:\Documents and Settings\rcolvin\Desktop\Tech Symposium\handshake with tech.jpg"/>
          <p:cNvPicPr>
            <a:picLocks noChangeAspect="1" noChangeArrowheads="1"/>
          </p:cNvPicPr>
          <p:nvPr/>
        </p:nvPicPr>
        <p:blipFill>
          <a:blip r:embed="rId3" cstate="print">
            <a:lum bright="30000"/>
          </a:blip>
          <a:srcRect/>
          <a:stretch>
            <a:fillRect/>
          </a:stretch>
        </p:blipFill>
        <p:spPr bwMode="auto">
          <a:xfrm>
            <a:off x="7112230" y="5334000"/>
            <a:ext cx="2031770" cy="1524000"/>
          </a:xfrm>
          <a:prstGeom prst="rect">
            <a:avLst/>
          </a:prstGeom>
          <a:noFill/>
          <a:effectLst>
            <a:softEdge rad="63500"/>
          </a:effectLst>
        </p:spPr>
      </p:pic>
      <p:pic>
        <p:nvPicPr>
          <p:cNvPr id="9220" name="Picture 10" descr="Power User.jpg"/>
          <p:cNvPicPr>
            <a:picLocks noChangeAspect="1"/>
          </p:cNvPicPr>
          <p:nvPr/>
        </p:nvPicPr>
        <p:blipFill>
          <a:blip r:embed="rId4"/>
          <a:srcRect/>
          <a:stretch>
            <a:fillRect/>
          </a:stretch>
        </p:blipFill>
        <p:spPr bwMode="auto">
          <a:xfrm>
            <a:off x="609600" y="1295400"/>
            <a:ext cx="3394075" cy="4953000"/>
          </a:xfrm>
          <a:prstGeom prst="rect">
            <a:avLst/>
          </a:prstGeom>
          <a:noFill/>
          <a:ln w="9525">
            <a:noFill/>
            <a:miter lim="800000"/>
            <a:headEnd/>
            <a:tailEnd/>
          </a:ln>
        </p:spPr>
      </p:pic>
      <p:sp>
        <p:nvSpPr>
          <p:cNvPr id="13" name="Rounded Rectangle 12"/>
          <p:cNvSpPr/>
          <p:nvPr/>
        </p:nvSpPr>
        <p:spPr>
          <a:xfrm>
            <a:off x="2667000" y="990600"/>
            <a:ext cx="3276600" cy="15240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i="1" dirty="0" smtClean="0">
                <a:solidFill>
                  <a:schemeClr val="tx1"/>
                </a:solidFill>
              </a:rPr>
              <a:t>There must be </a:t>
            </a:r>
          </a:p>
          <a:p>
            <a:pPr algn="ctr">
              <a:defRPr/>
            </a:pPr>
            <a:r>
              <a:rPr lang="en-US" sz="2800" i="1" dirty="0" smtClean="0">
                <a:solidFill>
                  <a:schemeClr val="tx1"/>
                </a:solidFill>
              </a:rPr>
              <a:t>a better way </a:t>
            </a:r>
          </a:p>
          <a:p>
            <a:pPr algn="ctr">
              <a:defRPr/>
            </a:pPr>
            <a:r>
              <a:rPr lang="en-US" sz="2800" i="1" dirty="0" smtClean="0">
                <a:solidFill>
                  <a:schemeClr val="tx1"/>
                </a:solidFill>
              </a:rPr>
              <a:t>to do this.</a:t>
            </a:r>
            <a:endParaRPr lang="en-US" sz="2800" i="1" dirty="0">
              <a:solidFill>
                <a:schemeClr val="tx1"/>
              </a:solidFill>
            </a:endParaRPr>
          </a:p>
        </p:txBody>
      </p:sp>
      <p:sp>
        <p:nvSpPr>
          <p:cNvPr id="9222" name="TextBox 13"/>
          <p:cNvSpPr txBox="1">
            <a:spLocks noChangeArrowheads="1"/>
          </p:cNvSpPr>
          <p:nvPr/>
        </p:nvSpPr>
        <p:spPr bwMode="auto">
          <a:xfrm>
            <a:off x="914400" y="5791200"/>
            <a:ext cx="2581275" cy="584200"/>
          </a:xfrm>
          <a:prstGeom prst="rect">
            <a:avLst/>
          </a:prstGeom>
          <a:noFill/>
          <a:ln w="9525">
            <a:noFill/>
            <a:miter lim="800000"/>
            <a:headEnd/>
            <a:tailEnd/>
          </a:ln>
        </p:spPr>
        <p:txBody>
          <a:bodyPr wrap="none">
            <a:spAutoFit/>
          </a:bodyPr>
          <a:lstStyle/>
          <a:p>
            <a:r>
              <a:rPr lang="en-US" sz="3200">
                <a:latin typeface="Franklin Gothic Heavy" pitchFamily="34" charset="0"/>
              </a:rPr>
              <a:t>Power Users</a:t>
            </a:r>
          </a:p>
        </p:txBody>
      </p:sp>
      <p:sp>
        <p:nvSpPr>
          <p:cNvPr id="15" name="TextBox 14"/>
          <p:cNvSpPr txBox="1"/>
          <p:nvPr/>
        </p:nvSpPr>
        <p:spPr>
          <a:xfrm>
            <a:off x="4038600" y="2667000"/>
            <a:ext cx="4800600" cy="3046988"/>
          </a:xfrm>
          <a:prstGeom prst="rect">
            <a:avLst/>
          </a:prstGeom>
          <a:noFill/>
        </p:spPr>
        <p:txBody>
          <a:bodyPr>
            <a:spAutoFit/>
          </a:bodyPr>
          <a:lstStyle/>
          <a:p>
            <a:pPr>
              <a:defRPr/>
            </a:pPr>
            <a:r>
              <a:rPr lang="en-US" sz="2800" b="1" dirty="0">
                <a:latin typeface="Verdana" pitchFamily="34" charset="0"/>
              </a:rPr>
              <a:t>How to engage them:</a:t>
            </a:r>
          </a:p>
          <a:p>
            <a:pPr>
              <a:defRPr/>
            </a:pPr>
            <a:endParaRPr lang="en-US" sz="1200" b="1" dirty="0">
              <a:latin typeface="Verdana" pitchFamily="34" charset="0"/>
            </a:endParaRPr>
          </a:p>
          <a:p>
            <a:pPr marL="115888" indent="-115888">
              <a:buFont typeface="Arial" pitchFamily="34" charset="0"/>
              <a:buChar char="•"/>
              <a:defRPr/>
            </a:pPr>
            <a:r>
              <a:rPr lang="en-US" sz="2400" dirty="0">
                <a:latin typeface="Verdana" pitchFamily="34" charset="0"/>
              </a:rPr>
              <a:t>Ask them to participate in standards or </a:t>
            </a:r>
            <a:r>
              <a:rPr lang="en-US" sz="2400" dirty="0" smtClean="0">
                <a:latin typeface="Verdana" pitchFamily="34" charset="0"/>
              </a:rPr>
              <a:t>IT Governance committees</a:t>
            </a:r>
            <a:endParaRPr lang="en-US" sz="2400" dirty="0">
              <a:latin typeface="Verdana" pitchFamily="34" charset="0"/>
            </a:endParaRPr>
          </a:p>
          <a:p>
            <a:pPr marL="115888" indent="-115888">
              <a:buFont typeface="Arial" pitchFamily="34" charset="0"/>
              <a:buChar char="•"/>
              <a:defRPr/>
            </a:pPr>
            <a:endParaRPr lang="en-US" sz="800" dirty="0">
              <a:latin typeface="Verdana" pitchFamily="34" charset="0"/>
            </a:endParaRPr>
          </a:p>
          <a:p>
            <a:pPr marL="115888" indent="-115888">
              <a:buFont typeface="Arial" pitchFamily="34" charset="0"/>
              <a:buChar char="•"/>
              <a:defRPr/>
            </a:pPr>
            <a:r>
              <a:rPr lang="en-US" sz="2400" dirty="0">
                <a:latin typeface="Verdana" pitchFamily="34" charset="0"/>
              </a:rPr>
              <a:t>Get their business perspective on </a:t>
            </a:r>
            <a:r>
              <a:rPr lang="en-US" sz="2400" dirty="0" smtClean="0">
                <a:latin typeface="Verdana" pitchFamily="34" charset="0"/>
              </a:rPr>
              <a:t>IT </a:t>
            </a:r>
            <a:r>
              <a:rPr lang="en-US" sz="2400" dirty="0">
                <a:latin typeface="Verdana" pitchFamily="34" charset="0"/>
              </a:rPr>
              <a:t>initiatives</a:t>
            </a:r>
          </a:p>
          <a:p>
            <a:pPr marL="115888" indent="-115888">
              <a:defRPr/>
            </a:pPr>
            <a:endParaRPr lang="en-US" sz="2400" dirty="0">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50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0"/>
            <a:ext cx="9144000" cy="1143000"/>
          </a:xfrm>
          <a:gradFill>
            <a:gsLst>
              <a:gs pos="0">
                <a:schemeClr val="accent1">
                  <a:tint val="66000"/>
                  <a:satMod val="160000"/>
                  <a:alpha val="20000"/>
                </a:schemeClr>
              </a:gs>
              <a:gs pos="50000">
                <a:schemeClr val="accent1">
                  <a:tint val="44500"/>
                  <a:satMod val="160000"/>
                </a:schemeClr>
              </a:gs>
              <a:gs pos="100000">
                <a:schemeClr val="accent1">
                  <a:tint val="23500"/>
                  <a:satMod val="160000"/>
                </a:schemeClr>
              </a:gs>
            </a:gsLst>
            <a:lin ang="5400000" scaled="0"/>
          </a:gradFill>
        </p:spPr>
        <p:txBody>
          <a:bodyPr/>
          <a:lstStyle/>
          <a:p>
            <a:pPr eaLnBrk="1" hangingPunct="1">
              <a:defRPr/>
            </a:pPr>
            <a:r>
              <a:rPr lang="en-US" dirty="0" smtClean="0"/>
              <a:t>Expand Resources and Knowledge</a:t>
            </a:r>
          </a:p>
        </p:txBody>
      </p:sp>
      <p:pic>
        <p:nvPicPr>
          <p:cNvPr id="1026" name="Picture 2" descr="C:\Documents and Settings\rcolvin\Desktop\Tech Symposium\handshake with tech.jpg"/>
          <p:cNvPicPr>
            <a:picLocks noChangeAspect="1" noChangeArrowheads="1"/>
          </p:cNvPicPr>
          <p:nvPr/>
        </p:nvPicPr>
        <p:blipFill>
          <a:blip r:embed="rId3" cstate="print">
            <a:lum bright="39000"/>
          </a:blip>
          <a:srcRect/>
          <a:stretch>
            <a:fillRect/>
          </a:stretch>
        </p:blipFill>
        <p:spPr bwMode="auto">
          <a:xfrm>
            <a:off x="7315200" y="5486245"/>
            <a:ext cx="1828800" cy="1371755"/>
          </a:xfrm>
          <a:prstGeom prst="rect">
            <a:avLst/>
          </a:prstGeom>
          <a:noFill/>
          <a:effectLst>
            <a:softEdge rad="63500"/>
          </a:effectLst>
        </p:spPr>
      </p:pic>
      <p:sp>
        <p:nvSpPr>
          <p:cNvPr id="10244" name="TextBox 11"/>
          <p:cNvSpPr txBox="1">
            <a:spLocks noChangeArrowheads="1"/>
          </p:cNvSpPr>
          <p:nvPr/>
        </p:nvSpPr>
        <p:spPr bwMode="auto">
          <a:xfrm>
            <a:off x="4572000" y="4572000"/>
            <a:ext cx="4572000" cy="2123658"/>
          </a:xfrm>
          <a:prstGeom prst="rect">
            <a:avLst/>
          </a:prstGeom>
          <a:noFill/>
          <a:ln w="9525">
            <a:noFill/>
            <a:miter lim="800000"/>
            <a:headEnd/>
            <a:tailEnd/>
          </a:ln>
        </p:spPr>
        <p:txBody>
          <a:bodyPr>
            <a:spAutoFit/>
          </a:bodyPr>
          <a:lstStyle/>
          <a:p>
            <a:pPr algn="ctr"/>
            <a:r>
              <a:rPr lang="en-US" sz="3200" b="1" dirty="0" smtClean="0">
                <a:latin typeface="Franklin Gothic Heavy" pitchFamily="34" charset="0"/>
              </a:rPr>
              <a:t>Non-conformists</a:t>
            </a:r>
          </a:p>
          <a:p>
            <a:pPr marL="115888" indent="-115888" eaLnBrk="1" fontAlgn="auto" hangingPunct="1">
              <a:spcBef>
                <a:spcPts val="0"/>
              </a:spcBef>
              <a:spcAft>
                <a:spcPts val="0"/>
              </a:spcAft>
              <a:buFont typeface="Arial" pitchFamily="34" charset="0"/>
              <a:buChar char="•"/>
              <a:defRPr/>
            </a:pPr>
            <a:r>
              <a:rPr lang="en-US" sz="2000" dirty="0" smtClean="0"/>
              <a:t>Love technology, just usually not yours</a:t>
            </a:r>
          </a:p>
          <a:p>
            <a:pPr marL="115888" indent="-115888" eaLnBrk="1" fontAlgn="auto" hangingPunct="1">
              <a:spcBef>
                <a:spcPts val="0"/>
              </a:spcBef>
              <a:spcAft>
                <a:spcPts val="0"/>
              </a:spcAft>
              <a:buFont typeface="Arial" pitchFamily="34" charset="0"/>
              <a:buChar char="•"/>
              <a:defRPr/>
            </a:pPr>
            <a:r>
              <a:rPr lang="en-US" sz="2000" dirty="0" smtClean="0"/>
              <a:t>Resists the status-quo</a:t>
            </a:r>
          </a:p>
          <a:p>
            <a:pPr marL="115888" indent="-115888" eaLnBrk="1" fontAlgn="auto" hangingPunct="1">
              <a:spcBef>
                <a:spcPts val="0"/>
              </a:spcBef>
              <a:spcAft>
                <a:spcPts val="0"/>
              </a:spcAft>
              <a:buFont typeface="Arial" pitchFamily="34" charset="0"/>
              <a:buChar char="•"/>
              <a:defRPr/>
            </a:pPr>
            <a:r>
              <a:rPr lang="en-US" sz="2000" dirty="0" smtClean="0"/>
              <a:t>Wants to change your entire infrastructure</a:t>
            </a:r>
            <a:endParaRPr lang="en-US" sz="2000" b="1" dirty="0">
              <a:latin typeface="Franklin Gothic Heavy" pitchFamily="34" charset="0"/>
            </a:endParaRPr>
          </a:p>
        </p:txBody>
      </p:sp>
      <p:pic>
        <p:nvPicPr>
          <p:cNvPr id="10245" name="Picture 5" descr="Bettertech 1.jpg"/>
          <p:cNvPicPr>
            <a:picLocks noChangeAspect="1"/>
          </p:cNvPicPr>
          <p:nvPr/>
        </p:nvPicPr>
        <p:blipFill>
          <a:blip r:embed="rId4"/>
          <a:srcRect/>
          <a:stretch>
            <a:fillRect/>
          </a:stretch>
        </p:blipFill>
        <p:spPr bwMode="auto">
          <a:xfrm>
            <a:off x="4648200" y="1371600"/>
            <a:ext cx="4267200" cy="3048000"/>
          </a:xfrm>
          <a:prstGeom prst="rect">
            <a:avLst/>
          </a:prstGeom>
          <a:noFill/>
          <a:ln w="9525">
            <a:noFill/>
            <a:miter lim="800000"/>
            <a:headEnd/>
            <a:tailEnd/>
          </a:ln>
        </p:spPr>
      </p:pic>
      <p:sp>
        <p:nvSpPr>
          <p:cNvPr id="7" name="Rounded Rectangle 6"/>
          <p:cNvSpPr/>
          <p:nvPr/>
        </p:nvSpPr>
        <p:spPr>
          <a:xfrm>
            <a:off x="4343400" y="1295400"/>
            <a:ext cx="3048000" cy="1447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i="1" dirty="0">
                <a:solidFill>
                  <a:schemeClr val="tx1"/>
                </a:solidFill>
              </a:rPr>
              <a:t>The world would be a better place without …</a:t>
            </a:r>
          </a:p>
        </p:txBody>
      </p:sp>
      <p:sp>
        <p:nvSpPr>
          <p:cNvPr id="8" name="TextBox 7"/>
          <p:cNvSpPr txBox="1"/>
          <p:nvPr/>
        </p:nvSpPr>
        <p:spPr>
          <a:xfrm>
            <a:off x="152400" y="1600200"/>
            <a:ext cx="4267200" cy="3508653"/>
          </a:xfrm>
          <a:prstGeom prst="rect">
            <a:avLst/>
          </a:prstGeom>
          <a:noFill/>
        </p:spPr>
        <p:txBody>
          <a:bodyPr>
            <a:spAutoFit/>
          </a:bodyPr>
          <a:lstStyle/>
          <a:p>
            <a:pPr>
              <a:spcBef>
                <a:spcPts val="1200"/>
              </a:spcBef>
              <a:defRPr/>
            </a:pPr>
            <a:r>
              <a:rPr lang="en-US" sz="2400" b="1" dirty="0">
                <a:latin typeface="Verdana" pitchFamily="34" charset="0"/>
              </a:rPr>
              <a:t>How to engage them:</a:t>
            </a:r>
          </a:p>
          <a:p>
            <a:pPr marL="231775" indent="-231775">
              <a:spcBef>
                <a:spcPts val="1200"/>
              </a:spcBef>
              <a:buFont typeface="Arial" pitchFamily="34" charset="0"/>
              <a:buChar char="•"/>
              <a:defRPr/>
            </a:pPr>
            <a:r>
              <a:rPr lang="en-US" sz="2400" dirty="0">
                <a:latin typeface="Verdana" pitchFamily="34" charset="0"/>
              </a:rPr>
              <a:t>Focus </a:t>
            </a:r>
            <a:r>
              <a:rPr lang="en-US" sz="2400" dirty="0" smtClean="0">
                <a:latin typeface="Verdana" pitchFamily="34" charset="0"/>
              </a:rPr>
              <a:t>on business solutions, not technologies</a:t>
            </a:r>
            <a:endParaRPr lang="en-US" sz="2400" dirty="0">
              <a:latin typeface="Verdana" pitchFamily="34" charset="0"/>
            </a:endParaRPr>
          </a:p>
          <a:p>
            <a:pPr marL="231775" indent="-231775">
              <a:spcBef>
                <a:spcPts val="1200"/>
              </a:spcBef>
              <a:buFont typeface="Arial" pitchFamily="34" charset="0"/>
              <a:buChar char="•"/>
              <a:defRPr/>
            </a:pPr>
            <a:r>
              <a:rPr lang="en-US" sz="2400" dirty="0" smtClean="0">
                <a:latin typeface="Verdana" pitchFamily="34" charset="0"/>
              </a:rPr>
              <a:t>Listen </a:t>
            </a:r>
            <a:r>
              <a:rPr lang="en-US" sz="2400" dirty="0">
                <a:latin typeface="Verdana" pitchFamily="34" charset="0"/>
              </a:rPr>
              <a:t>to the fresh </a:t>
            </a:r>
            <a:r>
              <a:rPr lang="en-US" sz="2400" dirty="0" smtClean="0">
                <a:latin typeface="Verdana" pitchFamily="34" charset="0"/>
              </a:rPr>
              <a:t>perspective</a:t>
            </a:r>
          </a:p>
          <a:p>
            <a:pPr marL="231775" indent="-231775">
              <a:spcBef>
                <a:spcPts val="1200"/>
              </a:spcBef>
              <a:buFont typeface="Arial" pitchFamily="34" charset="0"/>
              <a:buChar char="•"/>
              <a:defRPr/>
            </a:pPr>
            <a:r>
              <a:rPr lang="en-US" sz="2400" dirty="0" smtClean="0">
                <a:latin typeface="Verdana" pitchFamily="34" charset="0"/>
              </a:rPr>
              <a:t>Offer alternatives</a:t>
            </a:r>
            <a:endParaRPr lang="en-US" sz="2400" dirty="0">
              <a:latin typeface="Verdana" pitchFamily="34" charset="0"/>
            </a:endParaRPr>
          </a:p>
          <a:p>
            <a:pPr marL="115888" indent="-115888">
              <a:buFont typeface="Arial" pitchFamily="34" charset="0"/>
              <a:buChar char="•"/>
              <a:defRPr/>
            </a:pPr>
            <a:endParaRPr lang="en-US" sz="2400" dirty="0">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50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0"/>
            <a:ext cx="9144000" cy="1143000"/>
          </a:xfrm>
          <a:gradFill>
            <a:gsLst>
              <a:gs pos="0">
                <a:schemeClr val="accent1">
                  <a:tint val="66000"/>
                  <a:satMod val="160000"/>
                  <a:alpha val="20000"/>
                </a:schemeClr>
              </a:gs>
              <a:gs pos="50000">
                <a:schemeClr val="accent1">
                  <a:tint val="44500"/>
                  <a:satMod val="160000"/>
                </a:schemeClr>
              </a:gs>
              <a:gs pos="100000">
                <a:schemeClr val="accent1">
                  <a:tint val="23500"/>
                  <a:satMod val="160000"/>
                </a:schemeClr>
              </a:gs>
            </a:gsLst>
            <a:lin ang="5400000" scaled="0"/>
          </a:gradFill>
        </p:spPr>
        <p:txBody>
          <a:bodyPr/>
          <a:lstStyle/>
          <a:p>
            <a:pPr eaLnBrk="1" hangingPunct="1">
              <a:defRPr/>
            </a:pPr>
            <a:r>
              <a:rPr lang="en-US" dirty="0" smtClean="0"/>
              <a:t>Expand Resources and Knowledge</a:t>
            </a:r>
          </a:p>
        </p:txBody>
      </p:sp>
      <p:pic>
        <p:nvPicPr>
          <p:cNvPr id="1026" name="Picture 2" descr="C:\Documents and Settings\rcolvin\Desktop\Tech Symposium\handshake with tech.jpg"/>
          <p:cNvPicPr>
            <a:picLocks noChangeAspect="1" noChangeArrowheads="1"/>
          </p:cNvPicPr>
          <p:nvPr/>
        </p:nvPicPr>
        <p:blipFill>
          <a:blip r:embed="rId3" cstate="print">
            <a:lum bright="30000"/>
          </a:blip>
          <a:srcRect/>
          <a:stretch>
            <a:fillRect/>
          </a:stretch>
        </p:blipFill>
        <p:spPr bwMode="auto">
          <a:xfrm>
            <a:off x="7239000" y="5429088"/>
            <a:ext cx="1905000" cy="1428912"/>
          </a:xfrm>
          <a:prstGeom prst="rect">
            <a:avLst/>
          </a:prstGeom>
          <a:noFill/>
          <a:effectLst>
            <a:softEdge rad="63500"/>
          </a:effectLst>
        </p:spPr>
      </p:pic>
      <p:sp>
        <p:nvSpPr>
          <p:cNvPr id="11268" name="TextBox 11"/>
          <p:cNvSpPr txBox="1">
            <a:spLocks noChangeArrowheads="1"/>
          </p:cNvSpPr>
          <p:nvPr/>
        </p:nvSpPr>
        <p:spPr bwMode="auto">
          <a:xfrm>
            <a:off x="304800" y="5257800"/>
            <a:ext cx="4953000" cy="1127125"/>
          </a:xfrm>
          <a:prstGeom prst="rect">
            <a:avLst/>
          </a:prstGeom>
          <a:noFill/>
          <a:ln w="9525">
            <a:noFill/>
            <a:miter lim="800000"/>
            <a:headEnd/>
            <a:tailEnd/>
          </a:ln>
        </p:spPr>
        <p:txBody>
          <a:bodyPr>
            <a:spAutoFit/>
          </a:bodyPr>
          <a:lstStyle/>
          <a:p>
            <a:pPr algn="ctr"/>
            <a:r>
              <a:rPr lang="en-US" sz="3400" b="1">
                <a:latin typeface="Franklin Gothic Heavy" pitchFamily="34" charset="0"/>
              </a:rPr>
              <a:t>Programmers in Business Units</a:t>
            </a:r>
          </a:p>
        </p:txBody>
      </p:sp>
      <p:pic>
        <p:nvPicPr>
          <p:cNvPr id="11269" name="Picture 6" descr="CodeHobbyist 1.jpg"/>
          <p:cNvPicPr>
            <a:picLocks noChangeAspect="1"/>
          </p:cNvPicPr>
          <p:nvPr/>
        </p:nvPicPr>
        <p:blipFill>
          <a:blip r:embed="rId4"/>
          <a:srcRect/>
          <a:stretch>
            <a:fillRect/>
          </a:stretch>
        </p:blipFill>
        <p:spPr bwMode="auto">
          <a:xfrm>
            <a:off x="533400" y="2209800"/>
            <a:ext cx="4191000" cy="2941638"/>
          </a:xfrm>
          <a:prstGeom prst="rect">
            <a:avLst/>
          </a:prstGeom>
          <a:noFill/>
          <a:ln w="9525">
            <a:noFill/>
            <a:miter lim="800000"/>
            <a:headEnd/>
            <a:tailEnd/>
          </a:ln>
        </p:spPr>
      </p:pic>
      <p:sp>
        <p:nvSpPr>
          <p:cNvPr id="8" name="TextBox 7"/>
          <p:cNvSpPr txBox="1"/>
          <p:nvPr/>
        </p:nvSpPr>
        <p:spPr>
          <a:xfrm>
            <a:off x="4724400" y="1447800"/>
            <a:ext cx="4419600" cy="4555093"/>
          </a:xfrm>
          <a:prstGeom prst="rect">
            <a:avLst/>
          </a:prstGeom>
          <a:noFill/>
        </p:spPr>
        <p:txBody>
          <a:bodyPr>
            <a:spAutoFit/>
          </a:bodyPr>
          <a:lstStyle/>
          <a:p>
            <a:pPr>
              <a:defRPr/>
            </a:pPr>
            <a:r>
              <a:rPr lang="en-US" sz="2400" b="1" dirty="0">
                <a:latin typeface="Verdana" pitchFamily="34" charset="0"/>
              </a:rPr>
              <a:t>How to engage them:</a:t>
            </a:r>
            <a:endParaRPr lang="en-US" sz="2200" b="1" dirty="0"/>
          </a:p>
          <a:p>
            <a:pPr marL="285750" indent="-285750">
              <a:spcBef>
                <a:spcPts val="1200"/>
              </a:spcBef>
              <a:buFont typeface="Arial" pitchFamily="34" charset="0"/>
              <a:buChar char="•"/>
              <a:defRPr/>
            </a:pPr>
            <a:r>
              <a:rPr lang="en-US" sz="2400" dirty="0" smtClean="0"/>
              <a:t>Educate them on development standards </a:t>
            </a:r>
            <a:r>
              <a:rPr lang="en-US" sz="2400" dirty="0"/>
              <a:t>and best practices</a:t>
            </a:r>
          </a:p>
          <a:p>
            <a:pPr marL="285750" indent="-285750">
              <a:spcBef>
                <a:spcPts val="1200"/>
              </a:spcBef>
              <a:buFont typeface="Arial" pitchFamily="34" charset="0"/>
              <a:buChar char="•"/>
              <a:defRPr/>
            </a:pPr>
            <a:r>
              <a:rPr lang="en-US" sz="2400" dirty="0"/>
              <a:t>Provide venues to discuss both their projects and yours</a:t>
            </a:r>
            <a:endParaRPr lang="en-US" sz="2200" dirty="0"/>
          </a:p>
          <a:p>
            <a:pPr marL="280988" indent="-280988">
              <a:spcBef>
                <a:spcPts val="1200"/>
              </a:spcBef>
              <a:buFont typeface="Arial" pitchFamily="34" charset="0"/>
              <a:buChar char="•"/>
              <a:defRPr/>
            </a:pPr>
            <a:r>
              <a:rPr lang="en-US" sz="2400" dirty="0"/>
              <a:t>Encourage them to develop their </a:t>
            </a:r>
            <a:r>
              <a:rPr lang="en-US" sz="2400" dirty="0" smtClean="0"/>
              <a:t>IT </a:t>
            </a:r>
            <a:r>
              <a:rPr lang="en-US" sz="2400" dirty="0"/>
              <a:t>skills and they might become your future stars!</a:t>
            </a:r>
          </a:p>
          <a:p>
            <a:pPr marL="115888" indent="-115888">
              <a:buFont typeface="Arial" pitchFamily="34" charset="0"/>
              <a:buChar char="•"/>
              <a:defRPr/>
            </a:pPr>
            <a:endParaRPr lang="en-US" sz="2200" dirty="0"/>
          </a:p>
          <a:p>
            <a:pPr marL="115888" indent="-115888">
              <a:buFont typeface="Arial" pitchFamily="34" charset="0"/>
              <a:buChar char="•"/>
              <a:defRPr/>
            </a:pPr>
            <a:endParaRPr lang="en-US" sz="2200" dirty="0"/>
          </a:p>
        </p:txBody>
      </p:sp>
      <p:sp>
        <p:nvSpPr>
          <p:cNvPr id="9" name="Rounded Rectangle 8"/>
          <p:cNvSpPr/>
          <p:nvPr/>
        </p:nvSpPr>
        <p:spPr>
          <a:xfrm>
            <a:off x="152400" y="1219200"/>
            <a:ext cx="2819400" cy="1676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i="1" dirty="0">
                <a:solidFill>
                  <a:schemeClr val="tx1"/>
                </a:solidFill>
              </a:rPr>
              <a:t>I may not be on the I.T. payroll, but I love to use my skills.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50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linds(horizontal)">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0"/>
            <a:ext cx="9144000" cy="1143000"/>
          </a:xfrm>
          <a:gradFill>
            <a:gsLst>
              <a:gs pos="0">
                <a:schemeClr val="accent1">
                  <a:tint val="66000"/>
                  <a:satMod val="160000"/>
                  <a:alpha val="20000"/>
                </a:schemeClr>
              </a:gs>
              <a:gs pos="50000">
                <a:schemeClr val="accent1">
                  <a:tint val="44500"/>
                  <a:satMod val="160000"/>
                </a:schemeClr>
              </a:gs>
              <a:gs pos="100000">
                <a:schemeClr val="accent1">
                  <a:tint val="23500"/>
                  <a:satMod val="160000"/>
                </a:schemeClr>
              </a:gs>
            </a:gsLst>
            <a:lin ang="5400000" scaled="0"/>
          </a:gradFill>
        </p:spPr>
        <p:txBody>
          <a:bodyPr/>
          <a:lstStyle/>
          <a:p>
            <a:pPr eaLnBrk="1" hangingPunct="1">
              <a:defRPr/>
            </a:pPr>
            <a:r>
              <a:rPr lang="en-US" dirty="0" smtClean="0"/>
              <a:t>Role of Standards</a:t>
            </a:r>
          </a:p>
        </p:txBody>
      </p:sp>
      <p:sp>
        <p:nvSpPr>
          <p:cNvPr id="12291" name="Content Placeholder 2"/>
          <p:cNvSpPr>
            <a:spLocks noGrp="1"/>
          </p:cNvSpPr>
          <p:nvPr>
            <p:ph idx="1"/>
          </p:nvPr>
        </p:nvSpPr>
        <p:spPr>
          <a:xfrm>
            <a:off x="457200" y="1143000"/>
            <a:ext cx="8686800" cy="3810000"/>
          </a:xfrm>
        </p:spPr>
        <p:txBody>
          <a:bodyPr/>
          <a:lstStyle/>
          <a:p>
            <a:pPr eaLnBrk="1" hangingPunct="1"/>
            <a:r>
              <a:rPr lang="en-US" dirty="0" smtClean="0"/>
              <a:t>Avoid strict product standards wherever possible</a:t>
            </a:r>
          </a:p>
          <a:p>
            <a:pPr eaLnBrk="1" hangingPunct="1"/>
            <a:r>
              <a:rPr lang="en-US" dirty="0" smtClean="0"/>
              <a:t>Adopt data and interoperability standards</a:t>
            </a:r>
          </a:p>
          <a:p>
            <a:pPr eaLnBrk="1" hangingPunct="1"/>
            <a:r>
              <a:rPr lang="en-US" dirty="0" smtClean="0"/>
              <a:t>Invest time in creating standards of service for different customer groups</a:t>
            </a:r>
          </a:p>
          <a:p>
            <a:pPr eaLnBrk="1" hangingPunct="1"/>
            <a:r>
              <a:rPr lang="en-US" dirty="0" smtClean="0"/>
              <a:t>Determine the appropriate level of flexibility for certain groups</a:t>
            </a:r>
          </a:p>
        </p:txBody>
      </p:sp>
      <p:pic>
        <p:nvPicPr>
          <p:cNvPr id="1026" name="Picture 2" descr="C:\Documents and Settings\rcolvin\Desktop\Tech Symposium\handshake with tech.jpg"/>
          <p:cNvPicPr>
            <a:picLocks noChangeAspect="1" noChangeArrowheads="1"/>
          </p:cNvPicPr>
          <p:nvPr/>
        </p:nvPicPr>
        <p:blipFill>
          <a:blip r:embed="rId3" cstate="print">
            <a:lum bright="30000"/>
          </a:blip>
          <a:srcRect/>
          <a:stretch>
            <a:fillRect/>
          </a:stretch>
        </p:blipFill>
        <p:spPr bwMode="auto">
          <a:xfrm>
            <a:off x="7010400" y="5257619"/>
            <a:ext cx="2133600" cy="1600381"/>
          </a:xfrm>
          <a:prstGeom prst="rect">
            <a:avLst/>
          </a:prstGeom>
          <a:noFill/>
          <a:effectLst>
            <a:softEdge rad="63500"/>
          </a:effectLst>
        </p:spPr>
      </p:pic>
      <p:pic>
        <p:nvPicPr>
          <p:cNvPr id="12293" name="Picture 6"/>
          <p:cNvPicPr>
            <a:picLocks noChangeAspect="1" noChangeArrowheads="1"/>
          </p:cNvPicPr>
          <p:nvPr/>
        </p:nvPicPr>
        <p:blipFill>
          <a:blip r:embed="rId4"/>
          <a:srcRect/>
          <a:stretch>
            <a:fillRect/>
          </a:stretch>
        </p:blipFill>
        <p:spPr bwMode="auto">
          <a:xfrm>
            <a:off x="4724400" y="4152900"/>
            <a:ext cx="4286250" cy="26289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blinds(horizontal)">
                                      <p:cBhvr>
                                        <p:cTn id="7" dur="500"/>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blinds(horizontal)">
                                      <p:cBhvr>
                                        <p:cTn id="12" dur="500"/>
                                        <p:tgtEl>
                                          <p:spTgt spid="122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blinds(horizontal)">
                                      <p:cBhvr>
                                        <p:cTn id="17" dur="500"/>
                                        <p:tgtEl>
                                          <p:spTgt spid="122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291">
                                            <p:txEl>
                                              <p:pRg st="3" end="3"/>
                                            </p:txEl>
                                          </p:spTgt>
                                        </p:tgtEl>
                                        <p:attrNameLst>
                                          <p:attrName>style.visibility</p:attrName>
                                        </p:attrNameLst>
                                      </p:cBhvr>
                                      <p:to>
                                        <p:strVal val="visible"/>
                                      </p:to>
                                    </p:set>
                                    <p:animEffect transition="in" filter="blinds(horizontal)">
                                      <p:cBhvr>
                                        <p:cTn id="22" dur="500"/>
                                        <p:tgtEl>
                                          <p:spTgt spid="122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0"/>
            <a:ext cx="9144000" cy="1143000"/>
          </a:xfrm>
          <a:gradFill>
            <a:gsLst>
              <a:gs pos="0">
                <a:schemeClr val="accent1">
                  <a:tint val="66000"/>
                  <a:satMod val="160000"/>
                  <a:alpha val="20000"/>
                </a:schemeClr>
              </a:gs>
              <a:gs pos="50000">
                <a:schemeClr val="accent1">
                  <a:tint val="44500"/>
                  <a:satMod val="160000"/>
                </a:schemeClr>
              </a:gs>
              <a:gs pos="100000">
                <a:schemeClr val="accent1">
                  <a:tint val="23500"/>
                  <a:satMod val="160000"/>
                </a:schemeClr>
              </a:gs>
            </a:gsLst>
            <a:lin ang="5400000" scaled="0"/>
          </a:gradFill>
        </p:spPr>
        <p:txBody>
          <a:bodyPr/>
          <a:lstStyle/>
          <a:p>
            <a:pPr eaLnBrk="1" hangingPunct="1">
              <a:defRPr/>
            </a:pPr>
            <a:r>
              <a:rPr lang="en-US" dirty="0" smtClean="0"/>
              <a:t>Role of Guidelines</a:t>
            </a:r>
          </a:p>
        </p:txBody>
      </p:sp>
      <p:sp>
        <p:nvSpPr>
          <p:cNvPr id="13315" name="Content Placeholder 2"/>
          <p:cNvSpPr>
            <a:spLocks noGrp="1"/>
          </p:cNvSpPr>
          <p:nvPr>
            <p:ph idx="1"/>
          </p:nvPr>
        </p:nvSpPr>
        <p:spPr>
          <a:xfrm>
            <a:off x="457200" y="1600200"/>
            <a:ext cx="8382000" cy="4038600"/>
          </a:xfrm>
        </p:spPr>
        <p:txBody>
          <a:bodyPr/>
          <a:lstStyle/>
          <a:p>
            <a:pPr eaLnBrk="1" hangingPunct="1"/>
            <a:r>
              <a:rPr lang="en-US" dirty="0" smtClean="0"/>
              <a:t>Use the 95% rule – Most people can use the same products (but not everyone)</a:t>
            </a:r>
          </a:p>
          <a:p>
            <a:pPr eaLnBrk="1" hangingPunct="1"/>
            <a:r>
              <a:rPr lang="en-US" dirty="0" smtClean="0"/>
              <a:t>Allow more flexibility</a:t>
            </a:r>
          </a:p>
          <a:p>
            <a:pPr eaLnBrk="1" hangingPunct="1"/>
            <a:r>
              <a:rPr lang="en-US" dirty="0" smtClean="0"/>
              <a:t>Open the discussion for support levels on unique equipment</a:t>
            </a:r>
          </a:p>
          <a:p>
            <a:pPr eaLnBrk="1" hangingPunct="1"/>
            <a:r>
              <a:rPr lang="en-US" dirty="0" smtClean="0"/>
              <a:t>Provide interoperability; enhance compatibility and security</a:t>
            </a:r>
          </a:p>
          <a:p>
            <a:pPr eaLnBrk="1" hangingPunct="1">
              <a:buFont typeface="Arial" charset="0"/>
              <a:buNone/>
            </a:pPr>
            <a:endParaRPr lang="en-US" dirty="0" smtClean="0"/>
          </a:p>
        </p:txBody>
      </p:sp>
      <p:pic>
        <p:nvPicPr>
          <p:cNvPr id="1026" name="Picture 2" descr="C:\Documents and Settings\rcolvin\Desktop\Tech Symposium\handshake with tech.jpg"/>
          <p:cNvPicPr>
            <a:picLocks noChangeAspect="1" noChangeArrowheads="1"/>
          </p:cNvPicPr>
          <p:nvPr/>
        </p:nvPicPr>
        <p:blipFill>
          <a:blip r:embed="rId3" cstate="print">
            <a:lum bright="30000"/>
          </a:blip>
          <a:srcRect/>
          <a:stretch>
            <a:fillRect/>
          </a:stretch>
        </p:blipFill>
        <p:spPr bwMode="auto">
          <a:xfrm>
            <a:off x="7010400" y="5257619"/>
            <a:ext cx="2133600" cy="1600381"/>
          </a:xfrm>
          <a:prstGeom prst="rect">
            <a:avLst/>
          </a:prstGeom>
          <a:noFill/>
          <a:effectLst>
            <a:softEdge rad="63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100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blinds(horizontal)">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blinds(horizontal)">
                                      <p:cBhvr>
                                        <p:cTn id="12" dur="500"/>
                                        <p:tgtEl>
                                          <p:spTgt spid="133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blinds(horizontal)">
                                      <p:cBhvr>
                                        <p:cTn id="17" dur="500"/>
                                        <p:tgtEl>
                                          <p:spTgt spid="133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315">
                                            <p:txEl>
                                              <p:pRg st="3" end="3"/>
                                            </p:txEl>
                                          </p:spTgt>
                                        </p:tgtEl>
                                        <p:attrNameLst>
                                          <p:attrName>style.visibility</p:attrName>
                                        </p:attrNameLst>
                                      </p:cBhvr>
                                      <p:to>
                                        <p:strVal val="visible"/>
                                      </p:to>
                                    </p:set>
                                    <p:animEffect transition="in" filter="blinds(horizontal)">
                                      <p:cBhvr>
                                        <p:cTn id="22" dur="500"/>
                                        <p:tgtEl>
                                          <p:spTgt spid="133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0"/>
            <a:ext cx="9144000" cy="1143000"/>
          </a:xfrm>
          <a:gradFill>
            <a:gsLst>
              <a:gs pos="0">
                <a:schemeClr val="accent1">
                  <a:tint val="66000"/>
                  <a:satMod val="160000"/>
                  <a:alpha val="20000"/>
                </a:schemeClr>
              </a:gs>
              <a:gs pos="50000">
                <a:schemeClr val="accent1">
                  <a:tint val="44500"/>
                  <a:satMod val="160000"/>
                </a:schemeClr>
              </a:gs>
              <a:gs pos="100000">
                <a:schemeClr val="accent1">
                  <a:tint val="23500"/>
                  <a:satMod val="160000"/>
                </a:schemeClr>
              </a:gs>
            </a:gsLst>
            <a:lin ang="5400000" scaled="0"/>
          </a:gradFill>
        </p:spPr>
        <p:txBody>
          <a:bodyPr/>
          <a:lstStyle/>
          <a:p>
            <a:pPr eaLnBrk="1" hangingPunct="1">
              <a:defRPr/>
            </a:pPr>
            <a:r>
              <a:rPr lang="en-US" dirty="0" smtClean="0"/>
              <a:t>Never Say No</a:t>
            </a:r>
          </a:p>
        </p:txBody>
      </p:sp>
      <p:sp>
        <p:nvSpPr>
          <p:cNvPr id="3075" name="Content Placeholder 2"/>
          <p:cNvSpPr>
            <a:spLocks noGrp="1"/>
          </p:cNvSpPr>
          <p:nvPr>
            <p:ph idx="1"/>
          </p:nvPr>
        </p:nvSpPr>
        <p:spPr>
          <a:xfrm>
            <a:off x="914400" y="1371600"/>
            <a:ext cx="8229600" cy="2743200"/>
          </a:xfrm>
        </p:spPr>
        <p:txBody>
          <a:bodyPr/>
          <a:lstStyle/>
          <a:p>
            <a:pPr eaLnBrk="1" hangingPunct="1">
              <a:buFont typeface="Arial" charset="0"/>
              <a:buNone/>
              <a:defRPr/>
            </a:pPr>
            <a:r>
              <a:rPr lang="en-US" sz="2800" dirty="0" smtClean="0">
                <a:latin typeface="Verdana" pitchFamily="34" charset="0"/>
              </a:rPr>
              <a:t>Sometimes it can be difficult to say yes:</a:t>
            </a:r>
          </a:p>
          <a:p>
            <a:pPr marL="1146175" indent="285750" eaLnBrk="1" hangingPunct="1">
              <a:tabLst>
                <a:tab pos="1146175" algn="l"/>
              </a:tabLst>
              <a:defRPr/>
            </a:pPr>
            <a:r>
              <a:rPr lang="en-US" sz="2800" dirty="0" smtClean="0">
                <a:latin typeface="Verdana" pitchFamily="34" charset="0"/>
              </a:rPr>
              <a:t>Security risks</a:t>
            </a:r>
          </a:p>
          <a:p>
            <a:pPr marL="1146175" indent="285750" eaLnBrk="1" hangingPunct="1">
              <a:tabLst>
                <a:tab pos="1146175" algn="l"/>
              </a:tabLst>
              <a:defRPr/>
            </a:pPr>
            <a:r>
              <a:rPr lang="en-US" sz="2800" dirty="0" smtClean="0">
                <a:latin typeface="Verdana" pitchFamily="34" charset="0"/>
              </a:rPr>
              <a:t>Stability risks</a:t>
            </a:r>
          </a:p>
          <a:p>
            <a:pPr marL="1146175" indent="285750" eaLnBrk="1" hangingPunct="1">
              <a:tabLst>
                <a:tab pos="1146175" algn="l"/>
              </a:tabLst>
              <a:defRPr/>
            </a:pPr>
            <a:r>
              <a:rPr lang="en-US" sz="2800" dirty="0" smtClean="0">
                <a:latin typeface="Verdana" pitchFamily="34" charset="0"/>
              </a:rPr>
              <a:t>Support issues</a:t>
            </a:r>
          </a:p>
        </p:txBody>
      </p:sp>
      <p:pic>
        <p:nvPicPr>
          <p:cNvPr id="1026" name="Picture 2" descr="C:\Documents and Settings\rcolvin\Desktop\Tech Symposium\handshake with tech.jpg"/>
          <p:cNvPicPr>
            <a:picLocks noChangeAspect="1" noChangeArrowheads="1"/>
          </p:cNvPicPr>
          <p:nvPr/>
        </p:nvPicPr>
        <p:blipFill>
          <a:blip r:embed="rId2" cstate="print">
            <a:lum bright="30000"/>
          </a:blip>
          <a:srcRect/>
          <a:stretch>
            <a:fillRect/>
          </a:stretch>
        </p:blipFill>
        <p:spPr bwMode="auto">
          <a:xfrm>
            <a:off x="7010400" y="5257619"/>
            <a:ext cx="2133600" cy="1600381"/>
          </a:xfrm>
          <a:prstGeom prst="rect">
            <a:avLst/>
          </a:prstGeom>
          <a:noFill/>
          <a:effectLst>
            <a:softEdge rad="63500"/>
          </a:effectLst>
        </p:spPr>
      </p:pic>
      <p:pic>
        <p:nvPicPr>
          <p:cNvPr id="14341" name="Picture 2"/>
          <p:cNvPicPr>
            <a:picLocks noChangeAspect="1" noChangeArrowheads="1"/>
          </p:cNvPicPr>
          <p:nvPr/>
        </p:nvPicPr>
        <p:blipFill>
          <a:blip r:embed="rId3">
            <a:clrChange>
              <a:clrFrom>
                <a:srgbClr val="FAFAFA"/>
              </a:clrFrom>
              <a:clrTo>
                <a:srgbClr val="FAFAFA">
                  <a:alpha val="0"/>
                </a:srgbClr>
              </a:clrTo>
            </a:clrChange>
          </a:blip>
          <a:srcRect/>
          <a:stretch>
            <a:fillRect/>
          </a:stretch>
        </p:blipFill>
        <p:spPr bwMode="auto">
          <a:xfrm>
            <a:off x="228600" y="3352800"/>
            <a:ext cx="2219325" cy="3300413"/>
          </a:xfrm>
          <a:prstGeom prst="rect">
            <a:avLst/>
          </a:prstGeom>
          <a:noFill/>
          <a:ln w="9525">
            <a:noFill/>
            <a:miter lim="800000"/>
            <a:headEnd/>
            <a:tailEnd/>
          </a:ln>
        </p:spPr>
      </p:pic>
      <p:sp>
        <p:nvSpPr>
          <p:cNvPr id="14342" name="TextBox 5"/>
          <p:cNvSpPr txBox="1">
            <a:spLocks noChangeArrowheads="1"/>
          </p:cNvSpPr>
          <p:nvPr/>
        </p:nvSpPr>
        <p:spPr bwMode="auto">
          <a:xfrm>
            <a:off x="2438400" y="3810000"/>
            <a:ext cx="6553200" cy="1384300"/>
          </a:xfrm>
          <a:prstGeom prst="rect">
            <a:avLst/>
          </a:prstGeom>
          <a:noFill/>
          <a:ln w="9525">
            <a:noFill/>
            <a:miter lim="800000"/>
            <a:headEnd/>
            <a:tailEnd/>
          </a:ln>
        </p:spPr>
        <p:txBody>
          <a:bodyPr>
            <a:spAutoFit/>
          </a:bodyPr>
          <a:lstStyle/>
          <a:p>
            <a:r>
              <a:rPr lang="en-US" sz="2800">
                <a:latin typeface="Verdana" pitchFamily="34" charset="0"/>
              </a:rPr>
              <a:t>Find a way to fill the needs of the customer without compromising your infrastructure.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100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blinds(horizontal)">
                                      <p:cBhvr>
                                        <p:cTn id="7" dur="500"/>
                                        <p:tgtEl>
                                          <p:spTgt spid="30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2" dur="500"/>
                                        <p:tgtEl>
                                          <p:spTgt spid="30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7" dur="500"/>
                                        <p:tgtEl>
                                          <p:spTgt spid="30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075">
                                            <p:txEl>
                                              <p:pRg st="3" end="3"/>
                                            </p:txEl>
                                          </p:spTgt>
                                        </p:tgtEl>
                                        <p:attrNameLst>
                                          <p:attrName>style.visibility</p:attrName>
                                        </p:attrNameLst>
                                      </p:cBhvr>
                                      <p:to>
                                        <p:strVal val="visible"/>
                                      </p:to>
                                    </p:set>
                                    <p:animEffect transition="in" filter="blinds(horizontal)">
                                      <p:cBhvr>
                                        <p:cTn id="22" dur="500"/>
                                        <p:tgtEl>
                                          <p:spTgt spid="30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342"/>
                                        </p:tgtEl>
                                        <p:attrNameLst>
                                          <p:attrName>style.visibility</p:attrName>
                                        </p:attrNameLst>
                                      </p:cBhvr>
                                      <p:to>
                                        <p:strVal val="visible"/>
                                      </p:to>
                                    </p:set>
                                    <p:animEffect transition="in" filter="blinds(horizontal)">
                                      <p:cBhvr>
                                        <p:cTn id="27" dur="500"/>
                                        <p:tgtEl>
                                          <p:spTgt spid="14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P spid="143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0"/>
            <a:ext cx="9144000" cy="1143000"/>
          </a:xfrm>
          <a:gradFill>
            <a:gsLst>
              <a:gs pos="0">
                <a:schemeClr val="accent1">
                  <a:tint val="66000"/>
                  <a:satMod val="160000"/>
                  <a:alpha val="20000"/>
                </a:schemeClr>
              </a:gs>
              <a:gs pos="50000">
                <a:schemeClr val="accent1">
                  <a:tint val="44500"/>
                  <a:satMod val="160000"/>
                </a:schemeClr>
              </a:gs>
              <a:gs pos="100000">
                <a:schemeClr val="accent1">
                  <a:tint val="23500"/>
                  <a:satMod val="160000"/>
                </a:schemeClr>
              </a:gs>
            </a:gsLst>
            <a:lin ang="5400000" scaled="0"/>
          </a:gradFill>
        </p:spPr>
        <p:txBody>
          <a:bodyPr/>
          <a:lstStyle/>
          <a:p>
            <a:pPr eaLnBrk="1" hangingPunct="1">
              <a:defRPr/>
            </a:pPr>
            <a:r>
              <a:rPr lang="en-US" dirty="0" smtClean="0"/>
              <a:t>Never Say No</a:t>
            </a:r>
          </a:p>
        </p:txBody>
      </p:sp>
      <p:sp>
        <p:nvSpPr>
          <p:cNvPr id="15363" name="Content Placeholder 2"/>
          <p:cNvSpPr>
            <a:spLocks noGrp="1"/>
          </p:cNvSpPr>
          <p:nvPr>
            <p:ph idx="1"/>
          </p:nvPr>
        </p:nvSpPr>
        <p:spPr>
          <a:xfrm>
            <a:off x="228600" y="1828800"/>
            <a:ext cx="5562600" cy="4419600"/>
          </a:xfrm>
        </p:spPr>
        <p:txBody>
          <a:bodyPr/>
          <a:lstStyle/>
          <a:p>
            <a:pPr marL="396875" indent="-396875" eaLnBrk="1" hangingPunct="1">
              <a:spcAft>
                <a:spcPts val="1200"/>
              </a:spcAft>
            </a:pPr>
            <a:r>
              <a:rPr lang="en-US" sz="2800" smtClean="0">
                <a:latin typeface="Verdana" pitchFamily="34" charset="0"/>
              </a:rPr>
              <a:t>Explain your concerns</a:t>
            </a:r>
          </a:p>
          <a:p>
            <a:pPr marL="396875" indent="-396875" eaLnBrk="1" hangingPunct="1">
              <a:spcBef>
                <a:spcPts val="1200"/>
              </a:spcBef>
              <a:spcAft>
                <a:spcPts val="1200"/>
              </a:spcAft>
            </a:pPr>
            <a:r>
              <a:rPr lang="en-US" sz="2800" smtClean="0">
                <a:latin typeface="Verdana" pitchFamily="34" charset="0"/>
              </a:rPr>
              <a:t>Discuss possible options</a:t>
            </a:r>
          </a:p>
          <a:p>
            <a:pPr marL="396875" indent="-396875" eaLnBrk="1" hangingPunct="1">
              <a:spcBef>
                <a:spcPts val="1200"/>
              </a:spcBef>
              <a:spcAft>
                <a:spcPts val="1200"/>
              </a:spcAft>
            </a:pPr>
            <a:r>
              <a:rPr lang="en-US" sz="2800" smtClean="0">
                <a:latin typeface="Verdana" pitchFamily="34" charset="0"/>
              </a:rPr>
              <a:t>Agree on the level of support</a:t>
            </a:r>
          </a:p>
          <a:p>
            <a:pPr marL="396875" indent="-396875" eaLnBrk="1" hangingPunct="1">
              <a:spcBef>
                <a:spcPts val="1200"/>
              </a:spcBef>
              <a:spcAft>
                <a:spcPts val="1200"/>
              </a:spcAft>
            </a:pPr>
            <a:r>
              <a:rPr lang="en-US" sz="2800" smtClean="0">
                <a:latin typeface="Verdana" pitchFamily="34" charset="0"/>
              </a:rPr>
              <a:t>Your relationship will help support discussion.</a:t>
            </a:r>
          </a:p>
        </p:txBody>
      </p:sp>
      <p:pic>
        <p:nvPicPr>
          <p:cNvPr id="1026" name="Picture 2" descr="C:\Documents and Settings\rcolvin\Desktop\Tech Symposium\handshake with tech.jpg"/>
          <p:cNvPicPr>
            <a:picLocks noChangeAspect="1" noChangeArrowheads="1"/>
          </p:cNvPicPr>
          <p:nvPr/>
        </p:nvPicPr>
        <p:blipFill>
          <a:blip r:embed="rId2" cstate="print">
            <a:lum bright="30000"/>
          </a:blip>
          <a:srcRect/>
          <a:stretch>
            <a:fillRect/>
          </a:stretch>
        </p:blipFill>
        <p:spPr bwMode="auto">
          <a:xfrm>
            <a:off x="7010400" y="5257619"/>
            <a:ext cx="2133600" cy="1600381"/>
          </a:xfrm>
          <a:prstGeom prst="rect">
            <a:avLst/>
          </a:prstGeom>
          <a:noFill/>
          <a:effectLst>
            <a:softEdge rad="63500"/>
          </a:effectLst>
        </p:spPr>
      </p:pic>
      <p:pic>
        <p:nvPicPr>
          <p:cNvPr id="15365" name="Picture 4" descr="Small Meeting.jpg"/>
          <p:cNvPicPr>
            <a:picLocks noChangeAspect="1"/>
          </p:cNvPicPr>
          <p:nvPr/>
        </p:nvPicPr>
        <p:blipFill>
          <a:blip r:embed="rId3"/>
          <a:srcRect/>
          <a:stretch>
            <a:fillRect/>
          </a:stretch>
        </p:blipFill>
        <p:spPr bwMode="auto">
          <a:xfrm>
            <a:off x="5410200" y="2133600"/>
            <a:ext cx="3544888" cy="2366963"/>
          </a:xfrm>
          <a:prstGeom prst="rect">
            <a:avLst/>
          </a:prstGeom>
          <a:noFill/>
          <a:ln w="9525">
            <a:noFill/>
            <a:miter lim="800000"/>
            <a:headEnd/>
            <a:tailEnd/>
          </a:ln>
        </p:spPr>
      </p:pic>
      <p:sp>
        <p:nvSpPr>
          <p:cNvPr id="15366" name="TextBox 6"/>
          <p:cNvSpPr txBox="1">
            <a:spLocks noChangeArrowheads="1"/>
          </p:cNvSpPr>
          <p:nvPr/>
        </p:nvSpPr>
        <p:spPr bwMode="auto">
          <a:xfrm>
            <a:off x="0" y="1143000"/>
            <a:ext cx="8305800" cy="523875"/>
          </a:xfrm>
          <a:prstGeom prst="rect">
            <a:avLst/>
          </a:prstGeom>
          <a:noFill/>
          <a:ln w="9525">
            <a:noFill/>
            <a:miter lim="800000"/>
            <a:headEnd/>
            <a:tailEnd/>
          </a:ln>
        </p:spPr>
        <p:txBody>
          <a:bodyPr>
            <a:spAutoFit/>
          </a:bodyPr>
          <a:lstStyle/>
          <a:p>
            <a:r>
              <a:rPr lang="en-US" sz="2800" b="1">
                <a:latin typeface="Verdana" pitchFamily="34" charset="0"/>
              </a:rPr>
              <a:t>Ways to present the qualified yes:</a:t>
            </a:r>
            <a:endParaRPr 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blinds(horizontal)">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blinds(horizontal)">
                                      <p:cBhvr>
                                        <p:cTn id="12" dur="500"/>
                                        <p:tgtEl>
                                          <p:spTgt spid="15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blinds(horizontal)">
                                      <p:cBhvr>
                                        <p:cTn id="17" dur="500"/>
                                        <p:tgtEl>
                                          <p:spTgt spid="153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363">
                                            <p:txEl>
                                              <p:pRg st="3" end="3"/>
                                            </p:txEl>
                                          </p:spTgt>
                                        </p:tgtEl>
                                        <p:attrNameLst>
                                          <p:attrName>style.visibility</p:attrName>
                                        </p:attrNameLst>
                                      </p:cBhvr>
                                      <p:to>
                                        <p:strVal val="visible"/>
                                      </p:to>
                                    </p:set>
                                    <p:animEffect transition="in" filter="blinds(horizontal)">
                                      <p:cBhvr>
                                        <p:cTn id="22" dur="500"/>
                                        <p:tgtEl>
                                          <p:spTgt spid="153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theme/theme1.xml><?xml version="1.0" encoding="utf-8"?>
<a:theme xmlns:a="http://schemas.openxmlformats.org/drawingml/2006/main" name="Presentation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Presentation2</Template>
  <TotalTime>2403</TotalTime>
  <Words>872</Words>
  <Application>Microsoft Office PowerPoint</Application>
  <PresentationFormat>On-screen Show (4:3)</PresentationFormat>
  <Paragraphs>140</Paragraphs>
  <Slides>14</Slides>
  <Notes>8</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Presentation2</vt:lpstr>
      <vt:lpstr>Slide 1</vt:lpstr>
      <vt:lpstr>These technologies have three things in common:</vt:lpstr>
      <vt:lpstr>Why did IT resist those technologies?</vt:lpstr>
      <vt:lpstr>Embracing Emerging Technologies through IT Partnership</vt:lpstr>
      <vt:lpstr>Build Relationships</vt:lpstr>
      <vt:lpstr>Lead the Curve</vt:lpstr>
      <vt:lpstr>Involve Business in Governance</vt:lpstr>
      <vt:lpstr>Expand Resources and Knowledge</vt:lpstr>
      <vt:lpstr>Expand Resources and Knowledge</vt:lpstr>
      <vt:lpstr>Expand Resources and Knowledge</vt:lpstr>
      <vt:lpstr>Role of Standards</vt:lpstr>
      <vt:lpstr>Role of Guidelines</vt:lpstr>
      <vt:lpstr>Never Say No</vt:lpstr>
      <vt:lpstr>Never Say No</vt:lpstr>
    </vt:vector>
  </TitlesOfParts>
  <Company>Los Angeles County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Department of Public Works</dc:creator>
  <cp:lastModifiedBy>igindi</cp:lastModifiedBy>
  <cp:revision>152</cp:revision>
  <dcterms:created xsi:type="dcterms:W3CDTF">2008-08-27T20:44:47Z</dcterms:created>
  <dcterms:modified xsi:type="dcterms:W3CDTF">2008-09-22T06:43:34Z</dcterms:modified>
</cp:coreProperties>
</file>